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11" r:id="rId2"/>
  </p:sldMasterIdLst>
  <p:notesMasterIdLst>
    <p:notesMasterId r:id="rId72"/>
  </p:notesMasterIdLst>
  <p:sldIdLst>
    <p:sldId id="352" r:id="rId3"/>
    <p:sldId id="257" r:id="rId4"/>
    <p:sldId id="469" r:id="rId5"/>
    <p:sldId id="258" r:id="rId6"/>
    <p:sldId id="339" r:id="rId7"/>
    <p:sldId id="401" r:id="rId8"/>
    <p:sldId id="402" r:id="rId9"/>
    <p:sldId id="403" r:id="rId10"/>
    <p:sldId id="305" r:id="rId11"/>
    <p:sldId id="404" r:id="rId12"/>
    <p:sldId id="406" r:id="rId13"/>
    <p:sldId id="407" r:id="rId14"/>
    <p:sldId id="408" r:id="rId15"/>
    <p:sldId id="409" r:id="rId16"/>
    <p:sldId id="410" r:id="rId17"/>
    <p:sldId id="411" r:id="rId18"/>
    <p:sldId id="412" r:id="rId19"/>
    <p:sldId id="414" r:id="rId20"/>
    <p:sldId id="413" r:id="rId21"/>
    <p:sldId id="415" r:id="rId22"/>
    <p:sldId id="416" r:id="rId23"/>
    <p:sldId id="437" r:id="rId24"/>
    <p:sldId id="306" r:id="rId25"/>
    <p:sldId id="421" r:id="rId26"/>
    <p:sldId id="420" r:id="rId27"/>
    <p:sldId id="422" r:id="rId28"/>
    <p:sldId id="423" r:id="rId29"/>
    <p:sldId id="424" r:id="rId30"/>
    <p:sldId id="425" r:id="rId31"/>
    <p:sldId id="427" r:id="rId32"/>
    <p:sldId id="429" r:id="rId33"/>
    <p:sldId id="428" r:id="rId34"/>
    <p:sldId id="430" r:id="rId35"/>
    <p:sldId id="431" r:id="rId36"/>
    <p:sldId id="432" r:id="rId37"/>
    <p:sldId id="433" r:id="rId38"/>
    <p:sldId id="434" r:id="rId39"/>
    <p:sldId id="435" r:id="rId40"/>
    <p:sldId id="436" r:id="rId41"/>
    <p:sldId id="438" r:id="rId42"/>
    <p:sldId id="440" r:id="rId43"/>
    <p:sldId id="442" r:id="rId44"/>
    <p:sldId id="443" r:id="rId45"/>
    <p:sldId id="445" r:id="rId46"/>
    <p:sldId id="444" r:id="rId47"/>
    <p:sldId id="446" r:id="rId48"/>
    <p:sldId id="449" r:id="rId49"/>
    <p:sldId id="448" r:id="rId50"/>
    <p:sldId id="450" r:id="rId51"/>
    <p:sldId id="452" r:id="rId52"/>
    <p:sldId id="451" r:id="rId53"/>
    <p:sldId id="453" r:id="rId54"/>
    <p:sldId id="454" r:id="rId55"/>
    <p:sldId id="456" r:id="rId56"/>
    <p:sldId id="457" r:id="rId57"/>
    <p:sldId id="458" r:id="rId58"/>
    <p:sldId id="459" r:id="rId59"/>
    <p:sldId id="460" r:id="rId60"/>
    <p:sldId id="461" r:id="rId61"/>
    <p:sldId id="462" r:id="rId62"/>
    <p:sldId id="465" r:id="rId63"/>
    <p:sldId id="324" r:id="rId64"/>
    <p:sldId id="325" r:id="rId65"/>
    <p:sldId id="326" r:id="rId66"/>
    <p:sldId id="327" r:id="rId67"/>
    <p:sldId id="467" r:id="rId68"/>
    <p:sldId id="468" r:id="rId69"/>
    <p:sldId id="334" r:id="rId70"/>
    <p:sldId id="335" r:id="rId71"/>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eHbq1t3+sS+Gv0HzPNvEA==" hashData="/xa3Im5tMACtRiCv/9hu2RzVKHdSUMZryhVM/VktZk+ueEzG2Fbl5d0MUDeWIUDZ25+tRzRcRuU1W61PWTDbwA=="/>
  <p:extLst>
    <p:ext uri="{EFAFB233-063F-42B5-8137-9DF3F51BA10A}">
      <p15:sldGuideLst xmlns:p15="http://schemas.microsoft.com/office/powerpoint/2012/main">
        <p15:guide id="1" orient="horz" pos="2904" userDrawn="1">
          <p15:clr>
            <a:srgbClr val="A4A3A4"/>
          </p15:clr>
        </p15:guide>
        <p15:guide id="2" pos="51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B7C9"/>
    <a:srgbClr val="69BED9"/>
    <a:srgbClr val="FFC50D"/>
    <a:srgbClr val="484282"/>
    <a:srgbClr val="FFFFFF"/>
    <a:srgbClr val="BDD7EE"/>
    <a:srgbClr val="9BBB58"/>
    <a:srgbClr val="7EBA56"/>
    <a:srgbClr val="5D9CD5"/>
    <a:srgbClr val="FFD6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0484" autoAdjust="0"/>
  </p:normalViewPr>
  <p:slideViewPr>
    <p:cSldViewPr snapToGrid="0">
      <p:cViewPr varScale="1">
        <p:scale>
          <a:sx n="53" d="100"/>
          <a:sy n="53" d="100"/>
        </p:scale>
        <p:origin x="894" y="72"/>
      </p:cViewPr>
      <p:guideLst>
        <p:guide orient="horz" pos="2904"/>
        <p:guide pos="5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402"/>
    </p:cViewPr>
  </p:sorterViewPr>
  <p:notesViewPr>
    <p:cSldViewPr snapToGrid="0">
      <p:cViewPr varScale="1">
        <p:scale>
          <a:sx n="55" d="100"/>
          <a:sy n="55" d="100"/>
        </p:scale>
        <p:origin x="2880"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2A706-A0F1-49DA-BE57-D553623793DF}" type="datetimeFigureOut">
              <a:rPr lang="en-US" smtClean="0"/>
              <a:t>5/27/2019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43BFC-CDBF-4076-A12A-B8552B9862CC}" type="slidenum">
              <a:rPr lang="en-US" smtClean="0"/>
              <a:t>‹#›</a:t>
            </a:fld>
            <a:endParaRPr lang="en-US" dirty="0"/>
          </a:p>
        </p:txBody>
      </p:sp>
    </p:spTree>
    <p:extLst>
      <p:ext uri="{BB962C8B-B14F-4D97-AF65-F5344CB8AC3E}">
        <p14:creationId xmlns:p14="http://schemas.microsoft.com/office/powerpoint/2010/main" val="186638117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Trainer Notes:</a:t>
            </a:r>
          </a:p>
          <a:p>
            <a:endParaRPr lang="en-US" b="1" dirty="0"/>
          </a:p>
          <a:p>
            <a:pPr marL="0" lvl="0" indent="0" algn="l" rtl="0">
              <a:spcBef>
                <a:spcPts val="0"/>
              </a:spcBef>
              <a:spcAft>
                <a:spcPts val="0"/>
              </a:spcAft>
              <a:buNone/>
            </a:pPr>
            <a:r>
              <a:rPr lang="en-IN" b="0" dirty="0"/>
              <a:t>1. Read title </a:t>
            </a:r>
            <a:r>
              <a:rPr lang="en-IN" b="0"/>
              <a:t>and subtitle</a:t>
            </a:r>
            <a:endParaRPr lang="en-IN" b="0" dirty="0"/>
          </a:p>
          <a:p>
            <a:pPr marL="0" lvl="0" indent="0" algn="l" rtl="0">
              <a:spcBef>
                <a:spcPts val="0"/>
              </a:spcBef>
              <a:spcAft>
                <a:spcPts val="0"/>
              </a:spcAft>
              <a:buNone/>
            </a:pPr>
            <a:endParaRPr lang="en-IN" b="0" dirty="0"/>
          </a:p>
          <a:p>
            <a:pPr marL="0" lvl="0" indent="0" algn="l" rtl="0">
              <a:spcBef>
                <a:spcPts val="0"/>
              </a:spcBef>
              <a:spcAft>
                <a:spcPts val="0"/>
              </a:spcAft>
              <a:buNone/>
            </a:pPr>
            <a:r>
              <a:rPr lang="en-IN" b="0" dirty="0"/>
              <a:t>Estimated Duration (20 seconds)</a:t>
            </a:r>
          </a:p>
        </p:txBody>
      </p:sp>
      <p:sp>
        <p:nvSpPr>
          <p:cNvPr id="4" name="Slide Number Placeholder 3"/>
          <p:cNvSpPr>
            <a:spLocks noGrp="1"/>
          </p:cNvSpPr>
          <p:nvPr>
            <p:ph type="sldNum" sz="quarter" idx="10"/>
          </p:nvPr>
        </p:nvSpPr>
        <p:spPr/>
        <p:txBody>
          <a:bodyPr/>
          <a:lstStyle/>
          <a:p>
            <a:fld id="{390D01E3-B214-44AA-B211-F572F93E3A46}" type="slidenum">
              <a:rPr lang="en-US" smtClean="0"/>
              <a:t>1</a:t>
            </a:fld>
            <a:endParaRPr lang="en-US" dirty="0"/>
          </a:p>
        </p:txBody>
      </p:sp>
    </p:spTree>
    <p:extLst>
      <p:ext uri="{BB962C8B-B14F-4D97-AF65-F5344CB8AC3E}">
        <p14:creationId xmlns:p14="http://schemas.microsoft.com/office/powerpoint/2010/main" val="214857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US" sz="1600" b="0"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out the text</a:t>
            </a:r>
            <a:endParaRPr lang="en-US" sz="16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mn-lt"/>
                <a:ea typeface="Calibri"/>
                <a:cs typeface="Calibri"/>
                <a:sym typeface="Calibri"/>
              </a:rPr>
              <a:t>3. Explain the following</a:t>
            </a:r>
          </a:p>
          <a:p>
            <a:pPr marL="342900" indent="-342900">
              <a:buFont typeface="+mj-lt"/>
              <a:buAutoNum type="alphaLcPeriod"/>
            </a:pPr>
            <a:r>
              <a:rPr lang="en-IN" dirty="0"/>
              <a:t>How dimensionality check helps</a:t>
            </a:r>
          </a:p>
          <a:p>
            <a:pPr marL="342900" indent="-342900">
              <a:buFont typeface="+mj-lt"/>
              <a:buAutoNum type="alphaLcPeriod"/>
            </a:pPr>
            <a:r>
              <a:rPr lang="en-IN" sz="1600" b="0" i="0" u="none" strike="noStrike" cap="none" dirty="0">
                <a:solidFill>
                  <a:schemeClr val="dk1"/>
                </a:solidFill>
                <a:effectLst/>
                <a:latin typeface="+mn-lt"/>
                <a:ea typeface="Calibri"/>
                <a:cs typeface="Calibri"/>
                <a:sym typeface="Calibri"/>
              </a:rPr>
              <a:t>Perform the above demo in python using Mt cars dataset</a:t>
            </a:r>
          </a:p>
          <a:p>
            <a:pPr marL="342900" indent="-342900">
              <a:buFont typeface="+mj-lt"/>
              <a:buAutoNum type="alphaLcPeriod"/>
            </a:pPr>
            <a:r>
              <a:rPr lang="en-IN" dirty="0"/>
              <a:t>A scenario where dimensionality check helps to simplify a problem</a:t>
            </a:r>
          </a:p>
          <a:p>
            <a:pPr marL="0" indent="0">
              <a:buFont typeface="+mj-lt"/>
              <a:buNone/>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(45 seconds)</a:t>
            </a:r>
          </a:p>
        </p:txBody>
      </p:sp>
      <p:sp>
        <p:nvSpPr>
          <p:cNvPr id="4" name="Slide Number Placeholder 3"/>
          <p:cNvSpPr>
            <a:spLocks noGrp="1"/>
          </p:cNvSpPr>
          <p:nvPr>
            <p:ph type="sldNum" sz="quarter" idx="5"/>
          </p:nvPr>
        </p:nvSpPr>
        <p:spPr/>
        <p:txBody>
          <a:bodyPr/>
          <a:lstStyle/>
          <a:p>
            <a:fld id="{16743BFC-CDBF-4076-A12A-B8552B9862CC}" type="slidenum">
              <a:rPr lang="en-US" smtClean="0"/>
              <a:t>10</a:t>
            </a:fld>
            <a:endParaRPr lang="en-US" dirty="0"/>
          </a:p>
        </p:txBody>
      </p:sp>
    </p:spTree>
    <p:extLst>
      <p:ext uri="{BB962C8B-B14F-4D97-AF65-F5344CB8AC3E}">
        <p14:creationId xmlns:p14="http://schemas.microsoft.com/office/powerpoint/2010/main" val="74073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US" sz="1600" b="0"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out the text in the first line</a:t>
            </a:r>
            <a:endParaRPr lang="en-US" sz="16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mn-lt"/>
                <a:ea typeface="Calibri"/>
                <a:cs typeface="Calibri"/>
                <a:sym typeface="Calibri"/>
              </a:rPr>
              <a:t>3. Explain the following</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Significance of checking the type of dataset</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sz="1600" b="0" i="0" u="none" strike="noStrike" cap="none" dirty="0">
                <a:solidFill>
                  <a:schemeClr val="dk1"/>
                </a:solidFill>
                <a:effectLst/>
                <a:latin typeface="+mn-lt"/>
                <a:ea typeface="Calibri"/>
                <a:cs typeface="Calibri"/>
                <a:sym typeface="Calibri"/>
              </a:rPr>
              <a:t>Perform the above demo in python using Mt cars dataset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(45 seconds)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11</a:t>
            </a:fld>
            <a:endParaRPr lang="en-US" dirty="0"/>
          </a:p>
        </p:txBody>
      </p:sp>
    </p:spTree>
    <p:extLst>
      <p:ext uri="{BB962C8B-B14F-4D97-AF65-F5344CB8AC3E}">
        <p14:creationId xmlns:p14="http://schemas.microsoft.com/office/powerpoint/2010/main" val="2742436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out the text in the first line</a:t>
            </a:r>
            <a:endParaRPr lang="en-US" sz="1600" b="1" i="0" u="none" strike="noStrike" cap="none" dirty="0">
              <a:solidFill>
                <a:srgbClr val="3F3F3F"/>
              </a:solidFill>
              <a:latin typeface="Open Sans"/>
              <a:ea typeface="Open Sans"/>
              <a:cs typeface="Open Sans"/>
              <a:sym typeface="Open Sans"/>
            </a:endParaRPr>
          </a:p>
          <a:p>
            <a:r>
              <a:rPr lang="en-IN" dirty="0"/>
              <a:t>3. Explain the following</a:t>
            </a:r>
          </a:p>
          <a:p>
            <a:pPr marL="342900" indent="-342900">
              <a:buAutoNum type="alphaLcPeriod"/>
            </a:pPr>
            <a:r>
              <a:rPr lang="en-IN" dirty="0"/>
              <a:t>Significance of slicing and indexing</a:t>
            </a:r>
          </a:p>
          <a:p>
            <a:pPr marL="342900" indent="-342900">
              <a:buAutoNum type="alphaLcPeriod"/>
            </a:pPr>
            <a:r>
              <a:rPr lang="en-IN" sz="1600" b="0" i="0" u="none" strike="noStrike" cap="none" dirty="0">
                <a:solidFill>
                  <a:schemeClr val="dk1"/>
                </a:solidFill>
                <a:effectLst/>
                <a:latin typeface="+mn-lt"/>
                <a:ea typeface="Calibri"/>
                <a:cs typeface="Calibri"/>
                <a:sym typeface="Calibri"/>
              </a:rPr>
              <a:t>Perform the above demo in python using Mt cars dataset</a:t>
            </a:r>
          </a:p>
          <a:p>
            <a:pPr marL="342900" indent="-342900">
              <a:buAutoNum type="alphaLcPeriod"/>
            </a:pPr>
            <a:r>
              <a:rPr lang="en-IN" dirty="0"/>
              <a:t>The above slicing techniques using ‘</a:t>
            </a:r>
            <a:r>
              <a:rPr lang="en-IN" dirty="0" err="1"/>
              <a:t>loc</a:t>
            </a:r>
            <a:r>
              <a:rPr lang="en-IN" dirty="0"/>
              <a:t>’ function in python</a:t>
            </a:r>
          </a:p>
          <a:p>
            <a:pPr marL="342900" indent="-342900">
              <a:buAutoNum type="alphaLcPeriod"/>
            </a:pPr>
            <a:r>
              <a:rPr lang="en-IN" dirty="0"/>
              <a:t>Slicing by passing column names directly</a:t>
            </a:r>
          </a:p>
          <a:p>
            <a:pPr marL="0" indent="0">
              <a:buNone/>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(1 minute)</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12</a:t>
            </a:fld>
            <a:endParaRPr lang="en-US" dirty="0"/>
          </a:p>
        </p:txBody>
      </p:sp>
    </p:spTree>
    <p:extLst>
      <p:ext uri="{BB962C8B-B14F-4D97-AF65-F5344CB8AC3E}">
        <p14:creationId xmlns:p14="http://schemas.microsoft.com/office/powerpoint/2010/main" val="4098370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out the text in the first line</a:t>
            </a:r>
            <a:endParaRPr lang="en-US"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mn-lt"/>
                <a:ea typeface="Calibri"/>
                <a:cs typeface="Calibri"/>
                <a:sym typeface="Calibri"/>
              </a:rPr>
              <a:t>3. Explain the following</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sz="1600" b="0" i="0" u="none" strike="noStrike" cap="none" dirty="0">
                <a:solidFill>
                  <a:schemeClr val="dk1"/>
                </a:solidFill>
                <a:effectLst/>
                <a:latin typeface="+mn-lt"/>
                <a:ea typeface="Calibri"/>
                <a:cs typeface="Calibri"/>
                <a:sym typeface="Calibri"/>
              </a:rPr>
              <a:t>Significance of unique elements in data wrangling</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sz="1600" b="0" i="0" u="none" strike="noStrike" cap="none" dirty="0">
                <a:solidFill>
                  <a:schemeClr val="dk1"/>
                </a:solidFill>
                <a:effectLst/>
                <a:latin typeface="+mn-lt"/>
                <a:ea typeface="Calibri"/>
                <a:cs typeface="Calibri"/>
                <a:sym typeface="Calibri"/>
              </a:rPr>
              <a:t>Perform the above demo in python using Mt cars dataset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(45 seconds)</a:t>
            </a:r>
          </a:p>
        </p:txBody>
      </p:sp>
      <p:sp>
        <p:nvSpPr>
          <p:cNvPr id="4" name="Slide Number Placeholder 3"/>
          <p:cNvSpPr>
            <a:spLocks noGrp="1"/>
          </p:cNvSpPr>
          <p:nvPr>
            <p:ph type="sldNum" sz="quarter" idx="5"/>
          </p:nvPr>
        </p:nvSpPr>
        <p:spPr/>
        <p:txBody>
          <a:bodyPr/>
          <a:lstStyle/>
          <a:p>
            <a:fld id="{16743BFC-CDBF-4076-A12A-B8552B9862CC}" type="slidenum">
              <a:rPr lang="en-US" smtClean="0"/>
              <a:t>13</a:t>
            </a:fld>
            <a:endParaRPr lang="en-US" dirty="0"/>
          </a:p>
        </p:txBody>
      </p:sp>
    </p:spTree>
    <p:extLst>
      <p:ext uri="{BB962C8B-B14F-4D97-AF65-F5344CB8AC3E}">
        <p14:creationId xmlns:p14="http://schemas.microsoft.com/office/powerpoint/2010/main" val="3125548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out the text in the first line</a:t>
            </a: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mn-lt"/>
                <a:ea typeface="Calibri"/>
                <a:cs typeface="Calibri"/>
                <a:sym typeface="Calibri"/>
              </a:rPr>
              <a:t>3. Explain the following</a:t>
            </a:r>
          </a:p>
          <a:p>
            <a:pPr marL="342900" indent="-342900">
              <a:buAutoNum type="alphaLcPeriod"/>
            </a:pPr>
            <a:r>
              <a:rPr lang="en-IN" dirty="0"/>
              <a:t>Significance of values( ) in Python</a:t>
            </a:r>
          </a:p>
          <a:p>
            <a:pPr marL="342900" indent="-342900">
              <a:buAutoNum type="alphaLcPeriod"/>
            </a:pPr>
            <a:r>
              <a:rPr lang="en-IN" sz="1600" b="0" i="0" u="none" strike="noStrike" cap="none" dirty="0">
                <a:solidFill>
                  <a:schemeClr val="dk1"/>
                </a:solidFill>
                <a:effectLst/>
                <a:latin typeface="+mn-lt"/>
                <a:ea typeface="Calibri"/>
                <a:cs typeface="Calibri"/>
                <a:sym typeface="Calibri"/>
              </a:rPr>
              <a:t>Perform the above demo in python using Mt cars dataset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(45 seconds)</a:t>
            </a:r>
          </a:p>
        </p:txBody>
      </p:sp>
      <p:sp>
        <p:nvSpPr>
          <p:cNvPr id="4" name="Slide Number Placeholder 3"/>
          <p:cNvSpPr>
            <a:spLocks noGrp="1"/>
          </p:cNvSpPr>
          <p:nvPr>
            <p:ph type="sldNum" sz="quarter" idx="5"/>
          </p:nvPr>
        </p:nvSpPr>
        <p:spPr/>
        <p:txBody>
          <a:bodyPr/>
          <a:lstStyle/>
          <a:p>
            <a:fld id="{16743BFC-CDBF-4076-A12A-B8552B9862CC}" type="slidenum">
              <a:rPr lang="en-US" smtClean="0"/>
              <a:t>14</a:t>
            </a:fld>
            <a:endParaRPr lang="en-US" dirty="0"/>
          </a:p>
        </p:txBody>
      </p:sp>
    </p:spTree>
    <p:extLst>
      <p:ext uri="{BB962C8B-B14F-4D97-AF65-F5344CB8AC3E}">
        <p14:creationId xmlns:p14="http://schemas.microsoft.com/office/powerpoint/2010/main" val="39847374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out the text in the first line</a:t>
            </a: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mn-lt"/>
                <a:ea typeface="Calibri"/>
                <a:cs typeface="Calibri"/>
                <a:sym typeface="Calibri"/>
              </a:rPr>
              <a:t>3. Explain the following</a:t>
            </a:r>
          </a:p>
          <a:p>
            <a:pPr marL="342900" indent="-342900">
              <a:buAutoNum type="alphaLcPeriod"/>
            </a:pPr>
            <a:r>
              <a:rPr lang="en-IN" dirty="0"/>
              <a:t>A theoretical overview of mean and its significance in data wrangling</a:t>
            </a:r>
          </a:p>
          <a:p>
            <a:pPr marL="342900" indent="-342900">
              <a:buAutoNum type="alphaLcPeriod"/>
            </a:pPr>
            <a:r>
              <a:rPr lang="en-IN" sz="1600" b="0" i="0" u="none" strike="noStrike" cap="none" dirty="0">
                <a:solidFill>
                  <a:schemeClr val="dk1"/>
                </a:solidFill>
                <a:effectLst/>
                <a:latin typeface="+mn-lt"/>
                <a:ea typeface="Calibri"/>
                <a:cs typeface="Calibri"/>
                <a:sym typeface="Calibri"/>
              </a:rPr>
              <a:t>Perform the above demo in python using Mt cars dataset</a:t>
            </a:r>
          </a:p>
          <a:p>
            <a:pPr marL="342900" indent="-342900">
              <a:buAutoNum type="alphaLcPeriod"/>
            </a:pPr>
            <a:r>
              <a:rPr lang="en-IN" dirty="0"/>
              <a:t>How to extract means with respect to a single feature in python</a:t>
            </a:r>
          </a:p>
          <a:p>
            <a:pPr marL="0" indent="0">
              <a:buNone/>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(1 minute)</a:t>
            </a:r>
          </a:p>
        </p:txBody>
      </p:sp>
      <p:sp>
        <p:nvSpPr>
          <p:cNvPr id="4" name="Slide Number Placeholder 3"/>
          <p:cNvSpPr>
            <a:spLocks noGrp="1"/>
          </p:cNvSpPr>
          <p:nvPr>
            <p:ph type="sldNum" sz="quarter" idx="5"/>
          </p:nvPr>
        </p:nvSpPr>
        <p:spPr/>
        <p:txBody>
          <a:bodyPr/>
          <a:lstStyle/>
          <a:p>
            <a:fld id="{16743BFC-CDBF-4076-A12A-B8552B9862CC}" type="slidenum">
              <a:rPr lang="en-US" smtClean="0"/>
              <a:t>15</a:t>
            </a:fld>
            <a:endParaRPr lang="en-US" dirty="0"/>
          </a:p>
        </p:txBody>
      </p:sp>
    </p:spTree>
    <p:extLst>
      <p:ext uri="{BB962C8B-B14F-4D97-AF65-F5344CB8AC3E}">
        <p14:creationId xmlns:p14="http://schemas.microsoft.com/office/powerpoint/2010/main" val="872812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0"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out the text in the first line</a:t>
            </a: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mn-lt"/>
                <a:ea typeface="Calibri"/>
                <a:cs typeface="Calibri"/>
                <a:sym typeface="Calibri"/>
              </a:rPr>
              <a:t>3. Explain the following</a:t>
            </a:r>
          </a:p>
          <a:p>
            <a:pPr marL="342900" indent="-342900">
              <a:buAutoNum type="alphaLcPeriod"/>
            </a:pPr>
            <a:r>
              <a:rPr lang="en-IN" dirty="0"/>
              <a:t>A theoretical overview of median and its significance in data wrangling</a:t>
            </a:r>
          </a:p>
          <a:p>
            <a:pPr marL="342900" indent="-342900">
              <a:buAutoNum type="alphaLcPeriod"/>
            </a:pPr>
            <a:r>
              <a:rPr lang="en-IN" sz="1600" b="0" i="0" u="none" strike="noStrike" cap="none" dirty="0">
                <a:solidFill>
                  <a:schemeClr val="dk1"/>
                </a:solidFill>
                <a:effectLst/>
                <a:latin typeface="+mn-lt"/>
                <a:ea typeface="Calibri"/>
                <a:cs typeface="Calibri"/>
                <a:sym typeface="Calibri"/>
              </a:rPr>
              <a:t>Perform the above demo in python using Mt cars dataset</a:t>
            </a:r>
          </a:p>
          <a:p>
            <a:pPr marL="342900" indent="-342900">
              <a:buAutoNum type="alphaLcPeriod"/>
            </a:pPr>
            <a:r>
              <a:rPr lang="en-IN" dirty="0"/>
              <a:t>How to extract median with respect to a single feature in python</a:t>
            </a:r>
          </a:p>
          <a:p>
            <a:pPr marL="0" indent="0">
              <a:buNone/>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(1 minute)</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16</a:t>
            </a:fld>
            <a:endParaRPr lang="en-US" dirty="0"/>
          </a:p>
        </p:txBody>
      </p:sp>
    </p:spTree>
    <p:extLst>
      <p:ext uri="{BB962C8B-B14F-4D97-AF65-F5344CB8AC3E}">
        <p14:creationId xmlns:p14="http://schemas.microsoft.com/office/powerpoint/2010/main" val="1527388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out the text in the first line</a:t>
            </a: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mn-lt"/>
                <a:ea typeface="Calibri"/>
                <a:cs typeface="Calibri"/>
                <a:sym typeface="Calibri"/>
              </a:rPr>
              <a:t>3. Explain the following</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A theoretical overview of mode and its significance in data wrangling</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sz="1600" b="0" i="0" u="none" strike="noStrike" cap="none" dirty="0">
                <a:solidFill>
                  <a:schemeClr val="dk1"/>
                </a:solidFill>
                <a:effectLst/>
                <a:latin typeface="+mn-lt"/>
                <a:ea typeface="Calibri"/>
                <a:cs typeface="Calibri"/>
                <a:sym typeface="Calibri"/>
              </a:rPr>
              <a:t>Perform the above demo in python using Mt cars dataset</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How to extract mode with respect to a single feature in python</a:t>
            </a:r>
          </a:p>
          <a:p>
            <a:pPr marL="0" indent="0">
              <a:buNone/>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(1 minute)</a:t>
            </a:r>
          </a:p>
        </p:txBody>
      </p:sp>
      <p:sp>
        <p:nvSpPr>
          <p:cNvPr id="4" name="Slide Number Placeholder 3"/>
          <p:cNvSpPr>
            <a:spLocks noGrp="1"/>
          </p:cNvSpPr>
          <p:nvPr>
            <p:ph type="sldNum" sz="quarter" idx="5"/>
          </p:nvPr>
        </p:nvSpPr>
        <p:spPr/>
        <p:txBody>
          <a:bodyPr/>
          <a:lstStyle/>
          <a:p>
            <a:fld id="{16743BFC-CDBF-4076-A12A-B8552B9862CC}" type="slidenum">
              <a:rPr lang="en-US" smtClean="0"/>
              <a:t>17</a:t>
            </a:fld>
            <a:endParaRPr lang="en-US" dirty="0"/>
          </a:p>
        </p:txBody>
      </p:sp>
    </p:spTree>
    <p:extLst>
      <p:ext uri="{BB962C8B-B14F-4D97-AF65-F5344CB8AC3E}">
        <p14:creationId xmlns:p14="http://schemas.microsoft.com/office/powerpoint/2010/main" val="3116847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b="1" dirty="0"/>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b="1" dirty="0"/>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dirty="0"/>
              <a:t>Read out the line</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(20 seconds)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18</a:t>
            </a:fld>
            <a:endParaRPr lang="en-US" dirty="0"/>
          </a:p>
        </p:txBody>
      </p:sp>
    </p:spTree>
    <p:extLst>
      <p:ext uri="{BB962C8B-B14F-4D97-AF65-F5344CB8AC3E}">
        <p14:creationId xmlns:p14="http://schemas.microsoft.com/office/powerpoint/2010/main" val="708067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endParaRPr lang="en-US" sz="1600" b="0" i="0" u="none" strike="noStrike" cap="none" dirty="0">
              <a:solidFill>
                <a:srgbClr val="3F3F3F"/>
              </a:solidFill>
              <a:latin typeface="Open Sans"/>
              <a:ea typeface="Open Sans"/>
              <a:cs typeface="Open Sans"/>
              <a:sym typeface="Open Sans"/>
            </a:endParaRPr>
          </a:p>
          <a:p>
            <a:pPr marL="342900" marR="0" lvl="0" indent="-342900" algn="l" defTabSz="1219170" rtl="0" eaLnBrk="1" fontAlgn="auto" latinLnBrk="0" hangingPunct="1">
              <a:lnSpc>
                <a:spcPct val="150000"/>
              </a:lnSpc>
              <a:spcBef>
                <a:spcPts val="0"/>
              </a:spcBef>
              <a:spcAft>
                <a:spcPts val="0"/>
              </a:spcAft>
              <a:buClr>
                <a:srgbClr val="3F3F3F"/>
              </a:buClr>
              <a:buSzPct val="100000"/>
              <a:buFont typeface="Arial"/>
              <a:buAutoNum type="arabicPeriod"/>
              <a:tabLst/>
              <a:defRPr/>
            </a:pPr>
            <a:r>
              <a:rPr lang="en-US" sz="1600" b="0" i="0" u="none" strike="noStrike" cap="none" dirty="0">
                <a:solidFill>
                  <a:srgbClr val="3F3F3F"/>
                </a:solidFill>
                <a:latin typeface="Open Sans"/>
                <a:ea typeface="Open Sans"/>
                <a:cs typeface="Open Sans"/>
                <a:sym typeface="Open Sans"/>
              </a:rPr>
              <a:t>Read out the text in the yellow box</a:t>
            </a:r>
          </a:p>
          <a:p>
            <a:pPr marL="342900" marR="0" lvl="0" indent="-342900" algn="l" defTabSz="1219170" rtl="0" eaLnBrk="1" fontAlgn="auto" latinLnBrk="0" hangingPunct="1">
              <a:lnSpc>
                <a:spcPct val="150000"/>
              </a:lnSpc>
              <a:spcBef>
                <a:spcPts val="0"/>
              </a:spcBef>
              <a:spcAft>
                <a:spcPts val="0"/>
              </a:spcAft>
              <a:buClr>
                <a:srgbClr val="3F3F3F"/>
              </a:buClr>
              <a:buSzPct val="100000"/>
              <a:buFont typeface="Arial"/>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What is seaborn library</a:t>
            </a:r>
          </a:p>
          <a:p>
            <a:pPr marL="342900" indent="-342900">
              <a:buAutoNum type="alphaLcPeriod"/>
            </a:pPr>
            <a:r>
              <a:rPr lang="en-IN" dirty="0"/>
              <a:t>How it is different from another visualization library like matplotlib</a:t>
            </a:r>
          </a:p>
          <a:p>
            <a:pPr marL="342900" indent="-342900">
              <a:buAutoNum type="alphaLcPeriod"/>
            </a:pPr>
            <a:r>
              <a:rPr lang="en-IN" dirty="0"/>
              <a:t>Why it is extensively used</a:t>
            </a:r>
          </a:p>
          <a:p>
            <a:pPr marL="342900" indent="-342900">
              <a:buAutoNum type="alphaLcPeriod"/>
            </a:pPr>
            <a:r>
              <a:rPr lang="en-IN" dirty="0"/>
              <a:t>Importing and installing seaborn library package in local system</a:t>
            </a:r>
          </a:p>
          <a:p>
            <a:pPr marL="0" indent="0">
              <a:buNone/>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(1 minute)</a:t>
            </a:r>
          </a:p>
          <a:p>
            <a:pPr marL="0" indent="0">
              <a:buNone/>
            </a:pPr>
            <a:endParaRPr lang="en-IN" b="1" dirty="0"/>
          </a:p>
        </p:txBody>
      </p:sp>
      <p:sp>
        <p:nvSpPr>
          <p:cNvPr id="4" name="Slide Number Placeholder 3"/>
          <p:cNvSpPr>
            <a:spLocks noGrp="1"/>
          </p:cNvSpPr>
          <p:nvPr>
            <p:ph type="sldNum" sz="quarter" idx="5"/>
          </p:nvPr>
        </p:nvSpPr>
        <p:spPr/>
        <p:txBody>
          <a:bodyPr/>
          <a:lstStyle/>
          <a:p>
            <a:fld id="{16743BFC-CDBF-4076-A12A-B8552B9862CC}" type="slidenum">
              <a:rPr lang="en-US" smtClean="0"/>
              <a:t>19</a:t>
            </a:fld>
            <a:endParaRPr lang="en-US" dirty="0"/>
          </a:p>
        </p:txBody>
      </p:sp>
    </p:spTree>
    <p:extLst>
      <p:ext uri="{BB962C8B-B14F-4D97-AF65-F5344CB8AC3E}">
        <p14:creationId xmlns:p14="http://schemas.microsoft.com/office/powerpoint/2010/main" val="239969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IN" sz="1800" b="1" dirty="0">
                <a:latin typeface="Open Sans" panose="020B0606030504020204"/>
              </a:rPr>
              <a:t>Trainer Notes</a:t>
            </a:r>
          </a:p>
          <a:p>
            <a:pPr lvl="0">
              <a:spcBef>
                <a:spcPts val="0"/>
              </a:spcBef>
              <a:buNone/>
            </a:pPr>
            <a:endParaRPr lang="en-IN" sz="1800" b="1" dirty="0">
              <a:latin typeface="Open Sans" panose="020B0606030504020204"/>
            </a:endParaRPr>
          </a:p>
          <a:p>
            <a:pPr marL="0" lvl="0" indent="0" algn="l" rtl="0">
              <a:spcBef>
                <a:spcPts val="0"/>
              </a:spcBef>
              <a:spcAft>
                <a:spcPts val="0"/>
              </a:spcAft>
              <a:buNone/>
            </a:pPr>
            <a:r>
              <a:rPr lang="en-IN" sz="1800" b="0" dirty="0"/>
              <a:t>1. Read title and subtitle</a:t>
            </a:r>
          </a:p>
          <a:p>
            <a:pPr marL="0" lvl="0" indent="0" algn="l" rtl="0">
              <a:spcBef>
                <a:spcPts val="0"/>
              </a:spcBef>
              <a:spcAft>
                <a:spcPts val="0"/>
              </a:spcAft>
              <a:buNone/>
            </a:pPr>
            <a:r>
              <a:rPr lang="en-IN" sz="1800" b="0" dirty="0"/>
              <a:t>2. Read each objective</a:t>
            </a:r>
            <a:endParaRPr lang="en-IN" sz="1800" dirty="0">
              <a:latin typeface="Open Sans" panose="020B0606030504020204"/>
            </a:endParaRPr>
          </a:p>
          <a:p>
            <a:pPr marL="0" lvl="0" indent="0">
              <a:spcBef>
                <a:spcPts val="0"/>
              </a:spcBef>
              <a:buNone/>
            </a:pPr>
            <a:endParaRPr lang="en-IN" sz="1800" dirty="0">
              <a:latin typeface="Open Sans" panose="020B0606030504020204"/>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800" b="0" dirty="0">
                <a:solidFill>
                  <a:srgbClr val="3F3F3F"/>
                </a:solidFill>
                <a:latin typeface="Open Sans"/>
                <a:ea typeface="Open Sans"/>
                <a:cs typeface="Open Sans"/>
              </a:rPr>
              <a:t>Estimated Duration (30 seconds)</a:t>
            </a:r>
          </a:p>
        </p:txBody>
      </p:sp>
      <p:sp>
        <p:nvSpPr>
          <p:cNvPr id="347" name="Shape 3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870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endParaRPr lang="en-IN"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mn-lt"/>
                <a:ea typeface="Calibri"/>
                <a:cs typeface="Calibri"/>
                <a:sym typeface="Calibri"/>
              </a:rPr>
              <a:t>2. Explain the following</a:t>
            </a:r>
          </a:p>
          <a:p>
            <a:pPr marL="342900" indent="-342900">
              <a:buAutoNum type="alphaLcPeriod"/>
            </a:pPr>
            <a:r>
              <a:rPr lang="en-IN" dirty="0"/>
              <a:t>What is correlation (statistically)</a:t>
            </a:r>
          </a:p>
          <a:p>
            <a:pPr marL="342900" indent="-342900">
              <a:buAutoNum type="alphaLcPeriod"/>
            </a:pPr>
            <a:r>
              <a:rPr lang="en-IN" dirty="0"/>
              <a:t>Why heatmap is used for plotting correlation</a:t>
            </a:r>
          </a:p>
          <a:p>
            <a:pPr marL="342900" indent="-342900">
              <a:buAutoNum type="alphaLcPeriod"/>
            </a:pPr>
            <a:r>
              <a:rPr lang="en-IN" sz="1600" b="0" i="0" u="none" strike="noStrike" cap="none" dirty="0">
                <a:solidFill>
                  <a:schemeClr val="dk1"/>
                </a:solidFill>
                <a:effectLst/>
                <a:latin typeface="+mn-lt"/>
                <a:ea typeface="Calibri"/>
                <a:cs typeface="Calibri"/>
                <a:sym typeface="Calibri"/>
              </a:rPr>
              <a:t>Perform the above demo in python using Mt cars dataset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(45 seconds)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mn-lt"/>
              <a:ea typeface="Calibri"/>
              <a:cs typeface="Calibri"/>
              <a:sym typeface="Calibri"/>
            </a:endParaRPr>
          </a:p>
        </p:txBody>
      </p:sp>
      <p:sp>
        <p:nvSpPr>
          <p:cNvPr id="4" name="Slide Number Placeholder 3"/>
          <p:cNvSpPr>
            <a:spLocks noGrp="1"/>
          </p:cNvSpPr>
          <p:nvPr>
            <p:ph type="sldNum" sz="quarter" idx="5"/>
          </p:nvPr>
        </p:nvSpPr>
        <p:spPr/>
        <p:txBody>
          <a:bodyPr/>
          <a:lstStyle/>
          <a:p>
            <a:fld id="{16743BFC-CDBF-4076-A12A-B8552B9862CC}" type="slidenum">
              <a:rPr lang="en-US" smtClean="0"/>
              <a:t>20</a:t>
            </a:fld>
            <a:endParaRPr lang="en-US" dirty="0"/>
          </a:p>
        </p:txBody>
      </p:sp>
    </p:spTree>
    <p:extLst>
      <p:ext uri="{BB962C8B-B14F-4D97-AF65-F5344CB8AC3E}">
        <p14:creationId xmlns:p14="http://schemas.microsoft.com/office/powerpoint/2010/main" val="4277814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rabicPeriod"/>
            </a:pPr>
            <a:r>
              <a:rPr lang="en-IN" dirty="0"/>
              <a:t>Significance of colours in Heatmap</a:t>
            </a:r>
          </a:p>
          <a:p>
            <a:pPr marL="342900" indent="-342900">
              <a:buAutoNum type="arabicPeriod"/>
            </a:pPr>
            <a:r>
              <a:rPr lang="en-IN" dirty="0"/>
              <a:t>What the above array values in the output indicate</a:t>
            </a:r>
          </a:p>
          <a:p>
            <a:pPr marL="0" indent="0">
              <a:buNone/>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(30 seconds)</a:t>
            </a:r>
          </a:p>
        </p:txBody>
      </p:sp>
      <p:sp>
        <p:nvSpPr>
          <p:cNvPr id="4" name="Slide Number Placeholder 3"/>
          <p:cNvSpPr>
            <a:spLocks noGrp="1"/>
          </p:cNvSpPr>
          <p:nvPr>
            <p:ph type="sldNum" sz="quarter" idx="5"/>
          </p:nvPr>
        </p:nvSpPr>
        <p:spPr/>
        <p:txBody>
          <a:bodyPr/>
          <a:lstStyle/>
          <a:p>
            <a:fld id="{16743BFC-CDBF-4076-A12A-B8552B9862CC}" type="slidenum">
              <a:rPr lang="en-US" smtClean="0"/>
              <a:t>21</a:t>
            </a:fld>
            <a:endParaRPr lang="en-US" dirty="0"/>
          </a:p>
        </p:txBody>
      </p:sp>
    </p:spTree>
    <p:extLst>
      <p:ext uri="{BB962C8B-B14F-4D97-AF65-F5344CB8AC3E}">
        <p14:creationId xmlns:p14="http://schemas.microsoft.com/office/powerpoint/2010/main" val="18281328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i="0" u="none" strike="noStrike" cap="none" dirty="0">
              <a:solidFill>
                <a:schemeClr val="dk1"/>
              </a:solidFill>
              <a:effectLst/>
              <a:latin typeface="+mn-lt"/>
              <a:ea typeface="Calibri"/>
              <a:cs typeface="Calibri"/>
              <a:sym typeface="Calibri"/>
            </a:endParaRPr>
          </a:p>
          <a:p>
            <a:pPr marL="0" lvl="0" indent="0" algn="l" rtl="0">
              <a:spcBef>
                <a:spcPts val="0"/>
              </a:spcBef>
              <a:spcAft>
                <a:spcPts val="0"/>
              </a:spcAft>
              <a:buNone/>
            </a:pPr>
            <a:r>
              <a:rPr lang="en-IN" sz="1200" b="0" dirty="0">
                <a:latin typeface="Open Sans" panose="020B0604020202020204" charset="0"/>
                <a:ea typeface="Open Sans" panose="020B0604020202020204" charset="0"/>
                <a:cs typeface="Open Sans" panose="020B0604020202020204" charset="0"/>
              </a:rPr>
              <a:t>1. Read the slide and sub-title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dirty="0">
                <a:latin typeface="Open Sans" panose="020B0604020202020204" charset="0"/>
                <a:ea typeface="Open Sans" panose="020B0604020202020204" charset="0"/>
                <a:cs typeface="Open Sans" panose="020B0604020202020204" charset="0"/>
              </a:rPr>
              <a:t>2. Read the Problem statement and explain the objective</a:t>
            </a: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r>
              <a:rPr lang="en-IN" sz="1200" b="0" dirty="0">
                <a:latin typeface="Open Sans" panose="020B0604020202020204" charset="0"/>
                <a:ea typeface="Open Sans" panose="020B0604020202020204" charset="0"/>
                <a:cs typeface="Open Sans" panose="020B0604020202020204" charset="0"/>
              </a:rPr>
              <a:t>3. Explaining Access: is not required</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0" dirty="0">
                <a:solidFill>
                  <a:srgbClr val="3F3F3F"/>
                </a:solidFill>
                <a:latin typeface="Open Sans"/>
                <a:ea typeface="Open Sans"/>
                <a:cs typeface="Open Sans"/>
              </a:rPr>
              <a:t>Estimated Duration (2  minutes)</a:t>
            </a:r>
          </a:p>
          <a:p>
            <a:pPr marL="0" indent="0">
              <a:buNone/>
            </a:pPr>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7151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1" i="0" u="none" strike="noStrike" cap="none" dirty="0">
                <a:solidFill>
                  <a:schemeClr val="dk1"/>
                </a:solidFill>
                <a:effectLst/>
                <a:latin typeface="+mn-lt"/>
                <a:ea typeface="Calibri"/>
                <a:cs typeface="Calibri"/>
                <a:sym typeface="Calibri"/>
              </a:rPr>
              <a:t>Trainer Notes:</a:t>
            </a:r>
            <a:r>
              <a:rPr lang="en-IN" sz="12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i="0" u="none" strike="noStrike" cap="none" dirty="0">
              <a:solidFill>
                <a:schemeClr val="dk1"/>
              </a:solidFill>
              <a:effectLst/>
              <a:latin typeface="+mn-lt"/>
              <a:ea typeface="Calibri"/>
              <a:cs typeface="Calibri"/>
              <a:sym typeface="Calibri"/>
            </a:endParaRPr>
          </a:p>
          <a:p>
            <a:pPr marL="0" lvl="0" indent="0" algn="l" rtl="0">
              <a:spcBef>
                <a:spcPts val="0"/>
              </a:spcBef>
              <a:spcAft>
                <a:spcPts val="0"/>
              </a:spcAft>
              <a:buNone/>
            </a:pPr>
            <a:r>
              <a:rPr lang="en-IN" sz="1200" b="0" dirty="0">
                <a:latin typeface="Open Sans" panose="020B0604020202020204" charset="0"/>
                <a:ea typeface="Open Sans" panose="020B0604020202020204" charset="0"/>
                <a:cs typeface="Open Sans" panose="020B0604020202020204" charset="0"/>
              </a:rPr>
              <a:t>1. Read the slide and subtitle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dirty="0">
                <a:latin typeface="Open Sans" panose="020B0604020202020204" charset="0"/>
                <a:ea typeface="Open Sans" panose="020B0604020202020204" charset="0"/>
                <a:cs typeface="Open Sans" panose="020B0604020202020204" charset="0"/>
              </a:rPr>
              <a:t>2. Read the Problem statement and explain the objective</a:t>
            </a: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r>
              <a:rPr lang="en-IN" sz="1200" b="0" dirty="0">
                <a:latin typeface="Open Sans" panose="020B0604020202020204" charset="0"/>
                <a:ea typeface="Open Sans" panose="020B0604020202020204" charset="0"/>
                <a:cs typeface="Open Sans" panose="020B0604020202020204" charset="0"/>
              </a:rPr>
              <a:t>Estimated Duration (2 minutes)</a:t>
            </a:r>
          </a:p>
          <a:p>
            <a:endParaRPr lang="en-IN" sz="1200" dirty="0"/>
          </a:p>
          <a:p>
            <a:pPr marL="0" indent="0">
              <a:buNone/>
            </a:pPr>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509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endParaRPr lang="en-IN" b="1" dirty="0"/>
          </a:p>
          <a:p>
            <a:pPr marL="342900" lvl="0" indent="-342900" algn="l" rtl="0">
              <a:spcBef>
                <a:spcPts val="0"/>
              </a:spcBef>
              <a:spcAft>
                <a:spcPts val="0"/>
              </a:spcAft>
              <a:buAutoNum type="arabicPeriod"/>
            </a:pPr>
            <a:r>
              <a:rPr lang="en-IN" sz="1600" b="0" dirty="0">
                <a:latin typeface="Open Sans" panose="020B0604020202020204" charset="0"/>
                <a:ea typeface="Open Sans" panose="020B0604020202020204" charset="0"/>
                <a:cs typeface="Open Sans" panose="020B0604020202020204" charset="0"/>
              </a:rPr>
              <a:t>Read the slide title</a:t>
            </a:r>
          </a:p>
          <a:p>
            <a:pPr marL="342900" lvl="0" indent="-342900" algn="l" rtl="0">
              <a:spcBef>
                <a:spcPts val="0"/>
              </a:spcBef>
              <a:spcAft>
                <a:spcPts val="0"/>
              </a:spcAft>
              <a:buAutoNum type="arabicPeriod"/>
            </a:pPr>
            <a:r>
              <a:rPr lang="en-IN" sz="1600" b="0" dirty="0">
                <a:latin typeface="Open Sans" panose="020B0604020202020204" charset="0"/>
                <a:ea typeface="Open Sans" panose="020B0604020202020204" charset="0"/>
                <a:cs typeface="Open Sans" panose="020B0604020202020204" charset="0"/>
              </a:rPr>
              <a:t>Read out the line written in the blue box</a:t>
            </a:r>
          </a:p>
          <a:p>
            <a:pPr marL="342900" lvl="0" indent="-342900" algn="l" rtl="0">
              <a:spcBef>
                <a:spcPts val="0"/>
              </a:spcBef>
              <a:spcAft>
                <a:spcPts val="0"/>
              </a:spcAft>
              <a:buAutoNum type="arabicPeriod"/>
            </a:pPr>
            <a:r>
              <a:rPr lang="en-IN" b="0" dirty="0"/>
              <a:t>Explain what is data import and how it works</a:t>
            </a:r>
          </a:p>
          <a:p>
            <a:pPr marL="0" indent="0">
              <a:buNone/>
            </a:pPr>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dirty="0">
                <a:solidFill>
                  <a:srgbClr val="3F3F3F"/>
                </a:solidFill>
                <a:latin typeface="Open Sans"/>
                <a:ea typeface="Open Sans"/>
                <a:cs typeface="Open Sans"/>
              </a:rPr>
              <a:t>Estimated Duration (30 seconds)</a:t>
            </a:r>
          </a:p>
          <a:p>
            <a:pPr marL="0" indent="0">
              <a:buNone/>
            </a:pPr>
            <a:endParaRPr lang="en-IN" b="0" dirty="0"/>
          </a:p>
        </p:txBody>
      </p:sp>
      <p:sp>
        <p:nvSpPr>
          <p:cNvPr id="4" name="Slide Number Placeholder 3"/>
          <p:cNvSpPr>
            <a:spLocks noGrp="1"/>
          </p:cNvSpPr>
          <p:nvPr>
            <p:ph type="sldNum" sz="quarter" idx="5"/>
          </p:nvPr>
        </p:nvSpPr>
        <p:spPr/>
        <p:txBody>
          <a:bodyPr/>
          <a:lstStyle/>
          <a:p>
            <a:fld id="{16743BFC-CDBF-4076-A12A-B8552B9862CC}" type="slidenum">
              <a:rPr lang="en-US" smtClean="0"/>
              <a:t>24</a:t>
            </a:fld>
            <a:endParaRPr lang="en-US" dirty="0"/>
          </a:p>
        </p:txBody>
      </p:sp>
    </p:spTree>
    <p:extLst>
      <p:ext uri="{BB962C8B-B14F-4D97-AF65-F5344CB8AC3E}">
        <p14:creationId xmlns:p14="http://schemas.microsoft.com/office/powerpoint/2010/main" val="2694818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endParaRPr lang="en-IN" b="1" dirty="0"/>
          </a:p>
          <a:p>
            <a:pPr marL="342900" indent="-342900">
              <a:buAutoNum type="arabicPeriod"/>
            </a:pPr>
            <a:r>
              <a:rPr lang="en-IN" b="0" dirty="0"/>
              <a:t>Read out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b="0" dirty="0"/>
              <a:t>Read out the name written in the yellow box</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b="0" dirty="0"/>
              <a:t>Read out the line written in the first blue box</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b="0" dirty="0"/>
              <a:t>Explain how dimensional check works</a:t>
            </a:r>
          </a:p>
          <a:p>
            <a:pPr marL="0" indent="0">
              <a:buNone/>
            </a:pPr>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dirty="0">
                <a:solidFill>
                  <a:srgbClr val="3F3F3F"/>
                </a:solidFill>
                <a:latin typeface="Open Sans"/>
                <a:ea typeface="Open Sans"/>
                <a:cs typeface="Open Sans"/>
              </a:rPr>
              <a:t>Estimated Duration (45 seconds)</a:t>
            </a:r>
          </a:p>
          <a:p>
            <a:pPr marL="0" indent="0">
              <a:buNone/>
            </a:pPr>
            <a:endParaRPr lang="en-IN" b="0" dirty="0"/>
          </a:p>
          <a:p>
            <a:pPr marL="342900" indent="-342900">
              <a:buAutoNum type="arabicPeriod"/>
            </a:pPr>
            <a:endParaRPr lang="en-IN" b="0" dirty="0"/>
          </a:p>
        </p:txBody>
      </p:sp>
      <p:sp>
        <p:nvSpPr>
          <p:cNvPr id="4" name="Slide Number Placeholder 3"/>
          <p:cNvSpPr>
            <a:spLocks noGrp="1"/>
          </p:cNvSpPr>
          <p:nvPr>
            <p:ph type="sldNum" sz="quarter" idx="5"/>
          </p:nvPr>
        </p:nvSpPr>
        <p:spPr/>
        <p:txBody>
          <a:bodyPr/>
          <a:lstStyle/>
          <a:p>
            <a:fld id="{16743BFC-CDBF-4076-A12A-B8552B9862CC}" type="slidenum">
              <a:rPr lang="en-US" smtClean="0"/>
              <a:t>25</a:t>
            </a:fld>
            <a:endParaRPr lang="en-US" dirty="0"/>
          </a:p>
        </p:txBody>
      </p:sp>
    </p:spTree>
    <p:extLst>
      <p:ext uri="{BB962C8B-B14F-4D97-AF65-F5344CB8AC3E}">
        <p14:creationId xmlns:p14="http://schemas.microsoft.com/office/powerpoint/2010/main" val="368087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r>
              <a:rPr lang="en-IN" b="0" dirty="0"/>
              <a:t>   </a:t>
            </a:r>
          </a:p>
          <a:p>
            <a:endParaRPr lang="en-IN" b="0" dirty="0"/>
          </a:p>
          <a:p>
            <a:pPr marL="342900" indent="-342900">
              <a:buAutoNum type="arabicPeriod"/>
            </a:pPr>
            <a:r>
              <a:rPr lang="en-IN" b="0" dirty="0"/>
              <a:t>Read out the name written in the yellow box</a:t>
            </a:r>
          </a:p>
          <a:p>
            <a:pPr marL="342900" indent="-342900">
              <a:buAutoNum type="arabicPeriod"/>
            </a:pPr>
            <a:r>
              <a:rPr lang="en-IN" b="0" dirty="0"/>
              <a:t>Read out the line written in the first blue box</a:t>
            </a:r>
          </a:p>
          <a:p>
            <a:pPr marL="342900" indent="-342900">
              <a:buAutoNum type="arabicPeriod"/>
            </a:pPr>
            <a:r>
              <a:rPr lang="en-IN" b="0" dirty="0"/>
              <a:t>Explain how type of dataset works</a:t>
            </a:r>
          </a:p>
          <a:p>
            <a:pPr marL="0" indent="0">
              <a:buNone/>
            </a:pPr>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dirty="0">
                <a:solidFill>
                  <a:srgbClr val="3F3F3F"/>
                </a:solidFill>
                <a:latin typeface="Open Sans"/>
                <a:ea typeface="Open Sans"/>
                <a:cs typeface="Open Sans"/>
              </a:rPr>
              <a:t>Estimated Duration (30 seconds)</a:t>
            </a:r>
          </a:p>
          <a:p>
            <a:pPr marL="0" indent="0">
              <a:buNone/>
            </a:pPr>
            <a:endParaRPr lang="en-IN" b="0"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26</a:t>
            </a:fld>
            <a:endParaRPr lang="en-US" dirty="0"/>
          </a:p>
        </p:txBody>
      </p:sp>
    </p:spTree>
    <p:extLst>
      <p:ext uri="{BB962C8B-B14F-4D97-AF65-F5344CB8AC3E}">
        <p14:creationId xmlns:p14="http://schemas.microsoft.com/office/powerpoint/2010/main" val="15052767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r>
              <a:rPr lang="en-IN" b="0" dirty="0"/>
              <a:t>   </a:t>
            </a:r>
          </a:p>
          <a:p>
            <a:endParaRPr lang="en-IN" b="0" dirty="0"/>
          </a:p>
          <a:p>
            <a:pPr marL="342900" indent="-342900">
              <a:buAutoNum type="arabicPeriod"/>
            </a:pPr>
            <a:r>
              <a:rPr lang="en-IN" b="0" dirty="0"/>
              <a:t>Read out the name written in the yellow box</a:t>
            </a:r>
          </a:p>
          <a:p>
            <a:pPr marL="342900" indent="-342900">
              <a:buAutoNum type="arabicPeriod"/>
            </a:pPr>
            <a:r>
              <a:rPr lang="en-IN" b="0" dirty="0"/>
              <a:t>Read out the line written in the first blue box</a:t>
            </a:r>
          </a:p>
          <a:p>
            <a:pPr marL="342900" indent="-342900">
              <a:buAutoNum type="arabicPeriod"/>
            </a:pPr>
            <a:r>
              <a:rPr lang="en-IN" b="0" dirty="0"/>
              <a:t>Explain how identifying mean value works</a:t>
            </a:r>
          </a:p>
          <a:p>
            <a:pPr marL="0" indent="0">
              <a:buNone/>
            </a:pPr>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dirty="0">
                <a:solidFill>
                  <a:srgbClr val="3F3F3F"/>
                </a:solidFill>
                <a:latin typeface="Open Sans"/>
                <a:ea typeface="Open Sans"/>
                <a:cs typeface="Open Sans"/>
              </a:rPr>
              <a:t>Estimated Duration (30 seconds)</a:t>
            </a:r>
          </a:p>
          <a:p>
            <a:pPr marL="0" indent="0">
              <a:buNone/>
            </a:pPr>
            <a:endParaRPr lang="en-IN" b="0"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27</a:t>
            </a:fld>
            <a:endParaRPr lang="en-US" dirty="0"/>
          </a:p>
        </p:txBody>
      </p:sp>
    </p:spTree>
    <p:extLst>
      <p:ext uri="{BB962C8B-B14F-4D97-AF65-F5344CB8AC3E}">
        <p14:creationId xmlns:p14="http://schemas.microsoft.com/office/powerpoint/2010/main" val="124107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r>
              <a:rPr lang="en-IN" b="0" dirty="0"/>
              <a:t>   </a:t>
            </a:r>
          </a:p>
          <a:p>
            <a:endParaRPr lang="en-IN" b="0" dirty="0"/>
          </a:p>
          <a:p>
            <a:pPr marL="342900" indent="-342900">
              <a:buAutoNum type="arabicPeriod"/>
            </a:pPr>
            <a:r>
              <a:rPr lang="en-IN" b="0" dirty="0"/>
              <a:t>Read out the slide title</a:t>
            </a:r>
          </a:p>
          <a:p>
            <a:pPr marL="342900" indent="-342900">
              <a:buAutoNum type="arabicPeriod"/>
            </a:pPr>
            <a:r>
              <a:rPr lang="en-IN" b="0" dirty="0"/>
              <a:t>Read out the line written in the blue box</a:t>
            </a:r>
          </a:p>
          <a:p>
            <a:pPr marL="342900" indent="-342900">
              <a:buAutoNum type="arabicPeriod"/>
            </a:pPr>
            <a:r>
              <a:rPr lang="en-IN" b="0" dirty="0"/>
              <a:t>Explain how using a heatmap we can identify correlation</a:t>
            </a:r>
          </a:p>
          <a:p>
            <a:pPr marL="0" indent="0">
              <a:buNone/>
            </a:pPr>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dirty="0">
                <a:solidFill>
                  <a:srgbClr val="3F3F3F"/>
                </a:solidFill>
                <a:latin typeface="Open Sans"/>
                <a:ea typeface="Open Sans"/>
                <a:cs typeface="Open Sans"/>
              </a:rPr>
              <a:t>Estimated Duration (45 seconds)</a:t>
            </a:r>
          </a:p>
          <a:p>
            <a:pPr marL="0" indent="0">
              <a:buNone/>
            </a:pPr>
            <a:endParaRPr lang="en-IN" b="0"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28</a:t>
            </a:fld>
            <a:endParaRPr lang="en-US" dirty="0"/>
          </a:p>
        </p:txBody>
      </p:sp>
    </p:spTree>
    <p:extLst>
      <p:ext uri="{BB962C8B-B14F-4D97-AF65-F5344CB8AC3E}">
        <p14:creationId xmlns:p14="http://schemas.microsoft.com/office/powerpoint/2010/main" val="1821675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r>
              <a:rPr lang="en-IN" b="0" dirty="0"/>
              <a:t>   </a:t>
            </a:r>
          </a:p>
          <a:p>
            <a:pPr marL="0" indent="0">
              <a:buNone/>
            </a:pPr>
            <a:endParaRPr lang="en-IN" b="0" dirty="0"/>
          </a:p>
          <a:p>
            <a:pPr marL="342900" indent="-342900">
              <a:buAutoNum type="arabicPeriod"/>
            </a:pPr>
            <a:r>
              <a:rPr lang="en-IN" b="0" dirty="0"/>
              <a:t>Read out the line written in the blue box</a:t>
            </a:r>
          </a:p>
          <a:p>
            <a:pPr marL="342900" indent="-342900">
              <a:buAutoNum type="arabicPeriod"/>
            </a:pPr>
            <a:r>
              <a:rPr lang="en-IN" b="0" dirty="0"/>
              <a:t>Explain the graph</a:t>
            </a:r>
          </a:p>
          <a:p>
            <a:pPr marL="0" indent="0">
              <a:buNone/>
            </a:pPr>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dirty="0">
                <a:solidFill>
                  <a:srgbClr val="3F3F3F"/>
                </a:solidFill>
                <a:latin typeface="Open Sans"/>
                <a:ea typeface="Open Sans"/>
                <a:cs typeface="Open Sans"/>
              </a:rPr>
              <a:t>Estimated Duration (30 seconds)</a:t>
            </a:r>
          </a:p>
          <a:p>
            <a:pPr marL="0" indent="0">
              <a:buNone/>
            </a:pPr>
            <a:endParaRPr lang="en-IN" b="0"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29</a:t>
            </a:fld>
            <a:endParaRPr lang="en-US" dirty="0"/>
          </a:p>
        </p:txBody>
      </p:sp>
    </p:spTree>
    <p:extLst>
      <p:ext uri="{BB962C8B-B14F-4D97-AF65-F5344CB8AC3E}">
        <p14:creationId xmlns:p14="http://schemas.microsoft.com/office/powerpoint/2010/main" val="3128521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spcBef>
                <a:spcPts val="0"/>
              </a:spcBef>
              <a:buNone/>
            </a:pPr>
            <a:r>
              <a:rPr lang="en-IN" sz="1600" b="1" dirty="0">
                <a:latin typeface="Open Sans" panose="020B0606030504020204"/>
              </a:rPr>
              <a:t>Trainer Notes:</a:t>
            </a:r>
          </a:p>
          <a:p>
            <a:pPr lvl="0">
              <a:spcBef>
                <a:spcPts val="0"/>
              </a:spcBef>
              <a:buNone/>
            </a:pPr>
            <a:endParaRPr lang="en-IN" sz="1600" b="1" dirty="0">
              <a:latin typeface="Open Sans" panose="020B0606030504020204"/>
            </a:endParaRPr>
          </a:p>
          <a:p>
            <a:pPr marL="0" lvl="0" indent="0">
              <a:spcBef>
                <a:spcPts val="0"/>
              </a:spcBef>
              <a:buNone/>
            </a:pPr>
            <a:r>
              <a:rPr lang="en-IN" sz="1600" dirty="0">
                <a:latin typeface="Open Sans" panose="020B0606030504020204"/>
              </a:rPr>
              <a:t>1. Read the slide title</a:t>
            </a:r>
          </a:p>
          <a:p>
            <a:pPr marL="0" lvl="0" indent="0" algn="l" rtl="0">
              <a:spcBef>
                <a:spcPts val="0"/>
              </a:spcBef>
              <a:spcAft>
                <a:spcPts val="0"/>
              </a:spcAft>
              <a:buNone/>
            </a:pPr>
            <a:r>
              <a:rPr lang="en-IN" b="0" dirty="0"/>
              <a:t>2. Read each point</a:t>
            </a:r>
          </a:p>
          <a:p>
            <a:pPr marL="0" lvl="0" indent="0" algn="l" rtl="0">
              <a:spcBef>
                <a:spcPts val="0"/>
              </a:spcBef>
              <a:spcAft>
                <a:spcPts val="0"/>
              </a:spcAft>
              <a:buNone/>
            </a:pPr>
            <a:endParaRPr lang="en-IN" sz="1600" dirty="0">
              <a:latin typeface="Open Sans" panose="020B0606030504020204"/>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(30 seconds)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a:t>
            </a:fld>
            <a:endParaRPr lang="en-US" dirty="0"/>
          </a:p>
        </p:txBody>
      </p:sp>
    </p:spTree>
    <p:extLst>
      <p:ext uri="{BB962C8B-B14F-4D97-AF65-F5344CB8AC3E}">
        <p14:creationId xmlns:p14="http://schemas.microsoft.com/office/powerpoint/2010/main" val="870358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r>
              <a:rPr lang="en-IN" b="1" dirty="0"/>
              <a:t>Trainer Notes:</a:t>
            </a:r>
            <a:r>
              <a:rPr lang="en-IN" b="0" dirty="0"/>
              <a:t>   </a:t>
            </a:r>
          </a:p>
          <a:p>
            <a:endParaRPr lang="en-IN" b="0" dirty="0"/>
          </a:p>
          <a:p>
            <a:pPr marL="342900" indent="-342900">
              <a:buAutoNum type="arabicPeriod"/>
            </a:pPr>
            <a:r>
              <a:rPr lang="en-IN" b="0" dirty="0"/>
              <a:t>Read the slide title and the subtitle</a:t>
            </a:r>
          </a:p>
          <a:p>
            <a:pPr marL="0" indent="0">
              <a:buNone/>
            </a:pPr>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dirty="0">
                <a:solidFill>
                  <a:srgbClr val="3F3F3F"/>
                </a:solidFill>
                <a:latin typeface="Open Sans"/>
                <a:ea typeface="Open Sans"/>
                <a:cs typeface="Open Sans"/>
              </a:rPr>
              <a:t>Estimated Duration (20 seconds)</a:t>
            </a:r>
          </a:p>
          <a:p>
            <a:pPr marL="0" indent="0">
              <a:buNone/>
            </a:pPr>
            <a:endParaRPr lang="en-IN" b="0" dirty="0"/>
          </a:p>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2565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endParaRPr lang="en-IN" b="1" dirty="0"/>
          </a:p>
          <a:p>
            <a:pPr marL="342900" indent="-342900">
              <a:buAutoNum type="arabicPeriod"/>
            </a:pPr>
            <a:r>
              <a:rPr lang="en-IN" b="0" dirty="0"/>
              <a:t>Read the slide title</a:t>
            </a:r>
          </a:p>
          <a:p>
            <a:pPr marL="342900" indent="-342900">
              <a:buAutoNum type="arabicPeriod"/>
            </a:pPr>
            <a:r>
              <a:rPr lang="en-IN" b="0" dirty="0"/>
              <a:t>Read out the line written in the orange box and explain what is data wrangling</a:t>
            </a:r>
          </a:p>
          <a:p>
            <a:pPr marL="342900" indent="-342900">
              <a:buAutoNum type="arabicPeriod"/>
            </a:pPr>
            <a:r>
              <a:rPr lang="en-IN" b="0" dirty="0"/>
              <a:t>Explain the different tasks in data wrangling</a:t>
            </a:r>
          </a:p>
          <a:p>
            <a:pPr marL="0" indent="0">
              <a:buNone/>
            </a:pPr>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kern="1200" cap="none" dirty="0">
                <a:solidFill>
                  <a:schemeClr val="tx1"/>
                </a:solidFill>
                <a:effectLst/>
                <a:latin typeface="+mn-lt"/>
                <a:ea typeface="+mn-ea"/>
                <a:cs typeface="+mn-cs"/>
                <a:sym typeface="Open Sans"/>
              </a:rPr>
              <a:t>Estimated Duration (1 minute)</a:t>
            </a:r>
            <a:endParaRPr lang="en-US" sz="1600" b="0" i="0" u="none" strike="noStrike" cap="none" dirty="0">
              <a:solidFill>
                <a:srgbClr val="3F3F3F"/>
              </a:solidFill>
              <a:latin typeface="Open Sans"/>
              <a:ea typeface="Open Sans"/>
              <a:cs typeface="Open Sans"/>
              <a:sym typeface="Open Sans"/>
            </a:endParaRPr>
          </a:p>
          <a:p>
            <a:pPr marL="0" indent="0">
              <a:buNone/>
            </a:pPr>
            <a:endParaRPr lang="en-IN" b="0" dirty="0"/>
          </a:p>
          <a:p>
            <a:pPr marL="342900" indent="-342900">
              <a:buAutoNum type="arabicPeriod"/>
            </a:pPr>
            <a:endParaRPr lang="en-IN" b="0" dirty="0"/>
          </a:p>
        </p:txBody>
      </p:sp>
      <p:sp>
        <p:nvSpPr>
          <p:cNvPr id="4" name="Slide Number Placeholder 3"/>
          <p:cNvSpPr>
            <a:spLocks noGrp="1"/>
          </p:cNvSpPr>
          <p:nvPr>
            <p:ph type="sldNum" sz="quarter" idx="5"/>
          </p:nvPr>
        </p:nvSpPr>
        <p:spPr/>
        <p:txBody>
          <a:bodyPr/>
          <a:lstStyle/>
          <a:p>
            <a:fld id="{16743BFC-CDBF-4076-A12A-B8552B9862CC}" type="slidenum">
              <a:rPr lang="en-US" smtClean="0"/>
              <a:t>31</a:t>
            </a:fld>
            <a:endParaRPr lang="en-US" dirty="0"/>
          </a:p>
        </p:txBody>
      </p:sp>
    </p:spTree>
    <p:extLst>
      <p:ext uri="{BB962C8B-B14F-4D97-AF65-F5344CB8AC3E}">
        <p14:creationId xmlns:p14="http://schemas.microsoft.com/office/powerpoint/2010/main" val="2158428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endParaRPr lang="en-IN" b="1" dirty="0"/>
          </a:p>
          <a:p>
            <a:pPr marL="342900" indent="-342900">
              <a:buAutoNum type="arabicPeriod"/>
            </a:pPr>
            <a:r>
              <a:rPr lang="en-IN" b="0" dirty="0"/>
              <a:t>Read the slide title</a:t>
            </a:r>
          </a:p>
          <a:p>
            <a:pPr marL="342900" indent="-342900">
              <a:buAutoNum type="arabicPeriod"/>
            </a:pPr>
            <a:r>
              <a:rPr lang="en-IN" b="0" dirty="0"/>
              <a:t>Read out the line written in the blue box</a:t>
            </a:r>
          </a:p>
          <a:p>
            <a:pPr marL="342900" indent="-342900">
              <a:buAutoNum type="arabicPeriod"/>
            </a:pPr>
            <a:r>
              <a:rPr lang="en-IN" b="0" dirty="0"/>
              <a:t>Read out the points</a:t>
            </a:r>
          </a:p>
          <a:p>
            <a:pPr marL="0" indent="0">
              <a:buNone/>
            </a:pPr>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(30 seconds)</a:t>
            </a:r>
          </a:p>
          <a:p>
            <a:pPr marL="0" indent="0">
              <a:buNone/>
            </a:pPr>
            <a:endParaRPr lang="en-IN" b="0" dirty="0"/>
          </a:p>
        </p:txBody>
      </p:sp>
      <p:sp>
        <p:nvSpPr>
          <p:cNvPr id="4" name="Slide Number Placeholder 3"/>
          <p:cNvSpPr>
            <a:spLocks noGrp="1"/>
          </p:cNvSpPr>
          <p:nvPr>
            <p:ph type="sldNum" sz="quarter" idx="5"/>
          </p:nvPr>
        </p:nvSpPr>
        <p:spPr/>
        <p:txBody>
          <a:bodyPr/>
          <a:lstStyle/>
          <a:p>
            <a:fld id="{16743BFC-CDBF-4076-A12A-B8552B9862CC}" type="slidenum">
              <a:rPr lang="en-US" smtClean="0"/>
              <a:t>32</a:t>
            </a:fld>
            <a:endParaRPr lang="en-US" dirty="0"/>
          </a:p>
        </p:txBody>
      </p:sp>
    </p:spTree>
    <p:extLst>
      <p:ext uri="{BB962C8B-B14F-4D97-AF65-F5344CB8AC3E}">
        <p14:creationId xmlns:p14="http://schemas.microsoft.com/office/powerpoint/2010/main" val="12013094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How missing values in a dataset look like</a:t>
            </a:r>
          </a:p>
          <a:p>
            <a:pPr marL="342900" indent="-342900">
              <a:buAutoNum type="alphaLcPeriod"/>
            </a:pPr>
            <a:r>
              <a:rPr lang="en-IN" dirty="0"/>
              <a:t>What causes missing values</a:t>
            </a:r>
          </a:p>
          <a:p>
            <a:pPr marL="0" indent="0">
              <a:buNone/>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indent="0">
              <a:buNone/>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33</a:t>
            </a:fld>
            <a:endParaRPr lang="en-US" dirty="0"/>
          </a:p>
        </p:txBody>
      </p:sp>
    </p:spTree>
    <p:extLst>
      <p:ext uri="{BB962C8B-B14F-4D97-AF65-F5344CB8AC3E}">
        <p14:creationId xmlns:p14="http://schemas.microsoft.com/office/powerpoint/2010/main" val="41289926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How missing values can be detected</a:t>
            </a:r>
          </a:p>
          <a:p>
            <a:pPr marL="342900" indent="-342900">
              <a:buAutoNum type="alphaLcPeriod"/>
            </a:pPr>
            <a:r>
              <a:rPr lang="en-IN" dirty="0"/>
              <a:t>Use of </a:t>
            </a:r>
            <a:r>
              <a:rPr lang="en-IN" dirty="0" err="1"/>
              <a:t>isna</a:t>
            </a:r>
            <a:r>
              <a:rPr lang="en-IN" dirty="0"/>
              <a:t>( ). any ( ) in python</a:t>
            </a:r>
          </a:p>
          <a:p>
            <a:pPr marL="342900" indent="-342900">
              <a:buAutoNum type="alphaLcPeriod"/>
            </a:pPr>
            <a:r>
              <a:rPr lang="en-IN" sz="1600" b="0" i="0" u="none" strike="noStrike" cap="none" dirty="0">
                <a:solidFill>
                  <a:schemeClr val="dk1"/>
                </a:solidFill>
                <a:effectLst/>
                <a:latin typeface="+mn-lt"/>
                <a:ea typeface="Calibri"/>
                <a:cs typeface="Calibri"/>
                <a:sym typeface="Calibri"/>
              </a:rPr>
              <a:t>Perform the above demo in python using class-grades.csv dataset</a:t>
            </a:r>
          </a:p>
          <a:p>
            <a:pPr marL="342900" indent="-342900">
              <a:buAutoNum type="alphaLcPeriod"/>
            </a:pPr>
            <a:r>
              <a:rPr lang="en-IN" dirty="0"/>
              <a:t>What does TRUE and FALSE in the output specify</a:t>
            </a:r>
          </a:p>
          <a:p>
            <a:pPr marL="0" indent="0">
              <a:buNone/>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(1 minute)</a:t>
            </a:r>
          </a:p>
          <a:p>
            <a:pPr marL="0" indent="0">
              <a:buNone/>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34</a:t>
            </a:fld>
            <a:endParaRPr lang="en-US" dirty="0"/>
          </a:p>
        </p:txBody>
      </p:sp>
    </p:spTree>
    <p:extLst>
      <p:ext uri="{BB962C8B-B14F-4D97-AF65-F5344CB8AC3E}">
        <p14:creationId xmlns:p14="http://schemas.microsoft.com/office/powerpoint/2010/main" val="248763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sz="1600" b="0" i="0" kern="1200" dirty="0">
                <a:solidFill>
                  <a:schemeClr val="tx1"/>
                </a:solidFill>
                <a:effectLst/>
                <a:latin typeface="+mn-lt"/>
                <a:ea typeface="+mn-ea"/>
                <a:cs typeface="+mn-cs"/>
              </a:rPr>
              <a:t>Imputer function and its significance</a:t>
            </a:r>
          </a:p>
          <a:p>
            <a:pPr marL="342900" indent="-342900">
              <a:buAutoNum type="alphaLcPeriod"/>
            </a:pPr>
            <a:r>
              <a:rPr lang="en-IN" sz="1600" b="0" i="0" kern="1200" dirty="0">
                <a:solidFill>
                  <a:schemeClr val="tx1"/>
                </a:solidFill>
                <a:effectLst/>
                <a:latin typeface="+mn-lt"/>
                <a:ea typeface="+mn-ea"/>
                <a:cs typeface="+mn-cs"/>
              </a:rPr>
              <a:t>Use of mean imputation</a:t>
            </a:r>
          </a:p>
          <a:p>
            <a:pPr marL="342900" indent="-342900">
              <a:buAutoNum type="alphaLcPeriod"/>
            </a:pPr>
            <a:r>
              <a:rPr lang="en-IN" sz="1600" b="0" i="0" kern="1200" dirty="0">
                <a:solidFill>
                  <a:schemeClr val="tx1"/>
                </a:solidFill>
                <a:effectLst/>
                <a:latin typeface="+mn-lt"/>
                <a:ea typeface="+mn-ea"/>
                <a:cs typeface="+mn-cs"/>
              </a:rPr>
              <a:t>How mean imputation cures the missing value problem</a:t>
            </a:r>
          </a:p>
          <a:p>
            <a:pPr marL="342900" indent="-342900">
              <a:buAutoNum type="alphaLcPeriod"/>
            </a:pPr>
            <a:r>
              <a:rPr lang="en-IN" sz="1600" b="0" i="0" u="none" strike="noStrike" cap="none" dirty="0">
                <a:solidFill>
                  <a:schemeClr val="dk1"/>
                </a:solidFill>
                <a:effectLst/>
                <a:latin typeface="+mn-lt"/>
                <a:ea typeface="Calibri"/>
                <a:cs typeface="Calibri"/>
                <a:sym typeface="Calibri"/>
              </a:rPr>
              <a:t>Perform the above demo in python using class-grades.csv dataset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35</a:t>
            </a:fld>
            <a:endParaRPr lang="en-US" dirty="0"/>
          </a:p>
        </p:txBody>
      </p:sp>
    </p:spTree>
    <p:extLst>
      <p:ext uri="{BB962C8B-B14F-4D97-AF65-F5344CB8AC3E}">
        <p14:creationId xmlns:p14="http://schemas.microsoft.com/office/powerpoint/2010/main" val="4257950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1" i="0" u="none" strike="noStrike" cap="none" dirty="0">
                <a:solidFill>
                  <a:schemeClr val="dk1"/>
                </a:solidFill>
                <a:effectLst/>
                <a:latin typeface="+mn-lt"/>
                <a:ea typeface="Calibri"/>
                <a:cs typeface="Calibri"/>
                <a:sym typeface="Calibri"/>
              </a:rPr>
              <a:t> </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sz="1600" b="0" i="0" kern="1200" dirty="0">
                <a:solidFill>
                  <a:schemeClr val="tx1"/>
                </a:solidFill>
                <a:effectLst/>
                <a:latin typeface="+mn-lt"/>
                <a:ea typeface="+mn-ea"/>
                <a:cs typeface="+mn-cs"/>
              </a:rPr>
              <a:t>Use of median imputation</a:t>
            </a:r>
          </a:p>
          <a:p>
            <a:pPr marL="342900" indent="-342900">
              <a:buAutoNum type="alphaLcPeriod"/>
            </a:pPr>
            <a:r>
              <a:rPr lang="en-IN" sz="1600" b="0" i="0" kern="1200" dirty="0">
                <a:solidFill>
                  <a:schemeClr val="tx1"/>
                </a:solidFill>
                <a:effectLst/>
                <a:latin typeface="+mn-lt"/>
                <a:ea typeface="+mn-ea"/>
                <a:cs typeface="+mn-cs"/>
              </a:rPr>
              <a:t>How median imputation cures the missing value problem</a:t>
            </a:r>
          </a:p>
          <a:p>
            <a:pPr marL="342900" indent="-342900">
              <a:buAutoNum type="alphaLcPeriod"/>
            </a:pPr>
            <a:r>
              <a:rPr lang="en-IN" sz="1600" b="0" i="0" kern="1200" dirty="0">
                <a:solidFill>
                  <a:schemeClr val="tx1"/>
                </a:solidFill>
                <a:effectLst/>
                <a:latin typeface="+mn-lt"/>
                <a:ea typeface="+mn-ea"/>
                <a:cs typeface="+mn-cs"/>
              </a:rPr>
              <a:t>Also, the scenarios where mean/median imputations are useful</a:t>
            </a:r>
          </a:p>
          <a:p>
            <a:pPr marL="342900" indent="-342900">
              <a:buAutoNum type="alphaLcPeriod"/>
            </a:pPr>
            <a:r>
              <a:rPr lang="en-IN" sz="1600" b="0" i="0" u="none" strike="noStrike" cap="none" dirty="0">
                <a:solidFill>
                  <a:schemeClr val="dk1"/>
                </a:solidFill>
                <a:effectLst/>
                <a:latin typeface="+mn-lt"/>
                <a:ea typeface="Calibri"/>
                <a:cs typeface="Calibri"/>
                <a:sym typeface="Calibri"/>
              </a:rPr>
              <a:t>Perform the above demo in python using class-grades.csv dataset</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36</a:t>
            </a:fld>
            <a:endParaRPr lang="en-US" dirty="0"/>
          </a:p>
        </p:txBody>
      </p:sp>
    </p:spTree>
    <p:extLst>
      <p:ext uri="{BB962C8B-B14F-4D97-AF65-F5344CB8AC3E}">
        <p14:creationId xmlns:p14="http://schemas.microsoft.com/office/powerpoint/2010/main" val="3680201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0"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What are outlier values</a:t>
            </a:r>
          </a:p>
          <a:p>
            <a:pPr marL="342900" indent="-342900">
              <a:buAutoNum type="alphaLcPeriod"/>
            </a:pPr>
            <a:r>
              <a:rPr lang="en-IN" dirty="0"/>
              <a:t>How outlier affects a model</a:t>
            </a:r>
          </a:p>
          <a:p>
            <a:pPr marL="342900" indent="-342900">
              <a:buAutoNum type="alphaLcPeriod"/>
            </a:pPr>
            <a:r>
              <a:rPr lang="en-IN" dirty="0"/>
              <a:t>What are the possible causes of outlier values</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indent="0">
              <a:buNone/>
            </a:pPr>
            <a:endParaRPr lang="en-IN" dirty="0"/>
          </a:p>
          <a:p>
            <a:pPr marL="342900" indent="-342900">
              <a:buAutoNum type="arabicPeriod"/>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37</a:t>
            </a:fld>
            <a:endParaRPr lang="en-US" dirty="0"/>
          </a:p>
        </p:txBody>
      </p:sp>
    </p:spTree>
    <p:extLst>
      <p:ext uri="{BB962C8B-B14F-4D97-AF65-F5344CB8AC3E}">
        <p14:creationId xmlns:p14="http://schemas.microsoft.com/office/powerpoint/2010/main" val="2750664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How to detect an outlier using boxplot</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Explain the boxplot in detail</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Explain quartiles, inter-quartiles in boxplot</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indent="0">
              <a:buNone/>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38</a:t>
            </a:fld>
            <a:endParaRPr lang="en-US" dirty="0"/>
          </a:p>
        </p:txBody>
      </p:sp>
    </p:spTree>
    <p:extLst>
      <p:ext uri="{BB962C8B-B14F-4D97-AF65-F5344CB8AC3E}">
        <p14:creationId xmlns:p14="http://schemas.microsoft.com/office/powerpoint/2010/main" val="633494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Why outlier treatment is necessary</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Why we are creating filter here</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Other methods of outlier treatment like moving window, etc.,</a:t>
            </a:r>
          </a:p>
          <a:p>
            <a:pPr marL="0" indent="0">
              <a:buNone/>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indent="0">
              <a:buNone/>
            </a:pPr>
            <a:endParaRPr lang="en-IN" dirty="0"/>
          </a:p>
          <a:p>
            <a:pPr marL="342900" indent="-342900">
              <a:buAutoNum type="arabicPeriod"/>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39</a:t>
            </a:fld>
            <a:endParaRPr lang="en-US" dirty="0"/>
          </a:p>
        </p:txBody>
      </p:sp>
    </p:spTree>
    <p:extLst>
      <p:ext uri="{BB962C8B-B14F-4D97-AF65-F5344CB8AC3E}">
        <p14:creationId xmlns:p14="http://schemas.microsoft.com/office/powerpoint/2010/main" val="97353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IN" sz="1600" b="1" dirty="0">
                <a:latin typeface="Open Sans" panose="020B0606030504020204"/>
              </a:rPr>
              <a:t>Trainer Notes:</a:t>
            </a:r>
          </a:p>
          <a:p>
            <a:pPr lvl="0">
              <a:spcBef>
                <a:spcPts val="0"/>
              </a:spcBef>
              <a:buNone/>
            </a:pPr>
            <a:endParaRPr lang="en-IN" sz="1600" b="1" dirty="0">
              <a:latin typeface="Open Sans" panose="020B0606030504020204"/>
            </a:endParaRPr>
          </a:p>
          <a:p>
            <a:pPr lvl="0">
              <a:spcBef>
                <a:spcPts val="0"/>
              </a:spcBef>
              <a:buNone/>
            </a:pPr>
            <a:r>
              <a:rPr lang="en-IN" sz="1600" dirty="0">
                <a:latin typeface="Open Sans" panose="020B0606030504020204"/>
              </a:rPr>
              <a:t>1. Read out the slide title and subtitle</a:t>
            </a:r>
          </a:p>
          <a:p>
            <a:pPr lvl="0">
              <a:spcBef>
                <a:spcPts val="0"/>
              </a:spcBef>
              <a:buNone/>
            </a:pPr>
            <a:endParaRPr lang="en-IN" sz="1600" dirty="0">
              <a:latin typeface="Open Sans" panose="020B0606030504020204"/>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(20 seconds)</a:t>
            </a:r>
          </a:p>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641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1" i="0" u="none" strike="noStrike" cap="none" dirty="0">
                <a:solidFill>
                  <a:schemeClr val="dk1"/>
                </a:solidFill>
                <a:effectLst/>
                <a:latin typeface="+mn-lt"/>
                <a:ea typeface="Calibri"/>
                <a:cs typeface="Calibri"/>
                <a:sym typeface="Calibri"/>
              </a:rPr>
              <a:t>Trainer Notes:</a:t>
            </a: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r>
              <a:rPr lang="en-IN" sz="1200" b="0" dirty="0">
                <a:latin typeface="Open Sans" panose="020B0604020202020204" charset="0"/>
                <a:ea typeface="Open Sans" panose="020B0604020202020204" charset="0"/>
                <a:cs typeface="Open Sans" panose="020B0604020202020204" charset="0"/>
              </a:rPr>
              <a:t>1. Read the slide and subtitle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dirty="0">
                <a:latin typeface="Open Sans" panose="020B0604020202020204" charset="0"/>
                <a:ea typeface="Open Sans" panose="020B0604020202020204" charset="0"/>
                <a:cs typeface="Open Sans" panose="020B0604020202020204" charset="0"/>
              </a:rPr>
              <a:t>2. Read the Problem statement and explain the objective</a:t>
            </a: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r>
              <a:rPr lang="en-IN" sz="1200" b="0" dirty="0">
                <a:latin typeface="Open Sans" panose="020B0604020202020204" charset="0"/>
                <a:ea typeface="Open Sans" panose="020B0604020202020204" charset="0"/>
                <a:cs typeface="Open Sans" panose="020B0604020202020204" charset="0"/>
              </a:rPr>
              <a:t>3. Explaining Access: is not required</a:t>
            </a: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r>
              <a:rPr lang="en-IN" sz="1200" b="0" dirty="0">
                <a:latin typeface="Open Sans" panose="020B0604020202020204" charset="0"/>
                <a:ea typeface="Open Sans" panose="020B0604020202020204" charset="0"/>
                <a:cs typeface="Open Sans" panose="020B0604020202020204" charset="0"/>
              </a:rPr>
              <a:t>Estimated Duration ( 2 minutes )</a:t>
            </a:r>
          </a:p>
          <a:p>
            <a:endParaRPr lang="en-IN" sz="1200" dirty="0"/>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dirty="0"/>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9225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en-IN" sz="1200" b="0" dirty="0">
                <a:latin typeface="Open Sans" panose="020B0604020202020204" charset="0"/>
                <a:ea typeface="Open Sans" panose="020B0604020202020204" charset="0"/>
                <a:cs typeface="Open Sans" panose="020B0604020202020204" charset="0"/>
              </a:rPr>
              <a:t>1. Read the slide and subtitle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dirty="0">
                <a:latin typeface="Open Sans" panose="020B0604020202020204" charset="0"/>
                <a:ea typeface="Open Sans" panose="020B0604020202020204" charset="0"/>
                <a:cs typeface="Open Sans" panose="020B0604020202020204" charset="0"/>
              </a:rPr>
              <a:t>2. Read the Problem statement and explain the objective</a:t>
            </a: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r>
              <a:rPr lang="en-IN" sz="1200" b="0" dirty="0">
                <a:latin typeface="Open Sans" panose="020B0604020202020204" charset="0"/>
                <a:ea typeface="Open Sans" panose="020B0604020202020204" charset="0"/>
                <a:cs typeface="Open Sans" panose="020B0604020202020204" charset="0"/>
              </a:rPr>
              <a:t>Estimated Duration ( 2 minutes )</a:t>
            </a:r>
          </a:p>
          <a:p>
            <a:endParaRPr lang="en-IN" sz="1200" dirty="0"/>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i="0" u="none" strike="noStrike" cap="none" dirty="0">
              <a:solidFill>
                <a:schemeClr val="dk1"/>
              </a:solidFill>
              <a:effectLst/>
              <a:latin typeface="+mn-lt"/>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16923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endParaRPr lang="en-IN" b="1" dirty="0"/>
          </a:p>
          <a:p>
            <a:pPr marL="0" lvl="0" indent="0" algn="l" rtl="0">
              <a:spcBef>
                <a:spcPts val="0"/>
              </a:spcBef>
              <a:spcAft>
                <a:spcPts val="0"/>
              </a:spcAft>
              <a:buNone/>
            </a:pPr>
            <a:endParaRPr lang="en-IN" sz="1600" b="0" dirty="0">
              <a:latin typeface="Open Sans" panose="020B0604020202020204" charset="0"/>
              <a:ea typeface="Open Sans" panose="020B0604020202020204" charset="0"/>
              <a:cs typeface="Open Sans" panose="020B0604020202020204" charset="0"/>
            </a:endParaRPr>
          </a:p>
          <a:p>
            <a:pPr marL="342900" lvl="0" indent="-342900" algn="l" rtl="0">
              <a:spcBef>
                <a:spcPts val="0"/>
              </a:spcBef>
              <a:spcAft>
                <a:spcPts val="0"/>
              </a:spcAft>
              <a:buAutoNum type="arabicPeriod"/>
            </a:pPr>
            <a:r>
              <a:rPr lang="en-IN" sz="1600" b="0" dirty="0">
                <a:latin typeface="Open Sans" panose="020B0604020202020204" charset="0"/>
                <a:ea typeface="Open Sans" panose="020B0604020202020204" charset="0"/>
                <a:cs typeface="Open Sans" panose="020B0604020202020204" charset="0"/>
              </a:rPr>
              <a:t>Read the slide title</a:t>
            </a:r>
          </a:p>
          <a:p>
            <a:pPr marL="342900" lvl="0" indent="-342900" algn="l" rtl="0">
              <a:spcBef>
                <a:spcPts val="0"/>
              </a:spcBef>
              <a:spcAft>
                <a:spcPts val="0"/>
              </a:spcAft>
              <a:buAutoNum type="arabicPeriod"/>
            </a:pPr>
            <a:r>
              <a:rPr lang="en-IN" b="0" dirty="0"/>
              <a:t>Explain how check for irregularities work</a:t>
            </a:r>
          </a:p>
          <a:p>
            <a:pPr marL="342900" indent="-342900">
              <a:buAutoNum type="arabicPeriod"/>
            </a:pPr>
            <a:r>
              <a:rPr lang="en-IN" b="0" dirty="0"/>
              <a:t>Explain check for missing values</a:t>
            </a:r>
          </a:p>
          <a:p>
            <a:pPr marL="342900" indent="-342900">
              <a:buAutoNum type="arabicPeriod"/>
            </a:pPr>
            <a:r>
              <a:rPr lang="en-IN" b="0" dirty="0"/>
              <a:t>Explain check for outliers</a:t>
            </a:r>
          </a:p>
          <a:p>
            <a:pPr marL="342900" indent="-342900">
              <a:buAutoNum type="arabicPeriod"/>
            </a:pPr>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indent="0">
              <a:buNone/>
            </a:pPr>
            <a:endParaRPr lang="en-IN" b="0" dirty="0"/>
          </a:p>
        </p:txBody>
      </p:sp>
      <p:sp>
        <p:nvSpPr>
          <p:cNvPr id="4" name="Slide Number Placeholder 3"/>
          <p:cNvSpPr>
            <a:spLocks noGrp="1"/>
          </p:cNvSpPr>
          <p:nvPr>
            <p:ph type="sldNum" sz="quarter" idx="5"/>
          </p:nvPr>
        </p:nvSpPr>
        <p:spPr/>
        <p:txBody>
          <a:bodyPr/>
          <a:lstStyle/>
          <a:p>
            <a:fld id="{16743BFC-CDBF-4076-A12A-B8552B9862CC}" type="slidenum">
              <a:rPr lang="en-US" smtClean="0"/>
              <a:t>42</a:t>
            </a:fld>
            <a:endParaRPr lang="en-US" dirty="0"/>
          </a:p>
        </p:txBody>
      </p:sp>
    </p:spTree>
    <p:extLst>
      <p:ext uri="{BB962C8B-B14F-4D97-AF65-F5344CB8AC3E}">
        <p14:creationId xmlns:p14="http://schemas.microsoft.com/office/powerpoint/2010/main" val="1018463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endParaRPr lang="en-IN" b="1" dirty="0"/>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dirty="0">
                <a:latin typeface="Open Sans" panose="020B0604020202020204" charset="0"/>
                <a:ea typeface="Open Sans" panose="020B0604020202020204" charset="0"/>
                <a:cs typeface="Open Sans" panose="020B0604020202020204" charset="0"/>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b="0" dirty="0"/>
              <a:t>Explain the outlier treatment and outlier data.</a:t>
            </a:r>
          </a:p>
          <a:p>
            <a:endParaRPr lang="en-IN" b="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(30 seconds)</a:t>
            </a:r>
          </a:p>
          <a:p>
            <a:endParaRPr lang="en-IN" b="0" dirty="0"/>
          </a:p>
        </p:txBody>
      </p:sp>
      <p:sp>
        <p:nvSpPr>
          <p:cNvPr id="4" name="Slide Number Placeholder 3"/>
          <p:cNvSpPr>
            <a:spLocks noGrp="1"/>
          </p:cNvSpPr>
          <p:nvPr>
            <p:ph type="sldNum" sz="quarter" idx="5"/>
          </p:nvPr>
        </p:nvSpPr>
        <p:spPr/>
        <p:txBody>
          <a:bodyPr/>
          <a:lstStyle/>
          <a:p>
            <a:fld id="{16743BFC-CDBF-4076-A12A-B8552B9862CC}" type="slidenum">
              <a:rPr lang="en-US" smtClean="0"/>
              <a:t>43</a:t>
            </a:fld>
            <a:endParaRPr lang="en-US" dirty="0"/>
          </a:p>
        </p:txBody>
      </p:sp>
    </p:spTree>
    <p:extLst>
      <p:ext uri="{BB962C8B-B14F-4D97-AF65-F5344CB8AC3E}">
        <p14:creationId xmlns:p14="http://schemas.microsoft.com/office/powerpoint/2010/main" val="10313406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r>
              <a:rPr lang="en-IN" sz="1600" b="1" dirty="0">
                <a:latin typeface="Open Sans" panose="020B0606030504020204" pitchFamily="34" charset="0"/>
                <a:ea typeface="Open Sans" panose="020B0606030504020204" pitchFamily="34" charset="0"/>
                <a:cs typeface="Open Sans" panose="020B0606030504020204" pitchFamily="34" charset="0"/>
              </a:rPr>
              <a:t>Trainer Notes:</a:t>
            </a:r>
          </a:p>
          <a:p>
            <a:pPr lvl="0">
              <a:spcBef>
                <a:spcPts val="0"/>
              </a:spcBef>
              <a:buNone/>
            </a:pPr>
            <a:endParaRPr lang="en-IN" sz="1600" b="0" dirty="0">
              <a:latin typeface="Open Sans" panose="020B0606030504020204" pitchFamily="34" charset="0"/>
              <a:ea typeface="Open Sans" panose="020B0606030504020204" pitchFamily="34" charset="0"/>
              <a:cs typeface="Open Sans" panose="020B0606030504020204" pitchFamily="34" charset="0"/>
            </a:endParaRPr>
          </a:p>
          <a:p>
            <a:pPr lvl="0">
              <a:spcBef>
                <a:spcPts val="0"/>
              </a:spcBef>
              <a:buNone/>
            </a:pPr>
            <a:r>
              <a:rPr lang="en-IN" sz="1600" b="0" dirty="0">
                <a:latin typeface="Open Sans" panose="020B0606030504020204" pitchFamily="34" charset="0"/>
                <a:ea typeface="Open Sans" panose="020B0606030504020204" pitchFamily="34" charset="0"/>
                <a:cs typeface="Open Sans" panose="020B0606030504020204" pitchFamily="34" charset="0"/>
              </a:rPr>
              <a:t>1. Read the slide title and the subtitle</a:t>
            </a:r>
          </a:p>
          <a:p>
            <a:pPr lvl="0">
              <a:spcBef>
                <a:spcPts val="0"/>
              </a:spcBef>
              <a:buNone/>
            </a:pPr>
            <a:endParaRPr lang="en-IN" sz="1600" b="0" dirty="0">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(20 seconds)</a:t>
            </a:r>
          </a:p>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002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dirty="0">
                <a:latin typeface="Open Sans" panose="020B0604020202020204" charset="0"/>
                <a:ea typeface="Open Sans" panose="020B0604020202020204" charset="0"/>
                <a:cs typeface="Open Sans" panose="020B0604020202020204" charset="0"/>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What is a data object and why it is helpful</a:t>
            </a:r>
          </a:p>
          <a:p>
            <a:pPr marL="342900" indent="-342900">
              <a:buAutoNum type="alphaLcPeriod"/>
            </a:pPr>
            <a:r>
              <a:rPr lang="en-IN" dirty="0"/>
              <a:t>Why the above functionalities are being discussed</a:t>
            </a:r>
          </a:p>
          <a:p>
            <a:pPr marL="0" indent="0">
              <a:buNone/>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indent="0">
              <a:buNone/>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45</a:t>
            </a:fld>
            <a:endParaRPr lang="en-US" dirty="0"/>
          </a:p>
        </p:txBody>
      </p:sp>
    </p:spTree>
    <p:extLst>
      <p:ext uri="{BB962C8B-B14F-4D97-AF65-F5344CB8AC3E}">
        <p14:creationId xmlns:p14="http://schemas.microsoft.com/office/powerpoint/2010/main" val="34949985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dirty="0">
              <a:latin typeface="Open Sans" panose="020B0604020202020204" charset="0"/>
              <a:ea typeface="Open Sans" panose="020B0604020202020204" charset="0"/>
              <a:cs typeface="Open Sans" panose="020B0604020202020204" charset="0"/>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Significance of head ( )</a:t>
            </a:r>
          </a:p>
          <a:p>
            <a:pPr marL="342900" indent="-342900">
              <a:buAutoNum type="alphaLcPeriod"/>
            </a:pPr>
            <a:r>
              <a:rPr lang="en-IN" dirty="0"/>
              <a:t>Perform the above demo in python</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(30 seconds)</a:t>
            </a:r>
          </a:p>
          <a:p>
            <a:pPr marL="0" indent="0">
              <a:buNone/>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46</a:t>
            </a:fld>
            <a:endParaRPr lang="en-US" dirty="0"/>
          </a:p>
        </p:txBody>
      </p:sp>
    </p:spTree>
    <p:extLst>
      <p:ext uri="{BB962C8B-B14F-4D97-AF65-F5344CB8AC3E}">
        <p14:creationId xmlns:p14="http://schemas.microsoft.com/office/powerpoint/2010/main" val="9771672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Significance of values ( )</a:t>
            </a:r>
          </a:p>
          <a:p>
            <a:pPr marL="342900" indent="-342900">
              <a:buAutoNum type="alphaLcPeriod"/>
            </a:pPr>
            <a:r>
              <a:rPr lang="en-IN" dirty="0"/>
              <a:t>Perform the above demo in python</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indent="0">
              <a:buNone/>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47</a:t>
            </a:fld>
            <a:endParaRPr lang="en-US" dirty="0"/>
          </a:p>
        </p:txBody>
      </p:sp>
    </p:spTree>
    <p:extLst>
      <p:ext uri="{BB962C8B-B14F-4D97-AF65-F5344CB8AC3E}">
        <p14:creationId xmlns:p14="http://schemas.microsoft.com/office/powerpoint/2010/main" val="19131304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dirty="0">
              <a:latin typeface="Open Sans" panose="020B0604020202020204" charset="0"/>
              <a:ea typeface="Open Sans" panose="020B0604020202020204" charset="0"/>
              <a:cs typeface="Open Sans" panose="020B0604020202020204" charset="0"/>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Significance of group by ( ) with respect to the above code</a:t>
            </a:r>
          </a:p>
          <a:p>
            <a:pPr marL="342900" marR="0" lvl="0" indent="-342900" algn="l" defTabSz="1219170" rtl="0" eaLnBrk="1" fontAlgn="auto" latinLnBrk="0" hangingPunct="1">
              <a:lnSpc>
                <a:spcPct val="100000"/>
              </a:lnSpc>
              <a:spcBef>
                <a:spcPts val="0"/>
              </a:spcBef>
              <a:spcAft>
                <a:spcPts val="0"/>
              </a:spcAft>
              <a:buClrTx/>
              <a:buSzTx/>
              <a:buFontTx/>
              <a:buAutoNum type="alphaLcPeriod"/>
              <a:tabLst/>
              <a:defRPr/>
            </a:pPr>
            <a:r>
              <a:rPr lang="en-IN" dirty="0"/>
              <a:t>Perform the above demo in python</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indent="0">
              <a:buNone/>
            </a:pPr>
            <a:endParaRPr lang="en-IN" dirty="0"/>
          </a:p>
          <a:p>
            <a:pPr marL="342900" indent="-342900">
              <a:buAutoNum type="arabicPeriod"/>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48</a:t>
            </a:fld>
            <a:endParaRPr lang="en-US" dirty="0"/>
          </a:p>
        </p:txBody>
      </p:sp>
    </p:spTree>
    <p:extLst>
      <p:ext uri="{BB962C8B-B14F-4D97-AF65-F5344CB8AC3E}">
        <p14:creationId xmlns:p14="http://schemas.microsoft.com/office/powerpoint/2010/main" val="26101270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dirty="0">
              <a:latin typeface="Open Sans" panose="020B0604020202020204" charset="0"/>
              <a:ea typeface="Open Sans" panose="020B0604020202020204" charset="0"/>
              <a:cs typeface="Open Sans" panose="020B0604020202020204" charset="0"/>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What is concatenation</a:t>
            </a:r>
          </a:p>
          <a:p>
            <a:pPr marL="342900" indent="-342900">
              <a:buAutoNum type="alphaLcPeriod"/>
            </a:pPr>
            <a:r>
              <a:rPr lang="en-IN" dirty="0"/>
              <a:t>Significance of </a:t>
            </a:r>
            <a:r>
              <a:rPr lang="en-IN" dirty="0" err="1"/>
              <a:t>concate</a:t>
            </a:r>
            <a:r>
              <a:rPr lang="en-IN" dirty="0"/>
              <a:t>( ) with respect to the above code</a:t>
            </a:r>
          </a:p>
          <a:p>
            <a:pPr marL="342900" indent="-342900">
              <a:buAutoNum type="alphaLcPeriod"/>
            </a:pPr>
            <a:r>
              <a:rPr lang="en-IN" dirty="0"/>
              <a:t>Also what axis means in the code</a:t>
            </a:r>
          </a:p>
          <a:p>
            <a:pPr marL="342900" indent="-342900">
              <a:buAutoNum type="alphaLcPeriod"/>
            </a:pPr>
            <a:r>
              <a:rPr lang="en-IN" dirty="0"/>
              <a:t>Perform the above demo in python</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(1 minute)</a:t>
            </a:r>
          </a:p>
          <a:p>
            <a:pPr marL="0" indent="0">
              <a:buNone/>
            </a:pPr>
            <a:endParaRPr lang="en-IN" dirty="0"/>
          </a:p>
          <a:p>
            <a:pPr marL="0" indent="0">
              <a:buNone/>
            </a:pPr>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49</a:t>
            </a:fld>
            <a:endParaRPr lang="en-US" dirty="0"/>
          </a:p>
        </p:txBody>
      </p:sp>
    </p:spTree>
    <p:extLst>
      <p:ext uri="{BB962C8B-B14F-4D97-AF65-F5344CB8AC3E}">
        <p14:creationId xmlns:p14="http://schemas.microsoft.com/office/powerpoint/2010/main" val="66415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1" i="0" u="none" strike="noStrike" cap="none" dirty="0">
                <a:solidFill>
                  <a:srgbClr val="3F3F3F"/>
                </a:solidFill>
                <a:latin typeface="Open Sans"/>
                <a:ea typeface="Open Sans"/>
                <a:cs typeface="Open Sans"/>
                <a:sym typeface="Open Sans"/>
              </a:rPr>
              <a:t>Trainer Notes:</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the line written in the blue box</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3. Explain the following</a:t>
            </a:r>
          </a:p>
          <a:p>
            <a:pPr marL="0" marR="0" lvl="0" indent="0" algn="l" rtl="0">
              <a:lnSpc>
                <a:spcPct val="150000"/>
              </a:lnSpc>
              <a:spcBef>
                <a:spcPts val="0"/>
              </a:spcBef>
              <a:buClr>
                <a:srgbClr val="3F3F3F"/>
              </a:buClr>
              <a:buSzPct val="100000"/>
              <a:buFont typeface="Arial"/>
              <a:buNone/>
            </a:pPr>
            <a:r>
              <a:rPr lang="en-US" sz="1600" b="0" i="0" u="none" strike="noStrike" cap="none" dirty="0">
                <a:solidFill>
                  <a:srgbClr val="3F3F3F"/>
                </a:solidFill>
                <a:latin typeface="Open Sans"/>
                <a:ea typeface="Open Sans"/>
                <a:cs typeface="Open Sans"/>
                <a:sym typeface="Open Sans"/>
              </a:rPr>
              <a:t>a. Why importing file is always the first step to start</a:t>
            </a:r>
          </a:p>
          <a:p>
            <a:pPr marL="0" marR="0" lvl="0" indent="0" algn="l" rtl="0">
              <a:lnSpc>
                <a:spcPct val="150000"/>
              </a:lnSpc>
              <a:spcBef>
                <a:spcPts val="0"/>
              </a:spcBef>
              <a:buClr>
                <a:srgbClr val="3F3F3F"/>
              </a:buClr>
              <a:buSzPct val="100000"/>
              <a:buFont typeface="Arial"/>
              <a:buNone/>
            </a:pPr>
            <a:r>
              <a:rPr lang="en-US" sz="1600" b="0" i="0" u="none" strike="noStrike" cap="none" dirty="0">
                <a:solidFill>
                  <a:srgbClr val="3F3F3F"/>
                </a:solidFill>
                <a:latin typeface="Open Sans"/>
                <a:ea typeface="Open Sans"/>
                <a:cs typeface="Open Sans"/>
                <a:sym typeface="Open Sans"/>
              </a:rPr>
              <a:t>b. The significance of path to file</a:t>
            </a:r>
          </a:p>
          <a:p>
            <a:pPr marL="0" marR="0" lvl="0" indent="0" algn="l" rtl="0">
              <a:lnSpc>
                <a:spcPct val="150000"/>
              </a:lnSpc>
              <a:spcBef>
                <a:spcPts val="0"/>
              </a:spcBef>
              <a:buClr>
                <a:srgbClr val="3F3F3F"/>
              </a:buClr>
              <a:buSzPct val="100000"/>
              <a:buFont typeface="Arial"/>
              <a:buNone/>
            </a:pPr>
            <a:endParaRPr lang="en-US" sz="1600" b="0"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(45 seconds)</a:t>
            </a:r>
          </a:p>
        </p:txBody>
      </p:sp>
      <p:sp>
        <p:nvSpPr>
          <p:cNvPr id="370" name="Shape 370"/>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5</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1283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dirty="0">
              <a:latin typeface="Open Sans" panose="020B0604020202020204" charset="0"/>
              <a:ea typeface="Open Sans" panose="020B0604020202020204" charset="0"/>
              <a:cs typeface="Open Sans" panose="020B0604020202020204" charset="0"/>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mn-lt"/>
                <a:cs typeface="Calibri"/>
                <a:sym typeface="Calibri"/>
              </a:rPr>
              <a:t>a. </a:t>
            </a:r>
            <a:r>
              <a:rPr lang="en-IN" dirty="0"/>
              <a:t>Above concatenated output</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(30 seconds)</a:t>
            </a:r>
          </a:p>
        </p:txBody>
      </p:sp>
      <p:sp>
        <p:nvSpPr>
          <p:cNvPr id="4" name="Slide Number Placeholder 3"/>
          <p:cNvSpPr>
            <a:spLocks noGrp="1"/>
          </p:cNvSpPr>
          <p:nvPr>
            <p:ph type="sldNum" sz="quarter" idx="5"/>
          </p:nvPr>
        </p:nvSpPr>
        <p:spPr/>
        <p:txBody>
          <a:bodyPr/>
          <a:lstStyle/>
          <a:p>
            <a:fld id="{16743BFC-CDBF-4076-A12A-B8552B9862CC}" type="slidenum">
              <a:rPr lang="en-US" smtClean="0"/>
              <a:t>50</a:t>
            </a:fld>
            <a:endParaRPr lang="en-US" dirty="0"/>
          </a:p>
        </p:txBody>
      </p:sp>
    </p:spTree>
    <p:extLst>
      <p:ext uri="{BB962C8B-B14F-4D97-AF65-F5344CB8AC3E}">
        <p14:creationId xmlns:p14="http://schemas.microsoft.com/office/powerpoint/2010/main" val="18505229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endParaRPr lang="en-IN" sz="16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dirty="0">
              <a:latin typeface="Open Sans" panose="020B0604020202020204" charset="0"/>
              <a:ea typeface="Open Sans" panose="020B0604020202020204" charset="0"/>
              <a:cs typeface="Open Sans" panose="020B0604020202020204" charset="0"/>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What is Merging</a:t>
            </a:r>
          </a:p>
          <a:p>
            <a:pPr marL="342900" indent="-342900">
              <a:buAutoNum type="alphaLcPeriod"/>
            </a:pPr>
            <a:r>
              <a:rPr lang="en-IN" dirty="0"/>
              <a:t>Significance of merge ( ) with respect to the above code</a:t>
            </a:r>
          </a:p>
          <a:p>
            <a:pPr marL="342900" indent="-342900">
              <a:buAutoNum type="alphaLcPeriod"/>
            </a:pPr>
            <a:r>
              <a:rPr lang="en-IN" dirty="0"/>
              <a:t>Also what on mean in the code</a:t>
            </a:r>
          </a:p>
          <a:p>
            <a:pPr marL="342900" indent="-342900">
              <a:buAutoNum type="alphaLcPeriod"/>
            </a:pPr>
            <a:r>
              <a:rPr lang="en-IN" dirty="0"/>
              <a:t>Perform the above demo in python</a:t>
            </a:r>
          </a:p>
          <a:p>
            <a:pPr marL="342900" indent="-342900">
              <a:buAutoNum type="alphaLcPeriod"/>
            </a:pPr>
            <a:r>
              <a:rPr lang="en-IN" dirty="0"/>
              <a:t>If Concatenation and merging are different, if yes then how</a:t>
            </a:r>
          </a:p>
          <a:p>
            <a:pPr marL="342900" indent="-342900">
              <a:buAutoNum type="alphaLcPeriod"/>
            </a:pPr>
            <a:r>
              <a:rPr lang="en-IN" dirty="0"/>
              <a:t>Scenarios where concatenation and merging produces same results</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(90 seconds)</a:t>
            </a:r>
          </a:p>
          <a:p>
            <a:pPr marL="0" indent="0">
              <a:buNone/>
            </a:pPr>
            <a:endParaRPr lang="en-IN" dirty="0"/>
          </a:p>
          <a:p>
            <a:pPr marL="0" indent="0">
              <a:buNone/>
            </a:pP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51</a:t>
            </a:fld>
            <a:endParaRPr lang="en-US" dirty="0"/>
          </a:p>
        </p:txBody>
      </p:sp>
    </p:spTree>
    <p:extLst>
      <p:ext uri="{BB962C8B-B14F-4D97-AF65-F5344CB8AC3E}">
        <p14:creationId xmlns:p14="http://schemas.microsoft.com/office/powerpoint/2010/main" val="25729385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dirty="0">
                <a:latin typeface="Open Sans" panose="020B0604020202020204" charset="0"/>
                <a:ea typeface="Open Sans" panose="020B0604020202020204" charset="0"/>
                <a:cs typeface="Open Sans" panose="020B0604020202020204" charset="0"/>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0" indent="0">
              <a:buNone/>
            </a:pPr>
            <a:r>
              <a:rPr lang="en-IN" dirty="0"/>
              <a:t>a. Merged output</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(30 seconds)</a:t>
            </a:r>
          </a:p>
          <a:p>
            <a:pPr marL="0" indent="0">
              <a:buNone/>
            </a:pP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52</a:t>
            </a:fld>
            <a:endParaRPr lang="en-US" dirty="0"/>
          </a:p>
        </p:txBody>
      </p:sp>
    </p:spTree>
    <p:extLst>
      <p:ext uri="{BB962C8B-B14F-4D97-AF65-F5344CB8AC3E}">
        <p14:creationId xmlns:p14="http://schemas.microsoft.com/office/powerpoint/2010/main" val="40321496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dirty="0">
                <a:latin typeface="Open Sans" panose="020B0604020202020204" charset="0"/>
                <a:ea typeface="Open Sans" panose="020B0604020202020204" charset="0"/>
                <a:cs typeface="Open Sans" panose="020B0604020202020204" charset="0"/>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What are joins with respect to set theory</a:t>
            </a:r>
          </a:p>
          <a:p>
            <a:pPr marL="342900" indent="-342900">
              <a:buAutoNum type="alphaLcPeriod"/>
            </a:pPr>
            <a:r>
              <a:rPr lang="en-IN" dirty="0"/>
              <a:t>Why joins are significant</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(30 seconds)</a:t>
            </a:r>
          </a:p>
          <a:p>
            <a:pPr marL="0" indent="0">
              <a:buNone/>
            </a:pPr>
            <a:endParaRPr lang="en-IN" dirty="0"/>
          </a:p>
          <a:p>
            <a:pPr marL="342900" indent="-342900">
              <a:buAutoNum type="arabicPeriod"/>
            </a:pPr>
            <a:endParaRPr lang="en-IN" dirty="0"/>
          </a:p>
          <a:p>
            <a:pPr marL="342900" indent="-342900">
              <a:buAutoNum type="arabicPeriod"/>
            </a:pPr>
            <a:endParaRPr lang="en-IN" dirty="0"/>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53</a:t>
            </a:fld>
            <a:endParaRPr lang="en-US" dirty="0"/>
          </a:p>
        </p:txBody>
      </p:sp>
    </p:spTree>
    <p:extLst>
      <p:ext uri="{BB962C8B-B14F-4D97-AF65-F5344CB8AC3E}">
        <p14:creationId xmlns:p14="http://schemas.microsoft.com/office/powerpoint/2010/main" val="13541800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dirty="0">
                <a:latin typeface="Open Sans" panose="020B0604020202020204" charset="0"/>
                <a:ea typeface="Open Sans" panose="020B0604020202020204" charset="0"/>
                <a:cs typeface="Open Sans" panose="020B0604020202020204" charset="0"/>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Left join and what it returns</a:t>
            </a:r>
          </a:p>
          <a:p>
            <a:pPr marL="342900" indent="-342900">
              <a:buAutoNum type="alphaLcPeriod"/>
            </a:pPr>
            <a:r>
              <a:rPr lang="en-IN" dirty="0"/>
              <a:t>Scenarios where left join might be helpful</a:t>
            </a:r>
          </a:p>
          <a:p>
            <a:pPr marL="342900" indent="-342900">
              <a:buAutoNum type="alphaLcPeriod"/>
            </a:pPr>
            <a:r>
              <a:rPr lang="en-IN" dirty="0"/>
              <a:t>Perform the above demo in python</a:t>
            </a:r>
          </a:p>
          <a:p>
            <a:pPr marL="342900" indent="-342900">
              <a:buAutoNum type="alphaLcPeriod"/>
            </a:pPr>
            <a:r>
              <a:rPr lang="en-IN" dirty="0"/>
              <a:t>Significance of ‘on’ and ‘how’ in the above code</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54</a:t>
            </a:fld>
            <a:endParaRPr lang="en-US" dirty="0"/>
          </a:p>
        </p:txBody>
      </p:sp>
    </p:spTree>
    <p:extLst>
      <p:ext uri="{BB962C8B-B14F-4D97-AF65-F5344CB8AC3E}">
        <p14:creationId xmlns:p14="http://schemas.microsoft.com/office/powerpoint/2010/main" val="26963607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1"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dirty="0">
                <a:latin typeface="Open Sans" panose="020B0604020202020204" charset="0"/>
                <a:ea typeface="Open Sans" panose="020B0604020202020204" charset="0"/>
                <a:cs typeface="Open Sans" panose="020B0604020202020204" charset="0"/>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Right join and what it returns</a:t>
            </a:r>
          </a:p>
          <a:p>
            <a:pPr marL="342900" indent="-342900">
              <a:buAutoNum type="alphaLcPeriod"/>
            </a:pPr>
            <a:r>
              <a:rPr lang="en-IN" dirty="0"/>
              <a:t>Scenarios where right join might be helpful</a:t>
            </a:r>
          </a:p>
          <a:p>
            <a:pPr marL="342900" indent="-342900">
              <a:buAutoNum type="alphaLcPeriod"/>
            </a:pPr>
            <a:r>
              <a:rPr lang="en-IN" dirty="0"/>
              <a:t>Perform the above demo in python</a:t>
            </a:r>
          </a:p>
          <a:p>
            <a:pPr marL="342900" indent="-342900">
              <a:buAutoNum type="alphaLcPeriod"/>
            </a:pPr>
            <a:r>
              <a:rPr lang="en-IN" dirty="0"/>
              <a:t>Significance of ‘on’ and ‘how’ in the above code</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indent="0">
              <a:buNone/>
            </a:pPr>
            <a:endParaRPr lang="en-IN" dirty="0"/>
          </a:p>
          <a:p>
            <a:r>
              <a:rPr lang="en-IN" dirty="0"/>
              <a:t> </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55</a:t>
            </a:fld>
            <a:endParaRPr lang="en-US" dirty="0"/>
          </a:p>
        </p:txBody>
      </p:sp>
    </p:spTree>
    <p:extLst>
      <p:ext uri="{BB962C8B-B14F-4D97-AF65-F5344CB8AC3E}">
        <p14:creationId xmlns:p14="http://schemas.microsoft.com/office/powerpoint/2010/main" val="1576207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0"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dirty="0">
                <a:latin typeface="Open Sans" panose="020B0604020202020204" charset="0"/>
                <a:ea typeface="Open Sans" panose="020B0604020202020204" charset="0"/>
                <a:cs typeface="Open Sans" panose="020B0604020202020204" charset="0"/>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Inner join and what it returns</a:t>
            </a:r>
          </a:p>
          <a:p>
            <a:pPr marL="342900" indent="-342900">
              <a:buAutoNum type="alphaLcPeriod"/>
            </a:pPr>
            <a:r>
              <a:rPr lang="en-IN" dirty="0"/>
              <a:t>Scenarios where inner join might be helpful</a:t>
            </a:r>
          </a:p>
          <a:p>
            <a:pPr marL="342900" indent="-342900">
              <a:buAutoNum type="alphaLcPeriod"/>
            </a:pPr>
            <a:r>
              <a:rPr lang="en-IN" dirty="0"/>
              <a:t>Perform the above demo in python</a:t>
            </a:r>
          </a:p>
          <a:p>
            <a:pPr marL="342900" indent="-342900">
              <a:buAutoNum type="alphaLcPeriod"/>
            </a:pPr>
            <a:r>
              <a:rPr lang="en-IN" dirty="0"/>
              <a:t>Significance of ‘on’ and ‘how’ in the above code</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56</a:t>
            </a:fld>
            <a:endParaRPr lang="en-US" dirty="0"/>
          </a:p>
        </p:txBody>
      </p:sp>
    </p:spTree>
    <p:extLst>
      <p:ext uri="{BB962C8B-B14F-4D97-AF65-F5344CB8AC3E}">
        <p14:creationId xmlns:p14="http://schemas.microsoft.com/office/powerpoint/2010/main" val="27640008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0"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dirty="0">
                <a:latin typeface="Open Sans" panose="020B0604020202020204" charset="0"/>
                <a:ea typeface="Open Sans" panose="020B0604020202020204" charset="0"/>
                <a:cs typeface="Open Sans" panose="020B0604020202020204" charset="0"/>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Full outer join and what it returns</a:t>
            </a:r>
          </a:p>
          <a:p>
            <a:pPr marL="342900" indent="-342900">
              <a:buAutoNum type="alphaLcPeriod"/>
            </a:pPr>
            <a:r>
              <a:rPr lang="en-IN" dirty="0"/>
              <a:t>Scenarios where outer join might be helpful</a:t>
            </a:r>
          </a:p>
          <a:p>
            <a:pPr marL="342900" indent="-342900">
              <a:buAutoNum type="alphaLcPeriod"/>
            </a:pPr>
            <a:r>
              <a:rPr lang="en-IN" dirty="0"/>
              <a:t>Perform the above demo in python</a:t>
            </a:r>
          </a:p>
          <a:p>
            <a:pPr marL="342900" indent="-342900">
              <a:buAutoNum type="alphaLcPeriod"/>
            </a:pPr>
            <a:r>
              <a:rPr lang="en-IN" dirty="0"/>
              <a:t>Significance of ‘on’ and ‘how’ in the above code</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r>
              <a:rPr lang="en-IN" dirty="0"/>
              <a:t> </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57</a:t>
            </a:fld>
            <a:endParaRPr lang="en-US" dirty="0"/>
          </a:p>
        </p:txBody>
      </p:sp>
    </p:spTree>
    <p:extLst>
      <p:ext uri="{BB962C8B-B14F-4D97-AF65-F5344CB8AC3E}">
        <p14:creationId xmlns:p14="http://schemas.microsoft.com/office/powerpoint/2010/main" val="7442571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 </a:t>
            </a:r>
            <a:r>
              <a:rPr lang="en-IN" sz="1600" b="1" i="0" u="none" strike="noStrike" cap="none" dirty="0">
                <a:solidFill>
                  <a:schemeClr val="dk1"/>
                </a:solidFill>
                <a:effectLst/>
                <a:latin typeface="+mn-lt"/>
                <a:ea typeface="Calibri"/>
                <a:cs typeface="Calibri"/>
                <a:sym typeface="Calibri"/>
              </a:rPr>
              <a:t> </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dirty="0">
                <a:latin typeface="Open Sans" panose="020B0604020202020204" charset="0"/>
                <a:ea typeface="Open Sans" panose="020B0604020202020204" charset="0"/>
                <a:cs typeface="Open Sans" panose="020B0604020202020204" charset="0"/>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342900" indent="-342900">
              <a:buAutoNum type="alphaLcPeriod"/>
            </a:pPr>
            <a:r>
              <a:rPr lang="en-IN" dirty="0"/>
              <a:t>Why is typecasting important</a:t>
            </a:r>
          </a:p>
          <a:p>
            <a:pPr marL="342900" indent="-342900">
              <a:buAutoNum type="alphaLcPeriod"/>
            </a:pPr>
            <a:r>
              <a:rPr lang="en-IN" dirty="0"/>
              <a:t>A scenario where typecasting does the task easier</a:t>
            </a:r>
          </a:p>
          <a:p>
            <a:pPr marL="342900" indent="-342900">
              <a:buAutoNum type="alphaLcPeriod"/>
            </a:pPr>
            <a:r>
              <a:rPr lang="en-IN" dirty="0"/>
              <a:t>Discuss each of the above typecasting functions</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58</a:t>
            </a:fld>
            <a:endParaRPr lang="en-US" dirty="0"/>
          </a:p>
        </p:txBody>
      </p:sp>
    </p:spTree>
    <p:extLst>
      <p:ext uri="{BB962C8B-B14F-4D97-AF65-F5344CB8AC3E}">
        <p14:creationId xmlns:p14="http://schemas.microsoft.com/office/powerpoint/2010/main" val="363497545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mn-lt"/>
                <a:ea typeface="Calibri"/>
                <a:cs typeface="Calibri"/>
                <a:sym typeface="Calibri"/>
              </a:rPr>
              <a:t>Trainer Notes:</a:t>
            </a:r>
            <a:r>
              <a:rPr lang="en-IN" sz="1600" b="0"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mn-lt"/>
              <a:ea typeface="Calibri"/>
              <a:cs typeface="Calibri"/>
              <a:sym typeface="Calibri"/>
            </a:endParaRP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dirty="0">
                <a:latin typeface="Open Sans" panose="020B0604020202020204" charset="0"/>
                <a:ea typeface="Open Sans" panose="020B0604020202020204" charset="0"/>
                <a:cs typeface="Open Sans" panose="020B0604020202020204" charset="0"/>
              </a:rPr>
              <a:t>Read the slide title</a:t>
            </a:r>
          </a:p>
          <a:p>
            <a:pPr marL="342900" marR="0" lvl="0" indent="-342900" algn="l" defTabSz="1219170" rtl="0" eaLnBrk="1" fontAlgn="auto" latinLnBrk="0" hangingPunct="1">
              <a:lnSpc>
                <a:spcPct val="100000"/>
              </a:lnSpc>
              <a:spcBef>
                <a:spcPts val="0"/>
              </a:spcBef>
              <a:spcAft>
                <a:spcPts val="0"/>
              </a:spcAft>
              <a:buClrTx/>
              <a:buSzTx/>
              <a:buFontTx/>
              <a:buAutoNum type="arabicPeriod"/>
              <a:tabLst/>
              <a:defRPr/>
            </a:pPr>
            <a:r>
              <a:rPr lang="en-IN" sz="1600" b="0" i="0" u="none" strike="noStrike" cap="none" dirty="0">
                <a:solidFill>
                  <a:schemeClr val="dk1"/>
                </a:solidFill>
                <a:effectLst/>
                <a:latin typeface="+mn-lt"/>
                <a:ea typeface="Calibri"/>
                <a:cs typeface="Calibri"/>
                <a:sym typeface="Calibri"/>
              </a:rPr>
              <a:t>Explain the following</a:t>
            </a:r>
          </a:p>
          <a:p>
            <a:pPr marL="0" indent="0">
              <a:buNone/>
            </a:pPr>
            <a:r>
              <a:rPr lang="en-IN" dirty="0"/>
              <a:t>a. Perform the above demos in python and show their types</a:t>
            </a:r>
          </a:p>
          <a:p>
            <a:pPr marL="342900" indent="-342900">
              <a:buAutoNum type="arabicPeriod"/>
            </a:pPr>
            <a:endParaRPr lang="en-IN"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Estimated Duration (45 seconds)</a:t>
            </a:r>
          </a:p>
          <a:p>
            <a:pPr marL="0" indent="0">
              <a:buNone/>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59</a:t>
            </a:fld>
            <a:endParaRPr lang="en-US" dirty="0"/>
          </a:p>
        </p:txBody>
      </p:sp>
    </p:spTree>
    <p:extLst>
      <p:ext uri="{BB962C8B-B14F-4D97-AF65-F5344CB8AC3E}">
        <p14:creationId xmlns:p14="http://schemas.microsoft.com/office/powerpoint/2010/main" val="3728535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rgbClr val="3F3F3F"/>
                </a:solidFill>
                <a:latin typeface="Open Sans"/>
                <a:ea typeface="Open Sans"/>
                <a:cs typeface="Open Sans"/>
                <a:sym typeface="Open Sans"/>
              </a:rPr>
              <a:t>Trainer Notes: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the line written in the blue box</a:t>
            </a: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3F3F3F"/>
                </a:solidFill>
                <a:latin typeface="Open Sans"/>
                <a:ea typeface="Open Sans"/>
                <a:cs typeface="Open Sans"/>
                <a:sym typeface="Open Sans"/>
              </a:rPr>
              <a:t>3. Explain the following</a:t>
            </a:r>
          </a:p>
          <a:p>
            <a:pPr marL="0" indent="0">
              <a:buNone/>
            </a:pPr>
            <a:r>
              <a:rPr lang="en-IN" dirty="0"/>
              <a:t>a. The significance of loading data to csv file specifying the path to file</a:t>
            </a:r>
          </a:p>
          <a:p>
            <a:pPr marL="0" indent="0">
              <a:buNone/>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(45 seconds)</a:t>
            </a:r>
          </a:p>
          <a:p>
            <a:pPr marL="0" indent="0">
              <a:buNone/>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6</a:t>
            </a:fld>
            <a:endParaRPr lang="en-US" dirty="0"/>
          </a:p>
        </p:txBody>
      </p:sp>
    </p:spTree>
    <p:extLst>
      <p:ext uri="{BB962C8B-B14F-4D97-AF65-F5344CB8AC3E}">
        <p14:creationId xmlns:p14="http://schemas.microsoft.com/office/powerpoint/2010/main" val="412532347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1" i="0" u="none" strike="noStrike" cap="none" dirty="0">
                <a:solidFill>
                  <a:schemeClr val="dk1"/>
                </a:solidFill>
                <a:effectLst/>
                <a:latin typeface="+mn-lt"/>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i="0" u="none" strike="noStrike" cap="none" dirty="0">
              <a:solidFill>
                <a:schemeClr val="dk1"/>
              </a:solidFill>
              <a:effectLst/>
              <a:latin typeface="+mn-lt"/>
              <a:ea typeface="Calibri"/>
              <a:cs typeface="Calibri"/>
              <a:sym typeface="Calibri"/>
            </a:endParaRPr>
          </a:p>
          <a:p>
            <a:pPr marL="342900" indent="-342900">
              <a:buAutoNum type="arabicPeriod"/>
            </a:pPr>
            <a:r>
              <a:rPr lang="en-IN" sz="1200" dirty="0"/>
              <a:t>Explain the above scenario</a:t>
            </a:r>
          </a:p>
          <a:p>
            <a:pPr marL="342900" indent="-342900">
              <a:buAutoNum type="arabicPeriod"/>
            </a:pPr>
            <a:r>
              <a:rPr lang="en-IN" sz="1200" dirty="0"/>
              <a:t>Perform the above demo in python using the datasets: north_America_2000_2010 and south_america_2000_2010 and corresponding .</a:t>
            </a:r>
            <a:r>
              <a:rPr lang="en-IN" sz="1200" dirty="0" err="1"/>
              <a:t>ipynb</a:t>
            </a:r>
            <a:r>
              <a:rPr lang="en-IN" sz="1200" dirty="0"/>
              <a:t> file</a:t>
            </a:r>
          </a:p>
          <a:p>
            <a:pPr marL="342900" indent="-342900">
              <a:buAutoNum type="arabicPeriod"/>
            </a:pPr>
            <a:endParaRPr lang="en-IN" sz="120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Estimated Duration (30 seconds)</a:t>
            </a:r>
          </a:p>
          <a:p>
            <a:pPr marL="0" indent="0">
              <a:buNone/>
            </a:pPr>
            <a:endParaRPr lang="en-IN" sz="1200" dirty="0"/>
          </a:p>
          <a:p>
            <a:endParaRPr lang="en-IN" sz="1200" dirty="0"/>
          </a:p>
          <a:p>
            <a:endParaRPr lang="en-IN" sz="1200" dirty="0"/>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39423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1" i="0" u="none" strike="noStrike" cap="none" dirty="0">
                <a:solidFill>
                  <a:schemeClr val="dk1"/>
                </a:solidFill>
                <a:effectLst/>
                <a:latin typeface="+mn-lt"/>
                <a:ea typeface="Calibri"/>
                <a:cs typeface="Calibri"/>
                <a:sym typeface="Calibri"/>
              </a:rPr>
              <a:t>Trainer Notes:</a:t>
            </a:r>
            <a:r>
              <a:rPr lang="en-IN" sz="1200" b="1" i="0" u="none" strike="noStrike" cap="none" dirty="0">
                <a:solidFill>
                  <a:schemeClr val="dk1"/>
                </a:solidFill>
                <a:effectLst/>
                <a:latin typeface="+mn-lt"/>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1" i="0" u="none" strike="noStrike" cap="none" dirty="0">
              <a:solidFill>
                <a:schemeClr val="dk1"/>
              </a:solidFill>
              <a:effectLst/>
              <a:latin typeface="+mn-lt"/>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0" i="0" u="none" strike="noStrike" cap="none" dirty="0">
                <a:solidFill>
                  <a:schemeClr val="dk1"/>
                </a:solidFill>
                <a:effectLst/>
                <a:latin typeface="+mn-lt"/>
                <a:ea typeface="Calibri"/>
                <a:cs typeface="Calibri"/>
                <a:sym typeface="Calibri"/>
              </a:rPr>
              <a:t>Explain the following:</a:t>
            </a:r>
          </a:p>
          <a:p>
            <a:pPr marL="342900" indent="-342900">
              <a:buAutoNum type="arabicPeriod"/>
            </a:pPr>
            <a:r>
              <a:rPr lang="en-IN" sz="1200" dirty="0"/>
              <a:t>The above scenario</a:t>
            </a:r>
          </a:p>
          <a:p>
            <a:pPr marL="342900" indent="-342900">
              <a:buAutoNum type="arabicPeriod"/>
            </a:pPr>
            <a:r>
              <a:rPr lang="en-IN" sz="1200" dirty="0"/>
              <a:t>Ask the learners to perform the above demo in python downloading the ‘salaries.csv’ file.</a:t>
            </a:r>
          </a:p>
          <a:p>
            <a:pPr marL="0" indent="0">
              <a:buNone/>
            </a:pPr>
            <a:endParaRPr lang="en-IN" sz="1200" dirty="0"/>
          </a:p>
          <a:p>
            <a:pPr marL="0" marR="0" lvl="0" indent="0" algn="l" defTabSz="1219170" rtl="0" eaLnBrk="1" fontAlgn="auto" latinLnBrk="0" hangingPunct="1">
              <a:lnSpc>
                <a:spcPct val="100000"/>
              </a:lnSpc>
              <a:spcBef>
                <a:spcPts val="0"/>
              </a:spcBef>
              <a:spcAft>
                <a:spcPts val="0"/>
              </a:spcAft>
              <a:buClrTx/>
              <a:buSzTx/>
              <a:buFontTx/>
              <a:buNone/>
              <a:tabLst/>
              <a:defRPr/>
            </a:pPr>
            <a:r>
              <a:rPr lang="en-IN" sz="1200" dirty="0"/>
              <a:t>Estimated Duration (30 seconds)</a:t>
            </a:r>
          </a:p>
          <a:p>
            <a:endParaRPr lang="en-IN" sz="1200" dirty="0"/>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4769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lvl="0">
              <a:spcBef>
                <a:spcPts val="0"/>
              </a:spcBef>
              <a:buNone/>
            </a:pPr>
            <a:r>
              <a:rPr lang="en-IN" sz="1600" b="1" dirty="0">
                <a:latin typeface="Open Sans" panose="020B0606030504020204"/>
              </a:rPr>
              <a:t>Trainer Notes:</a:t>
            </a:r>
          </a:p>
          <a:p>
            <a:pPr lvl="0">
              <a:spcBef>
                <a:spcPts val="0"/>
              </a:spcBef>
              <a:buNone/>
            </a:pPr>
            <a:endParaRPr lang="en-IN" sz="1600" dirty="0">
              <a:latin typeface="Open Sans" panose="020B0606030504020204"/>
            </a:endParaRPr>
          </a:p>
          <a:p>
            <a:pPr marL="0" lvl="0" indent="0" algn="l" rtl="0">
              <a:spcBef>
                <a:spcPts val="0"/>
              </a:spcBef>
              <a:spcAft>
                <a:spcPts val="0"/>
              </a:spcAft>
              <a:buNone/>
            </a:pPr>
            <a:r>
              <a:rPr lang="en-IN" b="0" dirty="0"/>
              <a:t>1. Read title and subtitle</a:t>
            </a:r>
          </a:p>
          <a:p>
            <a:pPr marL="0" lvl="0" indent="0" algn="l" rtl="0">
              <a:spcBef>
                <a:spcPts val="0"/>
              </a:spcBef>
              <a:spcAft>
                <a:spcPts val="0"/>
              </a:spcAft>
              <a:buNone/>
            </a:pPr>
            <a:r>
              <a:rPr lang="en-IN" b="0" dirty="0"/>
              <a:t>2. Read each objective</a:t>
            </a:r>
            <a:endParaRPr lang="en-IN" sz="1600" dirty="0">
              <a:latin typeface="Open Sans" panose="020B0606030504020204"/>
            </a:endParaRPr>
          </a:p>
          <a:p>
            <a:pPr lvl="0">
              <a:spcBef>
                <a:spcPts val="0"/>
              </a:spcBef>
              <a:buNone/>
            </a:pPr>
            <a:endParaRPr lang="en-IN" sz="1600" dirty="0">
              <a:latin typeface="Open Sans" panose="020B0606030504020204"/>
            </a:endParaRPr>
          </a:p>
          <a:p>
            <a:pPr lvl="0">
              <a:spcBef>
                <a:spcPts val="0"/>
              </a:spcBef>
              <a:buNone/>
            </a:pPr>
            <a:r>
              <a:rPr lang="en-IN" sz="1600" dirty="0">
                <a:latin typeface="Open Sans" panose="020B0606030504020204"/>
              </a:rPr>
              <a:t>Estimated Duration: 30 seconds</a:t>
            </a:r>
          </a:p>
          <a:p>
            <a:pPr marL="0" lvl="0" indent="0" algn="l" rtl="0">
              <a:lnSpc>
                <a:spcPct val="100000"/>
              </a:lnSpc>
              <a:spcBef>
                <a:spcPts val="0"/>
              </a:spcBef>
              <a:spcAft>
                <a:spcPts val="0"/>
              </a:spcAft>
              <a:buSzPts val="1400"/>
              <a:buNone/>
            </a:pPr>
            <a:endParaRPr dirty="0"/>
          </a:p>
        </p:txBody>
      </p:sp>
      <p:sp>
        <p:nvSpPr>
          <p:cNvPr id="1666" name="Google Shape;1666;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2" name="Google Shape;1682;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7291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3904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2" name="Google Shape;1772;p79: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00"/>
              <a:buFont typeface="Open Sans"/>
              <a:buNone/>
            </a:pPr>
            <a:r>
              <a:rPr lang="en-US" sz="1600" b="1" i="0" u="none" strike="noStrike" cap="none" dirty="0">
                <a:solidFill>
                  <a:schemeClr val="dk1"/>
                </a:solidFill>
              </a:rPr>
              <a:t>Trainer Notes: </a:t>
            </a:r>
            <a:r>
              <a:rPr lang="en-US" dirty="0"/>
              <a:t>Explain</a:t>
            </a:r>
            <a:r>
              <a:rPr lang="en-US" sz="1600" b="0" i="0" u="none" strike="noStrike" cap="none" dirty="0">
                <a:solidFill>
                  <a:schemeClr val="dk1"/>
                </a:solidFill>
              </a:rPr>
              <a:t> the project to the learners and instruct them to perform it after the lesson. </a:t>
            </a:r>
            <a:endParaRPr sz="1600" b="0" i="0" u="none" strike="noStrike" cap="none" dirty="0">
              <a:solidFill>
                <a:schemeClr val="dk1"/>
              </a:solidFill>
            </a:endParaRPr>
          </a:p>
        </p:txBody>
      </p:sp>
      <p:sp>
        <p:nvSpPr>
          <p:cNvPr id="1773" name="Google Shape;1773;p7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Open Sans"/>
              <a:buNone/>
            </a:pPr>
            <a:fld id="{00000000-1234-1234-1234-123412341234}" type="slidenum">
              <a:rPr lang="en-US" sz="1200">
                <a:solidFill>
                  <a:schemeClr val="dk1"/>
                </a:solidFill>
              </a:rPr>
              <a:t>68</a:t>
            </a:fld>
            <a:endParaRPr sz="1200" dirty="0">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80" name="Google Shape;1780;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rgbClr val="3F3F3F"/>
                </a:solidFill>
                <a:latin typeface="Open Sans"/>
                <a:ea typeface="Open Sans"/>
                <a:cs typeface="Open Sans"/>
                <a:sym typeface="Open Sans"/>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the line written in the blue box</a:t>
            </a: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3F3F3F"/>
                </a:solidFill>
                <a:latin typeface="Open Sans"/>
                <a:ea typeface="Open Sans"/>
                <a:cs typeface="Open Sans"/>
                <a:sym typeface="Open Sans"/>
              </a:rPr>
              <a:t>3. Explain the following</a:t>
            </a:r>
          </a:p>
          <a:p>
            <a:pPr marL="0" indent="0">
              <a:buNone/>
            </a:pPr>
            <a:r>
              <a:rPr lang="en-IN" dirty="0"/>
              <a:t>a. Just as a csv file, explain the same for xlsx file</a:t>
            </a:r>
          </a:p>
          <a:p>
            <a:pPr marL="0" indent="0">
              <a:buNone/>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(45 seconds)</a:t>
            </a:r>
          </a:p>
          <a:p>
            <a:pPr marL="0" indent="0">
              <a:buNone/>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7</a:t>
            </a:fld>
            <a:endParaRPr lang="en-US" dirty="0"/>
          </a:p>
        </p:txBody>
      </p:sp>
    </p:spTree>
    <p:extLst>
      <p:ext uri="{BB962C8B-B14F-4D97-AF65-F5344CB8AC3E}">
        <p14:creationId xmlns:p14="http://schemas.microsoft.com/office/powerpoint/2010/main" val="701391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rgbClr val="3F3F3F"/>
                </a:solidFill>
                <a:latin typeface="Open Sans"/>
                <a:ea typeface="Open Sans"/>
                <a:cs typeface="Open Sans"/>
                <a:sym typeface="Open Sans"/>
              </a:rPr>
              <a:t>Trainer Notes: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2. Read the line written in the blue box</a:t>
            </a:r>
            <a:endParaRPr lang="en-US" sz="1600" b="1"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rgbClr val="3F3F3F"/>
                </a:solidFill>
                <a:latin typeface="Open Sans"/>
                <a:ea typeface="Open Sans"/>
                <a:cs typeface="Open Sans"/>
                <a:sym typeface="Open Sans"/>
              </a:rPr>
              <a:t>3. Explain the following</a:t>
            </a:r>
          </a:p>
          <a:p>
            <a:pPr marL="0" marR="0" lvl="0" indent="0" algn="l" defTabSz="1219170" rtl="0" eaLnBrk="1" fontAlgn="auto" latinLnBrk="0" hangingPunct="1">
              <a:lnSpc>
                <a:spcPct val="100000"/>
              </a:lnSpc>
              <a:spcBef>
                <a:spcPts val="0"/>
              </a:spcBef>
              <a:spcAft>
                <a:spcPts val="0"/>
              </a:spcAft>
              <a:buClrTx/>
              <a:buSzTx/>
              <a:buFontTx/>
              <a:buNone/>
              <a:tabLst/>
              <a:defRPr/>
            </a:pPr>
            <a:r>
              <a:rPr lang="en-IN" dirty="0"/>
              <a:t>a. Just as a csv file, explain the same for xlsx file</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dirty="0"/>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dirty="0">
                <a:solidFill>
                  <a:srgbClr val="3F3F3F"/>
                </a:solidFill>
                <a:latin typeface="Open Sans"/>
                <a:ea typeface="Open Sans"/>
                <a:cs typeface="Open Sans"/>
              </a:rPr>
              <a:t>Estimated Duration (45 seconds)</a:t>
            </a:r>
          </a:p>
        </p:txBody>
      </p:sp>
      <p:sp>
        <p:nvSpPr>
          <p:cNvPr id="4" name="Slide Number Placeholder 3"/>
          <p:cNvSpPr>
            <a:spLocks noGrp="1"/>
          </p:cNvSpPr>
          <p:nvPr>
            <p:ph type="sldNum" sz="quarter" idx="5"/>
          </p:nvPr>
        </p:nvSpPr>
        <p:spPr/>
        <p:txBody>
          <a:bodyPr/>
          <a:lstStyle/>
          <a:p>
            <a:fld id="{16743BFC-CDBF-4076-A12A-B8552B9862CC}" type="slidenum">
              <a:rPr lang="en-US" smtClean="0"/>
              <a:t>8</a:t>
            </a:fld>
            <a:endParaRPr lang="en-US" dirty="0"/>
          </a:p>
        </p:txBody>
      </p:sp>
    </p:spTree>
    <p:extLst>
      <p:ext uri="{BB962C8B-B14F-4D97-AF65-F5344CB8AC3E}">
        <p14:creationId xmlns:p14="http://schemas.microsoft.com/office/powerpoint/2010/main" val="2899644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US" sz="1200" b="1" i="0" u="none" strike="noStrike" cap="none" dirty="0">
                <a:solidFill>
                  <a:schemeClr val="dk1"/>
                </a:solidFill>
                <a:effectLst/>
                <a:latin typeface="Calibri"/>
                <a:ea typeface="Calibri"/>
                <a:cs typeface="Calibri"/>
                <a:sym typeface="Calibri"/>
              </a:rPr>
              <a:t>Trainer Notes:</a:t>
            </a:r>
          </a:p>
          <a:p>
            <a:endParaRPr lang="en-US" sz="1200" b="1"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0" i="0" u="none" strike="noStrike" cap="none" dirty="0">
                <a:solidFill>
                  <a:srgbClr val="3F3F3F"/>
                </a:solidFill>
                <a:latin typeface="Open Sans"/>
                <a:ea typeface="Open Sans"/>
                <a:cs typeface="Open Sans"/>
                <a:sym typeface="Open Sans"/>
              </a:rPr>
              <a:t>1. Read the slide title</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0" i="0" u="none" strike="noStrike" cap="none" dirty="0">
                <a:solidFill>
                  <a:srgbClr val="3F3F3F"/>
                </a:solidFill>
                <a:latin typeface="Open Sans"/>
                <a:ea typeface="Open Sans"/>
                <a:cs typeface="Open Sans"/>
                <a:sym typeface="Open Sans"/>
              </a:rPr>
              <a:t>2. Read out the text written in the problem statement, objective, access</a:t>
            </a:r>
          </a:p>
          <a:p>
            <a:pPr marL="0" indent="0">
              <a:buNone/>
            </a:pPr>
            <a:r>
              <a:rPr lang="en-US" sz="1200" b="0" i="0" u="none" strike="noStrike" cap="none" dirty="0">
                <a:solidFill>
                  <a:schemeClr val="dk1"/>
                </a:solidFill>
                <a:effectLst/>
                <a:latin typeface="Calibri"/>
                <a:ea typeface="Calibri"/>
                <a:cs typeface="Calibri"/>
                <a:sym typeface="Calibri"/>
              </a:rPr>
              <a:t>3. Perform the above demo in python by downloading SalaryGender.csv file and explain the functioning of each step</a:t>
            </a:r>
          </a:p>
          <a:p>
            <a:pPr marL="0" indent="0">
              <a:buNone/>
            </a:pPr>
            <a:r>
              <a:rPr lang="en-US" sz="1200" b="0" i="0" u="none" strike="noStrike" cap="none" dirty="0">
                <a:solidFill>
                  <a:schemeClr val="dk1"/>
                </a:solidFill>
                <a:effectLst/>
                <a:latin typeface="Calibri"/>
                <a:ea typeface="Calibri"/>
                <a:cs typeface="Calibri"/>
                <a:sym typeface="Calibri"/>
              </a:rPr>
              <a:t>4. Also, ask the learner to perform the demo simultaneously on their system</a:t>
            </a:r>
          </a:p>
          <a:p>
            <a:pPr marL="0" indent="0">
              <a:buNone/>
            </a:pPr>
            <a:endParaRPr lang="en-US" sz="12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0" dirty="0">
                <a:solidFill>
                  <a:srgbClr val="3F3F3F"/>
                </a:solidFill>
                <a:latin typeface="Open Sans"/>
                <a:ea typeface="Open Sans"/>
                <a:cs typeface="Open Sans"/>
              </a:rPr>
              <a:t>Estimated Duration (1 minute)</a:t>
            </a: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298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a:stretch/>
        </p:blipFill>
        <p:spPr>
          <a:xfrm>
            <a:off x="534010" y="3689716"/>
            <a:ext cx="2358074" cy="2358074"/>
          </a:xfrm>
          <a:prstGeom prst="rect">
            <a:avLst/>
          </a:prstGeom>
          <a:noFill/>
          <a:ln>
            <a:noFill/>
          </a:ln>
        </p:spPr>
      </p:pic>
      <p:pic>
        <p:nvPicPr>
          <p:cNvPr id="57" name="Shape 57"/>
          <p:cNvPicPr preferRelativeResize="0"/>
          <p:nvPr/>
        </p:nvPicPr>
        <p:blipFill rotWithShape="1">
          <a:blip r:embed="rId4">
            <a:alphaModFix/>
          </a:blip>
          <a:srcRect/>
          <a:stretch/>
        </p:blipFill>
        <p:spPr>
          <a:xfrm>
            <a:off x="5975351" y="885620"/>
            <a:ext cx="4305299"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Learning Objectives</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73527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KC_1A">
  <p:cSld name="KC_1A">
    <p:spTree>
      <p:nvGrpSpPr>
        <p:cNvPr id="1" name="Shape 583"/>
        <p:cNvGrpSpPr/>
        <p:nvPr/>
      </p:nvGrpSpPr>
      <p:grpSpPr>
        <a:xfrm>
          <a:off x="0" y="0"/>
          <a:ext cx="0" cy="0"/>
          <a:chOff x="0" y="0"/>
          <a:chExt cx="0" cy="0"/>
        </a:xfrm>
      </p:grpSpPr>
      <p:sp>
        <p:nvSpPr>
          <p:cNvPr id="584" name="Google Shape;584;p65"/>
          <p:cNvSpPr/>
          <p:nvPr/>
        </p:nvSpPr>
        <p:spPr>
          <a:xfrm>
            <a:off x="0" y="6789112"/>
            <a:ext cx="16313154" cy="2354888"/>
          </a:xfrm>
          <a:prstGeom prst="rect">
            <a:avLst/>
          </a:prstGeom>
          <a:gradFill>
            <a:gsLst>
              <a:gs pos="0">
                <a:srgbClr val="EEEEEE"/>
              </a:gs>
              <a:gs pos="100000">
                <a:srgbClr val="D9D9D9"/>
              </a:gs>
            </a:gsLst>
            <a:lin ang="5400000" scaled="0"/>
          </a:gra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77" b="0" i="0" u="none" strike="noStrike" cap="none" dirty="0">
              <a:solidFill>
                <a:srgbClr val="3F3F3F"/>
              </a:solidFill>
              <a:latin typeface="Arial"/>
              <a:ea typeface="Arial"/>
              <a:cs typeface="Arial"/>
              <a:sym typeface="Arial"/>
            </a:endParaRPr>
          </a:p>
        </p:txBody>
      </p:sp>
      <p:sp>
        <p:nvSpPr>
          <p:cNvPr id="585" name="Google Shape;585;p65"/>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86" name="Google Shape;586;p65"/>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dirty="0">
              <a:solidFill>
                <a:srgbClr val="3F3F3F"/>
              </a:solidFill>
              <a:latin typeface="Arial"/>
              <a:ea typeface="Arial"/>
              <a:cs typeface="Arial"/>
              <a:sym typeface="Arial"/>
            </a:endParaRPr>
          </a:p>
        </p:txBody>
      </p:sp>
      <p:sp>
        <p:nvSpPr>
          <p:cNvPr id="587" name="Google Shape;587;p65"/>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88" name="Google Shape;588;p65"/>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sp>
        <p:nvSpPr>
          <p:cNvPr id="589" name="Google Shape;589;p65"/>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90" name="Google Shape;590;p65"/>
          <p:cNvSpPr txBox="1"/>
          <p:nvPr/>
        </p:nvSpPr>
        <p:spPr>
          <a:xfrm>
            <a:off x="489441" y="6870434"/>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dirty="0">
                <a:solidFill>
                  <a:srgbClr val="3F3F3F"/>
                </a:solidFill>
                <a:latin typeface="Open Sans"/>
                <a:ea typeface="Open Sans"/>
                <a:cs typeface="Open Sans"/>
                <a:sym typeface="Open Sans"/>
              </a:rPr>
              <a:t>The correct answer is</a:t>
            </a:r>
            <a:endParaRPr dirty="0"/>
          </a:p>
        </p:txBody>
      </p:sp>
      <p:cxnSp>
        <p:nvCxnSpPr>
          <p:cNvPr id="591" name="Google Shape;591;p65"/>
          <p:cNvCxnSpPr/>
          <p:nvPr/>
        </p:nvCxnSpPr>
        <p:spPr>
          <a:xfrm>
            <a:off x="396856" y="7371304"/>
            <a:ext cx="14514240" cy="0"/>
          </a:xfrm>
          <a:prstGeom prst="straightConnector1">
            <a:avLst/>
          </a:prstGeom>
          <a:noFill/>
          <a:ln w="12700" cap="flat" cmpd="sng">
            <a:solidFill>
              <a:schemeClr val="lt1"/>
            </a:solidFill>
            <a:prstDash val="solid"/>
            <a:round/>
            <a:headEnd type="none" w="sm" len="sm"/>
            <a:tailEnd type="none" w="sm" len="sm"/>
          </a:ln>
        </p:spPr>
      </p:cxnSp>
      <p:cxnSp>
        <p:nvCxnSpPr>
          <p:cNvPr id="592" name="Google Shape;592;p65"/>
          <p:cNvCxnSpPr/>
          <p:nvPr/>
        </p:nvCxnSpPr>
        <p:spPr>
          <a:xfrm>
            <a:off x="396854" y="7371304"/>
            <a:ext cx="15462286" cy="0"/>
          </a:xfrm>
          <a:prstGeom prst="straightConnector1">
            <a:avLst/>
          </a:prstGeom>
          <a:noFill/>
          <a:ln w="28575" cap="flat" cmpd="sng">
            <a:solidFill>
              <a:srgbClr val="CDCDCD"/>
            </a:solidFill>
            <a:prstDash val="solid"/>
            <a:round/>
            <a:headEnd type="none" w="sm" len="sm"/>
            <a:tailEnd type="none" w="sm" len="sm"/>
          </a:ln>
        </p:spPr>
      </p:cxnSp>
      <p:sp>
        <p:nvSpPr>
          <p:cNvPr id="593" name="Google Shape;593;p65"/>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94" name="Google Shape;594;p65"/>
          <p:cNvGrpSpPr/>
          <p:nvPr/>
        </p:nvGrpSpPr>
        <p:grpSpPr>
          <a:xfrm>
            <a:off x="-6322" y="-31264"/>
            <a:ext cx="16256000" cy="130964"/>
            <a:chOff x="0" y="474414"/>
            <a:chExt cx="7908925" cy="61412"/>
          </a:xfrm>
        </p:grpSpPr>
        <p:sp>
          <p:nvSpPr>
            <p:cNvPr id="595" name="Google Shape;595;p65"/>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96" name="Google Shape;596;p65"/>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97" name="Google Shape;597;p65"/>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98" name="Google Shape;598;p65"/>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99" name="Google Shape;599;p65"/>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600" name="Google Shape;600;p65"/>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601" name="Google Shape;601;p65"/>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grpSp>
      <p:pic>
        <p:nvPicPr>
          <p:cNvPr id="602" name="Google Shape;602;p65"/>
          <p:cNvPicPr preferRelativeResize="0"/>
          <p:nvPr/>
        </p:nvPicPr>
        <p:blipFill rotWithShape="1">
          <a:blip r:embed="rId2">
            <a:alphaModFix/>
          </a:blip>
          <a:srcRect t="90625"/>
          <a:stretch/>
        </p:blipFill>
        <p:spPr>
          <a:xfrm>
            <a:off x="293511" y="8286750"/>
            <a:ext cx="15668981" cy="857250"/>
          </a:xfrm>
          <a:prstGeom prst="rect">
            <a:avLst/>
          </a:prstGeom>
          <a:noFill/>
          <a:ln>
            <a:noFill/>
          </a:ln>
        </p:spPr>
      </p:pic>
      <p:sp>
        <p:nvSpPr>
          <p:cNvPr id="603" name="Google Shape;603;p65"/>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604" name="Google Shape;604;p65"/>
          <p:cNvPicPr preferRelativeResize="0"/>
          <p:nvPr/>
        </p:nvPicPr>
        <p:blipFill rotWithShape="1">
          <a:blip r:embed="rId3">
            <a:alphaModFix/>
          </a:blip>
          <a:srcRect/>
          <a:stretch/>
        </p:blipFill>
        <p:spPr>
          <a:xfrm>
            <a:off x="13872981" y="3839774"/>
            <a:ext cx="1969447" cy="1679647"/>
          </a:xfrm>
          <a:prstGeom prst="rect">
            <a:avLst/>
          </a:prstGeom>
          <a:noFill/>
          <a:ln>
            <a:noFill/>
          </a:ln>
        </p:spPr>
      </p:pic>
      <p:sp>
        <p:nvSpPr>
          <p:cNvPr id="605" name="Google Shape;605;p65"/>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3F3F3F"/>
                </a:solidFill>
                <a:latin typeface="Open Sans"/>
                <a:ea typeface="Open Sans"/>
                <a:cs typeface="Open Sans"/>
                <a:sym typeface="Open Sans"/>
              </a:rPr>
              <a:t>a.</a:t>
            </a:r>
            <a:endParaRPr dirty="0"/>
          </a:p>
        </p:txBody>
      </p:sp>
      <p:sp>
        <p:nvSpPr>
          <p:cNvPr id="606" name="Google Shape;606;p65"/>
          <p:cNvSpPr txBox="1"/>
          <p:nvPr/>
        </p:nvSpPr>
        <p:spPr>
          <a:xfrm>
            <a:off x="1664101" y="3687042"/>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3F3F3F"/>
                </a:solidFill>
                <a:latin typeface="Open Sans"/>
                <a:ea typeface="Open Sans"/>
                <a:cs typeface="Open Sans"/>
                <a:sym typeface="Open Sans"/>
              </a:rPr>
              <a:t>b.</a:t>
            </a:r>
            <a:endParaRPr dirty="0"/>
          </a:p>
        </p:txBody>
      </p:sp>
      <p:sp>
        <p:nvSpPr>
          <p:cNvPr id="607" name="Google Shape;607;p65"/>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3F3F3F"/>
                </a:solidFill>
                <a:latin typeface="Open Sans"/>
                <a:ea typeface="Open Sans"/>
                <a:cs typeface="Open Sans"/>
                <a:sym typeface="Open Sans"/>
              </a:rPr>
              <a:t>c.</a:t>
            </a:r>
            <a:endParaRPr dirty="0"/>
          </a:p>
        </p:txBody>
      </p:sp>
      <p:sp>
        <p:nvSpPr>
          <p:cNvPr id="608" name="Google Shape;608;p65"/>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3F3F3F"/>
                </a:solidFill>
                <a:latin typeface="Open Sans"/>
                <a:ea typeface="Open Sans"/>
                <a:cs typeface="Open Sans"/>
                <a:sym typeface="Open Sans"/>
              </a:rPr>
              <a:t>d.</a:t>
            </a:r>
            <a:endParaRPr dirty="0"/>
          </a:p>
        </p:txBody>
      </p:sp>
      <p:sp>
        <p:nvSpPr>
          <p:cNvPr id="609" name="Google Shape;609;p65"/>
          <p:cNvSpPr txBox="1">
            <a:spLocks noGrp="1"/>
          </p:cNvSpPr>
          <p:nvPr>
            <p:ph type="body" idx="5"/>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0" name="Google Shape;610;p65"/>
          <p:cNvSpPr txBox="1">
            <a:spLocks noGrp="1"/>
          </p:cNvSpPr>
          <p:nvPr>
            <p:ph type="body" idx="6"/>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1" name="Google Shape;611;p65"/>
          <p:cNvSpPr txBox="1">
            <a:spLocks noGrp="1"/>
          </p:cNvSpPr>
          <p:nvPr>
            <p:ph type="body" idx="7"/>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2" name="Google Shape;612;p65"/>
          <p:cNvSpPr txBox="1">
            <a:spLocks noGrp="1"/>
          </p:cNvSpPr>
          <p:nvPr>
            <p:ph type="body" idx="8"/>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3" name="Google Shape;613;p65"/>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dirty="0">
                <a:solidFill>
                  <a:srgbClr val="3F3F3F"/>
                </a:solidFill>
                <a:latin typeface="Open Sans ExtraBold"/>
                <a:ea typeface="Open Sans ExtraBold"/>
                <a:cs typeface="Open Sans ExtraBold"/>
                <a:sym typeface="Open Sans ExtraBold"/>
              </a:rPr>
              <a:t>Knowledge Check</a:t>
            </a:r>
            <a:endParaRPr dirty="0"/>
          </a:p>
        </p:txBody>
      </p:sp>
    </p:spTree>
    <p:extLst>
      <p:ext uri="{BB962C8B-B14F-4D97-AF65-F5344CB8AC3E}">
        <p14:creationId xmlns:p14="http://schemas.microsoft.com/office/powerpoint/2010/main" val="1847874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19"/>
        <p:cNvGrpSpPr/>
        <p:nvPr/>
      </p:nvGrpSpPr>
      <p:grpSpPr>
        <a:xfrm>
          <a:off x="0" y="0"/>
          <a:ext cx="0" cy="0"/>
          <a:chOff x="0" y="0"/>
          <a:chExt cx="0" cy="0"/>
        </a:xfrm>
      </p:grpSpPr>
      <p:sp>
        <p:nvSpPr>
          <p:cNvPr id="220" name="Google Shape;220;p47"/>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grpSp>
        <p:nvGrpSpPr>
          <p:cNvPr id="221" name="Google Shape;221;p47"/>
          <p:cNvGrpSpPr/>
          <p:nvPr/>
        </p:nvGrpSpPr>
        <p:grpSpPr>
          <a:xfrm>
            <a:off x="-3" y="7545045"/>
            <a:ext cx="16256000" cy="130964"/>
            <a:chOff x="0" y="474414"/>
            <a:chExt cx="7908925" cy="61412"/>
          </a:xfrm>
        </p:grpSpPr>
        <p:sp>
          <p:nvSpPr>
            <p:cNvPr id="222" name="Google Shape;222;p47"/>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sp>
          <p:nvSpPr>
            <p:cNvPr id="223" name="Google Shape;223;p47"/>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sp>
          <p:nvSpPr>
            <p:cNvPr id="224" name="Google Shape;224;p47"/>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sp>
          <p:nvSpPr>
            <p:cNvPr id="225" name="Google Shape;225;p47"/>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sp>
          <p:nvSpPr>
            <p:cNvPr id="226" name="Google Shape;226;p47"/>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sp>
          <p:nvSpPr>
            <p:cNvPr id="227" name="Google Shape;227;p47"/>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sp>
          <p:nvSpPr>
            <p:cNvPr id="228" name="Google Shape;228;p47"/>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grpSp>
      <p:sp>
        <p:nvSpPr>
          <p:cNvPr id="229" name="Google Shape;229;p47"/>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sp>
        <p:nvSpPr>
          <p:cNvPr id="230" name="Google Shape;230;p47"/>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i="0" u="none" strike="noStrike" cap="none" dirty="0">
                <a:solidFill>
                  <a:srgbClr val="262626"/>
                </a:solidFill>
                <a:latin typeface="Open Sans"/>
                <a:ea typeface="Open Sans"/>
                <a:cs typeface="Open Sans"/>
                <a:sym typeface="Open Sans"/>
              </a:rPr>
              <a:t>Thank You</a:t>
            </a:r>
            <a:endParaRPr sz="1400" b="0" i="0" u="none" strike="noStrike" cap="none" dirty="0">
              <a:solidFill>
                <a:srgbClr val="000000"/>
              </a:solidFill>
              <a:latin typeface="Arial"/>
              <a:ea typeface="Arial"/>
              <a:cs typeface="Arial"/>
              <a:sym typeface="Arial"/>
            </a:endParaRPr>
          </a:p>
        </p:txBody>
      </p:sp>
      <p:grpSp>
        <p:nvGrpSpPr>
          <p:cNvPr id="231" name="Google Shape;231;p47"/>
          <p:cNvGrpSpPr/>
          <p:nvPr/>
        </p:nvGrpSpPr>
        <p:grpSpPr>
          <a:xfrm>
            <a:off x="2493994" y="2493927"/>
            <a:ext cx="3549856" cy="3683090"/>
            <a:chOff x="1430872" y="1152875"/>
            <a:chExt cx="1727088" cy="1727088"/>
          </a:xfrm>
        </p:grpSpPr>
        <p:sp>
          <p:nvSpPr>
            <p:cNvPr id="232" name="Google Shape;232;p47"/>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pic>
          <p:nvPicPr>
            <p:cNvPr id="233" name="Google Shape;233;p47"/>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35" name="Google Shape;235;p47"/>
          <p:cNvPicPr preferRelativeResize="0"/>
          <p:nvPr/>
        </p:nvPicPr>
        <p:blipFill rotWithShape="1">
          <a:blip r:embed="rId3">
            <a:alphaModFix/>
          </a:blip>
          <a:srcRect/>
          <a:stretch/>
        </p:blipFill>
        <p:spPr>
          <a:xfrm>
            <a:off x="13231063" y="176536"/>
            <a:ext cx="2589088" cy="768096"/>
          </a:xfrm>
          <a:prstGeom prst="rect">
            <a:avLst/>
          </a:prstGeom>
          <a:noFill/>
          <a:ln>
            <a:noFill/>
          </a:ln>
        </p:spPr>
      </p:pic>
      <p:sp>
        <p:nvSpPr>
          <p:cNvPr id="18" name="Google Shape;28;p2">
            <a:extLst>
              <a:ext uri="{FF2B5EF4-FFF2-40B4-BE49-F238E27FC236}">
                <a16:creationId xmlns:a16="http://schemas.microsoft.com/office/drawing/2014/main" id="{1BA32B28-A021-4993-A812-A65E6A36BE31}"/>
              </a:ext>
            </a:extLst>
          </p:cNvPr>
          <p:cNvSpPr txBox="1"/>
          <p:nvPr userDrawn="1"/>
        </p:nvSpPr>
        <p:spPr>
          <a:xfrm>
            <a:off x="88120" y="8713208"/>
            <a:ext cx="3817263"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lt1"/>
                </a:solidFill>
                <a:latin typeface="Open Sans"/>
                <a:ea typeface="Open Sans"/>
                <a:cs typeface="Open Sans"/>
                <a:sym typeface="Open Sans"/>
              </a:rPr>
              <a:t>©</a:t>
            </a:r>
            <a:r>
              <a:rPr lang="en-US" sz="1800" b="0" i="0" u="none" strike="noStrike" cap="none" dirty="0">
                <a:solidFill>
                  <a:schemeClr val="dk1"/>
                </a:solidFill>
                <a:latin typeface="Open Sans"/>
                <a:ea typeface="Open Sans"/>
                <a:cs typeface="Open Sans"/>
                <a:sym typeface="Open Sans"/>
              </a:rPr>
              <a:t> </a:t>
            </a:r>
            <a:r>
              <a:rPr lang="en-US" sz="1800" b="0" i="0" u="none" strike="noStrike" cap="none" dirty="0" err="1">
                <a:solidFill>
                  <a:schemeClr val="lt1"/>
                </a:solidFill>
                <a:latin typeface="Open Sans"/>
                <a:ea typeface="Open Sans"/>
                <a:cs typeface="Open Sans"/>
                <a:sym typeface="Open Sans"/>
              </a:rPr>
              <a:t>Simplilearn</a:t>
            </a:r>
            <a:r>
              <a:rPr lang="en-US" sz="1800" b="0" i="0" u="none" strike="noStrike" cap="none" dirty="0">
                <a:solidFill>
                  <a:schemeClr val="lt1"/>
                </a:solidFill>
                <a:latin typeface="Open Sans"/>
                <a:ea typeface="Open Sans"/>
                <a:cs typeface="Open Sans"/>
                <a:sym typeface="Open Sans"/>
              </a:rPr>
              <a:t>. All rights reserved.</a:t>
            </a:r>
            <a:endParaRPr dirty="0"/>
          </a:p>
        </p:txBody>
      </p:sp>
    </p:spTree>
    <p:extLst>
      <p:ext uri="{BB962C8B-B14F-4D97-AF65-F5344CB8AC3E}">
        <p14:creationId xmlns:p14="http://schemas.microsoft.com/office/powerpoint/2010/main" val="4220865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lte">
  <p:cSld name="Tilte">
    <p:spTree>
      <p:nvGrpSpPr>
        <p:cNvPr id="1" name="Shape 55"/>
        <p:cNvGrpSpPr/>
        <p:nvPr/>
      </p:nvGrpSpPr>
      <p:grpSpPr>
        <a:xfrm>
          <a:off x="0" y="0"/>
          <a:ext cx="0" cy="0"/>
          <a:chOff x="0" y="0"/>
          <a:chExt cx="0" cy="0"/>
        </a:xfrm>
      </p:grpSpPr>
      <p:grpSp>
        <p:nvGrpSpPr>
          <p:cNvPr id="56" name="Google Shape;56;p4"/>
          <p:cNvGrpSpPr/>
          <p:nvPr/>
        </p:nvGrpSpPr>
        <p:grpSpPr>
          <a:xfrm>
            <a:off x="4" y="1425868"/>
            <a:ext cx="16230596" cy="7659509"/>
            <a:chOff x="4" y="1425868"/>
            <a:chExt cx="16230596" cy="7659509"/>
          </a:xfrm>
        </p:grpSpPr>
        <p:grpSp>
          <p:nvGrpSpPr>
            <p:cNvPr id="57" name="Google Shape;57;p4"/>
            <p:cNvGrpSpPr/>
            <p:nvPr/>
          </p:nvGrpSpPr>
          <p:grpSpPr>
            <a:xfrm>
              <a:off x="4" y="1425868"/>
              <a:ext cx="16230596" cy="4611509"/>
              <a:chOff x="0" y="4531017"/>
              <a:chExt cx="16230596" cy="4611509"/>
            </a:xfrm>
          </p:grpSpPr>
          <p:pic>
            <p:nvPicPr>
              <p:cNvPr id="58" name="Google Shape;58;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59" name="Google Shape;59;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0" name="Google Shape;60;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nvGrpSpPr>
            <p:cNvPr id="61" name="Google Shape;61;p4"/>
            <p:cNvGrpSpPr/>
            <p:nvPr/>
          </p:nvGrpSpPr>
          <p:grpSpPr>
            <a:xfrm>
              <a:off x="4" y="4473868"/>
              <a:ext cx="16230596" cy="4611509"/>
              <a:chOff x="0" y="4531017"/>
              <a:chExt cx="16230596" cy="4611509"/>
            </a:xfrm>
          </p:grpSpPr>
          <p:pic>
            <p:nvPicPr>
              <p:cNvPr id="62" name="Google Shape;62;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63" name="Google Shape;63;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4" name="Google Shape;64;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sp>
        <p:nvSpPr>
          <p:cNvPr id="65" name="Google Shape;65;p4"/>
          <p:cNvSpPr/>
          <p:nvPr/>
        </p:nvSpPr>
        <p:spPr>
          <a:xfrm>
            <a:off x="1" y="-1219199"/>
            <a:ext cx="16256003" cy="4476749"/>
          </a:xfrm>
          <a:prstGeom prst="rect">
            <a:avLst/>
          </a:prstGeom>
          <a:solidFill>
            <a:srgbClr val="56BF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43">
              <a:solidFill>
                <a:srgbClr val="FFFFFF"/>
              </a:solidFill>
              <a:latin typeface="Calibri"/>
              <a:ea typeface="Calibri"/>
              <a:cs typeface="Calibri"/>
              <a:sym typeface="Calibri"/>
            </a:endParaRPr>
          </a:p>
        </p:txBody>
      </p:sp>
      <p:pic>
        <p:nvPicPr>
          <p:cNvPr id="66" name="Google Shape;66;p4"/>
          <p:cNvPicPr preferRelativeResize="0"/>
          <p:nvPr/>
        </p:nvPicPr>
        <p:blipFill rotWithShape="1">
          <a:blip r:embed="rId3">
            <a:alphaModFix/>
          </a:blip>
          <a:srcRect/>
          <a:stretch/>
        </p:blipFill>
        <p:spPr>
          <a:xfrm>
            <a:off x="0" y="-1246720"/>
            <a:ext cx="16255999" cy="4504271"/>
          </a:xfrm>
          <a:prstGeom prst="rect">
            <a:avLst/>
          </a:prstGeom>
          <a:noFill/>
          <a:ln>
            <a:noFill/>
          </a:ln>
        </p:spPr>
      </p:pic>
      <p:grpSp>
        <p:nvGrpSpPr>
          <p:cNvPr id="67" name="Google Shape;67;p4"/>
          <p:cNvGrpSpPr/>
          <p:nvPr/>
        </p:nvGrpSpPr>
        <p:grpSpPr>
          <a:xfrm>
            <a:off x="0" y="3238671"/>
            <a:ext cx="16256000" cy="130964"/>
            <a:chOff x="0" y="474414"/>
            <a:chExt cx="7908925" cy="61412"/>
          </a:xfrm>
        </p:grpSpPr>
        <p:sp>
          <p:nvSpPr>
            <p:cNvPr id="68" name="Google Shape;68;p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69" name="Google Shape;69;p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0" name="Google Shape;70;p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1" name="Google Shape;71;p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2" name="Google Shape;72;p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3" name="Google Shape;73;p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4" name="Google Shape;74;p4"/>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grpSp>
      <p:sp>
        <p:nvSpPr>
          <p:cNvPr id="75" name="Google Shape;75;p4"/>
          <p:cNvSpPr txBox="1">
            <a:spLocks noGrp="1"/>
          </p:cNvSpPr>
          <p:nvPr>
            <p:ph type="body" idx="1"/>
          </p:nvPr>
        </p:nvSpPr>
        <p:spPr>
          <a:xfrm>
            <a:off x="926745" y="1676697"/>
            <a:ext cx="12378947" cy="53553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84"/>
              </a:spcBef>
              <a:spcAft>
                <a:spcPts val="0"/>
              </a:spcAft>
              <a:buClr>
                <a:schemeClr val="lt1"/>
              </a:buClr>
              <a:buSzPts val="3200"/>
              <a:buFont typeface="Arial"/>
              <a:buNone/>
              <a:defRPr sz="3200" b="0" i="0" u="none" strike="noStrike" cap="none">
                <a:solidFill>
                  <a:schemeClr val="lt1"/>
                </a:solidFill>
                <a:latin typeface="Open Sans ExtraBold"/>
                <a:ea typeface="Open Sans ExtraBold"/>
                <a:cs typeface="Open Sans ExtraBold"/>
                <a:sym typeface="Open Sans ExtraBold"/>
              </a:defRPr>
            </a:lvl1pPr>
            <a:lvl2pPr marL="914400" marR="0" lvl="1"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2pPr>
            <a:lvl3pPr marL="1371600" marR="0" lvl="2"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3pPr>
            <a:lvl4pPr marL="1828800" marR="0" lvl="3"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4pPr>
            <a:lvl5pPr marL="2286000" marR="0" lvl="4"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4"/>
          <p:cNvSpPr txBox="1">
            <a:spLocks noGrp="1"/>
          </p:cNvSpPr>
          <p:nvPr>
            <p:ph type="body" idx="2"/>
          </p:nvPr>
        </p:nvSpPr>
        <p:spPr>
          <a:xfrm>
            <a:off x="926743" y="2380588"/>
            <a:ext cx="12378950" cy="48013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84"/>
              </a:spcBef>
              <a:spcAft>
                <a:spcPts val="0"/>
              </a:spcAft>
              <a:buClr>
                <a:srgbClr val="0F547B"/>
              </a:buClr>
              <a:buSzPts val="2800"/>
              <a:buFont typeface="Arial"/>
              <a:buNone/>
              <a:defRPr sz="2800" b="0" i="0" u="none" strike="noStrike" cap="none">
                <a:solidFill>
                  <a:srgbClr val="0F547B"/>
                </a:solidFill>
                <a:latin typeface="Open Sans SemiBold"/>
                <a:ea typeface="Open Sans SemiBold"/>
                <a:cs typeface="Open Sans SemiBold"/>
                <a:sym typeface="Open Sans SemiBold"/>
              </a:defRPr>
            </a:lvl1pPr>
            <a:lvl2pPr marL="914400" marR="0" lvl="1"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2pPr>
            <a:lvl3pPr marL="1371600" marR="0" lvl="2"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3pPr>
            <a:lvl4pPr marL="1828800" marR="0" lvl="3"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4pPr>
            <a:lvl5pPr marL="2286000" marR="0" lvl="4"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7" name="Google Shape;77;p4"/>
          <p:cNvPicPr preferRelativeResize="0"/>
          <p:nvPr/>
        </p:nvPicPr>
        <p:blipFill rotWithShape="1">
          <a:blip r:embed="rId4">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4000091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7" name="Shape 57"/>
          <p:cNvPicPr preferRelativeResize="0"/>
          <p:nvPr/>
        </p:nvPicPr>
        <p:blipFill rotWithShape="1">
          <a:blip r:embed="rId3">
            <a:alphaModFix/>
          </a:blip>
          <a:srcRect/>
          <a:stretch/>
        </p:blipFill>
        <p:spPr>
          <a:xfrm>
            <a:off x="6510683" y="885620"/>
            <a:ext cx="3234635"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Concepts Covered</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pic>
        <p:nvPicPr>
          <p:cNvPr id="26" name="Graphic 25">
            <a:extLst>
              <a:ext uri="{FF2B5EF4-FFF2-40B4-BE49-F238E27FC236}">
                <a16:creationId xmlns:a16="http://schemas.microsoft.com/office/drawing/2014/main" id="{14E7F113-5B94-43E2-8F7E-F8461B6B851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5515" y="3731221"/>
            <a:ext cx="2275064" cy="2275064"/>
          </a:xfrm>
          <a:prstGeom prst="rect">
            <a:avLst/>
          </a:prstGeom>
        </p:spPr>
      </p:pic>
    </p:spTree>
    <p:extLst>
      <p:ext uri="{BB962C8B-B14F-4D97-AF65-F5344CB8AC3E}">
        <p14:creationId xmlns:p14="http://schemas.microsoft.com/office/powerpoint/2010/main" val="20727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lte">
    <p:spTree>
      <p:nvGrpSpPr>
        <p:cNvPr id="1" name="Shape 59"/>
        <p:cNvGrpSpPr/>
        <p:nvPr/>
      </p:nvGrpSpPr>
      <p:grpSpPr>
        <a:xfrm>
          <a:off x="0" y="0"/>
          <a:ext cx="0" cy="0"/>
          <a:chOff x="0" y="0"/>
          <a:chExt cx="0" cy="0"/>
        </a:xfrm>
      </p:grpSpPr>
      <p:grpSp>
        <p:nvGrpSpPr>
          <p:cNvPr id="60" name="Shape 60"/>
          <p:cNvGrpSpPr/>
          <p:nvPr/>
        </p:nvGrpSpPr>
        <p:grpSpPr>
          <a:xfrm>
            <a:off x="4" y="1425868"/>
            <a:ext cx="16230596" cy="7659508"/>
            <a:chOff x="3" y="1425868"/>
            <a:chExt cx="16230596" cy="7659508"/>
          </a:xfrm>
        </p:grpSpPr>
        <p:grpSp>
          <p:nvGrpSpPr>
            <p:cNvPr id="61" name="Shape 61"/>
            <p:cNvGrpSpPr/>
            <p:nvPr/>
          </p:nvGrpSpPr>
          <p:grpSpPr>
            <a:xfrm>
              <a:off x="3" y="1425868"/>
              <a:ext cx="16230596" cy="4611508"/>
              <a:chOff x="0" y="4531017"/>
              <a:chExt cx="16230596" cy="4611508"/>
            </a:xfrm>
          </p:grpSpPr>
          <p:pic>
            <p:nvPicPr>
              <p:cNvPr id="62" name="Shape 62"/>
              <p:cNvPicPr preferRelativeResize="0"/>
              <p:nvPr/>
            </p:nvPicPr>
            <p:blipFill rotWithShape="1">
              <a:blip r:embed="rId2">
                <a:alphaModFix/>
              </a:blip>
              <a:srcRect/>
              <a:stretch/>
            </p:blipFill>
            <p:spPr>
              <a:xfrm>
                <a:off x="0" y="4550735"/>
                <a:ext cx="7141199" cy="4591790"/>
              </a:xfrm>
              <a:prstGeom prst="rect">
                <a:avLst/>
              </a:prstGeom>
              <a:noFill/>
              <a:ln>
                <a:noFill/>
              </a:ln>
            </p:spPr>
          </p:pic>
          <p:pic>
            <p:nvPicPr>
              <p:cNvPr id="63" name="Shape 63"/>
              <p:cNvPicPr preferRelativeResize="0"/>
              <p:nvPr/>
            </p:nvPicPr>
            <p:blipFill rotWithShape="1">
              <a:blip r:embed="rId2">
                <a:alphaModFix/>
              </a:blip>
              <a:srcRect/>
              <a:stretch/>
            </p:blipFill>
            <p:spPr>
              <a:xfrm>
                <a:off x="6552867" y="4531017"/>
                <a:ext cx="7141199" cy="4591790"/>
              </a:xfrm>
              <a:prstGeom prst="rect">
                <a:avLst/>
              </a:prstGeom>
              <a:noFill/>
              <a:ln>
                <a:noFill/>
              </a:ln>
            </p:spPr>
          </p:pic>
          <p:pic>
            <p:nvPicPr>
              <p:cNvPr id="64" name="Shape 64"/>
              <p:cNvPicPr preferRelativeResize="0"/>
              <p:nvPr/>
            </p:nvPicPr>
            <p:blipFill rotWithShape="1">
              <a:blip r:embed="rId2">
                <a:alphaModFix/>
              </a:blip>
              <a:srcRect r="56242"/>
              <a:stretch/>
            </p:blipFill>
            <p:spPr>
              <a:xfrm>
                <a:off x="13105735" y="4550733"/>
                <a:ext cx="3124861" cy="4591790"/>
              </a:xfrm>
              <a:prstGeom prst="rect">
                <a:avLst/>
              </a:prstGeom>
              <a:noFill/>
              <a:ln>
                <a:noFill/>
              </a:ln>
            </p:spPr>
          </p:pic>
        </p:grpSp>
        <p:grpSp>
          <p:nvGrpSpPr>
            <p:cNvPr id="65" name="Shape 65"/>
            <p:cNvGrpSpPr/>
            <p:nvPr/>
          </p:nvGrpSpPr>
          <p:grpSpPr>
            <a:xfrm>
              <a:off x="3" y="4473868"/>
              <a:ext cx="16230596" cy="4611508"/>
              <a:chOff x="0" y="4531017"/>
              <a:chExt cx="16230596" cy="4611508"/>
            </a:xfrm>
          </p:grpSpPr>
          <p:pic>
            <p:nvPicPr>
              <p:cNvPr id="66" name="Shape 66"/>
              <p:cNvPicPr preferRelativeResize="0"/>
              <p:nvPr/>
            </p:nvPicPr>
            <p:blipFill rotWithShape="1">
              <a:blip r:embed="rId2">
                <a:alphaModFix/>
              </a:blip>
              <a:srcRect/>
              <a:stretch/>
            </p:blipFill>
            <p:spPr>
              <a:xfrm>
                <a:off x="0" y="4550735"/>
                <a:ext cx="7141199" cy="4591790"/>
              </a:xfrm>
              <a:prstGeom prst="rect">
                <a:avLst/>
              </a:prstGeom>
              <a:noFill/>
              <a:ln>
                <a:noFill/>
              </a:ln>
            </p:spPr>
          </p:pic>
          <p:pic>
            <p:nvPicPr>
              <p:cNvPr id="67" name="Shape 67"/>
              <p:cNvPicPr preferRelativeResize="0"/>
              <p:nvPr/>
            </p:nvPicPr>
            <p:blipFill rotWithShape="1">
              <a:blip r:embed="rId2">
                <a:alphaModFix/>
              </a:blip>
              <a:srcRect/>
              <a:stretch/>
            </p:blipFill>
            <p:spPr>
              <a:xfrm>
                <a:off x="6552867" y="4531017"/>
                <a:ext cx="7141199" cy="4591790"/>
              </a:xfrm>
              <a:prstGeom prst="rect">
                <a:avLst/>
              </a:prstGeom>
              <a:noFill/>
              <a:ln>
                <a:noFill/>
              </a:ln>
            </p:spPr>
          </p:pic>
          <p:pic>
            <p:nvPicPr>
              <p:cNvPr id="68" name="Shape 68"/>
              <p:cNvPicPr preferRelativeResize="0"/>
              <p:nvPr/>
            </p:nvPicPr>
            <p:blipFill rotWithShape="1">
              <a:blip r:embed="rId2">
                <a:alphaModFix/>
              </a:blip>
              <a:srcRect r="56242"/>
              <a:stretch/>
            </p:blipFill>
            <p:spPr>
              <a:xfrm>
                <a:off x="13105735" y="4550733"/>
                <a:ext cx="3124861" cy="4591790"/>
              </a:xfrm>
              <a:prstGeom prst="rect">
                <a:avLst/>
              </a:prstGeom>
              <a:noFill/>
              <a:ln>
                <a:noFill/>
              </a:ln>
            </p:spPr>
          </p:pic>
        </p:grpSp>
      </p:grpSp>
      <p:sp>
        <p:nvSpPr>
          <p:cNvPr id="69" name="Shape 69"/>
          <p:cNvSpPr/>
          <p:nvPr/>
        </p:nvSpPr>
        <p:spPr>
          <a:xfrm>
            <a:off x="0" y="-1219199"/>
            <a:ext cx="16256003" cy="4476748"/>
          </a:xfrm>
          <a:prstGeom prst="rect">
            <a:avLst/>
          </a:prstGeom>
          <a:solidFill>
            <a:srgbClr val="56BFF4"/>
          </a:solidFill>
          <a:ln>
            <a:noFill/>
          </a:ln>
        </p:spPr>
        <p:txBody>
          <a:bodyPr lIns="91425" tIns="45700" rIns="91425" bIns="45700" anchor="ctr" anchorCtr="0">
            <a:noAutofit/>
          </a:bodyPr>
          <a:lstStyle/>
          <a:p>
            <a:pPr marL="0" marR="0" lvl="0" indent="0" algn="ctr" rtl="0">
              <a:spcBef>
                <a:spcPts val="0"/>
              </a:spcBef>
              <a:buNone/>
            </a:pPr>
            <a:endParaRPr sz="1843" b="0" i="0" u="none" strike="noStrike" cap="none" dirty="0">
              <a:solidFill>
                <a:srgbClr val="FFFFFF"/>
              </a:solidFill>
              <a:latin typeface="Calibri"/>
              <a:ea typeface="Calibri"/>
              <a:cs typeface="Calibri"/>
              <a:sym typeface="Calibri"/>
            </a:endParaRPr>
          </a:p>
        </p:txBody>
      </p:sp>
      <p:pic>
        <p:nvPicPr>
          <p:cNvPr id="70" name="Shape 70"/>
          <p:cNvPicPr preferRelativeResize="0"/>
          <p:nvPr/>
        </p:nvPicPr>
        <p:blipFill rotWithShape="1">
          <a:blip r:embed="rId3">
            <a:alphaModFix/>
          </a:blip>
          <a:srcRect/>
          <a:stretch/>
        </p:blipFill>
        <p:spPr>
          <a:xfrm>
            <a:off x="0" y="-1246720"/>
            <a:ext cx="16256000" cy="4504271"/>
          </a:xfrm>
          <a:prstGeom prst="rect">
            <a:avLst/>
          </a:prstGeom>
          <a:noFill/>
          <a:ln>
            <a:noFill/>
          </a:ln>
        </p:spPr>
      </p:pic>
      <p:grpSp>
        <p:nvGrpSpPr>
          <p:cNvPr id="71" name="Shape 71"/>
          <p:cNvGrpSpPr/>
          <p:nvPr/>
        </p:nvGrpSpPr>
        <p:grpSpPr>
          <a:xfrm>
            <a:off x="0" y="3238671"/>
            <a:ext cx="16255999" cy="130963"/>
            <a:chOff x="0" y="474414"/>
            <a:chExt cx="7908924" cy="61411"/>
          </a:xfrm>
        </p:grpSpPr>
        <p:sp>
          <p:nvSpPr>
            <p:cNvPr id="72" name="Shape 72"/>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3" name="Shape 73"/>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4" name="Shape 74"/>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5" name="Shape 75"/>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6" name="Shape 76"/>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7" name="Shape 77"/>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8" name="Shape 78"/>
            <p:cNvSpPr/>
            <p:nvPr/>
          </p:nvSpPr>
          <p:spPr>
            <a:xfrm>
              <a:off x="5972175" y="474414"/>
              <a:ext cx="1936749" cy="61411"/>
            </a:xfrm>
            <a:prstGeom prst="rect">
              <a:avLst/>
            </a:prstGeom>
            <a:solidFill>
              <a:srgbClr val="62ABCC"/>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grpSp>
      <p:sp>
        <p:nvSpPr>
          <p:cNvPr id="79" name="Shape 79"/>
          <p:cNvSpPr txBox="1">
            <a:spLocks noGrp="1"/>
          </p:cNvSpPr>
          <p:nvPr>
            <p:ph type="body" idx="1"/>
          </p:nvPr>
        </p:nvSpPr>
        <p:spPr>
          <a:xfrm>
            <a:off x="926745" y="1676697"/>
            <a:ext cx="12378946" cy="535531"/>
          </a:xfrm>
          <a:prstGeom prst="rect">
            <a:avLst/>
          </a:prstGeom>
          <a:noFill/>
          <a:ln>
            <a:noFill/>
          </a:ln>
        </p:spPr>
        <p:txBody>
          <a:bodyPr lIns="91425" tIns="91425" rIns="91425" bIns="91425" anchor="ctr" anchorCtr="0"/>
          <a:lstStyle>
            <a:lvl1pPr marL="0" marR="0" lvl="0" indent="0" algn="l" rtl="0">
              <a:lnSpc>
                <a:spcPct val="90000"/>
              </a:lnSpc>
              <a:spcBef>
                <a:spcPts val="1284"/>
              </a:spcBef>
              <a:spcAft>
                <a:spcPts val="0"/>
              </a:spcAft>
              <a:buClr>
                <a:schemeClr val="lt1"/>
              </a:buClr>
              <a:buFont typeface="Arial"/>
              <a:buNone/>
              <a:defRPr sz="3200" b="0" i="0" u="none" strike="noStrike" cap="none">
                <a:solidFill>
                  <a:schemeClr val="lt1"/>
                </a:solidFill>
                <a:latin typeface="Open Sans ExtraBold"/>
                <a:ea typeface="Open Sans ExtraBold"/>
                <a:cs typeface="Open Sans ExtraBold"/>
                <a:sym typeface="Open Sans Extra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2"/>
          </p:nvPr>
        </p:nvSpPr>
        <p:spPr>
          <a:xfrm>
            <a:off x="926744" y="2380588"/>
            <a:ext cx="12378949" cy="480131"/>
          </a:xfrm>
          <a:prstGeom prst="rect">
            <a:avLst/>
          </a:prstGeom>
          <a:noFill/>
          <a:ln>
            <a:noFill/>
          </a:ln>
        </p:spPr>
        <p:txBody>
          <a:bodyPr lIns="91425" tIns="91425" rIns="91425" bIns="91425" anchor="ctr" anchorCtr="0"/>
          <a:lstStyle>
            <a:lvl1pPr marL="0" marR="0" lvl="0" indent="0" algn="l" rtl="0">
              <a:lnSpc>
                <a:spcPct val="90000"/>
              </a:lnSpc>
              <a:spcBef>
                <a:spcPts val="1284"/>
              </a:spcBef>
              <a:spcAft>
                <a:spcPts val="0"/>
              </a:spcAft>
              <a:buClr>
                <a:srgbClr val="0F547B"/>
              </a:buClr>
              <a:buFont typeface="Arial"/>
              <a:buNone/>
              <a:defRPr sz="2800" b="0" i="0" u="none" strike="noStrike" cap="none">
                <a:solidFill>
                  <a:srgbClr val="0F547B"/>
                </a:solidFill>
                <a:latin typeface="Open Sans SemiBold"/>
                <a:ea typeface="Open Sans SemiBold"/>
                <a:cs typeface="Open Sans SemiBold"/>
                <a:sym typeface="Open Sans Semi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81" name="Shape 81"/>
          <p:cNvPicPr preferRelativeResize="0"/>
          <p:nvPr/>
        </p:nvPicPr>
        <p:blipFill rotWithShape="1">
          <a:blip r:embed="rId4">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53993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page">
    <p:spTree>
      <p:nvGrpSpPr>
        <p:cNvPr id="1" name="Shape 154"/>
        <p:cNvGrpSpPr/>
        <p:nvPr/>
      </p:nvGrpSpPr>
      <p:grpSpPr>
        <a:xfrm>
          <a:off x="0" y="0"/>
          <a:ext cx="0" cy="0"/>
          <a:chOff x="0" y="0"/>
          <a:chExt cx="0" cy="0"/>
        </a:xfrm>
      </p:grpSpPr>
      <p:grpSp>
        <p:nvGrpSpPr>
          <p:cNvPr id="155" name="Shape 155"/>
          <p:cNvGrpSpPr/>
          <p:nvPr/>
        </p:nvGrpSpPr>
        <p:grpSpPr>
          <a:xfrm>
            <a:off x="0" y="4423428"/>
            <a:ext cx="16925364" cy="4792282"/>
            <a:chOff x="0" y="4606764"/>
            <a:chExt cx="16306801" cy="4233210"/>
          </a:xfrm>
        </p:grpSpPr>
        <p:pic>
          <p:nvPicPr>
            <p:cNvPr id="156" name="Shape 156"/>
            <p:cNvPicPr preferRelativeResize="0"/>
            <p:nvPr/>
          </p:nvPicPr>
          <p:blipFill rotWithShape="1">
            <a:blip r:embed="rId2">
              <a:alphaModFix/>
            </a:blip>
            <a:srcRect/>
            <a:stretch/>
          </p:blipFill>
          <p:spPr>
            <a:xfrm>
              <a:off x="0" y="4626482"/>
              <a:ext cx="6552866" cy="4213492"/>
            </a:xfrm>
            <a:prstGeom prst="rect">
              <a:avLst/>
            </a:prstGeom>
            <a:noFill/>
            <a:ln>
              <a:noFill/>
            </a:ln>
          </p:spPr>
        </p:pic>
        <p:pic>
          <p:nvPicPr>
            <p:cNvPr id="157" name="Shape 157"/>
            <p:cNvPicPr preferRelativeResize="0"/>
            <p:nvPr/>
          </p:nvPicPr>
          <p:blipFill rotWithShape="1">
            <a:blip r:embed="rId2">
              <a:alphaModFix/>
            </a:blip>
            <a:srcRect/>
            <a:stretch/>
          </p:blipFill>
          <p:spPr>
            <a:xfrm>
              <a:off x="6552867" y="4606764"/>
              <a:ext cx="6552866" cy="4213492"/>
            </a:xfrm>
            <a:prstGeom prst="rect">
              <a:avLst/>
            </a:prstGeom>
            <a:noFill/>
            <a:ln>
              <a:noFill/>
            </a:ln>
          </p:spPr>
        </p:pic>
        <p:pic>
          <p:nvPicPr>
            <p:cNvPr id="158" name="Shape 158"/>
            <p:cNvPicPr preferRelativeResize="0"/>
            <p:nvPr/>
          </p:nvPicPr>
          <p:blipFill rotWithShape="1">
            <a:blip r:embed="rId2">
              <a:alphaModFix/>
            </a:blip>
            <a:srcRect r="51150"/>
            <a:stretch/>
          </p:blipFill>
          <p:spPr>
            <a:xfrm>
              <a:off x="13105735" y="4626480"/>
              <a:ext cx="3201065" cy="4213492"/>
            </a:xfrm>
            <a:prstGeom prst="rect">
              <a:avLst/>
            </a:prstGeom>
            <a:noFill/>
            <a:ln>
              <a:noFill/>
            </a:ln>
          </p:spPr>
        </p:pic>
      </p:grpSp>
      <p:grpSp>
        <p:nvGrpSpPr>
          <p:cNvPr id="159" name="Shape 159"/>
          <p:cNvGrpSpPr/>
          <p:nvPr/>
        </p:nvGrpSpPr>
        <p:grpSpPr>
          <a:xfrm>
            <a:off x="0" y="123514"/>
            <a:ext cx="16925364" cy="4792282"/>
            <a:chOff x="0" y="4606764"/>
            <a:chExt cx="16306801" cy="4233210"/>
          </a:xfrm>
        </p:grpSpPr>
        <p:pic>
          <p:nvPicPr>
            <p:cNvPr id="160" name="Shape 160"/>
            <p:cNvPicPr preferRelativeResize="0"/>
            <p:nvPr/>
          </p:nvPicPr>
          <p:blipFill rotWithShape="1">
            <a:blip r:embed="rId2">
              <a:alphaModFix/>
            </a:blip>
            <a:srcRect/>
            <a:stretch/>
          </p:blipFill>
          <p:spPr>
            <a:xfrm>
              <a:off x="0" y="4626482"/>
              <a:ext cx="6552866" cy="4213492"/>
            </a:xfrm>
            <a:prstGeom prst="rect">
              <a:avLst/>
            </a:prstGeom>
            <a:noFill/>
            <a:ln>
              <a:noFill/>
            </a:ln>
          </p:spPr>
        </p:pic>
        <p:pic>
          <p:nvPicPr>
            <p:cNvPr id="161" name="Shape 161"/>
            <p:cNvPicPr preferRelativeResize="0"/>
            <p:nvPr/>
          </p:nvPicPr>
          <p:blipFill rotWithShape="1">
            <a:blip r:embed="rId2">
              <a:alphaModFix/>
            </a:blip>
            <a:srcRect/>
            <a:stretch/>
          </p:blipFill>
          <p:spPr>
            <a:xfrm>
              <a:off x="6552867" y="4606764"/>
              <a:ext cx="6552866" cy="4213492"/>
            </a:xfrm>
            <a:prstGeom prst="rect">
              <a:avLst/>
            </a:prstGeom>
            <a:noFill/>
            <a:ln>
              <a:noFill/>
            </a:ln>
          </p:spPr>
        </p:pic>
        <p:pic>
          <p:nvPicPr>
            <p:cNvPr id="162" name="Shape 162"/>
            <p:cNvPicPr preferRelativeResize="0"/>
            <p:nvPr/>
          </p:nvPicPr>
          <p:blipFill rotWithShape="1">
            <a:blip r:embed="rId2">
              <a:alphaModFix/>
            </a:blip>
            <a:srcRect r="51150"/>
            <a:stretch/>
          </p:blipFill>
          <p:spPr>
            <a:xfrm>
              <a:off x="13105735" y="4626480"/>
              <a:ext cx="3201065" cy="4213492"/>
            </a:xfrm>
            <a:prstGeom prst="rect">
              <a:avLst/>
            </a:prstGeom>
            <a:noFill/>
            <a:ln>
              <a:noFill/>
            </a:ln>
          </p:spPr>
        </p:pic>
      </p:grpSp>
      <p:grpSp>
        <p:nvGrpSpPr>
          <p:cNvPr id="163" name="Shape 163"/>
          <p:cNvGrpSpPr/>
          <p:nvPr/>
        </p:nvGrpSpPr>
        <p:grpSpPr>
          <a:xfrm>
            <a:off x="0" y="-7449"/>
            <a:ext cx="16255999" cy="130963"/>
            <a:chOff x="0" y="474414"/>
            <a:chExt cx="7908924" cy="61411"/>
          </a:xfrm>
        </p:grpSpPr>
        <p:sp>
          <p:nvSpPr>
            <p:cNvPr id="164" name="Shape 164"/>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dirty="0">
                <a:solidFill>
                  <a:schemeClr val="lt1"/>
                </a:solidFill>
                <a:latin typeface="Calibri"/>
                <a:ea typeface="Calibri"/>
                <a:cs typeface="Calibri"/>
                <a:sym typeface="Calibri"/>
              </a:endParaRPr>
            </a:p>
          </p:txBody>
        </p:sp>
        <p:sp>
          <p:nvSpPr>
            <p:cNvPr id="165" name="Shape 165"/>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dirty="0">
                <a:solidFill>
                  <a:schemeClr val="lt1"/>
                </a:solidFill>
                <a:latin typeface="Calibri"/>
                <a:ea typeface="Calibri"/>
                <a:cs typeface="Calibri"/>
                <a:sym typeface="Calibri"/>
              </a:endParaRPr>
            </a:p>
          </p:txBody>
        </p:sp>
        <p:sp>
          <p:nvSpPr>
            <p:cNvPr id="166" name="Shape 166"/>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dirty="0">
                <a:solidFill>
                  <a:schemeClr val="lt1"/>
                </a:solidFill>
                <a:latin typeface="Calibri"/>
                <a:ea typeface="Calibri"/>
                <a:cs typeface="Calibri"/>
                <a:sym typeface="Calibri"/>
              </a:endParaRPr>
            </a:p>
          </p:txBody>
        </p:sp>
        <p:sp>
          <p:nvSpPr>
            <p:cNvPr id="167" name="Shape 167"/>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dirty="0">
                <a:solidFill>
                  <a:schemeClr val="lt1"/>
                </a:solidFill>
                <a:latin typeface="Calibri"/>
                <a:ea typeface="Calibri"/>
                <a:cs typeface="Calibri"/>
                <a:sym typeface="Calibri"/>
              </a:endParaRPr>
            </a:p>
          </p:txBody>
        </p:sp>
        <p:sp>
          <p:nvSpPr>
            <p:cNvPr id="168" name="Shape 168"/>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dirty="0">
                <a:solidFill>
                  <a:schemeClr val="lt1"/>
                </a:solidFill>
                <a:latin typeface="Calibri"/>
                <a:ea typeface="Calibri"/>
                <a:cs typeface="Calibri"/>
                <a:sym typeface="Calibri"/>
              </a:endParaRPr>
            </a:p>
          </p:txBody>
        </p:sp>
        <p:sp>
          <p:nvSpPr>
            <p:cNvPr id="169" name="Shape 169"/>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dirty="0">
                <a:solidFill>
                  <a:schemeClr val="lt1"/>
                </a:solidFill>
                <a:latin typeface="Calibri"/>
                <a:ea typeface="Calibri"/>
                <a:cs typeface="Calibri"/>
                <a:sym typeface="Calibri"/>
              </a:endParaRPr>
            </a:p>
          </p:txBody>
        </p:sp>
        <p:sp>
          <p:nvSpPr>
            <p:cNvPr id="170" name="Shape 170"/>
            <p:cNvSpPr/>
            <p:nvPr/>
          </p:nvSpPr>
          <p:spPr>
            <a:xfrm>
              <a:off x="5972175" y="474414"/>
              <a:ext cx="1936749" cy="61411"/>
            </a:xfrm>
            <a:prstGeom prst="rect">
              <a:avLst/>
            </a:prstGeom>
            <a:solidFill>
              <a:srgbClr val="62ABCC"/>
            </a:solidFill>
            <a:ln>
              <a:noFill/>
            </a:ln>
          </p:spPr>
          <p:txBody>
            <a:bodyPr lIns="57150" tIns="28575" rIns="57150" bIns="28575" anchor="ctr" anchorCtr="0">
              <a:noAutofit/>
            </a:bodyPr>
            <a:lstStyle/>
            <a:p>
              <a:pPr marL="0" marR="0" lvl="0" indent="0" algn="ctr" rtl="0">
                <a:spcBef>
                  <a:spcPts val="0"/>
                </a:spcBef>
                <a:buNone/>
              </a:pPr>
              <a:endParaRPr sz="1480" dirty="0">
                <a:solidFill>
                  <a:schemeClr val="lt1"/>
                </a:solidFill>
                <a:latin typeface="Calibri"/>
                <a:ea typeface="Calibri"/>
                <a:cs typeface="Calibri"/>
                <a:sym typeface="Calibri"/>
              </a:endParaRPr>
            </a:p>
          </p:txBody>
        </p:sp>
      </p:grpSp>
      <p:sp>
        <p:nvSpPr>
          <p:cNvPr id="172" name="Shape 172"/>
          <p:cNvSpPr txBox="1">
            <a:spLocks noGrp="1"/>
          </p:cNvSpPr>
          <p:nvPr>
            <p:ph type="body" idx="1"/>
          </p:nvPr>
        </p:nvSpPr>
        <p:spPr>
          <a:xfrm>
            <a:off x="1886347" y="3734607"/>
            <a:ext cx="12483308" cy="590931"/>
          </a:xfrm>
          <a:prstGeom prst="rect">
            <a:avLst/>
          </a:prstGeom>
          <a:noFill/>
          <a:ln>
            <a:noFill/>
          </a:ln>
        </p:spPr>
        <p:txBody>
          <a:bodyPr lIns="91425" tIns="91425" rIns="91425" bIns="91425" anchor="ctr" anchorCtr="0"/>
          <a:lstStyle>
            <a:lvl1pPr marL="0" marR="0" lvl="0" indent="0" algn="ctr" rtl="0">
              <a:lnSpc>
                <a:spcPct val="90000"/>
              </a:lnSpc>
              <a:spcBef>
                <a:spcPts val="1284"/>
              </a:spcBef>
              <a:spcAft>
                <a:spcPts val="0"/>
              </a:spcAft>
              <a:buClr>
                <a:srgbClr val="404040"/>
              </a:buClr>
              <a:buFont typeface="Arial"/>
              <a:buNone/>
              <a:defRPr sz="3600" b="0" i="0" u="none" strike="noStrike" cap="none">
                <a:solidFill>
                  <a:srgbClr val="404040"/>
                </a:solidFill>
                <a:latin typeface="Open Sans ExtraBold"/>
                <a:ea typeface="Open Sans ExtraBold"/>
                <a:cs typeface="Open Sans ExtraBold"/>
                <a:sym typeface="Open Sans Extra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73" name="Shape 173"/>
          <p:cNvSpPr txBox="1">
            <a:spLocks noGrp="1"/>
          </p:cNvSpPr>
          <p:nvPr>
            <p:ph type="body" idx="2"/>
          </p:nvPr>
        </p:nvSpPr>
        <p:spPr>
          <a:xfrm>
            <a:off x="2453769" y="4553376"/>
            <a:ext cx="11348462" cy="480131"/>
          </a:xfrm>
          <a:prstGeom prst="rect">
            <a:avLst/>
          </a:prstGeom>
          <a:noFill/>
          <a:ln>
            <a:noFill/>
          </a:ln>
        </p:spPr>
        <p:txBody>
          <a:bodyPr lIns="91425" tIns="91425" rIns="91425" bIns="91425" anchor="ctr" anchorCtr="0"/>
          <a:lstStyle>
            <a:lvl1pPr marL="0" marR="0" lvl="0" indent="0" algn="ctr" rtl="0">
              <a:lnSpc>
                <a:spcPct val="90000"/>
              </a:lnSpc>
              <a:spcBef>
                <a:spcPts val="1284"/>
              </a:spcBef>
              <a:spcAft>
                <a:spcPts val="0"/>
              </a:spcAft>
              <a:buClr>
                <a:srgbClr val="404040"/>
              </a:buClr>
              <a:buFont typeface="Arial"/>
              <a:buNone/>
              <a:defRPr sz="2800" b="0" i="0" u="none" strike="noStrike" cap="none">
                <a:solidFill>
                  <a:srgbClr val="404040"/>
                </a:solidFill>
                <a:latin typeface="Open Sans"/>
                <a:ea typeface="Open Sans"/>
                <a:cs typeface="Open Sans"/>
                <a:sym typeface="Open Sans"/>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grpSp>
        <p:nvGrpSpPr>
          <p:cNvPr id="174" name="Shape 174"/>
          <p:cNvGrpSpPr/>
          <p:nvPr/>
        </p:nvGrpSpPr>
        <p:grpSpPr>
          <a:xfrm>
            <a:off x="391398" y="8733453"/>
            <a:ext cx="15571095" cy="410547"/>
            <a:chOff x="391397" y="8733452"/>
            <a:chExt cx="15571093" cy="410547"/>
          </a:xfrm>
        </p:grpSpPr>
        <p:pic>
          <p:nvPicPr>
            <p:cNvPr id="175" name="Shape 175"/>
            <p:cNvPicPr preferRelativeResize="0"/>
            <p:nvPr/>
          </p:nvPicPr>
          <p:blipFill rotWithShape="1">
            <a:blip r:embed="rId3">
              <a:alphaModFix/>
            </a:blip>
            <a:srcRect l="91737" t="95510"/>
            <a:stretch/>
          </p:blipFill>
          <p:spPr>
            <a:xfrm>
              <a:off x="14667721" y="8733452"/>
              <a:ext cx="1294769" cy="410547"/>
            </a:xfrm>
            <a:prstGeom prst="rect">
              <a:avLst/>
            </a:prstGeom>
            <a:noFill/>
            <a:ln>
              <a:noFill/>
            </a:ln>
          </p:spPr>
        </p:pic>
        <p:sp>
          <p:nvSpPr>
            <p:cNvPr id="176" name="Shape 176"/>
            <p:cNvSpPr txBox="1"/>
            <p:nvPr/>
          </p:nvSpPr>
          <p:spPr>
            <a:xfrm>
              <a:off x="391397" y="8735072"/>
              <a:ext cx="325191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dirty="0">
                  <a:solidFill>
                    <a:srgbClr val="A5A5A5"/>
                  </a:solidFill>
                  <a:latin typeface="Open Sans"/>
                  <a:ea typeface="Open Sans"/>
                  <a:cs typeface="Open Sans"/>
                  <a:sym typeface="Open Sans"/>
                </a:rPr>
                <a:t>©Simplilearn. All rights reserved</a:t>
              </a:r>
            </a:p>
          </p:txBody>
        </p:sp>
      </p:grpSp>
    </p:spTree>
    <p:extLst>
      <p:ext uri="{BB962C8B-B14F-4D97-AF65-F5344CB8AC3E}">
        <p14:creationId xmlns:p14="http://schemas.microsoft.com/office/powerpoint/2010/main" val="231744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4" name="Shape 84"/>
          <p:cNvSpPr txBox="1">
            <a:spLocks noGrp="1"/>
          </p:cNvSpPr>
          <p:nvPr>
            <p:ph type="title"/>
          </p:nvPr>
        </p:nvSpPr>
        <p:spPr>
          <a:xfrm>
            <a:off x="3079" y="319676"/>
            <a:ext cx="16258031" cy="665045"/>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F3F3F"/>
              </a:buClr>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extLst>
      <p:ext uri="{BB962C8B-B14F-4D97-AF65-F5344CB8AC3E}">
        <p14:creationId xmlns:p14="http://schemas.microsoft.com/office/powerpoint/2010/main" val="20319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0" name="Rectangle 29"/>
          <p:cNvSpPr/>
          <p:nvPr userDrawn="1"/>
        </p:nvSpPr>
        <p:spPr>
          <a:xfrm>
            <a:off x="1" y="7677022"/>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schemeClr val="bg1"/>
              </a:solidFill>
            </a:endParaRPr>
          </a:p>
        </p:txBody>
      </p:sp>
      <p:sp>
        <p:nvSpPr>
          <p:cNvPr id="62" name="Text Placeholder 24"/>
          <p:cNvSpPr>
            <a:spLocks noGrp="1"/>
          </p:cNvSpPr>
          <p:nvPr>
            <p:ph type="body" sz="quarter" idx="11" hasCustomPrompt="1"/>
          </p:nvPr>
        </p:nvSpPr>
        <p:spPr>
          <a:xfrm>
            <a:off x="3687281" y="3289822"/>
            <a:ext cx="9486278" cy="387798"/>
          </a:xfrm>
          <a:prstGeom prst="rect">
            <a:avLst/>
          </a:prstGeom>
        </p:spPr>
        <p:txBody>
          <a:bodyPr wrap="square" lIns="0" tIns="0" rIns="0" bIns="0" anchor="ctr" anchorCtr="0">
            <a:spAutoFit/>
          </a:bodyPr>
          <a:lstStyle>
            <a:lvl1pPr marL="0" indent="0">
              <a:buNone/>
              <a:defRPr sz="2800" b="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Lesson No—Name: Open Sans 28, Title Case</a:t>
            </a:r>
          </a:p>
        </p:txBody>
      </p:sp>
      <p:sp>
        <p:nvSpPr>
          <p:cNvPr id="63" name="Text Placeholder 24"/>
          <p:cNvSpPr>
            <a:spLocks noGrp="1"/>
          </p:cNvSpPr>
          <p:nvPr>
            <p:ph type="body" sz="quarter" idx="10" hasCustomPrompt="1"/>
          </p:nvPr>
        </p:nvSpPr>
        <p:spPr>
          <a:xfrm>
            <a:off x="3687281" y="2625331"/>
            <a:ext cx="9486278" cy="443198"/>
          </a:xfrm>
          <a:prstGeom prst="rect">
            <a:avLst/>
          </a:prstGeom>
        </p:spPr>
        <p:txBody>
          <a:bodyPr wrap="square" lIns="0" tIns="0" rIns="0" bIns="0" anchor="ctr" anchorCtr="0">
            <a:spAutoFit/>
          </a:bodyPr>
          <a:lstStyle>
            <a:lvl1pPr marL="0" indent="0">
              <a:buNone/>
              <a:defRPr sz="3200" b="1"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Course Name: Open Sans 32,Title Case</a:t>
            </a:r>
          </a:p>
        </p:txBody>
      </p:sp>
      <p:grpSp>
        <p:nvGrpSpPr>
          <p:cNvPr id="64" name="Group 63"/>
          <p:cNvGrpSpPr/>
          <p:nvPr userDrawn="1"/>
        </p:nvGrpSpPr>
        <p:grpSpPr>
          <a:xfrm>
            <a:off x="-1" y="7545046"/>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25" name="TextBox 24"/>
          <p:cNvSpPr txBox="1"/>
          <p:nvPr userDrawn="1"/>
        </p:nvSpPr>
        <p:spPr>
          <a:xfrm>
            <a:off x="88120" y="8713208"/>
            <a:ext cx="3817263" cy="369332"/>
          </a:xfrm>
          <a:prstGeom prst="rect">
            <a:avLst/>
          </a:prstGeom>
          <a:noFill/>
        </p:spPr>
        <p:txBody>
          <a:bodyPr wrap="none" rtlCol="0" anchor="ctr">
            <a:spAutoFit/>
          </a:bodyPr>
          <a:lstStyle/>
          <a:p>
            <a:r>
              <a:rPr lang="en-US" sz="1800" b="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t>
            </a:r>
            <a:r>
              <a:rPr lang="en-US" sz="180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sp>
        <p:nvSpPr>
          <p:cNvPr id="80" name="Oval 79"/>
          <p:cNvSpPr/>
          <p:nvPr userDrawn="1"/>
        </p:nvSpPr>
        <p:spPr>
          <a:xfrm>
            <a:off x="3579463"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1" name="Oval 80"/>
          <p:cNvSpPr/>
          <p:nvPr userDrawn="1"/>
        </p:nvSpPr>
        <p:spPr>
          <a:xfrm>
            <a:off x="60441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2" name="Oval 81"/>
          <p:cNvSpPr/>
          <p:nvPr userDrawn="1"/>
        </p:nvSpPr>
        <p:spPr>
          <a:xfrm>
            <a:off x="85173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3" name="Oval 82"/>
          <p:cNvSpPr/>
          <p:nvPr userDrawn="1"/>
        </p:nvSpPr>
        <p:spPr>
          <a:xfrm>
            <a:off x="11016162"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pic>
        <p:nvPicPr>
          <p:cNvPr id="84" name="Picture 8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2452" y="4592532"/>
            <a:ext cx="1171029" cy="869787"/>
          </a:xfrm>
          <a:prstGeom prst="rect">
            <a:avLst/>
          </a:prstGeom>
        </p:spPr>
      </p:pic>
      <p:pic>
        <p:nvPicPr>
          <p:cNvPr id="85" name="Picture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268" y="4501181"/>
            <a:ext cx="732697" cy="1088225"/>
          </a:xfrm>
          <a:prstGeom prst="rect">
            <a:avLst/>
          </a:prstGeom>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07158" y="4480191"/>
            <a:ext cx="1089313" cy="1130197"/>
          </a:xfrm>
          <a:prstGeom prst="rect">
            <a:avLst/>
          </a:prstGeom>
        </p:spPr>
      </p:pic>
      <p:pic>
        <p:nvPicPr>
          <p:cNvPr id="87" name="Picture 8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21061" y="4512962"/>
            <a:ext cx="1259043" cy="1064663"/>
          </a:xfrm>
          <a:prstGeom prst="rect">
            <a:avLst/>
          </a:prstGeom>
        </p:spPr>
      </p:pic>
      <p:pic>
        <p:nvPicPr>
          <p:cNvPr id="4" name="Picture 3">
            <a:extLst>
              <a:ext uri="{FF2B5EF4-FFF2-40B4-BE49-F238E27FC236}">
                <a16:creationId xmlns:a16="http://schemas.microsoft.com/office/drawing/2014/main" id="{32F9E0B8-BA73-4E9F-A5CC-D55C7ED8A76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3173559" y="176536"/>
            <a:ext cx="2589088" cy="768096"/>
          </a:xfrm>
          <a:prstGeom prst="rect">
            <a:avLst/>
          </a:prstGeom>
        </p:spPr>
      </p:pic>
    </p:spTree>
    <p:extLst>
      <p:ext uri="{BB962C8B-B14F-4D97-AF65-F5344CB8AC3E}">
        <p14:creationId xmlns:p14="http://schemas.microsoft.com/office/powerpoint/2010/main" val="125711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ummary">
  <p:cSld name="1_Summary">
    <p:spTree>
      <p:nvGrpSpPr>
        <p:cNvPr id="1" name="Shape 530"/>
        <p:cNvGrpSpPr/>
        <p:nvPr/>
      </p:nvGrpSpPr>
      <p:grpSpPr>
        <a:xfrm>
          <a:off x="0" y="0"/>
          <a:ext cx="0" cy="0"/>
          <a:chOff x="0" y="0"/>
          <a:chExt cx="0" cy="0"/>
        </a:xfrm>
      </p:grpSpPr>
      <p:pic>
        <p:nvPicPr>
          <p:cNvPr id="531" name="Google Shape;531;p62"/>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532" name="Google Shape;532;p62"/>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dirty="0">
              <a:solidFill>
                <a:schemeClr val="lt1"/>
              </a:solidFill>
              <a:latin typeface="Open Sans"/>
              <a:ea typeface="Open Sans"/>
              <a:cs typeface="Open Sans"/>
              <a:sym typeface="Open Sans"/>
            </a:endParaRPr>
          </a:p>
        </p:txBody>
      </p:sp>
      <p:grpSp>
        <p:nvGrpSpPr>
          <p:cNvPr id="533" name="Google Shape;533;p62"/>
          <p:cNvGrpSpPr/>
          <p:nvPr/>
        </p:nvGrpSpPr>
        <p:grpSpPr>
          <a:xfrm>
            <a:off x="0" y="-4724"/>
            <a:ext cx="16256000" cy="195000"/>
            <a:chOff x="0" y="-4724"/>
            <a:chExt cx="16256000" cy="195000"/>
          </a:xfrm>
        </p:grpSpPr>
        <p:sp>
          <p:nvSpPr>
            <p:cNvPr id="534" name="Google Shape;534;p62"/>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dirty="0">
                <a:solidFill>
                  <a:schemeClr val="lt1"/>
                </a:solidFill>
                <a:latin typeface="Open Sans"/>
                <a:ea typeface="Open Sans"/>
                <a:cs typeface="Open Sans"/>
                <a:sym typeface="Open Sans"/>
              </a:endParaRPr>
            </a:p>
          </p:txBody>
        </p:sp>
        <p:sp>
          <p:nvSpPr>
            <p:cNvPr id="535" name="Google Shape;535;p62"/>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dirty="0">
                <a:solidFill>
                  <a:schemeClr val="dk1"/>
                </a:solidFill>
                <a:latin typeface="Open Sans"/>
                <a:ea typeface="Open Sans"/>
                <a:cs typeface="Open Sans"/>
                <a:sym typeface="Open Sans"/>
              </a:endParaRPr>
            </a:p>
          </p:txBody>
        </p:sp>
        <p:sp>
          <p:nvSpPr>
            <p:cNvPr id="536" name="Google Shape;536;p62"/>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dirty="0">
                <a:solidFill>
                  <a:schemeClr val="lt1"/>
                </a:solidFill>
                <a:latin typeface="Open Sans"/>
                <a:ea typeface="Open Sans"/>
                <a:cs typeface="Open Sans"/>
                <a:sym typeface="Open Sans"/>
              </a:endParaRPr>
            </a:p>
          </p:txBody>
        </p:sp>
        <p:sp>
          <p:nvSpPr>
            <p:cNvPr id="537" name="Google Shape;537;p62"/>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dirty="0">
                <a:solidFill>
                  <a:schemeClr val="lt1"/>
                </a:solidFill>
                <a:latin typeface="Open Sans"/>
                <a:ea typeface="Open Sans"/>
                <a:cs typeface="Open Sans"/>
                <a:sym typeface="Open Sans"/>
              </a:endParaRPr>
            </a:p>
          </p:txBody>
        </p:sp>
        <p:sp>
          <p:nvSpPr>
            <p:cNvPr id="538" name="Google Shape;538;p62"/>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dirty="0">
                <a:solidFill>
                  <a:schemeClr val="lt1"/>
                </a:solidFill>
                <a:latin typeface="Open Sans"/>
                <a:ea typeface="Open Sans"/>
                <a:cs typeface="Open Sans"/>
                <a:sym typeface="Open Sans"/>
              </a:endParaRPr>
            </a:p>
          </p:txBody>
        </p:sp>
        <p:sp>
          <p:nvSpPr>
            <p:cNvPr id="539" name="Google Shape;539;p62"/>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dirty="0">
                <a:solidFill>
                  <a:schemeClr val="lt1"/>
                </a:solidFill>
                <a:latin typeface="Open Sans"/>
                <a:ea typeface="Open Sans"/>
                <a:cs typeface="Open Sans"/>
                <a:sym typeface="Open Sans"/>
              </a:endParaRPr>
            </a:p>
          </p:txBody>
        </p:sp>
        <p:sp>
          <p:nvSpPr>
            <p:cNvPr id="540" name="Google Shape;540;p62"/>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dirty="0">
                <a:solidFill>
                  <a:schemeClr val="lt1"/>
                </a:solidFill>
                <a:latin typeface="Open Sans"/>
                <a:ea typeface="Open Sans"/>
                <a:cs typeface="Open Sans"/>
                <a:sym typeface="Open Sans"/>
              </a:endParaRPr>
            </a:p>
          </p:txBody>
        </p:sp>
      </p:grpSp>
      <p:pic>
        <p:nvPicPr>
          <p:cNvPr id="541" name="Google Shape;541;p62"/>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542" name="Google Shape;542;p62"/>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3" name="Google Shape;543;p62"/>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4" name="Google Shape;544;p62"/>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5" name="Google Shape;545;p62"/>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46" name="Google Shape;546;p62"/>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547" name="Google Shape;547;p62"/>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dirty="0">
                <a:solidFill>
                  <a:srgbClr val="3F3F3F"/>
                </a:solidFill>
                <a:latin typeface="Open Sans ExtraBold"/>
                <a:ea typeface="Open Sans ExtraBold"/>
                <a:cs typeface="Open Sans ExtraBold"/>
                <a:sym typeface="Open Sans ExtraBold"/>
              </a:rPr>
              <a:t>Key Takeaways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004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C">
  <p:cSld name="KC">
    <p:spTree>
      <p:nvGrpSpPr>
        <p:cNvPr id="1" name="Shape 548"/>
        <p:cNvGrpSpPr/>
        <p:nvPr/>
      </p:nvGrpSpPr>
      <p:grpSpPr>
        <a:xfrm>
          <a:off x="0" y="0"/>
          <a:ext cx="0" cy="0"/>
          <a:chOff x="0" y="0"/>
          <a:chExt cx="0" cy="0"/>
        </a:xfrm>
      </p:grpSpPr>
      <p:pic>
        <p:nvPicPr>
          <p:cNvPr id="549" name="Google Shape;549;p63"/>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550" name="Google Shape;550;p63"/>
          <p:cNvSpPr txBox="1"/>
          <p:nvPr/>
        </p:nvSpPr>
        <p:spPr>
          <a:xfrm>
            <a:off x="4516612" y="3520992"/>
            <a:ext cx="5453321"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800" b="1" i="0" u="none" strike="noStrike" cap="none" dirty="0">
                <a:solidFill>
                  <a:schemeClr val="lt1"/>
                </a:solidFill>
                <a:latin typeface="Open Sans ExtraBold"/>
                <a:ea typeface="Open Sans ExtraBold"/>
                <a:cs typeface="Open Sans ExtraBold"/>
                <a:sym typeface="Open Sans ExtraBold"/>
              </a:rPr>
              <a:t>Knowledge Check</a:t>
            </a:r>
            <a:endParaRPr dirty="0"/>
          </a:p>
        </p:txBody>
      </p:sp>
      <p:grpSp>
        <p:nvGrpSpPr>
          <p:cNvPr id="551" name="Google Shape;551;p63"/>
          <p:cNvGrpSpPr/>
          <p:nvPr/>
        </p:nvGrpSpPr>
        <p:grpSpPr>
          <a:xfrm>
            <a:off x="0" y="-7450"/>
            <a:ext cx="16256000" cy="130964"/>
            <a:chOff x="0" y="474414"/>
            <a:chExt cx="7908925" cy="61412"/>
          </a:xfrm>
        </p:grpSpPr>
        <p:sp>
          <p:nvSpPr>
            <p:cNvPr id="552" name="Google Shape;552;p63"/>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chemeClr val="lt1"/>
                </a:solidFill>
                <a:latin typeface="Arial"/>
                <a:ea typeface="Arial"/>
                <a:cs typeface="Arial"/>
                <a:sym typeface="Arial"/>
              </a:endParaRPr>
            </a:p>
          </p:txBody>
        </p:sp>
        <p:sp>
          <p:nvSpPr>
            <p:cNvPr id="553" name="Google Shape;553;p63"/>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chemeClr val="lt1"/>
                </a:solidFill>
                <a:latin typeface="Arial"/>
                <a:ea typeface="Arial"/>
                <a:cs typeface="Arial"/>
                <a:sym typeface="Arial"/>
              </a:endParaRPr>
            </a:p>
          </p:txBody>
        </p:sp>
        <p:sp>
          <p:nvSpPr>
            <p:cNvPr id="554" name="Google Shape;554;p63"/>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chemeClr val="lt1"/>
                </a:solidFill>
                <a:latin typeface="Arial"/>
                <a:ea typeface="Arial"/>
                <a:cs typeface="Arial"/>
                <a:sym typeface="Arial"/>
              </a:endParaRPr>
            </a:p>
          </p:txBody>
        </p:sp>
        <p:sp>
          <p:nvSpPr>
            <p:cNvPr id="555" name="Google Shape;555;p63"/>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chemeClr val="lt1"/>
                </a:solidFill>
                <a:latin typeface="Arial"/>
                <a:ea typeface="Arial"/>
                <a:cs typeface="Arial"/>
                <a:sym typeface="Arial"/>
              </a:endParaRPr>
            </a:p>
          </p:txBody>
        </p:sp>
        <p:sp>
          <p:nvSpPr>
            <p:cNvPr id="556" name="Google Shape;556;p63"/>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chemeClr val="lt1"/>
                </a:solidFill>
                <a:latin typeface="Arial"/>
                <a:ea typeface="Arial"/>
                <a:cs typeface="Arial"/>
                <a:sym typeface="Arial"/>
              </a:endParaRPr>
            </a:p>
          </p:txBody>
        </p:sp>
        <p:sp>
          <p:nvSpPr>
            <p:cNvPr id="557" name="Google Shape;557;p63"/>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chemeClr val="lt1"/>
                </a:solidFill>
                <a:latin typeface="Arial"/>
                <a:ea typeface="Arial"/>
                <a:cs typeface="Arial"/>
                <a:sym typeface="Arial"/>
              </a:endParaRPr>
            </a:p>
          </p:txBody>
        </p:sp>
        <p:sp>
          <p:nvSpPr>
            <p:cNvPr id="558" name="Google Shape;558;p63"/>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410250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KC1">
  <p:cSld name="KC1">
    <p:spTree>
      <p:nvGrpSpPr>
        <p:cNvPr id="1" name="Shape 559"/>
        <p:cNvGrpSpPr/>
        <p:nvPr/>
      </p:nvGrpSpPr>
      <p:grpSpPr>
        <a:xfrm>
          <a:off x="0" y="0"/>
          <a:ext cx="0" cy="0"/>
          <a:chOff x="0" y="0"/>
          <a:chExt cx="0" cy="0"/>
        </a:xfrm>
      </p:grpSpPr>
      <p:sp>
        <p:nvSpPr>
          <p:cNvPr id="560" name="Google Shape;560;p64"/>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61" name="Google Shape;561;p64"/>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dirty="0">
              <a:solidFill>
                <a:srgbClr val="3F3F3F"/>
              </a:solidFill>
              <a:latin typeface="Arial"/>
              <a:ea typeface="Arial"/>
              <a:cs typeface="Arial"/>
              <a:sym typeface="Arial"/>
            </a:endParaRPr>
          </a:p>
        </p:txBody>
      </p:sp>
      <p:sp>
        <p:nvSpPr>
          <p:cNvPr id="562" name="Google Shape;562;p6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63" name="Google Shape;563;p64"/>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pic>
        <p:nvPicPr>
          <p:cNvPr id="564" name="Google Shape;564;p64"/>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565" name="Google Shape;565;p64"/>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dirty="0">
                <a:solidFill>
                  <a:srgbClr val="3F3F3F"/>
                </a:solidFill>
                <a:latin typeface="Open Sans ExtraBold"/>
                <a:ea typeface="Open Sans ExtraBold"/>
                <a:cs typeface="Open Sans ExtraBold"/>
                <a:sym typeface="Open Sans ExtraBold"/>
              </a:rPr>
              <a:t>Knowledge Check</a:t>
            </a:r>
            <a:endParaRPr dirty="0"/>
          </a:p>
        </p:txBody>
      </p:sp>
      <p:sp>
        <p:nvSpPr>
          <p:cNvPr id="566" name="Google Shape;566;p64"/>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3F3F3F"/>
                </a:solidFill>
                <a:latin typeface="Open Sans"/>
                <a:ea typeface="Open Sans"/>
                <a:cs typeface="Open Sans"/>
                <a:sym typeface="Open Sans"/>
              </a:rPr>
              <a:t>a.</a:t>
            </a:r>
            <a:endParaRPr dirty="0"/>
          </a:p>
        </p:txBody>
      </p:sp>
      <p:sp>
        <p:nvSpPr>
          <p:cNvPr id="567" name="Google Shape;567;p64"/>
          <p:cNvSpPr txBox="1"/>
          <p:nvPr/>
        </p:nvSpPr>
        <p:spPr>
          <a:xfrm>
            <a:off x="1664102" y="3687042"/>
            <a:ext cx="66564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3F3F3F"/>
                </a:solidFill>
                <a:latin typeface="Open Sans"/>
                <a:ea typeface="Open Sans"/>
                <a:cs typeface="Open Sans"/>
                <a:sym typeface="Open Sans"/>
              </a:rPr>
              <a:t>b.</a:t>
            </a:r>
            <a:endParaRPr dirty="0"/>
          </a:p>
        </p:txBody>
      </p:sp>
      <p:sp>
        <p:nvSpPr>
          <p:cNvPr id="568" name="Google Shape;568;p64"/>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3F3F3F"/>
                </a:solidFill>
                <a:latin typeface="Open Sans"/>
                <a:ea typeface="Open Sans"/>
                <a:cs typeface="Open Sans"/>
                <a:sym typeface="Open Sans"/>
              </a:rPr>
              <a:t>c.</a:t>
            </a:r>
            <a:endParaRPr dirty="0"/>
          </a:p>
        </p:txBody>
      </p:sp>
      <p:sp>
        <p:nvSpPr>
          <p:cNvPr id="569" name="Google Shape;569;p64"/>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3F3F3F"/>
                </a:solidFill>
                <a:latin typeface="Open Sans"/>
                <a:ea typeface="Open Sans"/>
                <a:cs typeface="Open Sans"/>
                <a:sym typeface="Open Sans"/>
              </a:rPr>
              <a:t>d.</a:t>
            </a:r>
            <a:endParaRPr dirty="0"/>
          </a:p>
        </p:txBody>
      </p:sp>
      <p:sp>
        <p:nvSpPr>
          <p:cNvPr id="570" name="Google Shape;570;p64"/>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1" name="Google Shape;571;p64"/>
          <p:cNvSpPr txBox="1">
            <a:spLocks noGrp="1"/>
          </p:cNvSpPr>
          <p:nvPr>
            <p:ph type="body" idx="3"/>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2" name="Google Shape;572;p64"/>
          <p:cNvSpPr txBox="1">
            <a:spLocks noGrp="1"/>
          </p:cNvSpPr>
          <p:nvPr>
            <p:ph type="body" idx="4"/>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3" name="Google Shape;573;p64"/>
          <p:cNvSpPr txBox="1">
            <a:spLocks noGrp="1"/>
          </p:cNvSpPr>
          <p:nvPr>
            <p:ph type="body" idx="5"/>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74" name="Google Shape;574;p64"/>
          <p:cNvGrpSpPr/>
          <p:nvPr/>
        </p:nvGrpSpPr>
        <p:grpSpPr>
          <a:xfrm>
            <a:off x="-6322" y="-31264"/>
            <a:ext cx="16256000" cy="130964"/>
            <a:chOff x="0" y="474414"/>
            <a:chExt cx="7908925" cy="61412"/>
          </a:xfrm>
        </p:grpSpPr>
        <p:sp>
          <p:nvSpPr>
            <p:cNvPr id="575" name="Google Shape;575;p6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76" name="Google Shape;576;p6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77" name="Google Shape;577;p6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78" name="Google Shape;578;p6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79" name="Google Shape;579;p6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80" name="Google Shape;580;p6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sp>
          <p:nvSpPr>
            <p:cNvPr id="581" name="Google Shape;581;p6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dirty="0">
                <a:solidFill>
                  <a:srgbClr val="3F3F3F"/>
                </a:solidFill>
                <a:latin typeface="Arial"/>
                <a:ea typeface="Arial"/>
                <a:cs typeface="Arial"/>
                <a:sym typeface="Arial"/>
              </a:endParaRPr>
            </a:p>
          </p:txBody>
        </p:sp>
      </p:grpSp>
      <p:sp>
        <p:nvSpPr>
          <p:cNvPr id="582" name="Google Shape;582;p64"/>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1903753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B49D6184-FD4F-4AB4-9DE3-02949B68EE01}" type="slidenum">
              <a:rPr lang="en-US" smtClean="0"/>
              <a:t>‹#›</a:t>
            </a:fld>
            <a:endParaRPr lang="en-US" dirty="0"/>
          </a:p>
        </p:txBody>
      </p:sp>
    </p:spTree>
    <p:extLst>
      <p:ext uri="{BB962C8B-B14F-4D97-AF65-F5344CB8AC3E}">
        <p14:creationId xmlns:p14="http://schemas.microsoft.com/office/powerpoint/2010/main" val="3911187772"/>
      </p:ext>
    </p:extLst>
  </p:cSld>
  <p:clrMap bg1="lt1" tx1="dk1" bg2="lt2" tx2="dk2" accent1="accent1" accent2="accent2" accent3="accent3" accent4="accent4" accent5="accent5" accent6="accent6" hlink="hlink" folHlink="folHlink"/>
  <p:sldLayoutIdLst>
    <p:sldLayoutId id="2147483699" r:id="rId1"/>
    <p:sldLayoutId id="2147483729" r:id="rId2"/>
    <p:sldLayoutId id="2147483700" r:id="rId3"/>
    <p:sldLayoutId id="2147483706" r:id="rId4"/>
    <p:sldLayoutId id="2147483707" r:id="rId5"/>
    <p:sldLayoutId id="2147483708" r:id="rId6"/>
    <p:sldLayoutId id="2147483724" r:id="rId7"/>
    <p:sldLayoutId id="2147483725" r:id="rId8"/>
    <p:sldLayoutId id="2147483726" r:id="rId9"/>
    <p:sldLayoutId id="2147483727" r:id="rId10"/>
    <p:sldLayoutId id="2147483728" r:id="rId11"/>
  </p:sldLayoutIdLst>
  <p:hf sldNum="0"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17600" y="487363"/>
            <a:ext cx="14020801" cy="1766887"/>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117600" y="2433638"/>
            <a:ext cx="14020801" cy="5802312"/>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117600" y="8475663"/>
            <a:ext cx="3657600" cy="48577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1"/>
          <p:cNvSpPr txBox="1">
            <a:spLocks noGrp="1"/>
          </p:cNvSpPr>
          <p:nvPr>
            <p:ph type="ftr" idx="11"/>
          </p:nvPr>
        </p:nvSpPr>
        <p:spPr>
          <a:xfrm>
            <a:off x="5384800" y="8475663"/>
            <a:ext cx="5486400" cy="48577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712508428"/>
      </p:ext>
    </p:extLst>
  </p:cSld>
  <p:clrMap bg1="lt1" tx1="dk1" bg2="dk2" tx2="lt2" accent1="accent1" accent2="accent2" accent3="accent3" accent4="accent4" accent5="accent5" accent6="accent6" hlink="hlink" folHlink="folHlink"/>
  <p:sldLayoutIdLst>
    <p:sldLayoutId id="214748371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5.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46.sv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52.png"/></Relationships>
</file>

<file path=ppt/slides/_rels/slide4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0.jpeg"/><Relationship Id="rId2" Type="http://schemas.openxmlformats.org/officeDocument/2006/relationships/slideLayout" Target="../slideLayouts/slideLayout5.xml"/><Relationship Id="rId1" Type="http://schemas.openxmlformats.org/officeDocument/2006/relationships/themeOverride" Target="../theme/themeOverride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57.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5.xml"/><Relationship Id="rId5" Type="http://schemas.openxmlformats.org/officeDocument/2006/relationships/image" Target="../media/image57.png"/><Relationship Id="rId4"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5.xml"/><Relationship Id="rId5" Type="http://schemas.openxmlformats.org/officeDocument/2006/relationships/image" Target="../media/image57.png"/><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5.xml"/><Relationship Id="rId5" Type="http://schemas.openxmlformats.org/officeDocument/2006/relationships/image" Target="../media/image57.png"/><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5.xml"/><Relationship Id="rId5" Type="http://schemas.openxmlformats.org/officeDocument/2006/relationships/image" Target="../media/image57.png"/><Relationship Id="rId4" Type="http://schemas.openxmlformats.org/officeDocument/2006/relationships/image" Target="../media/image61.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3.png"/><Relationship Id="rId7" Type="http://schemas.openxmlformats.org/officeDocument/2006/relationships/image" Target="../media/image65.png"/><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18.jpe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22.png"/><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687281" y="3289822"/>
            <a:ext cx="9486278" cy="387798"/>
          </a:xfrm>
        </p:spPr>
        <p:txBody>
          <a:bodyPr/>
          <a:lstStyle/>
          <a:p>
            <a:pPr lvl="0">
              <a:spcBef>
                <a:spcPts val="0"/>
              </a:spcBef>
              <a:buClr>
                <a:srgbClr val="3F3F3F"/>
              </a:buClr>
              <a:buSzPct val="25000"/>
            </a:pPr>
            <a:r>
              <a:rPr lang="en-US" dirty="0">
                <a:solidFill>
                  <a:srgbClr val="3F3F3F"/>
                </a:solidFill>
                <a:latin typeface="Open Sans"/>
                <a:ea typeface="Open Sans"/>
                <a:cs typeface="Open Sans"/>
                <a:sym typeface="Open Sans"/>
              </a:rPr>
              <a:t>Lesson 2: Data Wrangling and Manipulation</a:t>
            </a:r>
          </a:p>
        </p:txBody>
      </p:sp>
      <p:sp>
        <p:nvSpPr>
          <p:cNvPr id="2" name="Text Placeholder 1"/>
          <p:cNvSpPr>
            <a:spLocks noGrp="1"/>
          </p:cNvSpPr>
          <p:nvPr>
            <p:ph type="body" sz="quarter" idx="10"/>
          </p:nvPr>
        </p:nvSpPr>
        <p:spPr>
          <a:xfrm>
            <a:off x="3687281" y="2625331"/>
            <a:ext cx="9486278" cy="443198"/>
          </a:xfrm>
        </p:spPr>
        <p:txBody>
          <a:bodyPr/>
          <a:lstStyle/>
          <a:p>
            <a:r>
              <a:rPr lang="en-US" dirty="0"/>
              <a:t>Machine Learning</a:t>
            </a:r>
          </a:p>
        </p:txBody>
      </p:sp>
    </p:spTree>
    <p:extLst>
      <p:ext uri="{BB962C8B-B14F-4D97-AF65-F5344CB8AC3E}">
        <p14:creationId xmlns:p14="http://schemas.microsoft.com/office/powerpoint/2010/main" val="9153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372">
            <a:extLst>
              <a:ext uri="{FF2B5EF4-FFF2-40B4-BE49-F238E27FC236}">
                <a16:creationId xmlns:a16="http://schemas.microsoft.com/office/drawing/2014/main" id="{68D52CC5-BA11-4AAF-BA25-A951C1114C3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Data Exploration Techniques</a:t>
            </a:r>
          </a:p>
        </p:txBody>
      </p:sp>
      <p:pic>
        <p:nvPicPr>
          <p:cNvPr id="23" name="Shape 375">
            <a:extLst>
              <a:ext uri="{FF2B5EF4-FFF2-40B4-BE49-F238E27FC236}">
                <a16:creationId xmlns:a16="http://schemas.microsoft.com/office/drawing/2014/main" id="{60922DEB-1B2B-4F0C-857C-B704884F1808}"/>
              </a:ext>
            </a:extLst>
          </p:cNvPr>
          <p:cNvPicPr preferRelativeResize="0"/>
          <p:nvPr/>
        </p:nvPicPr>
        <p:blipFill rotWithShape="1">
          <a:blip r:embed="rId3">
            <a:alphaModFix/>
          </a:blip>
          <a:srcRect/>
          <a:stretch/>
        </p:blipFill>
        <p:spPr>
          <a:xfrm>
            <a:off x="5198521" y="829986"/>
            <a:ext cx="5900733" cy="253919"/>
          </a:xfrm>
          <a:prstGeom prst="rect">
            <a:avLst/>
          </a:prstGeom>
          <a:noFill/>
          <a:ln>
            <a:noFill/>
          </a:ln>
        </p:spPr>
      </p:pic>
      <p:cxnSp>
        <p:nvCxnSpPr>
          <p:cNvPr id="148" name="Straight Connector 147">
            <a:extLst>
              <a:ext uri="{FF2B5EF4-FFF2-40B4-BE49-F238E27FC236}">
                <a16:creationId xmlns:a16="http://schemas.microsoft.com/office/drawing/2014/main" id="{472F3180-9D7D-4972-9FC3-2CE08D7A17DE}"/>
              </a:ext>
            </a:extLst>
          </p:cNvPr>
          <p:cNvCxnSpPr>
            <a:cxnSpLocks/>
          </p:cNvCxnSpPr>
          <p:nvPr/>
        </p:nvCxnSpPr>
        <p:spPr>
          <a:xfrm>
            <a:off x="5295900" y="1044893"/>
            <a:ext cx="0" cy="7593269"/>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152" name="Rectangle 1">
            <a:extLst>
              <a:ext uri="{FF2B5EF4-FFF2-40B4-BE49-F238E27FC236}">
                <a16:creationId xmlns:a16="http://schemas.microsoft.com/office/drawing/2014/main" id="{0A6B5402-D71E-42E2-8D1D-AC5DDCFF6C0E}"/>
              </a:ext>
            </a:extLst>
          </p:cNvPr>
          <p:cNvSpPr>
            <a:spLocks noChangeArrowheads="1"/>
          </p:cNvSpPr>
          <p:nvPr/>
        </p:nvSpPr>
        <p:spPr bwMode="auto">
          <a:xfrm>
            <a:off x="5715001" y="2151222"/>
            <a:ext cx="8839191" cy="61555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42729"/>
                </a:solidFill>
                <a:effectLst/>
                <a:latin typeface="Open Sans" panose="020B0606030504020204"/>
                <a:cs typeface="Arial" panose="020B0604020202020204" pitchFamily="34" charset="0"/>
              </a:rPr>
              <a:t>The </a:t>
            </a:r>
            <a:r>
              <a:rPr kumimoji="0" lang="en-US" altLang="en-US" sz="2000" b="0" i="0" u="none" strike="noStrike" cap="none" normalizeH="0" baseline="0" dirty="0">
                <a:ln>
                  <a:noFill/>
                </a:ln>
                <a:solidFill>
                  <a:srgbClr val="242729"/>
                </a:solidFill>
                <a:effectLst/>
                <a:latin typeface="Open Sans" panose="020B0606030504020204"/>
              </a:rPr>
              <a:t>shape</a:t>
            </a:r>
            <a:r>
              <a:rPr kumimoji="0" lang="en-US" altLang="en-US" sz="2000" b="0" i="0" u="none" strike="noStrike" cap="none" normalizeH="0" baseline="0" dirty="0">
                <a:ln>
                  <a:noFill/>
                </a:ln>
                <a:solidFill>
                  <a:srgbClr val="242729"/>
                </a:solidFill>
                <a:effectLst/>
                <a:latin typeface="Open Sans" panose="020B0606030504020204"/>
                <a:cs typeface="Arial" panose="020B0604020202020204" pitchFamily="34" charset="0"/>
              </a:rPr>
              <a:t> attribute returns a two-item tuple </a:t>
            </a:r>
            <a:r>
              <a:rPr lang="en-US" altLang="en-US" sz="2000" dirty="0">
                <a:solidFill>
                  <a:srgbClr val="242729"/>
                </a:solidFill>
                <a:latin typeface="Open Sans" panose="020B0606030504020204"/>
                <a:cs typeface="Arial" panose="020B0604020202020204" pitchFamily="34" charset="0"/>
              </a:rPr>
              <a:t>(</a:t>
            </a:r>
            <a:r>
              <a:rPr kumimoji="0" lang="en-US" altLang="en-US" sz="2000" b="0" i="0" u="none" strike="noStrike" cap="none" normalizeH="0" baseline="0" dirty="0">
                <a:ln>
                  <a:noFill/>
                </a:ln>
                <a:solidFill>
                  <a:srgbClr val="242729"/>
                </a:solidFill>
                <a:effectLst/>
                <a:latin typeface="Open Sans" panose="020B0606030504020204"/>
                <a:cs typeface="Arial" panose="020B0604020202020204" pitchFamily="34" charset="0"/>
              </a:rPr>
              <a:t>number of rows and the number of columns) </a:t>
            </a:r>
            <a:r>
              <a:rPr lang="en-US" altLang="en-US" sz="2000" dirty="0">
                <a:solidFill>
                  <a:srgbClr val="242729"/>
                </a:solidFill>
                <a:latin typeface="Open Sans" panose="020B0606030504020204"/>
                <a:cs typeface="Arial" panose="020B0604020202020204" pitchFamily="34" charset="0"/>
              </a:rPr>
              <a:t>for</a:t>
            </a:r>
            <a:r>
              <a:rPr kumimoji="0" lang="en-US" altLang="en-US" sz="2000" b="0" i="0" u="none" strike="noStrike" cap="none" normalizeH="0" baseline="0" dirty="0">
                <a:ln>
                  <a:noFill/>
                </a:ln>
                <a:solidFill>
                  <a:srgbClr val="242729"/>
                </a:solidFill>
                <a:effectLst/>
                <a:latin typeface="Open Sans" panose="020B0606030504020204"/>
                <a:cs typeface="Arial" panose="020B0604020202020204" pitchFamily="34" charset="0"/>
              </a:rPr>
              <a:t> the </a:t>
            </a:r>
            <a:r>
              <a:rPr lang="en-US" altLang="en-US" sz="2000" dirty="0">
                <a:solidFill>
                  <a:srgbClr val="242729"/>
                </a:solidFill>
                <a:latin typeface="Open Sans" panose="020B0606030504020204"/>
                <a:cs typeface="Arial" panose="020B0604020202020204" pitchFamily="34" charset="0"/>
              </a:rPr>
              <a:t>d</a:t>
            </a:r>
            <a:r>
              <a:rPr kumimoji="0" lang="en-US" altLang="en-US" sz="2000" b="0" i="0" u="none" strike="noStrike" cap="none" normalizeH="0" baseline="0" dirty="0">
                <a:ln>
                  <a:noFill/>
                </a:ln>
                <a:solidFill>
                  <a:srgbClr val="242729"/>
                </a:solidFill>
                <a:effectLst/>
                <a:latin typeface="Open Sans" panose="020B0606030504020204"/>
                <a:cs typeface="Arial" panose="020B0604020202020204" pitchFamily="34" charset="0"/>
              </a:rPr>
              <a:t>ata frame. For a Series, it returns a one-item tuple.</a:t>
            </a:r>
            <a:r>
              <a:rPr kumimoji="0" lang="en-US" altLang="en-US" sz="2000" b="0" i="0" u="none" strike="noStrike" cap="none" normalizeH="0" baseline="0" dirty="0">
                <a:ln>
                  <a:noFill/>
                </a:ln>
                <a:solidFill>
                  <a:schemeClr val="tx1"/>
                </a:solidFill>
                <a:effectLst/>
                <a:latin typeface="Open Sans" panose="020B0606030504020204"/>
              </a:rPr>
              <a:t> </a:t>
            </a:r>
          </a:p>
        </p:txBody>
      </p:sp>
      <p:grpSp>
        <p:nvGrpSpPr>
          <p:cNvPr id="153" name="Group 152">
            <a:extLst>
              <a:ext uri="{FF2B5EF4-FFF2-40B4-BE49-F238E27FC236}">
                <a16:creationId xmlns:a16="http://schemas.microsoft.com/office/drawing/2014/main" id="{21A716B4-33F1-47C1-8158-ED5DA28EF71D}"/>
              </a:ext>
            </a:extLst>
          </p:cNvPr>
          <p:cNvGrpSpPr/>
          <p:nvPr/>
        </p:nvGrpSpPr>
        <p:grpSpPr>
          <a:xfrm>
            <a:off x="5715001" y="3319486"/>
            <a:ext cx="8924234" cy="1029211"/>
            <a:chOff x="3334977" y="3572202"/>
            <a:chExt cx="9576000" cy="1497879"/>
          </a:xfrm>
        </p:grpSpPr>
        <p:grpSp>
          <p:nvGrpSpPr>
            <p:cNvPr id="154" name="Group 153">
              <a:extLst>
                <a:ext uri="{FF2B5EF4-FFF2-40B4-BE49-F238E27FC236}">
                  <a16:creationId xmlns:a16="http://schemas.microsoft.com/office/drawing/2014/main" id="{27499983-CC90-496A-BB20-CE50AC8FF9F7}"/>
                </a:ext>
              </a:extLst>
            </p:cNvPr>
            <p:cNvGrpSpPr/>
            <p:nvPr/>
          </p:nvGrpSpPr>
          <p:grpSpPr>
            <a:xfrm>
              <a:off x="7545981" y="3572202"/>
              <a:ext cx="1194432" cy="685800"/>
              <a:chOff x="7530784" y="3794728"/>
              <a:chExt cx="1194432" cy="685800"/>
            </a:xfrm>
          </p:grpSpPr>
          <p:sp>
            <p:nvSpPr>
              <p:cNvPr id="160" name="Rounded Rectangle 124">
                <a:extLst>
                  <a:ext uri="{FF2B5EF4-FFF2-40B4-BE49-F238E27FC236}">
                    <a16:creationId xmlns:a16="http://schemas.microsoft.com/office/drawing/2014/main" id="{C8DDB7DA-7B52-4A99-90F3-A873EE6331CB}"/>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ounded Rectangle 125">
                <a:extLst>
                  <a:ext uri="{FF2B5EF4-FFF2-40B4-BE49-F238E27FC236}">
                    <a16:creationId xmlns:a16="http://schemas.microsoft.com/office/drawing/2014/main" id="{87D80E2E-0685-41C0-BDD8-3F4EB2BCF7D4}"/>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55" name="Group 154">
              <a:extLst>
                <a:ext uri="{FF2B5EF4-FFF2-40B4-BE49-F238E27FC236}">
                  <a16:creationId xmlns:a16="http://schemas.microsoft.com/office/drawing/2014/main" id="{EE19E732-B302-4D53-87AA-6417C3B7522F}"/>
                </a:ext>
              </a:extLst>
            </p:cNvPr>
            <p:cNvGrpSpPr/>
            <p:nvPr/>
          </p:nvGrpSpPr>
          <p:grpSpPr>
            <a:xfrm>
              <a:off x="3334977" y="4258003"/>
              <a:ext cx="9576000" cy="812078"/>
              <a:chOff x="3533641" y="4914900"/>
              <a:chExt cx="9576000" cy="3766537"/>
            </a:xfrm>
          </p:grpSpPr>
          <p:sp>
            <p:nvSpPr>
              <p:cNvPr id="156" name="Rectangle 155">
                <a:extLst>
                  <a:ext uri="{FF2B5EF4-FFF2-40B4-BE49-F238E27FC236}">
                    <a16:creationId xmlns:a16="http://schemas.microsoft.com/office/drawing/2014/main" id="{21DEFF44-BF30-4EDD-A75C-3093B96C3193}"/>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57" name="Straight Connector 156">
                <a:extLst>
                  <a:ext uri="{FF2B5EF4-FFF2-40B4-BE49-F238E27FC236}">
                    <a16:creationId xmlns:a16="http://schemas.microsoft.com/office/drawing/2014/main" id="{6E4AA8BA-D16F-4548-8463-6745BFA0527C}"/>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58" name="Isosceles Triangle 157">
                <a:extLst>
                  <a:ext uri="{FF2B5EF4-FFF2-40B4-BE49-F238E27FC236}">
                    <a16:creationId xmlns:a16="http://schemas.microsoft.com/office/drawing/2014/main" id="{2D4FB62F-CF51-460E-8532-9E88D4B3CEAB}"/>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9" name="Rectangle 158">
                <a:extLst>
                  <a:ext uri="{FF2B5EF4-FFF2-40B4-BE49-F238E27FC236}">
                    <a16:creationId xmlns:a16="http://schemas.microsoft.com/office/drawing/2014/main" id="{B8A2AC35-3BE2-4861-9800-B16F476CFF6E}"/>
                  </a:ext>
                </a:extLst>
              </p:cNvPr>
              <p:cNvSpPr/>
              <p:nvPr/>
            </p:nvSpPr>
            <p:spPr>
              <a:xfrm>
                <a:off x="3617844" y="5615712"/>
                <a:ext cx="9407594"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df.shape</a:t>
                </a:r>
              </a:p>
            </p:txBody>
          </p:sp>
        </p:grpSp>
      </p:grpSp>
      <p:pic>
        <p:nvPicPr>
          <p:cNvPr id="162" name="Picture 161">
            <a:extLst>
              <a:ext uri="{FF2B5EF4-FFF2-40B4-BE49-F238E27FC236}">
                <a16:creationId xmlns:a16="http://schemas.microsoft.com/office/drawing/2014/main" id="{199800DF-DB26-4FBA-BCA9-6D17962C20F2}"/>
              </a:ext>
            </a:extLst>
          </p:cNvPr>
          <p:cNvPicPr>
            <a:picLocks noChangeAspect="1"/>
          </p:cNvPicPr>
          <p:nvPr/>
        </p:nvPicPr>
        <p:blipFill>
          <a:blip r:embed="rId4"/>
          <a:stretch>
            <a:fillRect/>
          </a:stretch>
        </p:blipFill>
        <p:spPr>
          <a:xfrm>
            <a:off x="8871158" y="4559710"/>
            <a:ext cx="2649607" cy="438790"/>
          </a:xfrm>
          <a:prstGeom prst="rect">
            <a:avLst/>
          </a:prstGeom>
          <a:ln w="19050">
            <a:solidFill>
              <a:srgbClr val="FF7979"/>
            </a:solidFill>
          </a:ln>
        </p:spPr>
      </p:pic>
      <p:grpSp>
        <p:nvGrpSpPr>
          <p:cNvPr id="4" name="Group 3">
            <a:extLst>
              <a:ext uri="{FF2B5EF4-FFF2-40B4-BE49-F238E27FC236}">
                <a16:creationId xmlns:a16="http://schemas.microsoft.com/office/drawing/2014/main" id="{3780B1D9-345F-4988-A7F5-80A1D9756480}"/>
              </a:ext>
            </a:extLst>
          </p:cNvPr>
          <p:cNvGrpSpPr/>
          <p:nvPr/>
        </p:nvGrpSpPr>
        <p:grpSpPr>
          <a:xfrm>
            <a:off x="1160314" y="1732080"/>
            <a:ext cx="3054931" cy="6398211"/>
            <a:chOff x="1160314" y="1732080"/>
            <a:chExt cx="3054931" cy="6398211"/>
          </a:xfrm>
        </p:grpSpPr>
        <p:grpSp>
          <p:nvGrpSpPr>
            <p:cNvPr id="3" name="Group 2">
              <a:extLst>
                <a:ext uri="{FF2B5EF4-FFF2-40B4-BE49-F238E27FC236}">
                  <a16:creationId xmlns:a16="http://schemas.microsoft.com/office/drawing/2014/main" id="{FD79D7A4-0B27-48F6-B8F4-C8F007697C1F}"/>
                </a:ext>
              </a:extLst>
            </p:cNvPr>
            <p:cNvGrpSpPr/>
            <p:nvPr/>
          </p:nvGrpSpPr>
          <p:grpSpPr>
            <a:xfrm>
              <a:off x="1160315" y="1732080"/>
              <a:ext cx="3054930" cy="5579261"/>
              <a:chOff x="1160315" y="1732080"/>
              <a:chExt cx="3054930" cy="5579261"/>
            </a:xfrm>
          </p:grpSpPr>
          <p:grpSp>
            <p:nvGrpSpPr>
              <p:cNvPr id="151" name="Group 150">
                <a:extLst>
                  <a:ext uri="{FF2B5EF4-FFF2-40B4-BE49-F238E27FC236}">
                    <a16:creationId xmlns:a16="http://schemas.microsoft.com/office/drawing/2014/main" id="{E9AA8738-35C2-451B-BF9F-6A0F026B557B}"/>
                  </a:ext>
                </a:extLst>
              </p:cNvPr>
              <p:cNvGrpSpPr/>
              <p:nvPr/>
            </p:nvGrpSpPr>
            <p:grpSpPr>
              <a:xfrm>
                <a:off x="1160315" y="1732080"/>
                <a:ext cx="3054930" cy="3941361"/>
                <a:chOff x="893615" y="1621426"/>
                <a:chExt cx="3054930" cy="3941361"/>
              </a:xfrm>
            </p:grpSpPr>
            <p:sp>
              <p:nvSpPr>
                <p:cNvPr id="17" name="Rectangle: Rounded Corners 16">
                  <a:extLst>
                    <a:ext uri="{FF2B5EF4-FFF2-40B4-BE49-F238E27FC236}">
                      <a16:creationId xmlns:a16="http://schemas.microsoft.com/office/drawing/2014/main" id="{6E7D6F7C-70A1-4E7A-948B-792CAA239705}"/>
                    </a:ext>
                  </a:extLst>
                </p:cNvPr>
                <p:cNvSpPr/>
                <p:nvPr/>
              </p:nvSpPr>
              <p:spPr>
                <a:xfrm>
                  <a:off x="893618" y="1621426"/>
                  <a:ext cx="3054927" cy="665044"/>
                </a:xfrm>
                <a:prstGeom prst="roundRect">
                  <a:avLst/>
                </a:prstGeom>
                <a:solidFill>
                  <a:srgbClr val="FF797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Dimensionality Check</a:t>
                  </a:r>
                </a:p>
              </p:txBody>
            </p:sp>
            <p:sp>
              <p:nvSpPr>
                <p:cNvPr id="18" name="Rectangle: Rounded Corners 17">
                  <a:extLst>
                    <a:ext uri="{FF2B5EF4-FFF2-40B4-BE49-F238E27FC236}">
                      <a16:creationId xmlns:a16="http://schemas.microsoft.com/office/drawing/2014/main" id="{B506D198-0B18-41B9-A200-846174A7B3C9}"/>
                    </a:ext>
                  </a:extLst>
                </p:cNvPr>
                <p:cNvSpPr/>
                <p:nvPr/>
              </p:nvSpPr>
              <p:spPr>
                <a:xfrm>
                  <a:off x="893617" y="244089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Type of Dataset</a:t>
                  </a:r>
                </a:p>
              </p:txBody>
            </p:sp>
            <p:sp>
              <p:nvSpPr>
                <p:cNvPr id="19" name="Rectangle: Rounded Corners 18">
                  <a:extLst>
                    <a:ext uri="{FF2B5EF4-FFF2-40B4-BE49-F238E27FC236}">
                      <a16:creationId xmlns:a16="http://schemas.microsoft.com/office/drawing/2014/main" id="{F3BC7AC0-2FAF-41F9-90BC-25AEA10049CE}"/>
                    </a:ext>
                  </a:extLst>
                </p:cNvPr>
                <p:cNvSpPr/>
                <p:nvPr/>
              </p:nvSpPr>
              <p:spPr>
                <a:xfrm>
                  <a:off x="893616" y="325984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Slicing and Indexing</a:t>
                  </a:r>
                </a:p>
              </p:txBody>
            </p:sp>
            <p:sp>
              <p:nvSpPr>
                <p:cNvPr id="20" name="Rectangle: Rounded Corners 19">
                  <a:extLst>
                    <a:ext uri="{FF2B5EF4-FFF2-40B4-BE49-F238E27FC236}">
                      <a16:creationId xmlns:a16="http://schemas.microsoft.com/office/drawing/2014/main" id="{D30DB9AD-CF6B-4683-90A9-D154C00E246E}"/>
                    </a:ext>
                  </a:extLst>
                </p:cNvPr>
                <p:cNvSpPr/>
                <p:nvPr/>
              </p:nvSpPr>
              <p:spPr>
                <a:xfrm>
                  <a:off x="893616" y="4078791"/>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Identifying Unique Elements</a:t>
                  </a:r>
                </a:p>
              </p:txBody>
            </p:sp>
            <p:sp>
              <p:nvSpPr>
                <p:cNvPr id="21" name="Rectangle: Rounded Corners 20">
                  <a:extLst>
                    <a:ext uri="{FF2B5EF4-FFF2-40B4-BE49-F238E27FC236}">
                      <a16:creationId xmlns:a16="http://schemas.microsoft.com/office/drawing/2014/main" id="{D81D9B2D-E9F9-4EB3-9D48-9F5E33442AF5}"/>
                    </a:ext>
                  </a:extLst>
                </p:cNvPr>
                <p:cNvSpPr/>
                <p:nvPr/>
              </p:nvSpPr>
              <p:spPr>
                <a:xfrm>
                  <a:off x="893615" y="4897742"/>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Value Extraction</a:t>
                  </a:r>
                </a:p>
              </p:txBody>
            </p:sp>
          </p:grpSp>
          <p:sp>
            <p:nvSpPr>
              <p:cNvPr id="24" name="Rectangle: Rounded Corners 23">
                <a:extLst>
                  <a:ext uri="{FF2B5EF4-FFF2-40B4-BE49-F238E27FC236}">
                    <a16:creationId xmlns:a16="http://schemas.microsoft.com/office/drawing/2014/main" id="{FB305BF0-D61D-4FAC-B921-EC6D72796251}"/>
                  </a:ext>
                </a:extLst>
              </p:cNvPr>
              <p:cNvSpPr/>
              <p:nvPr/>
            </p:nvSpPr>
            <p:spPr>
              <a:xfrm>
                <a:off x="1160315" y="58273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Mean</a:t>
                </a:r>
              </a:p>
            </p:txBody>
          </p:sp>
          <p:sp>
            <p:nvSpPr>
              <p:cNvPr id="25" name="Rectangle: Rounded Corners 24">
                <a:extLst>
                  <a:ext uri="{FF2B5EF4-FFF2-40B4-BE49-F238E27FC236}">
                    <a16:creationId xmlns:a16="http://schemas.microsoft.com/office/drawing/2014/main" id="{364E6CE6-90AC-434A-AF55-07430BC62C93}"/>
                  </a:ext>
                </a:extLst>
              </p:cNvPr>
              <p:cNvSpPr/>
              <p:nvPr/>
            </p:nvSpPr>
            <p:spPr>
              <a:xfrm>
                <a:off x="1160315" y="664629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Median</a:t>
                </a:r>
              </a:p>
            </p:txBody>
          </p:sp>
        </p:grpSp>
        <p:sp>
          <p:nvSpPr>
            <p:cNvPr id="27" name="Rectangle: Rounded Corners 26">
              <a:extLst>
                <a:ext uri="{FF2B5EF4-FFF2-40B4-BE49-F238E27FC236}">
                  <a16:creationId xmlns:a16="http://schemas.microsoft.com/office/drawing/2014/main" id="{4659A053-90F9-4208-A79E-BACB3FF0CE06}"/>
                </a:ext>
              </a:extLst>
            </p:cNvPr>
            <p:cNvSpPr/>
            <p:nvPr/>
          </p:nvSpPr>
          <p:spPr>
            <a:xfrm>
              <a:off x="1160314" y="74652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Mode</a:t>
              </a:r>
            </a:p>
          </p:txBody>
        </p:sp>
      </p:grpSp>
    </p:spTree>
    <p:extLst>
      <p:ext uri="{BB962C8B-B14F-4D97-AF65-F5344CB8AC3E}">
        <p14:creationId xmlns:p14="http://schemas.microsoft.com/office/powerpoint/2010/main" val="2035676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72">
            <a:extLst>
              <a:ext uri="{FF2B5EF4-FFF2-40B4-BE49-F238E27FC236}">
                <a16:creationId xmlns:a16="http://schemas.microsoft.com/office/drawing/2014/main" id="{D49AEA00-2CC8-4C8A-ADD2-15127F5331F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Data Exploration Techniques (Contd.)</a:t>
            </a:r>
          </a:p>
        </p:txBody>
      </p:sp>
      <p:pic>
        <p:nvPicPr>
          <p:cNvPr id="10" name="Shape 375">
            <a:extLst>
              <a:ext uri="{FF2B5EF4-FFF2-40B4-BE49-F238E27FC236}">
                <a16:creationId xmlns:a16="http://schemas.microsoft.com/office/drawing/2014/main" id="{CE44D480-5058-4814-B78C-218C85DBE0C9}"/>
              </a:ext>
            </a:extLst>
          </p:cNvPr>
          <p:cNvPicPr preferRelativeResize="0"/>
          <p:nvPr/>
        </p:nvPicPr>
        <p:blipFill rotWithShape="1">
          <a:blip r:embed="rId3">
            <a:alphaModFix/>
          </a:blip>
          <a:srcRect/>
          <a:stretch/>
        </p:blipFill>
        <p:spPr>
          <a:xfrm>
            <a:off x="4288579" y="829986"/>
            <a:ext cx="7647249" cy="253919"/>
          </a:xfrm>
          <a:prstGeom prst="rect">
            <a:avLst/>
          </a:prstGeom>
          <a:noFill/>
          <a:ln>
            <a:noFill/>
          </a:ln>
        </p:spPr>
      </p:pic>
      <p:cxnSp>
        <p:nvCxnSpPr>
          <p:cNvPr id="11" name="Straight Connector 10">
            <a:extLst>
              <a:ext uri="{FF2B5EF4-FFF2-40B4-BE49-F238E27FC236}">
                <a16:creationId xmlns:a16="http://schemas.microsoft.com/office/drawing/2014/main" id="{BDA1F8E9-A49F-4BE7-B7B8-DB05A77D312F}"/>
              </a:ext>
            </a:extLst>
          </p:cNvPr>
          <p:cNvCxnSpPr>
            <a:cxnSpLocks/>
          </p:cNvCxnSpPr>
          <p:nvPr/>
        </p:nvCxnSpPr>
        <p:spPr>
          <a:xfrm>
            <a:off x="5295900" y="1409700"/>
            <a:ext cx="0" cy="729615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id="{9AE9FB48-ED1B-4429-9B50-33168B1A5D9F}"/>
              </a:ext>
            </a:extLst>
          </p:cNvPr>
          <p:cNvSpPr>
            <a:spLocks noChangeArrowheads="1"/>
          </p:cNvSpPr>
          <p:nvPr/>
        </p:nvSpPr>
        <p:spPr bwMode="auto">
          <a:xfrm>
            <a:off x="5715001" y="2305110"/>
            <a:ext cx="8839191" cy="307777"/>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Open Sans" panose="020B0606030504020204"/>
              </a:rPr>
              <a:t>You can use the type ( ) in python to retur</a:t>
            </a:r>
            <a:r>
              <a:rPr lang="en-US" altLang="en-US" sz="2000" dirty="0">
                <a:latin typeface="Open Sans" panose="020B0606030504020204"/>
              </a:rPr>
              <a:t>n the type of object.</a:t>
            </a:r>
            <a:endParaRPr kumimoji="0" lang="en-US" altLang="en-US" sz="2000" b="0" i="0" u="none" strike="noStrike" cap="none" normalizeH="0" baseline="0" dirty="0">
              <a:ln>
                <a:noFill/>
              </a:ln>
              <a:solidFill>
                <a:schemeClr val="tx1"/>
              </a:solidFill>
              <a:effectLst/>
              <a:latin typeface="Open Sans" panose="020B0606030504020204"/>
            </a:endParaRPr>
          </a:p>
        </p:txBody>
      </p:sp>
      <p:grpSp>
        <p:nvGrpSpPr>
          <p:cNvPr id="25" name="Group 24">
            <a:extLst>
              <a:ext uri="{FF2B5EF4-FFF2-40B4-BE49-F238E27FC236}">
                <a16:creationId xmlns:a16="http://schemas.microsoft.com/office/drawing/2014/main" id="{6C7F32BD-10D6-4EC5-9136-A537333739D9}"/>
              </a:ext>
            </a:extLst>
          </p:cNvPr>
          <p:cNvGrpSpPr/>
          <p:nvPr/>
        </p:nvGrpSpPr>
        <p:grpSpPr>
          <a:xfrm>
            <a:off x="5715000" y="3625748"/>
            <a:ext cx="8924234" cy="1484837"/>
            <a:chOff x="5715001" y="3319486"/>
            <a:chExt cx="8924234" cy="1484837"/>
          </a:xfrm>
        </p:grpSpPr>
        <p:grpSp>
          <p:nvGrpSpPr>
            <p:cNvPr id="13" name="Group 12">
              <a:extLst>
                <a:ext uri="{FF2B5EF4-FFF2-40B4-BE49-F238E27FC236}">
                  <a16:creationId xmlns:a16="http://schemas.microsoft.com/office/drawing/2014/main" id="{21408A39-A434-4BE8-ABF1-A7B2B5C8AF31}"/>
                </a:ext>
              </a:extLst>
            </p:cNvPr>
            <p:cNvGrpSpPr/>
            <p:nvPr/>
          </p:nvGrpSpPr>
          <p:grpSpPr>
            <a:xfrm>
              <a:off x="5715001" y="3319486"/>
              <a:ext cx="8924234" cy="1029211"/>
              <a:chOff x="3334977" y="3572202"/>
              <a:chExt cx="9576000" cy="1497879"/>
            </a:xfrm>
          </p:grpSpPr>
          <p:grpSp>
            <p:nvGrpSpPr>
              <p:cNvPr id="14" name="Group 13">
                <a:extLst>
                  <a:ext uri="{FF2B5EF4-FFF2-40B4-BE49-F238E27FC236}">
                    <a16:creationId xmlns:a16="http://schemas.microsoft.com/office/drawing/2014/main" id="{EE47C557-53DE-4425-BA0A-C7C387EEA012}"/>
                  </a:ext>
                </a:extLst>
              </p:cNvPr>
              <p:cNvGrpSpPr/>
              <p:nvPr/>
            </p:nvGrpSpPr>
            <p:grpSpPr>
              <a:xfrm>
                <a:off x="7545981" y="3572202"/>
                <a:ext cx="1194432" cy="685800"/>
                <a:chOff x="7530784" y="3794728"/>
                <a:chExt cx="1194432" cy="685800"/>
              </a:xfrm>
            </p:grpSpPr>
            <p:sp>
              <p:nvSpPr>
                <p:cNvPr id="20" name="Rounded Rectangle 124">
                  <a:extLst>
                    <a:ext uri="{FF2B5EF4-FFF2-40B4-BE49-F238E27FC236}">
                      <a16:creationId xmlns:a16="http://schemas.microsoft.com/office/drawing/2014/main" id="{F99B26F1-E7C3-4226-A471-98B4F127241A}"/>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ounded Rectangle 125">
                  <a:extLst>
                    <a:ext uri="{FF2B5EF4-FFF2-40B4-BE49-F238E27FC236}">
                      <a16:creationId xmlns:a16="http://schemas.microsoft.com/office/drawing/2014/main" id="{B129067F-CAD9-42BA-A9F4-FEABA3A75F8C}"/>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5" name="Group 14">
                <a:extLst>
                  <a:ext uri="{FF2B5EF4-FFF2-40B4-BE49-F238E27FC236}">
                    <a16:creationId xmlns:a16="http://schemas.microsoft.com/office/drawing/2014/main" id="{0C0704F7-3674-4513-95FB-505B60F13DC3}"/>
                  </a:ext>
                </a:extLst>
              </p:cNvPr>
              <p:cNvGrpSpPr/>
              <p:nvPr/>
            </p:nvGrpSpPr>
            <p:grpSpPr>
              <a:xfrm>
                <a:off x="3334977" y="4258003"/>
                <a:ext cx="9576000" cy="812078"/>
                <a:chOff x="3533641" y="4914900"/>
                <a:chExt cx="9576000" cy="3766537"/>
              </a:xfrm>
            </p:grpSpPr>
            <p:sp>
              <p:nvSpPr>
                <p:cNvPr id="16" name="Rectangle 15">
                  <a:extLst>
                    <a:ext uri="{FF2B5EF4-FFF2-40B4-BE49-F238E27FC236}">
                      <a16:creationId xmlns:a16="http://schemas.microsoft.com/office/drawing/2014/main" id="{8FE4AA0F-5457-4827-8BC7-A204E8131ABD}"/>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7" name="Straight Connector 16">
                  <a:extLst>
                    <a:ext uri="{FF2B5EF4-FFF2-40B4-BE49-F238E27FC236}">
                      <a16:creationId xmlns:a16="http://schemas.microsoft.com/office/drawing/2014/main" id="{306AA1EE-84A3-4D93-A2DE-448ECC4C5581}"/>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8" name="Isosceles Triangle 17">
                  <a:extLst>
                    <a:ext uri="{FF2B5EF4-FFF2-40B4-BE49-F238E27FC236}">
                      <a16:creationId xmlns:a16="http://schemas.microsoft.com/office/drawing/2014/main" id="{196FC416-FBF2-462E-8C8C-631092F78714}"/>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F1ABB4F3-58A5-4C4A-9773-A3700C4B08F3}"/>
                    </a:ext>
                  </a:extLst>
                </p:cNvPr>
                <p:cNvSpPr/>
                <p:nvPr/>
              </p:nvSpPr>
              <p:spPr>
                <a:xfrm>
                  <a:off x="3617844" y="5615712"/>
                  <a:ext cx="9407594"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type(df)</a:t>
                  </a:r>
                </a:p>
              </p:txBody>
            </p:sp>
          </p:grpSp>
        </p:grpSp>
        <p:pic>
          <p:nvPicPr>
            <p:cNvPr id="24" name="Picture 23">
              <a:extLst>
                <a:ext uri="{FF2B5EF4-FFF2-40B4-BE49-F238E27FC236}">
                  <a16:creationId xmlns:a16="http://schemas.microsoft.com/office/drawing/2014/main" id="{0BAD4677-B034-47FB-9A02-3CCDA579394D}"/>
                </a:ext>
              </a:extLst>
            </p:cNvPr>
            <p:cNvPicPr>
              <a:picLocks noChangeAspect="1"/>
            </p:cNvPicPr>
            <p:nvPr/>
          </p:nvPicPr>
          <p:blipFill>
            <a:blip r:embed="rId4"/>
            <a:stretch>
              <a:fillRect/>
            </a:stretch>
          </p:blipFill>
          <p:spPr>
            <a:xfrm>
              <a:off x="7256197" y="4470170"/>
              <a:ext cx="5365031" cy="334153"/>
            </a:xfrm>
            <a:prstGeom prst="rect">
              <a:avLst/>
            </a:prstGeom>
            <a:ln w="19050">
              <a:solidFill>
                <a:srgbClr val="FF7979"/>
              </a:solidFill>
            </a:ln>
          </p:spPr>
        </p:pic>
      </p:grpSp>
      <p:sp>
        <p:nvSpPr>
          <p:cNvPr id="26" name="TextBox 25">
            <a:extLst>
              <a:ext uri="{FF2B5EF4-FFF2-40B4-BE49-F238E27FC236}">
                <a16:creationId xmlns:a16="http://schemas.microsoft.com/office/drawing/2014/main" id="{10059663-64B3-46B2-BAD5-A9BA17E6F19C}"/>
              </a:ext>
            </a:extLst>
          </p:cNvPr>
          <p:cNvSpPr txBox="1"/>
          <p:nvPr/>
        </p:nvSpPr>
        <p:spPr>
          <a:xfrm>
            <a:off x="5715000" y="2969946"/>
            <a:ext cx="8093973" cy="400110"/>
          </a:xfrm>
          <a:prstGeom prst="rect">
            <a:avLst/>
          </a:prstGeom>
          <a:noFill/>
        </p:spPr>
        <p:txBody>
          <a:bodyPr wrap="square" rtlCol="0">
            <a:spAutoFit/>
          </a:bodyPr>
          <a:lstStyle/>
          <a:p>
            <a:r>
              <a:rPr lang="en-IN" sz="2000" i="1" u="sng" dirty="0">
                <a:latin typeface="Open Sans" panose="020B0606030504020204"/>
              </a:rPr>
              <a:t>Checking the type of data frame:</a:t>
            </a:r>
          </a:p>
        </p:txBody>
      </p:sp>
      <p:sp>
        <p:nvSpPr>
          <p:cNvPr id="27" name="TextBox 26">
            <a:extLst>
              <a:ext uri="{FF2B5EF4-FFF2-40B4-BE49-F238E27FC236}">
                <a16:creationId xmlns:a16="http://schemas.microsoft.com/office/drawing/2014/main" id="{060505D1-9B97-4EC9-BE06-839E535A9611}"/>
              </a:ext>
            </a:extLst>
          </p:cNvPr>
          <p:cNvSpPr txBox="1"/>
          <p:nvPr/>
        </p:nvSpPr>
        <p:spPr>
          <a:xfrm>
            <a:off x="5715000" y="5504584"/>
            <a:ext cx="8093973" cy="400110"/>
          </a:xfrm>
          <a:prstGeom prst="rect">
            <a:avLst/>
          </a:prstGeom>
          <a:noFill/>
        </p:spPr>
        <p:txBody>
          <a:bodyPr wrap="square" rtlCol="0">
            <a:spAutoFit/>
          </a:bodyPr>
          <a:lstStyle/>
          <a:p>
            <a:r>
              <a:rPr lang="en-IN" sz="2000" i="1" u="sng" dirty="0">
                <a:latin typeface="Open Sans" panose="020B0606030504020204"/>
              </a:rPr>
              <a:t>Checking the type of a column (çhas) within a data frame:</a:t>
            </a:r>
          </a:p>
        </p:txBody>
      </p:sp>
      <p:grpSp>
        <p:nvGrpSpPr>
          <p:cNvPr id="29" name="Group 28">
            <a:extLst>
              <a:ext uri="{FF2B5EF4-FFF2-40B4-BE49-F238E27FC236}">
                <a16:creationId xmlns:a16="http://schemas.microsoft.com/office/drawing/2014/main" id="{650EAF4C-0DA5-45FA-B59C-4D21F5C374F5}"/>
              </a:ext>
            </a:extLst>
          </p:cNvPr>
          <p:cNvGrpSpPr/>
          <p:nvPr/>
        </p:nvGrpSpPr>
        <p:grpSpPr>
          <a:xfrm>
            <a:off x="5715001" y="6193695"/>
            <a:ext cx="8924234" cy="1029211"/>
            <a:chOff x="3334977" y="3572202"/>
            <a:chExt cx="9576000" cy="1497879"/>
          </a:xfrm>
        </p:grpSpPr>
        <p:grpSp>
          <p:nvGrpSpPr>
            <p:cNvPr id="31" name="Group 30">
              <a:extLst>
                <a:ext uri="{FF2B5EF4-FFF2-40B4-BE49-F238E27FC236}">
                  <a16:creationId xmlns:a16="http://schemas.microsoft.com/office/drawing/2014/main" id="{671FB8C0-99EC-4BA7-B447-89E2EAAA41F8}"/>
                </a:ext>
              </a:extLst>
            </p:cNvPr>
            <p:cNvGrpSpPr/>
            <p:nvPr/>
          </p:nvGrpSpPr>
          <p:grpSpPr>
            <a:xfrm>
              <a:off x="7545981" y="3572202"/>
              <a:ext cx="1194432" cy="685800"/>
              <a:chOff x="7530784" y="3794728"/>
              <a:chExt cx="1194432" cy="685800"/>
            </a:xfrm>
          </p:grpSpPr>
          <p:sp>
            <p:nvSpPr>
              <p:cNvPr id="37" name="Rounded Rectangle 124">
                <a:extLst>
                  <a:ext uri="{FF2B5EF4-FFF2-40B4-BE49-F238E27FC236}">
                    <a16:creationId xmlns:a16="http://schemas.microsoft.com/office/drawing/2014/main" id="{B9A6998C-E20A-4EB3-A745-6F43FC9AF415}"/>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125">
                <a:extLst>
                  <a:ext uri="{FF2B5EF4-FFF2-40B4-BE49-F238E27FC236}">
                    <a16:creationId xmlns:a16="http://schemas.microsoft.com/office/drawing/2014/main" id="{52B6A45C-90D6-4B34-918F-24AB1DC8AB0A}"/>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32" name="Group 31">
              <a:extLst>
                <a:ext uri="{FF2B5EF4-FFF2-40B4-BE49-F238E27FC236}">
                  <a16:creationId xmlns:a16="http://schemas.microsoft.com/office/drawing/2014/main" id="{FD22670D-8AAB-4F57-981C-B4EC5B20BB42}"/>
                </a:ext>
              </a:extLst>
            </p:cNvPr>
            <p:cNvGrpSpPr/>
            <p:nvPr/>
          </p:nvGrpSpPr>
          <p:grpSpPr>
            <a:xfrm>
              <a:off x="3334977" y="4258003"/>
              <a:ext cx="9576000" cy="812078"/>
              <a:chOff x="3533641" y="4914900"/>
              <a:chExt cx="9576000" cy="3766537"/>
            </a:xfrm>
          </p:grpSpPr>
          <p:sp>
            <p:nvSpPr>
              <p:cNvPr id="33" name="Rectangle 32">
                <a:extLst>
                  <a:ext uri="{FF2B5EF4-FFF2-40B4-BE49-F238E27FC236}">
                    <a16:creationId xmlns:a16="http://schemas.microsoft.com/office/drawing/2014/main" id="{A5CF5A7E-ACB6-4ACF-AE2F-A9776AEBAFD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4" name="Straight Connector 33">
                <a:extLst>
                  <a:ext uri="{FF2B5EF4-FFF2-40B4-BE49-F238E27FC236}">
                    <a16:creationId xmlns:a16="http://schemas.microsoft.com/office/drawing/2014/main" id="{C7F02D87-3205-4BE0-960D-B97E78D0749D}"/>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5" name="Isosceles Triangle 34">
                <a:extLst>
                  <a:ext uri="{FF2B5EF4-FFF2-40B4-BE49-F238E27FC236}">
                    <a16:creationId xmlns:a16="http://schemas.microsoft.com/office/drawing/2014/main" id="{C8437529-E0C8-4A93-B42C-FD807EA50D4F}"/>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Rectangle 35">
                <a:extLst>
                  <a:ext uri="{FF2B5EF4-FFF2-40B4-BE49-F238E27FC236}">
                    <a16:creationId xmlns:a16="http://schemas.microsoft.com/office/drawing/2014/main" id="{14F57CF3-0DAF-41DB-856D-D4ADB7F0A854}"/>
                  </a:ext>
                </a:extLst>
              </p:cNvPr>
              <p:cNvSpPr/>
              <p:nvPr/>
            </p:nvSpPr>
            <p:spPr>
              <a:xfrm>
                <a:off x="3617844" y="5615712"/>
                <a:ext cx="9407594"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df['chas'].dtype</a:t>
                </a:r>
              </a:p>
            </p:txBody>
          </p:sp>
        </p:grpSp>
      </p:grpSp>
      <p:pic>
        <p:nvPicPr>
          <p:cNvPr id="39" name="Picture 38">
            <a:extLst>
              <a:ext uri="{FF2B5EF4-FFF2-40B4-BE49-F238E27FC236}">
                <a16:creationId xmlns:a16="http://schemas.microsoft.com/office/drawing/2014/main" id="{37BCEE68-7E3A-4BB7-9DF0-B74344A777FA}"/>
              </a:ext>
            </a:extLst>
          </p:cNvPr>
          <p:cNvPicPr>
            <a:picLocks noChangeAspect="1"/>
          </p:cNvPicPr>
          <p:nvPr/>
        </p:nvPicPr>
        <p:blipFill>
          <a:blip r:embed="rId5"/>
          <a:stretch>
            <a:fillRect/>
          </a:stretch>
        </p:blipFill>
        <p:spPr>
          <a:xfrm>
            <a:off x="8424640" y="7354756"/>
            <a:ext cx="3028141" cy="358167"/>
          </a:xfrm>
          <a:prstGeom prst="rect">
            <a:avLst/>
          </a:prstGeom>
          <a:ln w="19050">
            <a:solidFill>
              <a:srgbClr val="FF7979"/>
            </a:solidFill>
          </a:ln>
        </p:spPr>
      </p:pic>
      <p:grpSp>
        <p:nvGrpSpPr>
          <p:cNvPr id="40" name="Group 39">
            <a:extLst>
              <a:ext uri="{FF2B5EF4-FFF2-40B4-BE49-F238E27FC236}">
                <a16:creationId xmlns:a16="http://schemas.microsoft.com/office/drawing/2014/main" id="{9879F1B3-BCF2-4BDA-98E6-1E8B9E128354}"/>
              </a:ext>
            </a:extLst>
          </p:cNvPr>
          <p:cNvGrpSpPr/>
          <p:nvPr/>
        </p:nvGrpSpPr>
        <p:grpSpPr>
          <a:xfrm>
            <a:off x="1160314" y="1732080"/>
            <a:ext cx="3054931" cy="6398211"/>
            <a:chOff x="1160314" y="1732080"/>
            <a:chExt cx="3054931" cy="6398211"/>
          </a:xfrm>
        </p:grpSpPr>
        <p:grpSp>
          <p:nvGrpSpPr>
            <p:cNvPr id="41" name="Group 40">
              <a:extLst>
                <a:ext uri="{FF2B5EF4-FFF2-40B4-BE49-F238E27FC236}">
                  <a16:creationId xmlns:a16="http://schemas.microsoft.com/office/drawing/2014/main" id="{06EC261B-3B7E-4138-94B7-072699A05DE0}"/>
                </a:ext>
              </a:extLst>
            </p:cNvPr>
            <p:cNvGrpSpPr/>
            <p:nvPr/>
          </p:nvGrpSpPr>
          <p:grpSpPr>
            <a:xfrm>
              <a:off x="1160315" y="1732080"/>
              <a:ext cx="3054930" cy="5579261"/>
              <a:chOff x="1160315" y="1732080"/>
              <a:chExt cx="3054930" cy="5579261"/>
            </a:xfrm>
          </p:grpSpPr>
          <p:grpSp>
            <p:nvGrpSpPr>
              <p:cNvPr id="43" name="Group 42">
                <a:extLst>
                  <a:ext uri="{FF2B5EF4-FFF2-40B4-BE49-F238E27FC236}">
                    <a16:creationId xmlns:a16="http://schemas.microsoft.com/office/drawing/2014/main" id="{DC3D4F7C-A1FF-4326-B3AD-7C3B675D4AE5}"/>
                  </a:ext>
                </a:extLst>
              </p:cNvPr>
              <p:cNvGrpSpPr/>
              <p:nvPr/>
            </p:nvGrpSpPr>
            <p:grpSpPr>
              <a:xfrm>
                <a:off x="1160315" y="1732080"/>
                <a:ext cx="3054930" cy="3941361"/>
                <a:chOff x="893615" y="1621426"/>
                <a:chExt cx="3054930" cy="3941361"/>
              </a:xfrm>
            </p:grpSpPr>
            <p:sp>
              <p:nvSpPr>
                <p:cNvPr id="46" name="Rectangle: Rounded Corners 45">
                  <a:extLst>
                    <a:ext uri="{FF2B5EF4-FFF2-40B4-BE49-F238E27FC236}">
                      <a16:creationId xmlns:a16="http://schemas.microsoft.com/office/drawing/2014/main" id="{479EC08E-22FF-4112-AB84-024D2042D352}"/>
                    </a:ext>
                  </a:extLst>
                </p:cNvPr>
                <p:cNvSpPr/>
                <p:nvPr/>
              </p:nvSpPr>
              <p:spPr>
                <a:xfrm>
                  <a:off x="893618" y="1621426"/>
                  <a:ext cx="3054927" cy="665044"/>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Dimensionality Check</a:t>
                  </a:r>
                </a:p>
              </p:txBody>
            </p:sp>
            <p:sp>
              <p:nvSpPr>
                <p:cNvPr id="47" name="Rectangle: Rounded Corners 46">
                  <a:extLst>
                    <a:ext uri="{FF2B5EF4-FFF2-40B4-BE49-F238E27FC236}">
                      <a16:creationId xmlns:a16="http://schemas.microsoft.com/office/drawing/2014/main" id="{006F1E83-07A4-42D4-B698-E4590C151A2E}"/>
                    </a:ext>
                  </a:extLst>
                </p:cNvPr>
                <p:cNvSpPr/>
                <p:nvPr/>
              </p:nvSpPr>
              <p:spPr>
                <a:xfrm>
                  <a:off x="893617" y="2440891"/>
                  <a:ext cx="3054927" cy="665044"/>
                </a:xfrm>
                <a:prstGeom prst="roundRect">
                  <a:avLst/>
                </a:prstGeom>
                <a:solidFill>
                  <a:srgbClr val="FF797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Type of Dataset</a:t>
                  </a:r>
                </a:p>
              </p:txBody>
            </p:sp>
            <p:sp>
              <p:nvSpPr>
                <p:cNvPr id="48" name="Rectangle: Rounded Corners 47">
                  <a:extLst>
                    <a:ext uri="{FF2B5EF4-FFF2-40B4-BE49-F238E27FC236}">
                      <a16:creationId xmlns:a16="http://schemas.microsoft.com/office/drawing/2014/main" id="{8F3941DB-9E83-4118-8838-8271886BADCF}"/>
                    </a:ext>
                  </a:extLst>
                </p:cNvPr>
                <p:cNvSpPr/>
                <p:nvPr/>
              </p:nvSpPr>
              <p:spPr>
                <a:xfrm>
                  <a:off x="893616" y="325984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Slicing and Indexing</a:t>
                  </a:r>
                </a:p>
              </p:txBody>
            </p:sp>
            <p:sp>
              <p:nvSpPr>
                <p:cNvPr id="49" name="Rectangle: Rounded Corners 48">
                  <a:extLst>
                    <a:ext uri="{FF2B5EF4-FFF2-40B4-BE49-F238E27FC236}">
                      <a16:creationId xmlns:a16="http://schemas.microsoft.com/office/drawing/2014/main" id="{964E200E-1E46-41D3-9490-6EA13350FA8A}"/>
                    </a:ext>
                  </a:extLst>
                </p:cNvPr>
                <p:cNvSpPr/>
                <p:nvPr/>
              </p:nvSpPr>
              <p:spPr>
                <a:xfrm>
                  <a:off x="893616" y="4078791"/>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Identifying Unique Elements</a:t>
                  </a:r>
                </a:p>
              </p:txBody>
            </p:sp>
            <p:sp>
              <p:nvSpPr>
                <p:cNvPr id="50" name="Rectangle: Rounded Corners 49">
                  <a:extLst>
                    <a:ext uri="{FF2B5EF4-FFF2-40B4-BE49-F238E27FC236}">
                      <a16:creationId xmlns:a16="http://schemas.microsoft.com/office/drawing/2014/main" id="{E5F14EF5-C878-4BF6-9E2F-AF4BB3DCEF3A}"/>
                    </a:ext>
                  </a:extLst>
                </p:cNvPr>
                <p:cNvSpPr/>
                <p:nvPr/>
              </p:nvSpPr>
              <p:spPr>
                <a:xfrm>
                  <a:off x="893615" y="4897742"/>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Value Extraction</a:t>
                  </a:r>
                </a:p>
              </p:txBody>
            </p:sp>
          </p:grpSp>
          <p:sp>
            <p:nvSpPr>
              <p:cNvPr id="44" name="Rectangle: Rounded Corners 43">
                <a:extLst>
                  <a:ext uri="{FF2B5EF4-FFF2-40B4-BE49-F238E27FC236}">
                    <a16:creationId xmlns:a16="http://schemas.microsoft.com/office/drawing/2014/main" id="{FC375C6F-F4D7-462E-969A-E761D51C4CAA}"/>
                  </a:ext>
                </a:extLst>
              </p:cNvPr>
              <p:cNvSpPr/>
              <p:nvPr/>
            </p:nvSpPr>
            <p:spPr>
              <a:xfrm>
                <a:off x="1160315" y="58273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Mean</a:t>
                </a:r>
              </a:p>
            </p:txBody>
          </p:sp>
          <p:sp>
            <p:nvSpPr>
              <p:cNvPr id="45" name="Rectangle: Rounded Corners 44">
                <a:extLst>
                  <a:ext uri="{FF2B5EF4-FFF2-40B4-BE49-F238E27FC236}">
                    <a16:creationId xmlns:a16="http://schemas.microsoft.com/office/drawing/2014/main" id="{8D818209-832A-4691-B41F-1D852CB31D5B}"/>
                  </a:ext>
                </a:extLst>
              </p:cNvPr>
              <p:cNvSpPr/>
              <p:nvPr/>
            </p:nvSpPr>
            <p:spPr>
              <a:xfrm>
                <a:off x="1160315" y="664629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Median</a:t>
                </a:r>
              </a:p>
            </p:txBody>
          </p:sp>
        </p:grpSp>
        <p:sp>
          <p:nvSpPr>
            <p:cNvPr id="42" name="Rectangle: Rounded Corners 41">
              <a:extLst>
                <a:ext uri="{FF2B5EF4-FFF2-40B4-BE49-F238E27FC236}">
                  <a16:creationId xmlns:a16="http://schemas.microsoft.com/office/drawing/2014/main" id="{FC764EEB-2E65-4E91-83C5-22DA74FE20D7}"/>
                </a:ext>
              </a:extLst>
            </p:cNvPr>
            <p:cNvSpPr/>
            <p:nvPr/>
          </p:nvSpPr>
          <p:spPr>
            <a:xfrm>
              <a:off x="1160314" y="74652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Mode</a:t>
              </a:r>
            </a:p>
          </p:txBody>
        </p:sp>
      </p:grpSp>
    </p:spTree>
    <p:extLst>
      <p:ext uri="{BB962C8B-B14F-4D97-AF65-F5344CB8AC3E}">
        <p14:creationId xmlns:p14="http://schemas.microsoft.com/office/powerpoint/2010/main" val="4070661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 372">
            <a:extLst>
              <a:ext uri="{FF2B5EF4-FFF2-40B4-BE49-F238E27FC236}">
                <a16:creationId xmlns:a16="http://schemas.microsoft.com/office/drawing/2014/main" id="{2F4E696A-BC28-43E5-973C-1BD43D0A54E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Data Exploration Techniques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cxnSp>
        <p:nvCxnSpPr>
          <p:cNvPr id="11" name="Straight Connector 10">
            <a:extLst>
              <a:ext uri="{FF2B5EF4-FFF2-40B4-BE49-F238E27FC236}">
                <a16:creationId xmlns:a16="http://schemas.microsoft.com/office/drawing/2014/main" id="{62962A35-CAF5-4688-96CF-128E30947576}"/>
              </a:ext>
            </a:extLst>
          </p:cNvPr>
          <p:cNvCxnSpPr>
            <a:cxnSpLocks/>
          </p:cNvCxnSpPr>
          <p:nvPr/>
        </p:nvCxnSpPr>
        <p:spPr>
          <a:xfrm>
            <a:off x="5295900" y="1409700"/>
            <a:ext cx="0" cy="729615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id="{3A435FF4-9D1E-4928-87F8-B93E88C7D877}"/>
              </a:ext>
            </a:extLst>
          </p:cNvPr>
          <p:cNvSpPr>
            <a:spLocks noChangeArrowheads="1"/>
          </p:cNvSpPr>
          <p:nvPr/>
        </p:nvSpPr>
        <p:spPr bwMode="auto">
          <a:xfrm>
            <a:off x="5715001" y="2151222"/>
            <a:ext cx="8839191" cy="61555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Open Sans" panose="020B0606030504020204"/>
              </a:rPr>
              <a:t>You can use </a:t>
            </a:r>
            <a:r>
              <a:rPr lang="en-US" altLang="en-US" sz="2000" dirty="0">
                <a:latin typeface="Open Sans" panose="020B0606030504020204"/>
              </a:rPr>
              <a:t>the : operator with the start index on left and end index on right of it to output the corresponding slice.</a:t>
            </a:r>
            <a:endParaRPr kumimoji="0" lang="en-US" altLang="en-US" sz="2000" b="0" i="0" u="none" strike="noStrike" cap="none" normalizeH="0" baseline="0" dirty="0">
              <a:ln>
                <a:noFill/>
              </a:ln>
              <a:solidFill>
                <a:schemeClr val="tx1"/>
              </a:solidFill>
              <a:effectLst/>
              <a:latin typeface="Open Sans" panose="020B0606030504020204"/>
            </a:endParaRPr>
          </a:p>
        </p:txBody>
      </p:sp>
      <p:sp>
        <p:nvSpPr>
          <p:cNvPr id="24" name="TextBox 23">
            <a:extLst>
              <a:ext uri="{FF2B5EF4-FFF2-40B4-BE49-F238E27FC236}">
                <a16:creationId xmlns:a16="http://schemas.microsoft.com/office/drawing/2014/main" id="{F17B3963-ED28-4F79-8B67-9EA3F3E958C5}"/>
              </a:ext>
            </a:extLst>
          </p:cNvPr>
          <p:cNvSpPr txBox="1"/>
          <p:nvPr/>
        </p:nvSpPr>
        <p:spPr>
          <a:xfrm>
            <a:off x="5715000" y="2969946"/>
            <a:ext cx="8093973" cy="400110"/>
          </a:xfrm>
          <a:prstGeom prst="rect">
            <a:avLst/>
          </a:prstGeom>
          <a:noFill/>
        </p:spPr>
        <p:txBody>
          <a:bodyPr wrap="square" rtlCol="0">
            <a:spAutoFit/>
          </a:bodyPr>
          <a:lstStyle/>
          <a:p>
            <a:r>
              <a:rPr lang="en-IN" sz="2000" i="1" u="sng" dirty="0">
                <a:latin typeface="Open Sans" panose="020B0606030504020204"/>
              </a:rPr>
              <a:t>Slicing a list:</a:t>
            </a:r>
          </a:p>
        </p:txBody>
      </p:sp>
      <p:sp>
        <p:nvSpPr>
          <p:cNvPr id="25" name="TextBox 24">
            <a:extLst>
              <a:ext uri="{FF2B5EF4-FFF2-40B4-BE49-F238E27FC236}">
                <a16:creationId xmlns:a16="http://schemas.microsoft.com/office/drawing/2014/main" id="{EB4618E7-3F3F-428E-9E1E-32FB17920650}"/>
              </a:ext>
            </a:extLst>
          </p:cNvPr>
          <p:cNvSpPr txBox="1"/>
          <p:nvPr/>
        </p:nvSpPr>
        <p:spPr>
          <a:xfrm>
            <a:off x="5715000" y="5251666"/>
            <a:ext cx="8093973" cy="400110"/>
          </a:xfrm>
          <a:prstGeom prst="rect">
            <a:avLst/>
          </a:prstGeom>
          <a:noFill/>
        </p:spPr>
        <p:txBody>
          <a:bodyPr wrap="square" rtlCol="0">
            <a:spAutoFit/>
          </a:bodyPr>
          <a:lstStyle/>
          <a:p>
            <a:r>
              <a:rPr lang="en-IN" sz="2000" i="1" u="sng" dirty="0">
                <a:latin typeface="Open Sans" panose="020B0606030504020204"/>
              </a:rPr>
              <a:t>Slicing a Data frame (df) using iloc indexer: </a:t>
            </a:r>
          </a:p>
        </p:txBody>
      </p:sp>
      <p:grpSp>
        <p:nvGrpSpPr>
          <p:cNvPr id="26" name="Group 25">
            <a:extLst>
              <a:ext uri="{FF2B5EF4-FFF2-40B4-BE49-F238E27FC236}">
                <a16:creationId xmlns:a16="http://schemas.microsoft.com/office/drawing/2014/main" id="{A6DB442D-4D71-4AD8-9627-4C63006BF577}"/>
              </a:ext>
            </a:extLst>
          </p:cNvPr>
          <p:cNvGrpSpPr/>
          <p:nvPr/>
        </p:nvGrpSpPr>
        <p:grpSpPr>
          <a:xfrm>
            <a:off x="5715001" y="5824048"/>
            <a:ext cx="8924234" cy="1029211"/>
            <a:chOff x="3334977" y="3572202"/>
            <a:chExt cx="9576000" cy="1497879"/>
          </a:xfrm>
        </p:grpSpPr>
        <p:grpSp>
          <p:nvGrpSpPr>
            <p:cNvPr id="27" name="Group 26">
              <a:extLst>
                <a:ext uri="{FF2B5EF4-FFF2-40B4-BE49-F238E27FC236}">
                  <a16:creationId xmlns:a16="http://schemas.microsoft.com/office/drawing/2014/main" id="{EAC90F69-2B6D-46E3-8C8E-C12493DD5225}"/>
                </a:ext>
              </a:extLst>
            </p:cNvPr>
            <p:cNvGrpSpPr/>
            <p:nvPr/>
          </p:nvGrpSpPr>
          <p:grpSpPr>
            <a:xfrm>
              <a:off x="7545981" y="3572202"/>
              <a:ext cx="1194432" cy="685800"/>
              <a:chOff x="7530784" y="3794728"/>
              <a:chExt cx="1194432" cy="685800"/>
            </a:xfrm>
          </p:grpSpPr>
          <p:sp>
            <p:nvSpPr>
              <p:cNvPr id="33" name="Rounded Rectangle 124">
                <a:extLst>
                  <a:ext uri="{FF2B5EF4-FFF2-40B4-BE49-F238E27FC236}">
                    <a16:creationId xmlns:a16="http://schemas.microsoft.com/office/drawing/2014/main" id="{11933282-56DF-4D3A-B47A-E3869C29F25C}"/>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125">
                <a:extLst>
                  <a:ext uri="{FF2B5EF4-FFF2-40B4-BE49-F238E27FC236}">
                    <a16:creationId xmlns:a16="http://schemas.microsoft.com/office/drawing/2014/main" id="{0C5B31E5-B4E9-46DE-B0A1-B5E706690E65}"/>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28" name="Group 27">
              <a:extLst>
                <a:ext uri="{FF2B5EF4-FFF2-40B4-BE49-F238E27FC236}">
                  <a16:creationId xmlns:a16="http://schemas.microsoft.com/office/drawing/2014/main" id="{E5D6CBF4-E48E-4DB7-ACB8-283A60E5EEC0}"/>
                </a:ext>
              </a:extLst>
            </p:cNvPr>
            <p:cNvGrpSpPr/>
            <p:nvPr/>
          </p:nvGrpSpPr>
          <p:grpSpPr>
            <a:xfrm>
              <a:off x="3334977" y="4258003"/>
              <a:ext cx="9576000" cy="812078"/>
              <a:chOff x="3533641" y="4914900"/>
              <a:chExt cx="9576000" cy="3766537"/>
            </a:xfrm>
          </p:grpSpPr>
          <p:sp>
            <p:nvSpPr>
              <p:cNvPr id="29" name="Rectangle 28">
                <a:extLst>
                  <a:ext uri="{FF2B5EF4-FFF2-40B4-BE49-F238E27FC236}">
                    <a16:creationId xmlns:a16="http://schemas.microsoft.com/office/drawing/2014/main" id="{8B3FDEDC-8349-4C01-81EC-83C4651A6ACD}"/>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0" name="Straight Connector 29">
                <a:extLst>
                  <a:ext uri="{FF2B5EF4-FFF2-40B4-BE49-F238E27FC236}">
                    <a16:creationId xmlns:a16="http://schemas.microsoft.com/office/drawing/2014/main" id="{57A51F3B-E4CD-43A2-93CE-456CB67F0A17}"/>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1" name="Isosceles Triangle 30">
                <a:extLst>
                  <a:ext uri="{FF2B5EF4-FFF2-40B4-BE49-F238E27FC236}">
                    <a16:creationId xmlns:a16="http://schemas.microsoft.com/office/drawing/2014/main" id="{034C712B-778C-4BD7-A0BA-B8A7F0506104}"/>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Rectangle 31">
                <a:extLst>
                  <a:ext uri="{FF2B5EF4-FFF2-40B4-BE49-F238E27FC236}">
                    <a16:creationId xmlns:a16="http://schemas.microsoft.com/office/drawing/2014/main" id="{571B5A71-5E77-4026-9D91-EAC92438C128}"/>
                  </a:ext>
                </a:extLst>
              </p:cNvPr>
              <p:cNvSpPr/>
              <p:nvPr/>
            </p:nvSpPr>
            <p:spPr>
              <a:xfrm>
                <a:off x="3617844" y="5615712"/>
                <a:ext cx="9407594"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df.iloc[:,1:3]</a:t>
                </a:r>
              </a:p>
            </p:txBody>
          </p:sp>
        </p:grpSp>
      </p:grpSp>
      <p:sp>
        <p:nvSpPr>
          <p:cNvPr id="36" name="Rectangle 35">
            <a:extLst>
              <a:ext uri="{FF2B5EF4-FFF2-40B4-BE49-F238E27FC236}">
                <a16:creationId xmlns:a16="http://schemas.microsoft.com/office/drawing/2014/main" id="{DDDF711D-F5B4-4459-9506-5F4FC8EDE594}"/>
              </a:ext>
            </a:extLst>
          </p:cNvPr>
          <p:cNvSpPr/>
          <p:nvPr/>
        </p:nvSpPr>
        <p:spPr>
          <a:xfrm>
            <a:off x="7368605" y="2938942"/>
            <a:ext cx="3502882" cy="461665"/>
          </a:xfrm>
          <a:prstGeom prst="rect">
            <a:avLst/>
          </a:prstGeom>
        </p:spPr>
        <p:txBody>
          <a:bodyPr wrap="none">
            <a:spAutoFit/>
          </a:bodyPr>
          <a:lstStyle/>
          <a:p>
            <a:r>
              <a:rPr lang="en-IN" sz="2400" dirty="0">
                <a:latin typeface="Courier New" panose="02070309020205020404" pitchFamily="49" charset="0"/>
                <a:cs typeface="Courier New" panose="02070309020205020404" pitchFamily="49" charset="0"/>
              </a:rPr>
              <a:t>list = [1,2,3,4,5]</a:t>
            </a:r>
          </a:p>
        </p:txBody>
      </p:sp>
      <p:grpSp>
        <p:nvGrpSpPr>
          <p:cNvPr id="40" name="Group 39">
            <a:extLst>
              <a:ext uri="{FF2B5EF4-FFF2-40B4-BE49-F238E27FC236}">
                <a16:creationId xmlns:a16="http://schemas.microsoft.com/office/drawing/2014/main" id="{8BFB3A2D-01EF-42FA-A78D-127EA4D6C1F4}"/>
              </a:ext>
            </a:extLst>
          </p:cNvPr>
          <p:cNvGrpSpPr/>
          <p:nvPr/>
        </p:nvGrpSpPr>
        <p:grpSpPr>
          <a:xfrm>
            <a:off x="5715000" y="3509018"/>
            <a:ext cx="8924234" cy="1513778"/>
            <a:chOff x="5715000" y="3625748"/>
            <a:chExt cx="8924234" cy="1513778"/>
          </a:xfrm>
        </p:grpSpPr>
        <p:grpSp>
          <p:nvGrpSpPr>
            <p:cNvPr id="14" name="Group 13">
              <a:extLst>
                <a:ext uri="{FF2B5EF4-FFF2-40B4-BE49-F238E27FC236}">
                  <a16:creationId xmlns:a16="http://schemas.microsoft.com/office/drawing/2014/main" id="{16773D3D-365E-4580-AD23-7DCADEBF6B72}"/>
                </a:ext>
              </a:extLst>
            </p:cNvPr>
            <p:cNvGrpSpPr/>
            <p:nvPr/>
          </p:nvGrpSpPr>
          <p:grpSpPr>
            <a:xfrm>
              <a:off x="5715000" y="3625748"/>
              <a:ext cx="8924234" cy="1029211"/>
              <a:chOff x="3334977" y="3572202"/>
              <a:chExt cx="9576000" cy="1497879"/>
            </a:xfrm>
          </p:grpSpPr>
          <p:grpSp>
            <p:nvGrpSpPr>
              <p:cNvPr id="16" name="Group 15">
                <a:extLst>
                  <a:ext uri="{FF2B5EF4-FFF2-40B4-BE49-F238E27FC236}">
                    <a16:creationId xmlns:a16="http://schemas.microsoft.com/office/drawing/2014/main" id="{0E0A5200-2257-43C2-A27C-25FCF259266F}"/>
                  </a:ext>
                </a:extLst>
              </p:cNvPr>
              <p:cNvGrpSpPr/>
              <p:nvPr/>
            </p:nvGrpSpPr>
            <p:grpSpPr>
              <a:xfrm>
                <a:off x="7545981" y="3572202"/>
                <a:ext cx="1194432" cy="685800"/>
                <a:chOff x="7530784" y="3794728"/>
                <a:chExt cx="1194432" cy="685800"/>
              </a:xfrm>
            </p:grpSpPr>
            <p:sp>
              <p:nvSpPr>
                <p:cNvPr id="22" name="Rounded Rectangle 124">
                  <a:extLst>
                    <a:ext uri="{FF2B5EF4-FFF2-40B4-BE49-F238E27FC236}">
                      <a16:creationId xmlns:a16="http://schemas.microsoft.com/office/drawing/2014/main" id="{6660B8CC-728D-4408-B8E4-D062242863AD}"/>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125">
                  <a:extLst>
                    <a:ext uri="{FF2B5EF4-FFF2-40B4-BE49-F238E27FC236}">
                      <a16:creationId xmlns:a16="http://schemas.microsoft.com/office/drawing/2014/main" id="{2CD47F37-E867-4794-BD5B-3A361BE7D3F4}"/>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7" name="Group 16">
                <a:extLst>
                  <a:ext uri="{FF2B5EF4-FFF2-40B4-BE49-F238E27FC236}">
                    <a16:creationId xmlns:a16="http://schemas.microsoft.com/office/drawing/2014/main" id="{BA3F798D-AFE8-4A9F-827D-459CEDFF8B8E}"/>
                  </a:ext>
                </a:extLst>
              </p:cNvPr>
              <p:cNvGrpSpPr/>
              <p:nvPr/>
            </p:nvGrpSpPr>
            <p:grpSpPr>
              <a:xfrm>
                <a:off x="3334977" y="4258003"/>
                <a:ext cx="9576000" cy="812078"/>
                <a:chOff x="3533641" y="4914900"/>
                <a:chExt cx="9576000" cy="3766537"/>
              </a:xfrm>
            </p:grpSpPr>
            <p:sp>
              <p:nvSpPr>
                <p:cNvPr id="18" name="Rectangle 17">
                  <a:extLst>
                    <a:ext uri="{FF2B5EF4-FFF2-40B4-BE49-F238E27FC236}">
                      <a16:creationId xmlns:a16="http://schemas.microsoft.com/office/drawing/2014/main" id="{42F84164-6B30-42E7-9E57-9A726C4BDA0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 name="Straight Connector 18">
                  <a:extLst>
                    <a:ext uri="{FF2B5EF4-FFF2-40B4-BE49-F238E27FC236}">
                      <a16:creationId xmlns:a16="http://schemas.microsoft.com/office/drawing/2014/main" id="{39EFCEF1-C5CD-4988-9085-CDAE4A90EEC1}"/>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0" name="Isosceles Triangle 19">
                  <a:extLst>
                    <a:ext uri="{FF2B5EF4-FFF2-40B4-BE49-F238E27FC236}">
                      <a16:creationId xmlns:a16="http://schemas.microsoft.com/office/drawing/2014/main" id="{581F442A-77C2-4EC2-8112-0B31BB782F51}"/>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CA0E83AF-0268-4C79-AAC7-2ACC4D2415DE}"/>
                    </a:ext>
                  </a:extLst>
                </p:cNvPr>
                <p:cNvSpPr/>
                <p:nvPr/>
              </p:nvSpPr>
              <p:spPr>
                <a:xfrm>
                  <a:off x="3617844" y="5615712"/>
                  <a:ext cx="9407594"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list[1:3]</a:t>
                  </a:r>
                </a:p>
              </p:txBody>
            </p:sp>
          </p:grpSp>
        </p:grpSp>
        <p:pic>
          <p:nvPicPr>
            <p:cNvPr id="37" name="Picture 36">
              <a:extLst>
                <a:ext uri="{FF2B5EF4-FFF2-40B4-BE49-F238E27FC236}">
                  <a16:creationId xmlns:a16="http://schemas.microsoft.com/office/drawing/2014/main" id="{DF641913-4EAF-4E42-9950-86D95A1D907A}"/>
                </a:ext>
              </a:extLst>
            </p:cNvPr>
            <p:cNvPicPr>
              <a:picLocks noChangeAspect="1"/>
            </p:cNvPicPr>
            <p:nvPr/>
          </p:nvPicPr>
          <p:blipFill>
            <a:blip r:embed="rId3"/>
            <a:stretch>
              <a:fillRect/>
            </a:stretch>
          </p:blipFill>
          <p:spPr>
            <a:xfrm>
              <a:off x="9091114" y="4786809"/>
              <a:ext cx="2172003" cy="352717"/>
            </a:xfrm>
            <a:prstGeom prst="rect">
              <a:avLst/>
            </a:prstGeom>
            <a:ln w="19050">
              <a:solidFill>
                <a:schemeClr val="accent2"/>
              </a:solidFill>
            </a:ln>
          </p:spPr>
        </p:pic>
      </p:grpSp>
      <p:pic>
        <p:nvPicPr>
          <p:cNvPr id="39" name="Picture 38">
            <a:extLst>
              <a:ext uri="{FF2B5EF4-FFF2-40B4-BE49-F238E27FC236}">
                <a16:creationId xmlns:a16="http://schemas.microsoft.com/office/drawing/2014/main" id="{13D25F17-6EC8-4687-9435-65D0769CC202}"/>
              </a:ext>
            </a:extLst>
          </p:cNvPr>
          <p:cNvPicPr>
            <a:picLocks noChangeAspect="1"/>
          </p:cNvPicPr>
          <p:nvPr/>
        </p:nvPicPr>
        <p:blipFill>
          <a:blip r:embed="rId4"/>
          <a:stretch>
            <a:fillRect/>
          </a:stretch>
        </p:blipFill>
        <p:spPr>
          <a:xfrm>
            <a:off x="9483328" y="7027433"/>
            <a:ext cx="1302535" cy="2005673"/>
          </a:xfrm>
          <a:prstGeom prst="rect">
            <a:avLst/>
          </a:prstGeom>
          <a:ln w="19050">
            <a:solidFill>
              <a:schemeClr val="accent2"/>
            </a:solidFill>
          </a:ln>
        </p:spPr>
      </p:pic>
      <p:grpSp>
        <p:nvGrpSpPr>
          <p:cNvPr id="38" name="Group 37">
            <a:extLst>
              <a:ext uri="{FF2B5EF4-FFF2-40B4-BE49-F238E27FC236}">
                <a16:creationId xmlns:a16="http://schemas.microsoft.com/office/drawing/2014/main" id="{C22173A9-4C96-4986-B4D2-03839363D54D}"/>
              </a:ext>
            </a:extLst>
          </p:cNvPr>
          <p:cNvGrpSpPr/>
          <p:nvPr/>
        </p:nvGrpSpPr>
        <p:grpSpPr>
          <a:xfrm>
            <a:off x="1160314" y="1732080"/>
            <a:ext cx="3054931" cy="6398211"/>
            <a:chOff x="1160314" y="1732080"/>
            <a:chExt cx="3054931" cy="6398211"/>
          </a:xfrm>
        </p:grpSpPr>
        <p:grpSp>
          <p:nvGrpSpPr>
            <p:cNvPr id="41" name="Group 40">
              <a:extLst>
                <a:ext uri="{FF2B5EF4-FFF2-40B4-BE49-F238E27FC236}">
                  <a16:creationId xmlns:a16="http://schemas.microsoft.com/office/drawing/2014/main" id="{0E2F9164-72B3-46F2-83E9-9B81187D6505}"/>
                </a:ext>
              </a:extLst>
            </p:cNvPr>
            <p:cNvGrpSpPr/>
            <p:nvPr/>
          </p:nvGrpSpPr>
          <p:grpSpPr>
            <a:xfrm>
              <a:off x="1160315" y="1732080"/>
              <a:ext cx="3054930" cy="5579261"/>
              <a:chOff x="1160315" y="1732080"/>
              <a:chExt cx="3054930" cy="5579261"/>
            </a:xfrm>
          </p:grpSpPr>
          <p:grpSp>
            <p:nvGrpSpPr>
              <p:cNvPr id="43" name="Group 42">
                <a:extLst>
                  <a:ext uri="{FF2B5EF4-FFF2-40B4-BE49-F238E27FC236}">
                    <a16:creationId xmlns:a16="http://schemas.microsoft.com/office/drawing/2014/main" id="{7D10170F-59C0-4A6A-A982-64E3DB1C859D}"/>
                  </a:ext>
                </a:extLst>
              </p:cNvPr>
              <p:cNvGrpSpPr/>
              <p:nvPr/>
            </p:nvGrpSpPr>
            <p:grpSpPr>
              <a:xfrm>
                <a:off x="1160315" y="1732080"/>
                <a:ext cx="3054930" cy="3941361"/>
                <a:chOff x="893615" y="1621426"/>
                <a:chExt cx="3054930" cy="3941361"/>
              </a:xfrm>
            </p:grpSpPr>
            <p:sp>
              <p:nvSpPr>
                <p:cNvPr id="46" name="Rectangle: Rounded Corners 45">
                  <a:extLst>
                    <a:ext uri="{FF2B5EF4-FFF2-40B4-BE49-F238E27FC236}">
                      <a16:creationId xmlns:a16="http://schemas.microsoft.com/office/drawing/2014/main" id="{7C9E27EE-C0F5-40AB-835A-16169DE99B0B}"/>
                    </a:ext>
                  </a:extLst>
                </p:cNvPr>
                <p:cNvSpPr/>
                <p:nvPr/>
              </p:nvSpPr>
              <p:spPr>
                <a:xfrm>
                  <a:off x="893618" y="1621426"/>
                  <a:ext cx="3054927" cy="665044"/>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Dimensionality Check</a:t>
                  </a:r>
                </a:p>
              </p:txBody>
            </p:sp>
            <p:sp>
              <p:nvSpPr>
                <p:cNvPr id="47" name="Rectangle: Rounded Corners 46">
                  <a:extLst>
                    <a:ext uri="{FF2B5EF4-FFF2-40B4-BE49-F238E27FC236}">
                      <a16:creationId xmlns:a16="http://schemas.microsoft.com/office/drawing/2014/main" id="{D5209FD7-CB95-4FAE-9C1B-BDB85A47D5D3}"/>
                    </a:ext>
                  </a:extLst>
                </p:cNvPr>
                <p:cNvSpPr/>
                <p:nvPr/>
              </p:nvSpPr>
              <p:spPr>
                <a:xfrm>
                  <a:off x="893617" y="244089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Type of Dataset</a:t>
                  </a:r>
                </a:p>
              </p:txBody>
            </p:sp>
            <p:sp>
              <p:nvSpPr>
                <p:cNvPr id="48" name="Rectangle: Rounded Corners 47">
                  <a:extLst>
                    <a:ext uri="{FF2B5EF4-FFF2-40B4-BE49-F238E27FC236}">
                      <a16:creationId xmlns:a16="http://schemas.microsoft.com/office/drawing/2014/main" id="{F165509E-6349-4779-BC97-164BC5EF9CFD}"/>
                    </a:ext>
                  </a:extLst>
                </p:cNvPr>
                <p:cNvSpPr/>
                <p:nvPr/>
              </p:nvSpPr>
              <p:spPr>
                <a:xfrm>
                  <a:off x="893616" y="3259841"/>
                  <a:ext cx="3054927" cy="665044"/>
                </a:xfrm>
                <a:prstGeom prst="roundRect">
                  <a:avLst/>
                </a:prstGeom>
                <a:solidFill>
                  <a:srgbClr val="FF797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Slicing and Indexing</a:t>
                  </a:r>
                </a:p>
              </p:txBody>
            </p:sp>
            <p:sp>
              <p:nvSpPr>
                <p:cNvPr id="49" name="Rectangle: Rounded Corners 48">
                  <a:extLst>
                    <a:ext uri="{FF2B5EF4-FFF2-40B4-BE49-F238E27FC236}">
                      <a16:creationId xmlns:a16="http://schemas.microsoft.com/office/drawing/2014/main" id="{A5495072-8B40-4315-BE1E-9CED81652047}"/>
                    </a:ext>
                  </a:extLst>
                </p:cNvPr>
                <p:cNvSpPr/>
                <p:nvPr/>
              </p:nvSpPr>
              <p:spPr>
                <a:xfrm>
                  <a:off x="893616" y="4078791"/>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Identifying Unique Elements</a:t>
                  </a:r>
                </a:p>
              </p:txBody>
            </p:sp>
            <p:sp>
              <p:nvSpPr>
                <p:cNvPr id="50" name="Rectangle: Rounded Corners 49">
                  <a:extLst>
                    <a:ext uri="{FF2B5EF4-FFF2-40B4-BE49-F238E27FC236}">
                      <a16:creationId xmlns:a16="http://schemas.microsoft.com/office/drawing/2014/main" id="{F1FD060B-A533-4B39-AD04-F9D173514ABB}"/>
                    </a:ext>
                  </a:extLst>
                </p:cNvPr>
                <p:cNvSpPr/>
                <p:nvPr/>
              </p:nvSpPr>
              <p:spPr>
                <a:xfrm>
                  <a:off x="893615" y="4897742"/>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Value Extraction</a:t>
                  </a:r>
                </a:p>
              </p:txBody>
            </p:sp>
          </p:grpSp>
          <p:sp>
            <p:nvSpPr>
              <p:cNvPr id="44" name="Rectangle: Rounded Corners 43">
                <a:extLst>
                  <a:ext uri="{FF2B5EF4-FFF2-40B4-BE49-F238E27FC236}">
                    <a16:creationId xmlns:a16="http://schemas.microsoft.com/office/drawing/2014/main" id="{996F3480-E489-432D-AABD-8D2A6D151062}"/>
                  </a:ext>
                </a:extLst>
              </p:cNvPr>
              <p:cNvSpPr/>
              <p:nvPr/>
            </p:nvSpPr>
            <p:spPr>
              <a:xfrm>
                <a:off x="1160315" y="58273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Mean</a:t>
                </a:r>
              </a:p>
            </p:txBody>
          </p:sp>
          <p:sp>
            <p:nvSpPr>
              <p:cNvPr id="45" name="Rectangle: Rounded Corners 44">
                <a:extLst>
                  <a:ext uri="{FF2B5EF4-FFF2-40B4-BE49-F238E27FC236}">
                    <a16:creationId xmlns:a16="http://schemas.microsoft.com/office/drawing/2014/main" id="{9C9E4609-3864-4ECF-8A5A-660490CFBE62}"/>
                  </a:ext>
                </a:extLst>
              </p:cNvPr>
              <p:cNvSpPr/>
              <p:nvPr/>
            </p:nvSpPr>
            <p:spPr>
              <a:xfrm>
                <a:off x="1160315" y="664629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Median</a:t>
                </a:r>
              </a:p>
            </p:txBody>
          </p:sp>
        </p:grpSp>
        <p:sp>
          <p:nvSpPr>
            <p:cNvPr id="42" name="Rectangle: Rounded Corners 41">
              <a:extLst>
                <a:ext uri="{FF2B5EF4-FFF2-40B4-BE49-F238E27FC236}">
                  <a16:creationId xmlns:a16="http://schemas.microsoft.com/office/drawing/2014/main" id="{E7837831-F57A-4111-AA3D-EEE6ECC7FDD7}"/>
                </a:ext>
              </a:extLst>
            </p:cNvPr>
            <p:cNvSpPr/>
            <p:nvPr/>
          </p:nvSpPr>
          <p:spPr>
            <a:xfrm>
              <a:off x="1160314" y="74652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Mode</a:t>
              </a:r>
            </a:p>
          </p:txBody>
        </p:sp>
      </p:grpSp>
      <p:pic>
        <p:nvPicPr>
          <p:cNvPr id="51" name="Shape 375">
            <a:extLst>
              <a:ext uri="{FF2B5EF4-FFF2-40B4-BE49-F238E27FC236}">
                <a16:creationId xmlns:a16="http://schemas.microsoft.com/office/drawing/2014/main" id="{76463542-A7A2-4950-A373-1A866E10240D}"/>
              </a:ext>
            </a:extLst>
          </p:cNvPr>
          <p:cNvPicPr preferRelativeResize="0"/>
          <p:nvPr/>
        </p:nvPicPr>
        <p:blipFill rotWithShape="1">
          <a:blip r:embed="rId5">
            <a:alphaModFix/>
          </a:blip>
          <a:srcRect/>
          <a:stretch/>
        </p:blipFill>
        <p:spPr>
          <a:xfrm>
            <a:off x="4288579" y="829986"/>
            <a:ext cx="7647249" cy="253919"/>
          </a:xfrm>
          <a:prstGeom prst="rect">
            <a:avLst/>
          </a:prstGeom>
          <a:noFill/>
          <a:ln>
            <a:noFill/>
          </a:ln>
        </p:spPr>
      </p:pic>
    </p:spTree>
    <p:extLst>
      <p:ext uri="{BB962C8B-B14F-4D97-AF65-F5344CB8AC3E}">
        <p14:creationId xmlns:p14="http://schemas.microsoft.com/office/powerpoint/2010/main" val="16190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BFF2BE5E-B53C-4DC6-B231-9545BB68B1F0}"/>
              </a:ext>
            </a:extLst>
          </p:cNvPr>
          <p:cNvCxnSpPr>
            <a:cxnSpLocks/>
          </p:cNvCxnSpPr>
          <p:nvPr/>
        </p:nvCxnSpPr>
        <p:spPr>
          <a:xfrm>
            <a:off x="5295900" y="1409700"/>
            <a:ext cx="0" cy="729615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id="{55CFD6D7-AB16-481D-A3E5-87ACF742F93B}"/>
              </a:ext>
            </a:extLst>
          </p:cNvPr>
          <p:cNvSpPr>
            <a:spLocks noChangeArrowheads="1"/>
          </p:cNvSpPr>
          <p:nvPr/>
        </p:nvSpPr>
        <p:spPr bwMode="auto">
          <a:xfrm>
            <a:off x="5715001" y="2151222"/>
            <a:ext cx="8839191" cy="61555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Open Sans" panose="020B0606030504020204"/>
              </a:rPr>
              <a:t>Using unique ( ) on the column of interest will return a numpy array with unique values of the column.</a:t>
            </a:r>
            <a:endParaRPr kumimoji="0" lang="en-US" altLang="en-US" sz="2000" b="0" i="0" u="none" strike="noStrike" cap="none" normalizeH="0" baseline="0" dirty="0">
              <a:ln>
                <a:noFill/>
              </a:ln>
              <a:solidFill>
                <a:schemeClr val="tx1"/>
              </a:solidFill>
              <a:effectLst/>
              <a:latin typeface="Open Sans" panose="020B0606030504020204"/>
            </a:endParaRPr>
          </a:p>
        </p:txBody>
      </p:sp>
      <p:sp>
        <p:nvSpPr>
          <p:cNvPr id="13" name="TextBox 12">
            <a:extLst>
              <a:ext uri="{FF2B5EF4-FFF2-40B4-BE49-F238E27FC236}">
                <a16:creationId xmlns:a16="http://schemas.microsoft.com/office/drawing/2014/main" id="{18AC5EBC-7B77-4B55-86FB-17556182D48E}"/>
              </a:ext>
            </a:extLst>
          </p:cNvPr>
          <p:cNvSpPr txBox="1"/>
          <p:nvPr/>
        </p:nvSpPr>
        <p:spPr>
          <a:xfrm>
            <a:off x="5715000" y="2969946"/>
            <a:ext cx="8093973" cy="400110"/>
          </a:xfrm>
          <a:prstGeom prst="rect">
            <a:avLst/>
          </a:prstGeom>
          <a:noFill/>
        </p:spPr>
        <p:txBody>
          <a:bodyPr wrap="square" rtlCol="0">
            <a:spAutoFit/>
          </a:bodyPr>
          <a:lstStyle/>
          <a:p>
            <a:r>
              <a:rPr lang="en-IN" sz="2000" i="1" u="sng" dirty="0">
                <a:latin typeface="Open Sans" panose="020B0606030504020204"/>
              </a:rPr>
              <a:t>Extracting all unique values out of ‘’crim” column:</a:t>
            </a:r>
          </a:p>
        </p:txBody>
      </p:sp>
      <p:grpSp>
        <p:nvGrpSpPr>
          <p:cNvPr id="26" name="Group 25">
            <a:extLst>
              <a:ext uri="{FF2B5EF4-FFF2-40B4-BE49-F238E27FC236}">
                <a16:creationId xmlns:a16="http://schemas.microsoft.com/office/drawing/2014/main" id="{9A5B53F0-D51F-44F1-A798-37878DF47C64}"/>
              </a:ext>
            </a:extLst>
          </p:cNvPr>
          <p:cNvGrpSpPr/>
          <p:nvPr/>
        </p:nvGrpSpPr>
        <p:grpSpPr>
          <a:xfrm>
            <a:off x="5715000" y="3509018"/>
            <a:ext cx="8924234" cy="1029211"/>
            <a:chOff x="3334977" y="3572202"/>
            <a:chExt cx="9576000" cy="1497879"/>
          </a:xfrm>
        </p:grpSpPr>
        <p:grpSp>
          <p:nvGrpSpPr>
            <p:cNvPr id="28" name="Group 27">
              <a:extLst>
                <a:ext uri="{FF2B5EF4-FFF2-40B4-BE49-F238E27FC236}">
                  <a16:creationId xmlns:a16="http://schemas.microsoft.com/office/drawing/2014/main" id="{985E749D-9CF3-4911-A119-FAC6404895B8}"/>
                </a:ext>
              </a:extLst>
            </p:cNvPr>
            <p:cNvGrpSpPr/>
            <p:nvPr/>
          </p:nvGrpSpPr>
          <p:grpSpPr>
            <a:xfrm>
              <a:off x="7545981" y="3572202"/>
              <a:ext cx="1194432" cy="685800"/>
              <a:chOff x="7530784" y="3794728"/>
              <a:chExt cx="1194432" cy="685800"/>
            </a:xfrm>
          </p:grpSpPr>
          <p:sp>
            <p:nvSpPr>
              <p:cNvPr id="34" name="Rounded Rectangle 124">
                <a:extLst>
                  <a:ext uri="{FF2B5EF4-FFF2-40B4-BE49-F238E27FC236}">
                    <a16:creationId xmlns:a16="http://schemas.microsoft.com/office/drawing/2014/main" id="{5A812C06-BDB9-49D9-946F-B3BA5BA87AD8}"/>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ounded Rectangle 125">
                <a:extLst>
                  <a:ext uri="{FF2B5EF4-FFF2-40B4-BE49-F238E27FC236}">
                    <a16:creationId xmlns:a16="http://schemas.microsoft.com/office/drawing/2014/main" id="{D95BC030-8A39-42A5-917F-3E74CCE13544}"/>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29" name="Group 28">
              <a:extLst>
                <a:ext uri="{FF2B5EF4-FFF2-40B4-BE49-F238E27FC236}">
                  <a16:creationId xmlns:a16="http://schemas.microsoft.com/office/drawing/2014/main" id="{0152A447-2A7B-46AB-BECB-345215391432}"/>
                </a:ext>
              </a:extLst>
            </p:cNvPr>
            <p:cNvGrpSpPr/>
            <p:nvPr/>
          </p:nvGrpSpPr>
          <p:grpSpPr>
            <a:xfrm>
              <a:off x="3334977" y="4258003"/>
              <a:ext cx="9576000" cy="812078"/>
              <a:chOff x="3533641" y="4914900"/>
              <a:chExt cx="9576000" cy="3766537"/>
            </a:xfrm>
          </p:grpSpPr>
          <p:sp>
            <p:nvSpPr>
              <p:cNvPr id="30" name="Rectangle 29">
                <a:extLst>
                  <a:ext uri="{FF2B5EF4-FFF2-40B4-BE49-F238E27FC236}">
                    <a16:creationId xmlns:a16="http://schemas.microsoft.com/office/drawing/2014/main" id="{E5C2966F-4006-4155-B541-124413A9DA57}"/>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1" name="Straight Connector 30">
                <a:extLst>
                  <a:ext uri="{FF2B5EF4-FFF2-40B4-BE49-F238E27FC236}">
                    <a16:creationId xmlns:a16="http://schemas.microsoft.com/office/drawing/2014/main" id="{4D6436A9-9297-4488-BE3D-328C414FFD16}"/>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2" name="Isosceles Triangle 31">
                <a:extLst>
                  <a:ext uri="{FF2B5EF4-FFF2-40B4-BE49-F238E27FC236}">
                    <a16:creationId xmlns:a16="http://schemas.microsoft.com/office/drawing/2014/main" id="{9533AD92-4BEB-4B20-8DD7-83A0998615C9}"/>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32">
                <a:extLst>
                  <a:ext uri="{FF2B5EF4-FFF2-40B4-BE49-F238E27FC236}">
                    <a16:creationId xmlns:a16="http://schemas.microsoft.com/office/drawing/2014/main" id="{3218E618-0115-47E8-8EC6-A50E9A89FA1C}"/>
                  </a:ext>
                </a:extLst>
              </p:cNvPr>
              <p:cNvSpPr/>
              <p:nvPr/>
            </p:nvSpPr>
            <p:spPr>
              <a:xfrm>
                <a:off x="3617844" y="5615712"/>
                <a:ext cx="9407594"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df['crim'].unique()</a:t>
                </a:r>
              </a:p>
            </p:txBody>
          </p:sp>
        </p:grpSp>
      </p:grpSp>
      <p:pic>
        <p:nvPicPr>
          <p:cNvPr id="37" name="Picture 36">
            <a:extLst>
              <a:ext uri="{FF2B5EF4-FFF2-40B4-BE49-F238E27FC236}">
                <a16:creationId xmlns:a16="http://schemas.microsoft.com/office/drawing/2014/main" id="{07876339-72AF-4470-8BE0-A10C361B070A}"/>
              </a:ext>
            </a:extLst>
          </p:cNvPr>
          <p:cNvPicPr>
            <a:picLocks noChangeAspect="1"/>
          </p:cNvPicPr>
          <p:nvPr/>
        </p:nvPicPr>
        <p:blipFill>
          <a:blip r:embed="rId3"/>
          <a:stretch>
            <a:fillRect/>
          </a:stretch>
        </p:blipFill>
        <p:spPr>
          <a:xfrm>
            <a:off x="5628741" y="4774283"/>
            <a:ext cx="9573564" cy="1841071"/>
          </a:xfrm>
          <a:prstGeom prst="rect">
            <a:avLst/>
          </a:prstGeom>
          <a:ln w="19050">
            <a:solidFill>
              <a:schemeClr val="accent2"/>
            </a:solidFill>
          </a:ln>
        </p:spPr>
      </p:pic>
      <p:grpSp>
        <p:nvGrpSpPr>
          <p:cNvPr id="23" name="Group 22">
            <a:extLst>
              <a:ext uri="{FF2B5EF4-FFF2-40B4-BE49-F238E27FC236}">
                <a16:creationId xmlns:a16="http://schemas.microsoft.com/office/drawing/2014/main" id="{DEB7C2F6-C57C-4824-AE06-FA1F6CBE6D57}"/>
              </a:ext>
            </a:extLst>
          </p:cNvPr>
          <p:cNvGrpSpPr/>
          <p:nvPr/>
        </p:nvGrpSpPr>
        <p:grpSpPr>
          <a:xfrm>
            <a:off x="1160314" y="1732080"/>
            <a:ext cx="3054931" cy="6398211"/>
            <a:chOff x="1160314" y="1732080"/>
            <a:chExt cx="3054931" cy="6398211"/>
          </a:xfrm>
        </p:grpSpPr>
        <p:grpSp>
          <p:nvGrpSpPr>
            <p:cNvPr id="24" name="Group 23">
              <a:extLst>
                <a:ext uri="{FF2B5EF4-FFF2-40B4-BE49-F238E27FC236}">
                  <a16:creationId xmlns:a16="http://schemas.microsoft.com/office/drawing/2014/main" id="{8AA432C2-D70D-4ED2-9882-24539A6015D5}"/>
                </a:ext>
              </a:extLst>
            </p:cNvPr>
            <p:cNvGrpSpPr/>
            <p:nvPr/>
          </p:nvGrpSpPr>
          <p:grpSpPr>
            <a:xfrm>
              <a:off x="1160315" y="1732080"/>
              <a:ext cx="3054930" cy="5579261"/>
              <a:chOff x="1160315" y="1732080"/>
              <a:chExt cx="3054930" cy="5579261"/>
            </a:xfrm>
          </p:grpSpPr>
          <p:grpSp>
            <p:nvGrpSpPr>
              <p:cNvPr id="27" name="Group 26">
                <a:extLst>
                  <a:ext uri="{FF2B5EF4-FFF2-40B4-BE49-F238E27FC236}">
                    <a16:creationId xmlns:a16="http://schemas.microsoft.com/office/drawing/2014/main" id="{99E4B18D-2130-4F14-A454-3AB27EED1A79}"/>
                  </a:ext>
                </a:extLst>
              </p:cNvPr>
              <p:cNvGrpSpPr/>
              <p:nvPr/>
            </p:nvGrpSpPr>
            <p:grpSpPr>
              <a:xfrm>
                <a:off x="1160315" y="1732080"/>
                <a:ext cx="3054930" cy="3941361"/>
                <a:chOff x="893615" y="1621426"/>
                <a:chExt cx="3054930" cy="3941361"/>
              </a:xfrm>
            </p:grpSpPr>
            <p:sp>
              <p:nvSpPr>
                <p:cNvPr id="39" name="Rectangle: Rounded Corners 38">
                  <a:extLst>
                    <a:ext uri="{FF2B5EF4-FFF2-40B4-BE49-F238E27FC236}">
                      <a16:creationId xmlns:a16="http://schemas.microsoft.com/office/drawing/2014/main" id="{12F63AEA-7646-4F8A-8C91-307C3B52F73F}"/>
                    </a:ext>
                  </a:extLst>
                </p:cNvPr>
                <p:cNvSpPr/>
                <p:nvPr/>
              </p:nvSpPr>
              <p:spPr>
                <a:xfrm>
                  <a:off x="893618" y="1621426"/>
                  <a:ext cx="3054927" cy="665044"/>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Dimensionality Check</a:t>
                  </a:r>
                </a:p>
              </p:txBody>
            </p:sp>
            <p:sp>
              <p:nvSpPr>
                <p:cNvPr id="40" name="Rectangle: Rounded Corners 39">
                  <a:extLst>
                    <a:ext uri="{FF2B5EF4-FFF2-40B4-BE49-F238E27FC236}">
                      <a16:creationId xmlns:a16="http://schemas.microsoft.com/office/drawing/2014/main" id="{8EC09B99-ECBC-4E81-BEF8-B2A364B0792D}"/>
                    </a:ext>
                  </a:extLst>
                </p:cNvPr>
                <p:cNvSpPr/>
                <p:nvPr/>
              </p:nvSpPr>
              <p:spPr>
                <a:xfrm>
                  <a:off x="893617" y="244089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Type of Dataset</a:t>
                  </a:r>
                </a:p>
              </p:txBody>
            </p:sp>
            <p:sp>
              <p:nvSpPr>
                <p:cNvPr id="41" name="Rectangle: Rounded Corners 40">
                  <a:extLst>
                    <a:ext uri="{FF2B5EF4-FFF2-40B4-BE49-F238E27FC236}">
                      <a16:creationId xmlns:a16="http://schemas.microsoft.com/office/drawing/2014/main" id="{9F3CB260-22B1-4A3F-A2CD-90CC270BFCBD}"/>
                    </a:ext>
                  </a:extLst>
                </p:cNvPr>
                <p:cNvSpPr/>
                <p:nvPr/>
              </p:nvSpPr>
              <p:spPr>
                <a:xfrm>
                  <a:off x="893616" y="325984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Slicing and Indexing</a:t>
                  </a:r>
                </a:p>
              </p:txBody>
            </p:sp>
            <p:sp>
              <p:nvSpPr>
                <p:cNvPr id="42" name="Rectangle: Rounded Corners 41">
                  <a:extLst>
                    <a:ext uri="{FF2B5EF4-FFF2-40B4-BE49-F238E27FC236}">
                      <a16:creationId xmlns:a16="http://schemas.microsoft.com/office/drawing/2014/main" id="{C788C1EB-32EF-4618-AF81-49AA71C63562}"/>
                    </a:ext>
                  </a:extLst>
                </p:cNvPr>
                <p:cNvSpPr/>
                <p:nvPr/>
              </p:nvSpPr>
              <p:spPr>
                <a:xfrm>
                  <a:off x="893616" y="4078791"/>
                  <a:ext cx="3054927" cy="665045"/>
                </a:xfrm>
                <a:prstGeom prst="roundRect">
                  <a:avLst/>
                </a:prstGeom>
                <a:solidFill>
                  <a:srgbClr val="FF797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Identifying Unique Elements</a:t>
                  </a:r>
                </a:p>
              </p:txBody>
            </p:sp>
            <p:sp>
              <p:nvSpPr>
                <p:cNvPr id="43" name="Rectangle: Rounded Corners 42">
                  <a:extLst>
                    <a:ext uri="{FF2B5EF4-FFF2-40B4-BE49-F238E27FC236}">
                      <a16:creationId xmlns:a16="http://schemas.microsoft.com/office/drawing/2014/main" id="{7C0CC1B3-1997-4041-ACE2-ACAF14BC2932}"/>
                    </a:ext>
                  </a:extLst>
                </p:cNvPr>
                <p:cNvSpPr/>
                <p:nvPr/>
              </p:nvSpPr>
              <p:spPr>
                <a:xfrm>
                  <a:off x="893615" y="4897742"/>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Value Extraction</a:t>
                  </a:r>
                </a:p>
              </p:txBody>
            </p:sp>
          </p:grpSp>
          <p:sp>
            <p:nvSpPr>
              <p:cNvPr id="36" name="Rectangle: Rounded Corners 35">
                <a:extLst>
                  <a:ext uri="{FF2B5EF4-FFF2-40B4-BE49-F238E27FC236}">
                    <a16:creationId xmlns:a16="http://schemas.microsoft.com/office/drawing/2014/main" id="{639B51CB-40A3-4C85-988B-B0C2C994B7A7}"/>
                  </a:ext>
                </a:extLst>
              </p:cNvPr>
              <p:cNvSpPr/>
              <p:nvPr/>
            </p:nvSpPr>
            <p:spPr>
              <a:xfrm>
                <a:off x="1160315" y="58273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Mean</a:t>
                </a:r>
              </a:p>
            </p:txBody>
          </p:sp>
          <p:sp>
            <p:nvSpPr>
              <p:cNvPr id="38" name="Rectangle: Rounded Corners 37">
                <a:extLst>
                  <a:ext uri="{FF2B5EF4-FFF2-40B4-BE49-F238E27FC236}">
                    <a16:creationId xmlns:a16="http://schemas.microsoft.com/office/drawing/2014/main" id="{1E3BCDF5-D562-433D-B02F-63EA2CA65E28}"/>
                  </a:ext>
                </a:extLst>
              </p:cNvPr>
              <p:cNvSpPr/>
              <p:nvPr/>
            </p:nvSpPr>
            <p:spPr>
              <a:xfrm>
                <a:off x="1160315" y="664629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Median</a:t>
                </a:r>
              </a:p>
            </p:txBody>
          </p:sp>
        </p:grpSp>
        <p:sp>
          <p:nvSpPr>
            <p:cNvPr id="25" name="Rectangle: Rounded Corners 24">
              <a:extLst>
                <a:ext uri="{FF2B5EF4-FFF2-40B4-BE49-F238E27FC236}">
                  <a16:creationId xmlns:a16="http://schemas.microsoft.com/office/drawing/2014/main" id="{BC2AE5FE-E956-4619-800A-8F4E1A1D6F9F}"/>
                </a:ext>
              </a:extLst>
            </p:cNvPr>
            <p:cNvSpPr/>
            <p:nvPr/>
          </p:nvSpPr>
          <p:spPr>
            <a:xfrm>
              <a:off x="1160314" y="74652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Mode</a:t>
              </a:r>
            </a:p>
          </p:txBody>
        </p:sp>
      </p:grpSp>
      <p:sp>
        <p:nvSpPr>
          <p:cNvPr id="44" name="Shape 372">
            <a:extLst>
              <a:ext uri="{FF2B5EF4-FFF2-40B4-BE49-F238E27FC236}">
                <a16:creationId xmlns:a16="http://schemas.microsoft.com/office/drawing/2014/main" id="{B5629BE8-9836-4E88-9AC6-E3BF59DC623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Data Exploration Techniques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6" name="Shape 375">
            <a:extLst>
              <a:ext uri="{FF2B5EF4-FFF2-40B4-BE49-F238E27FC236}">
                <a16:creationId xmlns:a16="http://schemas.microsoft.com/office/drawing/2014/main" id="{18734240-9554-48BB-B7B8-2AB85DED431F}"/>
              </a:ext>
            </a:extLst>
          </p:cNvPr>
          <p:cNvPicPr preferRelativeResize="0"/>
          <p:nvPr/>
        </p:nvPicPr>
        <p:blipFill rotWithShape="1">
          <a:blip r:embed="rId4">
            <a:alphaModFix/>
          </a:blip>
          <a:srcRect/>
          <a:stretch/>
        </p:blipFill>
        <p:spPr>
          <a:xfrm>
            <a:off x="4288579" y="829986"/>
            <a:ext cx="7647249" cy="253919"/>
          </a:xfrm>
          <a:prstGeom prst="rect">
            <a:avLst/>
          </a:prstGeom>
          <a:noFill/>
          <a:ln>
            <a:noFill/>
          </a:ln>
        </p:spPr>
      </p:pic>
    </p:spTree>
    <p:extLst>
      <p:ext uri="{BB962C8B-B14F-4D97-AF65-F5344CB8AC3E}">
        <p14:creationId xmlns:p14="http://schemas.microsoft.com/office/powerpoint/2010/main" val="4108267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AA1843A4-E85B-48F0-BE23-59A74FFFE024}"/>
              </a:ext>
            </a:extLst>
          </p:cNvPr>
          <p:cNvCxnSpPr>
            <a:cxnSpLocks/>
          </p:cNvCxnSpPr>
          <p:nvPr/>
        </p:nvCxnSpPr>
        <p:spPr>
          <a:xfrm>
            <a:off x="5295900" y="1409700"/>
            <a:ext cx="0" cy="729615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id="{5D4CFA5B-51CC-400B-B255-88DEB7A70D99}"/>
              </a:ext>
            </a:extLst>
          </p:cNvPr>
          <p:cNvSpPr>
            <a:spLocks noChangeArrowheads="1"/>
          </p:cNvSpPr>
          <p:nvPr/>
        </p:nvSpPr>
        <p:spPr bwMode="auto">
          <a:xfrm>
            <a:off x="5715001" y="2151222"/>
            <a:ext cx="8839191" cy="61555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Open Sans" panose="020B0606030504020204"/>
              </a:rPr>
              <a:t>Using value ( ) on the column of interest will return a numpy array with all the values of the column.</a:t>
            </a:r>
            <a:endParaRPr kumimoji="0" lang="en-US" altLang="en-US" sz="2000" b="0" i="0" u="none" strike="noStrike" cap="none" normalizeH="0" baseline="0" dirty="0">
              <a:ln>
                <a:noFill/>
              </a:ln>
              <a:solidFill>
                <a:schemeClr val="tx1"/>
              </a:solidFill>
              <a:effectLst/>
              <a:latin typeface="Open Sans" panose="020B0606030504020204"/>
            </a:endParaRPr>
          </a:p>
        </p:txBody>
      </p:sp>
      <p:sp>
        <p:nvSpPr>
          <p:cNvPr id="13" name="TextBox 12">
            <a:extLst>
              <a:ext uri="{FF2B5EF4-FFF2-40B4-BE49-F238E27FC236}">
                <a16:creationId xmlns:a16="http://schemas.microsoft.com/office/drawing/2014/main" id="{AAA8D233-E062-47A3-BB21-E905DE410874}"/>
              </a:ext>
            </a:extLst>
          </p:cNvPr>
          <p:cNvSpPr txBox="1"/>
          <p:nvPr/>
        </p:nvSpPr>
        <p:spPr>
          <a:xfrm>
            <a:off x="5715000" y="2969946"/>
            <a:ext cx="8093973" cy="400110"/>
          </a:xfrm>
          <a:prstGeom prst="rect">
            <a:avLst/>
          </a:prstGeom>
          <a:noFill/>
        </p:spPr>
        <p:txBody>
          <a:bodyPr wrap="square" rtlCol="0">
            <a:spAutoFit/>
          </a:bodyPr>
          <a:lstStyle/>
          <a:p>
            <a:r>
              <a:rPr lang="en-IN" sz="2000" i="1" u="sng" dirty="0">
                <a:latin typeface="Open Sans" panose="020B0606030504020204"/>
              </a:rPr>
              <a:t>Extracting values out of ‘’crim” column:</a:t>
            </a:r>
          </a:p>
        </p:txBody>
      </p:sp>
      <p:grpSp>
        <p:nvGrpSpPr>
          <p:cNvPr id="14" name="Group 13">
            <a:extLst>
              <a:ext uri="{FF2B5EF4-FFF2-40B4-BE49-F238E27FC236}">
                <a16:creationId xmlns:a16="http://schemas.microsoft.com/office/drawing/2014/main" id="{6EAC0581-4199-46AF-A4F2-0DE66436575D}"/>
              </a:ext>
            </a:extLst>
          </p:cNvPr>
          <p:cNvGrpSpPr/>
          <p:nvPr/>
        </p:nvGrpSpPr>
        <p:grpSpPr>
          <a:xfrm>
            <a:off x="5715000" y="3509018"/>
            <a:ext cx="8924234" cy="1029211"/>
            <a:chOff x="3334977" y="3572202"/>
            <a:chExt cx="9576000" cy="1497879"/>
          </a:xfrm>
        </p:grpSpPr>
        <p:grpSp>
          <p:nvGrpSpPr>
            <p:cNvPr id="15" name="Group 14">
              <a:extLst>
                <a:ext uri="{FF2B5EF4-FFF2-40B4-BE49-F238E27FC236}">
                  <a16:creationId xmlns:a16="http://schemas.microsoft.com/office/drawing/2014/main" id="{F07E134D-F3AF-4000-9B4A-3F88853BF8B5}"/>
                </a:ext>
              </a:extLst>
            </p:cNvPr>
            <p:cNvGrpSpPr/>
            <p:nvPr/>
          </p:nvGrpSpPr>
          <p:grpSpPr>
            <a:xfrm>
              <a:off x="7545981" y="3572202"/>
              <a:ext cx="1194432" cy="685800"/>
              <a:chOff x="7530784" y="3794728"/>
              <a:chExt cx="1194432" cy="685800"/>
            </a:xfrm>
          </p:grpSpPr>
          <p:sp>
            <p:nvSpPr>
              <p:cNvPr id="21" name="Rounded Rectangle 124">
                <a:extLst>
                  <a:ext uri="{FF2B5EF4-FFF2-40B4-BE49-F238E27FC236}">
                    <a16:creationId xmlns:a16="http://schemas.microsoft.com/office/drawing/2014/main" id="{459CAB64-06FF-456F-A312-D3A9AB038E2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125">
                <a:extLst>
                  <a:ext uri="{FF2B5EF4-FFF2-40B4-BE49-F238E27FC236}">
                    <a16:creationId xmlns:a16="http://schemas.microsoft.com/office/drawing/2014/main" id="{B77A7268-EA70-43CF-B892-3852C6F57F95}"/>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6" name="Group 15">
              <a:extLst>
                <a:ext uri="{FF2B5EF4-FFF2-40B4-BE49-F238E27FC236}">
                  <a16:creationId xmlns:a16="http://schemas.microsoft.com/office/drawing/2014/main" id="{61EE888A-53BD-4977-A9C4-BFCB75F9C6FD}"/>
                </a:ext>
              </a:extLst>
            </p:cNvPr>
            <p:cNvGrpSpPr/>
            <p:nvPr/>
          </p:nvGrpSpPr>
          <p:grpSpPr>
            <a:xfrm>
              <a:off x="3334977" y="4258003"/>
              <a:ext cx="9576000" cy="812078"/>
              <a:chOff x="3533641" y="4914900"/>
              <a:chExt cx="9576000" cy="3766537"/>
            </a:xfrm>
          </p:grpSpPr>
          <p:sp>
            <p:nvSpPr>
              <p:cNvPr id="17" name="Rectangle 16">
                <a:extLst>
                  <a:ext uri="{FF2B5EF4-FFF2-40B4-BE49-F238E27FC236}">
                    <a16:creationId xmlns:a16="http://schemas.microsoft.com/office/drawing/2014/main" id="{93CC4971-A96C-4452-B48F-E9EE29088DFF}"/>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8" name="Straight Connector 17">
                <a:extLst>
                  <a:ext uri="{FF2B5EF4-FFF2-40B4-BE49-F238E27FC236}">
                    <a16:creationId xmlns:a16="http://schemas.microsoft.com/office/drawing/2014/main" id="{19CA87BD-FC7F-4095-A52E-885E4CFF2401}"/>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9" name="Isosceles Triangle 18">
                <a:extLst>
                  <a:ext uri="{FF2B5EF4-FFF2-40B4-BE49-F238E27FC236}">
                    <a16:creationId xmlns:a16="http://schemas.microsoft.com/office/drawing/2014/main" id="{E6196450-3946-4C6A-9F96-8279432275F6}"/>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78AD35DF-A89D-4E2C-B46D-0589EE0652CA}"/>
                  </a:ext>
                </a:extLst>
              </p:cNvPr>
              <p:cNvSpPr/>
              <p:nvPr/>
            </p:nvSpPr>
            <p:spPr>
              <a:xfrm>
                <a:off x="3617844" y="5615712"/>
                <a:ext cx="9407594"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df['crim’].values()</a:t>
                </a:r>
              </a:p>
            </p:txBody>
          </p:sp>
        </p:grpSp>
      </p:grpSp>
      <p:pic>
        <p:nvPicPr>
          <p:cNvPr id="2" name="Picture 1">
            <a:extLst>
              <a:ext uri="{FF2B5EF4-FFF2-40B4-BE49-F238E27FC236}">
                <a16:creationId xmlns:a16="http://schemas.microsoft.com/office/drawing/2014/main" id="{24D4D8A8-F0DB-4D65-924B-5DF1E9A3679F}"/>
              </a:ext>
            </a:extLst>
          </p:cNvPr>
          <p:cNvPicPr>
            <a:picLocks noChangeAspect="1"/>
          </p:cNvPicPr>
          <p:nvPr/>
        </p:nvPicPr>
        <p:blipFill>
          <a:blip r:embed="rId3"/>
          <a:stretch>
            <a:fillRect/>
          </a:stretch>
        </p:blipFill>
        <p:spPr>
          <a:xfrm>
            <a:off x="5636413" y="4764398"/>
            <a:ext cx="9558220" cy="2086546"/>
          </a:xfrm>
          <a:prstGeom prst="rect">
            <a:avLst/>
          </a:prstGeom>
          <a:ln w="19050">
            <a:solidFill>
              <a:schemeClr val="accent2"/>
            </a:solidFill>
          </a:ln>
        </p:spPr>
      </p:pic>
      <p:grpSp>
        <p:nvGrpSpPr>
          <p:cNvPr id="24" name="Group 23">
            <a:extLst>
              <a:ext uri="{FF2B5EF4-FFF2-40B4-BE49-F238E27FC236}">
                <a16:creationId xmlns:a16="http://schemas.microsoft.com/office/drawing/2014/main" id="{98EE14CE-A843-4285-B2B5-A5A356E27AFC}"/>
              </a:ext>
            </a:extLst>
          </p:cNvPr>
          <p:cNvGrpSpPr/>
          <p:nvPr/>
        </p:nvGrpSpPr>
        <p:grpSpPr>
          <a:xfrm>
            <a:off x="1160314" y="1732080"/>
            <a:ext cx="3054931" cy="6398211"/>
            <a:chOff x="1160314" y="1732080"/>
            <a:chExt cx="3054931" cy="6398211"/>
          </a:xfrm>
        </p:grpSpPr>
        <p:grpSp>
          <p:nvGrpSpPr>
            <p:cNvPr id="25" name="Group 24">
              <a:extLst>
                <a:ext uri="{FF2B5EF4-FFF2-40B4-BE49-F238E27FC236}">
                  <a16:creationId xmlns:a16="http://schemas.microsoft.com/office/drawing/2014/main" id="{8A849EB6-039C-45FC-AA14-913E2A9749DF}"/>
                </a:ext>
              </a:extLst>
            </p:cNvPr>
            <p:cNvGrpSpPr/>
            <p:nvPr/>
          </p:nvGrpSpPr>
          <p:grpSpPr>
            <a:xfrm>
              <a:off x="1160315" y="1732080"/>
              <a:ext cx="3054930" cy="5579261"/>
              <a:chOff x="1160315" y="1732080"/>
              <a:chExt cx="3054930" cy="5579261"/>
            </a:xfrm>
          </p:grpSpPr>
          <p:grpSp>
            <p:nvGrpSpPr>
              <p:cNvPr id="27" name="Group 26">
                <a:extLst>
                  <a:ext uri="{FF2B5EF4-FFF2-40B4-BE49-F238E27FC236}">
                    <a16:creationId xmlns:a16="http://schemas.microsoft.com/office/drawing/2014/main" id="{7BD43612-8C26-46E7-AD2C-A3693F9D85B1}"/>
                  </a:ext>
                </a:extLst>
              </p:cNvPr>
              <p:cNvGrpSpPr/>
              <p:nvPr/>
            </p:nvGrpSpPr>
            <p:grpSpPr>
              <a:xfrm>
                <a:off x="1160315" y="1732080"/>
                <a:ext cx="3054930" cy="3941361"/>
                <a:chOff x="893615" y="1621426"/>
                <a:chExt cx="3054930" cy="3941361"/>
              </a:xfrm>
            </p:grpSpPr>
            <p:sp>
              <p:nvSpPr>
                <p:cNvPr id="30" name="Rectangle: Rounded Corners 29">
                  <a:extLst>
                    <a:ext uri="{FF2B5EF4-FFF2-40B4-BE49-F238E27FC236}">
                      <a16:creationId xmlns:a16="http://schemas.microsoft.com/office/drawing/2014/main" id="{BD9A52DB-97D4-47E8-B118-2E397A035074}"/>
                    </a:ext>
                  </a:extLst>
                </p:cNvPr>
                <p:cNvSpPr/>
                <p:nvPr/>
              </p:nvSpPr>
              <p:spPr>
                <a:xfrm>
                  <a:off x="893618" y="1621426"/>
                  <a:ext cx="3054927" cy="665044"/>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Dimensionality Check</a:t>
                  </a:r>
                </a:p>
              </p:txBody>
            </p:sp>
            <p:sp>
              <p:nvSpPr>
                <p:cNvPr id="31" name="Rectangle: Rounded Corners 30">
                  <a:extLst>
                    <a:ext uri="{FF2B5EF4-FFF2-40B4-BE49-F238E27FC236}">
                      <a16:creationId xmlns:a16="http://schemas.microsoft.com/office/drawing/2014/main" id="{1EC0D37E-D7A3-408F-87B2-7B6537DA8D00}"/>
                    </a:ext>
                  </a:extLst>
                </p:cNvPr>
                <p:cNvSpPr/>
                <p:nvPr/>
              </p:nvSpPr>
              <p:spPr>
                <a:xfrm>
                  <a:off x="893617" y="244089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Type of Dataset</a:t>
                  </a:r>
                </a:p>
              </p:txBody>
            </p:sp>
            <p:sp>
              <p:nvSpPr>
                <p:cNvPr id="32" name="Rectangle: Rounded Corners 31">
                  <a:extLst>
                    <a:ext uri="{FF2B5EF4-FFF2-40B4-BE49-F238E27FC236}">
                      <a16:creationId xmlns:a16="http://schemas.microsoft.com/office/drawing/2014/main" id="{02BDD9A9-8EBA-41A6-B7DD-10F424932CFA}"/>
                    </a:ext>
                  </a:extLst>
                </p:cNvPr>
                <p:cNvSpPr/>
                <p:nvPr/>
              </p:nvSpPr>
              <p:spPr>
                <a:xfrm>
                  <a:off x="893616" y="325984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Slicing and Indexing</a:t>
                  </a:r>
                </a:p>
              </p:txBody>
            </p:sp>
            <p:sp>
              <p:nvSpPr>
                <p:cNvPr id="33" name="Rectangle: Rounded Corners 32">
                  <a:extLst>
                    <a:ext uri="{FF2B5EF4-FFF2-40B4-BE49-F238E27FC236}">
                      <a16:creationId xmlns:a16="http://schemas.microsoft.com/office/drawing/2014/main" id="{33475CED-D547-49F4-B73C-5900671943E6}"/>
                    </a:ext>
                  </a:extLst>
                </p:cNvPr>
                <p:cNvSpPr/>
                <p:nvPr/>
              </p:nvSpPr>
              <p:spPr>
                <a:xfrm>
                  <a:off x="893616" y="4078791"/>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Identifying Unique Elements</a:t>
                  </a:r>
                </a:p>
              </p:txBody>
            </p:sp>
            <p:sp>
              <p:nvSpPr>
                <p:cNvPr id="34" name="Rectangle: Rounded Corners 33">
                  <a:extLst>
                    <a:ext uri="{FF2B5EF4-FFF2-40B4-BE49-F238E27FC236}">
                      <a16:creationId xmlns:a16="http://schemas.microsoft.com/office/drawing/2014/main" id="{FC1D1AA4-ED65-4F0E-B0F9-C6F284ED37DE}"/>
                    </a:ext>
                  </a:extLst>
                </p:cNvPr>
                <p:cNvSpPr/>
                <p:nvPr/>
              </p:nvSpPr>
              <p:spPr>
                <a:xfrm>
                  <a:off x="893615" y="4897742"/>
                  <a:ext cx="3054927" cy="665045"/>
                </a:xfrm>
                <a:prstGeom prst="roundRect">
                  <a:avLst/>
                </a:prstGeom>
                <a:solidFill>
                  <a:srgbClr val="FF797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Value Extraction</a:t>
                  </a:r>
                </a:p>
              </p:txBody>
            </p:sp>
          </p:grpSp>
          <p:sp>
            <p:nvSpPr>
              <p:cNvPr id="28" name="Rectangle: Rounded Corners 27">
                <a:extLst>
                  <a:ext uri="{FF2B5EF4-FFF2-40B4-BE49-F238E27FC236}">
                    <a16:creationId xmlns:a16="http://schemas.microsoft.com/office/drawing/2014/main" id="{860C8AB2-D685-422C-BCC5-0A1F88A622C6}"/>
                  </a:ext>
                </a:extLst>
              </p:cNvPr>
              <p:cNvSpPr/>
              <p:nvPr/>
            </p:nvSpPr>
            <p:spPr>
              <a:xfrm>
                <a:off x="1160315" y="58273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Mean</a:t>
                </a:r>
              </a:p>
            </p:txBody>
          </p:sp>
          <p:sp>
            <p:nvSpPr>
              <p:cNvPr id="29" name="Rectangle: Rounded Corners 28">
                <a:extLst>
                  <a:ext uri="{FF2B5EF4-FFF2-40B4-BE49-F238E27FC236}">
                    <a16:creationId xmlns:a16="http://schemas.microsoft.com/office/drawing/2014/main" id="{CFAF6DAA-5FA8-4715-8274-CE776D1B69CE}"/>
                  </a:ext>
                </a:extLst>
              </p:cNvPr>
              <p:cNvSpPr/>
              <p:nvPr/>
            </p:nvSpPr>
            <p:spPr>
              <a:xfrm>
                <a:off x="1160315" y="664629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Median</a:t>
                </a:r>
              </a:p>
            </p:txBody>
          </p:sp>
        </p:grpSp>
        <p:sp>
          <p:nvSpPr>
            <p:cNvPr id="26" name="Rectangle: Rounded Corners 25">
              <a:extLst>
                <a:ext uri="{FF2B5EF4-FFF2-40B4-BE49-F238E27FC236}">
                  <a16:creationId xmlns:a16="http://schemas.microsoft.com/office/drawing/2014/main" id="{713E3F11-97D9-4DB8-B889-E3EE1FD877ED}"/>
                </a:ext>
              </a:extLst>
            </p:cNvPr>
            <p:cNvSpPr/>
            <p:nvPr/>
          </p:nvSpPr>
          <p:spPr>
            <a:xfrm>
              <a:off x="1160314" y="74652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Mode</a:t>
              </a:r>
            </a:p>
          </p:txBody>
        </p:sp>
      </p:grpSp>
      <p:sp>
        <p:nvSpPr>
          <p:cNvPr id="35" name="Shape 372">
            <a:extLst>
              <a:ext uri="{FF2B5EF4-FFF2-40B4-BE49-F238E27FC236}">
                <a16:creationId xmlns:a16="http://schemas.microsoft.com/office/drawing/2014/main" id="{3194DA7B-EDCD-44B2-8B5E-DFBB3763417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Data Exploration Techniques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37" name="Shape 375">
            <a:extLst>
              <a:ext uri="{FF2B5EF4-FFF2-40B4-BE49-F238E27FC236}">
                <a16:creationId xmlns:a16="http://schemas.microsoft.com/office/drawing/2014/main" id="{7561BB82-0DF5-44A1-92AC-FD4759714901}"/>
              </a:ext>
            </a:extLst>
          </p:cNvPr>
          <p:cNvPicPr preferRelativeResize="0"/>
          <p:nvPr/>
        </p:nvPicPr>
        <p:blipFill rotWithShape="1">
          <a:blip r:embed="rId4">
            <a:alphaModFix/>
          </a:blip>
          <a:srcRect/>
          <a:stretch/>
        </p:blipFill>
        <p:spPr>
          <a:xfrm>
            <a:off x="4288579" y="829986"/>
            <a:ext cx="7647249" cy="253919"/>
          </a:xfrm>
          <a:prstGeom prst="rect">
            <a:avLst/>
          </a:prstGeom>
          <a:noFill/>
          <a:ln>
            <a:noFill/>
          </a:ln>
        </p:spPr>
      </p:pic>
    </p:spTree>
    <p:extLst>
      <p:ext uri="{BB962C8B-B14F-4D97-AF65-F5344CB8AC3E}">
        <p14:creationId xmlns:p14="http://schemas.microsoft.com/office/powerpoint/2010/main" val="3633753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3C83C65-A7ED-49EF-9823-613AF132A8F9}"/>
              </a:ext>
            </a:extLst>
          </p:cNvPr>
          <p:cNvCxnSpPr>
            <a:cxnSpLocks/>
          </p:cNvCxnSpPr>
          <p:nvPr/>
        </p:nvCxnSpPr>
        <p:spPr>
          <a:xfrm>
            <a:off x="5295900" y="1409700"/>
            <a:ext cx="0" cy="729615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6AA1917B-DDB2-4536-B9F0-64B637255E4E}"/>
              </a:ext>
            </a:extLst>
          </p:cNvPr>
          <p:cNvSpPr>
            <a:spLocks noChangeArrowheads="1"/>
          </p:cNvSpPr>
          <p:nvPr/>
        </p:nvSpPr>
        <p:spPr bwMode="auto">
          <a:xfrm>
            <a:off x="5715001" y="2151222"/>
            <a:ext cx="8839191" cy="61555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Open Sans" panose="020B0606030504020204"/>
              </a:rPr>
              <a:t>Using mean( ) on the data frame will return mean of the data frame across  all the columns.</a:t>
            </a:r>
            <a:endParaRPr kumimoji="0" lang="en-US" altLang="en-US" sz="2000" b="0" i="0" u="none" strike="noStrike" cap="none" normalizeH="0" baseline="0" dirty="0">
              <a:ln>
                <a:noFill/>
              </a:ln>
              <a:solidFill>
                <a:schemeClr val="tx1"/>
              </a:solidFill>
              <a:effectLst/>
              <a:latin typeface="Open Sans" panose="020B0606030504020204"/>
            </a:endParaRPr>
          </a:p>
        </p:txBody>
      </p:sp>
      <p:grpSp>
        <p:nvGrpSpPr>
          <p:cNvPr id="8" name="Group 7">
            <a:extLst>
              <a:ext uri="{FF2B5EF4-FFF2-40B4-BE49-F238E27FC236}">
                <a16:creationId xmlns:a16="http://schemas.microsoft.com/office/drawing/2014/main" id="{31EC5C52-DEE9-4955-B671-663A27B5D9A6}"/>
              </a:ext>
            </a:extLst>
          </p:cNvPr>
          <p:cNvGrpSpPr/>
          <p:nvPr/>
        </p:nvGrpSpPr>
        <p:grpSpPr>
          <a:xfrm>
            <a:off x="5715000" y="2975618"/>
            <a:ext cx="8924234" cy="1029211"/>
            <a:chOff x="3334977" y="3572202"/>
            <a:chExt cx="9576000" cy="1497879"/>
          </a:xfrm>
        </p:grpSpPr>
        <p:grpSp>
          <p:nvGrpSpPr>
            <p:cNvPr id="9" name="Group 8">
              <a:extLst>
                <a:ext uri="{FF2B5EF4-FFF2-40B4-BE49-F238E27FC236}">
                  <a16:creationId xmlns:a16="http://schemas.microsoft.com/office/drawing/2014/main" id="{F8560E51-5E7B-49E3-AD83-A2F0E49EFD17}"/>
                </a:ext>
              </a:extLst>
            </p:cNvPr>
            <p:cNvGrpSpPr/>
            <p:nvPr/>
          </p:nvGrpSpPr>
          <p:grpSpPr>
            <a:xfrm>
              <a:off x="7545981" y="3572202"/>
              <a:ext cx="1194432" cy="685800"/>
              <a:chOff x="7530784" y="3794728"/>
              <a:chExt cx="1194432" cy="685800"/>
            </a:xfrm>
          </p:grpSpPr>
          <p:sp>
            <p:nvSpPr>
              <p:cNvPr id="15" name="Rounded Rectangle 124">
                <a:extLst>
                  <a:ext uri="{FF2B5EF4-FFF2-40B4-BE49-F238E27FC236}">
                    <a16:creationId xmlns:a16="http://schemas.microsoft.com/office/drawing/2014/main" id="{2220A574-0DE1-4DA4-9724-654907E30CF5}"/>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25">
                <a:extLst>
                  <a:ext uri="{FF2B5EF4-FFF2-40B4-BE49-F238E27FC236}">
                    <a16:creationId xmlns:a16="http://schemas.microsoft.com/office/drawing/2014/main" id="{DF887D9B-4C2B-4684-8754-4D36CB3EE8AB}"/>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0" name="Group 9">
              <a:extLst>
                <a:ext uri="{FF2B5EF4-FFF2-40B4-BE49-F238E27FC236}">
                  <a16:creationId xmlns:a16="http://schemas.microsoft.com/office/drawing/2014/main" id="{7829840D-0BE1-415E-94E7-BB50D300407F}"/>
                </a:ext>
              </a:extLst>
            </p:cNvPr>
            <p:cNvGrpSpPr/>
            <p:nvPr/>
          </p:nvGrpSpPr>
          <p:grpSpPr>
            <a:xfrm>
              <a:off x="3334977" y="4258003"/>
              <a:ext cx="9576000" cy="812078"/>
              <a:chOff x="3533641" y="4914900"/>
              <a:chExt cx="9576000" cy="3766537"/>
            </a:xfrm>
          </p:grpSpPr>
          <p:sp>
            <p:nvSpPr>
              <p:cNvPr id="11" name="Rectangle 10">
                <a:extLst>
                  <a:ext uri="{FF2B5EF4-FFF2-40B4-BE49-F238E27FC236}">
                    <a16:creationId xmlns:a16="http://schemas.microsoft.com/office/drawing/2014/main" id="{795A0E8E-A88E-4BE0-9262-02869835DDA4}"/>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Straight Connector 11">
                <a:extLst>
                  <a:ext uri="{FF2B5EF4-FFF2-40B4-BE49-F238E27FC236}">
                    <a16:creationId xmlns:a16="http://schemas.microsoft.com/office/drawing/2014/main" id="{BF932FF5-3F04-44CB-B8F9-E4AEF51D463E}"/>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3" name="Isosceles Triangle 12">
                <a:extLst>
                  <a:ext uri="{FF2B5EF4-FFF2-40B4-BE49-F238E27FC236}">
                    <a16:creationId xmlns:a16="http://schemas.microsoft.com/office/drawing/2014/main" id="{E398B673-7379-4046-9BDF-5E30E83D0D13}"/>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A50CAD14-D464-4E58-87C5-F2982775D96D}"/>
                  </a:ext>
                </a:extLst>
              </p:cNvPr>
              <p:cNvSpPr/>
              <p:nvPr/>
            </p:nvSpPr>
            <p:spPr>
              <a:xfrm>
                <a:off x="3617844" y="5615712"/>
                <a:ext cx="9407594"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df.mean()</a:t>
                </a:r>
              </a:p>
            </p:txBody>
          </p:sp>
        </p:grpSp>
      </p:grpSp>
      <p:grpSp>
        <p:nvGrpSpPr>
          <p:cNvPr id="18" name="Group 17">
            <a:extLst>
              <a:ext uri="{FF2B5EF4-FFF2-40B4-BE49-F238E27FC236}">
                <a16:creationId xmlns:a16="http://schemas.microsoft.com/office/drawing/2014/main" id="{B075C696-1303-4AEC-9900-FDD6BC6CD624}"/>
              </a:ext>
            </a:extLst>
          </p:cNvPr>
          <p:cNvGrpSpPr/>
          <p:nvPr/>
        </p:nvGrpSpPr>
        <p:grpSpPr>
          <a:xfrm>
            <a:off x="1160314" y="1732080"/>
            <a:ext cx="3054931" cy="6398211"/>
            <a:chOff x="1160314" y="1732080"/>
            <a:chExt cx="3054931" cy="6398211"/>
          </a:xfrm>
        </p:grpSpPr>
        <p:grpSp>
          <p:nvGrpSpPr>
            <p:cNvPr id="19" name="Group 18">
              <a:extLst>
                <a:ext uri="{FF2B5EF4-FFF2-40B4-BE49-F238E27FC236}">
                  <a16:creationId xmlns:a16="http://schemas.microsoft.com/office/drawing/2014/main" id="{A6770D74-4967-41E7-986B-67C45EE72299}"/>
                </a:ext>
              </a:extLst>
            </p:cNvPr>
            <p:cNvGrpSpPr/>
            <p:nvPr/>
          </p:nvGrpSpPr>
          <p:grpSpPr>
            <a:xfrm>
              <a:off x="1160315" y="1732080"/>
              <a:ext cx="3054930" cy="5579261"/>
              <a:chOff x="1160315" y="1732080"/>
              <a:chExt cx="3054930" cy="5579261"/>
            </a:xfrm>
          </p:grpSpPr>
          <p:grpSp>
            <p:nvGrpSpPr>
              <p:cNvPr id="21" name="Group 20">
                <a:extLst>
                  <a:ext uri="{FF2B5EF4-FFF2-40B4-BE49-F238E27FC236}">
                    <a16:creationId xmlns:a16="http://schemas.microsoft.com/office/drawing/2014/main" id="{E521316F-7CCE-4851-A355-9C27D038A74A}"/>
                  </a:ext>
                </a:extLst>
              </p:cNvPr>
              <p:cNvGrpSpPr/>
              <p:nvPr/>
            </p:nvGrpSpPr>
            <p:grpSpPr>
              <a:xfrm>
                <a:off x="1160315" y="1732080"/>
                <a:ext cx="3054930" cy="3941361"/>
                <a:chOff x="893615" y="1621426"/>
                <a:chExt cx="3054930" cy="3941361"/>
              </a:xfrm>
            </p:grpSpPr>
            <p:sp>
              <p:nvSpPr>
                <p:cNvPr id="24" name="Rectangle: Rounded Corners 23">
                  <a:extLst>
                    <a:ext uri="{FF2B5EF4-FFF2-40B4-BE49-F238E27FC236}">
                      <a16:creationId xmlns:a16="http://schemas.microsoft.com/office/drawing/2014/main" id="{043B5B6E-79AC-4632-AE59-35390F56DFE4}"/>
                    </a:ext>
                  </a:extLst>
                </p:cNvPr>
                <p:cNvSpPr/>
                <p:nvPr/>
              </p:nvSpPr>
              <p:spPr>
                <a:xfrm>
                  <a:off x="893618" y="1621426"/>
                  <a:ext cx="3054927" cy="665044"/>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Dimensionality Check</a:t>
                  </a:r>
                </a:p>
              </p:txBody>
            </p:sp>
            <p:sp>
              <p:nvSpPr>
                <p:cNvPr id="25" name="Rectangle: Rounded Corners 24">
                  <a:extLst>
                    <a:ext uri="{FF2B5EF4-FFF2-40B4-BE49-F238E27FC236}">
                      <a16:creationId xmlns:a16="http://schemas.microsoft.com/office/drawing/2014/main" id="{F7892AF7-7FB1-43E7-B21B-6D82F8754530}"/>
                    </a:ext>
                  </a:extLst>
                </p:cNvPr>
                <p:cNvSpPr/>
                <p:nvPr/>
              </p:nvSpPr>
              <p:spPr>
                <a:xfrm>
                  <a:off x="893617" y="244089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Type of Dataset</a:t>
                  </a:r>
                </a:p>
              </p:txBody>
            </p:sp>
            <p:sp>
              <p:nvSpPr>
                <p:cNvPr id="26" name="Rectangle: Rounded Corners 25">
                  <a:extLst>
                    <a:ext uri="{FF2B5EF4-FFF2-40B4-BE49-F238E27FC236}">
                      <a16:creationId xmlns:a16="http://schemas.microsoft.com/office/drawing/2014/main" id="{B17F3375-AD9F-4570-9784-727F93374D78}"/>
                    </a:ext>
                  </a:extLst>
                </p:cNvPr>
                <p:cNvSpPr/>
                <p:nvPr/>
              </p:nvSpPr>
              <p:spPr>
                <a:xfrm>
                  <a:off x="893616" y="325984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Slicing and Indexing</a:t>
                  </a:r>
                </a:p>
              </p:txBody>
            </p:sp>
            <p:sp>
              <p:nvSpPr>
                <p:cNvPr id="27" name="Rectangle: Rounded Corners 26">
                  <a:extLst>
                    <a:ext uri="{FF2B5EF4-FFF2-40B4-BE49-F238E27FC236}">
                      <a16:creationId xmlns:a16="http://schemas.microsoft.com/office/drawing/2014/main" id="{36E3B381-62FB-4CBE-BF39-F6942D1F6748}"/>
                    </a:ext>
                  </a:extLst>
                </p:cNvPr>
                <p:cNvSpPr/>
                <p:nvPr/>
              </p:nvSpPr>
              <p:spPr>
                <a:xfrm>
                  <a:off x="893616" y="4078791"/>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Identifying Unique Elements</a:t>
                  </a:r>
                </a:p>
              </p:txBody>
            </p:sp>
            <p:sp>
              <p:nvSpPr>
                <p:cNvPr id="28" name="Rectangle: Rounded Corners 27">
                  <a:extLst>
                    <a:ext uri="{FF2B5EF4-FFF2-40B4-BE49-F238E27FC236}">
                      <a16:creationId xmlns:a16="http://schemas.microsoft.com/office/drawing/2014/main" id="{F9C8531C-8CDF-4505-BCFF-31DE803B7038}"/>
                    </a:ext>
                  </a:extLst>
                </p:cNvPr>
                <p:cNvSpPr/>
                <p:nvPr/>
              </p:nvSpPr>
              <p:spPr>
                <a:xfrm>
                  <a:off x="893615" y="4897742"/>
                  <a:ext cx="3054927" cy="665045"/>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Value Extraction</a:t>
                  </a:r>
                </a:p>
              </p:txBody>
            </p:sp>
          </p:grpSp>
          <p:sp>
            <p:nvSpPr>
              <p:cNvPr id="22" name="Rectangle: Rounded Corners 21">
                <a:extLst>
                  <a:ext uri="{FF2B5EF4-FFF2-40B4-BE49-F238E27FC236}">
                    <a16:creationId xmlns:a16="http://schemas.microsoft.com/office/drawing/2014/main" id="{225ECFA9-39F0-4625-9631-45F248B232EF}"/>
                  </a:ext>
                </a:extLst>
              </p:cNvPr>
              <p:cNvSpPr/>
              <p:nvPr/>
            </p:nvSpPr>
            <p:spPr>
              <a:xfrm>
                <a:off x="1160315" y="5827346"/>
                <a:ext cx="3054927" cy="665045"/>
              </a:xfrm>
              <a:prstGeom prst="roundRect">
                <a:avLst/>
              </a:prstGeom>
              <a:solidFill>
                <a:srgbClr val="FF797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Mean</a:t>
                </a:r>
              </a:p>
            </p:txBody>
          </p:sp>
          <p:sp>
            <p:nvSpPr>
              <p:cNvPr id="23" name="Rectangle: Rounded Corners 22">
                <a:extLst>
                  <a:ext uri="{FF2B5EF4-FFF2-40B4-BE49-F238E27FC236}">
                    <a16:creationId xmlns:a16="http://schemas.microsoft.com/office/drawing/2014/main" id="{4F36EC1A-7B09-4360-8D06-87C460D0CF43}"/>
                  </a:ext>
                </a:extLst>
              </p:cNvPr>
              <p:cNvSpPr/>
              <p:nvPr/>
            </p:nvSpPr>
            <p:spPr>
              <a:xfrm>
                <a:off x="1160315" y="664629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Median</a:t>
                </a:r>
              </a:p>
            </p:txBody>
          </p:sp>
        </p:grpSp>
        <p:sp>
          <p:nvSpPr>
            <p:cNvPr id="20" name="Rectangle: Rounded Corners 19">
              <a:extLst>
                <a:ext uri="{FF2B5EF4-FFF2-40B4-BE49-F238E27FC236}">
                  <a16:creationId xmlns:a16="http://schemas.microsoft.com/office/drawing/2014/main" id="{DC0BB9D0-A86B-4D28-B7F7-0EFB9222BE1C}"/>
                </a:ext>
              </a:extLst>
            </p:cNvPr>
            <p:cNvSpPr/>
            <p:nvPr/>
          </p:nvSpPr>
          <p:spPr>
            <a:xfrm>
              <a:off x="1160314" y="74652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Mode</a:t>
              </a:r>
            </a:p>
          </p:txBody>
        </p:sp>
      </p:grpSp>
      <p:pic>
        <p:nvPicPr>
          <p:cNvPr id="29" name="Picture 28">
            <a:extLst>
              <a:ext uri="{FF2B5EF4-FFF2-40B4-BE49-F238E27FC236}">
                <a16:creationId xmlns:a16="http://schemas.microsoft.com/office/drawing/2014/main" id="{456622F0-7C92-4FA2-967B-2B5346C2B400}"/>
              </a:ext>
            </a:extLst>
          </p:cNvPr>
          <p:cNvPicPr>
            <a:picLocks noChangeAspect="1"/>
          </p:cNvPicPr>
          <p:nvPr/>
        </p:nvPicPr>
        <p:blipFill>
          <a:blip r:embed="rId3"/>
          <a:stretch>
            <a:fillRect/>
          </a:stretch>
        </p:blipFill>
        <p:spPr>
          <a:xfrm>
            <a:off x="8501339" y="4310764"/>
            <a:ext cx="3389243" cy="3556612"/>
          </a:xfrm>
          <a:prstGeom prst="rect">
            <a:avLst/>
          </a:prstGeom>
          <a:ln w="19050">
            <a:solidFill>
              <a:schemeClr val="accent2"/>
            </a:solidFill>
          </a:ln>
        </p:spPr>
      </p:pic>
      <p:sp>
        <p:nvSpPr>
          <p:cNvPr id="30" name="Shape 372">
            <a:extLst>
              <a:ext uri="{FF2B5EF4-FFF2-40B4-BE49-F238E27FC236}">
                <a16:creationId xmlns:a16="http://schemas.microsoft.com/office/drawing/2014/main" id="{EE21126E-744F-4663-97BB-D96FC38DB95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Data Exploration Techniques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32" name="Shape 375">
            <a:extLst>
              <a:ext uri="{FF2B5EF4-FFF2-40B4-BE49-F238E27FC236}">
                <a16:creationId xmlns:a16="http://schemas.microsoft.com/office/drawing/2014/main" id="{B81B7471-D544-4AC1-8A4F-FBB77BDD91E6}"/>
              </a:ext>
            </a:extLst>
          </p:cNvPr>
          <p:cNvPicPr preferRelativeResize="0"/>
          <p:nvPr/>
        </p:nvPicPr>
        <p:blipFill rotWithShape="1">
          <a:blip r:embed="rId4">
            <a:alphaModFix/>
          </a:blip>
          <a:srcRect/>
          <a:stretch/>
        </p:blipFill>
        <p:spPr>
          <a:xfrm>
            <a:off x="4288579" y="829986"/>
            <a:ext cx="7647249" cy="253919"/>
          </a:xfrm>
          <a:prstGeom prst="rect">
            <a:avLst/>
          </a:prstGeom>
          <a:noFill/>
          <a:ln>
            <a:noFill/>
          </a:ln>
        </p:spPr>
      </p:pic>
    </p:spTree>
    <p:extLst>
      <p:ext uri="{BB962C8B-B14F-4D97-AF65-F5344CB8AC3E}">
        <p14:creationId xmlns:p14="http://schemas.microsoft.com/office/powerpoint/2010/main" val="10985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5D56500-C328-4461-BFAE-D48DDF413A78}"/>
              </a:ext>
            </a:extLst>
          </p:cNvPr>
          <p:cNvCxnSpPr>
            <a:cxnSpLocks/>
          </p:cNvCxnSpPr>
          <p:nvPr/>
        </p:nvCxnSpPr>
        <p:spPr>
          <a:xfrm>
            <a:off x="5295900" y="1409700"/>
            <a:ext cx="0" cy="729615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B05BBD30-991B-49F9-8138-D467D154727E}"/>
              </a:ext>
            </a:extLst>
          </p:cNvPr>
          <p:cNvSpPr>
            <a:spLocks noChangeArrowheads="1"/>
          </p:cNvSpPr>
          <p:nvPr/>
        </p:nvSpPr>
        <p:spPr bwMode="auto">
          <a:xfrm>
            <a:off x="5715001" y="2151222"/>
            <a:ext cx="8839191" cy="61555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Open Sans" panose="020B0606030504020204"/>
              </a:rPr>
              <a:t>Using median( ) on the data frame will return median values of the data frame across  all the columns.</a:t>
            </a:r>
            <a:endParaRPr kumimoji="0" lang="en-US" altLang="en-US" sz="2000" b="0" i="0" u="none" strike="noStrike" cap="none" normalizeH="0" baseline="0" dirty="0">
              <a:ln>
                <a:noFill/>
              </a:ln>
              <a:solidFill>
                <a:schemeClr val="tx1"/>
              </a:solidFill>
              <a:effectLst/>
              <a:latin typeface="Open Sans" panose="020B0606030504020204"/>
            </a:endParaRPr>
          </a:p>
        </p:txBody>
      </p:sp>
      <p:grpSp>
        <p:nvGrpSpPr>
          <p:cNvPr id="7" name="Group 6">
            <a:extLst>
              <a:ext uri="{FF2B5EF4-FFF2-40B4-BE49-F238E27FC236}">
                <a16:creationId xmlns:a16="http://schemas.microsoft.com/office/drawing/2014/main" id="{D0C8BEA7-E8D9-4687-B56C-0B9256E6BD82}"/>
              </a:ext>
            </a:extLst>
          </p:cNvPr>
          <p:cNvGrpSpPr/>
          <p:nvPr/>
        </p:nvGrpSpPr>
        <p:grpSpPr>
          <a:xfrm>
            <a:off x="5715000" y="2975618"/>
            <a:ext cx="8924234" cy="1029211"/>
            <a:chOff x="3334977" y="3572202"/>
            <a:chExt cx="9576000" cy="1497879"/>
          </a:xfrm>
        </p:grpSpPr>
        <p:grpSp>
          <p:nvGrpSpPr>
            <p:cNvPr id="8" name="Group 7">
              <a:extLst>
                <a:ext uri="{FF2B5EF4-FFF2-40B4-BE49-F238E27FC236}">
                  <a16:creationId xmlns:a16="http://schemas.microsoft.com/office/drawing/2014/main" id="{0D66A9F2-2F5D-42C9-867B-38C7526CF89D}"/>
                </a:ext>
              </a:extLst>
            </p:cNvPr>
            <p:cNvGrpSpPr/>
            <p:nvPr/>
          </p:nvGrpSpPr>
          <p:grpSpPr>
            <a:xfrm>
              <a:off x="7545981" y="3572202"/>
              <a:ext cx="1194432" cy="685800"/>
              <a:chOff x="7530784" y="3794728"/>
              <a:chExt cx="1194432" cy="685800"/>
            </a:xfrm>
          </p:grpSpPr>
          <p:sp>
            <p:nvSpPr>
              <p:cNvPr id="14" name="Rounded Rectangle 124">
                <a:extLst>
                  <a:ext uri="{FF2B5EF4-FFF2-40B4-BE49-F238E27FC236}">
                    <a16:creationId xmlns:a16="http://schemas.microsoft.com/office/drawing/2014/main" id="{251F1802-EEE3-403C-AF71-F1EF3680846F}"/>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25">
                <a:extLst>
                  <a:ext uri="{FF2B5EF4-FFF2-40B4-BE49-F238E27FC236}">
                    <a16:creationId xmlns:a16="http://schemas.microsoft.com/office/drawing/2014/main" id="{E39284A7-66C7-4B28-99F9-D3F32C3CC916}"/>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313B74A4-1955-4A1E-8AA4-17FBC8836CED}"/>
                </a:ext>
              </a:extLst>
            </p:cNvPr>
            <p:cNvGrpSpPr/>
            <p:nvPr/>
          </p:nvGrpSpPr>
          <p:grpSpPr>
            <a:xfrm>
              <a:off x="3334977" y="4258003"/>
              <a:ext cx="9576000" cy="812078"/>
              <a:chOff x="3533641" y="4914900"/>
              <a:chExt cx="9576000" cy="3766537"/>
            </a:xfrm>
          </p:grpSpPr>
          <p:sp>
            <p:nvSpPr>
              <p:cNvPr id="10" name="Rectangle 9">
                <a:extLst>
                  <a:ext uri="{FF2B5EF4-FFF2-40B4-BE49-F238E27FC236}">
                    <a16:creationId xmlns:a16="http://schemas.microsoft.com/office/drawing/2014/main" id="{0965FCE2-8D29-4C86-9779-2BBB47D3C10D}"/>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Connector 10">
                <a:extLst>
                  <a:ext uri="{FF2B5EF4-FFF2-40B4-BE49-F238E27FC236}">
                    <a16:creationId xmlns:a16="http://schemas.microsoft.com/office/drawing/2014/main" id="{38D6A749-10A2-4D9C-A4D0-05C93AD74590}"/>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2DD99C55-A6FC-4E9A-9B4D-E21A5381526B}"/>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D60C16DC-F38E-4741-BD3B-F4361ADA0C2D}"/>
                  </a:ext>
                </a:extLst>
              </p:cNvPr>
              <p:cNvSpPr/>
              <p:nvPr/>
            </p:nvSpPr>
            <p:spPr>
              <a:xfrm>
                <a:off x="3617844" y="5615712"/>
                <a:ext cx="9407594"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df.median()</a:t>
                </a:r>
              </a:p>
            </p:txBody>
          </p:sp>
        </p:grpSp>
      </p:grpSp>
      <p:grpSp>
        <p:nvGrpSpPr>
          <p:cNvPr id="16" name="Group 15">
            <a:extLst>
              <a:ext uri="{FF2B5EF4-FFF2-40B4-BE49-F238E27FC236}">
                <a16:creationId xmlns:a16="http://schemas.microsoft.com/office/drawing/2014/main" id="{B4829BF1-F717-4A2E-9467-095E27A00650}"/>
              </a:ext>
            </a:extLst>
          </p:cNvPr>
          <p:cNvGrpSpPr/>
          <p:nvPr/>
        </p:nvGrpSpPr>
        <p:grpSpPr>
          <a:xfrm>
            <a:off x="1160314" y="1732080"/>
            <a:ext cx="3054931" cy="6398211"/>
            <a:chOff x="1160314" y="1732080"/>
            <a:chExt cx="3054931" cy="6398211"/>
          </a:xfrm>
        </p:grpSpPr>
        <p:grpSp>
          <p:nvGrpSpPr>
            <p:cNvPr id="17" name="Group 16">
              <a:extLst>
                <a:ext uri="{FF2B5EF4-FFF2-40B4-BE49-F238E27FC236}">
                  <a16:creationId xmlns:a16="http://schemas.microsoft.com/office/drawing/2014/main" id="{37182B1B-F006-4341-9D36-001033705A1A}"/>
                </a:ext>
              </a:extLst>
            </p:cNvPr>
            <p:cNvGrpSpPr/>
            <p:nvPr/>
          </p:nvGrpSpPr>
          <p:grpSpPr>
            <a:xfrm>
              <a:off x="1160315" y="1732080"/>
              <a:ext cx="3054930" cy="5579261"/>
              <a:chOff x="1160315" y="1732080"/>
              <a:chExt cx="3054930" cy="5579261"/>
            </a:xfrm>
          </p:grpSpPr>
          <p:grpSp>
            <p:nvGrpSpPr>
              <p:cNvPr id="19" name="Group 18">
                <a:extLst>
                  <a:ext uri="{FF2B5EF4-FFF2-40B4-BE49-F238E27FC236}">
                    <a16:creationId xmlns:a16="http://schemas.microsoft.com/office/drawing/2014/main" id="{535BA796-AF35-4487-A791-926D0E01AFDB}"/>
                  </a:ext>
                </a:extLst>
              </p:cNvPr>
              <p:cNvGrpSpPr/>
              <p:nvPr/>
            </p:nvGrpSpPr>
            <p:grpSpPr>
              <a:xfrm>
                <a:off x="1160315" y="1732080"/>
                <a:ext cx="3054930" cy="3941361"/>
                <a:chOff x="893615" y="1621426"/>
                <a:chExt cx="3054930" cy="3941361"/>
              </a:xfrm>
            </p:grpSpPr>
            <p:sp>
              <p:nvSpPr>
                <p:cNvPr id="22" name="Rectangle: Rounded Corners 21">
                  <a:extLst>
                    <a:ext uri="{FF2B5EF4-FFF2-40B4-BE49-F238E27FC236}">
                      <a16:creationId xmlns:a16="http://schemas.microsoft.com/office/drawing/2014/main" id="{10B1AF48-BB7C-48E2-B03B-6734FFEBFD0F}"/>
                    </a:ext>
                  </a:extLst>
                </p:cNvPr>
                <p:cNvSpPr/>
                <p:nvPr/>
              </p:nvSpPr>
              <p:spPr>
                <a:xfrm>
                  <a:off x="893618" y="1621426"/>
                  <a:ext cx="3054927" cy="665044"/>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Dimensionality Check</a:t>
                  </a:r>
                </a:p>
              </p:txBody>
            </p:sp>
            <p:sp>
              <p:nvSpPr>
                <p:cNvPr id="23" name="Rectangle: Rounded Corners 22">
                  <a:extLst>
                    <a:ext uri="{FF2B5EF4-FFF2-40B4-BE49-F238E27FC236}">
                      <a16:creationId xmlns:a16="http://schemas.microsoft.com/office/drawing/2014/main" id="{E1FABCAA-4542-48A0-8DE1-80911742BDB9}"/>
                    </a:ext>
                  </a:extLst>
                </p:cNvPr>
                <p:cNvSpPr/>
                <p:nvPr/>
              </p:nvSpPr>
              <p:spPr>
                <a:xfrm>
                  <a:off x="893617" y="244089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Type of Dataset</a:t>
                  </a:r>
                </a:p>
              </p:txBody>
            </p:sp>
            <p:sp>
              <p:nvSpPr>
                <p:cNvPr id="24" name="Rectangle: Rounded Corners 23">
                  <a:extLst>
                    <a:ext uri="{FF2B5EF4-FFF2-40B4-BE49-F238E27FC236}">
                      <a16:creationId xmlns:a16="http://schemas.microsoft.com/office/drawing/2014/main" id="{171CBD5C-88C7-43DB-8A79-CDD9E15D85ED}"/>
                    </a:ext>
                  </a:extLst>
                </p:cNvPr>
                <p:cNvSpPr/>
                <p:nvPr/>
              </p:nvSpPr>
              <p:spPr>
                <a:xfrm>
                  <a:off x="893616" y="325984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Slicing and Indexing</a:t>
                  </a:r>
                </a:p>
              </p:txBody>
            </p:sp>
            <p:sp>
              <p:nvSpPr>
                <p:cNvPr id="25" name="Rectangle: Rounded Corners 24">
                  <a:extLst>
                    <a:ext uri="{FF2B5EF4-FFF2-40B4-BE49-F238E27FC236}">
                      <a16:creationId xmlns:a16="http://schemas.microsoft.com/office/drawing/2014/main" id="{3C305ADF-7C08-495F-B65F-25A5C34EB9E4}"/>
                    </a:ext>
                  </a:extLst>
                </p:cNvPr>
                <p:cNvSpPr/>
                <p:nvPr/>
              </p:nvSpPr>
              <p:spPr>
                <a:xfrm>
                  <a:off x="893616" y="4078791"/>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Identifying Unique Elements</a:t>
                  </a:r>
                </a:p>
              </p:txBody>
            </p:sp>
            <p:sp>
              <p:nvSpPr>
                <p:cNvPr id="26" name="Rectangle: Rounded Corners 25">
                  <a:extLst>
                    <a:ext uri="{FF2B5EF4-FFF2-40B4-BE49-F238E27FC236}">
                      <a16:creationId xmlns:a16="http://schemas.microsoft.com/office/drawing/2014/main" id="{37E45499-E006-4FB2-8743-2FC8A2F16EAD}"/>
                    </a:ext>
                  </a:extLst>
                </p:cNvPr>
                <p:cNvSpPr/>
                <p:nvPr/>
              </p:nvSpPr>
              <p:spPr>
                <a:xfrm>
                  <a:off x="893615" y="4897742"/>
                  <a:ext cx="3054927" cy="665045"/>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Value Extraction</a:t>
                  </a:r>
                </a:p>
              </p:txBody>
            </p:sp>
          </p:grpSp>
          <p:sp>
            <p:nvSpPr>
              <p:cNvPr id="20" name="Rectangle: Rounded Corners 19">
                <a:extLst>
                  <a:ext uri="{FF2B5EF4-FFF2-40B4-BE49-F238E27FC236}">
                    <a16:creationId xmlns:a16="http://schemas.microsoft.com/office/drawing/2014/main" id="{B0BF486E-D5D7-4007-9289-368DDA1EED6D}"/>
                  </a:ext>
                </a:extLst>
              </p:cNvPr>
              <p:cNvSpPr/>
              <p:nvPr/>
            </p:nvSpPr>
            <p:spPr>
              <a:xfrm>
                <a:off x="1160315" y="5827346"/>
                <a:ext cx="3054927" cy="665045"/>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Mean</a:t>
                </a:r>
              </a:p>
            </p:txBody>
          </p:sp>
          <p:sp>
            <p:nvSpPr>
              <p:cNvPr id="21" name="Rectangle: Rounded Corners 20">
                <a:extLst>
                  <a:ext uri="{FF2B5EF4-FFF2-40B4-BE49-F238E27FC236}">
                    <a16:creationId xmlns:a16="http://schemas.microsoft.com/office/drawing/2014/main" id="{3D1C07D4-059D-449C-9E4F-9DD37FF972F1}"/>
                  </a:ext>
                </a:extLst>
              </p:cNvPr>
              <p:cNvSpPr/>
              <p:nvPr/>
            </p:nvSpPr>
            <p:spPr>
              <a:xfrm>
                <a:off x="1160315" y="6646296"/>
                <a:ext cx="3054927" cy="665045"/>
              </a:xfrm>
              <a:prstGeom prst="roundRect">
                <a:avLst/>
              </a:prstGeom>
              <a:solidFill>
                <a:srgbClr val="FF797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Median</a:t>
                </a:r>
              </a:p>
            </p:txBody>
          </p:sp>
        </p:grpSp>
        <p:sp>
          <p:nvSpPr>
            <p:cNvPr id="18" name="Rectangle: Rounded Corners 17">
              <a:extLst>
                <a:ext uri="{FF2B5EF4-FFF2-40B4-BE49-F238E27FC236}">
                  <a16:creationId xmlns:a16="http://schemas.microsoft.com/office/drawing/2014/main" id="{846F043A-73E2-4A62-B3E9-745EB699E9AC}"/>
                </a:ext>
              </a:extLst>
            </p:cNvPr>
            <p:cNvSpPr/>
            <p:nvPr/>
          </p:nvSpPr>
          <p:spPr>
            <a:xfrm>
              <a:off x="1160314" y="7465246"/>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Mode</a:t>
              </a:r>
            </a:p>
          </p:txBody>
        </p:sp>
      </p:grpSp>
      <p:pic>
        <p:nvPicPr>
          <p:cNvPr id="28" name="Picture 27">
            <a:extLst>
              <a:ext uri="{FF2B5EF4-FFF2-40B4-BE49-F238E27FC236}">
                <a16:creationId xmlns:a16="http://schemas.microsoft.com/office/drawing/2014/main" id="{091F13C9-9928-44DA-B631-A35A7B28A69F}"/>
              </a:ext>
            </a:extLst>
          </p:cNvPr>
          <p:cNvPicPr>
            <a:picLocks noChangeAspect="1"/>
          </p:cNvPicPr>
          <p:nvPr/>
        </p:nvPicPr>
        <p:blipFill>
          <a:blip r:embed="rId3"/>
          <a:stretch>
            <a:fillRect/>
          </a:stretch>
        </p:blipFill>
        <p:spPr>
          <a:xfrm>
            <a:off x="8552231" y="4314512"/>
            <a:ext cx="3249769" cy="3556612"/>
          </a:xfrm>
          <a:prstGeom prst="rect">
            <a:avLst/>
          </a:prstGeom>
          <a:ln w="19050">
            <a:solidFill>
              <a:schemeClr val="accent2"/>
            </a:solidFill>
          </a:ln>
        </p:spPr>
      </p:pic>
      <p:sp>
        <p:nvSpPr>
          <p:cNvPr id="29" name="Shape 372">
            <a:extLst>
              <a:ext uri="{FF2B5EF4-FFF2-40B4-BE49-F238E27FC236}">
                <a16:creationId xmlns:a16="http://schemas.microsoft.com/office/drawing/2014/main" id="{C7E8C5D1-B3A4-41F2-BADB-3B16CB84444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Data Exploration Techniques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27" name="Shape 375">
            <a:extLst>
              <a:ext uri="{FF2B5EF4-FFF2-40B4-BE49-F238E27FC236}">
                <a16:creationId xmlns:a16="http://schemas.microsoft.com/office/drawing/2014/main" id="{9045A748-188B-4A95-A0DD-81317EBFF5F8}"/>
              </a:ext>
            </a:extLst>
          </p:cNvPr>
          <p:cNvPicPr preferRelativeResize="0"/>
          <p:nvPr/>
        </p:nvPicPr>
        <p:blipFill rotWithShape="1">
          <a:blip r:embed="rId4">
            <a:alphaModFix/>
          </a:blip>
          <a:srcRect/>
          <a:stretch/>
        </p:blipFill>
        <p:spPr>
          <a:xfrm>
            <a:off x="4288579" y="829986"/>
            <a:ext cx="7647249" cy="253919"/>
          </a:xfrm>
          <a:prstGeom prst="rect">
            <a:avLst/>
          </a:prstGeom>
          <a:noFill/>
          <a:ln>
            <a:noFill/>
          </a:ln>
        </p:spPr>
      </p:pic>
    </p:spTree>
    <p:extLst>
      <p:ext uri="{BB962C8B-B14F-4D97-AF65-F5344CB8AC3E}">
        <p14:creationId xmlns:p14="http://schemas.microsoft.com/office/powerpoint/2010/main" val="65006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E235369-E47F-43A0-BC8D-2DC9A00B679D}"/>
              </a:ext>
            </a:extLst>
          </p:cNvPr>
          <p:cNvCxnSpPr>
            <a:cxnSpLocks/>
          </p:cNvCxnSpPr>
          <p:nvPr/>
        </p:nvCxnSpPr>
        <p:spPr>
          <a:xfrm>
            <a:off x="5295900" y="1409700"/>
            <a:ext cx="0" cy="7296150"/>
          </a:xfrm>
          <a:prstGeom prst="line">
            <a:avLst/>
          </a:prstGeom>
          <a:ln w="38100">
            <a:solidFill>
              <a:srgbClr val="00B0F0"/>
            </a:solidFill>
            <a:prstDash val="lgDash"/>
          </a:ln>
        </p:spPr>
        <p:style>
          <a:lnRef idx="1">
            <a:schemeClr val="accent1"/>
          </a:lnRef>
          <a:fillRef idx="0">
            <a:schemeClr val="accent1"/>
          </a:fillRef>
          <a:effectRef idx="0">
            <a:schemeClr val="accent1"/>
          </a:effectRef>
          <a:fontRef idx="minor">
            <a:schemeClr val="tx1"/>
          </a:fontRef>
        </p:style>
      </p:cxnSp>
      <p:sp>
        <p:nvSpPr>
          <p:cNvPr id="6" name="Rectangle 1">
            <a:extLst>
              <a:ext uri="{FF2B5EF4-FFF2-40B4-BE49-F238E27FC236}">
                <a16:creationId xmlns:a16="http://schemas.microsoft.com/office/drawing/2014/main" id="{FE66E73B-E824-47BB-A6FC-D45207068B4F}"/>
              </a:ext>
            </a:extLst>
          </p:cNvPr>
          <p:cNvSpPr>
            <a:spLocks noChangeArrowheads="1"/>
          </p:cNvSpPr>
          <p:nvPr/>
        </p:nvSpPr>
        <p:spPr bwMode="auto">
          <a:xfrm>
            <a:off x="5715001" y="2151222"/>
            <a:ext cx="8839191" cy="61555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Open Sans" panose="020B0606030504020204"/>
              </a:rPr>
              <a:t>Using mode( ) on the data frame will return mode values of the data frame across  all the columns, rows with axis=0 and axis = 1, respectively.</a:t>
            </a:r>
            <a:endParaRPr kumimoji="0" lang="en-US" altLang="en-US" sz="2000" b="0" i="0" u="none" strike="noStrike" cap="none" normalizeH="0" baseline="0" dirty="0">
              <a:ln>
                <a:noFill/>
              </a:ln>
              <a:solidFill>
                <a:schemeClr val="tx1"/>
              </a:solidFill>
              <a:effectLst/>
              <a:latin typeface="Open Sans" panose="020B0606030504020204"/>
            </a:endParaRPr>
          </a:p>
        </p:txBody>
      </p:sp>
      <p:grpSp>
        <p:nvGrpSpPr>
          <p:cNvPr id="7" name="Group 6">
            <a:extLst>
              <a:ext uri="{FF2B5EF4-FFF2-40B4-BE49-F238E27FC236}">
                <a16:creationId xmlns:a16="http://schemas.microsoft.com/office/drawing/2014/main" id="{80297CCC-F3EC-4987-8AA7-41BB54429ADA}"/>
              </a:ext>
            </a:extLst>
          </p:cNvPr>
          <p:cNvGrpSpPr/>
          <p:nvPr/>
        </p:nvGrpSpPr>
        <p:grpSpPr>
          <a:xfrm>
            <a:off x="5715000" y="2975618"/>
            <a:ext cx="8924234" cy="1029211"/>
            <a:chOff x="3334977" y="3572202"/>
            <a:chExt cx="9576000" cy="1497879"/>
          </a:xfrm>
        </p:grpSpPr>
        <p:grpSp>
          <p:nvGrpSpPr>
            <p:cNvPr id="8" name="Group 7">
              <a:extLst>
                <a:ext uri="{FF2B5EF4-FFF2-40B4-BE49-F238E27FC236}">
                  <a16:creationId xmlns:a16="http://schemas.microsoft.com/office/drawing/2014/main" id="{DC42F36D-12D7-4EFF-A56D-980637FEF666}"/>
                </a:ext>
              </a:extLst>
            </p:cNvPr>
            <p:cNvGrpSpPr/>
            <p:nvPr/>
          </p:nvGrpSpPr>
          <p:grpSpPr>
            <a:xfrm>
              <a:off x="7545981" y="3572202"/>
              <a:ext cx="1194432" cy="685800"/>
              <a:chOff x="7530784" y="3794728"/>
              <a:chExt cx="1194432" cy="685800"/>
            </a:xfrm>
          </p:grpSpPr>
          <p:sp>
            <p:nvSpPr>
              <p:cNvPr id="14" name="Rounded Rectangle 124">
                <a:extLst>
                  <a:ext uri="{FF2B5EF4-FFF2-40B4-BE49-F238E27FC236}">
                    <a16:creationId xmlns:a16="http://schemas.microsoft.com/office/drawing/2014/main" id="{36D5FB57-46CB-402F-92CA-9850BE4EB14B}"/>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25">
                <a:extLst>
                  <a:ext uri="{FF2B5EF4-FFF2-40B4-BE49-F238E27FC236}">
                    <a16:creationId xmlns:a16="http://schemas.microsoft.com/office/drawing/2014/main" id="{1753CE94-A511-4F75-9B9F-D3DB0596128F}"/>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721E6B2A-C0E6-4A0F-9DEF-EB4549795DC5}"/>
                </a:ext>
              </a:extLst>
            </p:cNvPr>
            <p:cNvGrpSpPr/>
            <p:nvPr/>
          </p:nvGrpSpPr>
          <p:grpSpPr>
            <a:xfrm>
              <a:off x="3334977" y="4258003"/>
              <a:ext cx="9576000" cy="812078"/>
              <a:chOff x="3533641" y="4914900"/>
              <a:chExt cx="9576000" cy="3766537"/>
            </a:xfrm>
          </p:grpSpPr>
          <p:sp>
            <p:nvSpPr>
              <p:cNvPr id="10" name="Rectangle 9">
                <a:extLst>
                  <a:ext uri="{FF2B5EF4-FFF2-40B4-BE49-F238E27FC236}">
                    <a16:creationId xmlns:a16="http://schemas.microsoft.com/office/drawing/2014/main" id="{E2CD510F-7620-47C2-9AFF-E72EED446FAC}"/>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1" name="Straight Connector 10">
                <a:extLst>
                  <a:ext uri="{FF2B5EF4-FFF2-40B4-BE49-F238E27FC236}">
                    <a16:creationId xmlns:a16="http://schemas.microsoft.com/office/drawing/2014/main" id="{CAF26674-0E46-41AB-A6AE-7EE114B1B02E}"/>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FC32B06A-7D24-4A68-9503-65C8433F08D3}"/>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4631B492-CDE0-42E8-9FAA-4EE6B7269256}"/>
                  </a:ext>
                </a:extLst>
              </p:cNvPr>
              <p:cNvSpPr/>
              <p:nvPr/>
            </p:nvSpPr>
            <p:spPr>
              <a:xfrm>
                <a:off x="3617844" y="5615712"/>
                <a:ext cx="9407594"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df.mode(axis=0)</a:t>
                </a:r>
              </a:p>
            </p:txBody>
          </p:sp>
        </p:grpSp>
      </p:grpSp>
      <p:grpSp>
        <p:nvGrpSpPr>
          <p:cNvPr id="16" name="Group 15">
            <a:extLst>
              <a:ext uri="{FF2B5EF4-FFF2-40B4-BE49-F238E27FC236}">
                <a16:creationId xmlns:a16="http://schemas.microsoft.com/office/drawing/2014/main" id="{75CE35D2-1A07-44F0-BEED-B66221295F56}"/>
              </a:ext>
            </a:extLst>
          </p:cNvPr>
          <p:cNvGrpSpPr/>
          <p:nvPr/>
        </p:nvGrpSpPr>
        <p:grpSpPr>
          <a:xfrm>
            <a:off x="1160314" y="1732080"/>
            <a:ext cx="3054931" cy="6398211"/>
            <a:chOff x="1160314" y="1732080"/>
            <a:chExt cx="3054931" cy="6398211"/>
          </a:xfrm>
        </p:grpSpPr>
        <p:grpSp>
          <p:nvGrpSpPr>
            <p:cNvPr id="17" name="Group 16">
              <a:extLst>
                <a:ext uri="{FF2B5EF4-FFF2-40B4-BE49-F238E27FC236}">
                  <a16:creationId xmlns:a16="http://schemas.microsoft.com/office/drawing/2014/main" id="{0C303907-E97E-4EB5-92D0-52EDFD284006}"/>
                </a:ext>
              </a:extLst>
            </p:cNvPr>
            <p:cNvGrpSpPr/>
            <p:nvPr/>
          </p:nvGrpSpPr>
          <p:grpSpPr>
            <a:xfrm>
              <a:off x="1160315" y="1732080"/>
              <a:ext cx="3054930" cy="5579261"/>
              <a:chOff x="1160315" y="1732080"/>
              <a:chExt cx="3054930" cy="5579261"/>
            </a:xfrm>
          </p:grpSpPr>
          <p:grpSp>
            <p:nvGrpSpPr>
              <p:cNvPr id="19" name="Group 18">
                <a:extLst>
                  <a:ext uri="{FF2B5EF4-FFF2-40B4-BE49-F238E27FC236}">
                    <a16:creationId xmlns:a16="http://schemas.microsoft.com/office/drawing/2014/main" id="{757CFE68-A109-47D5-88E1-7DAAAB499C28}"/>
                  </a:ext>
                </a:extLst>
              </p:cNvPr>
              <p:cNvGrpSpPr/>
              <p:nvPr/>
            </p:nvGrpSpPr>
            <p:grpSpPr>
              <a:xfrm>
                <a:off x="1160315" y="1732080"/>
                <a:ext cx="3054930" cy="3941361"/>
                <a:chOff x="893615" y="1621426"/>
                <a:chExt cx="3054930" cy="3941361"/>
              </a:xfrm>
            </p:grpSpPr>
            <p:sp>
              <p:nvSpPr>
                <p:cNvPr id="22" name="Rectangle: Rounded Corners 21">
                  <a:extLst>
                    <a:ext uri="{FF2B5EF4-FFF2-40B4-BE49-F238E27FC236}">
                      <a16:creationId xmlns:a16="http://schemas.microsoft.com/office/drawing/2014/main" id="{EC44CD26-F603-43A8-8C01-CE2E13080261}"/>
                    </a:ext>
                  </a:extLst>
                </p:cNvPr>
                <p:cNvSpPr/>
                <p:nvPr/>
              </p:nvSpPr>
              <p:spPr>
                <a:xfrm>
                  <a:off x="893618" y="1621426"/>
                  <a:ext cx="3054927" cy="665044"/>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Dimensionality Check</a:t>
                  </a:r>
                </a:p>
              </p:txBody>
            </p:sp>
            <p:sp>
              <p:nvSpPr>
                <p:cNvPr id="23" name="Rectangle: Rounded Corners 22">
                  <a:extLst>
                    <a:ext uri="{FF2B5EF4-FFF2-40B4-BE49-F238E27FC236}">
                      <a16:creationId xmlns:a16="http://schemas.microsoft.com/office/drawing/2014/main" id="{2E39AA80-3508-4993-8B25-33BA173741F2}"/>
                    </a:ext>
                  </a:extLst>
                </p:cNvPr>
                <p:cNvSpPr/>
                <p:nvPr/>
              </p:nvSpPr>
              <p:spPr>
                <a:xfrm>
                  <a:off x="893617" y="244089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Type of Dataset</a:t>
                  </a:r>
                </a:p>
              </p:txBody>
            </p:sp>
            <p:sp>
              <p:nvSpPr>
                <p:cNvPr id="24" name="Rectangle: Rounded Corners 23">
                  <a:extLst>
                    <a:ext uri="{FF2B5EF4-FFF2-40B4-BE49-F238E27FC236}">
                      <a16:creationId xmlns:a16="http://schemas.microsoft.com/office/drawing/2014/main" id="{B4A726D9-78D9-4954-99EE-5F8613180C7E}"/>
                    </a:ext>
                  </a:extLst>
                </p:cNvPr>
                <p:cNvSpPr/>
                <p:nvPr/>
              </p:nvSpPr>
              <p:spPr>
                <a:xfrm>
                  <a:off x="893616" y="3259841"/>
                  <a:ext cx="3054927" cy="665044"/>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Slicing and Indexing</a:t>
                  </a:r>
                </a:p>
              </p:txBody>
            </p:sp>
            <p:sp>
              <p:nvSpPr>
                <p:cNvPr id="25" name="Rectangle: Rounded Corners 24">
                  <a:extLst>
                    <a:ext uri="{FF2B5EF4-FFF2-40B4-BE49-F238E27FC236}">
                      <a16:creationId xmlns:a16="http://schemas.microsoft.com/office/drawing/2014/main" id="{39DB077A-10DD-4275-9E0B-0FE5300FD114}"/>
                    </a:ext>
                  </a:extLst>
                </p:cNvPr>
                <p:cNvSpPr/>
                <p:nvPr/>
              </p:nvSpPr>
              <p:spPr>
                <a:xfrm>
                  <a:off x="893616" y="4078791"/>
                  <a:ext cx="3054927" cy="665045"/>
                </a:xfrm>
                <a:prstGeom prst="roundRect">
                  <a:avLst/>
                </a:prstGeom>
                <a:solidFill>
                  <a:schemeClr val="bg1">
                    <a:lumMod val="65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Identifying Unique Elements</a:t>
                  </a:r>
                </a:p>
              </p:txBody>
            </p:sp>
            <p:sp>
              <p:nvSpPr>
                <p:cNvPr id="26" name="Rectangle: Rounded Corners 25">
                  <a:extLst>
                    <a:ext uri="{FF2B5EF4-FFF2-40B4-BE49-F238E27FC236}">
                      <a16:creationId xmlns:a16="http://schemas.microsoft.com/office/drawing/2014/main" id="{CA8505E9-89FE-4850-917C-84A0B5CEDD3B}"/>
                    </a:ext>
                  </a:extLst>
                </p:cNvPr>
                <p:cNvSpPr/>
                <p:nvPr/>
              </p:nvSpPr>
              <p:spPr>
                <a:xfrm>
                  <a:off x="893615" y="4897742"/>
                  <a:ext cx="3054927" cy="665045"/>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Value Extraction</a:t>
                  </a:r>
                </a:p>
              </p:txBody>
            </p:sp>
          </p:grpSp>
          <p:sp>
            <p:nvSpPr>
              <p:cNvPr id="20" name="Rectangle: Rounded Corners 19">
                <a:extLst>
                  <a:ext uri="{FF2B5EF4-FFF2-40B4-BE49-F238E27FC236}">
                    <a16:creationId xmlns:a16="http://schemas.microsoft.com/office/drawing/2014/main" id="{4641480E-8BFB-43E2-9DB6-B1411E04D170}"/>
                  </a:ext>
                </a:extLst>
              </p:cNvPr>
              <p:cNvSpPr/>
              <p:nvPr/>
            </p:nvSpPr>
            <p:spPr>
              <a:xfrm>
                <a:off x="1160315" y="5827346"/>
                <a:ext cx="3054927" cy="665045"/>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Mean</a:t>
                </a:r>
              </a:p>
            </p:txBody>
          </p:sp>
          <p:sp>
            <p:nvSpPr>
              <p:cNvPr id="21" name="Rectangle: Rounded Corners 20">
                <a:extLst>
                  <a:ext uri="{FF2B5EF4-FFF2-40B4-BE49-F238E27FC236}">
                    <a16:creationId xmlns:a16="http://schemas.microsoft.com/office/drawing/2014/main" id="{DAE075E4-011E-4079-ADBC-A65006DCEC9E}"/>
                  </a:ext>
                </a:extLst>
              </p:cNvPr>
              <p:cNvSpPr/>
              <p:nvPr/>
            </p:nvSpPr>
            <p:spPr>
              <a:xfrm>
                <a:off x="1160315" y="6646296"/>
                <a:ext cx="3054927" cy="665045"/>
              </a:xfrm>
              <a:prstGeom prst="roundRect">
                <a:avLst/>
              </a:prstGeom>
              <a:solidFill>
                <a:srgbClr val="A6A6A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Median</a:t>
                </a:r>
              </a:p>
            </p:txBody>
          </p:sp>
        </p:grpSp>
        <p:sp>
          <p:nvSpPr>
            <p:cNvPr id="18" name="Rectangle: Rounded Corners 17">
              <a:extLst>
                <a:ext uri="{FF2B5EF4-FFF2-40B4-BE49-F238E27FC236}">
                  <a16:creationId xmlns:a16="http://schemas.microsoft.com/office/drawing/2014/main" id="{53771C1B-46F4-4966-BEB1-EDA4C276D0BB}"/>
                </a:ext>
              </a:extLst>
            </p:cNvPr>
            <p:cNvSpPr/>
            <p:nvPr/>
          </p:nvSpPr>
          <p:spPr>
            <a:xfrm>
              <a:off x="1160314" y="7465246"/>
              <a:ext cx="3054927" cy="665045"/>
            </a:xfrm>
            <a:prstGeom prst="roundRect">
              <a:avLst/>
            </a:prstGeom>
            <a:solidFill>
              <a:srgbClr val="FF797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Feature Mode</a:t>
              </a:r>
            </a:p>
          </p:txBody>
        </p:sp>
      </p:grpSp>
      <p:pic>
        <p:nvPicPr>
          <p:cNvPr id="28" name="Picture 27">
            <a:extLst>
              <a:ext uri="{FF2B5EF4-FFF2-40B4-BE49-F238E27FC236}">
                <a16:creationId xmlns:a16="http://schemas.microsoft.com/office/drawing/2014/main" id="{AC331255-9457-4825-B742-37C8D461EEFA}"/>
              </a:ext>
            </a:extLst>
          </p:cNvPr>
          <p:cNvPicPr>
            <a:picLocks noChangeAspect="1"/>
          </p:cNvPicPr>
          <p:nvPr/>
        </p:nvPicPr>
        <p:blipFill>
          <a:blip r:embed="rId3"/>
          <a:stretch>
            <a:fillRect/>
          </a:stretch>
        </p:blipFill>
        <p:spPr>
          <a:xfrm>
            <a:off x="5714999" y="4313368"/>
            <a:ext cx="9819040" cy="2636077"/>
          </a:xfrm>
          <a:prstGeom prst="rect">
            <a:avLst/>
          </a:prstGeom>
          <a:ln w="19050">
            <a:solidFill>
              <a:schemeClr val="accent2"/>
            </a:solidFill>
          </a:ln>
        </p:spPr>
      </p:pic>
      <p:sp>
        <p:nvSpPr>
          <p:cNvPr id="29" name="Shape 372">
            <a:extLst>
              <a:ext uri="{FF2B5EF4-FFF2-40B4-BE49-F238E27FC236}">
                <a16:creationId xmlns:a16="http://schemas.microsoft.com/office/drawing/2014/main" id="{0C74F4BE-4B5C-4F8A-B9D2-3D20F766251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Data Exploration Techniques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27" name="Shape 375">
            <a:extLst>
              <a:ext uri="{FF2B5EF4-FFF2-40B4-BE49-F238E27FC236}">
                <a16:creationId xmlns:a16="http://schemas.microsoft.com/office/drawing/2014/main" id="{5D18AB6C-42C7-42C8-98AE-BC4EEE2D4F0E}"/>
              </a:ext>
            </a:extLst>
          </p:cNvPr>
          <p:cNvPicPr preferRelativeResize="0"/>
          <p:nvPr/>
        </p:nvPicPr>
        <p:blipFill rotWithShape="1">
          <a:blip r:embed="rId4">
            <a:alphaModFix/>
          </a:blip>
          <a:srcRect/>
          <a:stretch/>
        </p:blipFill>
        <p:spPr>
          <a:xfrm>
            <a:off x="4288579" y="829986"/>
            <a:ext cx="7647249" cy="253919"/>
          </a:xfrm>
          <a:prstGeom prst="rect">
            <a:avLst/>
          </a:prstGeom>
          <a:noFill/>
          <a:ln>
            <a:noFill/>
          </a:ln>
        </p:spPr>
      </p:pic>
    </p:spTree>
    <p:extLst>
      <p:ext uri="{BB962C8B-B14F-4D97-AF65-F5344CB8AC3E}">
        <p14:creationId xmlns:p14="http://schemas.microsoft.com/office/powerpoint/2010/main" val="2096988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34E653-82D0-4234-87E7-A2F4AD892272}"/>
              </a:ext>
            </a:extLst>
          </p:cNvPr>
          <p:cNvSpPr>
            <a:spLocks noGrp="1"/>
          </p:cNvSpPr>
          <p:nvPr>
            <p:ph type="body" idx="1"/>
          </p:nvPr>
        </p:nvSpPr>
        <p:spPr>
          <a:xfrm>
            <a:off x="875146" y="3883940"/>
            <a:ext cx="14505708" cy="1376120"/>
          </a:xfrm>
        </p:spPr>
        <p:txBody>
          <a:bodyPr>
            <a:normAutofit/>
          </a:bodyPr>
          <a:lstStyle/>
          <a:p>
            <a:r>
              <a:rPr lang="en-IN" sz="2400" dirty="0"/>
              <a:t>Let’s now consider multiple features and understand the effect of one over other with respect to correlation (using seaborn)</a:t>
            </a:r>
          </a:p>
        </p:txBody>
      </p:sp>
    </p:spTree>
    <p:extLst>
      <p:ext uri="{BB962C8B-B14F-4D97-AF65-F5344CB8AC3E}">
        <p14:creationId xmlns:p14="http://schemas.microsoft.com/office/powerpoint/2010/main" val="657633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CCF60-2E0B-4436-B59C-E8E3E155C138}"/>
              </a:ext>
            </a:extLst>
          </p:cNvPr>
          <p:cNvSpPr>
            <a:spLocks noGrp="1"/>
          </p:cNvSpPr>
          <p:nvPr>
            <p:ph type="title"/>
          </p:nvPr>
        </p:nvSpPr>
        <p:spPr/>
        <p:txBody>
          <a:bodyPr/>
          <a:lstStyle/>
          <a:p>
            <a:endParaRPr lang="en-IN" dirty="0"/>
          </a:p>
        </p:txBody>
      </p:sp>
      <p:pic>
        <p:nvPicPr>
          <p:cNvPr id="3074" name="Picture 2" descr="Related image">
            <a:extLst>
              <a:ext uri="{FF2B5EF4-FFF2-40B4-BE49-F238E27FC236}">
                <a16:creationId xmlns:a16="http://schemas.microsoft.com/office/drawing/2014/main" id="{D5C12AE0-DB61-4D03-A979-C1EBA9B2A5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74"/>
          <a:stretch/>
        </p:blipFill>
        <p:spPr bwMode="auto">
          <a:xfrm>
            <a:off x="0" y="18661"/>
            <a:ext cx="16261110" cy="9144000"/>
          </a:xfrm>
          <a:prstGeom prst="rect">
            <a:avLst/>
          </a:prstGeom>
          <a:noFill/>
          <a:extLst>
            <a:ext uri="{909E8E84-426E-40DD-AFC4-6F175D3DCCD1}">
              <a14:hiddenFill xmlns:a14="http://schemas.microsoft.com/office/drawing/2010/main">
                <a:solidFill>
                  <a:srgbClr val="FFFFFF"/>
                </a:solidFill>
              </a14:hiddenFill>
            </a:ext>
          </a:extLst>
        </p:spPr>
      </p:pic>
      <p:pic>
        <p:nvPicPr>
          <p:cNvPr id="4" name="Shape 175">
            <a:extLst>
              <a:ext uri="{FF2B5EF4-FFF2-40B4-BE49-F238E27FC236}">
                <a16:creationId xmlns:a16="http://schemas.microsoft.com/office/drawing/2014/main" id="{764E5792-51DA-4CE7-A97F-D2DD4F79B34E}"/>
              </a:ext>
            </a:extLst>
          </p:cNvPr>
          <p:cNvPicPr preferRelativeResize="0"/>
          <p:nvPr/>
        </p:nvPicPr>
        <p:blipFill rotWithShape="1">
          <a:blip r:embed="rId4">
            <a:alphaModFix/>
          </a:blip>
          <a:srcRect l="91737" t="95510"/>
          <a:stretch/>
        </p:blipFill>
        <p:spPr>
          <a:xfrm>
            <a:off x="14703183" y="8619050"/>
            <a:ext cx="1294769" cy="410547"/>
          </a:xfrm>
          <a:prstGeom prst="rect">
            <a:avLst/>
          </a:prstGeom>
          <a:noFill/>
          <a:ln>
            <a:noFill/>
          </a:ln>
        </p:spPr>
      </p:pic>
      <p:sp>
        <p:nvSpPr>
          <p:cNvPr id="5" name="Shape 176">
            <a:extLst>
              <a:ext uri="{FF2B5EF4-FFF2-40B4-BE49-F238E27FC236}">
                <a16:creationId xmlns:a16="http://schemas.microsoft.com/office/drawing/2014/main" id="{0DA15055-7125-488F-B582-FDADF78D00A0}"/>
              </a:ext>
            </a:extLst>
          </p:cNvPr>
          <p:cNvSpPr txBox="1"/>
          <p:nvPr/>
        </p:nvSpPr>
        <p:spPr>
          <a:xfrm>
            <a:off x="258048" y="8655047"/>
            <a:ext cx="3251915" cy="3385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600" dirty="0">
                <a:solidFill>
                  <a:schemeClr val="bg1"/>
                </a:solidFill>
                <a:latin typeface="Open Sans"/>
                <a:ea typeface="Open Sans"/>
                <a:cs typeface="Open Sans"/>
                <a:sym typeface="Open Sans"/>
              </a:rPr>
              <a:t>©Simplilearn. All rights reserved</a:t>
            </a:r>
          </a:p>
        </p:txBody>
      </p:sp>
      <p:sp>
        <p:nvSpPr>
          <p:cNvPr id="3" name="Speech Bubble: Rectangle 2">
            <a:extLst>
              <a:ext uri="{FF2B5EF4-FFF2-40B4-BE49-F238E27FC236}">
                <a16:creationId xmlns:a16="http://schemas.microsoft.com/office/drawing/2014/main" id="{54D9CCDE-E598-4F6E-A4AA-628FA5BEB6BB}"/>
              </a:ext>
            </a:extLst>
          </p:cNvPr>
          <p:cNvSpPr/>
          <p:nvPr/>
        </p:nvSpPr>
        <p:spPr>
          <a:xfrm>
            <a:off x="10706100" y="2095500"/>
            <a:ext cx="4800600" cy="2476500"/>
          </a:xfrm>
          <a:prstGeom prst="wedgeRectCallout">
            <a:avLst>
              <a:gd name="adj1" fmla="val -47420"/>
              <a:gd name="adj2" fmla="val 104340"/>
            </a:avLst>
          </a:prstGeom>
          <a:solidFill>
            <a:srgbClr val="FFC50D"/>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Comic Sans MS" panose="030F0702030302020204" pitchFamily="66" charset="0"/>
                <a:cs typeface="Courier New" panose="02070309020205020404" pitchFamily="49" charset="0"/>
              </a:rPr>
              <a:t>Seaborn</a:t>
            </a:r>
            <a:r>
              <a:rPr lang="en-IN" sz="2000" dirty="0">
                <a:solidFill>
                  <a:schemeClr val="tx1"/>
                </a:solidFill>
                <a:latin typeface="Comic Sans MS" panose="030F0702030302020204" pitchFamily="66" charset="0"/>
                <a:cs typeface="Courier New" panose="02070309020205020404" pitchFamily="49" charset="0"/>
              </a:rPr>
              <a:t> is a library for making attractive and informative statistical graphics in Python. It is built on top of matplotlib and integrated with the PyData Stack, including support for numpy and pandas data structures, and statistical routines.</a:t>
            </a:r>
          </a:p>
        </p:txBody>
      </p:sp>
    </p:spTree>
    <p:extLst>
      <p:ext uri="{BB962C8B-B14F-4D97-AF65-F5344CB8AC3E}">
        <p14:creationId xmlns:p14="http://schemas.microsoft.com/office/powerpoint/2010/main" val="125478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4349543" y="3029232"/>
            <a:ext cx="8946988" cy="521725"/>
          </a:xfrm>
          <a:prstGeom prst="rect">
            <a:avLst/>
          </a:prstGeom>
          <a:noFill/>
          <a:ln>
            <a:noFill/>
          </a:ln>
        </p:spPr>
        <p:txBody>
          <a:bodyPr lIns="91425" tIns="45700" rIns="91425" bIns="45700" anchor="t" anchorCtr="0">
            <a:noAutofit/>
          </a:bodyPr>
          <a:lstStyle/>
          <a:p>
            <a:pPr lvl="0">
              <a:spcBef>
                <a:spcPts val="0"/>
              </a:spcBef>
              <a:buSzPct val="25000"/>
            </a:pPr>
            <a:r>
              <a:rPr lang="en-US" sz="2000" dirty="0">
                <a:solidFill>
                  <a:schemeClr val="tx1">
                    <a:lumMod val="65000"/>
                    <a:lumOff val="35000"/>
                  </a:schemeClr>
                </a:solidFill>
              </a:rPr>
              <a:t>Demonstrate different data wrangling techniques and their significance</a:t>
            </a:r>
          </a:p>
        </p:txBody>
      </p:sp>
      <p:sp>
        <p:nvSpPr>
          <p:cNvPr id="351" name="Shape 351"/>
          <p:cNvSpPr txBox="1">
            <a:spLocks noGrp="1"/>
          </p:cNvSpPr>
          <p:nvPr>
            <p:ph type="body" idx="3"/>
          </p:nvPr>
        </p:nvSpPr>
        <p:spPr>
          <a:xfrm>
            <a:off x="4349543" y="3802290"/>
            <a:ext cx="10133301" cy="485256"/>
          </a:xfrm>
          <a:prstGeom prst="rect">
            <a:avLst/>
          </a:prstGeom>
          <a:noFill/>
          <a:ln>
            <a:noFill/>
          </a:ln>
        </p:spPr>
        <p:txBody>
          <a:bodyPr lIns="91425" tIns="45700" rIns="91425" bIns="45700" anchor="t" anchorCtr="0">
            <a:noAutofit/>
          </a:bodyPr>
          <a:lstStyle/>
          <a:p>
            <a:pPr lvl="0">
              <a:spcBef>
                <a:spcPts val="0"/>
              </a:spcBef>
              <a:buSzPct val="25000"/>
            </a:pPr>
            <a:r>
              <a:rPr lang="en-US" sz="2000" dirty="0">
                <a:solidFill>
                  <a:schemeClr val="tx1">
                    <a:lumMod val="65000"/>
                    <a:lumOff val="35000"/>
                  </a:schemeClr>
                </a:solidFill>
              </a:rPr>
              <a:t>Perform data manipulation in python using coercion, merging, concatenation, </a:t>
            </a:r>
          </a:p>
          <a:p>
            <a:pPr lvl="0">
              <a:spcBef>
                <a:spcPts val="0"/>
              </a:spcBef>
              <a:buSzPct val="25000"/>
            </a:pPr>
            <a:r>
              <a:rPr lang="en-US" sz="2000" dirty="0">
                <a:solidFill>
                  <a:schemeClr val="tx1">
                    <a:lumMod val="65000"/>
                    <a:lumOff val="35000"/>
                  </a:schemeClr>
                </a:solidFill>
              </a:rPr>
              <a:t>and joins</a:t>
            </a:r>
          </a:p>
        </p:txBody>
      </p:sp>
      <p:sp>
        <p:nvSpPr>
          <p:cNvPr id="352" name="Shape 352"/>
          <p:cNvSpPr txBox="1">
            <a:spLocks noGrp="1"/>
          </p:cNvSpPr>
          <p:nvPr>
            <p:ph type="body" idx="4"/>
          </p:nvPr>
        </p:nvSpPr>
        <p:spPr>
          <a:xfrm>
            <a:off x="4349543" y="2191651"/>
            <a:ext cx="8946988" cy="586248"/>
          </a:xfrm>
          <a:prstGeom prst="rect">
            <a:avLst/>
          </a:prstGeom>
          <a:noFill/>
          <a:ln>
            <a:noFill/>
          </a:ln>
        </p:spPr>
        <p:txBody>
          <a:bodyPr lIns="91425" tIns="45700" rIns="91425" bIns="45700" anchor="t" anchorCtr="0">
            <a:noAutofit/>
          </a:bodyPr>
          <a:lstStyle/>
          <a:p>
            <a:pPr lvl="0">
              <a:spcBef>
                <a:spcPts val="0"/>
              </a:spcBef>
              <a:buSzPct val="25000"/>
            </a:pPr>
            <a:r>
              <a:rPr lang="en-US" sz="2000" dirty="0">
                <a:solidFill>
                  <a:schemeClr val="tx1">
                    <a:lumMod val="65000"/>
                    <a:lumOff val="35000"/>
                  </a:schemeClr>
                </a:solidFill>
              </a:rPr>
              <a:t>Demonstrate data import and exploration using Python</a:t>
            </a:r>
            <a:endParaRPr lang="en-US" sz="2000" b="0" i="0" u="none" strike="noStrike" cap="none" dirty="0">
              <a:solidFill>
                <a:schemeClr val="tx1">
                  <a:lumMod val="65000"/>
                  <a:lumOff val="35000"/>
                </a:schemeClr>
              </a:solidFill>
              <a:sym typeface="Open Sans"/>
            </a:endParaRPr>
          </a:p>
        </p:txBody>
      </p:sp>
      <p:pic>
        <p:nvPicPr>
          <p:cNvPr id="353" name="Shape 353"/>
          <p:cNvPicPr preferRelativeResize="0"/>
          <p:nvPr/>
        </p:nvPicPr>
        <p:blipFill rotWithShape="1">
          <a:blip r:embed="rId3">
            <a:alphaModFix/>
          </a:blip>
          <a:srcRect l="19927" t="20892" r="25876" b="23651"/>
          <a:stretch/>
        </p:blipFill>
        <p:spPr>
          <a:xfrm>
            <a:off x="3692463" y="3016880"/>
            <a:ext cx="457414" cy="457200"/>
          </a:xfrm>
          <a:prstGeom prst="rect">
            <a:avLst/>
          </a:prstGeom>
          <a:noFill/>
          <a:ln>
            <a:noFill/>
          </a:ln>
        </p:spPr>
      </p:pic>
      <p:pic>
        <p:nvPicPr>
          <p:cNvPr id="354" name="Shape 354"/>
          <p:cNvPicPr preferRelativeResize="0"/>
          <p:nvPr/>
        </p:nvPicPr>
        <p:blipFill rotWithShape="1">
          <a:blip r:embed="rId3">
            <a:alphaModFix/>
          </a:blip>
          <a:srcRect l="19927" t="20892" r="25876" b="23651"/>
          <a:stretch/>
        </p:blipFill>
        <p:spPr>
          <a:xfrm>
            <a:off x="3692463" y="3793847"/>
            <a:ext cx="457414" cy="457200"/>
          </a:xfrm>
          <a:prstGeom prst="rect">
            <a:avLst/>
          </a:prstGeom>
          <a:noFill/>
          <a:ln>
            <a:noFill/>
          </a:ln>
        </p:spPr>
      </p:pic>
      <p:pic>
        <p:nvPicPr>
          <p:cNvPr id="356" name="Shape 356"/>
          <p:cNvPicPr preferRelativeResize="0"/>
          <p:nvPr/>
        </p:nvPicPr>
        <p:blipFill rotWithShape="1">
          <a:blip r:embed="rId3">
            <a:alphaModFix/>
          </a:blip>
          <a:srcRect l="19927" t="20892" r="25876" b="23651"/>
          <a:stretch/>
        </p:blipFill>
        <p:spPr>
          <a:xfrm>
            <a:off x="3692462" y="2191651"/>
            <a:ext cx="457414" cy="457200"/>
          </a:xfrm>
          <a:prstGeom prst="rect">
            <a:avLst/>
          </a:prstGeom>
          <a:noFill/>
          <a:ln>
            <a:noFill/>
          </a:ln>
        </p:spPr>
      </p:pic>
      <p:sp>
        <p:nvSpPr>
          <p:cNvPr id="10" name="TextBox 9">
            <a:extLst>
              <a:ext uri="{FF2B5EF4-FFF2-40B4-BE49-F238E27FC236}">
                <a16:creationId xmlns:a16="http://schemas.microsoft.com/office/drawing/2014/main" id="{4033008F-0112-43B7-BBA2-6E7929E8C504}"/>
              </a:ext>
            </a:extLst>
          </p:cNvPr>
          <p:cNvSpPr txBox="1"/>
          <p:nvPr/>
        </p:nvSpPr>
        <p:spPr>
          <a:xfrm>
            <a:off x="3692462" y="1383817"/>
            <a:ext cx="11308702" cy="400110"/>
          </a:xfrm>
          <a:prstGeom prst="rect">
            <a:avLst/>
          </a:prstGeom>
          <a:noFill/>
        </p:spPr>
        <p:txBody>
          <a:bodyPr wrap="square" rtlCol="0">
            <a:spAutoFit/>
          </a:bodyPr>
          <a:lstStyle/>
          <a:p>
            <a:r>
              <a:rPr lang="en-IN" sz="2000" dirty="0">
                <a:solidFill>
                  <a:schemeClr val="tx1">
                    <a:lumMod val="65000"/>
                    <a:lumOff val="35000"/>
                  </a:schemeClr>
                </a:solidFill>
                <a:latin typeface="Open Sans"/>
                <a:ea typeface="Open Sans"/>
                <a:cs typeface="Open Sans"/>
                <a:sym typeface="Open Sans"/>
              </a:rPr>
              <a:t>By the end of this lesson, you will be able to:</a:t>
            </a:r>
          </a:p>
        </p:txBody>
      </p:sp>
    </p:spTree>
    <p:extLst>
      <p:ext uri="{BB962C8B-B14F-4D97-AF65-F5344CB8AC3E}">
        <p14:creationId xmlns:p14="http://schemas.microsoft.com/office/powerpoint/2010/main" val="2845028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E747-27A9-4413-8962-886788FA00FC}"/>
              </a:ext>
            </a:extLst>
          </p:cNvPr>
          <p:cNvSpPr>
            <a:spLocks noGrp="1"/>
          </p:cNvSpPr>
          <p:nvPr>
            <p:ph type="title"/>
          </p:nvPr>
        </p:nvSpPr>
        <p:spPr/>
        <p:txBody>
          <a:bodyPr/>
          <a:lstStyle/>
          <a:p>
            <a:r>
              <a:rPr lang="en-IN" dirty="0"/>
              <a:t>Plotting a Heatmap with Seaborn</a:t>
            </a:r>
          </a:p>
        </p:txBody>
      </p:sp>
      <p:pic>
        <p:nvPicPr>
          <p:cNvPr id="22" name="Shape 375">
            <a:extLst>
              <a:ext uri="{FF2B5EF4-FFF2-40B4-BE49-F238E27FC236}">
                <a16:creationId xmlns:a16="http://schemas.microsoft.com/office/drawing/2014/main" id="{E4A58F5B-6498-4CF4-A682-D4A58E29C1FF}"/>
              </a:ext>
            </a:extLst>
          </p:cNvPr>
          <p:cNvPicPr preferRelativeResize="0"/>
          <p:nvPr/>
        </p:nvPicPr>
        <p:blipFill rotWithShape="1">
          <a:blip r:embed="rId3">
            <a:alphaModFix/>
          </a:blip>
          <a:srcRect/>
          <a:stretch/>
        </p:blipFill>
        <p:spPr>
          <a:xfrm>
            <a:off x="4672262" y="829986"/>
            <a:ext cx="6946582" cy="253919"/>
          </a:xfrm>
          <a:prstGeom prst="rect">
            <a:avLst/>
          </a:prstGeom>
          <a:noFill/>
          <a:ln>
            <a:noFill/>
          </a:ln>
        </p:spPr>
      </p:pic>
      <p:grpSp>
        <p:nvGrpSpPr>
          <p:cNvPr id="3" name="Group 2">
            <a:extLst>
              <a:ext uri="{FF2B5EF4-FFF2-40B4-BE49-F238E27FC236}">
                <a16:creationId xmlns:a16="http://schemas.microsoft.com/office/drawing/2014/main" id="{CCC3F521-CDAC-4951-A72B-EF37F5DD2918}"/>
              </a:ext>
            </a:extLst>
          </p:cNvPr>
          <p:cNvGrpSpPr/>
          <p:nvPr/>
        </p:nvGrpSpPr>
        <p:grpSpPr>
          <a:xfrm>
            <a:off x="1250544" y="2014300"/>
            <a:ext cx="13754912" cy="6932761"/>
            <a:chOff x="1250544" y="1381253"/>
            <a:chExt cx="13754912" cy="6932761"/>
          </a:xfrm>
        </p:grpSpPr>
        <p:grpSp>
          <p:nvGrpSpPr>
            <p:cNvPr id="24" name="Group 23">
              <a:extLst>
                <a:ext uri="{FF2B5EF4-FFF2-40B4-BE49-F238E27FC236}">
                  <a16:creationId xmlns:a16="http://schemas.microsoft.com/office/drawing/2014/main" id="{ABE3B023-2523-48E8-B601-2A4B97F2B1CA}"/>
                </a:ext>
              </a:extLst>
            </p:cNvPr>
            <p:cNvGrpSpPr/>
            <p:nvPr/>
          </p:nvGrpSpPr>
          <p:grpSpPr>
            <a:xfrm>
              <a:off x="1250544" y="1381253"/>
              <a:ext cx="13754912" cy="4727717"/>
              <a:chOff x="514821" y="1575732"/>
              <a:chExt cx="15226358" cy="4007945"/>
            </a:xfrm>
          </p:grpSpPr>
          <p:grpSp>
            <p:nvGrpSpPr>
              <p:cNvPr id="4" name="Group 3">
                <a:extLst>
                  <a:ext uri="{FF2B5EF4-FFF2-40B4-BE49-F238E27FC236}">
                    <a16:creationId xmlns:a16="http://schemas.microsoft.com/office/drawing/2014/main" id="{4D120D86-8DC6-4A8E-AEF6-AB2C8F6B575D}"/>
                  </a:ext>
                </a:extLst>
              </p:cNvPr>
              <p:cNvGrpSpPr/>
              <p:nvPr/>
            </p:nvGrpSpPr>
            <p:grpSpPr>
              <a:xfrm>
                <a:off x="7293950" y="1575732"/>
                <a:ext cx="1726556" cy="730899"/>
                <a:chOff x="7530784" y="3794728"/>
                <a:chExt cx="1194432" cy="685800"/>
              </a:xfrm>
            </p:grpSpPr>
            <p:sp>
              <p:nvSpPr>
                <p:cNvPr id="10" name="Rounded Rectangle 124">
                  <a:extLst>
                    <a:ext uri="{FF2B5EF4-FFF2-40B4-BE49-F238E27FC236}">
                      <a16:creationId xmlns:a16="http://schemas.microsoft.com/office/drawing/2014/main" id="{DE6DF2B2-F6AD-4713-83B5-D91B0CC2260B}"/>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25">
                  <a:extLst>
                    <a:ext uri="{FF2B5EF4-FFF2-40B4-BE49-F238E27FC236}">
                      <a16:creationId xmlns:a16="http://schemas.microsoft.com/office/drawing/2014/main" id="{5600D66F-393A-4967-AD19-B589DBDCA0F2}"/>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5" name="Group 4">
                <a:extLst>
                  <a:ext uri="{FF2B5EF4-FFF2-40B4-BE49-F238E27FC236}">
                    <a16:creationId xmlns:a16="http://schemas.microsoft.com/office/drawing/2014/main" id="{EB52EBB6-A29F-4CE9-8914-CB832032F6E9}"/>
                  </a:ext>
                </a:extLst>
              </p:cNvPr>
              <p:cNvGrpSpPr/>
              <p:nvPr/>
            </p:nvGrpSpPr>
            <p:grpSpPr>
              <a:xfrm>
                <a:off x="514821" y="2306633"/>
                <a:ext cx="15226358" cy="3277044"/>
                <a:chOff x="3533641" y="4914900"/>
                <a:chExt cx="9576000" cy="3766537"/>
              </a:xfrm>
            </p:grpSpPr>
            <p:sp>
              <p:nvSpPr>
                <p:cNvPr id="6" name="Rectangle 5">
                  <a:extLst>
                    <a:ext uri="{FF2B5EF4-FFF2-40B4-BE49-F238E27FC236}">
                      <a16:creationId xmlns:a16="http://schemas.microsoft.com/office/drawing/2014/main" id="{9BD45C31-B45E-461F-BBAA-CFFDBE50EB2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7" name="Straight Connector 6">
                  <a:extLst>
                    <a:ext uri="{FF2B5EF4-FFF2-40B4-BE49-F238E27FC236}">
                      <a16:creationId xmlns:a16="http://schemas.microsoft.com/office/drawing/2014/main" id="{7E46CBCE-CDF1-491E-B948-964C2499F892}"/>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8" name="Isosceles Triangle 7">
                  <a:extLst>
                    <a:ext uri="{FF2B5EF4-FFF2-40B4-BE49-F238E27FC236}">
                      <a16:creationId xmlns:a16="http://schemas.microsoft.com/office/drawing/2014/main" id="{CB23B8E6-3E3E-46DC-9A06-5FF37AF87CA4}"/>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9" name="Rectangle 8">
                  <a:extLst>
                    <a:ext uri="{FF2B5EF4-FFF2-40B4-BE49-F238E27FC236}">
                      <a16:creationId xmlns:a16="http://schemas.microsoft.com/office/drawing/2014/main" id="{FFE7C0BF-3EBD-4FE2-9276-134BCC124D9E}"/>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matplotlib.pyplot as plt</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seaborn as sns</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correlations = df.corr()</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sns.heatmap(data = correlations,square = True, cmap = "bwr")</a:t>
                  </a:r>
                </a:p>
                <a:p>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plt.yticks(rotation=0)</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plt.xticks(rotation=90)</a:t>
                  </a:r>
                </a:p>
              </p:txBody>
            </p:sp>
          </p:grpSp>
        </p:grpSp>
        <p:cxnSp>
          <p:nvCxnSpPr>
            <p:cNvPr id="27" name="Straight Arrow Connector 26">
              <a:extLst>
                <a:ext uri="{FF2B5EF4-FFF2-40B4-BE49-F238E27FC236}">
                  <a16:creationId xmlns:a16="http://schemas.microsoft.com/office/drawing/2014/main" id="{33033A1F-83E3-4F24-A359-FE5A7E3211A2}"/>
                </a:ext>
              </a:extLst>
            </p:cNvPr>
            <p:cNvCxnSpPr>
              <a:cxnSpLocks/>
            </p:cNvCxnSpPr>
            <p:nvPr/>
          </p:nvCxnSpPr>
          <p:spPr>
            <a:xfrm>
              <a:off x="4221805" y="4480816"/>
              <a:ext cx="3694384" cy="2086091"/>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AC930FC-1C8C-4502-A24B-906D47D7A667}"/>
                </a:ext>
              </a:extLst>
            </p:cNvPr>
            <p:cNvCxnSpPr>
              <a:cxnSpLocks/>
            </p:cNvCxnSpPr>
            <p:nvPr/>
          </p:nvCxnSpPr>
          <p:spPr>
            <a:xfrm>
              <a:off x="7916189" y="4572000"/>
              <a:ext cx="2971261" cy="2328586"/>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7C28E9F-F8E8-4CFC-838F-352CD24BF66C}"/>
                </a:ext>
              </a:extLst>
            </p:cNvPr>
            <p:cNvCxnSpPr>
              <a:cxnSpLocks/>
            </p:cNvCxnSpPr>
            <p:nvPr/>
          </p:nvCxnSpPr>
          <p:spPr>
            <a:xfrm>
              <a:off x="10609039" y="4572000"/>
              <a:ext cx="2406570" cy="215124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A386553-8D22-49FB-A77E-59BAF6EB90A3}"/>
                </a:ext>
              </a:extLst>
            </p:cNvPr>
            <p:cNvSpPr/>
            <p:nvPr/>
          </p:nvSpPr>
          <p:spPr>
            <a:xfrm>
              <a:off x="6330403" y="6658091"/>
              <a:ext cx="3194389" cy="1015663"/>
            </a:xfrm>
            <a:prstGeom prst="rect">
              <a:avLst/>
            </a:prstGeom>
          </p:spPr>
          <p:txBody>
            <a:bodyPr wrap="square">
              <a:spAutoFit/>
            </a:bodyPr>
            <a:lstStyle/>
            <a:p>
              <a:pPr algn="ctr"/>
              <a:r>
                <a:rPr lang="en-US" altLang="en-US" sz="2000" dirty="0">
                  <a:solidFill>
                    <a:srgbClr val="444444"/>
                  </a:solidFill>
                  <a:latin typeface="Open Sans"/>
                </a:rPr>
                <a:t>Rectangular dataset (2D dataset that can be coerced into an ndarray)</a:t>
              </a:r>
            </a:p>
          </p:txBody>
        </p:sp>
        <p:sp>
          <p:nvSpPr>
            <p:cNvPr id="35" name="Rectangle 34">
              <a:extLst>
                <a:ext uri="{FF2B5EF4-FFF2-40B4-BE49-F238E27FC236}">
                  <a16:creationId xmlns:a16="http://schemas.microsoft.com/office/drawing/2014/main" id="{4E310CF9-1293-4195-ACF2-3D0718F5F894}"/>
                </a:ext>
              </a:extLst>
            </p:cNvPr>
            <p:cNvSpPr/>
            <p:nvPr/>
          </p:nvSpPr>
          <p:spPr>
            <a:xfrm>
              <a:off x="9486666" y="6990575"/>
              <a:ext cx="2801567" cy="1323439"/>
            </a:xfrm>
            <a:prstGeom prst="rect">
              <a:avLst/>
            </a:prstGeom>
          </p:spPr>
          <p:txBody>
            <a:bodyPr wrap="square">
              <a:spAutoFit/>
            </a:bodyPr>
            <a:lstStyle/>
            <a:p>
              <a:pPr algn="ctr"/>
              <a:r>
                <a:rPr lang="en-US" sz="2000" dirty="0">
                  <a:solidFill>
                    <a:srgbClr val="444444"/>
                  </a:solidFill>
                  <a:latin typeface="Open Sans"/>
                </a:rPr>
                <a:t>If True, set the Axes aspect to “equal” so each cell will be square-shaped</a:t>
              </a:r>
              <a:endParaRPr lang="en-IN" sz="2000" dirty="0">
                <a:latin typeface="Open Sans"/>
              </a:endParaRPr>
            </a:p>
          </p:txBody>
        </p:sp>
        <p:sp>
          <p:nvSpPr>
            <p:cNvPr id="36" name="Rectangle 35">
              <a:extLst>
                <a:ext uri="{FF2B5EF4-FFF2-40B4-BE49-F238E27FC236}">
                  <a16:creationId xmlns:a16="http://schemas.microsoft.com/office/drawing/2014/main" id="{95B4DDA2-70B4-4871-B223-034ABE8995D5}"/>
                </a:ext>
              </a:extLst>
            </p:cNvPr>
            <p:cNvSpPr/>
            <p:nvPr/>
          </p:nvSpPr>
          <p:spPr>
            <a:xfrm>
              <a:off x="12288233" y="6836034"/>
              <a:ext cx="2527518" cy="1015663"/>
            </a:xfrm>
            <a:prstGeom prst="rect">
              <a:avLst/>
            </a:prstGeom>
          </p:spPr>
          <p:txBody>
            <a:bodyPr wrap="square">
              <a:spAutoFit/>
            </a:bodyPr>
            <a:lstStyle/>
            <a:p>
              <a:pPr algn="ctr"/>
              <a:r>
                <a:rPr lang="en-US" sz="2000" dirty="0">
                  <a:solidFill>
                    <a:srgbClr val="444444"/>
                  </a:solidFill>
                  <a:latin typeface="Open Sans"/>
                </a:rPr>
                <a:t>Matplotlib colormap name or object, or list of colors</a:t>
              </a:r>
              <a:endParaRPr lang="en-IN" sz="2000" dirty="0">
                <a:solidFill>
                  <a:srgbClr val="444444"/>
                </a:solidFill>
                <a:latin typeface="Open Sans"/>
              </a:endParaRPr>
            </a:p>
          </p:txBody>
        </p:sp>
      </p:grpSp>
      <p:sp>
        <p:nvSpPr>
          <p:cNvPr id="20" name="Rectangle: Rounded Corners 19">
            <a:extLst>
              <a:ext uri="{FF2B5EF4-FFF2-40B4-BE49-F238E27FC236}">
                <a16:creationId xmlns:a16="http://schemas.microsoft.com/office/drawing/2014/main" id="{C22078FD-73E7-4577-9170-1F6C41AEC522}"/>
              </a:ext>
            </a:extLst>
          </p:cNvPr>
          <p:cNvSpPr/>
          <p:nvPr/>
        </p:nvSpPr>
        <p:spPr>
          <a:xfrm>
            <a:off x="2616056" y="1174617"/>
            <a:ext cx="11654740" cy="632308"/>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Below is the code for plotting a heatmap within Python:</a:t>
            </a:r>
          </a:p>
        </p:txBody>
      </p:sp>
    </p:spTree>
    <p:extLst>
      <p:ext uri="{BB962C8B-B14F-4D97-AF65-F5344CB8AC3E}">
        <p14:creationId xmlns:p14="http://schemas.microsoft.com/office/powerpoint/2010/main" val="2217594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F252F91-F78D-4E87-A50B-98451ABEDF6D}"/>
              </a:ext>
            </a:extLst>
          </p:cNvPr>
          <p:cNvSpPr>
            <a:spLocks noGrp="1"/>
          </p:cNvSpPr>
          <p:nvPr>
            <p:ph type="title"/>
          </p:nvPr>
        </p:nvSpPr>
        <p:spPr>
          <a:xfrm>
            <a:off x="3079" y="319676"/>
            <a:ext cx="16258031" cy="665045"/>
          </a:xfrm>
        </p:spPr>
        <p:txBody>
          <a:bodyPr/>
          <a:lstStyle/>
          <a:p>
            <a:r>
              <a:rPr lang="en-IN" dirty="0"/>
              <a:t>Plotting a Heatmap with Seaborn (Contd.)</a:t>
            </a:r>
          </a:p>
        </p:txBody>
      </p:sp>
      <p:pic>
        <p:nvPicPr>
          <p:cNvPr id="4" name="Shape 375">
            <a:extLst>
              <a:ext uri="{FF2B5EF4-FFF2-40B4-BE49-F238E27FC236}">
                <a16:creationId xmlns:a16="http://schemas.microsoft.com/office/drawing/2014/main" id="{635B9A32-877A-489E-B80F-DADE071F5169}"/>
              </a:ext>
            </a:extLst>
          </p:cNvPr>
          <p:cNvPicPr preferRelativeResize="0"/>
          <p:nvPr/>
        </p:nvPicPr>
        <p:blipFill rotWithShape="1">
          <a:blip r:embed="rId3">
            <a:alphaModFix/>
          </a:blip>
          <a:srcRect/>
          <a:stretch/>
        </p:blipFill>
        <p:spPr>
          <a:xfrm>
            <a:off x="3785537" y="829986"/>
            <a:ext cx="8698011" cy="253919"/>
          </a:xfrm>
          <a:prstGeom prst="rect">
            <a:avLst/>
          </a:prstGeom>
          <a:noFill/>
          <a:ln>
            <a:noFill/>
          </a:ln>
        </p:spPr>
      </p:pic>
      <p:pic>
        <p:nvPicPr>
          <p:cNvPr id="5" name="Picture 4">
            <a:extLst>
              <a:ext uri="{FF2B5EF4-FFF2-40B4-BE49-F238E27FC236}">
                <a16:creationId xmlns:a16="http://schemas.microsoft.com/office/drawing/2014/main" id="{6FA21EE6-814C-45A7-A027-8B714EE02529}"/>
              </a:ext>
            </a:extLst>
          </p:cNvPr>
          <p:cNvPicPr>
            <a:picLocks noChangeAspect="1"/>
          </p:cNvPicPr>
          <p:nvPr/>
        </p:nvPicPr>
        <p:blipFill>
          <a:blip r:embed="rId4"/>
          <a:stretch>
            <a:fillRect/>
          </a:stretch>
        </p:blipFill>
        <p:spPr>
          <a:xfrm>
            <a:off x="387985" y="2268755"/>
            <a:ext cx="11936730" cy="5959083"/>
          </a:xfrm>
          <a:prstGeom prst="rect">
            <a:avLst/>
          </a:prstGeom>
        </p:spPr>
      </p:pic>
      <p:grpSp>
        <p:nvGrpSpPr>
          <p:cNvPr id="14" name="Group 13">
            <a:extLst>
              <a:ext uri="{FF2B5EF4-FFF2-40B4-BE49-F238E27FC236}">
                <a16:creationId xmlns:a16="http://schemas.microsoft.com/office/drawing/2014/main" id="{E9E501FC-2515-4682-9969-994EFB74D519}"/>
              </a:ext>
            </a:extLst>
          </p:cNvPr>
          <p:cNvGrpSpPr/>
          <p:nvPr/>
        </p:nvGrpSpPr>
        <p:grpSpPr>
          <a:xfrm>
            <a:off x="10486041" y="3278799"/>
            <a:ext cx="3677347" cy="4133850"/>
            <a:chOff x="9315450" y="2505075"/>
            <a:chExt cx="3677347" cy="4133850"/>
          </a:xfrm>
        </p:grpSpPr>
        <p:cxnSp>
          <p:nvCxnSpPr>
            <p:cNvPr id="7" name="Straight Arrow Connector 6">
              <a:extLst>
                <a:ext uri="{FF2B5EF4-FFF2-40B4-BE49-F238E27FC236}">
                  <a16:creationId xmlns:a16="http://schemas.microsoft.com/office/drawing/2014/main" id="{E616D5EE-99FE-43E3-BF9D-A1EE1FDB9D2F}"/>
                </a:ext>
              </a:extLst>
            </p:cNvPr>
            <p:cNvCxnSpPr/>
            <p:nvPr/>
          </p:nvCxnSpPr>
          <p:spPr>
            <a:xfrm flipV="1">
              <a:off x="9315450" y="2505075"/>
              <a:ext cx="0" cy="4133850"/>
            </a:xfrm>
            <a:prstGeom prst="straightConnector1">
              <a:avLst/>
            </a:prstGeom>
            <a:ln w="28575">
              <a:solidFill>
                <a:srgbClr val="FF0D0D"/>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CB7108-07EB-46C8-BFDE-840A2F89575A}"/>
                </a:ext>
              </a:extLst>
            </p:cNvPr>
            <p:cNvCxnSpPr>
              <a:cxnSpLocks/>
            </p:cNvCxnSpPr>
            <p:nvPr/>
          </p:nvCxnSpPr>
          <p:spPr>
            <a:xfrm>
              <a:off x="12458700" y="2505075"/>
              <a:ext cx="0" cy="4133850"/>
            </a:xfrm>
            <a:prstGeom prst="straightConnector1">
              <a:avLst/>
            </a:prstGeom>
            <a:ln w="28575">
              <a:solidFill>
                <a:srgbClr val="0D0DFF"/>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7ABD8EC-EE55-4CB9-A258-4A8DB314D201}"/>
                </a:ext>
              </a:extLst>
            </p:cNvPr>
            <p:cNvSpPr txBox="1"/>
            <p:nvPr/>
          </p:nvSpPr>
          <p:spPr>
            <a:xfrm rot="5400000">
              <a:off x="8139028" y="4720358"/>
              <a:ext cx="3020925" cy="400110"/>
            </a:xfrm>
            <a:prstGeom prst="rect">
              <a:avLst/>
            </a:prstGeom>
            <a:noFill/>
          </p:spPr>
          <p:txBody>
            <a:bodyPr wrap="square" rtlCol="0">
              <a:spAutoFit/>
            </a:bodyPr>
            <a:lstStyle/>
            <a:p>
              <a:r>
                <a:rPr lang="en-IN" sz="2000" dirty="0">
                  <a:latin typeface="Open Sans"/>
                </a:rPr>
                <a:t>Maximum correlation</a:t>
              </a:r>
            </a:p>
          </p:txBody>
        </p:sp>
        <p:sp>
          <p:nvSpPr>
            <p:cNvPr id="13" name="TextBox 12">
              <a:extLst>
                <a:ext uri="{FF2B5EF4-FFF2-40B4-BE49-F238E27FC236}">
                  <a16:creationId xmlns:a16="http://schemas.microsoft.com/office/drawing/2014/main" id="{7753BA1A-2EEB-4CAA-82B6-A4571325041B}"/>
                </a:ext>
              </a:extLst>
            </p:cNvPr>
            <p:cNvSpPr txBox="1"/>
            <p:nvPr/>
          </p:nvSpPr>
          <p:spPr>
            <a:xfrm rot="16200000">
              <a:off x="11282279" y="4274516"/>
              <a:ext cx="3020925" cy="400110"/>
            </a:xfrm>
            <a:prstGeom prst="rect">
              <a:avLst/>
            </a:prstGeom>
            <a:noFill/>
          </p:spPr>
          <p:txBody>
            <a:bodyPr wrap="square" rtlCol="0">
              <a:spAutoFit/>
            </a:bodyPr>
            <a:lstStyle/>
            <a:p>
              <a:r>
                <a:rPr lang="en-IN" sz="2000" dirty="0">
                  <a:latin typeface="Open Sans"/>
                </a:rPr>
                <a:t>Minimum correlation</a:t>
              </a:r>
            </a:p>
          </p:txBody>
        </p:sp>
      </p:grpSp>
      <p:sp>
        <p:nvSpPr>
          <p:cNvPr id="10" name="Rectangle: Rounded Corners 9">
            <a:extLst>
              <a:ext uri="{FF2B5EF4-FFF2-40B4-BE49-F238E27FC236}">
                <a16:creationId xmlns:a16="http://schemas.microsoft.com/office/drawing/2014/main" id="{89360432-A94A-4694-8E48-372C319477DC}"/>
              </a:ext>
            </a:extLst>
          </p:cNvPr>
          <p:cNvSpPr/>
          <p:nvPr/>
        </p:nvSpPr>
        <p:spPr>
          <a:xfrm>
            <a:off x="2616056" y="1174617"/>
            <a:ext cx="11654740" cy="820148"/>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Below is the heatmap obtained, where, approaching red colour means maximum correlation and approaching blue means minimal correlation.</a:t>
            </a:r>
          </a:p>
        </p:txBody>
      </p:sp>
    </p:spTree>
    <p:extLst>
      <p:ext uri="{BB962C8B-B14F-4D97-AF65-F5344CB8AC3E}">
        <p14:creationId xmlns:p14="http://schemas.microsoft.com/office/powerpoint/2010/main" val="1694568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Demo</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dirty="0">
                <a:solidFill>
                  <a:srgbClr val="3F3F3F"/>
                </a:solidFill>
              </a:rPr>
              <a:t>Data Exploration</a:t>
            </a:r>
            <a:r>
              <a:rPr lang="en-US" sz="2800" b="0" i="0" u="none" strike="noStrike" cap="none" dirty="0">
                <a:solidFill>
                  <a:srgbClr val="3F3F3F"/>
                </a:solidFill>
                <a:latin typeface="Open Sans SemiBold"/>
                <a:ea typeface="Open Sans SemiBold"/>
                <a:cs typeface="Open Sans SemiBold"/>
                <a:sym typeface="Open Sans SemiBold"/>
              </a:rPr>
              <a:t>										</a:t>
            </a:r>
            <a:endParaRPr dirty="0"/>
          </a:p>
        </p:txBody>
      </p:sp>
      <p:sp>
        <p:nvSpPr>
          <p:cNvPr id="389" name="Google Shape;389;p25"/>
          <p:cNvSpPr/>
          <p:nvPr/>
        </p:nvSpPr>
        <p:spPr>
          <a:xfrm>
            <a:off x="951456" y="3670642"/>
            <a:ext cx="13641621" cy="3243114"/>
          </a:xfrm>
          <a:prstGeom prst="rect">
            <a:avLst/>
          </a:prstGeom>
          <a:noFill/>
          <a:ln>
            <a:noFill/>
          </a:ln>
        </p:spPr>
        <p:txBody>
          <a:bodyPr spcFirstLastPara="1" wrap="square" lIns="91425" tIns="45700" rIns="91425" bIns="45700" anchor="t" anchorCtr="0">
            <a:noAutofit/>
          </a:bodyPr>
          <a:lstStyle/>
          <a:p>
            <a:pPr fontAlgn="base"/>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a:t>
            </a:r>
            <a:r>
              <a:rPr lang="en-US" sz="2200" kern="0" dirty="0">
                <a:solidFill>
                  <a:srgbClr val="3F3F3F"/>
                </a:solidFill>
                <a:latin typeface="Open Sans"/>
                <a:ea typeface="Open Sans"/>
                <a:cs typeface="Open Sans"/>
                <a:sym typeface="Open Sans"/>
              </a:rPr>
              <a:t> </a:t>
            </a:r>
            <a:r>
              <a:rPr lang="en-IN" sz="2000" kern="0" dirty="0">
                <a:solidFill>
                  <a:srgbClr val="3F3F3F"/>
                </a:solidFill>
                <a:latin typeface="Open Sans"/>
                <a:ea typeface="Open Sans"/>
                <a:cs typeface="Open Sans"/>
              </a:rPr>
              <a:t>Suppose you are a public school administrator. Some schools in your state of Tennessee are performing below average academically. Your superintendent under pressure from frustrated parents and voters approached you with the task of understanding why these schools are under-performing. To improve school performance, you need to learn more about these schools and their students, just as a business needs to understand its own strengths and weaknesses and its customers. The data includes various demographic, school faculty, and income variables. </a:t>
            </a:r>
          </a:p>
          <a:p>
            <a:pPr fontAlgn="base"/>
            <a:endParaRPr lang="en-US" sz="2000" kern="0" dirty="0">
              <a:solidFill>
                <a:srgbClr val="3F3F3F"/>
              </a:solidFill>
              <a:latin typeface="Open Sans"/>
              <a:ea typeface="Open Sans"/>
              <a:cs typeface="Open Sans"/>
              <a:sym typeface="Open Sans"/>
            </a:endParaRPr>
          </a:p>
          <a:p>
            <a:pPr fontAlgn="base"/>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a:t>
            </a:r>
            <a:r>
              <a:rPr lang="en-US" sz="2200" kern="0" dirty="0">
                <a:solidFill>
                  <a:srgbClr val="3F3F3F"/>
                </a:solidFill>
                <a:latin typeface="Open Sans"/>
                <a:ea typeface="Open Sans"/>
                <a:cs typeface="Open Sans"/>
                <a:sym typeface="Open Sans"/>
              </a:rPr>
              <a:t> </a:t>
            </a:r>
            <a:r>
              <a:rPr lang="en-US" sz="2000" kern="0" dirty="0">
                <a:solidFill>
                  <a:srgbClr val="3F3F3F"/>
                </a:solidFill>
                <a:latin typeface="Open Sans"/>
                <a:ea typeface="Open Sans"/>
                <a:cs typeface="Open Sans"/>
                <a:sym typeface="Open Sans"/>
              </a:rPr>
              <a:t>Perform exploratory data analysis which includes: determining the type of the data, correlation analysis over the same</a:t>
            </a:r>
            <a:r>
              <a:rPr lang="en-US" sz="2000" kern="0" dirty="0">
                <a:solidFill>
                  <a:schemeClr val="tx1">
                    <a:lumMod val="65000"/>
                    <a:lumOff val="35000"/>
                  </a:schemeClr>
                </a:solidFill>
                <a:latin typeface="Open Sans"/>
                <a:ea typeface="Open Sans"/>
                <a:cs typeface="Open Sans"/>
                <a:sym typeface="Open Sans"/>
              </a:rPr>
              <a:t>. </a:t>
            </a:r>
            <a:r>
              <a:rPr lang="en-IN" sz="2000" kern="0" dirty="0">
                <a:solidFill>
                  <a:schemeClr val="tx1">
                    <a:lumMod val="65000"/>
                    <a:lumOff val="35000"/>
                  </a:schemeClr>
                </a:solidFill>
                <a:latin typeface="Open Sans"/>
                <a:ea typeface="Open Sans"/>
                <a:cs typeface="Open Sans"/>
              </a:rPr>
              <a:t>You need to convert the data into useful information:</a:t>
            </a:r>
          </a:p>
          <a:p>
            <a:pPr marL="800100" lvl="1" indent="-342900" fontAlgn="base">
              <a:buFont typeface="Wingdings" panose="05000000000000000000" pitchFamily="2" charset="2"/>
              <a:buChar char="§"/>
            </a:pPr>
            <a:r>
              <a:rPr lang="en-IN" sz="2000" kern="0" dirty="0">
                <a:solidFill>
                  <a:schemeClr val="tx1">
                    <a:lumMod val="65000"/>
                    <a:lumOff val="35000"/>
                  </a:schemeClr>
                </a:solidFill>
                <a:latin typeface="Open Sans"/>
                <a:ea typeface="Open Sans"/>
                <a:cs typeface="Open Sans"/>
              </a:rPr>
              <a:t>Read the data in pandas data frame</a:t>
            </a:r>
          </a:p>
          <a:p>
            <a:pPr marL="800100" lvl="1" indent="-342900" fontAlgn="base">
              <a:buFont typeface="Wingdings" panose="05000000000000000000" pitchFamily="2" charset="2"/>
              <a:buChar char="§"/>
            </a:pPr>
            <a:r>
              <a:rPr lang="en-IN" sz="2000" kern="0" dirty="0">
                <a:solidFill>
                  <a:schemeClr val="tx1">
                    <a:lumMod val="65000"/>
                    <a:lumOff val="35000"/>
                  </a:schemeClr>
                </a:solidFill>
                <a:latin typeface="Open Sans"/>
                <a:ea typeface="Open Sans"/>
                <a:cs typeface="Open Sans"/>
              </a:rPr>
              <a:t>Describe the data to find more details</a:t>
            </a:r>
          </a:p>
          <a:p>
            <a:pPr marL="800100" lvl="1" indent="-342900" fontAlgn="base">
              <a:buFont typeface="Wingdings" panose="05000000000000000000" pitchFamily="2" charset="2"/>
              <a:buChar char="§"/>
            </a:pPr>
            <a:r>
              <a:rPr lang="en-IN" sz="2000" kern="0" dirty="0">
                <a:solidFill>
                  <a:schemeClr val="tx1">
                    <a:lumMod val="65000"/>
                    <a:lumOff val="35000"/>
                  </a:schemeClr>
                </a:solidFill>
                <a:latin typeface="Open Sans"/>
                <a:ea typeface="Open Sans"/>
                <a:cs typeface="Open Sans"/>
              </a:rPr>
              <a:t>Find the correlation between ‘reduced_lunch’ and ‘school_rating’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rgbClr val="00000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3103735"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15 mins.</a:t>
            </a:r>
            <a:endParaRPr lang="en-IN" sz="2800" dirty="0"/>
          </a:p>
        </p:txBody>
      </p:sp>
    </p:spTree>
    <p:extLst>
      <p:ext uri="{BB962C8B-B14F-4D97-AF65-F5344CB8AC3E}">
        <p14:creationId xmlns:p14="http://schemas.microsoft.com/office/powerpoint/2010/main" val="159620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dirty="0">
                <a:solidFill>
                  <a:srgbClr val="3F3F3F"/>
                </a:solidFill>
              </a:rPr>
              <a:t>Data Exploration</a:t>
            </a:r>
            <a:r>
              <a:rPr lang="en-US" sz="2800" b="0" i="0" u="none" strike="noStrike" cap="none" dirty="0">
                <a:solidFill>
                  <a:srgbClr val="3F3F3F"/>
                </a:solidFill>
                <a:latin typeface="Open Sans SemiBold"/>
                <a:ea typeface="Open Sans SemiBold"/>
                <a:cs typeface="Open Sans SemiBold"/>
                <a:sym typeface="Open Sans SemiBold"/>
              </a:rPr>
              <a:t>										     Duration: </a:t>
            </a:r>
            <a:r>
              <a:rPr lang="en-US" dirty="0">
                <a:solidFill>
                  <a:srgbClr val="3F3F3F"/>
                </a:solidFill>
              </a:rPr>
              <a:t>15</a:t>
            </a:r>
            <a:r>
              <a:rPr lang="en-US" sz="2800" b="0" i="0" u="none" strike="noStrike" cap="none" dirty="0">
                <a:solidFill>
                  <a:srgbClr val="3F3F3F"/>
                </a:solidFill>
                <a:latin typeface="Open Sans SemiBold"/>
                <a:ea typeface="Open Sans SemiBold"/>
                <a:cs typeface="Open Sans SemiBold"/>
                <a:sym typeface="Open Sans SemiBold"/>
              </a:rPr>
              <a:t> mins.</a:t>
            </a:r>
            <a:endParaRPr dirty="0"/>
          </a:p>
        </p:txBody>
      </p:sp>
      <p:sp>
        <p:nvSpPr>
          <p:cNvPr id="389" name="Google Shape;389;p25"/>
          <p:cNvSpPr/>
          <p:nvPr/>
        </p:nvSpPr>
        <p:spPr>
          <a:xfrm>
            <a:off x="951456" y="3670642"/>
            <a:ext cx="14096387" cy="5027309"/>
          </a:xfrm>
          <a:prstGeom prst="rect">
            <a:avLst/>
          </a:prstGeom>
          <a:noFill/>
          <a:ln>
            <a:noFill/>
          </a:ln>
        </p:spPr>
        <p:txBody>
          <a:bodyPr spcFirstLastPara="1" wrap="square" lIns="91425" tIns="45700" rIns="91425" bIns="45700" anchor="t" anchorCtr="0">
            <a:noAutofit/>
          </a:bodyPr>
          <a:lstStyle/>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Mtcars, an automobile company in Chambersburg, United States has recorded the production of its cars within a dataset. With respect to some of the feedback given by their customers they are coming up with a new model. As a result of it they have to explore the current dataset to derive further insights out if it.</a:t>
            </a:r>
          </a:p>
          <a:p>
            <a:pPr defTabSz="914400">
              <a:buClr>
                <a:srgbClr val="000000"/>
              </a:buClr>
            </a:pPr>
            <a:endParaRPr kumimoji="0" lang="en-IN" sz="2200" b="1" i="0" u="none" strike="noStrike" kern="0" cap="none" spc="0" normalizeH="0" baseline="0" noProof="0" dirty="0">
              <a:ln>
                <a:noFill/>
              </a:ln>
              <a:solidFill>
                <a:srgbClr val="3F3F3F"/>
              </a:solidFill>
              <a:effectLst/>
              <a:uLnTx/>
              <a:uFillTx/>
              <a:latin typeface="Open Sans" panose="020B0604020202020204" charset="0"/>
              <a:ea typeface="Open Sans" panose="020B0604020202020204" charset="0"/>
              <a:cs typeface="Open Sans" panose="020B0604020202020204" charset="0"/>
              <a:sym typeface="Open Sans"/>
            </a:endParaRPr>
          </a:p>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Import the dataset, explore for dimensionality, type and average value of the horsepower across all the cars. Also, identify few of mostly correlated features which would help in modification.</a:t>
            </a:r>
          </a:p>
          <a:p>
            <a:pPr defTabSz="914400">
              <a:buClr>
                <a:srgbClr val="000000"/>
              </a:buClr>
            </a:pPr>
            <a:endPar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Open Sans"/>
                <a:cs typeface="Open Sans"/>
                <a:sym typeface="Open Sans"/>
              </a:rPr>
              <a:t>This practice is not graded. It is only intended for you to apply the knowledge you have gained to solve real-world problems.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98520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0A3A767-CA28-4001-8A20-92E20F0E6A2C}"/>
              </a:ext>
            </a:extLst>
          </p:cNvPr>
          <p:cNvSpPr>
            <a:spLocks noGrp="1"/>
          </p:cNvSpPr>
          <p:nvPr>
            <p:ph type="title"/>
          </p:nvPr>
        </p:nvSpPr>
        <p:spPr>
          <a:xfrm>
            <a:off x="3079" y="319676"/>
            <a:ext cx="16258031" cy="665045"/>
          </a:xfrm>
        </p:spPr>
        <p:txBody>
          <a:bodyPr/>
          <a:lstStyle/>
          <a:p>
            <a:r>
              <a:rPr lang="en-IN" dirty="0"/>
              <a:t>Data Import</a:t>
            </a:r>
          </a:p>
        </p:txBody>
      </p:sp>
      <p:pic>
        <p:nvPicPr>
          <p:cNvPr id="4" name="Shape 375">
            <a:extLst>
              <a:ext uri="{FF2B5EF4-FFF2-40B4-BE49-F238E27FC236}">
                <a16:creationId xmlns:a16="http://schemas.microsoft.com/office/drawing/2014/main" id="{3688D36E-EB47-4578-AE16-E0A924DFB7A5}"/>
              </a:ext>
            </a:extLst>
          </p:cNvPr>
          <p:cNvPicPr preferRelativeResize="0"/>
          <p:nvPr/>
        </p:nvPicPr>
        <p:blipFill rotWithShape="1">
          <a:blip r:embed="rId3">
            <a:alphaModFix/>
          </a:blip>
          <a:srcRect/>
          <a:stretch/>
        </p:blipFill>
        <p:spPr>
          <a:xfrm>
            <a:off x="6941551" y="829986"/>
            <a:ext cx="2486929" cy="253919"/>
          </a:xfrm>
          <a:prstGeom prst="rect">
            <a:avLst/>
          </a:prstGeom>
          <a:noFill/>
          <a:ln>
            <a:noFill/>
          </a:ln>
        </p:spPr>
      </p:pic>
      <p:grpSp>
        <p:nvGrpSpPr>
          <p:cNvPr id="6" name="Group 5">
            <a:extLst>
              <a:ext uri="{FF2B5EF4-FFF2-40B4-BE49-F238E27FC236}">
                <a16:creationId xmlns:a16="http://schemas.microsoft.com/office/drawing/2014/main" id="{1685762D-04E7-4B61-BF58-24C1BECFD0B4}"/>
              </a:ext>
            </a:extLst>
          </p:cNvPr>
          <p:cNvGrpSpPr/>
          <p:nvPr/>
        </p:nvGrpSpPr>
        <p:grpSpPr>
          <a:xfrm>
            <a:off x="2224350" y="1917059"/>
            <a:ext cx="11807300" cy="1497879"/>
            <a:chOff x="3334977" y="3572202"/>
            <a:chExt cx="9576000" cy="1497879"/>
          </a:xfrm>
        </p:grpSpPr>
        <p:grpSp>
          <p:nvGrpSpPr>
            <p:cNvPr id="7" name="Group 6">
              <a:extLst>
                <a:ext uri="{FF2B5EF4-FFF2-40B4-BE49-F238E27FC236}">
                  <a16:creationId xmlns:a16="http://schemas.microsoft.com/office/drawing/2014/main" id="{00921E11-675A-4ADE-908D-EDA1B99757FB}"/>
                </a:ext>
              </a:extLst>
            </p:cNvPr>
            <p:cNvGrpSpPr/>
            <p:nvPr/>
          </p:nvGrpSpPr>
          <p:grpSpPr>
            <a:xfrm>
              <a:off x="7545981" y="3572202"/>
              <a:ext cx="1194432" cy="685800"/>
              <a:chOff x="7530784" y="3794728"/>
              <a:chExt cx="1194432" cy="685800"/>
            </a:xfrm>
          </p:grpSpPr>
          <p:sp>
            <p:nvSpPr>
              <p:cNvPr id="13" name="Rounded Rectangle 124">
                <a:extLst>
                  <a:ext uri="{FF2B5EF4-FFF2-40B4-BE49-F238E27FC236}">
                    <a16:creationId xmlns:a16="http://schemas.microsoft.com/office/drawing/2014/main" id="{6B1C2217-2BCD-4AEE-B142-57C6F22C8E9B}"/>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25">
                <a:extLst>
                  <a:ext uri="{FF2B5EF4-FFF2-40B4-BE49-F238E27FC236}">
                    <a16:creationId xmlns:a16="http://schemas.microsoft.com/office/drawing/2014/main" id="{10E665A0-763C-4E5D-A24B-42B4F378E5A1}"/>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8" name="Group 7">
              <a:extLst>
                <a:ext uri="{FF2B5EF4-FFF2-40B4-BE49-F238E27FC236}">
                  <a16:creationId xmlns:a16="http://schemas.microsoft.com/office/drawing/2014/main" id="{F4C12266-F4EB-4BC1-9703-5323204CDB6A}"/>
                </a:ext>
              </a:extLst>
            </p:cNvPr>
            <p:cNvGrpSpPr/>
            <p:nvPr/>
          </p:nvGrpSpPr>
          <p:grpSpPr>
            <a:xfrm>
              <a:off x="3334977" y="4258003"/>
              <a:ext cx="9576000" cy="812078"/>
              <a:chOff x="3533641" y="4914900"/>
              <a:chExt cx="9576000" cy="3766537"/>
            </a:xfrm>
          </p:grpSpPr>
          <p:sp>
            <p:nvSpPr>
              <p:cNvPr id="9" name="Rectangle 8">
                <a:extLst>
                  <a:ext uri="{FF2B5EF4-FFF2-40B4-BE49-F238E27FC236}">
                    <a16:creationId xmlns:a16="http://schemas.microsoft.com/office/drawing/2014/main" id="{B3B34EF7-4F76-414B-BB11-BB6F527A79C7}"/>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0" name="Straight Connector 9">
                <a:extLst>
                  <a:ext uri="{FF2B5EF4-FFF2-40B4-BE49-F238E27FC236}">
                    <a16:creationId xmlns:a16="http://schemas.microsoft.com/office/drawing/2014/main" id="{BFA7C509-2C33-4265-92B0-A19B6F281587}"/>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a:extLst>
                  <a:ext uri="{FF2B5EF4-FFF2-40B4-BE49-F238E27FC236}">
                    <a16:creationId xmlns:a16="http://schemas.microsoft.com/office/drawing/2014/main" id="{7D1DB4C1-D0EB-45E7-A971-FDF82C5DC437}"/>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58345C68-BC1C-41D9-977B-8F728CA530DC}"/>
                  </a:ext>
                </a:extLst>
              </p:cNvPr>
              <p:cNvSpPr/>
              <p:nvPr/>
            </p:nvSpPr>
            <p:spPr>
              <a:xfrm>
                <a:off x="3617844" y="5615711"/>
                <a:ext cx="9407594" cy="295855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 = pandas.read_csv(“mtcars.csv“)</a:t>
                </a:r>
              </a:p>
            </p:txBody>
          </p:sp>
        </p:grpSp>
      </p:grpSp>
      <p:pic>
        <p:nvPicPr>
          <p:cNvPr id="15" name="Picture 14">
            <a:extLst>
              <a:ext uri="{FF2B5EF4-FFF2-40B4-BE49-F238E27FC236}">
                <a16:creationId xmlns:a16="http://schemas.microsoft.com/office/drawing/2014/main" id="{266826E6-5380-4EA0-B856-0E2FAB35FBF1}"/>
              </a:ext>
            </a:extLst>
          </p:cNvPr>
          <p:cNvPicPr>
            <a:picLocks noChangeAspect="1"/>
          </p:cNvPicPr>
          <p:nvPr/>
        </p:nvPicPr>
        <p:blipFill>
          <a:blip r:embed="rId4"/>
          <a:stretch>
            <a:fillRect/>
          </a:stretch>
        </p:blipFill>
        <p:spPr>
          <a:xfrm>
            <a:off x="3088320" y="3693713"/>
            <a:ext cx="10193389" cy="4995437"/>
          </a:xfrm>
          <a:prstGeom prst="rect">
            <a:avLst/>
          </a:prstGeom>
          <a:ln w="19050">
            <a:solidFill>
              <a:schemeClr val="accent2"/>
            </a:solidFill>
          </a:ln>
        </p:spPr>
      </p:pic>
      <p:sp>
        <p:nvSpPr>
          <p:cNvPr id="16" name="Rectangle: Rounded Corners 15">
            <a:extLst>
              <a:ext uri="{FF2B5EF4-FFF2-40B4-BE49-F238E27FC236}">
                <a16:creationId xmlns:a16="http://schemas.microsoft.com/office/drawing/2014/main" id="{D3A3AB28-7B34-4A54-9240-1D1DD434F0CD}"/>
              </a:ext>
            </a:extLst>
          </p:cNvPr>
          <p:cNvSpPr/>
          <p:nvPr/>
        </p:nvSpPr>
        <p:spPr>
          <a:xfrm>
            <a:off x="3978029" y="1148076"/>
            <a:ext cx="8299939" cy="636903"/>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The first step is to import the data as a part of exploration.</a:t>
            </a:r>
          </a:p>
        </p:txBody>
      </p:sp>
    </p:spTree>
    <p:extLst>
      <p:ext uri="{BB962C8B-B14F-4D97-AF65-F5344CB8AC3E}">
        <p14:creationId xmlns:p14="http://schemas.microsoft.com/office/powerpoint/2010/main" val="3097630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5F4CE452-37FF-4762-B208-15BC589FDF6A}"/>
              </a:ext>
            </a:extLst>
          </p:cNvPr>
          <p:cNvSpPr>
            <a:spLocks noGrp="1"/>
          </p:cNvSpPr>
          <p:nvPr>
            <p:ph type="title"/>
          </p:nvPr>
        </p:nvSpPr>
        <p:spPr>
          <a:xfrm>
            <a:off x="3079" y="319676"/>
            <a:ext cx="16258031" cy="665045"/>
          </a:xfrm>
        </p:spPr>
        <p:txBody>
          <a:bodyPr/>
          <a:lstStyle/>
          <a:p>
            <a:r>
              <a:rPr lang="en-IN" dirty="0"/>
              <a:t>Data Exploration</a:t>
            </a:r>
          </a:p>
        </p:txBody>
      </p:sp>
      <p:pic>
        <p:nvPicPr>
          <p:cNvPr id="39" name="Shape 375">
            <a:extLst>
              <a:ext uri="{FF2B5EF4-FFF2-40B4-BE49-F238E27FC236}">
                <a16:creationId xmlns:a16="http://schemas.microsoft.com/office/drawing/2014/main" id="{0E9FBB94-23A8-4CD5-8EEA-05D12EE51FFB}"/>
              </a:ext>
            </a:extLst>
          </p:cNvPr>
          <p:cNvPicPr preferRelativeResize="0"/>
          <p:nvPr/>
        </p:nvPicPr>
        <p:blipFill rotWithShape="1">
          <a:blip r:embed="rId3">
            <a:alphaModFix/>
          </a:blip>
          <a:srcRect/>
          <a:stretch/>
        </p:blipFill>
        <p:spPr>
          <a:xfrm>
            <a:off x="6410696" y="829986"/>
            <a:ext cx="3528434" cy="253919"/>
          </a:xfrm>
          <a:prstGeom prst="rect">
            <a:avLst/>
          </a:prstGeom>
          <a:noFill/>
          <a:ln>
            <a:noFill/>
          </a:ln>
        </p:spPr>
      </p:pic>
      <p:grpSp>
        <p:nvGrpSpPr>
          <p:cNvPr id="66" name="Group 65">
            <a:extLst>
              <a:ext uri="{FF2B5EF4-FFF2-40B4-BE49-F238E27FC236}">
                <a16:creationId xmlns:a16="http://schemas.microsoft.com/office/drawing/2014/main" id="{75F8EE1C-FF9A-4C35-B8A4-A793340E69D0}"/>
              </a:ext>
            </a:extLst>
          </p:cNvPr>
          <p:cNvGrpSpPr/>
          <p:nvPr/>
        </p:nvGrpSpPr>
        <p:grpSpPr>
          <a:xfrm>
            <a:off x="991547" y="2567081"/>
            <a:ext cx="4427542" cy="4950912"/>
            <a:chOff x="991547" y="2567081"/>
            <a:chExt cx="4427542" cy="4950912"/>
          </a:xfrm>
        </p:grpSpPr>
        <p:grpSp>
          <p:nvGrpSpPr>
            <p:cNvPr id="3" name="Group 2">
              <a:extLst>
                <a:ext uri="{FF2B5EF4-FFF2-40B4-BE49-F238E27FC236}">
                  <a16:creationId xmlns:a16="http://schemas.microsoft.com/office/drawing/2014/main" id="{5204310D-C690-47C2-82C8-5E90DEF737F3}"/>
                </a:ext>
              </a:extLst>
            </p:cNvPr>
            <p:cNvGrpSpPr/>
            <p:nvPr/>
          </p:nvGrpSpPr>
          <p:grpSpPr>
            <a:xfrm>
              <a:off x="991547" y="2567081"/>
              <a:ext cx="4427542" cy="1136822"/>
              <a:chOff x="991547" y="2567081"/>
              <a:chExt cx="4427542" cy="1136822"/>
            </a:xfrm>
          </p:grpSpPr>
          <p:grpSp>
            <p:nvGrpSpPr>
              <p:cNvPr id="4" name="Group 3">
                <a:extLst>
                  <a:ext uri="{FF2B5EF4-FFF2-40B4-BE49-F238E27FC236}">
                    <a16:creationId xmlns:a16="http://schemas.microsoft.com/office/drawing/2014/main" id="{18B53E52-0464-4B3A-B96A-0A9BCF68F2D3}"/>
                  </a:ext>
                </a:extLst>
              </p:cNvPr>
              <p:cNvGrpSpPr/>
              <p:nvPr/>
            </p:nvGrpSpPr>
            <p:grpSpPr>
              <a:xfrm>
                <a:off x="991547" y="2567081"/>
                <a:ext cx="4427542" cy="1136822"/>
                <a:chOff x="1591293" y="2718487"/>
                <a:chExt cx="4427542" cy="1136822"/>
              </a:xfrm>
            </p:grpSpPr>
            <p:sp>
              <p:nvSpPr>
                <p:cNvPr id="6" name="Trapezoid 5">
                  <a:extLst>
                    <a:ext uri="{FF2B5EF4-FFF2-40B4-BE49-F238E27FC236}">
                      <a16:creationId xmlns:a16="http://schemas.microsoft.com/office/drawing/2014/main" id="{7C1F80AB-DBFE-4514-A27D-CA08D05A8FF2}"/>
                    </a:ext>
                  </a:extLst>
                </p:cNvPr>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 Same Side Corner Rectangle 6">
                  <a:extLst>
                    <a:ext uri="{FF2B5EF4-FFF2-40B4-BE49-F238E27FC236}">
                      <a16:creationId xmlns:a16="http://schemas.microsoft.com/office/drawing/2014/main" id="{6CF4B8AA-F35D-4695-B01E-9987CD6E155F}"/>
                    </a:ext>
                  </a:extLst>
                </p:cNvPr>
                <p:cNvSpPr/>
                <p:nvPr/>
              </p:nvSpPr>
              <p:spPr>
                <a:xfrm>
                  <a:off x="1741828" y="2718487"/>
                  <a:ext cx="4131774" cy="1136822"/>
                </a:xfrm>
                <a:prstGeom prst="round2SameRect">
                  <a:avLst>
                    <a:gd name="adj1" fmla="val 16993"/>
                    <a:gd name="adj2" fmla="val 0"/>
                  </a:avLst>
                </a:prstGeom>
                <a:solidFill>
                  <a:srgbClr val="FF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TextBox 4">
                <a:extLst>
                  <a:ext uri="{FF2B5EF4-FFF2-40B4-BE49-F238E27FC236}">
                    <a16:creationId xmlns:a16="http://schemas.microsoft.com/office/drawing/2014/main" id="{76080C1F-E18E-4287-B9E8-340F94232E71}"/>
                  </a:ext>
                </a:extLst>
              </p:cNvPr>
              <p:cNvSpPr txBox="1"/>
              <p:nvPr/>
            </p:nvSpPr>
            <p:spPr>
              <a:xfrm>
                <a:off x="1142082" y="2920649"/>
                <a:ext cx="4131774" cy="400110"/>
              </a:xfrm>
              <a:prstGeom prst="rect">
                <a:avLst/>
              </a:prstGeom>
              <a:noFill/>
            </p:spPr>
            <p:txBody>
              <a:bodyPr wrap="square" rtlCol="0">
                <a:spAutoFit/>
              </a:bodyPr>
              <a:lstStyle/>
              <a:p>
                <a:pPr lvl="0" algn="ctr"/>
                <a:r>
                  <a:rPr lang="en-IN" sz="2000" dirty="0">
                    <a:latin typeface="Open Sans" panose="020B0606030504020204" pitchFamily="34" charset="0"/>
                    <a:ea typeface="Open Sans" panose="020B0606030504020204" pitchFamily="34" charset="0"/>
                    <a:cs typeface="Open Sans" panose="020B0606030504020204" pitchFamily="34" charset="0"/>
                  </a:rPr>
                  <a:t>Dimensionality Check</a:t>
                </a:r>
              </a:p>
            </p:txBody>
          </p:sp>
        </p:grpSp>
        <p:grpSp>
          <p:nvGrpSpPr>
            <p:cNvPr id="8" name="Group 7">
              <a:extLst>
                <a:ext uri="{FF2B5EF4-FFF2-40B4-BE49-F238E27FC236}">
                  <a16:creationId xmlns:a16="http://schemas.microsoft.com/office/drawing/2014/main" id="{8E083D02-7BF0-44D9-A63E-252CB0245BC5}"/>
                </a:ext>
              </a:extLst>
            </p:cNvPr>
            <p:cNvGrpSpPr/>
            <p:nvPr/>
          </p:nvGrpSpPr>
          <p:grpSpPr>
            <a:xfrm>
              <a:off x="991547" y="4412812"/>
              <a:ext cx="4427542" cy="1136822"/>
              <a:chOff x="6001204" y="2567081"/>
              <a:chExt cx="4427542" cy="1136822"/>
            </a:xfrm>
          </p:grpSpPr>
          <p:grpSp>
            <p:nvGrpSpPr>
              <p:cNvPr id="9" name="Group 8">
                <a:extLst>
                  <a:ext uri="{FF2B5EF4-FFF2-40B4-BE49-F238E27FC236}">
                    <a16:creationId xmlns:a16="http://schemas.microsoft.com/office/drawing/2014/main" id="{38960544-FAF5-4A67-B98C-5442E08BBDD8}"/>
                  </a:ext>
                </a:extLst>
              </p:cNvPr>
              <p:cNvGrpSpPr/>
              <p:nvPr/>
            </p:nvGrpSpPr>
            <p:grpSpPr>
              <a:xfrm>
                <a:off x="6001204" y="2567081"/>
                <a:ext cx="4427542" cy="1136822"/>
                <a:chOff x="1591293" y="2718487"/>
                <a:chExt cx="4427542" cy="1136822"/>
              </a:xfrm>
            </p:grpSpPr>
            <p:sp>
              <p:nvSpPr>
                <p:cNvPr id="11" name="Trapezoid 10">
                  <a:extLst>
                    <a:ext uri="{FF2B5EF4-FFF2-40B4-BE49-F238E27FC236}">
                      <a16:creationId xmlns:a16="http://schemas.microsoft.com/office/drawing/2014/main" id="{8ED9BC92-46F6-447B-AA2C-E923A94246EC}"/>
                    </a:ext>
                  </a:extLst>
                </p:cNvPr>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 Same Side Corner Rectangle 56">
                  <a:extLst>
                    <a:ext uri="{FF2B5EF4-FFF2-40B4-BE49-F238E27FC236}">
                      <a16:creationId xmlns:a16="http://schemas.microsoft.com/office/drawing/2014/main" id="{E99E56B5-C271-4B14-B83A-EF9BA60A63AB}"/>
                    </a:ext>
                  </a:extLst>
                </p:cNvPr>
                <p:cNvSpPr/>
                <p:nvPr/>
              </p:nvSpPr>
              <p:spPr>
                <a:xfrm>
                  <a:off x="1741828" y="2718487"/>
                  <a:ext cx="4131774" cy="1136822"/>
                </a:xfrm>
                <a:prstGeom prst="round2SameRect">
                  <a:avLst>
                    <a:gd name="adj1" fmla="val 16993"/>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C6C12042-A1EE-4901-936A-5C74F2C871D6}"/>
                  </a:ext>
                </a:extLst>
              </p:cNvPr>
              <p:cNvSpPr txBox="1"/>
              <p:nvPr/>
            </p:nvSpPr>
            <p:spPr>
              <a:xfrm>
                <a:off x="6162911" y="2920649"/>
                <a:ext cx="4131774" cy="400110"/>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r>
                  <a:rPr lang="en-IN" sz="2000" dirty="0"/>
                  <a:t>Type of Dataset</a:t>
                </a:r>
              </a:p>
            </p:txBody>
          </p:sp>
        </p:grpSp>
        <p:grpSp>
          <p:nvGrpSpPr>
            <p:cNvPr id="65" name="Group 64">
              <a:extLst>
                <a:ext uri="{FF2B5EF4-FFF2-40B4-BE49-F238E27FC236}">
                  <a16:creationId xmlns:a16="http://schemas.microsoft.com/office/drawing/2014/main" id="{ACD09909-F24C-435F-AB3D-41082D9F5223}"/>
                </a:ext>
              </a:extLst>
            </p:cNvPr>
            <p:cNvGrpSpPr/>
            <p:nvPr/>
          </p:nvGrpSpPr>
          <p:grpSpPr>
            <a:xfrm>
              <a:off x="991547" y="6381171"/>
              <a:ext cx="4427542" cy="1136822"/>
              <a:chOff x="11010862" y="2567081"/>
              <a:chExt cx="4427542" cy="1136822"/>
            </a:xfrm>
          </p:grpSpPr>
          <p:grpSp>
            <p:nvGrpSpPr>
              <p:cNvPr id="14" name="Group 13">
                <a:extLst>
                  <a:ext uri="{FF2B5EF4-FFF2-40B4-BE49-F238E27FC236}">
                    <a16:creationId xmlns:a16="http://schemas.microsoft.com/office/drawing/2014/main" id="{6ED1BBE8-3A54-4F1D-A901-D9158D66DFCD}"/>
                  </a:ext>
                </a:extLst>
              </p:cNvPr>
              <p:cNvGrpSpPr/>
              <p:nvPr/>
            </p:nvGrpSpPr>
            <p:grpSpPr>
              <a:xfrm>
                <a:off x="11010862" y="2567081"/>
                <a:ext cx="4427542" cy="1136822"/>
                <a:chOff x="1591293" y="2718487"/>
                <a:chExt cx="4427542" cy="1136822"/>
              </a:xfrm>
            </p:grpSpPr>
            <p:sp>
              <p:nvSpPr>
                <p:cNvPr id="16" name="Trapezoid 15">
                  <a:extLst>
                    <a:ext uri="{FF2B5EF4-FFF2-40B4-BE49-F238E27FC236}">
                      <a16:creationId xmlns:a16="http://schemas.microsoft.com/office/drawing/2014/main" id="{433CC9E4-456A-4B36-A477-65575E7B73C3}"/>
                    </a:ext>
                  </a:extLst>
                </p:cNvPr>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 Same Side Corner Rectangle 63">
                  <a:extLst>
                    <a:ext uri="{FF2B5EF4-FFF2-40B4-BE49-F238E27FC236}">
                      <a16:creationId xmlns:a16="http://schemas.microsoft.com/office/drawing/2014/main" id="{4F1B27F0-B0F1-4481-B749-B474CFE74888}"/>
                    </a:ext>
                  </a:extLst>
                </p:cNvPr>
                <p:cNvSpPr/>
                <p:nvPr/>
              </p:nvSpPr>
              <p:spPr>
                <a:xfrm>
                  <a:off x="1741828" y="2718487"/>
                  <a:ext cx="4131774" cy="1136822"/>
                </a:xfrm>
                <a:prstGeom prst="round2SameRect">
                  <a:avLst>
                    <a:gd name="adj1" fmla="val 16993"/>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TextBox 52">
                <a:extLst>
                  <a:ext uri="{FF2B5EF4-FFF2-40B4-BE49-F238E27FC236}">
                    <a16:creationId xmlns:a16="http://schemas.microsoft.com/office/drawing/2014/main" id="{DA5F42C6-4C6F-4945-A3AD-B8655F8A5798}"/>
                  </a:ext>
                </a:extLst>
              </p:cNvPr>
              <p:cNvSpPr txBox="1"/>
              <p:nvPr/>
            </p:nvSpPr>
            <p:spPr>
              <a:xfrm>
                <a:off x="11465309" y="2920649"/>
                <a:ext cx="3756158" cy="400110"/>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r>
                  <a:rPr lang="en-IN" sz="2000" dirty="0"/>
                  <a:t>Identifying mean value</a:t>
                </a:r>
              </a:p>
            </p:txBody>
          </p:sp>
        </p:grpSp>
      </p:grpSp>
      <p:grpSp>
        <p:nvGrpSpPr>
          <p:cNvPr id="56" name="Group 55">
            <a:extLst>
              <a:ext uri="{FF2B5EF4-FFF2-40B4-BE49-F238E27FC236}">
                <a16:creationId xmlns:a16="http://schemas.microsoft.com/office/drawing/2014/main" id="{264F0FCC-A4FE-4BA7-A766-841FD4166FB1}"/>
              </a:ext>
            </a:extLst>
          </p:cNvPr>
          <p:cNvGrpSpPr/>
          <p:nvPr/>
        </p:nvGrpSpPr>
        <p:grpSpPr>
          <a:xfrm>
            <a:off x="5979271" y="2830621"/>
            <a:ext cx="10005750" cy="1497879"/>
            <a:chOff x="3334977" y="3572202"/>
            <a:chExt cx="9576000" cy="1497879"/>
          </a:xfrm>
        </p:grpSpPr>
        <p:grpSp>
          <p:nvGrpSpPr>
            <p:cNvPr id="57" name="Group 56">
              <a:extLst>
                <a:ext uri="{FF2B5EF4-FFF2-40B4-BE49-F238E27FC236}">
                  <a16:creationId xmlns:a16="http://schemas.microsoft.com/office/drawing/2014/main" id="{358A7291-406A-4E0F-8CEB-859B1D761967}"/>
                </a:ext>
              </a:extLst>
            </p:cNvPr>
            <p:cNvGrpSpPr/>
            <p:nvPr/>
          </p:nvGrpSpPr>
          <p:grpSpPr>
            <a:xfrm>
              <a:off x="7545981" y="3572202"/>
              <a:ext cx="1194432" cy="685800"/>
              <a:chOff x="7530784" y="3794728"/>
              <a:chExt cx="1194432" cy="685800"/>
            </a:xfrm>
          </p:grpSpPr>
          <p:sp>
            <p:nvSpPr>
              <p:cNvPr id="63" name="Rounded Rectangle 124">
                <a:extLst>
                  <a:ext uri="{FF2B5EF4-FFF2-40B4-BE49-F238E27FC236}">
                    <a16:creationId xmlns:a16="http://schemas.microsoft.com/office/drawing/2014/main" id="{24FD5E5B-CBA7-4DB0-8D41-526EEC35163A}"/>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125">
                <a:extLst>
                  <a:ext uri="{FF2B5EF4-FFF2-40B4-BE49-F238E27FC236}">
                    <a16:creationId xmlns:a16="http://schemas.microsoft.com/office/drawing/2014/main" id="{DABD9EE6-4049-43A7-88F3-8ACADAC983C1}"/>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58" name="Group 57">
              <a:extLst>
                <a:ext uri="{FF2B5EF4-FFF2-40B4-BE49-F238E27FC236}">
                  <a16:creationId xmlns:a16="http://schemas.microsoft.com/office/drawing/2014/main" id="{D6FAF5BF-364C-43ED-B18F-0BBC4DE39FA9}"/>
                </a:ext>
              </a:extLst>
            </p:cNvPr>
            <p:cNvGrpSpPr/>
            <p:nvPr/>
          </p:nvGrpSpPr>
          <p:grpSpPr>
            <a:xfrm>
              <a:off x="3334977" y="4258003"/>
              <a:ext cx="9576000" cy="812078"/>
              <a:chOff x="3533641" y="4914900"/>
              <a:chExt cx="9576000" cy="3766537"/>
            </a:xfrm>
          </p:grpSpPr>
          <p:sp>
            <p:nvSpPr>
              <p:cNvPr id="59" name="Rectangle 58">
                <a:extLst>
                  <a:ext uri="{FF2B5EF4-FFF2-40B4-BE49-F238E27FC236}">
                    <a16:creationId xmlns:a16="http://schemas.microsoft.com/office/drawing/2014/main" id="{21C9C54C-9665-43A3-887F-3FCC504D686E}"/>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0" name="Straight Connector 59">
                <a:extLst>
                  <a:ext uri="{FF2B5EF4-FFF2-40B4-BE49-F238E27FC236}">
                    <a16:creationId xmlns:a16="http://schemas.microsoft.com/office/drawing/2014/main" id="{83FB1974-85D1-4EDF-9B8F-988530915681}"/>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61" name="Isosceles Triangle 60">
                <a:extLst>
                  <a:ext uri="{FF2B5EF4-FFF2-40B4-BE49-F238E27FC236}">
                    <a16:creationId xmlns:a16="http://schemas.microsoft.com/office/drawing/2014/main" id="{50700B7A-0E61-4299-933C-A49FBC2076D8}"/>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2" name="Rectangle 61">
                <a:extLst>
                  <a:ext uri="{FF2B5EF4-FFF2-40B4-BE49-F238E27FC236}">
                    <a16:creationId xmlns:a16="http://schemas.microsoft.com/office/drawing/2014/main" id="{AE777A1A-DE91-48D4-B913-456C51E55605}"/>
                  </a:ext>
                </a:extLst>
              </p:cNvPr>
              <p:cNvSpPr/>
              <p:nvPr/>
            </p:nvSpPr>
            <p:spPr>
              <a:xfrm>
                <a:off x="3617844" y="5615711"/>
                <a:ext cx="9407594" cy="295855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df1.shape</a:t>
                </a:r>
              </a:p>
            </p:txBody>
          </p:sp>
        </p:grpSp>
      </p:grpSp>
      <p:pic>
        <p:nvPicPr>
          <p:cNvPr id="67" name="Picture 66">
            <a:extLst>
              <a:ext uri="{FF2B5EF4-FFF2-40B4-BE49-F238E27FC236}">
                <a16:creationId xmlns:a16="http://schemas.microsoft.com/office/drawing/2014/main" id="{78AAE8BF-353F-4B9E-BB09-17E73E44AD75}"/>
              </a:ext>
            </a:extLst>
          </p:cNvPr>
          <p:cNvPicPr>
            <a:picLocks noChangeAspect="1"/>
          </p:cNvPicPr>
          <p:nvPr/>
        </p:nvPicPr>
        <p:blipFill>
          <a:blip r:embed="rId4"/>
          <a:stretch>
            <a:fillRect/>
          </a:stretch>
        </p:blipFill>
        <p:spPr>
          <a:xfrm>
            <a:off x="9573128" y="4555365"/>
            <a:ext cx="2818034" cy="428832"/>
          </a:xfrm>
          <a:prstGeom prst="rect">
            <a:avLst/>
          </a:prstGeom>
          <a:ln w="28575">
            <a:solidFill>
              <a:schemeClr val="accent2"/>
            </a:solidFill>
          </a:ln>
        </p:spPr>
      </p:pic>
      <p:cxnSp>
        <p:nvCxnSpPr>
          <p:cNvPr id="69" name="Straight Connector 68">
            <a:extLst>
              <a:ext uri="{FF2B5EF4-FFF2-40B4-BE49-F238E27FC236}">
                <a16:creationId xmlns:a16="http://schemas.microsoft.com/office/drawing/2014/main" id="{C5ADF343-CD4A-4C24-9039-0B3B82A4BF6F}"/>
              </a:ext>
            </a:extLst>
          </p:cNvPr>
          <p:cNvCxnSpPr/>
          <p:nvPr/>
        </p:nvCxnSpPr>
        <p:spPr>
          <a:xfrm>
            <a:off x="5669280" y="2220930"/>
            <a:ext cx="0" cy="5891119"/>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A95BCADE-5332-4332-931E-CE1AB07CD6A0}"/>
              </a:ext>
            </a:extLst>
          </p:cNvPr>
          <p:cNvSpPr/>
          <p:nvPr/>
        </p:nvSpPr>
        <p:spPr>
          <a:xfrm>
            <a:off x="3880359" y="1144860"/>
            <a:ext cx="8589107" cy="636903"/>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rPr>
              <a:t>The shape property is usually used to get the current shape of an array/df.</a:t>
            </a:r>
            <a:endParaRPr lang="en-IN" sz="24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1004289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0EF9E41-55C8-45A0-A45A-649DA5898419}"/>
              </a:ext>
            </a:extLst>
          </p:cNvPr>
          <p:cNvGrpSpPr/>
          <p:nvPr/>
        </p:nvGrpSpPr>
        <p:grpSpPr>
          <a:xfrm>
            <a:off x="991547" y="2567081"/>
            <a:ext cx="4427542" cy="4950912"/>
            <a:chOff x="991547" y="2567081"/>
            <a:chExt cx="4427542" cy="4950912"/>
          </a:xfrm>
        </p:grpSpPr>
        <p:grpSp>
          <p:nvGrpSpPr>
            <p:cNvPr id="4" name="Group 3">
              <a:extLst>
                <a:ext uri="{FF2B5EF4-FFF2-40B4-BE49-F238E27FC236}">
                  <a16:creationId xmlns:a16="http://schemas.microsoft.com/office/drawing/2014/main" id="{3D71F570-E3FA-4597-87E3-1F9341B7DA49}"/>
                </a:ext>
              </a:extLst>
            </p:cNvPr>
            <p:cNvGrpSpPr/>
            <p:nvPr/>
          </p:nvGrpSpPr>
          <p:grpSpPr>
            <a:xfrm>
              <a:off x="991547" y="2567081"/>
              <a:ext cx="4427542" cy="1136822"/>
              <a:chOff x="991547" y="2567081"/>
              <a:chExt cx="4427542" cy="1136822"/>
            </a:xfrm>
          </p:grpSpPr>
          <p:grpSp>
            <p:nvGrpSpPr>
              <p:cNvPr id="15" name="Group 14">
                <a:extLst>
                  <a:ext uri="{FF2B5EF4-FFF2-40B4-BE49-F238E27FC236}">
                    <a16:creationId xmlns:a16="http://schemas.microsoft.com/office/drawing/2014/main" id="{3B14D61A-2ABA-4730-A2DC-B31BD73444F5}"/>
                  </a:ext>
                </a:extLst>
              </p:cNvPr>
              <p:cNvGrpSpPr/>
              <p:nvPr/>
            </p:nvGrpSpPr>
            <p:grpSpPr>
              <a:xfrm>
                <a:off x="991547" y="2567081"/>
                <a:ext cx="4427542" cy="1136822"/>
                <a:chOff x="1591293" y="2718487"/>
                <a:chExt cx="4427542" cy="1136822"/>
              </a:xfrm>
            </p:grpSpPr>
            <p:sp>
              <p:nvSpPr>
                <p:cNvPr id="17" name="Trapezoid 16">
                  <a:extLst>
                    <a:ext uri="{FF2B5EF4-FFF2-40B4-BE49-F238E27FC236}">
                      <a16:creationId xmlns:a16="http://schemas.microsoft.com/office/drawing/2014/main" id="{723374F7-5F4F-40DB-A872-668F4D0D17BA}"/>
                    </a:ext>
                  </a:extLst>
                </p:cNvPr>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 Same Side Corner Rectangle 6">
                  <a:extLst>
                    <a:ext uri="{FF2B5EF4-FFF2-40B4-BE49-F238E27FC236}">
                      <a16:creationId xmlns:a16="http://schemas.microsoft.com/office/drawing/2014/main" id="{C202DECD-D5E5-4861-9E2A-8723B6E59AA6}"/>
                    </a:ext>
                  </a:extLst>
                </p:cNvPr>
                <p:cNvSpPr/>
                <p:nvPr/>
              </p:nvSpPr>
              <p:spPr>
                <a:xfrm>
                  <a:off x="1741828" y="2718487"/>
                  <a:ext cx="4131774" cy="1136822"/>
                </a:xfrm>
                <a:prstGeom prst="round2SameRect">
                  <a:avLst>
                    <a:gd name="adj1" fmla="val 16993"/>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62E241E3-E2EE-4368-9FC0-7D5434B7BC22}"/>
                  </a:ext>
                </a:extLst>
              </p:cNvPr>
              <p:cNvSpPr txBox="1"/>
              <p:nvPr/>
            </p:nvSpPr>
            <p:spPr>
              <a:xfrm>
                <a:off x="1142082" y="2920649"/>
                <a:ext cx="4131774" cy="400110"/>
              </a:xfrm>
              <a:prstGeom prst="rect">
                <a:avLst/>
              </a:prstGeom>
              <a:noFill/>
            </p:spPr>
            <p:txBody>
              <a:bodyPr wrap="square" rtlCol="0">
                <a:spAutoFit/>
              </a:bodyPr>
              <a:lstStyle/>
              <a:p>
                <a:pPr lvl="0" algn="ctr"/>
                <a:r>
                  <a:rPr lang="en-IN" sz="2000" dirty="0">
                    <a:latin typeface="Open Sans" panose="020B0606030504020204" pitchFamily="34" charset="0"/>
                    <a:ea typeface="Open Sans" panose="020B0606030504020204" pitchFamily="34" charset="0"/>
                    <a:cs typeface="Open Sans" panose="020B0606030504020204" pitchFamily="34" charset="0"/>
                  </a:rPr>
                  <a:t>Dimensionality Check</a:t>
                </a:r>
              </a:p>
            </p:txBody>
          </p:sp>
        </p:grpSp>
        <p:grpSp>
          <p:nvGrpSpPr>
            <p:cNvPr id="5" name="Group 4">
              <a:extLst>
                <a:ext uri="{FF2B5EF4-FFF2-40B4-BE49-F238E27FC236}">
                  <a16:creationId xmlns:a16="http://schemas.microsoft.com/office/drawing/2014/main" id="{672E2DD0-7AF4-49B4-A36C-B31BE7B154CA}"/>
                </a:ext>
              </a:extLst>
            </p:cNvPr>
            <p:cNvGrpSpPr/>
            <p:nvPr/>
          </p:nvGrpSpPr>
          <p:grpSpPr>
            <a:xfrm>
              <a:off x="991547" y="4412812"/>
              <a:ext cx="4427542" cy="1136822"/>
              <a:chOff x="6001204" y="2567081"/>
              <a:chExt cx="4427542" cy="1136822"/>
            </a:xfrm>
          </p:grpSpPr>
          <p:grpSp>
            <p:nvGrpSpPr>
              <p:cNvPr id="11" name="Group 10">
                <a:extLst>
                  <a:ext uri="{FF2B5EF4-FFF2-40B4-BE49-F238E27FC236}">
                    <a16:creationId xmlns:a16="http://schemas.microsoft.com/office/drawing/2014/main" id="{939C580E-7DDB-495B-BE6C-2B066F17C67F}"/>
                  </a:ext>
                </a:extLst>
              </p:cNvPr>
              <p:cNvGrpSpPr/>
              <p:nvPr/>
            </p:nvGrpSpPr>
            <p:grpSpPr>
              <a:xfrm>
                <a:off x="6001204" y="2567081"/>
                <a:ext cx="4427542" cy="1136822"/>
                <a:chOff x="1591293" y="2718487"/>
                <a:chExt cx="4427542" cy="1136822"/>
              </a:xfrm>
            </p:grpSpPr>
            <p:sp>
              <p:nvSpPr>
                <p:cNvPr id="13" name="Trapezoid 12">
                  <a:extLst>
                    <a:ext uri="{FF2B5EF4-FFF2-40B4-BE49-F238E27FC236}">
                      <a16:creationId xmlns:a16="http://schemas.microsoft.com/office/drawing/2014/main" id="{078AE0FC-D951-46E1-B5BB-F09BE20A77AC}"/>
                    </a:ext>
                  </a:extLst>
                </p:cNvPr>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 Same Side Corner Rectangle 56">
                  <a:extLst>
                    <a:ext uri="{FF2B5EF4-FFF2-40B4-BE49-F238E27FC236}">
                      <a16:creationId xmlns:a16="http://schemas.microsoft.com/office/drawing/2014/main" id="{B39C88FB-1BCA-4998-B728-31434B5FC266}"/>
                    </a:ext>
                  </a:extLst>
                </p:cNvPr>
                <p:cNvSpPr/>
                <p:nvPr/>
              </p:nvSpPr>
              <p:spPr>
                <a:xfrm>
                  <a:off x="1741828" y="2718487"/>
                  <a:ext cx="4131774" cy="1136822"/>
                </a:xfrm>
                <a:prstGeom prst="round2SameRect">
                  <a:avLst>
                    <a:gd name="adj1" fmla="val 16993"/>
                    <a:gd name="adj2" fmla="val 0"/>
                  </a:avLst>
                </a:prstGeom>
                <a:solidFill>
                  <a:srgbClr val="FF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DEBD59FB-23C4-4D02-B8E7-51A2219FA80F}"/>
                  </a:ext>
                </a:extLst>
              </p:cNvPr>
              <p:cNvSpPr txBox="1"/>
              <p:nvPr/>
            </p:nvSpPr>
            <p:spPr>
              <a:xfrm>
                <a:off x="6162911" y="2920649"/>
                <a:ext cx="4131774" cy="400110"/>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r>
                  <a:rPr lang="en-IN" sz="2000" dirty="0"/>
                  <a:t>Type of Dataset</a:t>
                </a:r>
              </a:p>
            </p:txBody>
          </p:sp>
        </p:grpSp>
        <p:grpSp>
          <p:nvGrpSpPr>
            <p:cNvPr id="7" name="Group 6">
              <a:extLst>
                <a:ext uri="{FF2B5EF4-FFF2-40B4-BE49-F238E27FC236}">
                  <a16:creationId xmlns:a16="http://schemas.microsoft.com/office/drawing/2014/main" id="{0F94C3A1-E816-4457-A242-1737E007D1C8}"/>
                </a:ext>
              </a:extLst>
            </p:cNvPr>
            <p:cNvGrpSpPr/>
            <p:nvPr/>
          </p:nvGrpSpPr>
          <p:grpSpPr>
            <a:xfrm>
              <a:off x="991547" y="6381171"/>
              <a:ext cx="4427542" cy="1136822"/>
              <a:chOff x="1591293" y="2718487"/>
              <a:chExt cx="4427542" cy="1136822"/>
            </a:xfrm>
          </p:grpSpPr>
          <p:sp>
            <p:nvSpPr>
              <p:cNvPr id="9" name="Trapezoid 8">
                <a:extLst>
                  <a:ext uri="{FF2B5EF4-FFF2-40B4-BE49-F238E27FC236}">
                    <a16:creationId xmlns:a16="http://schemas.microsoft.com/office/drawing/2014/main" id="{DA5DB9EC-7AE2-4A08-9525-A65576FDF64D}"/>
                  </a:ext>
                </a:extLst>
              </p:cNvPr>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ame Side Corner Rectangle 63">
                <a:extLst>
                  <a:ext uri="{FF2B5EF4-FFF2-40B4-BE49-F238E27FC236}">
                    <a16:creationId xmlns:a16="http://schemas.microsoft.com/office/drawing/2014/main" id="{A8441455-BE88-4277-B487-A8F2AE70F7B6}"/>
                  </a:ext>
                </a:extLst>
              </p:cNvPr>
              <p:cNvSpPr/>
              <p:nvPr/>
            </p:nvSpPr>
            <p:spPr>
              <a:xfrm>
                <a:off x="1741828" y="2718487"/>
                <a:ext cx="4131774" cy="1136822"/>
              </a:xfrm>
              <a:prstGeom prst="round2SameRect">
                <a:avLst>
                  <a:gd name="adj1" fmla="val 16993"/>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5" name="Group 44">
            <a:extLst>
              <a:ext uri="{FF2B5EF4-FFF2-40B4-BE49-F238E27FC236}">
                <a16:creationId xmlns:a16="http://schemas.microsoft.com/office/drawing/2014/main" id="{07D96D0B-DDF3-4FF9-AC3F-1C36BAC8C24F}"/>
              </a:ext>
            </a:extLst>
          </p:cNvPr>
          <p:cNvGrpSpPr/>
          <p:nvPr/>
        </p:nvGrpSpPr>
        <p:grpSpPr>
          <a:xfrm>
            <a:off x="5979271" y="2830621"/>
            <a:ext cx="10005750" cy="1497879"/>
            <a:chOff x="3334977" y="3572202"/>
            <a:chExt cx="9576000" cy="1497879"/>
          </a:xfrm>
        </p:grpSpPr>
        <p:grpSp>
          <p:nvGrpSpPr>
            <p:cNvPr id="46" name="Group 45">
              <a:extLst>
                <a:ext uri="{FF2B5EF4-FFF2-40B4-BE49-F238E27FC236}">
                  <a16:creationId xmlns:a16="http://schemas.microsoft.com/office/drawing/2014/main" id="{94BC9866-B92B-4878-8FB4-69BD86878292}"/>
                </a:ext>
              </a:extLst>
            </p:cNvPr>
            <p:cNvGrpSpPr/>
            <p:nvPr/>
          </p:nvGrpSpPr>
          <p:grpSpPr>
            <a:xfrm>
              <a:off x="7545981" y="3572202"/>
              <a:ext cx="1194432" cy="685800"/>
              <a:chOff x="7530784" y="3794728"/>
              <a:chExt cx="1194432" cy="685800"/>
            </a:xfrm>
          </p:grpSpPr>
          <p:sp>
            <p:nvSpPr>
              <p:cNvPr id="52" name="Rounded Rectangle 124">
                <a:extLst>
                  <a:ext uri="{FF2B5EF4-FFF2-40B4-BE49-F238E27FC236}">
                    <a16:creationId xmlns:a16="http://schemas.microsoft.com/office/drawing/2014/main" id="{48D69ADC-8212-4D99-B5BC-FD56AE815AD3}"/>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ounded Rectangle 125">
                <a:extLst>
                  <a:ext uri="{FF2B5EF4-FFF2-40B4-BE49-F238E27FC236}">
                    <a16:creationId xmlns:a16="http://schemas.microsoft.com/office/drawing/2014/main" id="{B1F07A77-FCA2-4BE5-87F1-E94427205CC2}"/>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47" name="Group 46">
              <a:extLst>
                <a:ext uri="{FF2B5EF4-FFF2-40B4-BE49-F238E27FC236}">
                  <a16:creationId xmlns:a16="http://schemas.microsoft.com/office/drawing/2014/main" id="{BFAADE0B-E4BB-43A7-A0F9-53F314D688BF}"/>
                </a:ext>
              </a:extLst>
            </p:cNvPr>
            <p:cNvGrpSpPr/>
            <p:nvPr/>
          </p:nvGrpSpPr>
          <p:grpSpPr>
            <a:xfrm>
              <a:off x="3334977" y="4258003"/>
              <a:ext cx="9576000" cy="812078"/>
              <a:chOff x="3533641" y="4914900"/>
              <a:chExt cx="9576000" cy="3766537"/>
            </a:xfrm>
          </p:grpSpPr>
          <p:sp>
            <p:nvSpPr>
              <p:cNvPr id="48" name="Rectangle 47">
                <a:extLst>
                  <a:ext uri="{FF2B5EF4-FFF2-40B4-BE49-F238E27FC236}">
                    <a16:creationId xmlns:a16="http://schemas.microsoft.com/office/drawing/2014/main" id="{07948290-0B3C-4AD1-9783-9E1E2A71FD2A}"/>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9" name="Straight Connector 48">
                <a:extLst>
                  <a:ext uri="{FF2B5EF4-FFF2-40B4-BE49-F238E27FC236}">
                    <a16:creationId xmlns:a16="http://schemas.microsoft.com/office/drawing/2014/main" id="{37B305AE-544D-4461-8D18-148CD6D3004C}"/>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50" name="Isosceles Triangle 49">
                <a:extLst>
                  <a:ext uri="{FF2B5EF4-FFF2-40B4-BE49-F238E27FC236}">
                    <a16:creationId xmlns:a16="http://schemas.microsoft.com/office/drawing/2014/main" id="{46E6F270-0864-4ED8-B243-86CF4013DA1D}"/>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1" name="Rectangle 50">
                <a:extLst>
                  <a:ext uri="{FF2B5EF4-FFF2-40B4-BE49-F238E27FC236}">
                    <a16:creationId xmlns:a16="http://schemas.microsoft.com/office/drawing/2014/main" id="{30A93781-C674-4E17-ADFA-56C3A2978D01}"/>
                  </a:ext>
                </a:extLst>
              </p:cNvPr>
              <p:cNvSpPr/>
              <p:nvPr/>
            </p:nvSpPr>
            <p:spPr>
              <a:xfrm>
                <a:off x="3617844" y="5615711"/>
                <a:ext cx="9407594" cy="295855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type(df1)</a:t>
                </a:r>
              </a:p>
            </p:txBody>
          </p:sp>
        </p:grpSp>
      </p:grpSp>
      <p:cxnSp>
        <p:nvCxnSpPr>
          <p:cNvPr id="54" name="Straight Connector 53">
            <a:extLst>
              <a:ext uri="{FF2B5EF4-FFF2-40B4-BE49-F238E27FC236}">
                <a16:creationId xmlns:a16="http://schemas.microsoft.com/office/drawing/2014/main" id="{E50D27D6-384B-407A-A274-499DD891158D}"/>
              </a:ext>
            </a:extLst>
          </p:cNvPr>
          <p:cNvCxnSpPr/>
          <p:nvPr/>
        </p:nvCxnSpPr>
        <p:spPr>
          <a:xfrm>
            <a:off x="5669280" y="2220930"/>
            <a:ext cx="0" cy="5891119"/>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55" name="Title 1">
            <a:extLst>
              <a:ext uri="{FF2B5EF4-FFF2-40B4-BE49-F238E27FC236}">
                <a16:creationId xmlns:a16="http://schemas.microsoft.com/office/drawing/2014/main" id="{C13DF3DB-D274-43D6-9749-F5EE2FA943D1}"/>
              </a:ext>
            </a:extLst>
          </p:cNvPr>
          <p:cNvSpPr>
            <a:spLocks noGrp="1"/>
          </p:cNvSpPr>
          <p:nvPr>
            <p:ph type="title"/>
          </p:nvPr>
        </p:nvSpPr>
        <p:spPr>
          <a:xfrm>
            <a:off x="3079" y="319676"/>
            <a:ext cx="16258031" cy="665045"/>
          </a:xfrm>
        </p:spPr>
        <p:txBody>
          <a:bodyPr/>
          <a:lstStyle/>
          <a:p>
            <a:r>
              <a:rPr lang="en-IN" dirty="0"/>
              <a:t>Data Exploration</a:t>
            </a:r>
          </a:p>
        </p:txBody>
      </p:sp>
      <p:pic>
        <p:nvPicPr>
          <p:cNvPr id="57" name="Picture 56">
            <a:extLst>
              <a:ext uri="{FF2B5EF4-FFF2-40B4-BE49-F238E27FC236}">
                <a16:creationId xmlns:a16="http://schemas.microsoft.com/office/drawing/2014/main" id="{03B9DF03-5503-4F59-BF5B-58360D90E660}"/>
              </a:ext>
            </a:extLst>
          </p:cNvPr>
          <p:cNvPicPr>
            <a:picLocks noChangeAspect="1"/>
          </p:cNvPicPr>
          <p:nvPr/>
        </p:nvPicPr>
        <p:blipFill>
          <a:blip r:embed="rId3"/>
          <a:stretch>
            <a:fillRect/>
          </a:stretch>
        </p:blipFill>
        <p:spPr>
          <a:xfrm>
            <a:off x="8051798" y="4572000"/>
            <a:ext cx="5860694" cy="367568"/>
          </a:xfrm>
          <a:prstGeom prst="rect">
            <a:avLst/>
          </a:prstGeom>
          <a:ln w="28575">
            <a:solidFill>
              <a:schemeClr val="accent2"/>
            </a:solidFill>
          </a:ln>
        </p:spPr>
      </p:pic>
      <p:sp>
        <p:nvSpPr>
          <p:cNvPr id="58" name="TextBox 57">
            <a:extLst>
              <a:ext uri="{FF2B5EF4-FFF2-40B4-BE49-F238E27FC236}">
                <a16:creationId xmlns:a16="http://schemas.microsoft.com/office/drawing/2014/main" id="{4676E7A2-183C-4D7A-BC67-D3864D307026}"/>
              </a:ext>
            </a:extLst>
          </p:cNvPr>
          <p:cNvSpPr txBox="1"/>
          <p:nvPr/>
        </p:nvSpPr>
        <p:spPr>
          <a:xfrm>
            <a:off x="1445994" y="6734739"/>
            <a:ext cx="3756158" cy="400110"/>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r>
              <a:rPr lang="en-IN" sz="2000" dirty="0"/>
              <a:t>Identifying mean value</a:t>
            </a:r>
          </a:p>
        </p:txBody>
      </p:sp>
      <p:pic>
        <p:nvPicPr>
          <p:cNvPr id="30" name="Shape 375">
            <a:extLst>
              <a:ext uri="{FF2B5EF4-FFF2-40B4-BE49-F238E27FC236}">
                <a16:creationId xmlns:a16="http://schemas.microsoft.com/office/drawing/2014/main" id="{9C429B16-14C6-427C-8D3C-E6A04B0D09B2}"/>
              </a:ext>
            </a:extLst>
          </p:cNvPr>
          <p:cNvPicPr preferRelativeResize="0"/>
          <p:nvPr/>
        </p:nvPicPr>
        <p:blipFill rotWithShape="1">
          <a:blip r:embed="rId4">
            <a:alphaModFix/>
          </a:blip>
          <a:srcRect/>
          <a:stretch/>
        </p:blipFill>
        <p:spPr>
          <a:xfrm>
            <a:off x="6410696" y="829986"/>
            <a:ext cx="3528434" cy="253919"/>
          </a:xfrm>
          <a:prstGeom prst="rect">
            <a:avLst/>
          </a:prstGeom>
          <a:noFill/>
          <a:ln>
            <a:noFill/>
          </a:ln>
        </p:spPr>
      </p:pic>
      <p:sp>
        <p:nvSpPr>
          <p:cNvPr id="31" name="Rectangle: Rounded Corners 30">
            <a:extLst>
              <a:ext uri="{FF2B5EF4-FFF2-40B4-BE49-F238E27FC236}">
                <a16:creationId xmlns:a16="http://schemas.microsoft.com/office/drawing/2014/main" id="{E575D2F2-24DA-4074-A1F4-FF25CFC6A01F}"/>
              </a:ext>
            </a:extLst>
          </p:cNvPr>
          <p:cNvSpPr/>
          <p:nvPr/>
        </p:nvSpPr>
        <p:spPr>
          <a:xfrm>
            <a:off x="3880359" y="1144860"/>
            <a:ext cx="8589107" cy="636903"/>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rPr>
              <a:t>type(), returns type of the given object.</a:t>
            </a:r>
            <a:endParaRPr lang="en-IN" sz="28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1538584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76519BF-11BA-449C-ADD9-04E93761619D}"/>
              </a:ext>
            </a:extLst>
          </p:cNvPr>
          <p:cNvSpPr>
            <a:spLocks noGrp="1"/>
          </p:cNvSpPr>
          <p:nvPr>
            <p:ph type="title"/>
          </p:nvPr>
        </p:nvSpPr>
        <p:spPr>
          <a:xfrm>
            <a:off x="3079" y="319676"/>
            <a:ext cx="16258031" cy="665045"/>
          </a:xfrm>
        </p:spPr>
        <p:txBody>
          <a:bodyPr/>
          <a:lstStyle/>
          <a:p>
            <a:r>
              <a:rPr lang="en-IN" dirty="0"/>
              <a:t>Data Exploration</a:t>
            </a:r>
          </a:p>
        </p:txBody>
      </p:sp>
      <p:grpSp>
        <p:nvGrpSpPr>
          <p:cNvPr id="5" name="Group 4">
            <a:extLst>
              <a:ext uri="{FF2B5EF4-FFF2-40B4-BE49-F238E27FC236}">
                <a16:creationId xmlns:a16="http://schemas.microsoft.com/office/drawing/2014/main" id="{9E161398-70CE-49D5-8E73-F8C994CA9E47}"/>
              </a:ext>
            </a:extLst>
          </p:cNvPr>
          <p:cNvGrpSpPr/>
          <p:nvPr/>
        </p:nvGrpSpPr>
        <p:grpSpPr>
          <a:xfrm>
            <a:off x="991547" y="2567081"/>
            <a:ext cx="4427542" cy="4950912"/>
            <a:chOff x="991547" y="2567081"/>
            <a:chExt cx="4427542" cy="4950912"/>
          </a:xfrm>
        </p:grpSpPr>
        <p:grpSp>
          <p:nvGrpSpPr>
            <p:cNvPr id="6" name="Group 5">
              <a:extLst>
                <a:ext uri="{FF2B5EF4-FFF2-40B4-BE49-F238E27FC236}">
                  <a16:creationId xmlns:a16="http://schemas.microsoft.com/office/drawing/2014/main" id="{DA181DB1-DA56-4A23-80D9-54FB6B3D726F}"/>
                </a:ext>
              </a:extLst>
            </p:cNvPr>
            <p:cNvGrpSpPr/>
            <p:nvPr/>
          </p:nvGrpSpPr>
          <p:grpSpPr>
            <a:xfrm>
              <a:off x="991547" y="2567081"/>
              <a:ext cx="4427542" cy="1136822"/>
              <a:chOff x="991547" y="2567081"/>
              <a:chExt cx="4427542" cy="1136822"/>
            </a:xfrm>
          </p:grpSpPr>
          <p:grpSp>
            <p:nvGrpSpPr>
              <p:cNvPr id="17" name="Group 16">
                <a:extLst>
                  <a:ext uri="{FF2B5EF4-FFF2-40B4-BE49-F238E27FC236}">
                    <a16:creationId xmlns:a16="http://schemas.microsoft.com/office/drawing/2014/main" id="{74D119F8-9A36-44B4-9732-7F1DE13514A4}"/>
                  </a:ext>
                </a:extLst>
              </p:cNvPr>
              <p:cNvGrpSpPr/>
              <p:nvPr/>
            </p:nvGrpSpPr>
            <p:grpSpPr>
              <a:xfrm>
                <a:off x="991547" y="2567081"/>
                <a:ext cx="4427542" cy="1136822"/>
                <a:chOff x="1591293" y="2718487"/>
                <a:chExt cx="4427542" cy="1136822"/>
              </a:xfrm>
            </p:grpSpPr>
            <p:sp>
              <p:nvSpPr>
                <p:cNvPr id="19" name="Trapezoid 18">
                  <a:extLst>
                    <a:ext uri="{FF2B5EF4-FFF2-40B4-BE49-F238E27FC236}">
                      <a16:creationId xmlns:a16="http://schemas.microsoft.com/office/drawing/2014/main" id="{3405E03E-35E0-4A2E-B8EF-270A94C07BE7}"/>
                    </a:ext>
                  </a:extLst>
                </p:cNvPr>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 Same Side Corner Rectangle 6">
                  <a:extLst>
                    <a:ext uri="{FF2B5EF4-FFF2-40B4-BE49-F238E27FC236}">
                      <a16:creationId xmlns:a16="http://schemas.microsoft.com/office/drawing/2014/main" id="{761A71A5-C6AA-4A9F-87A5-24514AAE16A4}"/>
                    </a:ext>
                  </a:extLst>
                </p:cNvPr>
                <p:cNvSpPr/>
                <p:nvPr/>
              </p:nvSpPr>
              <p:spPr>
                <a:xfrm>
                  <a:off x="1741828" y="2718487"/>
                  <a:ext cx="4131774" cy="1136822"/>
                </a:xfrm>
                <a:prstGeom prst="round2SameRect">
                  <a:avLst>
                    <a:gd name="adj1" fmla="val 16993"/>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3FCFF88D-9643-4FB1-9909-1E8396747582}"/>
                  </a:ext>
                </a:extLst>
              </p:cNvPr>
              <p:cNvSpPr txBox="1"/>
              <p:nvPr/>
            </p:nvSpPr>
            <p:spPr>
              <a:xfrm>
                <a:off x="1142082" y="2920649"/>
                <a:ext cx="4131774" cy="400110"/>
              </a:xfrm>
              <a:prstGeom prst="rect">
                <a:avLst/>
              </a:prstGeom>
              <a:noFill/>
            </p:spPr>
            <p:txBody>
              <a:bodyPr wrap="square" rtlCol="0">
                <a:spAutoFit/>
              </a:bodyPr>
              <a:lstStyle/>
              <a:p>
                <a:pPr lvl="0" algn="ctr"/>
                <a:r>
                  <a:rPr lang="en-IN" sz="2000" dirty="0">
                    <a:latin typeface="Open Sans" panose="020B0606030504020204" pitchFamily="34" charset="0"/>
                    <a:ea typeface="Open Sans" panose="020B0606030504020204" pitchFamily="34" charset="0"/>
                    <a:cs typeface="Open Sans" panose="020B0606030504020204" pitchFamily="34" charset="0"/>
                  </a:rPr>
                  <a:t>Dimensionality Check</a:t>
                </a:r>
              </a:p>
            </p:txBody>
          </p:sp>
        </p:grpSp>
        <p:grpSp>
          <p:nvGrpSpPr>
            <p:cNvPr id="7" name="Group 6">
              <a:extLst>
                <a:ext uri="{FF2B5EF4-FFF2-40B4-BE49-F238E27FC236}">
                  <a16:creationId xmlns:a16="http://schemas.microsoft.com/office/drawing/2014/main" id="{D13870B0-DA43-49CE-B801-E972CB773F1B}"/>
                </a:ext>
              </a:extLst>
            </p:cNvPr>
            <p:cNvGrpSpPr/>
            <p:nvPr/>
          </p:nvGrpSpPr>
          <p:grpSpPr>
            <a:xfrm>
              <a:off x="991547" y="4412812"/>
              <a:ext cx="4427542" cy="1136822"/>
              <a:chOff x="6001204" y="2567081"/>
              <a:chExt cx="4427542" cy="1136822"/>
            </a:xfrm>
          </p:grpSpPr>
          <p:grpSp>
            <p:nvGrpSpPr>
              <p:cNvPr id="13" name="Group 12">
                <a:extLst>
                  <a:ext uri="{FF2B5EF4-FFF2-40B4-BE49-F238E27FC236}">
                    <a16:creationId xmlns:a16="http://schemas.microsoft.com/office/drawing/2014/main" id="{F166FA7B-FC53-4FE4-A7C0-818E217B1F22}"/>
                  </a:ext>
                </a:extLst>
              </p:cNvPr>
              <p:cNvGrpSpPr/>
              <p:nvPr/>
            </p:nvGrpSpPr>
            <p:grpSpPr>
              <a:xfrm>
                <a:off x="6001204" y="2567081"/>
                <a:ext cx="4427542" cy="1136822"/>
                <a:chOff x="1591293" y="2718487"/>
                <a:chExt cx="4427542" cy="1136822"/>
              </a:xfrm>
            </p:grpSpPr>
            <p:sp>
              <p:nvSpPr>
                <p:cNvPr id="15" name="Trapezoid 14">
                  <a:extLst>
                    <a:ext uri="{FF2B5EF4-FFF2-40B4-BE49-F238E27FC236}">
                      <a16:creationId xmlns:a16="http://schemas.microsoft.com/office/drawing/2014/main" id="{C4EBF27B-2DF0-4EA5-87B7-1E536F8B773F}"/>
                    </a:ext>
                  </a:extLst>
                </p:cNvPr>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 Same Side Corner Rectangle 56">
                  <a:extLst>
                    <a:ext uri="{FF2B5EF4-FFF2-40B4-BE49-F238E27FC236}">
                      <a16:creationId xmlns:a16="http://schemas.microsoft.com/office/drawing/2014/main" id="{D6EDBDB5-B29B-4CDF-B49B-D2B2E015ADC2}"/>
                    </a:ext>
                  </a:extLst>
                </p:cNvPr>
                <p:cNvSpPr/>
                <p:nvPr/>
              </p:nvSpPr>
              <p:spPr>
                <a:xfrm>
                  <a:off x="1741828" y="2718487"/>
                  <a:ext cx="4131774" cy="1136822"/>
                </a:xfrm>
                <a:prstGeom prst="round2SameRect">
                  <a:avLst>
                    <a:gd name="adj1" fmla="val 16993"/>
                    <a:gd name="adj2"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B22A465F-B723-41E2-BA6A-64CD1A0C7E6C}"/>
                  </a:ext>
                </a:extLst>
              </p:cNvPr>
              <p:cNvSpPr txBox="1"/>
              <p:nvPr/>
            </p:nvSpPr>
            <p:spPr>
              <a:xfrm>
                <a:off x="6162911" y="2920649"/>
                <a:ext cx="4131774" cy="400110"/>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r>
                  <a:rPr lang="en-IN" sz="2000" dirty="0"/>
                  <a:t>Type of Dataset</a:t>
                </a:r>
              </a:p>
            </p:txBody>
          </p:sp>
        </p:grpSp>
        <p:grpSp>
          <p:nvGrpSpPr>
            <p:cNvPr id="9" name="Group 8">
              <a:extLst>
                <a:ext uri="{FF2B5EF4-FFF2-40B4-BE49-F238E27FC236}">
                  <a16:creationId xmlns:a16="http://schemas.microsoft.com/office/drawing/2014/main" id="{5FB92C82-E684-4DBE-B875-42A11174C1E1}"/>
                </a:ext>
              </a:extLst>
            </p:cNvPr>
            <p:cNvGrpSpPr/>
            <p:nvPr/>
          </p:nvGrpSpPr>
          <p:grpSpPr>
            <a:xfrm>
              <a:off x="991547" y="6381171"/>
              <a:ext cx="4427542" cy="1136822"/>
              <a:chOff x="1591293" y="2718487"/>
              <a:chExt cx="4427542" cy="1136822"/>
            </a:xfrm>
          </p:grpSpPr>
          <p:sp>
            <p:nvSpPr>
              <p:cNvPr id="11" name="Trapezoid 10">
                <a:extLst>
                  <a:ext uri="{FF2B5EF4-FFF2-40B4-BE49-F238E27FC236}">
                    <a16:creationId xmlns:a16="http://schemas.microsoft.com/office/drawing/2014/main" id="{7574FF08-318F-4CA4-B361-FF0778F2831B}"/>
                  </a:ext>
                </a:extLst>
              </p:cNvPr>
              <p:cNvSpPr/>
              <p:nvPr/>
            </p:nvSpPr>
            <p:spPr>
              <a:xfrm rot="10800000">
                <a:off x="1591293" y="3550024"/>
                <a:ext cx="4427542" cy="305284"/>
              </a:xfrm>
              <a:prstGeom prst="trapezoid">
                <a:avLst>
                  <a:gd name="adj" fmla="val 49372"/>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 Same Side Corner Rectangle 63">
                <a:extLst>
                  <a:ext uri="{FF2B5EF4-FFF2-40B4-BE49-F238E27FC236}">
                    <a16:creationId xmlns:a16="http://schemas.microsoft.com/office/drawing/2014/main" id="{BE744C1C-8B14-4B32-BE6B-7AF55059F04A}"/>
                  </a:ext>
                </a:extLst>
              </p:cNvPr>
              <p:cNvSpPr/>
              <p:nvPr/>
            </p:nvSpPr>
            <p:spPr>
              <a:xfrm>
                <a:off x="1741828" y="2718487"/>
                <a:ext cx="4131774" cy="1136822"/>
              </a:xfrm>
              <a:prstGeom prst="round2SameRect">
                <a:avLst>
                  <a:gd name="adj1" fmla="val 16993"/>
                  <a:gd name="adj2" fmla="val 0"/>
                </a:avLst>
              </a:prstGeom>
              <a:solidFill>
                <a:srgbClr val="FFC5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1" name="Group 20">
            <a:extLst>
              <a:ext uri="{FF2B5EF4-FFF2-40B4-BE49-F238E27FC236}">
                <a16:creationId xmlns:a16="http://schemas.microsoft.com/office/drawing/2014/main" id="{8A31FB8C-3F56-49EA-A30D-48CAFA3CF0D2}"/>
              </a:ext>
            </a:extLst>
          </p:cNvPr>
          <p:cNvGrpSpPr/>
          <p:nvPr/>
        </p:nvGrpSpPr>
        <p:grpSpPr>
          <a:xfrm>
            <a:off x="5979271" y="2830621"/>
            <a:ext cx="10005750" cy="1497879"/>
            <a:chOff x="3334977" y="3572202"/>
            <a:chExt cx="9576000" cy="1497879"/>
          </a:xfrm>
        </p:grpSpPr>
        <p:grpSp>
          <p:nvGrpSpPr>
            <p:cNvPr id="22" name="Group 21">
              <a:extLst>
                <a:ext uri="{FF2B5EF4-FFF2-40B4-BE49-F238E27FC236}">
                  <a16:creationId xmlns:a16="http://schemas.microsoft.com/office/drawing/2014/main" id="{03BF0899-81C0-46C6-AE4B-107DBF162350}"/>
                </a:ext>
              </a:extLst>
            </p:cNvPr>
            <p:cNvGrpSpPr/>
            <p:nvPr/>
          </p:nvGrpSpPr>
          <p:grpSpPr>
            <a:xfrm>
              <a:off x="7545981" y="3572202"/>
              <a:ext cx="1194432" cy="685800"/>
              <a:chOff x="7530784" y="3794728"/>
              <a:chExt cx="1194432" cy="685800"/>
            </a:xfrm>
          </p:grpSpPr>
          <p:sp>
            <p:nvSpPr>
              <p:cNvPr id="28" name="Rounded Rectangle 124">
                <a:extLst>
                  <a:ext uri="{FF2B5EF4-FFF2-40B4-BE49-F238E27FC236}">
                    <a16:creationId xmlns:a16="http://schemas.microsoft.com/office/drawing/2014/main" id="{1144EFB0-5A35-4277-960F-4B89D3F6E36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125">
                <a:extLst>
                  <a:ext uri="{FF2B5EF4-FFF2-40B4-BE49-F238E27FC236}">
                    <a16:creationId xmlns:a16="http://schemas.microsoft.com/office/drawing/2014/main" id="{3A265B4E-BE13-4A4B-8ABF-2F14257E12C5}"/>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23" name="Group 22">
              <a:extLst>
                <a:ext uri="{FF2B5EF4-FFF2-40B4-BE49-F238E27FC236}">
                  <a16:creationId xmlns:a16="http://schemas.microsoft.com/office/drawing/2014/main" id="{D3EAB27C-7B29-4FF1-AA2D-BC33EF7454F1}"/>
                </a:ext>
              </a:extLst>
            </p:cNvPr>
            <p:cNvGrpSpPr/>
            <p:nvPr/>
          </p:nvGrpSpPr>
          <p:grpSpPr>
            <a:xfrm>
              <a:off x="3334977" y="4258003"/>
              <a:ext cx="9576000" cy="812078"/>
              <a:chOff x="3533641" y="4914900"/>
              <a:chExt cx="9576000" cy="3766537"/>
            </a:xfrm>
          </p:grpSpPr>
          <p:sp>
            <p:nvSpPr>
              <p:cNvPr id="24" name="Rectangle 23">
                <a:extLst>
                  <a:ext uri="{FF2B5EF4-FFF2-40B4-BE49-F238E27FC236}">
                    <a16:creationId xmlns:a16="http://schemas.microsoft.com/office/drawing/2014/main" id="{250E4BB9-6440-4B19-86F2-E45ECB9D81AF}"/>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5" name="Straight Connector 24">
                <a:extLst>
                  <a:ext uri="{FF2B5EF4-FFF2-40B4-BE49-F238E27FC236}">
                    <a16:creationId xmlns:a16="http://schemas.microsoft.com/office/drawing/2014/main" id="{D2DC15FA-A232-449D-8F88-B920D8724E76}"/>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6" name="Isosceles Triangle 25">
                <a:extLst>
                  <a:ext uri="{FF2B5EF4-FFF2-40B4-BE49-F238E27FC236}">
                    <a16:creationId xmlns:a16="http://schemas.microsoft.com/office/drawing/2014/main" id="{E385BCC4-822D-4FF9-8343-4E81EB3F84AB}"/>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 name="Rectangle 26">
                <a:extLst>
                  <a:ext uri="{FF2B5EF4-FFF2-40B4-BE49-F238E27FC236}">
                    <a16:creationId xmlns:a16="http://schemas.microsoft.com/office/drawing/2014/main" id="{DE8490DA-F871-40E7-AB77-E00618DD1BA3}"/>
                  </a:ext>
                </a:extLst>
              </p:cNvPr>
              <p:cNvSpPr/>
              <p:nvPr/>
            </p:nvSpPr>
            <p:spPr>
              <a:xfrm>
                <a:off x="3617844" y="5615711"/>
                <a:ext cx="9407594" cy="295855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df1[‘hp’].mean()</a:t>
                </a:r>
              </a:p>
            </p:txBody>
          </p:sp>
        </p:grpSp>
      </p:grpSp>
      <p:cxnSp>
        <p:nvCxnSpPr>
          <p:cNvPr id="30" name="Straight Connector 29">
            <a:extLst>
              <a:ext uri="{FF2B5EF4-FFF2-40B4-BE49-F238E27FC236}">
                <a16:creationId xmlns:a16="http://schemas.microsoft.com/office/drawing/2014/main" id="{A2695A9B-820E-45A0-B84F-3E71545E68F6}"/>
              </a:ext>
            </a:extLst>
          </p:cNvPr>
          <p:cNvCxnSpPr/>
          <p:nvPr/>
        </p:nvCxnSpPr>
        <p:spPr>
          <a:xfrm>
            <a:off x="5669280" y="2220930"/>
            <a:ext cx="0" cy="5891119"/>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5C2BB98B-4372-49F9-8915-5AA3230DB935}"/>
              </a:ext>
            </a:extLst>
          </p:cNvPr>
          <p:cNvSpPr txBox="1"/>
          <p:nvPr/>
        </p:nvSpPr>
        <p:spPr>
          <a:xfrm>
            <a:off x="1445994" y="6734739"/>
            <a:ext cx="3756158" cy="400110"/>
          </a:xfrm>
          <a:prstGeom prst="rect">
            <a:avLst/>
          </a:prstGeom>
          <a:noFill/>
        </p:spPr>
        <p:txBody>
          <a:bodyPr wrap="square" rtlCol="0">
            <a:spAutoFit/>
          </a:bodyPr>
          <a:lstStyle>
            <a:defPPr>
              <a:defRPr lang="en-US"/>
            </a:defPPr>
            <a:lvl1pPr lvl="0" algn="ctr">
              <a:defRPr sz="2400">
                <a:latin typeface="Open Sans" panose="020B0606030504020204" pitchFamily="34" charset="0"/>
                <a:ea typeface="Open Sans" panose="020B0606030504020204" pitchFamily="34" charset="0"/>
                <a:cs typeface="Open Sans" panose="020B0606030504020204" pitchFamily="34" charset="0"/>
              </a:defRPr>
            </a:lvl1pPr>
          </a:lstStyle>
          <a:p>
            <a:r>
              <a:rPr lang="en-IN" sz="2000" dirty="0"/>
              <a:t>Identifying mean value</a:t>
            </a:r>
          </a:p>
        </p:txBody>
      </p:sp>
      <p:pic>
        <p:nvPicPr>
          <p:cNvPr id="37" name="Picture 36">
            <a:extLst>
              <a:ext uri="{FF2B5EF4-FFF2-40B4-BE49-F238E27FC236}">
                <a16:creationId xmlns:a16="http://schemas.microsoft.com/office/drawing/2014/main" id="{FE31F85E-0F13-44EC-ABC9-9F00E5588BA8}"/>
              </a:ext>
            </a:extLst>
          </p:cNvPr>
          <p:cNvPicPr>
            <a:picLocks noChangeAspect="1"/>
          </p:cNvPicPr>
          <p:nvPr/>
        </p:nvPicPr>
        <p:blipFill>
          <a:blip r:embed="rId3"/>
          <a:stretch>
            <a:fillRect/>
          </a:stretch>
        </p:blipFill>
        <p:spPr>
          <a:xfrm>
            <a:off x="9398532" y="4576898"/>
            <a:ext cx="3167225" cy="404325"/>
          </a:xfrm>
          <a:prstGeom prst="rect">
            <a:avLst/>
          </a:prstGeom>
          <a:ln w="28575">
            <a:solidFill>
              <a:schemeClr val="accent2"/>
            </a:solidFill>
          </a:ln>
        </p:spPr>
      </p:pic>
      <p:pic>
        <p:nvPicPr>
          <p:cNvPr id="31" name="Shape 375">
            <a:extLst>
              <a:ext uri="{FF2B5EF4-FFF2-40B4-BE49-F238E27FC236}">
                <a16:creationId xmlns:a16="http://schemas.microsoft.com/office/drawing/2014/main" id="{26B2D01E-20DE-422A-898D-2F8C45EDF4E8}"/>
              </a:ext>
            </a:extLst>
          </p:cNvPr>
          <p:cNvPicPr preferRelativeResize="0"/>
          <p:nvPr/>
        </p:nvPicPr>
        <p:blipFill rotWithShape="1">
          <a:blip r:embed="rId4">
            <a:alphaModFix/>
          </a:blip>
          <a:srcRect/>
          <a:stretch/>
        </p:blipFill>
        <p:spPr>
          <a:xfrm>
            <a:off x="6410696" y="829986"/>
            <a:ext cx="3528434" cy="253919"/>
          </a:xfrm>
          <a:prstGeom prst="rect">
            <a:avLst/>
          </a:prstGeom>
          <a:noFill/>
          <a:ln>
            <a:noFill/>
          </a:ln>
        </p:spPr>
      </p:pic>
      <p:sp>
        <p:nvSpPr>
          <p:cNvPr id="32" name="Rectangle: Rounded Corners 31">
            <a:extLst>
              <a:ext uri="{FF2B5EF4-FFF2-40B4-BE49-F238E27FC236}">
                <a16:creationId xmlns:a16="http://schemas.microsoft.com/office/drawing/2014/main" id="{6454CC9C-41F6-466C-9D9E-39947D3824C1}"/>
              </a:ext>
            </a:extLst>
          </p:cNvPr>
          <p:cNvSpPr/>
          <p:nvPr/>
        </p:nvSpPr>
        <p:spPr>
          <a:xfrm>
            <a:off x="2922975" y="1144860"/>
            <a:ext cx="10503876" cy="708487"/>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solidFill>
                <a:latin typeface="Open Sans" panose="020B0606030504020204"/>
              </a:rPr>
              <a:t>mean( ) function can be used to calculate mean/average of a given list of numbers.</a:t>
            </a:r>
          </a:p>
        </p:txBody>
      </p:sp>
    </p:spTree>
    <p:extLst>
      <p:ext uri="{BB962C8B-B14F-4D97-AF65-F5344CB8AC3E}">
        <p14:creationId xmlns:p14="http://schemas.microsoft.com/office/powerpoint/2010/main" val="2810662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EC8B19-5AA7-46E4-A23F-90B2DC3D4BDE}"/>
              </a:ext>
            </a:extLst>
          </p:cNvPr>
          <p:cNvSpPr>
            <a:spLocks noGrp="1"/>
          </p:cNvSpPr>
          <p:nvPr>
            <p:ph type="title"/>
          </p:nvPr>
        </p:nvSpPr>
        <p:spPr>
          <a:xfrm>
            <a:off x="3079" y="319676"/>
            <a:ext cx="16258031" cy="665045"/>
          </a:xfrm>
        </p:spPr>
        <p:txBody>
          <a:bodyPr/>
          <a:lstStyle/>
          <a:p>
            <a:r>
              <a:rPr lang="en-IN" dirty="0"/>
              <a:t>Identifying Correlation Using a Heatmap</a:t>
            </a:r>
          </a:p>
        </p:txBody>
      </p:sp>
      <p:pic>
        <p:nvPicPr>
          <p:cNvPr id="4" name="Shape 375">
            <a:extLst>
              <a:ext uri="{FF2B5EF4-FFF2-40B4-BE49-F238E27FC236}">
                <a16:creationId xmlns:a16="http://schemas.microsoft.com/office/drawing/2014/main" id="{AC0C45F9-2C0A-4D49-A446-3260DFB284AD}"/>
              </a:ext>
            </a:extLst>
          </p:cNvPr>
          <p:cNvPicPr preferRelativeResize="0"/>
          <p:nvPr/>
        </p:nvPicPr>
        <p:blipFill rotWithShape="1">
          <a:blip r:embed="rId3">
            <a:alphaModFix/>
          </a:blip>
          <a:srcRect/>
          <a:stretch/>
        </p:blipFill>
        <p:spPr>
          <a:xfrm>
            <a:off x="3934625" y="829986"/>
            <a:ext cx="8429653" cy="253919"/>
          </a:xfrm>
          <a:prstGeom prst="rect">
            <a:avLst/>
          </a:prstGeom>
          <a:noFill/>
          <a:ln>
            <a:noFill/>
          </a:ln>
        </p:spPr>
      </p:pic>
      <p:grpSp>
        <p:nvGrpSpPr>
          <p:cNvPr id="14" name="Group 13">
            <a:extLst>
              <a:ext uri="{FF2B5EF4-FFF2-40B4-BE49-F238E27FC236}">
                <a16:creationId xmlns:a16="http://schemas.microsoft.com/office/drawing/2014/main" id="{BD88E062-147F-4656-A5F8-884851887113}"/>
              </a:ext>
            </a:extLst>
          </p:cNvPr>
          <p:cNvGrpSpPr/>
          <p:nvPr/>
        </p:nvGrpSpPr>
        <p:grpSpPr>
          <a:xfrm>
            <a:off x="1250544" y="2319104"/>
            <a:ext cx="13754912" cy="4727717"/>
            <a:chOff x="514821" y="1575732"/>
            <a:chExt cx="15226358" cy="4007945"/>
          </a:xfrm>
        </p:grpSpPr>
        <p:grpSp>
          <p:nvGrpSpPr>
            <p:cNvPr id="15" name="Group 14">
              <a:extLst>
                <a:ext uri="{FF2B5EF4-FFF2-40B4-BE49-F238E27FC236}">
                  <a16:creationId xmlns:a16="http://schemas.microsoft.com/office/drawing/2014/main" id="{F8B51FE1-D432-4C1F-8612-A05224C0F76A}"/>
                </a:ext>
              </a:extLst>
            </p:cNvPr>
            <p:cNvGrpSpPr/>
            <p:nvPr/>
          </p:nvGrpSpPr>
          <p:grpSpPr>
            <a:xfrm>
              <a:off x="7293950" y="1575732"/>
              <a:ext cx="1726556" cy="730899"/>
              <a:chOff x="7530784" y="3794728"/>
              <a:chExt cx="1194432" cy="685800"/>
            </a:xfrm>
          </p:grpSpPr>
          <p:sp>
            <p:nvSpPr>
              <p:cNvPr id="21" name="Rounded Rectangle 124">
                <a:extLst>
                  <a:ext uri="{FF2B5EF4-FFF2-40B4-BE49-F238E27FC236}">
                    <a16:creationId xmlns:a16="http://schemas.microsoft.com/office/drawing/2014/main" id="{074DF514-8910-4AD2-9457-4F24F196DBCF}"/>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125">
                <a:extLst>
                  <a:ext uri="{FF2B5EF4-FFF2-40B4-BE49-F238E27FC236}">
                    <a16:creationId xmlns:a16="http://schemas.microsoft.com/office/drawing/2014/main" id="{FA8B3822-C3B9-4FDF-8E6A-B8ADE2247C05}"/>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6" name="Group 15">
              <a:extLst>
                <a:ext uri="{FF2B5EF4-FFF2-40B4-BE49-F238E27FC236}">
                  <a16:creationId xmlns:a16="http://schemas.microsoft.com/office/drawing/2014/main" id="{8899CD9F-A960-4537-B87F-BC738035BEA5}"/>
                </a:ext>
              </a:extLst>
            </p:cNvPr>
            <p:cNvGrpSpPr/>
            <p:nvPr/>
          </p:nvGrpSpPr>
          <p:grpSpPr>
            <a:xfrm>
              <a:off x="514821" y="2306633"/>
              <a:ext cx="15226358" cy="3277044"/>
              <a:chOff x="3533641" y="4914900"/>
              <a:chExt cx="9576000" cy="3766537"/>
            </a:xfrm>
          </p:grpSpPr>
          <p:sp>
            <p:nvSpPr>
              <p:cNvPr id="17" name="Rectangle 16">
                <a:extLst>
                  <a:ext uri="{FF2B5EF4-FFF2-40B4-BE49-F238E27FC236}">
                    <a16:creationId xmlns:a16="http://schemas.microsoft.com/office/drawing/2014/main" id="{5B4634F2-F862-4BC8-BC6C-EE1805751DF1}"/>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18" name="Straight Connector 17">
                <a:extLst>
                  <a:ext uri="{FF2B5EF4-FFF2-40B4-BE49-F238E27FC236}">
                    <a16:creationId xmlns:a16="http://schemas.microsoft.com/office/drawing/2014/main" id="{430E51BE-0208-4241-9F14-CAFB98406071}"/>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9" name="Isosceles Triangle 18">
                <a:extLst>
                  <a:ext uri="{FF2B5EF4-FFF2-40B4-BE49-F238E27FC236}">
                    <a16:creationId xmlns:a16="http://schemas.microsoft.com/office/drawing/2014/main" id="{3F91FED7-6D80-4957-889B-2BAF7280C52E}"/>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C471693C-3A78-450A-9927-6185883DB91B}"/>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matplotlib.pyplot as plt</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seaborn as sns</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correlations = df1.corr()</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sns.heatmap(data = correlations,square = True, cmap = “viridis")</a:t>
                </a:r>
              </a:p>
              <a:p>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endPar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plt.yticks(rotation=0)</a:t>
                </a:r>
              </a:p>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plt.xticks(rotation=90)</a:t>
                </a:r>
              </a:p>
            </p:txBody>
          </p:sp>
        </p:grpSp>
      </p:grpSp>
      <p:sp>
        <p:nvSpPr>
          <p:cNvPr id="13" name="Rectangle: Rounded Corners 12">
            <a:extLst>
              <a:ext uri="{FF2B5EF4-FFF2-40B4-BE49-F238E27FC236}">
                <a16:creationId xmlns:a16="http://schemas.microsoft.com/office/drawing/2014/main" id="{3063E188-97FB-4929-A5FD-D50EBDFBC154}"/>
              </a:ext>
            </a:extLst>
          </p:cNvPr>
          <p:cNvSpPr/>
          <p:nvPr/>
        </p:nvSpPr>
        <p:spPr>
          <a:xfrm>
            <a:off x="3749341" y="1261664"/>
            <a:ext cx="9492226" cy="708487"/>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Heatmap function in seaborn is used to plot the correlation matrix.</a:t>
            </a:r>
            <a:endParaRPr lang="en-US" altLang="en-US" sz="24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3644756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7EA84EE-0811-4FEA-BF45-36DB5D901010}"/>
              </a:ext>
            </a:extLst>
          </p:cNvPr>
          <p:cNvSpPr>
            <a:spLocks noGrp="1"/>
          </p:cNvSpPr>
          <p:nvPr>
            <p:ph type="title"/>
          </p:nvPr>
        </p:nvSpPr>
        <p:spPr>
          <a:xfrm>
            <a:off x="3079" y="319676"/>
            <a:ext cx="16258031" cy="665045"/>
          </a:xfrm>
        </p:spPr>
        <p:txBody>
          <a:bodyPr/>
          <a:lstStyle/>
          <a:p>
            <a:r>
              <a:rPr lang="en-IN" dirty="0"/>
              <a:t>Identifying Correlation Using a Heatmap</a:t>
            </a:r>
          </a:p>
        </p:txBody>
      </p:sp>
      <p:grpSp>
        <p:nvGrpSpPr>
          <p:cNvPr id="2" name="Group 1">
            <a:extLst>
              <a:ext uri="{FF2B5EF4-FFF2-40B4-BE49-F238E27FC236}">
                <a16:creationId xmlns:a16="http://schemas.microsoft.com/office/drawing/2014/main" id="{1B42160B-C8F5-4DA4-BB0B-6BB9433A367C}"/>
              </a:ext>
            </a:extLst>
          </p:cNvPr>
          <p:cNvGrpSpPr/>
          <p:nvPr/>
        </p:nvGrpSpPr>
        <p:grpSpPr>
          <a:xfrm>
            <a:off x="444646" y="2154067"/>
            <a:ext cx="15267501" cy="6632856"/>
            <a:chOff x="444646" y="1427238"/>
            <a:chExt cx="15267501" cy="6632856"/>
          </a:xfrm>
        </p:grpSpPr>
        <p:pic>
          <p:nvPicPr>
            <p:cNvPr id="5" name="Picture 4">
              <a:extLst>
                <a:ext uri="{FF2B5EF4-FFF2-40B4-BE49-F238E27FC236}">
                  <a16:creationId xmlns:a16="http://schemas.microsoft.com/office/drawing/2014/main" id="{DDF648EE-1BEC-49AC-ADDC-DA26C6D261DC}"/>
                </a:ext>
              </a:extLst>
            </p:cNvPr>
            <p:cNvPicPr>
              <a:picLocks noChangeAspect="1"/>
            </p:cNvPicPr>
            <p:nvPr/>
          </p:nvPicPr>
          <p:blipFill>
            <a:blip r:embed="rId3"/>
            <a:stretch>
              <a:fillRect/>
            </a:stretch>
          </p:blipFill>
          <p:spPr>
            <a:xfrm>
              <a:off x="444646" y="1427238"/>
              <a:ext cx="13355027" cy="6289523"/>
            </a:xfrm>
            <a:prstGeom prst="rect">
              <a:avLst/>
            </a:prstGeom>
          </p:spPr>
        </p:pic>
        <p:sp>
          <p:nvSpPr>
            <p:cNvPr id="6" name="Speech Bubble: Oval 5">
              <a:extLst>
                <a:ext uri="{FF2B5EF4-FFF2-40B4-BE49-F238E27FC236}">
                  <a16:creationId xmlns:a16="http://schemas.microsoft.com/office/drawing/2014/main" id="{9E63D15C-B280-47B5-A0FC-7268E756A4FE}"/>
                </a:ext>
              </a:extLst>
            </p:cNvPr>
            <p:cNvSpPr/>
            <p:nvPr/>
          </p:nvSpPr>
          <p:spPr>
            <a:xfrm>
              <a:off x="10705807" y="4516794"/>
              <a:ext cx="5006340" cy="3543300"/>
            </a:xfrm>
            <a:prstGeom prst="wedgeEllipseCallout">
              <a:avLst>
                <a:gd name="adj1" fmla="val -83919"/>
                <a:gd name="adj2" fmla="val -95565"/>
              </a:avLst>
            </a:prstGeom>
            <a:solidFill>
              <a:srgbClr val="2A778E"/>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Comic Sans MS" panose="030F0702030302020204" pitchFamily="66" charset="0"/>
                </a:rPr>
                <a:t>From the adjacent map, you can clearly see that cylinder (cyl) and displacement (disp) are the most correlated features.</a:t>
              </a:r>
            </a:p>
          </p:txBody>
        </p:sp>
      </p:grpSp>
      <p:pic>
        <p:nvPicPr>
          <p:cNvPr id="7" name="Shape 375">
            <a:extLst>
              <a:ext uri="{FF2B5EF4-FFF2-40B4-BE49-F238E27FC236}">
                <a16:creationId xmlns:a16="http://schemas.microsoft.com/office/drawing/2014/main" id="{29D7A2E6-09EC-461F-AD49-1754F9FE3497}"/>
              </a:ext>
            </a:extLst>
          </p:cNvPr>
          <p:cNvPicPr preferRelativeResize="0"/>
          <p:nvPr/>
        </p:nvPicPr>
        <p:blipFill rotWithShape="1">
          <a:blip r:embed="rId4">
            <a:alphaModFix/>
          </a:blip>
          <a:srcRect/>
          <a:stretch/>
        </p:blipFill>
        <p:spPr>
          <a:xfrm>
            <a:off x="3934625" y="829986"/>
            <a:ext cx="8429653" cy="253919"/>
          </a:xfrm>
          <a:prstGeom prst="rect">
            <a:avLst/>
          </a:prstGeom>
          <a:noFill/>
          <a:ln>
            <a:noFill/>
          </a:ln>
        </p:spPr>
      </p:pic>
      <p:sp>
        <p:nvSpPr>
          <p:cNvPr id="8" name="Rectangle: Rounded Corners 7">
            <a:extLst>
              <a:ext uri="{FF2B5EF4-FFF2-40B4-BE49-F238E27FC236}">
                <a16:creationId xmlns:a16="http://schemas.microsoft.com/office/drawing/2014/main" id="{D9C4C70F-CBBE-45D7-A0A1-B304ED5FB8F5}"/>
              </a:ext>
            </a:extLst>
          </p:cNvPr>
          <p:cNvSpPr/>
          <p:nvPr/>
        </p:nvSpPr>
        <p:spPr>
          <a:xfrm>
            <a:off x="3403338" y="1215150"/>
            <a:ext cx="9492226" cy="708487"/>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rPr>
              <a:t>Graphical representation of data where the individual values contained in a matrix are represented in colors.</a:t>
            </a:r>
            <a:endParaRPr lang="en-US" altLang="en-US" sz="28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272009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49">
            <a:extLst>
              <a:ext uri="{FF2B5EF4-FFF2-40B4-BE49-F238E27FC236}">
                <a16:creationId xmlns:a16="http://schemas.microsoft.com/office/drawing/2014/main" id="{340E849D-31BA-496B-8A8E-90B522978A5A}"/>
              </a:ext>
            </a:extLst>
          </p:cNvPr>
          <p:cNvSpPr txBox="1">
            <a:spLocks noGrp="1"/>
          </p:cNvSpPr>
          <p:nvPr>
            <p:ph type="body" idx="1"/>
          </p:nvPr>
        </p:nvSpPr>
        <p:spPr>
          <a:xfrm>
            <a:off x="4349543" y="3029232"/>
            <a:ext cx="8946988" cy="521725"/>
          </a:xfrm>
          <a:prstGeom prst="rect">
            <a:avLst/>
          </a:prstGeom>
          <a:noFill/>
          <a:ln>
            <a:noFill/>
          </a:ln>
        </p:spPr>
        <p:txBody>
          <a:bodyPr lIns="91425" tIns="45700" rIns="91425" bIns="45700" anchor="t" anchorCtr="0">
            <a:noAutofit/>
          </a:bodyPr>
          <a:lstStyle/>
          <a:p>
            <a:pPr lvl="0">
              <a:spcBef>
                <a:spcPts val="0"/>
              </a:spcBef>
              <a:buSzPct val="25000"/>
            </a:pPr>
            <a:r>
              <a:rPr lang="en-US" sz="2000" dirty="0">
                <a:solidFill>
                  <a:schemeClr val="tx1">
                    <a:lumMod val="65000"/>
                    <a:lumOff val="35000"/>
                  </a:schemeClr>
                </a:solidFill>
              </a:rPr>
              <a:t>Data exploration techniques</a:t>
            </a:r>
          </a:p>
        </p:txBody>
      </p:sp>
      <p:sp>
        <p:nvSpPr>
          <p:cNvPr id="7" name="Shape 351">
            <a:extLst>
              <a:ext uri="{FF2B5EF4-FFF2-40B4-BE49-F238E27FC236}">
                <a16:creationId xmlns:a16="http://schemas.microsoft.com/office/drawing/2014/main" id="{E057D24F-4FA6-479F-B86B-0D6F606CA20B}"/>
              </a:ext>
            </a:extLst>
          </p:cNvPr>
          <p:cNvSpPr txBox="1">
            <a:spLocks/>
          </p:cNvSpPr>
          <p:nvPr/>
        </p:nvSpPr>
        <p:spPr>
          <a:xfrm>
            <a:off x="4349543" y="3802290"/>
            <a:ext cx="10133301" cy="485256"/>
          </a:xfrm>
          <a:prstGeom prst="rect">
            <a:avLst/>
          </a:prstGeom>
          <a:noFill/>
          <a:ln>
            <a:noFill/>
          </a:ln>
        </p:spPr>
        <p:txBody>
          <a:bodyPr vert="horz" lIns="91425" tIns="45700" rIns="91425" bIns="45700" rtlCol="0" anchor="t" anchorCtr="0">
            <a:noAutofit/>
          </a:bodyPr>
          <a:lstStyle>
            <a:lvl1pPr marL="0" marR="0" lvl="0" indent="0" algn="l" defTabSz="1219170" rtl="0" eaLnBrk="1" latinLnBrk="0" hangingPunct="1">
              <a:lnSpc>
                <a:spcPct val="100000"/>
              </a:lnSpc>
              <a:spcBef>
                <a:spcPts val="1000"/>
              </a:spcBef>
              <a:spcAft>
                <a:spcPts val="0"/>
              </a:spcAft>
              <a:buClr>
                <a:srgbClr val="3F3F3F"/>
              </a:buClr>
              <a:buFont typeface="Arial"/>
              <a:buNone/>
              <a:defRPr sz="2200" b="0" i="0" u="none" strike="noStrike" kern="1200" cap="none">
                <a:solidFill>
                  <a:srgbClr val="3F3F3F"/>
                </a:solidFill>
                <a:latin typeface="Open Sans"/>
                <a:ea typeface="Open Sans"/>
                <a:cs typeface="Open Sans"/>
                <a:sym typeface="Open Sans"/>
              </a:defRPr>
            </a:lvl1pPr>
            <a:lvl2pPr marL="914377" marR="0" lvl="1" indent="-114277" algn="l" defTabSz="1219170" rtl="0" eaLnBrk="1" latinLnBrk="0" hangingPunct="1">
              <a:lnSpc>
                <a:spcPct val="90000"/>
              </a:lnSpc>
              <a:spcBef>
                <a:spcPts val="667"/>
              </a:spcBef>
              <a:buClr>
                <a:schemeClr val="dk1"/>
              </a:buClr>
              <a:buSzPct val="100000"/>
              <a:buFont typeface="Arial"/>
              <a:buChar char="•"/>
              <a:defRPr sz="3200" b="0" i="0" u="none" strike="noStrike" kern="1200" cap="none">
                <a:solidFill>
                  <a:schemeClr val="dk1"/>
                </a:solidFill>
                <a:latin typeface="Calibri"/>
                <a:ea typeface="Calibri"/>
                <a:cs typeface="Calibri"/>
                <a:sym typeface="Calibri"/>
              </a:defRPr>
            </a:lvl2pPr>
            <a:lvl3pPr marL="1523962" marR="0" lvl="2" indent="-148107" algn="l" defTabSz="1219170" rtl="0" eaLnBrk="1" latinLnBrk="0" hangingPunct="1">
              <a:lnSpc>
                <a:spcPct val="90000"/>
              </a:lnSpc>
              <a:spcBef>
                <a:spcPts val="667"/>
              </a:spcBef>
              <a:buClr>
                <a:schemeClr val="dk1"/>
              </a:buClr>
              <a:buSzPct val="98777"/>
              <a:buFont typeface="Arial"/>
              <a:buChar char="•"/>
              <a:defRPr sz="2667" b="0" i="0" u="none" strike="noStrike" kern="1200" cap="none">
                <a:solidFill>
                  <a:schemeClr val="dk1"/>
                </a:solidFill>
                <a:latin typeface="Calibri"/>
                <a:ea typeface="Calibri"/>
                <a:cs typeface="Calibri"/>
                <a:sym typeface="Calibri"/>
              </a:defRPr>
            </a:lvl3pPr>
            <a:lvl4pPr marL="2133547" marR="0" lvl="3" indent="-165047"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4pPr>
            <a:lvl5pPr marL="2743131" marR="0" lvl="4" indent="-16503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5pPr>
            <a:lvl6pPr marL="3352716" marR="0" lvl="5" indent="-165015"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6pPr>
            <a:lvl7pPr marL="3962301" marR="0" lvl="6" indent="-16500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7pPr>
            <a:lvl8pPr marL="4571886" marR="0" lvl="7" indent="-164986"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8pPr>
            <a:lvl9pPr marL="5181470" marR="0" lvl="8" indent="-164970"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9pPr>
          </a:lstStyle>
          <a:p>
            <a:pPr>
              <a:spcBef>
                <a:spcPts val="0"/>
              </a:spcBef>
              <a:buSzPct val="25000"/>
            </a:pPr>
            <a:r>
              <a:rPr lang="en-US" sz="2000" dirty="0">
                <a:solidFill>
                  <a:schemeClr val="tx1">
                    <a:lumMod val="65000"/>
                    <a:lumOff val="35000"/>
                  </a:schemeClr>
                </a:solidFill>
              </a:rPr>
              <a:t>Data wrangling techniques</a:t>
            </a:r>
          </a:p>
        </p:txBody>
      </p:sp>
      <p:sp>
        <p:nvSpPr>
          <p:cNvPr id="8" name="Shape 352">
            <a:extLst>
              <a:ext uri="{FF2B5EF4-FFF2-40B4-BE49-F238E27FC236}">
                <a16:creationId xmlns:a16="http://schemas.microsoft.com/office/drawing/2014/main" id="{1C5ECCBE-4A38-4AB4-A384-539A2CDE73A1}"/>
              </a:ext>
            </a:extLst>
          </p:cNvPr>
          <p:cNvSpPr txBox="1">
            <a:spLocks/>
          </p:cNvSpPr>
          <p:nvPr/>
        </p:nvSpPr>
        <p:spPr>
          <a:xfrm>
            <a:off x="4349543" y="2191651"/>
            <a:ext cx="8946988" cy="586248"/>
          </a:xfrm>
          <a:prstGeom prst="rect">
            <a:avLst/>
          </a:prstGeom>
          <a:noFill/>
          <a:ln>
            <a:noFill/>
          </a:ln>
        </p:spPr>
        <p:txBody>
          <a:bodyPr vert="horz" lIns="91425" tIns="45700" rIns="91425" bIns="45700" rtlCol="0" anchor="t" anchorCtr="0">
            <a:noAutofit/>
          </a:bodyPr>
          <a:lstStyle>
            <a:lvl1pPr marL="0" marR="0" lvl="0" indent="0" algn="l" defTabSz="1219170" rtl="0" eaLnBrk="1" latinLnBrk="0" hangingPunct="1">
              <a:lnSpc>
                <a:spcPct val="100000"/>
              </a:lnSpc>
              <a:spcBef>
                <a:spcPts val="1000"/>
              </a:spcBef>
              <a:spcAft>
                <a:spcPts val="0"/>
              </a:spcAft>
              <a:buClr>
                <a:srgbClr val="3F3F3F"/>
              </a:buClr>
              <a:buFont typeface="Arial"/>
              <a:buNone/>
              <a:defRPr sz="2200" b="0" i="0" u="none" strike="noStrike" kern="1200" cap="none">
                <a:solidFill>
                  <a:srgbClr val="3F3F3F"/>
                </a:solidFill>
                <a:latin typeface="Open Sans"/>
                <a:ea typeface="Open Sans"/>
                <a:cs typeface="Open Sans"/>
                <a:sym typeface="Open Sans"/>
              </a:defRPr>
            </a:lvl1pPr>
            <a:lvl2pPr marL="914377" marR="0" lvl="1" indent="-114277" algn="l" defTabSz="1219170" rtl="0" eaLnBrk="1" latinLnBrk="0" hangingPunct="1">
              <a:lnSpc>
                <a:spcPct val="90000"/>
              </a:lnSpc>
              <a:spcBef>
                <a:spcPts val="667"/>
              </a:spcBef>
              <a:buClr>
                <a:schemeClr val="dk1"/>
              </a:buClr>
              <a:buSzPct val="100000"/>
              <a:buFont typeface="Arial"/>
              <a:buChar char="•"/>
              <a:defRPr sz="3200" b="0" i="0" u="none" strike="noStrike" kern="1200" cap="none">
                <a:solidFill>
                  <a:schemeClr val="dk1"/>
                </a:solidFill>
                <a:latin typeface="Calibri"/>
                <a:ea typeface="Calibri"/>
                <a:cs typeface="Calibri"/>
                <a:sym typeface="Calibri"/>
              </a:defRPr>
            </a:lvl2pPr>
            <a:lvl3pPr marL="1523962" marR="0" lvl="2" indent="-148107" algn="l" defTabSz="1219170" rtl="0" eaLnBrk="1" latinLnBrk="0" hangingPunct="1">
              <a:lnSpc>
                <a:spcPct val="90000"/>
              </a:lnSpc>
              <a:spcBef>
                <a:spcPts val="667"/>
              </a:spcBef>
              <a:buClr>
                <a:schemeClr val="dk1"/>
              </a:buClr>
              <a:buSzPct val="98777"/>
              <a:buFont typeface="Arial"/>
              <a:buChar char="•"/>
              <a:defRPr sz="2667" b="0" i="0" u="none" strike="noStrike" kern="1200" cap="none">
                <a:solidFill>
                  <a:schemeClr val="dk1"/>
                </a:solidFill>
                <a:latin typeface="Calibri"/>
                <a:ea typeface="Calibri"/>
                <a:cs typeface="Calibri"/>
                <a:sym typeface="Calibri"/>
              </a:defRPr>
            </a:lvl3pPr>
            <a:lvl4pPr marL="2133547" marR="0" lvl="3" indent="-165047"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4pPr>
            <a:lvl5pPr marL="2743131" marR="0" lvl="4" indent="-16503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5pPr>
            <a:lvl6pPr marL="3352716" marR="0" lvl="5" indent="-165015"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6pPr>
            <a:lvl7pPr marL="3962301" marR="0" lvl="6" indent="-16500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7pPr>
            <a:lvl8pPr marL="4571886" marR="0" lvl="7" indent="-164986"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8pPr>
            <a:lvl9pPr marL="5181470" marR="0" lvl="8" indent="-164970"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9pPr>
          </a:lstStyle>
          <a:p>
            <a:pPr>
              <a:spcBef>
                <a:spcPts val="0"/>
              </a:spcBef>
              <a:buSzPct val="25000"/>
            </a:pPr>
            <a:r>
              <a:rPr lang="en-US" sz="2000" dirty="0">
                <a:solidFill>
                  <a:schemeClr val="tx1">
                    <a:lumMod val="65000"/>
                    <a:lumOff val="35000"/>
                  </a:schemeClr>
                </a:solidFill>
              </a:rPr>
              <a:t>Data acquisition</a:t>
            </a:r>
          </a:p>
        </p:txBody>
      </p:sp>
      <p:pic>
        <p:nvPicPr>
          <p:cNvPr id="9" name="Shape 353">
            <a:extLst>
              <a:ext uri="{FF2B5EF4-FFF2-40B4-BE49-F238E27FC236}">
                <a16:creationId xmlns:a16="http://schemas.microsoft.com/office/drawing/2014/main" id="{2631B03E-E8B1-477D-88AC-1FA78867103B}"/>
              </a:ext>
            </a:extLst>
          </p:cNvPr>
          <p:cNvPicPr preferRelativeResize="0"/>
          <p:nvPr/>
        </p:nvPicPr>
        <p:blipFill rotWithShape="1">
          <a:blip r:embed="rId3">
            <a:alphaModFix/>
          </a:blip>
          <a:srcRect l="19927" t="20892" r="25876" b="23651"/>
          <a:stretch/>
        </p:blipFill>
        <p:spPr>
          <a:xfrm>
            <a:off x="3692463" y="3016880"/>
            <a:ext cx="457414" cy="457200"/>
          </a:xfrm>
          <a:prstGeom prst="rect">
            <a:avLst/>
          </a:prstGeom>
          <a:noFill/>
          <a:ln>
            <a:noFill/>
          </a:ln>
        </p:spPr>
      </p:pic>
      <p:pic>
        <p:nvPicPr>
          <p:cNvPr id="10" name="Shape 354">
            <a:extLst>
              <a:ext uri="{FF2B5EF4-FFF2-40B4-BE49-F238E27FC236}">
                <a16:creationId xmlns:a16="http://schemas.microsoft.com/office/drawing/2014/main" id="{C62ACE02-F0B6-42EF-82A4-B70897E1FD3C}"/>
              </a:ext>
            </a:extLst>
          </p:cNvPr>
          <p:cNvPicPr preferRelativeResize="0"/>
          <p:nvPr/>
        </p:nvPicPr>
        <p:blipFill rotWithShape="1">
          <a:blip r:embed="rId3">
            <a:alphaModFix/>
          </a:blip>
          <a:srcRect l="19927" t="20892" r="25876" b="23651"/>
          <a:stretch/>
        </p:blipFill>
        <p:spPr>
          <a:xfrm>
            <a:off x="3692463" y="3793847"/>
            <a:ext cx="457414" cy="457200"/>
          </a:xfrm>
          <a:prstGeom prst="rect">
            <a:avLst/>
          </a:prstGeom>
          <a:noFill/>
          <a:ln>
            <a:noFill/>
          </a:ln>
        </p:spPr>
      </p:pic>
      <p:pic>
        <p:nvPicPr>
          <p:cNvPr id="11" name="Shape 356">
            <a:extLst>
              <a:ext uri="{FF2B5EF4-FFF2-40B4-BE49-F238E27FC236}">
                <a16:creationId xmlns:a16="http://schemas.microsoft.com/office/drawing/2014/main" id="{3EA7E321-1F77-4607-BD59-A09DE238F025}"/>
              </a:ext>
            </a:extLst>
          </p:cNvPr>
          <p:cNvPicPr preferRelativeResize="0"/>
          <p:nvPr/>
        </p:nvPicPr>
        <p:blipFill rotWithShape="1">
          <a:blip r:embed="rId3">
            <a:alphaModFix/>
          </a:blip>
          <a:srcRect l="19927" t="20892" r="25876" b="23651"/>
          <a:stretch/>
        </p:blipFill>
        <p:spPr>
          <a:xfrm>
            <a:off x="3692462" y="2191651"/>
            <a:ext cx="457414" cy="457200"/>
          </a:xfrm>
          <a:prstGeom prst="rect">
            <a:avLst/>
          </a:prstGeom>
          <a:noFill/>
          <a:ln>
            <a:noFill/>
          </a:ln>
        </p:spPr>
      </p:pic>
      <p:sp>
        <p:nvSpPr>
          <p:cNvPr id="13" name="Shape 351">
            <a:extLst>
              <a:ext uri="{FF2B5EF4-FFF2-40B4-BE49-F238E27FC236}">
                <a16:creationId xmlns:a16="http://schemas.microsoft.com/office/drawing/2014/main" id="{0BFEDE88-575C-4367-86F8-09490A0E98C9}"/>
              </a:ext>
            </a:extLst>
          </p:cNvPr>
          <p:cNvSpPr txBox="1">
            <a:spLocks/>
          </p:cNvSpPr>
          <p:nvPr/>
        </p:nvSpPr>
        <p:spPr>
          <a:xfrm>
            <a:off x="4349543" y="4613827"/>
            <a:ext cx="10133301" cy="485256"/>
          </a:xfrm>
          <a:prstGeom prst="rect">
            <a:avLst/>
          </a:prstGeom>
          <a:noFill/>
          <a:ln>
            <a:noFill/>
          </a:ln>
        </p:spPr>
        <p:txBody>
          <a:bodyPr vert="horz" lIns="91425" tIns="45700" rIns="91425" bIns="45700" rtlCol="0" anchor="t" anchorCtr="0">
            <a:noAutofit/>
          </a:bodyPr>
          <a:lstStyle>
            <a:lvl1pPr marL="0" marR="0" lvl="0" indent="0" algn="l" defTabSz="1219170" rtl="0" eaLnBrk="1" latinLnBrk="0" hangingPunct="1">
              <a:lnSpc>
                <a:spcPct val="100000"/>
              </a:lnSpc>
              <a:spcBef>
                <a:spcPts val="1000"/>
              </a:spcBef>
              <a:spcAft>
                <a:spcPts val="0"/>
              </a:spcAft>
              <a:buClr>
                <a:srgbClr val="3F3F3F"/>
              </a:buClr>
              <a:buFont typeface="Arial"/>
              <a:buNone/>
              <a:defRPr sz="2200" b="0" i="0" u="none" strike="noStrike" kern="1200" cap="none">
                <a:solidFill>
                  <a:srgbClr val="3F3F3F"/>
                </a:solidFill>
                <a:latin typeface="Open Sans"/>
                <a:ea typeface="Open Sans"/>
                <a:cs typeface="Open Sans"/>
                <a:sym typeface="Open Sans"/>
              </a:defRPr>
            </a:lvl1pPr>
            <a:lvl2pPr marL="914377" marR="0" lvl="1" indent="-114277" algn="l" defTabSz="1219170" rtl="0" eaLnBrk="1" latinLnBrk="0" hangingPunct="1">
              <a:lnSpc>
                <a:spcPct val="90000"/>
              </a:lnSpc>
              <a:spcBef>
                <a:spcPts val="667"/>
              </a:spcBef>
              <a:buClr>
                <a:schemeClr val="dk1"/>
              </a:buClr>
              <a:buSzPct val="100000"/>
              <a:buFont typeface="Arial"/>
              <a:buChar char="•"/>
              <a:defRPr sz="3200" b="0" i="0" u="none" strike="noStrike" kern="1200" cap="none">
                <a:solidFill>
                  <a:schemeClr val="dk1"/>
                </a:solidFill>
                <a:latin typeface="Calibri"/>
                <a:ea typeface="Calibri"/>
                <a:cs typeface="Calibri"/>
                <a:sym typeface="Calibri"/>
              </a:defRPr>
            </a:lvl2pPr>
            <a:lvl3pPr marL="1523962" marR="0" lvl="2" indent="-148107" algn="l" defTabSz="1219170" rtl="0" eaLnBrk="1" latinLnBrk="0" hangingPunct="1">
              <a:lnSpc>
                <a:spcPct val="90000"/>
              </a:lnSpc>
              <a:spcBef>
                <a:spcPts val="667"/>
              </a:spcBef>
              <a:buClr>
                <a:schemeClr val="dk1"/>
              </a:buClr>
              <a:buSzPct val="98777"/>
              <a:buFont typeface="Arial"/>
              <a:buChar char="•"/>
              <a:defRPr sz="2667" b="0" i="0" u="none" strike="noStrike" kern="1200" cap="none">
                <a:solidFill>
                  <a:schemeClr val="dk1"/>
                </a:solidFill>
                <a:latin typeface="Calibri"/>
                <a:ea typeface="Calibri"/>
                <a:cs typeface="Calibri"/>
                <a:sym typeface="Calibri"/>
              </a:defRPr>
            </a:lvl3pPr>
            <a:lvl4pPr marL="2133547" marR="0" lvl="3" indent="-165047"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4pPr>
            <a:lvl5pPr marL="2743131" marR="0" lvl="4" indent="-16503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5pPr>
            <a:lvl6pPr marL="3352716" marR="0" lvl="5" indent="-165015"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6pPr>
            <a:lvl7pPr marL="3962301" marR="0" lvl="6" indent="-16500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7pPr>
            <a:lvl8pPr marL="4571886" marR="0" lvl="7" indent="-164986"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8pPr>
            <a:lvl9pPr marL="5181470" marR="0" lvl="8" indent="-164970"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9pPr>
          </a:lstStyle>
          <a:p>
            <a:pPr>
              <a:spcBef>
                <a:spcPts val="0"/>
              </a:spcBef>
              <a:buSzPct val="25000"/>
            </a:pPr>
            <a:r>
              <a:rPr lang="en-US" sz="2000" dirty="0">
                <a:solidFill>
                  <a:schemeClr val="tx1">
                    <a:lumMod val="65000"/>
                    <a:lumOff val="35000"/>
                  </a:schemeClr>
                </a:solidFill>
              </a:rPr>
              <a:t>Data manipulation techniques</a:t>
            </a:r>
          </a:p>
        </p:txBody>
      </p:sp>
      <p:pic>
        <p:nvPicPr>
          <p:cNvPr id="14" name="Shape 354">
            <a:extLst>
              <a:ext uri="{FF2B5EF4-FFF2-40B4-BE49-F238E27FC236}">
                <a16:creationId xmlns:a16="http://schemas.microsoft.com/office/drawing/2014/main" id="{84F71028-F285-40A3-A976-2CB1FE91B9FE}"/>
              </a:ext>
            </a:extLst>
          </p:cNvPr>
          <p:cNvPicPr preferRelativeResize="0"/>
          <p:nvPr/>
        </p:nvPicPr>
        <p:blipFill rotWithShape="1">
          <a:blip r:embed="rId3">
            <a:alphaModFix/>
          </a:blip>
          <a:srcRect l="19927" t="20892" r="25876" b="23651"/>
          <a:stretch/>
        </p:blipFill>
        <p:spPr>
          <a:xfrm>
            <a:off x="3692463" y="4605384"/>
            <a:ext cx="457414" cy="457200"/>
          </a:xfrm>
          <a:prstGeom prst="rect">
            <a:avLst/>
          </a:prstGeom>
          <a:noFill/>
          <a:ln>
            <a:noFill/>
          </a:ln>
        </p:spPr>
      </p:pic>
      <p:sp>
        <p:nvSpPr>
          <p:cNvPr id="15" name="Shape 351">
            <a:extLst>
              <a:ext uri="{FF2B5EF4-FFF2-40B4-BE49-F238E27FC236}">
                <a16:creationId xmlns:a16="http://schemas.microsoft.com/office/drawing/2014/main" id="{D689E489-20B9-4A02-8B4E-C0D28FB9C68E}"/>
              </a:ext>
            </a:extLst>
          </p:cNvPr>
          <p:cNvSpPr txBox="1">
            <a:spLocks/>
          </p:cNvSpPr>
          <p:nvPr/>
        </p:nvSpPr>
        <p:spPr>
          <a:xfrm>
            <a:off x="4349543" y="5425364"/>
            <a:ext cx="10133301" cy="485256"/>
          </a:xfrm>
          <a:prstGeom prst="rect">
            <a:avLst/>
          </a:prstGeom>
          <a:noFill/>
          <a:ln>
            <a:noFill/>
          </a:ln>
        </p:spPr>
        <p:txBody>
          <a:bodyPr vert="horz" lIns="91425" tIns="45700" rIns="91425" bIns="45700" rtlCol="0" anchor="t" anchorCtr="0">
            <a:noAutofit/>
          </a:bodyPr>
          <a:lstStyle>
            <a:lvl1pPr marL="0" marR="0" lvl="0" indent="0" algn="l" defTabSz="1219170" rtl="0" eaLnBrk="1" latinLnBrk="0" hangingPunct="1">
              <a:lnSpc>
                <a:spcPct val="100000"/>
              </a:lnSpc>
              <a:spcBef>
                <a:spcPts val="1000"/>
              </a:spcBef>
              <a:spcAft>
                <a:spcPts val="0"/>
              </a:spcAft>
              <a:buClr>
                <a:srgbClr val="3F3F3F"/>
              </a:buClr>
              <a:buFont typeface="Arial"/>
              <a:buNone/>
              <a:defRPr sz="2200" b="0" i="0" u="none" strike="noStrike" kern="1200" cap="none">
                <a:solidFill>
                  <a:srgbClr val="3F3F3F"/>
                </a:solidFill>
                <a:latin typeface="Open Sans"/>
                <a:ea typeface="Open Sans"/>
                <a:cs typeface="Open Sans"/>
                <a:sym typeface="Open Sans"/>
              </a:defRPr>
            </a:lvl1pPr>
            <a:lvl2pPr marL="914377" marR="0" lvl="1" indent="-114277" algn="l" defTabSz="1219170" rtl="0" eaLnBrk="1" latinLnBrk="0" hangingPunct="1">
              <a:lnSpc>
                <a:spcPct val="90000"/>
              </a:lnSpc>
              <a:spcBef>
                <a:spcPts val="667"/>
              </a:spcBef>
              <a:buClr>
                <a:schemeClr val="dk1"/>
              </a:buClr>
              <a:buSzPct val="100000"/>
              <a:buFont typeface="Arial"/>
              <a:buChar char="•"/>
              <a:defRPr sz="3200" b="0" i="0" u="none" strike="noStrike" kern="1200" cap="none">
                <a:solidFill>
                  <a:schemeClr val="dk1"/>
                </a:solidFill>
                <a:latin typeface="Calibri"/>
                <a:ea typeface="Calibri"/>
                <a:cs typeface="Calibri"/>
                <a:sym typeface="Calibri"/>
              </a:defRPr>
            </a:lvl2pPr>
            <a:lvl3pPr marL="1523962" marR="0" lvl="2" indent="-148107" algn="l" defTabSz="1219170" rtl="0" eaLnBrk="1" latinLnBrk="0" hangingPunct="1">
              <a:lnSpc>
                <a:spcPct val="90000"/>
              </a:lnSpc>
              <a:spcBef>
                <a:spcPts val="667"/>
              </a:spcBef>
              <a:buClr>
                <a:schemeClr val="dk1"/>
              </a:buClr>
              <a:buSzPct val="98777"/>
              <a:buFont typeface="Arial"/>
              <a:buChar char="•"/>
              <a:defRPr sz="2667" b="0" i="0" u="none" strike="noStrike" kern="1200" cap="none">
                <a:solidFill>
                  <a:schemeClr val="dk1"/>
                </a:solidFill>
                <a:latin typeface="Calibri"/>
                <a:ea typeface="Calibri"/>
                <a:cs typeface="Calibri"/>
                <a:sym typeface="Calibri"/>
              </a:defRPr>
            </a:lvl3pPr>
            <a:lvl4pPr marL="2133547" marR="0" lvl="3" indent="-165047"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4pPr>
            <a:lvl5pPr marL="2743131" marR="0" lvl="4" indent="-16503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5pPr>
            <a:lvl6pPr marL="3352716" marR="0" lvl="5" indent="-165015"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6pPr>
            <a:lvl7pPr marL="3962301" marR="0" lvl="6" indent="-165001"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7pPr>
            <a:lvl8pPr marL="4571886" marR="0" lvl="7" indent="-164986"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8pPr>
            <a:lvl9pPr marL="5181470" marR="0" lvl="8" indent="-164970" algn="l" defTabSz="1219170" rtl="0" eaLnBrk="1" latinLnBrk="0" hangingPunct="1">
              <a:lnSpc>
                <a:spcPct val="90000"/>
              </a:lnSpc>
              <a:spcBef>
                <a:spcPts val="667"/>
              </a:spcBef>
              <a:buClr>
                <a:schemeClr val="dk1"/>
              </a:buClr>
              <a:buSzPct val="100000"/>
              <a:buFont typeface="Arial"/>
              <a:buChar char="•"/>
              <a:defRPr sz="2400" b="0" i="0" u="none" strike="noStrike" kern="1200" cap="none">
                <a:solidFill>
                  <a:schemeClr val="dk1"/>
                </a:solidFill>
                <a:latin typeface="Calibri"/>
                <a:ea typeface="Calibri"/>
                <a:cs typeface="Calibri"/>
                <a:sym typeface="Calibri"/>
              </a:defRPr>
            </a:lvl9pPr>
          </a:lstStyle>
          <a:p>
            <a:pPr>
              <a:spcBef>
                <a:spcPts val="0"/>
              </a:spcBef>
              <a:buSzPct val="25000"/>
            </a:pPr>
            <a:r>
              <a:rPr lang="en-US" sz="2000" dirty="0">
                <a:solidFill>
                  <a:schemeClr val="tx1">
                    <a:lumMod val="65000"/>
                    <a:lumOff val="35000"/>
                  </a:schemeClr>
                </a:solidFill>
              </a:rPr>
              <a:t>Typecasting</a:t>
            </a:r>
          </a:p>
        </p:txBody>
      </p:sp>
      <p:pic>
        <p:nvPicPr>
          <p:cNvPr id="16" name="Shape 354">
            <a:extLst>
              <a:ext uri="{FF2B5EF4-FFF2-40B4-BE49-F238E27FC236}">
                <a16:creationId xmlns:a16="http://schemas.microsoft.com/office/drawing/2014/main" id="{57651261-40B0-473C-B963-C580C31C89C2}"/>
              </a:ext>
            </a:extLst>
          </p:cNvPr>
          <p:cNvPicPr preferRelativeResize="0"/>
          <p:nvPr/>
        </p:nvPicPr>
        <p:blipFill rotWithShape="1">
          <a:blip r:embed="rId3">
            <a:alphaModFix/>
          </a:blip>
          <a:srcRect l="19927" t="20892" r="25876" b="23651"/>
          <a:stretch/>
        </p:blipFill>
        <p:spPr>
          <a:xfrm>
            <a:off x="3692463" y="5416921"/>
            <a:ext cx="457414" cy="457200"/>
          </a:xfrm>
          <a:prstGeom prst="rect">
            <a:avLst/>
          </a:prstGeom>
          <a:noFill/>
          <a:ln>
            <a:noFill/>
          </a:ln>
        </p:spPr>
      </p:pic>
    </p:spTree>
    <p:extLst>
      <p:ext uri="{BB962C8B-B14F-4D97-AF65-F5344CB8AC3E}">
        <p14:creationId xmlns:p14="http://schemas.microsoft.com/office/powerpoint/2010/main" val="2460901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dirty="0"/>
              <a:t>Data Preprocessing</a:t>
            </a:r>
            <a:endParaRPr lang="en-US" sz="3200" b="0" i="0" u="none" strike="noStrike" cap="none" dirty="0">
              <a:solidFill>
                <a:schemeClr val="lt1"/>
              </a:solidFill>
              <a:latin typeface="Open Sans ExtraBold"/>
              <a:ea typeface="Open Sans ExtraBold"/>
              <a:cs typeface="Open Sans ExtraBold"/>
              <a:sym typeface="Open Sans ExtraBold"/>
            </a:endParaRP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dirty="0"/>
              <a:t>Topic 2</a:t>
            </a:r>
            <a:r>
              <a:rPr lang="en-US" sz="2800" b="0" i="0" u="none" strike="noStrike" cap="none" dirty="0">
                <a:solidFill>
                  <a:srgbClr val="0F547B"/>
                </a:solidFill>
                <a:latin typeface="Open Sans SemiBold"/>
                <a:ea typeface="Open Sans SemiBold"/>
                <a:cs typeface="Open Sans SemiBold"/>
                <a:sym typeface="Open Sans SemiBold"/>
              </a:rPr>
              <a:t>: Data Wrangling</a:t>
            </a:r>
          </a:p>
        </p:txBody>
      </p:sp>
    </p:spTree>
    <p:extLst>
      <p:ext uri="{BB962C8B-B14F-4D97-AF65-F5344CB8AC3E}">
        <p14:creationId xmlns:p14="http://schemas.microsoft.com/office/powerpoint/2010/main" val="1644578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B044030-B9E3-4206-A5A5-E78AF46EFA3D}"/>
              </a:ext>
            </a:extLst>
          </p:cNvPr>
          <p:cNvGrpSpPr/>
          <p:nvPr/>
        </p:nvGrpSpPr>
        <p:grpSpPr>
          <a:xfrm>
            <a:off x="3082217" y="2417653"/>
            <a:ext cx="10091567" cy="5535492"/>
            <a:chOff x="2961596" y="2417653"/>
            <a:chExt cx="10091567" cy="5535492"/>
          </a:xfrm>
        </p:grpSpPr>
        <p:sp>
          <p:nvSpPr>
            <p:cNvPr id="3" name="Freeform 7">
              <a:extLst>
                <a:ext uri="{FF2B5EF4-FFF2-40B4-BE49-F238E27FC236}">
                  <a16:creationId xmlns:a16="http://schemas.microsoft.com/office/drawing/2014/main" id="{798DBC25-A64C-4AFA-958D-89D640432122}"/>
                </a:ext>
              </a:extLst>
            </p:cNvPr>
            <p:cNvSpPr>
              <a:spLocks/>
            </p:cNvSpPr>
            <p:nvPr/>
          </p:nvSpPr>
          <p:spPr bwMode="auto">
            <a:xfrm flipH="1">
              <a:off x="5268000" y="4777318"/>
              <a:ext cx="6347179" cy="762000"/>
            </a:xfrm>
            <a:custGeom>
              <a:avLst/>
              <a:gdLst>
                <a:gd name="T0" fmla="*/ 1814 w 1884"/>
                <a:gd name="T1" fmla="*/ 64 h 226"/>
                <a:gd name="T2" fmla="*/ 1245 w 1884"/>
                <a:gd name="T3" fmla="*/ 65 h 226"/>
                <a:gd name="T4" fmla="*/ 1222 w 1884"/>
                <a:gd name="T5" fmla="*/ 65 h 226"/>
                <a:gd name="T6" fmla="*/ 113 w 1884"/>
                <a:gd name="T7" fmla="*/ 64 h 226"/>
                <a:gd name="T8" fmla="*/ 113 w 1884"/>
                <a:gd name="T9" fmla="*/ 0 h 226"/>
                <a:gd name="T10" fmla="*/ 0 w 1884"/>
                <a:gd name="T11" fmla="*/ 113 h 226"/>
                <a:gd name="T12" fmla="*/ 113 w 1884"/>
                <a:gd name="T13" fmla="*/ 226 h 226"/>
                <a:gd name="T14" fmla="*/ 113 w 1884"/>
                <a:gd name="T15" fmla="*/ 163 h 226"/>
                <a:gd name="T16" fmla="*/ 652 w 1884"/>
                <a:gd name="T17" fmla="*/ 163 h 226"/>
                <a:gd name="T18" fmla="*/ 1214 w 1884"/>
                <a:gd name="T19" fmla="*/ 163 h 226"/>
                <a:gd name="T20" fmla="*/ 1836 w 1884"/>
                <a:gd name="T21" fmla="*/ 163 h 226"/>
                <a:gd name="T22" fmla="*/ 1884 w 1884"/>
                <a:gd name="T23" fmla="*/ 113 h 226"/>
                <a:gd name="T24" fmla="*/ 1836 w 1884"/>
                <a:gd name="T25" fmla="*/ 64 h 226"/>
                <a:gd name="T26" fmla="*/ 1836 w 1884"/>
                <a:gd name="T27" fmla="*/ 64 h 226"/>
                <a:gd name="T28" fmla="*/ 1814 w 1884"/>
                <a:gd name="T29" fmla="*/ 6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84" h="226">
                  <a:moveTo>
                    <a:pt x="1814" y="64"/>
                  </a:moveTo>
                  <a:cubicBezTo>
                    <a:pt x="1579" y="65"/>
                    <a:pt x="1387" y="65"/>
                    <a:pt x="1245" y="65"/>
                  </a:cubicBezTo>
                  <a:cubicBezTo>
                    <a:pt x="1222" y="65"/>
                    <a:pt x="1222" y="65"/>
                    <a:pt x="1222" y="65"/>
                  </a:cubicBezTo>
                  <a:cubicBezTo>
                    <a:pt x="1219" y="65"/>
                    <a:pt x="152" y="64"/>
                    <a:pt x="113" y="64"/>
                  </a:cubicBezTo>
                  <a:cubicBezTo>
                    <a:pt x="113" y="0"/>
                    <a:pt x="113" y="0"/>
                    <a:pt x="113" y="0"/>
                  </a:cubicBezTo>
                  <a:cubicBezTo>
                    <a:pt x="0" y="113"/>
                    <a:pt x="0" y="113"/>
                    <a:pt x="0" y="113"/>
                  </a:cubicBezTo>
                  <a:cubicBezTo>
                    <a:pt x="113" y="226"/>
                    <a:pt x="113" y="226"/>
                    <a:pt x="113" y="226"/>
                  </a:cubicBezTo>
                  <a:cubicBezTo>
                    <a:pt x="113" y="163"/>
                    <a:pt x="113" y="163"/>
                    <a:pt x="113" y="163"/>
                  </a:cubicBezTo>
                  <a:cubicBezTo>
                    <a:pt x="131" y="163"/>
                    <a:pt x="390" y="163"/>
                    <a:pt x="652" y="163"/>
                  </a:cubicBezTo>
                  <a:cubicBezTo>
                    <a:pt x="931" y="163"/>
                    <a:pt x="1213" y="163"/>
                    <a:pt x="1214" y="163"/>
                  </a:cubicBezTo>
                  <a:cubicBezTo>
                    <a:pt x="1491" y="163"/>
                    <a:pt x="1836" y="163"/>
                    <a:pt x="1836" y="163"/>
                  </a:cubicBezTo>
                  <a:cubicBezTo>
                    <a:pt x="1862" y="162"/>
                    <a:pt x="1884" y="140"/>
                    <a:pt x="1884" y="113"/>
                  </a:cubicBezTo>
                  <a:cubicBezTo>
                    <a:pt x="1884" y="87"/>
                    <a:pt x="1862" y="65"/>
                    <a:pt x="1836" y="64"/>
                  </a:cubicBezTo>
                  <a:cubicBezTo>
                    <a:pt x="1836" y="64"/>
                    <a:pt x="1836" y="64"/>
                    <a:pt x="1836" y="64"/>
                  </a:cubicBezTo>
                  <a:cubicBezTo>
                    <a:pt x="1834" y="64"/>
                    <a:pt x="1830" y="64"/>
                    <a:pt x="1814" y="64"/>
                  </a:cubicBezTo>
                  <a:close/>
                </a:path>
              </a:pathLst>
            </a:custGeom>
            <a:solidFill>
              <a:schemeClr val="accent3"/>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 name="Freeform 8">
              <a:extLst>
                <a:ext uri="{FF2B5EF4-FFF2-40B4-BE49-F238E27FC236}">
                  <a16:creationId xmlns:a16="http://schemas.microsoft.com/office/drawing/2014/main" id="{4AC4C37B-2A92-450B-8082-5AF4F5048B04}"/>
                </a:ext>
              </a:extLst>
            </p:cNvPr>
            <p:cNvSpPr>
              <a:spLocks/>
            </p:cNvSpPr>
            <p:nvPr/>
          </p:nvSpPr>
          <p:spPr bwMode="auto">
            <a:xfrm flipH="1">
              <a:off x="5290577" y="5322007"/>
              <a:ext cx="4910667" cy="1958622"/>
            </a:xfrm>
            <a:custGeom>
              <a:avLst/>
              <a:gdLst>
                <a:gd name="T0" fmla="*/ 63 w 1457"/>
                <a:gd name="T1" fmla="*/ 286 h 581"/>
                <a:gd name="T2" fmla="*/ 62 w 1457"/>
                <a:gd name="T3" fmla="*/ 462 h 581"/>
                <a:gd name="T4" fmla="*/ 62 w 1457"/>
                <a:gd name="T5" fmla="*/ 468 h 581"/>
                <a:gd name="T6" fmla="*/ 0 w 1457"/>
                <a:gd name="T7" fmla="*/ 468 h 581"/>
                <a:gd name="T8" fmla="*/ 113 w 1457"/>
                <a:gd name="T9" fmla="*/ 581 h 581"/>
                <a:gd name="T10" fmla="*/ 226 w 1457"/>
                <a:gd name="T11" fmla="*/ 468 h 581"/>
                <a:gd name="T12" fmla="*/ 161 w 1457"/>
                <a:gd name="T13" fmla="*/ 468 h 581"/>
                <a:gd name="T14" fmla="*/ 161 w 1457"/>
                <a:gd name="T15" fmla="*/ 277 h 581"/>
                <a:gd name="T16" fmla="*/ 390 w 1457"/>
                <a:gd name="T17" fmla="*/ 98 h 581"/>
                <a:gd name="T18" fmla="*/ 1366 w 1457"/>
                <a:gd name="T19" fmla="*/ 98 h 581"/>
                <a:gd name="T20" fmla="*/ 1409 w 1457"/>
                <a:gd name="T21" fmla="*/ 98 h 581"/>
                <a:gd name="T22" fmla="*/ 1409 w 1457"/>
                <a:gd name="T23" fmla="*/ 98 h 581"/>
                <a:gd name="T24" fmla="*/ 1457 w 1457"/>
                <a:gd name="T25" fmla="*/ 49 h 581"/>
                <a:gd name="T26" fmla="*/ 1409 w 1457"/>
                <a:gd name="T27" fmla="*/ 0 h 581"/>
                <a:gd name="T28" fmla="*/ 406 w 1457"/>
                <a:gd name="T29" fmla="*/ 0 h 581"/>
                <a:gd name="T30" fmla="*/ 63 w 1457"/>
                <a:gd name="T31" fmla="*/ 286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7" h="581">
                  <a:moveTo>
                    <a:pt x="63" y="286"/>
                  </a:moveTo>
                  <a:cubicBezTo>
                    <a:pt x="63" y="311"/>
                    <a:pt x="63" y="370"/>
                    <a:pt x="62" y="462"/>
                  </a:cubicBezTo>
                  <a:cubicBezTo>
                    <a:pt x="62" y="468"/>
                    <a:pt x="62" y="468"/>
                    <a:pt x="62" y="468"/>
                  </a:cubicBezTo>
                  <a:cubicBezTo>
                    <a:pt x="0" y="468"/>
                    <a:pt x="0" y="468"/>
                    <a:pt x="0" y="468"/>
                  </a:cubicBezTo>
                  <a:cubicBezTo>
                    <a:pt x="113" y="581"/>
                    <a:pt x="113" y="581"/>
                    <a:pt x="113" y="581"/>
                  </a:cubicBezTo>
                  <a:cubicBezTo>
                    <a:pt x="226" y="468"/>
                    <a:pt x="226" y="468"/>
                    <a:pt x="226" y="468"/>
                  </a:cubicBezTo>
                  <a:cubicBezTo>
                    <a:pt x="161" y="468"/>
                    <a:pt x="161" y="468"/>
                    <a:pt x="161" y="468"/>
                  </a:cubicBezTo>
                  <a:cubicBezTo>
                    <a:pt x="161" y="277"/>
                    <a:pt x="161" y="277"/>
                    <a:pt x="161" y="277"/>
                  </a:cubicBezTo>
                  <a:cubicBezTo>
                    <a:pt x="161" y="206"/>
                    <a:pt x="252" y="99"/>
                    <a:pt x="390" y="98"/>
                  </a:cubicBezTo>
                  <a:cubicBezTo>
                    <a:pt x="535" y="98"/>
                    <a:pt x="864" y="98"/>
                    <a:pt x="1366" y="98"/>
                  </a:cubicBezTo>
                  <a:cubicBezTo>
                    <a:pt x="1399" y="98"/>
                    <a:pt x="1407" y="98"/>
                    <a:pt x="1409" y="98"/>
                  </a:cubicBezTo>
                  <a:cubicBezTo>
                    <a:pt x="1409" y="98"/>
                    <a:pt x="1409" y="98"/>
                    <a:pt x="1409" y="98"/>
                  </a:cubicBezTo>
                  <a:cubicBezTo>
                    <a:pt x="1436" y="98"/>
                    <a:pt x="1457" y="76"/>
                    <a:pt x="1457" y="49"/>
                  </a:cubicBezTo>
                  <a:cubicBezTo>
                    <a:pt x="1457" y="22"/>
                    <a:pt x="1436" y="0"/>
                    <a:pt x="1409" y="0"/>
                  </a:cubicBezTo>
                  <a:cubicBezTo>
                    <a:pt x="1409" y="0"/>
                    <a:pt x="683" y="0"/>
                    <a:pt x="406" y="0"/>
                  </a:cubicBezTo>
                  <a:cubicBezTo>
                    <a:pt x="157" y="0"/>
                    <a:pt x="65" y="154"/>
                    <a:pt x="63" y="286"/>
                  </a:cubicBezTo>
                  <a:close/>
                </a:path>
              </a:pathLst>
            </a:custGeom>
            <a:solidFill>
              <a:schemeClr val="accent4"/>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5" name="Freeform 9">
              <a:extLst>
                <a:ext uri="{FF2B5EF4-FFF2-40B4-BE49-F238E27FC236}">
                  <a16:creationId xmlns:a16="http://schemas.microsoft.com/office/drawing/2014/main" id="{DD854556-EB30-4D48-88C8-87B072ABF158}"/>
                </a:ext>
              </a:extLst>
            </p:cNvPr>
            <p:cNvSpPr>
              <a:spLocks/>
            </p:cNvSpPr>
            <p:nvPr/>
          </p:nvSpPr>
          <p:spPr bwMode="auto">
            <a:xfrm flipH="1">
              <a:off x="5307510" y="5643740"/>
              <a:ext cx="3629378" cy="1617134"/>
            </a:xfrm>
            <a:custGeom>
              <a:avLst/>
              <a:gdLst>
                <a:gd name="T0" fmla="*/ 64 w 1077"/>
                <a:gd name="T1" fmla="*/ 286 h 479"/>
                <a:gd name="T2" fmla="*/ 63 w 1077"/>
                <a:gd name="T3" fmla="*/ 366 h 479"/>
                <a:gd name="T4" fmla="*/ 0 w 1077"/>
                <a:gd name="T5" fmla="*/ 366 h 479"/>
                <a:gd name="T6" fmla="*/ 113 w 1077"/>
                <a:gd name="T7" fmla="*/ 479 h 479"/>
                <a:gd name="T8" fmla="*/ 226 w 1077"/>
                <a:gd name="T9" fmla="*/ 366 h 479"/>
                <a:gd name="T10" fmla="*/ 162 w 1077"/>
                <a:gd name="T11" fmla="*/ 366 h 479"/>
                <a:gd name="T12" fmla="*/ 162 w 1077"/>
                <a:gd name="T13" fmla="*/ 277 h 479"/>
                <a:gd name="T14" fmla="*/ 391 w 1077"/>
                <a:gd name="T15" fmla="*/ 98 h 479"/>
                <a:gd name="T16" fmla="*/ 1011 w 1077"/>
                <a:gd name="T17" fmla="*/ 99 h 479"/>
                <a:gd name="T18" fmla="*/ 1028 w 1077"/>
                <a:gd name="T19" fmla="*/ 98 h 479"/>
                <a:gd name="T20" fmla="*/ 1028 w 1077"/>
                <a:gd name="T21" fmla="*/ 99 h 479"/>
                <a:gd name="T22" fmla="*/ 1077 w 1077"/>
                <a:gd name="T23" fmla="*/ 49 h 479"/>
                <a:gd name="T24" fmla="*/ 1028 w 1077"/>
                <a:gd name="T25" fmla="*/ 0 h 479"/>
                <a:gd name="T26" fmla="*/ 407 w 1077"/>
                <a:gd name="T27" fmla="*/ 0 h 479"/>
                <a:gd name="T28" fmla="*/ 64 w 1077"/>
                <a:gd name="T29" fmla="*/ 286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7" h="479">
                  <a:moveTo>
                    <a:pt x="64" y="286"/>
                  </a:moveTo>
                  <a:cubicBezTo>
                    <a:pt x="63" y="329"/>
                    <a:pt x="63" y="358"/>
                    <a:pt x="63" y="366"/>
                  </a:cubicBezTo>
                  <a:cubicBezTo>
                    <a:pt x="0" y="366"/>
                    <a:pt x="0" y="366"/>
                    <a:pt x="0" y="366"/>
                  </a:cubicBezTo>
                  <a:cubicBezTo>
                    <a:pt x="113" y="479"/>
                    <a:pt x="113" y="479"/>
                    <a:pt x="113" y="479"/>
                  </a:cubicBezTo>
                  <a:cubicBezTo>
                    <a:pt x="226" y="366"/>
                    <a:pt x="226" y="366"/>
                    <a:pt x="226" y="366"/>
                  </a:cubicBezTo>
                  <a:cubicBezTo>
                    <a:pt x="162" y="366"/>
                    <a:pt x="162" y="366"/>
                    <a:pt x="162" y="366"/>
                  </a:cubicBezTo>
                  <a:cubicBezTo>
                    <a:pt x="162" y="277"/>
                    <a:pt x="162" y="277"/>
                    <a:pt x="162" y="277"/>
                  </a:cubicBezTo>
                  <a:cubicBezTo>
                    <a:pt x="162" y="206"/>
                    <a:pt x="253" y="99"/>
                    <a:pt x="391" y="98"/>
                  </a:cubicBezTo>
                  <a:cubicBezTo>
                    <a:pt x="492" y="98"/>
                    <a:pt x="682" y="98"/>
                    <a:pt x="1011" y="99"/>
                  </a:cubicBezTo>
                  <a:cubicBezTo>
                    <a:pt x="1023" y="99"/>
                    <a:pt x="1027" y="99"/>
                    <a:pt x="1028" y="98"/>
                  </a:cubicBezTo>
                  <a:cubicBezTo>
                    <a:pt x="1028" y="99"/>
                    <a:pt x="1028" y="99"/>
                    <a:pt x="1028" y="99"/>
                  </a:cubicBezTo>
                  <a:cubicBezTo>
                    <a:pt x="1055" y="98"/>
                    <a:pt x="1077" y="76"/>
                    <a:pt x="1077" y="49"/>
                  </a:cubicBezTo>
                  <a:cubicBezTo>
                    <a:pt x="1077" y="23"/>
                    <a:pt x="1055" y="0"/>
                    <a:pt x="1028" y="0"/>
                  </a:cubicBezTo>
                  <a:cubicBezTo>
                    <a:pt x="1028" y="0"/>
                    <a:pt x="684" y="0"/>
                    <a:pt x="407" y="0"/>
                  </a:cubicBezTo>
                  <a:cubicBezTo>
                    <a:pt x="157" y="0"/>
                    <a:pt x="66" y="154"/>
                    <a:pt x="64" y="286"/>
                  </a:cubicBezTo>
                  <a:close/>
                </a:path>
              </a:pathLst>
            </a:custGeom>
            <a:solidFill>
              <a:schemeClr val="accent5"/>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6" name="Freeform 10">
              <a:extLst>
                <a:ext uri="{FF2B5EF4-FFF2-40B4-BE49-F238E27FC236}">
                  <a16:creationId xmlns:a16="http://schemas.microsoft.com/office/drawing/2014/main" id="{6538807D-928B-4533-9A82-F2DBAA7D9996}"/>
                </a:ext>
              </a:extLst>
            </p:cNvPr>
            <p:cNvSpPr>
              <a:spLocks/>
            </p:cNvSpPr>
            <p:nvPr/>
          </p:nvSpPr>
          <p:spPr bwMode="auto">
            <a:xfrm flipH="1">
              <a:off x="5307510" y="3061406"/>
              <a:ext cx="3629378" cy="1614311"/>
            </a:xfrm>
            <a:custGeom>
              <a:avLst/>
              <a:gdLst>
                <a:gd name="T0" fmla="*/ 113 w 1077"/>
                <a:gd name="T1" fmla="*/ 0 h 479"/>
                <a:gd name="T2" fmla="*/ 0 w 1077"/>
                <a:gd name="T3" fmla="*/ 114 h 479"/>
                <a:gd name="T4" fmla="*/ 63 w 1077"/>
                <a:gd name="T5" fmla="*/ 114 h 479"/>
                <a:gd name="T6" fmla="*/ 64 w 1077"/>
                <a:gd name="T7" fmla="*/ 193 h 479"/>
                <a:gd name="T8" fmla="*/ 406 w 1077"/>
                <a:gd name="T9" fmla="*/ 479 h 479"/>
                <a:gd name="T10" fmla="*/ 1028 w 1077"/>
                <a:gd name="T11" fmla="*/ 479 h 479"/>
                <a:gd name="T12" fmla="*/ 1077 w 1077"/>
                <a:gd name="T13" fmla="*/ 430 h 479"/>
                <a:gd name="T14" fmla="*/ 1028 w 1077"/>
                <a:gd name="T15" fmla="*/ 381 h 479"/>
                <a:gd name="T16" fmla="*/ 1028 w 1077"/>
                <a:gd name="T17" fmla="*/ 381 h 479"/>
                <a:gd name="T18" fmla="*/ 1007 w 1077"/>
                <a:gd name="T19" fmla="*/ 381 h 479"/>
                <a:gd name="T20" fmla="*/ 391 w 1077"/>
                <a:gd name="T21" fmla="*/ 381 h 479"/>
                <a:gd name="T22" fmla="*/ 161 w 1077"/>
                <a:gd name="T23" fmla="*/ 202 h 479"/>
                <a:gd name="T24" fmla="*/ 161 w 1077"/>
                <a:gd name="T25" fmla="*/ 114 h 479"/>
                <a:gd name="T26" fmla="*/ 226 w 1077"/>
                <a:gd name="T27" fmla="*/ 114 h 479"/>
                <a:gd name="T28" fmla="*/ 113 w 1077"/>
                <a:gd name="T29" fmla="*/ 0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77" h="479">
                  <a:moveTo>
                    <a:pt x="113" y="0"/>
                  </a:moveTo>
                  <a:cubicBezTo>
                    <a:pt x="0" y="114"/>
                    <a:pt x="0" y="114"/>
                    <a:pt x="0" y="114"/>
                  </a:cubicBezTo>
                  <a:cubicBezTo>
                    <a:pt x="63" y="114"/>
                    <a:pt x="63" y="114"/>
                    <a:pt x="63" y="114"/>
                  </a:cubicBezTo>
                  <a:cubicBezTo>
                    <a:pt x="63" y="123"/>
                    <a:pt x="63" y="152"/>
                    <a:pt x="64" y="193"/>
                  </a:cubicBezTo>
                  <a:cubicBezTo>
                    <a:pt x="66" y="325"/>
                    <a:pt x="157" y="479"/>
                    <a:pt x="406" y="479"/>
                  </a:cubicBezTo>
                  <a:cubicBezTo>
                    <a:pt x="684" y="479"/>
                    <a:pt x="1028" y="479"/>
                    <a:pt x="1028" y="479"/>
                  </a:cubicBezTo>
                  <a:cubicBezTo>
                    <a:pt x="1055" y="479"/>
                    <a:pt x="1077" y="457"/>
                    <a:pt x="1077" y="430"/>
                  </a:cubicBezTo>
                  <a:cubicBezTo>
                    <a:pt x="1077" y="403"/>
                    <a:pt x="1055" y="381"/>
                    <a:pt x="1028" y="381"/>
                  </a:cubicBezTo>
                  <a:cubicBezTo>
                    <a:pt x="1028" y="381"/>
                    <a:pt x="1028" y="381"/>
                    <a:pt x="1028" y="381"/>
                  </a:cubicBezTo>
                  <a:cubicBezTo>
                    <a:pt x="1027" y="381"/>
                    <a:pt x="1023" y="381"/>
                    <a:pt x="1007" y="381"/>
                  </a:cubicBezTo>
                  <a:cubicBezTo>
                    <a:pt x="744" y="381"/>
                    <a:pt x="536" y="381"/>
                    <a:pt x="391" y="381"/>
                  </a:cubicBezTo>
                  <a:cubicBezTo>
                    <a:pt x="253" y="380"/>
                    <a:pt x="161" y="273"/>
                    <a:pt x="161" y="202"/>
                  </a:cubicBezTo>
                  <a:cubicBezTo>
                    <a:pt x="161" y="114"/>
                    <a:pt x="161" y="114"/>
                    <a:pt x="161" y="114"/>
                  </a:cubicBezTo>
                  <a:cubicBezTo>
                    <a:pt x="226" y="114"/>
                    <a:pt x="226" y="114"/>
                    <a:pt x="226" y="114"/>
                  </a:cubicBezTo>
                  <a:lnTo>
                    <a:pt x="113" y="0"/>
                  </a:lnTo>
                  <a:close/>
                </a:path>
              </a:pathLst>
            </a:custGeom>
            <a:solidFill>
              <a:schemeClr val="accent1"/>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7" name="Freeform 11">
              <a:extLst>
                <a:ext uri="{FF2B5EF4-FFF2-40B4-BE49-F238E27FC236}">
                  <a16:creationId xmlns:a16="http://schemas.microsoft.com/office/drawing/2014/main" id="{CB93A7D3-F9A4-433E-9D75-7F8A50AE676B}"/>
                </a:ext>
              </a:extLst>
            </p:cNvPr>
            <p:cNvSpPr>
              <a:spLocks/>
            </p:cNvSpPr>
            <p:nvPr/>
          </p:nvSpPr>
          <p:spPr bwMode="auto">
            <a:xfrm flipH="1">
              <a:off x="5290577" y="3041652"/>
              <a:ext cx="4910667" cy="1958622"/>
            </a:xfrm>
            <a:custGeom>
              <a:avLst/>
              <a:gdLst>
                <a:gd name="T0" fmla="*/ 113 w 1457"/>
                <a:gd name="T1" fmla="*/ 0 h 581"/>
                <a:gd name="T2" fmla="*/ 0 w 1457"/>
                <a:gd name="T3" fmla="*/ 113 h 581"/>
                <a:gd name="T4" fmla="*/ 62 w 1457"/>
                <a:gd name="T5" fmla="*/ 113 h 581"/>
                <a:gd name="T6" fmla="*/ 62 w 1457"/>
                <a:gd name="T7" fmla="*/ 119 h 581"/>
                <a:gd name="T8" fmla="*/ 63 w 1457"/>
                <a:gd name="T9" fmla="*/ 295 h 581"/>
                <a:gd name="T10" fmla="*/ 406 w 1457"/>
                <a:gd name="T11" fmla="*/ 581 h 581"/>
                <a:gd name="T12" fmla="*/ 1409 w 1457"/>
                <a:gd name="T13" fmla="*/ 581 h 581"/>
                <a:gd name="T14" fmla="*/ 1457 w 1457"/>
                <a:gd name="T15" fmla="*/ 532 h 581"/>
                <a:gd name="T16" fmla="*/ 1409 w 1457"/>
                <a:gd name="T17" fmla="*/ 483 h 581"/>
                <a:gd name="T18" fmla="*/ 1409 w 1457"/>
                <a:gd name="T19" fmla="*/ 483 h 581"/>
                <a:gd name="T20" fmla="*/ 1358 w 1457"/>
                <a:gd name="T21" fmla="*/ 483 h 581"/>
                <a:gd name="T22" fmla="*/ 391 w 1457"/>
                <a:gd name="T23" fmla="*/ 483 h 581"/>
                <a:gd name="T24" fmla="*/ 161 w 1457"/>
                <a:gd name="T25" fmla="*/ 305 h 581"/>
                <a:gd name="T26" fmla="*/ 161 w 1457"/>
                <a:gd name="T27" fmla="*/ 113 h 581"/>
                <a:gd name="T28" fmla="*/ 226 w 1457"/>
                <a:gd name="T29" fmla="*/ 113 h 581"/>
                <a:gd name="T30" fmla="*/ 113 w 1457"/>
                <a:gd name="T31" fmla="*/ 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57" h="581">
                  <a:moveTo>
                    <a:pt x="113" y="0"/>
                  </a:moveTo>
                  <a:cubicBezTo>
                    <a:pt x="0" y="113"/>
                    <a:pt x="0" y="113"/>
                    <a:pt x="0" y="113"/>
                  </a:cubicBezTo>
                  <a:cubicBezTo>
                    <a:pt x="62" y="113"/>
                    <a:pt x="62" y="113"/>
                    <a:pt x="62" y="113"/>
                  </a:cubicBezTo>
                  <a:cubicBezTo>
                    <a:pt x="62" y="119"/>
                    <a:pt x="62" y="119"/>
                    <a:pt x="62" y="119"/>
                  </a:cubicBezTo>
                  <a:cubicBezTo>
                    <a:pt x="63" y="211"/>
                    <a:pt x="63" y="270"/>
                    <a:pt x="63" y="295"/>
                  </a:cubicBezTo>
                  <a:cubicBezTo>
                    <a:pt x="66" y="427"/>
                    <a:pt x="157" y="581"/>
                    <a:pt x="406" y="581"/>
                  </a:cubicBezTo>
                  <a:cubicBezTo>
                    <a:pt x="683" y="581"/>
                    <a:pt x="1409" y="581"/>
                    <a:pt x="1409" y="581"/>
                  </a:cubicBezTo>
                  <a:cubicBezTo>
                    <a:pt x="1436" y="581"/>
                    <a:pt x="1457" y="559"/>
                    <a:pt x="1457" y="532"/>
                  </a:cubicBezTo>
                  <a:cubicBezTo>
                    <a:pt x="1457" y="505"/>
                    <a:pt x="1436" y="483"/>
                    <a:pt x="1409" y="483"/>
                  </a:cubicBezTo>
                  <a:cubicBezTo>
                    <a:pt x="1409" y="483"/>
                    <a:pt x="1409" y="483"/>
                    <a:pt x="1409" y="483"/>
                  </a:cubicBezTo>
                  <a:cubicBezTo>
                    <a:pt x="1407" y="483"/>
                    <a:pt x="1398" y="483"/>
                    <a:pt x="1358" y="483"/>
                  </a:cubicBezTo>
                  <a:cubicBezTo>
                    <a:pt x="859" y="483"/>
                    <a:pt x="533" y="483"/>
                    <a:pt x="391" y="483"/>
                  </a:cubicBezTo>
                  <a:cubicBezTo>
                    <a:pt x="253" y="483"/>
                    <a:pt x="161" y="375"/>
                    <a:pt x="161" y="305"/>
                  </a:cubicBezTo>
                  <a:cubicBezTo>
                    <a:pt x="161" y="113"/>
                    <a:pt x="161" y="113"/>
                    <a:pt x="161" y="113"/>
                  </a:cubicBezTo>
                  <a:cubicBezTo>
                    <a:pt x="226" y="113"/>
                    <a:pt x="226" y="113"/>
                    <a:pt x="226" y="113"/>
                  </a:cubicBezTo>
                  <a:lnTo>
                    <a:pt x="113" y="0"/>
                  </a:lnTo>
                  <a:close/>
                </a:path>
              </a:pathLst>
            </a:custGeom>
            <a:solidFill>
              <a:schemeClr val="accent2"/>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8" name="TextBox 7">
              <a:extLst>
                <a:ext uri="{FF2B5EF4-FFF2-40B4-BE49-F238E27FC236}">
                  <a16:creationId xmlns:a16="http://schemas.microsoft.com/office/drawing/2014/main" id="{D19DA0F3-BF7F-4B2B-98E5-EBB96F9FE69F}"/>
                </a:ext>
              </a:extLst>
            </p:cNvPr>
            <p:cNvSpPr txBox="1"/>
            <p:nvPr/>
          </p:nvSpPr>
          <p:spPr>
            <a:xfrm flipH="1">
              <a:off x="7388779" y="2417653"/>
              <a:ext cx="3776256" cy="400110"/>
            </a:xfrm>
            <a:prstGeom prst="rect">
              <a:avLst/>
            </a:prstGeom>
            <a:noFill/>
          </p:spPr>
          <p:txBody>
            <a:bodyPr wrap="square" numCol="1" spcCol="640080" rtlCol="0">
              <a:spAutoFit/>
            </a:bodyPr>
            <a:lstStyle/>
            <a:p>
              <a:pPr defTabSz="1625620"/>
              <a:r>
                <a:rPr lang="en-US" sz="2000" dirty="0">
                  <a:solidFill>
                    <a:srgbClr val="44494E"/>
                  </a:solidFill>
                  <a:latin typeface="Open Sans"/>
                </a:rPr>
                <a:t>Discovering</a:t>
              </a:r>
            </a:p>
          </p:txBody>
        </p:sp>
        <p:sp>
          <p:nvSpPr>
            <p:cNvPr id="9" name="TextBox 8">
              <a:extLst>
                <a:ext uri="{FF2B5EF4-FFF2-40B4-BE49-F238E27FC236}">
                  <a16:creationId xmlns:a16="http://schemas.microsoft.com/office/drawing/2014/main" id="{D2ADB883-4292-4234-BCBA-2CD710207E4F}"/>
                </a:ext>
              </a:extLst>
            </p:cNvPr>
            <p:cNvSpPr txBox="1"/>
            <p:nvPr/>
          </p:nvSpPr>
          <p:spPr>
            <a:xfrm flipH="1">
              <a:off x="7388779" y="2499694"/>
              <a:ext cx="3776256" cy="400110"/>
            </a:xfrm>
            <a:prstGeom prst="rect">
              <a:avLst/>
            </a:prstGeom>
            <a:noFill/>
          </p:spPr>
          <p:txBody>
            <a:bodyPr wrap="square" numCol="1" spcCol="640080" rtlCol="0">
              <a:spAutoFit/>
            </a:bodyPr>
            <a:lstStyle/>
            <a:p>
              <a:pPr algn="r" defTabSz="1625620"/>
              <a:r>
                <a:rPr lang="en-US" sz="2000" dirty="0">
                  <a:solidFill>
                    <a:srgbClr val="44494E"/>
                  </a:solidFill>
                  <a:latin typeface="Open Sans"/>
                </a:rPr>
                <a:t>Structuring</a:t>
              </a:r>
            </a:p>
          </p:txBody>
        </p:sp>
        <p:sp>
          <p:nvSpPr>
            <p:cNvPr id="10" name="TextBox 9">
              <a:extLst>
                <a:ext uri="{FF2B5EF4-FFF2-40B4-BE49-F238E27FC236}">
                  <a16:creationId xmlns:a16="http://schemas.microsoft.com/office/drawing/2014/main" id="{6C671AB0-8FC7-443A-863D-EC31D3375BC6}"/>
                </a:ext>
              </a:extLst>
            </p:cNvPr>
            <p:cNvSpPr txBox="1"/>
            <p:nvPr/>
          </p:nvSpPr>
          <p:spPr>
            <a:xfrm flipH="1">
              <a:off x="9276907" y="4921897"/>
              <a:ext cx="3776256" cy="400110"/>
            </a:xfrm>
            <a:prstGeom prst="rect">
              <a:avLst/>
            </a:prstGeom>
            <a:noFill/>
          </p:spPr>
          <p:txBody>
            <a:bodyPr wrap="square" numCol="1" spcCol="640080" rtlCol="0">
              <a:spAutoFit/>
            </a:bodyPr>
            <a:lstStyle/>
            <a:p>
              <a:pPr algn="r" defTabSz="1625620"/>
              <a:r>
                <a:rPr lang="en-US" sz="2000" dirty="0">
                  <a:solidFill>
                    <a:srgbClr val="44494E"/>
                  </a:solidFill>
                  <a:latin typeface="Open Sans"/>
                </a:rPr>
                <a:t>Cleaning</a:t>
              </a:r>
            </a:p>
          </p:txBody>
        </p:sp>
        <p:sp>
          <p:nvSpPr>
            <p:cNvPr id="11" name="TextBox 10">
              <a:extLst>
                <a:ext uri="{FF2B5EF4-FFF2-40B4-BE49-F238E27FC236}">
                  <a16:creationId xmlns:a16="http://schemas.microsoft.com/office/drawing/2014/main" id="{C10D8159-00C6-496D-97BF-05CDB0FB5BD8}"/>
                </a:ext>
              </a:extLst>
            </p:cNvPr>
            <p:cNvSpPr txBox="1"/>
            <p:nvPr/>
          </p:nvSpPr>
          <p:spPr>
            <a:xfrm flipH="1">
              <a:off x="7388779" y="7553035"/>
              <a:ext cx="3776256" cy="400110"/>
            </a:xfrm>
            <a:prstGeom prst="rect">
              <a:avLst/>
            </a:prstGeom>
            <a:noFill/>
          </p:spPr>
          <p:txBody>
            <a:bodyPr wrap="square" numCol="1" spcCol="640080" rtlCol="0">
              <a:spAutoFit/>
            </a:bodyPr>
            <a:lstStyle/>
            <a:p>
              <a:pPr defTabSz="1625620"/>
              <a:r>
                <a:rPr lang="en-US" sz="2000" dirty="0">
                  <a:solidFill>
                    <a:srgbClr val="44494E"/>
                  </a:solidFill>
                  <a:latin typeface="Open Sans"/>
                </a:rPr>
                <a:t>Validating</a:t>
              </a:r>
            </a:p>
          </p:txBody>
        </p:sp>
        <p:sp>
          <p:nvSpPr>
            <p:cNvPr id="12" name="TextBox 11">
              <a:extLst>
                <a:ext uri="{FF2B5EF4-FFF2-40B4-BE49-F238E27FC236}">
                  <a16:creationId xmlns:a16="http://schemas.microsoft.com/office/drawing/2014/main" id="{28779D5E-A5B7-49DF-886A-4B55DFFAD059}"/>
                </a:ext>
              </a:extLst>
            </p:cNvPr>
            <p:cNvSpPr txBox="1"/>
            <p:nvPr/>
          </p:nvSpPr>
          <p:spPr>
            <a:xfrm flipH="1">
              <a:off x="7745910" y="7416832"/>
              <a:ext cx="3776256" cy="400110"/>
            </a:xfrm>
            <a:prstGeom prst="rect">
              <a:avLst/>
            </a:prstGeom>
            <a:noFill/>
          </p:spPr>
          <p:txBody>
            <a:bodyPr wrap="square" numCol="1" spcCol="640080" rtlCol="0">
              <a:spAutoFit/>
            </a:bodyPr>
            <a:lstStyle/>
            <a:p>
              <a:pPr algn="r" defTabSz="1625620"/>
              <a:r>
                <a:rPr lang="en-US" sz="2000" dirty="0">
                  <a:solidFill>
                    <a:srgbClr val="44494E"/>
                  </a:solidFill>
                  <a:latin typeface="Open Sans"/>
                </a:rPr>
                <a:t>Enrichment</a:t>
              </a:r>
            </a:p>
          </p:txBody>
        </p:sp>
        <p:sp>
          <p:nvSpPr>
            <p:cNvPr id="13" name="Oval 12">
              <a:extLst>
                <a:ext uri="{FF2B5EF4-FFF2-40B4-BE49-F238E27FC236}">
                  <a16:creationId xmlns:a16="http://schemas.microsoft.com/office/drawing/2014/main" id="{4D67C808-8B10-45FA-BC6A-6939E257FFD4}"/>
                </a:ext>
              </a:extLst>
            </p:cNvPr>
            <p:cNvSpPr/>
            <p:nvPr/>
          </p:nvSpPr>
          <p:spPr>
            <a:xfrm flipH="1">
              <a:off x="2961596" y="3599580"/>
              <a:ext cx="3117468" cy="3117468"/>
            </a:xfrm>
            <a:prstGeom prst="ellipse">
              <a:avLst/>
            </a:prstGeom>
            <a:solidFill>
              <a:schemeClr val="bg2"/>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25620"/>
              <a:r>
                <a:rPr lang="en-US" sz="2000" b="1" dirty="0">
                  <a:solidFill>
                    <a:schemeClr val="tx1"/>
                  </a:solidFill>
                  <a:latin typeface="Open Sans"/>
                </a:rPr>
                <a:t>Different Tasks in Data Wrangling</a:t>
              </a:r>
            </a:p>
          </p:txBody>
        </p:sp>
      </p:grpSp>
      <p:sp>
        <p:nvSpPr>
          <p:cNvPr id="16" name="Scroll: Horizontal 15">
            <a:extLst>
              <a:ext uri="{FF2B5EF4-FFF2-40B4-BE49-F238E27FC236}">
                <a16:creationId xmlns:a16="http://schemas.microsoft.com/office/drawing/2014/main" id="{C794FA7A-211F-48BF-AE46-0774E5D31C4B}"/>
              </a:ext>
            </a:extLst>
          </p:cNvPr>
          <p:cNvSpPr/>
          <p:nvPr/>
        </p:nvSpPr>
        <p:spPr>
          <a:xfrm>
            <a:off x="927100" y="1185034"/>
            <a:ext cx="14401800" cy="1028700"/>
          </a:xfrm>
          <a:prstGeom prst="horizontalScroll">
            <a:avLst/>
          </a:prstGeom>
          <a:solidFill>
            <a:schemeClr val="accent2"/>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i="1" dirty="0">
                <a:latin typeface="Open Sans" panose="020B0606030504020204"/>
              </a:rPr>
              <a:t>The process of manually converting or mapping data from one raw format into another format is called data wrangling. This includes munging and data visualization.</a:t>
            </a:r>
          </a:p>
        </p:txBody>
      </p:sp>
      <p:sp>
        <p:nvSpPr>
          <p:cNvPr id="17" name="Shape 372">
            <a:extLst>
              <a:ext uri="{FF2B5EF4-FFF2-40B4-BE49-F238E27FC236}">
                <a16:creationId xmlns:a16="http://schemas.microsoft.com/office/drawing/2014/main" id="{FEA4A56D-240B-4202-A8F9-483A788BC97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Data Wrangling</a:t>
            </a:r>
          </a:p>
        </p:txBody>
      </p:sp>
      <p:pic>
        <p:nvPicPr>
          <p:cNvPr id="18" name="Shape 375">
            <a:extLst>
              <a:ext uri="{FF2B5EF4-FFF2-40B4-BE49-F238E27FC236}">
                <a16:creationId xmlns:a16="http://schemas.microsoft.com/office/drawing/2014/main" id="{52C5B233-96EA-43AE-881A-7B22D0679F13}"/>
              </a:ext>
            </a:extLst>
          </p:cNvPr>
          <p:cNvPicPr preferRelativeResize="0"/>
          <p:nvPr/>
        </p:nvPicPr>
        <p:blipFill rotWithShape="1">
          <a:blip r:embed="rId3">
            <a:alphaModFix/>
          </a:blip>
          <a:srcRect/>
          <a:stretch/>
        </p:blipFill>
        <p:spPr>
          <a:xfrm>
            <a:off x="6558439" y="829986"/>
            <a:ext cx="3236293" cy="253919"/>
          </a:xfrm>
          <a:prstGeom prst="rect">
            <a:avLst/>
          </a:prstGeom>
          <a:noFill/>
          <a:ln>
            <a:noFill/>
          </a:ln>
        </p:spPr>
      </p:pic>
    </p:spTree>
    <p:extLst>
      <p:ext uri="{BB962C8B-B14F-4D97-AF65-F5344CB8AC3E}">
        <p14:creationId xmlns:p14="http://schemas.microsoft.com/office/powerpoint/2010/main" val="565234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20C97B7-CE43-4818-9766-AEA543D3603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Need of Data Wrangling</a:t>
            </a:r>
          </a:p>
        </p:txBody>
      </p:sp>
      <p:pic>
        <p:nvPicPr>
          <p:cNvPr id="4" name="Shape 375">
            <a:extLst>
              <a:ext uri="{FF2B5EF4-FFF2-40B4-BE49-F238E27FC236}">
                <a16:creationId xmlns:a16="http://schemas.microsoft.com/office/drawing/2014/main" id="{AB30B3DF-61CA-48F0-804D-6B55BB42FE3B}"/>
              </a:ext>
            </a:extLst>
          </p:cNvPr>
          <p:cNvPicPr preferRelativeResize="0"/>
          <p:nvPr/>
        </p:nvPicPr>
        <p:blipFill rotWithShape="1">
          <a:blip r:embed="rId3">
            <a:alphaModFix/>
          </a:blip>
          <a:srcRect/>
          <a:stretch/>
        </p:blipFill>
        <p:spPr>
          <a:xfrm>
            <a:off x="5688190" y="829986"/>
            <a:ext cx="4946680" cy="253919"/>
          </a:xfrm>
          <a:prstGeom prst="rect">
            <a:avLst/>
          </a:prstGeom>
          <a:noFill/>
          <a:ln>
            <a:noFill/>
          </a:ln>
        </p:spPr>
      </p:pic>
      <p:grpSp>
        <p:nvGrpSpPr>
          <p:cNvPr id="25" name="Group 24">
            <a:extLst>
              <a:ext uri="{FF2B5EF4-FFF2-40B4-BE49-F238E27FC236}">
                <a16:creationId xmlns:a16="http://schemas.microsoft.com/office/drawing/2014/main" id="{BAB9F77B-E793-4683-B562-F60BF1C0F4F9}"/>
              </a:ext>
            </a:extLst>
          </p:cNvPr>
          <p:cNvGrpSpPr/>
          <p:nvPr/>
        </p:nvGrpSpPr>
        <p:grpSpPr>
          <a:xfrm>
            <a:off x="4032250" y="2399541"/>
            <a:ext cx="8191501" cy="4344919"/>
            <a:chOff x="4041774" y="2547439"/>
            <a:chExt cx="8191501" cy="4344919"/>
          </a:xfrm>
        </p:grpSpPr>
        <p:sp>
          <p:nvSpPr>
            <p:cNvPr id="5" name="Right Arrow 11">
              <a:extLst>
                <a:ext uri="{FF2B5EF4-FFF2-40B4-BE49-F238E27FC236}">
                  <a16:creationId xmlns:a16="http://schemas.microsoft.com/office/drawing/2014/main" id="{458D1048-4314-48AC-80F3-08C6A0D2FD5E}"/>
                </a:ext>
              </a:extLst>
            </p:cNvPr>
            <p:cNvSpPr/>
            <p:nvPr/>
          </p:nvSpPr>
          <p:spPr>
            <a:xfrm>
              <a:off x="4041774" y="2547439"/>
              <a:ext cx="816867" cy="771099"/>
            </a:xfrm>
            <a:prstGeom prst="rightArrow">
              <a:avLst>
                <a:gd name="adj1" fmla="val 52703"/>
                <a:gd name="adj2" fmla="val 50000"/>
              </a:avLst>
            </a:prstGeom>
            <a:solidFill>
              <a:srgbClr val="66C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endParaRPr>
            </a:p>
          </p:txBody>
        </p:sp>
        <p:grpSp>
          <p:nvGrpSpPr>
            <p:cNvPr id="6" name="Group 5">
              <a:extLst>
                <a:ext uri="{FF2B5EF4-FFF2-40B4-BE49-F238E27FC236}">
                  <a16:creationId xmlns:a16="http://schemas.microsoft.com/office/drawing/2014/main" id="{0749EC83-0F5F-4C3B-829B-7720A22D832E}"/>
                </a:ext>
              </a:extLst>
            </p:cNvPr>
            <p:cNvGrpSpPr/>
            <p:nvPr/>
          </p:nvGrpSpPr>
          <p:grpSpPr>
            <a:xfrm>
              <a:off x="4619625" y="2613468"/>
              <a:ext cx="7613650" cy="638742"/>
              <a:chOff x="4702175" y="2133408"/>
              <a:chExt cx="7613650" cy="638742"/>
            </a:xfrm>
          </p:grpSpPr>
          <p:sp>
            <p:nvSpPr>
              <p:cNvPr id="7" name="Chevron 10">
                <a:extLst>
                  <a:ext uri="{FF2B5EF4-FFF2-40B4-BE49-F238E27FC236}">
                    <a16:creationId xmlns:a16="http://schemas.microsoft.com/office/drawing/2014/main" id="{2ACCF27B-1F63-4709-85BC-4DBC0C15A6C0}"/>
                  </a:ext>
                </a:extLst>
              </p:cNvPr>
              <p:cNvSpPr/>
              <p:nvPr/>
            </p:nvSpPr>
            <p:spPr>
              <a:xfrm>
                <a:off x="4702175" y="2133408"/>
                <a:ext cx="7613650" cy="638742"/>
              </a:xfrm>
              <a:prstGeom prst="chevron">
                <a:avLst/>
              </a:prstGeom>
              <a:solidFill>
                <a:srgbClr val="66C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solidFill>
                </a:endParaRPr>
              </a:p>
            </p:txBody>
          </p:sp>
          <p:sp>
            <p:nvSpPr>
              <p:cNvPr id="8" name="Rectangle 7">
                <a:extLst>
                  <a:ext uri="{FF2B5EF4-FFF2-40B4-BE49-F238E27FC236}">
                    <a16:creationId xmlns:a16="http://schemas.microsoft.com/office/drawing/2014/main" id="{337F9C21-AEFE-4CAF-9CE4-2F3955D695D4}"/>
                  </a:ext>
                </a:extLst>
              </p:cNvPr>
              <p:cNvSpPr/>
              <p:nvPr/>
            </p:nvSpPr>
            <p:spPr>
              <a:xfrm>
                <a:off x="5321930" y="2255764"/>
                <a:ext cx="4535793" cy="400110"/>
              </a:xfrm>
              <a:prstGeom prst="rect">
                <a:avLst/>
              </a:prstGeom>
            </p:spPr>
            <p:txBody>
              <a:bodyPr wrap="none">
                <a:spAutoFit/>
              </a:bodyPr>
              <a:lstStyle/>
              <a:p>
                <a:pPr defTabSz="1219170"/>
                <a:r>
                  <a:rPr lang="en-US" sz="2000" dirty="0">
                    <a:solidFill>
                      <a:prstClr val="black">
                        <a:lumMod val="85000"/>
                        <a:lumOff val="15000"/>
                      </a:prstClr>
                    </a:solidFill>
                    <a:latin typeface="Open Sans" panose="020B0606030504020204" pitchFamily="34" charset="0"/>
                    <a:ea typeface="Open Sans" panose="020B0606030504020204" pitchFamily="34" charset="0"/>
                    <a:cs typeface="Open Sans" panose="020B0606030504020204" pitchFamily="34" charset="0"/>
                  </a:rPr>
                  <a:t>Missing data, a very common problem</a:t>
                </a:r>
              </a:p>
            </p:txBody>
          </p:sp>
        </p:grpSp>
        <p:sp>
          <p:nvSpPr>
            <p:cNvPr id="9" name="Right Arrow 61">
              <a:extLst>
                <a:ext uri="{FF2B5EF4-FFF2-40B4-BE49-F238E27FC236}">
                  <a16:creationId xmlns:a16="http://schemas.microsoft.com/office/drawing/2014/main" id="{C87E7D42-70D3-4846-A39B-43F0A4A3782B}"/>
                </a:ext>
              </a:extLst>
            </p:cNvPr>
            <p:cNvSpPr/>
            <p:nvPr/>
          </p:nvSpPr>
          <p:spPr>
            <a:xfrm>
              <a:off x="4041774" y="3440894"/>
              <a:ext cx="816867" cy="771099"/>
            </a:xfrm>
            <a:prstGeom prst="rightArrow">
              <a:avLst>
                <a:gd name="adj1" fmla="val 52703"/>
                <a:gd name="adj2" fmla="val 50000"/>
              </a:avLst>
            </a:prstGeom>
            <a:solidFill>
              <a:srgbClr val="24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endParaRPr>
            </a:p>
          </p:txBody>
        </p:sp>
        <p:grpSp>
          <p:nvGrpSpPr>
            <p:cNvPr id="10" name="Group 9">
              <a:extLst>
                <a:ext uri="{FF2B5EF4-FFF2-40B4-BE49-F238E27FC236}">
                  <a16:creationId xmlns:a16="http://schemas.microsoft.com/office/drawing/2014/main" id="{73FD8D0E-9CEA-47C0-A319-43BCE46E1403}"/>
                </a:ext>
              </a:extLst>
            </p:cNvPr>
            <p:cNvGrpSpPr/>
            <p:nvPr/>
          </p:nvGrpSpPr>
          <p:grpSpPr>
            <a:xfrm>
              <a:off x="4619625" y="3506923"/>
              <a:ext cx="7613650" cy="638742"/>
              <a:chOff x="4702175" y="3026863"/>
              <a:chExt cx="7613650" cy="638742"/>
            </a:xfrm>
          </p:grpSpPr>
          <p:sp>
            <p:nvSpPr>
              <p:cNvPr id="11" name="Chevron 60">
                <a:extLst>
                  <a:ext uri="{FF2B5EF4-FFF2-40B4-BE49-F238E27FC236}">
                    <a16:creationId xmlns:a16="http://schemas.microsoft.com/office/drawing/2014/main" id="{8D8FB2F0-A089-4D73-A987-C5CA4DBC3331}"/>
                  </a:ext>
                </a:extLst>
              </p:cNvPr>
              <p:cNvSpPr/>
              <p:nvPr/>
            </p:nvSpPr>
            <p:spPr>
              <a:xfrm>
                <a:off x="4702175" y="3026863"/>
                <a:ext cx="7613650" cy="638742"/>
              </a:xfrm>
              <a:prstGeom prst="chevron">
                <a:avLst/>
              </a:prstGeom>
              <a:solidFill>
                <a:srgbClr val="24AB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solidFill>
                </a:endParaRPr>
              </a:p>
            </p:txBody>
          </p:sp>
          <p:sp>
            <p:nvSpPr>
              <p:cNvPr id="12" name="Rectangle 11">
                <a:extLst>
                  <a:ext uri="{FF2B5EF4-FFF2-40B4-BE49-F238E27FC236}">
                    <a16:creationId xmlns:a16="http://schemas.microsoft.com/office/drawing/2014/main" id="{62AA6791-3B3F-42F0-9818-D6F3B969AB3B}"/>
                  </a:ext>
                </a:extLst>
              </p:cNvPr>
              <p:cNvSpPr/>
              <p:nvPr/>
            </p:nvSpPr>
            <p:spPr>
              <a:xfrm>
                <a:off x="5321930" y="3149219"/>
                <a:ext cx="6069226" cy="400110"/>
              </a:xfrm>
              <a:prstGeom prst="rect">
                <a:avLst/>
              </a:prstGeom>
            </p:spPr>
            <p:txBody>
              <a:bodyPr wrap="none">
                <a:spAutoFit/>
              </a:bodyPr>
              <a:lstStyle/>
              <a:p>
                <a:pPr defTabSz="1219170"/>
                <a:r>
                  <a:rPr lang="en-US" sz="2000" dirty="0">
                    <a:solidFill>
                      <a:prstClr val="black">
                        <a:lumMod val="85000"/>
                        <a:lumOff val="15000"/>
                      </a:prstClr>
                    </a:solidFill>
                    <a:latin typeface="Open Sans" panose="020B0606030504020204" pitchFamily="34" charset="0"/>
                    <a:ea typeface="Open Sans" panose="020B0606030504020204" pitchFamily="34" charset="0"/>
                    <a:cs typeface="Open Sans" panose="020B0606030504020204" pitchFamily="34" charset="0"/>
                  </a:rPr>
                  <a:t>Presence of noisy data (erroneous data and outliers)</a:t>
                </a:r>
              </a:p>
            </p:txBody>
          </p:sp>
        </p:grpSp>
        <p:sp>
          <p:nvSpPr>
            <p:cNvPr id="13" name="Right Arrow 65">
              <a:extLst>
                <a:ext uri="{FF2B5EF4-FFF2-40B4-BE49-F238E27FC236}">
                  <a16:creationId xmlns:a16="http://schemas.microsoft.com/office/drawing/2014/main" id="{3772F023-D385-44DC-A302-2BA26F34902D}"/>
                </a:ext>
              </a:extLst>
            </p:cNvPr>
            <p:cNvSpPr/>
            <p:nvPr/>
          </p:nvSpPr>
          <p:spPr>
            <a:xfrm>
              <a:off x="4041774" y="4334349"/>
              <a:ext cx="816867" cy="771099"/>
            </a:xfrm>
            <a:prstGeom prst="rightArrow">
              <a:avLst>
                <a:gd name="adj1" fmla="val 52703"/>
                <a:gd name="adj2" fmla="val 50000"/>
              </a:avLst>
            </a:prstGeom>
            <a:solidFill>
              <a:srgbClr val="BA9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endParaRPr>
            </a:p>
          </p:txBody>
        </p:sp>
        <p:grpSp>
          <p:nvGrpSpPr>
            <p:cNvPr id="14" name="Group 13">
              <a:extLst>
                <a:ext uri="{FF2B5EF4-FFF2-40B4-BE49-F238E27FC236}">
                  <a16:creationId xmlns:a16="http://schemas.microsoft.com/office/drawing/2014/main" id="{09263E82-DC6B-417E-85D0-EFD1090D425B}"/>
                </a:ext>
              </a:extLst>
            </p:cNvPr>
            <p:cNvGrpSpPr/>
            <p:nvPr/>
          </p:nvGrpSpPr>
          <p:grpSpPr>
            <a:xfrm>
              <a:off x="4619625" y="4400378"/>
              <a:ext cx="7613650" cy="638742"/>
              <a:chOff x="4702175" y="3920318"/>
              <a:chExt cx="7613650" cy="638742"/>
            </a:xfrm>
          </p:grpSpPr>
          <p:sp>
            <p:nvSpPr>
              <p:cNvPr id="15" name="Chevron 64">
                <a:extLst>
                  <a:ext uri="{FF2B5EF4-FFF2-40B4-BE49-F238E27FC236}">
                    <a16:creationId xmlns:a16="http://schemas.microsoft.com/office/drawing/2014/main" id="{56146C25-7130-4491-ABA7-910C983B22BE}"/>
                  </a:ext>
                </a:extLst>
              </p:cNvPr>
              <p:cNvSpPr/>
              <p:nvPr/>
            </p:nvSpPr>
            <p:spPr>
              <a:xfrm>
                <a:off x="4702175" y="3920318"/>
                <a:ext cx="7613650" cy="638742"/>
              </a:xfrm>
              <a:prstGeom prst="chevron">
                <a:avLst/>
              </a:prstGeom>
              <a:solidFill>
                <a:srgbClr val="BA9C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solidFill>
                </a:endParaRPr>
              </a:p>
            </p:txBody>
          </p:sp>
          <p:sp>
            <p:nvSpPr>
              <p:cNvPr id="16" name="Rectangle 15">
                <a:extLst>
                  <a:ext uri="{FF2B5EF4-FFF2-40B4-BE49-F238E27FC236}">
                    <a16:creationId xmlns:a16="http://schemas.microsoft.com/office/drawing/2014/main" id="{E2F7DA6A-60A3-4C4B-A611-C785E51A5DED}"/>
                  </a:ext>
                </a:extLst>
              </p:cNvPr>
              <p:cNvSpPr/>
              <p:nvPr/>
            </p:nvSpPr>
            <p:spPr>
              <a:xfrm>
                <a:off x="5321930" y="4042674"/>
                <a:ext cx="2114297" cy="400110"/>
              </a:xfrm>
              <a:prstGeom prst="rect">
                <a:avLst/>
              </a:prstGeom>
            </p:spPr>
            <p:txBody>
              <a:bodyPr wrap="none">
                <a:spAutoFit/>
              </a:bodyPr>
              <a:lstStyle/>
              <a:p>
                <a:pPr defTabSz="1219170"/>
                <a:r>
                  <a:rPr lang="en-US" sz="2000" dirty="0">
                    <a:solidFill>
                      <a:prstClr val="black">
                        <a:lumMod val="85000"/>
                        <a:lumOff val="15000"/>
                      </a:prstClr>
                    </a:solidFill>
                    <a:latin typeface="Open Sans" panose="020B0606030504020204" pitchFamily="34" charset="0"/>
                    <a:ea typeface="Open Sans" panose="020B0606030504020204" pitchFamily="34" charset="0"/>
                    <a:cs typeface="Open Sans" panose="020B0606030504020204" pitchFamily="34" charset="0"/>
                  </a:rPr>
                  <a:t>Inconsistent data</a:t>
                </a:r>
              </a:p>
            </p:txBody>
          </p:sp>
        </p:grpSp>
        <p:sp>
          <p:nvSpPr>
            <p:cNvPr id="17" name="Right Arrow 69">
              <a:extLst>
                <a:ext uri="{FF2B5EF4-FFF2-40B4-BE49-F238E27FC236}">
                  <a16:creationId xmlns:a16="http://schemas.microsoft.com/office/drawing/2014/main" id="{26E6877A-EABC-49C6-ACA9-4C3BE7F17FD8}"/>
                </a:ext>
              </a:extLst>
            </p:cNvPr>
            <p:cNvSpPr/>
            <p:nvPr/>
          </p:nvSpPr>
          <p:spPr>
            <a:xfrm>
              <a:off x="4041774" y="5227804"/>
              <a:ext cx="816867" cy="771099"/>
            </a:xfrm>
            <a:prstGeom prst="rightArrow">
              <a:avLst>
                <a:gd name="adj1" fmla="val 52703"/>
                <a:gd name="adj2" fmla="val 50000"/>
              </a:avLst>
            </a:prstGeom>
            <a:solidFill>
              <a:srgbClr val="FAA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endParaRPr>
            </a:p>
          </p:txBody>
        </p:sp>
        <p:grpSp>
          <p:nvGrpSpPr>
            <p:cNvPr id="18" name="Group 17">
              <a:extLst>
                <a:ext uri="{FF2B5EF4-FFF2-40B4-BE49-F238E27FC236}">
                  <a16:creationId xmlns:a16="http://schemas.microsoft.com/office/drawing/2014/main" id="{15FDA2D8-3E0F-4FBE-980A-0F5D71F035B6}"/>
                </a:ext>
              </a:extLst>
            </p:cNvPr>
            <p:cNvGrpSpPr/>
            <p:nvPr/>
          </p:nvGrpSpPr>
          <p:grpSpPr>
            <a:xfrm>
              <a:off x="4619625" y="5293833"/>
              <a:ext cx="7613650" cy="638742"/>
              <a:chOff x="4702175" y="4813773"/>
              <a:chExt cx="7613650" cy="638742"/>
            </a:xfrm>
          </p:grpSpPr>
          <p:sp>
            <p:nvSpPr>
              <p:cNvPr id="19" name="Chevron 68">
                <a:extLst>
                  <a:ext uri="{FF2B5EF4-FFF2-40B4-BE49-F238E27FC236}">
                    <a16:creationId xmlns:a16="http://schemas.microsoft.com/office/drawing/2014/main" id="{CE965C0C-10C1-4DB7-B17B-827FC2A920B8}"/>
                  </a:ext>
                </a:extLst>
              </p:cNvPr>
              <p:cNvSpPr/>
              <p:nvPr/>
            </p:nvSpPr>
            <p:spPr>
              <a:xfrm>
                <a:off x="4702175" y="4813773"/>
                <a:ext cx="7613650" cy="638742"/>
              </a:xfrm>
              <a:prstGeom prst="chevron">
                <a:avLst/>
              </a:prstGeom>
              <a:solidFill>
                <a:srgbClr val="FAA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solidFill>
                </a:endParaRPr>
              </a:p>
            </p:txBody>
          </p:sp>
          <p:sp>
            <p:nvSpPr>
              <p:cNvPr id="20" name="Rectangle 19">
                <a:extLst>
                  <a:ext uri="{FF2B5EF4-FFF2-40B4-BE49-F238E27FC236}">
                    <a16:creationId xmlns:a16="http://schemas.microsoft.com/office/drawing/2014/main" id="{5BF4AFD1-9A4A-49EF-AA44-593176259042}"/>
                  </a:ext>
                </a:extLst>
              </p:cNvPr>
              <p:cNvSpPr/>
              <p:nvPr/>
            </p:nvSpPr>
            <p:spPr>
              <a:xfrm>
                <a:off x="5321930" y="4936129"/>
                <a:ext cx="3858300" cy="400110"/>
              </a:xfrm>
              <a:prstGeom prst="rect">
                <a:avLst/>
              </a:prstGeom>
            </p:spPr>
            <p:txBody>
              <a:bodyPr wrap="none">
                <a:spAutoFit/>
              </a:bodyPr>
              <a:lstStyle/>
              <a:p>
                <a:pPr defTabSz="1219170"/>
                <a:r>
                  <a:rPr lang="en-US" sz="2000" dirty="0">
                    <a:solidFill>
                      <a:prstClr val="black">
                        <a:lumMod val="85000"/>
                        <a:lumOff val="15000"/>
                      </a:prstClr>
                    </a:solidFill>
                    <a:latin typeface="Open Sans" panose="020B0606030504020204" pitchFamily="34" charset="0"/>
                    <a:ea typeface="Open Sans" panose="020B0606030504020204" pitchFamily="34" charset="0"/>
                    <a:cs typeface="Open Sans" panose="020B0606030504020204" pitchFamily="34" charset="0"/>
                  </a:rPr>
                  <a:t>Develop a more accurate model</a:t>
                </a:r>
              </a:p>
            </p:txBody>
          </p:sp>
        </p:grpSp>
        <p:sp>
          <p:nvSpPr>
            <p:cNvPr id="21" name="Right Arrow 73">
              <a:extLst>
                <a:ext uri="{FF2B5EF4-FFF2-40B4-BE49-F238E27FC236}">
                  <a16:creationId xmlns:a16="http://schemas.microsoft.com/office/drawing/2014/main" id="{FDB76DE6-6994-4C16-B8CE-D4C9BD99CF15}"/>
                </a:ext>
              </a:extLst>
            </p:cNvPr>
            <p:cNvSpPr/>
            <p:nvPr/>
          </p:nvSpPr>
          <p:spPr>
            <a:xfrm>
              <a:off x="4041774" y="6121259"/>
              <a:ext cx="816867" cy="771099"/>
            </a:xfrm>
            <a:prstGeom prst="rightArrow">
              <a:avLst>
                <a:gd name="adj1" fmla="val 52703"/>
                <a:gd name="adj2" fmla="val 50000"/>
              </a:avLst>
            </a:prstGeom>
            <a:solidFill>
              <a:srgbClr val="F49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white"/>
                </a:solidFill>
              </a:endParaRPr>
            </a:p>
          </p:txBody>
        </p:sp>
        <p:grpSp>
          <p:nvGrpSpPr>
            <p:cNvPr id="22" name="Group 21">
              <a:extLst>
                <a:ext uri="{FF2B5EF4-FFF2-40B4-BE49-F238E27FC236}">
                  <a16:creationId xmlns:a16="http://schemas.microsoft.com/office/drawing/2014/main" id="{C1A0EFC3-CAF8-468B-A8AC-AA26A527129C}"/>
                </a:ext>
              </a:extLst>
            </p:cNvPr>
            <p:cNvGrpSpPr/>
            <p:nvPr/>
          </p:nvGrpSpPr>
          <p:grpSpPr>
            <a:xfrm>
              <a:off x="4619625" y="6187288"/>
              <a:ext cx="7613650" cy="638742"/>
              <a:chOff x="4702175" y="5707228"/>
              <a:chExt cx="7613650" cy="638742"/>
            </a:xfrm>
          </p:grpSpPr>
          <p:sp>
            <p:nvSpPr>
              <p:cNvPr id="23" name="Chevron 72">
                <a:extLst>
                  <a:ext uri="{FF2B5EF4-FFF2-40B4-BE49-F238E27FC236}">
                    <a16:creationId xmlns:a16="http://schemas.microsoft.com/office/drawing/2014/main" id="{F239550E-A370-4E81-94DE-5BC804B24DA2}"/>
                  </a:ext>
                </a:extLst>
              </p:cNvPr>
              <p:cNvSpPr/>
              <p:nvPr/>
            </p:nvSpPr>
            <p:spPr>
              <a:xfrm>
                <a:off x="4702175" y="5707228"/>
                <a:ext cx="7613650" cy="638742"/>
              </a:xfrm>
              <a:prstGeom prst="chevron">
                <a:avLst/>
              </a:prstGeom>
              <a:solidFill>
                <a:srgbClr val="F496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dirty="0">
                  <a:solidFill>
                    <a:prstClr val="black"/>
                  </a:solidFill>
                </a:endParaRPr>
              </a:p>
            </p:txBody>
          </p:sp>
          <p:sp>
            <p:nvSpPr>
              <p:cNvPr id="24" name="Rectangle 23">
                <a:extLst>
                  <a:ext uri="{FF2B5EF4-FFF2-40B4-BE49-F238E27FC236}">
                    <a16:creationId xmlns:a16="http://schemas.microsoft.com/office/drawing/2014/main" id="{29CCDF07-F0EA-4C31-A8DC-529CE9FBAA78}"/>
                  </a:ext>
                </a:extLst>
              </p:cNvPr>
              <p:cNvSpPr/>
              <p:nvPr/>
            </p:nvSpPr>
            <p:spPr>
              <a:xfrm>
                <a:off x="5321930" y="5829584"/>
                <a:ext cx="2547429" cy="400110"/>
              </a:xfrm>
              <a:prstGeom prst="rect">
                <a:avLst/>
              </a:prstGeom>
            </p:spPr>
            <p:txBody>
              <a:bodyPr wrap="none">
                <a:spAutoFit/>
              </a:bodyPr>
              <a:lstStyle/>
              <a:p>
                <a:pPr defTabSz="1219170"/>
                <a:r>
                  <a:rPr lang="en-US" sz="2000" dirty="0">
                    <a:solidFill>
                      <a:prstClr val="black">
                        <a:lumMod val="85000"/>
                        <a:lumOff val="15000"/>
                      </a:prstClr>
                    </a:solidFill>
                    <a:latin typeface="Open Sans" panose="020B0606030504020204" pitchFamily="34" charset="0"/>
                    <a:ea typeface="Open Sans" panose="020B0606030504020204" pitchFamily="34" charset="0"/>
                    <a:cs typeface="Open Sans" panose="020B0606030504020204" pitchFamily="34" charset="0"/>
                  </a:rPr>
                  <a:t>Prevent data leakage</a:t>
                </a:r>
              </a:p>
            </p:txBody>
          </p:sp>
        </p:grpSp>
      </p:grpSp>
      <p:sp>
        <p:nvSpPr>
          <p:cNvPr id="26" name="Rectangle: Rounded Corners 25">
            <a:extLst>
              <a:ext uri="{FF2B5EF4-FFF2-40B4-BE49-F238E27FC236}">
                <a16:creationId xmlns:a16="http://schemas.microsoft.com/office/drawing/2014/main" id="{E65D7005-561F-4D91-92EB-A6EF44AEBC18}"/>
              </a:ext>
            </a:extLst>
          </p:cNvPr>
          <p:cNvSpPr/>
          <p:nvPr/>
        </p:nvSpPr>
        <p:spPr>
          <a:xfrm>
            <a:off x="3749341" y="1261664"/>
            <a:ext cx="9492226" cy="708487"/>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lumMod val="65000"/>
                    <a:lumOff val="35000"/>
                  </a:schemeClr>
                </a:solidFill>
                <a:latin typeface="Open Sans" panose="020B0606030504020204"/>
              </a:rPr>
              <a:t>Following are the problems that can be avoided with wrangled data:</a:t>
            </a:r>
          </a:p>
        </p:txBody>
      </p:sp>
    </p:spTree>
    <p:extLst>
      <p:ext uri="{BB962C8B-B14F-4D97-AF65-F5344CB8AC3E}">
        <p14:creationId xmlns:p14="http://schemas.microsoft.com/office/powerpoint/2010/main" val="1986264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7DE7CB8-E037-417D-A007-1289ABA8C51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Missing Values in a Dataset</a:t>
            </a:r>
          </a:p>
        </p:txBody>
      </p:sp>
      <p:pic>
        <p:nvPicPr>
          <p:cNvPr id="4" name="Shape 375">
            <a:extLst>
              <a:ext uri="{FF2B5EF4-FFF2-40B4-BE49-F238E27FC236}">
                <a16:creationId xmlns:a16="http://schemas.microsoft.com/office/drawing/2014/main" id="{DE333B45-33FB-4C7D-B794-70EDE1E2014F}"/>
              </a:ext>
            </a:extLst>
          </p:cNvPr>
          <p:cNvPicPr preferRelativeResize="0"/>
          <p:nvPr/>
        </p:nvPicPr>
        <p:blipFill rotWithShape="1">
          <a:blip r:embed="rId3">
            <a:alphaModFix/>
          </a:blip>
          <a:srcRect/>
          <a:stretch/>
        </p:blipFill>
        <p:spPr>
          <a:xfrm>
            <a:off x="5282313" y="829986"/>
            <a:ext cx="5779939" cy="253919"/>
          </a:xfrm>
          <a:prstGeom prst="rect">
            <a:avLst/>
          </a:prstGeom>
          <a:noFill/>
          <a:ln>
            <a:noFill/>
          </a:ln>
        </p:spPr>
      </p:pic>
      <p:grpSp>
        <p:nvGrpSpPr>
          <p:cNvPr id="6" name="Group 5">
            <a:extLst>
              <a:ext uri="{FF2B5EF4-FFF2-40B4-BE49-F238E27FC236}">
                <a16:creationId xmlns:a16="http://schemas.microsoft.com/office/drawing/2014/main" id="{8607772A-E31F-4F25-B87A-2FAD3D1A8DB3}"/>
              </a:ext>
            </a:extLst>
          </p:cNvPr>
          <p:cNvGrpSpPr/>
          <p:nvPr/>
        </p:nvGrpSpPr>
        <p:grpSpPr>
          <a:xfrm>
            <a:off x="585033" y="1578272"/>
            <a:ext cx="15066884" cy="6278542"/>
            <a:chOff x="585033" y="2035472"/>
            <a:chExt cx="15066884" cy="6278542"/>
          </a:xfrm>
        </p:grpSpPr>
        <p:pic>
          <p:nvPicPr>
            <p:cNvPr id="3074" name="Picture 2" descr="Image result for missing value detection">
              <a:extLst>
                <a:ext uri="{FF2B5EF4-FFF2-40B4-BE49-F238E27FC236}">
                  <a16:creationId xmlns:a16="http://schemas.microsoft.com/office/drawing/2014/main" id="{4AB3F372-001C-4D21-96FF-4B15D5AA1D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083" y="2719568"/>
              <a:ext cx="15047834" cy="5594446"/>
            </a:xfrm>
            <a:prstGeom prst="rect">
              <a:avLst/>
            </a:prstGeom>
            <a:noFill/>
            <a:ln w="19050">
              <a:solidFill>
                <a:srgbClr val="00B0F0"/>
              </a:solidFill>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BF1B97E-BD0E-40C5-9E8A-90D369AC0983}"/>
                </a:ext>
              </a:extLst>
            </p:cNvPr>
            <p:cNvSpPr/>
            <p:nvPr/>
          </p:nvSpPr>
          <p:spPr>
            <a:xfrm>
              <a:off x="585033" y="2035472"/>
              <a:ext cx="7015917" cy="665045"/>
            </a:xfrm>
            <a:prstGeom prst="rect">
              <a:avLst/>
            </a:prstGeom>
            <a:solidFill>
              <a:srgbClr val="BA9CC5"/>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Consider a random dataset given below, illustrating missing values.</a:t>
              </a:r>
            </a:p>
          </p:txBody>
        </p:sp>
      </p:grpSp>
    </p:spTree>
    <p:extLst>
      <p:ext uri="{BB962C8B-B14F-4D97-AF65-F5344CB8AC3E}">
        <p14:creationId xmlns:p14="http://schemas.microsoft.com/office/powerpoint/2010/main" val="1492340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D929EA9-EE8D-40CC-BBD7-04952C1AF082}"/>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Missing Value Detection</a:t>
            </a:r>
          </a:p>
        </p:txBody>
      </p:sp>
      <p:pic>
        <p:nvPicPr>
          <p:cNvPr id="4" name="Shape 375">
            <a:extLst>
              <a:ext uri="{FF2B5EF4-FFF2-40B4-BE49-F238E27FC236}">
                <a16:creationId xmlns:a16="http://schemas.microsoft.com/office/drawing/2014/main" id="{0A3EF008-08A5-4A2A-82D3-E88145150CA2}"/>
              </a:ext>
            </a:extLst>
          </p:cNvPr>
          <p:cNvPicPr preferRelativeResize="0"/>
          <p:nvPr/>
        </p:nvPicPr>
        <p:blipFill rotWithShape="1">
          <a:blip r:embed="rId3">
            <a:alphaModFix/>
          </a:blip>
          <a:srcRect/>
          <a:stretch/>
        </p:blipFill>
        <p:spPr>
          <a:xfrm>
            <a:off x="5648433" y="829986"/>
            <a:ext cx="5036132" cy="253919"/>
          </a:xfrm>
          <a:prstGeom prst="rect">
            <a:avLst/>
          </a:prstGeom>
          <a:noFill/>
          <a:ln>
            <a:noFill/>
          </a:ln>
        </p:spPr>
      </p:pic>
      <p:grpSp>
        <p:nvGrpSpPr>
          <p:cNvPr id="42" name="Group 41">
            <a:extLst>
              <a:ext uri="{FF2B5EF4-FFF2-40B4-BE49-F238E27FC236}">
                <a16:creationId xmlns:a16="http://schemas.microsoft.com/office/drawing/2014/main" id="{EDE175DE-4473-41F9-88E2-7CA8C2D08367}"/>
              </a:ext>
            </a:extLst>
          </p:cNvPr>
          <p:cNvGrpSpPr/>
          <p:nvPr/>
        </p:nvGrpSpPr>
        <p:grpSpPr>
          <a:xfrm>
            <a:off x="739676" y="1534570"/>
            <a:ext cx="14776648" cy="6074860"/>
            <a:chOff x="739676" y="1227174"/>
            <a:chExt cx="14776648" cy="6074860"/>
          </a:xfrm>
        </p:grpSpPr>
        <p:sp>
          <p:nvSpPr>
            <p:cNvPr id="7" name="Rectangle: Rounded Corners 6">
              <a:extLst>
                <a:ext uri="{FF2B5EF4-FFF2-40B4-BE49-F238E27FC236}">
                  <a16:creationId xmlns:a16="http://schemas.microsoft.com/office/drawing/2014/main" id="{0F312157-263F-4B5E-8B56-25713A5B2581}"/>
                </a:ext>
              </a:extLst>
            </p:cNvPr>
            <p:cNvSpPr/>
            <p:nvPr/>
          </p:nvSpPr>
          <p:spPr>
            <a:xfrm>
              <a:off x="2653748" y="1227174"/>
              <a:ext cx="10948504" cy="665045"/>
            </a:xfrm>
            <a:prstGeom prst="roundRect">
              <a:avLst/>
            </a:prstGeom>
            <a:solidFill>
              <a:schemeClr val="accent5"/>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a:rPr>
                <a:t>Consider a dataset below, imported as df1 within Python, having some missing values.</a:t>
              </a:r>
            </a:p>
          </p:txBody>
        </p:sp>
        <p:grpSp>
          <p:nvGrpSpPr>
            <p:cNvPr id="40" name="Group 39">
              <a:extLst>
                <a:ext uri="{FF2B5EF4-FFF2-40B4-BE49-F238E27FC236}">
                  <a16:creationId xmlns:a16="http://schemas.microsoft.com/office/drawing/2014/main" id="{0253242F-3CF2-4CB2-87AE-F741FAC4800E}"/>
                </a:ext>
              </a:extLst>
            </p:cNvPr>
            <p:cNvGrpSpPr/>
            <p:nvPr/>
          </p:nvGrpSpPr>
          <p:grpSpPr>
            <a:xfrm>
              <a:off x="739676" y="2431636"/>
              <a:ext cx="14776648" cy="4870398"/>
              <a:chOff x="739676" y="2431636"/>
              <a:chExt cx="14776648" cy="4870398"/>
            </a:xfrm>
          </p:grpSpPr>
          <p:pic>
            <p:nvPicPr>
              <p:cNvPr id="8" name="Picture 7">
                <a:extLst>
                  <a:ext uri="{FF2B5EF4-FFF2-40B4-BE49-F238E27FC236}">
                    <a16:creationId xmlns:a16="http://schemas.microsoft.com/office/drawing/2014/main" id="{2732E1E6-CBDB-4498-940E-172DB1EE6020}"/>
                  </a:ext>
                </a:extLst>
              </p:cNvPr>
              <p:cNvPicPr>
                <a:picLocks noChangeAspect="1"/>
              </p:cNvPicPr>
              <p:nvPr/>
            </p:nvPicPr>
            <p:blipFill>
              <a:blip r:embed="rId4"/>
              <a:stretch>
                <a:fillRect/>
              </a:stretch>
            </p:blipFill>
            <p:spPr>
              <a:xfrm>
                <a:off x="739676" y="2431636"/>
                <a:ext cx="5937449" cy="3866248"/>
              </a:xfrm>
              <a:prstGeom prst="rect">
                <a:avLst/>
              </a:prstGeom>
              <a:ln w="19050">
                <a:solidFill>
                  <a:schemeClr val="accent4"/>
                </a:solidFill>
              </a:ln>
            </p:spPr>
          </p:pic>
          <p:sp>
            <p:nvSpPr>
              <p:cNvPr id="9" name="Arrow: Pentagon 8">
                <a:extLst>
                  <a:ext uri="{FF2B5EF4-FFF2-40B4-BE49-F238E27FC236}">
                    <a16:creationId xmlns:a16="http://schemas.microsoft.com/office/drawing/2014/main" id="{E10BCE33-A8B9-4D44-9950-9CA256166D25}"/>
                  </a:ext>
                </a:extLst>
              </p:cNvPr>
              <p:cNvSpPr/>
              <p:nvPr/>
            </p:nvSpPr>
            <p:spPr>
              <a:xfrm>
                <a:off x="7166972" y="3831606"/>
                <a:ext cx="2095500" cy="1102590"/>
              </a:xfrm>
              <a:prstGeom prst="homePlate">
                <a:avLst/>
              </a:prstGeom>
              <a:solidFill>
                <a:srgbClr val="69BED9"/>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Detecting missing values</a:t>
                </a:r>
              </a:p>
            </p:txBody>
          </p:sp>
          <p:grpSp>
            <p:nvGrpSpPr>
              <p:cNvPr id="28" name="Group 27">
                <a:extLst>
                  <a:ext uri="{FF2B5EF4-FFF2-40B4-BE49-F238E27FC236}">
                    <a16:creationId xmlns:a16="http://schemas.microsoft.com/office/drawing/2014/main" id="{BF5E46D3-B6A6-4642-9394-74A00D05F8E6}"/>
                  </a:ext>
                </a:extLst>
              </p:cNvPr>
              <p:cNvGrpSpPr/>
              <p:nvPr/>
            </p:nvGrpSpPr>
            <p:grpSpPr>
              <a:xfrm>
                <a:off x="9752320" y="3010229"/>
                <a:ext cx="5764004" cy="1871353"/>
                <a:chOff x="8910951" y="2431636"/>
                <a:chExt cx="5764004" cy="2273713"/>
              </a:xfrm>
            </p:grpSpPr>
            <p:grpSp>
              <p:nvGrpSpPr>
                <p:cNvPr id="31" name="Group 30">
                  <a:extLst>
                    <a:ext uri="{FF2B5EF4-FFF2-40B4-BE49-F238E27FC236}">
                      <a16:creationId xmlns:a16="http://schemas.microsoft.com/office/drawing/2014/main" id="{3F7B42E1-CE83-4D37-835F-4A7C6A79761E}"/>
                    </a:ext>
                  </a:extLst>
                </p:cNvPr>
                <p:cNvGrpSpPr/>
                <p:nvPr/>
              </p:nvGrpSpPr>
              <p:grpSpPr>
                <a:xfrm>
                  <a:off x="11013101" y="2431636"/>
                  <a:ext cx="1559705" cy="862158"/>
                  <a:chOff x="7530784" y="3794728"/>
                  <a:chExt cx="1194432" cy="685800"/>
                </a:xfrm>
              </p:grpSpPr>
              <p:sp>
                <p:nvSpPr>
                  <p:cNvPr id="37" name="Rounded Rectangle 124">
                    <a:extLst>
                      <a:ext uri="{FF2B5EF4-FFF2-40B4-BE49-F238E27FC236}">
                        <a16:creationId xmlns:a16="http://schemas.microsoft.com/office/drawing/2014/main" id="{EBF57EF2-49EA-4587-B9C8-89CD40741013}"/>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125">
                    <a:extLst>
                      <a:ext uri="{FF2B5EF4-FFF2-40B4-BE49-F238E27FC236}">
                        <a16:creationId xmlns:a16="http://schemas.microsoft.com/office/drawing/2014/main" id="{56182A26-1CF8-41D1-8AFD-3841FE808346}"/>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32" name="Group 31">
                  <a:extLst>
                    <a:ext uri="{FF2B5EF4-FFF2-40B4-BE49-F238E27FC236}">
                      <a16:creationId xmlns:a16="http://schemas.microsoft.com/office/drawing/2014/main" id="{E9E68ED5-D424-456B-8202-7A9D31615C40}"/>
                    </a:ext>
                  </a:extLst>
                </p:cNvPr>
                <p:cNvGrpSpPr/>
                <p:nvPr/>
              </p:nvGrpSpPr>
              <p:grpSpPr>
                <a:xfrm>
                  <a:off x="8910951" y="3293793"/>
                  <a:ext cx="5764004" cy="1411556"/>
                  <a:chOff x="3533641" y="4914900"/>
                  <a:chExt cx="9576000" cy="3766537"/>
                </a:xfrm>
              </p:grpSpPr>
              <p:sp>
                <p:nvSpPr>
                  <p:cNvPr id="33" name="Rectangle 32">
                    <a:extLst>
                      <a:ext uri="{FF2B5EF4-FFF2-40B4-BE49-F238E27FC236}">
                        <a16:creationId xmlns:a16="http://schemas.microsoft.com/office/drawing/2014/main" id="{C579ABB2-AF7D-42E2-8F6B-EF81163AC7CA}"/>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34" name="Straight Connector 33">
                    <a:extLst>
                      <a:ext uri="{FF2B5EF4-FFF2-40B4-BE49-F238E27FC236}">
                        <a16:creationId xmlns:a16="http://schemas.microsoft.com/office/drawing/2014/main" id="{CAAA23F3-2F81-4513-8DDF-91F2EC2087AE}"/>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5" name="Isosceles Triangle 34">
                    <a:extLst>
                      <a:ext uri="{FF2B5EF4-FFF2-40B4-BE49-F238E27FC236}">
                        <a16:creationId xmlns:a16="http://schemas.microsoft.com/office/drawing/2014/main" id="{CA04DD1B-1E6F-4DA6-8593-95C6A35998A8}"/>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36" name="Rectangle 35">
                    <a:extLst>
                      <a:ext uri="{FF2B5EF4-FFF2-40B4-BE49-F238E27FC236}">
                        <a16:creationId xmlns:a16="http://schemas.microsoft.com/office/drawing/2014/main" id="{83F444C9-A525-4EB8-BDF7-4CA591F07E46}"/>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df1.isna().any()</a:t>
                    </a:r>
                  </a:p>
                </p:txBody>
              </p:sp>
            </p:grpSp>
          </p:grpSp>
          <p:pic>
            <p:nvPicPr>
              <p:cNvPr id="39" name="Picture 38">
                <a:extLst>
                  <a:ext uri="{FF2B5EF4-FFF2-40B4-BE49-F238E27FC236}">
                    <a16:creationId xmlns:a16="http://schemas.microsoft.com/office/drawing/2014/main" id="{CC7FCCDC-A02F-443D-8430-9AC6B3CB92BF}"/>
                  </a:ext>
                </a:extLst>
              </p:cNvPr>
              <p:cNvPicPr>
                <a:picLocks noChangeAspect="1"/>
              </p:cNvPicPr>
              <p:nvPr/>
            </p:nvPicPr>
            <p:blipFill>
              <a:blip r:embed="rId5"/>
              <a:stretch>
                <a:fillRect/>
              </a:stretch>
            </p:blipFill>
            <p:spPr>
              <a:xfrm>
                <a:off x="10898138" y="5293733"/>
                <a:ext cx="3780332" cy="2008301"/>
              </a:xfrm>
              <a:prstGeom prst="rect">
                <a:avLst/>
              </a:prstGeom>
              <a:ln w="19050">
                <a:solidFill>
                  <a:schemeClr val="accent4"/>
                </a:solidFill>
              </a:ln>
            </p:spPr>
          </p:pic>
        </p:grpSp>
      </p:grpSp>
    </p:spTree>
    <p:extLst>
      <p:ext uri="{BB962C8B-B14F-4D97-AF65-F5344CB8AC3E}">
        <p14:creationId xmlns:p14="http://schemas.microsoft.com/office/powerpoint/2010/main" val="2606019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79B570C-E7AD-4892-BCBF-102DF972734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Missing Value Treatment</a:t>
            </a:r>
          </a:p>
        </p:txBody>
      </p:sp>
      <p:pic>
        <p:nvPicPr>
          <p:cNvPr id="4" name="Shape 375">
            <a:extLst>
              <a:ext uri="{FF2B5EF4-FFF2-40B4-BE49-F238E27FC236}">
                <a16:creationId xmlns:a16="http://schemas.microsoft.com/office/drawing/2014/main" id="{847AA14B-9065-42DC-BE1E-FF88A0107B04}"/>
              </a:ext>
            </a:extLst>
          </p:cNvPr>
          <p:cNvPicPr preferRelativeResize="0"/>
          <p:nvPr/>
        </p:nvPicPr>
        <p:blipFill rotWithShape="1">
          <a:blip r:embed="rId3">
            <a:alphaModFix/>
          </a:blip>
          <a:srcRect/>
          <a:stretch/>
        </p:blipFill>
        <p:spPr>
          <a:xfrm>
            <a:off x="5568919" y="829986"/>
            <a:ext cx="5262469" cy="253919"/>
          </a:xfrm>
          <a:prstGeom prst="rect">
            <a:avLst/>
          </a:prstGeom>
          <a:noFill/>
          <a:ln>
            <a:noFill/>
          </a:ln>
        </p:spPr>
      </p:pic>
      <p:grpSp>
        <p:nvGrpSpPr>
          <p:cNvPr id="178" name="Group 177">
            <a:extLst>
              <a:ext uri="{FF2B5EF4-FFF2-40B4-BE49-F238E27FC236}">
                <a16:creationId xmlns:a16="http://schemas.microsoft.com/office/drawing/2014/main" id="{BC7D2B62-A651-4EDE-9275-58F7F4A523ED}"/>
              </a:ext>
            </a:extLst>
          </p:cNvPr>
          <p:cNvGrpSpPr/>
          <p:nvPr/>
        </p:nvGrpSpPr>
        <p:grpSpPr>
          <a:xfrm>
            <a:off x="365657" y="3014899"/>
            <a:ext cx="6003989" cy="1201899"/>
            <a:chOff x="632357" y="1941378"/>
            <a:chExt cx="6003989" cy="1201899"/>
          </a:xfrm>
        </p:grpSpPr>
        <p:sp>
          <p:nvSpPr>
            <p:cNvPr id="174" name="Rounded Rectangle 19">
              <a:extLst>
                <a:ext uri="{FF2B5EF4-FFF2-40B4-BE49-F238E27FC236}">
                  <a16:creationId xmlns:a16="http://schemas.microsoft.com/office/drawing/2014/main" id="{956C818C-1DFE-470C-85DC-60004D33591F}"/>
                </a:ext>
              </a:extLst>
            </p:cNvPr>
            <p:cNvSpPr/>
            <p:nvPr/>
          </p:nvSpPr>
          <p:spPr>
            <a:xfrm>
              <a:off x="1071463" y="1941378"/>
              <a:ext cx="5564883" cy="1201899"/>
            </a:xfrm>
            <a:custGeom>
              <a:avLst/>
              <a:gdLst>
                <a:gd name="connsiteX0" fmla="*/ 0 w 8388626"/>
                <a:gd name="connsiteY0" fmla="*/ 98250 h 589491"/>
                <a:gd name="connsiteX1" fmla="*/ 98250 w 8388626"/>
                <a:gd name="connsiteY1" fmla="*/ 0 h 589491"/>
                <a:gd name="connsiteX2" fmla="*/ 8290376 w 8388626"/>
                <a:gd name="connsiteY2" fmla="*/ 0 h 589491"/>
                <a:gd name="connsiteX3" fmla="*/ 8388626 w 8388626"/>
                <a:gd name="connsiteY3" fmla="*/ 98250 h 589491"/>
                <a:gd name="connsiteX4" fmla="*/ 8388626 w 8388626"/>
                <a:gd name="connsiteY4" fmla="*/ 491241 h 589491"/>
                <a:gd name="connsiteX5" fmla="*/ 8290376 w 8388626"/>
                <a:gd name="connsiteY5" fmla="*/ 589491 h 589491"/>
                <a:gd name="connsiteX6" fmla="*/ 98250 w 8388626"/>
                <a:gd name="connsiteY6" fmla="*/ 589491 h 589491"/>
                <a:gd name="connsiteX7" fmla="*/ 0 w 8388626"/>
                <a:gd name="connsiteY7" fmla="*/ 491241 h 589491"/>
                <a:gd name="connsiteX8" fmla="*/ 0 w 8388626"/>
                <a:gd name="connsiteY8" fmla="*/ 98250 h 589491"/>
                <a:gd name="connsiteX0" fmla="*/ 3414 w 8392040"/>
                <a:gd name="connsiteY0" fmla="*/ 98250 h 589491"/>
                <a:gd name="connsiteX1" fmla="*/ 38164 w 8392040"/>
                <a:gd name="connsiteY1" fmla="*/ 0 h 589491"/>
                <a:gd name="connsiteX2" fmla="*/ 8293790 w 8392040"/>
                <a:gd name="connsiteY2" fmla="*/ 0 h 589491"/>
                <a:gd name="connsiteX3" fmla="*/ 8392040 w 8392040"/>
                <a:gd name="connsiteY3" fmla="*/ 98250 h 589491"/>
                <a:gd name="connsiteX4" fmla="*/ 8392040 w 8392040"/>
                <a:gd name="connsiteY4" fmla="*/ 491241 h 589491"/>
                <a:gd name="connsiteX5" fmla="*/ 8293790 w 8392040"/>
                <a:gd name="connsiteY5" fmla="*/ 589491 h 589491"/>
                <a:gd name="connsiteX6" fmla="*/ 101664 w 8392040"/>
                <a:gd name="connsiteY6" fmla="*/ 589491 h 589491"/>
                <a:gd name="connsiteX7" fmla="*/ 3414 w 8392040"/>
                <a:gd name="connsiteY7" fmla="*/ 491241 h 589491"/>
                <a:gd name="connsiteX8" fmla="*/ 3414 w 8392040"/>
                <a:gd name="connsiteY8" fmla="*/ 98250 h 589491"/>
                <a:gd name="connsiteX0" fmla="*/ 3414 w 8392040"/>
                <a:gd name="connsiteY0" fmla="*/ 98250 h 589491"/>
                <a:gd name="connsiteX1" fmla="*/ 38164 w 8392040"/>
                <a:gd name="connsiteY1" fmla="*/ 0 h 589491"/>
                <a:gd name="connsiteX2" fmla="*/ 8293790 w 8392040"/>
                <a:gd name="connsiteY2" fmla="*/ 0 h 589491"/>
                <a:gd name="connsiteX3" fmla="*/ 8392040 w 8392040"/>
                <a:gd name="connsiteY3" fmla="*/ 98250 h 589491"/>
                <a:gd name="connsiteX4" fmla="*/ 8392040 w 8392040"/>
                <a:gd name="connsiteY4" fmla="*/ 491241 h 589491"/>
                <a:gd name="connsiteX5" fmla="*/ 8293790 w 8392040"/>
                <a:gd name="connsiteY5" fmla="*/ 589491 h 589491"/>
                <a:gd name="connsiteX6" fmla="*/ 44514 w 8392040"/>
                <a:gd name="connsiteY6" fmla="*/ 589491 h 589491"/>
                <a:gd name="connsiteX7" fmla="*/ 3414 w 8392040"/>
                <a:gd name="connsiteY7" fmla="*/ 491241 h 589491"/>
                <a:gd name="connsiteX8" fmla="*/ 3414 w 8392040"/>
                <a:gd name="connsiteY8" fmla="*/ 98250 h 589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2040" h="589491">
                  <a:moveTo>
                    <a:pt x="3414" y="98250"/>
                  </a:moveTo>
                  <a:cubicBezTo>
                    <a:pt x="3414" y="43988"/>
                    <a:pt x="-16098" y="0"/>
                    <a:pt x="38164" y="0"/>
                  </a:cubicBezTo>
                  <a:lnTo>
                    <a:pt x="8293790" y="0"/>
                  </a:lnTo>
                  <a:cubicBezTo>
                    <a:pt x="8348052" y="0"/>
                    <a:pt x="8392040" y="43988"/>
                    <a:pt x="8392040" y="98250"/>
                  </a:cubicBezTo>
                  <a:lnTo>
                    <a:pt x="8392040" y="491241"/>
                  </a:lnTo>
                  <a:cubicBezTo>
                    <a:pt x="8392040" y="545503"/>
                    <a:pt x="8348052" y="589491"/>
                    <a:pt x="8293790" y="589491"/>
                  </a:cubicBezTo>
                  <a:lnTo>
                    <a:pt x="44514" y="589491"/>
                  </a:lnTo>
                  <a:cubicBezTo>
                    <a:pt x="-9748" y="589491"/>
                    <a:pt x="3414" y="545503"/>
                    <a:pt x="3414" y="491241"/>
                  </a:cubicBezTo>
                  <a:lnTo>
                    <a:pt x="3414" y="98250"/>
                  </a:ln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Mean Imputation: Replace the missing value with variable’s mean</a:t>
              </a:r>
            </a:p>
          </p:txBody>
        </p:sp>
        <p:sp>
          <p:nvSpPr>
            <p:cNvPr id="177" name="Rounded Rectangle 65">
              <a:extLst>
                <a:ext uri="{FF2B5EF4-FFF2-40B4-BE49-F238E27FC236}">
                  <a16:creationId xmlns:a16="http://schemas.microsoft.com/office/drawing/2014/main" id="{EEE4C195-B181-42FC-A714-FD22F612B558}"/>
                </a:ext>
              </a:extLst>
            </p:cNvPr>
            <p:cNvSpPr/>
            <p:nvPr/>
          </p:nvSpPr>
          <p:spPr>
            <a:xfrm>
              <a:off x="632357" y="1945849"/>
              <a:ext cx="483253" cy="1197428"/>
            </a:xfrm>
            <a:prstGeom prst="roundRect">
              <a:avLst>
                <a:gd name="adj" fmla="val 50000"/>
              </a:avLst>
            </a:prstGeom>
            <a:solidFill>
              <a:srgbClr val="3F97C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43" dirty="0"/>
            </a:p>
          </p:txBody>
        </p:sp>
      </p:grpSp>
      <p:sp>
        <p:nvSpPr>
          <p:cNvPr id="179" name="Arrow: Up-Down 178">
            <a:extLst>
              <a:ext uri="{FF2B5EF4-FFF2-40B4-BE49-F238E27FC236}">
                <a16:creationId xmlns:a16="http://schemas.microsoft.com/office/drawing/2014/main" id="{F598ADD9-8D2F-4BF1-B65F-8A6557EE3937}"/>
              </a:ext>
            </a:extLst>
          </p:cNvPr>
          <p:cNvSpPr/>
          <p:nvPr/>
        </p:nvSpPr>
        <p:spPr>
          <a:xfrm>
            <a:off x="6535705" y="1276350"/>
            <a:ext cx="723900" cy="6591300"/>
          </a:xfrm>
          <a:prstGeom prst="upDownArrow">
            <a:avLst/>
          </a:prstGeom>
          <a:solidFill>
            <a:srgbClr val="69BED9"/>
          </a:solidFill>
          <a:ln>
            <a:solidFill>
              <a:srgbClr val="69BE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181" name="Group 180">
            <a:extLst>
              <a:ext uri="{FF2B5EF4-FFF2-40B4-BE49-F238E27FC236}">
                <a16:creationId xmlns:a16="http://schemas.microsoft.com/office/drawing/2014/main" id="{CAFB0E0A-6491-4A72-95F3-DCBC2B10A07C}"/>
              </a:ext>
            </a:extLst>
          </p:cNvPr>
          <p:cNvGrpSpPr/>
          <p:nvPr/>
        </p:nvGrpSpPr>
        <p:grpSpPr>
          <a:xfrm>
            <a:off x="10831389" y="1616787"/>
            <a:ext cx="1417913" cy="665045"/>
            <a:chOff x="7530784" y="3794728"/>
            <a:chExt cx="1194432" cy="685800"/>
          </a:xfrm>
        </p:grpSpPr>
        <p:sp>
          <p:nvSpPr>
            <p:cNvPr id="187" name="Rounded Rectangle 124">
              <a:extLst>
                <a:ext uri="{FF2B5EF4-FFF2-40B4-BE49-F238E27FC236}">
                  <a16:creationId xmlns:a16="http://schemas.microsoft.com/office/drawing/2014/main" id="{8FC0D420-86C1-4106-8FE8-33ACE9AB38A0}"/>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ounded Rectangle 125">
              <a:extLst>
                <a:ext uri="{FF2B5EF4-FFF2-40B4-BE49-F238E27FC236}">
                  <a16:creationId xmlns:a16="http://schemas.microsoft.com/office/drawing/2014/main" id="{A5C015CF-AA14-4C0B-86F7-0E4B16D0212C}"/>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82" name="Group 181">
            <a:extLst>
              <a:ext uri="{FF2B5EF4-FFF2-40B4-BE49-F238E27FC236}">
                <a16:creationId xmlns:a16="http://schemas.microsoft.com/office/drawing/2014/main" id="{9E56BA65-DC3B-4644-9ABE-3BD05E2FF51E}"/>
              </a:ext>
            </a:extLst>
          </p:cNvPr>
          <p:cNvGrpSpPr/>
          <p:nvPr/>
        </p:nvGrpSpPr>
        <p:grpSpPr>
          <a:xfrm>
            <a:off x="7259605" y="2270599"/>
            <a:ext cx="8561483" cy="3655669"/>
            <a:chOff x="3533641" y="4914900"/>
            <a:chExt cx="9576000" cy="3766537"/>
          </a:xfrm>
        </p:grpSpPr>
        <p:sp>
          <p:nvSpPr>
            <p:cNvPr id="183" name="Rectangle 182">
              <a:extLst>
                <a:ext uri="{FF2B5EF4-FFF2-40B4-BE49-F238E27FC236}">
                  <a16:creationId xmlns:a16="http://schemas.microsoft.com/office/drawing/2014/main" id="{3B833290-B1EC-4574-B2CB-5568EA8BA107}"/>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184" name="Straight Connector 183">
              <a:extLst>
                <a:ext uri="{FF2B5EF4-FFF2-40B4-BE49-F238E27FC236}">
                  <a16:creationId xmlns:a16="http://schemas.microsoft.com/office/drawing/2014/main" id="{0868D98A-DF94-4C49-B60B-75D5B73ECDB2}"/>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85" name="Isosceles Triangle 184">
              <a:extLst>
                <a:ext uri="{FF2B5EF4-FFF2-40B4-BE49-F238E27FC236}">
                  <a16:creationId xmlns:a16="http://schemas.microsoft.com/office/drawing/2014/main" id="{8F1A4FC6-2893-445E-9140-FD25FB37D75A}"/>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186" name="Rectangle 185">
              <a:extLst>
                <a:ext uri="{FF2B5EF4-FFF2-40B4-BE49-F238E27FC236}">
                  <a16:creationId xmlns:a16="http://schemas.microsoft.com/office/drawing/2014/main" id="{924CA90B-172B-452A-93A4-5745292E6CB3}"/>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sklearn.preprocessing import Imputer</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mean_imputer = Imputer(missing_values=np.nan,strategy='mean',axis=1)</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mean_imputer = mean_imputer.fit(df1)</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imputed_df = mean_imputer.transform(df1.values)</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 = pd.DataFrame(data=imputed_df,columns=cols)</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a:t>
              </a:r>
            </a:p>
          </p:txBody>
        </p:sp>
      </p:grpSp>
      <p:pic>
        <p:nvPicPr>
          <p:cNvPr id="190" name="Picture 189">
            <a:extLst>
              <a:ext uri="{FF2B5EF4-FFF2-40B4-BE49-F238E27FC236}">
                <a16:creationId xmlns:a16="http://schemas.microsoft.com/office/drawing/2014/main" id="{BE08406A-BAF1-4ACD-9F6E-AD5EA84A52A3}"/>
              </a:ext>
            </a:extLst>
          </p:cNvPr>
          <p:cNvPicPr>
            <a:picLocks noChangeAspect="1"/>
          </p:cNvPicPr>
          <p:nvPr/>
        </p:nvPicPr>
        <p:blipFill>
          <a:blip r:embed="rId4"/>
          <a:stretch>
            <a:fillRect/>
          </a:stretch>
        </p:blipFill>
        <p:spPr>
          <a:xfrm>
            <a:off x="7988614" y="6119656"/>
            <a:ext cx="7103462" cy="1365460"/>
          </a:xfrm>
          <a:prstGeom prst="rect">
            <a:avLst/>
          </a:prstGeom>
          <a:ln w="19050">
            <a:solidFill>
              <a:schemeClr val="accent2"/>
            </a:solidFill>
          </a:ln>
        </p:spPr>
      </p:pic>
    </p:spTree>
    <p:extLst>
      <p:ext uri="{BB962C8B-B14F-4D97-AF65-F5344CB8AC3E}">
        <p14:creationId xmlns:p14="http://schemas.microsoft.com/office/powerpoint/2010/main" val="1923364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4D8B9B8-0889-4E78-8D96-05900C966283}"/>
              </a:ext>
            </a:extLst>
          </p:cNvPr>
          <p:cNvGrpSpPr/>
          <p:nvPr/>
        </p:nvGrpSpPr>
        <p:grpSpPr>
          <a:xfrm>
            <a:off x="365657" y="3014899"/>
            <a:ext cx="6073243" cy="3114201"/>
            <a:chOff x="632357" y="1941378"/>
            <a:chExt cx="6073243" cy="3114201"/>
          </a:xfrm>
        </p:grpSpPr>
        <p:sp>
          <p:nvSpPr>
            <p:cNvPr id="14" name="Rounded Rectangle 19">
              <a:extLst>
                <a:ext uri="{FF2B5EF4-FFF2-40B4-BE49-F238E27FC236}">
                  <a16:creationId xmlns:a16="http://schemas.microsoft.com/office/drawing/2014/main" id="{01C36B39-0959-4367-93E7-99505ABD0B95}"/>
                </a:ext>
              </a:extLst>
            </p:cNvPr>
            <p:cNvSpPr/>
            <p:nvPr/>
          </p:nvSpPr>
          <p:spPr>
            <a:xfrm>
              <a:off x="1071463" y="1941378"/>
              <a:ext cx="5564883" cy="1201899"/>
            </a:xfrm>
            <a:custGeom>
              <a:avLst/>
              <a:gdLst>
                <a:gd name="connsiteX0" fmla="*/ 0 w 8388626"/>
                <a:gd name="connsiteY0" fmla="*/ 98250 h 589491"/>
                <a:gd name="connsiteX1" fmla="*/ 98250 w 8388626"/>
                <a:gd name="connsiteY1" fmla="*/ 0 h 589491"/>
                <a:gd name="connsiteX2" fmla="*/ 8290376 w 8388626"/>
                <a:gd name="connsiteY2" fmla="*/ 0 h 589491"/>
                <a:gd name="connsiteX3" fmla="*/ 8388626 w 8388626"/>
                <a:gd name="connsiteY3" fmla="*/ 98250 h 589491"/>
                <a:gd name="connsiteX4" fmla="*/ 8388626 w 8388626"/>
                <a:gd name="connsiteY4" fmla="*/ 491241 h 589491"/>
                <a:gd name="connsiteX5" fmla="*/ 8290376 w 8388626"/>
                <a:gd name="connsiteY5" fmla="*/ 589491 h 589491"/>
                <a:gd name="connsiteX6" fmla="*/ 98250 w 8388626"/>
                <a:gd name="connsiteY6" fmla="*/ 589491 h 589491"/>
                <a:gd name="connsiteX7" fmla="*/ 0 w 8388626"/>
                <a:gd name="connsiteY7" fmla="*/ 491241 h 589491"/>
                <a:gd name="connsiteX8" fmla="*/ 0 w 8388626"/>
                <a:gd name="connsiteY8" fmla="*/ 98250 h 589491"/>
                <a:gd name="connsiteX0" fmla="*/ 3414 w 8392040"/>
                <a:gd name="connsiteY0" fmla="*/ 98250 h 589491"/>
                <a:gd name="connsiteX1" fmla="*/ 38164 w 8392040"/>
                <a:gd name="connsiteY1" fmla="*/ 0 h 589491"/>
                <a:gd name="connsiteX2" fmla="*/ 8293790 w 8392040"/>
                <a:gd name="connsiteY2" fmla="*/ 0 h 589491"/>
                <a:gd name="connsiteX3" fmla="*/ 8392040 w 8392040"/>
                <a:gd name="connsiteY3" fmla="*/ 98250 h 589491"/>
                <a:gd name="connsiteX4" fmla="*/ 8392040 w 8392040"/>
                <a:gd name="connsiteY4" fmla="*/ 491241 h 589491"/>
                <a:gd name="connsiteX5" fmla="*/ 8293790 w 8392040"/>
                <a:gd name="connsiteY5" fmla="*/ 589491 h 589491"/>
                <a:gd name="connsiteX6" fmla="*/ 101664 w 8392040"/>
                <a:gd name="connsiteY6" fmla="*/ 589491 h 589491"/>
                <a:gd name="connsiteX7" fmla="*/ 3414 w 8392040"/>
                <a:gd name="connsiteY7" fmla="*/ 491241 h 589491"/>
                <a:gd name="connsiteX8" fmla="*/ 3414 w 8392040"/>
                <a:gd name="connsiteY8" fmla="*/ 98250 h 589491"/>
                <a:gd name="connsiteX0" fmla="*/ 3414 w 8392040"/>
                <a:gd name="connsiteY0" fmla="*/ 98250 h 589491"/>
                <a:gd name="connsiteX1" fmla="*/ 38164 w 8392040"/>
                <a:gd name="connsiteY1" fmla="*/ 0 h 589491"/>
                <a:gd name="connsiteX2" fmla="*/ 8293790 w 8392040"/>
                <a:gd name="connsiteY2" fmla="*/ 0 h 589491"/>
                <a:gd name="connsiteX3" fmla="*/ 8392040 w 8392040"/>
                <a:gd name="connsiteY3" fmla="*/ 98250 h 589491"/>
                <a:gd name="connsiteX4" fmla="*/ 8392040 w 8392040"/>
                <a:gd name="connsiteY4" fmla="*/ 491241 h 589491"/>
                <a:gd name="connsiteX5" fmla="*/ 8293790 w 8392040"/>
                <a:gd name="connsiteY5" fmla="*/ 589491 h 589491"/>
                <a:gd name="connsiteX6" fmla="*/ 44514 w 8392040"/>
                <a:gd name="connsiteY6" fmla="*/ 589491 h 589491"/>
                <a:gd name="connsiteX7" fmla="*/ 3414 w 8392040"/>
                <a:gd name="connsiteY7" fmla="*/ 491241 h 589491"/>
                <a:gd name="connsiteX8" fmla="*/ 3414 w 8392040"/>
                <a:gd name="connsiteY8" fmla="*/ 98250 h 589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2040" h="589491">
                  <a:moveTo>
                    <a:pt x="3414" y="98250"/>
                  </a:moveTo>
                  <a:cubicBezTo>
                    <a:pt x="3414" y="43988"/>
                    <a:pt x="-16098" y="0"/>
                    <a:pt x="38164" y="0"/>
                  </a:cubicBezTo>
                  <a:lnTo>
                    <a:pt x="8293790" y="0"/>
                  </a:lnTo>
                  <a:cubicBezTo>
                    <a:pt x="8348052" y="0"/>
                    <a:pt x="8392040" y="43988"/>
                    <a:pt x="8392040" y="98250"/>
                  </a:cubicBezTo>
                  <a:lnTo>
                    <a:pt x="8392040" y="491241"/>
                  </a:lnTo>
                  <a:cubicBezTo>
                    <a:pt x="8392040" y="545503"/>
                    <a:pt x="8348052" y="589491"/>
                    <a:pt x="8293790" y="589491"/>
                  </a:cubicBezTo>
                  <a:lnTo>
                    <a:pt x="44514" y="589491"/>
                  </a:lnTo>
                  <a:cubicBezTo>
                    <a:pt x="-9748" y="589491"/>
                    <a:pt x="3414" y="545503"/>
                    <a:pt x="3414" y="491241"/>
                  </a:cubicBezTo>
                  <a:lnTo>
                    <a:pt x="3414" y="98250"/>
                  </a:ln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Mean Imputation: Replace the missing value with variable’s mean</a:t>
              </a:r>
            </a:p>
          </p:txBody>
        </p:sp>
        <p:sp>
          <p:nvSpPr>
            <p:cNvPr id="15" name="Rounded Rectangle 19">
              <a:extLst>
                <a:ext uri="{FF2B5EF4-FFF2-40B4-BE49-F238E27FC236}">
                  <a16:creationId xmlns:a16="http://schemas.microsoft.com/office/drawing/2014/main" id="{C033C1CA-F6F2-4E36-A414-68AC091A424C}"/>
                </a:ext>
              </a:extLst>
            </p:cNvPr>
            <p:cNvSpPr/>
            <p:nvPr/>
          </p:nvSpPr>
          <p:spPr>
            <a:xfrm>
              <a:off x="1140717" y="3853680"/>
              <a:ext cx="5564883" cy="1201899"/>
            </a:xfrm>
            <a:custGeom>
              <a:avLst/>
              <a:gdLst>
                <a:gd name="connsiteX0" fmla="*/ 0 w 8388626"/>
                <a:gd name="connsiteY0" fmla="*/ 98250 h 589491"/>
                <a:gd name="connsiteX1" fmla="*/ 98250 w 8388626"/>
                <a:gd name="connsiteY1" fmla="*/ 0 h 589491"/>
                <a:gd name="connsiteX2" fmla="*/ 8290376 w 8388626"/>
                <a:gd name="connsiteY2" fmla="*/ 0 h 589491"/>
                <a:gd name="connsiteX3" fmla="*/ 8388626 w 8388626"/>
                <a:gd name="connsiteY3" fmla="*/ 98250 h 589491"/>
                <a:gd name="connsiteX4" fmla="*/ 8388626 w 8388626"/>
                <a:gd name="connsiteY4" fmla="*/ 491241 h 589491"/>
                <a:gd name="connsiteX5" fmla="*/ 8290376 w 8388626"/>
                <a:gd name="connsiteY5" fmla="*/ 589491 h 589491"/>
                <a:gd name="connsiteX6" fmla="*/ 98250 w 8388626"/>
                <a:gd name="connsiteY6" fmla="*/ 589491 h 589491"/>
                <a:gd name="connsiteX7" fmla="*/ 0 w 8388626"/>
                <a:gd name="connsiteY7" fmla="*/ 491241 h 589491"/>
                <a:gd name="connsiteX8" fmla="*/ 0 w 8388626"/>
                <a:gd name="connsiteY8" fmla="*/ 98250 h 589491"/>
                <a:gd name="connsiteX0" fmla="*/ 3414 w 8392040"/>
                <a:gd name="connsiteY0" fmla="*/ 98250 h 589491"/>
                <a:gd name="connsiteX1" fmla="*/ 38164 w 8392040"/>
                <a:gd name="connsiteY1" fmla="*/ 0 h 589491"/>
                <a:gd name="connsiteX2" fmla="*/ 8293790 w 8392040"/>
                <a:gd name="connsiteY2" fmla="*/ 0 h 589491"/>
                <a:gd name="connsiteX3" fmla="*/ 8392040 w 8392040"/>
                <a:gd name="connsiteY3" fmla="*/ 98250 h 589491"/>
                <a:gd name="connsiteX4" fmla="*/ 8392040 w 8392040"/>
                <a:gd name="connsiteY4" fmla="*/ 491241 h 589491"/>
                <a:gd name="connsiteX5" fmla="*/ 8293790 w 8392040"/>
                <a:gd name="connsiteY5" fmla="*/ 589491 h 589491"/>
                <a:gd name="connsiteX6" fmla="*/ 101664 w 8392040"/>
                <a:gd name="connsiteY6" fmla="*/ 589491 h 589491"/>
                <a:gd name="connsiteX7" fmla="*/ 3414 w 8392040"/>
                <a:gd name="connsiteY7" fmla="*/ 491241 h 589491"/>
                <a:gd name="connsiteX8" fmla="*/ 3414 w 8392040"/>
                <a:gd name="connsiteY8" fmla="*/ 98250 h 589491"/>
                <a:gd name="connsiteX0" fmla="*/ 3414 w 8392040"/>
                <a:gd name="connsiteY0" fmla="*/ 98250 h 589491"/>
                <a:gd name="connsiteX1" fmla="*/ 38164 w 8392040"/>
                <a:gd name="connsiteY1" fmla="*/ 0 h 589491"/>
                <a:gd name="connsiteX2" fmla="*/ 8293790 w 8392040"/>
                <a:gd name="connsiteY2" fmla="*/ 0 h 589491"/>
                <a:gd name="connsiteX3" fmla="*/ 8392040 w 8392040"/>
                <a:gd name="connsiteY3" fmla="*/ 98250 h 589491"/>
                <a:gd name="connsiteX4" fmla="*/ 8392040 w 8392040"/>
                <a:gd name="connsiteY4" fmla="*/ 491241 h 589491"/>
                <a:gd name="connsiteX5" fmla="*/ 8293790 w 8392040"/>
                <a:gd name="connsiteY5" fmla="*/ 589491 h 589491"/>
                <a:gd name="connsiteX6" fmla="*/ 44514 w 8392040"/>
                <a:gd name="connsiteY6" fmla="*/ 589491 h 589491"/>
                <a:gd name="connsiteX7" fmla="*/ 3414 w 8392040"/>
                <a:gd name="connsiteY7" fmla="*/ 491241 h 589491"/>
                <a:gd name="connsiteX8" fmla="*/ 3414 w 8392040"/>
                <a:gd name="connsiteY8" fmla="*/ 98250 h 589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92040" h="589491">
                  <a:moveTo>
                    <a:pt x="3414" y="98250"/>
                  </a:moveTo>
                  <a:cubicBezTo>
                    <a:pt x="3414" y="43988"/>
                    <a:pt x="-16098" y="0"/>
                    <a:pt x="38164" y="0"/>
                  </a:cubicBezTo>
                  <a:lnTo>
                    <a:pt x="8293790" y="0"/>
                  </a:lnTo>
                  <a:cubicBezTo>
                    <a:pt x="8348052" y="0"/>
                    <a:pt x="8392040" y="43988"/>
                    <a:pt x="8392040" y="98250"/>
                  </a:cubicBezTo>
                  <a:lnTo>
                    <a:pt x="8392040" y="491241"/>
                  </a:lnTo>
                  <a:cubicBezTo>
                    <a:pt x="8392040" y="545503"/>
                    <a:pt x="8348052" y="589491"/>
                    <a:pt x="8293790" y="589491"/>
                  </a:cubicBezTo>
                  <a:lnTo>
                    <a:pt x="44514" y="589491"/>
                  </a:lnTo>
                  <a:cubicBezTo>
                    <a:pt x="-9748" y="589491"/>
                    <a:pt x="3414" y="545503"/>
                    <a:pt x="3414" y="491241"/>
                  </a:cubicBezTo>
                  <a:lnTo>
                    <a:pt x="3414" y="98250"/>
                  </a:lnTo>
                  <a:close/>
                </a:path>
              </a:pathLst>
            </a:cu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rgbClr val="333333"/>
                  </a:solidFill>
                  <a:latin typeface="Open Sans" panose="020B0606030504020204" pitchFamily="34" charset="0"/>
                  <a:ea typeface="Open Sans" panose="020B0606030504020204" pitchFamily="34" charset="0"/>
                  <a:cs typeface="Open Sans" panose="020B0606030504020204" pitchFamily="34" charset="0"/>
                </a:rPr>
                <a:t>Median Imputation: Replace the missing value with variable’s median</a:t>
              </a:r>
            </a:p>
          </p:txBody>
        </p:sp>
        <p:sp>
          <p:nvSpPr>
            <p:cNvPr id="16" name="Rounded Rectangle 64">
              <a:extLst>
                <a:ext uri="{FF2B5EF4-FFF2-40B4-BE49-F238E27FC236}">
                  <a16:creationId xmlns:a16="http://schemas.microsoft.com/office/drawing/2014/main" id="{7B1CC953-2F58-414F-BECC-102595A38097}"/>
                </a:ext>
              </a:extLst>
            </p:cNvPr>
            <p:cNvSpPr/>
            <p:nvPr/>
          </p:nvSpPr>
          <p:spPr>
            <a:xfrm>
              <a:off x="701611" y="3858151"/>
              <a:ext cx="483253" cy="1197428"/>
            </a:xfrm>
            <a:prstGeom prst="roundRect">
              <a:avLst>
                <a:gd name="adj" fmla="val 50000"/>
              </a:avLst>
            </a:prstGeom>
            <a:solidFill>
              <a:srgbClr val="3F97C0"/>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43" dirty="0"/>
            </a:p>
          </p:txBody>
        </p:sp>
        <p:sp>
          <p:nvSpPr>
            <p:cNvPr id="17" name="Rounded Rectangle 65">
              <a:extLst>
                <a:ext uri="{FF2B5EF4-FFF2-40B4-BE49-F238E27FC236}">
                  <a16:creationId xmlns:a16="http://schemas.microsoft.com/office/drawing/2014/main" id="{76D94C54-35B6-421C-AA25-3BAA03A55159}"/>
                </a:ext>
              </a:extLst>
            </p:cNvPr>
            <p:cNvSpPr/>
            <p:nvPr/>
          </p:nvSpPr>
          <p:spPr>
            <a:xfrm>
              <a:off x="632357" y="1945849"/>
              <a:ext cx="483253" cy="1197428"/>
            </a:xfrm>
            <a:prstGeom prst="roundRect">
              <a:avLst>
                <a:gd name="adj" fmla="val 50000"/>
              </a:avLst>
            </a:prstGeom>
            <a:solidFill>
              <a:schemeClr val="bg1">
                <a:lumMod val="65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43" dirty="0"/>
            </a:p>
          </p:txBody>
        </p:sp>
      </p:grpSp>
      <p:sp>
        <p:nvSpPr>
          <p:cNvPr id="18" name="Arrow: Up-Down 17">
            <a:extLst>
              <a:ext uri="{FF2B5EF4-FFF2-40B4-BE49-F238E27FC236}">
                <a16:creationId xmlns:a16="http://schemas.microsoft.com/office/drawing/2014/main" id="{8C5D4E3E-BF17-4C69-9186-31CB5B4A8109}"/>
              </a:ext>
            </a:extLst>
          </p:cNvPr>
          <p:cNvSpPr/>
          <p:nvPr/>
        </p:nvSpPr>
        <p:spPr>
          <a:xfrm>
            <a:off x="6535705" y="1276350"/>
            <a:ext cx="723900" cy="6591300"/>
          </a:xfrm>
          <a:prstGeom prst="upDownArrow">
            <a:avLst/>
          </a:prstGeom>
          <a:solidFill>
            <a:srgbClr val="69BED9"/>
          </a:solidFill>
          <a:ln>
            <a:solidFill>
              <a:srgbClr val="69BE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Shape 372">
            <a:extLst>
              <a:ext uri="{FF2B5EF4-FFF2-40B4-BE49-F238E27FC236}">
                <a16:creationId xmlns:a16="http://schemas.microsoft.com/office/drawing/2014/main" id="{51B6B4FB-FAD4-4B8A-BC33-7E049BB39E6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Missing Value Treatment (Contd.)</a:t>
            </a:r>
          </a:p>
        </p:txBody>
      </p:sp>
      <p:pic>
        <p:nvPicPr>
          <p:cNvPr id="20" name="Shape 375">
            <a:extLst>
              <a:ext uri="{FF2B5EF4-FFF2-40B4-BE49-F238E27FC236}">
                <a16:creationId xmlns:a16="http://schemas.microsoft.com/office/drawing/2014/main" id="{73DD846A-257D-4E93-A3B4-4922DC22594B}"/>
              </a:ext>
            </a:extLst>
          </p:cNvPr>
          <p:cNvPicPr preferRelativeResize="0"/>
          <p:nvPr/>
        </p:nvPicPr>
        <p:blipFill rotWithShape="1">
          <a:blip r:embed="rId3">
            <a:alphaModFix/>
          </a:blip>
          <a:srcRect/>
          <a:stretch/>
        </p:blipFill>
        <p:spPr>
          <a:xfrm>
            <a:off x="4663902" y="829986"/>
            <a:ext cx="6974819" cy="253919"/>
          </a:xfrm>
          <a:prstGeom prst="rect">
            <a:avLst/>
          </a:prstGeom>
          <a:noFill/>
          <a:ln>
            <a:noFill/>
          </a:ln>
        </p:spPr>
      </p:pic>
      <p:grpSp>
        <p:nvGrpSpPr>
          <p:cNvPr id="21" name="Group 20">
            <a:extLst>
              <a:ext uri="{FF2B5EF4-FFF2-40B4-BE49-F238E27FC236}">
                <a16:creationId xmlns:a16="http://schemas.microsoft.com/office/drawing/2014/main" id="{F10C3716-CEB8-490C-A5AB-3B0A267BBF25}"/>
              </a:ext>
            </a:extLst>
          </p:cNvPr>
          <p:cNvGrpSpPr/>
          <p:nvPr/>
        </p:nvGrpSpPr>
        <p:grpSpPr>
          <a:xfrm>
            <a:off x="10831389" y="1616787"/>
            <a:ext cx="1417913" cy="665045"/>
            <a:chOff x="7530784" y="3794728"/>
            <a:chExt cx="1194432" cy="685800"/>
          </a:xfrm>
        </p:grpSpPr>
        <p:sp>
          <p:nvSpPr>
            <p:cNvPr id="22" name="Rounded Rectangle 124">
              <a:extLst>
                <a:ext uri="{FF2B5EF4-FFF2-40B4-BE49-F238E27FC236}">
                  <a16:creationId xmlns:a16="http://schemas.microsoft.com/office/drawing/2014/main" id="{2F2CBBEE-E6CD-42D5-BA81-C4A922D84099}"/>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125">
              <a:extLst>
                <a:ext uri="{FF2B5EF4-FFF2-40B4-BE49-F238E27FC236}">
                  <a16:creationId xmlns:a16="http://schemas.microsoft.com/office/drawing/2014/main" id="{1B508549-CA9D-4A54-A2DB-F3A42513FDC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24" name="Group 23">
            <a:extLst>
              <a:ext uri="{FF2B5EF4-FFF2-40B4-BE49-F238E27FC236}">
                <a16:creationId xmlns:a16="http://schemas.microsoft.com/office/drawing/2014/main" id="{03AB2697-5999-4C0E-B920-A05D93423411}"/>
              </a:ext>
            </a:extLst>
          </p:cNvPr>
          <p:cNvGrpSpPr/>
          <p:nvPr/>
        </p:nvGrpSpPr>
        <p:grpSpPr>
          <a:xfrm>
            <a:off x="7259605" y="2270599"/>
            <a:ext cx="8561483" cy="3655669"/>
            <a:chOff x="3533641" y="4914900"/>
            <a:chExt cx="9576000" cy="3766537"/>
          </a:xfrm>
        </p:grpSpPr>
        <p:sp>
          <p:nvSpPr>
            <p:cNvPr id="25" name="Rectangle 24">
              <a:extLst>
                <a:ext uri="{FF2B5EF4-FFF2-40B4-BE49-F238E27FC236}">
                  <a16:creationId xmlns:a16="http://schemas.microsoft.com/office/drawing/2014/main" id="{940EAEA8-78E4-4345-88F8-DB9A802D138D}"/>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26" name="Straight Connector 25">
              <a:extLst>
                <a:ext uri="{FF2B5EF4-FFF2-40B4-BE49-F238E27FC236}">
                  <a16:creationId xmlns:a16="http://schemas.microsoft.com/office/drawing/2014/main" id="{2E2D475D-6363-4E1E-90BE-8BE7101945FC}"/>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7" name="Isosceles Triangle 26">
              <a:extLst>
                <a:ext uri="{FF2B5EF4-FFF2-40B4-BE49-F238E27FC236}">
                  <a16:creationId xmlns:a16="http://schemas.microsoft.com/office/drawing/2014/main" id="{14D198E8-0577-44B4-94AE-064D8EBAB6A0}"/>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28" name="Rectangle 27">
              <a:extLst>
                <a:ext uri="{FF2B5EF4-FFF2-40B4-BE49-F238E27FC236}">
                  <a16:creationId xmlns:a16="http://schemas.microsoft.com/office/drawing/2014/main" id="{1AC570DD-CC78-49BF-8CB2-F114564FC725}"/>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sklearn.preprocessing import Imputer</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median_imputer=Imputer(missing_values=np.nan,strategy=‘median',axis=1)</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median_imputer = median_imputer.fit(df1)</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imputed_df = median_imputer.transform(df1.values)</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 = pd.DataFrame(data=imputed_df,columns=cols)</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a:t>
              </a:r>
            </a:p>
          </p:txBody>
        </p:sp>
      </p:grpSp>
      <p:pic>
        <p:nvPicPr>
          <p:cNvPr id="29" name="Picture 28">
            <a:extLst>
              <a:ext uri="{FF2B5EF4-FFF2-40B4-BE49-F238E27FC236}">
                <a16:creationId xmlns:a16="http://schemas.microsoft.com/office/drawing/2014/main" id="{E7642754-EB59-405E-BC6F-8F9AB4C0EA92}"/>
              </a:ext>
            </a:extLst>
          </p:cNvPr>
          <p:cNvPicPr>
            <a:picLocks noChangeAspect="1"/>
          </p:cNvPicPr>
          <p:nvPr/>
        </p:nvPicPr>
        <p:blipFill>
          <a:blip r:embed="rId4"/>
          <a:stretch>
            <a:fillRect/>
          </a:stretch>
        </p:blipFill>
        <p:spPr>
          <a:xfrm>
            <a:off x="7973274" y="6137173"/>
            <a:ext cx="7134146" cy="1304091"/>
          </a:xfrm>
          <a:prstGeom prst="rect">
            <a:avLst/>
          </a:prstGeom>
          <a:ln w="19050">
            <a:solidFill>
              <a:schemeClr val="accent2"/>
            </a:solidFill>
          </a:ln>
        </p:spPr>
      </p:pic>
      <p:grpSp>
        <p:nvGrpSpPr>
          <p:cNvPr id="30" name="Group 29">
            <a:extLst>
              <a:ext uri="{FF2B5EF4-FFF2-40B4-BE49-F238E27FC236}">
                <a16:creationId xmlns:a16="http://schemas.microsoft.com/office/drawing/2014/main" id="{DB66CAE1-D269-4469-9D60-5D1CBD42D7D5}"/>
              </a:ext>
            </a:extLst>
          </p:cNvPr>
          <p:cNvGrpSpPr/>
          <p:nvPr/>
        </p:nvGrpSpPr>
        <p:grpSpPr>
          <a:xfrm>
            <a:off x="925061" y="7848382"/>
            <a:ext cx="13914889" cy="687003"/>
            <a:chOff x="925061" y="7962682"/>
            <a:chExt cx="13914889" cy="687003"/>
          </a:xfrm>
        </p:grpSpPr>
        <p:pic>
          <p:nvPicPr>
            <p:cNvPr id="31" name="Graphic 30" descr="Right Pointing Backhand Index ">
              <a:extLst>
                <a:ext uri="{FF2B5EF4-FFF2-40B4-BE49-F238E27FC236}">
                  <a16:creationId xmlns:a16="http://schemas.microsoft.com/office/drawing/2014/main" id="{F75BFACE-3196-4BDF-9228-E0157D10EC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5061" y="7962682"/>
              <a:ext cx="687003" cy="687003"/>
            </a:xfrm>
            <a:prstGeom prst="rect">
              <a:avLst/>
            </a:prstGeom>
          </p:spPr>
        </p:pic>
        <p:sp>
          <p:nvSpPr>
            <p:cNvPr id="32" name="Rectangle: Rounded Corners 31">
              <a:extLst>
                <a:ext uri="{FF2B5EF4-FFF2-40B4-BE49-F238E27FC236}">
                  <a16:creationId xmlns:a16="http://schemas.microsoft.com/office/drawing/2014/main" id="{1BDB9012-FEB0-4830-B216-159E7335B618}"/>
                </a:ext>
              </a:extLst>
            </p:cNvPr>
            <p:cNvSpPr/>
            <p:nvPr/>
          </p:nvSpPr>
          <p:spPr>
            <a:xfrm>
              <a:off x="1612064" y="7962682"/>
              <a:ext cx="13227886" cy="687003"/>
            </a:xfrm>
            <a:prstGeom prst="roundRect">
              <a:avLst/>
            </a:prstGeom>
            <a:solidFill>
              <a:srgbClr val="69BED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tx1"/>
                  </a:solidFill>
                  <a:latin typeface="Open Sans"/>
                </a:rPr>
                <a:t>Note: </a:t>
              </a:r>
              <a:r>
                <a:rPr lang="en-IN" sz="2000" i="1" dirty="0">
                  <a:solidFill>
                    <a:schemeClr val="tx1"/>
                  </a:solidFill>
                  <a:latin typeface="Open Sans"/>
                </a:rPr>
                <a:t>Mean imputation/Median imputation is again model dependent and is valid only on numerical data.</a:t>
              </a:r>
            </a:p>
          </p:txBody>
        </p:sp>
      </p:grpSp>
    </p:spTree>
    <p:extLst>
      <p:ext uri="{BB962C8B-B14F-4D97-AF65-F5344CB8AC3E}">
        <p14:creationId xmlns:p14="http://schemas.microsoft.com/office/powerpoint/2010/main" val="3302764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B690580-9431-44F6-B32E-51C7BF60140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Outlier</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Values in a Dataset</a:t>
            </a:r>
          </a:p>
        </p:txBody>
      </p:sp>
      <p:pic>
        <p:nvPicPr>
          <p:cNvPr id="4" name="Shape 375">
            <a:extLst>
              <a:ext uri="{FF2B5EF4-FFF2-40B4-BE49-F238E27FC236}">
                <a16:creationId xmlns:a16="http://schemas.microsoft.com/office/drawing/2014/main" id="{22F191F2-919E-487C-AD7B-76EAF808067F}"/>
              </a:ext>
            </a:extLst>
          </p:cNvPr>
          <p:cNvPicPr preferRelativeResize="0"/>
          <p:nvPr/>
        </p:nvPicPr>
        <p:blipFill rotWithShape="1">
          <a:blip r:embed="rId3">
            <a:alphaModFix/>
          </a:blip>
          <a:srcRect/>
          <a:stretch/>
        </p:blipFill>
        <p:spPr>
          <a:xfrm>
            <a:off x="5322068" y="829986"/>
            <a:ext cx="5650732" cy="253919"/>
          </a:xfrm>
          <a:prstGeom prst="rect">
            <a:avLst/>
          </a:prstGeom>
          <a:noFill/>
          <a:ln>
            <a:noFill/>
          </a:ln>
        </p:spPr>
      </p:pic>
      <p:grpSp>
        <p:nvGrpSpPr>
          <p:cNvPr id="15" name="Group 14">
            <a:extLst>
              <a:ext uri="{FF2B5EF4-FFF2-40B4-BE49-F238E27FC236}">
                <a16:creationId xmlns:a16="http://schemas.microsoft.com/office/drawing/2014/main" id="{FEBDA369-9934-4089-93A2-D7C71BBBCC5B}"/>
              </a:ext>
            </a:extLst>
          </p:cNvPr>
          <p:cNvGrpSpPr/>
          <p:nvPr/>
        </p:nvGrpSpPr>
        <p:grpSpPr>
          <a:xfrm>
            <a:off x="925061" y="7848382"/>
            <a:ext cx="13914889" cy="687003"/>
            <a:chOff x="925061" y="7962682"/>
            <a:chExt cx="13914889" cy="687003"/>
          </a:xfrm>
        </p:grpSpPr>
        <p:pic>
          <p:nvPicPr>
            <p:cNvPr id="9" name="Graphic 8" descr="Right Pointing Backhand Index ">
              <a:extLst>
                <a:ext uri="{FF2B5EF4-FFF2-40B4-BE49-F238E27FC236}">
                  <a16:creationId xmlns:a16="http://schemas.microsoft.com/office/drawing/2014/main" id="{BA171219-F653-4082-8C06-43905804E7D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5061" y="7962682"/>
              <a:ext cx="687003" cy="687003"/>
            </a:xfrm>
            <a:prstGeom prst="rect">
              <a:avLst/>
            </a:prstGeom>
          </p:spPr>
        </p:pic>
        <p:sp>
          <p:nvSpPr>
            <p:cNvPr id="14" name="Rectangle: Rounded Corners 13">
              <a:extLst>
                <a:ext uri="{FF2B5EF4-FFF2-40B4-BE49-F238E27FC236}">
                  <a16:creationId xmlns:a16="http://schemas.microsoft.com/office/drawing/2014/main" id="{0FDABE74-A42F-4970-AACA-58E403C2EF2A}"/>
                </a:ext>
              </a:extLst>
            </p:cNvPr>
            <p:cNvSpPr/>
            <p:nvPr/>
          </p:nvSpPr>
          <p:spPr>
            <a:xfrm>
              <a:off x="1612064" y="7962682"/>
              <a:ext cx="13227886" cy="687003"/>
            </a:xfrm>
            <a:prstGeom prst="roundRect">
              <a:avLst/>
            </a:prstGeom>
            <a:solidFill>
              <a:srgbClr val="69BED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1" dirty="0">
                  <a:solidFill>
                    <a:schemeClr val="tx1"/>
                  </a:solidFill>
                  <a:latin typeface="Open Sans"/>
                </a:rPr>
                <a:t>Note:</a:t>
              </a:r>
              <a:r>
                <a:rPr lang="en-IN" sz="2000" dirty="0">
                  <a:solidFill>
                    <a:schemeClr val="tx1"/>
                  </a:solidFill>
                  <a:latin typeface="Open Sans"/>
                </a:rPr>
                <a:t> </a:t>
              </a:r>
              <a:r>
                <a:rPr lang="en-IN" sz="2000" i="1" dirty="0">
                  <a:solidFill>
                    <a:schemeClr val="tx1"/>
                  </a:solidFill>
                  <a:latin typeface="Open Sans"/>
                </a:rPr>
                <a:t>Outliers skew the data when you are trying to do any type of average.</a:t>
              </a:r>
            </a:p>
          </p:txBody>
        </p:sp>
      </p:grpSp>
      <p:sp>
        <p:nvSpPr>
          <p:cNvPr id="11" name="Speech Bubble: Rectangle with Corners Rounded 10">
            <a:extLst>
              <a:ext uri="{FF2B5EF4-FFF2-40B4-BE49-F238E27FC236}">
                <a16:creationId xmlns:a16="http://schemas.microsoft.com/office/drawing/2014/main" id="{41733614-80BA-4958-8F94-3715CB5A2343}"/>
              </a:ext>
            </a:extLst>
          </p:cNvPr>
          <p:cNvSpPr/>
          <p:nvPr/>
        </p:nvSpPr>
        <p:spPr>
          <a:xfrm>
            <a:off x="9494789" y="2322717"/>
            <a:ext cx="4362450" cy="1787393"/>
          </a:xfrm>
          <a:prstGeom prst="wedgeRoundRectCallout">
            <a:avLst>
              <a:gd name="adj1" fmla="val -91195"/>
              <a:gd name="adj2" fmla="val 76304"/>
              <a:gd name="adj3" fmla="val 16667"/>
            </a:avLst>
          </a:prstGeom>
          <a:solidFill>
            <a:schemeClr val="accent2"/>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Comic Sans MS" panose="030F0702030302020204" pitchFamily="66" charset="0"/>
              </a:rPr>
              <a:t>An outlier is a value that lies outside the usual observation of values.</a:t>
            </a:r>
          </a:p>
        </p:txBody>
      </p:sp>
      <p:grpSp>
        <p:nvGrpSpPr>
          <p:cNvPr id="12" name="Group 11">
            <a:extLst>
              <a:ext uri="{FF2B5EF4-FFF2-40B4-BE49-F238E27FC236}">
                <a16:creationId xmlns:a16="http://schemas.microsoft.com/office/drawing/2014/main" id="{71C339CD-1D6C-4038-99B4-380F201CD1A3}"/>
              </a:ext>
            </a:extLst>
          </p:cNvPr>
          <p:cNvGrpSpPr/>
          <p:nvPr/>
        </p:nvGrpSpPr>
        <p:grpSpPr>
          <a:xfrm>
            <a:off x="2107015" y="1635334"/>
            <a:ext cx="5500418" cy="2904644"/>
            <a:chOff x="-2451642" y="1545238"/>
            <a:chExt cx="5500418" cy="2904644"/>
          </a:xfrm>
        </p:grpSpPr>
        <p:sp>
          <p:nvSpPr>
            <p:cNvPr id="13" name="Rectangle 12">
              <a:extLst>
                <a:ext uri="{FF2B5EF4-FFF2-40B4-BE49-F238E27FC236}">
                  <a16:creationId xmlns:a16="http://schemas.microsoft.com/office/drawing/2014/main" id="{6F9EA842-5847-4B54-AAAB-BC707C190391}"/>
                </a:ext>
              </a:extLst>
            </p:cNvPr>
            <p:cNvSpPr/>
            <p:nvPr/>
          </p:nvSpPr>
          <p:spPr>
            <a:xfrm>
              <a:off x="-1939844" y="1691432"/>
              <a:ext cx="4966594" cy="2205878"/>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6887B65F-6D43-41FA-BE48-FB3632A8FD25}"/>
                </a:ext>
              </a:extLst>
            </p:cNvPr>
            <p:cNvCxnSpPr/>
            <p:nvPr/>
          </p:nvCxnSpPr>
          <p:spPr>
            <a:xfrm>
              <a:off x="-1959426" y="1678594"/>
              <a:ext cx="0" cy="2227425"/>
            </a:xfrm>
            <a:prstGeom prst="line">
              <a:avLst/>
            </a:prstGeom>
            <a:ln w="28575">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315790CD-6649-478B-9337-882237541C7E}"/>
                </a:ext>
              </a:extLst>
            </p:cNvPr>
            <p:cNvGrpSpPr/>
            <p:nvPr/>
          </p:nvGrpSpPr>
          <p:grpSpPr>
            <a:xfrm>
              <a:off x="-2212260" y="1545238"/>
              <a:ext cx="250390" cy="2461822"/>
              <a:chOff x="-888559" y="1545238"/>
              <a:chExt cx="250390" cy="2461822"/>
            </a:xfrm>
          </p:grpSpPr>
          <p:sp>
            <p:nvSpPr>
              <p:cNvPr id="50" name="TextBox 49">
                <a:extLst>
                  <a:ext uri="{FF2B5EF4-FFF2-40B4-BE49-F238E27FC236}">
                    <a16:creationId xmlns:a16="http://schemas.microsoft.com/office/drawing/2014/main" id="{844713F2-94E7-49AE-B399-CC27ACF8ADEA}"/>
                  </a:ext>
                </a:extLst>
              </p:cNvPr>
              <p:cNvSpPr txBox="1"/>
              <p:nvPr/>
            </p:nvSpPr>
            <p:spPr>
              <a:xfrm>
                <a:off x="-888559" y="3776228"/>
                <a:ext cx="250390"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0</a:t>
                </a:r>
              </a:p>
            </p:txBody>
          </p:sp>
          <p:sp>
            <p:nvSpPr>
              <p:cNvPr id="51" name="TextBox 50">
                <a:extLst>
                  <a:ext uri="{FF2B5EF4-FFF2-40B4-BE49-F238E27FC236}">
                    <a16:creationId xmlns:a16="http://schemas.microsoft.com/office/drawing/2014/main" id="{7044572E-170E-453C-B79E-5340203731D1}"/>
                  </a:ext>
                </a:extLst>
              </p:cNvPr>
              <p:cNvSpPr txBox="1"/>
              <p:nvPr/>
            </p:nvSpPr>
            <p:spPr>
              <a:xfrm>
                <a:off x="-888559" y="3330030"/>
                <a:ext cx="250390"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a:t>
                </a:r>
              </a:p>
            </p:txBody>
          </p:sp>
          <p:sp>
            <p:nvSpPr>
              <p:cNvPr id="52" name="TextBox 51">
                <a:extLst>
                  <a:ext uri="{FF2B5EF4-FFF2-40B4-BE49-F238E27FC236}">
                    <a16:creationId xmlns:a16="http://schemas.microsoft.com/office/drawing/2014/main" id="{08015C9C-B615-4482-ADD6-30B9F5622859}"/>
                  </a:ext>
                </a:extLst>
              </p:cNvPr>
              <p:cNvSpPr txBox="1"/>
              <p:nvPr/>
            </p:nvSpPr>
            <p:spPr>
              <a:xfrm>
                <a:off x="-888559" y="2883832"/>
                <a:ext cx="250390"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2</a:t>
                </a:r>
              </a:p>
            </p:txBody>
          </p:sp>
          <p:sp>
            <p:nvSpPr>
              <p:cNvPr id="53" name="TextBox 52">
                <a:extLst>
                  <a:ext uri="{FF2B5EF4-FFF2-40B4-BE49-F238E27FC236}">
                    <a16:creationId xmlns:a16="http://schemas.microsoft.com/office/drawing/2014/main" id="{F517D08B-A6E9-4B93-8ECE-E0FFF160CF3B}"/>
                  </a:ext>
                </a:extLst>
              </p:cNvPr>
              <p:cNvSpPr txBox="1"/>
              <p:nvPr/>
            </p:nvSpPr>
            <p:spPr>
              <a:xfrm>
                <a:off x="-888559" y="2437634"/>
                <a:ext cx="250390"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3</a:t>
                </a:r>
              </a:p>
            </p:txBody>
          </p:sp>
          <p:sp>
            <p:nvSpPr>
              <p:cNvPr id="54" name="TextBox 53">
                <a:extLst>
                  <a:ext uri="{FF2B5EF4-FFF2-40B4-BE49-F238E27FC236}">
                    <a16:creationId xmlns:a16="http://schemas.microsoft.com/office/drawing/2014/main" id="{828B1E1A-EA93-41C3-AE13-0787A4B19C02}"/>
                  </a:ext>
                </a:extLst>
              </p:cNvPr>
              <p:cNvSpPr txBox="1"/>
              <p:nvPr/>
            </p:nvSpPr>
            <p:spPr>
              <a:xfrm>
                <a:off x="-888559" y="1991436"/>
                <a:ext cx="250390"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4</a:t>
                </a:r>
              </a:p>
            </p:txBody>
          </p:sp>
          <p:sp>
            <p:nvSpPr>
              <p:cNvPr id="55" name="TextBox 54">
                <a:extLst>
                  <a:ext uri="{FF2B5EF4-FFF2-40B4-BE49-F238E27FC236}">
                    <a16:creationId xmlns:a16="http://schemas.microsoft.com/office/drawing/2014/main" id="{1C6038E5-C9BC-423C-A1A9-EBC510BED2A4}"/>
                  </a:ext>
                </a:extLst>
              </p:cNvPr>
              <p:cNvSpPr txBox="1"/>
              <p:nvPr/>
            </p:nvSpPr>
            <p:spPr>
              <a:xfrm>
                <a:off x="-888559" y="1545238"/>
                <a:ext cx="250390"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a:t>
                </a:r>
              </a:p>
            </p:txBody>
          </p:sp>
        </p:grpSp>
        <p:sp>
          <p:nvSpPr>
            <p:cNvPr id="18" name="TextBox 17">
              <a:extLst>
                <a:ext uri="{FF2B5EF4-FFF2-40B4-BE49-F238E27FC236}">
                  <a16:creationId xmlns:a16="http://schemas.microsoft.com/office/drawing/2014/main" id="{64DAC7D9-272F-4F3D-839A-CDDECE95BB7D}"/>
                </a:ext>
              </a:extLst>
            </p:cNvPr>
            <p:cNvSpPr txBox="1"/>
            <p:nvPr/>
          </p:nvSpPr>
          <p:spPr>
            <a:xfrm>
              <a:off x="-1984819" y="3917279"/>
              <a:ext cx="349776"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7.0</a:t>
              </a:r>
            </a:p>
          </p:txBody>
        </p:sp>
        <p:sp>
          <p:nvSpPr>
            <p:cNvPr id="19" name="TextBox 18">
              <a:extLst>
                <a:ext uri="{FF2B5EF4-FFF2-40B4-BE49-F238E27FC236}">
                  <a16:creationId xmlns:a16="http://schemas.microsoft.com/office/drawing/2014/main" id="{EB7F0C32-8372-4D21-B741-CE40890B5D7B}"/>
                </a:ext>
              </a:extLst>
            </p:cNvPr>
            <p:cNvSpPr txBox="1"/>
            <p:nvPr/>
          </p:nvSpPr>
          <p:spPr>
            <a:xfrm>
              <a:off x="-1737264" y="3917279"/>
              <a:ext cx="349776"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p>
          </p:txBody>
        </p:sp>
        <p:sp>
          <p:nvSpPr>
            <p:cNvPr id="20" name="TextBox 19">
              <a:extLst>
                <a:ext uri="{FF2B5EF4-FFF2-40B4-BE49-F238E27FC236}">
                  <a16:creationId xmlns:a16="http://schemas.microsoft.com/office/drawing/2014/main" id="{537283B4-EA18-490B-925C-898E8A65C004}"/>
                </a:ext>
              </a:extLst>
            </p:cNvPr>
            <p:cNvSpPr txBox="1"/>
            <p:nvPr/>
          </p:nvSpPr>
          <p:spPr>
            <a:xfrm>
              <a:off x="-1489709" y="3917279"/>
              <a:ext cx="349776"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8.0</a:t>
              </a:r>
            </a:p>
          </p:txBody>
        </p:sp>
        <p:sp>
          <p:nvSpPr>
            <p:cNvPr id="21" name="TextBox 20">
              <a:extLst>
                <a:ext uri="{FF2B5EF4-FFF2-40B4-BE49-F238E27FC236}">
                  <a16:creationId xmlns:a16="http://schemas.microsoft.com/office/drawing/2014/main" id="{20363C9B-0B28-4CB4-A293-2274683EA774}"/>
                </a:ext>
              </a:extLst>
            </p:cNvPr>
            <p:cNvSpPr txBox="1"/>
            <p:nvPr/>
          </p:nvSpPr>
          <p:spPr>
            <a:xfrm>
              <a:off x="-1242154" y="3917279"/>
              <a:ext cx="349776"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8.5</a:t>
              </a:r>
            </a:p>
          </p:txBody>
        </p:sp>
        <p:sp>
          <p:nvSpPr>
            <p:cNvPr id="22" name="TextBox 21">
              <a:extLst>
                <a:ext uri="{FF2B5EF4-FFF2-40B4-BE49-F238E27FC236}">
                  <a16:creationId xmlns:a16="http://schemas.microsoft.com/office/drawing/2014/main" id="{BF1361C4-4916-4298-8C87-3E36DF14FE18}"/>
                </a:ext>
              </a:extLst>
            </p:cNvPr>
            <p:cNvSpPr txBox="1"/>
            <p:nvPr/>
          </p:nvSpPr>
          <p:spPr>
            <a:xfrm>
              <a:off x="-994599" y="3917279"/>
              <a:ext cx="349776"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9.0</a:t>
              </a:r>
            </a:p>
          </p:txBody>
        </p:sp>
        <p:sp>
          <p:nvSpPr>
            <p:cNvPr id="23" name="TextBox 22">
              <a:extLst>
                <a:ext uri="{FF2B5EF4-FFF2-40B4-BE49-F238E27FC236}">
                  <a16:creationId xmlns:a16="http://schemas.microsoft.com/office/drawing/2014/main" id="{B8B55740-E3D1-461C-8E9C-B377A3FF7A95}"/>
                </a:ext>
              </a:extLst>
            </p:cNvPr>
            <p:cNvSpPr txBox="1"/>
            <p:nvPr/>
          </p:nvSpPr>
          <p:spPr>
            <a:xfrm>
              <a:off x="-747044" y="3917279"/>
              <a:ext cx="349776"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9.5</a:t>
              </a:r>
            </a:p>
          </p:txBody>
        </p:sp>
        <p:sp>
          <p:nvSpPr>
            <p:cNvPr id="24" name="TextBox 23">
              <a:extLst>
                <a:ext uri="{FF2B5EF4-FFF2-40B4-BE49-F238E27FC236}">
                  <a16:creationId xmlns:a16="http://schemas.microsoft.com/office/drawing/2014/main" id="{9D517A61-570C-49FF-9047-2ECDC07418AF}"/>
                </a:ext>
              </a:extLst>
            </p:cNvPr>
            <p:cNvSpPr txBox="1"/>
            <p:nvPr/>
          </p:nvSpPr>
          <p:spPr>
            <a:xfrm>
              <a:off x="-499489"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10.0</a:t>
              </a:r>
            </a:p>
          </p:txBody>
        </p:sp>
        <p:sp>
          <p:nvSpPr>
            <p:cNvPr id="25" name="TextBox 24">
              <a:extLst>
                <a:ext uri="{FF2B5EF4-FFF2-40B4-BE49-F238E27FC236}">
                  <a16:creationId xmlns:a16="http://schemas.microsoft.com/office/drawing/2014/main" id="{2D2DF4AF-DE5E-4226-9798-E7D70967B07F}"/>
                </a:ext>
              </a:extLst>
            </p:cNvPr>
            <p:cNvSpPr txBox="1"/>
            <p:nvPr/>
          </p:nvSpPr>
          <p:spPr>
            <a:xfrm>
              <a:off x="-186212"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10.5</a:t>
              </a:r>
            </a:p>
          </p:txBody>
        </p:sp>
        <p:sp>
          <p:nvSpPr>
            <p:cNvPr id="26" name="TextBox 25">
              <a:extLst>
                <a:ext uri="{FF2B5EF4-FFF2-40B4-BE49-F238E27FC236}">
                  <a16:creationId xmlns:a16="http://schemas.microsoft.com/office/drawing/2014/main" id="{49BD53A9-F849-4108-BA88-D02835CCDD4D}"/>
                </a:ext>
              </a:extLst>
            </p:cNvPr>
            <p:cNvSpPr txBox="1"/>
            <p:nvPr/>
          </p:nvSpPr>
          <p:spPr>
            <a:xfrm>
              <a:off x="127065"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11.0</a:t>
              </a:r>
            </a:p>
          </p:txBody>
        </p:sp>
        <p:sp>
          <p:nvSpPr>
            <p:cNvPr id="27" name="TextBox 26">
              <a:extLst>
                <a:ext uri="{FF2B5EF4-FFF2-40B4-BE49-F238E27FC236}">
                  <a16:creationId xmlns:a16="http://schemas.microsoft.com/office/drawing/2014/main" id="{3664B280-613E-4F21-ABB9-58F0A0DB8D4D}"/>
                </a:ext>
              </a:extLst>
            </p:cNvPr>
            <p:cNvSpPr txBox="1"/>
            <p:nvPr/>
          </p:nvSpPr>
          <p:spPr>
            <a:xfrm>
              <a:off x="440342"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11.5</a:t>
              </a:r>
            </a:p>
          </p:txBody>
        </p:sp>
        <p:sp>
          <p:nvSpPr>
            <p:cNvPr id="28" name="TextBox 27">
              <a:extLst>
                <a:ext uri="{FF2B5EF4-FFF2-40B4-BE49-F238E27FC236}">
                  <a16:creationId xmlns:a16="http://schemas.microsoft.com/office/drawing/2014/main" id="{D87F9222-C712-4547-A142-ADE634D90F1E}"/>
                </a:ext>
              </a:extLst>
            </p:cNvPr>
            <p:cNvSpPr txBox="1"/>
            <p:nvPr/>
          </p:nvSpPr>
          <p:spPr>
            <a:xfrm>
              <a:off x="753619"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12.0</a:t>
              </a:r>
            </a:p>
          </p:txBody>
        </p:sp>
        <p:sp>
          <p:nvSpPr>
            <p:cNvPr id="29" name="TextBox 28">
              <a:extLst>
                <a:ext uri="{FF2B5EF4-FFF2-40B4-BE49-F238E27FC236}">
                  <a16:creationId xmlns:a16="http://schemas.microsoft.com/office/drawing/2014/main" id="{7EE81322-7CE3-4E94-99BE-91CF5D33AB82}"/>
                </a:ext>
              </a:extLst>
            </p:cNvPr>
            <p:cNvSpPr txBox="1"/>
            <p:nvPr/>
          </p:nvSpPr>
          <p:spPr>
            <a:xfrm>
              <a:off x="1066896"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12.5</a:t>
              </a:r>
            </a:p>
          </p:txBody>
        </p:sp>
        <p:sp>
          <p:nvSpPr>
            <p:cNvPr id="30" name="TextBox 29">
              <a:extLst>
                <a:ext uri="{FF2B5EF4-FFF2-40B4-BE49-F238E27FC236}">
                  <a16:creationId xmlns:a16="http://schemas.microsoft.com/office/drawing/2014/main" id="{B027611A-ED68-4E0C-8FBF-F840BCEAC8CE}"/>
                </a:ext>
              </a:extLst>
            </p:cNvPr>
            <p:cNvSpPr txBox="1"/>
            <p:nvPr/>
          </p:nvSpPr>
          <p:spPr>
            <a:xfrm>
              <a:off x="1380173"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13.0</a:t>
              </a:r>
            </a:p>
          </p:txBody>
        </p:sp>
        <p:sp>
          <p:nvSpPr>
            <p:cNvPr id="31" name="TextBox 30">
              <a:extLst>
                <a:ext uri="{FF2B5EF4-FFF2-40B4-BE49-F238E27FC236}">
                  <a16:creationId xmlns:a16="http://schemas.microsoft.com/office/drawing/2014/main" id="{0838370F-808C-4DD2-8F5D-BD1719D52046}"/>
                </a:ext>
              </a:extLst>
            </p:cNvPr>
            <p:cNvSpPr txBox="1"/>
            <p:nvPr/>
          </p:nvSpPr>
          <p:spPr>
            <a:xfrm>
              <a:off x="1693450"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13.5</a:t>
              </a:r>
            </a:p>
          </p:txBody>
        </p:sp>
        <p:sp>
          <p:nvSpPr>
            <p:cNvPr id="32" name="TextBox 31">
              <a:extLst>
                <a:ext uri="{FF2B5EF4-FFF2-40B4-BE49-F238E27FC236}">
                  <a16:creationId xmlns:a16="http://schemas.microsoft.com/office/drawing/2014/main" id="{9FE7304E-B80E-4941-A0E7-E5979D02FDD9}"/>
                </a:ext>
              </a:extLst>
            </p:cNvPr>
            <p:cNvSpPr txBox="1"/>
            <p:nvPr/>
          </p:nvSpPr>
          <p:spPr>
            <a:xfrm>
              <a:off x="2006727"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14.0</a:t>
              </a:r>
            </a:p>
          </p:txBody>
        </p:sp>
        <p:sp>
          <p:nvSpPr>
            <p:cNvPr id="33" name="TextBox 32">
              <a:extLst>
                <a:ext uri="{FF2B5EF4-FFF2-40B4-BE49-F238E27FC236}">
                  <a16:creationId xmlns:a16="http://schemas.microsoft.com/office/drawing/2014/main" id="{AD9BB740-E293-4AC0-AD54-F8AC8A6B237D}"/>
                </a:ext>
              </a:extLst>
            </p:cNvPr>
            <p:cNvSpPr txBox="1"/>
            <p:nvPr/>
          </p:nvSpPr>
          <p:spPr>
            <a:xfrm>
              <a:off x="2320004"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14.5</a:t>
              </a:r>
            </a:p>
          </p:txBody>
        </p:sp>
        <p:sp>
          <p:nvSpPr>
            <p:cNvPr id="34" name="TextBox 33">
              <a:extLst>
                <a:ext uri="{FF2B5EF4-FFF2-40B4-BE49-F238E27FC236}">
                  <a16:creationId xmlns:a16="http://schemas.microsoft.com/office/drawing/2014/main" id="{4A8F25FB-310B-4B16-A56B-8A0FF8385F57}"/>
                </a:ext>
              </a:extLst>
            </p:cNvPr>
            <p:cNvSpPr txBox="1"/>
            <p:nvPr/>
          </p:nvSpPr>
          <p:spPr>
            <a:xfrm>
              <a:off x="2633278" y="3917279"/>
              <a:ext cx="415498" cy="230832"/>
            </a:xfrm>
            <a:prstGeom prst="rect">
              <a:avLst/>
            </a:prstGeom>
            <a:noFill/>
          </p:spPr>
          <p:txBody>
            <a:bodyPr wrap="none" rtlCol="0">
              <a:spAutoFit/>
            </a:bodyPr>
            <a:lstStyle/>
            <a:p>
              <a:r>
                <a:rPr lang="en-US" sz="9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15.0</a:t>
              </a:r>
            </a:p>
          </p:txBody>
        </p:sp>
        <p:sp>
          <p:nvSpPr>
            <p:cNvPr id="35" name="TextBox 34">
              <a:extLst>
                <a:ext uri="{FF2B5EF4-FFF2-40B4-BE49-F238E27FC236}">
                  <a16:creationId xmlns:a16="http://schemas.microsoft.com/office/drawing/2014/main" id="{AFBB48B3-D6E0-41E0-BA7C-8A4F17DA4FAE}"/>
                </a:ext>
              </a:extLst>
            </p:cNvPr>
            <p:cNvSpPr txBox="1"/>
            <p:nvPr/>
          </p:nvSpPr>
          <p:spPr>
            <a:xfrm>
              <a:off x="-83991" y="4172883"/>
              <a:ext cx="1109599"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 MIDPOINT</a:t>
              </a:r>
            </a:p>
          </p:txBody>
        </p:sp>
        <p:sp>
          <p:nvSpPr>
            <p:cNvPr id="36" name="TextBox 35">
              <a:extLst>
                <a:ext uri="{FF2B5EF4-FFF2-40B4-BE49-F238E27FC236}">
                  <a16:creationId xmlns:a16="http://schemas.microsoft.com/office/drawing/2014/main" id="{A051E847-2AA3-4E5A-B4A6-ADFF5BF133DB}"/>
                </a:ext>
              </a:extLst>
            </p:cNvPr>
            <p:cNvSpPr txBox="1"/>
            <p:nvPr/>
          </p:nvSpPr>
          <p:spPr>
            <a:xfrm>
              <a:off x="1353652" y="2391467"/>
              <a:ext cx="912429"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OUTLIER?</a:t>
              </a:r>
            </a:p>
          </p:txBody>
        </p:sp>
        <p:sp>
          <p:nvSpPr>
            <p:cNvPr id="37" name="TextBox 36">
              <a:extLst>
                <a:ext uri="{FF2B5EF4-FFF2-40B4-BE49-F238E27FC236}">
                  <a16:creationId xmlns:a16="http://schemas.microsoft.com/office/drawing/2014/main" id="{A5A089AD-AA88-4906-9900-E3C4A594C5FA}"/>
                </a:ext>
              </a:extLst>
            </p:cNvPr>
            <p:cNvSpPr txBox="1"/>
            <p:nvPr/>
          </p:nvSpPr>
          <p:spPr>
            <a:xfrm rot="16200000">
              <a:off x="-2863934" y="2634561"/>
              <a:ext cx="1101584"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FREQUENCY</a:t>
              </a:r>
            </a:p>
          </p:txBody>
        </p:sp>
        <p:grpSp>
          <p:nvGrpSpPr>
            <p:cNvPr id="38" name="Group 37">
              <a:extLst>
                <a:ext uri="{FF2B5EF4-FFF2-40B4-BE49-F238E27FC236}">
                  <a16:creationId xmlns:a16="http://schemas.microsoft.com/office/drawing/2014/main" id="{1684FDB9-B462-48FA-AF47-C93B52499485}"/>
                </a:ext>
              </a:extLst>
            </p:cNvPr>
            <p:cNvGrpSpPr/>
            <p:nvPr/>
          </p:nvGrpSpPr>
          <p:grpSpPr>
            <a:xfrm>
              <a:off x="-1459483" y="1754609"/>
              <a:ext cx="4276358" cy="2143894"/>
              <a:chOff x="4540250" y="1701800"/>
              <a:chExt cx="4276358" cy="2143894"/>
            </a:xfrm>
          </p:grpSpPr>
          <p:sp>
            <p:nvSpPr>
              <p:cNvPr id="40" name="Rectangle 39">
                <a:extLst>
                  <a:ext uri="{FF2B5EF4-FFF2-40B4-BE49-F238E27FC236}">
                    <a16:creationId xmlns:a16="http://schemas.microsoft.com/office/drawing/2014/main" id="{9017BE60-7324-4196-B831-CEE1107C1AD9}"/>
                  </a:ext>
                </a:extLst>
              </p:cNvPr>
              <p:cNvSpPr/>
              <p:nvPr/>
            </p:nvSpPr>
            <p:spPr>
              <a:xfrm>
                <a:off x="4540250" y="3409950"/>
                <a:ext cx="215900" cy="4357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727C6D7-6FEE-4F26-8B6C-D78D5B54BAA8}"/>
                  </a:ext>
                </a:extLst>
              </p:cNvPr>
              <p:cNvSpPr/>
              <p:nvPr/>
            </p:nvSpPr>
            <p:spPr>
              <a:xfrm>
                <a:off x="4831114" y="2984500"/>
                <a:ext cx="215900" cy="861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E1081CB2-E508-4E65-9FD4-57288867A7D9}"/>
                  </a:ext>
                </a:extLst>
              </p:cNvPr>
              <p:cNvSpPr/>
              <p:nvPr/>
            </p:nvSpPr>
            <p:spPr>
              <a:xfrm>
                <a:off x="5121978" y="1708150"/>
                <a:ext cx="215900" cy="2137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B10F129-4C98-45FA-9FED-0E77C38CE5A6}"/>
                  </a:ext>
                </a:extLst>
              </p:cNvPr>
              <p:cNvSpPr/>
              <p:nvPr/>
            </p:nvSpPr>
            <p:spPr>
              <a:xfrm>
                <a:off x="5412842" y="2146300"/>
                <a:ext cx="215900" cy="1699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B0976F4-B3C6-4B5A-AE6E-5A6379AA9E0F}"/>
                  </a:ext>
                </a:extLst>
              </p:cNvPr>
              <p:cNvSpPr/>
              <p:nvPr/>
            </p:nvSpPr>
            <p:spPr>
              <a:xfrm>
                <a:off x="5703706" y="1701800"/>
                <a:ext cx="215900" cy="21438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674B2440-5096-4D8C-8B37-E52B9EEA5C93}"/>
                  </a:ext>
                </a:extLst>
              </p:cNvPr>
              <p:cNvSpPr/>
              <p:nvPr/>
            </p:nvSpPr>
            <p:spPr>
              <a:xfrm>
                <a:off x="5994570" y="2559050"/>
                <a:ext cx="215900" cy="1286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529C7D56-83C5-4A39-BD9D-B60D447E5CB4}"/>
                  </a:ext>
                </a:extLst>
              </p:cNvPr>
              <p:cNvSpPr/>
              <p:nvPr/>
            </p:nvSpPr>
            <p:spPr>
              <a:xfrm>
                <a:off x="6285434" y="2152650"/>
                <a:ext cx="215900" cy="169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39FCCE1-1510-417A-9835-1FF3084E3243}"/>
                  </a:ext>
                </a:extLst>
              </p:cNvPr>
              <p:cNvSpPr/>
              <p:nvPr/>
            </p:nvSpPr>
            <p:spPr>
              <a:xfrm>
                <a:off x="6576298" y="2565400"/>
                <a:ext cx="215900" cy="1280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40E3F32A-3339-4E62-AD46-8BDD88C7191E}"/>
                  </a:ext>
                </a:extLst>
              </p:cNvPr>
              <p:cNvSpPr/>
              <p:nvPr/>
            </p:nvSpPr>
            <p:spPr>
              <a:xfrm>
                <a:off x="6867163" y="2997200"/>
                <a:ext cx="215900" cy="848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AA7D4FCF-BE2C-4F24-B742-904AE5A3E35B}"/>
                  </a:ext>
                </a:extLst>
              </p:cNvPr>
              <p:cNvSpPr/>
              <p:nvPr/>
            </p:nvSpPr>
            <p:spPr>
              <a:xfrm>
                <a:off x="8600708" y="3422650"/>
                <a:ext cx="215900" cy="423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9" name="Straight Arrow Connector 38">
              <a:extLst>
                <a:ext uri="{FF2B5EF4-FFF2-40B4-BE49-F238E27FC236}">
                  <a16:creationId xmlns:a16="http://schemas.microsoft.com/office/drawing/2014/main" id="{D943A350-D99E-45B3-9AE0-4F71D95509E5}"/>
                </a:ext>
              </a:extLst>
            </p:cNvPr>
            <p:cNvCxnSpPr/>
            <p:nvPr/>
          </p:nvCxnSpPr>
          <p:spPr>
            <a:xfrm>
              <a:off x="2046759" y="2660316"/>
              <a:ext cx="521026" cy="776980"/>
            </a:xfrm>
            <a:prstGeom prst="straightConnector1">
              <a:avLst/>
            </a:prstGeom>
            <a:ln w="28575">
              <a:solidFill>
                <a:srgbClr val="00B0F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FF035B8F-0071-4B9A-BD79-FA71B874459D}"/>
              </a:ext>
            </a:extLst>
          </p:cNvPr>
          <p:cNvGrpSpPr/>
          <p:nvPr/>
        </p:nvGrpSpPr>
        <p:grpSpPr>
          <a:xfrm>
            <a:off x="2412803" y="4764608"/>
            <a:ext cx="5079009" cy="3060558"/>
            <a:chOff x="2095510" y="4770320"/>
            <a:chExt cx="5079009" cy="3060558"/>
          </a:xfrm>
        </p:grpSpPr>
        <p:grpSp>
          <p:nvGrpSpPr>
            <p:cNvPr id="57" name="Group 56">
              <a:extLst>
                <a:ext uri="{FF2B5EF4-FFF2-40B4-BE49-F238E27FC236}">
                  <a16:creationId xmlns:a16="http://schemas.microsoft.com/office/drawing/2014/main" id="{5E29F7C8-C8C0-46A9-8F22-E782D66CB424}"/>
                </a:ext>
              </a:extLst>
            </p:cNvPr>
            <p:cNvGrpSpPr/>
            <p:nvPr/>
          </p:nvGrpSpPr>
          <p:grpSpPr>
            <a:xfrm>
              <a:off x="2095510" y="4770320"/>
              <a:ext cx="5079009" cy="3060558"/>
              <a:chOff x="1261207" y="4688453"/>
              <a:chExt cx="5079009" cy="3060558"/>
            </a:xfrm>
          </p:grpSpPr>
          <p:sp>
            <p:nvSpPr>
              <p:cNvPr id="70" name="Rectangle 69">
                <a:extLst>
                  <a:ext uri="{FF2B5EF4-FFF2-40B4-BE49-F238E27FC236}">
                    <a16:creationId xmlns:a16="http://schemas.microsoft.com/office/drawing/2014/main" id="{3E0A1DD5-DDC4-4099-8287-9D46680505D1}"/>
                  </a:ext>
                </a:extLst>
              </p:cNvPr>
              <p:cNvSpPr/>
              <p:nvPr/>
            </p:nvSpPr>
            <p:spPr>
              <a:xfrm>
                <a:off x="1945376" y="4720098"/>
                <a:ext cx="4394840" cy="2396490"/>
              </a:xfrm>
              <a:prstGeom prst="rect">
                <a:avLst/>
              </a:prstGeom>
              <a:solidFill>
                <a:schemeClr val="tx2">
                  <a:lumMod val="60000"/>
                  <a:lumOff val="40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1" name="Group 70">
                <a:extLst>
                  <a:ext uri="{FF2B5EF4-FFF2-40B4-BE49-F238E27FC236}">
                    <a16:creationId xmlns:a16="http://schemas.microsoft.com/office/drawing/2014/main" id="{12FBDB49-AA8C-4A25-83AC-B85020F24B4E}"/>
                  </a:ext>
                </a:extLst>
              </p:cNvPr>
              <p:cNvGrpSpPr/>
              <p:nvPr/>
            </p:nvGrpSpPr>
            <p:grpSpPr>
              <a:xfrm>
                <a:off x="2470522" y="7116588"/>
                <a:ext cx="3625647" cy="91440"/>
                <a:chOff x="2470522" y="7116588"/>
                <a:chExt cx="3625647" cy="91440"/>
              </a:xfrm>
            </p:grpSpPr>
            <p:cxnSp>
              <p:nvCxnSpPr>
                <p:cNvPr id="100" name="Straight Connector 99">
                  <a:extLst>
                    <a:ext uri="{FF2B5EF4-FFF2-40B4-BE49-F238E27FC236}">
                      <a16:creationId xmlns:a16="http://schemas.microsoft.com/office/drawing/2014/main" id="{B6570834-35E5-4106-80AC-9100ED2110D4}"/>
                    </a:ext>
                  </a:extLst>
                </p:cNvPr>
                <p:cNvCxnSpPr/>
                <p:nvPr/>
              </p:nvCxnSpPr>
              <p:spPr>
                <a:xfrm>
                  <a:off x="2470522" y="7116588"/>
                  <a:ext cx="0" cy="9144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B6CC8B3-2C83-45F3-961F-E054943C0FF9}"/>
                    </a:ext>
                  </a:extLst>
                </p:cNvPr>
                <p:cNvCxnSpPr/>
                <p:nvPr/>
              </p:nvCxnSpPr>
              <p:spPr>
                <a:xfrm>
                  <a:off x="3376934" y="7116588"/>
                  <a:ext cx="0" cy="9144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D28792E-7A05-4C5F-9C9A-3E65EE0FEB55}"/>
                    </a:ext>
                  </a:extLst>
                </p:cNvPr>
                <p:cNvCxnSpPr/>
                <p:nvPr/>
              </p:nvCxnSpPr>
              <p:spPr>
                <a:xfrm>
                  <a:off x="4283346" y="7116588"/>
                  <a:ext cx="0" cy="9144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AAFC735-7DDD-4674-9173-E3EBC2955BD5}"/>
                    </a:ext>
                  </a:extLst>
                </p:cNvPr>
                <p:cNvCxnSpPr/>
                <p:nvPr/>
              </p:nvCxnSpPr>
              <p:spPr>
                <a:xfrm>
                  <a:off x="5189758" y="7116588"/>
                  <a:ext cx="0" cy="9144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1CB2343-5AF4-443F-B298-92F3004862E9}"/>
                    </a:ext>
                  </a:extLst>
                </p:cNvPr>
                <p:cNvCxnSpPr/>
                <p:nvPr/>
              </p:nvCxnSpPr>
              <p:spPr>
                <a:xfrm>
                  <a:off x="6096169" y="7116588"/>
                  <a:ext cx="0" cy="9144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F519C85F-9A78-42DB-9104-C507BBED6B9F}"/>
                  </a:ext>
                </a:extLst>
              </p:cNvPr>
              <p:cNvGrpSpPr/>
              <p:nvPr/>
            </p:nvGrpSpPr>
            <p:grpSpPr>
              <a:xfrm>
                <a:off x="1899246" y="4815308"/>
                <a:ext cx="45719" cy="2254048"/>
                <a:chOff x="1885598" y="4815308"/>
                <a:chExt cx="45719" cy="2254048"/>
              </a:xfrm>
            </p:grpSpPr>
            <p:cxnSp>
              <p:nvCxnSpPr>
                <p:cNvPr id="91" name="Straight Connector 90">
                  <a:extLst>
                    <a:ext uri="{FF2B5EF4-FFF2-40B4-BE49-F238E27FC236}">
                      <a16:creationId xmlns:a16="http://schemas.microsoft.com/office/drawing/2014/main" id="{1F3EAA31-5B02-4F92-941B-B577230C75DB}"/>
                    </a:ext>
                  </a:extLst>
                </p:cNvPr>
                <p:cNvCxnSpPr/>
                <p:nvPr/>
              </p:nvCxnSpPr>
              <p:spPr>
                <a:xfrm rot="16200000">
                  <a:off x="1908458" y="7046496"/>
                  <a:ext cx="0" cy="4571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BA7EE2F-98C5-4001-9BA3-3D6AC37E4DC6}"/>
                    </a:ext>
                  </a:extLst>
                </p:cNvPr>
                <p:cNvCxnSpPr/>
                <p:nvPr/>
              </p:nvCxnSpPr>
              <p:spPr>
                <a:xfrm rot="16200000">
                  <a:off x="1908458" y="5355960"/>
                  <a:ext cx="0" cy="4571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A93053C-7C6F-4306-A31F-78EEB92D1AEB}"/>
                    </a:ext>
                  </a:extLst>
                </p:cNvPr>
                <p:cNvCxnSpPr/>
                <p:nvPr/>
              </p:nvCxnSpPr>
              <p:spPr>
                <a:xfrm rot="16200000">
                  <a:off x="1908458" y="5074204"/>
                  <a:ext cx="0" cy="4571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3B75A0F-1EEB-4989-B4CF-FD4A240E8B7B}"/>
                    </a:ext>
                  </a:extLst>
                </p:cNvPr>
                <p:cNvCxnSpPr/>
                <p:nvPr/>
              </p:nvCxnSpPr>
              <p:spPr>
                <a:xfrm rot="16200000">
                  <a:off x="1908458" y="4792448"/>
                  <a:ext cx="0" cy="4571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3517E9E4-AC25-4DF4-84D3-024B74660323}"/>
                    </a:ext>
                  </a:extLst>
                </p:cNvPr>
                <p:cNvCxnSpPr/>
                <p:nvPr/>
              </p:nvCxnSpPr>
              <p:spPr>
                <a:xfrm rot="16200000">
                  <a:off x="1908458" y="5637716"/>
                  <a:ext cx="0" cy="4571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44C6BCC-FE0A-437E-91BE-C2F4716A5854}"/>
                    </a:ext>
                  </a:extLst>
                </p:cNvPr>
                <p:cNvCxnSpPr/>
                <p:nvPr/>
              </p:nvCxnSpPr>
              <p:spPr>
                <a:xfrm rot="16200000">
                  <a:off x="1908458" y="5919472"/>
                  <a:ext cx="0" cy="4571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13BC540-FEF4-4B59-BF5A-E0AAEB1A09E2}"/>
                    </a:ext>
                  </a:extLst>
                </p:cNvPr>
                <p:cNvCxnSpPr/>
                <p:nvPr/>
              </p:nvCxnSpPr>
              <p:spPr>
                <a:xfrm rot="16200000">
                  <a:off x="1908458" y="6201228"/>
                  <a:ext cx="0" cy="4571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4825B69-D2BC-401C-93F0-DBC9ABAC44EC}"/>
                    </a:ext>
                  </a:extLst>
                </p:cNvPr>
                <p:cNvCxnSpPr/>
                <p:nvPr/>
              </p:nvCxnSpPr>
              <p:spPr>
                <a:xfrm rot="16200000">
                  <a:off x="1908458" y="6482984"/>
                  <a:ext cx="0" cy="4571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025D252-EFA7-45F5-86F0-FEF7B75898E4}"/>
                    </a:ext>
                  </a:extLst>
                </p:cNvPr>
                <p:cNvCxnSpPr/>
                <p:nvPr/>
              </p:nvCxnSpPr>
              <p:spPr>
                <a:xfrm rot="16200000">
                  <a:off x="1908458" y="6764740"/>
                  <a:ext cx="0" cy="45719"/>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6C2A8CB1-A0E7-441A-934B-E82CE39B906F}"/>
                  </a:ext>
                </a:extLst>
              </p:cNvPr>
              <p:cNvGrpSpPr/>
              <p:nvPr/>
            </p:nvGrpSpPr>
            <p:grpSpPr>
              <a:xfrm>
                <a:off x="2251398" y="7188526"/>
                <a:ext cx="4088818" cy="276999"/>
                <a:chOff x="2251398" y="7188526"/>
                <a:chExt cx="4088818" cy="276999"/>
              </a:xfrm>
            </p:grpSpPr>
            <p:sp>
              <p:nvSpPr>
                <p:cNvPr id="86" name="TextBox 85">
                  <a:extLst>
                    <a:ext uri="{FF2B5EF4-FFF2-40B4-BE49-F238E27FC236}">
                      <a16:creationId xmlns:a16="http://schemas.microsoft.com/office/drawing/2014/main" id="{E0038487-E16B-4FE4-9F05-C96280457051}"/>
                    </a:ext>
                  </a:extLst>
                </p:cNvPr>
                <p:cNvSpPr txBox="1"/>
                <p:nvPr/>
              </p:nvSpPr>
              <p:spPr>
                <a:xfrm>
                  <a:off x="2251398" y="7188526"/>
                  <a:ext cx="404278"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5.0</a:t>
                  </a:r>
                </a:p>
              </p:txBody>
            </p:sp>
            <p:sp>
              <p:nvSpPr>
                <p:cNvPr id="87" name="TextBox 86">
                  <a:extLst>
                    <a:ext uri="{FF2B5EF4-FFF2-40B4-BE49-F238E27FC236}">
                      <a16:creationId xmlns:a16="http://schemas.microsoft.com/office/drawing/2014/main" id="{9021EEF3-9E19-41C2-9EC9-7C81AF18BDB5}"/>
                    </a:ext>
                  </a:extLst>
                </p:cNvPr>
                <p:cNvSpPr txBox="1"/>
                <p:nvPr/>
              </p:nvSpPr>
              <p:spPr>
                <a:xfrm>
                  <a:off x="3106409" y="7188526"/>
                  <a:ext cx="404278"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7.5</a:t>
                  </a:r>
                </a:p>
              </p:txBody>
            </p:sp>
            <p:sp>
              <p:nvSpPr>
                <p:cNvPr id="88" name="TextBox 87">
                  <a:extLst>
                    <a:ext uri="{FF2B5EF4-FFF2-40B4-BE49-F238E27FC236}">
                      <a16:creationId xmlns:a16="http://schemas.microsoft.com/office/drawing/2014/main" id="{CD89E26B-E916-4040-9CDD-8167509ABF1B}"/>
                    </a:ext>
                  </a:extLst>
                </p:cNvPr>
                <p:cNvSpPr txBox="1"/>
                <p:nvPr/>
              </p:nvSpPr>
              <p:spPr>
                <a:xfrm>
                  <a:off x="3961420" y="7188526"/>
                  <a:ext cx="492443"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10.0</a:t>
                  </a:r>
                </a:p>
              </p:txBody>
            </p:sp>
            <p:sp>
              <p:nvSpPr>
                <p:cNvPr id="89" name="TextBox 88">
                  <a:extLst>
                    <a:ext uri="{FF2B5EF4-FFF2-40B4-BE49-F238E27FC236}">
                      <a16:creationId xmlns:a16="http://schemas.microsoft.com/office/drawing/2014/main" id="{AB9AB213-685B-4A61-92AF-3048DD5607B0}"/>
                    </a:ext>
                  </a:extLst>
                </p:cNvPr>
                <p:cNvSpPr txBox="1"/>
                <p:nvPr/>
              </p:nvSpPr>
              <p:spPr>
                <a:xfrm>
                  <a:off x="4904596" y="7188526"/>
                  <a:ext cx="492443"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12.5</a:t>
                  </a:r>
                </a:p>
              </p:txBody>
            </p:sp>
            <p:sp>
              <p:nvSpPr>
                <p:cNvPr id="90" name="TextBox 89">
                  <a:extLst>
                    <a:ext uri="{FF2B5EF4-FFF2-40B4-BE49-F238E27FC236}">
                      <a16:creationId xmlns:a16="http://schemas.microsoft.com/office/drawing/2014/main" id="{B66F644A-60B4-45E3-B75C-EE8DB57042C7}"/>
                    </a:ext>
                  </a:extLst>
                </p:cNvPr>
                <p:cNvSpPr txBox="1"/>
                <p:nvPr/>
              </p:nvSpPr>
              <p:spPr>
                <a:xfrm>
                  <a:off x="5847773" y="7188526"/>
                  <a:ext cx="492443"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15.0</a:t>
                  </a:r>
                </a:p>
              </p:txBody>
            </p:sp>
          </p:grpSp>
          <p:grpSp>
            <p:nvGrpSpPr>
              <p:cNvPr id="74" name="Group 73">
                <a:extLst>
                  <a:ext uri="{FF2B5EF4-FFF2-40B4-BE49-F238E27FC236}">
                    <a16:creationId xmlns:a16="http://schemas.microsoft.com/office/drawing/2014/main" id="{7C37C745-873B-428B-A405-5CE01572F426}"/>
                  </a:ext>
                </a:extLst>
              </p:cNvPr>
              <p:cNvGrpSpPr/>
              <p:nvPr/>
            </p:nvGrpSpPr>
            <p:grpSpPr>
              <a:xfrm>
                <a:off x="1560802" y="4688453"/>
                <a:ext cx="360996" cy="2527506"/>
                <a:chOff x="1513034" y="4688453"/>
                <a:chExt cx="360996" cy="2527506"/>
              </a:xfrm>
            </p:grpSpPr>
            <p:sp>
              <p:nvSpPr>
                <p:cNvPr id="77" name="TextBox 76">
                  <a:extLst>
                    <a:ext uri="{FF2B5EF4-FFF2-40B4-BE49-F238E27FC236}">
                      <a16:creationId xmlns:a16="http://schemas.microsoft.com/office/drawing/2014/main" id="{BB03C773-4D95-4B85-B7F8-401AFC901BA6}"/>
                    </a:ext>
                  </a:extLst>
                </p:cNvPr>
                <p:cNvSpPr txBox="1"/>
                <p:nvPr/>
              </p:nvSpPr>
              <p:spPr>
                <a:xfrm>
                  <a:off x="1601198" y="6938960"/>
                  <a:ext cx="272832"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5</a:t>
                  </a:r>
                </a:p>
              </p:txBody>
            </p:sp>
            <p:sp>
              <p:nvSpPr>
                <p:cNvPr id="78" name="TextBox 77">
                  <a:extLst>
                    <a:ext uri="{FF2B5EF4-FFF2-40B4-BE49-F238E27FC236}">
                      <a16:creationId xmlns:a16="http://schemas.microsoft.com/office/drawing/2014/main" id="{EE8CAF70-D130-4DF7-BF61-50398899800B}"/>
                    </a:ext>
                  </a:extLst>
                </p:cNvPr>
                <p:cNvSpPr txBox="1"/>
                <p:nvPr/>
              </p:nvSpPr>
              <p:spPr>
                <a:xfrm>
                  <a:off x="1513034" y="4969766"/>
                  <a:ext cx="360996"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12</a:t>
                  </a:r>
                </a:p>
              </p:txBody>
            </p:sp>
            <p:sp>
              <p:nvSpPr>
                <p:cNvPr id="79" name="TextBox 78">
                  <a:extLst>
                    <a:ext uri="{FF2B5EF4-FFF2-40B4-BE49-F238E27FC236}">
                      <a16:creationId xmlns:a16="http://schemas.microsoft.com/office/drawing/2014/main" id="{5461287D-A831-4EA5-BE61-1A51E944196E}"/>
                    </a:ext>
                  </a:extLst>
                </p:cNvPr>
                <p:cNvSpPr txBox="1"/>
                <p:nvPr/>
              </p:nvSpPr>
              <p:spPr>
                <a:xfrm>
                  <a:off x="1513034" y="4688453"/>
                  <a:ext cx="360996"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13</a:t>
                  </a:r>
                </a:p>
              </p:txBody>
            </p:sp>
            <p:sp>
              <p:nvSpPr>
                <p:cNvPr id="80" name="TextBox 79">
                  <a:extLst>
                    <a:ext uri="{FF2B5EF4-FFF2-40B4-BE49-F238E27FC236}">
                      <a16:creationId xmlns:a16="http://schemas.microsoft.com/office/drawing/2014/main" id="{6B5FE4DD-BD74-498B-896C-6A0F129BC6C9}"/>
                    </a:ext>
                  </a:extLst>
                </p:cNvPr>
                <p:cNvSpPr txBox="1"/>
                <p:nvPr/>
              </p:nvSpPr>
              <p:spPr>
                <a:xfrm>
                  <a:off x="1513034" y="5251079"/>
                  <a:ext cx="360996"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11</a:t>
                  </a:r>
                </a:p>
              </p:txBody>
            </p:sp>
            <p:sp>
              <p:nvSpPr>
                <p:cNvPr id="81" name="TextBox 80">
                  <a:extLst>
                    <a:ext uri="{FF2B5EF4-FFF2-40B4-BE49-F238E27FC236}">
                      <a16:creationId xmlns:a16="http://schemas.microsoft.com/office/drawing/2014/main" id="{1AF48E2C-4E59-4C0D-9CA2-B798CF972838}"/>
                    </a:ext>
                  </a:extLst>
                </p:cNvPr>
                <p:cNvSpPr txBox="1"/>
                <p:nvPr/>
              </p:nvSpPr>
              <p:spPr>
                <a:xfrm>
                  <a:off x="1513034" y="5532392"/>
                  <a:ext cx="360996"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10</a:t>
                  </a:r>
                </a:p>
              </p:txBody>
            </p:sp>
            <p:sp>
              <p:nvSpPr>
                <p:cNvPr id="82" name="TextBox 81">
                  <a:extLst>
                    <a:ext uri="{FF2B5EF4-FFF2-40B4-BE49-F238E27FC236}">
                      <a16:creationId xmlns:a16="http://schemas.microsoft.com/office/drawing/2014/main" id="{1E04E5C1-042D-47C7-9A01-AAD9C28CCA6F}"/>
                    </a:ext>
                  </a:extLst>
                </p:cNvPr>
                <p:cNvSpPr txBox="1"/>
                <p:nvPr/>
              </p:nvSpPr>
              <p:spPr>
                <a:xfrm>
                  <a:off x="1601198" y="5813705"/>
                  <a:ext cx="272832"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9</a:t>
                  </a:r>
                </a:p>
              </p:txBody>
            </p:sp>
            <p:sp>
              <p:nvSpPr>
                <p:cNvPr id="83" name="TextBox 82">
                  <a:extLst>
                    <a:ext uri="{FF2B5EF4-FFF2-40B4-BE49-F238E27FC236}">
                      <a16:creationId xmlns:a16="http://schemas.microsoft.com/office/drawing/2014/main" id="{39947EB4-9576-45F9-82B9-67FB46146CC1}"/>
                    </a:ext>
                  </a:extLst>
                </p:cNvPr>
                <p:cNvSpPr txBox="1"/>
                <p:nvPr/>
              </p:nvSpPr>
              <p:spPr>
                <a:xfrm>
                  <a:off x="1601198" y="6095018"/>
                  <a:ext cx="272832"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8</a:t>
                  </a:r>
                </a:p>
              </p:txBody>
            </p:sp>
            <p:sp>
              <p:nvSpPr>
                <p:cNvPr id="84" name="TextBox 83">
                  <a:extLst>
                    <a:ext uri="{FF2B5EF4-FFF2-40B4-BE49-F238E27FC236}">
                      <a16:creationId xmlns:a16="http://schemas.microsoft.com/office/drawing/2014/main" id="{949016FE-4547-4648-976C-08C3A7F98444}"/>
                    </a:ext>
                  </a:extLst>
                </p:cNvPr>
                <p:cNvSpPr txBox="1"/>
                <p:nvPr/>
              </p:nvSpPr>
              <p:spPr>
                <a:xfrm>
                  <a:off x="1601198" y="6376331"/>
                  <a:ext cx="272832"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7</a:t>
                  </a:r>
                </a:p>
              </p:txBody>
            </p:sp>
            <p:sp>
              <p:nvSpPr>
                <p:cNvPr id="85" name="TextBox 84">
                  <a:extLst>
                    <a:ext uri="{FF2B5EF4-FFF2-40B4-BE49-F238E27FC236}">
                      <a16:creationId xmlns:a16="http://schemas.microsoft.com/office/drawing/2014/main" id="{04691C95-F800-480D-A50D-3149DC48AE5A}"/>
                    </a:ext>
                  </a:extLst>
                </p:cNvPr>
                <p:cNvSpPr txBox="1"/>
                <p:nvPr/>
              </p:nvSpPr>
              <p:spPr>
                <a:xfrm>
                  <a:off x="1601198" y="6657644"/>
                  <a:ext cx="272832" cy="276999"/>
                </a:xfrm>
                <a:prstGeom prst="rect">
                  <a:avLst/>
                </a:prstGeom>
                <a:noFill/>
              </p:spPr>
              <p:txBody>
                <a:bodyPr wrap="none" rtlCol="0">
                  <a:spAutoFit/>
                </a:bodyPr>
                <a:lstStyle/>
                <a:p>
                  <a:r>
                    <a:rPr lang="en-US" sz="12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6</a:t>
                  </a:r>
                </a:p>
              </p:txBody>
            </p:sp>
          </p:grpSp>
          <p:sp>
            <p:nvSpPr>
              <p:cNvPr id="75" name="TextBox 74">
                <a:extLst>
                  <a:ext uri="{FF2B5EF4-FFF2-40B4-BE49-F238E27FC236}">
                    <a16:creationId xmlns:a16="http://schemas.microsoft.com/office/drawing/2014/main" id="{430AE729-4ADE-4C36-AB46-683A4B0A7524}"/>
                  </a:ext>
                </a:extLst>
              </p:cNvPr>
              <p:cNvSpPr txBox="1"/>
              <p:nvPr/>
            </p:nvSpPr>
            <p:spPr>
              <a:xfrm rot="16200000">
                <a:off x="1202172" y="5726268"/>
                <a:ext cx="487401" cy="369332"/>
              </a:xfrm>
              <a:prstGeom prst="rect">
                <a:avLst/>
              </a:prstGeom>
              <a:noFill/>
            </p:spPr>
            <p:txBody>
              <a:bodyPr wrap="squar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Y3</a:t>
                </a:r>
              </a:p>
            </p:txBody>
          </p:sp>
          <p:sp>
            <p:nvSpPr>
              <p:cNvPr id="76" name="TextBox 75">
                <a:extLst>
                  <a:ext uri="{FF2B5EF4-FFF2-40B4-BE49-F238E27FC236}">
                    <a16:creationId xmlns:a16="http://schemas.microsoft.com/office/drawing/2014/main" id="{04596B8D-E9C4-4F1A-89AA-FC67D8B7C862}"/>
                  </a:ext>
                </a:extLst>
              </p:cNvPr>
              <p:cNvSpPr txBox="1"/>
              <p:nvPr/>
            </p:nvSpPr>
            <p:spPr>
              <a:xfrm>
                <a:off x="3799575" y="7379679"/>
                <a:ext cx="470000" cy="369332"/>
              </a:xfrm>
              <a:prstGeom prst="rect">
                <a:avLst/>
              </a:prstGeom>
              <a:noFill/>
            </p:spPr>
            <p:txBody>
              <a:bodyPr wrap="none" rtlCol="0">
                <a:spAutoFit/>
              </a:bodyPr>
              <a:lstStyle/>
              <a:p>
                <a:r>
                  <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X1</a:t>
                </a:r>
              </a:p>
            </p:txBody>
          </p:sp>
        </p:grpSp>
        <p:grpSp>
          <p:nvGrpSpPr>
            <p:cNvPr id="58" name="Group 57">
              <a:extLst>
                <a:ext uri="{FF2B5EF4-FFF2-40B4-BE49-F238E27FC236}">
                  <a16:creationId xmlns:a16="http://schemas.microsoft.com/office/drawing/2014/main" id="{EF47613C-9EBD-4AB6-A4BE-5EC4AE2E7B91}"/>
                </a:ext>
              </a:extLst>
            </p:cNvPr>
            <p:cNvGrpSpPr/>
            <p:nvPr/>
          </p:nvGrpSpPr>
          <p:grpSpPr>
            <a:xfrm>
              <a:off x="2942363" y="4859595"/>
              <a:ext cx="3931751" cy="2135376"/>
              <a:chOff x="8341610" y="4763584"/>
              <a:chExt cx="3931751" cy="2135376"/>
            </a:xfrm>
          </p:grpSpPr>
          <p:sp>
            <p:nvSpPr>
              <p:cNvPr id="59" name="Oval 58">
                <a:extLst>
                  <a:ext uri="{FF2B5EF4-FFF2-40B4-BE49-F238E27FC236}">
                    <a16:creationId xmlns:a16="http://schemas.microsoft.com/office/drawing/2014/main" id="{AC95E858-F162-4A1C-ABA7-E3014A186F77}"/>
                  </a:ext>
                </a:extLst>
              </p:cNvPr>
              <p:cNvSpPr/>
              <p:nvPr/>
            </p:nvSpPr>
            <p:spPr>
              <a:xfrm>
                <a:off x="8341610" y="6771166"/>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84ABF64B-4BFF-40DC-A79E-50673AC9360D}"/>
                  </a:ext>
                </a:extLst>
              </p:cNvPr>
              <p:cNvSpPr/>
              <p:nvPr/>
            </p:nvSpPr>
            <p:spPr>
              <a:xfrm>
                <a:off x="8760412" y="6759165"/>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032D7353-663D-42F8-A62F-C6EC1D2A66E2}"/>
                  </a:ext>
                </a:extLst>
              </p:cNvPr>
              <p:cNvSpPr/>
              <p:nvPr/>
            </p:nvSpPr>
            <p:spPr>
              <a:xfrm>
                <a:off x="9101902" y="6673722"/>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D4592F38-A3E9-4169-BC0B-16BCC92A044D}"/>
                  </a:ext>
                </a:extLst>
              </p:cNvPr>
              <p:cNvSpPr/>
              <p:nvPr/>
            </p:nvSpPr>
            <p:spPr>
              <a:xfrm>
                <a:off x="9487524" y="6576278"/>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3857512F-12F6-4F6A-A2EF-E35D870F83B4}"/>
                  </a:ext>
                </a:extLst>
              </p:cNvPr>
              <p:cNvSpPr/>
              <p:nvPr/>
            </p:nvSpPr>
            <p:spPr>
              <a:xfrm>
                <a:off x="9858507" y="6486118"/>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6E4C1597-BF18-42A4-A03F-B120AC3A89EA}"/>
                  </a:ext>
                </a:extLst>
              </p:cNvPr>
              <p:cNvSpPr/>
              <p:nvPr/>
            </p:nvSpPr>
            <p:spPr>
              <a:xfrm>
                <a:off x="10227032" y="6370470"/>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F2B5A4A1-EDC5-45E2-A2D8-55BC3DA419C1}"/>
                  </a:ext>
                </a:extLst>
              </p:cNvPr>
              <p:cNvSpPr/>
              <p:nvPr/>
            </p:nvSpPr>
            <p:spPr>
              <a:xfrm>
                <a:off x="10580062" y="6227657"/>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4DC34378-6208-4778-BED1-2BE4CA83C1C5}"/>
                  </a:ext>
                </a:extLst>
              </p:cNvPr>
              <p:cNvSpPr/>
              <p:nvPr/>
            </p:nvSpPr>
            <p:spPr>
              <a:xfrm>
                <a:off x="10989349" y="6166152"/>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3E13F698-138A-478D-ACD4-DF94E5C1D1E2}"/>
                  </a:ext>
                </a:extLst>
              </p:cNvPr>
              <p:cNvSpPr/>
              <p:nvPr/>
            </p:nvSpPr>
            <p:spPr>
              <a:xfrm>
                <a:off x="11320871" y="6079284"/>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0FA6D82-9EBD-4CC5-A366-B7CC76F41F1E}"/>
                  </a:ext>
                </a:extLst>
              </p:cNvPr>
              <p:cNvSpPr/>
              <p:nvPr/>
            </p:nvSpPr>
            <p:spPr>
              <a:xfrm>
                <a:off x="12137176" y="5860408"/>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68">
                <a:extLst>
                  <a:ext uri="{FF2B5EF4-FFF2-40B4-BE49-F238E27FC236}">
                    <a16:creationId xmlns:a16="http://schemas.microsoft.com/office/drawing/2014/main" id="{367CD4E0-406F-4029-8BC5-3549DD4E6777}"/>
                  </a:ext>
                </a:extLst>
              </p:cNvPr>
              <p:cNvSpPr/>
              <p:nvPr/>
            </p:nvSpPr>
            <p:spPr>
              <a:xfrm>
                <a:off x="11690055" y="4763584"/>
                <a:ext cx="136185" cy="127794"/>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658747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69CE8D1-B2D5-4AB0-8A3E-2CC48A84CB7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Dealing</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with an Outlier </a:t>
            </a:r>
          </a:p>
        </p:txBody>
      </p:sp>
      <p:pic>
        <p:nvPicPr>
          <p:cNvPr id="4" name="Shape 375">
            <a:extLst>
              <a:ext uri="{FF2B5EF4-FFF2-40B4-BE49-F238E27FC236}">
                <a16:creationId xmlns:a16="http://schemas.microsoft.com/office/drawing/2014/main" id="{FCD0A471-8FF1-4352-9FB8-9CFB503151D3}"/>
              </a:ext>
            </a:extLst>
          </p:cNvPr>
          <p:cNvPicPr preferRelativeResize="0"/>
          <p:nvPr/>
        </p:nvPicPr>
        <p:blipFill rotWithShape="1">
          <a:blip r:embed="rId3">
            <a:alphaModFix/>
          </a:blip>
          <a:srcRect/>
          <a:stretch/>
        </p:blipFill>
        <p:spPr>
          <a:xfrm>
            <a:off x="5708067" y="829986"/>
            <a:ext cx="4738256" cy="253919"/>
          </a:xfrm>
          <a:prstGeom prst="rect">
            <a:avLst/>
          </a:prstGeom>
          <a:noFill/>
          <a:ln>
            <a:noFill/>
          </a:ln>
        </p:spPr>
      </p:pic>
      <p:grpSp>
        <p:nvGrpSpPr>
          <p:cNvPr id="13" name="Group 12">
            <a:extLst>
              <a:ext uri="{FF2B5EF4-FFF2-40B4-BE49-F238E27FC236}">
                <a16:creationId xmlns:a16="http://schemas.microsoft.com/office/drawing/2014/main" id="{37DA1CF3-F343-47FE-A81B-0606BA8CDFC7}"/>
              </a:ext>
            </a:extLst>
          </p:cNvPr>
          <p:cNvGrpSpPr/>
          <p:nvPr/>
        </p:nvGrpSpPr>
        <p:grpSpPr>
          <a:xfrm>
            <a:off x="781050" y="2575367"/>
            <a:ext cx="6286500" cy="1996633"/>
            <a:chOff x="895350" y="1895445"/>
            <a:chExt cx="6286500" cy="1996633"/>
          </a:xfrm>
        </p:grpSpPr>
        <p:cxnSp>
          <p:nvCxnSpPr>
            <p:cNvPr id="6" name="Straight Connector 5">
              <a:extLst>
                <a:ext uri="{FF2B5EF4-FFF2-40B4-BE49-F238E27FC236}">
                  <a16:creationId xmlns:a16="http://schemas.microsoft.com/office/drawing/2014/main" id="{74788FD1-A0E7-492B-893B-8F20FC49C4A4}"/>
                </a:ext>
              </a:extLst>
            </p:cNvPr>
            <p:cNvCxnSpPr/>
            <p:nvPr/>
          </p:nvCxnSpPr>
          <p:spPr>
            <a:xfrm>
              <a:off x="895350" y="2324100"/>
              <a:ext cx="490884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8621B09-C23C-4219-9E52-7316ACA431F8}"/>
                </a:ext>
              </a:extLst>
            </p:cNvPr>
            <p:cNvSpPr txBox="1"/>
            <p:nvPr/>
          </p:nvSpPr>
          <p:spPr>
            <a:xfrm>
              <a:off x="1600200" y="1895445"/>
              <a:ext cx="5581650" cy="400110"/>
            </a:xfrm>
            <a:prstGeom prst="rect">
              <a:avLst/>
            </a:prstGeom>
            <a:noFill/>
          </p:spPr>
          <p:txBody>
            <a:bodyPr wrap="square" rtlCol="0">
              <a:spAutoFit/>
            </a:bodyPr>
            <a:lstStyle/>
            <a:p>
              <a:r>
                <a:rPr lang="en-IN" sz="2000" dirty="0">
                  <a:latin typeface="Open Sans" panose="020B0606030504020204"/>
                </a:rPr>
                <a:t>Outlier Detection</a:t>
              </a:r>
            </a:p>
          </p:txBody>
        </p:sp>
        <p:sp>
          <p:nvSpPr>
            <p:cNvPr id="9" name="Rectangle 8">
              <a:extLst>
                <a:ext uri="{FF2B5EF4-FFF2-40B4-BE49-F238E27FC236}">
                  <a16:creationId xmlns:a16="http://schemas.microsoft.com/office/drawing/2014/main" id="{D4A975AD-A004-4261-BE53-F6A13D06EDC5}"/>
                </a:ext>
              </a:extLst>
            </p:cNvPr>
            <p:cNvSpPr/>
            <p:nvPr/>
          </p:nvSpPr>
          <p:spPr>
            <a:xfrm>
              <a:off x="895350" y="2095500"/>
              <a:ext cx="419100" cy="228599"/>
            </a:xfrm>
            <a:prstGeom prst="rect">
              <a:avLst/>
            </a:prstGeom>
            <a:solidFill>
              <a:srgbClr val="26B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 name="Straight Connector 9">
              <a:extLst>
                <a:ext uri="{FF2B5EF4-FFF2-40B4-BE49-F238E27FC236}">
                  <a16:creationId xmlns:a16="http://schemas.microsoft.com/office/drawing/2014/main" id="{60A25220-7C58-41F2-A303-CCDBB82964DE}"/>
                </a:ext>
              </a:extLst>
            </p:cNvPr>
            <p:cNvCxnSpPr/>
            <p:nvPr/>
          </p:nvCxnSpPr>
          <p:spPr>
            <a:xfrm>
              <a:off x="895350" y="3892078"/>
              <a:ext cx="490884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A5013A6-17AB-43EE-83A7-1033BD6CA697}"/>
                </a:ext>
              </a:extLst>
            </p:cNvPr>
            <p:cNvSpPr/>
            <p:nvPr/>
          </p:nvSpPr>
          <p:spPr>
            <a:xfrm>
              <a:off x="895350" y="3663478"/>
              <a:ext cx="419100" cy="2285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D4C15AEE-2F48-40AB-BD48-6719BB285553}"/>
                </a:ext>
              </a:extLst>
            </p:cNvPr>
            <p:cNvSpPr txBox="1"/>
            <p:nvPr/>
          </p:nvSpPr>
          <p:spPr>
            <a:xfrm>
              <a:off x="1600200" y="3463422"/>
              <a:ext cx="5581650" cy="400110"/>
            </a:xfrm>
            <a:prstGeom prst="rect">
              <a:avLst/>
            </a:prstGeom>
            <a:noFill/>
          </p:spPr>
          <p:txBody>
            <a:bodyPr wrap="square" rtlCol="0">
              <a:spAutoFit/>
            </a:bodyPr>
            <a:lstStyle/>
            <a:p>
              <a:r>
                <a:rPr lang="en-IN" sz="2000" dirty="0">
                  <a:solidFill>
                    <a:schemeClr val="bg1">
                      <a:lumMod val="75000"/>
                    </a:schemeClr>
                  </a:solidFill>
                  <a:latin typeface="Open Sans" panose="020B0606030504020204"/>
                </a:rPr>
                <a:t>Outlier Treatment</a:t>
              </a:r>
            </a:p>
          </p:txBody>
        </p:sp>
      </p:grpSp>
      <p:cxnSp>
        <p:nvCxnSpPr>
          <p:cNvPr id="16" name="Straight Arrow Connector 15">
            <a:extLst>
              <a:ext uri="{FF2B5EF4-FFF2-40B4-BE49-F238E27FC236}">
                <a16:creationId xmlns:a16="http://schemas.microsoft.com/office/drawing/2014/main" id="{4E3A357A-C505-4869-B28A-4116F4F504FD}"/>
              </a:ext>
            </a:extLst>
          </p:cNvPr>
          <p:cNvCxnSpPr>
            <a:cxnSpLocks/>
          </p:cNvCxnSpPr>
          <p:nvPr/>
        </p:nvCxnSpPr>
        <p:spPr>
          <a:xfrm>
            <a:off x="5981700" y="1284514"/>
            <a:ext cx="0" cy="7511143"/>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52810A41-9CDB-4FFA-B469-6F69DB7FE0CA}"/>
              </a:ext>
            </a:extLst>
          </p:cNvPr>
          <p:cNvSpPr/>
          <p:nvPr/>
        </p:nvSpPr>
        <p:spPr>
          <a:xfrm>
            <a:off x="6574982" y="1622453"/>
            <a:ext cx="5351975" cy="687003"/>
          </a:xfrm>
          <a:prstGeom prst="roundRect">
            <a:avLst/>
          </a:prstGeom>
          <a:solidFill>
            <a:srgbClr val="26B7C9"/>
          </a:solidFill>
          <a:ln>
            <a:solidFill>
              <a:schemeClr val="bg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lumMod val="85000"/>
                    <a:lumOff val="15000"/>
                  </a:schemeClr>
                </a:solidFill>
                <a:latin typeface="Open Sans"/>
              </a:rPr>
              <a:t>Detect any outlier in the first column of df1</a:t>
            </a:r>
          </a:p>
        </p:txBody>
      </p:sp>
      <p:grpSp>
        <p:nvGrpSpPr>
          <p:cNvPr id="29" name="Group 28">
            <a:extLst>
              <a:ext uri="{FF2B5EF4-FFF2-40B4-BE49-F238E27FC236}">
                <a16:creationId xmlns:a16="http://schemas.microsoft.com/office/drawing/2014/main" id="{694AD230-1D40-4CE6-89A1-1617ECED6CC5}"/>
              </a:ext>
            </a:extLst>
          </p:cNvPr>
          <p:cNvGrpSpPr/>
          <p:nvPr/>
        </p:nvGrpSpPr>
        <p:grpSpPr>
          <a:xfrm>
            <a:off x="6702945" y="2760886"/>
            <a:ext cx="8561483" cy="1768033"/>
            <a:chOff x="6574982" y="2775422"/>
            <a:chExt cx="8561483" cy="1768033"/>
          </a:xfrm>
        </p:grpSpPr>
        <p:grpSp>
          <p:nvGrpSpPr>
            <p:cNvPr id="18" name="Group 17">
              <a:extLst>
                <a:ext uri="{FF2B5EF4-FFF2-40B4-BE49-F238E27FC236}">
                  <a16:creationId xmlns:a16="http://schemas.microsoft.com/office/drawing/2014/main" id="{026D5A04-E954-476A-96E5-E9514C9B6B14}"/>
                </a:ext>
              </a:extLst>
            </p:cNvPr>
            <p:cNvGrpSpPr/>
            <p:nvPr/>
          </p:nvGrpSpPr>
          <p:grpSpPr>
            <a:xfrm>
              <a:off x="10146766" y="2775422"/>
              <a:ext cx="1417913" cy="665045"/>
              <a:chOff x="7530784" y="3794728"/>
              <a:chExt cx="1194432" cy="685800"/>
            </a:xfrm>
          </p:grpSpPr>
          <p:sp>
            <p:nvSpPr>
              <p:cNvPr id="19" name="Rounded Rectangle 124">
                <a:extLst>
                  <a:ext uri="{FF2B5EF4-FFF2-40B4-BE49-F238E27FC236}">
                    <a16:creationId xmlns:a16="http://schemas.microsoft.com/office/drawing/2014/main" id="{587C6E20-2ABE-4AB8-8335-1AB20ED1D50E}"/>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25">
                <a:extLst>
                  <a:ext uri="{FF2B5EF4-FFF2-40B4-BE49-F238E27FC236}">
                    <a16:creationId xmlns:a16="http://schemas.microsoft.com/office/drawing/2014/main" id="{BB20F36B-E838-4665-A6C8-CEA55F5FEC75}"/>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21" name="Group 20">
              <a:extLst>
                <a:ext uri="{FF2B5EF4-FFF2-40B4-BE49-F238E27FC236}">
                  <a16:creationId xmlns:a16="http://schemas.microsoft.com/office/drawing/2014/main" id="{CA7148C1-E34D-4F90-B868-52B0743FB906}"/>
                </a:ext>
              </a:extLst>
            </p:cNvPr>
            <p:cNvGrpSpPr/>
            <p:nvPr/>
          </p:nvGrpSpPr>
          <p:grpSpPr>
            <a:xfrm>
              <a:off x="6574982" y="3429235"/>
              <a:ext cx="8561483" cy="1114220"/>
              <a:chOff x="3533641" y="4914900"/>
              <a:chExt cx="9576000" cy="3766537"/>
            </a:xfrm>
          </p:grpSpPr>
          <p:sp>
            <p:nvSpPr>
              <p:cNvPr id="22" name="Rectangle 21">
                <a:extLst>
                  <a:ext uri="{FF2B5EF4-FFF2-40B4-BE49-F238E27FC236}">
                    <a16:creationId xmlns:a16="http://schemas.microsoft.com/office/drawing/2014/main" id="{8DB905C0-1022-4ED8-95A5-FFF7E963E3BB}"/>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23" name="Straight Connector 22">
                <a:extLst>
                  <a:ext uri="{FF2B5EF4-FFF2-40B4-BE49-F238E27FC236}">
                    <a16:creationId xmlns:a16="http://schemas.microsoft.com/office/drawing/2014/main" id="{1365B790-F241-4A51-B0E9-4996E5929AF4}"/>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4" name="Isosceles Triangle 23">
                <a:extLst>
                  <a:ext uri="{FF2B5EF4-FFF2-40B4-BE49-F238E27FC236}">
                    <a16:creationId xmlns:a16="http://schemas.microsoft.com/office/drawing/2014/main" id="{D54D8841-FB43-4F2D-8313-1E8CE8DD670E}"/>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25" name="Rectangle 24">
                <a:extLst>
                  <a:ext uri="{FF2B5EF4-FFF2-40B4-BE49-F238E27FC236}">
                    <a16:creationId xmlns:a16="http://schemas.microsoft.com/office/drawing/2014/main" id="{F7F138C0-716C-4892-AEF4-4CF12DE3B1CA}"/>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seaborn as sns</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sns.boxplot(x=df1['Assignment'])</a:t>
                </a:r>
              </a:p>
            </p:txBody>
          </p:sp>
        </p:grpSp>
      </p:grpSp>
      <p:pic>
        <p:nvPicPr>
          <p:cNvPr id="26" name="Picture 25">
            <a:extLst>
              <a:ext uri="{FF2B5EF4-FFF2-40B4-BE49-F238E27FC236}">
                <a16:creationId xmlns:a16="http://schemas.microsoft.com/office/drawing/2014/main" id="{8EA2EFA1-7C40-48FB-88AB-4D9EBB47E90F}"/>
              </a:ext>
            </a:extLst>
          </p:cNvPr>
          <p:cNvPicPr>
            <a:picLocks noChangeAspect="1"/>
          </p:cNvPicPr>
          <p:nvPr/>
        </p:nvPicPr>
        <p:blipFill>
          <a:blip r:embed="rId4"/>
          <a:stretch>
            <a:fillRect/>
          </a:stretch>
        </p:blipFill>
        <p:spPr>
          <a:xfrm>
            <a:off x="8835899" y="4887082"/>
            <a:ext cx="6428529" cy="3677069"/>
          </a:xfrm>
          <a:prstGeom prst="rect">
            <a:avLst/>
          </a:prstGeom>
          <a:ln w="19050">
            <a:solidFill>
              <a:schemeClr val="bg1"/>
            </a:solidFill>
          </a:ln>
        </p:spPr>
      </p:pic>
      <p:sp>
        <p:nvSpPr>
          <p:cNvPr id="34" name="Speech Bubble: Oval 33">
            <a:extLst>
              <a:ext uri="{FF2B5EF4-FFF2-40B4-BE49-F238E27FC236}">
                <a16:creationId xmlns:a16="http://schemas.microsoft.com/office/drawing/2014/main" id="{30CC0732-D7F5-4287-BEAC-A6510DFC8BB4}"/>
              </a:ext>
            </a:extLst>
          </p:cNvPr>
          <p:cNvSpPr/>
          <p:nvPr/>
        </p:nvSpPr>
        <p:spPr>
          <a:xfrm>
            <a:off x="7419208" y="6725616"/>
            <a:ext cx="2126971" cy="1495771"/>
          </a:xfrm>
          <a:prstGeom prst="wedgeEllipseCallout">
            <a:avLst>
              <a:gd name="adj1" fmla="val 136177"/>
              <a:gd name="adj2" fmla="val -42488"/>
            </a:avLst>
          </a:prstGeom>
          <a:solidFill>
            <a:srgbClr val="26B7C9"/>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Comic Sans MS" panose="030F0702030302020204" pitchFamily="66" charset="0"/>
              </a:rPr>
              <a:t>Outliers: Values &lt; 60</a:t>
            </a:r>
          </a:p>
        </p:txBody>
      </p:sp>
    </p:spTree>
    <p:extLst>
      <p:ext uri="{BB962C8B-B14F-4D97-AF65-F5344CB8AC3E}">
        <p14:creationId xmlns:p14="http://schemas.microsoft.com/office/powerpoint/2010/main" val="3938311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4AC1A48-AD5A-476F-A712-602C93EB998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Dealing</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with an Outlier </a:t>
            </a:r>
          </a:p>
        </p:txBody>
      </p:sp>
      <p:pic>
        <p:nvPicPr>
          <p:cNvPr id="4" name="Shape 375">
            <a:extLst>
              <a:ext uri="{FF2B5EF4-FFF2-40B4-BE49-F238E27FC236}">
                <a16:creationId xmlns:a16="http://schemas.microsoft.com/office/drawing/2014/main" id="{FFEE6E32-0169-43EF-9DEF-D961CAF361B8}"/>
              </a:ext>
            </a:extLst>
          </p:cNvPr>
          <p:cNvPicPr preferRelativeResize="0"/>
          <p:nvPr/>
        </p:nvPicPr>
        <p:blipFill rotWithShape="1">
          <a:blip r:embed="rId3">
            <a:alphaModFix/>
          </a:blip>
          <a:srcRect/>
          <a:stretch/>
        </p:blipFill>
        <p:spPr>
          <a:xfrm>
            <a:off x="5807457" y="829986"/>
            <a:ext cx="4738256" cy="253919"/>
          </a:xfrm>
          <a:prstGeom prst="rect">
            <a:avLst/>
          </a:prstGeom>
          <a:noFill/>
          <a:ln>
            <a:noFill/>
          </a:ln>
        </p:spPr>
      </p:pic>
      <p:grpSp>
        <p:nvGrpSpPr>
          <p:cNvPr id="5" name="Group 4">
            <a:extLst>
              <a:ext uri="{FF2B5EF4-FFF2-40B4-BE49-F238E27FC236}">
                <a16:creationId xmlns:a16="http://schemas.microsoft.com/office/drawing/2014/main" id="{4879E9AD-8BF9-4486-A205-D1192A3324DA}"/>
              </a:ext>
            </a:extLst>
          </p:cNvPr>
          <p:cNvGrpSpPr/>
          <p:nvPr/>
        </p:nvGrpSpPr>
        <p:grpSpPr>
          <a:xfrm>
            <a:off x="781050" y="2575367"/>
            <a:ext cx="6286500" cy="1996633"/>
            <a:chOff x="895350" y="1895445"/>
            <a:chExt cx="6286500" cy="1996633"/>
          </a:xfrm>
        </p:grpSpPr>
        <p:cxnSp>
          <p:nvCxnSpPr>
            <p:cNvPr id="6" name="Straight Connector 5">
              <a:extLst>
                <a:ext uri="{FF2B5EF4-FFF2-40B4-BE49-F238E27FC236}">
                  <a16:creationId xmlns:a16="http://schemas.microsoft.com/office/drawing/2014/main" id="{3BBEE3C9-8E2D-4E40-8ADF-456D391E5878}"/>
                </a:ext>
              </a:extLst>
            </p:cNvPr>
            <p:cNvCxnSpPr/>
            <p:nvPr/>
          </p:nvCxnSpPr>
          <p:spPr>
            <a:xfrm>
              <a:off x="895350" y="2324100"/>
              <a:ext cx="490884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5CDA078-2DEB-49DB-9C48-573641064443}"/>
                </a:ext>
              </a:extLst>
            </p:cNvPr>
            <p:cNvSpPr txBox="1"/>
            <p:nvPr/>
          </p:nvSpPr>
          <p:spPr>
            <a:xfrm>
              <a:off x="1600200" y="1895445"/>
              <a:ext cx="5581650" cy="400110"/>
            </a:xfrm>
            <a:prstGeom prst="rect">
              <a:avLst/>
            </a:prstGeom>
            <a:noFill/>
          </p:spPr>
          <p:txBody>
            <a:bodyPr wrap="square" rtlCol="0">
              <a:spAutoFit/>
            </a:bodyPr>
            <a:lstStyle/>
            <a:p>
              <a:r>
                <a:rPr lang="en-IN" sz="2000" dirty="0">
                  <a:solidFill>
                    <a:schemeClr val="bg1">
                      <a:lumMod val="75000"/>
                    </a:schemeClr>
                  </a:solidFill>
                  <a:latin typeface="Open Sans" panose="020B0606030504020204"/>
                </a:rPr>
                <a:t>Outlier Detection</a:t>
              </a:r>
            </a:p>
          </p:txBody>
        </p:sp>
        <p:sp>
          <p:nvSpPr>
            <p:cNvPr id="8" name="Rectangle 7">
              <a:extLst>
                <a:ext uri="{FF2B5EF4-FFF2-40B4-BE49-F238E27FC236}">
                  <a16:creationId xmlns:a16="http://schemas.microsoft.com/office/drawing/2014/main" id="{4848840C-36F0-450E-9F17-EFEE67415A45}"/>
                </a:ext>
              </a:extLst>
            </p:cNvPr>
            <p:cNvSpPr/>
            <p:nvPr/>
          </p:nvSpPr>
          <p:spPr>
            <a:xfrm>
              <a:off x="895350" y="2095500"/>
              <a:ext cx="419100" cy="2285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9" name="Straight Connector 8">
              <a:extLst>
                <a:ext uri="{FF2B5EF4-FFF2-40B4-BE49-F238E27FC236}">
                  <a16:creationId xmlns:a16="http://schemas.microsoft.com/office/drawing/2014/main" id="{E438BD76-EC00-4D03-889F-70B4D6B41FAB}"/>
                </a:ext>
              </a:extLst>
            </p:cNvPr>
            <p:cNvCxnSpPr/>
            <p:nvPr/>
          </p:nvCxnSpPr>
          <p:spPr>
            <a:xfrm>
              <a:off x="895350" y="3892078"/>
              <a:ext cx="4908848"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F3C7F84-C4E0-4A86-B27D-7C9DCD7EBB97}"/>
                </a:ext>
              </a:extLst>
            </p:cNvPr>
            <p:cNvSpPr/>
            <p:nvPr/>
          </p:nvSpPr>
          <p:spPr>
            <a:xfrm>
              <a:off x="895350" y="3663478"/>
              <a:ext cx="419100" cy="228599"/>
            </a:xfrm>
            <a:prstGeom prst="rect">
              <a:avLst/>
            </a:prstGeom>
            <a:solidFill>
              <a:srgbClr val="26B7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rgbClr val="69BED9"/>
                </a:solidFill>
              </a:endParaRPr>
            </a:p>
          </p:txBody>
        </p:sp>
        <p:sp>
          <p:nvSpPr>
            <p:cNvPr id="11" name="TextBox 10">
              <a:extLst>
                <a:ext uri="{FF2B5EF4-FFF2-40B4-BE49-F238E27FC236}">
                  <a16:creationId xmlns:a16="http://schemas.microsoft.com/office/drawing/2014/main" id="{E4FED1EA-2BD9-4284-9137-9A4914166A34}"/>
                </a:ext>
              </a:extLst>
            </p:cNvPr>
            <p:cNvSpPr txBox="1"/>
            <p:nvPr/>
          </p:nvSpPr>
          <p:spPr>
            <a:xfrm>
              <a:off x="1600200" y="3463422"/>
              <a:ext cx="5581650" cy="400110"/>
            </a:xfrm>
            <a:prstGeom prst="rect">
              <a:avLst/>
            </a:prstGeom>
            <a:noFill/>
          </p:spPr>
          <p:txBody>
            <a:bodyPr wrap="square" rtlCol="0">
              <a:spAutoFit/>
            </a:bodyPr>
            <a:lstStyle/>
            <a:p>
              <a:r>
                <a:rPr lang="en-IN" sz="2000" dirty="0">
                  <a:latin typeface="Open Sans" panose="020B0606030504020204"/>
                </a:rPr>
                <a:t>Outlier Treatment</a:t>
              </a:r>
            </a:p>
          </p:txBody>
        </p:sp>
      </p:grpSp>
      <p:cxnSp>
        <p:nvCxnSpPr>
          <p:cNvPr id="12" name="Straight Arrow Connector 11">
            <a:extLst>
              <a:ext uri="{FF2B5EF4-FFF2-40B4-BE49-F238E27FC236}">
                <a16:creationId xmlns:a16="http://schemas.microsoft.com/office/drawing/2014/main" id="{0C792994-9D6F-47C5-B7FE-7E44D7ECEF0B}"/>
              </a:ext>
            </a:extLst>
          </p:cNvPr>
          <p:cNvCxnSpPr>
            <a:cxnSpLocks/>
          </p:cNvCxnSpPr>
          <p:nvPr/>
        </p:nvCxnSpPr>
        <p:spPr>
          <a:xfrm>
            <a:off x="5981700" y="1284514"/>
            <a:ext cx="0" cy="7511143"/>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8AF05904-576A-4496-BAB7-6958AEBFE76B}"/>
              </a:ext>
            </a:extLst>
          </p:cNvPr>
          <p:cNvSpPr/>
          <p:nvPr/>
        </p:nvSpPr>
        <p:spPr>
          <a:xfrm>
            <a:off x="6574982" y="1622453"/>
            <a:ext cx="6027833" cy="687003"/>
          </a:xfrm>
          <a:prstGeom prst="roundRect">
            <a:avLst/>
          </a:prstGeom>
          <a:solidFill>
            <a:srgbClr val="26B7C9"/>
          </a:solidFill>
          <a:ln>
            <a:solidFill>
              <a:schemeClr val="bg1"/>
            </a:solidFill>
            <a:prstDash val="sys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solidFill>
                  <a:schemeClr val="tx1">
                    <a:lumMod val="85000"/>
                    <a:lumOff val="15000"/>
                  </a:schemeClr>
                </a:solidFill>
                <a:latin typeface="Open Sans"/>
              </a:rPr>
              <a:t>Create a filter based on the boxplot obtained and apply the filter to the data frame</a:t>
            </a:r>
          </a:p>
        </p:txBody>
      </p:sp>
      <p:grpSp>
        <p:nvGrpSpPr>
          <p:cNvPr id="15" name="Group 14">
            <a:extLst>
              <a:ext uri="{FF2B5EF4-FFF2-40B4-BE49-F238E27FC236}">
                <a16:creationId xmlns:a16="http://schemas.microsoft.com/office/drawing/2014/main" id="{25CD2B6C-0275-42B3-85EB-2ECD2E13EC93}"/>
              </a:ext>
            </a:extLst>
          </p:cNvPr>
          <p:cNvGrpSpPr/>
          <p:nvPr/>
        </p:nvGrpSpPr>
        <p:grpSpPr>
          <a:xfrm>
            <a:off x="10274729" y="2760886"/>
            <a:ext cx="1417913" cy="665045"/>
            <a:chOff x="7530784" y="3794728"/>
            <a:chExt cx="1194432" cy="685800"/>
          </a:xfrm>
        </p:grpSpPr>
        <p:sp>
          <p:nvSpPr>
            <p:cNvPr id="21" name="Rounded Rectangle 124">
              <a:extLst>
                <a:ext uri="{FF2B5EF4-FFF2-40B4-BE49-F238E27FC236}">
                  <a16:creationId xmlns:a16="http://schemas.microsoft.com/office/drawing/2014/main" id="{9E1B3442-5235-42ED-B966-9F362017862D}"/>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ounded Rectangle 125">
              <a:extLst>
                <a:ext uri="{FF2B5EF4-FFF2-40B4-BE49-F238E27FC236}">
                  <a16:creationId xmlns:a16="http://schemas.microsoft.com/office/drawing/2014/main" id="{F36382D0-D5A9-47AF-91C5-939CC629C70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6" name="Group 15">
            <a:extLst>
              <a:ext uri="{FF2B5EF4-FFF2-40B4-BE49-F238E27FC236}">
                <a16:creationId xmlns:a16="http://schemas.microsoft.com/office/drawing/2014/main" id="{B23360CA-6D09-458B-AB57-E498348318E5}"/>
              </a:ext>
            </a:extLst>
          </p:cNvPr>
          <p:cNvGrpSpPr/>
          <p:nvPr/>
        </p:nvGrpSpPr>
        <p:grpSpPr>
          <a:xfrm>
            <a:off x="6702945" y="3414699"/>
            <a:ext cx="8561483" cy="1554866"/>
            <a:chOff x="3533641" y="4914900"/>
            <a:chExt cx="9576000" cy="3766537"/>
          </a:xfrm>
        </p:grpSpPr>
        <p:sp>
          <p:nvSpPr>
            <p:cNvPr id="17" name="Rectangle 16">
              <a:extLst>
                <a:ext uri="{FF2B5EF4-FFF2-40B4-BE49-F238E27FC236}">
                  <a16:creationId xmlns:a16="http://schemas.microsoft.com/office/drawing/2014/main" id="{0E6418A8-DAC1-4E86-BB52-3CC438E04726}"/>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18" name="Straight Connector 17">
              <a:extLst>
                <a:ext uri="{FF2B5EF4-FFF2-40B4-BE49-F238E27FC236}">
                  <a16:creationId xmlns:a16="http://schemas.microsoft.com/office/drawing/2014/main" id="{864806FF-D8B4-4B0D-B4A1-9F46BBE15F32}"/>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9" name="Isosceles Triangle 18">
              <a:extLst>
                <a:ext uri="{FF2B5EF4-FFF2-40B4-BE49-F238E27FC236}">
                  <a16:creationId xmlns:a16="http://schemas.microsoft.com/office/drawing/2014/main" id="{146FBF7D-4DA3-4C3B-9DA9-ADDD44382797}"/>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4125A522-E0EA-47EA-A273-DBAA025C1171}"/>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filter=df1['Assignment'].values&gt;60</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df1_outlier_rem=df1[filter]</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df1_outlier_rem</a:t>
              </a:r>
            </a:p>
          </p:txBody>
        </p:sp>
      </p:grpSp>
      <p:pic>
        <p:nvPicPr>
          <p:cNvPr id="23" name="Picture 22">
            <a:extLst>
              <a:ext uri="{FF2B5EF4-FFF2-40B4-BE49-F238E27FC236}">
                <a16:creationId xmlns:a16="http://schemas.microsoft.com/office/drawing/2014/main" id="{3B52018E-AD20-4FF0-BE9A-2ADAF3A75812}"/>
              </a:ext>
            </a:extLst>
          </p:cNvPr>
          <p:cNvPicPr>
            <a:picLocks noChangeAspect="1"/>
          </p:cNvPicPr>
          <p:nvPr/>
        </p:nvPicPr>
        <p:blipFill>
          <a:blip r:embed="rId4"/>
          <a:stretch>
            <a:fillRect/>
          </a:stretch>
        </p:blipFill>
        <p:spPr>
          <a:xfrm>
            <a:off x="7599302" y="5205416"/>
            <a:ext cx="7226199" cy="3313926"/>
          </a:xfrm>
          <a:prstGeom prst="rect">
            <a:avLst/>
          </a:prstGeom>
          <a:ln w="19050">
            <a:solidFill>
              <a:schemeClr val="accent2"/>
            </a:solidFill>
          </a:ln>
        </p:spPr>
      </p:pic>
    </p:spTree>
    <p:extLst>
      <p:ext uri="{BB962C8B-B14F-4D97-AF65-F5344CB8AC3E}">
        <p14:creationId xmlns:p14="http://schemas.microsoft.com/office/powerpoint/2010/main" val="395462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dirty="0"/>
              <a:t>Data Preprocessing</a:t>
            </a:r>
            <a:endParaRPr lang="en-US" sz="3200" b="0" i="0" u="none" strike="noStrike" cap="none" dirty="0">
              <a:solidFill>
                <a:schemeClr val="lt1"/>
              </a:solidFill>
              <a:latin typeface="Open Sans ExtraBold"/>
              <a:ea typeface="Open Sans ExtraBold"/>
              <a:cs typeface="Open Sans ExtraBold"/>
              <a:sym typeface="Open Sans ExtraBold"/>
            </a:endParaRP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1: </a:t>
            </a:r>
            <a:r>
              <a:rPr lang="en-US" dirty="0"/>
              <a:t>Data Exploration</a:t>
            </a:r>
            <a:endParaRPr lang="en-US" sz="2800" b="0" i="0" u="none" strike="noStrike" cap="none" dirty="0">
              <a:solidFill>
                <a:srgbClr val="0F547B"/>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3210897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Demo</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dirty="0">
                <a:solidFill>
                  <a:srgbClr val="3F3F3F"/>
                </a:solidFill>
              </a:rPr>
              <a:t>Data Wrangling</a:t>
            </a:r>
            <a:r>
              <a:rPr lang="en-US" sz="2800" b="0" i="0" u="none" strike="noStrike" cap="none" dirty="0">
                <a:solidFill>
                  <a:srgbClr val="3F3F3F"/>
                </a:solidFill>
                <a:latin typeface="Open Sans SemiBold"/>
                <a:ea typeface="Open Sans SemiBold"/>
                <a:cs typeface="Open Sans SemiBold"/>
                <a:sym typeface="Open Sans SemiBold"/>
              </a:rPr>
              <a:t>										</a:t>
            </a:r>
            <a:endParaRPr dirty="0"/>
          </a:p>
        </p:txBody>
      </p:sp>
      <p:sp>
        <p:nvSpPr>
          <p:cNvPr id="389" name="Google Shape;389;p25"/>
          <p:cNvSpPr/>
          <p:nvPr/>
        </p:nvSpPr>
        <p:spPr>
          <a:xfrm>
            <a:off x="951456" y="3670641"/>
            <a:ext cx="14156021" cy="3545167"/>
          </a:xfrm>
          <a:prstGeom prst="rect">
            <a:avLst/>
          </a:prstGeom>
          <a:noFill/>
          <a:ln>
            <a:noFill/>
          </a:ln>
        </p:spPr>
        <p:txBody>
          <a:bodyPr spcFirstLastPara="1" wrap="square" lIns="91425" tIns="45700" rIns="91425" bIns="45700" anchor="t" anchorCtr="0">
            <a:noAutofit/>
          </a:bodyPr>
          <a:lstStyle/>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US" sz="2000" kern="0" dirty="0">
                <a:solidFill>
                  <a:schemeClr val="tx1">
                    <a:lumMod val="65000"/>
                    <a:lumOff val="35000"/>
                  </a:schemeClr>
                </a:solidFill>
                <a:latin typeface="Open Sans"/>
                <a:ea typeface="Open Sans"/>
                <a:cs typeface="Open Sans"/>
                <a:sym typeface="Open Sans"/>
              </a:rPr>
              <a:t>Load the load_diabetes datasets internally from sklearn and check for any missing value or outlier data in the ‘data’ column. If any irregularities found treat them accordingly.</a:t>
            </a:r>
          </a:p>
          <a:p>
            <a:pPr defTabSz="914400">
              <a:buClr>
                <a:srgbClr val="000000"/>
              </a:buClr>
            </a:pPr>
            <a:endParaRPr kumimoji="0" lang="en-US" sz="2200" b="0" i="0" u="none" strike="noStrike" kern="0" cap="none" spc="0" normalizeH="0" baseline="0" noProof="0" dirty="0">
              <a:ln>
                <a:noFill/>
              </a:ln>
              <a:solidFill>
                <a:srgbClr val="3F3F3F"/>
              </a:solidFill>
              <a:effectLst/>
              <a:uLnTx/>
              <a:uFillTx/>
              <a:latin typeface="Open Sans" panose="020B0604020202020204" charset="0"/>
              <a:ea typeface="Open Sans" panose="020B0604020202020204" charset="0"/>
              <a:cs typeface="Open Sans" panose="020B0604020202020204" charset="0"/>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kern="0" dirty="0">
                <a:solidFill>
                  <a:schemeClr val="tx1">
                    <a:lumMod val="65000"/>
                    <a:lumOff val="35000"/>
                  </a:schemeClr>
                </a:solidFill>
                <a:latin typeface="Open Sans"/>
                <a:ea typeface="Open Sans"/>
                <a:cs typeface="Open Sans"/>
                <a:sym typeface="Open Sans"/>
              </a:rPr>
              <a:t>Perform missing value and outlier data treatment.</a:t>
            </a:r>
            <a:endPar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rgbClr val="00000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367880" y="2339735"/>
            <a:ext cx="3103735"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15 mins.</a:t>
            </a:r>
            <a:endParaRPr lang="en-IN" sz="2800" dirty="0"/>
          </a:p>
        </p:txBody>
      </p:sp>
    </p:spTree>
    <p:extLst>
      <p:ext uri="{BB962C8B-B14F-4D97-AF65-F5344CB8AC3E}">
        <p14:creationId xmlns:p14="http://schemas.microsoft.com/office/powerpoint/2010/main" val="1870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dirty="0">
                <a:solidFill>
                  <a:srgbClr val="3F3F3F"/>
                </a:solidFill>
              </a:rPr>
              <a:t>Data Wrangling</a:t>
            </a:r>
            <a:r>
              <a:rPr lang="en-US" sz="2800" b="0" i="0" u="none" strike="noStrike" cap="none" dirty="0">
                <a:solidFill>
                  <a:srgbClr val="3F3F3F"/>
                </a:solidFill>
                <a:latin typeface="Open Sans SemiBold"/>
                <a:ea typeface="Open Sans SemiBold"/>
                <a:cs typeface="Open Sans SemiBold"/>
                <a:sym typeface="Open Sans SemiBold"/>
              </a:rPr>
              <a:t>										     Duration: 5 mins.</a:t>
            </a:r>
            <a:endParaRPr dirty="0"/>
          </a:p>
        </p:txBody>
      </p:sp>
      <p:sp>
        <p:nvSpPr>
          <p:cNvPr id="389" name="Google Shape;389;p25"/>
          <p:cNvSpPr/>
          <p:nvPr/>
        </p:nvSpPr>
        <p:spPr>
          <a:xfrm>
            <a:off x="951456" y="3670642"/>
            <a:ext cx="14096387" cy="5027309"/>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kumimoji="0" lang="en-IN" sz="2000" b="0" i="0" u="none" strike="noStrike" kern="1200" cap="none" spc="0" normalizeH="0" baseline="0" noProof="0" dirty="0">
                <a:ln>
                  <a:noFill/>
                </a:ln>
                <a:solidFill>
                  <a:schemeClr val="tx1">
                    <a:lumMod val="65000"/>
                    <a:lumOff val="35000"/>
                  </a:schemeClr>
                </a:solidFill>
                <a:effectLst/>
                <a:uLnTx/>
                <a:uFillTx/>
                <a:latin typeface="Open Sans" panose="020B0604020202020204" charset="0"/>
                <a:ea typeface="Open Sans" panose="020B0604020202020204" charset="0"/>
                <a:cs typeface="Open Sans" panose="020B0604020202020204" charset="0"/>
              </a:rPr>
              <a:t>Mtcars, the automobile company in the United States have planned to rework on optimizing the horsepower of their cars, as most of the customers feedbacks were centred around horsepower. However, while developing a ML model with respect to horsepower, the efficiency of the model was compromised. Irregularity might be one of the causes.</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n-IN" sz="2200" b="1" i="0" u="none" strike="noStrike" kern="0" cap="none" spc="0" normalizeH="0" baseline="0" noProof="0" dirty="0">
              <a:ln>
                <a:noFill/>
              </a:ln>
              <a:solidFill>
                <a:schemeClr val="tx1">
                  <a:lumMod val="65000"/>
                  <a:lumOff val="35000"/>
                </a:schemeClr>
              </a:solidFill>
              <a:effectLst/>
              <a:uLnTx/>
              <a:uFillTx/>
              <a:latin typeface="Open Sans" panose="020B0604020202020204" charset="0"/>
              <a:ea typeface="Open Sans" panose="020B0604020202020204" charset="0"/>
              <a:cs typeface="Open Sans" panose="020B0604020202020204" charset="0"/>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sym typeface="Open Sans"/>
              </a:rPr>
              <a:t>Check for missing values and outliers within the horsepower column and remove them.</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Open Sans"/>
                <a:cs typeface="Open Sans"/>
                <a:sym typeface="Open Sans"/>
              </a:rPr>
              <a:t>This practice is not graded. It is only intended for you to apply the knowledge you have gained to solve real-world problems.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Arial"/>
              <a:cs typeface="Arial"/>
              <a:sym typeface="Arial"/>
            </a:endParaRPr>
          </a:p>
        </p:txBody>
      </p:sp>
    </p:spTree>
    <p:extLst>
      <p:ext uri="{BB962C8B-B14F-4D97-AF65-F5344CB8AC3E}">
        <p14:creationId xmlns:p14="http://schemas.microsoft.com/office/powerpoint/2010/main" val="1904515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3455392-25B4-48BA-AA5F-64AC64F70E05}"/>
              </a:ext>
            </a:extLst>
          </p:cNvPr>
          <p:cNvGrpSpPr/>
          <p:nvPr/>
        </p:nvGrpSpPr>
        <p:grpSpPr>
          <a:xfrm>
            <a:off x="4913489" y="2191633"/>
            <a:ext cx="6429022" cy="3366912"/>
            <a:chOff x="2763837" y="1895702"/>
            <a:chExt cx="3616325" cy="1893888"/>
          </a:xfrm>
          <a:solidFill>
            <a:srgbClr val="69BED9"/>
          </a:solidFill>
        </p:grpSpPr>
        <p:grpSp>
          <p:nvGrpSpPr>
            <p:cNvPr id="4" name="Group 3">
              <a:extLst>
                <a:ext uri="{FF2B5EF4-FFF2-40B4-BE49-F238E27FC236}">
                  <a16:creationId xmlns:a16="http://schemas.microsoft.com/office/drawing/2014/main" id="{6C609B8B-5918-4D03-BD84-971DA892A673}"/>
                </a:ext>
              </a:extLst>
            </p:cNvPr>
            <p:cNvGrpSpPr/>
            <p:nvPr/>
          </p:nvGrpSpPr>
          <p:grpSpPr>
            <a:xfrm>
              <a:off x="3168650" y="1895702"/>
              <a:ext cx="2801938" cy="673100"/>
              <a:chOff x="3313113" y="2349727"/>
              <a:chExt cx="2801938" cy="673100"/>
            </a:xfrm>
            <a:grpFill/>
          </p:grpSpPr>
          <p:sp>
            <p:nvSpPr>
              <p:cNvPr id="12" name="Freeform 5">
                <a:extLst>
                  <a:ext uri="{FF2B5EF4-FFF2-40B4-BE49-F238E27FC236}">
                    <a16:creationId xmlns:a16="http://schemas.microsoft.com/office/drawing/2014/main" id="{952DED6B-1864-4A48-84C2-D1434C33D316}"/>
                  </a:ext>
                </a:extLst>
              </p:cNvPr>
              <p:cNvSpPr>
                <a:spLocks/>
              </p:cNvSpPr>
              <p:nvPr/>
            </p:nvSpPr>
            <p:spPr bwMode="auto">
              <a:xfrm>
                <a:off x="5759450" y="2349727"/>
                <a:ext cx="138113" cy="339725"/>
              </a:xfrm>
              <a:custGeom>
                <a:avLst/>
                <a:gdLst>
                  <a:gd name="T0" fmla="*/ 87 w 87"/>
                  <a:gd name="T1" fmla="*/ 109 h 214"/>
                  <a:gd name="T2" fmla="*/ 87 w 87"/>
                  <a:gd name="T3" fmla="*/ 214 h 214"/>
                  <a:gd name="T4" fmla="*/ 0 w 87"/>
                  <a:gd name="T5" fmla="*/ 104 h 214"/>
                  <a:gd name="T6" fmla="*/ 0 w 87"/>
                  <a:gd name="T7" fmla="*/ 0 h 214"/>
                  <a:gd name="T8" fmla="*/ 87 w 87"/>
                  <a:gd name="T9" fmla="*/ 109 h 214"/>
                </a:gdLst>
                <a:ahLst/>
                <a:cxnLst>
                  <a:cxn ang="0">
                    <a:pos x="T0" y="T1"/>
                  </a:cxn>
                  <a:cxn ang="0">
                    <a:pos x="T2" y="T3"/>
                  </a:cxn>
                  <a:cxn ang="0">
                    <a:pos x="T4" y="T5"/>
                  </a:cxn>
                  <a:cxn ang="0">
                    <a:pos x="T6" y="T7"/>
                  </a:cxn>
                  <a:cxn ang="0">
                    <a:pos x="T8" y="T9"/>
                  </a:cxn>
                </a:cxnLst>
                <a:rect l="0" t="0" r="r" b="b"/>
                <a:pathLst>
                  <a:path w="87" h="214">
                    <a:moveTo>
                      <a:pt x="87" y="109"/>
                    </a:moveTo>
                    <a:lnTo>
                      <a:pt x="87" y="214"/>
                    </a:lnTo>
                    <a:lnTo>
                      <a:pt x="0" y="104"/>
                    </a:lnTo>
                    <a:lnTo>
                      <a:pt x="0" y="0"/>
                    </a:lnTo>
                    <a:lnTo>
                      <a:pt x="87" y="109"/>
                    </a:lnTo>
                    <a:close/>
                  </a:path>
                </a:pathLst>
              </a:custGeom>
              <a:grpFill/>
              <a:ln>
                <a:solidFill>
                  <a:schemeClr val="accent4">
                    <a:lumMod val="20000"/>
                    <a:lumOff val="80000"/>
                  </a:schemeClr>
                </a:solid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3" name="Freeform 6">
                <a:extLst>
                  <a:ext uri="{FF2B5EF4-FFF2-40B4-BE49-F238E27FC236}">
                    <a16:creationId xmlns:a16="http://schemas.microsoft.com/office/drawing/2014/main" id="{B92412F5-6F4C-4755-A78A-D8544F878E68}"/>
                  </a:ext>
                </a:extLst>
              </p:cNvPr>
              <p:cNvSpPr>
                <a:spLocks/>
              </p:cNvSpPr>
              <p:nvPr/>
            </p:nvSpPr>
            <p:spPr bwMode="auto">
              <a:xfrm>
                <a:off x="3532188" y="2419577"/>
                <a:ext cx="144463" cy="339725"/>
              </a:xfrm>
              <a:custGeom>
                <a:avLst/>
                <a:gdLst>
                  <a:gd name="T0" fmla="*/ 91 w 91"/>
                  <a:gd name="T1" fmla="*/ 0 h 214"/>
                  <a:gd name="T2" fmla="*/ 91 w 91"/>
                  <a:gd name="T3" fmla="*/ 106 h 214"/>
                  <a:gd name="T4" fmla="*/ 0 w 91"/>
                  <a:gd name="T5" fmla="*/ 214 h 214"/>
                  <a:gd name="T6" fmla="*/ 0 w 91"/>
                  <a:gd name="T7" fmla="*/ 110 h 214"/>
                  <a:gd name="T8" fmla="*/ 91 w 91"/>
                  <a:gd name="T9" fmla="*/ 0 h 214"/>
                </a:gdLst>
                <a:ahLst/>
                <a:cxnLst>
                  <a:cxn ang="0">
                    <a:pos x="T0" y="T1"/>
                  </a:cxn>
                  <a:cxn ang="0">
                    <a:pos x="T2" y="T3"/>
                  </a:cxn>
                  <a:cxn ang="0">
                    <a:pos x="T4" y="T5"/>
                  </a:cxn>
                  <a:cxn ang="0">
                    <a:pos x="T6" y="T7"/>
                  </a:cxn>
                  <a:cxn ang="0">
                    <a:pos x="T8" y="T9"/>
                  </a:cxn>
                </a:cxnLst>
                <a:rect l="0" t="0" r="r" b="b"/>
                <a:pathLst>
                  <a:path w="91" h="214">
                    <a:moveTo>
                      <a:pt x="91" y="0"/>
                    </a:moveTo>
                    <a:lnTo>
                      <a:pt x="91" y="106"/>
                    </a:lnTo>
                    <a:lnTo>
                      <a:pt x="0" y="214"/>
                    </a:lnTo>
                    <a:lnTo>
                      <a:pt x="0" y="110"/>
                    </a:lnTo>
                    <a:lnTo>
                      <a:pt x="91" y="0"/>
                    </a:lnTo>
                    <a:close/>
                  </a:path>
                </a:pathLst>
              </a:custGeom>
              <a:grpFill/>
              <a:ln>
                <a:solidFill>
                  <a:schemeClr val="accent4">
                    <a:lumMod val="20000"/>
                    <a:lumOff val="80000"/>
                  </a:schemeClr>
                </a:solid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4" name="Freeform 7">
                <a:extLst>
                  <a:ext uri="{FF2B5EF4-FFF2-40B4-BE49-F238E27FC236}">
                    <a16:creationId xmlns:a16="http://schemas.microsoft.com/office/drawing/2014/main" id="{B4CD8D81-2180-446E-B9EF-A8C9B5EEF396}"/>
                  </a:ext>
                </a:extLst>
              </p:cNvPr>
              <p:cNvSpPr>
                <a:spLocks/>
              </p:cNvSpPr>
              <p:nvPr/>
            </p:nvSpPr>
            <p:spPr bwMode="auto">
              <a:xfrm>
                <a:off x="5973763" y="2614839"/>
                <a:ext cx="141288" cy="339725"/>
              </a:xfrm>
              <a:custGeom>
                <a:avLst/>
                <a:gdLst>
                  <a:gd name="T0" fmla="*/ 89 w 89"/>
                  <a:gd name="T1" fmla="*/ 108 h 214"/>
                  <a:gd name="T2" fmla="*/ 89 w 89"/>
                  <a:gd name="T3" fmla="*/ 214 h 214"/>
                  <a:gd name="T4" fmla="*/ 0 w 89"/>
                  <a:gd name="T5" fmla="*/ 106 h 214"/>
                  <a:gd name="T6" fmla="*/ 0 w 89"/>
                  <a:gd name="T7" fmla="*/ 0 h 214"/>
                  <a:gd name="T8" fmla="*/ 89 w 89"/>
                  <a:gd name="T9" fmla="*/ 108 h 214"/>
                </a:gdLst>
                <a:ahLst/>
                <a:cxnLst>
                  <a:cxn ang="0">
                    <a:pos x="T0" y="T1"/>
                  </a:cxn>
                  <a:cxn ang="0">
                    <a:pos x="T2" y="T3"/>
                  </a:cxn>
                  <a:cxn ang="0">
                    <a:pos x="T4" y="T5"/>
                  </a:cxn>
                  <a:cxn ang="0">
                    <a:pos x="T6" y="T7"/>
                  </a:cxn>
                  <a:cxn ang="0">
                    <a:pos x="T8" y="T9"/>
                  </a:cxn>
                </a:cxnLst>
                <a:rect l="0" t="0" r="r" b="b"/>
                <a:pathLst>
                  <a:path w="89" h="214">
                    <a:moveTo>
                      <a:pt x="89" y="108"/>
                    </a:moveTo>
                    <a:lnTo>
                      <a:pt x="89" y="214"/>
                    </a:lnTo>
                    <a:lnTo>
                      <a:pt x="0" y="106"/>
                    </a:lnTo>
                    <a:lnTo>
                      <a:pt x="0" y="0"/>
                    </a:lnTo>
                    <a:lnTo>
                      <a:pt x="89" y="108"/>
                    </a:lnTo>
                    <a:close/>
                  </a:path>
                </a:pathLst>
              </a:custGeom>
              <a:grpFill/>
              <a:ln>
                <a:solidFill>
                  <a:schemeClr val="accent4">
                    <a:lumMod val="20000"/>
                    <a:lumOff val="80000"/>
                  </a:schemeClr>
                </a:solid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5" name="Freeform 9">
                <a:extLst>
                  <a:ext uri="{FF2B5EF4-FFF2-40B4-BE49-F238E27FC236}">
                    <a16:creationId xmlns:a16="http://schemas.microsoft.com/office/drawing/2014/main" id="{A083F46B-5627-4849-9569-FDD2B9C96C0C}"/>
                  </a:ext>
                </a:extLst>
              </p:cNvPr>
              <p:cNvSpPr>
                <a:spLocks/>
              </p:cNvSpPr>
              <p:nvPr/>
            </p:nvSpPr>
            <p:spPr bwMode="auto">
              <a:xfrm>
                <a:off x="3313113" y="2691039"/>
                <a:ext cx="138113" cy="331788"/>
              </a:xfrm>
              <a:custGeom>
                <a:avLst/>
                <a:gdLst>
                  <a:gd name="T0" fmla="*/ 87 w 87"/>
                  <a:gd name="T1" fmla="*/ 0 h 209"/>
                  <a:gd name="T2" fmla="*/ 87 w 87"/>
                  <a:gd name="T3" fmla="*/ 105 h 209"/>
                  <a:gd name="T4" fmla="*/ 0 w 87"/>
                  <a:gd name="T5" fmla="*/ 209 h 209"/>
                  <a:gd name="T6" fmla="*/ 0 w 87"/>
                  <a:gd name="T7" fmla="*/ 105 h 209"/>
                  <a:gd name="T8" fmla="*/ 87 w 87"/>
                  <a:gd name="T9" fmla="*/ 0 h 209"/>
                </a:gdLst>
                <a:ahLst/>
                <a:cxnLst>
                  <a:cxn ang="0">
                    <a:pos x="T0" y="T1"/>
                  </a:cxn>
                  <a:cxn ang="0">
                    <a:pos x="T2" y="T3"/>
                  </a:cxn>
                  <a:cxn ang="0">
                    <a:pos x="T4" y="T5"/>
                  </a:cxn>
                  <a:cxn ang="0">
                    <a:pos x="T6" y="T7"/>
                  </a:cxn>
                  <a:cxn ang="0">
                    <a:pos x="T8" y="T9"/>
                  </a:cxn>
                </a:cxnLst>
                <a:rect l="0" t="0" r="r" b="b"/>
                <a:pathLst>
                  <a:path w="87" h="209">
                    <a:moveTo>
                      <a:pt x="87" y="0"/>
                    </a:moveTo>
                    <a:lnTo>
                      <a:pt x="87" y="105"/>
                    </a:lnTo>
                    <a:lnTo>
                      <a:pt x="0" y="209"/>
                    </a:lnTo>
                    <a:lnTo>
                      <a:pt x="0" y="105"/>
                    </a:lnTo>
                    <a:lnTo>
                      <a:pt x="87" y="0"/>
                    </a:lnTo>
                    <a:close/>
                  </a:path>
                </a:pathLst>
              </a:custGeom>
              <a:grpFill/>
              <a:ln>
                <a:solidFill>
                  <a:schemeClr val="accent4">
                    <a:lumMod val="20000"/>
                    <a:lumOff val="80000"/>
                  </a:schemeClr>
                </a:solid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5" name="Group 4">
              <a:extLst>
                <a:ext uri="{FF2B5EF4-FFF2-40B4-BE49-F238E27FC236}">
                  <a16:creationId xmlns:a16="http://schemas.microsoft.com/office/drawing/2014/main" id="{1218DA53-71ED-4BA9-BF73-2637C37883CD}"/>
                </a:ext>
              </a:extLst>
            </p:cNvPr>
            <p:cNvGrpSpPr/>
            <p:nvPr/>
          </p:nvGrpSpPr>
          <p:grpSpPr>
            <a:xfrm>
              <a:off x="2763837" y="1916339"/>
              <a:ext cx="3616325" cy="1873251"/>
              <a:chOff x="2908300" y="2370364"/>
              <a:chExt cx="3616325" cy="1873251"/>
            </a:xfrm>
            <a:grpFill/>
          </p:grpSpPr>
          <p:sp>
            <p:nvSpPr>
              <p:cNvPr id="7" name="Freeform 8">
                <a:extLst>
                  <a:ext uri="{FF2B5EF4-FFF2-40B4-BE49-F238E27FC236}">
                    <a16:creationId xmlns:a16="http://schemas.microsoft.com/office/drawing/2014/main" id="{0AC2EBAC-4D92-43B9-AFEC-F033ECA7BAF9}"/>
                  </a:ext>
                </a:extLst>
              </p:cNvPr>
              <p:cNvSpPr>
                <a:spLocks/>
              </p:cNvSpPr>
              <p:nvPr/>
            </p:nvSpPr>
            <p:spPr bwMode="auto">
              <a:xfrm>
                <a:off x="6115050" y="2370364"/>
                <a:ext cx="409575" cy="584200"/>
              </a:xfrm>
              <a:custGeom>
                <a:avLst/>
                <a:gdLst>
                  <a:gd name="T0" fmla="*/ 258 w 258"/>
                  <a:gd name="T1" fmla="*/ 0 h 368"/>
                  <a:gd name="T2" fmla="*/ 258 w 258"/>
                  <a:gd name="T3" fmla="*/ 105 h 368"/>
                  <a:gd name="T4" fmla="*/ 0 w 258"/>
                  <a:gd name="T5" fmla="*/ 368 h 368"/>
                  <a:gd name="T6" fmla="*/ 0 w 258"/>
                  <a:gd name="T7" fmla="*/ 262 h 368"/>
                  <a:gd name="T8" fmla="*/ 258 w 258"/>
                  <a:gd name="T9" fmla="*/ 0 h 368"/>
                </a:gdLst>
                <a:ahLst/>
                <a:cxnLst>
                  <a:cxn ang="0">
                    <a:pos x="T0" y="T1"/>
                  </a:cxn>
                  <a:cxn ang="0">
                    <a:pos x="T2" y="T3"/>
                  </a:cxn>
                  <a:cxn ang="0">
                    <a:pos x="T4" y="T5"/>
                  </a:cxn>
                  <a:cxn ang="0">
                    <a:pos x="T6" y="T7"/>
                  </a:cxn>
                  <a:cxn ang="0">
                    <a:pos x="T8" y="T9"/>
                  </a:cxn>
                </a:cxnLst>
                <a:rect l="0" t="0" r="r" b="b"/>
                <a:pathLst>
                  <a:path w="258" h="368">
                    <a:moveTo>
                      <a:pt x="258" y="0"/>
                    </a:moveTo>
                    <a:lnTo>
                      <a:pt x="258" y="105"/>
                    </a:lnTo>
                    <a:lnTo>
                      <a:pt x="0" y="368"/>
                    </a:lnTo>
                    <a:lnTo>
                      <a:pt x="0" y="262"/>
                    </a:lnTo>
                    <a:lnTo>
                      <a:pt x="258" y="0"/>
                    </a:lnTo>
                    <a:close/>
                  </a:path>
                </a:pathLst>
              </a:custGeom>
              <a:grpFill/>
              <a:ln>
                <a:solidFill>
                  <a:schemeClr val="accent4">
                    <a:lumMod val="20000"/>
                    <a:lumOff val="80000"/>
                  </a:schemeClr>
                </a:solid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8" name="Freeform 10">
                <a:extLst>
                  <a:ext uri="{FF2B5EF4-FFF2-40B4-BE49-F238E27FC236}">
                    <a16:creationId xmlns:a16="http://schemas.microsoft.com/office/drawing/2014/main" id="{4E359F6F-D701-4C62-9EA5-AF293E3AA06E}"/>
                  </a:ext>
                </a:extLst>
              </p:cNvPr>
              <p:cNvSpPr>
                <a:spLocks/>
              </p:cNvSpPr>
              <p:nvPr/>
            </p:nvSpPr>
            <p:spPr bwMode="auto">
              <a:xfrm>
                <a:off x="2908300" y="2435452"/>
                <a:ext cx="404813" cy="587375"/>
              </a:xfrm>
              <a:custGeom>
                <a:avLst/>
                <a:gdLst>
                  <a:gd name="T0" fmla="*/ 255 w 255"/>
                  <a:gd name="T1" fmla="*/ 266 h 370"/>
                  <a:gd name="T2" fmla="*/ 255 w 255"/>
                  <a:gd name="T3" fmla="*/ 370 h 370"/>
                  <a:gd name="T4" fmla="*/ 0 w 255"/>
                  <a:gd name="T5" fmla="*/ 105 h 370"/>
                  <a:gd name="T6" fmla="*/ 0 w 255"/>
                  <a:gd name="T7" fmla="*/ 0 h 370"/>
                  <a:gd name="T8" fmla="*/ 255 w 255"/>
                  <a:gd name="T9" fmla="*/ 266 h 370"/>
                </a:gdLst>
                <a:ahLst/>
                <a:cxnLst>
                  <a:cxn ang="0">
                    <a:pos x="T0" y="T1"/>
                  </a:cxn>
                  <a:cxn ang="0">
                    <a:pos x="T2" y="T3"/>
                  </a:cxn>
                  <a:cxn ang="0">
                    <a:pos x="T4" y="T5"/>
                  </a:cxn>
                  <a:cxn ang="0">
                    <a:pos x="T6" y="T7"/>
                  </a:cxn>
                  <a:cxn ang="0">
                    <a:pos x="T8" y="T9"/>
                  </a:cxn>
                </a:cxnLst>
                <a:rect l="0" t="0" r="r" b="b"/>
                <a:pathLst>
                  <a:path w="255" h="370">
                    <a:moveTo>
                      <a:pt x="255" y="266"/>
                    </a:moveTo>
                    <a:lnTo>
                      <a:pt x="255" y="370"/>
                    </a:lnTo>
                    <a:lnTo>
                      <a:pt x="0" y="105"/>
                    </a:lnTo>
                    <a:lnTo>
                      <a:pt x="0" y="0"/>
                    </a:lnTo>
                    <a:lnTo>
                      <a:pt x="255" y="266"/>
                    </a:lnTo>
                    <a:close/>
                  </a:path>
                </a:pathLst>
              </a:custGeom>
              <a:grpFill/>
              <a:ln>
                <a:solidFill>
                  <a:schemeClr val="accent4">
                    <a:lumMod val="20000"/>
                    <a:lumOff val="80000"/>
                  </a:schemeClr>
                </a:solid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9" name="Freeform 11">
                <a:extLst>
                  <a:ext uri="{FF2B5EF4-FFF2-40B4-BE49-F238E27FC236}">
                    <a16:creationId xmlns:a16="http://schemas.microsoft.com/office/drawing/2014/main" id="{33B18DE5-3D44-4BC8-B3B4-6EDF5658F3A2}"/>
                  </a:ext>
                </a:extLst>
              </p:cNvPr>
              <p:cNvSpPr>
                <a:spLocks/>
              </p:cNvSpPr>
              <p:nvPr/>
            </p:nvSpPr>
            <p:spPr bwMode="auto">
              <a:xfrm>
                <a:off x="3451225" y="2691039"/>
                <a:ext cx="912813" cy="1408113"/>
              </a:xfrm>
              <a:custGeom>
                <a:avLst/>
                <a:gdLst>
                  <a:gd name="T0" fmla="*/ 336 w 336"/>
                  <a:gd name="T1" fmla="*/ 457 h 518"/>
                  <a:gd name="T2" fmla="*/ 336 w 336"/>
                  <a:gd name="T3" fmla="*/ 518 h 518"/>
                  <a:gd name="T4" fmla="*/ 325 w 336"/>
                  <a:gd name="T5" fmla="*/ 423 h 518"/>
                  <a:gd name="T6" fmla="*/ 300 w 336"/>
                  <a:gd name="T7" fmla="*/ 351 h 518"/>
                  <a:gd name="T8" fmla="*/ 261 w 336"/>
                  <a:gd name="T9" fmla="*/ 280 h 518"/>
                  <a:gd name="T10" fmla="*/ 207 w 336"/>
                  <a:gd name="T11" fmla="*/ 213 h 518"/>
                  <a:gd name="T12" fmla="*/ 138 w 336"/>
                  <a:gd name="T13" fmla="*/ 151 h 518"/>
                  <a:gd name="T14" fmla="*/ 0 w 336"/>
                  <a:gd name="T15" fmla="*/ 61 h 518"/>
                  <a:gd name="T16" fmla="*/ 0 w 336"/>
                  <a:gd name="T17" fmla="*/ 0 h 518"/>
                  <a:gd name="T18" fmla="*/ 138 w 336"/>
                  <a:gd name="T19" fmla="*/ 90 h 518"/>
                  <a:gd name="T20" fmla="*/ 207 w 336"/>
                  <a:gd name="T21" fmla="*/ 152 h 518"/>
                  <a:gd name="T22" fmla="*/ 261 w 336"/>
                  <a:gd name="T23" fmla="*/ 219 h 518"/>
                  <a:gd name="T24" fmla="*/ 300 w 336"/>
                  <a:gd name="T25" fmla="*/ 289 h 518"/>
                  <a:gd name="T26" fmla="*/ 325 w 336"/>
                  <a:gd name="T27" fmla="*/ 362 h 518"/>
                  <a:gd name="T28" fmla="*/ 336 w 336"/>
                  <a:gd name="T29" fmla="*/ 457 h 5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6" h="518">
                    <a:moveTo>
                      <a:pt x="336" y="457"/>
                    </a:moveTo>
                    <a:cubicBezTo>
                      <a:pt x="336" y="518"/>
                      <a:pt x="336" y="518"/>
                      <a:pt x="336" y="518"/>
                    </a:cubicBezTo>
                    <a:cubicBezTo>
                      <a:pt x="336" y="486"/>
                      <a:pt x="332" y="455"/>
                      <a:pt x="325" y="423"/>
                    </a:cubicBezTo>
                    <a:cubicBezTo>
                      <a:pt x="319" y="399"/>
                      <a:pt x="311" y="375"/>
                      <a:pt x="300" y="351"/>
                    </a:cubicBezTo>
                    <a:cubicBezTo>
                      <a:pt x="290" y="327"/>
                      <a:pt x="277" y="303"/>
                      <a:pt x="261" y="280"/>
                    </a:cubicBezTo>
                    <a:cubicBezTo>
                      <a:pt x="245" y="257"/>
                      <a:pt x="227" y="235"/>
                      <a:pt x="207" y="213"/>
                    </a:cubicBezTo>
                    <a:cubicBezTo>
                      <a:pt x="186" y="192"/>
                      <a:pt x="163" y="171"/>
                      <a:pt x="138" y="151"/>
                    </a:cubicBezTo>
                    <a:cubicBezTo>
                      <a:pt x="98" y="118"/>
                      <a:pt x="51" y="88"/>
                      <a:pt x="0" y="61"/>
                    </a:cubicBezTo>
                    <a:cubicBezTo>
                      <a:pt x="0" y="0"/>
                      <a:pt x="0" y="0"/>
                      <a:pt x="0" y="0"/>
                    </a:cubicBezTo>
                    <a:cubicBezTo>
                      <a:pt x="51" y="27"/>
                      <a:pt x="98" y="57"/>
                      <a:pt x="138" y="90"/>
                    </a:cubicBezTo>
                    <a:cubicBezTo>
                      <a:pt x="163" y="110"/>
                      <a:pt x="186" y="130"/>
                      <a:pt x="207" y="152"/>
                    </a:cubicBezTo>
                    <a:cubicBezTo>
                      <a:pt x="227" y="174"/>
                      <a:pt x="245" y="196"/>
                      <a:pt x="261" y="219"/>
                    </a:cubicBezTo>
                    <a:cubicBezTo>
                      <a:pt x="277" y="242"/>
                      <a:pt x="290" y="265"/>
                      <a:pt x="300" y="289"/>
                    </a:cubicBezTo>
                    <a:cubicBezTo>
                      <a:pt x="311" y="313"/>
                      <a:pt x="319" y="338"/>
                      <a:pt x="325" y="362"/>
                    </a:cubicBezTo>
                    <a:cubicBezTo>
                      <a:pt x="332" y="393"/>
                      <a:pt x="336" y="425"/>
                      <a:pt x="336" y="457"/>
                    </a:cubicBezTo>
                    <a:close/>
                  </a:path>
                </a:pathLst>
              </a:custGeom>
              <a:grpFill/>
              <a:ln>
                <a:solidFill>
                  <a:schemeClr val="accent4">
                    <a:lumMod val="20000"/>
                    <a:lumOff val="80000"/>
                  </a:schemeClr>
                </a:solid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0" name="Freeform 12">
                <a:extLst>
                  <a:ext uri="{FF2B5EF4-FFF2-40B4-BE49-F238E27FC236}">
                    <a16:creationId xmlns:a16="http://schemas.microsoft.com/office/drawing/2014/main" id="{3BB8E28F-711B-4C30-A777-A66E9B295A96}"/>
                  </a:ext>
                </a:extLst>
              </p:cNvPr>
              <p:cNvSpPr>
                <a:spLocks/>
              </p:cNvSpPr>
              <p:nvPr/>
            </p:nvSpPr>
            <p:spPr bwMode="auto">
              <a:xfrm>
                <a:off x="4876800" y="2614839"/>
                <a:ext cx="1096963" cy="1506538"/>
              </a:xfrm>
              <a:custGeom>
                <a:avLst/>
                <a:gdLst>
                  <a:gd name="T0" fmla="*/ 0 w 404"/>
                  <a:gd name="T1" fmla="*/ 554 h 554"/>
                  <a:gd name="T2" fmla="*/ 0 w 404"/>
                  <a:gd name="T3" fmla="*/ 492 h 554"/>
                  <a:gd name="T4" fmla="*/ 1 w 404"/>
                  <a:gd name="T5" fmla="*/ 459 h 554"/>
                  <a:gd name="T6" fmla="*/ 17 w 404"/>
                  <a:gd name="T7" fmla="*/ 380 h 554"/>
                  <a:gd name="T8" fmla="*/ 49 w 404"/>
                  <a:gd name="T9" fmla="*/ 303 h 554"/>
                  <a:gd name="T10" fmla="*/ 98 w 404"/>
                  <a:gd name="T11" fmla="*/ 229 h 554"/>
                  <a:gd name="T12" fmla="*/ 164 w 404"/>
                  <a:gd name="T13" fmla="*/ 160 h 554"/>
                  <a:gd name="T14" fmla="*/ 244 w 404"/>
                  <a:gd name="T15" fmla="*/ 95 h 554"/>
                  <a:gd name="T16" fmla="*/ 337 w 404"/>
                  <a:gd name="T17" fmla="*/ 36 h 554"/>
                  <a:gd name="T18" fmla="*/ 404 w 404"/>
                  <a:gd name="T19" fmla="*/ 0 h 554"/>
                  <a:gd name="T20" fmla="*/ 404 w 404"/>
                  <a:gd name="T21" fmla="*/ 62 h 554"/>
                  <a:gd name="T22" fmla="*/ 337 w 404"/>
                  <a:gd name="T23" fmla="*/ 97 h 554"/>
                  <a:gd name="T24" fmla="*/ 244 w 404"/>
                  <a:gd name="T25" fmla="*/ 156 h 554"/>
                  <a:gd name="T26" fmla="*/ 164 w 404"/>
                  <a:gd name="T27" fmla="*/ 221 h 554"/>
                  <a:gd name="T28" fmla="*/ 98 w 404"/>
                  <a:gd name="T29" fmla="*/ 291 h 554"/>
                  <a:gd name="T30" fmla="*/ 49 w 404"/>
                  <a:gd name="T31" fmla="*/ 365 h 554"/>
                  <a:gd name="T32" fmla="*/ 17 w 404"/>
                  <a:gd name="T33" fmla="*/ 442 h 554"/>
                  <a:gd name="T34" fmla="*/ 1 w 404"/>
                  <a:gd name="T35" fmla="*/ 520 h 554"/>
                  <a:gd name="T36" fmla="*/ 0 w 404"/>
                  <a:gd name="T37" fmla="*/ 55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4" h="554">
                    <a:moveTo>
                      <a:pt x="0" y="554"/>
                    </a:moveTo>
                    <a:cubicBezTo>
                      <a:pt x="0" y="492"/>
                      <a:pt x="0" y="492"/>
                      <a:pt x="0" y="492"/>
                    </a:cubicBezTo>
                    <a:cubicBezTo>
                      <a:pt x="0" y="481"/>
                      <a:pt x="0" y="470"/>
                      <a:pt x="1" y="459"/>
                    </a:cubicBezTo>
                    <a:cubicBezTo>
                      <a:pt x="4" y="433"/>
                      <a:pt x="9" y="406"/>
                      <a:pt x="17" y="380"/>
                    </a:cubicBezTo>
                    <a:cubicBezTo>
                      <a:pt x="24" y="354"/>
                      <a:pt x="35" y="329"/>
                      <a:pt x="49" y="303"/>
                    </a:cubicBezTo>
                    <a:cubicBezTo>
                      <a:pt x="62" y="278"/>
                      <a:pt x="79" y="254"/>
                      <a:pt x="98" y="229"/>
                    </a:cubicBezTo>
                    <a:cubicBezTo>
                      <a:pt x="118" y="205"/>
                      <a:pt x="140" y="182"/>
                      <a:pt x="164" y="160"/>
                    </a:cubicBezTo>
                    <a:cubicBezTo>
                      <a:pt x="188" y="137"/>
                      <a:pt x="215" y="116"/>
                      <a:pt x="244" y="95"/>
                    </a:cubicBezTo>
                    <a:cubicBezTo>
                      <a:pt x="273" y="74"/>
                      <a:pt x="304" y="55"/>
                      <a:pt x="337" y="36"/>
                    </a:cubicBezTo>
                    <a:cubicBezTo>
                      <a:pt x="359" y="24"/>
                      <a:pt x="381" y="12"/>
                      <a:pt x="404" y="0"/>
                    </a:cubicBezTo>
                    <a:cubicBezTo>
                      <a:pt x="404" y="62"/>
                      <a:pt x="404" y="62"/>
                      <a:pt x="404" y="62"/>
                    </a:cubicBezTo>
                    <a:cubicBezTo>
                      <a:pt x="381" y="73"/>
                      <a:pt x="359" y="85"/>
                      <a:pt x="337" y="97"/>
                    </a:cubicBezTo>
                    <a:cubicBezTo>
                      <a:pt x="304" y="116"/>
                      <a:pt x="273" y="136"/>
                      <a:pt x="244" y="156"/>
                    </a:cubicBezTo>
                    <a:cubicBezTo>
                      <a:pt x="215" y="177"/>
                      <a:pt x="188" y="198"/>
                      <a:pt x="164" y="221"/>
                    </a:cubicBezTo>
                    <a:cubicBezTo>
                      <a:pt x="140" y="243"/>
                      <a:pt x="118" y="267"/>
                      <a:pt x="98" y="291"/>
                    </a:cubicBezTo>
                    <a:cubicBezTo>
                      <a:pt x="79" y="315"/>
                      <a:pt x="62" y="340"/>
                      <a:pt x="49" y="365"/>
                    </a:cubicBezTo>
                    <a:cubicBezTo>
                      <a:pt x="35" y="390"/>
                      <a:pt x="24" y="416"/>
                      <a:pt x="17" y="442"/>
                    </a:cubicBezTo>
                    <a:cubicBezTo>
                      <a:pt x="9" y="468"/>
                      <a:pt x="4" y="494"/>
                      <a:pt x="1" y="520"/>
                    </a:cubicBezTo>
                    <a:cubicBezTo>
                      <a:pt x="0" y="531"/>
                      <a:pt x="0" y="543"/>
                      <a:pt x="0" y="554"/>
                    </a:cubicBezTo>
                    <a:close/>
                  </a:path>
                </a:pathLst>
              </a:custGeom>
              <a:grpFill/>
              <a:ln>
                <a:solidFill>
                  <a:schemeClr val="accent4">
                    <a:lumMod val="20000"/>
                    <a:lumOff val="80000"/>
                  </a:schemeClr>
                </a:solid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1" name="Rectangle 14">
                <a:extLst>
                  <a:ext uri="{FF2B5EF4-FFF2-40B4-BE49-F238E27FC236}">
                    <a16:creationId xmlns:a16="http://schemas.microsoft.com/office/drawing/2014/main" id="{1985D2BD-0D26-47D3-AC47-8E8AA1CFBF2C}"/>
                  </a:ext>
                </a:extLst>
              </p:cNvPr>
              <p:cNvSpPr>
                <a:spLocks noChangeArrowheads="1"/>
              </p:cNvSpPr>
              <p:nvPr/>
            </p:nvSpPr>
            <p:spPr bwMode="auto">
              <a:xfrm>
                <a:off x="4356100" y="4076927"/>
                <a:ext cx="528638" cy="166688"/>
              </a:xfrm>
              <a:prstGeom prst="rect">
                <a:avLst/>
              </a:prstGeom>
              <a:grpFill/>
              <a:ln>
                <a:solidFill>
                  <a:schemeClr val="accent4">
                    <a:lumMod val="20000"/>
                    <a:lumOff val="80000"/>
                  </a:schemeClr>
                </a:solid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6" name="Freeform 13">
              <a:extLst>
                <a:ext uri="{FF2B5EF4-FFF2-40B4-BE49-F238E27FC236}">
                  <a16:creationId xmlns:a16="http://schemas.microsoft.com/office/drawing/2014/main" id="{89CDCDCD-48C9-4257-A988-313C3E5C90AD}"/>
                </a:ext>
              </a:extLst>
            </p:cNvPr>
            <p:cNvSpPr>
              <a:spLocks/>
            </p:cNvSpPr>
            <p:nvPr/>
          </p:nvSpPr>
          <p:spPr bwMode="auto">
            <a:xfrm>
              <a:off x="2763837" y="1895702"/>
              <a:ext cx="3616325" cy="1727200"/>
            </a:xfrm>
            <a:custGeom>
              <a:avLst/>
              <a:gdLst>
                <a:gd name="T0" fmla="*/ 1050 w 1332"/>
                <a:gd name="T1" fmla="*/ 0 h 636"/>
                <a:gd name="T2" fmla="*/ 1332 w 1332"/>
                <a:gd name="T3" fmla="*/ 8 h 636"/>
                <a:gd name="T4" fmla="*/ 1181 w 1332"/>
                <a:gd name="T5" fmla="*/ 161 h 636"/>
                <a:gd name="T6" fmla="*/ 1129 w 1332"/>
                <a:gd name="T7" fmla="*/ 98 h 636"/>
                <a:gd name="T8" fmla="*/ 1062 w 1332"/>
                <a:gd name="T9" fmla="*/ 134 h 636"/>
                <a:gd name="T10" fmla="*/ 969 w 1332"/>
                <a:gd name="T11" fmla="*/ 193 h 636"/>
                <a:gd name="T12" fmla="*/ 889 w 1332"/>
                <a:gd name="T13" fmla="*/ 258 h 636"/>
                <a:gd name="T14" fmla="*/ 823 w 1332"/>
                <a:gd name="T15" fmla="*/ 327 h 636"/>
                <a:gd name="T16" fmla="*/ 774 w 1332"/>
                <a:gd name="T17" fmla="*/ 401 h 636"/>
                <a:gd name="T18" fmla="*/ 742 w 1332"/>
                <a:gd name="T19" fmla="*/ 478 h 636"/>
                <a:gd name="T20" fmla="*/ 726 w 1332"/>
                <a:gd name="T21" fmla="*/ 557 h 636"/>
                <a:gd name="T22" fmla="*/ 727 w 1332"/>
                <a:gd name="T23" fmla="*/ 631 h 636"/>
                <a:gd name="T24" fmla="*/ 728 w 1332"/>
                <a:gd name="T25" fmla="*/ 636 h 636"/>
                <a:gd name="T26" fmla="*/ 533 w 1332"/>
                <a:gd name="T27" fmla="*/ 636 h 636"/>
                <a:gd name="T28" fmla="*/ 534 w 1332"/>
                <a:gd name="T29" fmla="*/ 625 h 636"/>
                <a:gd name="T30" fmla="*/ 525 w 1332"/>
                <a:gd name="T31" fmla="*/ 488 h 636"/>
                <a:gd name="T32" fmla="*/ 500 w 1332"/>
                <a:gd name="T33" fmla="*/ 415 h 636"/>
                <a:gd name="T34" fmla="*/ 461 w 1332"/>
                <a:gd name="T35" fmla="*/ 345 h 636"/>
                <a:gd name="T36" fmla="*/ 407 w 1332"/>
                <a:gd name="T37" fmla="*/ 278 h 636"/>
                <a:gd name="T38" fmla="*/ 338 w 1332"/>
                <a:gd name="T39" fmla="*/ 216 h 636"/>
                <a:gd name="T40" fmla="*/ 200 w 1332"/>
                <a:gd name="T41" fmla="*/ 126 h 636"/>
                <a:gd name="T42" fmla="*/ 149 w 1332"/>
                <a:gd name="T43" fmla="*/ 187 h 636"/>
                <a:gd name="T44" fmla="*/ 0 w 1332"/>
                <a:gd name="T45" fmla="*/ 32 h 636"/>
                <a:gd name="T46" fmla="*/ 283 w 1332"/>
                <a:gd name="T47" fmla="*/ 26 h 636"/>
                <a:gd name="T48" fmla="*/ 230 w 1332"/>
                <a:gd name="T49" fmla="*/ 90 h 636"/>
                <a:gd name="T50" fmla="*/ 405 w 1332"/>
                <a:gd name="T51" fmla="*/ 176 h 636"/>
                <a:gd name="T52" fmla="*/ 495 w 1332"/>
                <a:gd name="T53" fmla="*/ 237 h 636"/>
                <a:gd name="T54" fmla="*/ 572 w 1332"/>
                <a:gd name="T55" fmla="*/ 307 h 636"/>
                <a:gd name="T56" fmla="*/ 632 w 1332"/>
                <a:gd name="T57" fmla="*/ 380 h 636"/>
                <a:gd name="T58" fmla="*/ 643 w 1332"/>
                <a:gd name="T59" fmla="*/ 365 h 636"/>
                <a:gd name="T60" fmla="*/ 716 w 1332"/>
                <a:gd name="T61" fmla="*/ 286 h 636"/>
                <a:gd name="T62" fmla="*/ 805 w 1332"/>
                <a:gd name="T63" fmla="*/ 214 h 636"/>
                <a:gd name="T64" fmla="*/ 907 w 1332"/>
                <a:gd name="T65" fmla="*/ 151 h 636"/>
                <a:gd name="T66" fmla="*/ 1018 w 1332"/>
                <a:gd name="T67" fmla="*/ 97 h 636"/>
                <a:gd name="T68" fmla="*/ 1101 w 1332"/>
                <a:gd name="T69" fmla="*/ 64 h 636"/>
                <a:gd name="T70" fmla="*/ 1050 w 1332"/>
                <a:gd name="T71"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32" h="636">
                  <a:moveTo>
                    <a:pt x="1050" y="0"/>
                  </a:moveTo>
                  <a:cubicBezTo>
                    <a:pt x="1332" y="8"/>
                    <a:pt x="1332" y="8"/>
                    <a:pt x="1332" y="8"/>
                  </a:cubicBezTo>
                  <a:cubicBezTo>
                    <a:pt x="1181" y="161"/>
                    <a:pt x="1181" y="161"/>
                    <a:pt x="1181" y="161"/>
                  </a:cubicBezTo>
                  <a:cubicBezTo>
                    <a:pt x="1129" y="98"/>
                    <a:pt x="1129" y="98"/>
                    <a:pt x="1129" y="98"/>
                  </a:cubicBezTo>
                  <a:cubicBezTo>
                    <a:pt x="1106" y="110"/>
                    <a:pt x="1084" y="122"/>
                    <a:pt x="1062" y="134"/>
                  </a:cubicBezTo>
                  <a:cubicBezTo>
                    <a:pt x="1029" y="153"/>
                    <a:pt x="998" y="172"/>
                    <a:pt x="969" y="193"/>
                  </a:cubicBezTo>
                  <a:cubicBezTo>
                    <a:pt x="940" y="214"/>
                    <a:pt x="913" y="235"/>
                    <a:pt x="889" y="258"/>
                  </a:cubicBezTo>
                  <a:cubicBezTo>
                    <a:pt x="865" y="280"/>
                    <a:pt x="843" y="303"/>
                    <a:pt x="823" y="327"/>
                  </a:cubicBezTo>
                  <a:cubicBezTo>
                    <a:pt x="804" y="352"/>
                    <a:pt x="787" y="376"/>
                    <a:pt x="774" y="401"/>
                  </a:cubicBezTo>
                  <a:cubicBezTo>
                    <a:pt x="760" y="427"/>
                    <a:pt x="749" y="452"/>
                    <a:pt x="742" y="478"/>
                  </a:cubicBezTo>
                  <a:cubicBezTo>
                    <a:pt x="734" y="504"/>
                    <a:pt x="729" y="531"/>
                    <a:pt x="726" y="557"/>
                  </a:cubicBezTo>
                  <a:cubicBezTo>
                    <a:pt x="724" y="582"/>
                    <a:pt x="725" y="606"/>
                    <a:pt x="727" y="631"/>
                  </a:cubicBezTo>
                  <a:cubicBezTo>
                    <a:pt x="727" y="633"/>
                    <a:pt x="727" y="634"/>
                    <a:pt x="728" y="636"/>
                  </a:cubicBezTo>
                  <a:cubicBezTo>
                    <a:pt x="533" y="636"/>
                    <a:pt x="533" y="636"/>
                    <a:pt x="533" y="636"/>
                  </a:cubicBezTo>
                  <a:cubicBezTo>
                    <a:pt x="533" y="632"/>
                    <a:pt x="533" y="629"/>
                    <a:pt x="534" y="625"/>
                  </a:cubicBezTo>
                  <a:cubicBezTo>
                    <a:pt x="538" y="579"/>
                    <a:pt x="535" y="533"/>
                    <a:pt x="525" y="488"/>
                  </a:cubicBezTo>
                  <a:cubicBezTo>
                    <a:pt x="519" y="464"/>
                    <a:pt x="511" y="439"/>
                    <a:pt x="500" y="415"/>
                  </a:cubicBezTo>
                  <a:cubicBezTo>
                    <a:pt x="490" y="391"/>
                    <a:pt x="477" y="368"/>
                    <a:pt x="461" y="345"/>
                  </a:cubicBezTo>
                  <a:cubicBezTo>
                    <a:pt x="445" y="322"/>
                    <a:pt x="427" y="300"/>
                    <a:pt x="407" y="278"/>
                  </a:cubicBezTo>
                  <a:cubicBezTo>
                    <a:pt x="386" y="256"/>
                    <a:pt x="363" y="236"/>
                    <a:pt x="338" y="216"/>
                  </a:cubicBezTo>
                  <a:cubicBezTo>
                    <a:pt x="298" y="183"/>
                    <a:pt x="251" y="153"/>
                    <a:pt x="200" y="126"/>
                  </a:cubicBezTo>
                  <a:cubicBezTo>
                    <a:pt x="149" y="187"/>
                    <a:pt x="149" y="187"/>
                    <a:pt x="149" y="187"/>
                  </a:cubicBezTo>
                  <a:cubicBezTo>
                    <a:pt x="0" y="32"/>
                    <a:pt x="0" y="32"/>
                    <a:pt x="0" y="32"/>
                  </a:cubicBezTo>
                  <a:cubicBezTo>
                    <a:pt x="283" y="26"/>
                    <a:pt x="283" y="26"/>
                    <a:pt x="283" y="26"/>
                  </a:cubicBezTo>
                  <a:cubicBezTo>
                    <a:pt x="230" y="90"/>
                    <a:pt x="230" y="90"/>
                    <a:pt x="230" y="90"/>
                  </a:cubicBezTo>
                  <a:cubicBezTo>
                    <a:pt x="292" y="114"/>
                    <a:pt x="351" y="143"/>
                    <a:pt x="405" y="176"/>
                  </a:cubicBezTo>
                  <a:cubicBezTo>
                    <a:pt x="437" y="195"/>
                    <a:pt x="467" y="215"/>
                    <a:pt x="495" y="237"/>
                  </a:cubicBezTo>
                  <a:cubicBezTo>
                    <a:pt x="523" y="259"/>
                    <a:pt x="549" y="283"/>
                    <a:pt x="572" y="307"/>
                  </a:cubicBezTo>
                  <a:cubicBezTo>
                    <a:pt x="595" y="330"/>
                    <a:pt x="614" y="355"/>
                    <a:pt x="632" y="380"/>
                  </a:cubicBezTo>
                  <a:cubicBezTo>
                    <a:pt x="636" y="375"/>
                    <a:pt x="639" y="370"/>
                    <a:pt x="643" y="365"/>
                  </a:cubicBezTo>
                  <a:cubicBezTo>
                    <a:pt x="665" y="338"/>
                    <a:pt x="689" y="311"/>
                    <a:pt x="716" y="286"/>
                  </a:cubicBezTo>
                  <a:cubicBezTo>
                    <a:pt x="744" y="261"/>
                    <a:pt x="774" y="237"/>
                    <a:pt x="805" y="214"/>
                  </a:cubicBezTo>
                  <a:cubicBezTo>
                    <a:pt x="837" y="192"/>
                    <a:pt x="871" y="171"/>
                    <a:pt x="907" y="151"/>
                  </a:cubicBezTo>
                  <a:cubicBezTo>
                    <a:pt x="942" y="132"/>
                    <a:pt x="979" y="114"/>
                    <a:pt x="1018" y="97"/>
                  </a:cubicBezTo>
                  <a:cubicBezTo>
                    <a:pt x="1045" y="85"/>
                    <a:pt x="1073" y="74"/>
                    <a:pt x="1101" y="64"/>
                  </a:cubicBezTo>
                  <a:lnTo>
                    <a:pt x="1050" y="0"/>
                  </a:lnTo>
                  <a:close/>
                </a:path>
              </a:pathLst>
            </a:custGeom>
            <a:grpFill/>
            <a:ln>
              <a:solidFill>
                <a:schemeClr val="bg1"/>
              </a:solid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19" name="Shape 372">
            <a:extLst>
              <a:ext uri="{FF2B5EF4-FFF2-40B4-BE49-F238E27FC236}">
                <a16:creationId xmlns:a16="http://schemas.microsoft.com/office/drawing/2014/main" id="{4202FFAA-DB55-4164-AEB0-C61BE2247DE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Check for Irregularities</a:t>
            </a:r>
          </a:p>
        </p:txBody>
      </p:sp>
      <p:pic>
        <p:nvPicPr>
          <p:cNvPr id="20" name="Shape 375">
            <a:extLst>
              <a:ext uri="{FF2B5EF4-FFF2-40B4-BE49-F238E27FC236}">
                <a16:creationId xmlns:a16="http://schemas.microsoft.com/office/drawing/2014/main" id="{C43FD9D9-FB99-44B8-BA48-6FFE88A30AFD}"/>
              </a:ext>
            </a:extLst>
          </p:cNvPr>
          <p:cNvPicPr preferRelativeResize="0"/>
          <p:nvPr/>
        </p:nvPicPr>
        <p:blipFill rotWithShape="1">
          <a:blip r:embed="rId3">
            <a:alphaModFix/>
          </a:blip>
          <a:srcRect/>
          <a:stretch/>
        </p:blipFill>
        <p:spPr>
          <a:xfrm>
            <a:off x="5754479" y="829986"/>
            <a:ext cx="4859899" cy="253919"/>
          </a:xfrm>
          <a:prstGeom prst="rect">
            <a:avLst/>
          </a:prstGeom>
          <a:noFill/>
          <a:ln>
            <a:noFill/>
          </a:ln>
        </p:spPr>
      </p:pic>
      <p:sp>
        <p:nvSpPr>
          <p:cNvPr id="17" name="TextBox 16">
            <a:extLst>
              <a:ext uri="{FF2B5EF4-FFF2-40B4-BE49-F238E27FC236}">
                <a16:creationId xmlns:a16="http://schemas.microsoft.com/office/drawing/2014/main" id="{779B9A52-F0AC-4AF9-94AE-B29348917CFA}"/>
              </a:ext>
            </a:extLst>
          </p:cNvPr>
          <p:cNvSpPr txBox="1"/>
          <p:nvPr/>
        </p:nvSpPr>
        <p:spPr>
          <a:xfrm>
            <a:off x="332002" y="2065510"/>
            <a:ext cx="3557025" cy="400110"/>
          </a:xfrm>
          <a:prstGeom prst="rect">
            <a:avLst/>
          </a:prstGeom>
          <a:solidFill>
            <a:schemeClr val="tx1">
              <a:lumMod val="50000"/>
              <a:lumOff val="50000"/>
            </a:schemeClr>
          </a:solidFill>
          <a:ln>
            <a:solidFill>
              <a:schemeClr val="bg1"/>
            </a:solidFill>
          </a:ln>
          <a:effectLst>
            <a:outerShdw blurRad="50800" dist="38100" dir="5400000" algn="t" rotWithShape="0">
              <a:prstClr val="black">
                <a:alpha val="40000"/>
              </a:prstClr>
            </a:outerShdw>
          </a:effectLst>
        </p:spPr>
        <p:txBody>
          <a:bodyPr wrap="square" numCol="1" spcCol="640080" rtlCol="0">
            <a:spAutoFit/>
          </a:bodyPr>
          <a:lstStyle/>
          <a:p>
            <a:pPr algn="ctr" defTabSz="1625620"/>
            <a:r>
              <a:rPr lang="en-US" sz="2000" b="1" dirty="0">
                <a:solidFill>
                  <a:schemeClr val="bg1"/>
                </a:solidFill>
                <a:latin typeface="Open Sans" panose="020B0604020202020204" charset="0"/>
                <a:ea typeface="Open Sans" panose="020B0604020202020204" charset="0"/>
                <a:cs typeface="Open Sans" panose="020B0604020202020204" charset="0"/>
              </a:rPr>
              <a:t>Check for missing values</a:t>
            </a:r>
          </a:p>
        </p:txBody>
      </p:sp>
      <p:grpSp>
        <p:nvGrpSpPr>
          <p:cNvPr id="58" name="Group 57">
            <a:extLst>
              <a:ext uri="{FF2B5EF4-FFF2-40B4-BE49-F238E27FC236}">
                <a16:creationId xmlns:a16="http://schemas.microsoft.com/office/drawing/2014/main" id="{63270431-FBF6-45DF-B3B1-36818A9B159D}"/>
              </a:ext>
            </a:extLst>
          </p:cNvPr>
          <p:cNvGrpSpPr/>
          <p:nvPr/>
        </p:nvGrpSpPr>
        <p:grpSpPr>
          <a:xfrm>
            <a:off x="852724" y="2954444"/>
            <a:ext cx="3661351" cy="1638407"/>
            <a:chOff x="852724" y="2954444"/>
            <a:chExt cx="3661351" cy="1638407"/>
          </a:xfrm>
        </p:grpSpPr>
        <p:grpSp>
          <p:nvGrpSpPr>
            <p:cNvPr id="22" name="Group 21">
              <a:extLst>
                <a:ext uri="{FF2B5EF4-FFF2-40B4-BE49-F238E27FC236}">
                  <a16:creationId xmlns:a16="http://schemas.microsoft.com/office/drawing/2014/main" id="{9C25EFE8-B310-4E43-8A61-2639520738DB}"/>
                </a:ext>
              </a:extLst>
            </p:cNvPr>
            <p:cNvGrpSpPr/>
            <p:nvPr/>
          </p:nvGrpSpPr>
          <p:grpSpPr>
            <a:xfrm>
              <a:off x="2142621" y="2954444"/>
              <a:ext cx="1081555" cy="614722"/>
              <a:chOff x="7530784" y="3794728"/>
              <a:chExt cx="1194432" cy="685800"/>
            </a:xfrm>
          </p:grpSpPr>
          <p:sp>
            <p:nvSpPr>
              <p:cNvPr id="28" name="Rounded Rectangle 124">
                <a:extLst>
                  <a:ext uri="{FF2B5EF4-FFF2-40B4-BE49-F238E27FC236}">
                    <a16:creationId xmlns:a16="http://schemas.microsoft.com/office/drawing/2014/main" id="{3BE01065-612B-4B3F-8329-3FC0BE0B5F1E}"/>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ounded Rectangle 125">
                <a:extLst>
                  <a:ext uri="{FF2B5EF4-FFF2-40B4-BE49-F238E27FC236}">
                    <a16:creationId xmlns:a16="http://schemas.microsoft.com/office/drawing/2014/main" id="{0A977035-B044-49F8-ABCC-A4BFCCC0428E}"/>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23" name="Group 22">
              <a:extLst>
                <a:ext uri="{FF2B5EF4-FFF2-40B4-BE49-F238E27FC236}">
                  <a16:creationId xmlns:a16="http://schemas.microsoft.com/office/drawing/2014/main" id="{B1DE5EED-0CA5-4311-B566-3E69A35BB50D}"/>
                </a:ext>
              </a:extLst>
            </p:cNvPr>
            <p:cNvGrpSpPr/>
            <p:nvPr/>
          </p:nvGrpSpPr>
          <p:grpSpPr>
            <a:xfrm>
              <a:off x="852724" y="3625787"/>
              <a:ext cx="3661351" cy="967064"/>
              <a:chOff x="3533641" y="4914900"/>
              <a:chExt cx="9576000" cy="3766537"/>
            </a:xfrm>
          </p:grpSpPr>
          <p:sp>
            <p:nvSpPr>
              <p:cNvPr id="24" name="Rectangle 23">
                <a:extLst>
                  <a:ext uri="{FF2B5EF4-FFF2-40B4-BE49-F238E27FC236}">
                    <a16:creationId xmlns:a16="http://schemas.microsoft.com/office/drawing/2014/main" id="{E2078B4E-76ED-4F1E-AE12-EC3CB74565CF}"/>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25" name="Straight Connector 24">
                <a:extLst>
                  <a:ext uri="{FF2B5EF4-FFF2-40B4-BE49-F238E27FC236}">
                    <a16:creationId xmlns:a16="http://schemas.microsoft.com/office/drawing/2014/main" id="{BA6EC5D2-0AF3-42C7-984E-D0015836377C}"/>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6" name="Isosceles Triangle 25">
                <a:extLst>
                  <a:ext uri="{FF2B5EF4-FFF2-40B4-BE49-F238E27FC236}">
                    <a16:creationId xmlns:a16="http://schemas.microsoft.com/office/drawing/2014/main" id="{BDF1AE6D-8D6F-43D2-B9EB-82FDB1C575A0}"/>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1D2A5E51-8B90-4E73-A75A-52F7E651758D}"/>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df1['hp'].isna().any()</a:t>
                </a:r>
              </a:p>
            </p:txBody>
          </p:sp>
        </p:grpSp>
      </p:grpSp>
      <p:pic>
        <p:nvPicPr>
          <p:cNvPr id="30" name="Picture 29">
            <a:extLst>
              <a:ext uri="{FF2B5EF4-FFF2-40B4-BE49-F238E27FC236}">
                <a16:creationId xmlns:a16="http://schemas.microsoft.com/office/drawing/2014/main" id="{835540FA-6845-45F1-B6FC-F3CA47313503}"/>
              </a:ext>
            </a:extLst>
          </p:cNvPr>
          <p:cNvPicPr>
            <a:picLocks noChangeAspect="1"/>
          </p:cNvPicPr>
          <p:nvPr/>
        </p:nvPicPr>
        <p:blipFill>
          <a:blip r:embed="rId4"/>
          <a:stretch>
            <a:fillRect/>
          </a:stretch>
        </p:blipFill>
        <p:spPr>
          <a:xfrm>
            <a:off x="884919" y="4832593"/>
            <a:ext cx="2075806" cy="286901"/>
          </a:xfrm>
          <a:prstGeom prst="rect">
            <a:avLst/>
          </a:prstGeom>
          <a:ln w="19050">
            <a:solidFill>
              <a:srgbClr val="26B7C9"/>
            </a:solidFill>
          </a:ln>
        </p:spPr>
      </p:pic>
      <p:sp>
        <p:nvSpPr>
          <p:cNvPr id="18" name="TextBox 17">
            <a:extLst>
              <a:ext uri="{FF2B5EF4-FFF2-40B4-BE49-F238E27FC236}">
                <a16:creationId xmlns:a16="http://schemas.microsoft.com/office/drawing/2014/main" id="{A1E98BF5-7D75-4B40-BE1F-63BFFEDFA5A0}"/>
              </a:ext>
            </a:extLst>
          </p:cNvPr>
          <p:cNvSpPr txBox="1"/>
          <p:nvPr/>
        </p:nvSpPr>
        <p:spPr>
          <a:xfrm>
            <a:off x="12000213" y="2191633"/>
            <a:ext cx="2759393" cy="400110"/>
          </a:xfrm>
          <a:prstGeom prst="rect">
            <a:avLst/>
          </a:prstGeom>
          <a:solidFill>
            <a:schemeClr val="tx1">
              <a:lumMod val="50000"/>
              <a:lumOff val="50000"/>
            </a:schemeClr>
          </a:solidFill>
          <a:ln>
            <a:solidFill>
              <a:schemeClr val="bg1"/>
            </a:solidFill>
          </a:ln>
          <a:effectLst>
            <a:outerShdw blurRad="50800" dist="38100" dir="5400000" algn="t" rotWithShape="0">
              <a:prstClr val="black">
                <a:alpha val="40000"/>
              </a:prstClr>
            </a:outerShdw>
          </a:effectLst>
        </p:spPr>
        <p:txBody>
          <a:bodyPr wrap="square" numCol="1" spcCol="640080" rtlCol="0">
            <a:spAutoFit/>
          </a:bodyPr>
          <a:lstStyle/>
          <a:p>
            <a:pPr algn="ctr" defTabSz="1625620"/>
            <a:r>
              <a:rPr lang="en-US" sz="2000" b="1" dirty="0">
                <a:solidFill>
                  <a:schemeClr val="bg1"/>
                </a:solidFill>
                <a:latin typeface="Open Sans" panose="020B0604020202020204" charset="0"/>
                <a:ea typeface="Open Sans" panose="020B0604020202020204" charset="0"/>
                <a:cs typeface="Open Sans" panose="020B0604020202020204" charset="0"/>
              </a:rPr>
              <a:t>Check for Outliers</a:t>
            </a:r>
          </a:p>
        </p:txBody>
      </p:sp>
      <p:pic>
        <p:nvPicPr>
          <p:cNvPr id="39" name="Picture 38">
            <a:extLst>
              <a:ext uri="{FF2B5EF4-FFF2-40B4-BE49-F238E27FC236}">
                <a16:creationId xmlns:a16="http://schemas.microsoft.com/office/drawing/2014/main" id="{E08C89B6-98B5-4250-B76E-0261CF9CEC6C}"/>
              </a:ext>
            </a:extLst>
          </p:cNvPr>
          <p:cNvPicPr>
            <a:picLocks noChangeAspect="1"/>
          </p:cNvPicPr>
          <p:nvPr/>
        </p:nvPicPr>
        <p:blipFill>
          <a:blip r:embed="rId5"/>
          <a:stretch>
            <a:fillRect/>
          </a:stretch>
        </p:blipFill>
        <p:spPr>
          <a:xfrm>
            <a:off x="9982200" y="5062549"/>
            <a:ext cx="5924805" cy="3342790"/>
          </a:xfrm>
          <a:prstGeom prst="rect">
            <a:avLst/>
          </a:prstGeom>
          <a:ln>
            <a:noFill/>
          </a:ln>
          <a:effectLst/>
        </p:spPr>
      </p:pic>
      <p:cxnSp>
        <p:nvCxnSpPr>
          <p:cNvPr id="52" name="Straight Arrow Connector 51">
            <a:extLst>
              <a:ext uri="{FF2B5EF4-FFF2-40B4-BE49-F238E27FC236}">
                <a16:creationId xmlns:a16="http://schemas.microsoft.com/office/drawing/2014/main" id="{34ACEDDE-CB21-4C21-9122-AB8655E67F4A}"/>
              </a:ext>
            </a:extLst>
          </p:cNvPr>
          <p:cNvCxnSpPr>
            <a:cxnSpLocks/>
          </p:cNvCxnSpPr>
          <p:nvPr/>
        </p:nvCxnSpPr>
        <p:spPr>
          <a:xfrm flipH="1">
            <a:off x="7335078" y="8567530"/>
            <a:ext cx="7553740"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47B9423-A65C-49F0-94F4-9FBDCCED4FEE}"/>
              </a:ext>
            </a:extLst>
          </p:cNvPr>
          <p:cNvCxnSpPr/>
          <p:nvPr/>
        </p:nvCxnSpPr>
        <p:spPr>
          <a:xfrm>
            <a:off x="14888817" y="6977270"/>
            <a:ext cx="0" cy="159026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16C4A418-B314-46DB-847C-2D2629EFDDFE}"/>
              </a:ext>
            </a:extLst>
          </p:cNvPr>
          <p:cNvSpPr/>
          <p:nvPr/>
        </p:nvSpPr>
        <p:spPr>
          <a:xfrm>
            <a:off x="5604442" y="8365583"/>
            <a:ext cx="1555035" cy="430666"/>
          </a:xfrm>
          <a:prstGeom prst="roundRect">
            <a:avLst/>
          </a:prstGeom>
          <a:solidFill>
            <a:schemeClr val="tx1">
              <a:lumMod val="50000"/>
              <a:lumOff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Open Sans" panose="020B0604020202020204" charset="0"/>
                <a:ea typeface="Open Sans" panose="020B0604020202020204" charset="0"/>
                <a:cs typeface="Open Sans" panose="020B0604020202020204" charset="0"/>
              </a:rPr>
              <a:t>Outlier</a:t>
            </a:r>
          </a:p>
        </p:txBody>
      </p:sp>
      <p:grpSp>
        <p:nvGrpSpPr>
          <p:cNvPr id="60" name="Group 59">
            <a:extLst>
              <a:ext uri="{FF2B5EF4-FFF2-40B4-BE49-F238E27FC236}">
                <a16:creationId xmlns:a16="http://schemas.microsoft.com/office/drawing/2014/main" id="{1A5599F1-AF37-42AF-9AE0-10BF6092C62A}"/>
              </a:ext>
            </a:extLst>
          </p:cNvPr>
          <p:cNvGrpSpPr/>
          <p:nvPr/>
        </p:nvGrpSpPr>
        <p:grpSpPr>
          <a:xfrm>
            <a:off x="12832116" y="2988497"/>
            <a:ext cx="1081555" cy="614722"/>
            <a:chOff x="7530784" y="3794728"/>
            <a:chExt cx="1194432" cy="685800"/>
          </a:xfrm>
        </p:grpSpPr>
        <p:sp>
          <p:nvSpPr>
            <p:cNvPr id="66" name="Rounded Rectangle 124">
              <a:extLst>
                <a:ext uri="{FF2B5EF4-FFF2-40B4-BE49-F238E27FC236}">
                  <a16:creationId xmlns:a16="http://schemas.microsoft.com/office/drawing/2014/main" id="{5A6D9A62-9BDD-4A9F-B918-41CDC4DC280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125">
              <a:extLst>
                <a:ext uri="{FF2B5EF4-FFF2-40B4-BE49-F238E27FC236}">
                  <a16:creationId xmlns:a16="http://schemas.microsoft.com/office/drawing/2014/main" id="{4F9E0A0B-9AED-482F-90AC-62F704AD39B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61" name="Group 60">
            <a:extLst>
              <a:ext uri="{FF2B5EF4-FFF2-40B4-BE49-F238E27FC236}">
                <a16:creationId xmlns:a16="http://schemas.microsoft.com/office/drawing/2014/main" id="{0761EF5C-238C-4498-9046-8796F2D14711}"/>
              </a:ext>
            </a:extLst>
          </p:cNvPr>
          <p:cNvGrpSpPr/>
          <p:nvPr/>
        </p:nvGrpSpPr>
        <p:grpSpPr>
          <a:xfrm>
            <a:off x="11342512" y="3657861"/>
            <a:ext cx="4060764" cy="967064"/>
            <a:chOff x="3533641" y="4914900"/>
            <a:chExt cx="9576000" cy="3766537"/>
          </a:xfrm>
        </p:grpSpPr>
        <p:sp>
          <p:nvSpPr>
            <p:cNvPr id="62" name="Rectangle 61">
              <a:extLst>
                <a:ext uri="{FF2B5EF4-FFF2-40B4-BE49-F238E27FC236}">
                  <a16:creationId xmlns:a16="http://schemas.microsoft.com/office/drawing/2014/main" id="{A9E1874C-EF70-479A-BD7A-3C4D0FBFB922}"/>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63" name="Straight Connector 62">
              <a:extLst>
                <a:ext uri="{FF2B5EF4-FFF2-40B4-BE49-F238E27FC236}">
                  <a16:creationId xmlns:a16="http://schemas.microsoft.com/office/drawing/2014/main" id="{691F8CC7-6587-492E-8147-CFE167E22144}"/>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64" name="Isosceles Triangle 63">
              <a:extLst>
                <a:ext uri="{FF2B5EF4-FFF2-40B4-BE49-F238E27FC236}">
                  <a16:creationId xmlns:a16="http://schemas.microsoft.com/office/drawing/2014/main" id="{AB4C0C36-CC96-4BE6-A2E2-B7AF04A12A52}"/>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65" name="Rectangle 64">
              <a:extLst>
                <a:ext uri="{FF2B5EF4-FFF2-40B4-BE49-F238E27FC236}">
                  <a16:creationId xmlns:a16="http://schemas.microsoft.com/office/drawing/2014/main" id="{4F382F84-BE9B-4A2F-B03A-9C06E3611946}"/>
                </a:ext>
              </a:extLst>
            </p:cNvPr>
            <p:cNvSpPr/>
            <p:nvPr/>
          </p:nvSpPr>
          <p:spPr>
            <a:xfrm>
              <a:off x="3617845" y="5615714"/>
              <a:ext cx="9407595"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sns.boxplot(x=df1['hp'])</a:t>
              </a:r>
            </a:p>
          </p:txBody>
        </p:sp>
      </p:grpSp>
    </p:spTree>
    <p:extLst>
      <p:ext uri="{BB962C8B-B14F-4D97-AF65-F5344CB8AC3E}">
        <p14:creationId xmlns:p14="http://schemas.microsoft.com/office/powerpoint/2010/main" val="2425592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E753C3F-90D2-4FA3-93EE-A2E6C4878CBB}"/>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Outlier Treatment</a:t>
            </a:r>
          </a:p>
        </p:txBody>
      </p:sp>
      <p:pic>
        <p:nvPicPr>
          <p:cNvPr id="4" name="Shape 375">
            <a:extLst>
              <a:ext uri="{FF2B5EF4-FFF2-40B4-BE49-F238E27FC236}">
                <a16:creationId xmlns:a16="http://schemas.microsoft.com/office/drawing/2014/main" id="{45B65C80-64C4-4015-9649-86DE1ADAA356}"/>
              </a:ext>
            </a:extLst>
          </p:cNvPr>
          <p:cNvPicPr preferRelativeResize="0"/>
          <p:nvPr/>
        </p:nvPicPr>
        <p:blipFill rotWithShape="1">
          <a:blip r:embed="rId3">
            <a:alphaModFix/>
          </a:blip>
          <a:srcRect/>
          <a:stretch/>
        </p:blipFill>
        <p:spPr>
          <a:xfrm>
            <a:off x="6277356" y="829986"/>
            <a:ext cx="3800922" cy="253919"/>
          </a:xfrm>
          <a:prstGeom prst="rect">
            <a:avLst/>
          </a:prstGeom>
          <a:noFill/>
          <a:ln>
            <a:noFill/>
          </a:ln>
        </p:spPr>
      </p:pic>
      <p:grpSp>
        <p:nvGrpSpPr>
          <p:cNvPr id="2" name="Group 1">
            <a:extLst>
              <a:ext uri="{FF2B5EF4-FFF2-40B4-BE49-F238E27FC236}">
                <a16:creationId xmlns:a16="http://schemas.microsoft.com/office/drawing/2014/main" id="{2B48FD8E-15B3-427F-9B59-3090EA0853A2}"/>
              </a:ext>
            </a:extLst>
          </p:cNvPr>
          <p:cNvGrpSpPr/>
          <p:nvPr/>
        </p:nvGrpSpPr>
        <p:grpSpPr>
          <a:xfrm>
            <a:off x="3835483" y="2081181"/>
            <a:ext cx="11112969" cy="6880456"/>
            <a:chOff x="3835483" y="1495031"/>
            <a:chExt cx="11112969" cy="6880456"/>
          </a:xfrm>
        </p:grpSpPr>
        <p:grpSp>
          <p:nvGrpSpPr>
            <p:cNvPr id="25" name="Group 24">
              <a:extLst>
                <a:ext uri="{FF2B5EF4-FFF2-40B4-BE49-F238E27FC236}">
                  <a16:creationId xmlns:a16="http://schemas.microsoft.com/office/drawing/2014/main" id="{35AC9146-A913-4021-AD63-B34280B94AF0}"/>
                </a:ext>
              </a:extLst>
            </p:cNvPr>
            <p:cNvGrpSpPr/>
            <p:nvPr/>
          </p:nvGrpSpPr>
          <p:grpSpPr>
            <a:xfrm>
              <a:off x="3835483" y="1495031"/>
              <a:ext cx="8585033" cy="2122812"/>
              <a:chOff x="3835483" y="1495031"/>
              <a:chExt cx="8585033" cy="2122812"/>
            </a:xfrm>
          </p:grpSpPr>
          <p:grpSp>
            <p:nvGrpSpPr>
              <p:cNvPr id="14" name="Group 13">
                <a:extLst>
                  <a:ext uri="{FF2B5EF4-FFF2-40B4-BE49-F238E27FC236}">
                    <a16:creationId xmlns:a16="http://schemas.microsoft.com/office/drawing/2014/main" id="{3700B049-B5FE-4C95-A9E3-F4442658B08D}"/>
                  </a:ext>
                </a:extLst>
              </p:cNvPr>
              <p:cNvGrpSpPr/>
              <p:nvPr/>
            </p:nvGrpSpPr>
            <p:grpSpPr>
              <a:xfrm>
                <a:off x="7587221" y="1495031"/>
                <a:ext cx="1081555" cy="614722"/>
                <a:chOff x="7530784" y="3794728"/>
                <a:chExt cx="1194432" cy="685800"/>
              </a:xfrm>
            </p:grpSpPr>
            <p:sp>
              <p:nvSpPr>
                <p:cNvPr id="15" name="Rounded Rectangle 124">
                  <a:extLst>
                    <a:ext uri="{FF2B5EF4-FFF2-40B4-BE49-F238E27FC236}">
                      <a16:creationId xmlns:a16="http://schemas.microsoft.com/office/drawing/2014/main" id="{8DE3F5A3-976E-4D15-BF10-061C278E4C3A}"/>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25">
                  <a:extLst>
                    <a:ext uri="{FF2B5EF4-FFF2-40B4-BE49-F238E27FC236}">
                      <a16:creationId xmlns:a16="http://schemas.microsoft.com/office/drawing/2014/main" id="{C099A939-79EC-404B-BCBA-3EE4876FC77B}"/>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7" name="Group 16">
                <a:extLst>
                  <a:ext uri="{FF2B5EF4-FFF2-40B4-BE49-F238E27FC236}">
                    <a16:creationId xmlns:a16="http://schemas.microsoft.com/office/drawing/2014/main" id="{0F807503-4E61-44F2-88F9-606F37DC5FF2}"/>
                  </a:ext>
                </a:extLst>
              </p:cNvPr>
              <p:cNvGrpSpPr/>
              <p:nvPr/>
            </p:nvGrpSpPr>
            <p:grpSpPr>
              <a:xfrm>
                <a:off x="3835483" y="2173241"/>
                <a:ext cx="8585033" cy="1444602"/>
                <a:chOff x="3533641" y="4914900"/>
                <a:chExt cx="9576000" cy="3766537"/>
              </a:xfrm>
            </p:grpSpPr>
            <p:sp>
              <p:nvSpPr>
                <p:cNvPr id="18" name="Rectangle 17">
                  <a:extLst>
                    <a:ext uri="{FF2B5EF4-FFF2-40B4-BE49-F238E27FC236}">
                      <a16:creationId xmlns:a16="http://schemas.microsoft.com/office/drawing/2014/main" id="{0F119E54-97D4-42EB-AAC7-3B7DC1D2EFAA}"/>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19" name="Straight Connector 18">
                  <a:extLst>
                    <a:ext uri="{FF2B5EF4-FFF2-40B4-BE49-F238E27FC236}">
                      <a16:creationId xmlns:a16="http://schemas.microsoft.com/office/drawing/2014/main" id="{94C0E247-B8FE-4D30-B349-23973C580705}"/>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0" name="Isosceles Triangle 19">
                  <a:extLst>
                    <a:ext uri="{FF2B5EF4-FFF2-40B4-BE49-F238E27FC236}">
                      <a16:creationId xmlns:a16="http://schemas.microsoft.com/office/drawing/2014/main" id="{033E8DA0-2781-4B35-B691-96C4E52BE97F}"/>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21" name="Rectangle 20">
                  <a:extLst>
                    <a:ext uri="{FF2B5EF4-FFF2-40B4-BE49-F238E27FC236}">
                      <a16:creationId xmlns:a16="http://schemas.microsoft.com/office/drawing/2014/main" id="{F696E867-1E23-4ED5-8373-33CCEC3F2C07}"/>
                    </a:ext>
                  </a:extLst>
                </p:cNvPr>
                <p:cNvSpPr/>
                <p:nvPr/>
              </p:nvSpPr>
              <p:spPr>
                <a:xfrm>
                  <a:off x="3617845" y="5615714"/>
                  <a:ext cx="9407595"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filter = df1['hp']&lt;250</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df1_out_rem = df1[filter]</a:t>
                  </a:r>
                </a:p>
                <a:p>
                  <a:r>
                    <a:rPr lang="en-US" altLang="en-US" sz="2000" dirty="0">
                      <a:solidFill>
                        <a:srgbClr val="262626"/>
                      </a:solidFill>
                      <a:latin typeface="Courier New" panose="02070309020205020404" pitchFamily="49" charset="0"/>
                      <a:ea typeface="Tahoma" panose="020B0604030504040204" pitchFamily="34" charset="0"/>
                      <a:cs typeface="Courier New" panose="02070309020205020404" pitchFamily="49" charset="0"/>
                    </a:rPr>
                    <a:t>sns.boxplot(x=df2_out_rem['hp'])</a:t>
                  </a:r>
                </a:p>
              </p:txBody>
            </p:sp>
          </p:grpSp>
        </p:grpSp>
        <p:pic>
          <p:nvPicPr>
            <p:cNvPr id="23" name="Picture 22">
              <a:extLst>
                <a:ext uri="{FF2B5EF4-FFF2-40B4-BE49-F238E27FC236}">
                  <a16:creationId xmlns:a16="http://schemas.microsoft.com/office/drawing/2014/main" id="{4858A763-E619-4502-9696-25719E582668}"/>
                </a:ext>
              </a:extLst>
            </p:cNvPr>
            <p:cNvPicPr>
              <a:picLocks noChangeAspect="1"/>
            </p:cNvPicPr>
            <p:nvPr/>
          </p:nvPicPr>
          <p:blipFill>
            <a:blip r:embed="rId4"/>
            <a:stretch>
              <a:fillRect/>
            </a:stretch>
          </p:blipFill>
          <p:spPr>
            <a:xfrm>
              <a:off x="4154356" y="3910892"/>
              <a:ext cx="7947284" cy="4464595"/>
            </a:xfrm>
            <a:prstGeom prst="rect">
              <a:avLst/>
            </a:prstGeom>
          </p:spPr>
        </p:pic>
        <p:sp>
          <p:nvSpPr>
            <p:cNvPr id="24" name="Speech Bubble: Oval 23">
              <a:extLst>
                <a:ext uri="{FF2B5EF4-FFF2-40B4-BE49-F238E27FC236}">
                  <a16:creationId xmlns:a16="http://schemas.microsoft.com/office/drawing/2014/main" id="{73DF704D-C6E6-4D09-B4C2-AEC1CFDE289E}"/>
                </a:ext>
              </a:extLst>
            </p:cNvPr>
            <p:cNvSpPr/>
            <p:nvPr/>
          </p:nvSpPr>
          <p:spPr>
            <a:xfrm>
              <a:off x="11648661" y="4936740"/>
              <a:ext cx="3299791" cy="2318815"/>
            </a:xfrm>
            <a:prstGeom prst="wedgeEllipseCallout">
              <a:avLst>
                <a:gd name="adj1" fmla="val -62052"/>
                <a:gd name="adj2" fmla="val 56579"/>
              </a:avLst>
            </a:prstGeom>
            <a:solidFill>
              <a:srgbClr val="26B7C9"/>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latin typeface="Comic Sans MS" panose="030F0702030302020204" pitchFamily="66" charset="0"/>
                </a:rPr>
                <a:t>Outlier filtered data</a:t>
              </a:r>
            </a:p>
          </p:txBody>
        </p:sp>
      </p:grpSp>
      <p:sp>
        <p:nvSpPr>
          <p:cNvPr id="22" name="Rectangle: Rounded Corners 21">
            <a:extLst>
              <a:ext uri="{FF2B5EF4-FFF2-40B4-BE49-F238E27FC236}">
                <a16:creationId xmlns:a16="http://schemas.microsoft.com/office/drawing/2014/main" id="{38E0692B-A606-4B96-BC7C-B2C4339CAB10}"/>
              </a:ext>
            </a:extLst>
          </p:cNvPr>
          <p:cNvSpPr/>
          <p:nvPr/>
        </p:nvSpPr>
        <p:spPr>
          <a:xfrm>
            <a:off x="3611231" y="1209140"/>
            <a:ext cx="9492226" cy="708487"/>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solidFill>
                  <a:schemeClr val="tx1">
                    <a:lumMod val="65000"/>
                    <a:lumOff val="35000"/>
                  </a:schemeClr>
                </a:solidFill>
                <a:latin typeface="Open Sans" panose="020B0606030504020204"/>
              </a:rPr>
              <a:t>Data with hp&gt;250 is the outlier data. Therefore, you can filter it accordingly.</a:t>
            </a:r>
          </a:p>
        </p:txBody>
      </p:sp>
    </p:spTree>
    <p:extLst>
      <p:ext uri="{BB962C8B-B14F-4D97-AF65-F5344CB8AC3E}">
        <p14:creationId xmlns:p14="http://schemas.microsoft.com/office/powerpoint/2010/main" val="39855724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dirty="0"/>
              <a:t>Data Preprocessing</a:t>
            </a:r>
            <a:endParaRPr lang="en-US" sz="3200" b="0" i="0" u="none" strike="noStrike" cap="none" dirty="0">
              <a:solidFill>
                <a:schemeClr val="lt1"/>
              </a:solidFill>
              <a:latin typeface="Open Sans ExtraBold"/>
              <a:ea typeface="Open Sans ExtraBold"/>
              <a:cs typeface="Open Sans ExtraBold"/>
              <a:sym typeface="Open Sans ExtraBold"/>
            </a:endParaRP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3: </a:t>
            </a:r>
            <a:r>
              <a:rPr lang="en-US" dirty="0"/>
              <a:t>Data Manipulation</a:t>
            </a:r>
            <a:endParaRPr lang="en-US" sz="2800" b="0" i="0" u="none" strike="noStrike" cap="none" dirty="0">
              <a:solidFill>
                <a:srgbClr val="0F547B"/>
              </a:solidFill>
              <a:latin typeface="Open Sans SemiBold"/>
              <a:ea typeface="Open Sans SemiBold"/>
              <a:cs typeface="Open Sans SemiBold"/>
              <a:sym typeface="Open Sans SemiBold"/>
            </a:endParaRPr>
          </a:p>
        </p:txBody>
      </p:sp>
    </p:spTree>
    <p:extLst>
      <p:ext uri="{BB962C8B-B14F-4D97-AF65-F5344CB8AC3E}">
        <p14:creationId xmlns:p14="http://schemas.microsoft.com/office/powerpoint/2010/main" val="324050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1EF625C-861A-4E0B-927A-85F73013E0E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Functionalities of Data Object </a:t>
            </a:r>
            <a:r>
              <a:rPr lang="en-US" dirty="0">
                <a:solidFill>
                  <a:schemeClr val="tx1">
                    <a:lumMod val="75000"/>
                    <a:lumOff val="25000"/>
                  </a:schemeClr>
                </a:solidFill>
              </a:rPr>
              <a:t>in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Python</a:t>
            </a:r>
          </a:p>
        </p:txBody>
      </p:sp>
      <p:pic>
        <p:nvPicPr>
          <p:cNvPr id="4" name="Shape 375">
            <a:extLst>
              <a:ext uri="{FF2B5EF4-FFF2-40B4-BE49-F238E27FC236}">
                <a16:creationId xmlns:a16="http://schemas.microsoft.com/office/drawing/2014/main" id="{38397508-5BBA-459A-86B1-5CC51C378E9F}"/>
              </a:ext>
            </a:extLst>
          </p:cNvPr>
          <p:cNvPicPr preferRelativeResize="0"/>
          <p:nvPr/>
        </p:nvPicPr>
        <p:blipFill rotWithShape="1">
          <a:blip r:embed="rId3">
            <a:alphaModFix/>
          </a:blip>
          <a:srcRect/>
          <a:stretch/>
        </p:blipFill>
        <p:spPr>
          <a:xfrm>
            <a:off x="3979530" y="829986"/>
            <a:ext cx="8394110" cy="253919"/>
          </a:xfrm>
          <a:prstGeom prst="rect">
            <a:avLst/>
          </a:prstGeom>
          <a:noFill/>
          <a:ln>
            <a:noFill/>
          </a:ln>
        </p:spPr>
      </p:pic>
      <p:grpSp>
        <p:nvGrpSpPr>
          <p:cNvPr id="2" name="Group 1">
            <a:extLst>
              <a:ext uri="{FF2B5EF4-FFF2-40B4-BE49-F238E27FC236}">
                <a16:creationId xmlns:a16="http://schemas.microsoft.com/office/drawing/2014/main" id="{7AFE95F6-0374-4EBE-9639-0BE0435970F4}"/>
              </a:ext>
            </a:extLst>
          </p:cNvPr>
          <p:cNvGrpSpPr/>
          <p:nvPr/>
        </p:nvGrpSpPr>
        <p:grpSpPr>
          <a:xfrm>
            <a:off x="4997698" y="1967097"/>
            <a:ext cx="6446911" cy="7079616"/>
            <a:chOff x="4364654" y="1310608"/>
            <a:chExt cx="6446911" cy="7079616"/>
          </a:xfrm>
        </p:grpSpPr>
        <p:sp>
          <p:nvSpPr>
            <p:cNvPr id="14" name="Freeform 23">
              <a:extLst>
                <a:ext uri="{FF2B5EF4-FFF2-40B4-BE49-F238E27FC236}">
                  <a16:creationId xmlns:a16="http://schemas.microsoft.com/office/drawing/2014/main" id="{69381982-9882-4145-B3D9-61E3F2A4AF40}"/>
                </a:ext>
              </a:extLst>
            </p:cNvPr>
            <p:cNvSpPr>
              <a:spLocks/>
            </p:cNvSpPr>
            <p:nvPr/>
          </p:nvSpPr>
          <p:spPr bwMode="auto">
            <a:xfrm>
              <a:off x="4583412" y="13106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8">
              <a:extLst>
                <a:ext uri="{FF2B5EF4-FFF2-40B4-BE49-F238E27FC236}">
                  <a16:creationId xmlns:a16="http://schemas.microsoft.com/office/drawing/2014/main" id="{3BAE5F16-3364-4040-8923-17B0656D410A}"/>
                </a:ext>
              </a:extLst>
            </p:cNvPr>
            <p:cNvSpPr>
              <a:spLocks/>
            </p:cNvSpPr>
            <p:nvPr/>
          </p:nvSpPr>
          <p:spPr bwMode="auto">
            <a:xfrm>
              <a:off x="4672312" y="44792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19">
              <a:extLst>
                <a:ext uri="{FF2B5EF4-FFF2-40B4-BE49-F238E27FC236}">
                  <a16:creationId xmlns:a16="http://schemas.microsoft.com/office/drawing/2014/main" id="{F7EBC698-5E4B-42CD-A0AC-8F41AE3C7944}"/>
                </a:ext>
              </a:extLst>
            </p:cNvPr>
            <p:cNvSpPr>
              <a:spLocks/>
            </p:cNvSpPr>
            <p:nvPr/>
          </p:nvSpPr>
          <p:spPr bwMode="auto">
            <a:xfrm>
              <a:off x="4638974" y="66287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20">
              <a:extLst>
                <a:ext uri="{FF2B5EF4-FFF2-40B4-BE49-F238E27FC236}">
                  <a16:creationId xmlns:a16="http://schemas.microsoft.com/office/drawing/2014/main" id="{5552E209-F857-48B8-99D7-DA525114A83B}"/>
                </a:ext>
              </a:extLst>
            </p:cNvPr>
            <p:cNvSpPr>
              <a:spLocks/>
            </p:cNvSpPr>
            <p:nvPr/>
          </p:nvSpPr>
          <p:spPr bwMode="auto">
            <a:xfrm>
              <a:off x="4646912" y="24805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18" name="Straight Connector 17">
              <a:extLst>
                <a:ext uri="{FF2B5EF4-FFF2-40B4-BE49-F238E27FC236}">
                  <a16:creationId xmlns:a16="http://schemas.microsoft.com/office/drawing/2014/main" id="{FFF4B6D0-E679-4E51-8E22-5815013D2CFC}"/>
                </a:ext>
              </a:extLst>
            </p:cNvPr>
            <p:cNvCxnSpPr/>
            <p:nvPr/>
          </p:nvCxnSpPr>
          <p:spPr>
            <a:xfrm>
              <a:off x="4976651" y="23493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BAF4C10-42FE-41BD-A183-1FA5D7FC6097}"/>
                </a:ext>
              </a:extLst>
            </p:cNvPr>
            <p:cNvCxnSpPr/>
            <p:nvPr/>
          </p:nvCxnSpPr>
          <p:spPr>
            <a:xfrm>
              <a:off x="4976651" y="33754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A50172-42FA-4AC4-B006-A9561412036A}"/>
                </a:ext>
              </a:extLst>
            </p:cNvPr>
            <p:cNvCxnSpPr/>
            <p:nvPr/>
          </p:nvCxnSpPr>
          <p:spPr>
            <a:xfrm>
              <a:off x="4976651" y="44014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9E828D1-D198-4FCF-953D-EBAD3A11F3D6}"/>
                </a:ext>
              </a:extLst>
            </p:cNvPr>
            <p:cNvCxnSpPr/>
            <p:nvPr/>
          </p:nvCxnSpPr>
          <p:spPr>
            <a:xfrm>
              <a:off x="4976651" y="54275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B364250-9109-46FE-9483-8E9BCC95B7FF}"/>
                </a:ext>
              </a:extLst>
            </p:cNvPr>
            <p:cNvCxnSpPr/>
            <p:nvPr/>
          </p:nvCxnSpPr>
          <p:spPr>
            <a:xfrm>
              <a:off x="4976651" y="64535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1391BD-773F-4A47-8A7F-77C37F4FFFDC}"/>
                </a:ext>
              </a:extLst>
            </p:cNvPr>
            <p:cNvCxnSpPr/>
            <p:nvPr/>
          </p:nvCxnSpPr>
          <p:spPr>
            <a:xfrm>
              <a:off x="4976651" y="74796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298B766-3BB5-45E6-A685-426A93A017E7}"/>
                </a:ext>
              </a:extLst>
            </p:cNvPr>
            <p:cNvCxnSpPr/>
            <p:nvPr/>
          </p:nvCxnSpPr>
          <p:spPr>
            <a:xfrm>
              <a:off x="5272688" y="20073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E65DD32-2771-41FE-A5C0-D8988AC4A814}"/>
                </a:ext>
              </a:extLst>
            </p:cNvPr>
            <p:cNvCxnSpPr/>
            <p:nvPr/>
          </p:nvCxnSpPr>
          <p:spPr>
            <a:xfrm>
              <a:off x="5138735" y="26914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85DE827-C91D-4B45-B730-5826EBDFE340}"/>
                </a:ext>
              </a:extLst>
            </p:cNvPr>
            <p:cNvCxnSpPr/>
            <p:nvPr/>
          </p:nvCxnSpPr>
          <p:spPr>
            <a:xfrm>
              <a:off x="5138735" y="37174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A880295-DE1E-4130-A379-3A33C510DBF5}"/>
                </a:ext>
              </a:extLst>
            </p:cNvPr>
            <p:cNvCxnSpPr/>
            <p:nvPr/>
          </p:nvCxnSpPr>
          <p:spPr>
            <a:xfrm>
              <a:off x="5138735" y="47435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91EBC5-F651-4880-83AE-039C078F4172}"/>
                </a:ext>
              </a:extLst>
            </p:cNvPr>
            <p:cNvCxnSpPr/>
            <p:nvPr/>
          </p:nvCxnSpPr>
          <p:spPr>
            <a:xfrm>
              <a:off x="5138735" y="57695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5B792AE-E0F5-429F-8632-B1AC4AB9A399}"/>
                </a:ext>
              </a:extLst>
            </p:cNvPr>
            <p:cNvCxnSpPr/>
            <p:nvPr/>
          </p:nvCxnSpPr>
          <p:spPr>
            <a:xfrm>
              <a:off x="5138735" y="67956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453705-3A73-424B-86BD-4F397ACC2217}"/>
                </a:ext>
              </a:extLst>
            </p:cNvPr>
            <p:cNvCxnSpPr/>
            <p:nvPr/>
          </p:nvCxnSpPr>
          <p:spPr>
            <a:xfrm>
              <a:off x="5272688" y="30334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7668227-5A84-496A-AA8B-E6C55EBE1B88}"/>
                </a:ext>
              </a:extLst>
            </p:cNvPr>
            <p:cNvCxnSpPr/>
            <p:nvPr/>
          </p:nvCxnSpPr>
          <p:spPr>
            <a:xfrm>
              <a:off x="5272688" y="40594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235BEC9-9C22-4620-903A-204572D4823E}"/>
                </a:ext>
              </a:extLst>
            </p:cNvPr>
            <p:cNvCxnSpPr/>
            <p:nvPr/>
          </p:nvCxnSpPr>
          <p:spPr>
            <a:xfrm>
              <a:off x="5272688" y="50855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1DBB81B-51C9-45F5-AF3E-8BBEC5459692}"/>
                </a:ext>
              </a:extLst>
            </p:cNvPr>
            <p:cNvCxnSpPr/>
            <p:nvPr/>
          </p:nvCxnSpPr>
          <p:spPr>
            <a:xfrm>
              <a:off x="5272688" y="61115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968A46-BF5E-47FA-A0B9-8C2DA200F327}"/>
                </a:ext>
              </a:extLst>
            </p:cNvPr>
            <p:cNvCxnSpPr/>
            <p:nvPr/>
          </p:nvCxnSpPr>
          <p:spPr>
            <a:xfrm>
              <a:off x="5272688" y="71376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BCAE5DB-14B5-4D0A-8CBC-D0D499ED2DEC}"/>
                </a:ext>
              </a:extLst>
            </p:cNvPr>
            <p:cNvCxnSpPr/>
            <p:nvPr/>
          </p:nvCxnSpPr>
          <p:spPr>
            <a:xfrm>
              <a:off x="5138735" y="78216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6" name="Freeform 24">
              <a:extLst>
                <a:ext uri="{FF2B5EF4-FFF2-40B4-BE49-F238E27FC236}">
                  <a16:creationId xmlns:a16="http://schemas.microsoft.com/office/drawing/2014/main" id="{0F8E3524-B4BC-44C9-ACE2-0F64BAF52209}"/>
                </a:ext>
              </a:extLst>
            </p:cNvPr>
            <p:cNvSpPr>
              <a:spLocks/>
            </p:cNvSpPr>
            <p:nvPr/>
          </p:nvSpPr>
          <p:spPr bwMode="auto">
            <a:xfrm>
              <a:off x="4389737" y="44094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25">
              <a:extLst>
                <a:ext uri="{FF2B5EF4-FFF2-40B4-BE49-F238E27FC236}">
                  <a16:creationId xmlns:a16="http://schemas.microsoft.com/office/drawing/2014/main" id="{2E387B59-10D2-48C2-BF4D-463360C27FE5}"/>
                </a:ext>
              </a:extLst>
            </p:cNvPr>
            <p:cNvSpPr>
              <a:spLocks/>
            </p:cNvSpPr>
            <p:nvPr/>
          </p:nvSpPr>
          <p:spPr bwMode="auto">
            <a:xfrm>
              <a:off x="4372274" y="63937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26">
              <a:extLst>
                <a:ext uri="{FF2B5EF4-FFF2-40B4-BE49-F238E27FC236}">
                  <a16:creationId xmlns:a16="http://schemas.microsoft.com/office/drawing/2014/main" id="{343BC3CA-40F2-4AC2-BF50-880AB5FB16BF}"/>
                </a:ext>
              </a:extLst>
            </p:cNvPr>
            <p:cNvSpPr>
              <a:spLocks/>
            </p:cNvSpPr>
            <p:nvPr/>
          </p:nvSpPr>
          <p:spPr bwMode="auto">
            <a:xfrm>
              <a:off x="4375449" y="23948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27">
              <a:extLst>
                <a:ext uri="{FF2B5EF4-FFF2-40B4-BE49-F238E27FC236}">
                  <a16:creationId xmlns:a16="http://schemas.microsoft.com/office/drawing/2014/main" id="{C7AE1AC0-5FC9-4850-9E07-8F2EF8454040}"/>
                </a:ext>
              </a:extLst>
            </p:cNvPr>
            <p:cNvSpPr>
              <a:spLocks/>
            </p:cNvSpPr>
            <p:nvPr/>
          </p:nvSpPr>
          <p:spPr bwMode="auto">
            <a:xfrm>
              <a:off x="4672312" y="13248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Rectangle 40">
              <a:extLst>
                <a:ext uri="{FF2B5EF4-FFF2-40B4-BE49-F238E27FC236}">
                  <a16:creationId xmlns:a16="http://schemas.microsoft.com/office/drawing/2014/main" id="{168BCADB-4FDA-457C-A514-625A84A04F6E}"/>
                </a:ext>
              </a:extLst>
            </p:cNvPr>
            <p:cNvSpPr/>
            <p:nvPr/>
          </p:nvSpPr>
          <p:spPr>
            <a:xfrm>
              <a:off x="8271185" y="3134826"/>
              <a:ext cx="23226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tail( )</a:t>
              </a:r>
            </a:p>
          </p:txBody>
        </p:sp>
        <p:sp>
          <p:nvSpPr>
            <p:cNvPr id="42" name="Rectangle 41">
              <a:extLst>
                <a:ext uri="{FF2B5EF4-FFF2-40B4-BE49-F238E27FC236}">
                  <a16:creationId xmlns:a16="http://schemas.microsoft.com/office/drawing/2014/main" id="{3037D538-733F-4734-BAA3-3AD940A1B241}"/>
                </a:ext>
              </a:extLst>
            </p:cNvPr>
            <p:cNvSpPr/>
            <p:nvPr/>
          </p:nvSpPr>
          <p:spPr>
            <a:xfrm>
              <a:off x="8271185" y="4154074"/>
              <a:ext cx="254038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values( )</a:t>
              </a:r>
            </a:p>
          </p:txBody>
        </p:sp>
        <p:sp>
          <p:nvSpPr>
            <p:cNvPr id="43" name="Rectangle 42">
              <a:extLst>
                <a:ext uri="{FF2B5EF4-FFF2-40B4-BE49-F238E27FC236}">
                  <a16:creationId xmlns:a16="http://schemas.microsoft.com/office/drawing/2014/main" id="{CFA9612A-8A8F-441F-822B-2B470A28A7DB}"/>
                </a:ext>
              </a:extLst>
            </p:cNvPr>
            <p:cNvSpPr/>
            <p:nvPr/>
          </p:nvSpPr>
          <p:spPr>
            <a:xfrm>
              <a:off x="8271185" y="5190154"/>
              <a:ext cx="22210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groupby( )</a:t>
              </a:r>
            </a:p>
          </p:txBody>
        </p:sp>
        <p:sp>
          <p:nvSpPr>
            <p:cNvPr id="44" name="Rectangle 43">
              <a:extLst>
                <a:ext uri="{FF2B5EF4-FFF2-40B4-BE49-F238E27FC236}">
                  <a16:creationId xmlns:a16="http://schemas.microsoft.com/office/drawing/2014/main" id="{ACEBA054-5D3E-42D6-958A-2D9FE122507E}"/>
                </a:ext>
              </a:extLst>
            </p:cNvPr>
            <p:cNvSpPr/>
            <p:nvPr/>
          </p:nvSpPr>
          <p:spPr>
            <a:xfrm>
              <a:off x="8271185" y="6249116"/>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Concatenation</a:t>
              </a:r>
            </a:p>
          </p:txBody>
        </p:sp>
        <p:sp>
          <p:nvSpPr>
            <p:cNvPr id="45" name="Rectangle 44">
              <a:extLst>
                <a:ext uri="{FF2B5EF4-FFF2-40B4-BE49-F238E27FC236}">
                  <a16:creationId xmlns:a16="http://schemas.microsoft.com/office/drawing/2014/main" id="{C2131D2A-778A-4D2C-9B50-FD8316C30825}"/>
                </a:ext>
              </a:extLst>
            </p:cNvPr>
            <p:cNvSpPr/>
            <p:nvPr/>
          </p:nvSpPr>
          <p:spPr>
            <a:xfrm>
              <a:off x="8271185" y="7241482"/>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Merging</a:t>
              </a:r>
            </a:p>
          </p:txBody>
        </p:sp>
        <p:grpSp>
          <p:nvGrpSpPr>
            <p:cNvPr id="46" name="Group 45">
              <a:extLst>
                <a:ext uri="{FF2B5EF4-FFF2-40B4-BE49-F238E27FC236}">
                  <a16:creationId xmlns:a16="http://schemas.microsoft.com/office/drawing/2014/main" id="{70743B1D-8955-4AC3-B363-69249B49BEDE}"/>
                </a:ext>
              </a:extLst>
            </p:cNvPr>
            <p:cNvGrpSpPr/>
            <p:nvPr/>
          </p:nvGrpSpPr>
          <p:grpSpPr>
            <a:xfrm>
              <a:off x="4364654" y="1314735"/>
              <a:ext cx="6439291" cy="7075489"/>
              <a:chOff x="4524674" y="1463008"/>
              <a:chExt cx="6439291" cy="7075489"/>
            </a:xfrm>
          </p:grpSpPr>
          <p:sp>
            <p:nvSpPr>
              <p:cNvPr id="47" name="Freeform 23">
                <a:extLst>
                  <a:ext uri="{FF2B5EF4-FFF2-40B4-BE49-F238E27FC236}">
                    <a16:creationId xmlns:a16="http://schemas.microsoft.com/office/drawing/2014/main" id="{97498B88-E457-41EF-AA57-2618A4A9C6E8}"/>
                  </a:ext>
                </a:extLst>
              </p:cNvPr>
              <p:cNvSpPr>
                <a:spLocks/>
              </p:cNvSpPr>
              <p:nvPr/>
            </p:nvSpPr>
            <p:spPr bwMode="auto">
              <a:xfrm>
                <a:off x="4735812" y="14630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8">
                <a:extLst>
                  <a:ext uri="{FF2B5EF4-FFF2-40B4-BE49-F238E27FC236}">
                    <a16:creationId xmlns:a16="http://schemas.microsoft.com/office/drawing/2014/main" id="{DD72B4BF-9A0E-4FDB-8B60-AFF462A45D55}"/>
                  </a:ext>
                </a:extLst>
              </p:cNvPr>
              <p:cNvSpPr>
                <a:spLocks/>
              </p:cNvSpPr>
              <p:nvPr/>
            </p:nvSpPr>
            <p:spPr bwMode="auto">
              <a:xfrm>
                <a:off x="4824712" y="46316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9">
                <a:extLst>
                  <a:ext uri="{FF2B5EF4-FFF2-40B4-BE49-F238E27FC236}">
                    <a16:creationId xmlns:a16="http://schemas.microsoft.com/office/drawing/2014/main" id="{0C25AE23-AC15-4460-B6C6-F4384B227021}"/>
                  </a:ext>
                </a:extLst>
              </p:cNvPr>
              <p:cNvSpPr>
                <a:spLocks/>
              </p:cNvSpPr>
              <p:nvPr/>
            </p:nvSpPr>
            <p:spPr bwMode="auto">
              <a:xfrm>
                <a:off x="4791374" y="67811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20">
                <a:extLst>
                  <a:ext uri="{FF2B5EF4-FFF2-40B4-BE49-F238E27FC236}">
                    <a16:creationId xmlns:a16="http://schemas.microsoft.com/office/drawing/2014/main" id="{C6088C15-F493-4A3F-B77C-22C63E3524FD}"/>
                  </a:ext>
                </a:extLst>
              </p:cNvPr>
              <p:cNvSpPr>
                <a:spLocks/>
              </p:cNvSpPr>
              <p:nvPr/>
            </p:nvSpPr>
            <p:spPr bwMode="auto">
              <a:xfrm>
                <a:off x="4799312" y="26329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51" name="Straight Connector 50">
                <a:extLst>
                  <a:ext uri="{FF2B5EF4-FFF2-40B4-BE49-F238E27FC236}">
                    <a16:creationId xmlns:a16="http://schemas.microsoft.com/office/drawing/2014/main" id="{4A5723FE-93DB-4A54-A045-7AC93AF2BC8F}"/>
                  </a:ext>
                </a:extLst>
              </p:cNvPr>
              <p:cNvCxnSpPr/>
              <p:nvPr/>
            </p:nvCxnSpPr>
            <p:spPr>
              <a:xfrm>
                <a:off x="5129051" y="25017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AEF643F-FC31-4D08-8747-5479B7130D02}"/>
                  </a:ext>
                </a:extLst>
              </p:cNvPr>
              <p:cNvCxnSpPr/>
              <p:nvPr/>
            </p:nvCxnSpPr>
            <p:spPr>
              <a:xfrm>
                <a:off x="5129051" y="35278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7D93284-3547-4B4D-817B-31BD306F5A7F}"/>
                  </a:ext>
                </a:extLst>
              </p:cNvPr>
              <p:cNvCxnSpPr/>
              <p:nvPr/>
            </p:nvCxnSpPr>
            <p:spPr>
              <a:xfrm>
                <a:off x="5129051" y="45538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EF368DF-0362-4937-9E53-458DB7CEF49E}"/>
                  </a:ext>
                </a:extLst>
              </p:cNvPr>
              <p:cNvCxnSpPr/>
              <p:nvPr/>
            </p:nvCxnSpPr>
            <p:spPr>
              <a:xfrm>
                <a:off x="5129051" y="55799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7BC1A9A-3E4D-4BBE-BC79-D648DE717643}"/>
                  </a:ext>
                </a:extLst>
              </p:cNvPr>
              <p:cNvCxnSpPr/>
              <p:nvPr/>
            </p:nvCxnSpPr>
            <p:spPr>
              <a:xfrm>
                <a:off x="5129051" y="66059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63F049F-D67B-4312-93A3-0413FDBD8200}"/>
                  </a:ext>
                </a:extLst>
              </p:cNvPr>
              <p:cNvCxnSpPr/>
              <p:nvPr/>
            </p:nvCxnSpPr>
            <p:spPr>
              <a:xfrm>
                <a:off x="5129051" y="76320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C8DDD5C-89E3-4135-8F62-87E2E9CE2B66}"/>
                  </a:ext>
                </a:extLst>
              </p:cNvPr>
              <p:cNvCxnSpPr/>
              <p:nvPr/>
            </p:nvCxnSpPr>
            <p:spPr>
              <a:xfrm>
                <a:off x="5425088" y="21597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D4D19D1-68B0-4A7A-8B79-96C4269D8383}"/>
                  </a:ext>
                </a:extLst>
              </p:cNvPr>
              <p:cNvCxnSpPr/>
              <p:nvPr/>
            </p:nvCxnSpPr>
            <p:spPr>
              <a:xfrm>
                <a:off x="5291135" y="28438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2DFB992-B853-4FC6-8DB5-E08D69010B36}"/>
                  </a:ext>
                </a:extLst>
              </p:cNvPr>
              <p:cNvCxnSpPr/>
              <p:nvPr/>
            </p:nvCxnSpPr>
            <p:spPr>
              <a:xfrm>
                <a:off x="5291135" y="38698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CEA7F7E-0391-40F5-9E73-15ECDEBCC471}"/>
                  </a:ext>
                </a:extLst>
              </p:cNvPr>
              <p:cNvCxnSpPr/>
              <p:nvPr/>
            </p:nvCxnSpPr>
            <p:spPr>
              <a:xfrm>
                <a:off x="5291135" y="48959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67E25-5FC9-4BC7-9BE3-1ED061753497}"/>
                  </a:ext>
                </a:extLst>
              </p:cNvPr>
              <p:cNvCxnSpPr/>
              <p:nvPr/>
            </p:nvCxnSpPr>
            <p:spPr>
              <a:xfrm>
                <a:off x="5291135" y="59219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BA2222B-EAD8-47B7-B29F-3044AF18AD1C}"/>
                  </a:ext>
                </a:extLst>
              </p:cNvPr>
              <p:cNvCxnSpPr/>
              <p:nvPr/>
            </p:nvCxnSpPr>
            <p:spPr>
              <a:xfrm>
                <a:off x="5291135" y="69480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9F5D23D-6936-4FD6-BBAA-D7D5B3D99071}"/>
                  </a:ext>
                </a:extLst>
              </p:cNvPr>
              <p:cNvCxnSpPr/>
              <p:nvPr/>
            </p:nvCxnSpPr>
            <p:spPr>
              <a:xfrm>
                <a:off x="5425088" y="31858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AF42383-8054-448B-A3E4-EAC75586758C}"/>
                  </a:ext>
                </a:extLst>
              </p:cNvPr>
              <p:cNvCxnSpPr/>
              <p:nvPr/>
            </p:nvCxnSpPr>
            <p:spPr>
              <a:xfrm>
                <a:off x="5425088" y="42118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4AC709E-E405-437E-ADB0-7B17254BD4D3}"/>
                  </a:ext>
                </a:extLst>
              </p:cNvPr>
              <p:cNvCxnSpPr/>
              <p:nvPr/>
            </p:nvCxnSpPr>
            <p:spPr>
              <a:xfrm>
                <a:off x="5425088" y="52379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E7EE82C-9DEC-452B-8F6B-62FE16005ACD}"/>
                  </a:ext>
                </a:extLst>
              </p:cNvPr>
              <p:cNvCxnSpPr/>
              <p:nvPr/>
            </p:nvCxnSpPr>
            <p:spPr>
              <a:xfrm>
                <a:off x="5425088" y="62639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9A619C8-12B8-4875-9A5B-CB062B7C7D96}"/>
                  </a:ext>
                </a:extLst>
              </p:cNvPr>
              <p:cNvCxnSpPr/>
              <p:nvPr/>
            </p:nvCxnSpPr>
            <p:spPr>
              <a:xfrm>
                <a:off x="5425088" y="72900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B1D63F7-CEFB-4FD3-87DE-93A37DC31AAE}"/>
                  </a:ext>
                </a:extLst>
              </p:cNvPr>
              <p:cNvCxnSpPr/>
              <p:nvPr/>
            </p:nvCxnSpPr>
            <p:spPr>
              <a:xfrm>
                <a:off x="5291135" y="79740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9" name="Freeform 24">
                <a:extLst>
                  <a:ext uri="{FF2B5EF4-FFF2-40B4-BE49-F238E27FC236}">
                    <a16:creationId xmlns:a16="http://schemas.microsoft.com/office/drawing/2014/main" id="{5DFFBA22-1465-44C6-B1F2-2790E65DAE0A}"/>
                  </a:ext>
                </a:extLst>
              </p:cNvPr>
              <p:cNvSpPr>
                <a:spLocks/>
              </p:cNvSpPr>
              <p:nvPr/>
            </p:nvSpPr>
            <p:spPr bwMode="auto">
              <a:xfrm>
                <a:off x="4542137" y="45618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25">
                <a:extLst>
                  <a:ext uri="{FF2B5EF4-FFF2-40B4-BE49-F238E27FC236}">
                    <a16:creationId xmlns:a16="http://schemas.microsoft.com/office/drawing/2014/main" id="{3964C80D-7375-4081-A66D-3D8472A768CC}"/>
                  </a:ext>
                </a:extLst>
              </p:cNvPr>
              <p:cNvSpPr>
                <a:spLocks/>
              </p:cNvSpPr>
              <p:nvPr/>
            </p:nvSpPr>
            <p:spPr bwMode="auto">
              <a:xfrm>
                <a:off x="4524674" y="65461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26">
                <a:extLst>
                  <a:ext uri="{FF2B5EF4-FFF2-40B4-BE49-F238E27FC236}">
                    <a16:creationId xmlns:a16="http://schemas.microsoft.com/office/drawing/2014/main" id="{BC2873CD-83B3-4C6F-A6AC-25B69A8ACC6E}"/>
                  </a:ext>
                </a:extLst>
              </p:cNvPr>
              <p:cNvSpPr>
                <a:spLocks/>
              </p:cNvSpPr>
              <p:nvPr/>
            </p:nvSpPr>
            <p:spPr bwMode="auto">
              <a:xfrm>
                <a:off x="4527849" y="25472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27">
                <a:extLst>
                  <a:ext uri="{FF2B5EF4-FFF2-40B4-BE49-F238E27FC236}">
                    <a16:creationId xmlns:a16="http://schemas.microsoft.com/office/drawing/2014/main" id="{9BF58AC8-0E2F-4EE6-9493-14097F33A6CB}"/>
                  </a:ext>
                </a:extLst>
              </p:cNvPr>
              <p:cNvSpPr>
                <a:spLocks/>
              </p:cNvSpPr>
              <p:nvPr/>
            </p:nvSpPr>
            <p:spPr bwMode="auto">
              <a:xfrm>
                <a:off x="4824712" y="14772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Rectangle 72">
                <a:extLst>
                  <a:ext uri="{FF2B5EF4-FFF2-40B4-BE49-F238E27FC236}">
                    <a16:creationId xmlns:a16="http://schemas.microsoft.com/office/drawing/2014/main" id="{41E85598-F4E1-47C4-8182-C59BEF8B88AF}"/>
                  </a:ext>
                </a:extLst>
              </p:cNvPr>
              <p:cNvSpPr/>
              <p:nvPr/>
            </p:nvSpPr>
            <p:spPr>
              <a:xfrm>
                <a:off x="8423585" y="2267978"/>
                <a:ext cx="2494259" cy="400110"/>
              </a:xfrm>
              <a:prstGeom prst="rect">
                <a:avLst/>
              </a:prstGeom>
            </p:spPr>
            <p:txBody>
              <a:bodyPr wrap="square">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 )</a:t>
                </a: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4" name="Rectangle 73">
                <a:extLst>
                  <a:ext uri="{FF2B5EF4-FFF2-40B4-BE49-F238E27FC236}">
                    <a16:creationId xmlns:a16="http://schemas.microsoft.com/office/drawing/2014/main" id="{DC921AA1-8836-402B-BC28-D4145E86E533}"/>
                  </a:ext>
                </a:extLst>
              </p:cNvPr>
              <p:cNvSpPr/>
              <p:nvPr/>
            </p:nvSpPr>
            <p:spPr>
              <a:xfrm>
                <a:off x="8423585" y="3287226"/>
                <a:ext cx="23226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5" name="Rectangle 74">
                <a:extLst>
                  <a:ext uri="{FF2B5EF4-FFF2-40B4-BE49-F238E27FC236}">
                    <a16:creationId xmlns:a16="http://schemas.microsoft.com/office/drawing/2014/main" id="{7D1517EC-C185-4E1B-AFC9-EAD1E1A71141}"/>
                  </a:ext>
                </a:extLst>
              </p:cNvPr>
              <p:cNvSpPr/>
              <p:nvPr/>
            </p:nvSpPr>
            <p:spPr>
              <a:xfrm>
                <a:off x="8423585" y="4306474"/>
                <a:ext cx="254038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75">
                <a:extLst>
                  <a:ext uri="{FF2B5EF4-FFF2-40B4-BE49-F238E27FC236}">
                    <a16:creationId xmlns:a16="http://schemas.microsoft.com/office/drawing/2014/main" id="{37B9C864-6AA1-4E8B-8CBC-B945F7BC1C3C}"/>
                  </a:ext>
                </a:extLst>
              </p:cNvPr>
              <p:cNvSpPr/>
              <p:nvPr/>
            </p:nvSpPr>
            <p:spPr>
              <a:xfrm>
                <a:off x="8423585" y="5342554"/>
                <a:ext cx="22210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7" name="Rectangle 76">
                <a:extLst>
                  <a:ext uri="{FF2B5EF4-FFF2-40B4-BE49-F238E27FC236}">
                    <a16:creationId xmlns:a16="http://schemas.microsoft.com/office/drawing/2014/main" id="{23800007-83AA-4AA7-8845-3837E3C231B3}"/>
                  </a:ext>
                </a:extLst>
              </p:cNvPr>
              <p:cNvSpPr/>
              <p:nvPr/>
            </p:nvSpPr>
            <p:spPr>
              <a:xfrm>
                <a:off x="8423585" y="6211016"/>
                <a:ext cx="1702381"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8" name="Rectangle 77">
                <a:extLst>
                  <a:ext uri="{FF2B5EF4-FFF2-40B4-BE49-F238E27FC236}">
                    <a16:creationId xmlns:a16="http://schemas.microsoft.com/office/drawing/2014/main" id="{79A66528-08B8-4EDF-AFB6-C98C06E596EA}"/>
                  </a:ext>
                </a:extLst>
              </p:cNvPr>
              <p:cNvSpPr/>
              <p:nvPr/>
            </p:nvSpPr>
            <p:spPr>
              <a:xfrm>
                <a:off x="8423585" y="7393882"/>
                <a:ext cx="195532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79" name="Rectangle: Rounded Corners 78">
            <a:extLst>
              <a:ext uri="{FF2B5EF4-FFF2-40B4-BE49-F238E27FC236}">
                <a16:creationId xmlns:a16="http://schemas.microsoft.com/office/drawing/2014/main" id="{7ECF5C4C-9F5C-4B1E-8A58-C5FF603FC304}"/>
              </a:ext>
            </a:extLst>
          </p:cNvPr>
          <p:cNvSpPr/>
          <p:nvPr/>
        </p:nvSpPr>
        <p:spPr>
          <a:xfrm>
            <a:off x="1337168" y="1094065"/>
            <a:ext cx="13036062" cy="708487"/>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a:rPr>
              <a:t>A data object is a two-dimensional data structure, i.e., data is aligned in a tabular fashion in rows and columns.</a:t>
            </a:r>
            <a:endParaRPr lang="en-US" altLang="en-US" sz="24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8706248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2622141C-04C6-4438-817C-53FB0203EB4A}"/>
              </a:ext>
            </a:extLst>
          </p:cNvPr>
          <p:cNvGrpSpPr/>
          <p:nvPr/>
        </p:nvGrpSpPr>
        <p:grpSpPr>
          <a:xfrm>
            <a:off x="802304" y="1279842"/>
            <a:ext cx="6446911" cy="7079616"/>
            <a:chOff x="4364654" y="1310608"/>
            <a:chExt cx="6446911" cy="7079616"/>
          </a:xfrm>
        </p:grpSpPr>
        <p:sp>
          <p:nvSpPr>
            <p:cNvPr id="3" name="Freeform 23">
              <a:extLst>
                <a:ext uri="{FF2B5EF4-FFF2-40B4-BE49-F238E27FC236}">
                  <a16:creationId xmlns:a16="http://schemas.microsoft.com/office/drawing/2014/main" id="{9716892B-70BE-416C-ADB3-02980D89D96C}"/>
                </a:ext>
              </a:extLst>
            </p:cNvPr>
            <p:cNvSpPr>
              <a:spLocks/>
            </p:cNvSpPr>
            <p:nvPr/>
          </p:nvSpPr>
          <p:spPr bwMode="auto">
            <a:xfrm>
              <a:off x="4583412" y="13106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Freeform 18">
              <a:extLst>
                <a:ext uri="{FF2B5EF4-FFF2-40B4-BE49-F238E27FC236}">
                  <a16:creationId xmlns:a16="http://schemas.microsoft.com/office/drawing/2014/main" id="{BD0A22D3-9C6B-459D-BAD5-33C70D571AF3}"/>
                </a:ext>
              </a:extLst>
            </p:cNvPr>
            <p:cNvSpPr>
              <a:spLocks/>
            </p:cNvSpPr>
            <p:nvPr/>
          </p:nvSpPr>
          <p:spPr bwMode="auto">
            <a:xfrm>
              <a:off x="4672312" y="44792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Freeform 19">
              <a:extLst>
                <a:ext uri="{FF2B5EF4-FFF2-40B4-BE49-F238E27FC236}">
                  <a16:creationId xmlns:a16="http://schemas.microsoft.com/office/drawing/2014/main" id="{8A49C766-0427-469E-A9A2-1A72795C4B00}"/>
                </a:ext>
              </a:extLst>
            </p:cNvPr>
            <p:cNvSpPr>
              <a:spLocks/>
            </p:cNvSpPr>
            <p:nvPr/>
          </p:nvSpPr>
          <p:spPr bwMode="auto">
            <a:xfrm>
              <a:off x="4638974" y="66287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20">
              <a:extLst>
                <a:ext uri="{FF2B5EF4-FFF2-40B4-BE49-F238E27FC236}">
                  <a16:creationId xmlns:a16="http://schemas.microsoft.com/office/drawing/2014/main" id="{1DC1DB6E-5C5A-46D3-86AB-B628389CFBB9}"/>
                </a:ext>
              </a:extLst>
            </p:cNvPr>
            <p:cNvSpPr>
              <a:spLocks/>
            </p:cNvSpPr>
            <p:nvPr/>
          </p:nvSpPr>
          <p:spPr bwMode="auto">
            <a:xfrm>
              <a:off x="4646912" y="24805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7" name="Straight Connector 6">
              <a:extLst>
                <a:ext uri="{FF2B5EF4-FFF2-40B4-BE49-F238E27FC236}">
                  <a16:creationId xmlns:a16="http://schemas.microsoft.com/office/drawing/2014/main" id="{2DB3D34A-DEC2-449A-9E6F-10F27731D5FA}"/>
                </a:ext>
              </a:extLst>
            </p:cNvPr>
            <p:cNvCxnSpPr/>
            <p:nvPr/>
          </p:nvCxnSpPr>
          <p:spPr>
            <a:xfrm>
              <a:off x="4976651" y="23493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F33828-79F6-4241-A506-51F3252C3D3F}"/>
                </a:ext>
              </a:extLst>
            </p:cNvPr>
            <p:cNvCxnSpPr/>
            <p:nvPr/>
          </p:nvCxnSpPr>
          <p:spPr>
            <a:xfrm>
              <a:off x="4976651" y="33754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640562-2E4C-4AAB-837A-E107622FBDE0}"/>
                </a:ext>
              </a:extLst>
            </p:cNvPr>
            <p:cNvCxnSpPr/>
            <p:nvPr/>
          </p:nvCxnSpPr>
          <p:spPr>
            <a:xfrm>
              <a:off x="4976651" y="44014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61E25E-5E1A-435B-9D62-447A7485A157}"/>
                </a:ext>
              </a:extLst>
            </p:cNvPr>
            <p:cNvCxnSpPr/>
            <p:nvPr/>
          </p:nvCxnSpPr>
          <p:spPr>
            <a:xfrm>
              <a:off x="4976651" y="54275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5842A19-D6BE-438A-AB11-A9A58F9652F6}"/>
                </a:ext>
              </a:extLst>
            </p:cNvPr>
            <p:cNvCxnSpPr/>
            <p:nvPr/>
          </p:nvCxnSpPr>
          <p:spPr>
            <a:xfrm>
              <a:off x="4976651" y="64535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EF9A44-685A-4D13-BBC0-56D585D20D1E}"/>
                </a:ext>
              </a:extLst>
            </p:cNvPr>
            <p:cNvCxnSpPr/>
            <p:nvPr/>
          </p:nvCxnSpPr>
          <p:spPr>
            <a:xfrm>
              <a:off x="4976651" y="74796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C5825F-1309-492C-BAEF-58E108FA94CA}"/>
                </a:ext>
              </a:extLst>
            </p:cNvPr>
            <p:cNvCxnSpPr/>
            <p:nvPr/>
          </p:nvCxnSpPr>
          <p:spPr>
            <a:xfrm>
              <a:off x="5272688" y="20073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09DA0C8-D9B4-45B3-94C6-6FC5F83C94E1}"/>
                </a:ext>
              </a:extLst>
            </p:cNvPr>
            <p:cNvCxnSpPr/>
            <p:nvPr/>
          </p:nvCxnSpPr>
          <p:spPr>
            <a:xfrm>
              <a:off x="5138735" y="26914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165C956-43AD-49F2-A00B-BB945B11A8D7}"/>
                </a:ext>
              </a:extLst>
            </p:cNvPr>
            <p:cNvCxnSpPr/>
            <p:nvPr/>
          </p:nvCxnSpPr>
          <p:spPr>
            <a:xfrm>
              <a:off x="5138735" y="37174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6BE7772-7830-48B5-8077-F1466F978803}"/>
                </a:ext>
              </a:extLst>
            </p:cNvPr>
            <p:cNvCxnSpPr/>
            <p:nvPr/>
          </p:nvCxnSpPr>
          <p:spPr>
            <a:xfrm>
              <a:off x="5138735" y="47435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061269-87D9-4925-BC82-68C8C74DCB22}"/>
                </a:ext>
              </a:extLst>
            </p:cNvPr>
            <p:cNvCxnSpPr/>
            <p:nvPr/>
          </p:nvCxnSpPr>
          <p:spPr>
            <a:xfrm>
              <a:off x="5138735" y="57695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00F05B-8680-4717-B97F-883233434ADB}"/>
                </a:ext>
              </a:extLst>
            </p:cNvPr>
            <p:cNvCxnSpPr/>
            <p:nvPr/>
          </p:nvCxnSpPr>
          <p:spPr>
            <a:xfrm>
              <a:off x="5138735" y="67956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BCE3836-4599-49E5-B0B2-AD81FD2D1CC5}"/>
                </a:ext>
              </a:extLst>
            </p:cNvPr>
            <p:cNvCxnSpPr/>
            <p:nvPr/>
          </p:nvCxnSpPr>
          <p:spPr>
            <a:xfrm>
              <a:off x="5272688" y="30334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27A1104-F6FB-42F4-A72F-81434BCA694F}"/>
                </a:ext>
              </a:extLst>
            </p:cNvPr>
            <p:cNvCxnSpPr/>
            <p:nvPr/>
          </p:nvCxnSpPr>
          <p:spPr>
            <a:xfrm>
              <a:off x="5272688" y="40594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94FBD96-2921-4EBC-949E-50019A866458}"/>
                </a:ext>
              </a:extLst>
            </p:cNvPr>
            <p:cNvCxnSpPr/>
            <p:nvPr/>
          </p:nvCxnSpPr>
          <p:spPr>
            <a:xfrm>
              <a:off x="5272688" y="50855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5D3ACBE-9CC4-4EC0-B979-7CF6E246CB97}"/>
                </a:ext>
              </a:extLst>
            </p:cNvPr>
            <p:cNvCxnSpPr/>
            <p:nvPr/>
          </p:nvCxnSpPr>
          <p:spPr>
            <a:xfrm>
              <a:off x="5272688" y="61115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D6AF1F-F133-42F5-9AFB-CA376A0762B0}"/>
                </a:ext>
              </a:extLst>
            </p:cNvPr>
            <p:cNvCxnSpPr/>
            <p:nvPr/>
          </p:nvCxnSpPr>
          <p:spPr>
            <a:xfrm>
              <a:off x="5272688" y="71376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2959995-57B4-4852-97BE-913CF0EDA156}"/>
                </a:ext>
              </a:extLst>
            </p:cNvPr>
            <p:cNvCxnSpPr/>
            <p:nvPr/>
          </p:nvCxnSpPr>
          <p:spPr>
            <a:xfrm>
              <a:off x="5138735" y="78216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5" name="Freeform 24">
              <a:extLst>
                <a:ext uri="{FF2B5EF4-FFF2-40B4-BE49-F238E27FC236}">
                  <a16:creationId xmlns:a16="http://schemas.microsoft.com/office/drawing/2014/main" id="{436237B6-71AF-4351-B120-A8F4088A3F92}"/>
                </a:ext>
              </a:extLst>
            </p:cNvPr>
            <p:cNvSpPr>
              <a:spLocks/>
            </p:cNvSpPr>
            <p:nvPr/>
          </p:nvSpPr>
          <p:spPr bwMode="auto">
            <a:xfrm>
              <a:off x="4389737" y="44094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25">
              <a:extLst>
                <a:ext uri="{FF2B5EF4-FFF2-40B4-BE49-F238E27FC236}">
                  <a16:creationId xmlns:a16="http://schemas.microsoft.com/office/drawing/2014/main" id="{0A4C44B4-3117-4FEE-828E-76353FE48FE5}"/>
                </a:ext>
              </a:extLst>
            </p:cNvPr>
            <p:cNvSpPr>
              <a:spLocks/>
            </p:cNvSpPr>
            <p:nvPr/>
          </p:nvSpPr>
          <p:spPr bwMode="auto">
            <a:xfrm>
              <a:off x="4372274" y="63937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6">
              <a:extLst>
                <a:ext uri="{FF2B5EF4-FFF2-40B4-BE49-F238E27FC236}">
                  <a16:creationId xmlns:a16="http://schemas.microsoft.com/office/drawing/2014/main" id="{33863897-0745-4196-90D2-D2C9BC2260F2}"/>
                </a:ext>
              </a:extLst>
            </p:cNvPr>
            <p:cNvSpPr>
              <a:spLocks/>
            </p:cNvSpPr>
            <p:nvPr/>
          </p:nvSpPr>
          <p:spPr bwMode="auto">
            <a:xfrm>
              <a:off x="4375449" y="23948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7">
              <a:extLst>
                <a:ext uri="{FF2B5EF4-FFF2-40B4-BE49-F238E27FC236}">
                  <a16:creationId xmlns:a16="http://schemas.microsoft.com/office/drawing/2014/main" id="{411CC7B8-288D-4334-B8B0-88853C351135}"/>
                </a:ext>
              </a:extLst>
            </p:cNvPr>
            <p:cNvSpPr>
              <a:spLocks/>
            </p:cNvSpPr>
            <p:nvPr/>
          </p:nvSpPr>
          <p:spPr bwMode="auto">
            <a:xfrm>
              <a:off x="4672312" y="13248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Rectangle 28">
              <a:extLst>
                <a:ext uri="{FF2B5EF4-FFF2-40B4-BE49-F238E27FC236}">
                  <a16:creationId xmlns:a16="http://schemas.microsoft.com/office/drawing/2014/main" id="{0FF48D2D-D5CA-4B0B-9D7C-EEE4805470DD}"/>
                </a:ext>
              </a:extLst>
            </p:cNvPr>
            <p:cNvSpPr/>
            <p:nvPr/>
          </p:nvSpPr>
          <p:spPr>
            <a:xfrm>
              <a:off x="8271185" y="3134826"/>
              <a:ext cx="23226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tail( )</a:t>
              </a:r>
            </a:p>
          </p:txBody>
        </p:sp>
        <p:sp>
          <p:nvSpPr>
            <p:cNvPr id="30" name="Rectangle 29">
              <a:extLst>
                <a:ext uri="{FF2B5EF4-FFF2-40B4-BE49-F238E27FC236}">
                  <a16:creationId xmlns:a16="http://schemas.microsoft.com/office/drawing/2014/main" id="{FB25BD22-AA83-4B63-8D71-798A3DA28F98}"/>
                </a:ext>
              </a:extLst>
            </p:cNvPr>
            <p:cNvSpPr/>
            <p:nvPr/>
          </p:nvSpPr>
          <p:spPr>
            <a:xfrm>
              <a:off x="8271185" y="4154074"/>
              <a:ext cx="254038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values( )</a:t>
              </a:r>
            </a:p>
          </p:txBody>
        </p:sp>
        <p:sp>
          <p:nvSpPr>
            <p:cNvPr id="31" name="Rectangle 30">
              <a:extLst>
                <a:ext uri="{FF2B5EF4-FFF2-40B4-BE49-F238E27FC236}">
                  <a16:creationId xmlns:a16="http://schemas.microsoft.com/office/drawing/2014/main" id="{2887A295-3127-46B1-8F7B-8E8DB338852E}"/>
                </a:ext>
              </a:extLst>
            </p:cNvPr>
            <p:cNvSpPr/>
            <p:nvPr/>
          </p:nvSpPr>
          <p:spPr>
            <a:xfrm>
              <a:off x="8271185" y="5190154"/>
              <a:ext cx="22210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groupby( )</a:t>
              </a:r>
            </a:p>
          </p:txBody>
        </p:sp>
        <p:sp>
          <p:nvSpPr>
            <p:cNvPr id="32" name="Rectangle 31">
              <a:extLst>
                <a:ext uri="{FF2B5EF4-FFF2-40B4-BE49-F238E27FC236}">
                  <a16:creationId xmlns:a16="http://schemas.microsoft.com/office/drawing/2014/main" id="{89B995C0-7324-402F-9E88-B068D9F89EF6}"/>
                </a:ext>
              </a:extLst>
            </p:cNvPr>
            <p:cNvSpPr/>
            <p:nvPr/>
          </p:nvSpPr>
          <p:spPr>
            <a:xfrm>
              <a:off x="8271185" y="6249116"/>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Concatenation</a:t>
              </a:r>
            </a:p>
          </p:txBody>
        </p:sp>
        <p:sp>
          <p:nvSpPr>
            <p:cNvPr id="33" name="Rectangle 32">
              <a:extLst>
                <a:ext uri="{FF2B5EF4-FFF2-40B4-BE49-F238E27FC236}">
                  <a16:creationId xmlns:a16="http://schemas.microsoft.com/office/drawing/2014/main" id="{9B74C6E0-68D2-43C1-A47D-1B365F9CDF78}"/>
                </a:ext>
              </a:extLst>
            </p:cNvPr>
            <p:cNvSpPr/>
            <p:nvPr/>
          </p:nvSpPr>
          <p:spPr>
            <a:xfrm>
              <a:off x="8271185" y="7241482"/>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Merging</a:t>
              </a:r>
            </a:p>
          </p:txBody>
        </p:sp>
        <p:grpSp>
          <p:nvGrpSpPr>
            <p:cNvPr id="34" name="Group 33">
              <a:extLst>
                <a:ext uri="{FF2B5EF4-FFF2-40B4-BE49-F238E27FC236}">
                  <a16:creationId xmlns:a16="http://schemas.microsoft.com/office/drawing/2014/main" id="{C5536751-7813-4FDF-B07B-5077A96FB2AD}"/>
                </a:ext>
              </a:extLst>
            </p:cNvPr>
            <p:cNvGrpSpPr/>
            <p:nvPr/>
          </p:nvGrpSpPr>
          <p:grpSpPr>
            <a:xfrm>
              <a:off x="4364654" y="1314735"/>
              <a:ext cx="6439291" cy="7075489"/>
              <a:chOff x="4524674" y="1463008"/>
              <a:chExt cx="6439291" cy="7075489"/>
            </a:xfrm>
          </p:grpSpPr>
          <p:sp>
            <p:nvSpPr>
              <p:cNvPr id="35" name="Freeform 23">
                <a:extLst>
                  <a:ext uri="{FF2B5EF4-FFF2-40B4-BE49-F238E27FC236}">
                    <a16:creationId xmlns:a16="http://schemas.microsoft.com/office/drawing/2014/main" id="{E8747062-6E4B-43F4-8E80-BA43A2C40250}"/>
                  </a:ext>
                </a:extLst>
              </p:cNvPr>
              <p:cNvSpPr>
                <a:spLocks/>
              </p:cNvSpPr>
              <p:nvPr/>
            </p:nvSpPr>
            <p:spPr bwMode="auto">
              <a:xfrm>
                <a:off x="4735812" y="14630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18">
                <a:extLst>
                  <a:ext uri="{FF2B5EF4-FFF2-40B4-BE49-F238E27FC236}">
                    <a16:creationId xmlns:a16="http://schemas.microsoft.com/office/drawing/2014/main" id="{7EC3587E-05BA-493C-A1AC-9204A7F613AD}"/>
                  </a:ext>
                </a:extLst>
              </p:cNvPr>
              <p:cNvSpPr>
                <a:spLocks/>
              </p:cNvSpPr>
              <p:nvPr/>
            </p:nvSpPr>
            <p:spPr bwMode="auto">
              <a:xfrm>
                <a:off x="4824712" y="46316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19">
                <a:extLst>
                  <a:ext uri="{FF2B5EF4-FFF2-40B4-BE49-F238E27FC236}">
                    <a16:creationId xmlns:a16="http://schemas.microsoft.com/office/drawing/2014/main" id="{16D20F08-1C5F-4501-A77C-88A6CB842755}"/>
                  </a:ext>
                </a:extLst>
              </p:cNvPr>
              <p:cNvSpPr>
                <a:spLocks/>
              </p:cNvSpPr>
              <p:nvPr/>
            </p:nvSpPr>
            <p:spPr bwMode="auto">
              <a:xfrm>
                <a:off x="4791374" y="67811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20">
                <a:extLst>
                  <a:ext uri="{FF2B5EF4-FFF2-40B4-BE49-F238E27FC236}">
                    <a16:creationId xmlns:a16="http://schemas.microsoft.com/office/drawing/2014/main" id="{95788B89-FD78-42C6-8269-AA66D73AB266}"/>
                  </a:ext>
                </a:extLst>
              </p:cNvPr>
              <p:cNvSpPr>
                <a:spLocks/>
              </p:cNvSpPr>
              <p:nvPr/>
            </p:nvSpPr>
            <p:spPr bwMode="auto">
              <a:xfrm>
                <a:off x="4799312" y="26329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39" name="Straight Connector 38">
                <a:extLst>
                  <a:ext uri="{FF2B5EF4-FFF2-40B4-BE49-F238E27FC236}">
                    <a16:creationId xmlns:a16="http://schemas.microsoft.com/office/drawing/2014/main" id="{03AFB8B1-4658-4158-A33B-00B2D3358908}"/>
                  </a:ext>
                </a:extLst>
              </p:cNvPr>
              <p:cNvCxnSpPr/>
              <p:nvPr/>
            </p:nvCxnSpPr>
            <p:spPr>
              <a:xfrm>
                <a:off x="5129051" y="25017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E7B092C-9BFC-4F54-9C64-BD214FCC46E6}"/>
                  </a:ext>
                </a:extLst>
              </p:cNvPr>
              <p:cNvCxnSpPr/>
              <p:nvPr/>
            </p:nvCxnSpPr>
            <p:spPr>
              <a:xfrm>
                <a:off x="5129051" y="35278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45F8EE2-4E16-487D-A774-3BBBC4414589}"/>
                  </a:ext>
                </a:extLst>
              </p:cNvPr>
              <p:cNvCxnSpPr/>
              <p:nvPr/>
            </p:nvCxnSpPr>
            <p:spPr>
              <a:xfrm>
                <a:off x="5129051" y="45538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837F099-C01A-48BD-8720-91BF30123B5D}"/>
                  </a:ext>
                </a:extLst>
              </p:cNvPr>
              <p:cNvCxnSpPr/>
              <p:nvPr/>
            </p:nvCxnSpPr>
            <p:spPr>
              <a:xfrm>
                <a:off x="5129051" y="55799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74E4DEB-081D-4F2A-A080-5D7A91878071}"/>
                  </a:ext>
                </a:extLst>
              </p:cNvPr>
              <p:cNvCxnSpPr/>
              <p:nvPr/>
            </p:nvCxnSpPr>
            <p:spPr>
              <a:xfrm>
                <a:off x="5129051" y="66059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FF46D-93DC-44CF-BC61-EDC299045398}"/>
                  </a:ext>
                </a:extLst>
              </p:cNvPr>
              <p:cNvCxnSpPr/>
              <p:nvPr/>
            </p:nvCxnSpPr>
            <p:spPr>
              <a:xfrm>
                <a:off x="5129051" y="76320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981ECB-895E-407A-AE6E-127127C77774}"/>
                  </a:ext>
                </a:extLst>
              </p:cNvPr>
              <p:cNvCxnSpPr/>
              <p:nvPr/>
            </p:nvCxnSpPr>
            <p:spPr>
              <a:xfrm>
                <a:off x="5425088" y="21597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7ED149-C07B-4F0F-AE0E-6E6AFD4DEA59}"/>
                  </a:ext>
                </a:extLst>
              </p:cNvPr>
              <p:cNvCxnSpPr/>
              <p:nvPr/>
            </p:nvCxnSpPr>
            <p:spPr>
              <a:xfrm>
                <a:off x="5291135" y="28438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19DA2DD-A359-4DD0-88E2-FCBC158738BB}"/>
                  </a:ext>
                </a:extLst>
              </p:cNvPr>
              <p:cNvCxnSpPr/>
              <p:nvPr/>
            </p:nvCxnSpPr>
            <p:spPr>
              <a:xfrm>
                <a:off x="5291135" y="38698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D1F9F1A-BDEE-4D5B-B7A4-1DAC1503530E}"/>
                  </a:ext>
                </a:extLst>
              </p:cNvPr>
              <p:cNvCxnSpPr/>
              <p:nvPr/>
            </p:nvCxnSpPr>
            <p:spPr>
              <a:xfrm>
                <a:off x="5291135" y="48959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FA08455-FC4B-4FCA-9739-35D1761162A7}"/>
                  </a:ext>
                </a:extLst>
              </p:cNvPr>
              <p:cNvCxnSpPr/>
              <p:nvPr/>
            </p:nvCxnSpPr>
            <p:spPr>
              <a:xfrm>
                <a:off x="5291135" y="59219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5C6717-EF5D-4EFB-8155-7BDFB53007F1}"/>
                  </a:ext>
                </a:extLst>
              </p:cNvPr>
              <p:cNvCxnSpPr/>
              <p:nvPr/>
            </p:nvCxnSpPr>
            <p:spPr>
              <a:xfrm>
                <a:off x="5291135" y="69480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6D39B3-17FB-4894-8E6B-6087E9AA9655}"/>
                  </a:ext>
                </a:extLst>
              </p:cNvPr>
              <p:cNvCxnSpPr/>
              <p:nvPr/>
            </p:nvCxnSpPr>
            <p:spPr>
              <a:xfrm>
                <a:off x="5425088" y="31858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73FF628-F457-437E-A1ED-F2188F0D316E}"/>
                  </a:ext>
                </a:extLst>
              </p:cNvPr>
              <p:cNvCxnSpPr/>
              <p:nvPr/>
            </p:nvCxnSpPr>
            <p:spPr>
              <a:xfrm>
                <a:off x="5425088" y="42118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1C92990-EA59-42F3-89FB-177D3EEBD8CF}"/>
                  </a:ext>
                </a:extLst>
              </p:cNvPr>
              <p:cNvCxnSpPr/>
              <p:nvPr/>
            </p:nvCxnSpPr>
            <p:spPr>
              <a:xfrm>
                <a:off x="5425088" y="52379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E8F4231-8BFA-4127-8EEE-331244DCE7C7}"/>
                  </a:ext>
                </a:extLst>
              </p:cNvPr>
              <p:cNvCxnSpPr/>
              <p:nvPr/>
            </p:nvCxnSpPr>
            <p:spPr>
              <a:xfrm>
                <a:off x="5425088" y="62639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84956D8-5FB3-4DFC-95AD-D4FAE15DB279}"/>
                  </a:ext>
                </a:extLst>
              </p:cNvPr>
              <p:cNvCxnSpPr/>
              <p:nvPr/>
            </p:nvCxnSpPr>
            <p:spPr>
              <a:xfrm>
                <a:off x="5425088" y="72900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F0947DD-3BC2-40A0-A482-6B17D1FA60D7}"/>
                  </a:ext>
                </a:extLst>
              </p:cNvPr>
              <p:cNvCxnSpPr/>
              <p:nvPr/>
            </p:nvCxnSpPr>
            <p:spPr>
              <a:xfrm>
                <a:off x="5291135" y="79740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7" name="Freeform 24">
                <a:extLst>
                  <a:ext uri="{FF2B5EF4-FFF2-40B4-BE49-F238E27FC236}">
                    <a16:creationId xmlns:a16="http://schemas.microsoft.com/office/drawing/2014/main" id="{5DDEA179-C49B-4AE7-8D2D-520FF6C0845D}"/>
                  </a:ext>
                </a:extLst>
              </p:cNvPr>
              <p:cNvSpPr>
                <a:spLocks/>
              </p:cNvSpPr>
              <p:nvPr/>
            </p:nvSpPr>
            <p:spPr bwMode="auto">
              <a:xfrm>
                <a:off x="4542137" y="45618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25">
                <a:extLst>
                  <a:ext uri="{FF2B5EF4-FFF2-40B4-BE49-F238E27FC236}">
                    <a16:creationId xmlns:a16="http://schemas.microsoft.com/office/drawing/2014/main" id="{38B56AB5-F19D-41F1-ABFC-FE960412F450}"/>
                  </a:ext>
                </a:extLst>
              </p:cNvPr>
              <p:cNvSpPr>
                <a:spLocks/>
              </p:cNvSpPr>
              <p:nvPr/>
            </p:nvSpPr>
            <p:spPr bwMode="auto">
              <a:xfrm>
                <a:off x="4524674" y="65461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26">
                <a:extLst>
                  <a:ext uri="{FF2B5EF4-FFF2-40B4-BE49-F238E27FC236}">
                    <a16:creationId xmlns:a16="http://schemas.microsoft.com/office/drawing/2014/main" id="{414F1F43-1ADE-4C6B-B709-49AA3B3313FC}"/>
                  </a:ext>
                </a:extLst>
              </p:cNvPr>
              <p:cNvSpPr>
                <a:spLocks/>
              </p:cNvSpPr>
              <p:nvPr/>
            </p:nvSpPr>
            <p:spPr bwMode="auto">
              <a:xfrm>
                <a:off x="4527849" y="25472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27">
                <a:extLst>
                  <a:ext uri="{FF2B5EF4-FFF2-40B4-BE49-F238E27FC236}">
                    <a16:creationId xmlns:a16="http://schemas.microsoft.com/office/drawing/2014/main" id="{01920A7B-ACCA-4B6E-AD89-C8483E14CE69}"/>
                  </a:ext>
                </a:extLst>
              </p:cNvPr>
              <p:cNvSpPr>
                <a:spLocks/>
              </p:cNvSpPr>
              <p:nvPr/>
            </p:nvSpPr>
            <p:spPr bwMode="auto">
              <a:xfrm>
                <a:off x="4824712" y="14772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Rectangle 60">
                <a:extLst>
                  <a:ext uri="{FF2B5EF4-FFF2-40B4-BE49-F238E27FC236}">
                    <a16:creationId xmlns:a16="http://schemas.microsoft.com/office/drawing/2014/main" id="{40818BE5-D4E7-4C7B-88EC-B8E6658D692A}"/>
                  </a:ext>
                </a:extLst>
              </p:cNvPr>
              <p:cNvSpPr/>
              <p:nvPr/>
            </p:nvSpPr>
            <p:spPr>
              <a:xfrm>
                <a:off x="8423585" y="2267978"/>
                <a:ext cx="2494259" cy="400110"/>
              </a:xfrm>
              <a:prstGeom prst="rect">
                <a:avLst/>
              </a:prstGeom>
            </p:spPr>
            <p:txBody>
              <a:bodyPr wrap="square">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 )</a:t>
                </a: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2" name="Rectangle 61">
                <a:extLst>
                  <a:ext uri="{FF2B5EF4-FFF2-40B4-BE49-F238E27FC236}">
                    <a16:creationId xmlns:a16="http://schemas.microsoft.com/office/drawing/2014/main" id="{4AA07EB3-6F9C-432A-B2C1-1BE835D60EC7}"/>
                  </a:ext>
                </a:extLst>
              </p:cNvPr>
              <p:cNvSpPr/>
              <p:nvPr/>
            </p:nvSpPr>
            <p:spPr>
              <a:xfrm>
                <a:off x="8423585" y="3287226"/>
                <a:ext cx="23226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62">
                <a:extLst>
                  <a:ext uri="{FF2B5EF4-FFF2-40B4-BE49-F238E27FC236}">
                    <a16:creationId xmlns:a16="http://schemas.microsoft.com/office/drawing/2014/main" id="{B6D76B3F-3B4F-451A-92EF-4CDD5B0AFC82}"/>
                  </a:ext>
                </a:extLst>
              </p:cNvPr>
              <p:cNvSpPr/>
              <p:nvPr/>
            </p:nvSpPr>
            <p:spPr>
              <a:xfrm>
                <a:off x="8423585" y="4306474"/>
                <a:ext cx="254038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63">
                <a:extLst>
                  <a:ext uri="{FF2B5EF4-FFF2-40B4-BE49-F238E27FC236}">
                    <a16:creationId xmlns:a16="http://schemas.microsoft.com/office/drawing/2014/main" id="{8BA9C5F8-116A-495C-BA8A-0955E333F48F}"/>
                  </a:ext>
                </a:extLst>
              </p:cNvPr>
              <p:cNvSpPr/>
              <p:nvPr/>
            </p:nvSpPr>
            <p:spPr>
              <a:xfrm>
                <a:off x="8423585" y="5342554"/>
                <a:ext cx="22210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64">
                <a:extLst>
                  <a:ext uri="{FF2B5EF4-FFF2-40B4-BE49-F238E27FC236}">
                    <a16:creationId xmlns:a16="http://schemas.microsoft.com/office/drawing/2014/main" id="{09BDC597-527F-49DE-A9BA-EC7261E80836}"/>
                  </a:ext>
                </a:extLst>
              </p:cNvPr>
              <p:cNvSpPr/>
              <p:nvPr/>
            </p:nvSpPr>
            <p:spPr>
              <a:xfrm>
                <a:off x="8423585" y="6211016"/>
                <a:ext cx="1702381"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65">
                <a:extLst>
                  <a:ext uri="{FF2B5EF4-FFF2-40B4-BE49-F238E27FC236}">
                    <a16:creationId xmlns:a16="http://schemas.microsoft.com/office/drawing/2014/main" id="{57B18826-ABCA-49E9-9F37-597ECEA5701D}"/>
                  </a:ext>
                </a:extLst>
              </p:cNvPr>
              <p:cNvSpPr/>
              <p:nvPr/>
            </p:nvSpPr>
            <p:spPr>
              <a:xfrm>
                <a:off x="8423585" y="7393882"/>
                <a:ext cx="195532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68" name="Shape 372">
            <a:extLst>
              <a:ext uri="{FF2B5EF4-FFF2-40B4-BE49-F238E27FC236}">
                <a16:creationId xmlns:a16="http://schemas.microsoft.com/office/drawing/2014/main" id="{353C9E3E-595C-417B-A26D-946BB28F394E}"/>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Functionalities of Data Object </a:t>
            </a:r>
            <a:r>
              <a:rPr lang="en-US" dirty="0">
                <a:solidFill>
                  <a:schemeClr val="tx1">
                    <a:lumMod val="75000"/>
                    <a:lumOff val="25000"/>
                  </a:schemeClr>
                </a:solidFill>
              </a:rPr>
              <a:t>in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Python (Contd.)</a:t>
            </a:r>
          </a:p>
        </p:txBody>
      </p:sp>
      <p:pic>
        <p:nvPicPr>
          <p:cNvPr id="69" name="Shape 375">
            <a:extLst>
              <a:ext uri="{FF2B5EF4-FFF2-40B4-BE49-F238E27FC236}">
                <a16:creationId xmlns:a16="http://schemas.microsoft.com/office/drawing/2014/main" id="{5E998A25-4435-40A0-B7D7-B62E49F00F8D}"/>
              </a:ext>
            </a:extLst>
          </p:cNvPr>
          <p:cNvPicPr preferRelativeResize="0"/>
          <p:nvPr/>
        </p:nvPicPr>
        <p:blipFill rotWithShape="1">
          <a:blip r:embed="rId3">
            <a:alphaModFix/>
          </a:blip>
          <a:srcRect/>
          <a:stretch/>
        </p:blipFill>
        <p:spPr>
          <a:xfrm>
            <a:off x="3115325" y="829986"/>
            <a:ext cx="10085668" cy="253919"/>
          </a:xfrm>
          <a:prstGeom prst="rect">
            <a:avLst/>
          </a:prstGeom>
          <a:noFill/>
          <a:ln>
            <a:noFill/>
          </a:ln>
        </p:spPr>
      </p:pic>
      <p:sp>
        <p:nvSpPr>
          <p:cNvPr id="70" name="Rounded Rectangle 8">
            <a:extLst>
              <a:ext uri="{FF2B5EF4-FFF2-40B4-BE49-F238E27FC236}">
                <a16:creationId xmlns:a16="http://schemas.microsoft.com/office/drawing/2014/main" id="{ABE83EE1-C60E-4AAE-AD29-4E553E23A05A}"/>
              </a:ext>
            </a:extLst>
          </p:cNvPr>
          <p:cNvSpPr/>
          <p:nvPr/>
        </p:nvSpPr>
        <p:spPr>
          <a:xfrm>
            <a:off x="4607843" y="1987546"/>
            <a:ext cx="2046515" cy="662169"/>
          </a:xfrm>
          <a:prstGeom prst="roundRect">
            <a:avLst>
              <a:gd name="adj" fmla="val 50000"/>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B37F91FA-9DA1-4C5C-BF24-C545BA29D0D1}"/>
              </a:ext>
            </a:extLst>
          </p:cNvPr>
          <p:cNvSpPr/>
          <p:nvPr/>
        </p:nvSpPr>
        <p:spPr>
          <a:xfrm>
            <a:off x="8075101" y="2104312"/>
            <a:ext cx="6007607" cy="400110"/>
          </a:xfrm>
          <a:prstGeom prst="rect">
            <a:avLst/>
          </a:prstGeom>
        </p:spPr>
        <p:txBody>
          <a:bodyPr wrap="none">
            <a:spAutoFit/>
          </a:bodyPr>
          <a:lstStyle/>
          <a:p>
            <a:pPr algn="ctr" defTabSz="228600">
              <a:spcBef>
                <a:spcPct val="20000"/>
              </a:spcBef>
              <a:buClr>
                <a:srgbClr val="FF0000"/>
              </a:buClr>
            </a:pP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Head( ) returns the first n rows of the data structure</a:t>
            </a:r>
          </a:p>
        </p:txBody>
      </p:sp>
      <p:grpSp>
        <p:nvGrpSpPr>
          <p:cNvPr id="73" name="Group 72">
            <a:extLst>
              <a:ext uri="{FF2B5EF4-FFF2-40B4-BE49-F238E27FC236}">
                <a16:creationId xmlns:a16="http://schemas.microsoft.com/office/drawing/2014/main" id="{2A047A67-E577-4A56-A3AE-2D40F4B8EEAD}"/>
              </a:ext>
            </a:extLst>
          </p:cNvPr>
          <p:cNvGrpSpPr/>
          <p:nvPr/>
        </p:nvGrpSpPr>
        <p:grpSpPr>
          <a:xfrm>
            <a:off x="10674019" y="2997517"/>
            <a:ext cx="1081555" cy="614722"/>
            <a:chOff x="7530784" y="3794728"/>
            <a:chExt cx="1194432" cy="685800"/>
          </a:xfrm>
        </p:grpSpPr>
        <p:sp>
          <p:nvSpPr>
            <p:cNvPr id="79" name="Rounded Rectangle 124">
              <a:extLst>
                <a:ext uri="{FF2B5EF4-FFF2-40B4-BE49-F238E27FC236}">
                  <a16:creationId xmlns:a16="http://schemas.microsoft.com/office/drawing/2014/main" id="{174C32C2-0D1F-479A-A18A-293FFD019AF6}"/>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ounded Rectangle 125">
              <a:extLst>
                <a:ext uri="{FF2B5EF4-FFF2-40B4-BE49-F238E27FC236}">
                  <a16:creationId xmlns:a16="http://schemas.microsoft.com/office/drawing/2014/main" id="{955B92AA-FD8C-45EC-B322-1C1E386FCDBC}"/>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74" name="Group 73">
            <a:extLst>
              <a:ext uri="{FF2B5EF4-FFF2-40B4-BE49-F238E27FC236}">
                <a16:creationId xmlns:a16="http://schemas.microsoft.com/office/drawing/2014/main" id="{85990C48-FA0E-4009-9AA2-C92391718732}"/>
              </a:ext>
            </a:extLst>
          </p:cNvPr>
          <p:cNvGrpSpPr/>
          <p:nvPr/>
        </p:nvGrpSpPr>
        <p:grpSpPr>
          <a:xfrm>
            <a:off x="7332318" y="3655080"/>
            <a:ext cx="7764954" cy="1856035"/>
            <a:chOff x="3533641" y="4914900"/>
            <a:chExt cx="9576000" cy="3766537"/>
          </a:xfrm>
        </p:grpSpPr>
        <p:sp>
          <p:nvSpPr>
            <p:cNvPr id="75" name="Rectangle 74">
              <a:extLst>
                <a:ext uri="{FF2B5EF4-FFF2-40B4-BE49-F238E27FC236}">
                  <a16:creationId xmlns:a16="http://schemas.microsoft.com/office/drawing/2014/main" id="{484AF453-E55D-4239-9FB1-54B4B67F1B1C}"/>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76" name="Straight Connector 75">
              <a:extLst>
                <a:ext uri="{FF2B5EF4-FFF2-40B4-BE49-F238E27FC236}">
                  <a16:creationId xmlns:a16="http://schemas.microsoft.com/office/drawing/2014/main" id="{B6AA5491-8AE4-4B2B-9121-0825ACFA1A96}"/>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77" name="Isosceles Triangle 76">
              <a:extLst>
                <a:ext uri="{FF2B5EF4-FFF2-40B4-BE49-F238E27FC236}">
                  <a16:creationId xmlns:a16="http://schemas.microsoft.com/office/drawing/2014/main" id="{839D351D-89F5-4014-95DB-384291375DF9}"/>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78" name="Rectangle 77">
              <a:extLst>
                <a:ext uri="{FF2B5EF4-FFF2-40B4-BE49-F238E27FC236}">
                  <a16:creationId xmlns:a16="http://schemas.microsoft.com/office/drawing/2014/main" id="{7E33BD9E-EE7D-4245-9011-24619019BDD8}"/>
                </a:ext>
              </a:extLst>
            </p:cNvPr>
            <p:cNvSpPr/>
            <p:nvPr/>
          </p:nvSpPr>
          <p:spPr>
            <a:xfrm>
              <a:off x="3617845" y="5615713"/>
              <a:ext cx="9407595"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solidFill>
                  <a:latin typeface="Courier New" panose="02070309020205020404" pitchFamily="49" charset="0"/>
                  <a:cs typeface="Courier New" panose="02070309020205020404" pitchFamily="49" charset="0"/>
                </a:rPr>
                <a:t>import pandas as pd</a:t>
              </a:r>
              <a:br>
                <a:rPr lang="en-US" altLang="en-US" sz="2000" dirty="0">
                  <a:solidFill>
                    <a:schemeClr val="tx1"/>
                  </a:solidFill>
                  <a:latin typeface="Courier New" panose="02070309020205020404" pitchFamily="49" charset="0"/>
                  <a:cs typeface="Courier New" panose="02070309020205020404" pitchFamily="49" charset="0"/>
                </a:rPr>
              </a:br>
              <a:r>
                <a:rPr lang="en-US" altLang="en-US" sz="2000" dirty="0">
                  <a:solidFill>
                    <a:schemeClr val="tx1"/>
                  </a:solidFill>
                  <a:latin typeface="Courier New" panose="02070309020205020404" pitchFamily="49" charset="0"/>
                  <a:cs typeface="Courier New" panose="02070309020205020404" pitchFamily="49" charset="0"/>
                </a:rPr>
                <a:t>import numpy as np</a:t>
              </a:r>
              <a:br>
                <a:rPr lang="en-US" altLang="en-US" sz="2000" dirty="0">
                  <a:solidFill>
                    <a:schemeClr val="tx1"/>
                  </a:solidFill>
                  <a:latin typeface="Courier New" panose="02070309020205020404" pitchFamily="49" charset="0"/>
                  <a:cs typeface="Courier New" panose="02070309020205020404" pitchFamily="49" charset="0"/>
                </a:rPr>
              </a:br>
              <a:r>
                <a:rPr lang="en-US" altLang="en-US" sz="2000" dirty="0">
                  <a:solidFill>
                    <a:schemeClr val="tx1"/>
                  </a:solidFill>
                  <a:latin typeface="Courier New" panose="02070309020205020404" pitchFamily="49" charset="0"/>
                  <a:cs typeface="Courier New" panose="02070309020205020404" pitchFamily="49" charset="0"/>
                </a:rPr>
                <a:t>df=pd.Series(np.arange(1,51))</a:t>
              </a:r>
              <a:br>
                <a:rPr lang="en-US" altLang="en-US" sz="2000" dirty="0">
                  <a:solidFill>
                    <a:schemeClr val="tx1"/>
                  </a:solidFill>
                  <a:latin typeface="Courier New" panose="02070309020205020404" pitchFamily="49" charset="0"/>
                  <a:cs typeface="Courier New" panose="02070309020205020404" pitchFamily="49" charset="0"/>
                </a:rPr>
              </a:br>
              <a:r>
                <a:rPr lang="en-US" altLang="en-US" sz="2000" dirty="0">
                  <a:solidFill>
                    <a:schemeClr val="tx1"/>
                  </a:solidFill>
                  <a:latin typeface="Courier New" panose="02070309020205020404" pitchFamily="49" charset="0"/>
                  <a:cs typeface="Courier New" panose="02070309020205020404" pitchFamily="49" charset="0"/>
                </a:rPr>
                <a:t>print(df.head(6))</a:t>
              </a:r>
              <a:endParaRPr lang="en-US" altLang="en-US" sz="2000" dirty="0">
                <a:solidFill>
                  <a:schemeClr val="tx1"/>
                </a:solidFill>
                <a:latin typeface="Arial" panose="020B0604020202020204" pitchFamily="34" charset="0"/>
              </a:endParaRPr>
            </a:p>
          </p:txBody>
        </p:sp>
      </p:grpSp>
      <p:pic>
        <p:nvPicPr>
          <p:cNvPr id="81" name="Picture 80">
            <a:extLst>
              <a:ext uri="{FF2B5EF4-FFF2-40B4-BE49-F238E27FC236}">
                <a16:creationId xmlns:a16="http://schemas.microsoft.com/office/drawing/2014/main" id="{6A340FE1-FDA8-40D9-9857-5C09D3557435}"/>
              </a:ext>
            </a:extLst>
          </p:cNvPr>
          <p:cNvPicPr>
            <a:picLocks noChangeAspect="1"/>
          </p:cNvPicPr>
          <p:nvPr/>
        </p:nvPicPr>
        <p:blipFill>
          <a:blip r:embed="rId4"/>
          <a:stretch>
            <a:fillRect/>
          </a:stretch>
        </p:blipFill>
        <p:spPr>
          <a:xfrm>
            <a:off x="10101103" y="5848896"/>
            <a:ext cx="2227383" cy="2227383"/>
          </a:xfrm>
          <a:prstGeom prst="rect">
            <a:avLst/>
          </a:prstGeom>
          <a:ln w="28575">
            <a:solidFill>
              <a:srgbClr val="548235"/>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447251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8A6C0E5-FA70-497F-9CA3-71B1B69C095B}"/>
              </a:ext>
            </a:extLst>
          </p:cNvPr>
          <p:cNvGrpSpPr/>
          <p:nvPr/>
        </p:nvGrpSpPr>
        <p:grpSpPr>
          <a:xfrm>
            <a:off x="802304" y="1279842"/>
            <a:ext cx="6446911" cy="7079616"/>
            <a:chOff x="4364654" y="1310608"/>
            <a:chExt cx="6446911" cy="7079616"/>
          </a:xfrm>
        </p:grpSpPr>
        <p:sp>
          <p:nvSpPr>
            <p:cNvPr id="4" name="Freeform 23">
              <a:extLst>
                <a:ext uri="{FF2B5EF4-FFF2-40B4-BE49-F238E27FC236}">
                  <a16:creationId xmlns:a16="http://schemas.microsoft.com/office/drawing/2014/main" id="{529F940C-7E37-40F9-9FD9-E222264353CA}"/>
                </a:ext>
              </a:extLst>
            </p:cNvPr>
            <p:cNvSpPr>
              <a:spLocks/>
            </p:cNvSpPr>
            <p:nvPr/>
          </p:nvSpPr>
          <p:spPr bwMode="auto">
            <a:xfrm>
              <a:off x="4583412" y="13106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18">
              <a:extLst>
                <a:ext uri="{FF2B5EF4-FFF2-40B4-BE49-F238E27FC236}">
                  <a16:creationId xmlns:a16="http://schemas.microsoft.com/office/drawing/2014/main" id="{C796CF10-8ECC-41F9-9506-49540D538E18}"/>
                </a:ext>
              </a:extLst>
            </p:cNvPr>
            <p:cNvSpPr>
              <a:spLocks/>
            </p:cNvSpPr>
            <p:nvPr/>
          </p:nvSpPr>
          <p:spPr bwMode="auto">
            <a:xfrm>
              <a:off x="4672312" y="44792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19">
              <a:extLst>
                <a:ext uri="{FF2B5EF4-FFF2-40B4-BE49-F238E27FC236}">
                  <a16:creationId xmlns:a16="http://schemas.microsoft.com/office/drawing/2014/main" id="{0D8459B3-AC8C-4099-AF2E-457C5979CE42}"/>
                </a:ext>
              </a:extLst>
            </p:cNvPr>
            <p:cNvSpPr>
              <a:spLocks/>
            </p:cNvSpPr>
            <p:nvPr/>
          </p:nvSpPr>
          <p:spPr bwMode="auto">
            <a:xfrm>
              <a:off x="4638974" y="66287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20">
              <a:extLst>
                <a:ext uri="{FF2B5EF4-FFF2-40B4-BE49-F238E27FC236}">
                  <a16:creationId xmlns:a16="http://schemas.microsoft.com/office/drawing/2014/main" id="{8AA3BEE3-7DF3-48E4-A9E8-C9F9F80D31F9}"/>
                </a:ext>
              </a:extLst>
            </p:cNvPr>
            <p:cNvSpPr>
              <a:spLocks/>
            </p:cNvSpPr>
            <p:nvPr/>
          </p:nvSpPr>
          <p:spPr bwMode="auto">
            <a:xfrm>
              <a:off x="4646912" y="24805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8" name="Straight Connector 7">
              <a:extLst>
                <a:ext uri="{FF2B5EF4-FFF2-40B4-BE49-F238E27FC236}">
                  <a16:creationId xmlns:a16="http://schemas.microsoft.com/office/drawing/2014/main" id="{A8DF166E-FA3C-49FD-B363-F9A374C5C1B1}"/>
                </a:ext>
              </a:extLst>
            </p:cNvPr>
            <p:cNvCxnSpPr/>
            <p:nvPr/>
          </p:nvCxnSpPr>
          <p:spPr>
            <a:xfrm>
              <a:off x="4976651" y="23493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6052ED0-15AC-468B-B630-1A81C8C03F98}"/>
                </a:ext>
              </a:extLst>
            </p:cNvPr>
            <p:cNvCxnSpPr/>
            <p:nvPr/>
          </p:nvCxnSpPr>
          <p:spPr>
            <a:xfrm>
              <a:off x="4976651" y="33754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469197D-8178-4474-97CF-223B289B734D}"/>
                </a:ext>
              </a:extLst>
            </p:cNvPr>
            <p:cNvCxnSpPr/>
            <p:nvPr/>
          </p:nvCxnSpPr>
          <p:spPr>
            <a:xfrm>
              <a:off x="4976651" y="44014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C966C21-FD58-48F8-99BB-06CD3B0E997E}"/>
                </a:ext>
              </a:extLst>
            </p:cNvPr>
            <p:cNvCxnSpPr/>
            <p:nvPr/>
          </p:nvCxnSpPr>
          <p:spPr>
            <a:xfrm>
              <a:off x="4976651" y="54275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2DE3FB-B3F4-47B8-A0B0-3A895F632FE6}"/>
                </a:ext>
              </a:extLst>
            </p:cNvPr>
            <p:cNvCxnSpPr/>
            <p:nvPr/>
          </p:nvCxnSpPr>
          <p:spPr>
            <a:xfrm>
              <a:off x="4976651" y="64535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842632-2FC2-4542-BAEE-A9B807D941DF}"/>
                </a:ext>
              </a:extLst>
            </p:cNvPr>
            <p:cNvCxnSpPr/>
            <p:nvPr/>
          </p:nvCxnSpPr>
          <p:spPr>
            <a:xfrm>
              <a:off x="4976651" y="74796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2222AC-3F9F-4B1C-82AE-C1DA9C8C7577}"/>
                </a:ext>
              </a:extLst>
            </p:cNvPr>
            <p:cNvCxnSpPr/>
            <p:nvPr/>
          </p:nvCxnSpPr>
          <p:spPr>
            <a:xfrm>
              <a:off x="5272688" y="20073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F9A4D16-BC2E-4711-8F1A-EA77E5355A44}"/>
                </a:ext>
              </a:extLst>
            </p:cNvPr>
            <p:cNvCxnSpPr/>
            <p:nvPr/>
          </p:nvCxnSpPr>
          <p:spPr>
            <a:xfrm>
              <a:off x="5138735" y="26914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A0273C9-2668-4A3B-9922-1DD007FAB405}"/>
                </a:ext>
              </a:extLst>
            </p:cNvPr>
            <p:cNvCxnSpPr/>
            <p:nvPr/>
          </p:nvCxnSpPr>
          <p:spPr>
            <a:xfrm>
              <a:off x="5138735" y="37174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517AB2-1FF8-4011-BFFA-E0CB70A16C62}"/>
                </a:ext>
              </a:extLst>
            </p:cNvPr>
            <p:cNvCxnSpPr/>
            <p:nvPr/>
          </p:nvCxnSpPr>
          <p:spPr>
            <a:xfrm>
              <a:off x="5138735" y="47435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B8CEB5B-B170-4C76-ACA3-1B63B1B90CA3}"/>
                </a:ext>
              </a:extLst>
            </p:cNvPr>
            <p:cNvCxnSpPr/>
            <p:nvPr/>
          </p:nvCxnSpPr>
          <p:spPr>
            <a:xfrm>
              <a:off x="5138735" y="57695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6EEDC9-8A86-4C16-A1B1-68E100E064CF}"/>
                </a:ext>
              </a:extLst>
            </p:cNvPr>
            <p:cNvCxnSpPr/>
            <p:nvPr/>
          </p:nvCxnSpPr>
          <p:spPr>
            <a:xfrm>
              <a:off x="5138735" y="67956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4398AFA-3F88-470B-BDF9-E3317288AE17}"/>
                </a:ext>
              </a:extLst>
            </p:cNvPr>
            <p:cNvCxnSpPr/>
            <p:nvPr/>
          </p:nvCxnSpPr>
          <p:spPr>
            <a:xfrm>
              <a:off x="5272688" y="30334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A5CAC1E-BB74-4F53-AF52-79728087C71B}"/>
                </a:ext>
              </a:extLst>
            </p:cNvPr>
            <p:cNvCxnSpPr/>
            <p:nvPr/>
          </p:nvCxnSpPr>
          <p:spPr>
            <a:xfrm>
              <a:off x="5272688" y="40594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48D0D9-F67B-4B2B-86C5-A8B4D659AF70}"/>
                </a:ext>
              </a:extLst>
            </p:cNvPr>
            <p:cNvCxnSpPr/>
            <p:nvPr/>
          </p:nvCxnSpPr>
          <p:spPr>
            <a:xfrm>
              <a:off x="5272688" y="50855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F79037-9310-4963-9B81-725B1C80F207}"/>
                </a:ext>
              </a:extLst>
            </p:cNvPr>
            <p:cNvCxnSpPr/>
            <p:nvPr/>
          </p:nvCxnSpPr>
          <p:spPr>
            <a:xfrm>
              <a:off x="5272688" y="61115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263D25-1527-4329-A2FF-A47B8D9CE557}"/>
                </a:ext>
              </a:extLst>
            </p:cNvPr>
            <p:cNvCxnSpPr/>
            <p:nvPr/>
          </p:nvCxnSpPr>
          <p:spPr>
            <a:xfrm>
              <a:off x="5272688" y="71376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A4B14F1-AB7A-4F16-8966-EFBAD9387A93}"/>
                </a:ext>
              </a:extLst>
            </p:cNvPr>
            <p:cNvCxnSpPr/>
            <p:nvPr/>
          </p:nvCxnSpPr>
          <p:spPr>
            <a:xfrm>
              <a:off x="5138735" y="78216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CB231071-5941-4333-B1F4-918F422DDB02}"/>
                </a:ext>
              </a:extLst>
            </p:cNvPr>
            <p:cNvSpPr>
              <a:spLocks/>
            </p:cNvSpPr>
            <p:nvPr/>
          </p:nvSpPr>
          <p:spPr bwMode="auto">
            <a:xfrm>
              <a:off x="4389737" y="44094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
              <a:extLst>
                <a:ext uri="{FF2B5EF4-FFF2-40B4-BE49-F238E27FC236}">
                  <a16:creationId xmlns:a16="http://schemas.microsoft.com/office/drawing/2014/main" id="{07F3C79D-6468-4C58-B94E-869AD5142CC8}"/>
                </a:ext>
              </a:extLst>
            </p:cNvPr>
            <p:cNvSpPr>
              <a:spLocks/>
            </p:cNvSpPr>
            <p:nvPr/>
          </p:nvSpPr>
          <p:spPr bwMode="auto">
            <a:xfrm>
              <a:off x="4372274" y="63937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6">
              <a:extLst>
                <a:ext uri="{FF2B5EF4-FFF2-40B4-BE49-F238E27FC236}">
                  <a16:creationId xmlns:a16="http://schemas.microsoft.com/office/drawing/2014/main" id="{4E60219E-2A3E-413B-BD89-CFC7CDD18B8D}"/>
                </a:ext>
              </a:extLst>
            </p:cNvPr>
            <p:cNvSpPr>
              <a:spLocks/>
            </p:cNvSpPr>
            <p:nvPr/>
          </p:nvSpPr>
          <p:spPr bwMode="auto">
            <a:xfrm>
              <a:off x="4375449" y="23948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7">
              <a:extLst>
                <a:ext uri="{FF2B5EF4-FFF2-40B4-BE49-F238E27FC236}">
                  <a16:creationId xmlns:a16="http://schemas.microsoft.com/office/drawing/2014/main" id="{AC72BC4B-79F0-4F2E-A3B2-CE8EF29D98E3}"/>
                </a:ext>
              </a:extLst>
            </p:cNvPr>
            <p:cNvSpPr>
              <a:spLocks/>
            </p:cNvSpPr>
            <p:nvPr/>
          </p:nvSpPr>
          <p:spPr bwMode="auto">
            <a:xfrm>
              <a:off x="4672312" y="13248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Rectangle 29">
              <a:extLst>
                <a:ext uri="{FF2B5EF4-FFF2-40B4-BE49-F238E27FC236}">
                  <a16:creationId xmlns:a16="http://schemas.microsoft.com/office/drawing/2014/main" id="{56198A50-70F6-4BD7-8F15-8AC81B94D71E}"/>
                </a:ext>
              </a:extLst>
            </p:cNvPr>
            <p:cNvSpPr/>
            <p:nvPr/>
          </p:nvSpPr>
          <p:spPr>
            <a:xfrm>
              <a:off x="8271185" y="3134826"/>
              <a:ext cx="23226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tail( )</a:t>
              </a:r>
            </a:p>
          </p:txBody>
        </p:sp>
        <p:sp>
          <p:nvSpPr>
            <p:cNvPr id="31" name="Rectangle 30">
              <a:extLst>
                <a:ext uri="{FF2B5EF4-FFF2-40B4-BE49-F238E27FC236}">
                  <a16:creationId xmlns:a16="http://schemas.microsoft.com/office/drawing/2014/main" id="{4297EB07-B063-4738-80A7-FE1AE630B1DC}"/>
                </a:ext>
              </a:extLst>
            </p:cNvPr>
            <p:cNvSpPr/>
            <p:nvPr/>
          </p:nvSpPr>
          <p:spPr>
            <a:xfrm>
              <a:off x="8271185" y="4154074"/>
              <a:ext cx="254038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values( )</a:t>
              </a:r>
            </a:p>
          </p:txBody>
        </p:sp>
        <p:sp>
          <p:nvSpPr>
            <p:cNvPr id="32" name="Rectangle 31">
              <a:extLst>
                <a:ext uri="{FF2B5EF4-FFF2-40B4-BE49-F238E27FC236}">
                  <a16:creationId xmlns:a16="http://schemas.microsoft.com/office/drawing/2014/main" id="{8A64FAF5-8228-4579-A0C2-9DDEF890BE58}"/>
                </a:ext>
              </a:extLst>
            </p:cNvPr>
            <p:cNvSpPr/>
            <p:nvPr/>
          </p:nvSpPr>
          <p:spPr>
            <a:xfrm>
              <a:off x="8271185" y="5190154"/>
              <a:ext cx="22210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groupby( )</a:t>
              </a:r>
            </a:p>
          </p:txBody>
        </p:sp>
        <p:sp>
          <p:nvSpPr>
            <p:cNvPr id="33" name="Rectangle 32">
              <a:extLst>
                <a:ext uri="{FF2B5EF4-FFF2-40B4-BE49-F238E27FC236}">
                  <a16:creationId xmlns:a16="http://schemas.microsoft.com/office/drawing/2014/main" id="{9E17D314-9103-4784-8F6A-4EE8F60E8246}"/>
                </a:ext>
              </a:extLst>
            </p:cNvPr>
            <p:cNvSpPr/>
            <p:nvPr/>
          </p:nvSpPr>
          <p:spPr>
            <a:xfrm>
              <a:off x="8271185" y="6249116"/>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Concatenation</a:t>
              </a:r>
            </a:p>
          </p:txBody>
        </p:sp>
        <p:sp>
          <p:nvSpPr>
            <p:cNvPr id="34" name="Rectangle 33">
              <a:extLst>
                <a:ext uri="{FF2B5EF4-FFF2-40B4-BE49-F238E27FC236}">
                  <a16:creationId xmlns:a16="http://schemas.microsoft.com/office/drawing/2014/main" id="{0959B91D-C6F3-48BF-BF3C-EED041DFF0AB}"/>
                </a:ext>
              </a:extLst>
            </p:cNvPr>
            <p:cNvSpPr/>
            <p:nvPr/>
          </p:nvSpPr>
          <p:spPr>
            <a:xfrm>
              <a:off x="8271185" y="7241482"/>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Merging</a:t>
              </a:r>
            </a:p>
          </p:txBody>
        </p:sp>
        <p:grpSp>
          <p:nvGrpSpPr>
            <p:cNvPr id="35" name="Group 34">
              <a:extLst>
                <a:ext uri="{FF2B5EF4-FFF2-40B4-BE49-F238E27FC236}">
                  <a16:creationId xmlns:a16="http://schemas.microsoft.com/office/drawing/2014/main" id="{F8DFBEBC-082E-484C-9710-863112DE5DB4}"/>
                </a:ext>
              </a:extLst>
            </p:cNvPr>
            <p:cNvGrpSpPr/>
            <p:nvPr/>
          </p:nvGrpSpPr>
          <p:grpSpPr>
            <a:xfrm>
              <a:off x="4364654" y="1314735"/>
              <a:ext cx="6439291" cy="7075489"/>
              <a:chOff x="4524674" y="1463008"/>
              <a:chExt cx="6439291" cy="7075489"/>
            </a:xfrm>
          </p:grpSpPr>
          <p:sp>
            <p:nvSpPr>
              <p:cNvPr id="36" name="Freeform 23">
                <a:extLst>
                  <a:ext uri="{FF2B5EF4-FFF2-40B4-BE49-F238E27FC236}">
                    <a16:creationId xmlns:a16="http://schemas.microsoft.com/office/drawing/2014/main" id="{BC33BE7B-51AE-4178-8156-245FB6CB829F}"/>
                  </a:ext>
                </a:extLst>
              </p:cNvPr>
              <p:cNvSpPr>
                <a:spLocks/>
              </p:cNvSpPr>
              <p:nvPr/>
            </p:nvSpPr>
            <p:spPr bwMode="auto">
              <a:xfrm>
                <a:off x="4735812" y="14630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8">
                <a:extLst>
                  <a:ext uri="{FF2B5EF4-FFF2-40B4-BE49-F238E27FC236}">
                    <a16:creationId xmlns:a16="http://schemas.microsoft.com/office/drawing/2014/main" id="{F59A2AAD-B97A-4C18-8064-EDF083989F1B}"/>
                  </a:ext>
                </a:extLst>
              </p:cNvPr>
              <p:cNvSpPr>
                <a:spLocks/>
              </p:cNvSpPr>
              <p:nvPr/>
            </p:nvSpPr>
            <p:spPr bwMode="auto">
              <a:xfrm>
                <a:off x="4824712" y="46316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19">
                <a:extLst>
                  <a:ext uri="{FF2B5EF4-FFF2-40B4-BE49-F238E27FC236}">
                    <a16:creationId xmlns:a16="http://schemas.microsoft.com/office/drawing/2014/main" id="{4CE0A9A9-74E4-4533-8710-CD49228B9143}"/>
                  </a:ext>
                </a:extLst>
              </p:cNvPr>
              <p:cNvSpPr>
                <a:spLocks/>
              </p:cNvSpPr>
              <p:nvPr/>
            </p:nvSpPr>
            <p:spPr bwMode="auto">
              <a:xfrm>
                <a:off x="4791374" y="67811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20">
                <a:extLst>
                  <a:ext uri="{FF2B5EF4-FFF2-40B4-BE49-F238E27FC236}">
                    <a16:creationId xmlns:a16="http://schemas.microsoft.com/office/drawing/2014/main" id="{79F81265-36CA-4BB4-A797-20A4A2C7818C}"/>
                  </a:ext>
                </a:extLst>
              </p:cNvPr>
              <p:cNvSpPr>
                <a:spLocks/>
              </p:cNvSpPr>
              <p:nvPr/>
            </p:nvSpPr>
            <p:spPr bwMode="auto">
              <a:xfrm>
                <a:off x="4799312" y="26329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40" name="Straight Connector 39">
                <a:extLst>
                  <a:ext uri="{FF2B5EF4-FFF2-40B4-BE49-F238E27FC236}">
                    <a16:creationId xmlns:a16="http://schemas.microsoft.com/office/drawing/2014/main" id="{A4800093-41A9-4D4D-BF24-BF615F38C7E3}"/>
                  </a:ext>
                </a:extLst>
              </p:cNvPr>
              <p:cNvCxnSpPr/>
              <p:nvPr/>
            </p:nvCxnSpPr>
            <p:spPr>
              <a:xfrm>
                <a:off x="5129051" y="25017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F814D02-7F1F-4989-9CE4-0063E9797597}"/>
                  </a:ext>
                </a:extLst>
              </p:cNvPr>
              <p:cNvCxnSpPr/>
              <p:nvPr/>
            </p:nvCxnSpPr>
            <p:spPr>
              <a:xfrm>
                <a:off x="5129051" y="35278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5C914B-242C-477A-B035-C26E891FC6D4}"/>
                  </a:ext>
                </a:extLst>
              </p:cNvPr>
              <p:cNvCxnSpPr/>
              <p:nvPr/>
            </p:nvCxnSpPr>
            <p:spPr>
              <a:xfrm>
                <a:off x="5129051" y="45538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64FF6D6-F5CD-401A-9A8E-80F0DDE971B3}"/>
                  </a:ext>
                </a:extLst>
              </p:cNvPr>
              <p:cNvCxnSpPr/>
              <p:nvPr/>
            </p:nvCxnSpPr>
            <p:spPr>
              <a:xfrm>
                <a:off x="5129051" y="55799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4471AE5-9D70-4385-8AE5-56FE8C0D99C3}"/>
                  </a:ext>
                </a:extLst>
              </p:cNvPr>
              <p:cNvCxnSpPr/>
              <p:nvPr/>
            </p:nvCxnSpPr>
            <p:spPr>
              <a:xfrm>
                <a:off x="5129051" y="66059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CD9D296-56F2-4A58-8B63-F185D2556A3E}"/>
                  </a:ext>
                </a:extLst>
              </p:cNvPr>
              <p:cNvCxnSpPr/>
              <p:nvPr/>
            </p:nvCxnSpPr>
            <p:spPr>
              <a:xfrm>
                <a:off x="5129051" y="76320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95DC418-6E6A-4332-A22B-F2E1610F9653}"/>
                  </a:ext>
                </a:extLst>
              </p:cNvPr>
              <p:cNvCxnSpPr/>
              <p:nvPr/>
            </p:nvCxnSpPr>
            <p:spPr>
              <a:xfrm>
                <a:off x="5425088" y="21597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304A208-41FB-4233-860D-60D7CFE58AC1}"/>
                  </a:ext>
                </a:extLst>
              </p:cNvPr>
              <p:cNvCxnSpPr/>
              <p:nvPr/>
            </p:nvCxnSpPr>
            <p:spPr>
              <a:xfrm>
                <a:off x="5291135" y="28438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7C1AB9F-9808-415A-B66A-A19E3B63AB62}"/>
                  </a:ext>
                </a:extLst>
              </p:cNvPr>
              <p:cNvCxnSpPr/>
              <p:nvPr/>
            </p:nvCxnSpPr>
            <p:spPr>
              <a:xfrm>
                <a:off x="5291135" y="38698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3E896CB-2FCB-44A7-BEA6-763CECA39A67}"/>
                  </a:ext>
                </a:extLst>
              </p:cNvPr>
              <p:cNvCxnSpPr/>
              <p:nvPr/>
            </p:nvCxnSpPr>
            <p:spPr>
              <a:xfrm>
                <a:off x="5291135" y="48959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7A7B9A-A8D5-4641-9F03-D8F1B1A75CEB}"/>
                  </a:ext>
                </a:extLst>
              </p:cNvPr>
              <p:cNvCxnSpPr/>
              <p:nvPr/>
            </p:nvCxnSpPr>
            <p:spPr>
              <a:xfrm>
                <a:off x="5291135" y="59219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F40D930-8B96-4471-9D85-FB6F4C490D5D}"/>
                  </a:ext>
                </a:extLst>
              </p:cNvPr>
              <p:cNvCxnSpPr/>
              <p:nvPr/>
            </p:nvCxnSpPr>
            <p:spPr>
              <a:xfrm>
                <a:off x="5291135" y="69480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9890B95-DC06-48DE-B80B-084406E002DF}"/>
                  </a:ext>
                </a:extLst>
              </p:cNvPr>
              <p:cNvCxnSpPr/>
              <p:nvPr/>
            </p:nvCxnSpPr>
            <p:spPr>
              <a:xfrm>
                <a:off x="5425088" y="31858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D384647-4720-42D0-8DA0-805B2C1D73E4}"/>
                  </a:ext>
                </a:extLst>
              </p:cNvPr>
              <p:cNvCxnSpPr/>
              <p:nvPr/>
            </p:nvCxnSpPr>
            <p:spPr>
              <a:xfrm>
                <a:off x="5425088" y="42118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652226B-E5A8-460C-B0C6-FC83C3415169}"/>
                  </a:ext>
                </a:extLst>
              </p:cNvPr>
              <p:cNvCxnSpPr/>
              <p:nvPr/>
            </p:nvCxnSpPr>
            <p:spPr>
              <a:xfrm>
                <a:off x="5425088" y="52379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EA26AB9-51AC-441F-A422-5CC169C39128}"/>
                  </a:ext>
                </a:extLst>
              </p:cNvPr>
              <p:cNvCxnSpPr/>
              <p:nvPr/>
            </p:nvCxnSpPr>
            <p:spPr>
              <a:xfrm>
                <a:off x="5425088" y="62639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14FC1-9378-4AF4-876D-7BE6A8ED4467}"/>
                  </a:ext>
                </a:extLst>
              </p:cNvPr>
              <p:cNvCxnSpPr/>
              <p:nvPr/>
            </p:nvCxnSpPr>
            <p:spPr>
              <a:xfrm>
                <a:off x="5425088" y="72900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D6915BE-1E98-4918-806F-D3DFDC7A3DE3}"/>
                  </a:ext>
                </a:extLst>
              </p:cNvPr>
              <p:cNvCxnSpPr/>
              <p:nvPr/>
            </p:nvCxnSpPr>
            <p:spPr>
              <a:xfrm>
                <a:off x="5291135" y="79740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Freeform 24">
                <a:extLst>
                  <a:ext uri="{FF2B5EF4-FFF2-40B4-BE49-F238E27FC236}">
                    <a16:creationId xmlns:a16="http://schemas.microsoft.com/office/drawing/2014/main" id="{2887B264-4C8F-4CB1-A2D6-88593956BAF3}"/>
                  </a:ext>
                </a:extLst>
              </p:cNvPr>
              <p:cNvSpPr>
                <a:spLocks/>
              </p:cNvSpPr>
              <p:nvPr/>
            </p:nvSpPr>
            <p:spPr bwMode="auto">
              <a:xfrm>
                <a:off x="4542137" y="45618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25">
                <a:extLst>
                  <a:ext uri="{FF2B5EF4-FFF2-40B4-BE49-F238E27FC236}">
                    <a16:creationId xmlns:a16="http://schemas.microsoft.com/office/drawing/2014/main" id="{D744A90C-2553-478E-AF9D-D31202473A27}"/>
                  </a:ext>
                </a:extLst>
              </p:cNvPr>
              <p:cNvSpPr>
                <a:spLocks/>
              </p:cNvSpPr>
              <p:nvPr/>
            </p:nvSpPr>
            <p:spPr bwMode="auto">
              <a:xfrm>
                <a:off x="4524674" y="65461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26">
                <a:extLst>
                  <a:ext uri="{FF2B5EF4-FFF2-40B4-BE49-F238E27FC236}">
                    <a16:creationId xmlns:a16="http://schemas.microsoft.com/office/drawing/2014/main" id="{786AA762-F638-485E-9F3F-5E446074297B}"/>
                  </a:ext>
                </a:extLst>
              </p:cNvPr>
              <p:cNvSpPr>
                <a:spLocks/>
              </p:cNvSpPr>
              <p:nvPr/>
            </p:nvSpPr>
            <p:spPr bwMode="auto">
              <a:xfrm>
                <a:off x="4527849" y="25472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27">
                <a:extLst>
                  <a:ext uri="{FF2B5EF4-FFF2-40B4-BE49-F238E27FC236}">
                    <a16:creationId xmlns:a16="http://schemas.microsoft.com/office/drawing/2014/main" id="{AD81A7C9-46EC-4B4B-B524-2C2835CFFBCD}"/>
                  </a:ext>
                </a:extLst>
              </p:cNvPr>
              <p:cNvSpPr>
                <a:spLocks/>
              </p:cNvSpPr>
              <p:nvPr/>
            </p:nvSpPr>
            <p:spPr bwMode="auto">
              <a:xfrm>
                <a:off x="4824712" y="14772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Rectangle 61">
                <a:extLst>
                  <a:ext uri="{FF2B5EF4-FFF2-40B4-BE49-F238E27FC236}">
                    <a16:creationId xmlns:a16="http://schemas.microsoft.com/office/drawing/2014/main" id="{2083389A-CA62-489D-B234-1058B94AC78B}"/>
                  </a:ext>
                </a:extLst>
              </p:cNvPr>
              <p:cNvSpPr/>
              <p:nvPr/>
            </p:nvSpPr>
            <p:spPr>
              <a:xfrm>
                <a:off x="8423585" y="2267978"/>
                <a:ext cx="2494259" cy="400110"/>
              </a:xfrm>
              <a:prstGeom prst="rect">
                <a:avLst/>
              </a:prstGeom>
            </p:spPr>
            <p:txBody>
              <a:bodyPr wrap="square">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 )</a:t>
                </a: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62">
                <a:extLst>
                  <a:ext uri="{FF2B5EF4-FFF2-40B4-BE49-F238E27FC236}">
                    <a16:creationId xmlns:a16="http://schemas.microsoft.com/office/drawing/2014/main" id="{A9076AF0-CF27-4A63-A6FE-F7540B135CC7}"/>
                  </a:ext>
                </a:extLst>
              </p:cNvPr>
              <p:cNvSpPr/>
              <p:nvPr/>
            </p:nvSpPr>
            <p:spPr>
              <a:xfrm>
                <a:off x="8423585" y="3287226"/>
                <a:ext cx="23226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63">
                <a:extLst>
                  <a:ext uri="{FF2B5EF4-FFF2-40B4-BE49-F238E27FC236}">
                    <a16:creationId xmlns:a16="http://schemas.microsoft.com/office/drawing/2014/main" id="{F23DBBC1-62BC-46DD-8FCC-8A91BC7316CF}"/>
                  </a:ext>
                </a:extLst>
              </p:cNvPr>
              <p:cNvSpPr/>
              <p:nvPr/>
            </p:nvSpPr>
            <p:spPr>
              <a:xfrm>
                <a:off x="8423585" y="4306474"/>
                <a:ext cx="254038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64">
                <a:extLst>
                  <a:ext uri="{FF2B5EF4-FFF2-40B4-BE49-F238E27FC236}">
                    <a16:creationId xmlns:a16="http://schemas.microsoft.com/office/drawing/2014/main" id="{A2E627B1-6E63-4683-BB4B-F92BB8EDF052}"/>
                  </a:ext>
                </a:extLst>
              </p:cNvPr>
              <p:cNvSpPr/>
              <p:nvPr/>
            </p:nvSpPr>
            <p:spPr>
              <a:xfrm>
                <a:off x="8423585" y="5342554"/>
                <a:ext cx="22210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65">
                <a:extLst>
                  <a:ext uri="{FF2B5EF4-FFF2-40B4-BE49-F238E27FC236}">
                    <a16:creationId xmlns:a16="http://schemas.microsoft.com/office/drawing/2014/main" id="{736E6DD6-2D84-4D7C-8C4B-AB618894F157}"/>
                  </a:ext>
                </a:extLst>
              </p:cNvPr>
              <p:cNvSpPr/>
              <p:nvPr/>
            </p:nvSpPr>
            <p:spPr>
              <a:xfrm>
                <a:off x="8423585" y="6211016"/>
                <a:ext cx="1702381"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Rectangle 66">
                <a:extLst>
                  <a:ext uri="{FF2B5EF4-FFF2-40B4-BE49-F238E27FC236}">
                    <a16:creationId xmlns:a16="http://schemas.microsoft.com/office/drawing/2014/main" id="{D48BCEAB-60A6-4DC6-9AD5-63E3CD09F783}"/>
                  </a:ext>
                </a:extLst>
              </p:cNvPr>
              <p:cNvSpPr/>
              <p:nvPr/>
            </p:nvSpPr>
            <p:spPr>
              <a:xfrm>
                <a:off x="8423585" y="7393882"/>
                <a:ext cx="195532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68" name="Shape 372">
            <a:extLst>
              <a:ext uri="{FF2B5EF4-FFF2-40B4-BE49-F238E27FC236}">
                <a16:creationId xmlns:a16="http://schemas.microsoft.com/office/drawing/2014/main" id="{3E63A7E4-7EF7-4CD6-8D8A-93289860047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Functionalities of Data Object </a:t>
            </a:r>
            <a:r>
              <a:rPr lang="en-US" dirty="0">
                <a:solidFill>
                  <a:schemeClr val="tx1">
                    <a:lumMod val="75000"/>
                    <a:lumOff val="25000"/>
                  </a:schemeClr>
                </a:solidFill>
              </a:rPr>
              <a:t>in Python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sp>
        <p:nvSpPr>
          <p:cNvPr id="140" name="Rectangle 139">
            <a:extLst>
              <a:ext uri="{FF2B5EF4-FFF2-40B4-BE49-F238E27FC236}">
                <a16:creationId xmlns:a16="http://schemas.microsoft.com/office/drawing/2014/main" id="{4397A8FA-A94B-46E4-97BA-84C9CFB66B5F}"/>
              </a:ext>
            </a:extLst>
          </p:cNvPr>
          <p:cNvSpPr/>
          <p:nvPr/>
        </p:nvSpPr>
        <p:spPr>
          <a:xfrm>
            <a:off x="8393345" y="2088939"/>
            <a:ext cx="6517810" cy="400110"/>
          </a:xfrm>
          <a:prstGeom prst="rect">
            <a:avLst/>
          </a:prstGeom>
        </p:spPr>
        <p:txBody>
          <a:bodyPr wrap="none">
            <a:spAutoFit/>
          </a:bodyPr>
          <a:lstStyle/>
          <a:p>
            <a:pPr algn="ctr" defTabSz="228600">
              <a:spcBef>
                <a:spcPct val="20000"/>
              </a:spcBef>
              <a:buClr>
                <a:srgbClr val="FF0000"/>
              </a:buClr>
            </a:pP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values( ) returns the actual data in the series of the array</a:t>
            </a:r>
          </a:p>
        </p:txBody>
      </p:sp>
      <p:grpSp>
        <p:nvGrpSpPr>
          <p:cNvPr id="141" name="Group 140">
            <a:extLst>
              <a:ext uri="{FF2B5EF4-FFF2-40B4-BE49-F238E27FC236}">
                <a16:creationId xmlns:a16="http://schemas.microsoft.com/office/drawing/2014/main" id="{A1C13905-8005-4748-BA69-29AFDED386D6}"/>
              </a:ext>
            </a:extLst>
          </p:cNvPr>
          <p:cNvGrpSpPr/>
          <p:nvPr/>
        </p:nvGrpSpPr>
        <p:grpSpPr>
          <a:xfrm>
            <a:off x="10674019" y="2997517"/>
            <a:ext cx="1081555" cy="614722"/>
            <a:chOff x="7530784" y="3794728"/>
            <a:chExt cx="1194432" cy="685800"/>
          </a:xfrm>
        </p:grpSpPr>
        <p:sp>
          <p:nvSpPr>
            <p:cNvPr id="142" name="Rounded Rectangle 124">
              <a:extLst>
                <a:ext uri="{FF2B5EF4-FFF2-40B4-BE49-F238E27FC236}">
                  <a16:creationId xmlns:a16="http://schemas.microsoft.com/office/drawing/2014/main" id="{4799D660-070F-45DA-9503-BB1F4541DF36}"/>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ounded Rectangle 125">
              <a:extLst>
                <a:ext uri="{FF2B5EF4-FFF2-40B4-BE49-F238E27FC236}">
                  <a16:creationId xmlns:a16="http://schemas.microsoft.com/office/drawing/2014/main" id="{CA2561BF-82AA-451E-9289-4B21D5925ED7}"/>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44" name="Group 143">
            <a:extLst>
              <a:ext uri="{FF2B5EF4-FFF2-40B4-BE49-F238E27FC236}">
                <a16:creationId xmlns:a16="http://schemas.microsoft.com/office/drawing/2014/main" id="{1A4D8D93-335A-43DA-9D12-11BE5DAB0C65}"/>
              </a:ext>
            </a:extLst>
          </p:cNvPr>
          <p:cNvGrpSpPr/>
          <p:nvPr/>
        </p:nvGrpSpPr>
        <p:grpSpPr>
          <a:xfrm>
            <a:off x="7399295" y="3656645"/>
            <a:ext cx="7631001" cy="2356251"/>
            <a:chOff x="3533641" y="4914900"/>
            <a:chExt cx="9576000" cy="3766537"/>
          </a:xfrm>
        </p:grpSpPr>
        <p:sp>
          <p:nvSpPr>
            <p:cNvPr id="145" name="Rectangle 144">
              <a:extLst>
                <a:ext uri="{FF2B5EF4-FFF2-40B4-BE49-F238E27FC236}">
                  <a16:creationId xmlns:a16="http://schemas.microsoft.com/office/drawing/2014/main" id="{B5936CDA-B0CA-432B-8E19-550660EB224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46" name="Straight Connector 145">
              <a:extLst>
                <a:ext uri="{FF2B5EF4-FFF2-40B4-BE49-F238E27FC236}">
                  <a16:creationId xmlns:a16="http://schemas.microsoft.com/office/drawing/2014/main" id="{CEF8C778-BCD0-431C-B035-C3202A87C0E2}"/>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47" name="Isosceles Triangle 146">
              <a:extLst>
                <a:ext uri="{FF2B5EF4-FFF2-40B4-BE49-F238E27FC236}">
                  <a16:creationId xmlns:a16="http://schemas.microsoft.com/office/drawing/2014/main" id="{5644F1D6-B751-474B-A18C-5C4F9947E76A}"/>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48" name="Rectangle 147">
              <a:extLst>
                <a:ext uri="{FF2B5EF4-FFF2-40B4-BE49-F238E27FC236}">
                  <a16:creationId xmlns:a16="http://schemas.microsoft.com/office/drawing/2014/main" id="{51C29A53-A11B-4EA8-9E9F-534E117F3A49}"/>
                </a:ext>
              </a:extLst>
            </p:cNvPr>
            <p:cNvSpPr/>
            <p:nvPr/>
          </p:nvSpPr>
          <p:spPr>
            <a:xfrm>
              <a:off x="3617845" y="5615713"/>
              <a:ext cx="9407595"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import pandas as pd</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import numpy as np</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df=pd.Series(np.arange(1,51))</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print(df.values)</a:t>
              </a:r>
            </a:p>
          </p:txBody>
        </p:sp>
      </p:grpSp>
      <p:sp>
        <p:nvSpPr>
          <p:cNvPr id="80" name="Rounded Rectangle 8">
            <a:extLst>
              <a:ext uri="{FF2B5EF4-FFF2-40B4-BE49-F238E27FC236}">
                <a16:creationId xmlns:a16="http://schemas.microsoft.com/office/drawing/2014/main" id="{2D55E477-7E68-4628-A797-026351371332}"/>
              </a:ext>
            </a:extLst>
          </p:cNvPr>
          <p:cNvSpPr/>
          <p:nvPr/>
        </p:nvSpPr>
        <p:spPr>
          <a:xfrm>
            <a:off x="4607843" y="3992278"/>
            <a:ext cx="2046515" cy="662169"/>
          </a:xfrm>
          <a:prstGeom prst="roundRect">
            <a:avLst>
              <a:gd name="adj" fmla="val 50000"/>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 name="Picture 80">
            <a:extLst>
              <a:ext uri="{FF2B5EF4-FFF2-40B4-BE49-F238E27FC236}">
                <a16:creationId xmlns:a16="http://schemas.microsoft.com/office/drawing/2014/main" id="{1C9C9121-9EAA-4E89-BCDE-B0621567BCEC}"/>
              </a:ext>
            </a:extLst>
          </p:cNvPr>
          <p:cNvPicPr>
            <a:picLocks noChangeAspect="1"/>
          </p:cNvPicPr>
          <p:nvPr/>
        </p:nvPicPr>
        <p:blipFill>
          <a:blip r:embed="rId3"/>
          <a:stretch>
            <a:fillRect/>
          </a:stretch>
        </p:blipFill>
        <p:spPr>
          <a:xfrm>
            <a:off x="7725340" y="6426950"/>
            <a:ext cx="7237857" cy="599313"/>
          </a:xfrm>
          <a:prstGeom prst="rect">
            <a:avLst/>
          </a:prstGeom>
          <a:ln w="28575">
            <a:solidFill>
              <a:srgbClr val="C77317"/>
            </a:solidFill>
          </a:ln>
          <a:effectLst>
            <a:outerShdw blurRad="50800" dist="38100" dir="2700000" algn="tl" rotWithShape="0">
              <a:prstClr val="black">
                <a:alpha val="40000"/>
              </a:prstClr>
            </a:outerShdw>
          </a:effectLst>
        </p:spPr>
      </p:pic>
      <p:pic>
        <p:nvPicPr>
          <p:cNvPr id="82" name="Shape 375">
            <a:extLst>
              <a:ext uri="{FF2B5EF4-FFF2-40B4-BE49-F238E27FC236}">
                <a16:creationId xmlns:a16="http://schemas.microsoft.com/office/drawing/2014/main" id="{0841D67D-7394-42E0-8C4F-377F50CF9111}"/>
              </a:ext>
            </a:extLst>
          </p:cNvPr>
          <p:cNvPicPr preferRelativeResize="0"/>
          <p:nvPr/>
        </p:nvPicPr>
        <p:blipFill rotWithShape="1">
          <a:blip r:embed="rId4">
            <a:alphaModFix/>
          </a:blip>
          <a:srcRect/>
          <a:stretch/>
        </p:blipFill>
        <p:spPr>
          <a:xfrm>
            <a:off x="3115325" y="829986"/>
            <a:ext cx="10085668" cy="253919"/>
          </a:xfrm>
          <a:prstGeom prst="rect">
            <a:avLst/>
          </a:prstGeom>
          <a:noFill/>
          <a:ln>
            <a:noFill/>
          </a:ln>
        </p:spPr>
      </p:pic>
    </p:spTree>
    <p:extLst>
      <p:ext uri="{BB962C8B-B14F-4D97-AF65-F5344CB8AC3E}">
        <p14:creationId xmlns:p14="http://schemas.microsoft.com/office/powerpoint/2010/main" val="4220692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A9F9AF-F8D6-4CA9-9B0C-8C926D4D9260}"/>
              </a:ext>
            </a:extLst>
          </p:cNvPr>
          <p:cNvGrpSpPr/>
          <p:nvPr/>
        </p:nvGrpSpPr>
        <p:grpSpPr>
          <a:xfrm>
            <a:off x="802304" y="1279842"/>
            <a:ext cx="6446911" cy="7079616"/>
            <a:chOff x="4364654" y="1310608"/>
            <a:chExt cx="6446911" cy="7079616"/>
          </a:xfrm>
        </p:grpSpPr>
        <p:sp>
          <p:nvSpPr>
            <p:cNvPr id="4" name="Freeform 23">
              <a:extLst>
                <a:ext uri="{FF2B5EF4-FFF2-40B4-BE49-F238E27FC236}">
                  <a16:creationId xmlns:a16="http://schemas.microsoft.com/office/drawing/2014/main" id="{4564746E-C693-4ED0-923B-09A2BB96C35C}"/>
                </a:ext>
              </a:extLst>
            </p:cNvPr>
            <p:cNvSpPr>
              <a:spLocks/>
            </p:cNvSpPr>
            <p:nvPr/>
          </p:nvSpPr>
          <p:spPr bwMode="auto">
            <a:xfrm>
              <a:off x="4583412" y="13106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18">
              <a:extLst>
                <a:ext uri="{FF2B5EF4-FFF2-40B4-BE49-F238E27FC236}">
                  <a16:creationId xmlns:a16="http://schemas.microsoft.com/office/drawing/2014/main" id="{EDC63FDE-037F-4C40-BF0C-0E8026C59595}"/>
                </a:ext>
              </a:extLst>
            </p:cNvPr>
            <p:cNvSpPr>
              <a:spLocks/>
            </p:cNvSpPr>
            <p:nvPr/>
          </p:nvSpPr>
          <p:spPr bwMode="auto">
            <a:xfrm>
              <a:off x="4672312" y="44792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19">
              <a:extLst>
                <a:ext uri="{FF2B5EF4-FFF2-40B4-BE49-F238E27FC236}">
                  <a16:creationId xmlns:a16="http://schemas.microsoft.com/office/drawing/2014/main" id="{31C99285-8559-4F4D-937D-0A557A56E654}"/>
                </a:ext>
              </a:extLst>
            </p:cNvPr>
            <p:cNvSpPr>
              <a:spLocks/>
            </p:cNvSpPr>
            <p:nvPr/>
          </p:nvSpPr>
          <p:spPr bwMode="auto">
            <a:xfrm>
              <a:off x="4638974" y="66287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20">
              <a:extLst>
                <a:ext uri="{FF2B5EF4-FFF2-40B4-BE49-F238E27FC236}">
                  <a16:creationId xmlns:a16="http://schemas.microsoft.com/office/drawing/2014/main" id="{5B8247B7-FBA2-4F70-8FA1-8D54D04B3DC7}"/>
                </a:ext>
              </a:extLst>
            </p:cNvPr>
            <p:cNvSpPr>
              <a:spLocks/>
            </p:cNvSpPr>
            <p:nvPr/>
          </p:nvSpPr>
          <p:spPr bwMode="auto">
            <a:xfrm>
              <a:off x="4646912" y="24805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8" name="Straight Connector 7">
              <a:extLst>
                <a:ext uri="{FF2B5EF4-FFF2-40B4-BE49-F238E27FC236}">
                  <a16:creationId xmlns:a16="http://schemas.microsoft.com/office/drawing/2014/main" id="{9CA6C09C-77F2-4FBD-A465-1DE43C692272}"/>
                </a:ext>
              </a:extLst>
            </p:cNvPr>
            <p:cNvCxnSpPr/>
            <p:nvPr/>
          </p:nvCxnSpPr>
          <p:spPr>
            <a:xfrm>
              <a:off x="4976651" y="23493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772ED7-CFB9-46BA-9353-05CC7C86E710}"/>
                </a:ext>
              </a:extLst>
            </p:cNvPr>
            <p:cNvCxnSpPr/>
            <p:nvPr/>
          </p:nvCxnSpPr>
          <p:spPr>
            <a:xfrm>
              <a:off x="4976651" y="33754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9E0E383-3D98-4976-B288-339264AEEDA4}"/>
                </a:ext>
              </a:extLst>
            </p:cNvPr>
            <p:cNvCxnSpPr/>
            <p:nvPr/>
          </p:nvCxnSpPr>
          <p:spPr>
            <a:xfrm>
              <a:off x="4976651" y="44014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812082-3F3B-4938-A1ED-AD352DEFCC52}"/>
                </a:ext>
              </a:extLst>
            </p:cNvPr>
            <p:cNvCxnSpPr/>
            <p:nvPr/>
          </p:nvCxnSpPr>
          <p:spPr>
            <a:xfrm>
              <a:off x="4976651" y="54275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C7607C-26ED-4785-8CD6-B6A4E86DCB24}"/>
                </a:ext>
              </a:extLst>
            </p:cNvPr>
            <p:cNvCxnSpPr/>
            <p:nvPr/>
          </p:nvCxnSpPr>
          <p:spPr>
            <a:xfrm>
              <a:off x="4976651" y="64535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FB0E9A-47CE-4833-842B-05599FB6D23C}"/>
                </a:ext>
              </a:extLst>
            </p:cNvPr>
            <p:cNvCxnSpPr/>
            <p:nvPr/>
          </p:nvCxnSpPr>
          <p:spPr>
            <a:xfrm>
              <a:off x="4976651" y="74796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78B6E0-A5D8-489F-88D1-41644E7897CE}"/>
                </a:ext>
              </a:extLst>
            </p:cNvPr>
            <p:cNvCxnSpPr/>
            <p:nvPr/>
          </p:nvCxnSpPr>
          <p:spPr>
            <a:xfrm>
              <a:off x="5272688" y="20073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C036B2-1D21-4E8F-8F81-FCD08B4D6FFF}"/>
                </a:ext>
              </a:extLst>
            </p:cNvPr>
            <p:cNvCxnSpPr/>
            <p:nvPr/>
          </p:nvCxnSpPr>
          <p:spPr>
            <a:xfrm>
              <a:off x="5138735" y="26914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BBF9-CD61-436E-AC7C-04C62F214BC7}"/>
                </a:ext>
              </a:extLst>
            </p:cNvPr>
            <p:cNvCxnSpPr/>
            <p:nvPr/>
          </p:nvCxnSpPr>
          <p:spPr>
            <a:xfrm>
              <a:off x="5138735" y="37174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468121E-BC42-4D74-883D-026DDABEEDF9}"/>
                </a:ext>
              </a:extLst>
            </p:cNvPr>
            <p:cNvCxnSpPr/>
            <p:nvPr/>
          </p:nvCxnSpPr>
          <p:spPr>
            <a:xfrm>
              <a:off x="5138735" y="47435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396CFE-A929-4D97-8583-138D026C3D6E}"/>
                </a:ext>
              </a:extLst>
            </p:cNvPr>
            <p:cNvCxnSpPr/>
            <p:nvPr/>
          </p:nvCxnSpPr>
          <p:spPr>
            <a:xfrm>
              <a:off x="5138735" y="57695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EDEAE7-B85C-4EDE-B49B-E987C6372AC0}"/>
                </a:ext>
              </a:extLst>
            </p:cNvPr>
            <p:cNvCxnSpPr/>
            <p:nvPr/>
          </p:nvCxnSpPr>
          <p:spPr>
            <a:xfrm>
              <a:off x="5138735" y="67956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D9989C-844B-4CA3-81EC-F38DD65C8A0C}"/>
                </a:ext>
              </a:extLst>
            </p:cNvPr>
            <p:cNvCxnSpPr/>
            <p:nvPr/>
          </p:nvCxnSpPr>
          <p:spPr>
            <a:xfrm>
              <a:off x="5272688" y="30334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102C0B-13CD-47BD-88A5-4E79D797B744}"/>
                </a:ext>
              </a:extLst>
            </p:cNvPr>
            <p:cNvCxnSpPr/>
            <p:nvPr/>
          </p:nvCxnSpPr>
          <p:spPr>
            <a:xfrm>
              <a:off x="5272688" y="40594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199D28-899A-4F01-A538-84BDBB4E6E2D}"/>
                </a:ext>
              </a:extLst>
            </p:cNvPr>
            <p:cNvCxnSpPr/>
            <p:nvPr/>
          </p:nvCxnSpPr>
          <p:spPr>
            <a:xfrm>
              <a:off x="5272688" y="50855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5135977-5967-42E3-A762-7820D3B85D31}"/>
                </a:ext>
              </a:extLst>
            </p:cNvPr>
            <p:cNvCxnSpPr/>
            <p:nvPr/>
          </p:nvCxnSpPr>
          <p:spPr>
            <a:xfrm>
              <a:off x="5272688" y="61115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7E3E492-7C19-4E08-A8A1-BB2C29305039}"/>
                </a:ext>
              </a:extLst>
            </p:cNvPr>
            <p:cNvCxnSpPr/>
            <p:nvPr/>
          </p:nvCxnSpPr>
          <p:spPr>
            <a:xfrm>
              <a:off x="5272688" y="71376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0AC97A-F76F-4C3F-8C43-6890879A977F}"/>
                </a:ext>
              </a:extLst>
            </p:cNvPr>
            <p:cNvCxnSpPr/>
            <p:nvPr/>
          </p:nvCxnSpPr>
          <p:spPr>
            <a:xfrm>
              <a:off x="5138735" y="78216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664141D1-A3E4-4773-A597-CEA00CCE53D0}"/>
                </a:ext>
              </a:extLst>
            </p:cNvPr>
            <p:cNvSpPr>
              <a:spLocks/>
            </p:cNvSpPr>
            <p:nvPr/>
          </p:nvSpPr>
          <p:spPr bwMode="auto">
            <a:xfrm>
              <a:off x="4389737" y="44094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
              <a:extLst>
                <a:ext uri="{FF2B5EF4-FFF2-40B4-BE49-F238E27FC236}">
                  <a16:creationId xmlns:a16="http://schemas.microsoft.com/office/drawing/2014/main" id="{077B20F6-A7B1-4E48-A176-6C1CE69F13A4}"/>
                </a:ext>
              </a:extLst>
            </p:cNvPr>
            <p:cNvSpPr>
              <a:spLocks/>
            </p:cNvSpPr>
            <p:nvPr/>
          </p:nvSpPr>
          <p:spPr bwMode="auto">
            <a:xfrm>
              <a:off x="4372274" y="63937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6">
              <a:extLst>
                <a:ext uri="{FF2B5EF4-FFF2-40B4-BE49-F238E27FC236}">
                  <a16:creationId xmlns:a16="http://schemas.microsoft.com/office/drawing/2014/main" id="{5026A518-64C2-41FA-83D8-280F988F3E57}"/>
                </a:ext>
              </a:extLst>
            </p:cNvPr>
            <p:cNvSpPr>
              <a:spLocks/>
            </p:cNvSpPr>
            <p:nvPr/>
          </p:nvSpPr>
          <p:spPr bwMode="auto">
            <a:xfrm>
              <a:off x="4375449" y="23948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7">
              <a:extLst>
                <a:ext uri="{FF2B5EF4-FFF2-40B4-BE49-F238E27FC236}">
                  <a16:creationId xmlns:a16="http://schemas.microsoft.com/office/drawing/2014/main" id="{41B55BAA-7CDE-4F76-A40B-9C8E4FB2196A}"/>
                </a:ext>
              </a:extLst>
            </p:cNvPr>
            <p:cNvSpPr>
              <a:spLocks/>
            </p:cNvSpPr>
            <p:nvPr/>
          </p:nvSpPr>
          <p:spPr bwMode="auto">
            <a:xfrm>
              <a:off x="4672312" y="13248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Rectangle 29">
              <a:extLst>
                <a:ext uri="{FF2B5EF4-FFF2-40B4-BE49-F238E27FC236}">
                  <a16:creationId xmlns:a16="http://schemas.microsoft.com/office/drawing/2014/main" id="{82686410-0B6F-4FC2-9717-688A72302191}"/>
                </a:ext>
              </a:extLst>
            </p:cNvPr>
            <p:cNvSpPr/>
            <p:nvPr/>
          </p:nvSpPr>
          <p:spPr>
            <a:xfrm>
              <a:off x="8271185" y="3134826"/>
              <a:ext cx="23226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tail( )</a:t>
              </a:r>
            </a:p>
          </p:txBody>
        </p:sp>
        <p:sp>
          <p:nvSpPr>
            <p:cNvPr id="31" name="Rectangle 30">
              <a:extLst>
                <a:ext uri="{FF2B5EF4-FFF2-40B4-BE49-F238E27FC236}">
                  <a16:creationId xmlns:a16="http://schemas.microsoft.com/office/drawing/2014/main" id="{E07E515F-2A1E-4CDA-B6CA-C9BE5F05ADC9}"/>
                </a:ext>
              </a:extLst>
            </p:cNvPr>
            <p:cNvSpPr/>
            <p:nvPr/>
          </p:nvSpPr>
          <p:spPr>
            <a:xfrm>
              <a:off x="8271185" y="4154074"/>
              <a:ext cx="254038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values( )</a:t>
              </a:r>
            </a:p>
          </p:txBody>
        </p:sp>
        <p:sp>
          <p:nvSpPr>
            <p:cNvPr id="32" name="Rectangle 31">
              <a:extLst>
                <a:ext uri="{FF2B5EF4-FFF2-40B4-BE49-F238E27FC236}">
                  <a16:creationId xmlns:a16="http://schemas.microsoft.com/office/drawing/2014/main" id="{E94101BB-48D9-4B1D-B7C6-BADDDA68BE22}"/>
                </a:ext>
              </a:extLst>
            </p:cNvPr>
            <p:cNvSpPr/>
            <p:nvPr/>
          </p:nvSpPr>
          <p:spPr>
            <a:xfrm>
              <a:off x="8271185" y="5190154"/>
              <a:ext cx="22210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groupby( )</a:t>
              </a:r>
            </a:p>
          </p:txBody>
        </p:sp>
        <p:sp>
          <p:nvSpPr>
            <p:cNvPr id="33" name="Rectangle 32">
              <a:extLst>
                <a:ext uri="{FF2B5EF4-FFF2-40B4-BE49-F238E27FC236}">
                  <a16:creationId xmlns:a16="http://schemas.microsoft.com/office/drawing/2014/main" id="{FA3D2020-CDE9-49F9-9CA4-036E4202D732}"/>
                </a:ext>
              </a:extLst>
            </p:cNvPr>
            <p:cNvSpPr/>
            <p:nvPr/>
          </p:nvSpPr>
          <p:spPr>
            <a:xfrm>
              <a:off x="8271185" y="6249116"/>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Concatenation</a:t>
              </a:r>
            </a:p>
          </p:txBody>
        </p:sp>
        <p:sp>
          <p:nvSpPr>
            <p:cNvPr id="34" name="Rectangle 33">
              <a:extLst>
                <a:ext uri="{FF2B5EF4-FFF2-40B4-BE49-F238E27FC236}">
                  <a16:creationId xmlns:a16="http://schemas.microsoft.com/office/drawing/2014/main" id="{9E6A967C-4B20-4047-A93E-B63979C6134C}"/>
                </a:ext>
              </a:extLst>
            </p:cNvPr>
            <p:cNvSpPr/>
            <p:nvPr/>
          </p:nvSpPr>
          <p:spPr>
            <a:xfrm>
              <a:off x="8271185" y="7241482"/>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Merging</a:t>
              </a:r>
            </a:p>
          </p:txBody>
        </p:sp>
        <p:grpSp>
          <p:nvGrpSpPr>
            <p:cNvPr id="35" name="Group 34">
              <a:extLst>
                <a:ext uri="{FF2B5EF4-FFF2-40B4-BE49-F238E27FC236}">
                  <a16:creationId xmlns:a16="http://schemas.microsoft.com/office/drawing/2014/main" id="{FA58D852-D8AC-48C3-935E-2E94FDA65F99}"/>
                </a:ext>
              </a:extLst>
            </p:cNvPr>
            <p:cNvGrpSpPr/>
            <p:nvPr/>
          </p:nvGrpSpPr>
          <p:grpSpPr>
            <a:xfrm>
              <a:off x="4364654" y="1314735"/>
              <a:ext cx="6439291" cy="7075489"/>
              <a:chOff x="4524674" y="1463008"/>
              <a:chExt cx="6439291" cy="7075489"/>
            </a:xfrm>
          </p:grpSpPr>
          <p:sp>
            <p:nvSpPr>
              <p:cNvPr id="36" name="Freeform 23">
                <a:extLst>
                  <a:ext uri="{FF2B5EF4-FFF2-40B4-BE49-F238E27FC236}">
                    <a16:creationId xmlns:a16="http://schemas.microsoft.com/office/drawing/2014/main" id="{873214BF-90D5-4AC8-A0F0-9DF07A4BDF86}"/>
                  </a:ext>
                </a:extLst>
              </p:cNvPr>
              <p:cNvSpPr>
                <a:spLocks/>
              </p:cNvSpPr>
              <p:nvPr/>
            </p:nvSpPr>
            <p:spPr bwMode="auto">
              <a:xfrm>
                <a:off x="4735812" y="14630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8">
                <a:extLst>
                  <a:ext uri="{FF2B5EF4-FFF2-40B4-BE49-F238E27FC236}">
                    <a16:creationId xmlns:a16="http://schemas.microsoft.com/office/drawing/2014/main" id="{3C5798B9-1AF2-4DCB-86BF-A13BB3983B0D}"/>
                  </a:ext>
                </a:extLst>
              </p:cNvPr>
              <p:cNvSpPr>
                <a:spLocks/>
              </p:cNvSpPr>
              <p:nvPr/>
            </p:nvSpPr>
            <p:spPr bwMode="auto">
              <a:xfrm>
                <a:off x="4824712" y="46316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19">
                <a:extLst>
                  <a:ext uri="{FF2B5EF4-FFF2-40B4-BE49-F238E27FC236}">
                    <a16:creationId xmlns:a16="http://schemas.microsoft.com/office/drawing/2014/main" id="{0FA4E30B-BED2-481D-B795-8D79BB61B3F6}"/>
                  </a:ext>
                </a:extLst>
              </p:cNvPr>
              <p:cNvSpPr>
                <a:spLocks/>
              </p:cNvSpPr>
              <p:nvPr/>
            </p:nvSpPr>
            <p:spPr bwMode="auto">
              <a:xfrm>
                <a:off x="4791374" y="67811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20">
                <a:extLst>
                  <a:ext uri="{FF2B5EF4-FFF2-40B4-BE49-F238E27FC236}">
                    <a16:creationId xmlns:a16="http://schemas.microsoft.com/office/drawing/2014/main" id="{36446CF5-21CF-4AC0-8858-A309F1FFE9AD}"/>
                  </a:ext>
                </a:extLst>
              </p:cNvPr>
              <p:cNvSpPr>
                <a:spLocks/>
              </p:cNvSpPr>
              <p:nvPr/>
            </p:nvSpPr>
            <p:spPr bwMode="auto">
              <a:xfrm>
                <a:off x="4799312" y="26329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40" name="Straight Connector 39">
                <a:extLst>
                  <a:ext uri="{FF2B5EF4-FFF2-40B4-BE49-F238E27FC236}">
                    <a16:creationId xmlns:a16="http://schemas.microsoft.com/office/drawing/2014/main" id="{5CD5A00C-A7B3-45FE-A902-0F33E9B82907}"/>
                  </a:ext>
                </a:extLst>
              </p:cNvPr>
              <p:cNvCxnSpPr/>
              <p:nvPr/>
            </p:nvCxnSpPr>
            <p:spPr>
              <a:xfrm>
                <a:off x="5129051" y="25017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637683-60C1-48D6-82B9-AD4D907BFA99}"/>
                  </a:ext>
                </a:extLst>
              </p:cNvPr>
              <p:cNvCxnSpPr/>
              <p:nvPr/>
            </p:nvCxnSpPr>
            <p:spPr>
              <a:xfrm>
                <a:off x="5129051" y="35278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1B285E-6689-4FDE-A1CB-CB402FF33658}"/>
                  </a:ext>
                </a:extLst>
              </p:cNvPr>
              <p:cNvCxnSpPr/>
              <p:nvPr/>
            </p:nvCxnSpPr>
            <p:spPr>
              <a:xfrm>
                <a:off x="5129051" y="45538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824EDC-8082-417F-97CE-A1D1CB9C17A4}"/>
                  </a:ext>
                </a:extLst>
              </p:cNvPr>
              <p:cNvCxnSpPr/>
              <p:nvPr/>
            </p:nvCxnSpPr>
            <p:spPr>
              <a:xfrm>
                <a:off x="5129051" y="55799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2D66E0-7ABB-47B0-B62E-75388518A5E5}"/>
                  </a:ext>
                </a:extLst>
              </p:cNvPr>
              <p:cNvCxnSpPr/>
              <p:nvPr/>
            </p:nvCxnSpPr>
            <p:spPr>
              <a:xfrm>
                <a:off x="5129051" y="66059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693469D-F9C2-4D0A-AA6D-440EF3BC45E1}"/>
                  </a:ext>
                </a:extLst>
              </p:cNvPr>
              <p:cNvCxnSpPr/>
              <p:nvPr/>
            </p:nvCxnSpPr>
            <p:spPr>
              <a:xfrm>
                <a:off x="5129051" y="76320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2AAAE9-3377-4AD8-8321-6F103EA29C8A}"/>
                  </a:ext>
                </a:extLst>
              </p:cNvPr>
              <p:cNvCxnSpPr/>
              <p:nvPr/>
            </p:nvCxnSpPr>
            <p:spPr>
              <a:xfrm>
                <a:off x="5425088" y="21597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2E60F3-65E0-4C71-86D2-FEBD9F6C58A9}"/>
                  </a:ext>
                </a:extLst>
              </p:cNvPr>
              <p:cNvCxnSpPr/>
              <p:nvPr/>
            </p:nvCxnSpPr>
            <p:spPr>
              <a:xfrm>
                <a:off x="5291135" y="28438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55D023-4B58-4AEE-92AE-45D65BA96201}"/>
                  </a:ext>
                </a:extLst>
              </p:cNvPr>
              <p:cNvCxnSpPr/>
              <p:nvPr/>
            </p:nvCxnSpPr>
            <p:spPr>
              <a:xfrm>
                <a:off x="5291135" y="38698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F0483B-BB32-42B4-8386-09C2FCFEB077}"/>
                  </a:ext>
                </a:extLst>
              </p:cNvPr>
              <p:cNvCxnSpPr/>
              <p:nvPr/>
            </p:nvCxnSpPr>
            <p:spPr>
              <a:xfrm>
                <a:off x="5291135" y="48959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C8C4A06-FEB9-4EA1-8333-8A2FC3F2C1B1}"/>
                  </a:ext>
                </a:extLst>
              </p:cNvPr>
              <p:cNvCxnSpPr/>
              <p:nvPr/>
            </p:nvCxnSpPr>
            <p:spPr>
              <a:xfrm>
                <a:off x="5291135" y="59219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6083243-E0A1-4A4E-AE90-41618D372D68}"/>
                  </a:ext>
                </a:extLst>
              </p:cNvPr>
              <p:cNvCxnSpPr/>
              <p:nvPr/>
            </p:nvCxnSpPr>
            <p:spPr>
              <a:xfrm>
                <a:off x="5291135" y="69480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BE395C6-D97C-4A48-8311-F9E00E9AA9BD}"/>
                  </a:ext>
                </a:extLst>
              </p:cNvPr>
              <p:cNvCxnSpPr/>
              <p:nvPr/>
            </p:nvCxnSpPr>
            <p:spPr>
              <a:xfrm>
                <a:off x="5425088" y="31858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92F19F5-143E-48B8-8F52-D065FEA1CA45}"/>
                  </a:ext>
                </a:extLst>
              </p:cNvPr>
              <p:cNvCxnSpPr/>
              <p:nvPr/>
            </p:nvCxnSpPr>
            <p:spPr>
              <a:xfrm>
                <a:off x="5425088" y="42118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DF1957-0CBE-47DF-BDCA-A80CD662A821}"/>
                  </a:ext>
                </a:extLst>
              </p:cNvPr>
              <p:cNvCxnSpPr/>
              <p:nvPr/>
            </p:nvCxnSpPr>
            <p:spPr>
              <a:xfrm>
                <a:off x="5425088" y="52379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450D181-5B57-4F27-B327-323277AC2698}"/>
                  </a:ext>
                </a:extLst>
              </p:cNvPr>
              <p:cNvCxnSpPr/>
              <p:nvPr/>
            </p:nvCxnSpPr>
            <p:spPr>
              <a:xfrm>
                <a:off x="5425088" y="62639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D9603E6-1CD6-4EF0-9C5E-478956FD772B}"/>
                  </a:ext>
                </a:extLst>
              </p:cNvPr>
              <p:cNvCxnSpPr/>
              <p:nvPr/>
            </p:nvCxnSpPr>
            <p:spPr>
              <a:xfrm>
                <a:off x="5425088" y="72900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C91EDDF-2641-4287-B956-AA5FE40A66F7}"/>
                  </a:ext>
                </a:extLst>
              </p:cNvPr>
              <p:cNvCxnSpPr/>
              <p:nvPr/>
            </p:nvCxnSpPr>
            <p:spPr>
              <a:xfrm>
                <a:off x="5291135" y="79740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Freeform 24">
                <a:extLst>
                  <a:ext uri="{FF2B5EF4-FFF2-40B4-BE49-F238E27FC236}">
                    <a16:creationId xmlns:a16="http://schemas.microsoft.com/office/drawing/2014/main" id="{EF8BA7D0-B187-450D-9FF6-1EDD33F15724}"/>
                  </a:ext>
                </a:extLst>
              </p:cNvPr>
              <p:cNvSpPr>
                <a:spLocks/>
              </p:cNvSpPr>
              <p:nvPr/>
            </p:nvSpPr>
            <p:spPr bwMode="auto">
              <a:xfrm>
                <a:off x="4542137" y="45618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25">
                <a:extLst>
                  <a:ext uri="{FF2B5EF4-FFF2-40B4-BE49-F238E27FC236}">
                    <a16:creationId xmlns:a16="http://schemas.microsoft.com/office/drawing/2014/main" id="{40B5483A-FA6F-4BDF-8539-3B9FD13F8769}"/>
                  </a:ext>
                </a:extLst>
              </p:cNvPr>
              <p:cNvSpPr>
                <a:spLocks/>
              </p:cNvSpPr>
              <p:nvPr/>
            </p:nvSpPr>
            <p:spPr bwMode="auto">
              <a:xfrm>
                <a:off x="4524674" y="65461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26">
                <a:extLst>
                  <a:ext uri="{FF2B5EF4-FFF2-40B4-BE49-F238E27FC236}">
                    <a16:creationId xmlns:a16="http://schemas.microsoft.com/office/drawing/2014/main" id="{2C7EF64C-8751-4B10-9A98-F0337F9C4FC3}"/>
                  </a:ext>
                </a:extLst>
              </p:cNvPr>
              <p:cNvSpPr>
                <a:spLocks/>
              </p:cNvSpPr>
              <p:nvPr/>
            </p:nvSpPr>
            <p:spPr bwMode="auto">
              <a:xfrm>
                <a:off x="4527849" y="25472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27">
                <a:extLst>
                  <a:ext uri="{FF2B5EF4-FFF2-40B4-BE49-F238E27FC236}">
                    <a16:creationId xmlns:a16="http://schemas.microsoft.com/office/drawing/2014/main" id="{70E018B2-5B87-4F53-A1CB-FC255B0C0768}"/>
                  </a:ext>
                </a:extLst>
              </p:cNvPr>
              <p:cNvSpPr>
                <a:spLocks/>
              </p:cNvSpPr>
              <p:nvPr/>
            </p:nvSpPr>
            <p:spPr bwMode="auto">
              <a:xfrm>
                <a:off x="4824712" y="14772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Rectangle 61">
                <a:extLst>
                  <a:ext uri="{FF2B5EF4-FFF2-40B4-BE49-F238E27FC236}">
                    <a16:creationId xmlns:a16="http://schemas.microsoft.com/office/drawing/2014/main" id="{A23EFE40-FE6B-4629-B052-D7382592E498}"/>
                  </a:ext>
                </a:extLst>
              </p:cNvPr>
              <p:cNvSpPr/>
              <p:nvPr/>
            </p:nvSpPr>
            <p:spPr>
              <a:xfrm>
                <a:off x="8423585" y="2267978"/>
                <a:ext cx="2494259" cy="400110"/>
              </a:xfrm>
              <a:prstGeom prst="rect">
                <a:avLst/>
              </a:prstGeom>
            </p:spPr>
            <p:txBody>
              <a:bodyPr wrap="square">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 )</a:t>
                </a: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62">
                <a:extLst>
                  <a:ext uri="{FF2B5EF4-FFF2-40B4-BE49-F238E27FC236}">
                    <a16:creationId xmlns:a16="http://schemas.microsoft.com/office/drawing/2014/main" id="{E9FEC37E-3A74-4B4B-9EE4-4E70AED4A9A3}"/>
                  </a:ext>
                </a:extLst>
              </p:cNvPr>
              <p:cNvSpPr/>
              <p:nvPr/>
            </p:nvSpPr>
            <p:spPr>
              <a:xfrm>
                <a:off x="8423585" y="3287226"/>
                <a:ext cx="23226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63">
                <a:extLst>
                  <a:ext uri="{FF2B5EF4-FFF2-40B4-BE49-F238E27FC236}">
                    <a16:creationId xmlns:a16="http://schemas.microsoft.com/office/drawing/2014/main" id="{7A0EB4C7-1E3F-4DBF-96BA-B138BA1B7367}"/>
                  </a:ext>
                </a:extLst>
              </p:cNvPr>
              <p:cNvSpPr/>
              <p:nvPr/>
            </p:nvSpPr>
            <p:spPr>
              <a:xfrm>
                <a:off x="8423585" y="4306474"/>
                <a:ext cx="254038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64">
                <a:extLst>
                  <a:ext uri="{FF2B5EF4-FFF2-40B4-BE49-F238E27FC236}">
                    <a16:creationId xmlns:a16="http://schemas.microsoft.com/office/drawing/2014/main" id="{4DD98CD7-458B-4C13-9379-1242F64F60F1}"/>
                  </a:ext>
                </a:extLst>
              </p:cNvPr>
              <p:cNvSpPr/>
              <p:nvPr/>
            </p:nvSpPr>
            <p:spPr>
              <a:xfrm>
                <a:off x="8423585" y="5342554"/>
                <a:ext cx="22210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65">
                <a:extLst>
                  <a:ext uri="{FF2B5EF4-FFF2-40B4-BE49-F238E27FC236}">
                    <a16:creationId xmlns:a16="http://schemas.microsoft.com/office/drawing/2014/main" id="{93BAED0D-C903-4D2F-89CC-4FBAA8FB8598}"/>
                  </a:ext>
                </a:extLst>
              </p:cNvPr>
              <p:cNvSpPr/>
              <p:nvPr/>
            </p:nvSpPr>
            <p:spPr>
              <a:xfrm>
                <a:off x="8423585" y="6211016"/>
                <a:ext cx="1702381"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Rectangle 66">
                <a:extLst>
                  <a:ext uri="{FF2B5EF4-FFF2-40B4-BE49-F238E27FC236}">
                    <a16:creationId xmlns:a16="http://schemas.microsoft.com/office/drawing/2014/main" id="{9494A67C-E582-41A7-A6FF-60A26C71DA4F}"/>
                  </a:ext>
                </a:extLst>
              </p:cNvPr>
              <p:cNvSpPr/>
              <p:nvPr/>
            </p:nvSpPr>
            <p:spPr>
              <a:xfrm>
                <a:off x="8423585" y="7393882"/>
                <a:ext cx="195532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68" name="Shape 372">
            <a:extLst>
              <a:ext uri="{FF2B5EF4-FFF2-40B4-BE49-F238E27FC236}">
                <a16:creationId xmlns:a16="http://schemas.microsoft.com/office/drawing/2014/main" id="{A36C94A1-0E2B-4233-A06D-88412FCA073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Functionalities of Data Object using </a:t>
            </a:r>
            <a:r>
              <a:rPr lang="en-US" dirty="0">
                <a:solidFill>
                  <a:schemeClr val="tx1">
                    <a:lumMod val="75000"/>
                    <a:lumOff val="25000"/>
                  </a:schemeClr>
                </a:solidFill>
              </a:rPr>
              <a:t>Python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sp>
        <p:nvSpPr>
          <p:cNvPr id="70" name="Rectangle 69">
            <a:extLst>
              <a:ext uri="{FF2B5EF4-FFF2-40B4-BE49-F238E27FC236}">
                <a16:creationId xmlns:a16="http://schemas.microsoft.com/office/drawing/2014/main" id="{93A73F57-F99B-4EDC-AE14-58167863E8DA}"/>
              </a:ext>
            </a:extLst>
          </p:cNvPr>
          <p:cNvSpPr/>
          <p:nvPr/>
        </p:nvSpPr>
        <p:spPr>
          <a:xfrm>
            <a:off x="6922281" y="2088939"/>
            <a:ext cx="8845947" cy="400110"/>
          </a:xfrm>
          <a:prstGeom prst="rect">
            <a:avLst/>
          </a:prstGeom>
        </p:spPr>
        <p:txBody>
          <a:bodyPr wrap="none">
            <a:spAutoFit/>
          </a:bodyPr>
          <a:lstStyle/>
          <a:p>
            <a:pPr algn="ctr" defTabSz="228600">
              <a:spcBef>
                <a:spcPct val="20000"/>
              </a:spcBef>
              <a:buClr>
                <a:srgbClr val="FF0000"/>
              </a:buClr>
            </a:pP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The Data Frame is grouped according to the ‘Team’ and ‘ICC_Rank’ columns</a:t>
            </a:r>
          </a:p>
        </p:txBody>
      </p:sp>
      <p:grpSp>
        <p:nvGrpSpPr>
          <p:cNvPr id="71" name="Group 70">
            <a:extLst>
              <a:ext uri="{FF2B5EF4-FFF2-40B4-BE49-F238E27FC236}">
                <a16:creationId xmlns:a16="http://schemas.microsoft.com/office/drawing/2014/main" id="{89DD1569-5038-478D-AC87-9AE6A703F61C}"/>
              </a:ext>
            </a:extLst>
          </p:cNvPr>
          <p:cNvGrpSpPr/>
          <p:nvPr/>
        </p:nvGrpSpPr>
        <p:grpSpPr>
          <a:xfrm>
            <a:off x="10686709" y="2605810"/>
            <a:ext cx="1081555" cy="614722"/>
            <a:chOff x="7530784" y="3794728"/>
            <a:chExt cx="1194432" cy="685800"/>
          </a:xfrm>
        </p:grpSpPr>
        <p:sp>
          <p:nvSpPr>
            <p:cNvPr id="72" name="Rounded Rectangle 124">
              <a:extLst>
                <a:ext uri="{FF2B5EF4-FFF2-40B4-BE49-F238E27FC236}">
                  <a16:creationId xmlns:a16="http://schemas.microsoft.com/office/drawing/2014/main" id="{6BB12E8B-3CE5-4563-9FC6-D3E48726E515}"/>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ounded Rectangle 125">
              <a:extLst>
                <a:ext uri="{FF2B5EF4-FFF2-40B4-BE49-F238E27FC236}">
                  <a16:creationId xmlns:a16="http://schemas.microsoft.com/office/drawing/2014/main" id="{25A13F2D-FDAB-473F-A40B-17F5EC48758C}"/>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74" name="Group 73">
            <a:extLst>
              <a:ext uri="{FF2B5EF4-FFF2-40B4-BE49-F238E27FC236}">
                <a16:creationId xmlns:a16="http://schemas.microsoft.com/office/drawing/2014/main" id="{AB8AA7DB-49C5-499E-86E6-C9F9751A0C13}"/>
              </a:ext>
            </a:extLst>
          </p:cNvPr>
          <p:cNvGrpSpPr/>
          <p:nvPr/>
        </p:nvGrpSpPr>
        <p:grpSpPr>
          <a:xfrm>
            <a:off x="7411987" y="3108694"/>
            <a:ext cx="7631001" cy="3998161"/>
            <a:chOff x="3533641" y="5011082"/>
            <a:chExt cx="9576000" cy="3670355"/>
          </a:xfrm>
        </p:grpSpPr>
        <p:sp>
          <p:nvSpPr>
            <p:cNvPr id="75" name="Rectangle 74">
              <a:extLst>
                <a:ext uri="{FF2B5EF4-FFF2-40B4-BE49-F238E27FC236}">
                  <a16:creationId xmlns:a16="http://schemas.microsoft.com/office/drawing/2014/main" id="{AFF43B4B-B68F-4FD8-96EB-9473210459AC}"/>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cxnSp>
          <p:nvCxnSpPr>
            <p:cNvPr id="76" name="Straight Connector 75">
              <a:extLst>
                <a:ext uri="{FF2B5EF4-FFF2-40B4-BE49-F238E27FC236}">
                  <a16:creationId xmlns:a16="http://schemas.microsoft.com/office/drawing/2014/main" id="{59195C0B-5002-41A2-A76F-E1B68C44E274}"/>
                </a:ext>
              </a:extLst>
            </p:cNvPr>
            <p:cNvCxnSpPr>
              <a:cxnSpLocks/>
            </p:cNvCxnSpPr>
            <p:nvPr/>
          </p:nvCxnSpPr>
          <p:spPr>
            <a:xfrm>
              <a:off x="8321642" y="5011082"/>
              <a:ext cx="0" cy="587818"/>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77" name="Isosceles Triangle 76">
              <a:extLst>
                <a:ext uri="{FF2B5EF4-FFF2-40B4-BE49-F238E27FC236}">
                  <a16:creationId xmlns:a16="http://schemas.microsoft.com/office/drawing/2014/main" id="{0C0770A2-37DF-486B-8851-4184F969B771}"/>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78" name="Rectangle 77">
              <a:extLst>
                <a:ext uri="{FF2B5EF4-FFF2-40B4-BE49-F238E27FC236}">
                  <a16:creationId xmlns:a16="http://schemas.microsoft.com/office/drawing/2014/main" id="{2990EF13-5D3E-4374-8FD6-8613328997EB}"/>
                </a:ext>
              </a:extLst>
            </p:cNvPr>
            <p:cNvSpPr/>
            <p:nvPr/>
          </p:nvSpPr>
          <p:spPr>
            <a:xfrm>
              <a:off x="3617845" y="5615713"/>
              <a:ext cx="9407595" cy="2958552"/>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rPr>
                <a:t>import pandas as pd</a:t>
              </a:r>
              <a:br>
                <a:rPr lang="en-US" altLang="en-US"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rPr>
                <a:t>world_cup={'Team':['West Indies','West indies','India','Australia','Pakistan','Sri 	Lanka','Australia','Australia','Australia','Insia','Australia'],</a:t>
              </a:r>
              <a:br>
                <a:rPr lang="en-US" altLang="en-US"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rPr>
                <a:t>           'Rank':[7,7,2,1,6,4,1,1,1,2,1],  'Year':[1975,1979,1983,1987,1992,1996,1999,2003,2007,2011,2015]}</a:t>
              </a:r>
              <a:br>
                <a:rPr lang="en-US" altLang="en-US"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rPr>
                <a:t>df=pd.DataFrame(world_cup)</a:t>
              </a:r>
              <a:br>
                <a:rPr lang="en-US" altLang="en-US"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rPr>
                <a:t>print(df.groupby(['Team','Rank’]).groups)</a:t>
              </a:r>
            </a:p>
          </p:txBody>
        </p:sp>
      </p:grpSp>
      <p:sp>
        <p:nvSpPr>
          <p:cNvPr id="81" name="Rounded Rectangle 8">
            <a:extLst>
              <a:ext uri="{FF2B5EF4-FFF2-40B4-BE49-F238E27FC236}">
                <a16:creationId xmlns:a16="http://schemas.microsoft.com/office/drawing/2014/main" id="{51B5BD9E-4B5A-447A-B1D2-F6D57A320AA8}"/>
              </a:ext>
            </a:extLst>
          </p:cNvPr>
          <p:cNvSpPr/>
          <p:nvPr/>
        </p:nvSpPr>
        <p:spPr>
          <a:xfrm>
            <a:off x="4607843" y="5063103"/>
            <a:ext cx="2046515" cy="662169"/>
          </a:xfrm>
          <a:prstGeom prst="roundRect">
            <a:avLst>
              <a:gd name="adj" fmla="val 50000"/>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4" name="Picture 83">
            <a:extLst>
              <a:ext uri="{FF2B5EF4-FFF2-40B4-BE49-F238E27FC236}">
                <a16:creationId xmlns:a16="http://schemas.microsoft.com/office/drawing/2014/main" id="{24C1504B-A2D3-4201-89C2-DB302EF5AC18}"/>
              </a:ext>
            </a:extLst>
          </p:cNvPr>
          <p:cNvPicPr>
            <a:picLocks noChangeAspect="1"/>
          </p:cNvPicPr>
          <p:nvPr/>
        </p:nvPicPr>
        <p:blipFill>
          <a:blip r:embed="rId3"/>
          <a:stretch>
            <a:fillRect/>
          </a:stretch>
        </p:blipFill>
        <p:spPr>
          <a:xfrm>
            <a:off x="6773253" y="7458361"/>
            <a:ext cx="9144001" cy="665045"/>
          </a:xfrm>
          <a:prstGeom prst="rect">
            <a:avLst/>
          </a:prstGeom>
          <a:ln w="28575">
            <a:solidFill>
              <a:srgbClr val="B30D19"/>
            </a:solidFill>
          </a:ln>
          <a:effectLst>
            <a:outerShdw blurRad="50800" dist="38100" dir="2700000" algn="tl" rotWithShape="0">
              <a:prstClr val="black">
                <a:alpha val="40000"/>
              </a:prstClr>
            </a:outerShdw>
          </a:effectLst>
        </p:spPr>
      </p:pic>
      <p:pic>
        <p:nvPicPr>
          <p:cNvPr id="80" name="Shape 375">
            <a:extLst>
              <a:ext uri="{FF2B5EF4-FFF2-40B4-BE49-F238E27FC236}">
                <a16:creationId xmlns:a16="http://schemas.microsoft.com/office/drawing/2014/main" id="{D565FB46-1CF2-4315-9385-AC8B09EEBFAA}"/>
              </a:ext>
            </a:extLst>
          </p:cNvPr>
          <p:cNvPicPr preferRelativeResize="0"/>
          <p:nvPr/>
        </p:nvPicPr>
        <p:blipFill rotWithShape="1">
          <a:blip r:embed="rId4">
            <a:alphaModFix/>
          </a:blip>
          <a:srcRect/>
          <a:stretch/>
        </p:blipFill>
        <p:spPr>
          <a:xfrm>
            <a:off x="2747465" y="829986"/>
            <a:ext cx="10937004" cy="253919"/>
          </a:xfrm>
          <a:prstGeom prst="rect">
            <a:avLst/>
          </a:prstGeom>
          <a:noFill/>
          <a:ln>
            <a:noFill/>
          </a:ln>
        </p:spPr>
      </p:pic>
    </p:spTree>
    <p:extLst>
      <p:ext uri="{BB962C8B-B14F-4D97-AF65-F5344CB8AC3E}">
        <p14:creationId xmlns:p14="http://schemas.microsoft.com/office/powerpoint/2010/main" val="32940321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A9F9AF-F8D6-4CA9-9B0C-8C926D4D9260}"/>
              </a:ext>
            </a:extLst>
          </p:cNvPr>
          <p:cNvGrpSpPr/>
          <p:nvPr/>
        </p:nvGrpSpPr>
        <p:grpSpPr>
          <a:xfrm>
            <a:off x="802304" y="1279842"/>
            <a:ext cx="6446911" cy="7079616"/>
            <a:chOff x="4364654" y="1310608"/>
            <a:chExt cx="6446911" cy="7079616"/>
          </a:xfrm>
        </p:grpSpPr>
        <p:sp>
          <p:nvSpPr>
            <p:cNvPr id="4" name="Freeform 23">
              <a:extLst>
                <a:ext uri="{FF2B5EF4-FFF2-40B4-BE49-F238E27FC236}">
                  <a16:creationId xmlns:a16="http://schemas.microsoft.com/office/drawing/2014/main" id="{4564746E-C693-4ED0-923B-09A2BB96C35C}"/>
                </a:ext>
              </a:extLst>
            </p:cNvPr>
            <p:cNvSpPr>
              <a:spLocks/>
            </p:cNvSpPr>
            <p:nvPr/>
          </p:nvSpPr>
          <p:spPr bwMode="auto">
            <a:xfrm>
              <a:off x="4583412" y="13106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18">
              <a:extLst>
                <a:ext uri="{FF2B5EF4-FFF2-40B4-BE49-F238E27FC236}">
                  <a16:creationId xmlns:a16="http://schemas.microsoft.com/office/drawing/2014/main" id="{EDC63FDE-037F-4C40-BF0C-0E8026C59595}"/>
                </a:ext>
              </a:extLst>
            </p:cNvPr>
            <p:cNvSpPr>
              <a:spLocks/>
            </p:cNvSpPr>
            <p:nvPr/>
          </p:nvSpPr>
          <p:spPr bwMode="auto">
            <a:xfrm>
              <a:off x="4672312" y="44792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19">
              <a:extLst>
                <a:ext uri="{FF2B5EF4-FFF2-40B4-BE49-F238E27FC236}">
                  <a16:creationId xmlns:a16="http://schemas.microsoft.com/office/drawing/2014/main" id="{31C99285-8559-4F4D-937D-0A557A56E654}"/>
                </a:ext>
              </a:extLst>
            </p:cNvPr>
            <p:cNvSpPr>
              <a:spLocks/>
            </p:cNvSpPr>
            <p:nvPr/>
          </p:nvSpPr>
          <p:spPr bwMode="auto">
            <a:xfrm>
              <a:off x="4638974" y="66287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20">
              <a:extLst>
                <a:ext uri="{FF2B5EF4-FFF2-40B4-BE49-F238E27FC236}">
                  <a16:creationId xmlns:a16="http://schemas.microsoft.com/office/drawing/2014/main" id="{5B8247B7-FBA2-4F70-8FA1-8D54D04B3DC7}"/>
                </a:ext>
              </a:extLst>
            </p:cNvPr>
            <p:cNvSpPr>
              <a:spLocks/>
            </p:cNvSpPr>
            <p:nvPr/>
          </p:nvSpPr>
          <p:spPr bwMode="auto">
            <a:xfrm>
              <a:off x="4646912" y="24805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8" name="Straight Connector 7">
              <a:extLst>
                <a:ext uri="{FF2B5EF4-FFF2-40B4-BE49-F238E27FC236}">
                  <a16:creationId xmlns:a16="http://schemas.microsoft.com/office/drawing/2014/main" id="{9CA6C09C-77F2-4FBD-A465-1DE43C692272}"/>
                </a:ext>
              </a:extLst>
            </p:cNvPr>
            <p:cNvCxnSpPr/>
            <p:nvPr/>
          </p:nvCxnSpPr>
          <p:spPr>
            <a:xfrm>
              <a:off x="4976651" y="23493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772ED7-CFB9-46BA-9353-05CC7C86E710}"/>
                </a:ext>
              </a:extLst>
            </p:cNvPr>
            <p:cNvCxnSpPr/>
            <p:nvPr/>
          </p:nvCxnSpPr>
          <p:spPr>
            <a:xfrm>
              <a:off x="4976651" y="33754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9E0E383-3D98-4976-B288-339264AEEDA4}"/>
                </a:ext>
              </a:extLst>
            </p:cNvPr>
            <p:cNvCxnSpPr/>
            <p:nvPr/>
          </p:nvCxnSpPr>
          <p:spPr>
            <a:xfrm>
              <a:off x="4976651" y="44014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812082-3F3B-4938-A1ED-AD352DEFCC52}"/>
                </a:ext>
              </a:extLst>
            </p:cNvPr>
            <p:cNvCxnSpPr/>
            <p:nvPr/>
          </p:nvCxnSpPr>
          <p:spPr>
            <a:xfrm>
              <a:off x="4976651" y="54275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C7607C-26ED-4785-8CD6-B6A4E86DCB24}"/>
                </a:ext>
              </a:extLst>
            </p:cNvPr>
            <p:cNvCxnSpPr/>
            <p:nvPr/>
          </p:nvCxnSpPr>
          <p:spPr>
            <a:xfrm>
              <a:off x="4976651" y="64535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FB0E9A-47CE-4833-842B-05599FB6D23C}"/>
                </a:ext>
              </a:extLst>
            </p:cNvPr>
            <p:cNvCxnSpPr/>
            <p:nvPr/>
          </p:nvCxnSpPr>
          <p:spPr>
            <a:xfrm>
              <a:off x="4976651" y="74796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78B6E0-A5D8-489F-88D1-41644E7897CE}"/>
                </a:ext>
              </a:extLst>
            </p:cNvPr>
            <p:cNvCxnSpPr/>
            <p:nvPr/>
          </p:nvCxnSpPr>
          <p:spPr>
            <a:xfrm>
              <a:off x="5272688" y="20073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C036B2-1D21-4E8F-8F81-FCD08B4D6FFF}"/>
                </a:ext>
              </a:extLst>
            </p:cNvPr>
            <p:cNvCxnSpPr/>
            <p:nvPr/>
          </p:nvCxnSpPr>
          <p:spPr>
            <a:xfrm>
              <a:off x="5138735" y="26914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BBF9-CD61-436E-AC7C-04C62F214BC7}"/>
                </a:ext>
              </a:extLst>
            </p:cNvPr>
            <p:cNvCxnSpPr/>
            <p:nvPr/>
          </p:nvCxnSpPr>
          <p:spPr>
            <a:xfrm>
              <a:off x="5138735" y="37174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468121E-BC42-4D74-883D-026DDABEEDF9}"/>
                </a:ext>
              </a:extLst>
            </p:cNvPr>
            <p:cNvCxnSpPr/>
            <p:nvPr/>
          </p:nvCxnSpPr>
          <p:spPr>
            <a:xfrm>
              <a:off x="5138735" y="47435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396CFE-A929-4D97-8583-138D026C3D6E}"/>
                </a:ext>
              </a:extLst>
            </p:cNvPr>
            <p:cNvCxnSpPr/>
            <p:nvPr/>
          </p:nvCxnSpPr>
          <p:spPr>
            <a:xfrm>
              <a:off x="5138735" y="57695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EDEAE7-B85C-4EDE-B49B-E987C6372AC0}"/>
                </a:ext>
              </a:extLst>
            </p:cNvPr>
            <p:cNvCxnSpPr/>
            <p:nvPr/>
          </p:nvCxnSpPr>
          <p:spPr>
            <a:xfrm>
              <a:off x="5138735" y="67956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D9989C-844B-4CA3-81EC-F38DD65C8A0C}"/>
                </a:ext>
              </a:extLst>
            </p:cNvPr>
            <p:cNvCxnSpPr/>
            <p:nvPr/>
          </p:nvCxnSpPr>
          <p:spPr>
            <a:xfrm>
              <a:off x="5272688" y="30334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102C0B-13CD-47BD-88A5-4E79D797B744}"/>
                </a:ext>
              </a:extLst>
            </p:cNvPr>
            <p:cNvCxnSpPr/>
            <p:nvPr/>
          </p:nvCxnSpPr>
          <p:spPr>
            <a:xfrm>
              <a:off x="5272688" y="40594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199D28-899A-4F01-A538-84BDBB4E6E2D}"/>
                </a:ext>
              </a:extLst>
            </p:cNvPr>
            <p:cNvCxnSpPr/>
            <p:nvPr/>
          </p:nvCxnSpPr>
          <p:spPr>
            <a:xfrm>
              <a:off x="5272688" y="50855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5135977-5967-42E3-A762-7820D3B85D31}"/>
                </a:ext>
              </a:extLst>
            </p:cNvPr>
            <p:cNvCxnSpPr/>
            <p:nvPr/>
          </p:nvCxnSpPr>
          <p:spPr>
            <a:xfrm>
              <a:off x="5272688" y="61115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7E3E492-7C19-4E08-A8A1-BB2C29305039}"/>
                </a:ext>
              </a:extLst>
            </p:cNvPr>
            <p:cNvCxnSpPr/>
            <p:nvPr/>
          </p:nvCxnSpPr>
          <p:spPr>
            <a:xfrm>
              <a:off x="5272688" y="71376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0AC97A-F76F-4C3F-8C43-6890879A977F}"/>
                </a:ext>
              </a:extLst>
            </p:cNvPr>
            <p:cNvCxnSpPr/>
            <p:nvPr/>
          </p:nvCxnSpPr>
          <p:spPr>
            <a:xfrm>
              <a:off x="5138735" y="78216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664141D1-A3E4-4773-A597-CEA00CCE53D0}"/>
                </a:ext>
              </a:extLst>
            </p:cNvPr>
            <p:cNvSpPr>
              <a:spLocks/>
            </p:cNvSpPr>
            <p:nvPr/>
          </p:nvSpPr>
          <p:spPr bwMode="auto">
            <a:xfrm>
              <a:off x="4389737" y="44094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
              <a:extLst>
                <a:ext uri="{FF2B5EF4-FFF2-40B4-BE49-F238E27FC236}">
                  <a16:creationId xmlns:a16="http://schemas.microsoft.com/office/drawing/2014/main" id="{077B20F6-A7B1-4E48-A176-6C1CE69F13A4}"/>
                </a:ext>
              </a:extLst>
            </p:cNvPr>
            <p:cNvSpPr>
              <a:spLocks/>
            </p:cNvSpPr>
            <p:nvPr/>
          </p:nvSpPr>
          <p:spPr bwMode="auto">
            <a:xfrm>
              <a:off x="4372274" y="63937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6">
              <a:extLst>
                <a:ext uri="{FF2B5EF4-FFF2-40B4-BE49-F238E27FC236}">
                  <a16:creationId xmlns:a16="http://schemas.microsoft.com/office/drawing/2014/main" id="{5026A518-64C2-41FA-83D8-280F988F3E57}"/>
                </a:ext>
              </a:extLst>
            </p:cNvPr>
            <p:cNvSpPr>
              <a:spLocks/>
            </p:cNvSpPr>
            <p:nvPr/>
          </p:nvSpPr>
          <p:spPr bwMode="auto">
            <a:xfrm>
              <a:off x="4375449" y="23948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7">
              <a:extLst>
                <a:ext uri="{FF2B5EF4-FFF2-40B4-BE49-F238E27FC236}">
                  <a16:creationId xmlns:a16="http://schemas.microsoft.com/office/drawing/2014/main" id="{41B55BAA-7CDE-4F76-A40B-9C8E4FB2196A}"/>
                </a:ext>
              </a:extLst>
            </p:cNvPr>
            <p:cNvSpPr>
              <a:spLocks/>
            </p:cNvSpPr>
            <p:nvPr/>
          </p:nvSpPr>
          <p:spPr bwMode="auto">
            <a:xfrm>
              <a:off x="4672312" y="13248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Rectangle 29">
              <a:extLst>
                <a:ext uri="{FF2B5EF4-FFF2-40B4-BE49-F238E27FC236}">
                  <a16:creationId xmlns:a16="http://schemas.microsoft.com/office/drawing/2014/main" id="{82686410-0B6F-4FC2-9717-688A72302191}"/>
                </a:ext>
              </a:extLst>
            </p:cNvPr>
            <p:cNvSpPr/>
            <p:nvPr/>
          </p:nvSpPr>
          <p:spPr>
            <a:xfrm>
              <a:off x="8271185" y="3134826"/>
              <a:ext cx="23226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tail( )</a:t>
              </a:r>
            </a:p>
          </p:txBody>
        </p:sp>
        <p:sp>
          <p:nvSpPr>
            <p:cNvPr id="31" name="Rectangle 30">
              <a:extLst>
                <a:ext uri="{FF2B5EF4-FFF2-40B4-BE49-F238E27FC236}">
                  <a16:creationId xmlns:a16="http://schemas.microsoft.com/office/drawing/2014/main" id="{E07E515F-2A1E-4CDA-B6CA-C9BE5F05ADC9}"/>
                </a:ext>
              </a:extLst>
            </p:cNvPr>
            <p:cNvSpPr/>
            <p:nvPr/>
          </p:nvSpPr>
          <p:spPr>
            <a:xfrm>
              <a:off x="8271185" y="4154074"/>
              <a:ext cx="254038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values( )</a:t>
              </a:r>
            </a:p>
          </p:txBody>
        </p:sp>
        <p:sp>
          <p:nvSpPr>
            <p:cNvPr id="32" name="Rectangle 31">
              <a:extLst>
                <a:ext uri="{FF2B5EF4-FFF2-40B4-BE49-F238E27FC236}">
                  <a16:creationId xmlns:a16="http://schemas.microsoft.com/office/drawing/2014/main" id="{E94101BB-48D9-4B1D-B7C6-BADDDA68BE22}"/>
                </a:ext>
              </a:extLst>
            </p:cNvPr>
            <p:cNvSpPr/>
            <p:nvPr/>
          </p:nvSpPr>
          <p:spPr>
            <a:xfrm>
              <a:off x="8271185" y="5190154"/>
              <a:ext cx="22210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groupby( )</a:t>
              </a:r>
            </a:p>
          </p:txBody>
        </p:sp>
        <p:sp>
          <p:nvSpPr>
            <p:cNvPr id="33" name="Rectangle 32">
              <a:extLst>
                <a:ext uri="{FF2B5EF4-FFF2-40B4-BE49-F238E27FC236}">
                  <a16:creationId xmlns:a16="http://schemas.microsoft.com/office/drawing/2014/main" id="{FA3D2020-CDE9-49F9-9CA4-036E4202D732}"/>
                </a:ext>
              </a:extLst>
            </p:cNvPr>
            <p:cNvSpPr/>
            <p:nvPr/>
          </p:nvSpPr>
          <p:spPr>
            <a:xfrm>
              <a:off x="8271185" y="6249116"/>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Concatenation</a:t>
              </a:r>
            </a:p>
          </p:txBody>
        </p:sp>
        <p:sp>
          <p:nvSpPr>
            <p:cNvPr id="34" name="Rectangle 33">
              <a:extLst>
                <a:ext uri="{FF2B5EF4-FFF2-40B4-BE49-F238E27FC236}">
                  <a16:creationId xmlns:a16="http://schemas.microsoft.com/office/drawing/2014/main" id="{9E6A967C-4B20-4047-A93E-B63979C6134C}"/>
                </a:ext>
              </a:extLst>
            </p:cNvPr>
            <p:cNvSpPr/>
            <p:nvPr/>
          </p:nvSpPr>
          <p:spPr>
            <a:xfrm>
              <a:off x="8271185" y="7241482"/>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Merging</a:t>
              </a:r>
            </a:p>
          </p:txBody>
        </p:sp>
        <p:grpSp>
          <p:nvGrpSpPr>
            <p:cNvPr id="35" name="Group 34">
              <a:extLst>
                <a:ext uri="{FF2B5EF4-FFF2-40B4-BE49-F238E27FC236}">
                  <a16:creationId xmlns:a16="http://schemas.microsoft.com/office/drawing/2014/main" id="{FA58D852-D8AC-48C3-935E-2E94FDA65F99}"/>
                </a:ext>
              </a:extLst>
            </p:cNvPr>
            <p:cNvGrpSpPr/>
            <p:nvPr/>
          </p:nvGrpSpPr>
          <p:grpSpPr>
            <a:xfrm>
              <a:off x="4364654" y="1314735"/>
              <a:ext cx="6439291" cy="7075489"/>
              <a:chOff x="4524674" y="1463008"/>
              <a:chExt cx="6439291" cy="7075489"/>
            </a:xfrm>
          </p:grpSpPr>
          <p:sp>
            <p:nvSpPr>
              <p:cNvPr id="36" name="Freeform 23">
                <a:extLst>
                  <a:ext uri="{FF2B5EF4-FFF2-40B4-BE49-F238E27FC236}">
                    <a16:creationId xmlns:a16="http://schemas.microsoft.com/office/drawing/2014/main" id="{873214BF-90D5-4AC8-A0F0-9DF07A4BDF86}"/>
                  </a:ext>
                </a:extLst>
              </p:cNvPr>
              <p:cNvSpPr>
                <a:spLocks/>
              </p:cNvSpPr>
              <p:nvPr/>
            </p:nvSpPr>
            <p:spPr bwMode="auto">
              <a:xfrm>
                <a:off x="4735812" y="14630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8">
                <a:extLst>
                  <a:ext uri="{FF2B5EF4-FFF2-40B4-BE49-F238E27FC236}">
                    <a16:creationId xmlns:a16="http://schemas.microsoft.com/office/drawing/2014/main" id="{3C5798B9-1AF2-4DCB-86BF-A13BB3983B0D}"/>
                  </a:ext>
                </a:extLst>
              </p:cNvPr>
              <p:cNvSpPr>
                <a:spLocks/>
              </p:cNvSpPr>
              <p:nvPr/>
            </p:nvSpPr>
            <p:spPr bwMode="auto">
              <a:xfrm>
                <a:off x="4824712" y="46316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19">
                <a:extLst>
                  <a:ext uri="{FF2B5EF4-FFF2-40B4-BE49-F238E27FC236}">
                    <a16:creationId xmlns:a16="http://schemas.microsoft.com/office/drawing/2014/main" id="{0FA4E30B-BED2-481D-B795-8D79BB61B3F6}"/>
                  </a:ext>
                </a:extLst>
              </p:cNvPr>
              <p:cNvSpPr>
                <a:spLocks/>
              </p:cNvSpPr>
              <p:nvPr/>
            </p:nvSpPr>
            <p:spPr bwMode="auto">
              <a:xfrm>
                <a:off x="4791374" y="67811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20">
                <a:extLst>
                  <a:ext uri="{FF2B5EF4-FFF2-40B4-BE49-F238E27FC236}">
                    <a16:creationId xmlns:a16="http://schemas.microsoft.com/office/drawing/2014/main" id="{36446CF5-21CF-4AC0-8858-A309F1FFE9AD}"/>
                  </a:ext>
                </a:extLst>
              </p:cNvPr>
              <p:cNvSpPr>
                <a:spLocks/>
              </p:cNvSpPr>
              <p:nvPr/>
            </p:nvSpPr>
            <p:spPr bwMode="auto">
              <a:xfrm>
                <a:off x="4799312" y="26329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40" name="Straight Connector 39">
                <a:extLst>
                  <a:ext uri="{FF2B5EF4-FFF2-40B4-BE49-F238E27FC236}">
                    <a16:creationId xmlns:a16="http://schemas.microsoft.com/office/drawing/2014/main" id="{5CD5A00C-A7B3-45FE-A902-0F33E9B82907}"/>
                  </a:ext>
                </a:extLst>
              </p:cNvPr>
              <p:cNvCxnSpPr/>
              <p:nvPr/>
            </p:nvCxnSpPr>
            <p:spPr>
              <a:xfrm>
                <a:off x="5129051" y="25017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637683-60C1-48D6-82B9-AD4D907BFA99}"/>
                  </a:ext>
                </a:extLst>
              </p:cNvPr>
              <p:cNvCxnSpPr/>
              <p:nvPr/>
            </p:nvCxnSpPr>
            <p:spPr>
              <a:xfrm>
                <a:off x="5129051" y="35278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1B285E-6689-4FDE-A1CB-CB402FF33658}"/>
                  </a:ext>
                </a:extLst>
              </p:cNvPr>
              <p:cNvCxnSpPr/>
              <p:nvPr/>
            </p:nvCxnSpPr>
            <p:spPr>
              <a:xfrm>
                <a:off x="5129051" y="45538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824EDC-8082-417F-97CE-A1D1CB9C17A4}"/>
                  </a:ext>
                </a:extLst>
              </p:cNvPr>
              <p:cNvCxnSpPr/>
              <p:nvPr/>
            </p:nvCxnSpPr>
            <p:spPr>
              <a:xfrm>
                <a:off x="5129051" y="55799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2D66E0-7ABB-47B0-B62E-75388518A5E5}"/>
                  </a:ext>
                </a:extLst>
              </p:cNvPr>
              <p:cNvCxnSpPr/>
              <p:nvPr/>
            </p:nvCxnSpPr>
            <p:spPr>
              <a:xfrm>
                <a:off x="5129051" y="66059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693469D-F9C2-4D0A-AA6D-440EF3BC45E1}"/>
                  </a:ext>
                </a:extLst>
              </p:cNvPr>
              <p:cNvCxnSpPr/>
              <p:nvPr/>
            </p:nvCxnSpPr>
            <p:spPr>
              <a:xfrm>
                <a:off x="5129051" y="76320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2AAAE9-3377-4AD8-8321-6F103EA29C8A}"/>
                  </a:ext>
                </a:extLst>
              </p:cNvPr>
              <p:cNvCxnSpPr/>
              <p:nvPr/>
            </p:nvCxnSpPr>
            <p:spPr>
              <a:xfrm>
                <a:off x="5425088" y="21597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2E60F3-65E0-4C71-86D2-FEBD9F6C58A9}"/>
                  </a:ext>
                </a:extLst>
              </p:cNvPr>
              <p:cNvCxnSpPr/>
              <p:nvPr/>
            </p:nvCxnSpPr>
            <p:spPr>
              <a:xfrm>
                <a:off x="5291135" y="28438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55D023-4B58-4AEE-92AE-45D65BA96201}"/>
                  </a:ext>
                </a:extLst>
              </p:cNvPr>
              <p:cNvCxnSpPr/>
              <p:nvPr/>
            </p:nvCxnSpPr>
            <p:spPr>
              <a:xfrm>
                <a:off x="5291135" y="38698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F0483B-BB32-42B4-8386-09C2FCFEB077}"/>
                  </a:ext>
                </a:extLst>
              </p:cNvPr>
              <p:cNvCxnSpPr/>
              <p:nvPr/>
            </p:nvCxnSpPr>
            <p:spPr>
              <a:xfrm>
                <a:off x="5291135" y="48959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C8C4A06-FEB9-4EA1-8333-8A2FC3F2C1B1}"/>
                  </a:ext>
                </a:extLst>
              </p:cNvPr>
              <p:cNvCxnSpPr/>
              <p:nvPr/>
            </p:nvCxnSpPr>
            <p:spPr>
              <a:xfrm>
                <a:off x="5291135" y="59219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6083243-E0A1-4A4E-AE90-41618D372D68}"/>
                  </a:ext>
                </a:extLst>
              </p:cNvPr>
              <p:cNvCxnSpPr/>
              <p:nvPr/>
            </p:nvCxnSpPr>
            <p:spPr>
              <a:xfrm>
                <a:off x="5291135" y="69480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BE395C6-D97C-4A48-8311-F9E00E9AA9BD}"/>
                  </a:ext>
                </a:extLst>
              </p:cNvPr>
              <p:cNvCxnSpPr/>
              <p:nvPr/>
            </p:nvCxnSpPr>
            <p:spPr>
              <a:xfrm>
                <a:off x="5425088" y="31858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92F19F5-143E-48B8-8F52-D065FEA1CA45}"/>
                  </a:ext>
                </a:extLst>
              </p:cNvPr>
              <p:cNvCxnSpPr/>
              <p:nvPr/>
            </p:nvCxnSpPr>
            <p:spPr>
              <a:xfrm>
                <a:off x="5425088" y="42118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DF1957-0CBE-47DF-BDCA-A80CD662A821}"/>
                  </a:ext>
                </a:extLst>
              </p:cNvPr>
              <p:cNvCxnSpPr/>
              <p:nvPr/>
            </p:nvCxnSpPr>
            <p:spPr>
              <a:xfrm>
                <a:off x="5425088" y="52379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450D181-5B57-4F27-B327-323277AC2698}"/>
                  </a:ext>
                </a:extLst>
              </p:cNvPr>
              <p:cNvCxnSpPr/>
              <p:nvPr/>
            </p:nvCxnSpPr>
            <p:spPr>
              <a:xfrm>
                <a:off x="5425088" y="62639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D9603E6-1CD6-4EF0-9C5E-478956FD772B}"/>
                  </a:ext>
                </a:extLst>
              </p:cNvPr>
              <p:cNvCxnSpPr/>
              <p:nvPr/>
            </p:nvCxnSpPr>
            <p:spPr>
              <a:xfrm>
                <a:off x="5425088" y="72900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C91EDDF-2641-4287-B956-AA5FE40A66F7}"/>
                  </a:ext>
                </a:extLst>
              </p:cNvPr>
              <p:cNvCxnSpPr/>
              <p:nvPr/>
            </p:nvCxnSpPr>
            <p:spPr>
              <a:xfrm>
                <a:off x="5291135" y="79740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Freeform 24">
                <a:extLst>
                  <a:ext uri="{FF2B5EF4-FFF2-40B4-BE49-F238E27FC236}">
                    <a16:creationId xmlns:a16="http://schemas.microsoft.com/office/drawing/2014/main" id="{EF8BA7D0-B187-450D-9FF6-1EDD33F15724}"/>
                  </a:ext>
                </a:extLst>
              </p:cNvPr>
              <p:cNvSpPr>
                <a:spLocks/>
              </p:cNvSpPr>
              <p:nvPr/>
            </p:nvSpPr>
            <p:spPr bwMode="auto">
              <a:xfrm>
                <a:off x="4542137" y="45618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25">
                <a:extLst>
                  <a:ext uri="{FF2B5EF4-FFF2-40B4-BE49-F238E27FC236}">
                    <a16:creationId xmlns:a16="http://schemas.microsoft.com/office/drawing/2014/main" id="{40B5483A-FA6F-4BDF-8539-3B9FD13F8769}"/>
                  </a:ext>
                </a:extLst>
              </p:cNvPr>
              <p:cNvSpPr>
                <a:spLocks/>
              </p:cNvSpPr>
              <p:nvPr/>
            </p:nvSpPr>
            <p:spPr bwMode="auto">
              <a:xfrm>
                <a:off x="4524674" y="65461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26">
                <a:extLst>
                  <a:ext uri="{FF2B5EF4-FFF2-40B4-BE49-F238E27FC236}">
                    <a16:creationId xmlns:a16="http://schemas.microsoft.com/office/drawing/2014/main" id="{2C7EF64C-8751-4B10-9A98-F0337F9C4FC3}"/>
                  </a:ext>
                </a:extLst>
              </p:cNvPr>
              <p:cNvSpPr>
                <a:spLocks/>
              </p:cNvSpPr>
              <p:nvPr/>
            </p:nvSpPr>
            <p:spPr bwMode="auto">
              <a:xfrm>
                <a:off x="4527849" y="25472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27">
                <a:extLst>
                  <a:ext uri="{FF2B5EF4-FFF2-40B4-BE49-F238E27FC236}">
                    <a16:creationId xmlns:a16="http://schemas.microsoft.com/office/drawing/2014/main" id="{70E018B2-5B87-4F53-A1CB-FC255B0C0768}"/>
                  </a:ext>
                </a:extLst>
              </p:cNvPr>
              <p:cNvSpPr>
                <a:spLocks/>
              </p:cNvSpPr>
              <p:nvPr/>
            </p:nvSpPr>
            <p:spPr bwMode="auto">
              <a:xfrm>
                <a:off x="4824712" y="14772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Rectangle 61">
                <a:extLst>
                  <a:ext uri="{FF2B5EF4-FFF2-40B4-BE49-F238E27FC236}">
                    <a16:creationId xmlns:a16="http://schemas.microsoft.com/office/drawing/2014/main" id="{A23EFE40-FE6B-4629-B052-D7382592E498}"/>
                  </a:ext>
                </a:extLst>
              </p:cNvPr>
              <p:cNvSpPr/>
              <p:nvPr/>
            </p:nvSpPr>
            <p:spPr>
              <a:xfrm>
                <a:off x="8423585" y="2267978"/>
                <a:ext cx="2494259" cy="400110"/>
              </a:xfrm>
              <a:prstGeom prst="rect">
                <a:avLst/>
              </a:prstGeom>
            </p:spPr>
            <p:txBody>
              <a:bodyPr wrap="square">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 )</a:t>
                </a: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62">
                <a:extLst>
                  <a:ext uri="{FF2B5EF4-FFF2-40B4-BE49-F238E27FC236}">
                    <a16:creationId xmlns:a16="http://schemas.microsoft.com/office/drawing/2014/main" id="{E9FEC37E-3A74-4B4B-9EE4-4E70AED4A9A3}"/>
                  </a:ext>
                </a:extLst>
              </p:cNvPr>
              <p:cNvSpPr/>
              <p:nvPr/>
            </p:nvSpPr>
            <p:spPr>
              <a:xfrm>
                <a:off x="8423585" y="3287226"/>
                <a:ext cx="23226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63">
                <a:extLst>
                  <a:ext uri="{FF2B5EF4-FFF2-40B4-BE49-F238E27FC236}">
                    <a16:creationId xmlns:a16="http://schemas.microsoft.com/office/drawing/2014/main" id="{7A0EB4C7-1E3F-4DBF-96BA-B138BA1B7367}"/>
                  </a:ext>
                </a:extLst>
              </p:cNvPr>
              <p:cNvSpPr/>
              <p:nvPr/>
            </p:nvSpPr>
            <p:spPr>
              <a:xfrm>
                <a:off x="8423585" y="4306474"/>
                <a:ext cx="254038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64">
                <a:extLst>
                  <a:ext uri="{FF2B5EF4-FFF2-40B4-BE49-F238E27FC236}">
                    <a16:creationId xmlns:a16="http://schemas.microsoft.com/office/drawing/2014/main" id="{4DD98CD7-458B-4C13-9379-1242F64F60F1}"/>
                  </a:ext>
                </a:extLst>
              </p:cNvPr>
              <p:cNvSpPr/>
              <p:nvPr/>
            </p:nvSpPr>
            <p:spPr>
              <a:xfrm>
                <a:off x="8423585" y="5342554"/>
                <a:ext cx="22210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65">
                <a:extLst>
                  <a:ext uri="{FF2B5EF4-FFF2-40B4-BE49-F238E27FC236}">
                    <a16:creationId xmlns:a16="http://schemas.microsoft.com/office/drawing/2014/main" id="{93BAED0D-C903-4D2F-89CC-4FBAA8FB8598}"/>
                  </a:ext>
                </a:extLst>
              </p:cNvPr>
              <p:cNvSpPr/>
              <p:nvPr/>
            </p:nvSpPr>
            <p:spPr>
              <a:xfrm>
                <a:off x="8423585" y="6211016"/>
                <a:ext cx="1702381"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Rectangle 66">
                <a:extLst>
                  <a:ext uri="{FF2B5EF4-FFF2-40B4-BE49-F238E27FC236}">
                    <a16:creationId xmlns:a16="http://schemas.microsoft.com/office/drawing/2014/main" id="{9494A67C-E582-41A7-A6FF-60A26C71DA4F}"/>
                  </a:ext>
                </a:extLst>
              </p:cNvPr>
              <p:cNvSpPr/>
              <p:nvPr/>
            </p:nvSpPr>
            <p:spPr>
              <a:xfrm>
                <a:off x="8423585" y="7393882"/>
                <a:ext cx="195532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68" name="Shape 372">
            <a:extLst>
              <a:ext uri="{FF2B5EF4-FFF2-40B4-BE49-F238E27FC236}">
                <a16:creationId xmlns:a16="http://schemas.microsoft.com/office/drawing/2014/main" id="{A36C94A1-0E2B-4233-A06D-88412FCA073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Functionalities of Data Object </a:t>
            </a:r>
            <a:r>
              <a:rPr lang="en-US" dirty="0">
                <a:solidFill>
                  <a:schemeClr val="tx1">
                    <a:lumMod val="75000"/>
                    <a:lumOff val="25000"/>
                  </a:schemeClr>
                </a:solidFill>
              </a:rPr>
              <a:t>in Python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69" name="Shape 375">
            <a:extLst>
              <a:ext uri="{FF2B5EF4-FFF2-40B4-BE49-F238E27FC236}">
                <a16:creationId xmlns:a16="http://schemas.microsoft.com/office/drawing/2014/main" id="{10C315BA-15D6-4832-AD9B-1038D2BD4433}"/>
              </a:ext>
            </a:extLst>
          </p:cNvPr>
          <p:cNvPicPr preferRelativeResize="0"/>
          <p:nvPr/>
        </p:nvPicPr>
        <p:blipFill rotWithShape="1">
          <a:blip r:embed="rId3">
            <a:alphaModFix/>
          </a:blip>
          <a:srcRect/>
          <a:stretch/>
        </p:blipFill>
        <p:spPr>
          <a:xfrm>
            <a:off x="3117683" y="829986"/>
            <a:ext cx="10083309" cy="253919"/>
          </a:xfrm>
          <a:prstGeom prst="rect">
            <a:avLst/>
          </a:prstGeom>
          <a:noFill/>
          <a:ln>
            <a:noFill/>
          </a:ln>
        </p:spPr>
      </p:pic>
      <p:sp>
        <p:nvSpPr>
          <p:cNvPr id="70" name="Rectangle 69">
            <a:extLst>
              <a:ext uri="{FF2B5EF4-FFF2-40B4-BE49-F238E27FC236}">
                <a16:creationId xmlns:a16="http://schemas.microsoft.com/office/drawing/2014/main" id="{93A73F57-F99B-4EDC-AE14-58167863E8DA}"/>
              </a:ext>
            </a:extLst>
          </p:cNvPr>
          <p:cNvSpPr/>
          <p:nvPr/>
        </p:nvSpPr>
        <p:spPr>
          <a:xfrm>
            <a:off x="8240045" y="1763634"/>
            <a:ext cx="6210418" cy="400110"/>
          </a:xfrm>
          <a:prstGeom prst="rect">
            <a:avLst/>
          </a:prstGeom>
        </p:spPr>
        <p:txBody>
          <a:bodyPr wrap="none">
            <a:spAutoFit/>
          </a:bodyPr>
          <a:lstStyle/>
          <a:p>
            <a:pPr algn="ctr" defTabSz="228600">
              <a:spcBef>
                <a:spcPct val="20000"/>
              </a:spcBef>
              <a:buClr>
                <a:srgbClr val="FF0000"/>
              </a:buClr>
            </a:pPr>
            <a:r>
              <a:rPr lang="en-US" sz="2000" dirty="0">
                <a:solidFill>
                  <a:schemeClr val="tx1">
                    <a:lumMod val="65000"/>
                    <a:lumOff val="35000"/>
                  </a:schemeClr>
                </a:solidFill>
                <a:latin typeface="Open Sans" panose="020B0606030504020204"/>
              </a:rPr>
              <a:t>Concatenation combines two or more data structures.</a:t>
            </a:r>
            <a:endParaRPr lang="en-IN" sz="2000" dirty="0">
              <a:solidFill>
                <a:schemeClr val="tx1">
                  <a:lumMod val="65000"/>
                  <a:lumOff val="35000"/>
                </a:schemeClr>
              </a:solidFill>
              <a:latin typeface="Open Sans" panose="020B0606030504020204"/>
              <a:ea typeface="Open Sans" panose="020B0604020202020204" charset="0"/>
              <a:cs typeface="Open Sans" panose="020B0604020202020204" charset="0"/>
            </a:endParaRPr>
          </a:p>
        </p:txBody>
      </p:sp>
      <p:grpSp>
        <p:nvGrpSpPr>
          <p:cNvPr id="79" name="Group 78">
            <a:extLst>
              <a:ext uri="{FF2B5EF4-FFF2-40B4-BE49-F238E27FC236}">
                <a16:creationId xmlns:a16="http://schemas.microsoft.com/office/drawing/2014/main" id="{829A28AF-6141-4946-A742-92B49737EEFC}"/>
              </a:ext>
            </a:extLst>
          </p:cNvPr>
          <p:cNvGrpSpPr/>
          <p:nvPr/>
        </p:nvGrpSpPr>
        <p:grpSpPr>
          <a:xfrm>
            <a:off x="7411993" y="2453410"/>
            <a:ext cx="8323307" cy="5223740"/>
            <a:chOff x="7411993" y="2301010"/>
            <a:chExt cx="8059589" cy="5005016"/>
          </a:xfrm>
        </p:grpSpPr>
        <p:grpSp>
          <p:nvGrpSpPr>
            <p:cNvPr id="71" name="Group 70">
              <a:extLst>
                <a:ext uri="{FF2B5EF4-FFF2-40B4-BE49-F238E27FC236}">
                  <a16:creationId xmlns:a16="http://schemas.microsoft.com/office/drawing/2014/main" id="{89DD1569-5038-478D-AC87-9AE6A703F61C}"/>
                </a:ext>
              </a:extLst>
            </p:cNvPr>
            <p:cNvGrpSpPr/>
            <p:nvPr/>
          </p:nvGrpSpPr>
          <p:grpSpPr>
            <a:xfrm>
              <a:off x="10686709" y="2301010"/>
              <a:ext cx="1081555" cy="614722"/>
              <a:chOff x="7530784" y="3794728"/>
              <a:chExt cx="1194432" cy="685800"/>
            </a:xfrm>
          </p:grpSpPr>
          <p:sp>
            <p:nvSpPr>
              <p:cNvPr id="72" name="Rounded Rectangle 124">
                <a:extLst>
                  <a:ext uri="{FF2B5EF4-FFF2-40B4-BE49-F238E27FC236}">
                    <a16:creationId xmlns:a16="http://schemas.microsoft.com/office/drawing/2014/main" id="{6BB12E8B-3CE5-4563-9FC6-D3E48726E515}"/>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ounded Rectangle 125">
                <a:extLst>
                  <a:ext uri="{FF2B5EF4-FFF2-40B4-BE49-F238E27FC236}">
                    <a16:creationId xmlns:a16="http://schemas.microsoft.com/office/drawing/2014/main" id="{25A13F2D-FDAB-473F-A40B-17F5EC48758C}"/>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sp>
          <p:nvSpPr>
            <p:cNvPr id="75" name="Rectangle 74">
              <a:extLst>
                <a:ext uri="{FF2B5EF4-FFF2-40B4-BE49-F238E27FC236}">
                  <a16:creationId xmlns:a16="http://schemas.microsoft.com/office/drawing/2014/main" id="{AFF43B4B-B68F-4FD8-96EB-9473210459AC}"/>
                </a:ext>
              </a:extLst>
            </p:cNvPr>
            <p:cNvSpPr/>
            <p:nvPr/>
          </p:nvSpPr>
          <p:spPr>
            <a:xfrm rot="16200000">
              <a:off x="9464333" y="1298776"/>
              <a:ext cx="3954910" cy="8059589"/>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cxnSp>
          <p:nvCxnSpPr>
            <p:cNvPr id="76" name="Straight Connector 75">
              <a:extLst>
                <a:ext uri="{FF2B5EF4-FFF2-40B4-BE49-F238E27FC236}">
                  <a16:creationId xmlns:a16="http://schemas.microsoft.com/office/drawing/2014/main" id="{59195C0B-5002-41A2-A76F-E1B68C44E274}"/>
                </a:ext>
              </a:extLst>
            </p:cNvPr>
            <p:cNvCxnSpPr>
              <a:cxnSpLocks/>
            </p:cNvCxnSpPr>
            <p:nvPr/>
          </p:nvCxnSpPr>
          <p:spPr>
            <a:xfrm>
              <a:off x="11227488" y="2803894"/>
              <a:ext cx="0" cy="640317"/>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77" name="Isosceles Triangle 76">
              <a:extLst>
                <a:ext uri="{FF2B5EF4-FFF2-40B4-BE49-F238E27FC236}">
                  <a16:creationId xmlns:a16="http://schemas.microsoft.com/office/drawing/2014/main" id="{0C0770A2-37DF-486B-8851-4184F969B771}"/>
                </a:ext>
              </a:extLst>
            </p:cNvPr>
            <p:cNvSpPr/>
            <p:nvPr/>
          </p:nvSpPr>
          <p:spPr>
            <a:xfrm>
              <a:off x="11023630" y="2995423"/>
              <a:ext cx="407715" cy="403640"/>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78" name="Rectangle 77">
              <a:extLst>
                <a:ext uri="{FF2B5EF4-FFF2-40B4-BE49-F238E27FC236}">
                  <a16:creationId xmlns:a16="http://schemas.microsoft.com/office/drawing/2014/main" id="{2990EF13-5D3E-4374-8FD6-8613328997EB}"/>
                </a:ext>
              </a:extLst>
            </p:cNvPr>
            <p:cNvSpPr/>
            <p:nvPr/>
          </p:nvSpPr>
          <p:spPr>
            <a:xfrm>
              <a:off x="7479088" y="3462527"/>
              <a:ext cx="7917850" cy="3709919"/>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import pandas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world_champions={'Team':['India','Australia','West Indies','Pakistan','Sri Lanka’], 'ICC_rank':[2,3,7,8,4],         'World_champions_Year':[2011,2015,1979,1992,1996],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'Points':[874,787,753,673,855]}</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chokers={'Team':['South Africa','New Zealand','Zimbabwe'],'ICC_rank':[1,5,9],</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'Points':[895,764,656]}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df1=pandas.DataFrame(world_champions)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df2=pandas.DataFrame(chokers)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print(pandas.concat([df1,df2],axis=1))</a:t>
              </a:r>
            </a:p>
          </p:txBody>
        </p:sp>
      </p:grpSp>
      <p:sp>
        <p:nvSpPr>
          <p:cNvPr id="80" name="Rounded Rectangle 8">
            <a:extLst>
              <a:ext uri="{FF2B5EF4-FFF2-40B4-BE49-F238E27FC236}">
                <a16:creationId xmlns:a16="http://schemas.microsoft.com/office/drawing/2014/main" id="{199A8204-F54A-4E0A-9955-BCE044A1CFFA}"/>
              </a:ext>
            </a:extLst>
          </p:cNvPr>
          <p:cNvSpPr/>
          <p:nvPr/>
        </p:nvSpPr>
        <p:spPr>
          <a:xfrm>
            <a:off x="4607843" y="6095865"/>
            <a:ext cx="2046515" cy="662169"/>
          </a:xfrm>
          <a:prstGeom prst="roundRect">
            <a:avLst>
              <a:gd name="adj" fmla="val 50000"/>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9876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Shape 371"/>
        <p:cNvGrpSpPr/>
        <p:nvPr/>
      </p:nvGrpSpPr>
      <p:grpSpPr>
        <a:xfrm>
          <a:off x="0" y="0"/>
          <a:ext cx="0" cy="0"/>
          <a:chOff x="0" y="0"/>
          <a:chExt cx="0" cy="0"/>
        </a:xfrm>
      </p:grpSpPr>
      <p:sp>
        <p:nvSpPr>
          <p:cNvPr id="16" name="Shape 372">
            <a:extLst>
              <a:ext uri="{FF2B5EF4-FFF2-40B4-BE49-F238E27FC236}">
                <a16:creationId xmlns:a16="http://schemas.microsoft.com/office/drawing/2014/main" id="{ED869F13-9C57-4B8D-95C1-834310A16990}"/>
              </a:ext>
            </a:extLst>
          </p:cNvPr>
          <p:cNvSpPr txBox="1">
            <a:spLocks noGrp="1"/>
          </p:cNvSpPr>
          <p:nvPr>
            <p:ph type="title"/>
          </p:nvPr>
        </p:nvSpPr>
        <p:spPr>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Loading .csv File in Python</a:t>
            </a:r>
          </a:p>
        </p:txBody>
      </p:sp>
      <p:pic>
        <p:nvPicPr>
          <p:cNvPr id="17" name="Shape 375">
            <a:extLst>
              <a:ext uri="{FF2B5EF4-FFF2-40B4-BE49-F238E27FC236}">
                <a16:creationId xmlns:a16="http://schemas.microsoft.com/office/drawing/2014/main" id="{B7C5EBBE-5AD2-47C5-8688-C5B643B5AA29}"/>
              </a:ext>
            </a:extLst>
          </p:cNvPr>
          <p:cNvPicPr preferRelativeResize="0"/>
          <p:nvPr/>
        </p:nvPicPr>
        <p:blipFill rotWithShape="1">
          <a:blip r:embed="rId4">
            <a:alphaModFix/>
          </a:blip>
          <a:srcRect/>
          <a:stretch/>
        </p:blipFill>
        <p:spPr>
          <a:xfrm>
            <a:off x="5403787" y="829986"/>
            <a:ext cx="5460908" cy="253919"/>
          </a:xfrm>
          <a:prstGeom prst="rect">
            <a:avLst/>
          </a:prstGeom>
          <a:noFill/>
          <a:ln>
            <a:noFill/>
          </a:ln>
        </p:spPr>
      </p:pic>
      <p:grpSp>
        <p:nvGrpSpPr>
          <p:cNvPr id="5" name="Group 4">
            <a:extLst>
              <a:ext uri="{FF2B5EF4-FFF2-40B4-BE49-F238E27FC236}">
                <a16:creationId xmlns:a16="http://schemas.microsoft.com/office/drawing/2014/main" id="{A16E2503-CDD0-4815-88D4-CF0B7AE9E862}"/>
              </a:ext>
            </a:extLst>
          </p:cNvPr>
          <p:cNvGrpSpPr/>
          <p:nvPr/>
        </p:nvGrpSpPr>
        <p:grpSpPr>
          <a:xfrm>
            <a:off x="872128" y="2103600"/>
            <a:ext cx="14499735" cy="4222898"/>
            <a:chOff x="899592" y="2490508"/>
            <a:chExt cx="7339207" cy="2137468"/>
          </a:xfrm>
        </p:grpSpPr>
        <p:sp>
          <p:nvSpPr>
            <p:cNvPr id="15" name="Arrow: Chevron 14">
              <a:extLst>
                <a:ext uri="{FF2B5EF4-FFF2-40B4-BE49-F238E27FC236}">
                  <a16:creationId xmlns:a16="http://schemas.microsoft.com/office/drawing/2014/main" id="{4095D868-393C-4115-890E-5B7096EE70B6}"/>
                </a:ext>
              </a:extLst>
            </p:cNvPr>
            <p:cNvSpPr/>
            <p:nvPr/>
          </p:nvSpPr>
          <p:spPr bwMode="auto">
            <a:xfrm>
              <a:off x="5746174" y="3201984"/>
              <a:ext cx="360040" cy="216024"/>
            </a:xfrm>
            <a:prstGeom prst="chevron">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grpSp>
          <p:nvGrpSpPr>
            <p:cNvPr id="18" name="Group 17">
              <a:extLst>
                <a:ext uri="{FF2B5EF4-FFF2-40B4-BE49-F238E27FC236}">
                  <a16:creationId xmlns:a16="http://schemas.microsoft.com/office/drawing/2014/main" id="{1FCA6F1C-113D-42AC-B0EC-27C5236C4752}"/>
                </a:ext>
              </a:extLst>
            </p:cNvPr>
            <p:cNvGrpSpPr/>
            <p:nvPr/>
          </p:nvGrpSpPr>
          <p:grpSpPr>
            <a:xfrm>
              <a:off x="899592" y="2715766"/>
              <a:ext cx="1217732" cy="994366"/>
              <a:chOff x="7121087" y="2134256"/>
              <a:chExt cx="1319715" cy="1319715"/>
            </a:xfrm>
            <a:effectLst>
              <a:outerShdw blurRad="50800" dist="38100" dir="5400000" algn="t" rotWithShape="0">
                <a:prstClr val="black">
                  <a:alpha val="40000"/>
                </a:prstClr>
              </a:outerShdw>
            </a:effectLst>
          </p:grpSpPr>
          <p:sp>
            <p:nvSpPr>
              <p:cNvPr id="19" name="Rectangle 18">
                <a:extLst>
                  <a:ext uri="{FF2B5EF4-FFF2-40B4-BE49-F238E27FC236}">
                    <a16:creationId xmlns:a16="http://schemas.microsoft.com/office/drawing/2014/main" id="{E17481DB-C6D8-41E9-B46B-FC14B4761B31}"/>
                  </a:ext>
                </a:extLst>
              </p:cNvPr>
              <p:cNvSpPr/>
              <p:nvPr/>
            </p:nvSpPr>
            <p:spPr bwMode="auto">
              <a:xfrm>
                <a:off x="7143600" y="2160947"/>
                <a:ext cx="1244824" cy="1274899"/>
              </a:xfrm>
              <a:prstGeom prst="rect">
                <a:avLst/>
              </a:prstGeom>
              <a:solidFill>
                <a:schemeClr val="bg2"/>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pic>
            <p:nvPicPr>
              <p:cNvPr id="20" name="Picture 19">
                <a:extLst>
                  <a:ext uri="{FF2B5EF4-FFF2-40B4-BE49-F238E27FC236}">
                    <a16:creationId xmlns:a16="http://schemas.microsoft.com/office/drawing/2014/main" id="{37A2CEF1-A51B-4E30-AB14-596614ADA32E}"/>
                  </a:ext>
                </a:extLst>
              </p:cNvPr>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121087" y="2134256"/>
                <a:ext cx="1319715" cy="1319715"/>
              </a:xfrm>
              <a:prstGeom prst="rect">
                <a:avLst/>
              </a:prstGeom>
            </p:spPr>
          </p:pic>
        </p:grpSp>
        <p:sp>
          <p:nvSpPr>
            <p:cNvPr id="21" name="Flowchart: Manual Operation 20">
              <a:extLst>
                <a:ext uri="{FF2B5EF4-FFF2-40B4-BE49-F238E27FC236}">
                  <a16:creationId xmlns:a16="http://schemas.microsoft.com/office/drawing/2014/main" id="{EF722131-B0D9-404C-933D-5C966CBB29CF}"/>
                </a:ext>
              </a:extLst>
            </p:cNvPr>
            <p:cNvSpPr/>
            <p:nvPr/>
          </p:nvSpPr>
          <p:spPr bwMode="auto">
            <a:xfrm rot="5400000">
              <a:off x="1824943" y="2732968"/>
              <a:ext cx="1565041" cy="1080121"/>
            </a:xfrm>
            <a:prstGeom prst="flowChartManualOperation">
              <a:avLst/>
            </a:prstGeom>
            <a:solidFill>
              <a:schemeClr val="bg2"/>
            </a:solidFill>
            <a:ln w="12700" cap="flat" cmpd="sng" algn="ctr">
              <a:solidFill>
                <a:schemeClr val="accent1"/>
              </a:solidFill>
              <a:prstDash val="dash"/>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22" name="Rectangle: Rounded Corners 21">
              <a:extLst>
                <a:ext uri="{FF2B5EF4-FFF2-40B4-BE49-F238E27FC236}">
                  <a16:creationId xmlns:a16="http://schemas.microsoft.com/office/drawing/2014/main" id="{5250F954-0116-400D-93AA-C290EBDB2A70}"/>
                </a:ext>
              </a:extLst>
            </p:cNvPr>
            <p:cNvSpPr/>
            <p:nvPr/>
          </p:nvSpPr>
          <p:spPr bwMode="auto">
            <a:xfrm>
              <a:off x="3728296" y="4311692"/>
              <a:ext cx="1296144" cy="316281"/>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1" i="0" u="none" strike="noStrike" cap="none" normalizeH="0" baseline="0" dirty="0">
                  <a:ln>
                    <a:noFill/>
                  </a:ln>
                  <a:solidFill>
                    <a:schemeClr val="bg1"/>
                  </a:solidFill>
                  <a:effectLst/>
                  <a:latin typeface="Open Sans" panose="020B0606030504020204"/>
                </a:rPr>
                <a:t>Program Data</a:t>
              </a:r>
            </a:p>
          </p:txBody>
        </p:sp>
        <p:sp>
          <p:nvSpPr>
            <p:cNvPr id="23" name="Rectangle: Rounded Corners 22">
              <a:extLst>
                <a:ext uri="{FF2B5EF4-FFF2-40B4-BE49-F238E27FC236}">
                  <a16:creationId xmlns:a16="http://schemas.microsoft.com/office/drawing/2014/main" id="{D3A8115A-8A85-49AF-92DD-C1919A2628E2}"/>
                </a:ext>
              </a:extLst>
            </p:cNvPr>
            <p:cNvSpPr/>
            <p:nvPr/>
          </p:nvSpPr>
          <p:spPr bwMode="auto">
            <a:xfrm>
              <a:off x="6716806" y="4311692"/>
              <a:ext cx="1175891" cy="316284"/>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1" i="0" u="none" strike="noStrike" cap="none" normalizeH="0" baseline="0" dirty="0">
                  <a:ln>
                    <a:noFill/>
                  </a:ln>
                  <a:solidFill>
                    <a:schemeClr val="bg1"/>
                  </a:solidFill>
                  <a:effectLst/>
                  <a:latin typeface="Open Sans" panose="020B0606030504020204"/>
                </a:rPr>
                <a:t>Program</a:t>
              </a:r>
            </a:p>
          </p:txBody>
        </p:sp>
        <p:sp>
          <p:nvSpPr>
            <p:cNvPr id="24" name="Rectangle: Rounded Corners 23">
              <a:extLst>
                <a:ext uri="{FF2B5EF4-FFF2-40B4-BE49-F238E27FC236}">
                  <a16:creationId xmlns:a16="http://schemas.microsoft.com/office/drawing/2014/main" id="{503698F8-6A43-4BF2-859E-250335B598E7}"/>
                </a:ext>
              </a:extLst>
            </p:cNvPr>
            <p:cNvSpPr/>
            <p:nvPr/>
          </p:nvSpPr>
          <p:spPr bwMode="auto">
            <a:xfrm>
              <a:off x="941433" y="4311692"/>
              <a:ext cx="1175891" cy="316281"/>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1" i="0" u="none" strike="noStrike" cap="none" normalizeH="0" baseline="0" dirty="0">
                  <a:ln>
                    <a:noFill/>
                  </a:ln>
                  <a:solidFill>
                    <a:schemeClr val="bg1"/>
                  </a:solidFill>
                  <a:effectLst/>
                  <a:latin typeface="Open Sans" panose="020B0606030504020204"/>
                </a:rPr>
                <a:t>CSV File</a:t>
              </a:r>
            </a:p>
          </p:txBody>
        </p:sp>
        <p:pic>
          <p:nvPicPr>
            <p:cNvPr id="25" name="Picture 24">
              <a:extLst>
                <a:ext uri="{FF2B5EF4-FFF2-40B4-BE49-F238E27FC236}">
                  <a16:creationId xmlns:a16="http://schemas.microsoft.com/office/drawing/2014/main" id="{3AC04750-CC0D-469D-8BA9-6E4B116A0C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2152" y="2646625"/>
              <a:ext cx="1828433" cy="1252801"/>
            </a:xfrm>
            <a:prstGeom prst="rect">
              <a:avLst/>
            </a:prstGeom>
            <a:ln>
              <a:noFill/>
            </a:ln>
            <a:effectLst>
              <a:outerShdw blurRad="292100" dist="139700" dir="2700000" algn="tl" rotWithShape="0">
                <a:srgbClr val="333333">
                  <a:alpha val="65000"/>
                </a:srgbClr>
              </a:outerShdw>
            </a:effectLst>
          </p:spPr>
        </p:pic>
        <p:pic>
          <p:nvPicPr>
            <p:cNvPr id="26" name="Picture 25" descr="A screenshot of a social media post&#10;&#10;Description generated with very high confidence">
              <a:extLst>
                <a:ext uri="{FF2B5EF4-FFF2-40B4-BE49-F238E27FC236}">
                  <a16:creationId xmlns:a16="http://schemas.microsoft.com/office/drawing/2014/main" id="{31579487-D4AD-4074-B7D6-E53717ABC4C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8934" t="6666" r="9867" b="5201"/>
            <a:stretch/>
          </p:blipFill>
          <p:spPr>
            <a:xfrm>
              <a:off x="6370706" y="2634125"/>
              <a:ext cx="1868093" cy="1351743"/>
            </a:xfrm>
            <a:prstGeom prst="rect">
              <a:avLst/>
            </a:prstGeom>
            <a:ln>
              <a:noFill/>
            </a:ln>
            <a:effectLst>
              <a:outerShdw blurRad="292100" dist="139700" dir="2700000" algn="tl" rotWithShape="0">
                <a:srgbClr val="333333">
                  <a:alpha val="65000"/>
                </a:srgbClr>
              </a:outerShdw>
            </a:effectLst>
          </p:spPr>
        </p:pic>
      </p:grpSp>
      <p:grpSp>
        <p:nvGrpSpPr>
          <p:cNvPr id="2" name="Group 1">
            <a:extLst>
              <a:ext uri="{FF2B5EF4-FFF2-40B4-BE49-F238E27FC236}">
                <a16:creationId xmlns:a16="http://schemas.microsoft.com/office/drawing/2014/main" id="{0815E62F-23B3-4789-AD23-B72433ABBF94}"/>
              </a:ext>
            </a:extLst>
          </p:cNvPr>
          <p:cNvGrpSpPr/>
          <p:nvPr/>
        </p:nvGrpSpPr>
        <p:grpSpPr>
          <a:xfrm>
            <a:off x="2279434" y="6781912"/>
            <a:ext cx="11703479" cy="1497877"/>
            <a:chOff x="3379651" y="3572202"/>
            <a:chExt cx="9491799" cy="1497877"/>
          </a:xfrm>
        </p:grpSpPr>
        <p:grpSp>
          <p:nvGrpSpPr>
            <p:cNvPr id="31" name="Group 30">
              <a:extLst>
                <a:ext uri="{FF2B5EF4-FFF2-40B4-BE49-F238E27FC236}">
                  <a16:creationId xmlns:a16="http://schemas.microsoft.com/office/drawing/2014/main" id="{432C00BD-5029-4BAD-A5F8-8493C779E619}"/>
                </a:ext>
              </a:extLst>
            </p:cNvPr>
            <p:cNvGrpSpPr/>
            <p:nvPr/>
          </p:nvGrpSpPr>
          <p:grpSpPr>
            <a:xfrm>
              <a:off x="7545981" y="3572202"/>
              <a:ext cx="1194432" cy="685800"/>
              <a:chOff x="7530784" y="3794728"/>
              <a:chExt cx="1194432" cy="685800"/>
            </a:xfrm>
          </p:grpSpPr>
          <p:sp>
            <p:nvSpPr>
              <p:cNvPr id="32" name="Rounded Rectangle 124">
                <a:extLst>
                  <a:ext uri="{FF2B5EF4-FFF2-40B4-BE49-F238E27FC236}">
                    <a16:creationId xmlns:a16="http://schemas.microsoft.com/office/drawing/2014/main" id="{72EBF850-2559-42EA-86BF-DC6B03F9454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ounded Rectangle 125">
                <a:extLst>
                  <a:ext uri="{FF2B5EF4-FFF2-40B4-BE49-F238E27FC236}">
                    <a16:creationId xmlns:a16="http://schemas.microsoft.com/office/drawing/2014/main" id="{3D339B6F-5B85-46C1-9457-7C9FA2236FD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34" name="Group 33">
              <a:extLst>
                <a:ext uri="{FF2B5EF4-FFF2-40B4-BE49-F238E27FC236}">
                  <a16:creationId xmlns:a16="http://schemas.microsoft.com/office/drawing/2014/main" id="{51AEE0CD-7E58-4FDE-8B5D-5AFAFA6D12C8}"/>
                </a:ext>
              </a:extLst>
            </p:cNvPr>
            <p:cNvGrpSpPr/>
            <p:nvPr/>
          </p:nvGrpSpPr>
          <p:grpSpPr>
            <a:xfrm>
              <a:off x="3379651" y="4258003"/>
              <a:ext cx="9491799" cy="812076"/>
              <a:chOff x="3578315" y="4914900"/>
              <a:chExt cx="9491799" cy="3766528"/>
            </a:xfrm>
          </p:grpSpPr>
          <p:sp>
            <p:nvSpPr>
              <p:cNvPr id="35" name="Rectangle 34">
                <a:extLst>
                  <a:ext uri="{FF2B5EF4-FFF2-40B4-BE49-F238E27FC236}">
                    <a16:creationId xmlns:a16="http://schemas.microsoft.com/office/drawing/2014/main" id="{45CAAC3C-A381-4D3F-A87F-C981176F8CEF}"/>
                  </a:ext>
                </a:extLst>
              </p:cNvPr>
              <p:cNvSpPr/>
              <p:nvPr/>
            </p:nvSpPr>
            <p:spPr>
              <a:xfrm rot="16200000">
                <a:off x="6740216" y="2351529"/>
                <a:ext cx="3167998" cy="9491799"/>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36" name="Straight Connector 35">
                <a:extLst>
                  <a:ext uri="{FF2B5EF4-FFF2-40B4-BE49-F238E27FC236}">
                    <a16:creationId xmlns:a16="http://schemas.microsoft.com/office/drawing/2014/main" id="{1553026B-6729-4C6F-93FB-BD9EEAC38B8B}"/>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7" name="Isosceles Triangle 36">
                <a:extLst>
                  <a:ext uri="{FF2B5EF4-FFF2-40B4-BE49-F238E27FC236}">
                    <a16:creationId xmlns:a16="http://schemas.microsoft.com/office/drawing/2014/main" id="{DE75589A-AED9-48B8-9C19-503F78DAEEB6}"/>
                  </a:ext>
                </a:extLst>
              </p:cNvPr>
              <p:cNvSpPr/>
              <p:nvPr/>
            </p:nvSpPr>
            <p:spPr>
              <a:xfrm>
                <a:off x="8065824" y="5186909"/>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Rectangle 37">
                <a:extLst>
                  <a:ext uri="{FF2B5EF4-FFF2-40B4-BE49-F238E27FC236}">
                    <a16:creationId xmlns:a16="http://schemas.microsoft.com/office/drawing/2014/main" id="{178E6056-BCF5-4779-838D-F888CEA4A672}"/>
                  </a:ext>
                </a:extLst>
              </p:cNvPr>
              <p:cNvSpPr/>
              <p:nvPr/>
            </p:nvSpPr>
            <p:spPr>
              <a:xfrm>
                <a:off x="3617844" y="5615711"/>
                <a:ext cx="9407594" cy="295855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 = pandas.read_csv("/home/simpy/Datasets/BostonHousing.csv")</a:t>
                </a:r>
              </a:p>
            </p:txBody>
          </p:sp>
        </p:grpSp>
      </p:grpSp>
      <p:cxnSp>
        <p:nvCxnSpPr>
          <p:cNvPr id="39" name="Straight Arrow Connector 38">
            <a:extLst>
              <a:ext uri="{FF2B5EF4-FFF2-40B4-BE49-F238E27FC236}">
                <a16:creationId xmlns:a16="http://schemas.microsoft.com/office/drawing/2014/main" id="{D5FD8C61-FEA6-485D-99EB-D2A88AA655FD}"/>
              </a:ext>
            </a:extLst>
          </p:cNvPr>
          <p:cNvCxnSpPr>
            <a:cxnSpLocks/>
          </p:cNvCxnSpPr>
          <p:nvPr/>
        </p:nvCxnSpPr>
        <p:spPr bwMode="auto">
          <a:xfrm>
            <a:off x="10874423" y="8350191"/>
            <a:ext cx="1992288" cy="515151"/>
          </a:xfrm>
          <a:prstGeom prst="straightConnector1">
            <a:avLst/>
          </a:prstGeom>
          <a:noFill/>
          <a:ln w="28575" cap="flat" cmpd="sng" algn="ctr">
            <a:solidFill>
              <a:schemeClr val="accent2"/>
            </a:solidFill>
            <a:prstDash val="solid"/>
            <a:round/>
            <a:headEnd type="none" w="sm" len="sm"/>
            <a:tailEnd type="triangle"/>
          </a:ln>
          <a:effectLst/>
        </p:spPr>
      </p:cxnSp>
      <p:sp>
        <p:nvSpPr>
          <p:cNvPr id="40" name="Rectangle: Rounded Corners 39">
            <a:extLst>
              <a:ext uri="{FF2B5EF4-FFF2-40B4-BE49-F238E27FC236}">
                <a16:creationId xmlns:a16="http://schemas.microsoft.com/office/drawing/2014/main" id="{FE56BB31-E1DC-4DF7-91B3-57C354B36981}"/>
              </a:ext>
            </a:extLst>
          </p:cNvPr>
          <p:cNvSpPr/>
          <p:nvPr/>
        </p:nvSpPr>
        <p:spPr bwMode="auto">
          <a:xfrm>
            <a:off x="12970621" y="8572660"/>
            <a:ext cx="1992288" cy="463462"/>
          </a:xfrm>
          <a:prstGeom prst="roundRect">
            <a:avLst/>
          </a:prstGeom>
          <a:solidFill>
            <a:schemeClr val="bg1"/>
          </a:solidFill>
          <a:ln w="12700" cap="flat" cmpd="sng" algn="ctr">
            <a:solidFill>
              <a:schemeClr val="accent1"/>
            </a:solidFill>
            <a:prstDash val="dash"/>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2000" dirty="0">
                <a:latin typeface="Open Sans" panose="020B0606030504020204"/>
              </a:rPr>
              <a:t>Path to file</a:t>
            </a:r>
          </a:p>
        </p:txBody>
      </p:sp>
      <p:sp>
        <p:nvSpPr>
          <p:cNvPr id="3" name="Rectangle: Rounded Corners 2">
            <a:extLst>
              <a:ext uri="{FF2B5EF4-FFF2-40B4-BE49-F238E27FC236}">
                <a16:creationId xmlns:a16="http://schemas.microsoft.com/office/drawing/2014/main" id="{856059B4-5420-4CB8-85F7-54ED94DDC442}"/>
              </a:ext>
            </a:extLst>
          </p:cNvPr>
          <p:cNvSpPr/>
          <p:nvPr/>
        </p:nvSpPr>
        <p:spPr>
          <a:xfrm>
            <a:off x="2616056" y="1174617"/>
            <a:ext cx="11654740" cy="632308"/>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Before starting with a dataset, the first step is to load the dataset. Below is the code for the same:</a:t>
            </a:r>
          </a:p>
        </p:txBody>
      </p:sp>
    </p:spTree>
    <p:extLst>
      <p:ext uri="{BB962C8B-B14F-4D97-AF65-F5344CB8AC3E}">
        <p14:creationId xmlns:p14="http://schemas.microsoft.com/office/powerpoint/2010/main" val="1432102460"/>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A9F9AF-F8D6-4CA9-9B0C-8C926D4D9260}"/>
              </a:ext>
            </a:extLst>
          </p:cNvPr>
          <p:cNvGrpSpPr/>
          <p:nvPr/>
        </p:nvGrpSpPr>
        <p:grpSpPr>
          <a:xfrm>
            <a:off x="802304" y="1279842"/>
            <a:ext cx="6446911" cy="7079616"/>
            <a:chOff x="4364654" y="1310608"/>
            <a:chExt cx="6446911" cy="7079616"/>
          </a:xfrm>
        </p:grpSpPr>
        <p:sp>
          <p:nvSpPr>
            <p:cNvPr id="4" name="Freeform 23">
              <a:extLst>
                <a:ext uri="{FF2B5EF4-FFF2-40B4-BE49-F238E27FC236}">
                  <a16:creationId xmlns:a16="http://schemas.microsoft.com/office/drawing/2014/main" id="{4564746E-C693-4ED0-923B-09A2BB96C35C}"/>
                </a:ext>
              </a:extLst>
            </p:cNvPr>
            <p:cNvSpPr>
              <a:spLocks/>
            </p:cNvSpPr>
            <p:nvPr/>
          </p:nvSpPr>
          <p:spPr bwMode="auto">
            <a:xfrm>
              <a:off x="4583412" y="13106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18">
              <a:extLst>
                <a:ext uri="{FF2B5EF4-FFF2-40B4-BE49-F238E27FC236}">
                  <a16:creationId xmlns:a16="http://schemas.microsoft.com/office/drawing/2014/main" id="{EDC63FDE-037F-4C40-BF0C-0E8026C59595}"/>
                </a:ext>
              </a:extLst>
            </p:cNvPr>
            <p:cNvSpPr>
              <a:spLocks/>
            </p:cNvSpPr>
            <p:nvPr/>
          </p:nvSpPr>
          <p:spPr bwMode="auto">
            <a:xfrm>
              <a:off x="4672312" y="44792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19">
              <a:extLst>
                <a:ext uri="{FF2B5EF4-FFF2-40B4-BE49-F238E27FC236}">
                  <a16:creationId xmlns:a16="http://schemas.microsoft.com/office/drawing/2014/main" id="{31C99285-8559-4F4D-937D-0A557A56E654}"/>
                </a:ext>
              </a:extLst>
            </p:cNvPr>
            <p:cNvSpPr>
              <a:spLocks/>
            </p:cNvSpPr>
            <p:nvPr/>
          </p:nvSpPr>
          <p:spPr bwMode="auto">
            <a:xfrm>
              <a:off x="4638974" y="66287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20">
              <a:extLst>
                <a:ext uri="{FF2B5EF4-FFF2-40B4-BE49-F238E27FC236}">
                  <a16:creationId xmlns:a16="http://schemas.microsoft.com/office/drawing/2014/main" id="{5B8247B7-FBA2-4F70-8FA1-8D54D04B3DC7}"/>
                </a:ext>
              </a:extLst>
            </p:cNvPr>
            <p:cNvSpPr>
              <a:spLocks/>
            </p:cNvSpPr>
            <p:nvPr/>
          </p:nvSpPr>
          <p:spPr bwMode="auto">
            <a:xfrm>
              <a:off x="4646912" y="24805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8" name="Straight Connector 7">
              <a:extLst>
                <a:ext uri="{FF2B5EF4-FFF2-40B4-BE49-F238E27FC236}">
                  <a16:creationId xmlns:a16="http://schemas.microsoft.com/office/drawing/2014/main" id="{9CA6C09C-77F2-4FBD-A465-1DE43C692272}"/>
                </a:ext>
              </a:extLst>
            </p:cNvPr>
            <p:cNvCxnSpPr/>
            <p:nvPr/>
          </p:nvCxnSpPr>
          <p:spPr>
            <a:xfrm>
              <a:off x="4976651" y="23493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772ED7-CFB9-46BA-9353-05CC7C86E710}"/>
                </a:ext>
              </a:extLst>
            </p:cNvPr>
            <p:cNvCxnSpPr/>
            <p:nvPr/>
          </p:nvCxnSpPr>
          <p:spPr>
            <a:xfrm>
              <a:off x="4976651" y="33754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9E0E383-3D98-4976-B288-339264AEEDA4}"/>
                </a:ext>
              </a:extLst>
            </p:cNvPr>
            <p:cNvCxnSpPr/>
            <p:nvPr/>
          </p:nvCxnSpPr>
          <p:spPr>
            <a:xfrm>
              <a:off x="4976651" y="44014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812082-3F3B-4938-A1ED-AD352DEFCC52}"/>
                </a:ext>
              </a:extLst>
            </p:cNvPr>
            <p:cNvCxnSpPr/>
            <p:nvPr/>
          </p:nvCxnSpPr>
          <p:spPr>
            <a:xfrm>
              <a:off x="4976651" y="54275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C7607C-26ED-4785-8CD6-B6A4E86DCB24}"/>
                </a:ext>
              </a:extLst>
            </p:cNvPr>
            <p:cNvCxnSpPr/>
            <p:nvPr/>
          </p:nvCxnSpPr>
          <p:spPr>
            <a:xfrm>
              <a:off x="4976651" y="64535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FB0E9A-47CE-4833-842B-05599FB6D23C}"/>
                </a:ext>
              </a:extLst>
            </p:cNvPr>
            <p:cNvCxnSpPr/>
            <p:nvPr/>
          </p:nvCxnSpPr>
          <p:spPr>
            <a:xfrm>
              <a:off x="4976651" y="74796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78B6E0-A5D8-489F-88D1-41644E7897CE}"/>
                </a:ext>
              </a:extLst>
            </p:cNvPr>
            <p:cNvCxnSpPr/>
            <p:nvPr/>
          </p:nvCxnSpPr>
          <p:spPr>
            <a:xfrm>
              <a:off x="5272688" y="20073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C036B2-1D21-4E8F-8F81-FCD08B4D6FFF}"/>
                </a:ext>
              </a:extLst>
            </p:cNvPr>
            <p:cNvCxnSpPr/>
            <p:nvPr/>
          </p:nvCxnSpPr>
          <p:spPr>
            <a:xfrm>
              <a:off x="5138735" y="26914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BBF9-CD61-436E-AC7C-04C62F214BC7}"/>
                </a:ext>
              </a:extLst>
            </p:cNvPr>
            <p:cNvCxnSpPr/>
            <p:nvPr/>
          </p:nvCxnSpPr>
          <p:spPr>
            <a:xfrm>
              <a:off x="5138735" y="37174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468121E-BC42-4D74-883D-026DDABEEDF9}"/>
                </a:ext>
              </a:extLst>
            </p:cNvPr>
            <p:cNvCxnSpPr/>
            <p:nvPr/>
          </p:nvCxnSpPr>
          <p:spPr>
            <a:xfrm>
              <a:off x="5138735" y="47435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396CFE-A929-4D97-8583-138D026C3D6E}"/>
                </a:ext>
              </a:extLst>
            </p:cNvPr>
            <p:cNvCxnSpPr/>
            <p:nvPr/>
          </p:nvCxnSpPr>
          <p:spPr>
            <a:xfrm>
              <a:off x="5138735" y="57695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EDEAE7-B85C-4EDE-B49B-E987C6372AC0}"/>
                </a:ext>
              </a:extLst>
            </p:cNvPr>
            <p:cNvCxnSpPr/>
            <p:nvPr/>
          </p:nvCxnSpPr>
          <p:spPr>
            <a:xfrm>
              <a:off x="5138735" y="67956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D9989C-844B-4CA3-81EC-F38DD65C8A0C}"/>
                </a:ext>
              </a:extLst>
            </p:cNvPr>
            <p:cNvCxnSpPr/>
            <p:nvPr/>
          </p:nvCxnSpPr>
          <p:spPr>
            <a:xfrm>
              <a:off x="5272688" y="30334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102C0B-13CD-47BD-88A5-4E79D797B744}"/>
                </a:ext>
              </a:extLst>
            </p:cNvPr>
            <p:cNvCxnSpPr/>
            <p:nvPr/>
          </p:nvCxnSpPr>
          <p:spPr>
            <a:xfrm>
              <a:off x="5272688" y="40594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199D28-899A-4F01-A538-84BDBB4E6E2D}"/>
                </a:ext>
              </a:extLst>
            </p:cNvPr>
            <p:cNvCxnSpPr/>
            <p:nvPr/>
          </p:nvCxnSpPr>
          <p:spPr>
            <a:xfrm>
              <a:off x="5272688" y="50855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5135977-5967-42E3-A762-7820D3B85D31}"/>
                </a:ext>
              </a:extLst>
            </p:cNvPr>
            <p:cNvCxnSpPr/>
            <p:nvPr/>
          </p:nvCxnSpPr>
          <p:spPr>
            <a:xfrm>
              <a:off x="5272688" y="61115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7E3E492-7C19-4E08-A8A1-BB2C29305039}"/>
                </a:ext>
              </a:extLst>
            </p:cNvPr>
            <p:cNvCxnSpPr/>
            <p:nvPr/>
          </p:nvCxnSpPr>
          <p:spPr>
            <a:xfrm>
              <a:off x="5272688" y="71376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0AC97A-F76F-4C3F-8C43-6890879A977F}"/>
                </a:ext>
              </a:extLst>
            </p:cNvPr>
            <p:cNvCxnSpPr/>
            <p:nvPr/>
          </p:nvCxnSpPr>
          <p:spPr>
            <a:xfrm>
              <a:off x="5138735" y="78216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664141D1-A3E4-4773-A597-CEA00CCE53D0}"/>
                </a:ext>
              </a:extLst>
            </p:cNvPr>
            <p:cNvSpPr>
              <a:spLocks/>
            </p:cNvSpPr>
            <p:nvPr/>
          </p:nvSpPr>
          <p:spPr bwMode="auto">
            <a:xfrm>
              <a:off x="4389737" y="44094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
              <a:extLst>
                <a:ext uri="{FF2B5EF4-FFF2-40B4-BE49-F238E27FC236}">
                  <a16:creationId xmlns:a16="http://schemas.microsoft.com/office/drawing/2014/main" id="{077B20F6-A7B1-4E48-A176-6C1CE69F13A4}"/>
                </a:ext>
              </a:extLst>
            </p:cNvPr>
            <p:cNvSpPr>
              <a:spLocks/>
            </p:cNvSpPr>
            <p:nvPr/>
          </p:nvSpPr>
          <p:spPr bwMode="auto">
            <a:xfrm>
              <a:off x="4372274" y="63937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6">
              <a:extLst>
                <a:ext uri="{FF2B5EF4-FFF2-40B4-BE49-F238E27FC236}">
                  <a16:creationId xmlns:a16="http://schemas.microsoft.com/office/drawing/2014/main" id="{5026A518-64C2-41FA-83D8-280F988F3E57}"/>
                </a:ext>
              </a:extLst>
            </p:cNvPr>
            <p:cNvSpPr>
              <a:spLocks/>
            </p:cNvSpPr>
            <p:nvPr/>
          </p:nvSpPr>
          <p:spPr bwMode="auto">
            <a:xfrm>
              <a:off x="4375449" y="23948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7">
              <a:extLst>
                <a:ext uri="{FF2B5EF4-FFF2-40B4-BE49-F238E27FC236}">
                  <a16:creationId xmlns:a16="http://schemas.microsoft.com/office/drawing/2014/main" id="{41B55BAA-7CDE-4F76-A40B-9C8E4FB2196A}"/>
                </a:ext>
              </a:extLst>
            </p:cNvPr>
            <p:cNvSpPr>
              <a:spLocks/>
            </p:cNvSpPr>
            <p:nvPr/>
          </p:nvSpPr>
          <p:spPr bwMode="auto">
            <a:xfrm>
              <a:off x="4672312" y="13248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Rectangle 29">
              <a:extLst>
                <a:ext uri="{FF2B5EF4-FFF2-40B4-BE49-F238E27FC236}">
                  <a16:creationId xmlns:a16="http://schemas.microsoft.com/office/drawing/2014/main" id="{82686410-0B6F-4FC2-9717-688A72302191}"/>
                </a:ext>
              </a:extLst>
            </p:cNvPr>
            <p:cNvSpPr/>
            <p:nvPr/>
          </p:nvSpPr>
          <p:spPr>
            <a:xfrm>
              <a:off x="8271185" y="3134826"/>
              <a:ext cx="23226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tail( )</a:t>
              </a:r>
            </a:p>
          </p:txBody>
        </p:sp>
        <p:sp>
          <p:nvSpPr>
            <p:cNvPr id="31" name="Rectangle 30">
              <a:extLst>
                <a:ext uri="{FF2B5EF4-FFF2-40B4-BE49-F238E27FC236}">
                  <a16:creationId xmlns:a16="http://schemas.microsoft.com/office/drawing/2014/main" id="{E07E515F-2A1E-4CDA-B6CA-C9BE5F05ADC9}"/>
                </a:ext>
              </a:extLst>
            </p:cNvPr>
            <p:cNvSpPr/>
            <p:nvPr/>
          </p:nvSpPr>
          <p:spPr>
            <a:xfrm>
              <a:off x="8271185" y="4154074"/>
              <a:ext cx="254038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values( )</a:t>
              </a:r>
            </a:p>
          </p:txBody>
        </p:sp>
        <p:sp>
          <p:nvSpPr>
            <p:cNvPr id="32" name="Rectangle 31">
              <a:extLst>
                <a:ext uri="{FF2B5EF4-FFF2-40B4-BE49-F238E27FC236}">
                  <a16:creationId xmlns:a16="http://schemas.microsoft.com/office/drawing/2014/main" id="{E94101BB-48D9-4B1D-B7C6-BADDDA68BE22}"/>
                </a:ext>
              </a:extLst>
            </p:cNvPr>
            <p:cNvSpPr/>
            <p:nvPr/>
          </p:nvSpPr>
          <p:spPr>
            <a:xfrm>
              <a:off x="8271185" y="5190154"/>
              <a:ext cx="22210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groupby( )</a:t>
              </a:r>
            </a:p>
          </p:txBody>
        </p:sp>
        <p:sp>
          <p:nvSpPr>
            <p:cNvPr id="33" name="Rectangle 32">
              <a:extLst>
                <a:ext uri="{FF2B5EF4-FFF2-40B4-BE49-F238E27FC236}">
                  <a16:creationId xmlns:a16="http://schemas.microsoft.com/office/drawing/2014/main" id="{FA3D2020-CDE9-49F9-9CA4-036E4202D732}"/>
                </a:ext>
              </a:extLst>
            </p:cNvPr>
            <p:cNvSpPr/>
            <p:nvPr/>
          </p:nvSpPr>
          <p:spPr>
            <a:xfrm>
              <a:off x="8271185" y="6249116"/>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Concatenation</a:t>
              </a:r>
            </a:p>
          </p:txBody>
        </p:sp>
        <p:sp>
          <p:nvSpPr>
            <p:cNvPr id="34" name="Rectangle 33">
              <a:extLst>
                <a:ext uri="{FF2B5EF4-FFF2-40B4-BE49-F238E27FC236}">
                  <a16:creationId xmlns:a16="http://schemas.microsoft.com/office/drawing/2014/main" id="{9E6A967C-4B20-4047-A93E-B63979C6134C}"/>
                </a:ext>
              </a:extLst>
            </p:cNvPr>
            <p:cNvSpPr/>
            <p:nvPr/>
          </p:nvSpPr>
          <p:spPr>
            <a:xfrm>
              <a:off x="8271185" y="7241482"/>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Merging</a:t>
              </a:r>
            </a:p>
          </p:txBody>
        </p:sp>
        <p:grpSp>
          <p:nvGrpSpPr>
            <p:cNvPr id="35" name="Group 34">
              <a:extLst>
                <a:ext uri="{FF2B5EF4-FFF2-40B4-BE49-F238E27FC236}">
                  <a16:creationId xmlns:a16="http://schemas.microsoft.com/office/drawing/2014/main" id="{FA58D852-D8AC-48C3-935E-2E94FDA65F99}"/>
                </a:ext>
              </a:extLst>
            </p:cNvPr>
            <p:cNvGrpSpPr/>
            <p:nvPr/>
          </p:nvGrpSpPr>
          <p:grpSpPr>
            <a:xfrm>
              <a:off x="4364654" y="1314735"/>
              <a:ext cx="6439291" cy="7075489"/>
              <a:chOff x="4524674" y="1463008"/>
              <a:chExt cx="6439291" cy="7075489"/>
            </a:xfrm>
          </p:grpSpPr>
          <p:sp>
            <p:nvSpPr>
              <p:cNvPr id="36" name="Freeform 23">
                <a:extLst>
                  <a:ext uri="{FF2B5EF4-FFF2-40B4-BE49-F238E27FC236}">
                    <a16:creationId xmlns:a16="http://schemas.microsoft.com/office/drawing/2014/main" id="{873214BF-90D5-4AC8-A0F0-9DF07A4BDF86}"/>
                  </a:ext>
                </a:extLst>
              </p:cNvPr>
              <p:cNvSpPr>
                <a:spLocks/>
              </p:cNvSpPr>
              <p:nvPr/>
            </p:nvSpPr>
            <p:spPr bwMode="auto">
              <a:xfrm>
                <a:off x="4735812" y="14630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8">
                <a:extLst>
                  <a:ext uri="{FF2B5EF4-FFF2-40B4-BE49-F238E27FC236}">
                    <a16:creationId xmlns:a16="http://schemas.microsoft.com/office/drawing/2014/main" id="{3C5798B9-1AF2-4DCB-86BF-A13BB3983B0D}"/>
                  </a:ext>
                </a:extLst>
              </p:cNvPr>
              <p:cNvSpPr>
                <a:spLocks/>
              </p:cNvSpPr>
              <p:nvPr/>
            </p:nvSpPr>
            <p:spPr bwMode="auto">
              <a:xfrm>
                <a:off x="4824712" y="46316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19">
                <a:extLst>
                  <a:ext uri="{FF2B5EF4-FFF2-40B4-BE49-F238E27FC236}">
                    <a16:creationId xmlns:a16="http://schemas.microsoft.com/office/drawing/2014/main" id="{0FA4E30B-BED2-481D-B795-8D79BB61B3F6}"/>
                  </a:ext>
                </a:extLst>
              </p:cNvPr>
              <p:cNvSpPr>
                <a:spLocks/>
              </p:cNvSpPr>
              <p:nvPr/>
            </p:nvSpPr>
            <p:spPr bwMode="auto">
              <a:xfrm>
                <a:off x="4791374" y="67811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20">
                <a:extLst>
                  <a:ext uri="{FF2B5EF4-FFF2-40B4-BE49-F238E27FC236}">
                    <a16:creationId xmlns:a16="http://schemas.microsoft.com/office/drawing/2014/main" id="{36446CF5-21CF-4AC0-8858-A309F1FFE9AD}"/>
                  </a:ext>
                </a:extLst>
              </p:cNvPr>
              <p:cNvSpPr>
                <a:spLocks/>
              </p:cNvSpPr>
              <p:nvPr/>
            </p:nvSpPr>
            <p:spPr bwMode="auto">
              <a:xfrm>
                <a:off x="4799312" y="26329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40" name="Straight Connector 39">
                <a:extLst>
                  <a:ext uri="{FF2B5EF4-FFF2-40B4-BE49-F238E27FC236}">
                    <a16:creationId xmlns:a16="http://schemas.microsoft.com/office/drawing/2014/main" id="{5CD5A00C-A7B3-45FE-A902-0F33E9B82907}"/>
                  </a:ext>
                </a:extLst>
              </p:cNvPr>
              <p:cNvCxnSpPr/>
              <p:nvPr/>
            </p:nvCxnSpPr>
            <p:spPr>
              <a:xfrm>
                <a:off x="5129051" y="25017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637683-60C1-48D6-82B9-AD4D907BFA99}"/>
                  </a:ext>
                </a:extLst>
              </p:cNvPr>
              <p:cNvCxnSpPr/>
              <p:nvPr/>
            </p:nvCxnSpPr>
            <p:spPr>
              <a:xfrm>
                <a:off x="5129051" y="35278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1B285E-6689-4FDE-A1CB-CB402FF33658}"/>
                  </a:ext>
                </a:extLst>
              </p:cNvPr>
              <p:cNvCxnSpPr/>
              <p:nvPr/>
            </p:nvCxnSpPr>
            <p:spPr>
              <a:xfrm>
                <a:off x="5129051" y="45538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824EDC-8082-417F-97CE-A1D1CB9C17A4}"/>
                  </a:ext>
                </a:extLst>
              </p:cNvPr>
              <p:cNvCxnSpPr/>
              <p:nvPr/>
            </p:nvCxnSpPr>
            <p:spPr>
              <a:xfrm>
                <a:off x="5129051" y="55799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2D66E0-7ABB-47B0-B62E-75388518A5E5}"/>
                  </a:ext>
                </a:extLst>
              </p:cNvPr>
              <p:cNvCxnSpPr/>
              <p:nvPr/>
            </p:nvCxnSpPr>
            <p:spPr>
              <a:xfrm>
                <a:off x="5129051" y="66059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693469D-F9C2-4D0A-AA6D-440EF3BC45E1}"/>
                  </a:ext>
                </a:extLst>
              </p:cNvPr>
              <p:cNvCxnSpPr/>
              <p:nvPr/>
            </p:nvCxnSpPr>
            <p:spPr>
              <a:xfrm>
                <a:off x="5129051" y="76320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2AAAE9-3377-4AD8-8321-6F103EA29C8A}"/>
                  </a:ext>
                </a:extLst>
              </p:cNvPr>
              <p:cNvCxnSpPr/>
              <p:nvPr/>
            </p:nvCxnSpPr>
            <p:spPr>
              <a:xfrm>
                <a:off x="5425088" y="21597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2E60F3-65E0-4C71-86D2-FEBD9F6C58A9}"/>
                  </a:ext>
                </a:extLst>
              </p:cNvPr>
              <p:cNvCxnSpPr/>
              <p:nvPr/>
            </p:nvCxnSpPr>
            <p:spPr>
              <a:xfrm>
                <a:off x="5291135" y="28438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55D023-4B58-4AEE-92AE-45D65BA96201}"/>
                  </a:ext>
                </a:extLst>
              </p:cNvPr>
              <p:cNvCxnSpPr/>
              <p:nvPr/>
            </p:nvCxnSpPr>
            <p:spPr>
              <a:xfrm>
                <a:off x="5291135" y="38698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F0483B-BB32-42B4-8386-09C2FCFEB077}"/>
                  </a:ext>
                </a:extLst>
              </p:cNvPr>
              <p:cNvCxnSpPr/>
              <p:nvPr/>
            </p:nvCxnSpPr>
            <p:spPr>
              <a:xfrm>
                <a:off x="5291135" y="48959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C8C4A06-FEB9-4EA1-8333-8A2FC3F2C1B1}"/>
                  </a:ext>
                </a:extLst>
              </p:cNvPr>
              <p:cNvCxnSpPr/>
              <p:nvPr/>
            </p:nvCxnSpPr>
            <p:spPr>
              <a:xfrm>
                <a:off x="5291135" y="59219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6083243-E0A1-4A4E-AE90-41618D372D68}"/>
                  </a:ext>
                </a:extLst>
              </p:cNvPr>
              <p:cNvCxnSpPr/>
              <p:nvPr/>
            </p:nvCxnSpPr>
            <p:spPr>
              <a:xfrm>
                <a:off x="5291135" y="69480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BE395C6-D97C-4A48-8311-F9E00E9AA9BD}"/>
                  </a:ext>
                </a:extLst>
              </p:cNvPr>
              <p:cNvCxnSpPr/>
              <p:nvPr/>
            </p:nvCxnSpPr>
            <p:spPr>
              <a:xfrm>
                <a:off x="5425088" y="31858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92F19F5-143E-48B8-8F52-D065FEA1CA45}"/>
                  </a:ext>
                </a:extLst>
              </p:cNvPr>
              <p:cNvCxnSpPr/>
              <p:nvPr/>
            </p:nvCxnSpPr>
            <p:spPr>
              <a:xfrm>
                <a:off x="5425088" y="42118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DF1957-0CBE-47DF-BDCA-A80CD662A821}"/>
                  </a:ext>
                </a:extLst>
              </p:cNvPr>
              <p:cNvCxnSpPr/>
              <p:nvPr/>
            </p:nvCxnSpPr>
            <p:spPr>
              <a:xfrm>
                <a:off x="5425088" y="52379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450D181-5B57-4F27-B327-323277AC2698}"/>
                  </a:ext>
                </a:extLst>
              </p:cNvPr>
              <p:cNvCxnSpPr/>
              <p:nvPr/>
            </p:nvCxnSpPr>
            <p:spPr>
              <a:xfrm>
                <a:off x="5425088" y="62639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D9603E6-1CD6-4EF0-9C5E-478956FD772B}"/>
                  </a:ext>
                </a:extLst>
              </p:cNvPr>
              <p:cNvCxnSpPr/>
              <p:nvPr/>
            </p:nvCxnSpPr>
            <p:spPr>
              <a:xfrm>
                <a:off x="5425088" y="72900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C91EDDF-2641-4287-B956-AA5FE40A66F7}"/>
                  </a:ext>
                </a:extLst>
              </p:cNvPr>
              <p:cNvCxnSpPr/>
              <p:nvPr/>
            </p:nvCxnSpPr>
            <p:spPr>
              <a:xfrm>
                <a:off x="5291135" y="79740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Freeform 24">
                <a:extLst>
                  <a:ext uri="{FF2B5EF4-FFF2-40B4-BE49-F238E27FC236}">
                    <a16:creationId xmlns:a16="http://schemas.microsoft.com/office/drawing/2014/main" id="{EF8BA7D0-B187-450D-9FF6-1EDD33F15724}"/>
                  </a:ext>
                </a:extLst>
              </p:cNvPr>
              <p:cNvSpPr>
                <a:spLocks/>
              </p:cNvSpPr>
              <p:nvPr/>
            </p:nvSpPr>
            <p:spPr bwMode="auto">
              <a:xfrm>
                <a:off x="4542137" y="45618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25">
                <a:extLst>
                  <a:ext uri="{FF2B5EF4-FFF2-40B4-BE49-F238E27FC236}">
                    <a16:creationId xmlns:a16="http://schemas.microsoft.com/office/drawing/2014/main" id="{40B5483A-FA6F-4BDF-8539-3B9FD13F8769}"/>
                  </a:ext>
                </a:extLst>
              </p:cNvPr>
              <p:cNvSpPr>
                <a:spLocks/>
              </p:cNvSpPr>
              <p:nvPr/>
            </p:nvSpPr>
            <p:spPr bwMode="auto">
              <a:xfrm>
                <a:off x="4524674" y="65461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26">
                <a:extLst>
                  <a:ext uri="{FF2B5EF4-FFF2-40B4-BE49-F238E27FC236}">
                    <a16:creationId xmlns:a16="http://schemas.microsoft.com/office/drawing/2014/main" id="{2C7EF64C-8751-4B10-9A98-F0337F9C4FC3}"/>
                  </a:ext>
                </a:extLst>
              </p:cNvPr>
              <p:cNvSpPr>
                <a:spLocks/>
              </p:cNvSpPr>
              <p:nvPr/>
            </p:nvSpPr>
            <p:spPr bwMode="auto">
              <a:xfrm>
                <a:off x="4527849" y="25472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27">
                <a:extLst>
                  <a:ext uri="{FF2B5EF4-FFF2-40B4-BE49-F238E27FC236}">
                    <a16:creationId xmlns:a16="http://schemas.microsoft.com/office/drawing/2014/main" id="{70E018B2-5B87-4F53-A1CB-FC255B0C0768}"/>
                  </a:ext>
                </a:extLst>
              </p:cNvPr>
              <p:cNvSpPr>
                <a:spLocks/>
              </p:cNvSpPr>
              <p:nvPr/>
            </p:nvSpPr>
            <p:spPr bwMode="auto">
              <a:xfrm>
                <a:off x="4824712" y="14772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Rectangle 61">
                <a:extLst>
                  <a:ext uri="{FF2B5EF4-FFF2-40B4-BE49-F238E27FC236}">
                    <a16:creationId xmlns:a16="http://schemas.microsoft.com/office/drawing/2014/main" id="{A23EFE40-FE6B-4629-B052-D7382592E498}"/>
                  </a:ext>
                </a:extLst>
              </p:cNvPr>
              <p:cNvSpPr/>
              <p:nvPr/>
            </p:nvSpPr>
            <p:spPr>
              <a:xfrm>
                <a:off x="8423585" y="2267978"/>
                <a:ext cx="2494259" cy="400110"/>
              </a:xfrm>
              <a:prstGeom prst="rect">
                <a:avLst/>
              </a:prstGeom>
            </p:spPr>
            <p:txBody>
              <a:bodyPr wrap="square">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 )</a:t>
                </a: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62">
                <a:extLst>
                  <a:ext uri="{FF2B5EF4-FFF2-40B4-BE49-F238E27FC236}">
                    <a16:creationId xmlns:a16="http://schemas.microsoft.com/office/drawing/2014/main" id="{E9FEC37E-3A74-4B4B-9EE4-4E70AED4A9A3}"/>
                  </a:ext>
                </a:extLst>
              </p:cNvPr>
              <p:cNvSpPr/>
              <p:nvPr/>
            </p:nvSpPr>
            <p:spPr>
              <a:xfrm>
                <a:off x="8423585" y="3287226"/>
                <a:ext cx="23226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63">
                <a:extLst>
                  <a:ext uri="{FF2B5EF4-FFF2-40B4-BE49-F238E27FC236}">
                    <a16:creationId xmlns:a16="http://schemas.microsoft.com/office/drawing/2014/main" id="{7A0EB4C7-1E3F-4DBF-96BA-B138BA1B7367}"/>
                  </a:ext>
                </a:extLst>
              </p:cNvPr>
              <p:cNvSpPr/>
              <p:nvPr/>
            </p:nvSpPr>
            <p:spPr>
              <a:xfrm>
                <a:off x="8423585" y="4306474"/>
                <a:ext cx="254038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64">
                <a:extLst>
                  <a:ext uri="{FF2B5EF4-FFF2-40B4-BE49-F238E27FC236}">
                    <a16:creationId xmlns:a16="http://schemas.microsoft.com/office/drawing/2014/main" id="{4DD98CD7-458B-4C13-9379-1242F64F60F1}"/>
                  </a:ext>
                </a:extLst>
              </p:cNvPr>
              <p:cNvSpPr/>
              <p:nvPr/>
            </p:nvSpPr>
            <p:spPr>
              <a:xfrm>
                <a:off x="8423585" y="5342554"/>
                <a:ext cx="22210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65">
                <a:extLst>
                  <a:ext uri="{FF2B5EF4-FFF2-40B4-BE49-F238E27FC236}">
                    <a16:creationId xmlns:a16="http://schemas.microsoft.com/office/drawing/2014/main" id="{93BAED0D-C903-4D2F-89CC-4FBAA8FB8598}"/>
                  </a:ext>
                </a:extLst>
              </p:cNvPr>
              <p:cNvSpPr/>
              <p:nvPr/>
            </p:nvSpPr>
            <p:spPr>
              <a:xfrm>
                <a:off x="8423585" y="6211016"/>
                <a:ext cx="1702381"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Rectangle 66">
                <a:extLst>
                  <a:ext uri="{FF2B5EF4-FFF2-40B4-BE49-F238E27FC236}">
                    <a16:creationId xmlns:a16="http://schemas.microsoft.com/office/drawing/2014/main" id="{9494A67C-E582-41A7-A6FF-60A26C71DA4F}"/>
                  </a:ext>
                </a:extLst>
              </p:cNvPr>
              <p:cNvSpPr/>
              <p:nvPr/>
            </p:nvSpPr>
            <p:spPr>
              <a:xfrm>
                <a:off x="8423585" y="7393882"/>
                <a:ext cx="195532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68" name="Shape 372">
            <a:extLst>
              <a:ext uri="{FF2B5EF4-FFF2-40B4-BE49-F238E27FC236}">
                <a16:creationId xmlns:a16="http://schemas.microsoft.com/office/drawing/2014/main" id="{A36C94A1-0E2B-4233-A06D-88412FCA073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Functionalities of Data Object </a:t>
            </a:r>
            <a:r>
              <a:rPr lang="en-US" dirty="0">
                <a:solidFill>
                  <a:schemeClr val="tx1">
                    <a:lumMod val="75000"/>
                    <a:lumOff val="25000"/>
                  </a:schemeClr>
                </a:solidFill>
              </a:rPr>
              <a:t>in Python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sp>
        <p:nvSpPr>
          <p:cNvPr id="80" name="Rounded Rectangle 8">
            <a:extLst>
              <a:ext uri="{FF2B5EF4-FFF2-40B4-BE49-F238E27FC236}">
                <a16:creationId xmlns:a16="http://schemas.microsoft.com/office/drawing/2014/main" id="{199A8204-F54A-4E0A-9955-BCE044A1CFFA}"/>
              </a:ext>
            </a:extLst>
          </p:cNvPr>
          <p:cNvSpPr/>
          <p:nvPr/>
        </p:nvSpPr>
        <p:spPr>
          <a:xfrm>
            <a:off x="4607843" y="6095865"/>
            <a:ext cx="2046515" cy="662169"/>
          </a:xfrm>
          <a:prstGeom prst="roundRect">
            <a:avLst>
              <a:gd name="adj" fmla="val 50000"/>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 name="Picture 81">
            <a:extLst>
              <a:ext uri="{FF2B5EF4-FFF2-40B4-BE49-F238E27FC236}">
                <a16:creationId xmlns:a16="http://schemas.microsoft.com/office/drawing/2014/main" id="{F5644AB6-F83A-4772-8EAE-1FB2EB89B2C8}"/>
              </a:ext>
            </a:extLst>
          </p:cNvPr>
          <p:cNvPicPr>
            <a:picLocks noChangeAspect="1"/>
          </p:cNvPicPr>
          <p:nvPr/>
        </p:nvPicPr>
        <p:blipFill>
          <a:blip r:embed="rId3"/>
          <a:stretch>
            <a:fillRect/>
          </a:stretch>
        </p:blipFill>
        <p:spPr>
          <a:xfrm>
            <a:off x="7247975" y="2660647"/>
            <a:ext cx="8325499" cy="3151698"/>
          </a:xfrm>
          <a:prstGeom prst="rect">
            <a:avLst/>
          </a:prstGeom>
          <a:ln w="28575">
            <a:solidFill>
              <a:srgbClr val="5C2485"/>
            </a:solidFill>
          </a:ln>
          <a:effectLst>
            <a:outerShdw blurRad="50800" dist="38100" dir="2700000" algn="tl" rotWithShape="0">
              <a:prstClr val="black">
                <a:alpha val="40000"/>
              </a:prstClr>
            </a:outerShdw>
          </a:effectLst>
        </p:spPr>
      </p:pic>
      <p:pic>
        <p:nvPicPr>
          <p:cNvPr id="71" name="Shape 375">
            <a:extLst>
              <a:ext uri="{FF2B5EF4-FFF2-40B4-BE49-F238E27FC236}">
                <a16:creationId xmlns:a16="http://schemas.microsoft.com/office/drawing/2014/main" id="{10F082ED-D319-4896-9F66-953BC911ED45}"/>
              </a:ext>
            </a:extLst>
          </p:cNvPr>
          <p:cNvPicPr preferRelativeResize="0"/>
          <p:nvPr/>
        </p:nvPicPr>
        <p:blipFill rotWithShape="1">
          <a:blip r:embed="rId4">
            <a:alphaModFix/>
          </a:blip>
          <a:srcRect/>
          <a:stretch/>
        </p:blipFill>
        <p:spPr>
          <a:xfrm>
            <a:off x="3117683" y="829986"/>
            <a:ext cx="10083309" cy="253919"/>
          </a:xfrm>
          <a:prstGeom prst="rect">
            <a:avLst/>
          </a:prstGeom>
          <a:noFill/>
          <a:ln>
            <a:noFill/>
          </a:ln>
        </p:spPr>
      </p:pic>
      <p:sp>
        <p:nvSpPr>
          <p:cNvPr id="72" name="Rectangle 71">
            <a:extLst>
              <a:ext uri="{FF2B5EF4-FFF2-40B4-BE49-F238E27FC236}">
                <a16:creationId xmlns:a16="http://schemas.microsoft.com/office/drawing/2014/main" id="{3807E976-EAEC-4916-8724-5125A3C2CDC5}"/>
              </a:ext>
            </a:extLst>
          </p:cNvPr>
          <p:cNvSpPr/>
          <p:nvPr/>
        </p:nvSpPr>
        <p:spPr>
          <a:xfrm>
            <a:off x="9799387" y="1763634"/>
            <a:ext cx="3091744" cy="400110"/>
          </a:xfrm>
          <a:prstGeom prst="rect">
            <a:avLst/>
          </a:prstGeom>
        </p:spPr>
        <p:txBody>
          <a:bodyPr wrap="none">
            <a:spAutoFit/>
          </a:bodyPr>
          <a:lstStyle/>
          <a:p>
            <a:pPr algn="ctr" defTabSz="228600">
              <a:spcBef>
                <a:spcPct val="20000"/>
              </a:spcBef>
              <a:buClr>
                <a:srgbClr val="FF0000"/>
              </a:buClr>
            </a:pPr>
            <a:r>
              <a:rPr lang="en-IN" sz="2000" dirty="0">
                <a:solidFill>
                  <a:schemeClr val="tx1">
                    <a:lumMod val="65000"/>
                    <a:lumOff val="35000"/>
                  </a:schemeClr>
                </a:solidFill>
                <a:latin typeface="Open Sans" panose="020B0606030504020204"/>
                <a:ea typeface="Open Sans" panose="020B0604020202020204" charset="0"/>
                <a:cs typeface="Open Sans" panose="020B0604020202020204" charset="0"/>
              </a:rPr>
              <a:t>The concatenated output:</a:t>
            </a:r>
          </a:p>
        </p:txBody>
      </p:sp>
    </p:spTree>
    <p:extLst>
      <p:ext uri="{BB962C8B-B14F-4D97-AF65-F5344CB8AC3E}">
        <p14:creationId xmlns:p14="http://schemas.microsoft.com/office/powerpoint/2010/main" val="2216728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A9F9AF-F8D6-4CA9-9B0C-8C926D4D9260}"/>
              </a:ext>
            </a:extLst>
          </p:cNvPr>
          <p:cNvGrpSpPr/>
          <p:nvPr/>
        </p:nvGrpSpPr>
        <p:grpSpPr>
          <a:xfrm>
            <a:off x="802304" y="1279842"/>
            <a:ext cx="6446911" cy="7079616"/>
            <a:chOff x="4364654" y="1310608"/>
            <a:chExt cx="6446911" cy="7079616"/>
          </a:xfrm>
        </p:grpSpPr>
        <p:sp>
          <p:nvSpPr>
            <p:cNvPr id="4" name="Freeform 23">
              <a:extLst>
                <a:ext uri="{FF2B5EF4-FFF2-40B4-BE49-F238E27FC236}">
                  <a16:creationId xmlns:a16="http://schemas.microsoft.com/office/drawing/2014/main" id="{4564746E-C693-4ED0-923B-09A2BB96C35C}"/>
                </a:ext>
              </a:extLst>
            </p:cNvPr>
            <p:cNvSpPr>
              <a:spLocks/>
            </p:cNvSpPr>
            <p:nvPr/>
          </p:nvSpPr>
          <p:spPr bwMode="auto">
            <a:xfrm>
              <a:off x="4583412" y="13106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18">
              <a:extLst>
                <a:ext uri="{FF2B5EF4-FFF2-40B4-BE49-F238E27FC236}">
                  <a16:creationId xmlns:a16="http://schemas.microsoft.com/office/drawing/2014/main" id="{EDC63FDE-037F-4C40-BF0C-0E8026C59595}"/>
                </a:ext>
              </a:extLst>
            </p:cNvPr>
            <p:cNvSpPr>
              <a:spLocks/>
            </p:cNvSpPr>
            <p:nvPr/>
          </p:nvSpPr>
          <p:spPr bwMode="auto">
            <a:xfrm>
              <a:off x="4672312" y="44792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19">
              <a:extLst>
                <a:ext uri="{FF2B5EF4-FFF2-40B4-BE49-F238E27FC236}">
                  <a16:creationId xmlns:a16="http://schemas.microsoft.com/office/drawing/2014/main" id="{31C99285-8559-4F4D-937D-0A557A56E654}"/>
                </a:ext>
              </a:extLst>
            </p:cNvPr>
            <p:cNvSpPr>
              <a:spLocks/>
            </p:cNvSpPr>
            <p:nvPr/>
          </p:nvSpPr>
          <p:spPr bwMode="auto">
            <a:xfrm>
              <a:off x="4638974" y="66287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20">
              <a:extLst>
                <a:ext uri="{FF2B5EF4-FFF2-40B4-BE49-F238E27FC236}">
                  <a16:creationId xmlns:a16="http://schemas.microsoft.com/office/drawing/2014/main" id="{5B8247B7-FBA2-4F70-8FA1-8D54D04B3DC7}"/>
                </a:ext>
              </a:extLst>
            </p:cNvPr>
            <p:cNvSpPr>
              <a:spLocks/>
            </p:cNvSpPr>
            <p:nvPr/>
          </p:nvSpPr>
          <p:spPr bwMode="auto">
            <a:xfrm>
              <a:off x="4646912" y="24805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8" name="Straight Connector 7">
              <a:extLst>
                <a:ext uri="{FF2B5EF4-FFF2-40B4-BE49-F238E27FC236}">
                  <a16:creationId xmlns:a16="http://schemas.microsoft.com/office/drawing/2014/main" id="{9CA6C09C-77F2-4FBD-A465-1DE43C692272}"/>
                </a:ext>
              </a:extLst>
            </p:cNvPr>
            <p:cNvCxnSpPr/>
            <p:nvPr/>
          </p:nvCxnSpPr>
          <p:spPr>
            <a:xfrm>
              <a:off x="4976651" y="23493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772ED7-CFB9-46BA-9353-05CC7C86E710}"/>
                </a:ext>
              </a:extLst>
            </p:cNvPr>
            <p:cNvCxnSpPr/>
            <p:nvPr/>
          </p:nvCxnSpPr>
          <p:spPr>
            <a:xfrm>
              <a:off x="4976651" y="33754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9E0E383-3D98-4976-B288-339264AEEDA4}"/>
                </a:ext>
              </a:extLst>
            </p:cNvPr>
            <p:cNvCxnSpPr/>
            <p:nvPr/>
          </p:nvCxnSpPr>
          <p:spPr>
            <a:xfrm>
              <a:off x="4976651" y="44014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812082-3F3B-4938-A1ED-AD352DEFCC52}"/>
                </a:ext>
              </a:extLst>
            </p:cNvPr>
            <p:cNvCxnSpPr/>
            <p:nvPr/>
          </p:nvCxnSpPr>
          <p:spPr>
            <a:xfrm>
              <a:off x="4976651" y="54275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C7607C-26ED-4785-8CD6-B6A4E86DCB24}"/>
                </a:ext>
              </a:extLst>
            </p:cNvPr>
            <p:cNvCxnSpPr/>
            <p:nvPr/>
          </p:nvCxnSpPr>
          <p:spPr>
            <a:xfrm>
              <a:off x="4976651" y="64535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FB0E9A-47CE-4833-842B-05599FB6D23C}"/>
                </a:ext>
              </a:extLst>
            </p:cNvPr>
            <p:cNvCxnSpPr/>
            <p:nvPr/>
          </p:nvCxnSpPr>
          <p:spPr>
            <a:xfrm>
              <a:off x="4976651" y="74796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78B6E0-A5D8-489F-88D1-41644E7897CE}"/>
                </a:ext>
              </a:extLst>
            </p:cNvPr>
            <p:cNvCxnSpPr/>
            <p:nvPr/>
          </p:nvCxnSpPr>
          <p:spPr>
            <a:xfrm>
              <a:off x="5272688" y="20073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C036B2-1D21-4E8F-8F81-FCD08B4D6FFF}"/>
                </a:ext>
              </a:extLst>
            </p:cNvPr>
            <p:cNvCxnSpPr/>
            <p:nvPr/>
          </p:nvCxnSpPr>
          <p:spPr>
            <a:xfrm>
              <a:off x="5138735" y="26914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BBF9-CD61-436E-AC7C-04C62F214BC7}"/>
                </a:ext>
              </a:extLst>
            </p:cNvPr>
            <p:cNvCxnSpPr/>
            <p:nvPr/>
          </p:nvCxnSpPr>
          <p:spPr>
            <a:xfrm>
              <a:off x="5138735" y="37174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468121E-BC42-4D74-883D-026DDABEEDF9}"/>
                </a:ext>
              </a:extLst>
            </p:cNvPr>
            <p:cNvCxnSpPr/>
            <p:nvPr/>
          </p:nvCxnSpPr>
          <p:spPr>
            <a:xfrm>
              <a:off x="5138735" y="47435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396CFE-A929-4D97-8583-138D026C3D6E}"/>
                </a:ext>
              </a:extLst>
            </p:cNvPr>
            <p:cNvCxnSpPr/>
            <p:nvPr/>
          </p:nvCxnSpPr>
          <p:spPr>
            <a:xfrm>
              <a:off x="5138735" y="57695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EDEAE7-B85C-4EDE-B49B-E987C6372AC0}"/>
                </a:ext>
              </a:extLst>
            </p:cNvPr>
            <p:cNvCxnSpPr/>
            <p:nvPr/>
          </p:nvCxnSpPr>
          <p:spPr>
            <a:xfrm>
              <a:off x="5138735" y="67956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D9989C-844B-4CA3-81EC-F38DD65C8A0C}"/>
                </a:ext>
              </a:extLst>
            </p:cNvPr>
            <p:cNvCxnSpPr/>
            <p:nvPr/>
          </p:nvCxnSpPr>
          <p:spPr>
            <a:xfrm>
              <a:off x="5272688" y="30334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102C0B-13CD-47BD-88A5-4E79D797B744}"/>
                </a:ext>
              </a:extLst>
            </p:cNvPr>
            <p:cNvCxnSpPr/>
            <p:nvPr/>
          </p:nvCxnSpPr>
          <p:spPr>
            <a:xfrm>
              <a:off x="5272688" y="40594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199D28-899A-4F01-A538-84BDBB4E6E2D}"/>
                </a:ext>
              </a:extLst>
            </p:cNvPr>
            <p:cNvCxnSpPr/>
            <p:nvPr/>
          </p:nvCxnSpPr>
          <p:spPr>
            <a:xfrm>
              <a:off x="5272688" y="50855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5135977-5967-42E3-A762-7820D3B85D31}"/>
                </a:ext>
              </a:extLst>
            </p:cNvPr>
            <p:cNvCxnSpPr/>
            <p:nvPr/>
          </p:nvCxnSpPr>
          <p:spPr>
            <a:xfrm>
              <a:off x="5272688" y="61115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7E3E492-7C19-4E08-A8A1-BB2C29305039}"/>
                </a:ext>
              </a:extLst>
            </p:cNvPr>
            <p:cNvCxnSpPr/>
            <p:nvPr/>
          </p:nvCxnSpPr>
          <p:spPr>
            <a:xfrm>
              <a:off x="5272688" y="71376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0AC97A-F76F-4C3F-8C43-6890879A977F}"/>
                </a:ext>
              </a:extLst>
            </p:cNvPr>
            <p:cNvCxnSpPr/>
            <p:nvPr/>
          </p:nvCxnSpPr>
          <p:spPr>
            <a:xfrm>
              <a:off x="5138735" y="78216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664141D1-A3E4-4773-A597-CEA00CCE53D0}"/>
                </a:ext>
              </a:extLst>
            </p:cNvPr>
            <p:cNvSpPr>
              <a:spLocks/>
            </p:cNvSpPr>
            <p:nvPr/>
          </p:nvSpPr>
          <p:spPr bwMode="auto">
            <a:xfrm>
              <a:off x="4389737" y="44094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
              <a:extLst>
                <a:ext uri="{FF2B5EF4-FFF2-40B4-BE49-F238E27FC236}">
                  <a16:creationId xmlns:a16="http://schemas.microsoft.com/office/drawing/2014/main" id="{077B20F6-A7B1-4E48-A176-6C1CE69F13A4}"/>
                </a:ext>
              </a:extLst>
            </p:cNvPr>
            <p:cNvSpPr>
              <a:spLocks/>
            </p:cNvSpPr>
            <p:nvPr/>
          </p:nvSpPr>
          <p:spPr bwMode="auto">
            <a:xfrm>
              <a:off x="4372274" y="63937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6">
              <a:extLst>
                <a:ext uri="{FF2B5EF4-FFF2-40B4-BE49-F238E27FC236}">
                  <a16:creationId xmlns:a16="http://schemas.microsoft.com/office/drawing/2014/main" id="{5026A518-64C2-41FA-83D8-280F988F3E57}"/>
                </a:ext>
              </a:extLst>
            </p:cNvPr>
            <p:cNvSpPr>
              <a:spLocks/>
            </p:cNvSpPr>
            <p:nvPr/>
          </p:nvSpPr>
          <p:spPr bwMode="auto">
            <a:xfrm>
              <a:off x="4375449" y="23948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7">
              <a:extLst>
                <a:ext uri="{FF2B5EF4-FFF2-40B4-BE49-F238E27FC236}">
                  <a16:creationId xmlns:a16="http://schemas.microsoft.com/office/drawing/2014/main" id="{41B55BAA-7CDE-4F76-A40B-9C8E4FB2196A}"/>
                </a:ext>
              </a:extLst>
            </p:cNvPr>
            <p:cNvSpPr>
              <a:spLocks/>
            </p:cNvSpPr>
            <p:nvPr/>
          </p:nvSpPr>
          <p:spPr bwMode="auto">
            <a:xfrm>
              <a:off x="4672312" y="13248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Rectangle 29">
              <a:extLst>
                <a:ext uri="{FF2B5EF4-FFF2-40B4-BE49-F238E27FC236}">
                  <a16:creationId xmlns:a16="http://schemas.microsoft.com/office/drawing/2014/main" id="{82686410-0B6F-4FC2-9717-688A72302191}"/>
                </a:ext>
              </a:extLst>
            </p:cNvPr>
            <p:cNvSpPr/>
            <p:nvPr/>
          </p:nvSpPr>
          <p:spPr>
            <a:xfrm>
              <a:off x="8271185" y="3134826"/>
              <a:ext cx="23226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tail( )</a:t>
              </a:r>
            </a:p>
          </p:txBody>
        </p:sp>
        <p:sp>
          <p:nvSpPr>
            <p:cNvPr id="31" name="Rectangle 30">
              <a:extLst>
                <a:ext uri="{FF2B5EF4-FFF2-40B4-BE49-F238E27FC236}">
                  <a16:creationId xmlns:a16="http://schemas.microsoft.com/office/drawing/2014/main" id="{E07E515F-2A1E-4CDA-B6CA-C9BE5F05ADC9}"/>
                </a:ext>
              </a:extLst>
            </p:cNvPr>
            <p:cNvSpPr/>
            <p:nvPr/>
          </p:nvSpPr>
          <p:spPr>
            <a:xfrm>
              <a:off x="8271185" y="4154074"/>
              <a:ext cx="254038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values( )</a:t>
              </a:r>
            </a:p>
          </p:txBody>
        </p:sp>
        <p:sp>
          <p:nvSpPr>
            <p:cNvPr id="32" name="Rectangle 31">
              <a:extLst>
                <a:ext uri="{FF2B5EF4-FFF2-40B4-BE49-F238E27FC236}">
                  <a16:creationId xmlns:a16="http://schemas.microsoft.com/office/drawing/2014/main" id="{E94101BB-48D9-4B1D-B7C6-BADDDA68BE22}"/>
                </a:ext>
              </a:extLst>
            </p:cNvPr>
            <p:cNvSpPr/>
            <p:nvPr/>
          </p:nvSpPr>
          <p:spPr>
            <a:xfrm>
              <a:off x="8271185" y="5190154"/>
              <a:ext cx="22210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groupby( )</a:t>
              </a:r>
            </a:p>
          </p:txBody>
        </p:sp>
        <p:sp>
          <p:nvSpPr>
            <p:cNvPr id="33" name="Rectangle 32">
              <a:extLst>
                <a:ext uri="{FF2B5EF4-FFF2-40B4-BE49-F238E27FC236}">
                  <a16:creationId xmlns:a16="http://schemas.microsoft.com/office/drawing/2014/main" id="{FA3D2020-CDE9-49F9-9CA4-036E4202D732}"/>
                </a:ext>
              </a:extLst>
            </p:cNvPr>
            <p:cNvSpPr/>
            <p:nvPr/>
          </p:nvSpPr>
          <p:spPr>
            <a:xfrm>
              <a:off x="8271185" y="6249116"/>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Concatenation</a:t>
              </a:r>
            </a:p>
          </p:txBody>
        </p:sp>
        <p:sp>
          <p:nvSpPr>
            <p:cNvPr id="34" name="Rectangle 33">
              <a:extLst>
                <a:ext uri="{FF2B5EF4-FFF2-40B4-BE49-F238E27FC236}">
                  <a16:creationId xmlns:a16="http://schemas.microsoft.com/office/drawing/2014/main" id="{9E6A967C-4B20-4047-A93E-B63979C6134C}"/>
                </a:ext>
              </a:extLst>
            </p:cNvPr>
            <p:cNvSpPr/>
            <p:nvPr/>
          </p:nvSpPr>
          <p:spPr>
            <a:xfrm>
              <a:off x="8271185" y="7241482"/>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Merging</a:t>
              </a:r>
            </a:p>
          </p:txBody>
        </p:sp>
        <p:grpSp>
          <p:nvGrpSpPr>
            <p:cNvPr id="35" name="Group 34">
              <a:extLst>
                <a:ext uri="{FF2B5EF4-FFF2-40B4-BE49-F238E27FC236}">
                  <a16:creationId xmlns:a16="http://schemas.microsoft.com/office/drawing/2014/main" id="{FA58D852-D8AC-48C3-935E-2E94FDA65F99}"/>
                </a:ext>
              </a:extLst>
            </p:cNvPr>
            <p:cNvGrpSpPr/>
            <p:nvPr/>
          </p:nvGrpSpPr>
          <p:grpSpPr>
            <a:xfrm>
              <a:off x="4364654" y="1314735"/>
              <a:ext cx="6439291" cy="7075489"/>
              <a:chOff x="4524674" y="1463008"/>
              <a:chExt cx="6439291" cy="7075489"/>
            </a:xfrm>
          </p:grpSpPr>
          <p:sp>
            <p:nvSpPr>
              <p:cNvPr id="36" name="Freeform 23">
                <a:extLst>
                  <a:ext uri="{FF2B5EF4-FFF2-40B4-BE49-F238E27FC236}">
                    <a16:creationId xmlns:a16="http://schemas.microsoft.com/office/drawing/2014/main" id="{873214BF-90D5-4AC8-A0F0-9DF07A4BDF86}"/>
                  </a:ext>
                </a:extLst>
              </p:cNvPr>
              <p:cNvSpPr>
                <a:spLocks/>
              </p:cNvSpPr>
              <p:nvPr/>
            </p:nvSpPr>
            <p:spPr bwMode="auto">
              <a:xfrm>
                <a:off x="4735812" y="14630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8">
                <a:extLst>
                  <a:ext uri="{FF2B5EF4-FFF2-40B4-BE49-F238E27FC236}">
                    <a16:creationId xmlns:a16="http://schemas.microsoft.com/office/drawing/2014/main" id="{3C5798B9-1AF2-4DCB-86BF-A13BB3983B0D}"/>
                  </a:ext>
                </a:extLst>
              </p:cNvPr>
              <p:cNvSpPr>
                <a:spLocks/>
              </p:cNvSpPr>
              <p:nvPr/>
            </p:nvSpPr>
            <p:spPr bwMode="auto">
              <a:xfrm>
                <a:off x="4824712" y="46316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19">
                <a:extLst>
                  <a:ext uri="{FF2B5EF4-FFF2-40B4-BE49-F238E27FC236}">
                    <a16:creationId xmlns:a16="http://schemas.microsoft.com/office/drawing/2014/main" id="{0FA4E30B-BED2-481D-B795-8D79BB61B3F6}"/>
                  </a:ext>
                </a:extLst>
              </p:cNvPr>
              <p:cNvSpPr>
                <a:spLocks/>
              </p:cNvSpPr>
              <p:nvPr/>
            </p:nvSpPr>
            <p:spPr bwMode="auto">
              <a:xfrm>
                <a:off x="4791374" y="67811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20">
                <a:extLst>
                  <a:ext uri="{FF2B5EF4-FFF2-40B4-BE49-F238E27FC236}">
                    <a16:creationId xmlns:a16="http://schemas.microsoft.com/office/drawing/2014/main" id="{36446CF5-21CF-4AC0-8858-A309F1FFE9AD}"/>
                  </a:ext>
                </a:extLst>
              </p:cNvPr>
              <p:cNvSpPr>
                <a:spLocks/>
              </p:cNvSpPr>
              <p:nvPr/>
            </p:nvSpPr>
            <p:spPr bwMode="auto">
              <a:xfrm>
                <a:off x="4799312" y="26329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40" name="Straight Connector 39">
                <a:extLst>
                  <a:ext uri="{FF2B5EF4-FFF2-40B4-BE49-F238E27FC236}">
                    <a16:creationId xmlns:a16="http://schemas.microsoft.com/office/drawing/2014/main" id="{5CD5A00C-A7B3-45FE-A902-0F33E9B82907}"/>
                  </a:ext>
                </a:extLst>
              </p:cNvPr>
              <p:cNvCxnSpPr/>
              <p:nvPr/>
            </p:nvCxnSpPr>
            <p:spPr>
              <a:xfrm>
                <a:off x="5129051" y="25017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637683-60C1-48D6-82B9-AD4D907BFA99}"/>
                  </a:ext>
                </a:extLst>
              </p:cNvPr>
              <p:cNvCxnSpPr/>
              <p:nvPr/>
            </p:nvCxnSpPr>
            <p:spPr>
              <a:xfrm>
                <a:off x="5129051" y="35278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1B285E-6689-4FDE-A1CB-CB402FF33658}"/>
                  </a:ext>
                </a:extLst>
              </p:cNvPr>
              <p:cNvCxnSpPr/>
              <p:nvPr/>
            </p:nvCxnSpPr>
            <p:spPr>
              <a:xfrm>
                <a:off x="5129051" y="45538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824EDC-8082-417F-97CE-A1D1CB9C17A4}"/>
                  </a:ext>
                </a:extLst>
              </p:cNvPr>
              <p:cNvCxnSpPr/>
              <p:nvPr/>
            </p:nvCxnSpPr>
            <p:spPr>
              <a:xfrm>
                <a:off x="5129051" y="55799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2D66E0-7ABB-47B0-B62E-75388518A5E5}"/>
                  </a:ext>
                </a:extLst>
              </p:cNvPr>
              <p:cNvCxnSpPr/>
              <p:nvPr/>
            </p:nvCxnSpPr>
            <p:spPr>
              <a:xfrm>
                <a:off x="5129051" y="66059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693469D-F9C2-4D0A-AA6D-440EF3BC45E1}"/>
                  </a:ext>
                </a:extLst>
              </p:cNvPr>
              <p:cNvCxnSpPr/>
              <p:nvPr/>
            </p:nvCxnSpPr>
            <p:spPr>
              <a:xfrm>
                <a:off x="5129051" y="76320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2AAAE9-3377-4AD8-8321-6F103EA29C8A}"/>
                  </a:ext>
                </a:extLst>
              </p:cNvPr>
              <p:cNvCxnSpPr/>
              <p:nvPr/>
            </p:nvCxnSpPr>
            <p:spPr>
              <a:xfrm>
                <a:off x="5425088" y="21597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2E60F3-65E0-4C71-86D2-FEBD9F6C58A9}"/>
                  </a:ext>
                </a:extLst>
              </p:cNvPr>
              <p:cNvCxnSpPr/>
              <p:nvPr/>
            </p:nvCxnSpPr>
            <p:spPr>
              <a:xfrm>
                <a:off x="5291135" y="28438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55D023-4B58-4AEE-92AE-45D65BA96201}"/>
                  </a:ext>
                </a:extLst>
              </p:cNvPr>
              <p:cNvCxnSpPr/>
              <p:nvPr/>
            </p:nvCxnSpPr>
            <p:spPr>
              <a:xfrm>
                <a:off x="5291135" y="38698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F0483B-BB32-42B4-8386-09C2FCFEB077}"/>
                  </a:ext>
                </a:extLst>
              </p:cNvPr>
              <p:cNvCxnSpPr/>
              <p:nvPr/>
            </p:nvCxnSpPr>
            <p:spPr>
              <a:xfrm>
                <a:off x="5291135" y="48959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C8C4A06-FEB9-4EA1-8333-8A2FC3F2C1B1}"/>
                  </a:ext>
                </a:extLst>
              </p:cNvPr>
              <p:cNvCxnSpPr/>
              <p:nvPr/>
            </p:nvCxnSpPr>
            <p:spPr>
              <a:xfrm>
                <a:off x="5291135" y="59219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6083243-E0A1-4A4E-AE90-41618D372D68}"/>
                  </a:ext>
                </a:extLst>
              </p:cNvPr>
              <p:cNvCxnSpPr/>
              <p:nvPr/>
            </p:nvCxnSpPr>
            <p:spPr>
              <a:xfrm>
                <a:off x="5291135" y="69480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BE395C6-D97C-4A48-8311-F9E00E9AA9BD}"/>
                  </a:ext>
                </a:extLst>
              </p:cNvPr>
              <p:cNvCxnSpPr/>
              <p:nvPr/>
            </p:nvCxnSpPr>
            <p:spPr>
              <a:xfrm>
                <a:off x="5425088" y="31858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92F19F5-143E-48B8-8F52-D065FEA1CA45}"/>
                  </a:ext>
                </a:extLst>
              </p:cNvPr>
              <p:cNvCxnSpPr/>
              <p:nvPr/>
            </p:nvCxnSpPr>
            <p:spPr>
              <a:xfrm>
                <a:off x="5425088" y="42118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DF1957-0CBE-47DF-BDCA-A80CD662A821}"/>
                  </a:ext>
                </a:extLst>
              </p:cNvPr>
              <p:cNvCxnSpPr/>
              <p:nvPr/>
            </p:nvCxnSpPr>
            <p:spPr>
              <a:xfrm>
                <a:off x="5425088" y="52379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450D181-5B57-4F27-B327-323277AC2698}"/>
                  </a:ext>
                </a:extLst>
              </p:cNvPr>
              <p:cNvCxnSpPr/>
              <p:nvPr/>
            </p:nvCxnSpPr>
            <p:spPr>
              <a:xfrm>
                <a:off x="5425088" y="62639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D9603E6-1CD6-4EF0-9C5E-478956FD772B}"/>
                  </a:ext>
                </a:extLst>
              </p:cNvPr>
              <p:cNvCxnSpPr/>
              <p:nvPr/>
            </p:nvCxnSpPr>
            <p:spPr>
              <a:xfrm>
                <a:off x="5425088" y="72900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C91EDDF-2641-4287-B956-AA5FE40A66F7}"/>
                  </a:ext>
                </a:extLst>
              </p:cNvPr>
              <p:cNvCxnSpPr/>
              <p:nvPr/>
            </p:nvCxnSpPr>
            <p:spPr>
              <a:xfrm>
                <a:off x="5291135" y="79740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Freeform 24">
                <a:extLst>
                  <a:ext uri="{FF2B5EF4-FFF2-40B4-BE49-F238E27FC236}">
                    <a16:creationId xmlns:a16="http://schemas.microsoft.com/office/drawing/2014/main" id="{EF8BA7D0-B187-450D-9FF6-1EDD33F15724}"/>
                  </a:ext>
                </a:extLst>
              </p:cNvPr>
              <p:cNvSpPr>
                <a:spLocks/>
              </p:cNvSpPr>
              <p:nvPr/>
            </p:nvSpPr>
            <p:spPr bwMode="auto">
              <a:xfrm>
                <a:off x="4542137" y="45618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25">
                <a:extLst>
                  <a:ext uri="{FF2B5EF4-FFF2-40B4-BE49-F238E27FC236}">
                    <a16:creationId xmlns:a16="http://schemas.microsoft.com/office/drawing/2014/main" id="{40B5483A-FA6F-4BDF-8539-3B9FD13F8769}"/>
                  </a:ext>
                </a:extLst>
              </p:cNvPr>
              <p:cNvSpPr>
                <a:spLocks/>
              </p:cNvSpPr>
              <p:nvPr/>
            </p:nvSpPr>
            <p:spPr bwMode="auto">
              <a:xfrm>
                <a:off x="4524674" y="65461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26">
                <a:extLst>
                  <a:ext uri="{FF2B5EF4-FFF2-40B4-BE49-F238E27FC236}">
                    <a16:creationId xmlns:a16="http://schemas.microsoft.com/office/drawing/2014/main" id="{2C7EF64C-8751-4B10-9A98-F0337F9C4FC3}"/>
                  </a:ext>
                </a:extLst>
              </p:cNvPr>
              <p:cNvSpPr>
                <a:spLocks/>
              </p:cNvSpPr>
              <p:nvPr/>
            </p:nvSpPr>
            <p:spPr bwMode="auto">
              <a:xfrm>
                <a:off x="4527849" y="25472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27">
                <a:extLst>
                  <a:ext uri="{FF2B5EF4-FFF2-40B4-BE49-F238E27FC236}">
                    <a16:creationId xmlns:a16="http://schemas.microsoft.com/office/drawing/2014/main" id="{70E018B2-5B87-4F53-A1CB-FC255B0C0768}"/>
                  </a:ext>
                </a:extLst>
              </p:cNvPr>
              <p:cNvSpPr>
                <a:spLocks/>
              </p:cNvSpPr>
              <p:nvPr/>
            </p:nvSpPr>
            <p:spPr bwMode="auto">
              <a:xfrm>
                <a:off x="4824712" y="14772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Rectangle 61">
                <a:extLst>
                  <a:ext uri="{FF2B5EF4-FFF2-40B4-BE49-F238E27FC236}">
                    <a16:creationId xmlns:a16="http://schemas.microsoft.com/office/drawing/2014/main" id="{A23EFE40-FE6B-4629-B052-D7382592E498}"/>
                  </a:ext>
                </a:extLst>
              </p:cNvPr>
              <p:cNvSpPr/>
              <p:nvPr/>
            </p:nvSpPr>
            <p:spPr>
              <a:xfrm>
                <a:off x="8423585" y="2267978"/>
                <a:ext cx="2494259" cy="400110"/>
              </a:xfrm>
              <a:prstGeom prst="rect">
                <a:avLst/>
              </a:prstGeom>
            </p:spPr>
            <p:txBody>
              <a:bodyPr wrap="square">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 )</a:t>
                </a: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62">
                <a:extLst>
                  <a:ext uri="{FF2B5EF4-FFF2-40B4-BE49-F238E27FC236}">
                    <a16:creationId xmlns:a16="http://schemas.microsoft.com/office/drawing/2014/main" id="{E9FEC37E-3A74-4B4B-9EE4-4E70AED4A9A3}"/>
                  </a:ext>
                </a:extLst>
              </p:cNvPr>
              <p:cNvSpPr/>
              <p:nvPr/>
            </p:nvSpPr>
            <p:spPr>
              <a:xfrm>
                <a:off x="8423585" y="3287226"/>
                <a:ext cx="23226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63">
                <a:extLst>
                  <a:ext uri="{FF2B5EF4-FFF2-40B4-BE49-F238E27FC236}">
                    <a16:creationId xmlns:a16="http://schemas.microsoft.com/office/drawing/2014/main" id="{7A0EB4C7-1E3F-4DBF-96BA-B138BA1B7367}"/>
                  </a:ext>
                </a:extLst>
              </p:cNvPr>
              <p:cNvSpPr/>
              <p:nvPr/>
            </p:nvSpPr>
            <p:spPr>
              <a:xfrm>
                <a:off x="8423585" y="4306474"/>
                <a:ext cx="254038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64">
                <a:extLst>
                  <a:ext uri="{FF2B5EF4-FFF2-40B4-BE49-F238E27FC236}">
                    <a16:creationId xmlns:a16="http://schemas.microsoft.com/office/drawing/2014/main" id="{4DD98CD7-458B-4C13-9379-1242F64F60F1}"/>
                  </a:ext>
                </a:extLst>
              </p:cNvPr>
              <p:cNvSpPr/>
              <p:nvPr/>
            </p:nvSpPr>
            <p:spPr>
              <a:xfrm>
                <a:off x="8423585" y="5342554"/>
                <a:ext cx="22210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65">
                <a:extLst>
                  <a:ext uri="{FF2B5EF4-FFF2-40B4-BE49-F238E27FC236}">
                    <a16:creationId xmlns:a16="http://schemas.microsoft.com/office/drawing/2014/main" id="{93BAED0D-C903-4D2F-89CC-4FBAA8FB8598}"/>
                  </a:ext>
                </a:extLst>
              </p:cNvPr>
              <p:cNvSpPr/>
              <p:nvPr/>
            </p:nvSpPr>
            <p:spPr>
              <a:xfrm>
                <a:off x="8423585" y="6211016"/>
                <a:ext cx="1702381"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Rectangle 66">
                <a:extLst>
                  <a:ext uri="{FF2B5EF4-FFF2-40B4-BE49-F238E27FC236}">
                    <a16:creationId xmlns:a16="http://schemas.microsoft.com/office/drawing/2014/main" id="{9494A67C-E582-41A7-A6FF-60A26C71DA4F}"/>
                  </a:ext>
                </a:extLst>
              </p:cNvPr>
              <p:cNvSpPr/>
              <p:nvPr/>
            </p:nvSpPr>
            <p:spPr>
              <a:xfrm>
                <a:off x="8423585" y="7393882"/>
                <a:ext cx="195532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68" name="Shape 372">
            <a:extLst>
              <a:ext uri="{FF2B5EF4-FFF2-40B4-BE49-F238E27FC236}">
                <a16:creationId xmlns:a16="http://schemas.microsoft.com/office/drawing/2014/main" id="{A36C94A1-0E2B-4233-A06D-88412FCA073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Functionalities of Data Object </a:t>
            </a:r>
            <a:r>
              <a:rPr lang="en-US" dirty="0">
                <a:solidFill>
                  <a:schemeClr val="tx1">
                    <a:lumMod val="75000"/>
                    <a:lumOff val="25000"/>
                  </a:schemeClr>
                </a:solidFill>
              </a:rPr>
              <a:t>in Python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sp>
        <p:nvSpPr>
          <p:cNvPr id="70" name="Rectangle 69">
            <a:extLst>
              <a:ext uri="{FF2B5EF4-FFF2-40B4-BE49-F238E27FC236}">
                <a16:creationId xmlns:a16="http://schemas.microsoft.com/office/drawing/2014/main" id="{93A73F57-F99B-4EDC-AE14-58167863E8DA}"/>
              </a:ext>
            </a:extLst>
          </p:cNvPr>
          <p:cNvSpPr/>
          <p:nvPr/>
        </p:nvSpPr>
        <p:spPr>
          <a:xfrm>
            <a:off x="7085658" y="1763634"/>
            <a:ext cx="8519192" cy="400110"/>
          </a:xfrm>
          <a:prstGeom prst="rect">
            <a:avLst/>
          </a:prstGeom>
        </p:spPr>
        <p:txBody>
          <a:bodyPr wrap="none">
            <a:spAutoFit/>
          </a:bodyPr>
          <a:lstStyle/>
          <a:p>
            <a:pPr algn="ctr" defTabSz="228600">
              <a:spcBef>
                <a:spcPct val="20000"/>
              </a:spcBef>
              <a:buClr>
                <a:srgbClr val="FF0000"/>
              </a:buClr>
            </a:pP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Merging is the Pandas operation that performs database joins on objects</a:t>
            </a:r>
          </a:p>
        </p:txBody>
      </p:sp>
      <p:cxnSp>
        <p:nvCxnSpPr>
          <p:cNvPr id="76" name="Straight Connector 75">
            <a:extLst>
              <a:ext uri="{FF2B5EF4-FFF2-40B4-BE49-F238E27FC236}">
                <a16:creationId xmlns:a16="http://schemas.microsoft.com/office/drawing/2014/main" id="{59195C0B-5002-41A2-A76F-E1B68C44E274}"/>
              </a:ext>
            </a:extLst>
          </p:cNvPr>
          <p:cNvCxnSpPr>
            <a:cxnSpLocks/>
          </p:cNvCxnSpPr>
          <p:nvPr/>
        </p:nvCxnSpPr>
        <p:spPr>
          <a:xfrm>
            <a:off x="11352335" y="2673471"/>
            <a:ext cx="0" cy="668299"/>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grpSp>
        <p:nvGrpSpPr>
          <p:cNvPr id="83" name="Group 82">
            <a:extLst>
              <a:ext uri="{FF2B5EF4-FFF2-40B4-BE49-F238E27FC236}">
                <a16:creationId xmlns:a16="http://schemas.microsoft.com/office/drawing/2014/main" id="{A2131240-6426-4CFD-9923-F0520B9DE865}"/>
              </a:ext>
            </a:extLst>
          </p:cNvPr>
          <p:cNvGrpSpPr/>
          <p:nvPr/>
        </p:nvGrpSpPr>
        <p:grpSpPr>
          <a:xfrm>
            <a:off x="7411996" y="2396260"/>
            <a:ext cx="8323307" cy="6068636"/>
            <a:chOff x="7411996" y="2148610"/>
            <a:chExt cx="8323307" cy="5730669"/>
          </a:xfrm>
        </p:grpSpPr>
        <p:sp>
          <p:nvSpPr>
            <p:cNvPr id="77" name="Isosceles Triangle 76">
              <a:extLst>
                <a:ext uri="{FF2B5EF4-FFF2-40B4-BE49-F238E27FC236}">
                  <a16:creationId xmlns:a16="http://schemas.microsoft.com/office/drawing/2014/main" id="{0C0770A2-37DF-486B-8851-4184F969B771}"/>
                </a:ext>
              </a:extLst>
            </p:cNvPr>
            <p:cNvSpPr/>
            <p:nvPr/>
          </p:nvSpPr>
          <p:spPr>
            <a:xfrm>
              <a:off x="11141806" y="2873370"/>
              <a:ext cx="421056" cy="421279"/>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74" name="Group 73">
              <a:extLst>
                <a:ext uri="{FF2B5EF4-FFF2-40B4-BE49-F238E27FC236}">
                  <a16:creationId xmlns:a16="http://schemas.microsoft.com/office/drawing/2014/main" id="{1C127EB0-9DAB-4A82-BD3D-40F7ED8FE150}"/>
                </a:ext>
              </a:extLst>
            </p:cNvPr>
            <p:cNvGrpSpPr/>
            <p:nvPr/>
          </p:nvGrpSpPr>
          <p:grpSpPr>
            <a:xfrm>
              <a:off x="7411996" y="2148610"/>
              <a:ext cx="8323307" cy="5730669"/>
              <a:chOff x="7411996" y="2148610"/>
              <a:chExt cx="8323307" cy="5730669"/>
            </a:xfrm>
          </p:grpSpPr>
          <p:grpSp>
            <p:nvGrpSpPr>
              <p:cNvPr id="71" name="Group 70">
                <a:extLst>
                  <a:ext uri="{FF2B5EF4-FFF2-40B4-BE49-F238E27FC236}">
                    <a16:creationId xmlns:a16="http://schemas.microsoft.com/office/drawing/2014/main" id="{89DD1569-5038-478D-AC87-9AE6A703F61C}"/>
                  </a:ext>
                </a:extLst>
              </p:cNvPr>
              <p:cNvGrpSpPr/>
              <p:nvPr/>
            </p:nvGrpSpPr>
            <p:grpSpPr>
              <a:xfrm>
                <a:off x="10793861" y="2148610"/>
                <a:ext cx="1116945" cy="641586"/>
                <a:chOff x="7530784" y="3794728"/>
                <a:chExt cx="1194432" cy="685800"/>
              </a:xfrm>
            </p:grpSpPr>
            <p:sp>
              <p:nvSpPr>
                <p:cNvPr id="72" name="Rounded Rectangle 124">
                  <a:extLst>
                    <a:ext uri="{FF2B5EF4-FFF2-40B4-BE49-F238E27FC236}">
                      <a16:creationId xmlns:a16="http://schemas.microsoft.com/office/drawing/2014/main" id="{6BB12E8B-3CE5-4563-9FC6-D3E48726E515}"/>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73" name="Rounded Rectangle 125">
                  <a:extLst>
                    <a:ext uri="{FF2B5EF4-FFF2-40B4-BE49-F238E27FC236}">
                      <a16:creationId xmlns:a16="http://schemas.microsoft.com/office/drawing/2014/main" id="{25A13F2D-FDAB-473F-A40B-17F5EC48758C}"/>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2" name="Group 1">
                <a:extLst>
                  <a:ext uri="{FF2B5EF4-FFF2-40B4-BE49-F238E27FC236}">
                    <a16:creationId xmlns:a16="http://schemas.microsoft.com/office/drawing/2014/main" id="{3045638E-7FD8-49F0-BAFF-00CDF670CFE9}"/>
                  </a:ext>
                </a:extLst>
              </p:cNvPr>
              <p:cNvGrpSpPr/>
              <p:nvPr/>
            </p:nvGrpSpPr>
            <p:grpSpPr>
              <a:xfrm>
                <a:off x="7411996" y="3320348"/>
                <a:ext cx="8323307" cy="4558931"/>
                <a:chOff x="7411996" y="3310868"/>
                <a:chExt cx="8323307" cy="3988326"/>
              </a:xfrm>
            </p:grpSpPr>
            <p:sp>
              <p:nvSpPr>
                <p:cNvPr id="75" name="Rectangle 74">
                  <a:extLst>
                    <a:ext uri="{FF2B5EF4-FFF2-40B4-BE49-F238E27FC236}">
                      <a16:creationId xmlns:a16="http://schemas.microsoft.com/office/drawing/2014/main" id="{AFF43B4B-B68F-4FD8-96EB-9473210459AC}"/>
                    </a:ext>
                  </a:extLst>
                </p:cNvPr>
                <p:cNvSpPr/>
                <p:nvPr/>
              </p:nvSpPr>
              <p:spPr>
                <a:xfrm rot="16200000">
                  <a:off x="9579487" y="1143377"/>
                  <a:ext cx="3988326"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78" name="Rectangle 77">
                  <a:extLst>
                    <a:ext uri="{FF2B5EF4-FFF2-40B4-BE49-F238E27FC236}">
                      <a16:creationId xmlns:a16="http://schemas.microsoft.com/office/drawing/2014/main" id="{2990EF13-5D3E-4374-8FD6-8613328997EB}"/>
                    </a:ext>
                  </a:extLst>
                </p:cNvPr>
                <p:cNvSpPr/>
                <p:nvPr/>
              </p:nvSpPr>
              <p:spPr>
                <a:xfrm>
                  <a:off x="7481283" y="3360886"/>
                  <a:ext cx="8176930" cy="3872046"/>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0" hangingPunct="0"/>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import pandas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champion_stats={'Team':['India','Australia','West Indies','Pakistan','Sri Lanka'],</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'ICC_rank':[2,3,7,8,4],      'World_champions_Year':[2011,2015,1979,1992,1996],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'Points':[874,787,753,673,855]}</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match_stats={'Team':['India','Australia','West Indies','Pakistan','Sri Lanka'],</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'World_cup_played':[11,10,11,9,8],</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'ODIs_played':[733,988,712,679,662]}</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df1=pandas.DataFrame(champion_stats)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df2=pandas.DataFrame(match_stats)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print(df1)</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print(df2) </a:t>
                  </a:r>
                </a:p>
                <a:p>
                  <a:pPr eaLnBrk="0" hangingPunct="0"/>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print(pandas.merge(df1,df2,on='Team'))</a:t>
                  </a:r>
                </a:p>
              </p:txBody>
            </p:sp>
          </p:grpSp>
        </p:grpSp>
      </p:grpSp>
      <p:sp>
        <p:nvSpPr>
          <p:cNvPr id="81" name="Rounded Rectangle 8">
            <a:extLst>
              <a:ext uri="{FF2B5EF4-FFF2-40B4-BE49-F238E27FC236}">
                <a16:creationId xmlns:a16="http://schemas.microsoft.com/office/drawing/2014/main" id="{EAD14688-D530-4581-8C8F-D4E8BAD83635}"/>
              </a:ext>
            </a:extLst>
          </p:cNvPr>
          <p:cNvSpPr/>
          <p:nvPr/>
        </p:nvSpPr>
        <p:spPr>
          <a:xfrm>
            <a:off x="4590552" y="7086812"/>
            <a:ext cx="2046515" cy="662169"/>
          </a:xfrm>
          <a:prstGeom prst="roundRect">
            <a:avLst>
              <a:gd name="adj" fmla="val 50000"/>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2" name="Shape 375">
            <a:extLst>
              <a:ext uri="{FF2B5EF4-FFF2-40B4-BE49-F238E27FC236}">
                <a16:creationId xmlns:a16="http://schemas.microsoft.com/office/drawing/2014/main" id="{4407A168-C3F7-4E97-8E54-11FB7563ED5C}"/>
              </a:ext>
            </a:extLst>
          </p:cNvPr>
          <p:cNvPicPr preferRelativeResize="0"/>
          <p:nvPr/>
        </p:nvPicPr>
        <p:blipFill rotWithShape="1">
          <a:blip r:embed="rId3">
            <a:alphaModFix/>
          </a:blip>
          <a:srcRect/>
          <a:stretch/>
        </p:blipFill>
        <p:spPr>
          <a:xfrm>
            <a:off x="3117683" y="829986"/>
            <a:ext cx="10083309" cy="253919"/>
          </a:xfrm>
          <a:prstGeom prst="rect">
            <a:avLst/>
          </a:prstGeom>
          <a:noFill/>
          <a:ln>
            <a:noFill/>
          </a:ln>
        </p:spPr>
      </p:pic>
    </p:spTree>
    <p:extLst>
      <p:ext uri="{BB962C8B-B14F-4D97-AF65-F5344CB8AC3E}">
        <p14:creationId xmlns:p14="http://schemas.microsoft.com/office/powerpoint/2010/main" val="1996994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CA9F9AF-F8D6-4CA9-9B0C-8C926D4D9260}"/>
              </a:ext>
            </a:extLst>
          </p:cNvPr>
          <p:cNvGrpSpPr/>
          <p:nvPr/>
        </p:nvGrpSpPr>
        <p:grpSpPr>
          <a:xfrm>
            <a:off x="802304" y="1279842"/>
            <a:ext cx="6446911" cy="7079616"/>
            <a:chOff x="4364654" y="1310608"/>
            <a:chExt cx="6446911" cy="7079616"/>
          </a:xfrm>
        </p:grpSpPr>
        <p:sp>
          <p:nvSpPr>
            <p:cNvPr id="4" name="Freeform 23">
              <a:extLst>
                <a:ext uri="{FF2B5EF4-FFF2-40B4-BE49-F238E27FC236}">
                  <a16:creationId xmlns:a16="http://schemas.microsoft.com/office/drawing/2014/main" id="{4564746E-C693-4ED0-923B-09A2BB96C35C}"/>
                </a:ext>
              </a:extLst>
            </p:cNvPr>
            <p:cNvSpPr>
              <a:spLocks/>
            </p:cNvSpPr>
            <p:nvPr/>
          </p:nvSpPr>
          <p:spPr bwMode="auto">
            <a:xfrm>
              <a:off x="4583412" y="13106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 name="Freeform 18">
              <a:extLst>
                <a:ext uri="{FF2B5EF4-FFF2-40B4-BE49-F238E27FC236}">
                  <a16:creationId xmlns:a16="http://schemas.microsoft.com/office/drawing/2014/main" id="{EDC63FDE-037F-4C40-BF0C-0E8026C59595}"/>
                </a:ext>
              </a:extLst>
            </p:cNvPr>
            <p:cNvSpPr>
              <a:spLocks/>
            </p:cNvSpPr>
            <p:nvPr/>
          </p:nvSpPr>
          <p:spPr bwMode="auto">
            <a:xfrm>
              <a:off x="4672312" y="44792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 name="Freeform 19">
              <a:extLst>
                <a:ext uri="{FF2B5EF4-FFF2-40B4-BE49-F238E27FC236}">
                  <a16:creationId xmlns:a16="http://schemas.microsoft.com/office/drawing/2014/main" id="{31C99285-8559-4F4D-937D-0A557A56E654}"/>
                </a:ext>
              </a:extLst>
            </p:cNvPr>
            <p:cNvSpPr>
              <a:spLocks/>
            </p:cNvSpPr>
            <p:nvPr/>
          </p:nvSpPr>
          <p:spPr bwMode="auto">
            <a:xfrm>
              <a:off x="4638974" y="66287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20">
              <a:extLst>
                <a:ext uri="{FF2B5EF4-FFF2-40B4-BE49-F238E27FC236}">
                  <a16:creationId xmlns:a16="http://schemas.microsoft.com/office/drawing/2014/main" id="{5B8247B7-FBA2-4F70-8FA1-8D54D04B3DC7}"/>
                </a:ext>
              </a:extLst>
            </p:cNvPr>
            <p:cNvSpPr>
              <a:spLocks/>
            </p:cNvSpPr>
            <p:nvPr/>
          </p:nvSpPr>
          <p:spPr bwMode="auto">
            <a:xfrm>
              <a:off x="4646912" y="24805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8" name="Straight Connector 7">
              <a:extLst>
                <a:ext uri="{FF2B5EF4-FFF2-40B4-BE49-F238E27FC236}">
                  <a16:creationId xmlns:a16="http://schemas.microsoft.com/office/drawing/2014/main" id="{9CA6C09C-77F2-4FBD-A465-1DE43C692272}"/>
                </a:ext>
              </a:extLst>
            </p:cNvPr>
            <p:cNvCxnSpPr/>
            <p:nvPr/>
          </p:nvCxnSpPr>
          <p:spPr>
            <a:xfrm>
              <a:off x="4976651" y="23493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2772ED7-CFB9-46BA-9353-05CC7C86E710}"/>
                </a:ext>
              </a:extLst>
            </p:cNvPr>
            <p:cNvCxnSpPr/>
            <p:nvPr/>
          </p:nvCxnSpPr>
          <p:spPr>
            <a:xfrm>
              <a:off x="4976651" y="33754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9E0E383-3D98-4976-B288-339264AEEDA4}"/>
                </a:ext>
              </a:extLst>
            </p:cNvPr>
            <p:cNvCxnSpPr/>
            <p:nvPr/>
          </p:nvCxnSpPr>
          <p:spPr>
            <a:xfrm>
              <a:off x="4976651" y="44014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812082-3F3B-4938-A1ED-AD352DEFCC52}"/>
                </a:ext>
              </a:extLst>
            </p:cNvPr>
            <p:cNvCxnSpPr/>
            <p:nvPr/>
          </p:nvCxnSpPr>
          <p:spPr>
            <a:xfrm>
              <a:off x="4976651" y="54275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C7607C-26ED-4785-8CD6-B6A4E86DCB24}"/>
                </a:ext>
              </a:extLst>
            </p:cNvPr>
            <p:cNvCxnSpPr/>
            <p:nvPr/>
          </p:nvCxnSpPr>
          <p:spPr>
            <a:xfrm>
              <a:off x="4976651" y="64535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FB0E9A-47CE-4833-842B-05599FB6D23C}"/>
                </a:ext>
              </a:extLst>
            </p:cNvPr>
            <p:cNvCxnSpPr/>
            <p:nvPr/>
          </p:nvCxnSpPr>
          <p:spPr>
            <a:xfrm>
              <a:off x="4976651" y="74796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478B6E0-A5D8-489F-88D1-41644E7897CE}"/>
                </a:ext>
              </a:extLst>
            </p:cNvPr>
            <p:cNvCxnSpPr/>
            <p:nvPr/>
          </p:nvCxnSpPr>
          <p:spPr>
            <a:xfrm>
              <a:off x="5272688" y="20073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9C036B2-1D21-4E8F-8F81-FCD08B4D6FFF}"/>
                </a:ext>
              </a:extLst>
            </p:cNvPr>
            <p:cNvCxnSpPr/>
            <p:nvPr/>
          </p:nvCxnSpPr>
          <p:spPr>
            <a:xfrm>
              <a:off x="5138735" y="26914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560BBF9-CD61-436E-AC7C-04C62F214BC7}"/>
                </a:ext>
              </a:extLst>
            </p:cNvPr>
            <p:cNvCxnSpPr/>
            <p:nvPr/>
          </p:nvCxnSpPr>
          <p:spPr>
            <a:xfrm>
              <a:off x="5138735" y="37174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468121E-BC42-4D74-883D-026DDABEEDF9}"/>
                </a:ext>
              </a:extLst>
            </p:cNvPr>
            <p:cNvCxnSpPr/>
            <p:nvPr/>
          </p:nvCxnSpPr>
          <p:spPr>
            <a:xfrm>
              <a:off x="5138735" y="47435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396CFE-A929-4D97-8583-138D026C3D6E}"/>
                </a:ext>
              </a:extLst>
            </p:cNvPr>
            <p:cNvCxnSpPr/>
            <p:nvPr/>
          </p:nvCxnSpPr>
          <p:spPr>
            <a:xfrm>
              <a:off x="5138735" y="57695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EDEAE7-B85C-4EDE-B49B-E987C6372AC0}"/>
                </a:ext>
              </a:extLst>
            </p:cNvPr>
            <p:cNvCxnSpPr/>
            <p:nvPr/>
          </p:nvCxnSpPr>
          <p:spPr>
            <a:xfrm>
              <a:off x="5138735" y="67956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D9989C-844B-4CA3-81EC-F38DD65C8A0C}"/>
                </a:ext>
              </a:extLst>
            </p:cNvPr>
            <p:cNvCxnSpPr/>
            <p:nvPr/>
          </p:nvCxnSpPr>
          <p:spPr>
            <a:xfrm>
              <a:off x="5272688" y="30334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2102C0B-13CD-47BD-88A5-4E79D797B744}"/>
                </a:ext>
              </a:extLst>
            </p:cNvPr>
            <p:cNvCxnSpPr/>
            <p:nvPr/>
          </p:nvCxnSpPr>
          <p:spPr>
            <a:xfrm>
              <a:off x="5272688" y="40594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199D28-899A-4F01-A538-84BDBB4E6E2D}"/>
                </a:ext>
              </a:extLst>
            </p:cNvPr>
            <p:cNvCxnSpPr/>
            <p:nvPr/>
          </p:nvCxnSpPr>
          <p:spPr>
            <a:xfrm>
              <a:off x="5272688" y="50855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5135977-5967-42E3-A762-7820D3B85D31}"/>
                </a:ext>
              </a:extLst>
            </p:cNvPr>
            <p:cNvCxnSpPr/>
            <p:nvPr/>
          </p:nvCxnSpPr>
          <p:spPr>
            <a:xfrm>
              <a:off x="5272688" y="61115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7E3E492-7C19-4E08-A8A1-BB2C29305039}"/>
                </a:ext>
              </a:extLst>
            </p:cNvPr>
            <p:cNvCxnSpPr/>
            <p:nvPr/>
          </p:nvCxnSpPr>
          <p:spPr>
            <a:xfrm>
              <a:off x="5272688" y="71376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D0AC97A-F76F-4C3F-8C43-6890879A977F}"/>
                </a:ext>
              </a:extLst>
            </p:cNvPr>
            <p:cNvCxnSpPr/>
            <p:nvPr/>
          </p:nvCxnSpPr>
          <p:spPr>
            <a:xfrm>
              <a:off x="5138735" y="78216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664141D1-A3E4-4773-A597-CEA00CCE53D0}"/>
                </a:ext>
              </a:extLst>
            </p:cNvPr>
            <p:cNvSpPr>
              <a:spLocks/>
            </p:cNvSpPr>
            <p:nvPr/>
          </p:nvSpPr>
          <p:spPr bwMode="auto">
            <a:xfrm>
              <a:off x="4389737" y="44094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25">
              <a:extLst>
                <a:ext uri="{FF2B5EF4-FFF2-40B4-BE49-F238E27FC236}">
                  <a16:creationId xmlns:a16="http://schemas.microsoft.com/office/drawing/2014/main" id="{077B20F6-A7B1-4E48-A176-6C1CE69F13A4}"/>
                </a:ext>
              </a:extLst>
            </p:cNvPr>
            <p:cNvSpPr>
              <a:spLocks/>
            </p:cNvSpPr>
            <p:nvPr/>
          </p:nvSpPr>
          <p:spPr bwMode="auto">
            <a:xfrm>
              <a:off x="4372274" y="63937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26">
              <a:extLst>
                <a:ext uri="{FF2B5EF4-FFF2-40B4-BE49-F238E27FC236}">
                  <a16:creationId xmlns:a16="http://schemas.microsoft.com/office/drawing/2014/main" id="{5026A518-64C2-41FA-83D8-280F988F3E57}"/>
                </a:ext>
              </a:extLst>
            </p:cNvPr>
            <p:cNvSpPr>
              <a:spLocks/>
            </p:cNvSpPr>
            <p:nvPr/>
          </p:nvSpPr>
          <p:spPr bwMode="auto">
            <a:xfrm>
              <a:off x="4375449" y="23948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27">
              <a:extLst>
                <a:ext uri="{FF2B5EF4-FFF2-40B4-BE49-F238E27FC236}">
                  <a16:creationId xmlns:a16="http://schemas.microsoft.com/office/drawing/2014/main" id="{41B55BAA-7CDE-4F76-A40B-9C8E4FB2196A}"/>
                </a:ext>
              </a:extLst>
            </p:cNvPr>
            <p:cNvSpPr>
              <a:spLocks/>
            </p:cNvSpPr>
            <p:nvPr/>
          </p:nvSpPr>
          <p:spPr bwMode="auto">
            <a:xfrm>
              <a:off x="4672312" y="13248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Rectangle 29">
              <a:extLst>
                <a:ext uri="{FF2B5EF4-FFF2-40B4-BE49-F238E27FC236}">
                  <a16:creationId xmlns:a16="http://schemas.microsoft.com/office/drawing/2014/main" id="{82686410-0B6F-4FC2-9717-688A72302191}"/>
                </a:ext>
              </a:extLst>
            </p:cNvPr>
            <p:cNvSpPr/>
            <p:nvPr/>
          </p:nvSpPr>
          <p:spPr>
            <a:xfrm>
              <a:off x="8271185" y="3134826"/>
              <a:ext cx="23226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tail( )</a:t>
              </a:r>
            </a:p>
          </p:txBody>
        </p:sp>
        <p:sp>
          <p:nvSpPr>
            <p:cNvPr id="31" name="Rectangle 30">
              <a:extLst>
                <a:ext uri="{FF2B5EF4-FFF2-40B4-BE49-F238E27FC236}">
                  <a16:creationId xmlns:a16="http://schemas.microsoft.com/office/drawing/2014/main" id="{E07E515F-2A1E-4CDA-B6CA-C9BE5F05ADC9}"/>
                </a:ext>
              </a:extLst>
            </p:cNvPr>
            <p:cNvSpPr/>
            <p:nvPr/>
          </p:nvSpPr>
          <p:spPr>
            <a:xfrm>
              <a:off x="8271185" y="4154074"/>
              <a:ext cx="254038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values( )</a:t>
              </a:r>
            </a:p>
          </p:txBody>
        </p:sp>
        <p:sp>
          <p:nvSpPr>
            <p:cNvPr id="32" name="Rectangle 31">
              <a:extLst>
                <a:ext uri="{FF2B5EF4-FFF2-40B4-BE49-F238E27FC236}">
                  <a16:creationId xmlns:a16="http://schemas.microsoft.com/office/drawing/2014/main" id="{E94101BB-48D9-4B1D-B7C6-BADDDA68BE22}"/>
                </a:ext>
              </a:extLst>
            </p:cNvPr>
            <p:cNvSpPr/>
            <p:nvPr/>
          </p:nvSpPr>
          <p:spPr>
            <a:xfrm>
              <a:off x="8271185" y="5190154"/>
              <a:ext cx="2221066"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groupby( )</a:t>
              </a:r>
            </a:p>
          </p:txBody>
        </p:sp>
        <p:sp>
          <p:nvSpPr>
            <p:cNvPr id="33" name="Rectangle 32">
              <a:extLst>
                <a:ext uri="{FF2B5EF4-FFF2-40B4-BE49-F238E27FC236}">
                  <a16:creationId xmlns:a16="http://schemas.microsoft.com/office/drawing/2014/main" id="{FA3D2020-CDE9-49F9-9CA4-036E4202D732}"/>
                </a:ext>
              </a:extLst>
            </p:cNvPr>
            <p:cNvSpPr/>
            <p:nvPr/>
          </p:nvSpPr>
          <p:spPr>
            <a:xfrm>
              <a:off x="8271185" y="6249116"/>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Concatenation</a:t>
              </a:r>
            </a:p>
          </p:txBody>
        </p:sp>
        <p:sp>
          <p:nvSpPr>
            <p:cNvPr id="34" name="Rectangle 33">
              <a:extLst>
                <a:ext uri="{FF2B5EF4-FFF2-40B4-BE49-F238E27FC236}">
                  <a16:creationId xmlns:a16="http://schemas.microsoft.com/office/drawing/2014/main" id="{9E6A967C-4B20-4047-A93E-B63979C6134C}"/>
                </a:ext>
              </a:extLst>
            </p:cNvPr>
            <p:cNvSpPr/>
            <p:nvPr/>
          </p:nvSpPr>
          <p:spPr>
            <a:xfrm>
              <a:off x="8271185" y="7241482"/>
              <a:ext cx="1955320" cy="400110"/>
            </a:xfrm>
            <a:prstGeom prst="rect">
              <a:avLst/>
            </a:prstGeom>
          </p:spPr>
          <p:txBody>
            <a:bodyPr wrap="square">
              <a:spAutoFit/>
            </a:bodyPr>
            <a:lstStyle/>
            <a:p>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Merging</a:t>
              </a:r>
            </a:p>
          </p:txBody>
        </p:sp>
        <p:grpSp>
          <p:nvGrpSpPr>
            <p:cNvPr id="35" name="Group 34">
              <a:extLst>
                <a:ext uri="{FF2B5EF4-FFF2-40B4-BE49-F238E27FC236}">
                  <a16:creationId xmlns:a16="http://schemas.microsoft.com/office/drawing/2014/main" id="{FA58D852-D8AC-48C3-935E-2E94FDA65F99}"/>
                </a:ext>
              </a:extLst>
            </p:cNvPr>
            <p:cNvGrpSpPr/>
            <p:nvPr/>
          </p:nvGrpSpPr>
          <p:grpSpPr>
            <a:xfrm>
              <a:off x="4364654" y="1314735"/>
              <a:ext cx="6439291" cy="7075489"/>
              <a:chOff x="4524674" y="1463008"/>
              <a:chExt cx="6439291" cy="7075489"/>
            </a:xfrm>
          </p:grpSpPr>
          <p:sp>
            <p:nvSpPr>
              <p:cNvPr id="36" name="Freeform 23">
                <a:extLst>
                  <a:ext uri="{FF2B5EF4-FFF2-40B4-BE49-F238E27FC236}">
                    <a16:creationId xmlns:a16="http://schemas.microsoft.com/office/drawing/2014/main" id="{873214BF-90D5-4AC8-A0F0-9DF07A4BDF86}"/>
                  </a:ext>
                </a:extLst>
              </p:cNvPr>
              <p:cNvSpPr>
                <a:spLocks/>
              </p:cNvSpPr>
              <p:nvPr/>
            </p:nvSpPr>
            <p:spPr bwMode="auto">
              <a:xfrm>
                <a:off x="4735812" y="1463008"/>
                <a:ext cx="2724150" cy="1717675"/>
              </a:xfrm>
              <a:custGeom>
                <a:avLst/>
                <a:gdLst>
                  <a:gd name="T0" fmla="*/ 199 w 1043"/>
                  <a:gd name="T1" fmla="*/ 643 h 643"/>
                  <a:gd name="T2" fmla="*/ 81 w 1043"/>
                  <a:gd name="T3" fmla="*/ 551 h 643"/>
                  <a:gd name="T4" fmla="*/ 59 w 1043"/>
                  <a:gd name="T5" fmla="*/ 402 h 643"/>
                  <a:gd name="T6" fmla="*/ 359 w 1043"/>
                  <a:gd name="T7" fmla="*/ 174 h 643"/>
                  <a:gd name="T8" fmla="*/ 781 w 1043"/>
                  <a:gd name="T9" fmla="*/ 0 h 643"/>
                  <a:gd name="T10" fmla="*/ 1043 w 1043"/>
                  <a:gd name="T11" fmla="*/ 9 h 643"/>
                  <a:gd name="T12" fmla="*/ 645 w 1043"/>
                  <a:gd name="T13" fmla="*/ 213 h 643"/>
                  <a:gd name="T14" fmla="*/ 199 w 1043"/>
                  <a:gd name="T15" fmla="*/ 643 h 6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643">
                    <a:moveTo>
                      <a:pt x="199" y="643"/>
                    </a:moveTo>
                    <a:cubicBezTo>
                      <a:pt x="167" y="629"/>
                      <a:pt x="81" y="551"/>
                      <a:pt x="81" y="551"/>
                    </a:cubicBezTo>
                    <a:cubicBezTo>
                      <a:pt x="81" y="551"/>
                      <a:pt x="0" y="455"/>
                      <a:pt x="59" y="402"/>
                    </a:cubicBezTo>
                    <a:cubicBezTo>
                      <a:pt x="109" y="356"/>
                      <a:pt x="205" y="262"/>
                      <a:pt x="359" y="174"/>
                    </a:cubicBezTo>
                    <a:cubicBezTo>
                      <a:pt x="502" y="91"/>
                      <a:pt x="781" y="0"/>
                      <a:pt x="781" y="0"/>
                    </a:cubicBezTo>
                    <a:cubicBezTo>
                      <a:pt x="1043" y="9"/>
                      <a:pt x="1043" y="9"/>
                      <a:pt x="1043" y="9"/>
                    </a:cubicBezTo>
                    <a:cubicBezTo>
                      <a:pt x="1043" y="9"/>
                      <a:pt x="724" y="162"/>
                      <a:pt x="645" y="213"/>
                    </a:cubicBezTo>
                    <a:cubicBezTo>
                      <a:pt x="566" y="264"/>
                      <a:pt x="49" y="472"/>
                      <a:pt x="199" y="643"/>
                    </a:cubicBezTo>
                    <a:close/>
                  </a:path>
                </a:pathLst>
              </a:cu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18">
                <a:extLst>
                  <a:ext uri="{FF2B5EF4-FFF2-40B4-BE49-F238E27FC236}">
                    <a16:creationId xmlns:a16="http://schemas.microsoft.com/office/drawing/2014/main" id="{3C5798B9-1AF2-4DCB-86BF-A13BB3983B0D}"/>
                  </a:ext>
                </a:extLst>
              </p:cNvPr>
              <p:cNvSpPr>
                <a:spLocks/>
              </p:cNvSpPr>
              <p:nvPr/>
            </p:nvSpPr>
            <p:spPr bwMode="auto">
              <a:xfrm>
                <a:off x="4824712" y="4631658"/>
                <a:ext cx="2557463" cy="2592388"/>
              </a:xfrm>
              <a:custGeom>
                <a:avLst/>
                <a:gdLst>
                  <a:gd name="T0" fmla="*/ 825 w 979"/>
                  <a:gd name="T1" fmla="*/ 22 h 994"/>
                  <a:gd name="T2" fmla="*/ 467 w 979"/>
                  <a:gd name="T3" fmla="*/ 456 h 994"/>
                  <a:gd name="T4" fmla="*/ 49 w 979"/>
                  <a:gd name="T5" fmla="*/ 735 h 994"/>
                  <a:gd name="T6" fmla="*/ 179 w 979"/>
                  <a:gd name="T7" fmla="*/ 971 h 994"/>
                  <a:gd name="T8" fmla="*/ 605 w 979"/>
                  <a:gd name="T9" fmla="*/ 563 h 994"/>
                  <a:gd name="T10" fmla="*/ 960 w 979"/>
                  <a:gd name="T11" fmla="*/ 268 h 994"/>
                  <a:gd name="T12" fmla="*/ 825 w 979"/>
                  <a:gd name="T13" fmla="*/ 22 h 994"/>
                </a:gdLst>
                <a:ahLst/>
                <a:cxnLst>
                  <a:cxn ang="0">
                    <a:pos x="T0" y="T1"/>
                  </a:cxn>
                  <a:cxn ang="0">
                    <a:pos x="T2" y="T3"/>
                  </a:cxn>
                  <a:cxn ang="0">
                    <a:pos x="T4" y="T5"/>
                  </a:cxn>
                  <a:cxn ang="0">
                    <a:pos x="T6" y="T7"/>
                  </a:cxn>
                  <a:cxn ang="0">
                    <a:pos x="T8" y="T9"/>
                  </a:cxn>
                  <a:cxn ang="0">
                    <a:pos x="T10" y="T11"/>
                  </a:cxn>
                  <a:cxn ang="0">
                    <a:pos x="T12" y="T13"/>
                  </a:cxn>
                </a:cxnLst>
                <a:rect l="0" t="0" r="r" b="b"/>
                <a:pathLst>
                  <a:path w="979" h="994">
                    <a:moveTo>
                      <a:pt x="825" y="22"/>
                    </a:moveTo>
                    <a:cubicBezTo>
                      <a:pt x="901" y="177"/>
                      <a:pt x="693" y="314"/>
                      <a:pt x="467" y="456"/>
                    </a:cubicBezTo>
                    <a:cubicBezTo>
                      <a:pt x="245" y="596"/>
                      <a:pt x="98" y="677"/>
                      <a:pt x="49" y="735"/>
                    </a:cubicBezTo>
                    <a:cubicBezTo>
                      <a:pt x="0" y="794"/>
                      <a:pt x="199" y="994"/>
                      <a:pt x="179" y="971"/>
                    </a:cubicBezTo>
                    <a:cubicBezTo>
                      <a:pt x="102" y="837"/>
                      <a:pt x="504" y="622"/>
                      <a:pt x="605" y="563"/>
                    </a:cubicBezTo>
                    <a:cubicBezTo>
                      <a:pt x="707" y="504"/>
                      <a:pt x="946" y="319"/>
                      <a:pt x="960" y="268"/>
                    </a:cubicBezTo>
                    <a:cubicBezTo>
                      <a:pt x="979" y="198"/>
                      <a:pt x="848" y="0"/>
                      <a:pt x="825" y="22"/>
                    </a:cubicBezTo>
                    <a:close/>
                  </a:path>
                </a:pathLst>
              </a:custGeom>
              <a:solidFill>
                <a:srgbClr val="F35B66"/>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19">
                <a:extLst>
                  <a:ext uri="{FF2B5EF4-FFF2-40B4-BE49-F238E27FC236}">
                    <a16:creationId xmlns:a16="http://schemas.microsoft.com/office/drawing/2014/main" id="{0FA4E30B-BED2-481D-B795-8D79BB61B3F6}"/>
                  </a:ext>
                </a:extLst>
              </p:cNvPr>
              <p:cNvSpPr>
                <a:spLocks/>
              </p:cNvSpPr>
              <p:nvPr/>
            </p:nvSpPr>
            <p:spPr bwMode="auto">
              <a:xfrm>
                <a:off x="4791374" y="6781134"/>
                <a:ext cx="2616200" cy="1757363"/>
              </a:xfrm>
              <a:custGeom>
                <a:avLst/>
                <a:gdLst>
                  <a:gd name="T0" fmla="*/ 962 w 1002"/>
                  <a:gd name="T1" fmla="*/ 243 h 674"/>
                  <a:gd name="T2" fmla="*/ 629 w 1002"/>
                  <a:gd name="T3" fmla="*/ 507 h 674"/>
                  <a:gd name="T4" fmla="*/ 302 w 1002"/>
                  <a:gd name="T5" fmla="*/ 674 h 674"/>
                  <a:gd name="T6" fmla="*/ 0 w 1002"/>
                  <a:gd name="T7" fmla="*/ 674 h 674"/>
                  <a:gd name="T8" fmla="*/ 461 w 1002"/>
                  <a:gd name="T9" fmla="*/ 430 h 674"/>
                  <a:gd name="T10" fmla="*/ 856 w 1002"/>
                  <a:gd name="T11" fmla="*/ 0 h 674"/>
                  <a:gd name="T12" fmla="*/ 962 w 1002"/>
                  <a:gd name="T13" fmla="*/ 243 h 674"/>
                </a:gdLst>
                <a:ahLst/>
                <a:cxnLst>
                  <a:cxn ang="0">
                    <a:pos x="T0" y="T1"/>
                  </a:cxn>
                  <a:cxn ang="0">
                    <a:pos x="T2" y="T3"/>
                  </a:cxn>
                  <a:cxn ang="0">
                    <a:pos x="T4" y="T5"/>
                  </a:cxn>
                  <a:cxn ang="0">
                    <a:pos x="T6" y="T7"/>
                  </a:cxn>
                  <a:cxn ang="0">
                    <a:pos x="T8" y="T9"/>
                  </a:cxn>
                  <a:cxn ang="0">
                    <a:pos x="T10" y="T11"/>
                  </a:cxn>
                  <a:cxn ang="0">
                    <a:pos x="T12" y="T13"/>
                  </a:cxn>
                </a:cxnLst>
                <a:rect l="0" t="0" r="r" b="b"/>
                <a:pathLst>
                  <a:path w="1002" h="674">
                    <a:moveTo>
                      <a:pt x="962" y="243"/>
                    </a:moveTo>
                    <a:cubicBezTo>
                      <a:pt x="922" y="286"/>
                      <a:pt x="780" y="421"/>
                      <a:pt x="629" y="507"/>
                    </a:cubicBezTo>
                    <a:cubicBezTo>
                      <a:pt x="478" y="593"/>
                      <a:pt x="302" y="674"/>
                      <a:pt x="302" y="674"/>
                    </a:cubicBezTo>
                    <a:cubicBezTo>
                      <a:pt x="0" y="674"/>
                      <a:pt x="0" y="674"/>
                      <a:pt x="0" y="674"/>
                    </a:cubicBezTo>
                    <a:cubicBezTo>
                      <a:pt x="0" y="674"/>
                      <a:pt x="341" y="505"/>
                      <a:pt x="461" y="430"/>
                    </a:cubicBezTo>
                    <a:cubicBezTo>
                      <a:pt x="581" y="354"/>
                      <a:pt x="953" y="128"/>
                      <a:pt x="856" y="0"/>
                    </a:cubicBezTo>
                    <a:cubicBezTo>
                      <a:pt x="974" y="72"/>
                      <a:pt x="1002" y="200"/>
                      <a:pt x="962" y="243"/>
                    </a:cubicBezTo>
                    <a:close/>
                  </a:path>
                </a:pathLst>
              </a:custGeom>
              <a:solidFill>
                <a:srgbClr val="7B75B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20">
                <a:extLst>
                  <a:ext uri="{FF2B5EF4-FFF2-40B4-BE49-F238E27FC236}">
                    <a16:creationId xmlns:a16="http://schemas.microsoft.com/office/drawing/2014/main" id="{36446CF5-21CF-4AC0-8858-A309F1FFE9AD}"/>
                  </a:ext>
                </a:extLst>
              </p:cNvPr>
              <p:cNvSpPr>
                <a:spLocks/>
              </p:cNvSpPr>
              <p:nvPr/>
            </p:nvSpPr>
            <p:spPr bwMode="auto">
              <a:xfrm>
                <a:off x="4799312" y="2632995"/>
                <a:ext cx="2620963" cy="2517776"/>
              </a:xfrm>
              <a:custGeom>
                <a:avLst/>
                <a:gdLst>
                  <a:gd name="T0" fmla="*/ 171 w 1004"/>
                  <a:gd name="T1" fmla="*/ 959 h 966"/>
                  <a:gd name="T2" fmla="*/ 637 w 1004"/>
                  <a:gd name="T3" fmla="*/ 543 h 966"/>
                  <a:gd name="T4" fmla="*/ 999 w 1004"/>
                  <a:gd name="T5" fmla="*/ 212 h 966"/>
                  <a:gd name="T6" fmla="*/ 839 w 1004"/>
                  <a:gd name="T7" fmla="*/ 34 h 966"/>
                  <a:gd name="T8" fmla="*/ 408 w 1004"/>
                  <a:gd name="T9" fmla="*/ 482 h 966"/>
                  <a:gd name="T10" fmla="*/ 21 w 1004"/>
                  <a:gd name="T11" fmla="*/ 757 h 966"/>
                  <a:gd name="T12" fmla="*/ 171 w 1004"/>
                  <a:gd name="T13" fmla="*/ 959 h 966"/>
                </a:gdLst>
                <a:ahLst/>
                <a:cxnLst>
                  <a:cxn ang="0">
                    <a:pos x="T0" y="T1"/>
                  </a:cxn>
                  <a:cxn ang="0">
                    <a:pos x="T2" y="T3"/>
                  </a:cxn>
                  <a:cxn ang="0">
                    <a:pos x="T4" y="T5"/>
                  </a:cxn>
                  <a:cxn ang="0">
                    <a:pos x="T6" y="T7"/>
                  </a:cxn>
                  <a:cxn ang="0">
                    <a:pos x="T8" y="T9"/>
                  </a:cxn>
                  <a:cxn ang="0">
                    <a:pos x="T10" y="T11"/>
                  </a:cxn>
                  <a:cxn ang="0">
                    <a:pos x="T12" y="T13"/>
                  </a:cxn>
                </a:cxnLst>
                <a:rect l="0" t="0" r="r" b="b"/>
                <a:pathLst>
                  <a:path w="1004" h="966">
                    <a:moveTo>
                      <a:pt x="171" y="959"/>
                    </a:moveTo>
                    <a:cubicBezTo>
                      <a:pt x="110" y="811"/>
                      <a:pt x="558" y="597"/>
                      <a:pt x="637" y="543"/>
                    </a:cubicBezTo>
                    <a:cubicBezTo>
                      <a:pt x="715" y="489"/>
                      <a:pt x="1004" y="282"/>
                      <a:pt x="999" y="212"/>
                    </a:cubicBezTo>
                    <a:cubicBezTo>
                      <a:pt x="994" y="143"/>
                      <a:pt x="836" y="0"/>
                      <a:pt x="839" y="34"/>
                    </a:cubicBezTo>
                    <a:cubicBezTo>
                      <a:pt x="943" y="239"/>
                      <a:pt x="490" y="428"/>
                      <a:pt x="408" y="482"/>
                    </a:cubicBezTo>
                    <a:cubicBezTo>
                      <a:pt x="326" y="536"/>
                      <a:pt x="43" y="698"/>
                      <a:pt x="21" y="757"/>
                    </a:cubicBezTo>
                    <a:cubicBezTo>
                      <a:pt x="0" y="815"/>
                      <a:pt x="187" y="966"/>
                      <a:pt x="171" y="959"/>
                    </a:cubicBezTo>
                    <a:close/>
                  </a:path>
                </a:pathLst>
              </a:custGeom>
              <a:solidFill>
                <a:srgbClr val="FBB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cxnSp>
            <p:nvCxnSpPr>
              <p:cNvPr id="40" name="Straight Connector 39">
                <a:extLst>
                  <a:ext uri="{FF2B5EF4-FFF2-40B4-BE49-F238E27FC236}">
                    <a16:creationId xmlns:a16="http://schemas.microsoft.com/office/drawing/2014/main" id="{5CD5A00C-A7B3-45FE-A902-0F33E9B82907}"/>
                  </a:ext>
                </a:extLst>
              </p:cNvPr>
              <p:cNvCxnSpPr/>
              <p:nvPr/>
            </p:nvCxnSpPr>
            <p:spPr>
              <a:xfrm>
                <a:off x="5129051" y="2501797"/>
                <a:ext cx="3008140" cy="0"/>
              </a:xfrm>
              <a:prstGeom prst="line">
                <a:avLst/>
              </a:prstGeom>
              <a:ln w="25400">
                <a:solidFill>
                  <a:schemeClr val="accent6">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9637683-60C1-48D6-82B9-AD4D907BFA99}"/>
                  </a:ext>
                </a:extLst>
              </p:cNvPr>
              <p:cNvCxnSpPr/>
              <p:nvPr/>
            </p:nvCxnSpPr>
            <p:spPr>
              <a:xfrm>
                <a:off x="5129051" y="3527845"/>
                <a:ext cx="3008140" cy="0"/>
              </a:xfrm>
              <a:prstGeom prst="line">
                <a:avLst/>
              </a:prstGeom>
              <a:ln w="25400">
                <a:solidFill>
                  <a:schemeClr val="accent4">
                    <a:lumMod val="75000"/>
                  </a:schemeClr>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41B285E-6689-4FDE-A1CB-CB402FF33658}"/>
                  </a:ext>
                </a:extLst>
              </p:cNvPr>
              <p:cNvCxnSpPr/>
              <p:nvPr/>
            </p:nvCxnSpPr>
            <p:spPr>
              <a:xfrm>
                <a:off x="5129051" y="4553893"/>
                <a:ext cx="3008140" cy="0"/>
              </a:xfrm>
              <a:prstGeom prst="line">
                <a:avLst/>
              </a:prstGeom>
              <a:ln w="25400">
                <a:solidFill>
                  <a:srgbClr val="C77317"/>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B824EDC-8082-417F-97CE-A1D1CB9C17A4}"/>
                  </a:ext>
                </a:extLst>
              </p:cNvPr>
              <p:cNvCxnSpPr/>
              <p:nvPr/>
            </p:nvCxnSpPr>
            <p:spPr>
              <a:xfrm>
                <a:off x="5129051" y="5579941"/>
                <a:ext cx="3008140" cy="0"/>
              </a:xfrm>
              <a:prstGeom prst="line">
                <a:avLst/>
              </a:prstGeom>
              <a:ln w="25400">
                <a:solidFill>
                  <a:srgbClr val="B30D19"/>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A2D66E0-7ABB-47B0-B62E-75388518A5E5}"/>
                  </a:ext>
                </a:extLst>
              </p:cNvPr>
              <p:cNvCxnSpPr/>
              <p:nvPr/>
            </p:nvCxnSpPr>
            <p:spPr>
              <a:xfrm>
                <a:off x="5129051" y="6605989"/>
                <a:ext cx="3008140" cy="0"/>
              </a:xfrm>
              <a:prstGeom prst="line">
                <a:avLst/>
              </a:prstGeom>
              <a:ln w="25400">
                <a:solidFill>
                  <a:srgbClr val="5B2385"/>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693469D-F9C2-4D0A-AA6D-440EF3BC45E1}"/>
                  </a:ext>
                </a:extLst>
              </p:cNvPr>
              <p:cNvCxnSpPr/>
              <p:nvPr/>
            </p:nvCxnSpPr>
            <p:spPr>
              <a:xfrm>
                <a:off x="5129051" y="7632037"/>
                <a:ext cx="3008140" cy="0"/>
              </a:xfrm>
              <a:prstGeom prst="line">
                <a:avLst/>
              </a:prstGeom>
              <a:ln w="25400">
                <a:solidFill>
                  <a:srgbClr val="484282"/>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2AAAE9-3377-4AD8-8321-6F103EA29C8A}"/>
                  </a:ext>
                </a:extLst>
              </p:cNvPr>
              <p:cNvCxnSpPr/>
              <p:nvPr/>
            </p:nvCxnSpPr>
            <p:spPr>
              <a:xfrm>
                <a:off x="5425088" y="2159781"/>
                <a:ext cx="1275745"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2E60F3-65E0-4C71-86D2-FEBD9F6C58A9}"/>
                  </a:ext>
                </a:extLst>
              </p:cNvPr>
              <p:cNvCxnSpPr/>
              <p:nvPr/>
            </p:nvCxnSpPr>
            <p:spPr>
              <a:xfrm>
                <a:off x="5291135" y="2843813"/>
                <a:ext cx="1543651" cy="0"/>
              </a:xfrm>
              <a:prstGeom prst="line">
                <a:avLst/>
              </a:prstGeom>
              <a:ln w="25400">
                <a:solidFill>
                  <a:schemeClr val="accent6">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55D023-4B58-4AEE-92AE-45D65BA96201}"/>
                  </a:ext>
                </a:extLst>
              </p:cNvPr>
              <p:cNvCxnSpPr/>
              <p:nvPr/>
            </p:nvCxnSpPr>
            <p:spPr>
              <a:xfrm>
                <a:off x="5291135" y="3869861"/>
                <a:ext cx="1543651"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2F0483B-BB32-42B4-8386-09C2FCFEB077}"/>
                  </a:ext>
                </a:extLst>
              </p:cNvPr>
              <p:cNvCxnSpPr/>
              <p:nvPr/>
            </p:nvCxnSpPr>
            <p:spPr>
              <a:xfrm>
                <a:off x="5291135" y="4895909"/>
                <a:ext cx="1543651" cy="0"/>
              </a:xfrm>
              <a:prstGeom prst="line">
                <a:avLst/>
              </a:prstGeom>
              <a:ln w="25400">
                <a:solidFill>
                  <a:srgbClr val="C77317"/>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C8C4A06-FEB9-4EA1-8333-8A2FC3F2C1B1}"/>
                  </a:ext>
                </a:extLst>
              </p:cNvPr>
              <p:cNvCxnSpPr/>
              <p:nvPr/>
            </p:nvCxnSpPr>
            <p:spPr>
              <a:xfrm>
                <a:off x="5291135" y="5921957"/>
                <a:ext cx="1543651"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6083243-E0A1-4A4E-AE90-41618D372D68}"/>
                  </a:ext>
                </a:extLst>
              </p:cNvPr>
              <p:cNvCxnSpPr/>
              <p:nvPr/>
            </p:nvCxnSpPr>
            <p:spPr>
              <a:xfrm>
                <a:off x="5291135" y="6948005"/>
                <a:ext cx="1543651"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BE395C6-D97C-4A48-8311-F9E00E9AA9BD}"/>
                  </a:ext>
                </a:extLst>
              </p:cNvPr>
              <p:cNvCxnSpPr/>
              <p:nvPr/>
            </p:nvCxnSpPr>
            <p:spPr>
              <a:xfrm>
                <a:off x="5425088" y="3185829"/>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92F19F5-143E-48B8-8F52-D065FEA1CA45}"/>
                  </a:ext>
                </a:extLst>
              </p:cNvPr>
              <p:cNvCxnSpPr/>
              <p:nvPr/>
            </p:nvCxnSpPr>
            <p:spPr>
              <a:xfrm>
                <a:off x="5425088" y="4211877"/>
                <a:ext cx="1275745" cy="0"/>
              </a:xfrm>
              <a:prstGeom prst="line">
                <a:avLst/>
              </a:prstGeom>
              <a:ln w="25400">
                <a:solidFill>
                  <a:schemeClr val="accent4">
                    <a:lumMod val="7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2DF1957-0CBE-47DF-BDCA-A80CD662A821}"/>
                  </a:ext>
                </a:extLst>
              </p:cNvPr>
              <p:cNvCxnSpPr/>
              <p:nvPr/>
            </p:nvCxnSpPr>
            <p:spPr>
              <a:xfrm>
                <a:off x="5425088" y="5237925"/>
                <a:ext cx="1275745" cy="0"/>
              </a:xfrm>
              <a:prstGeom prst="line">
                <a:avLst/>
              </a:prstGeom>
              <a:ln w="25400">
                <a:solidFill>
                  <a:srgbClr val="B30D19"/>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450D181-5B57-4F27-B327-323277AC2698}"/>
                  </a:ext>
                </a:extLst>
              </p:cNvPr>
              <p:cNvCxnSpPr/>
              <p:nvPr/>
            </p:nvCxnSpPr>
            <p:spPr>
              <a:xfrm>
                <a:off x="5425088" y="6263973"/>
                <a:ext cx="1275745" cy="0"/>
              </a:xfrm>
              <a:prstGeom prst="line">
                <a:avLst/>
              </a:prstGeom>
              <a:ln w="25400">
                <a:solidFill>
                  <a:srgbClr val="5B2385"/>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D9603E6-1CD6-4EF0-9C5E-478956FD772B}"/>
                  </a:ext>
                </a:extLst>
              </p:cNvPr>
              <p:cNvCxnSpPr/>
              <p:nvPr/>
            </p:nvCxnSpPr>
            <p:spPr>
              <a:xfrm>
                <a:off x="5425088" y="7290021"/>
                <a:ext cx="1275745"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C91EDDF-2641-4287-B956-AA5FE40A66F7}"/>
                  </a:ext>
                </a:extLst>
              </p:cNvPr>
              <p:cNvCxnSpPr/>
              <p:nvPr/>
            </p:nvCxnSpPr>
            <p:spPr>
              <a:xfrm>
                <a:off x="5291135" y="7974050"/>
                <a:ext cx="1543651" cy="0"/>
              </a:xfrm>
              <a:prstGeom prst="line">
                <a:avLst/>
              </a:prstGeom>
              <a:ln w="25400">
                <a:solidFill>
                  <a:srgbClr val="484282"/>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8" name="Freeform 24">
                <a:extLst>
                  <a:ext uri="{FF2B5EF4-FFF2-40B4-BE49-F238E27FC236}">
                    <a16:creationId xmlns:a16="http://schemas.microsoft.com/office/drawing/2014/main" id="{EF8BA7D0-B187-450D-9FF6-1EDD33F15724}"/>
                  </a:ext>
                </a:extLst>
              </p:cNvPr>
              <p:cNvSpPr>
                <a:spLocks/>
              </p:cNvSpPr>
              <p:nvPr/>
            </p:nvSpPr>
            <p:spPr bwMode="auto">
              <a:xfrm>
                <a:off x="4542137" y="4561808"/>
                <a:ext cx="3048000" cy="2852738"/>
              </a:xfrm>
              <a:custGeom>
                <a:avLst/>
                <a:gdLst>
                  <a:gd name="T0" fmla="*/ 130 w 1167"/>
                  <a:gd name="T1" fmla="*/ 0 h 1094"/>
                  <a:gd name="T2" fmla="*/ 108 w 1167"/>
                  <a:gd name="T3" fmla="*/ 310 h 1094"/>
                  <a:gd name="T4" fmla="*/ 492 w 1167"/>
                  <a:gd name="T5" fmla="*/ 571 h 1094"/>
                  <a:gd name="T6" fmla="*/ 887 w 1167"/>
                  <a:gd name="T7" fmla="*/ 838 h 1094"/>
                  <a:gd name="T8" fmla="*/ 1057 w 1167"/>
                  <a:gd name="T9" fmla="*/ 1094 h 1094"/>
                  <a:gd name="T10" fmla="*/ 1140 w 1167"/>
                  <a:gd name="T11" fmla="*/ 842 h 1094"/>
                  <a:gd name="T12" fmla="*/ 274 w 1167"/>
                  <a:gd name="T13" fmla="*/ 194 h 1094"/>
                  <a:gd name="T14" fmla="*/ 130 w 1167"/>
                  <a:gd name="T15" fmla="*/ 0 h 10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7" h="1094">
                    <a:moveTo>
                      <a:pt x="130" y="0"/>
                    </a:moveTo>
                    <a:cubicBezTo>
                      <a:pt x="110" y="24"/>
                      <a:pt x="0" y="198"/>
                      <a:pt x="108" y="310"/>
                    </a:cubicBezTo>
                    <a:cubicBezTo>
                      <a:pt x="180" y="385"/>
                      <a:pt x="385" y="494"/>
                      <a:pt x="492" y="571"/>
                    </a:cubicBezTo>
                    <a:cubicBezTo>
                      <a:pt x="599" y="649"/>
                      <a:pt x="780" y="769"/>
                      <a:pt x="887" y="838"/>
                    </a:cubicBezTo>
                    <a:cubicBezTo>
                      <a:pt x="1023" y="926"/>
                      <a:pt x="1061" y="1046"/>
                      <a:pt x="1057" y="1094"/>
                    </a:cubicBezTo>
                    <a:cubicBezTo>
                      <a:pt x="1066" y="1085"/>
                      <a:pt x="1167" y="965"/>
                      <a:pt x="1140" y="842"/>
                    </a:cubicBezTo>
                    <a:cubicBezTo>
                      <a:pt x="1109" y="700"/>
                      <a:pt x="693" y="531"/>
                      <a:pt x="274" y="194"/>
                    </a:cubicBezTo>
                    <a:cubicBezTo>
                      <a:pt x="205" y="139"/>
                      <a:pt x="139" y="85"/>
                      <a:pt x="13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Freeform 25">
                <a:extLst>
                  <a:ext uri="{FF2B5EF4-FFF2-40B4-BE49-F238E27FC236}">
                    <a16:creationId xmlns:a16="http://schemas.microsoft.com/office/drawing/2014/main" id="{40B5483A-FA6F-4BDF-8539-3B9FD13F8769}"/>
                  </a:ext>
                </a:extLst>
              </p:cNvPr>
              <p:cNvSpPr>
                <a:spLocks/>
              </p:cNvSpPr>
              <p:nvPr/>
            </p:nvSpPr>
            <p:spPr bwMode="auto">
              <a:xfrm>
                <a:off x="4524674" y="6546184"/>
                <a:ext cx="2800350" cy="1978026"/>
              </a:xfrm>
              <a:custGeom>
                <a:avLst/>
                <a:gdLst>
                  <a:gd name="T0" fmla="*/ 164 w 1072"/>
                  <a:gd name="T1" fmla="*/ 0 h 759"/>
                  <a:gd name="T2" fmla="*/ 150 w 1072"/>
                  <a:gd name="T3" fmla="*/ 344 h 759"/>
                  <a:gd name="T4" fmla="*/ 571 w 1072"/>
                  <a:gd name="T5" fmla="*/ 645 h 759"/>
                  <a:gd name="T6" fmla="*/ 748 w 1072"/>
                  <a:gd name="T7" fmla="*/ 759 h 759"/>
                  <a:gd name="T8" fmla="*/ 1072 w 1072"/>
                  <a:gd name="T9" fmla="*/ 744 h 759"/>
                  <a:gd name="T10" fmla="*/ 512 w 1072"/>
                  <a:gd name="T11" fmla="*/ 392 h 759"/>
                  <a:gd name="T12" fmla="*/ 303 w 1072"/>
                  <a:gd name="T13" fmla="*/ 214 h 759"/>
                  <a:gd name="T14" fmla="*/ 164 w 1072"/>
                  <a:gd name="T15" fmla="*/ 0 h 7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759">
                    <a:moveTo>
                      <a:pt x="164" y="0"/>
                    </a:moveTo>
                    <a:cubicBezTo>
                      <a:pt x="150" y="15"/>
                      <a:pt x="0" y="234"/>
                      <a:pt x="150" y="344"/>
                    </a:cubicBezTo>
                    <a:cubicBezTo>
                      <a:pt x="299" y="453"/>
                      <a:pt x="523" y="614"/>
                      <a:pt x="571" y="645"/>
                    </a:cubicBezTo>
                    <a:cubicBezTo>
                      <a:pt x="619" y="676"/>
                      <a:pt x="748" y="759"/>
                      <a:pt x="748" y="759"/>
                    </a:cubicBezTo>
                    <a:cubicBezTo>
                      <a:pt x="1072" y="744"/>
                      <a:pt x="1072" y="744"/>
                      <a:pt x="1072" y="744"/>
                    </a:cubicBezTo>
                    <a:cubicBezTo>
                      <a:pt x="1072" y="744"/>
                      <a:pt x="614" y="475"/>
                      <a:pt x="512" y="392"/>
                    </a:cubicBezTo>
                    <a:cubicBezTo>
                      <a:pt x="450" y="340"/>
                      <a:pt x="389" y="300"/>
                      <a:pt x="303" y="214"/>
                    </a:cubicBezTo>
                    <a:cubicBezTo>
                      <a:pt x="249" y="161"/>
                      <a:pt x="157" y="92"/>
                      <a:pt x="164"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0" name="Freeform 26">
                <a:extLst>
                  <a:ext uri="{FF2B5EF4-FFF2-40B4-BE49-F238E27FC236}">
                    <a16:creationId xmlns:a16="http://schemas.microsoft.com/office/drawing/2014/main" id="{2C7EF64C-8751-4B10-9A98-F0337F9C4FC3}"/>
                  </a:ext>
                </a:extLst>
              </p:cNvPr>
              <p:cNvSpPr>
                <a:spLocks/>
              </p:cNvSpPr>
              <p:nvPr/>
            </p:nvSpPr>
            <p:spPr bwMode="auto">
              <a:xfrm>
                <a:off x="4527849" y="2547270"/>
                <a:ext cx="3070225" cy="2809876"/>
              </a:xfrm>
              <a:custGeom>
                <a:avLst/>
                <a:gdLst>
                  <a:gd name="T0" fmla="*/ 136 w 1176"/>
                  <a:gd name="T1" fmla="*/ 0 h 1078"/>
                  <a:gd name="T2" fmla="*/ 94 w 1176"/>
                  <a:gd name="T3" fmla="*/ 335 h 1078"/>
                  <a:gd name="T4" fmla="*/ 520 w 1176"/>
                  <a:gd name="T5" fmla="*/ 620 h 1078"/>
                  <a:gd name="T6" fmla="*/ 920 w 1176"/>
                  <a:gd name="T7" fmla="*/ 851 h 1078"/>
                  <a:gd name="T8" fmla="*/ 1070 w 1176"/>
                  <a:gd name="T9" fmla="*/ 1078 h 1078"/>
                  <a:gd name="T10" fmla="*/ 1150 w 1176"/>
                  <a:gd name="T11" fmla="*/ 839 h 1078"/>
                  <a:gd name="T12" fmla="*/ 942 w 1176"/>
                  <a:gd name="T13" fmla="*/ 632 h 1078"/>
                  <a:gd name="T14" fmla="*/ 326 w 1176"/>
                  <a:gd name="T15" fmla="*/ 269 h 1078"/>
                  <a:gd name="T16" fmla="*/ 136 w 1176"/>
                  <a:gd name="T17" fmla="*/ 0 h 10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6" h="1078">
                    <a:moveTo>
                      <a:pt x="136" y="0"/>
                    </a:moveTo>
                    <a:cubicBezTo>
                      <a:pt x="58" y="53"/>
                      <a:pt x="0" y="243"/>
                      <a:pt x="94" y="335"/>
                    </a:cubicBezTo>
                    <a:cubicBezTo>
                      <a:pt x="188" y="427"/>
                      <a:pt x="293" y="481"/>
                      <a:pt x="520" y="620"/>
                    </a:cubicBezTo>
                    <a:cubicBezTo>
                      <a:pt x="646" y="697"/>
                      <a:pt x="790" y="771"/>
                      <a:pt x="920" y="851"/>
                    </a:cubicBezTo>
                    <a:cubicBezTo>
                      <a:pt x="1050" y="931"/>
                      <a:pt x="1083" y="1029"/>
                      <a:pt x="1070" y="1078"/>
                    </a:cubicBezTo>
                    <a:cubicBezTo>
                      <a:pt x="1098" y="1045"/>
                      <a:pt x="1176" y="921"/>
                      <a:pt x="1150" y="839"/>
                    </a:cubicBezTo>
                    <a:cubicBezTo>
                      <a:pt x="1124" y="757"/>
                      <a:pt x="1042" y="697"/>
                      <a:pt x="942" y="632"/>
                    </a:cubicBezTo>
                    <a:cubicBezTo>
                      <a:pt x="783" y="529"/>
                      <a:pt x="408" y="345"/>
                      <a:pt x="326" y="269"/>
                    </a:cubicBezTo>
                    <a:cubicBezTo>
                      <a:pt x="244" y="193"/>
                      <a:pt x="142" y="139"/>
                      <a:pt x="136"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1" name="Freeform 27">
                <a:extLst>
                  <a:ext uri="{FF2B5EF4-FFF2-40B4-BE49-F238E27FC236}">
                    <a16:creationId xmlns:a16="http://schemas.microsoft.com/office/drawing/2014/main" id="{70E018B2-5B87-4F53-A1CB-FC255B0C0768}"/>
                  </a:ext>
                </a:extLst>
              </p:cNvPr>
              <p:cNvSpPr>
                <a:spLocks/>
              </p:cNvSpPr>
              <p:nvPr/>
            </p:nvSpPr>
            <p:spPr bwMode="auto">
              <a:xfrm>
                <a:off x="4824712" y="1477295"/>
                <a:ext cx="2905125" cy="1836738"/>
              </a:xfrm>
              <a:custGeom>
                <a:avLst/>
                <a:gdLst>
                  <a:gd name="T0" fmla="*/ 0 w 1112"/>
                  <a:gd name="T1" fmla="*/ 0 h 704"/>
                  <a:gd name="T2" fmla="*/ 310 w 1112"/>
                  <a:gd name="T3" fmla="*/ 0 h 704"/>
                  <a:gd name="T4" fmla="*/ 968 w 1112"/>
                  <a:gd name="T5" fmla="*/ 381 h 704"/>
                  <a:gd name="T6" fmla="*/ 966 w 1112"/>
                  <a:gd name="T7" fmla="*/ 704 h 704"/>
                  <a:gd name="T8" fmla="*/ 612 w 1112"/>
                  <a:gd name="T9" fmla="*/ 365 h 704"/>
                  <a:gd name="T10" fmla="*/ 0 w 1112"/>
                  <a:gd name="T11" fmla="*/ 0 h 704"/>
                </a:gdLst>
                <a:ahLst/>
                <a:cxnLst>
                  <a:cxn ang="0">
                    <a:pos x="T0" y="T1"/>
                  </a:cxn>
                  <a:cxn ang="0">
                    <a:pos x="T2" y="T3"/>
                  </a:cxn>
                  <a:cxn ang="0">
                    <a:pos x="T4" y="T5"/>
                  </a:cxn>
                  <a:cxn ang="0">
                    <a:pos x="T6" y="T7"/>
                  </a:cxn>
                  <a:cxn ang="0">
                    <a:pos x="T8" y="T9"/>
                  </a:cxn>
                  <a:cxn ang="0">
                    <a:pos x="T10" y="T11"/>
                  </a:cxn>
                </a:cxnLst>
                <a:rect l="0" t="0" r="r" b="b"/>
                <a:pathLst>
                  <a:path w="1112" h="704">
                    <a:moveTo>
                      <a:pt x="0" y="0"/>
                    </a:moveTo>
                    <a:cubicBezTo>
                      <a:pt x="310" y="0"/>
                      <a:pt x="310" y="0"/>
                      <a:pt x="310" y="0"/>
                    </a:cubicBezTo>
                    <a:cubicBezTo>
                      <a:pt x="310" y="0"/>
                      <a:pt x="802" y="246"/>
                      <a:pt x="968" y="381"/>
                    </a:cubicBezTo>
                    <a:cubicBezTo>
                      <a:pt x="1112" y="498"/>
                      <a:pt x="1036" y="623"/>
                      <a:pt x="966" y="704"/>
                    </a:cubicBezTo>
                    <a:cubicBezTo>
                      <a:pt x="1019" y="594"/>
                      <a:pt x="680" y="411"/>
                      <a:pt x="612" y="365"/>
                    </a:cubicBezTo>
                    <a:cubicBezTo>
                      <a:pt x="470" y="269"/>
                      <a:pt x="0" y="0"/>
                      <a:pt x="0" y="0"/>
                    </a:cubicBezTo>
                    <a:close/>
                  </a:path>
                </a:pathLst>
              </a:custGeom>
              <a:solidFill>
                <a:schemeClr val="accent3">
                  <a:lumMod val="20000"/>
                  <a:lumOff val="80000"/>
                  <a:alpha val="8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62" name="Rectangle 61">
                <a:extLst>
                  <a:ext uri="{FF2B5EF4-FFF2-40B4-BE49-F238E27FC236}">
                    <a16:creationId xmlns:a16="http://schemas.microsoft.com/office/drawing/2014/main" id="{A23EFE40-FE6B-4629-B052-D7382592E498}"/>
                  </a:ext>
                </a:extLst>
              </p:cNvPr>
              <p:cNvSpPr/>
              <p:nvPr/>
            </p:nvSpPr>
            <p:spPr>
              <a:xfrm>
                <a:off x="8423585" y="2267978"/>
                <a:ext cx="2494259" cy="400110"/>
              </a:xfrm>
              <a:prstGeom prst="rect">
                <a:avLst/>
              </a:prstGeom>
            </p:spPr>
            <p:txBody>
              <a:bodyPr wrap="square">
                <a:spAutoFit/>
              </a:bodyPr>
              <a:lstStyle/>
              <a:p>
                <a:r>
                  <a:rPr lang="en-US"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head( )</a:t>
                </a:r>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3" name="Rectangle 62">
                <a:extLst>
                  <a:ext uri="{FF2B5EF4-FFF2-40B4-BE49-F238E27FC236}">
                    <a16:creationId xmlns:a16="http://schemas.microsoft.com/office/drawing/2014/main" id="{E9FEC37E-3A74-4B4B-9EE4-4E70AED4A9A3}"/>
                  </a:ext>
                </a:extLst>
              </p:cNvPr>
              <p:cNvSpPr/>
              <p:nvPr/>
            </p:nvSpPr>
            <p:spPr>
              <a:xfrm>
                <a:off x="8423585" y="3287226"/>
                <a:ext cx="23226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4" name="Rectangle 63">
                <a:extLst>
                  <a:ext uri="{FF2B5EF4-FFF2-40B4-BE49-F238E27FC236}">
                    <a16:creationId xmlns:a16="http://schemas.microsoft.com/office/drawing/2014/main" id="{7A0EB4C7-1E3F-4DBF-96BA-B138BA1B7367}"/>
                  </a:ext>
                </a:extLst>
              </p:cNvPr>
              <p:cNvSpPr/>
              <p:nvPr/>
            </p:nvSpPr>
            <p:spPr>
              <a:xfrm>
                <a:off x="8423585" y="4306474"/>
                <a:ext cx="254038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64">
                <a:extLst>
                  <a:ext uri="{FF2B5EF4-FFF2-40B4-BE49-F238E27FC236}">
                    <a16:creationId xmlns:a16="http://schemas.microsoft.com/office/drawing/2014/main" id="{4DD98CD7-458B-4C13-9379-1242F64F60F1}"/>
                  </a:ext>
                </a:extLst>
              </p:cNvPr>
              <p:cNvSpPr/>
              <p:nvPr/>
            </p:nvSpPr>
            <p:spPr>
              <a:xfrm>
                <a:off x="8423585" y="5342554"/>
                <a:ext cx="2221066"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6" name="Rectangle 65">
                <a:extLst>
                  <a:ext uri="{FF2B5EF4-FFF2-40B4-BE49-F238E27FC236}">
                    <a16:creationId xmlns:a16="http://schemas.microsoft.com/office/drawing/2014/main" id="{93BAED0D-C903-4D2F-89CC-4FBAA8FB8598}"/>
                  </a:ext>
                </a:extLst>
              </p:cNvPr>
              <p:cNvSpPr/>
              <p:nvPr/>
            </p:nvSpPr>
            <p:spPr>
              <a:xfrm>
                <a:off x="8423585" y="6211016"/>
                <a:ext cx="1702381"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7" name="Rectangle 66">
                <a:extLst>
                  <a:ext uri="{FF2B5EF4-FFF2-40B4-BE49-F238E27FC236}">
                    <a16:creationId xmlns:a16="http://schemas.microsoft.com/office/drawing/2014/main" id="{9494A67C-E582-41A7-A6FF-60A26C71DA4F}"/>
                  </a:ext>
                </a:extLst>
              </p:cNvPr>
              <p:cNvSpPr/>
              <p:nvPr/>
            </p:nvSpPr>
            <p:spPr>
              <a:xfrm>
                <a:off x="8423585" y="7393882"/>
                <a:ext cx="1955320" cy="400110"/>
              </a:xfrm>
              <a:prstGeom prst="rect">
                <a:avLst/>
              </a:prstGeom>
            </p:spPr>
            <p:txBody>
              <a:bodyPr wrap="square">
                <a:spAutoFit/>
              </a:bodyPr>
              <a:lstStyle/>
              <a:p>
                <a:endPar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grpSp>
      <p:sp>
        <p:nvSpPr>
          <p:cNvPr id="68" name="Shape 372">
            <a:extLst>
              <a:ext uri="{FF2B5EF4-FFF2-40B4-BE49-F238E27FC236}">
                <a16:creationId xmlns:a16="http://schemas.microsoft.com/office/drawing/2014/main" id="{A36C94A1-0E2B-4233-A06D-88412FCA073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Functionalities of Data Object </a:t>
            </a:r>
            <a:r>
              <a:rPr lang="en-US" dirty="0">
                <a:solidFill>
                  <a:schemeClr val="tx1">
                    <a:lumMod val="75000"/>
                    <a:lumOff val="25000"/>
                  </a:schemeClr>
                </a:solidFill>
              </a:rPr>
              <a:t>in Python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sp>
        <p:nvSpPr>
          <p:cNvPr id="81" name="Rounded Rectangle 8">
            <a:extLst>
              <a:ext uri="{FF2B5EF4-FFF2-40B4-BE49-F238E27FC236}">
                <a16:creationId xmlns:a16="http://schemas.microsoft.com/office/drawing/2014/main" id="{EAD14688-D530-4581-8C8F-D4E8BAD83635}"/>
              </a:ext>
            </a:extLst>
          </p:cNvPr>
          <p:cNvSpPr/>
          <p:nvPr/>
        </p:nvSpPr>
        <p:spPr>
          <a:xfrm>
            <a:off x="4590552" y="7086812"/>
            <a:ext cx="2046515" cy="662169"/>
          </a:xfrm>
          <a:prstGeom prst="roundRect">
            <a:avLst>
              <a:gd name="adj" fmla="val 50000"/>
            </a:avLst>
          </a:prstGeom>
          <a:noFill/>
          <a:ln w="254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Speech Bubble: Rectangle with Corners Rounded 88">
            <a:extLst>
              <a:ext uri="{FF2B5EF4-FFF2-40B4-BE49-F238E27FC236}">
                <a16:creationId xmlns:a16="http://schemas.microsoft.com/office/drawing/2014/main" id="{8C204D44-363C-4D3F-9DB3-8773319EE0C0}"/>
              </a:ext>
            </a:extLst>
          </p:cNvPr>
          <p:cNvSpPr/>
          <p:nvPr/>
        </p:nvSpPr>
        <p:spPr>
          <a:xfrm>
            <a:off x="12134850" y="6964088"/>
            <a:ext cx="3470000" cy="1664629"/>
          </a:xfrm>
          <a:prstGeom prst="wedgeRoundRectCallout">
            <a:avLst>
              <a:gd name="adj1" fmla="val -48280"/>
              <a:gd name="adj2" fmla="val -98465"/>
              <a:gd name="adj3" fmla="val 16667"/>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Comic Sans MS" panose="030F0702030302020204" pitchFamily="66" charset="0"/>
                <a:cs typeface="Courier New" panose="02070309020205020404" pitchFamily="49" charset="0"/>
              </a:rPr>
              <a:t>The merged object contains all the columns of the data frames merged</a:t>
            </a:r>
          </a:p>
        </p:txBody>
      </p:sp>
      <p:pic>
        <p:nvPicPr>
          <p:cNvPr id="90" name="Picture 89">
            <a:extLst>
              <a:ext uri="{FF2B5EF4-FFF2-40B4-BE49-F238E27FC236}">
                <a16:creationId xmlns:a16="http://schemas.microsoft.com/office/drawing/2014/main" id="{C9E21980-7274-4B97-90C3-F81B7DB50B9B}"/>
              </a:ext>
            </a:extLst>
          </p:cNvPr>
          <p:cNvPicPr>
            <a:picLocks noChangeAspect="1"/>
          </p:cNvPicPr>
          <p:nvPr/>
        </p:nvPicPr>
        <p:blipFill>
          <a:blip r:embed="rId3"/>
          <a:stretch>
            <a:fillRect/>
          </a:stretch>
        </p:blipFill>
        <p:spPr>
          <a:xfrm>
            <a:off x="7195474" y="2581473"/>
            <a:ext cx="8513760" cy="3528226"/>
          </a:xfrm>
          <a:prstGeom prst="rect">
            <a:avLst/>
          </a:prstGeom>
          <a:ln w="28575">
            <a:solidFill>
              <a:srgbClr val="484282"/>
            </a:solidFill>
          </a:ln>
          <a:effectLst>
            <a:outerShdw blurRad="50800" dist="38100" dir="2700000" algn="tl" rotWithShape="0">
              <a:prstClr val="black">
                <a:alpha val="40000"/>
              </a:prstClr>
            </a:outerShdw>
          </a:effectLst>
        </p:spPr>
      </p:pic>
      <p:pic>
        <p:nvPicPr>
          <p:cNvPr id="72" name="Shape 375">
            <a:extLst>
              <a:ext uri="{FF2B5EF4-FFF2-40B4-BE49-F238E27FC236}">
                <a16:creationId xmlns:a16="http://schemas.microsoft.com/office/drawing/2014/main" id="{1FB70800-1ACA-4991-AE28-7972B92410E7}"/>
              </a:ext>
            </a:extLst>
          </p:cNvPr>
          <p:cNvPicPr preferRelativeResize="0"/>
          <p:nvPr/>
        </p:nvPicPr>
        <p:blipFill rotWithShape="1">
          <a:blip r:embed="rId4">
            <a:alphaModFix/>
          </a:blip>
          <a:srcRect/>
          <a:stretch/>
        </p:blipFill>
        <p:spPr>
          <a:xfrm>
            <a:off x="3117683" y="829986"/>
            <a:ext cx="10083309" cy="253919"/>
          </a:xfrm>
          <a:prstGeom prst="rect">
            <a:avLst/>
          </a:prstGeom>
          <a:noFill/>
          <a:ln>
            <a:noFill/>
          </a:ln>
        </p:spPr>
      </p:pic>
    </p:spTree>
    <p:extLst>
      <p:ext uri="{BB962C8B-B14F-4D97-AF65-F5344CB8AC3E}">
        <p14:creationId xmlns:p14="http://schemas.microsoft.com/office/powerpoint/2010/main" val="30747508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A78B4C4-A771-4640-A572-FF8D2FF7EB2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Different Types of Joins</a:t>
            </a:r>
          </a:p>
        </p:txBody>
      </p:sp>
      <p:pic>
        <p:nvPicPr>
          <p:cNvPr id="4" name="Shape 375">
            <a:extLst>
              <a:ext uri="{FF2B5EF4-FFF2-40B4-BE49-F238E27FC236}">
                <a16:creationId xmlns:a16="http://schemas.microsoft.com/office/drawing/2014/main" id="{99FBC293-9777-49B1-ACD3-822C2E1A2693}"/>
              </a:ext>
            </a:extLst>
          </p:cNvPr>
          <p:cNvPicPr preferRelativeResize="0"/>
          <p:nvPr/>
        </p:nvPicPr>
        <p:blipFill rotWithShape="1">
          <a:blip r:embed="rId3">
            <a:alphaModFix/>
          </a:blip>
          <a:srcRect/>
          <a:stretch/>
        </p:blipFill>
        <p:spPr>
          <a:xfrm>
            <a:off x="5707525" y="829986"/>
            <a:ext cx="4886903" cy="253919"/>
          </a:xfrm>
          <a:prstGeom prst="rect">
            <a:avLst/>
          </a:prstGeom>
          <a:noFill/>
          <a:ln>
            <a:noFill/>
          </a:ln>
        </p:spPr>
      </p:pic>
      <p:pic>
        <p:nvPicPr>
          <p:cNvPr id="13" name="Picture 12" descr="Related image">
            <a:extLst>
              <a:ext uri="{FF2B5EF4-FFF2-40B4-BE49-F238E27FC236}">
                <a16:creationId xmlns:a16="http://schemas.microsoft.com/office/drawing/2014/main" id="{530C6A98-306E-430D-9FED-D7EC2A8D61AA}"/>
              </a:ext>
            </a:extLst>
          </p:cNvPr>
          <p:cNvPicPr>
            <a:picLocks noChangeAspect="1" noChangeArrowheads="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l="-1" t="3825" r="55486" b="63391"/>
          <a:stretch/>
        </p:blipFill>
        <p:spPr bwMode="auto">
          <a:xfrm>
            <a:off x="623291" y="4301960"/>
            <a:ext cx="3397329" cy="16791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2" descr="Related image">
            <a:extLst>
              <a:ext uri="{FF2B5EF4-FFF2-40B4-BE49-F238E27FC236}">
                <a16:creationId xmlns:a16="http://schemas.microsoft.com/office/drawing/2014/main" id="{62200361-4AAF-41C4-8B1D-F5D15FEFCCEE}"/>
              </a:ext>
            </a:extLst>
          </p:cNvPr>
          <p:cNvPicPr>
            <a:picLocks noChangeAspect="1" noChangeArrowheads="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l="57669" b="62644"/>
          <a:stretch/>
        </p:blipFill>
        <p:spPr bwMode="auto">
          <a:xfrm>
            <a:off x="4759863" y="4132301"/>
            <a:ext cx="3230698" cy="19133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2" descr="Related image">
            <a:extLst>
              <a:ext uri="{FF2B5EF4-FFF2-40B4-BE49-F238E27FC236}">
                <a16:creationId xmlns:a16="http://schemas.microsoft.com/office/drawing/2014/main" id="{445E8EF0-D7F6-4DFF-8493-5FE420B72D66}"/>
              </a:ext>
            </a:extLst>
          </p:cNvPr>
          <p:cNvPicPr>
            <a:picLocks noChangeAspect="1" noChangeArrowheads="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t="51276" r="57669" b="14681"/>
          <a:stretch/>
        </p:blipFill>
        <p:spPr bwMode="auto">
          <a:xfrm>
            <a:off x="8577759" y="4301960"/>
            <a:ext cx="3230699" cy="174364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descr="Related image">
            <a:extLst>
              <a:ext uri="{FF2B5EF4-FFF2-40B4-BE49-F238E27FC236}">
                <a16:creationId xmlns:a16="http://schemas.microsoft.com/office/drawing/2014/main" id="{EECA019A-C586-44CC-83B1-2CA2F91E7FC2}"/>
              </a:ext>
            </a:extLst>
          </p:cNvPr>
          <p:cNvPicPr>
            <a:picLocks noChangeAspect="1" noChangeArrowheads="1"/>
          </p:cNvPicPr>
          <p:nvPr/>
        </p:nvPicPr>
        <p:blipFill rotWithShape="1">
          <a:blip r:embed="rId4">
            <a:duotone>
              <a:schemeClr val="accent3">
                <a:shade val="45000"/>
                <a:satMod val="135000"/>
              </a:schemeClr>
              <a:prstClr val="white"/>
            </a:duotone>
            <a:extLst>
              <a:ext uri="{28A0092B-C50C-407E-A947-70E740481C1C}">
                <a14:useLocalDpi xmlns:a14="http://schemas.microsoft.com/office/drawing/2010/main" val="0"/>
              </a:ext>
            </a:extLst>
          </a:blip>
          <a:srcRect l="57669" t="51276" b="14681"/>
          <a:stretch/>
        </p:blipFill>
        <p:spPr bwMode="auto">
          <a:xfrm>
            <a:off x="12499180" y="4269726"/>
            <a:ext cx="3230699" cy="174364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8C4BA864-7D36-4463-A702-7E361C7FE150}"/>
              </a:ext>
            </a:extLst>
          </p:cNvPr>
          <p:cNvSpPr/>
          <p:nvPr/>
        </p:nvSpPr>
        <p:spPr>
          <a:xfrm>
            <a:off x="1090247" y="3098400"/>
            <a:ext cx="2381250" cy="665045"/>
          </a:xfrm>
          <a:prstGeom prst="roundRect">
            <a:avLst/>
          </a:prstGeom>
          <a:noFill/>
          <a:ln w="38100">
            <a:solidFill>
              <a:srgbClr val="F1995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75000"/>
                    <a:lumOff val="25000"/>
                  </a:schemeClr>
                </a:solidFill>
                <a:latin typeface="Open Sans" panose="020B0604020202020204" charset="0"/>
                <a:ea typeface="Open Sans" panose="020B0604020202020204" charset="0"/>
                <a:cs typeface="Open Sans" panose="020B0604020202020204" charset="0"/>
              </a:rPr>
              <a:t>Left Join</a:t>
            </a:r>
          </a:p>
        </p:txBody>
      </p:sp>
      <p:sp>
        <p:nvSpPr>
          <p:cNvPr id="18" name="Rectangle: Rounded Corners 17">
            <a:extLst>
              <a:ext uri="{FF2B5EF4-FFF2-40B4-BE49-F238E27FC236}">
                <a16:creationId xmlns:a16="http://schemas.microsoft.com/office/drawing/2014/main" id="{C4696283-4485-4489-ABA0-40871BC756D3}"/>
              </a:ext>
            </a:extLst>
          </p:cNvPr>
          <p:cNvSpPr/>
          <p:nvPr/>
        </p:nvSpPr>
        <p:spPr>
          <a:xfrm>
            <a:off x="4887955" y="3098400"/>
            <a:ext cx="2381250" cy="665045"/>
          </a:xfrm>
          <a:prstGeom prst="roundRect">
            <a:avLst/>
          </a:prstGeom>
          <a:noFill/>
          <a:ln w="38100">
            <a:solidFill>
              <a:srgbClr val="FFC81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75000"/>
                    <a:lumOff val="25000"/>
                  </a:schemeClr>
                </a:solidFill>
                <a:latin typeface="Open Sans" panose="020B0604020202020204" charset="0"/>
                <a:ea typeface="Open Sans" panose="020B0604020202020204" charset="0"/>
                <a:cs typeface="Open Sans" panose="020B0604020202020204" charset="0"/>
              </a:rPr>
              <a:t>Right Join</a:t>
            </a:r>
          </a:p>
        </p:txBody>
      </p:sp>
      <p:sp>
        <p:nvSpPr>
          <p:cNvPr id="20" name="Rectangle: Rounded Corners 19">
            <a:extLst>
              <a:ext uri="{FF2B5EF4-FFF2-40B4-BE49-F238E27FC236}">
                <a16:creationId xmlns:a16="http://schemas.microsoft.com/office/drawing/2014/main" id="{30771EF8-7778-419B-8DB2-2AE9C4ECA1C3}"/>
              </a:ext>
            </a:extLst>
          </p:cNvPr>
          <p:cNvSpPr/>
          <p:nvPr/>
        </p:nvSpPr>
        <p:spPr>
          <a:xfrm>
            <a:off x="8809377" y="3098399"/>
            <a:ext cx="2381250" cy="665045"/>
          </a:xfrm>
          <a:prstGeom prst="roundRect">
            <a:avLst/>
          </a:prstGeom>
          <a:noFill/>
          <a:ln w="38100">
            <a:solidFill>
              <a:srgbClr val="5D9C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75000"/>
                    <a:lumOff val="25000"/>
                  </a:schemeClr>
                </a:solidFill>
                <a:latin typeface="Open Sans" panose="020B0604020202020204" charset="0"/>
                <a:ea typeface="Open Sans" panose="020B0604020202020204" charset="0"/>
                <a:cs typeface="Open Sans" panose="020B0604020202020204" charset="0"/>
              </a:rPr>
              <a:t>Inner Join</a:t>
            </a:r>
          </a:p>
        </p:txBody>
      </p:sp>
      <p:sp>
        <p:nvSpPr>
          <p:cNvPr id="21" name="Rectangle: Rounded Corners 20">
            <a:extLst>
              <a:ext uri="{FF2B5EF4-FFF2-40B4-BE49-F238E27FC236}">
                <a16:creationId xmlns:a16="http://schemas.microsoft.com/office/drawing/2014/main" id="{9E1711A8-7EEB-4867-857F-065AFC84DF9D}"/>
              </a:ext>
            </a:extLst>
          </p:cNvPr>
          <p:cNvSpPr/>
          <p:nvPr/>
        </p:nvSpPr>
        <p:spPr>
          <a:xfrm>
            <a:off x="12923904" y="3098399"/>
            <a:ext cx="2381250" cy="665045"/>
          </a:xfrm>
          <a:prstGeom prst="roundRect">
            <a:avLst/>
          </a:prstGeom>
          <a:noFill/>
          <a:ln w="28575">
            <a:solidFill>
              <a:srgbClr val="7EBA5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75000"/>
                    <a:lumOff val="25000"/>
                  </a:schemeClr>
                </a:solidFill>
                <a:latin typeface="Open Sans" panose="020B0604020202020204" charset="0"/>
                <a:ea typeface="Open Sans" panose="020B0604020202020204" charset="0"/>
                <a:cs typeface="Open Sans" panose="020B0604020202020204" charset="0"/>
              </a:rPr>
              <a:t>Full Outer Join</a:t>
            </a:r>
          </a:p>
        </p:txBody>
      </p:sp>
      <p:sp>
        <p:nvSpPr>
          <p:cNvPr id="12" name="Rectangle: Rounded Corners 11">
            <a:extLst>
              <a:ext uri="{FF2B5EF4-FFF2-40B4-BE49-F238E27FC236}">
                <a16:creationId xmlns:a16="http://schemas.microsoft.com/office/drawing/2014/main" id="{A9B135AB-32BF-49DA-8310-0B836A8DB2DD}"/>
              </a:ext>
            </a:extLst>
          </p:cNvPr>
          <p:cNvSpPr/>
          <p:nvPr/>
        </p:nvSpPr>
        <p:spPr>
          <a:xfrm>
            <a:off x="3579820" y="1353577"/>
            <a:ext cx="9995878" cy="897254"/>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Joins are used to combine records from two or more tables in a database. Below are the four most commonly used joins:</a:t>
            </a:r>
          </a:p>
        </p:txBody>
      </p:sp>
    </p:spTree>
    <p:extLst>
      <p:ext uri="{BB962C8B-B14F-4D97-AF65-F5344CB8AC3E}">
        <p14:creationId xmlns:p14="http://schemas.microsoft.com/office/powerpoint/2010/main" val="898309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372">
            <a:extLst>
              <a:ext uri="{FF2B5EF4-FFF2-40B4-BE49-F238E27FC236}">
                <a16:creationId xmlns:a16="http://schemas.microsoft.com/office/drawing/2014/main" id="{E221CE0D-BF98-46BE-A014-5C247B30DAF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Left Join</a:t>
            </a:r>
          </a:p>
        </p:txBody>
      </p:sp>
      <p:pic>
        <p:nvPicPr>
          <p:cNvPr id="9" name="Shape 375">
            <a:extLst>
              <a:ext uri="{FF2B5EF4-FFF2-40B4-BE49-F238E27FC236}">
                <a16:creationId xmlns:a16="http://schemas.microsoft.com/office/drawing/2014/main" id="{D4C211AC-3233-4123-84F0-33F9465391E5}"/>
              </a:ext>
            </a:extLst>
          </p:cNvPr>
          <p:cNvPicPr preferRelativeResize="0"/>
          <p:nvPr/>
        </p:nvPicPr>
        <p:blipFill rotWithShape="1">
          <a:blip r:embed="rId3">
            <a:alphaModFix/>
          </a:blip>
          <a:srcRect/>
          <a:stretch/>
        </p:blipFill>
        <p:spPr>
          <a:xfrm>
            <a:off x="7287458" y="829986"/>
            <a:ext cx="1719908" cy="253919"/>
          </a:xfrm>
          <a:prstGeom prst="rect">
            <a:avLst/>
          </a:prstGeom>
          <a:noFill/>
          <a:ln>
            <a:noFill/>
          </a:ln>
        </p:spPr>
      </p:pic>
      <p:grpSp>
        <p:nvGrpSpPr>
          <p:cNvPr id="20" name="Group 19">
            <a:extLst>
              <a:ext uri="{FF2B5EF4-FFF2-40B4-BE49-F238E27FC236}">
                <a16:creationId xmlns:a16="http://schemas.microsoft.com/office/drawing/2014/main" id="{755A944A-7EFE-4EC5-9C99-67667447B223}"/>
              </a:ext>
            </a:extLst>
          </p:cNvPr>
          <p:cNvGrpSpPr/>
          <p:nvPr/>
        </p:nvGrpSpPr>
        <p:grpSpPr>
          <a:xfrm>
            <a:off x="6370593" y="1393840"/>
            <a:ext cx="8323307" cy="5279666"/>
            <a:chOff x="5621294" y="1495031"/>
            <a:chExt cx="8323307" cy="5279666"/>
          </a:xfrm>
        </p:grpSpPr>
        <p:sp>
          <p:nvSpPr>
            <p:cNvPr id="11" name="Isosceles Triangle 10">
              <a:extLst>
                <a:ext uri="{FF2B5EF4-FFF2-40B4-BE49-F238E27FC236}">
                  <a16:creationId xmlns:a16="http://schemas.microsoft.com/office/drawing/2014/main" id="{49BD0F6A-213A-47FE-92D4-79908BE41CAD}"/>
                </a:ext>
              </a:extLst>
            </p:cNvPr>
            <p:cNvSpPr/>
            <p:nvPr/>
          </p:nvSpPr>
          <p:spPr>
            <a:xfrm>
              <a:off x="9351106" y="2219791"/>
              <a:ext cx="421056" cy="421279"/>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12" name="Group 11">
              <a:extLst>
                <a:ext uri="{FF2B5EF4-FFF2-40B4-BE49-F238E27FC236}">
                  <a16:creationId xmlns:a16="http://schemas.microsoft.com/office/drawing/2014/main" id="{456F1F10-D76B-440D-A0D0-551D02B9B608}"/>
                </a:ext>
              </a:extLst>
            </p:cNvPr>
            <p:cNvGrpSpPr/>
            <p:nvPr/>
          </p:nvGrpSpPr>
          <p:grpSpPr>
            <a:xfrm>
              <a:off x="5621294" y="1495031"/>
              <a:ext cx="8323307" cy="5279666"/>
              <a:chOff x="7411994" y="2148610"/>
              <a:chExt cx="8323307" cy="5279666"/>
            </a:xfrm>
          </p:grpSpPr>
          <p:grpSp>
            <p:nvGrpSpPr>
              <p:cNvPr id="13" name="Group 12">
                <a:extLst>
                  <a:ext uri="{FF2B5EF4-FFF2-40B4-BE49-F238E27FC236}">
                    <a16:creationId xmlns:a16="http://schemas.microsoft.com/office/drawing/2014/main" id="{ACADE4CB-AE99-46E5-8CAF-116B431AD87F}"/>
                  </a:ext>
                </a:extLst>
              </p:cNvPr>
              <p:cNvGrpSpPr/>
              <p:nvPr/>
            </p:nvGrpSpPr>
            <p:grpSpPr>
              <a:xfrm>
                <a:off x="10793861" y="2148610"/>
                <a:ext cx="1116945" cy="641586"/>
                <a:chOff x="7530784" y="3794728"/>
                <a:chExt cx="1194432" cy="685800"/>
              </a:xfrm>
            </p:grpSpPr>
            <p:sp>
              <p:nvSpPr>
                <p:cNvPr id="17" name="Rounded Rectangle 124">
                  <a:extLst>
                    <a:ext uri="{FF2B5EF4-FFF2-40B4-BE49-F238E27FC236}">
                      <a16:creationId xmlns:a16="http://schemas.microsoft.com/office/drawing/2014/main" id="{C402BA48-A2A6-4F67-A320-FD00FE5E7FC4}"/>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8" name="Rounded Rectangle 125">
                  <a:extLst>
                    <a:ext uri="{FF2B5EF4-FFF2-40B4-BE49-F238E27FC236}">
                      <a16:creationId xmlns:a16="http://schemas.microsoft.com/office/drawing/2014/main" id="{6C66D42D-47D0-48D9-B022-B6C7A66D2F2E}"/>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14" name="Group 13">
                <a:extLst>
                  <a:ext uri="{FF2B5EF4-FFF2-40B4-BE49-F238E27FC236}">
                    <a16:creationId xmlns:a16="http://schemas.microsoft.com/office/drawing/2014/main" id="{12A17005-25FE-4A69-90FB-E1220DFEA856}"/>
                  </a:ext>
                </a:extLst>
              </p:cNvPr>
              <p:cNvGrpSpPr/>
              <p:nvPr/>
            </p:nvGrpSpPr>
            <p:grpSpPr>
              <a:xfrm>
                <a:off x="7411994" y="3244607"/>
                <a:ext cx="8323307" cy="4183669"/>
                <a:chOff x="7411994" y="3244607"/>
                <a:chExt cx="8323307" cy="3660032"/>
              </a:xfrm>
            </p:grpSpPr>
            <p:sp>
              <p:nvSpPr>
                <p:cNvPr id="15" name="Rectangle 14">
                  <a:extLst>
                    <a:ext uri="{FF2B5EF4-FFF2-40B4-BE49-F238E27FC236}">
                      <a16:creationId xmlns:a16="http://schemas.microsoft.com/office/drawing/2014/main" id="{D33BA0BE-FEC6-4C43-8B5E-F1DC3FE137A4}"/>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16" name="Rectangle 15">
                  <a:extLst>
                    <a:ext uri="{FF2B5EF4-FFF2-40B4-BE49-F238E27FC236}">
                      <a16:creationId xmlns:a16="http://schemas.microsoft.com/office/drawing/2014/main" id="{6E6C0910-1D48-483E-BDF8-0321F9BC2069}"/>
                    </a:ext>
                  </a:extLst>
                </p:cNvPr>
                <p:cNvSpPr/>
                <p:nvPr/>
              </p:nvSpPr>
              <p:spPr>
                <a:xfrm>
                  <a:off x="7481283"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import pandas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world_champions={'Team':['India','Australia','West Indies','Pakistan','Sri Lanka'],</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'ICC_rank':[2,3,7,8,4],      'World_champions_Year':[2011,2015,1979,1992,1996],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'Points':[874,787,753,673,855]}</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chokers={'Team':['South Africa','New Zealand','Zimbabwe'],      'ICC_rank':[1,5,9],'Points':[895,764,656]}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df1=pandas.DataFrame(world_champions)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df2=pandas.DataFrame(chokers)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print(pandas.merge(df1,df2,on='Team',how='left'))</a:t>
                  </a:r>
                  <a:endParaRPr lang="en-US" altLang="en-US" sz="2000" dirty="0">
                    <a:solidFill>
                      <a:schemeClr val="tx1">
                        <a:lumMod val="65000"/>
                        <a:lumOff val="35000"/>
                      </a:schemeClr>
                    </a:solidFill>
                    <a:latin typeface="Arial" panose="020B0604020202020204" pitchFamily="34" charset="0"/>
                  </a:endParaRPr>
                </a:p>
              </p:txBody>
            </p:sp>
          </p:grpSp>
        </p:grpSp>
      </p:grpSp>
      <p:pic>
        <p:nvPicPr>
          <p:cNvPr id="21" name="Picture 20">
            <a:extLst>
              <a:ext uri="{FF2B5EF4-FFF2-40B4-BE49-F238E27FC236}">
                <a16:creationId xmlns:a16="http://schemas.microsoft.com/office/drawing/2014/main" id="{9C655BDC-928E-4DD9-8C75-C26F47C4A692}"/>
              </a:ext>
            </a:extLst>
          </p:cNvPr>
          <p:cNvPicPr>
            <a:picLocks noChangeAspect="1"/>
          </p:cNvPicPr>
          <p:nvPr/>
        </p:nvPicPr>
        <p:blipFill>
          <a:blip r:embed="rId4"/>
          <a:stretch>
            <a:fillRect/>
          </a:stretch>
        </p:blipFill>
        <p:spPr>
          <a:xfrm>
            <a:off x="7993006" y="6938877"/>
            <a:ext cx="5056909" cy="1982932"/>
          </a:xfrm>
          <a:prstGeom prst="rect">
            <a:avLst/>
          </a:prstGeom>
          <a:ln w="28575">
            <a:solidFill>
              <a:srgbClr val="F1995D"/>
            </a:solidFill>
          </a:ln>
          <a:effectLst>
            <a:outerShdw blurRad="50800" dist="38100" dir="2700000" algn="tl" rotWithShape="0">
              <a:prstClr val="black">
                <a:alpha val="40000"/>
              </a:prstClr>
            </a:outerShdw>
          </a:effectLst>
        </p:spPr>
      </p:pic>
      <p:grpSp>
        <p:nvGrpSpPr>
          <p:cNvPr id="22" name="Group 21">
            <a:extLst>
              <a:ext uri="{FF2B5EF4-FFF2-40B4-BE49-F238E27FC236}">
                <a16:creationId xmlns:a16="http://schemas.microsoft.com/office/drawing/2014/main" id="{6021FACD-21A1-4D74-A085-0FC776F64B23}"/>
              </a:ext>
            </a:extLst>
          </p:cNvPr>
          <p:cNvGrpSpPr/>
          <p:nvPr/>
        </p:nvGrpSpPr>
        <p:grpSpPr>
          <a:xfrm>
            <a:off x="1095172" y="5156325"/>
            <a:ext cx="3637249" cy="1782552"/>
            <a:chOff x="16436847" y="2255917"/>
            <a:chExt cx="3637249" cy="1782552"/>
          </a:xfrm>
        </p:grpSpPr>
        <p:sp>
          <p:nvSpPr>
            <p:cNvPr id="23" name="Round Diagonal Corner Rectangle 190">
              <a:extLst>
                <a:ext uri="{FF2B5EF4-FFF2-40B4-BE49-F238E27FC236}">
                  <a16:creationId xmlns:a16="http://schemas.microsoft.com/office/drawing/2014/main" id="{5EA14593-373B-4322-9E88-805B5991D616}"/>
                </a:ext>
              </a:extLst>
            </p:cNvPr>
            <p:cNvSpPr/>
            <p:nvPr/>
          </p:nvSpPr>
          <p:spPr>
            <a:xfrm>
              <a:off x="16436847" y="2255917"/>
              <a:ext cx="3637249" cy="1782552"/>
            </a:xfrm>
            <a:prstGeom prst="round2DiagRect">
              <a:avLst>
                <a:gd name="adj1" fmla="val 8652"/>
                <a:gd name="adj2" fmla="val 8652"/>
              </a:avLst>
            </a:prstGeom>
            <a:solidFill>
              <a:srgbClr val="F8CB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Rectangle 23">
              <a:extLst>
                <a:ext uri="{FF2B5EF4-FFF2-40B4-BE49-F238E27FC236}">
                  <a16:creationId xmlns:a16="http://schemas.microsoft.com/office/drawing/2014/main" id="{4271AA3D-B8A7-463A-9B70-CE965FBC4A53}"/>
                </a:ext>
              </a:extLst>
            </p:cNvPr>
            <p:cNvSpPr/>
            <p:nvPr/>
          </p:nvSpPr>
          <p:spPr>
            <a:xfrm>
              <a:off x="16768053" y="2425576"/>
              <a:ext cx="3070129" cy="1323439"/>
            </a:xfrm>
            <a:prstGeom prst="rect">
              <a:avLst/>
            </a:prstGeom>
          </p:spPr>
          <p:txBody>
            <a:bodyPr wrap="square">
              <a:spAutoFit/>
            </a:bodyPr>
            <a:lstStyle/>
            <a:p>
              <a:r>
                <a:rPr lang="en-US"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Returns all rows from the </a:t>
              </a:r>
              <a:r>
                <a:rPr lang="en-US" sz="2000" b="1" dirty="0">
                  <a:solidFill>
                    <a:schemeClr val="tx1">
                      <a:lumMod val="65000"/>
                      <a:lumOff val="35000"/>
                    </a:schemeClr>
                  </a:solidFill>
                  <a:latin typeface="Open Sans" panose="020B0604020202020204" charset="0"/>
                  <a:ea typeface="Open Sans" panose="020B0604020202020204" charset="0"/>
                  <a:cs typeface="Open Sans" panose="020B0604020202020204" charset="0"/>
                </a:rPr>
                <a:t>left</a:t>
              </a:r>
              <a:r>
                <a:rPr lang="en-US"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 table, even if there are no matches in the right table</a:t>
              </a:r>
              <a:endPar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endParaRPr>
            </a:p>
          </p:txBody>
        </p:sp>
      </p:grpSp>
      <p:pic>
        <p:nvPicPr>
          <p:cNvPr id="25" name="Picture 12" descr="Related image">
            <a:extLst>
              <a:ext uri="{FF2B5EF4-FFF2-40B4-BE49-F238E27FC236}">
                <a16:creationId xmlns:a16="http://schemas.microsoft.com/office/drawing/2014/main" id="{6A14418F-A935-42F4-A518-6FACFC0F67F8}"/>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1" t="3825" r="55486" b="63391"/>
          <a:stretch/>
        </p:blipFill>
        <p:spPr bwMode="auto">
          <a:xfrm>
            <a:off x="1163346" y="2666850"/>
            <a:ext cx="3397329" cy="1679174"/>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6EA7D6D8-53F5-478A-8698-E335FB201444}"/>
              </a:ext>
            </a:extLst>
          </p:cNvPr>
          <p:cNvSpPr/>
          <p:nvPr/>
        </p:nvSpPr>
        <p:spPr>
          <a:xfrm>
            <a:off x="1729045" y="1463290"/>
            <a:ext cx="2381250" cy="665045"/>
          </a:xfrm>
          <a:prstGeom prst="roundRect">
            <a:avLst/>
          </a:prstGeom>
          <a:noFill/>
          <a:ln w="38100">
            <a:solidFill>
              <a:srgbClr val="F1995D"/>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75000"/>
                    <a:lumOff val="25000"/>
                  </a:schemeClr>
                </a:solidFill>
                <a:latin typeface="Open Sans" panose="020B0604020202020204" charset="0"/>
                <a:ea typeface="Open Sans" panose="020B0604020202020204" charset="0"/>
                <a:cs typeface="Open Sans" panose="020B0604020202020204" charset="0"/>
              </a:rPr>
              <a:t>Left Join</a:t>
            </a:r>
          </a:p>
        </p:txBody>
      </p:sp>
    </p:spTree>
    <p:extLst>
      <p:ext uri="{BB962C8B-B14F-4D97-AF65-F5344CB8AC3E}">
        <p14:creationId xmlns:p14="http://schemas.microsoft.com/office/powerpoint/2010/main" val="16538920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86C4E36-2346-480F-8C8F-58DC1D9E445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Right</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Join</a:t>
            </a:r>
          </a:p>
        </p:txBody>
      </p:sp>
      <p:pic>
        <p:nvPicPr>
          <p:cNvPr id="4" name="Shape 375">
            <a:extLst>
              <a:ext uri="{FF2B5EF4-FFF2-40B4-BE49-F238E27FC236}">
                <a16:creationId xmlns:a16="http://schemas.microsoft.com/office/drawing/2014/main" id="{5336911C-9043-4CD5-A13E-93D42892FADF}"/>
              </a:ext>
            </a:extLst>
          </p:cNvPr>
          <p:cNvPicPr preferRelativeResize="0"/>
          <p:nvPr/>
        </p:nvPicPr>
        <p:blipFill rotWithShape="1">
          <a:blip r:embed="rId3">
            <a:alphaModFix/>
          </a:blip>
          <a:srcRect/>
          <a:stretch/>
        </p:blipFill>
        <p:spPr>
          <a:xfrm>
            <a:off x="7171843" y="829986"/>
            <a:ext cx="2009484" cy="253919"/>
          </a:xfrm>
          <a:prstGeom prst="rect">
            <a:avLst/>
          </a:prstGeom>
          <a:noFill/>
          <a:ln>
            <a:noFill/>
          </a:ln>
        </p:spPr>
      </p:pic>
      <p:grpSp>
        <p:nvGrpSpPr>
          <p:cNvPr id="11" name="Group 10">
            <a:extLst>
              <a:ext uri="{FF2B5EF4-FFF2-40B4-BE49-F238E27FC236}">
                <a16:creationId xmlns:a16="http://schemas.microsoft.com/office/drawing/2014/main" id="{C8FBC295-4915-4534-8935-1AFE239A2BE0}"/>
              </a:ext>
            </a:extLst>
          </p:cNvPr>
          <p:cNvGrpSpPr/>
          <p:nvPr/>
        </p:nvGrpSpPr>
        <p:grpSpPr>
          <a:xfrm>
            <a:off x="6370593" y="1393840"/>
            <a:ext cx="8323307" cy="5279666"/>
            <a:chOff x="5621294" y="1495031"/>
            <a:chExt cx="8323307" cy="5279666"/>
          </a:xfrm>
        </p:grpSpPr>
        <p:sp>
          <p:nvSpPr>
            <p:cNvPr id="12" name="Isosceles Triangle 11">
              <a:extLst>
                <a:ext uri="{FF2B5EF4-FFF2-40B4-BE49-F238E27FC236}">
                  <a16:creationId xmlns:a16="http://schemas.microsoft.com/office/drawing/2014/main" id="{E0F6D948-3C6B-4E23-90E1-14592EB6568A}"/>
                </a:ext>
              </a:extLst>
            </p:cNvPr>
            <p:cNvSpPr/>
            <p:nvPr/>
          </p:nvSpPr>
          <p:spPr>
            <a:xfrm>
              <a:off x="9351106" y="2219791"/>
              <a:ext cx="421056" cy="421279"/>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13" name="Group 12">
              <a:extLst>
                <a:ext uri="{FF2B5EF4-FFF2-40B4-BE49-F238E27FC236}">
                  <a16:creationId xmlns:a16="http://schemas.microsoft.com/office/drawing/2014/main" id="{D4F5C6F6-F66D-483D-8D64-840A069934D8}"/>
                </a:ext>
              </a:extLst>
            </p:cNvPr>
            <p:cNvGrpSpPr/>
            <p:nvPr/>
          </p:nvGrpSpPr>
          <p:grpSpPr>
            <a:xfrm>
              <a:off x="5621294" y="1495031"/>
              <a:ext cx="8323307" cy="5279666"/>
              <a:chOff x="7411994" y="2148610"/>
              <a:chExt cx="8323307" cy="5279666"/>
            </a:xfrm>
          </p:grpSpPr>
          <p:grpSp>
            <p:nvGrpSpPr>
              <p:cNvPr id="14" name="Group 13">
                <a:extLst>
                  <a:ext uri="{FF2B5EF4-FFF2-40B4-BE49-F238E27FC236}">
                    <a16:creationId xmlns:a16="http://schemas.microsoft.com/office/drawing/2014/main" id="{0B3DAE24-B6A2-4CA4-8414-36F727F5B31A}"/>
                  </a:ext>
                </a:extLst>
              </p:cNvPr>
              <p:cNvGrpSpPr/>
              <p:nvPr/>
            </p:nvGrpSpPr>
            <p:grpSpPr>
              <a:xfrm>
                <a:off x="10793861" y="2148610"/>
                <a:ext cx="1116945" cy="641586"/>
                <a:chOff x="7530784" y="3794728"/>
                <a:chExt cx="1194432" cy="685800"/>
              </a:xfrm>
            </p:grpSpPr>
            <p:sp>
              <p:nvSpPr>
                <p:cNvPr id="18" name="Rounded Rectangle 124">
                  <a:extLst>
                    <a:ext uri="{FF2B5EF4-FFF2-40B4-BE49-F238E27FC236}">
                      <a16:creationId xmlns:a16="http://schemas.microsoft.com/office/drawing/2014/main" id="{C79480E3-084D-45ED-AE1E-3A49BE983B15}"/>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9" name="Rounded Rectangle 125">
                  <a:extLst>
                    <a:ext uri="{FF2B5EF4-FFF2-40B4-BE49-F238E27FC236}">
                      <a16:creationId xmlns:a16="http://schemas.microsoft.com/office/drawing/2014/main" id="{99151DE1-2697-427E-B91E-13CD05EE91F0}"/>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15" name="Group 14">
                <a:extLst>
                  <a:ext uri="{FF2B5EF4-FFF2-40B4-BE49-F238E27FC236}">
                    <a16:creationId xmlns:a16="http://schemas.microsoft.com/office/drawing/2014/main" id="{F6138CB3-F28E-4606-834A-8801606A626A}"/>
                  </a:ext>
                </a:extLst>
              </p:cNvPr>
              <p:cNvGrpSpPr/>
              <p:nvPr/>
            </p:nvGrpSpPr>
            <p:grpSpPr>
              <a:xfrm>
                <a:off x="7411994" y="3244607"/>
                <a:ext cx="8323307" cy="4183669"/>
                <a:chOff x="7411994" y="3244607"/>
                <a:chExt cx="8323307" cy="3660032"/>
              </a:xfrm>
            </p:grpSpPr>
            <p:sp>
              <p:nvSpPr>
                <p:cNvPr id="16" name="Rectangle 15">
                  <a:extLst>
                    <a:ext uri="{FF2B5EF4-FFF2-40B4-BE49-F238E27FC236}">
                      <a16:creationId xmlns:a16="http://schemas.microsoft.com/office/drawing/2014/main" id="{E7097F79-A938-49F0-AAE9-134DC2FE2342}"/>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17" name="Rectangle 16">
                  <a:extLst>
                    <a:ext uri="{FF2B5EF4-FFF2-40B4-BE49-F238E27FC236}">
                      <a16:creationId xmlns:a16="http://schemas.microsoft.com/office/drawing/2014/main" id="{5D2ED9A3-EF5D-4E94-8AB0-21BEF1298408}"/>
                    </a:ext>
                  </a:extLst>
                </p:cNvPr>
                <p:cNvSpPr/>
                <p:nvPr/>
              </p:nvSpPr>
              <p:spPr>
                <a:xfrm>
                  <a:off x="7481283"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import pandas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world_champions={'Team':['India','Australia','West Indies','Pakistan','Sri Lanka'],</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'ICC_rank':[2,3,7,8,4],         'World_champions_Year':[2011,2015,1979,1992,1996],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'Points':[874,787,753,673,855]}</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chokers={'Team':['South Africa','New Zealand','Zimbabwe'],'ICC_rank':[1,5,9],'Points':[895,764,656]}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df1=pandas.DataFrame(world_champions)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df2=pandas.DataFrame(chokers)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print(pandas.merge(df1,df2,on='Team',how=‘right'))</a:t>
                  </a:r>
                </a:p>
              </p:txBody>
            </p:sp>
          </p:grpSp>
        </p:grpSp>
      </p:grpSp>
      <p:pic>
        <p:nvPicPr>
          <p:cNvPr id="20" name="Picture 19">
            <a:extLst>
              <a:ext uri="{FF2B5EF4-FFF2-40B4-BE49-F238E27FC236}">
                <a16:creationId xmlns:a16="http://schemas.microsoft.com/office/drawing/2014/main" id="{0688FDAE-1659-4C99-BDF7-9F870BE4FDEF}"/>
              </a:ext>
            </a:extLst>
          </p:cNvPr>
          <p:cNvPicPr>
            <a:picLocks noChangeAspect="1"/>
          </p:cNvPicPr>
          <p:nvPr/>
        </p:nvPicPr>
        <p:blipFill>
          <a:blip r:embed="rId4"/>
          <a:stretch>
            <a:fillRect/>
          </a:stretch>
        </p:blipFill>
        <p:spPr>
          <a:xfrm>
            <a:off x="7381674" y="6968758"/>
            <a:ext cx="6822948" cy="1855566"/>
          </a:xfrm>
          <a:prstGeom prst="rect">
            <a:avLst/>
          </a:prstGeom>
          <a:ln w="28575">
            <a:solidFill>
              <a:srgbClr val="FFD653"/>
            </a:solidFill>
          </a:ln>
          <a:effectLst>
            <a:outerShdw blurRad="50800" dist="38100" dir="2700000" algn="tl" rotWithShape="0">
              <a:prstClr val="black">
                <a:alpha val="40000"/>
              </a:prstClr>
            </a:outerShdw>
          </a:effectLst>
        </p:spPr>
      </p:pic>
      <p:grpSp>
        <p:nvGrpSpPr>
          <p:cNvPr id="21" name="Group 20">
            <a:extLst>
              <a:ext uri="{FF2B5EF4-FFF2-40B4-BE49-F238E27FC236}">
                <a16:creationId xmlns:a16="http://schemas.microsoft.com/office/drawing/2014/main" id="{00E3F44E-AAED-4E66-8516-C804EFD30DDA}"/>
              </a:ext>
            </a:extLst>
          </p:cNvPr>
          <p:cNvGrpSpPr/>
          <p:nvPr/>
        </p:nvGrpSpPr>
        <p:grpSpPr>
          <a:xfrm>
            <a:off x="979242" y="2487717"/>
            <a:ext cx="3849432" cy="4747272"/>
            <a:chOff x="4406236" y="2906817"/>
            <a:chExt cx="3849432" cy="4747272"/>
          </a:xfrm>
        </p:grpSpPr>
        <p:grpSp>
          <p:nvGrpSpPr>
            <p:cNvPr id="22" name="Group 21">
              <a:extLst>
                <a:ext uri="{FF2B5EF4-FFF2-40B4-BE49-F238E27FC236}">
                  <a16:creationId xmlns:a16="http://schemas.microsoft.com/office/drawing/2014/main" id="{F22391A9-6B7F-4136-89B4-9DBEDC766B09}"/>
                </a:ext>
              </a:extLst>
            </p:cNvPr>
            <p:cNvGrpSpPr/>
            <p:nvPr/>
          </p:nvGrpSpPr>
          <p:grpSpPr>
            <a:xfrm>
              <a:off x="4406236" y="5577332"/>
              <a:ext cx="3849432" cy="2076757"/>
              <a:chOff x="16539255" y="2381019"/>
              <a:chExt cx="3849432" cy="2076757"/>
            </a:xfrm>
          </p:grpSpPr>
          <p:sp>
            <p:nvSpPr>
              <p:cNvPr id="24" name="Round Diagonal Corner Rectangle 187">
                <a:extLst>
                  <a:ext uri="{FF2B5EF4-FFF2-40B4-BE49-F238E27FC236}">
                    <a16:creationId xmlns:a16="http://schemas.microsoft.com/office/drawing/2014/main" id="{7866977C-70BC-4148-91F1-CF016FCA8FB6}"/>
                  </a:ext>
                </a:extLst>
              </p:cNvPr>
              <p:cNvSpPr/>
              <p:nvPr/>
            </p:nvSpPr>
            <p:spPr>
              <a:xfrm>
                <a:off x="16539255" y="2381019"/>
                <a:ext cx="3849432" cy="2076757"/>
              </a:xfrm>
              <a:prstGeom prst="round2DiagRect">
                <a:avLst>
                  <a:gd name="adj1" fmla="val 6489"/>
                  <a:gd name="adj2" fmla="val 7210"/>
                </a:avLst>
              </a:prstGeom>
              <a:solidFill>
                <a:srgbClr val="FFE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0C1D6688-BC1E-404D-B336-4CBBCC13BD2C}"/>
                  </a:ext>
                </a:extLst>
              </p:cNvPr>
              <p:cNvSpPr/>
              <p:nvPr/>
            </p:nvSpPr>
            <p:spPr>
              <a:xfrm>
                <a:off x="16878459" y="2552997"/>
                <a:ext cx="3278824" cy="1631216"/>
              </a:xfrm>
              <a:prstGeom prst="rect">
                <a:avLst/>
              </a:prstGeom>
            </p:spPr>
            <p:txBody>
              <a:bodyPr wrap="square">
                <a:spAutoFit/>
              </a:bodyPr>
              <a:lstStyle/>
              <a:p>
                <a:r>
                  <a:rPr lang="en-US"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Preserves the unmatched rows from the second (right) table, joining them with a NULL in the shape of the first (left) table</a:t>
                </a:r>
                <a:endPar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endParaRPr>
              </a:p>
            </p:txBody>
          </p:sp>
        </p:grpSp>
        <p:pic>
          <p:nvPicPr>
            <p:cNvPr id="23" name="Picture 12" descr="Related image">
              <a:extLst>
                <a:ext uri="{FF2B5EF4-FFF2-40B4-BE49-F238E27FC236}">
                  <a16:creationId xmlns:a16="http://schemas.microsoft.com/office/drawing/2014/main" id="{12BCACF5-E670-4CF9-A60A-6B9A9CAB3B17}"/>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57669" b="62644"/>
            <a:stretch/>
          </p:blipFill>
          <p:spPr bwMode="auto">
            <a:xfrm>
              <a:off x="4793566" y="2906817"/>
              <a:ext cx="3230698" cy="191330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Rectangle: Rounded Corners 25">
            <a:extLst>
              <a:ext uri="{FF2B5EF4-FFF2-40B4-BE49-F238E27FC236}">
                <a16:creationId xmlns:a16="http://schemas.microsoft.com/office/drawing/2014/main" id="{6F768149-98E7-41F1-B4E2-C8E5B297B72E}"/>
              </a:ext>
            </a:extLst>
          </p:cNvPr>
          <p:cNvSpPr/>
          <p:nvPr/>
        </p:nvSpPr>
        <p:spPr>
          <a:xfrm>
            <a:off x="1729045" y="1461150"/>
            <a:ext cx="2381250" cy="665045"/>
          </a:xfrm>
          <a:prstGeom prst="roundRect">
            <a:avLst/>
          </a:prstGeom>
          <a:noFill/>
          <a:ln w="38100">
            <a:solidFill>
              <a:srgbClr val="FFC81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75000"/>
                    <a:lumOff val="25000"/>
                  </a:schemeClr>
                </a:solidFill>
                <a:latin typeface="Open Sans" panose="020B0604020202020204" charset="0"/>
                <a:ea typeface="Open Sans" panose="020B0604020202020204" charset="0"/>
                <a:cs typeface="Open Sans" panose="020B0604020202020204" charset="0"/>
              </a:rPr>
              <a:t>Right Join</a:t>
            </a:r>
          </a:p>
        </p:txBody>
      </p:sp>
    </p:spTree>
    <p:extLst>
      <p:ext uri="{BB962C8B-B14F-4D97-AF65-F5344CB8AC3E}">
        <p14:creationId xmlns:p14="http://schemas.microsoft.com/office/powerpoint/2010/main" val="4528687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1C94B6A0-7670-4982-9A8B-EDA5BE0E210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Inner Join</a:t>
            </a:r>
          </a:p>
        </p:txBody>
      </p:sp>
      <p:pic>
        <p:nvPicPr>
          <p:cNvPr id="4" name="Shape 375">
            <a:extLst>
              <a:ext uri="{FF2B5EF4-FFF2-40B4-BE49-F238E27FC236}">
                <a16:creationId xmlns:a16="http://schemas.microsoft.com/office/drawing/2014/main" id="{F375F16A-134A-4988-9982-B22FB7B99AA5}"/>
              </a:ext>
            </a:extLst>
          </p:cNvPr>
          <p:cNvPicPr preferRelativeResize="0"/>
          <p:nvPr/>
        </p:nvPicPr>
        <p:blipFill rotWithShape="1">
          <a:blip r:embed="rId3">
            <a:alphaModFix/>
          </a:blip>
          <a:srcRect/>
          <a:stretch/>
        </p:blipFill>
        <p:spPr>
          <a:xfrm>
            <a:off x="7171843" y="829986"/>
            <a:ext cx="2009484" cy="253919"/>
          </a:xfrm>
          <a:prstGeom prst="rect">
            <a:avLst/>
          </a:prstGeom>
          <a:noFill/>
          <a:ln>
            <a:noFill/>
          </a:ln>
        </p:spPr>
      </p:pic>
      <p:grpSp>
        <p:nvGrpSpPr>
          <p:cNvPr id="11" name="Group 10">
            <a:extLst>
              <a:ext uri="{FF2B5EF4-FFF2-40B4-BE49-F238E27FC236}">
                <a16:creationId xmlns:a16="http://schemas.microsoft.com/office/drawing/2014/main" id="{9CDDBDBF-9911-4C0E-AA66-6737163C89F3}"/>
              </a:ext>
            </a:extLst>
          </p:cNvPr>
          <p:cNvGrpSpPr/>
          <p:nvPr/>
        </p:nvGrpSpPr>
        <p:grpSpPr>
          <a:xfrm>
            <a:off x="6370593" y="1393840"/>
            <a:ext cx="8323307" cy="5279666"/>
            <a:chOff x="5621294" y="1495031"/>
            <a:chExt cx="8323307" cy="5279666"/>
          </a:xfrm>
        </p:grpSpPr>
        <p:sp>
          <p:nvSpPr>
            <p:cNvPr id="12" name="Isosceles Triangle 11">
              <a:extLst>
                <a:ext uri="{FF2B5EF4-FFF2-40B4-BE49-F238E27FC236}">
                  <a16:creationId xmlns:a16="http://schemas.microsoft.com/office/drawing/2014/main" id="{E6F97EBD-7998-4464-B9E3-7F214E9F7937}"/>
                </a:ext>
              </a:extLst>
            </p:cNvPr>
            <p:cNvSpPr/>
            <p:nvPr/>
          </p:nvSpPr>
          <p:spPr>
            <a:xfrm>
              <a:off x="9351106" y="2219791"/>
              <a:ext cx="421056" cy="421279"/>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13" name="Group 12">
              <a:extLst>
                <a:ext uri="{FF2B5EF4-FFF2-40B4-BE49-F238E27FC236}">
                  <a16:creationId xmlns:a16="http://schemas.microsoft.com/office/drawing/2014/main" id="{050C6801-3CE2-4508-B1B8-006878F8BB69}"/>
                </a:ext>
              </a:extLst>
            </p:cNvPr>
            <p:cNvGrpSpPr/>
            <p:nvPr/>
          </p:nvGrpSpPr>
          <p:grpSpPr>
            <a:xfrm>
              <a:off x="5621294" y="1495031"/>
              <a:ext cx="8323307" cy="5279666"/>
              <a:chOff x="7411994" y="2148610"/>
              <a:chExt cx="8323307" cy="5279666"/>
            </a:xfrm>
          </p:grpSpPr>
          <p:grpSp>
            <p:nvGrpSpPr>
              <p:cNvPr id="14" name="Group 13">
                <a:extLst>
                  <a:ext uri="{FF2B5EF4-FFF2-40B4-BE49-F238E27FC236}">
                    <a16:creationId xmlns:a16="http://schemas.microsoft.com/office/drawing/2014/main" id="{84657F90-989D-4102-9943-5590BD16D914}"/>
                  </a:ext>
                </a:extLst>
              </p:cNvPr>
              <p:cNvGrpSpPr/>
              <p:nvPr/>
            </p:nvGrpSpPr>
            <p:grpSpPr>
              <a:xfrm>
                <a:off x="10793861" y="2148610"/>
                <a:ext cx="1116945" cy="641586"/>
                <a:chOff x="7530784" y="3794728"/>
                <a:chExt cx="1194432" cy="685800"/>
              </a:xfrm>
            </p:grpSpPr>
            <p:sp>
              <p:nvSpPr>
                <p:cNvPr id="18" name="Rounded Rectangle 124">
                  <a:extLst>
                    <a:ext uri="{FF2B5EF4-FFF2-40B4-BE49-F238E27FC236}">
                      <a16:creationId xmlns:a16="http://schemas.microsoft.com/office/drawing/2014/main" id="{75A99E74-AB18-474A-A588-8F11DC0EC7FA}"/>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9" name="Rounded Rectangle 125">
                  <a:extLst>
                    <a:ext uri="{FF2B5EF4-FFF2-40B4-BE49-F238E27FC236}">
                      <a16:creationId xmlns:a16="http://schemas.microsoft.com/office/drawing/2014/main" id="{4E7826CD-2DB9-4FDD-A4F6-828D285A005E}"/>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15" name="Group 14">
                <a:extLst>
                  <a:ext uri="{FF2B5EF4-FFF2-40B4-BE49-F238E27FC236}">
                    <a16:creationId xmlns:a16="http://schemas.microsoft.com/office/drawing/2014/main" id="{E9831F0C-2CE3-48C3-B416-56440E090D2B}"/>
                  </a:ext>
                </a:extLst>
              </p:cNvPr>
              <p:cNvGrpSpPr/>
              <p:nvPr/>
            </p:nvGrpSpPr>
            <p:grpSpPr>
              <a:xfrm>
                <a:off x="7411994" y="3244607"/>
                <a:ext cx="8323307" cy="4183669"/>
                <a:chOff x="7411994" y="3244607"/>
                <a:chExt cx="8323307" cy="3660032"/>
              </a:xfrm>
            </p:grpSpPr>
            <p:sp>
              <p:nvSpPr>
                <p:cNvPr id="16" name="Rectangle 15">
                  <a:extLst>
                    <a:ext uri="{FF2B5EF4-FFF2-40B4-BE49-F238E27FC236}">
                      <a16:creationId xmlns:a16="http://schemas.microsoft.com/office/drawing/2014/main" id="{8D94033F-47A7-4B0A-82DA-E6B4A164F707}"/>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17" name="Rectangle 16">
                  <a:extLst>
                    <a:ext uri="{FF2B5EF4-FFF2-40B4-BE49-F238E27FC236}">
                      <a16:creationId xmlns:a16="http://schemas.microsoft.com/office/drawing/2014/main" id="{6DE5C925-0FF3-4B1E-9B85-294573CED98D}"/>
                    </a:ext>
                  </a:extLst>
                </p:cNvPr>
                <p:cNvSpPr/>
                <p:nvPr/>
              </p:nvSpPr>
              <p:spPr>
                <a:xfrm>
                  <a:off x="7481283"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import pandas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world_champions={'Team':['India','Australia','West Indies','Pakistan','Sri Lanka'],</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'ICC_rank':[2,3,7,8,4],       'World_champions_Year':[2011,2015,1979,1992,1996],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'Points':[874,787,753,673,855]}</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chokers={'Team':['South Africa','New Zealand','Zimbabwe'],'ICC_rank':[1,5,9],'Points':[895,764,656]}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df1=pandas.DataFrame(world_champions)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df2=pandas.DataFrame(chokers)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print(pandas.merge(df1,df2,on='Team',how=‘inner'))</a:t>
                  </a:r>
                  <a:endParaRPr lang="en-US" altLang="en-US" sz="2000" dirty="0">
                    <a:solidFill>
                      <a:schemeClr val="tx1">
                        <a:lumMod val="65000"/>
                        <a:lumOff val="35000"/>
                      </a:schemeClr>
                    </a:solidFill>
                    <a:latin typeface="Arial" panose="020B0604020202020204" pitchFamily="34" charset="0"/>
                  </a:endParaRPr>
                </a:p>
              </p:txBody>
            </p:sp>
          </p:grpSp>
        </p:grpSp>
      </p:grpSp>
      <p:pic>
        <p:nvPicPr>
          <p:cNvPr id="20" name="Picture 19">
            <a:extLst>
              <a:ext uri="{FF2B5EF4-FFF2-40B4-BE49-F238E27FC236}">
                <a16:creationId xmlns:a16="http://schemas.microsoft.com/office/drawing/2014/main" id="{7D566C7B-D04D-4278-B230-6BBA53A3153A}"/>
              </a:ext>
            </a:extLst>
          </p:cNvPr>
          <p:cNvPicPr>
            <a:picLocks noChangeAspect="1"/>
          </p:cNvPicPr>
          <p:nvPr/>
        </p:nvPicPr>
        <p:blipFill>
          <a:blip r:embed="rId4"/>
          <a:stretch>
            <a:fillRect/>
          </a:stretch>
        </p:blipFill>
        <p:spPr>
          <a:xfrm>
            <a:off x="6553747" y="7044740"/>
            <a:ext cx="8063065" cy="811378"/>
          </a:xfrm>
          <a:prstGeom prst="rect">
            <a:avLst/>
          </a:prstGeom>
          <a:ln w="28575">
            <a:solidFill>
              <a:srgbClr val="5D9CD5"/>
            </a:solidFill>
          </a:ln>
          <a:effectLst>
            <a:outerShdw blurRad="50800" dist="38100" dir="2700000" algn="tl" rotWithShape="0">
              <a:prstClr val="black">
                <a:alpha val="40000"/>
              </a:prstClr>
            </a:outerShdw>
          </a:effectLst>
        </p:spPr>
      </p:pic>
      <p:grpSp>
        <p:nvGrpSpPr>
          <p:cNvPr id="21" name="Group 20">
            <a:extLst>
              <a:ext uri="{FF2B5EF4-FFF2-40B4-BE49-F238E27FC236}">
                <a16:creationId xmlns:a16="http://schemas.microsoft.com/office/drawing/2014/main" id="{10BE3E44-973E-4213-8A68-FB750168AE4C}"/>
              </a:ext>
            </a:extLst>
          </p:cNvPr>
          <p:cNvGrpSpPr/>
          <p:nvPr/>
        </p:nvGrpSpPr>
        <p:grpSpPr>
          <a:xfrm>
            <a:off x="1089132" y="2622284"/>
            <a:ext cx="3616911" cy="4422456"/>
            <a:chOff x="8309082" y="3060434"/>
            <a:chExt cx="3616911" cy="4422456"/>
          </a:xfrm>
        </p:grpSpPr>
        <p:grpSp>
          <p:nvGrpSpPr>
            <p:cNvPr id="22" name="Group 21">
              <a:extLst>
                <a:ext uri="{FF2B5EF4-FFF2-40B4-BE49-F238E27FC236}">
                  <a16:creationId xmlns:a16="http://schemas.microsoft.com/office/drawing/2014/main" id="{94EE2C99-AD95-4C5D-9D20-B9B139C2BDE5}"/>
                </a:ext>
              </a:extLst>
            </p:cNvPr>
            <p:cNvGrpSpPr/>
            <p:nvPr/>
          </p:nvGrpSpPr>
          <p:grpSpPr>
            <a:xfrm>
              <a:off x="8309082" y="5605847"/>
              <a:ext cx="3616911" cy="1877043"/>
              <a:chOff x="16520679" y="2409534"/>
              <a:chExt cx="3616911" cy="1877043"/>
            </a:xfrm>
          </p:grpSpPr>
          <p:sp>
            <p:nvSpPr>
              <p:cNvPr id="24" name="Round Diagonal Corner Rectangle 184">
                <a:extLst>
                  <a:ext uri="{FF2B5EF4-FFF2-40B4-BE49-F238E27FC236}">
                    <a16:creationId xmlns:a16="http://schemas.microsoft.com/office/drawing/2014/main" id="{88669A0E-DDD4-4B18-8013-8431F0B9F320}"/>
                  </a:ext>
                </a:extLst>
              </p:cNvPr>
              <p:cNvSpPr/>
              <p:nvPr/>
            </p:nvSpPr>
            <p:spPr>
              <a:xfrm>
                <a:off x="16520679" y="2409534"/>
                <a:ext cx="3616911" cy="1877043"/>
              </a:xfrm>
              <a:prstGeom prst="round2DiagRect">
                <a:avLst>
                  <a:gd name="adj1" fmla="val 5047"/>
                  <a:gd name="adj2" fmla="val 7210"/>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A30BDD74-C3F0-467B-94CA-DD8D307F1286}"/>
                  </a:ext>
                </a:extLst>
              </p:cNvPr>
              <p:cNvSpPr/>
              <p:nvPr/>
            </p:nvSpPr>
            <p:spPr>
              <a:xfrm>
                <a:off x="16833850" y="2607235"/>
                <a:ext cx="3089486" cy="1323439"/>
              </a:xfrm>
              <a:prstGeom prst="rect">
                <a:avLst/>
              </a:prstGeom>
            </p:spPr>
            <p:txBody>
              <a:bodyPr wrap="square">
                <a:spAutoFit/>
              </a:bodyPr>
              <a:lstStyle/>
              <a:p>
                <a:r>
                  <a:rPr lang="en-US"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Selects all rows from both participating tables if there is a match between the columns</a:t>
                </a:r>
                <a:endPar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endParaRPr>
              </a:p>
            </p:txBody>
          </p:sp>
        </p:grpSp>
        <p:pic>
          <p:nvPicPr>
            <p:cNvPr id="23" name="Picture 12" descr="Related image">
              <a:extLst>
                <a:ext uri="{FF2B5EF4-FFF2-40B4-BE49-F238E27FC236}">
                  <a16:creationId xmlns:a16="http://schemas.microsoft.com/office/drawing/2014/main" id="{3C6DBB68-015B-4CB3-A255-880F7500232C}"/>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t="51276" r="57669" b="14681"/>
            <a:stretch/>
          </p:blipFill>
          <p:spPr bwMode="auto">
            <a:xfrm>
              <a:off x="8402916" y="3060434"/>
              <a:ext cx="3230699" cy="1743641"/>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Rectangle: Rounded Corners 25">
            <a:extLst>
              <a:ext uri="{FF2B5EF4-FFF2-40B4-BE49-F238E27FC236}">
                <a16:creationId xmlns:a16="http://schemas.microsoft.com/office/drawing/2014/main" id="{06978819-E766-46D1-ACDD-4C596F55C243}"/>
              </a:ext>
            </a:extLst>
          </p:cNvPr>
          <p:cNvSpPr/>
          <p:nvPr/>
        </p:nvSpPr>
        <p:spPr>
          <a:xfrm>
            <a:off x="1729045" y="1463289"/>
            <a:ext cx="2381250" cy="665045"/>
          </a:xfrm>
          <a:prstGeom prst="roundRect">
            <a:avLst/>
          </a:prstGeom>
          <a:noFill/>
          <a:ln w="38100">
            <a:solidFill>
              <a:srgbClr val="5D9C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75000"/>
                    <a:lumOff val="25000"/>
                  </a:schemeClr>
                </a:solidFill>
                <a:latin typeface="Open Sans" panose="020B0604020202020204" charset="0"/>
                <a:ea typeface="Open Sans" panose="020B0604020202020204" charset="0"/>
                <a:cs typeface="Open Sans" panose="020B0604020202020204" charset="0"/>
              </a:rPr>
              <a:t>Inner Join</a:t>
            </a:r>
          </a:p>
        </p:txBody>
      </p:sp>
    </p:spTree>
    <p:extLst>
      <p:ext uri="{BB962C8B-B14F-4D97-AF65-F5344CB8AC3E}">
        <p14:creationId xmlns:p14="http://schemas.microsoft.com/office/powerpoint/2010/main" val="14580309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FB056E2-4782-4FE3-8B19-2BFC7E3435E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Full Outer </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Join</a:t>
            </a:r>
          </a:p>
        </p:txBody>
      </p:sp>
      <p:pic>
        <p:nvPicPr>
          <p:cNvPr id="4" name="Shape 375">
            <a:extLst>
              <a:ext uri="{FF2B5EF4-FFF2-40B4-BE49-F238E27FC236}">
                <a16:creationId xmlns:a16="http://schemas.microsoft.com/office/drawing/2014/main" id="{C0B615C5-AC44-4A76-915D-77EF124FCC92}"/>
              </a:ext>
            </a:extLst>
          </p:cNvPr>
          <p:cNvPicPr preferRelativeResize="0"/>
          <p:nvPr/>
        </p:nvPicPr>
        <p:blipFill rotWithShape="1">
          <a:blip r:embed="rId3">
            <a:alphaModFix/>
          </a:blip>
          <a:srcRect/>
          <a:stretch/>
        </p:blipFill>
        <p:spPr>
          <a:xfrm>
            <a:off x="6705543" y="829986"/>
            <a:ext cx="2942085" cy="253919"/>
          </a:xfrm>
          <a:prstGeom prst="rect">
            <a:avLst/>
          </a:prstGeom>
          <a:noFill/>
          <a:ln>
            <a:noFill/>
          </a:ln>
        </p:spPr>
      </p:pic>
      <p:grpSp>
        <p:nvGrpSpPr>
          <p:cNvPr id="11" name="Group 10">
            <a:extLst>
              <a:ext uri="{FF2B5EF4-FFF2-40B4-BE49-F238E27FC236}">
                <a16:creationId xmlns:a16="http://schemas.microsoft.com/office/drawing/2014/main" id="{53953232-2576-4CFC-919C-B01B289C5483}"/>
              </a:ext>
            </a:extLst>
          </p:cNvPr>
          <p:cNvGrpSpPr/>
          <p:nvPr/>
        </p:nvGrpSpPr>
        <p:grpSpPr>
          <a:xfrm>
            <a:off x="6370593" y="1241440"/>
            <a:ext cx="8323307" cy="5140310"/>
            <a:chOff x="5621294" y="1495031"/>
            <a:chExt cx="8323307" cy="5279666"/>
          </a:xfrm>
        </p:grpSpPr>
        <p:sp>
          <p:nvSpPr>
            <p:cNvPr id="12" name="Isosceles Triangle 11">
              <a:extLst>
                <a:ext uri="{FF2B5EF4-FFF2-40B4-BE49-F238E27FC236}">
                  <a16:creationId xmlns:a16="http://schemas.microsoft.com/office/drawing/2014/main" id="{A1AB8456-7BFF-4662-B200-BDE636890C91}"/>
                </a:ext>
              </a:extLst>
            </p:cNvPr>
            <p:cNvSpPr/>
            <p:nvPr/>
          </p:nvSpPr>
          <p:spPr>
            <a:xfrm>
              <a:off x="9351106" y="2219791"/>
              <a:ext cx="421056" cy="421279"/>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13" name="Group 12">
              <a:extLst>
                <a:ext uri="{FF2B5EF4-FFF2-40B4-BE49-F238E27FC236}">
                  <a16:creationId xmlns:a16="http://schemas.microsoft.com/office/drawing/2014/main" id="{46EB03F7-2F6F-4DBE-B567-399BD728EE7D}"/>
                </a:ext>
              </a:extLst>
            </p:cNvPr>
            <p:cNvGrpSpPr/>
            <p:nvPr/>
          </p:nvGrpSpPr>
          <p:grpSpPr>
            <a:xfrm>
              <a:off x="5621294" y="1495031"/>
              <a:ext cx="8323307" cy="5279666"/>
              <a:chOff x="7411994" y="2148610"/>
              <a:chExt cx="8323307" cy="5279666"/>
            </a:xfrm>
          </p:grpSpPr>
          <p:grpSp>
            <p:nvGrpSpPr>
              <p:cNvPr id="14" name="Group 13">
                <a:extLst>
                  <a:ext uri="{FF2B5EF4-FFF2-40B4-BE49-F238E27FC236}">
                    <a16:creationId xmlns:a16="http://schemas.microsoft.com/office/drawing/2014/main" id="{AE23A702-6F17-4C39-A8D9-2A06CD6ABD36}"/>
                  </a:ext>
                </a:extLst>
              </p:cNvPr>
              <p:cNvGrpSpPr/>
              <p:nvPr/>
            </p:nvGrpSpPr>
            <p:grpSpPr>
              <a:xfrm>
                <a:off x="10793861" y="2148610"/>
                <a:ext cx="1116945" cy="641586"/>
                <a:chOff x="7530784" y="3794728"/>
                <a:chExt cx="1194432" cy="685800"/>
              </a:xfrm>
            </p:grpSpPr>
            <p:sp>
              <p:nvSpPr>
                <p:cNvPr id="18" name="Rounded Rectangle 124">
                  <a:extLst>
                    <a:ext uri="{FF2B5EF4-FFF2-40B4-BE49-F238E27FC236}">
                      <a16:creationId xmlns:a16="http://schemas.microsoft.com/office/drawing/2014/main" id="{74BD5790-5F20-48AC-8018-322852A1FB3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9" name="Rounded Rectangle 125">
                  <a:extLst>
                    <a:ext uri="{FF2B5EF4-FFF2-40B4-BE49-F238E27FC236}">
                      <a16:creationId xmlns:a16="http://schemas.microsoft.com/office/drawing/2014/main" id="{91F99A1D-6875-45AD-97D1-FE5EB56C9729}"/>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15" name="Group 14">
                <a:extLst>
                  <a:ext uri="{FF2B5EF4-FFF2-40B4-BE49-F238E27FC236}">
                    <a16:creationId xmlns:a16="http://schemas.microsoft.com/office/drawing/2014/main" id="{BB417777-498B-42EB-857C-874354B3E095}"/>
                  </a:ext>
                </a:extLst>
              </p:cNvPr>
              <p:cNvGrpSpPr/>
              <p:nvPr/>
            </p:nvGrpSpPr>
            <p:grpSpPr>
              <a:xfrm>
                <a:off x="7411994" y="3244607"/>
                <a:ext cx="8323307" cy="4183669"/>
                <a:chOff x="7411994" y="3244607"/>
                <a:chExt cx="8323307" cy="3660032"/>
              </a:xfrm>
            </p:grpSpPr>
            <p:sp>
              <p:nvSpPr>
                <p:cNvPr id="16" name="Rectangle 15">
                  <a:extLst>
                    <a:ext uri="{FF2B5EF4-FFF2-40B4-BE49-F238E27FC236}">
                      <a16:creationId xmlns:a16="http://schemas.microsoft.com/office/drawing/2014/main" id="{38D5F6DC-509E-415B-ABBC-6E66958E1AD7}"/>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17" name="Rectangle 16">
                  <a:extLst>
                    <a:ext uri="{FF2B5EF4-FFF2-40B4-BE49-F238E27FC236}">
                      <a16:creationId xmlns:a16="http://schemas.microsoft.com/office/drawing/2014/main" id="{2ADDC995-7649-4B56-B5EA-55E8B7E975AA}"/>
                    </a:ext>
                  </a:extLst>
                </p:cNvPr>
                <p:cNvSpPr/>
                <p:nvPr/>
              </p:nvSpPr>
              <p:spPr>
                <a:xfrm>
                  <a:off x="7481283"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import pandas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world_champions={'Team':['India','Australia','West Indies','Pakistan','Sri Lanka'],</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'ICC_rank':[2,3,7,8,4],        'World_champions_Year':[2011,2015,1979,1992,1996],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'Points':[874,787,753,673,855]}</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chokers={'Team':['South Africa',’New Zealand','Zimbabwe'],'ICC_rank':[1,5,9],'Points':[895,764,656]}</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df1=pandas.DataFrame(world_champions)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df2=pandas.DataFrame(chokers)</a:t>
                  </a:r>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print(pandas.merge(df1,df2,on='Team',how=‘outer'))</a:t>
                  </a:r>
                  <a:endParaRPr lang="en-US" altLang="en-US" sz="2000" dirty="0">
                    <a:solidFill>
                      <a:schemeClr val="tx1">
                        <a:lumMod val="65000"/>
                        <a:lumOff val="35000"/>
                      </a:schemeClr>
                    </a:solidFill>
                    <a:latin typeface="Arial" panose="020B0604020202020204" pitchFamily="34" charset="0"/>
                  </a:endParaRPr>
                </a:p>
              </p:txBody>
            </p:sp>
          </p:grpSp>
        </p:grpSp>
      </p:grpSp>
      <p:pic>
        <p:nvPicPr>
          <p:cNvPr id="20" name="Picture 19">
            <a:extLst>
              <a:ext uri="{FF2B5EF4-FFF2-40B4-BE49-F238E27FC236}">
                <a16:creationId xmlns:a16="http://schemas.microsoft.com/office/drawing/2014/main" id="{44A24AB4-6C14-4826-84FF-AE7ECF98A576}"/>
              </a:ext>
            </a:extLst>
          </p:cNvPr>
          <p:cNvPicPr>
            <a:picLocks noChangeAspect="1"/>
          </p:cNvPicPr>
          <p:nvPr/>
        </p:nvPicPr>
        <p:blipFill>
          <a:blip r:embed="rId4"/>
          <a:stretch>
            <a:fillRect/>
          </a:stretch>
        </p:blipFill>
        <p:spPr>
          <a:xfrm>
            <a:off x="8345954" y="6514016"/>
            <a:ext cx="4351014" cy="2383039"/>
          </a:xfrm>
          <a:prstGeom prst="rect">
            <a:avLst/>
          </a:prstGeom>
          <a:ln w="28575">
            <a:solidFill>
              <a:srgbClr val="7EBA56"/>
            </a:solidFill>
          </a:ln>
          <a:effectLst>
            <a:outerShdw blurRad="50800" dist="38100" dir="2700000" algn="tl" rotWithShape="0">
              <a:prstClr val="black">
                <a:alpha val="40000"/>
              </a:prstClr>
            </a:outerShdw>
          </a:effectLst>
        </p:spPr>
      </p:pic>
      <p:grpSp>
        <p:nvGrpSpPr>
          <p:cNvPr id="21" name="Group 20">
            <a:extLst>
              <a:ext uri="{FF2B5EF4-FFF2-40B4-BE49-F238E27FC236}">
                <a16:creationId xmlns:a16="http://schemas.microsoft.com/office/drawing/2014/main" id="{9857D193-26F8-4C13-B87F-7C6CCD9F214D}"/>
              </a:ext>
            </a:extLst>
          </p:cNvPr>
          <p:cNvGrpSpPr/>
          <p:nvPr/>
        </p:nvGrpSpPr>
        <p:grpSpPr>
          <a:xfrm>
            <a:off x="1095001" y="2603084"/>
            <a:ext cx="3717631" cy="4423358"/>
            <a:chOff x="12429751" y="3060284"/>
            <a:chExt cx="3717631" cy="4423358"/>
          </a:xfrm>
        </p:grpSpPr>
        <p:grpSp>
          <p:nvGrpSpPr>
            <p:cNvPr id="22" name="Group 21">
              <a:extLst>
                <a:ext uri="{FF2B5EF4-FFF2-40B4-BE49-F238E27FC236}">
                  <a16:creationId xmlns:a16="http://schemas.microsoft.com/office/drawing/2014/main" id="{03B378E2-A92D-4494-B8D1-FB58C8966CD3}"/>
                </a:ext>
              </a:extLst>
            </p:cNvPr>
            <p:cNvGrpSpPr/>
            <p:nvPr/>
          </p:nvGrpSpPr>
          <p:grpSpPr>
            <a:xfrm>
              <a:off x="12429751" y="5621889"/>
              <a:ext cx="3717631" cy="1861753"/>
              <a:chOff x="16719927" y="2425576"/>
              <a:chExt cx="3717631" cy="1861753"/>
            </a:xfrm>
          </p:grpSpPr>
          <p:sp>
            <p:nvSpPr>
              <p:cNvPr id="24" name="Round Diagonal Corner Rectangle 18">
                <a:extLst>
                  <a:ext uri="{FF2B5EF4-FFF2-40B4-BE49-F238E27FC236}">
                    <a16:creationId xmlns:a16="http://schemas.microsoft.com/office/drawing/2014/main" id="{5FC52055-C979-45B8-918E-E736F2C9716B}"/>
                  </a:ext>
                </a:extLst>
              </p:cNvPr>
              <p:cNvSpPr/>
              <p:nvPr/>
            </p:nvSpPr>
            <p:spPr>
              <a:xfrm>
                <a:off x="16719927" y="2425576"/>
                <a:ext cx="3717631" cy="1861753"/>
              </a:xfrm>
              <a:prstGeom prst="round2DiagRect">
                <a:avLst>
                  <a:gd name="adj1" fmla="val 6489"/>
                  <a:gd name="adj2" fmla="val 648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Rectangle 24">
                <a:extLst>
                  <a:ext uri="{FF2B5EF4-FFF2-40B4-BE49-F238E27FC236}">
                    <a16:creationId xmlns:a16="http://schemas.microsoft.com/office/drawing/2014/main" id="{2AF54526-2A6E-465C-9BF9-69169DD171D1}"/>
                  </a:ext>
                </a:extLst>
              </p:cNvPr>
              <p:cNvSpPr/>
              <p:nvPr/>
            </p:nvSpPr>
            <p:spPr>
              <a:xfrm>
                <a:off x="17003006" y="2639947"/>
                <a:ext cx="3161836" cy="1323439"/>
              </a:xfrm>
              <a:prstGeom prst="rect">
                <a:avLst/>
              </a:prstGeom>
            </p:spPr>
            <p:txBody>
              <a:bodyPr wrap="square">
                <a:spAutoFit/>
              </a:bodyPr>
              <a:lstStyle/>
              <a:p>
                <a:r>
                  <a:rPr lang="en-US"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Returns all records when there is a match in either left (table1) or right (table2) table records</a:t>
                </a:r>
                <a:endPar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endParaRPr>
              </a:p>
            </p:txBody>
          </p:sp>
        </p:grpSp>
        <p:pic>
          <p:nvPicPr>
            <p:cNvPr id="23" name="Picture 12" descr="Related image">
              <a:extLst>
                <a:ext uri="{FF2B5EF4-FFF2-40B4-BE49-F238E27FC236}">
                  <a16:creationId xmlns:a16="http://schemas.microsoft.com/office/drawing/2014/main" id="{FD9DCD19-14B8-4085-B9AB-3941DCA9E94A}"/>
                </a:ext>
              </a:extLst>
            </p:cNvPr>
            <p:cNvPicPr>
              <a:picLocks noChangeAspect="1" noChangeArrowheads="1"/>
            </p:cNvPicPr>
            <p:nvPr/>
          </p:nvPicPr>
          <p:blipFill rotWithShape="1">
            <a:blip r:embed="rId5">
              <a:duotone>
                <a:schemeClr val="accent3">
                  <a:shade val="45000"/>
                  <a:satMod val="135000"/>
                </a:schemeClr>
                <a:prstClr val="white"/>
              </a:duotone>
              <a:extLst>
                <a:ext uri="{28A0092B-C50C-407E-A947-70E740481C1C}">
                  <a14:useLocalDpi xmlns:a14="http://schemas.microsoft.com/office/drawing/2010/main" val="0"/>
                </a:ext>
              </a:extLst>
            </a:blip>
            <a:srcRect l="57669" t="51276" b="14681"/>
            <a:stretch/>
          </p:blipFill>
          <p:spPr bwMode="auto">
            <a:xfrm>
              <a:off x="12613093" y="3060284"/>
              <a:ext cx="3230699" cy="1743641"/>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Rectangle: Rounded Corners 25">
            <a:extLst>
              <a:ext uri="{FF2B5EF4-FFF2-40B4-BE49-F238E27FC236}">
                <a16:creationId xmlns:a16="http://schemas.microsoft.com/office/drawing/2014/main" id="{45E4338A-950F-461A-8EE9-6EBE7AF93A88}"/>
              </a:ext>
            </a:extLst>
          </p:cNvPr>
          <p:cNvSpPr/>
          <p:nvPr/>
        </p:nvSpPr>
        <p:spPr>
          <a:xfrm>
            <a:off x="1729045" y="1463289"/>
            <a:ext cx="2381250" cy="665045"/>
          </a:xfrm>
          <a:prstGeom prst="roundRect">
            <a:avLst/>
          </a:prstGeom>
          <a:noFill/>
          <a:ln w="28575">
            <a:solidFill>
              <a:srgbClr val="7EBA56"/>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75000"/>
                    <a:lumOff val="25000"/>
                  </a:schemeClr>
                </a:solidFill>
                <a:latin typeface="Open Sans" panose="020B0604020202020204" charset="0"/>
                <a:ea typeface="Open Sans" panose="020B0604020202020204" charset="0"/>
                <a:cs typeface="Open Sans" panose="020B0604020202020204" charset="0"/>
              </a:rPr>
              <a:t>Full Outer Join</a:t>
            </a:r>
          </a:p>
        </p:txBody>
      </p:sp>
    </p:spTree>
    <p:extLst>
      <p:ext uri="{BB962C8B-B14F-4D97-AF65-F5344CB8AC3E}">
        <p14:creationId xmlns:p14="http://schemas.microsoft.com/office/powerpoint/2010/main" val="687285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9BB0ADD-2E46-4548-9CE7-B2C6380F7DB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Typecasting</a:t>
            </a:r>
          </a:p>
        </p:txBody>
      </p:sp>
      <p:pic>
        <p:nvPicPr>
          <p:cNvPr id="4" name="Shape 375">
            <a:extLst>
              <a:ext uri="{FF2B5EF4-FFF2-40B4-BE49-F238E27FC236}">
                <a16:creationId xmlns:a16="http://schemas.microsoft.com/office/drawing/2014/main" id="{A6A87A25-0C42-4B49-AB79-532EA01C4FC3}"/>
              </a:ext>
            </a:extLst>
          </p:cNvPr>
          <p:cNvPicPr preferRelativeResize="0"/>
          <p:nvPr/>
        </p:nvPicPr>
        <p:blipFill rotWithShape="1">
          <a:blip r:embed="rId3">
            <a:alphaModFix/>
          </a:blip>
          <a:srcRect/>
          <a:stretch/>
        </p:blipFill>
        <p:spPr>
          <a:xfrm>
            <a:off x="6894730" y="829986"/>
            <a:ext cx="2512029" cy="253919"/>
          </a:xfrm>
          <a:prstGeom prst="rect">
            <a:avLst/>
          </a:prstGeom>
          <a:noFill/>
          <a:ln>
            <a:noFill/>
          </a:ln>
        </p:spPr>
      </p:pic>
      <p:grpSp>
        <p:nvGrpSpPr>
          <p:cNvPr id="9" name="Group 8">
            <a:extLst>
              <a:ext uri="{FF2B5EF4-FFF2-40B4-BE49-F238E27FC236}">
                <a16:creationId xmlns:a16="http://schemas.microsoft.com/office/drawing/2014/main" id="{56A4CAF3-6E40-4112-AF6C-E107D877C8A0}"/>
              </a:ext>
            </a:extLst>
          </p:cNvPr>
          <p:cNvGrpSpPr/>
          <p:nvPr/>
        </p:nvGrpSpPr>
        <p:grpSpPr>
          <a:xfrm>
            <a:off x="4474663" y="1142803"/>
            <a:ext cx="7762943" cy="624506"/>
            <a:chOff x="808577" y="1589784"/>
            <a:chExt cx="7368008" cy="624506"/>
          </a:xfrm>
          <a:solidFill>
            <a:srgbClr val="BDD7EE"/>
          </a:solidFill>
        </p:grpSpPr>
        <p:sp>
          <p:nvSpPr>
            <p:cNvPr id="8" name="Arrow: Pentagon 7">
              <a:extLst>
                <a:ext uri="{FF2B5EF4-FFF2-40B4-BE49-F238E27FC236}">
                  <a16:creationId xmlns:a16="http://schemas.microsoft.com/office/drawing/2014/main" id="{15C4B441-812D-439B-9780-14170C3EAFEB}"/>
                </a:ext>
              </a:extLst>
            </p:cNvPr>
            <p:cNvSpPr/>
            <p:nvPr/>
          </p:nvSpPr>
          <p:spPr>
            <a:xfrm>
              <a:off x="808577" y="1589784"/>
              <a:ext cx="7368008" cy="624506"/>
            </a:xfrm>
            <a:prstGeom prst="homePlate">
              <a:avLst/>
            </a:prstGeom>
            <a:grp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
          <p:nvSpPr>
            <p:cNvPr id="7" name="Rectangle 6">
              <a:extLst>
                <a:ext uri="{FF2B5EF4-FFF2-40B4-BE49-F238E27FC236}">
                  <a16:creationId xmlns:a16="http://schemas.microsoft.com/office/drawing/2014/main" id="{51324AC0-FB7A-47AA-A48B-3B11E3604585}"/>
                </a:ext>
              </a:extLst>
            </p:cNvPr>
            <p:cNvSpPr/>
            <p:nvPr/>
          </p:nvSpPr>
          <p:spPr>
            <a:xfrm>
              <a:off x="1034483" y="1722162"/>
              <a:ext cx="6898537" cy="400110"/>
            </a:xfrm>
            <a:prstGeom prst="rect">
              <a:avLst/>
            </a:prstGeom>
            <a:grpFill/>
          </p:spPr>
          <p:txBody>
            <a:bodyPr wrap="square" anchor="ctr">
              <a:spAutoFit/>
            </a:bodyPr>
            <a:lstStyle/>
            <a:p>
              <a:r>
                <a:rPr lang="en-US" sz="2000" dirty="0">
                  <a:solidFill>
                    <a:srgbClr val="252830"/>
                  </a:solidFill>
                  <a:latin typeface="Open Sans" panose="020B0604020202020204" charset="0"/>
                </a:rPr>
                <a:t>It converts the data type of an object to the required data type.</a:t>
              </a:r>
              <a:endParaRPr lang="en-IN" sz="2000" dirty="0"/>
            </a:p>
          </p:txBody>
        </p:sp>
      </p:grpSp>
      <p:grpSp>
        <p:nvGrpSpPr>
          <p:cNvPr id="10" name="Group 9">
            <a:extLst>
              <a:ext uri="{FF2B5EF4-FFF2-40B4-BE49-F238E27FC236}">
                <a16:creationId xmlns:a16="http://schemas.microsoft.com/office/drawing/2014/main" id="{0BCDB34C-F2A9-423A-8418-7F2354DE931D}"/>
              </a:ext>
            </a:extLst>
          </p:cNvPr>
          <p:cNvGrpSpPr/>
          <p:nvPr/>
        </p:nvGrpSpPr>
        <p:grpSpPr>
          <a:xfrm>
            <a:off x="2121484" y="2145237"/>
            <a:ext cx="12013031" cy="6679087"/>
            <a:chOff x="2121484" y="1418468"/>
            <a:chExt cx="12013031" cy="6679087"/>
          </a:xfrm>
        </p:grpSpPr>
        <p:sp>
          <p:nvSpPr>
            <p:cNvPr id="35" name="Freeform 7">
              <a:extLst>
                <a:ext uri="{FF2B5EF4-FFF2-40B4-BE49-F238E27FC236}">
                  <a16:creationId xmlns:a16="http://schemas.microsoft.com/office/drawing/2014/main" id="{8E85BEA0-AD12-4F86-8D98-775DCE42D59A}"/>
                </a:ext>
              </a:extLst>
            </p:cNvPr>
            <p:cNvSpPr>
              <a:spLocks noEditPoints="1"/>
            </p:cNvSpPr>
            <p:nvPr/>
          </p:nvSpPr>
          <p:spPr bwMode="auto">
            <a:xfrm>
              <a:off x="6376977" y="1884615"/>
              <a:ext cx="1624308" cy="3150098"/>
            </a:xfrm>
            <a:custGeom>
              <a:avLst/>
              <a:gdLst>
                <a:gd name="T0" fmla="*/ 495 w 710"/>
                <a:gd name="T1" fmla="*/ 634 h 1377"/>
                <a:gd name="T2" fmla="*/ 495 w 710"/>
                <a:gd name="T3" fmla="*/ 347 h 1377"/>
                <a:gd name="T4" fmla="*/ 559 w 710"/>
                <a:gd name="T5" fmla="*/ 261 h 1377"/>
                <a:gd name="T6" fmla="*/ 381 w 710"/>
                <a:gd name="T7" fmla="*/ 261 h 1377"/>
                <a:gd name="T8" fmla="*/ 445 w 710"/>
                <a:gd name="T9" fmla="*/ 347 h 1377"/>
                <a:gd name="T10" fmla="*/ 445 w 710"/>
                <a:gd name="T11" fmla="*/ 492 h 1377"/>
                <a:gd name="T12" fmla="*/ 354 w 710"/>
                <a:gd name="T13" fmla="*/ 423 h 1377"/>
                <a:gd name="T14" fmla="*/ 354 w 710"/>
                <a:gd name="T15" fmla="*/ 175 h 1377"/>
                <a:gd name="T16" fmla="*/ 328 w 710"/>
                <a:gd name="T17" fmla="*/ 0 h 1377"/>
                <a:gd name="T18" fmla="*/ 305 w 710"/>
                <a:gd name="T19" fmla="*/ 175 h 1377"/>
                <a:gd name="T20" fmla="*/ 305 w 710"/>
                <a:gd name="T21" fmla="*/ 448 h 1377"/>
                <a:gd name="T22" fmla="*/ 445 w 710"/>
                <a:gd name="T23" fmla="*/ 554 h 1377"/>
                <a:gd name="T24" fmla="*/ 445 w 710"/>
                <a:gd name="T25" fmla="*/ 655 h 1377"/>
                <a:gd name="T26" fmla="*/ 490 w 710"/>
                <a:gd name="T27" fmla="*/ 699 h 1377"/>
                <a:gd name="T28" fmla="*/ 358 w 710"/>
                <a:gd name="T29" fmla="*/ 699 h 1377"/>
                <a:gd name="T30" fmla="*/ 216 w 710"/>
                <a:gd name="T31" fmla="*/ 562 h 1377"/>
                <a:gd name="T32" fmla="*/ 142 w 710"/>
                <a:gd name="T33" fmla="*/ 424 h 1377"/>
                <a:gd name="T34" fmla="*/ 179 w 710"/>
                <a:gd name="T35" fmla="*/ 594 h 1377"/>
                <a:gd name="T36" fmla="*/ 338 w 710"/>
                <a:gd name="T37" fmla="*/ 748 h 1377"/>
                <a:gd name="T38" fmla="*/ 541 w 710"/>
                <a:gd name="T39" fmla="*/ 748 h 1377"/>
                <a:gd name="T40" fmla="*/ 661 w 710"/>
                <a:gd name="T41" fmla="*/ 864 h 1377"/>
                <a:gd name="T42" fmla="*/ 661 w 710"/>
                <a:gd name="T43" fmla="*/ 1322 h 1377"/>
                <a:gd name="T44" fmla="*/ 21 w 710"/>
                <a:gd name="T45" fmla="*/ 1322 h 1377"/>
                <a:gd name="T46" fmla="*/ 21 w 710"/>
                <a:gd name="T47" fmla="*/ 1377 h 1377"/>
                <a:gd name="T48" fmla="*/ 710 w 710"/>
                <a:gd name="T49" fmla="*/ 1377 h 1377"/>
                <a:gd name="T50" fmla="*/ 710 w 710"/>
                <a:gd name="T51" fmla="*/ 844 h 1377"/>
                <a:gd name="T52" fmla="*/ 495 w 710"/>
                <a:gd name="T53" fmla="*/ 634 h 1377"/>
                <a:gd name="T54" fmla="*/ 306 w 710"/>
                <a:gd name="T55" fmla="*/ 56 h 1377"/>
                <a:gd name="T56" fmla="*/ 357 w 710"/>
                <a:gd name="T57" fmla="*/ 61 h 1377"/>
                <a:gd name="T58" fmla="*/ 333 w 710"/>
                <a:gd name="T59" fmla="*/ 128 h 1377"/>
                <a:gd name="T60" fmla="*/ 306 w 710"/>
                <a:gd name="T61" fmla="*/ 56 h 1377"/>
                <a:gd name="T62" fmla="*/ 142 w 710"/>
                <a:gd name="T63" fmla="*/ 553 h 1377"/>
                <a:gd name="T64" fmla="*/ 114 w 710"/>
                <a:gd name="T65" fmla="*/ 541 h 1377"/>
                <a:gd name="T66" fmla="*/ 142 w 710"/>
                <a:gd name="T67" fmla="*/ 473 h 1377"/>
                <a:gd name="T68" fmla="*/ 182 w 710"/>
                <a:gd name="T69" fmla="*/ 513 h 1377"/>
                <a:gd name="T70" fmla="*/ 142 w 710"/>
                <a:gd name="T71" fmla="*/ 553 h 1377"/>
                <a:gd name="T72" fmla="*/ 470 w 710"/>
                <a:gd name="T73" fmla="*/ 300 h 1377"/>
                <a:gd name="T74" fmla="*/ 430 w 710"/>
                <a:gd name="T75" fmla="*/ 261 h 1377"/>
                <a:gd name="T76" fmla="*/ 509 w 710"/>
                <a:gd name="T77" fmla="*/ 261 h 1377"/>
                <a:gd name="T78" fmla="*/ 470 w 710"/>
                <a:gd name="T79" fmla="*/ 300 h 1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10" h="1377">
                  <a:moveTo>
                    <a:pt x="495" y="634"/>
                  </a:moveTo>
                  <a:cubicBezTo>
                    <a:pt x="495" y="347"/>
                    <a:pt x="495" y="347"/>
                    <a:pt x="495" y="347"/>
                  </a:cubicBezTo>
                  <a:cubicBezTo>
                    <a:pt x="532" y="336"/>
                    <a:pt x="559" y="302"/>
                    <a:pt x="559" y="261"/>
                  </a:cubicBezTo>
                  <a:cubicBezTo>
                    <a:pt x="559" y="144"/>
                    <a:pt x="381" y="144"/>
                    <a:pt x="381" y="261"/>
                  </a:cubicBezTo>
                  <a:cubicBezTo>
                    <a:pt x="381" y="302"/>
                    <a:pt x="408" y="336"/>
                    <a:pt x="445" y="347"/>
                  </a:cubicBezTo>
                  <a:cubicBezTo>
                    <a:pt x="445" y="492"/>
                    <a:pt x="445" y="492"/>
                    <a:pt x="445" y="492"/>
                  </a:cubicBezTo>
                  <a:cubicBezTo>
                    <a:pt x="354" y="423"/>
                    <a:pt x="354" y="423"/>
                    <a:pt x="354" y="423"/>
                  </a:cubicBezTo>
                  <a:cubicBezTo>
                    <a:pt x="354" y="175"/>
                    <a:pt x="354" y="175"/>
                    <a:pt x="354" y="175"/>
                  </a:cubicBezTo>
                  <a:cubicBezTo>
                    <a:pt x="451" y="145"/>
                    <a:pt x="430" y="0"/>
                    <a:pt x="328" y="0"/>
                  </a:cubicBezTo>
                  <a:cubicBezTo>
                    <a:pt x="226" y="0"/>
                    <a:pt x="205" y="147"/>
                    <a:pt x="305" y="175"/>
                  </a:cubicBezTo>
                  <a:cubicBezTo>
                    <a:pt x="305" y="448"/>
                    <a:pt x="305" y="448"/>
                    <a:pt x="305" y="448"/>
                  </a:cubicBezTo>
                  <a:cubicBezTo>
                    <a:pt x="445" y="554"/>
                    <a:pt x="445" y="554"/>
                    <a:pt x="445" y="554"/>
                  </a:cubicBezTo>
                  <a:cubicBezTo>
                    <a:pt x="445" y="655"/>
                    <a:pt x="445" y="655"/>
                    <a:pt x="445" y="655"/>
                  </a:cubicBezTo>
                  <a:cubicBezTo>
                    <a:pt x="490" y="699"/>
                    <a:pt x="490" y="699"/>
                    <a:pt x="490" y="699"/>
                  </a:cubicBezTo>
                  <a:cubicBezTo>
                    <a:pt x="358" y="699"/>
                    <a:pt x="358" y="699"/>
                    <a:pt x="358" y="699"/>
                  </a:cubicBezTo>
                  <a:cubicBezTo>
                    <a:pt x="216" y="562"/>
                    <a:pt x="216" y="562"/>
                    <a:pt x="216" y="562"/>
                  </a:cubicBezTo>
                  <a:cubicBezTo>
                    <a:pt x="255" y="503"/>
                    <a:pt x="213" y="424"/>
                    <a:pt x="142" y="424"/>
                  </a:cubicBezTo>
                  <a:cubicBezTo>
                    <a:pt x="0" y="424"/>
                    <a:pt x="45" y="655"/>
                    <a:pt x="179" y="594"/>
                  </a:cubicBezTo>
                  <a:cubicBezTo>
                    <a:pt x="338" y="748"/>
                    <a:pt x="338" y="748"/>
                    <a:pt x="338" y="748"/>
                  </a:cubicBezTo>
                  <a:cubicBezTo>
                    <a:pt x="541" y="748"/>
                    <a:pt x="541" y="748"/>
                    <a:pt x="541" y="748"/>
                  </a:cubicBezTo>
                  <a:cubicBezTo>
                    <a:pt x="661" y="864"/>
                    <a:pt x="661" y="864"/>
                    <a:pt x="661" y="864"/>
                  </a:cubicBezTo>
                  <a:cubicBezTo>
                    <a:pt x="661" y="1322"/>
                    <a:pt x="661" y="1322"/>
                    <a:pt x="661" y="1322"/>
                  </a:cubicBezTo>
                  <a:cubicBezTo>
                    <a:pt x="21" y="1322"/>
                    <a:pt x="21" y="1322"/>
                    <a:pt x="21" y="1322"/>
                  </a:cubicBezTo>
                  <a:cubicBezTo>
                    <a:pt x="21" y="1377"/>
                    <a:pt x="21" y="1377"/>
                    <a:pt x="21" y="1377"/>
                  </a:cubicBezTo>
                  <a:cubicBezTo>
                    <a:pt x="710" y="1377"/>
                    <a:pt x="710" y="1377"/>
                    <a:pt x="710" y="1377"/>
                  </a:cubicBezTo>
                  <a:cubicBezTo>
                    <a:pt x="710" y="844"/>
                    <a:pt x="710" y="844"/>
                    <a:pt x="710" y="844"/>
                  </a:cubicBezTo>
                  <a:lnTo>
                    <a:pt x="495" y="634"/>
                  </a:lnTo>
                  <a:close/>
                  <a:moveTo>
                    <a:pt x="306" y="56"/>
                  </a:moveTo>
                  <a:cubicBezTo>
                    <a:pt x="323" y="46"/>
                    <a:pt x="343" y="48"/>
                    <a:pt x="357" y="61"/>
                  </a:cubicBezTo>
                  <a:cubicBezTo>
                    <a:pt x="377" y="81"/>
                    <a:pt x="371" y="124"/>
                    <a:pt x="333" y="128"/>
                  </a:cubicBezTo>
                  <a:cubicBezTo>
                    <a:pt x="284" y="128"/>
                    <a:pt x="276" y="76"/>
                    <a:pt x="306" y="56"/>
                  </a:cubicBezTo>
                  <a:close/>
                  <a:moveTo>
                    <a:pt x="142" y="553"/>
                  </a:moveTo>
                  <a:cubicBezTo>
                    <a:pt x="132" y="553"/>
                    <a:pt x="122" y="549"/>
                    <a:pt x="114" y="541"/>
                  </a:cubicBezTo>
                  <a:cubicBezTo>
                    <a:pt x="90" y="517"/>
                    <a:pt x="105" y="473"/>
                    <a:pt x="142" y="473"/>
                  </a:cubicBezTo>
                  <a:cubicBezTo>
                    <a:pt x="165" y="473"/>
                    <a:pt x="182" y="490"/>
                    <a:pt x="182" y="513"/>
                  </a:cubicBezTo>
                  <a:cubicBezTo>
                    <a:pt x="182" y="538"/>
                    <a:pt x="162" y="553"/>
                    <a:pt x="142" y="553"/>
                  </a:cubicBezTo>
                  <a:close/>
                  <a:moveTo>
                    <a:pt x="470" y="300"/>
                  </a:moveTo>
                  <a:cubicBezTo>
                    <a:pt x="450" y="300"/>
                    <a:pt x="430" y="287"/>
                    <a:pt x="430" y="261"/>
                  </a:cubicBezTo>
                  <a:cubicBezTo>
                    <a:pt x="430" y="209"/>
                    <a:pt x="509" y="209"/>
                    <a:pt x="509" y="261"/>
                  </a:cubicBezTo>
                  <a:cubicBezTo>
                    <a:pt x="509" y="287"/>
                    <a:pt x="490" y="300"/>
                    <a:pt x="470" y="30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6" name="Oval 8">
              <a:extLst>
                <a:ext uri="{FF2B5EF4-FFF2-40B4-BE49-F238E27FC236}">
                  <a16:creationId xmlns:a16="http://schemas.microsoft.com/office/drawing/2014/main" id="{665C9A96-ABBA-4196-8E99-AA9E8E96C0D7}"/>
                </a:ext>
              </a:extLst>
            </p:cNvPr>
            <p:cNvSpPr>
              <a:spLocks noChangeArrowheads="1"/>
            </p:cNvSpPr>
            <p:nvPr/>
          </p:nvSpPr>
          <p:spPr bwMode="auto">
            <a:xfrm>
              <a:off x="6067015" y="4578176"/>
              <a:ext cx="764098" cy="764096"/>
            </a:xfrm>
            <a:prstGeom prst="ellipse">
              <a:avLst/>
            </a:pr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7" name="Freeform 6">
              <a:extLst>
                <a:ext uri="{FF2B5EF4-FFF2-40B4-BE49-F238E27FC236}">
                  <a16:creationId xmlns:a16="http://schemas.microsoft.com/office/drawing/2014/main" id="{A0958C8F-C823-49CE-95E0-BAD3A86BC74D}"/>
                </a:ext>
              </a:extLst>
            </p:cNvPr>
            <p:cNvSpPr>
              <a:spLocks noEditPoints="1"/>
            </p:cNvSpPr>
            <p:nvPr/>
          </p:nvSpPr>
          <p:spPr bwMode="auto">
            <a:xfrm>
              <a:off x="8328067" y="2028785"/>
              <a:ext cx="1588265" cy="3005929"/>
            </a:xfrm>
            <a:custGeom>
              <a:avLst/>
              <a:gdLst>
                <a:gd name="T0" fmla="*/ 694 w 694"/>
                <a:gd name="T1" fmla="*/ 1259 h 1314"/>
                <a:gd name="T2" fmla="*/ 49 w 694"/>
                <a:gd name="T3" fmla="*/ 1259 h 1314"/>
                <a:gd name="T4" fmla="*/ 49 w 694"/>
                <a:gd name="T5" fmla="*/ 822 h 1314"/>
                <a:gd name="T6" fmla="*/ 63 w 694"/>
                <a:gd name="T7" fmla="*/ 812 h 1314"/>
                <a:gd name="T8" fmla="*/ 210 w 694"/>
                <a:gd name="T9" fmla="*/ 812 h 1314"/>
                <a:gd name="T10" fmla="*/ 441 w 694"/>
                <a:gd name="T11" fmla="*/ 689 h 1314"/>
                <a:gd name="T12" fmla="*/ 593 w 694"/>
                <a:gd name="T13" fmla="*/ 626 h 1314"/>
                <a:gd name="T14" fmla="*/ 417 w 694"/>
                <a:gd name="T15" fmla="*/ 645 h 1314"/>
                <a:gd name="T16" fmla="*/ 197 w 694"/>
                <a:gd name="T17" fmla="*/ 762 h 1314"/>
                <a:gd name="T18" fmla="*/ 128 w 694"/>
                <a:gd name="T19" fmla="*/ 762 h 1314"/>
                <a:gd name="T20" fmla="*/ 529 w 694"/>
                <a:gd name="T21" fmla="*/ 460 h 1314"/>
                <a:gd name="T22" fmla="*/ 529 w 694"/>
                <a:gd name="T23" fmla="*/ 174 h 1314"/>
                <a:gd name="T24" fmla="*/ 504 w 694"/>
                <a:gd name="T25" fmla="*/ 0 h 1314"/>
                <a:gd name="T26" fmla="*/ 479 w 694"/>
                <a:gd name="T27" fmla="*/ 174 h 1314"/>
                <a:gd name="T28" fmla="*/ 479 w 694"/>
                <a:gd name="T29" fmla="*/ 435 h 1314"/>
                <a:gd name="T30" fmla="*/ 175 w 694"/>
                <a:gd name="T31" fmla="*/ 664 h 1314"/>
                <a:gd name="T32" fmla="*/ 175 w 694"/>
                <a:gd name="T33" fmla="*/ 494 h 1314"/>
                <a:gd name="T34" fmla="*/ 332 w 694"/>
                <a:gd name="T35" fmla="*/ 382 h 1314"/>
                <a:gd name="T36" fmla="*/ 332 w 694"/>
                <a:gd name="T37" fmla="*/ 259 h 1314"/>
                <a:gd name="T38" fmla="*/ 307 w 694"/>
                <a:gd name="T39" fmla="*/ 84 h 1314"/>
                <a:gd name="T40" fmla="*/ 282 w 694"/>
                <a:gd name="T41" fmla="*/ 259 h 1314"/>
                <a:gd name="T42" fmla="*/ 282 w 694"/>
                <a:gd name="T43" fmla="*/ 357 h 1314"/>
                <a:gd name="T44" fmla="*/ 126 w 694"/>
                <a:gd name="T45" fmla="*/ 469 h 1314"/>
                <a:gd name="T46" fmla="*/ 126 w 694"/>
                <a:gd name="T47" fmla="*/ 702 h 1314"/>
                <a:gd name="T48" fmla="*/ 0 w 694"/>
                <a:gd name="T49" fmla="*/ 797 h 1314"/>
                <a:gd name="T50" fmla="*/ 0 w 694"/>
                <a:gd name="T51" fmla="*/ 1314 h 1314"/>
                <a:gd name="T52" fmla="*/ 694 w 694"/>
                <a:gd name="T53" fmla="*/ 1314 h 1314"/>
                <a:gd name="T54" fmla="*/ 694 w 694"/>
                <a:gd name="T55" fmla="*/ 1259 h 1314"/>
                <a:gd name="T56" fmla="*/ 504 w 694"/>
                <a:gd name="T57" fmla="*/ 587 h 1314"/>
                <a:gd name="T58" fmla="*/ 544 w 694"/>
                <a:gd name="T59" fmla="*/ 626 h 1314"/>
                <a:gd name="T60" fmla="*/ 504 w 694"/>
                <a:gd name="T61" fmla="*/ 666 h 1314"/>
                <a:gd name="T62" fmla="*/ 464 w 694"/>
                <a:gd name="T63" fmla="*/ 626 h 1314"/>
                <a:gd name="T64" fmla="*/ 504 w 694"/>
                <a:gd name="T65" fmla="*/ 587 h 1314"/>
                <a:gd name="T66" fmla="*/ 504 w 694"/>
                <a:gd name="T67" fmla="*/ 50 h 1314"/>
                <a:gd name="T68" fmla="*/ 504 w 694"/>
                <a:gd name="T69" fmla="*/ 128 h 1314"/>
                <a:gd name="T70" fmla="*/ 504 w 694"/>
                <a:gd name="T71" fmla="*/ 50 h 1314"/>
                <a:gd name="T72" fmla="*/ 307 w 694"/>
                <a:gd name="T73" fmla="*/ 134 h 1314"/>
                <a:gd name="T74" fmla="*/ 307 w 694"/>
                <a:gd name="T75" fmla="*/ 213 h 1314"/>
                <a:gd name="T76" fmla="*/ 307 w 694"/>
                <a:gd name="T77" fmla="*/ 134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94" h="1314">
                  <a:moveTo>
                    <a:pt x="694" y="1259"/>
                  </a:moveTo>
                  <a:cubicBezTo>
                    <a:pt x="49" y="1259"/>
                    <a:pt x="49" y="1259"/>
                    <a:pt x="49" y="1259"/>
                  </a:cubicBezTo>
                  <a:cubicBezTo>
                    <a:pt x="49" y="822"/>
                    <a:pt x="49" y="822"/>
                    <a:pt x="49" y="822"/>
                  </a:cubicBezTo>
                  <a:cubicBezTo>
                    <a:pt x="63" y="812"/>
                    <a:pt x="63" y="812"/>
                    <a:pt x="63" y="812"/>
                  </a:cubicBezTo>
                  <a:cubicBezTo>
                    <a:pt x="210" y="812"/>
                    <a:pt x="210" y="812"/>
                    <a:pt x="210" y="812"/>
                  </a:cubicBezTo>
                  <a:cubicBezTo>
                    <a:pt x="441" y="689"/>
                    <a:pt x="441" y="689"/>
                    <a:pt x="441" y="689"/>
                  </a:cubicBezTo>
                  <a:cubicBezTo>
                    <a:pt x="496" y="745"/>
                    <a:pt x="593" y="706"/>
                    <a:pt x="593" y="626"/>
                  </a:cubicBezTo>
                  <a:cubicBezTo>
                    <a:pt x="593" y="496"/>
                    <a:pt x="389" y="518"/>
                    <a:pt x="417" y="645"/>
                  </a:cubicBezTo>
                  <a:cubicBezTo>
                    <a:pt x="197" y="762"/>
                    <a:pt x="197" y="762"/>
                    <a:pt x="197" y="762"/>
                  </a:cubicBezTo>
                  <a:cubicBezTo>
                    <a:pt x="128" y="762"/>
                    <a:pt x="128" y="762"/>
                    <a:pt x="128" y="762"/>
                  </a:cubicBezTo>
                  <a:cubicBezTo>
                    <a:pt x="529" y="460"/>
                    <a:pt x="529" y="460"/>
                    <a:pt x="529" y="460"/>
                  </a:cubicBezTo>
                  <a:cubicBezTo>
                    <a:pt x="529" y="174"/>
                    <a:pt x="529" y="174"/>
                    <a:pt x="529" y="174"/>
                  </a:cubicBezTo>
                  <a:cubicBezTo>
                    <a:pt x="627" y="146"/>
                    <a:pt x="607" y="0"/>
                    <a:pt x="504" y="0"/>
                  </a:cubicBezTo>
                  <a:cubicBezTo>
                    <a:pt x="401" y="0"/>
                    <a:pt x="381" y="146"/>
                    <a:pt x="479" y="174"/>
                  </a:cubicBezTo>
                  <a:cubicBezTo>
                    <a:pt x="479" y="435"/>
                    <a:pt x="479" y="435"/>
                    <a:pt x="479" y="435"/>
                  </a:cubicBezTo>
                  <a:cubicBezTo>
                    <a:pt x="175" y="664"/>
                    <a:pt x="175" y="664"/>
                    <a:pt x="175" y="664"/>
                  </a:cubicBezTo>
                  <a:cubicBezTo>
                    <a:pt x="175" y="494"/>
                    <a:pt x="175" y="494"/>
                    <a:pt x="175" y="494"/>
                  </a:cubicBezTo>
                  <a:cubicBezTo>
                    <a:pt x="332" y="382"/>
                    <a:pt x="332" y="382"/>
                    <a:pt x="332" y="382"/>
                  </a:cubicBezTo>
                  <a:cubicBezTo>
                    <a:pt x="332" y="259"/>
                    <a:pt x="332" y="259"/>
                    <a:pt x="332" y="259"/>
                  </a:cubicBezTo>
                  <a:cubicBezTo>
                    <a:pt x="430" y="230"/>
                    <a:pt x="409" y="84"/>
                    <a:pt x="307" y="84"/>
                  </a:cubicBezTo>
                  <a:cubicBezTo>
                    <a:pt x="204" y="84"/>
                    <a:pt x="184" y="230"/>
                    <a:pt x="282" y="259"/>
                  </a:cubicBezTo>
                  <a:cubicBezTo>
                    <a:pt x="282" y="357"/>
                    <a:pt x="282" y="357"/>
                    <a:pt x="282" y="357"/>
                  </a:cubicBezTo>
                  <a:cubicBezTo>
                    <a:pt x="126" y="469"/>
                    <a:pt x="126" y="469"/>
                    <a:pt x="126" y="469"/>
                  </a:cubicBezTo>
                  <a:cubicBezTo>
                    <a:pt x="126" y="702"/>
                    <a:pt x="126" y="702"/>
                    <a:pt x="126" y="702"/>
                  </a:cubicBezTo>
                  <a:cubicBezTo>
                    <a:pt x="0" y="797"/>
                    <a:pt x="0" y="797"/>
                    <a:pt x="0" y="797"/>
                  </a:cubicBezTo>
                  <a:cubicBezTo>
                    <a:pt x="0" y="1314"/>
                    <a:pt x="0" y="1314"/>
                    <a:pt x="0" y="1314"/>
                  </a:cubicBezTo>
                  <a:cubicBezTo>
                    <a:pt x="694" y="1314"/>
                    <a:pt x="694" y="1314"/>
                    <a:pt x="694" y="1314"/>
                  </a:cubicBezTo>
                  <a:lnTo>
                    <a:pt x="694" y="1259"/>
                  </a:lnTo>
                  <a:close/>
                  <a:moveTo>
                    <a:pt x="504" y="587"/>
                  </a:moveTo>
                  <a:cubicBezTo>
                    <a:pt x="527" y="587"/>
                    <a:pt x="544" y="604"/>
                    <a:pt x="544" y="626"/>
                  </a:cubicBezTo>
                  <a:cubicBezTo>
                    <a:pt x="544" y="649"/>
                    <a:pt x="527" y="666"/>
                    <a:pt x="504" y="666"/>
                  </a:cubicBezTo>
                  <a:cubicBezTo>
                    <a:pt x="481" y="666"/>
                    <a:pt x="464" y="649"/>
                    <a:pt x="464" y="626"/>
                  </a:cubicBezTo>
                  <a:cubicBezTo>
                    <a:pt x="464" y="604"/>
                    <a:pt x="481" y="587"/>
                    <a:pt x="504" y="587"/>
                  </a:cubicBezTo>
                  <a:close/>
                  <a:moveTo>
                    <a:pt x="504" y="50"/>
                  </a:moveTo>
                  <a:cubicBezTo>
                    <a:pt x="557" y="50"/>
                    <a:pt x="557" y="128"/>
                    <a:pt x="504" y="128"/>
                  </a:cubicBezTo>
                  <a:cubicBezTo>
                    <a:pt x="451" y="128"/>
                    <a:pt x="451" y="50"/>
                    <a:pt x="504" y="50"/>
                  </a:cubicBezTo>
                  <a:close/>
                  <a:moveTo>
                    <a:pt x="307" y="134"/>
                  </a:moveTo>
                  <a:cubicBezTo>
                    <a:pt x="359" y="134"/>
                    <a:pt x="359" y="213"/>
                    <a:pt x="307" y="213"/>
                  </a:cubicBezTo>
                  <a:cubicBezTo>
                    <a:pt x="255" y="213"/>
                    <a:pt x="255" y="134"/>
                    <a:pt x="307" y="13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8" name="Oval 9">
              <a:extLst>
                <a:ext uri="{FF2B5EF4-FFF2-40B4-BE49-F238E27FC236}">
                  <a16:creationId xmlns:a16="http://schemas.microsoft.com/office/drawing/2014/main" id="{6288CDCA-BF38-4F7D-931F-53A706690308}"/>
                </a:ext>
              </a:extLst>
            </p:cNvPr>
            <p:cNvSpPr>
              <a:spLocks noChangeArrowheads="1"/>
            </p:cNvSpPr>
            <p:nvPr/>
          </p:nvSpPr>
          <p:spPr bwMode="auto">
            <a:xfrm>
              <a:off x="9529477" y="4587788"/>
              <a:ext cx="764098" cy="766501"/>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9" name="Freeform 5">
              <a:extLst>
                <a:ext uri="{FF2B5EF4-FFF2-40B4-BE49-F238E27FC236}">
                  <a16:creationId xmlns:a16="http://schemas.microsoft.com/office/drawing/2014/main" id="{5BD41AB8-9A4D-4BFF-92EF-B9B7F0C8E92A}"/>
                </a:ext>
              </a:extLst>
            </p:cNvPr>
            <p:cNvSpPr>
              <a:spLocks noEditPoints="1"/>
            </p:cNvSpPr>
            <p:nvPr/>
          </p:nvSpPr>
          <p:spPr bwMode="auto">
            <a:xfrm>
              <a:off x="7631249" y="1418468"/>
              <a:ext cx="1549820" cy="4743168"/>
            </a:xfrm>
            <a:custGeom>
              <a:avLst/>
              <a:gdLst>
                <a:gd name="T0" fmla="*/ 256 w 677"/>
                <a:gd name="T1" fmla="*/ 2073 h 2073"/>
                <a:gd name="T2" fmla="*/ 256 w 677"/>
                <a:gd name="T3" fmla="*/ 841 h 2073"/>
                <a:gd name="T4" fmla="*/ 381 w 677"/>
                <a:gd name="T5" fmla="*/ 722 h 2073"/>
                <a:gd name="T6" fmla="*/ 381 w 677"/>
                <a:gd name="T7" fmla="*/ 348 h 2073"/>
                <a:gd name="T8" fmla="*/ 501 w 677"/>
                <a:gd name="T9" fmla="*/ 217 h 2073"/>
                <a:gd name="T10" fmla="*/ 536 w 677"/>
                <a:gd name="T11" fmla="*/ 46 h 2073"/>
                <a:gd name="T12" fmla="*/ 463 w 677"/>
                <a:gd name="T13" fmla="*/ 186 h 2073"/>
                <a:gd name="T14" fmla="*/ 331 w 677"/>
                <a:gd name="T15" fmla="*/ 329 h 2073"/>
                <a:gd name="T16" fmla="*/ 331 w 677"/>
                <a:gd name="T17" fmla="*/ 701 h 2073"/>
                <a:gd name="T18" fmla="*/ 207 w 677"/>
                <a:gd name="T19" fmla="*/ 820 h 2073"/>
                <a:gd name="T20" fmla="*/ 207 w 677"/>
                <a:gd name="T21" fmla="*/ 855 h 2073"/>
                <a:gd name="T22" fmla="*/ 120 w 677"/>
                <a:gd name="T23" fmla="*/ 772 h 2073"/>
                <a:gd name="T24" fmla="*/ 120 w 677"/>
                <a:gd name="T25" fmla="*/ 580 h 2073"/>
                <a:gd name="T26" fmla="*/ 122 w 677"/>
                <a:gd name="T27" fmla="*/ 582 h 2073"/>
                <a:gd name="T28" fmla="*/ 281 w 677"/>
                <a:gd name="T29" fmla="*/ 452 h 2073"/>
                <a:gd name="T30" fmla="*/ 281 w 677"/>
                <a:gd name="T31" fmla="*/ 172 h 2073"/>
                <a:gd name="T32" fmla="*/ 247 w 677"/>
                <a:gd name="T33" fmla="*/ 0 h 2073"/>
                <a:gd name="T34" fmla="*/ 158 w 677"/>
                <a:gd name="T35" fmla="*/ 89 h 2073"/>
                <a:gd name="T36" fmla="*/ 232 w 677"/>
                <a:gd name="T37" fmla="*/ 177 h 2073"/>
                <a:gd name="T38" fmla="*/ 232 w 677"/>
                <a:gd name="T39" fmla="*/ 428 h 2073"/>
                <a:gd name="T40" fmla="*/ 120 w 677"/>
                <a:gd name="T41" fmla="*/ 520 h 2073"/>
                <a:gd name="T42" fmla="*/ 120 w 677"/>
                <a:gd name="T43" fmla="*/ 338 h 2073"/>
                <a:gd name="T44" fmla="*/ 178 w 677"/>
                <a:gd name="T45" fmla="*/ 255 h 2073"/>
                <a:gd name="T46" fmla="*/ 0 w 677"/>
                <a:gd name="T47" fmla="*/ 255 h 2073"/>
                <a:gd name="T48" fmla="*/ 71 w 677"/>
                <a:gd name="T49" fmla="*/ 342 h 2073"/>
                <a:gd name="T50" fmla="*/ 71 w 677"/>
                <a:gd name="T51" fmla="*/ 793 h 2073"/>
                <a:gd name="T52" fmla="*/ 207 w 677"/>
                <a:gd name="T53" fmla="*/ 923 h 2073"/>
                <a:gd name="T54" fmla="*/ 207 w 677"/>
                <a:gd name="T55" fmla="*/ 2073 h 2073"/>
                <a:gd name="T56" fmla="*/ 256 w 677"/>
                <a:gd name="T57" fmla="*/ 2073 h 2073"/>
                <a:gd name="T58" fmla="*/ 536 w 677"/>
                <a:gd name="T59" fmla="*/ 95 h 2073"/>
                <a:gd name="T60" fmla="*/ 538 w 677"/>
                <a:gd name="T61" fmla="*/ 176 h 2073"/>
                <a:gd name="T62" fmla="*/ 518 w 677"/>
                <a:gd name="T63" fmla="*/ 171 h 2073"/>
                <a:gd name="T64" fmla="*/ 502 w 677"/>
                <a:gd name="T65" fmla="*/ 155 h 2073"/>
                <a:gd name="T66" fmla="*/ 536 w 677"/>
                <a:gd name="T67" fmla="*/ 95 h 2073"/>
                <a:gd name="T68" fmla="*/ 208 w 677"/>
                <a:gd name="T69" fmla="*/ 89 h 2073"/>
                <a:gd name="T70" fmla="*/ 247 w 677"/>
                <a:gd name="T71" fmla="*/ 50 h 2073"/>
                <a:gd name="T72" fmla="*/ 287 w 677"/>
                <a:gd name="T73" fmla="*/ 89 h 2073"/>
                <a:gd name="T74" fmla="*/ 247 w 677"/>
                <a:gd name="T75" fmla="*/ 129 h 2073"/>
                <a:gd name="T76" fmla="*/ 208 w 677"/>
                <a:gd name="T77" fmla="*/ 89 h 2073"/>
                <a:gd name="T78" fmla="*/ 104 w 677"/>
                <a:gd name="T79" fmla="*/ 291 h 2073"/>
                <a:gd name="T80" fmla="*/ 74 w 677"/>
                <a:gd name="T81" fmla="*/ 291 h 2073"/>
                <a:gd name="T82" fmla="*/ 89 w 677"/>
                <a:gd name="T83" fmla="*/ 215 h 2073"/>
                <a:gd name="T84" fmla="*/ 104 w 677"/>
                <a:gd name="T85" fmla="*/ 291 h 2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7" h="2073">
                  <a:moveTo>
                    <a:pt x="256" y="2073"/>
                  </a:moveTo>
                  <a:cubicBezTo>
                    <a:pt x="256" y="841"/>
                    <a:pt x="256" y="841"/>
                    <a:pt x="256" y="841"/>
                  </a:cubicBezTo>
                  <a:cubicBezTo>
                    <a:pt x="381" y="722"/>
                    <a:pt x="381" y="722"/>
                    <a:pt x="381" y="722"/>
                  </a:cubicBezTo>
                  <a:cubicBezTo>
                    <a:pt x="381" y="348"/>
                    <a:pt x="381" y="348"/>
                    <a:pt x="381" y="348"/>
                  </a:cubicBezTo>
                  <a:cubicBezTo>
                    <a:pt x="501" y="217"/>
                    <a:pt x="501" y="217"/>
                    <a:pt x="501" y="217"/>
                  </a:cubicBezTo>
                  <a:cubicBezTo>
                    <a:pt x="635" y="274"/>
                    <a:pt x="677" y="46"/>
                    <a:pt x="536" y="46"/>
                  </a:cubicBezTo>
                  <a:cubicBezTo>
                    <a:pt x="464" y="46"/>
                    <a:pt x="422" y="127"/>
                    <a:pt x="463" y="186"/>
                  </a:cubicBezTo>
                  <a:cubicBezTo>
                    <a:pt x="331" y="329"/>
                    <a:pt x="331" y="329"/>
                    <a:pt x="331" y="329"/>
                  </a:cubicBezTo>
                  <a:cubicBezTo>
                    <a:pt x="331" y="701"/>
                    <a:pt x="331" y="701"/>
                    <a:pt x="331" y="701"/>
                  </a:cubicBezTo>
                  <a:cubicBezTo>
                    <a:pt x="207" y="820"/>
                    <a:pt x="207" y="820"/>
                    <a:pt x="207" y="820"/>
                  </a:cubicBezTo>
                  <a:cubicBezTo>
                    <a:pt x="207" y="855"/>
                    <a:pt x="207" y="855"/>
                    <a:pt x="207" y="855"/>
                  </a:cubicBezTo>
                  <a:cubicBezTo>
                    <a:pt x="120" y="772"/>
                    <a:pt x="120" y="772"/>
                    <a:pt x="120" y="772"/>
                  </a:cubicBezTo>
                  <a:cubicBezTo>
                    <a:pt x="120" y="580"/>
                    <a:pt x="120" y="580"/>
                    <a:pt x="120" y="580"/>
                  </a:cubicBezTo>
                  <a:cubicBezTo>
                    <a:pt x="122" y="582"/>
                    <a:pt x="122" y="582"/>
                    <a:pt x="122" y="582"/>
                  </a:cubicBezTo>
                  <a:cubicBezTo>
                    <a:pt x="281" y="452"/>
                    <a:pt x="281" y="452"/>
                    <a:pt x="281" y="452"/>
                  </a:cubicBezTo>
                  <a:cubicBezTo>
                    <a:pt x="281" y="172"/>
                    <a:pt x="281" y="172"/>
                    <a:pt x="281" y="172"/>
                  </a:cubicBezTo>
                  <a:cubicBezTo>
                    <a:pt x="371" y="135"/>
                    <a:pt x="344" y="0"/>
                    <a:pt x="247" y="0"/>
                  </a:cubicBezTo>
                  <a:cubicBezTo>
                    <a:pt x="198" y="0"/>
                    <a:pt x="158" y="40"/>
                    <a:pt x="158" y="89"/>
                  </a:cubicBezTo>
                  <a:cubicBezTo>
                    <a:pt x="158" y="133"/>
                    <a:pt x="190" y="169"/>
                    <a:pt x="232" y="177"/>
                  </a:cubicBezTo>
                  <a:cubicBezTo>
                    <a:pt x="232" y="428"/>
                    <a:pt x="232" y="428"/>
                    <a:pt x="232" y="428"/>
                  </a:cubicBezTo>
                  <a:cubicBezTo>
                    <a:pt x="120" y="520"/>
                    <a:pt x="120" y="520"/>
                    <a:pt x="120" y="520"/>
                  </a:cubicBezTo>
                  <a:cubicBezTo>
                    <a:pt x="120" y="338"/>
                    <a:pt x="120" y="338"/>
                    <a:pt x="120" y="338"/>
                  </a:cubicBezTo>
                  <a:cubicBezTo>
                    <a:pt x="154" y="325"/>
                    <a:pt x="178" y="293"/>
                    <a:pt x="178" y="255"/>
                  </a:cubicBezTo>
                  <a:cubicBezTo>
                    <a:pt x="178" y="137"/>
                    <a:pt x="0" y="137"/>
                    <a:pt x="0" y="255"/>
                  </a:cubicBezTo>
                  <a:cubicBezTo>
                    <a:pt x="0" y="297"/>
                    <a:pt x="30" y="333"/>
                    <a:pt x="71" y="342"/>
                  </a:cubicBezTo>
                  <a:cubicBezTo>
                    <a:pt x="71" y="793"/>
                    <a:pt x="71" y="793"/>
                    <a:pt x="71" y="793"/>
                  </a:cubicBezTo>
                  <a:cubicBezTo>
                    <a:pt x="207" y="923"/>
                    <a:pt x="207" y="923"/>
                    <a:pt x="207" y="923"/>
                  </a:cubicBezTo>
                  <a:cubicBezTo>
                    <a:pt x="207" y="2073"/>
                    <a:pt x="207" y="2073"/>
                    <a:pt x="207" y="2073"/>
                  </a:cubicBezTo>
                  <a:lnTo>
                    <a:pt x="256" y="2073"/>
                  </a:lnTo>
                  <a:close/>
                  <a:moveTo>
                    <a:pt x="536" y="95"/>
                  </a:moveTo>
                  <a:cubicBezTo>
                    <a:pt x="593" y="95"/>
                    <a:pt x="582" y="176"/>
                    <a:pt x="538" y="176"/>
                  </a:cubicBezTo>
                  <a:cubicBezTo>
                    <a:pt x="532" y="176"/>
                    <a:pt x="526" y="174"/>
                    <a:pt x="518" y="171"/>
                  </a:cubicBezTo>
                  <a:cubicBezTo>
                    <a:pt x="502" y="155"/>
                    <a:pt x="502" y="155"/>
                    <a:pt x="502" y="155"/>
                  </a:cubicBezTo>
                  <a:cubicBezTo>
                    <a:pt x="486" y="128"/>
                    <a:pt x="506" y="95"/>
                    <a:pt x="536" y="95"/>
                  </a:cubicBezTo>
                  <a:close/>
                  <a:moveTo>
                    <a:pt x="208" y="89"/>
                  </a:moveTo>
                  <a:cubicBezTo>
                    <a:pt x="208" y="68"/>
                    <a:pt x="226" y="50"/>
                    <a:pt x="247" y="50"/>
                  </a:cubicBezTo>
                  <a:cubicBezTo>
                    <a:pt x="269" y="50"/>
                    <a:pt x="287" y="68"/>
                    <a:pt x="287" y="89"/>
                  </a:cubicBezTo>
                  <a:cubicBezTo>
                    <a:pt x="287" y="111"/>
                    <a:pt x="269" y="129"/>
                    <a:pt x="247" y="129"/>
                  </a:cubicBezTo>
                  <a:cubicBezTo>
                    <a:pt x="226" y="129"/>
                    <a:pt x="208" y="111"/>
                    <a:pt x="208" y="89"/>
                  </a:cubicBezTo>
                  <a:close/>
                  <a:moveTo>
                    <a:pt x="104" y="291"/>
                  </a:moveTo>
                  <a:cubicBezTo>
                    <a:pt x="74" y="291"/>
                    <a:pt x="74" y="291"/>
                    <a:pt x="74" y="291"/>
                  </a:cubicBezTo>
                  <a:cubicBezTo>
                    <a:pt x="36" y="276"/>
                    <a:pt x="43" y="215"/>
                    <a:pt x="89" y="215"/>
                  </a:cubicBezTo>
                  <a:cubicBezTo>
                    <a:pt x="135" y="215"/>
                    <a:pt x="142" y="276"/>
                    <a:pt x="104" y="291"/>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0" name="Oval 10">
              <a:extLst>
                <a:ext uri="{FF2B5EF4-FFF2-40B4-BE49-F238E27FC236}">
                  <a16:creationId xmlns:a16="http://schemas.microsoft.com/office/drawing/2014/main" id="{2D7A7CAB-38BF-4191-B44C-32E5EBAA0182}"/>
                </a:ext>
              </a:extLst>
            </p:cNvPr>
            <p:cNvSpPr>
              <a:spLocks noChangeArrowheads="1"/>
            </p:cNvSpPr>
            <p:nvPr/>
          </p:nvSpPr>
          <p:spPr bwMode="auto">
            <a:xfrm>
              <a:off x="7775419" y="5633015"/>
              <a:ext cx="766501" cy="764096"/>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1" name="TextBox 40">
              <a:extLst>
                <a:ext uri="{FF2B5EF4-FFF2-40B4-BE49-F238E27FC236}">
                  <a16:creationId xmlns:a16="http://schemas.microsoft.com/office/drawing/2014/main" id="{B092D738-238D-4B89-9886-05EAD888DD95}"/>
                </a:ext>
              </a:extLst>
            </p:cNvPr>
            <p:cNvSpPr txBox="1"/>
            <p:nvPr/>
          </p:nvSpPr>
          <p:spPr>
            <a:xfrm>
              <a:off x="10515619" y="4385707"/>
              <a:ext cx="3618896" cy="1090940"/>
            </a:xfrm>
            <a:prstGeom prst="rect">
              <a:avLst/>
            </a:prstGeom>
            <a:noFill/>
          </p:spPr>
          <p:txBody>
            <a:bodyPr wrap="square" numCol="1" spcCol="640080" rtlCol="0">
              <a:spAutoFit/>
            </a:bodyPr>
            <a:lstStyle/>
            <a:p>
              <a:pPr defTabSz="1625620"/>
              <a:r>
                <a:rPr lang="en-US" sz="2489" b="1" dirty="0">
                  <a:solidFill>
                    <a:srgbClr val="44494E"/>
                  </a:solidFill>
                  <a:latin typeface="Open Sans" panose="020B0604020202020204" charset="0"/>
                  <a:ea typeface="Open Sans" panose="020B0604020202020204" charset="0"/>
                  <a:cs typeface="Open Sans" panose="020B0604020202020204" charset="0"/>
                </a:rPr>
                <a:t>Int( )</a:t>
              </a:r>
            </a:p>
            <a:p>
              <a:pPr defTabSz="1625620"/>
              <a:r>
                <a:rPr lang="en-US" sz="2000" dirty="0">
                  <a:solidFill>
                    <a:srgbClr val="44494E"/>
                  </a:solidFill>
                  <a:latin typeface="Open Sans" panose="020B0604020202020204" charset="0"/>
                  <a:ea typeface="Open Sans" panose="020B0604020202020204" charset="0"/>
                  <a:cs typeface="Open Sans" panose="020B0604020202020204" charset="0"/>
                </a:rPr>
                <a:t>Returns an integer object from any number or string.</a:t>
              </a:r>
            </a:p>
          </p:txBody>
        </p:sp>
        <p:sp>
          <p:nvSpPr>
            <p:cNvPr id="45" name="TextBox 44">
              <a:extLst>
                <a:ext uri="{FF2B5EF4-FFF2-40B4-BE49-F238E27FC236}">
                  <a16:creationId xmlns:a16="http://schemas.microsoft.com/office/drawing/2014/main" id="{5E97726B-D6A2-43AC-BD87-C567E0F31388}"/>
                </a:ext>
              </a:extLst>
            </p:cNvPr>
            <p:cNvSpPr txBox="1"/>
            <p:nvPr/>
          </p:nvSpPr>
          <p:spPr>
            <a:xfrm>
              <a:off x="2121484" y="4396519"/>
              <a:ext cx="3609535" cy="1398716"/>
            </a:xfrm>
            <a:prstGeom prst="rect">
              <a:avLst/>
            </a:prstGeom>
            <a:noFill/>
          </p:spPr>
          <p:txBody>
            <a:bodyPr wrap="square" numCol="1" spcCol="640080" rtlCol="0">
              <a:spAutoFit/>
            </a:bodyPr>
            <a:lstStyle/>
            <a:p>
              <a:pPr algn="r" defTabSz="1625620"/>
              <a:r>
                <a:rPr lang="en-US" sz="2489" b="1" dirty="0">
                  <a:solidFill>
                    <a:srgbClr val="44494E"/>
                  </a:solidFill>
                  <a:latin typeface="Open Sans" panose="020B0604020202020204" charset="0"/>
                  <a:ea typeface="Open Sans" panose="020B0604020202020204" charset="0"/>
                  <a:cs typeface="Open Sans" panose="020B0604020202020204" charset="0"/>
                </a:rPr>
                <a:t>string( )</a:t>
              </a:r>
            </a:p>
            <a:p>
              <a:pPr algn="r" defTabSz="1625620"/>
              <a:r>
                <a:rPr lang="en-US" sz="2000" dirty="0">
                  <a:solidFill>
                    <a:srgbClr val="44494E"/>
                  </a:solidFill>
                  <a:latin typeface="Open Sans" panose="020B0604020202020204" charset="0"/>
                  <a:ea typeface="Open Sans" panose="020B0604020202020204" charset="0"/>
                  <a:cs typeface="Open Sans" panose="020B0604020202020204" charset="0"/>
                </a:rPr>
                <a:t>Returns string from any numeric object or converts any number to string</a:t>
              </a:r>
            </a:p>
          </p:txBody>
        </p:sp>
        <p:sp>
          <p:nvSpPr>
            <p:cNvPr id="46" name="TextBox 45">
              <a:extLst>
                <a:ext uri="{FF2B5EF4-FFF2-40B4-BE49-F238E27FC236}">
                  <a16:creationId xmlns:a16="http://schemas.microsoft.com/office/drawing/2014/main" id="{52725CC1-7CC0-4AFA-9010-D1B4AB542333}"/>
                </a:ext>
              </a:extLst>
            </p:cNvPr>
            <p:cNvSpPr txBox="1"/>
            <p:nvPr/>
          </p:nvSpPr>
          <p:spPr>
            <a:xfrm>
              <a:off x="6349219" y="6698839"/>
              <a:ext cx="3618896" cy="1398716"/>
            </a:xfrm>
            <a:prstGeom prst="rect">
              <a:avLst/>
            </a:prstGeom>
            <a:noFill/>
          </p:spPr>
          <p:txBody>
            <a:bodyPr wrap="square" numCol="1" spcCol="640080" rtlCol="0">
              <a:spAutoFit/>
            </a:bodyPr>
            <a:lstStyle/>
            <a:p>
              <a:pPr algn="ctr" defTabSz="1625620"/>
              <a:r>
                <a:rPr lang="en-US" sz="2489" b="1" dirty="0">
                  <a:solidFill>
                    <a:srgbClr val="44494E"/>
                  </a:solidFill>
                  <a:latin typeface="Open Sans" panose="020B0604020202020204" charset="0"/>
                  <a:ea typeface="Open Sans" panose="020B0604020202020204" charset="0"/>
                  <a:cs typeface="Open Sans" panose="020B0604020202020204" charset="0"/>
                </a:rPr>
                <a:t>float( )</a:t>
              </a:r>
            </a:p>
            <a:p>
              <a:pPr algn="ctr" defTabSz="1625620"/>
              <a:r>
                <a:rPr lang="en-US" sz="2000" dirty="0">
                  <a:solidFill>
                    <a:srgbClr val="44494E"/>
                  </a:solidFill>
                  <a:latin typeface="Open Sans" panose="020B0604020202020204" charset="0"/>
                  <a:ea typeface="Open Sans" panose="020B0604020202020204" charset="0"/>
                  <a:cs typeface="Open Sans" panose="020B0604020202020204" charset="0"/>
                </a:rPr>
                <a:t>Returns a floating-point number from a number or a string</a:t>
              </a:r>
            </a:p>
          </p:txBody>
        </p:sp>
      </p:grpSp>
    </p:spTree>
    <p:extLst>
      <p:ext uri="{BB962C8B-B14F-4D97-AF65-F5344CB8AC3E}">
        <p14:creationId xmlns:p14="http://schemas.microsoft.com/office/powerpoint/2010/main" val="17644442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1F46FE6E-A4F8-48B4-BB79-39CCC6C891F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Typecasting Using Int, float and string( )</a:t>
            </a:r>
          </a:p>
        </p:txBody>
      </p:sp>
      <p:pic>
        <p:nvPicPr>
          <p:cNvPr id="4" name="Shape 375">
            <a:extLst>
              <a:ext uri="{FF2B5EF4-FFF2-40B4-BE49-F238E27FC236}">
                <a16:creationId xmlns:a16="http://schemas.microsoft.com/office/drawing/2014/main" id="{C8643253-3754-440A-956F-E5525F7166B7}"/>
              </a:ext>
            </a:extLst>
          </p:cNvPr>
          <p:cNvPicPr preferRelativeResize="0"/>
          <p:nvPr/>
        </p:nvPicPr>
        <p:blipFill rotWithShape="1">
          <a:blip r:embed="rId3">
            <a:alphaModFix/>
          </a:blip>
          <a:srcRect/>
          <a:stretch/>
        </p:blipFill>
        <p:spPr>
          <a:xfrm>
            <a:off x="4671795" y="829986"/>
            <a:ext cx="6956545" cy="253919"/>
          </a:xfrm>
          <a:prstGeom prst="rect">
            <a:avLst/>
          </a:prstGeom>
          <a:noFill/>
          <a:ln>
            <a:noFill/>
          </a:ln>
        </p:spPr>
      </p:pic>
      <p:grpSp>
        <p:nvGrpSpPr>
          <p:cNvPr id="79" name="Group 78">
            <a:extLst>
              <a:ext uri="{FF2B5EF4-FFF2-40B4-BE49-F238E27FC236}">
                <a16:creationId xmlns:a16="http://schemas.microsoft.com/office/drawing/2014/main" id="{0650D88B-1A5C-4253-8D4D-7B924A05039E}"/>
              </a:ext>
            </a:extLst>
          </p:cNvPr>
          <p:cNvGrpSpPr/>
          <p:nvPr/>
        </p:nvGrpSpPr>
        <p:grpSpPr>
          <a:xfrm>
            <a:off x="884048" y="2165394"/>
            <a:ext cx="14487905" cy="4813212"/>
            <a:chOff x="884048" y="2165394"/>
            <a:chExt cx="14487905" cy="4813212"/>
          </a:xfrm>
        </p:grpSpPr>
        <p:grpSp>
          <p:nvGrpSpPr>
            <p:cNvPr id="36" name="Group 35">
              <a:extLst>
                <a:ext uri="{FF2B5EF4-FFF2-40B4-BE49-F238E27FC236}">
                  <a16:creationId xmlns:a16="http://schemas.microsoft.com/office/drawing/2014/main" id="{2D3176A3-A8BE-42E8-9BE7-80EA866EA6F7}"/>
                </a:ext>
              </a:extLst>
            </p:cNvPr>
            <p:cNvGrpSpPr/>
            <p:nvPr/>
          </p:nvGrpSpPr>
          <p:grpSpPr>
            <a:xfrm>
              <a:off x="904433" y="2165394"/>
              <a:ext cx="2200998" cy="1890529"/>
              <a:chOff x="3487105" y="1594215"/>
              <a:chExt cx="2200998" cy="1890529"/>
            </a:xfrm>
          </p:grpSpPr>
          <p:sp>
            <p:nvSpPr>
              <p:cNvPr id="16" name="Isosceles Triangle 15">
                <a:extLst>
                  <a:ext uri="{FF2B5EF4-FFF2-40B4-BE49-F238E27FC236}">
                    <a16:creationId xmlns:a16="http://schemas.microsoft.com/office/drawing/2014/main" id="{BE14A235-82B3-4C4F-962D-DE4823725B55}"/>
                  </a:ext>
                </a:extLst>
              </p:cNvPr>
              <p:cNvSpPr/>
              <p:nvPr/>
            </p:nvSpPr>
            <p:spPr>
              <a:xfrm>
                <a:off x="4454520" y="2142218"/>
                <a:ext cx="266169" cy="24418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35" name="Group 34">
                <a:extLst>
                  <a:ext uri="{FF2B5EF4-FFF2-40B4-BE49-F238E27FC236}">
                    <a16:creationId xmlns:a16="http://schemas.microsoft.com/office/drawing/2014/main" id="{6B6F6961-4CB7-4C67-8530-ABE9F34313C5}"/>
                  </a:ext>
                </a:extLst>
              </p:cNvPr>
              <p:cNvGrpSpPr/>
              <p:nvPr/>
            </p:nvGrpSpPr>
            <p:grpSpPr>
              <a:xfrm>
                <a:off x="3487105" y="1594215"/>
                <a:ext cx="2200998" cy="1890529"/>
                <a:chOff x="3487105" y="1594215"/>
                <a:chExt cx="2200998" cy="1890529"/>
              </a:xfrm>
            </p:grpSpPr>
            <p:grpSp>
              <p:nvGrpSpPr>
                <p:cNvPr id="18" name="Group 17">
                  <a:extLst>
                    <a:ext uri="{FF2B5EF4-FFF2-40B4-BE49-F238E27FC236}">
                      <a16:creationId xmlns:a16="http://schemas.microsoft.com/office/drawing/2014/main" id="{12676149-8A1C-4814-B033-6F3F6721394F}"/>
                    </a:ext>
                  </a:extLst>
                </p:cNvPr>
                <p:cNvGrpSpPr/>
                <p:nvPr/>
              </p:nvGrpSpPr>
              <p:grpSpPr>
                <a:xfrm>
                  <a:off x="4097660" y="1594215"/>
                  <a:ext cx="979890" cy="548003"/>
                  <a:chOff x="7530784" y="3794728"/>
                  <a:chExt cx="1194432" cy="685800"/>
                </a:xfrm>
              </p:grpSpPr>
              <p:sp>
                <p:nvSpPr>
                  <p:cNvPr id="22" name="Rounded Rectangle 124">
                    <a:extLst>
                      <a:ext uri="{FF2B5EF4-FFF2-40B4-BE49-F238E27FC236}">
                        <a16:creationId xmlns:a16="http://schemas.microsoft.com/office/drawing/2014/main" id="{553A5DAC-0710-4EC0-AE1C-EC32956794B9}"/>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23" name="Rounded Rectangle 125">
                    <a:extLst>
                      <a:ext uri="{FF2B5EF4-FFF2-40B4-BE49-F238E27FC236}">
                        <a16:creationId xmlns:a16="http://schemas.microsoft.com/office/drawing/2014/main" id="{326BF1F6-F594-4E69-9056-D829F638A79C}"/>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19" name="Group 18">
                  <a:extLst>
                    <a:ext uri="{FF2B5EF4-FFF2-40B4-BE49-F238E27FC236}">
                      <a16:creationId xmlns:a16="http://schemas.microsoft.com/office/drawing/2014/main" id="{D6CA245C-7978-45A9-B13B-B19545765519}"/>
                    </a:ext>
                  </a:extLst>
                </p:cNvPr>
                <p:cNvGrpSpPr/>
                <p:nvPr/>
              </p:nvGrpSpPr>
              <p:grpSpPr>
                <a:xfrm>
                  <a:off x="3487105" y="2407624"/>
                  <a:ext cx="2200998" cy="1077120"/>
                  <a:chOff x="7411994" y="3244607"/>
                  <a:chExt cx="8323307" cy="3660032"/>
                </a:xfrm>
              </p:grpSpPr>
              <p:sp>
                <p:nvSpPr>
                  <p:cNvPr id="20" name="Rectangle 19">
                    <a:extLst>
                      <a:ext uri="{FF2B5EF4-FFF2-40B4-BE49-F238E27FC236}">
                        <a16:creationId xmlns:a16="http://schemas.microsoft.com/office/drawing/2014/main" id="{DAB403CF-27EF-4482-BAE6-D5392D4FBCD8}"/>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21" name="Rectangle 20">
                    <a:extLst>
                      <a:ext uri="{FF2B5EF4-FFF2-40B4-BE49-F238E27FC236}">
                        <a16:creationId xmlns:a16="http://schemas.microsoft.com/office/drawing/2014/main" id="{95209775-CCC5-4FB3-B930-BEBBD7A9C861}"/>
                      </a:ext>
                    </a:extLst>
                  </p:cNvPr>
                  <p:cNvSpPr/>
                  <p:nvPr/>
                </p:nvSpPr>
                <p:spPr>
                  <a:xfrm>
                    <a:off x="7481284"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int(12.32)</a:t>
                    </a:r>
                  </a:p>
                </p:txBody>
              </p:sp>
            </p:grpSp>
          </p:grpSp>
        </p:grpSp>
        <p:grpSp>
          <p:nvGrpSpPr>
            <p:cNvPr id="37" name="Group 36">
              <a:extLst>
                <a:ext uri="{FF2B5EF4-FFF2-40B4-BE49-F238E27FC236}">
                  <a16:creationId xmlns:a16="http://schemas.microsoft.com/office/drawing/2014/main" id="{90DE05A9-8F62-44A8-8FBF-7DE81BEE178C}"/>
                </a:ext>
              </a:extLst>
            </p:cNvPr>
            <p:cNvGrpSpPr/>
            <p:nvPr/>
          </p:nvGrpSpPr>
          <p:grpSpPr>
            <a:xfrm>
              <a:off x="884048" y="5088077"/>
              <a:ext cx="2200998" cy="1890529"/>
              <a:chOff x="3487105" y="1594215"/>
              <a:chExt cx="2200998" cy="1890529"/>
            </a:xfrm>
          </p:grpSpPr>
          <p:sp>
            <p:nvSpPr>
              <p:cNvPr id="38" name="Isosceles Triangle 37">
                <a:extLst>
                  <a:ext uri="{FF2B5EF4-FFF2-40B4-BE49-F238E27FC236}">
                    <a16:creationId xmlns:a16="http://schemas.microsoft.com/office/drawing/2014/main" id="{8F2B04B4-3B27-4AFF-A073-F5573F0BE881}"/>
                  </a:ext>
                </a:extLst>
              </p:cNvPr>
              <p:cNvSpPr/>
              <p:nvPr/>
            </p:nvSpPr>
            <p:spPr>
              <a:xfrm>
                <a:off x="4454520" y="2142218"/>
                <a:ext cx="266169" cy="24418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39" name="Group 38">
                <a:extLst>
                  <a:ext uri="{FF2B5EF4-FFF2-40B4-BE49-F238E27FC236}">
                    <a16:creationId xmlns:a16="http://schemas.microsoft.com/office/drawing/2014/main" id="{CFEC3084-F4EF-4616-B0B7-8437FCB910A3}"/>
                  </a:ext>
                </a:extLst>
              </p:cNvPr>
              <p:cNvGrpSpPr/>
              <p:nvPr/>
            </p:nvGrpSpPr>
            <p:grpSpPr>
              <a:xfrm>
                <a:off x="3487105" y="1594215"/>
                <a:ext cx="2200998" cy="1890529"/>
                <a:chOff x="3487105" y="1594215"/>
                <a:chExt cx="2200998" cy="1890529"/>
              </a:xfrm>
            </p:grpSpPr>
            <p:grpSp>
              <p:nvGrpSpPr>
                <p:cNvPr id="40" name="Group 39">
                  <a:extLst>
                    <a:ext uri="{FF2B5EF4-FFF2-40B4-BE49-F238E27FC236}">
                      <a16:creationId xmlns:a16="http://schemas.microsoft.com/office/drawing/2014/main" id="{85340814-7DE0-40EA-888D-C2D422E2E7AA}"/>
                    </a:ext>
                  </a:extLst>
                </p:cNvPr>
                <p:cNvGrpSpPr/>
                <p:nvPr/>
              </p:nvGrpSpPr>
              <p:grpSpPr>
                <a:xfrm>
                  <a:off x="4097660" y="1594215"/>
                  <a:ext cx="979890" cy="548003"/>
                  <a:chOff x="7530784" y="3794728"/>
                  <a:chExt cx="1194432" cy="685800"/>
                </a:xfrm>
              </p:grpSpPr>
              <p:sp>
                <p:nvSpPr>
                  <p:cNvPr id="44" name="Rounded Rectangle 124">
                    <a:extLst>
                      <a:ext uri="{FF2B5EF4-FFF2-40B4-BE49-F238E27FC236}">
                        <a16:creationId xmlns:a16="http://schemas.microsoft.com/office/drawing/2014/main" id="{E3F1C7FB-1DD1-4EEE-812F-FF0CFE999A99}"/>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45" name="Rounded Rectangle 125">
                    <a:extLst>
                      <a:ext uri="{FF2B5EF4-FFF2-40B4-BE49-F238E27FC236}">
                        <a16:creationId xmlns:a16="http://schemas.microsoft.com/office/drawing/2014/main" id="{95BEBA5A-C9B3-4E7D-B76B-AA9AFC8D424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41" name="Group 40">
                  <a:extLst>
                    <a:ext uri="{FF2B5EF4-FFF2-40B4-BE49-F238E27FC236}">
                      <a16:creationId xmlns:a16="http://schemas.microsoft.com/office/drawing/2014/main" id="{4FBB28AC-36FF-40EA-AE48-3F401F735DE1}"/>
                    </a:ext>
                  </a:extLst>
                </p:cNvPr>
                <p:cNvGrpSpPr/>
                <p:nvPr/>
              </p:nvGrpSpPr>
              <p:grpSpPr>
                <a:xfrm>
                  <a:off x="3487105" y="2407624"/>
                  <a:ext cx="2200998" cy="1077120"/>
                  <a:chOff x="7411994" y="3244607"/>
                  <a:chExt cx="8323307" cy="3660032"/>
                </a:xfrm>
              </p:grpSpPr>
              <p:sp>
                <p:nvSpPr>
                  <p:cNvPr id="42" name="Rectangle 41">
                    <a:extLst>
                      <a:ext uri="{FF2B5EF4-FFF2-40B4-BE49-F238E27FC236}">
                        <a16:creationId xmlns:a16="http://schemas.microsoft.com/office/drawing/2014/main" id="{53BEEE99-3579-4675-B4BD-8F5E67F87AF6}"/>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43" name="Rectangle 42">
                    <a:extLst>
                      <a:ext uri="{FF2B5EF4-FFF2-40B4-BE49-F238E27FC236}">
                        <a16:creationId xmlns:a16="http://schemas.microsoft.com/office/drawing/2014/main" id="{6A309112-B7E5-4BEF-A364-8493277EA27A}"/>
                      </a:ext>
                    </a:extLst>
                  </p:cNvPr>
                  <p:cNvSpPr/>
                  <p:nvPr/>
                </p:nvSpPr>
                <p:spPr>
                  <a:xfrm>
                    <a:off x="7481284"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int(‘43’)</a:t>
                    </a:r>
                  </a:p>
                </p:txBody>
              </p:sp>
            </p:grpSp>
          </p:grpSp>
        </p:grpSp>
        <p:grpSp>
          <p:nvGrpSpPr>
            <p:cNvPr id="46" name="Group 45">
              <a:extLst>
                <a:ext uri="{FF2B5EF4-FFF2-40B4-BE49-F238E27FC236}">
                  <a16:creationId xmlns:a16="http://schemas.microsoft.com/office/drawing/2014/main" id="{6237135A-12E5-4983-89C0-38424A6265C1}"/>
                </a:ext>
              </a:extLst>
            </p:cNvPr>
            <p:cNvGrpSpPr/>
            <p:nvPr/>
          </p:nvGrpSpPr>
          <p:grpSpPr>
            <a:xfrm>
              <a:off x="6200333" y="2165394"/>
              <a:ext cx="2200998" cy="1890529"/>
              <a:chOff x="3487105" y="1594215"/>
              <a:chExt cx="2200998" cy="1890529"/>
            </a:xfrm>
          </p:grpSpPr>
          <p:sp>
            <p:nvSpPr>
              <p:cNvPr id="47" name="Isosceles Triangle 46">
                <a:extLst>
                  <a:ext uri="{FF2B5EF4-FFF2-40B4-BE49-F238E27FC236}">
                    <a16:creationId xmlns:a16="http://schemas.microsoft.com/office/drawing/2014/main" id="{93E204E1-5AB4-42F0-905D-9207D7EB48F0}"/>
                  </a:ext>
                </a:extLst>
              </p:cNvPr>
              <p:cNvSpPr/>
              <p:nvPr/>
            </p:nvSpPr>
            <p:spPr>
              <a:xfrm>
                <a:off x="4454520" y="2142218"/>
                <a:ext cx="266169" cy="24418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48" name="Group 47">
                <a:extLst>
                  <a:ext uri="{FF2B5EF4-FFF2-40B4-BE49-F238E27FC236}">
                    <a16:creationId xmlns:a16="http://schemas.microsoft.com/office/drawing/2014/main" id="{1C25F126-0038-4DDD-9DC7-07F6DAA670E1}"/>
                  </a:ext>
                </a:extLst>
              </p:cNvPr>
              <p:cNvGrpSpPr/>
              <p:nvPr/>
            </p:nvGrpSpPr>
            <p:grpSpPr>
              <a:xfrm>
                <a:off x="3487105" y="1594215"/>
                <a:ext cx="2200998" cy="1890529"/>
                <a:chOff x="3487105" y="1594215"/>
                <a:chExt cx="2200998" cy="1890529"/>
              </a:xfrm>
            </p:grpSpPr>
            <p:grpSp>
              <p:nvGrpSpPr>
                <p:cNvPr id="49" name="Group 48">
                  <a:extLst>
                    <a:ext uri="{FF2B5EF4-FFF2-40B4-BE49-F238E27FC236}">
                      <a16:creationId xmlns:a16="http://schemas.microsoft.com/office/drawing/2014/main" id="{47983168-57DF-41ED-8C9F-26F42D728FEA}"/>
                    </a:ext>
                  </a:extLst>
                </p:cNvPr>
                <p:cNvGrpSpPr/>
                <p:nvPr/>
              </p:nvGrpSpPr>
              <p:grpSpPr>
                <a:xfrm>
                  <a:off x="4097660" y="1594215"/>
                  <a:ext cx="979890" cy="548003"/>
                  <a:chOff x="7530784" y="3794728"/>
                  <a:chExt cx="1194432" cy="685800"/>
                </a:xfrm>
              </p:grpSpPr>
              <p:sp>
                <p:nvSpPr>
                  <p:cNvPr id="53" name="Rounded Rectangle 124">
                    <a:extLst>
                      <a:ext uri="{FF2B5EF4-FFF2-40B4-BE49-F238E27FC236}">
                        <a16:creationId xmlns:a16="http://schemas.microsoft.com/office/drawing/2014/main" id="{B4076AC0-5948-47CF-AAAC-6E72C16167B0}"/>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54" name="Rounded Rectangle 125">
                    <a:extLst>
                      <a:ext uri="{FF2B5EF4-FFF2-40B4-BE49-F238E27FC236}">
                        <a16:creationId xmlns:a16="http://schemas.microsoft.com/office/drawing/2014/main" id="{48C31053-A6DF-4BB8-B85E-9F96FC3A910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50" name="Group 49">
                  <a:extLst>
                    <a:ext uri="{FF2B5EF4-FFF2-40B4-BE49-F238E27FC236}">
                      <a16:creationId xmlns:a16="http://schemas.microsoft.com/office/drawing/2014/main" id="{390E2150-E930-42B6-AA60-28AA450E6396}"/>
                    </a:ext>
                  </a:extLst>
                </p:cNvPr>
                <p:cNvGrpSpPr/>
                <p:nvPr/>
              </p:nvGrpSpPr>
              <p:grpSpPr>
                <a:xfrm>
                  <a:off x="3487105" y="2407624"/>
                  <a:ext cx="2200998" cy="1077120"/>
                  <a:chOff x="7411994" y="3244607"/>
                  <a:chExt cx="8323307" cy="3660032"/>
                </a:xfrm>
              </p:grpSpPr>
              <p:sp>
                <p:nvSpPr>
                  <p:cNvPr id="51" name="Rectangle 50">
                    <a:extLst>
                      <a:ext uri="{FF2B5EF4-FFF2-40B4-BE49-F238E27FC236}">
                        <a16:creationId xmlns:a16="http://schemas.microsoft.com/office/drawing/2014/main" id="{32892DE6-AA70-429A-AC48-D27EF3FFD65F}"/>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52" name="Rectangle 51">
                    <a:extLst>
                      <a:ext uri="{FF2B5EF4-FFF2-40B4-BE49-F238E27FC236}">
                        <a16:creationId xmlns:a16="http://schemas.microsoft.com/office/drawing/2014/main" id="{1D33C17F-3CBC-4641-8528-7D12548A96F5}"/>
                      </a:ext>
                    </a:extLst>
                  </p:cNvPr>
                  <p:cNvSpPr/>
                  <p:nvPr/>
                </p:nvSpPr>
                <p:spPr>
                  <a:xfrm>
                    <a:off x="7481284"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float(23)</a:t>
                    </a:r>
                  </a:p>
                </p:txBody>
              </p:sp>
            </p:grpSp>
          </p:grpSp>
        </p:grpSp>
        <p:grpSp>
          <p:nvGrpSpPr>
            <p:cNvPr id="55" name="Group 54">
              <a:extLst>
                <a:ext uri="{FF2B5EF4-FFF2-40B4-BE49-F238E27FC236}">
                  <a16:creationId xmlns:a16="http://schemas.microsoft.com/office/drawing/2014/main" id="{0532BEC0-6D06-494F-A870-6CB15E118E12}"/>
                </a:ext>
              </a:extLst>
            </p:cNvPr>
            <p:cNvGrpSpPr/>
            <p:nvPr/>
          </p:nvGrpSpPr>
          <p:grpSpPr>
            <a:xfrm>
              <a:off x="6218656" y="5088077"/>
              <a:ext cx="2200998" cy="1890529"/>
              <a:chOff x="3487105" y="1594215"/>
              <a:chExt cx="2200998" cy="1890529"/>
            </a:xfrm>
          </p:grpSpPr>
          <p:sp>
            <p:nvSpPr>
              <p:cNvPr id="56" name="Isosceles Triangle 55">
                <a:extLst>
                  <a:ext uri="{FF2B5EF4-FFF2-40B4-BE49-F238E27FC236}">
                    <a16:creationId xmlns:a16="http://schemas.microsoft.com/office/drawing/2014/main" id="{B6EACC7F-41CD-4BBB-8EFF-500EA0C1479C}"/>
                  </a:ext>
                </a:extLst>
              </p:cNvPr>
              <p:cNvSpPr/>
              <p:nvPr/>
            </p:nvSpPr>
            <p:spPr>
              <a:xfrm>
                <a:off x="4454520" y="2142218"/>
                <a:ext cx="266169" cy="24418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57" name="Group 56">
                <a:extLst>
                  <a:ext uri="{FF2B5EF4-FFF2-40B4-BE49-F238E27FC236}">
                    <a16:creationId xmlns:a16="http://schemas.microsoft.com/office/drawing/2014/main" id="{A6AC1CE9-5EBB-43CC-A879-4227269A47D4}"/>
                  </a:ext>
                </a:extLst>
              </p:cNvPr>
              <p:cNvGrpSpPr/>
              <p:nvPr/>
            </p:nvGrpSpPr>
            <p:grpSpPr>
              <a:xfrm>
                <a:off x="3487105" y="1594215"/>
                <a:ext cx="2200998" cy="1890529"/>
                <a:chOff x="3487105" y="1594215"/>
                <a:chExt cx="2200998" cy="1890529"/>
              </a:xfrm>
            </p:grpSpPr>
            <p:grpSp>
              <p:nvGrpSpPr>
                <p:cNvPr id="58" name="Group 57">
                  <a:extLst>
                    <a:ext uri="{FF2B5EF4-FFF2-40B4-BE49-F238E27FC236}">
                      <a16:creationId xmlns:a16="http://schemas.microsoft.com/office/drawing/2014/main" id="{2312DA20-618E-4AEB-8404-ABC0FF3FD0E0}"/>
                    </a:ext>
                  </a:extLst>
                </p:cNvPr>
                <p:cNvGrpSpPr/>
                <p:nvPr/>
              </p:nvGrpSpPr>
              <p:grpSpPr>
                <a:xfrm>
                  <a:off x="4097660" y="1594215"/>
                  <a:ext cx="979890" cy="548003"/>
                  <a:chOff x="7530784" y="3794728"/>
                  <a:chExt cx="1194432" cy="685800"/>
                </a:xfrm>
              </p:grpSpPr>
              <p:sp>
                <p:nvSpPr>
                  <p:cNvPr id="62" name="Rounded Rectangle 124">
                    <a:extLst>
                      <a:ext uri="{FF2B5EF4-FFF2-40B4-BE49-F238E27FC236}">
                        <a16:creationId xmlns:a16="http://schemas.microsoft.com/office/drawing/2014/main" id="{6E08F898-9577-4637-9389-6F7EDFDF6D6E}"/>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63" name="Rounded Rectangle 125">
                    <a:extLst>
                      <a:ext uri="{FF2B5EF4-FFF2-40B4-BE49-F238E27FC236}">
                        <a16:creationId xmlns:a16="http://schemas.microsoft.com/office/drawing/2014/main" id="{7419C331-1E55-4E1F-8FA7-73A39B203E1B}"/>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59" name="Group 58">
                  <a:extLst>
                    <a:ext uri="{FF2B5EF4-FFF2-40B4-BE49-F238E27FC236}">
                      <a16:creationId xmlns:a16="http://schemas.microsoft.com/office/drawing/2014/main" id="{AE6E6563-43FE-455D-B166-4D4B1DE4EDAD}"/>
                    </a:ext>
                  </a:extLst>
                </p:cNvPr>
                <p:cNvGrpSpPr/>
                <p:nvPr/>
              </p:nvGrpSpPr>
              <p:grpSpPr>
                <a:xfrm>
                  <a:off x="3487105" y="2407624"/>
                  <a:ext cx="2200998" cy="1077120"/>
                  <a:chOff x="7411994" y="3244607"/>
                  <a:chExt cx="8323307" cy="3660032"/>
                </a:xfrm>
              </p:grpSpPr>
              <p:sp>
                <p:nvSpPr>
                  <p:cNvPr id="60" name="Rectangle 59">
                    <a:extLst>
                      <a:ext uri="{FF2B5EF4-FFF2-40B4-BE49-F238E27FC236}">
                        <a16:creationId xmlns:a16="http://schemas.microsoft.com/office/drawing/2014/main" id="{658FF9E6-477C-4970-9FAE-A8DC02F35AF6}"/>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61" name="Rectangle 60">
                    <a:extLst>
                      <a:ext uri="{FF2B5EF4-FFF2-40B4-BE49-F238E27FC236}">
                        <a16:creationId xmlns:a16="http://schemas.microsoft.com/office/drawing/2014/main" id="{12671A70-F743-4937-8B89-6D6D59C2D844}"/>
                      </a:ext>
                    </a:extLst>
                  </p:cNvPr>
                  <p:cNvSpPr/>
                  <p:nvPr/>
                </p:nvSpPr>
                <p:spPr>
                  <a:xfrm>
                    <a:off x="7481284"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float('21.43')</a:t>
                    </a:r>
                  </a:p>
                </p:txBody>
              </p:sp>
            </p:grpSp>
          </p:grpSp>
        </p:grpSp>
        <p:grpSp>
          <p:nvGrpSpPr>
            <p:cNvPr id="64" name="Group 63">
              <a:extLst>
                <a:ext uri="{FF2B5EF4-FFF2-40B4-BE49-F238E27FC236}">
                  <a16:creationId xmlns:a16="http://schemas.microsoft.com/office/drawing/2014/main" id="{5B909D99-205C-4C3A-80C9-3D18FB0CFE3C}"/>
                </a:ext>
              </a:extLst>
            </p:cNvPr>
            <p:cNvGrpSpPr/>
            <p:nvPr/>
          </p:nvGrpSpPr>
          <p:grpSpPr>
            <a:xfrm>
              <a:off x="11471909" y="3686231"/>
              <a:ext cx="2200998" cy="1890529"/>
              <a:chOff x="3487105" y="1594215"/>
              <a:chExt cx="2200998" cy="1890529"/>
            </a:xfrm>
          </p:grpSpPr>
          <p:sp>
            <p:nvSpPr>
              <p:cNvPr id="65" name="Isosceles Triangle 64">
                <a:extLst>
                  <a:ext uri="{FF2B5EF4-FFF2-40B4-BE49-F238E27FC236}">
                    <a16:creationId xmlns:a16="http://schemas.microsoft.com/office/drawing/2014/main" id="{72C07144-0E38-4D0F-B6F7-5346A773EDA1}"/>
                  </a:ext>
                </a:extLst>
              </p:cNvPr>
              <p:cNvSpPr/>
              <p:nvPr/>
            </p:nvSpPr>
            <p:spPr>
              <a:xfrm>
                <a:off x="4454520" y="2142218"/>
                <a:ext cx="266169" cy="24418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66" name="Group 65">
                <a:extLst>
                  <a:ext uri="{FF2B5EF4-FFF2-40B4-BE49-F238E27FC236}">
                    <a16:creationId xmlns:a16="http://schemas.microsoft.com/office/drawing/2014/main" id="{8CD542BE-9FF4-4F57-BAF7-CF42B842843E}"/>
                  </a:ext>
                </a:extLst>
              </p:cNvPr>
              <p:cNvGrpSpPr/>
              <p:nvPr/>
            </p:nvGrpSpPr>
            <p:grpSpPr>
              <a:xfrm>
                <a:off x="3487105" y="1594215"/>
                <a:ext cx="2200998" cy="1890529"/>
                <a:chOff x="3487105" y="1594215"/>
                <a:chExt cx="2200998" cy="1890529"/>
              </a:xfrm>
            </p:grpSpPr>
            <p:grpSp>
              <p:nvGrpSpPr>
                <p:cNvPr id="67" name="Group 66">
                  <a:extLst>
                    <a:ext uri="{FF2B5EF4-FFF2-40B4-BE49-F238E27FC236}">
                      <a16:creationId xmlns:a16="http://schemas.microsoft.com/office/drawing/2014/main" id="{FE4F0580-D3EA-4770-98F1-9EF2B3228C62}"/>
                    </a:ext>
                  </a:extLst>
                </p:cNvPr>
                <p:cNvGrpSpPr/>
                <p:nvPr/>
              </p:nvGrpSpPr>
              <p:grpSpPr>
                <a:xfrm>
                  <a:off x="4097660" y="1594215"/>
                  <a:ext cx="979890" cy="548003"/>
                  <a:chOff x="7530784" y="3794728"/>
                  <a:chExt cx="1194432" cy="685800"/>
                </a:xfrm>
              </p:grpSpPr>
              <p:sp>
                <p:nvSpPr>
                  <p:cNvPr id="71" name="Rounded Rectangle 124">
                    <a:extLst>
                      <a:ext uri="{FF2B5EF4-FFF2-40B4-BE49-F238E27FC236}">
                        <a16:creationId xmlns:a16="http://schemas.microsoft.com/office/drawing/2014/main" id="{D65E355B-8637-46A7-B6F0-918E6996035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72" name="Rounded Rectangle 125">
                    <a:extLst>
                      <a:ext uri="{FF2B5EF4-FFF2-40B4-BE49-F238E27FC236}">
                        <a16:creationId xmlns:a16="http://schemas.microsoft.com/office/drawing/2014/main" id="{03DB2C31-B7A5-415E-BC79-D74E2BBBC11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68" name="Group 67">
                  <a:extLst>
                    <a:ext uri="{FF2B5EF4-FFF2-40B4-BE49-F238E27FC236}">
                      <a16:creationId xmlns:a16="http://schemas.microsoft.com/office/drawing/2014/main" id="{19AF9E84-27CE-4560-9F35-F17179C8C6C1}"/>
                    </a:ext>
                  </a:extLst>
                </p:cNvPr>
                <p:cNvGrpSpPr/>
                <p:nvPr/>
              </p:nvGrpSpPr>
              <p:grpSpPr>
                <a:xfrm>
                  <a:off x="3487105" y="2407624"/>
                  <a:ext cx="2200998" cy="1077120"/>
                  <a:chOff x="7411994" y="3244607"/>
                  <a:chExt cx="8323307" cy="3660032"/>
                </a:xfrm>
              </p:grpSpPr>
              <p:sp>
                <p:nvSpPr>
                  <p:cNvPr id="69" name="Rectangle 68">
                    <a:extLst>
                      <a:ext uri="{FF2B5EF4-FFF2-40B4-BE49-F238E27FC236}">
                        <a16:creationId xmlns:a16="http://schemas.microsoft.com/office/drawing/2014/main" id="{8ACFB44B-E6F4-4BCF-91B7-FE6E2238B55A}"/>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70" name="Rectangle 69">
                    <a:extLst>
                      <a:ext uri="{FF2B5EF4-FFF2-40B4-BE49-F238E27FC236}">
                        <a16:creationId xmlns:a16="http://schemas.microsoft.com/office/drawing/2014/main" id="{888718CF-FB00-41A4-8209-94E5ECB80772}"/>
                      </a:ext>
                    </a:extLst>
                  </p:cNvPr>
                  <p:cNvSpPr/>
                  <p:nvPr/>
                </p:nvSpPr>
                <p:spPr>
                  <a:xfrm>
                    <a:off x="7481284"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int(12.32)</a:t>
                    </a:r>
                  </a:p>
                </p:txBody>
              </p:sp>
            </p:grpSp>
          </p:grpSp>
        </p:grpSp>
        <p:pic>
          <p:nvPicPr>
            <p:cNvPr id="73" name="Picture 72">
              <a:extLst>
                <a:ext uri="{FF2B5EF4-FFF2-40B4-BE49-F238E27FC236}">
                  <a16:creationId xmlns:a16="http://schemas.microsoft.com/office/drawing/2014/main" id="{B58B0925-6E6C-437C-8996-F7045C02E3B0}"/>
                </a:ext>
              </a:extLst>
            </p:cNvPr>
            <p:cNvPicPr>
              <a:picLocks noChangeAspect="1"/>
            </p:cNvPicPr>
            <p:nvPr/>
          </p:nvPicPr>
          <p:blipFill>
            <a:blip r:embed="rId4"/>
            <a:stretch>
              <a:fillRect/>
            </a:stretch>
          </p:blipFill>
          <p:spPr>
            <a:xfrm>
              <a:off x="3561970" y="3379385"/>
              <a:ext cx="1595593" cy="306846"/>
            </a:xfrm>
            <a:prstGeom prst="rect">
              <a:avLst/>
            </a:prstGeom>
          </p:spPr>
        </p:pic>
        <p:pic>
          <p:nvPicPr>
            <p:cNvPr id="74" name="Picture 73">
              <a:extLst>
                <a:ext uri="{FF2B5EF4-FFF2-40B4-BE49-F238E27FC236}">
                  <a16:creationId xmlns:a16="http://schemas.microsoft.com/office/drawing/2014/main" id="{3EDBB559-81D5-4441-ADB9-BFA66F2133D1}"/>
                </a:ext>
              </a:extLst>
            </p:cNvPr>
            <p:cNvPicPr>
              <a:picLocks noChangeAspect="1"/>
            </p:cNvPicPr>
            <p:nvPr/>
          </p:nvPicPr>
          <p:blipFill>
            <a:blip r:embed="rId5"/>
            <a:stretch>
              <a:fillRect/>
            </a:stretch>
          </p:blipFill>
          <p:spPr>
            <a:xfrm>
              <a:off x="3648442" y="6379491"/>
              <a:ext cx="1422647" cy="251054"/>
            </a:xfrm>
            <a:prstGeom prst="rect">
              <a:avLst/>
            </a:prstGeom>
          </p:spPr>
        </p:pic>
        <p:pic>
          <p:nvPicPr>
            <p:cNvPr id="75" name="Picture 74">
              <a:extLst>
                <a:ext uri="{FF2B5EF4-FFF2-40B4-BE49-F238E27FC236}">
                  <a16:creationId xmlns:a16="http://schemas.microsoft.com/office/drawing/2014/main" id="{4C6228CC-361C-47D9-8A7B-13DC09012751}"/>
                </a:ext>
              </a:extLst>
            </p:cNvPr>
            <p:cNvPicPr>
              <a:picLocks noChangeAspect="1"/>
            </p:cNvPicPr>
            <p:nvPr/>
          </p:nvPicPr>
          <p:blipFill>
            <a:blip r:embed="rId6"/>
            <a:stretch>
              <a:fillRect/>
            </a:stretch>
          </p:blipFill>
          <p:spPr>
            <a:xfrm>
              <a:off x="8917785" y="3395071"/>
              <a:ext cx="1645806" cy="237108"/>
            </a:xfrm>
            <a:prstGeom prst="rect">
              <a:avLst/>
            </a:prstGeom>
          </p:spPr>
        </p:pic>
        <p:pic>
          <p:nvPicPr>
            <p:cNvPr id="76" name="Picture 75">
              <a:extLst>
                <a:ext uri="{FF2B5EF4-FFF2-40B4-BE49-F238E27FC236}">
                  <a16:creationId xmlns:a16="http://schemas.microsoft.com/office/drawing/2014/main" id="{2F272551-B63D-4A24-99C1-8D06DC736824}"/>
                </a:ext>
              </a:extLst>
            </p:cNvPr>
            <p:cNvPicPr>
              <a:picLocks noChangeAspect="1"/>
            </p:cNvPicPr>
            <p:nvPr/>
          </p:nvPicPr>
          <p:blipFill>
            <a:blip r:embed="rId7"/>
            <a:stretch>
              <a:fillRect/>
            </a:stretch>
          </p:blipFill>
          <p:spPr>
            <a:xfrm>
              <a:off x="8917785" y="6379491"/>
              <a:ext cx="1729490" cy="223159"/>
            </a:xfrm>
            <a:prstGeom prst="rect">
              <a:avLst/>
            </a:prstGeom>
          </p:spPr>
        </p:pic>
        <p:pic>
          <p:nvPicPr>
            <p:cNvPr id="77" name="Picture 76">
              <a:extLst>
                <a:ext uri="{FF2B5EF4-FFF2-40B4-BE49-F238E27FC236}">
                  <a16:creationId xmlns:a16="http://schemas.microsoft.com/office/drawing/2014/main" id="{1D234836-F554-4D07-9571-AA7F6F4C5374}"/>
                </a:ext>
              </a:extLst>
            </p:cNvPr>
            <p:cNvPicPr>
              <a:picLocks noChangeAspect="1"/>
            </p:cNvPicPr>
            <p:nvPr/>
          </p:nvPicPr>
          <p:blipFill>
            <a:blip r:embed="rId8"/>
            <a:stretch>
              <a:fillRect/>
            </a:stretch>
          </p:blipFill>
          <p:spPr>
            <a:xfrm>
              <a:off x="13901126" y="4980300"/>
              <a:ext cx="1470827" cy="215553"/>
            </a:xfrm>
            <a:prstGeom prst="rect">
              <a:avLst/>
            </a:prstGeom>
          </p:spPr>
        </p:pic>
      </p:grpSp>
      <p:sp>
        <p:nvSpPr>
          <p:cNvPr id="78" name="Rectangle: Rounded Corners 77">
            <a:extLst>
              <a:ext uri="{FF2B5EF4-FFF2-40B4-BE49-F238E27FC236}">
                <a16:creationId xmlns:a16="http://schemas.microsoft.com/office/drawing/2014/main" id="{B72D892C-F044-4008-9E03-418884CA86C0}"/>
              </a:ext>
            </a:extLst>
          </p:cNvPr>
          <p:cNvSpPr/>
          <p:nvPr/>
        </p:nvSpPr>
        <p:spPr>
          <a:xfrm>
            <a:off x="5785449" y="1148076"/>
            <a:ext cx="4685099" cy="636903"/>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Few </a:t>
            </a:r>
            <a:r>
              <a:rPr lang="en-IN" sz="2000" dirty="0" err="1">
                <a:solidFill>
                  <a:schemeClr val="tx1">
                    <a:lumMod val="65000"/>
                    <a:lumOff val="35000"/>
                  </a:schemeClr>
                </a:solidFill>
                <a:latin typeface="Open Sans" panose="020B0606030504020204"/>
              </a:rPr>
              <a:t>typecasted</a:t>
            </a:r>
            <a:r>
              <a:rPr lang="en-IN" sz="2000" dirty="0">
                <a:solidFill>
                  <a:schemeClr val="tx1">
                    <a:lumMod val="65000"/>
                    <a:lumOff val="35000"/>
                  </a:schemeClr>
                </a:solidFill>
                <a:latin typeface="Open Sans" panose="020B0606030504020204"/>
              </a:rPr>
              <a:t> data types</a:t>
            </a:r>
          </a:p>
        </p:txBody>
      </p:sp>
    </p:spTree>
    <p:extLst>
      <p:ext uri="{BB962C8B-B14F-4D97-AF65-F5344CB8AC3E}">
        <p14:creationId xmlns:p14="http://schemas.microsoft.com/office/powerpoint/2010/main" val="162258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C5E6872-71E3-4A00-99B8-D66A8390DE47}"/>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Loading Data </a:t>
            </a:r>
            <a:r>
              <a:rPr lang="en-US" dirty="0">
                <a:solidFill>
                  <a:schemeClr val="tx1">
                    <a:lumMod val="75000"/>
                    <a:lumOff val="25000"/>
                  </a:schemeClr>
                </a:solidFill>
              </a:rPr>
              <a:t>to</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.csv File</a:t>
            </a:r>
          </a:p>
        </p:txBody>
      </p:sp>
      <p:pic>
        <p:nvPicPr>
          <p:cNvPr id="4" name="Shape 375">
            <a:extLst>
              <a:ext uri="{FF2B5EF4-FFF2-40B4-BE49-F238E27FC236}">
                <a16:creationId xmlns:a16="http://schemas.microsoft.com/office/drawing/2014/main" id="{91FB9592-AF9C-4400-8782-7F473D930882}"/>
              </a:ext>
            </a:extLst>
          </p:cNvPr>
          <p:cNvPicPr preferRelativeResize="0"/>
          <p:nvPr/>
        </p:nvPicPr>
        <p:blipFill rotWithShape="1">
          <a:blip r:embed="rId3">
            <a:alphaModFix/>
          </a:blip>
          <a:srcRect/>
          <a:stretch/>
        </p:blipFill>
        <p:spPr>
          <a:xfrm>
            <a:off x="5596485" y="829986"/>
            <a:ext cx="5074758" cy="253919"/>
          </a:xfrm>
          <a:prstGeom prst="rect">
            <a:avLst/>
          </a:prstGeom>
          <a:noFill/>
          <a:ln>
            <a:noFill/>
          </a:ln>
        </p:spPr>
      </p:pic>
      <p:grpSp>
        <p:nvGrpSpPr>
          <p:cNvPr id="16" name="Group 15">
            <a:extLst>
              <a:ext uri="{FF2B5EF4-FFF2-40B4-BE49-F238E27FC236}">
                <a16:creationId xmlns:a16="http://schemas.microsoft.com/office/drawing/2014/main" id="{4865A5C2-98A9-40BB-923F-96904CE42BDC}"/>
              </a:ext>
            </a:extLst>
          </p:cNvPr>
          <p:cNvGrpSpPr/>
          <p:nvPr/>
        </p:nvGrpSpPr>
        <p:grpSpPr>
          <a:xfrm>
            <a:off x="1222489" y="2092535"/>
            <a:ext cx="13811022" cy="4144138"/>
            <a:chOff x="611560" y="2486736"/>
            <a:chExt cx="7477892" cy="2141241"/>
          </a:xfrm>
        </p:grpSpPr>
        <p:sp>
          <p:nvSpPr>
            <p:cNvPr id="5" name="Arrow: Chevron 4">
              <a:extLst>
                <a:ext uri="{FF2B5EF4-FFF2-40B4-BE49-F238E27FC236}">
                  <a16:creationId xmlns:a16="http://schemas.microsoft.com/office/drawing/2014/main" id="{7E5621D7-305D-48F1-9D64-0111CB0CA0DE}"/>
                </a:ext>
              </a:extLst>
            </p:cNvPr>
            <p:cNvSpPr/>
            <p:nvPr/>
          </p:nvSpPr>
          <p:spPr bwMode="auto">
            <a:xfrm>
              <a:off x="3072814" y="3219822"/>
              <a:ext cx="360040" cy="216024"/>
            </a:xfrm>
            <a:prstGeom prst="chevron">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6" name="Rectangle 5">
              <a:extLst>
                <a:ext uri="{FF2B5EF4-FFF2-40B4-BE49-F238E27FC236}">
                  <a16:creationId xmlns:a16="http://schemas.microsoft.com/office/drawing/2014/main" id="{A410DE44-1E14-410D-A72B-39326306783C}"/>
                </a:ext>
              </a:extLst>
            </p:cNvPr>
            <p:cNvSpPr/>
            <p:nvPr/>
          </p:nvSpPr>
          <p:spPr bwMode="auto">
            <a:xfrm>
              <a:off x="611560" y="2486736"/>
              <a:ext cx="5256584" cy="1741197"/>
            </a:xfrm>
            <a:prstGeom prst="rect">
              <a:avLst/>
            </a:prstGeom>
            <a:noFill/>
            <a:ln w="12700" cap="flat" cmpd="sng" algn="ctr">
              <a:solidFill>
                <a:schemeClr val="accent1"/>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grpSp>
          <p:nvGrpSpPr>
            <p:cNvPr id="7" name="Group 6">
              <a:extLst>
                <a:ext uri="{FF2B5EF4-FFF2-40B4-BE49-F238E27FC236}">
                  <a16:creationId xmlns:a16="http://schemas.microsoft.com/office/drawing/2014/main" id="{965F97B0-7BEC-41A8-8275-8959B418CC24}"/>
                </a:ext>
              </a:extLst>
            </p:cNvPr>
            <p:cNvGrpSpPr/>
            <p:nvPr/>
          </p:nvGrpSpPr>
          <p:grpSpPr>
            <a:xfrm>
              <a:off x="6871720" y="2830651"/>
              <a:ext cx="1217732" cy="994366"/>
              <a:chOff x="7121087" y="2134256"/>
              <a:chExt cx="1319715" cy="1319715"/>
            </a:xfrm>
            <a:effectLst>
              <a:outerShdw blurRad="50800" dist="38100" dir="5400000" algn="t" rotWithShape="0">
                <a:prstClr val="black">
                  <a:alpha val="40000"/>
                </a:prstClr>
              </a:outerShdw>
            </a:effectLst>
          </p:grpSpPr>
          <p:sp>
            <p:nvSpPr>
              <p:cNvPr id="8" name="Rectangle 7">
                <a:extLst>
                  <a:ext uri="{FF2B5EF4-FFF2-40B4-BE49-F238E27FC236}">
                    <a16:creationId xmlns:a16="http://schemas.microsoft.com/office/drawing/2014/main" id="{43800C46-9D83-4923-AE77-23C6E103A401}"/>
                  </a:ext>
                </a:extLst>
              </p:cNvPr>
              <p:cNvSpPr/>
              <p:nvPr/>
            </p:nvSpPr>
            <p:spPr bwMode="auto">
              <a:xfrm>
                <a:off x="7143600" y="2160947"/>
                <a:ext cx="1244824" cy="1274899"/>
              </a:xfrm>
              <a:prstGeom prst="rect">
                <a:avLst/>
              </a:prstGeom>
              <a:solidFill>
                <a:schemeClr val="bg2"/>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pic>
            <p:nvPicPr>
              <p:cNvPr id="9" name="Picture 8">
                <a:extLst>
                  <a:ext uri="{FF2B5EF4-FFF2-40B4-BE49-F238E27FC236}">
                    <a16:creationId xmlns:a16="http://schemas.microsoft.com/office/drawing/2014/main" id="{4B3A3B39-83C0-455D-BE0E-0CD025192744}"/>
                  </a:ext>
                </a:extLst>
              </p:cNvPr>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121087" y="2134256"/>
                <a:ext cx="1319715" cy="1319715"/>
              </a:xfrm>
              <a:prstGeom prst="rect">
                <a:avLst/>
              </a:prstGeom>
            </p:spPr>
          </p:pic>
        </p:grpSp>
        <p:sp>
          <p:nvSpPr>
            <p:cNvPr id="10" name="Flowchart: Manual Operation 9">
              <a:extLst>
                <a:ext uri="{FF2B5EF4-FFF2-40B4-BE49-F238E27FC236}">
                  <a16:creationId xmlns:a16="http://schemas.microsoft.com/office/drawing/2014/main" id="{EA6E965B-2892-4863-B8C4-330BF3058D6E}"/>
                </a:ext>
              </a:extLst>
            </p:cNvPr>
            <p:cNvSpPr/>
            <p:nvPr/>
          </p:nvSpPr>
          <p:spPr bwMode="auto">
            <a:xfrm rot="16200000">
              <a:off x="5625684" y="2787771"/>
              <a:ext cx="1565041" cy="1080121"/>
            </a:xfrm>
            <a:prstGeom prst="flowChartManualOperation">
              <a:avLst/>
            </a:prstGeom>
            <a:solidFill>
              <a:schemeClr val="bg2"/>
            </a:solidFill>
            <a:ln w="12700" cap="flat" cmpd="sng" algn="ctr">
              <a:solidFill>
                <a:schemeClr val="accent1"/>
              </a:solidFill>
              <a:prstDash val="dash"/>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11" name="Rectangle: Rounded Corners 10">
              <a:extLst>
                <a:ext uri="{FF2B5EF4-FFF2-40B4-BE49-F238E27FC236}">
                  <a16:creationId xmlns:a16="http://schemas.microsoft.com/office/drawing/2014/main" id="{C32E5AA2-19C3-4DEE-AC0B-7834D2B96F33}"/>
                </a:ext>
              </a:extLst>
            </p:cNvPr>
            <p:cNvSpPr/>
            <p:nvPr/>
          </p:nvSpPr>
          <p:spPr bwMode="auto">
            <a:xfrm>
              <a:off x="4019390" y="4311695"/>
              <a:ext cx="1296144" cy="316281"/>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1" i="0" u="none" strike="noStrike" cap="none" normalizeH="0" baseline="0" dirty="0">
                  <a:ln>
                    <a:noFill/>
                  </a:ln>
                  <a:solidFill>
                    <a:schemeClr val="bg1"/>
                  </a:solidFill>
                  <a:effectLst/>
                  <a:latin typeface="Open Sans" panose="020B0606030504020204"/>
                </a:rPr>
                <a:t>Program Data</a:t>
              </a:r>
            </a:p>
          </p:txBody>
        </p:sp>
        <p:sp>
          <p:nvSpPr>
            <p:cNvPr id="12" name="Rectangle: Rounded Corners 11">
              <a:extLst>
                <a:ext uri="{FF2B5EF4-FFF2-40B4-BE49-F238E27FC236}">
                  <a16:creationId xmlns:a16="http://schemas.microsoft.com/office/drawing/2014/main" id="{74DCF80F-D86D-41C1-B4F7-AC2D57665901}"/>
                </a:ext>
              </a:extLst>
            </p:cNvPr>
            <p:cNvSpPr/>
            <p:nvPr/>
          </p:nvSpPr>
          <p:spPr bwMode="auto">
            <a:xfrm>
              <a:off x="1190781" y="4311692"/>
              <a:ext cx="1175891" cy="316284"/>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1" i="0" u="none" strike="noStrike" cap="none" normalizeH="0" baseline="0" dirty="0">
                  <a:ln>
                    <a:noFill/>
                  </a:ln>
                  <a:solidFill>
                    <a:schemeClr val="bg1"/>
                  </a:solidFill>
                  <a:effectLst/>
                  <a:latin typeface="Open Sans" panose="020B0606030504020204"/>
                </a:rPr>
                <a:t>Program</a:t>
              </a:r>
            </a:p>
          </p:txBody>
        </p:sp>
        <p:sp>
          <p:nvSpPr>
            <p:cNvPr id="13" name="Rectangle: Rounded Corners 12">
              <a:extLst>
                <a:ext uri="{FF2B5EF4-FFF2-40B4-BE49-F238E27FC236}">
                  <a16:creationId xmlns:a16="http://schemas.microsoft.com/office/drawing/2014/main" id="{88806961-386E-4C8D-8263-9C4AD8B47994}"/>
                </a:ext>
              </a:extLst>
            </p:cNvPr>
            <p:cNvSpPr/>
            <p:nvPr/>
          </p:nvSpPr>
          <p:spPr bwMode="auto">
            <a:xfrm>
              <a:off x="6855732" y="4311696"/>
              <a:ext cx="1175891" cy="316281"/>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1" i="0" u="none" strike="noStrike" cap="none" normalizeH="0" baseline="0" dirty="0">
                  <a:ln>
                    <a:noFill/>
                  </a:ln>
                  <a:solidFill>
                    <a:schemeClr val="bg1"/>
                  </a:solidFill>
                  <a:effectLst/>
                  <a:latin typeface="Open Sans" panose="020B0606030504020204"/>
                </a:rPr>
                <a:t>CSV File</a:t>
              </a:r>
            </a:p>
          </p:txBody>
        </p:sp>
        <p:pic>
          <p:nvPicPr>
            <p:cNvPr id="14" name="Picture 13">
              <a:extLst>
                <a:ext uri="{FF2B5EF4-FFF2-40B4-BE49-F238E27FC236}">
                  <a16:creationId xmlns:a16="http://schemas.microsoft.com/office/drawing/2014/main" id="{2FCA4A3F-979A-4939-A155-28F9101F5B1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79671" y="2737886"/>
              <a:ext cx="1828433" cy="1252801"/>
            </a:xfrm>
            <a:prstGeom prst="rect">
              <a:avLst/>
            </a:prstGeom>
            <a:ln>
              <a:noFill/>
            </a:ln>
            <a:effectLst>
              <a:outerShdw blurRad="292100" dist="139700" dir="2700000" algn="tl" rotWithShape="0">
                <a:srgbClr val="333333">
                  <a:alpha val="65000"/>
                </a:srgbClr>
              </a:outerShdw>
            </a:effectLst>
          </p:spPr>
        </p:pic>
        <p:pic>
          <p:nvPicPr>
            <p:cNvPr id="15" name="Picture 14" descr="A screenshot of a social media post&#10;&#10;Description generated with very high confidence">
              <a:extLst>
                <a:ext uri="{FF2B5EF4-FFF2-40B4-BE49-F238E27FC236}">
                  <a16:creationId xmlns:a16="http://schemas.microsoft.com/office/drawing/2014/main" id="{F0D32595-5708-46E2-80B9-07979FBA0E9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934" t="6666" r="9867" b="5201"/>
            <a:stretch/>
          </p:blipFill>
          <p:spPr>
            <a:xfrm>
              <a:off x="844681" y="2713370"/>
              <a:ext cx="1868093" cy="1351743"/>
            </a:xfrm>
            <a:prstGeom prst="rect">
              <a:avLst/>
            </a:prstGeom>
            <a:ln>
              <a:noFill/>
            </a:ln>
            <a:effectLst>
              <a:outerShdw blurRad="292100" dist="139700" dir="2700000" algn="tl" rotWithShape="0">
                <a:srgbClr val="333333">
                  <a:alpha val="65000"/>
                </a:srgbClr>
              </a:outerShdw>
            </a:effectLst>
          </p:spPr>
        </p:pic>
      </p:grpSp>
      <p:grpSp>
        <p:nvGrpSpPr>
          <p:cNvPr id="2" name="Group 1">
            <a:extLst>
              <a:ext uri="{FF2B5EF4-FFF2-40B4-BE49-F238E27FC236}">
                <a16:creationId xmlns:a16="http://schemas.microsoft.com/office/drawing/2014/main" id="{0EFFB14A-93EC-4A78-BA81-FDAEE9365699}"/>
              </a:ext>
            </a:extLst>
          </p:cNvPr>
          <p:cNvGrpSpPr/>
          <p:nvPr/>
        </p:nvGrpSpPr>
        <p:grpSpPr>
          <a:xfrm>
            <a:off x="2816138" y="6524006"/>
            <a:ext cx="11232371" cy="2464439"/>
            <a:chOff x="2816138" y="6359884"/>
            <a:chExt cx="11232371" cy="2464439"/>
          </a:xfrm>
        </p:grpSpPr>
        <p:grpSp>
          <p:nvGrpSpPr>
            <p:cNvPr id="17" name="Group 16">
              <a:extLst>
                <a:ext uri="{FF2B5EF4-FFF2-40B4-BE49-F238E27FC236}">
                  <a16:creationId xmlns:a16="http://schemas.microsoft.com/office/drawing/2014/main" id="{DFC4D502-6466-4D01-85ED-BF0D7CA6BF67}"/>
                </a:ext>
              </a:extLst>
            </p:cNvPr>
            <p:cNvGrpSpPr/>
            <p:nvPr/>
          </p:nvGrpSpPr>
          <p:grpSpPr>
            <a:xfrm>
              <a:off x="2816138" y="6359884"/>
              <a:ext cx="10613422" cy="1497880"/>
              <a:chOff x="3384123" y="3572202"/>
              <a:chExt cx="9468511" cy="1497880"/>
            </a:xfrm>
          </p:grpSpPr>
          <p:grpSp>
            <p:nvGrpSpPr>
              <p:cNvPr id="18" name="Group 17">
                <a:extLst>
                  <a:ext uri="{FF2B5EF4-FFF2-40B4-BE49-F238E27FC236}">
                    <a16:creationId xmlns:a16="http://schemas.microsoft.com/office/drawing/2014/main" id="{0DA01055-3662-4209-8B32-B2073E156F94}"/>
                  </a:ext>
                </a:extLst>
              </p:cNvPr>
              <p:cNvGrpSpPr/>
              <p:nvPr/>
            </p:nvGrpSpPr>
            <p:grpSpPr>
              <a:xfrm>
                <a:off x="7545981" y="3572202"/>
                <a:ext cx="1194432" cy="685800"/>
                <a:chOff x="7530784" y="3794728"/>
                <a:chExt cx="1194432" cy="685800"/>
              </a:xfrm>
            </p:grpSpPr>
            <p:sp>
              <p:nvSpPr>
                <p:cNvPr id="24" name="Rounded Rectangle 124">
                  <a:extLst>
                    <a:ext uri="{FF2B5EF4-FFF2-40B4-BE49-F238E27FC236}">
                      <a16:creationId xmlns:a16="http://schemas.microsoft.com/office/drawing/2014/main" id="{F9B96B2E-DB9C-4897-967D-D5F72A068DEB}"/>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125">
                  <a:extLst>
                    <a:ext uri="{FF2B5EF4-FFF2-40B4-BE49-F238E27FC236}">
                      <a16:creationId xmlns:a16="http://schemas.microsoft.com/office/drawing/2014/main" id="{C64137F0-90E2-4EE8-8F17-0D4571BCA32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9" name="Group 18">
                <a:extLst>
                  <a:ext uri="{FF2B5EF4-FFF2-40B4-BE49-F238E27FC236}">
                    <a16:creationId xmlns:a16="http://schemas.microsoft.com/office/drawing/2014/main" id="{EA8DD172-227A-43D5-B288-B9F2CA9ECA5A}"/>
                  </a:ext>
                </a:extLst>
              </p:cNvPr>
              <p:cNvGrpSpPr/>
              <p:nvPr/>
            </p:nvGrpSpPr>
            <p:grpSpPr>
              <a:xfrm>
                <a:off x="3384123" y="4258005"/>
                <a:ext cx="9468511" cy="812077"/>
                <a:chOff x="3582787" y="4914900"/>
                <a:chExt cx="9468511" cy="3766528"/>
              </a:xfrm>
            </p:grpSpPr>
            <p:sp>
              <p:nvSpPr>
                <p:cNvPr id="20" name="Rectangle 19">
                  <a:extLst>
                    <a:ext uri="{FF2B5EF4-FFF2-40B4-BE49-F238E27FC236}">
                      <a16:creationId xmlns:a16="http://schemas.microsoft.com/office/drawing/2014/main" id="{AA092A19-0A4F-4F06-BEA6-98EF9429C303}"/>
                    </a:ext>
                  </a:extLst>
                </p:cNvPr>
                <p:cNvSpPr/>
                <p:nvPr/>
              </p:nvSpPr>
              <p:spPr>
                <a:xfrm rot="16200000">
                  <a:off x="6733045" y="2363174"/>
                  <a:ext cx="3167996" cy="9468511"/>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1" name="Straight Connector 20">
                  <a:extLst>
                    <a:ext uri="{FF2B5EF4-FFF2-40B4-BE49-F238E27FC236}">
                      <a16:creationId xmlns:a16="http://schemas.microsoft.com/office/drawing/2014/main" id="{8AF4B11E-03D7-4B5F-B3C7-B6EAD94FD97C}"/>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2" name="Isosceles Triangle 21">
                  <a:extLst>
                    <a:ext uri="{FF2B5EF4-FFF2-40B4-BE49-F238E27FC236}">
                      <a16:creationId xmlns:a16="http://schemas.microsoft.com/office/drawing/2014/main" id="{C209AEC7-F6B4-48C5-8C55-A15F2B390776}"/>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6829EFB1-4BC7-418C-8218-937FB2F975EC}"/>
                    </a:ext>
                  </a:extLst>
                </p:cNvPr>
                <p:cNvSpPr/>
                <p:nvPr/>
              </p:nvSpPr>
              <p:spPr>
                <a:xfrm>
                  <a:off x="3617844" y="5615711"/>
                  <a:ext cx="9407594" cy="295855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df.to_csv("/home/simpy/Datasets/BostonHousing.csv")</a:t>
                  </a:r>
                </a:p>
              </p:txBody>
            </p:sp>
          </p:grpSp>
        </p:grpSp>
        <p:cxnSp>
          <p:nvCxnSpPr>
            <p:cNvPr id="26" name="Straight Arrow Connector 25">
              <a:extLst>
                <a:ext uri="{FF2B5EF4-FFF2-40B4-BE49-F238E27FC236}">
                  <a16:creationId xmlns:a16="http://schemas.microsoft.com/office/drawing/2014/main" id="{3C814DD8-3F96-41E4-B018-AF45956C5103}"/>
                </a:ext>
              </a:extLst>
            </p:cNvPr>
            <p:cNvCxnSpPr>
              <a:cxnSpLocks/>
            </p:cNvCxnSpPr>
            <p:nvPr/>
          </p:nvCxnSpPr>
          <p:spPr bwMode="auto">
            <a:xfrm>
              <a:off x="10320130" y="8044944"/>
              <a:ext cx="1608262" cy="564613"/>
            </a:xfrm>
            <a:prstGeom prst="straightConnector1">
              <a:avLst/>
            </a:prstGeom>
            <a:noFill/>
            <a:ln w="28575" cap="flat" cmpd="sng" algn="ctr">
              <a:solidFill>
                <a:schemeClr val="accent2"/>
              </a:solidFill>
              <a:prstDash val="solid"/>
              <a:round/>
              <a:headEnd type="none" w="sm" len="sm"/>
              <a:tailEnd type="triangle"/>
            </a:ln>
            <a:effectLst/>
          </p:spPr>
        </p:cxnSp>
        <p:sp>
          <p:nvSpPr>
            <p:cNvPr id="27" name="Rectangle: Rounded Corners 26">
              <a:extLst>
                <a:ext uri="{FF2B5EF4-FFF2-40B4-BE49-F238E27FC236}">
                  <a16:creationId xmlns:a16="http://schemas.microsoft.com/office/drawing/2014/main" id="{F1E6E7F9-8AF4-4E57-A7F2-2AD597E535DE}"/>
                </a:ext>
              </a:extLst>
            </p:cNvPr>
            <p:cNvSpPr/>
            <p:nvPr/>
          </p:nvSpPr>
          <p:spPr bwMode="auto">
            <a:xfrm>
              <a:off x="12058935" y="8394792"/>
              <a:ext cx="1989574" cy="429531"/>
            </a:xfrm>
            <a:prstGeom prst="roundRect">
              <a:avLst/>
            </a:prstGeom>
            <a:solidFill>
              <a:schemeClr val="bg1"/>
            </a:solidFill>
            <a:ln w="12700" cap="flat" cmpd="sng" algn="ctr">
              <a:solidFill>
                <a:schemeClr val="accent1"/>
              </a:solidFill>
              <a:prstDash val="dash"/>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2000" dirty="0">
                  <a:latin typeface="Open Sans" panose="020B0606030504020204"/>
                </a:rPr>
                <a:t>Path to file</a:t>
              </a:r>
            </a:p>
          </p:txBody>
        </p:sp>
      </p:grpSp>
      <p:sp>
        <p:nvSpPr>
          <p:cNvPr id="28" name="Rectangle: Rounded Corners 27">
            <a:extLst>
              <a:ext uri="{FF2B5EF4-FFF2-40B4-BE49-F238E27FC236}">
                <a16:creationId xmlns:a16="http://schemas.microsoft.com/office/drawing/2014/main" id="{CE8BD712-6567-4972-BB1C-48564E644445}"/>
              </a:ext>
            </a:extLst>
          </p:cNvPr>
          <p:cNvSpPr/>
          <p:nvPr/>
        </p:nvSpPr>
        <p:spPr>
          <a:xfrm>
            <a:off x="2616056" y="1174617"/>
            <a:ext cx="11654740" cy="632308"/>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Below is the code for loading the data within an existing csv file:</a:t>
            </a:r>
          </a:p>
        </p:txBody>
      </p:sp>
    </p:spTree>
    <p:extLst>
      <p:ext uri="{BB962C8B-B14F-4D97-AF65-F5344CB8AC3E}">
        <p14:creationId xmlns:p14="http://schemas.microsoft.com/office/powerpoint/2010/main" val="5263397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Demo</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dirty="0">
                <a:solidFill>
                  <a:srgbClr val="3F3F3F"/>
                </a:solidFill>
              </a:rPr>
              <a:t>Data Manipulation</a:t>
            </a:r>
            <a:r>
              <a:rPr lang="en-US" sz="2800" b="0" i="0" u="none" strike="noStrike" cap="none" dirty="0">
                <a:solidFill>
                  <a:srgbClr val="3F3F3F"/>
                </a:solidFill>
                <a:latin typeface="Open Sans SemiBold"/>
                <a:ea typeface="Open Sans SemiBold"/>
                <a:cs typeface="Open Sans SemiBold"/>
                <a:sym typeface="Open Sans SemiBold"/>
              </a:rPr>
              <a:t>							</a:t>
            </a:r>
            <a:endParaRPr dirty="0"/>
          </a:p>
        </p:txBody>
      </p:sp>
      <p:sp>
        <p:nvSpPr>
          <p:cNvPr id="389" name="Google Shape;389;p25"/>
          <p:cNvSpPr/>
          <p:nvPr/>
        </p:nvSpPr>
        <p:spPr>
          <a:xfrm>
            <a:off x="951456" y="3670641"/>
            <a:ext cx="14156021" cy="3545167"/>
          </a:xfrm>
          <a:prstGeom prst="rect">
            <a:avLst/>
          </a:prstGeom>
          <a:noFill/>
          <a:ln>
            <a:noFill/>
          </a:ln>
        </p:spPr>
        <p:txBody>
          <a:bodyPr spcFirstLastPara="1" wrap="square" lIns="91425" tIns="45700" rIns="91425" bIns="45700" anchor="t" anchorCtr="0">
            <a:noAutofit/>
          </a:bodyPr>
          <a:lstStyle/>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US" sz="2000" kern="0" dirty="0">
                <a:solidFill>
                  <a:schemeClr val="tx1">
                    <a:lumMod val="65000"/>
                    <a:lumOff val="35000"/>
                  </a:schemeClr>
                </a:solidFill>
                <a:latin typeface="Open Sans"/>
                <a:ea typeface="Open Sans"/>
                <a:cs typeface="Open Sans"/>
                <a:sym typeface="Open Sans"/>
              </a:rPr>
              <a:t>As </a:t>
            </a:r>
            <a:r>
              <a:rPr lang="en-US" sz="2000" kern="0" dirty="0">
                <a:solidFill>
                  <a:schemeClr val="tx1">
                    <a:lumMod val="65000"/>
                    <a:lumOff val="35000"/>
                  </a:schemeClr>
                </a:solidFill>
                <a:latin typeface="Open Sans"/>
                <a:ea typeface="Open Sans"/>
                <a:cs typeface="Open Sans"/>
              </a:rPr>
              <a:t>a macroeconomic analyst at the Organization for Economic Cooperation and Development (OECD), your job is to collect relevant data for analysis. </a:t>
            </a:r>
            <a:r>
              <a:rPr lang="en-US" altLang="en-US" sz="2000" kern="0" dirty="0">
                <a:solidFill>
                  <a:schemeClr val="tx1">
                    <a:lumMod val="65000"/>
                    <a:lumOff val="35000"/>
                  </a:schemeClr>
                </a:solidFill>
                <a:latin typeface="Open Sans"/>
                <a:ea typeface="Open Sans"/>
                <a:cs typeface="Open Sans"/>
              </a:rPr>
              <a:t>It looks like you have three countries in the north_america data frame and one country in the south_america data frame. As these are in two separate plots, it's hard to compare the average labor hours between North America and South America. If all the countries were into the same data frame, it would be much easier to do this comparison. </a:t>
            </a:r>
          </a:p>
          <a:p>
            <a:pPr defTabSz="914400">
              <a:buClr>
                <a:srgbClr val="000000"/>
              </a:buClr>
            </a:pPr>
            <a:endParaRPr kumimoji="0" lang="en-US" sz="2200" b="0" i="0" u="none" strike="noStrike" kern="0" cap="none" spc="0" normalizeH="0" baseline="0" noProof="0" dirty="0">
              <a:ln>
                <a:noFill/>
              </a:ln>
              <a:solidFill>
                <a:srgbClr val="3F3F3F"/>
              </a:solidFill>
              <a:effectLst/>
              <a:uLnTx/>
              <a:uFillTx/>
              <a:latin typeface="Open Sans" panose="020B0604020202020204" charset="0"/>
              <a:ea typeface="Open Sans" panose="020B0604020202020204" charset="0"/>
              <a:cs typeface="Open Sans" panose="020B0604020202020204" charset="0"/>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Open Sans"/>
                <a:cs typeface="Open Sans"/>
                <a:sym typeface="Open Sans"/>
              </a:rPr>
              <a:t>Demonstrate </a:t>
            </a:r>
            <a:r>
              <a:rPr lang="en-US" sz="2000" kern="0" dirty="0">
                <a:solidFill>
                  <a:schemeClr val="tx1">
                    <a:lumMod val="65000"/>
                    <a:lumOff val="35000"/>
                  </a:schemeClr>
                </a:solidFill>
                <a:latin typeface="Open Sans"/>
                <a:ea typeface="Open Sans"/>
                <a:cs typeface="Open Sans"/>
                <a:sym typeface="Open Sans"/>
              </a:rPr>
              <a:t>concatenation.</a:t>
            </a:r>
            <a:endPar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rgbClr val="000000"/>
              </a:solidFill>
              <a:effectLst/>
              <a:uLnTx/>
              <a:uFillTx/>
              <a:latin typeface="Arial"/>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320756" y="2435987"/>
            <a:ext cx="3103735"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10 mins.</a:t>
            </a:r>
            <a:endParaRPr lang="en-IN" sz="2800" dirty="0"/>
          </a:p>
        </p:txBody>
      </p:sp>
    </p:spTree>
    <p:extLst>
      <p:ext uri="{BB962C8B-B14F-4D97-AF65-F5344CB8AC3E}">
        <p14:creationId xmlns:p14="http://schemas.microsoft.com/office/powerpoint/2010/main" val="19882747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dirty="0"/>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dirty="0">
                <a:solidFill>
                  <a:srgbClr val="3F3F3F"/>
                </a:solidFill>
              </a:rPr>
              <a:t>Data Manipulation</a:t>
            </a:r>
            <a:r>
              <a:rPr lang="en-US" sz="2800" b="0" i="0" u="none" strike="noStrike" cap="none" dirty="0">
                <a:solidFill>
                  <a:srgbClr val="3F3F3F"/>
                </a:solidFill>
                <a:latin typeface="Open Sans SemiBold"/>
                <a:ea typeface="Open Sans SemiBold"/>
                <a:cs typeface="Open Sans SemiBold"/>
                <a:sym typeface="Open Sans SemiBold"/>
              </a:rPr>
              <a:t>									     Duration: </a:t>
            </a:r>
            <a:r>
              <a:rPr lang="en-US" dirty="0">
                <a:solidFill>
                  <a:srgbClr val="3F3F3F"/>
                </a:solidFill>
              </a:rPr>
              <a:t>10</a:t>
            </a:r>
            <a:r>
              <a:rPr lang="en-US" sz="2800" b="0" i="0" u="none" strike="noStrike" cap="none" dirty="0">
                <a:solidFill>
                  <a:srgbClr val="3F3F3F"/>
                </a:solidFill>
                <a:latin typeface="Open Sans SemiBold"/>
                <a:ea typeface="Open Sans SemiBold"/>
                <a:cs typeface="Open Sans SemiBold"/>
                <a:sym typeface="Open Sans SemiBold"/>
              </a:rPr>
              <a:t> mins.</a:t>
            </a:r>
            <a:endParaRPr dirty="0"/>
          </a:p>
        </p:txBody>
      </p:sp>
      <p:sp>
        <p:nvSpPr>
          <p:cNvPr id="389" name="Google Shape;389;p25"/>
          <p:cNvSpPr/>
          <p:nvPr/>
        </p:nvSpPr>
        <p:spPr>
          <a:xfrm>
            <a:off x="951456" y="3670642"/>
            <a:ext cx="14096387" cy="5027309"/>
          </a:xfrm>
          <a:prstGeom prst="rect">
            <a:avLst/>
          </a:prstGeom>
          <a:noFill/>
          <a:ln>
            <a:noFill/>
          </a:ln>
        </p:spPr>
        <p:txBody>
          <a:bodyPr spcFirstLastPara="1" wrap="square" lIns="91425" tIns="45700" rIns="91425" bIns="45700" anchor="t" anchorCtr="0">
            <a:noAutofit/>
          </a:bodyPr>
          <a:lstStyle/>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SFO Public Department - referred to as SFO has captured all the salary data of its employees from year 2011-2014. Now in 2018 the organization is facing some financial crisis. As a first step HR wants to rationalize employee cost to save payroll budget. You have to do data manipulation and answer the below questions:</a:t>
            </a:r>
          </a:p>
          <a:p>
            <a:pPr marL="914400" lvl="1" indent="-457200" defTabSz="914400">
              <a:buClr>
                <a:srgbClr val="000000"/>
              </a:buClr>
              <a:buFont typeface="+mj-lt"/>
              <a:buAutoNum type="arabicPeriod"/>
            </a:pP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How much total salary cost has increased from year 2011 to 2014?</a:t>
            </a:r>
          </a:p>
          <a:p>
            <a:pPr marL="914400" lvl="1" indent="-457200" defTabSz="914400">
              <a:buClr>
                <a:srgbClr val="000000"/>
              </a:buClr>
              <a:buFont typeface="+mj-lt"/>
              <a:buAutoNum type="arabicPeriod"/>
            </a:pP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Who was the top earning employee across all the years?</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n-IN" sz="2200" b="1" i="0" u="none" strike="noStrike" kern="0" cap="none" spc="0" normalizeH="0" baseline="0" noProof="0" dirty="0">
              <a:ln>
                <a:noFill/>
              </a:ln>
              <a:solidFill>
                <a:srgbClr val="3F3F3F"/>
              </a:solidFill>
              <a:effectLst/>
              <a:uLnTx/>
              <a:uFillTx/>
              <a:latin typeface="Open Sans" panose="020B0604020202020204" charset="0"/>
              <a:ea typeface="Open Sans" panose="020B0604020202020204" charset="0"/>
              <a:cs typeface="Open Sans" panose="020B0604020202020204" charset="0"/>
              <a:sym typeface="Open Sans"/>
            </a:endParaRPr>
          </a:p>
          <a:p>
            <a:pPr>
              <a:lnSpc>
                <a:spcPct val="107000"/>
              </a:lnSpc>
              <a:spcAft>
                <a:spcPts val="800"/>
              </a:spcAft>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kumimoji="0" lang="en-IN" sz="2000" i="0" u="none" strike="noStrike" kern="0" cap="none" spc="0" normalizeH="0" baseline="0" noProof="0" dirty="0">
                <a:ln>
                  <a:noFill/>
                </a:ln>
                <a:solidFill>
                  <a:schemeClr val="tx1">
                    <a:lumMod val="65000"/>
                    <a:lumOff val="35000"/>
                  </a:schemeClr>
                </a:solidFill>
                <a:effectLst/>
                <a:uLnTx/>
                <a:uFillTx/>
                <a:latin typeface="Open Sans" panose="020B0604020202020204" charset="0"/>
                <a:ea typeface="Open Sans"/>
                <a:cs typeface="Open Sans"/>
                <a:sym typeface="Open Sans"/>
              </a:rPr>
              <a:t>Perform</a:t>
            </a:r>
            <a:r>
              <a:rPr lang="en-IN" sz="2000" kern="0" dirty="0">
                <a:solidFill>
                  <a:schemeClr val="tx1">
                    <a:lumMod val="65000"/>
                    <a:lumOff val="35000"/>
                  </a:schemeClr>
                </a:solidFill>
                <a:latin typeface="Open Sans" panose="020B0604020202020204" charset="0"/>
                <a:ea typeface="Open Sans"/>
                <a:cs typeface="Open Sans"/>
                <a:sym typeface="Open Sans"/>
              </a:rPr>
              <a:t> data manipulation and visualization techniques</a:t>
            </a:r>
            <a:endParaRPr kumimoji="0" lang="en-US" sz="2000" i="0" u="none" strike="noStrike" kern="0" cap="none" spc="0" normalizeH="0" baseline="0" noProof="0" dirty="0">
              <a:ln>
                <a:noFill/>
              </a:ln>
              <a:solidFill>
                <a:srgbClr val="3F3F3F"/>
              </a:solidFill>
              <a:effectLst/>
              <a:uLnTx/>
              <a:uFillTx/>
              <a:latin typeface="Open Sans" panose="020B0604020202020204" charset="0"/>
              <a:ea typeface="Open Sans" panose="020B0604020202020204" charset="0"/>
              <a:cs typeface="Open Sans" panose="020B0604020202020204" charset="0"/>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Open Sans"/>
                <a:cs typeface="Open Sans"/>
                <a:sym typeface="Open Sans"/>
              </a:rPr>
              <a:t>This practice is not graded. It is only intended for you to apply the knowledge you have gained to solve real-world problems.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rgbClr val="000000"/>
              </a:solidFill>
              <a:effectLst/>
              <a:uLnTx/>
              <a:uFillTx/>
              <a:latin typeface="Arial"/>
              <a:ea typeface="+mn-ea"/>
              <a:cs typeface="Arial"/>
              <a:sym typeface="Arial"/>
            </a:endParaRPr>
          </a:p>
        </p:txBody>
      </p:sp>
    </p:spTree>
    <p:extLst>
      <p:ext uri="{BB962C8B-B14F-4D97-AF65-F5344CB8AC3E}">
        <p14:creationId xmlns:p14="http://schemas.microsoft.com/office/powerpoint/2010/main" val="19559695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45"/>
          <p:cNvSpPr txBox="1"/>
          <p:nvPr/>
        </p:nvSpPr>
        <p:spPr>
          <a:xfrm>
            <a:off x="4647116" y="2534052"/>
            <a:ext cx="8946900" cy="586200"/>
          </a:xfrm>
          <a:prstGeom prst="rect">
            <a:avLst/>
          </a:prstGeom>
          <a:noFill/>
          <a:ln>
            <a:noFill/>
          </a:ln>
        </p:spPr>
        <p:txBody>
          <a:bodyPr spcFirstLastPara="1" wrap="square" lIns="91425" tIns="45700" rIns="91425" bIns="45700" anchor="t" anchorCtr="0">
            <a:noAutofit/>
          </a:bodyPr>
          <a:lstStyle/>
          <a:p>
            <a:pPr>
              <a:buClr>
                <a:srgbClr val="3F3F3F"/>
              </a:buClr>
              <a:buSzPts val="2200"/>
            </a:pPr>
            <a:r>
              <a:rPr lang="en-US" sz="2000" dirty="0">
                <a:solidFill>
                  <a:schemeClr val="tx1">
                    <a:lumMod val="65000"/>
                    <a:lumOff val="35000"/>
                  </a:schemeClr>
                </a:solidFill>
                <a:latin typeface="Open Sans" panose="020B0604020202020204"/>
              </a:rPr>
              <a:t>Demonstrate data import and exploration using Python</a:t>
            </a:r>
          </a:p>
        </p:txBody>
      </p:sp>
      <p:sp>
        <p:nvSpPr>
          <p:cNvPr id="1669" name="Google Shape;1669;p145"/>
          <p:cNvSpPr txBox="1"/>
          <p:nvPr/>
        </p:nvSpPr>
        <p:spPr>
          <a:xfrm>
            <a:off x="4647117" y="3343431"/>
            <a:ext cx="8946900" cy="586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2200"/>
              <a:buFont typeface="Arial"/>
              <a:buNone/>
            </a:pPr>
            <a:endParaRPr sz="2200" b="0" i="0" u="none" strike="noStrike" cap="none" dirty="0">
              <a:solidFill>
                <a:srgbClr val="3F3F3F"/>
              </a:solidFill>
              <a:latin typeface="Open Sans"/>
              <a:ea typeface="Open Sans"/>
              <a:cs typeface="Open Sans"/>
              <a:sym typeface="Open Sans"/>
            </a:endParaRPr>
          </a:p>
        </p:txBody>
      </p:sp>
      <p:sp>
        <p:nvSpPr>
          <p:cNvPr id="1670" name="Google Shape;1670;p145"/>
          <p:cNvSpPr txBox="1"/>
          <p:nvPr/>
        </p:nvSpPr>
        <p:spPr>
          <a:xfrm>
            <a:off x="4647115" y="3372732"/>
            <a:ext cx="9819000" cy="586200"/>
          </a:xfrm>
          <a:prstGeom prst="rect">
            <a:avLst/>
          </a:prstGeom>
          <a:noFill/>
          <a:ln>
            <a:noFill/>
          </a:ln>
        </p:spPr>
        <p:txBody>
          <a:bodyPr spcFirstLastPara="1" wrap="square" lIns="91425" tIns="45700" rIns="91425" bIns="45700" anchor="t" anchorCtr="0">
            <a:noAutofit/>
          </a:bodyPr>
          <a:lstStyle>
            <a:defPPr>
              <a:defRPr lang="en-US"/>
            </a:defPPr>
            <a:lvl1pPr marR="0" lvl="0" indent="0">
              <a:lnSpc>
                <a:spcPct val="100000"/>
              </a:lnSpc>
              <a:spcBef>
                <a:spcPts val="0"/>
              </a:spcBef>
              <a:spcAft>
                <a:spcPts val="0"/>
              </a:spcAft>
              <a:buClr>
                <a:srgbClr val="3F3F3F"/>
              </a:buClr>
              <a:buSzPts val="2200"/>
              <a:buFont typeface="Arial"/>
              <a:buNone/>
              <a:defRPr sz="2000">
                <a:solidFill>
                  <a:srgbClr val="434343"/>
                </a:solidFill>
                <a:latin typeface="Open Sans" panose="020B0604020202020204" charset="0"/>
                <a:ea typeface="Open Sans" panose="020B0604020202020204" charset="0"/>
                <a:cs typeface="Open Sans" panose="020B0604020202020204" charset="0"/>
              </a:defRPr>
            </a:lvl1pPr>
          </a:lstStyle>
          <a:p>
            <a:r>
              <a:rPr lang="en-US" dirty="0">
                <a:solidFill>
                  <a:schemeClr val="tx1">
                    <a:lumMod val="65000"/>
                    <a:lumOff val="35000"/>
                  </a:schemeClr>
                </a:solidFill>
                <a:latin typeface="Open Sans" panose="020B0604020202020204"/>
              </a:rPr>
              <a:t>Demonstrate different data wrangling techniques and their significance</a:t>
            </a:r>
          </a:p>
          <a:p>
            <a:endParaRPr dirty="0">
              <a:solidFill>
                <a:schemeClr val="tx1">
                  <a:lumMod val="65000"/>
                  <a:lumOff val="35000"/>
                </a:schemeClr>
              </a:solidFill>
              <a:latin typeface="Open Sans" panose="020B0604020202020204"/>
              <a:sym typeface="Arial"/>
            </a:endParaRPr>
          </a:p>
        </p:txBody>
      </p:sp>
      <p:pic>
        <p:nvPicPr>
          <p:cNvPr id="1672" name="Google Shape;1672;p145"/>
          <p:cNvPicPr preferRelativeResize="0"/>
          <p:nvPr/>
        </p:nvPicPr>
        <p:blipFill rotWithShape="1">
          <a:blip r:embed="rId3">
            <a:alphaModFix/>
          </a:blip>
          <a:srcRect l="19928" t="20890" r="25873" b="23651"/>
          <a:stretch/>
        </p:blipFill>
        <p:spPr>
          <a:xfrm>
            <a:off x="3956591" y="2534052"/>
            <a:ext cx="457415" cy="457200"/>
          </a:xfrm>
          <a:prstGeom prst="rect">
            <a:avLst/>
          </a:prstGeom>
          <a:noFill/>
          <a:ln>
            <a:noFill/>
          </a:ln>
        </p:spPr>
      </p:pic>
      <p:pic>
        <p:nvPicPr>
          <p:cNvPr id="1673" name="Google Shape;1673;p145"/>
          <p:cNvPicPr preferRelativeResize="0"/>
          <p:nvPr/>
        </p:nvPicPr>
        <p:blipFill rotWithShape="1">
          <a:blip r:embed="rId3">
            <a:alphaModFix/>
          </a:blip>
          <a:srcRect l="19928" t="20890" r="25873" b="23651"/>
          <a:stretch/>
        </p:blipFill>
        <p:spPr>
          <a:xfrm>
            <a:off x="3956591" y="3358828"/>
            <a:ext cx="457415" cy="457200"/>
          </a:xfrm>
          <a:prstGeom prst="rect">
            <a:avLst/>
          </a:prstGeom>
          <a:noFill/>
          <a:ln>
            <a:noFill/>
          </a:ln>
        </p:spPr>
      </p:pic>
      <p:pic>
        <p:nvPicPr>
          <p:cNvPr id="1674" name="Google Shape;1674;p145"/>
          <p:cNvPicPr preferRelativeResize="0"/>
          <p:nvPr/>
        </p:nvPicPr>
        <p:blipFill rotWithShape="1">
          <a:blip r:embed="rId3">
            <a:alphaModFix/>
          </a:blip>
          <a:srcRect l="19928" t="20890" r="25873" b="23651"/>
          <a:stretch/>
        </p:blipFill>
        <p:spPr>
          <a:xfrm>
            <a:off x="3956591" y="4183604"/>
            <a:ext cx="457415" cy="457200"/>
          </a:xfrm>
          <a:prstGeom prst="rect">
            <a:avLst/>
          </a:prstGeom>
          <a:noFill/>
          <a:ln>
            <a:noFill/>
          </a:ln>
        </p:spPr>
      </p:pic>
      <p:sp>
        <p:nvSpPr>
          <p:cNvPr id="1676" name="Google Shape;1676;p145"/>
          <p:cNvSpPr txBox="1"/>
          <p:nvPr/>
        </p:nvSpPr>
        <p:spPr>
          <a:xfrm>
            <a:off x="4647115" y="4185097"/>
            <a:ext cx="8946900" cy="586200"/>
          </a:xfrm>
          <a:prstGeom prst="rect">
            <a:avLst/>
          </a:prstGeom>
          <a:noFill/>
          <a:ln>
            <a:noFill/>
          </a:ln>
        </p:spPr>
        <p:txBody>
          <a:bodyPr spcFirstLastPara="1" wrap="square" lIns="91425" tIns="45700" rIns="91425" bIns="45700" anchor="t" anchorCtr="0">
            <a:noAutofit/>
          </a:bodyPr>
          <a:lstStyle>
            <a:defPPr>
              <a:defRPr lang="en-US"/>
            </a:defPPr>
            <a:lvl1pPr marR="0" lvl="0" indent="0">
              <a:lnSpc>
                <a:spcPct val="100000"/>
              </a:lnSpc>
              <a:spcBef>
                <a:spcPts val="0"/>
              </a:spcBef>
              <a:spcAft>
                <a:spcPts val="0"/>
              </a:spcAft>
              <a:buClr>
                <a:srgbClr val="3F3F3F"/>
              </a:buClr>
              <a:buSzPts val="2200"/>
              <a:buFont typeface="Arial"/>
              <a:buNone/>
              <a:defRPr sz="2000">
                <a:solidFill>
                  <a:srgbClr val="434343"/>
                </a:solidFill>
                <a:latin typeface="Open Sans" panose="020B0604020202020204" charset="0"/>
                <a:ea typeface="Open Sans" panose="020B0604020202020204" charset="0"/>
                <a:cs typeface="Open Sans" panose="020B0604020202020204" charset="0"/>
              </a:defRPr>
            </a:lvl1pPr>
          </a:lstStyle>
          <a:p>
            <a:r>
              <a:rPr lang="en-US" dirty="0">
                <a:solidFill>
                  <a:schemeClr val="tx1">
                    <a:lumMod val="65000"/>
                    <a:lumOff val="35000"/>
                  </a:schemeClr>
                </a:solidFill>
                <a:latin typeface="Open Sans" panose="020B0604020202020204"/>
              </a:rPr>
              <a:t>Perform data manipulation in python using coercion, merging, concatenation, and joins</a:t>
            </a:r>
          </a:p>
        </p:txBody>
      </p:sp>
      <p:sp>
        <p:nvSpPr>
          <p:cNvPr id="1679" name="Google Shape;1679;p145"/>
          <p:cNvSpPr txBox="1"/>
          <p:nvPr/>
        </p:nvSpPr>
        <p:spPr>
          <a:xfrm>
            <a:off x="3956582" y="1517960"/>
            <a:ext cx="8847600" cy="78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000" dirty="0">
                <a:solidFill>
                  <a:schemeClr val="tx1">
                    <a:lumMod val="65000"/>
                    <a:lumOff val="35000"/>
                  </a:schemeClr>
                </a:solidFill>
                <a:latin typeface="Open Sans" panose="020B0604020202020204" charset="0"/>
                <a:ea typeface="Open Sans" panose="020B0604020202020204" charset="0"/>
                <a:cs typeface="Open Sans" panose="020B0604020202020204" charset="0"/>
                <a:sym typeface="Open Sans"/>
              </a:rPr>
              <a:t>Now, you are</a:t>
            </a:r>
            <a:r>
              <a:rPr lang="en-US" sz="2000" b="0" i="0" u="none" strike="noStrike" cap="none" dirty="0">
                <a:solidFill>
                  <a:schemeClr val="tx1">
                    <a:lumMod val="65000"/>
                    <a:lumOff val="35000"/>
                  </a:schemeClr>
                </a:solidFill>
                <a:latin typeface="Open Sans" panose="020B0604020202020204" charset="0"/>
                <a:ea typeface="Open Sans" panose="020B0604020202020204" charset="0"/>
                <a:cs typeface="Open Sans" panose="020B0604020202020204" charset="0"/>
                <a:sym typeface="Open Sans"/>
              </a:rPr>
              <a:t> able to:</a:t>
            </a:r>
            <a:endParaRPr sz="2000" b="0" i="0" u="none" strike="noStrike" cap="none" dirty="0">
              <a:solidFill>
                <a:schemeClr val="tx1">
                  <a:lumMod val="65000"/>
                  <a:lumOff val="35000"/>
                </a:schemeClr>
              </a:solidFill>
              <a:latin typeface="Open Sans" panose="020B0604020202020204" charset="0"/>
              <a:ea typeface="Open Sans" panose="020B0604020202020204" charset="0"/>
              <a:cs typeface="Open Sans" panose="020B0604020202020204" charset="0"/>
              <a:sym typeface="Open San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pic>
        <p:nvPicPr>
          <p:cNvPr id="2" name="Google Shape;183;p10">
            <a:extLst>
              <a:ext uri="{FF2B5EF4-FFF2-40B4-BE49-F238E27FC236}">
                <a16:creationId xmlns:a16="http://schemas.microsoft.com/office/drawing/2014/main" id="{CB8CBADB-C9A9-4DC0-9995-1DDEB76AEB81}"/>
              </a:ext>
            </a:extLst>
          </p:cNvPr>
          <p:cNvPicPr preferRelativeResize="0"/>
          <p:nvPr/>
        </p:nvPicPr>
        <p:blipFill rotWithShape="1">
          <a:blip r:embed="rId3">
            <a:alphaModFix/>
          </a:blip>
          <a:srcRect l="91737" t="95510"/>
          <a:stretch/>
        </p:blipFill>
        <p:spPr>
          <a:xfrm>
            <a:off x="14667723" y="8733453"/>
            <a:ext cx="1294769" cy="410547"/>
          </a:xfrm>
          <a:prstGeom prst="rect">
            <a:avLst/>
          </a:prstGeom>
          <a:noFill/>
          <a:ln>
            <a:noFill/>
          </a:ln>
        </p:spPr>
      </p:pic>
      <p:sp>
        <p:nvSpPr>
          <p:cNvPr id="3" name="Google Shape;184;p10">
            <a:extLst>
              <a:ext uri="{FF2B5EF4-FFF2-40B4-BE49-F238E27FC236}">
                <a16:creationId xmlns:a16="http://schemas.microsoft.com/office/drawing/2014/main" id="{DF3C1E83-4FDF-445B-B716-FD6060625ADE}"/>
              </a:ext>
            </a:extLst>
          </p:cNvPr>
          <p:cNvSpPr txBox="1"/>
          <p:nvPr/>
        </p:nvSpPr>
        <p:spPr>
          <a:xfrm>
            <a:off x="391398" y="8735073"/>
            <a:ext cx="325191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400"/>
              <a:buFont typeface="Open Sans"/>
              <a:buNone/>
            </a:pPr>
            <a:r>
              <a:rPr lang="en-US" sz="1600" dirty="0">
                <a:solidFill>
                  <a:srgbClr val="A5A5A5"/>
                </a:solidFill>
                <a:latin typeface="Open Sans"/>
                <a:ea typeface="Open Sans"/>
                <a:cs typeface="Open Sans"/>
                <a:sym typeface="Open Sans"/>
              </a:rPr>
              <a:t>©Simplilearn. All rights reserved</a:t>
            </a: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b="0" dirty="0"/>
              <a:t>Which of the following plots can be used to detect an outlier?</a:t>
            </a:r>
          </a:p>
        </p:txBody>
      </p:sp>
      <p:sp>
        <p:nvSpPr>
          <p:cNvPr id="1693" name="Google Shape;1693;p147"/>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dirty="0"/>
              <a:t>1</a:t>
            </a:r>
            <a:endParaRPr dirty="0"/>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a:xfrm>
            <a:off x="2329744" y="2802666"/>
            <a:ext cx="11250640" cy="701711"/>
          </a:xfrm>
        </p:spPr>
        <p:txBody>
          <a:bodyPr/>
          <a:lstStyle/>
          <a:p>
            <a:r>
              <a:rPr lang="en-IN" dirty="0"/>
              <a:t>Boxplot</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a:xfrm>
            <a:off x="2329744" y="3585171"/>
            <a:ext cx="11250640" cy="701711"/>
          </a:xfrm>
        </p:spPr>
        <p:txBody>
          <a:bodyPr/>
          <a:lstStyle/>
          <a:p>
            <a:r>
              <a:rPr lang="en-IN" dirty="0"/>
              <a:t>Histogram</a:t>
            </a:r>
          </a:p>
        </p:txBody>
      </p:sp>
      <p:sp>
        <p:nvSpPr>
          <p:cNvPr id="7" name="Text Placeholder 6">
            <a:extLst>
              <a:ext uri="{FF2B5EF4-FFF2-40B4-BE49-F238E27FC236}">
                <a16:creationId xmlns:a16="http://schemas.microsoft.com/office/drawing/2014/main" id="{886C0CEB-8FA4-491B-A270-BAF38D65362B}"/>
              </a:ext>
            </a:extLst>
          </p:cNvPr>
          <p:cNvSpPr>
            <a:spLocks noGrp="1"/>
          </p:cNvSpPr>
          <p:nvPr>
            <p:ph type="body" idx="4"/>
          </p:nvPr>
        </p:nvSpPr>
        <p:spPr>
          <a:xfrm>
            <a:off x="2329744" y="4348626"/>
            <a:ext cx="11250640" cy="701711"/>
          </a:xfrm>
        </p:spPr>
        <p:txBody>
          <a:bodyPr/>
          <a:lstStyle/>
          <a:p>
            <a:r>
              <a:rPr lang="en-IN" dirty="0"/>
              <a:t>Scatter plot</a:t>
            </a:r>
          </a:p>
        </p:txBody>
      </p:sp>
      <p:sp>
        <p:nvSpPr>
          <p:cNvPr id="9" name="Text Placeholder 8">
            <a:extLst>
              <a:ext uri="{FF2B5EF4-FFF2-40B4-BE49-F238E27FC236}">
                <a16:creationId xmlns:a16="http://schemas.microsoft.com/office/drawing/2014/main" id="{DC55D165-B8A1-4BD6-A970-685557DFCE36}"/>
              </a:ext>
            </a:extLst>
          </p:cNvPr>
          <p:cNvSpPr>
            <a:spLocks noGrp="1"/>
          </p:cNvSpPr>
          <p:nvPr>
            <p:ph type="body" idx="5"/>
          </p:nvPr>
        </p:nvSpPr>
        <p:spPr>
          <a:xfrm>
            <a:off x="2329744" y="5207331"/>
            <a:ext cx="11250640" cy="701711"/>
          </a:xfrm>
        </p:spPr>
        <p:txBody>
          <a:bodyPr/>
          <a:lstStyle/>
          <a:p>
            <a:r>
              <a:rPr lang="en-IN" dirty="0"/>
              <a:t>All of the above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b="0" dirty="0"/>
              <a:t>Which of the following plots can be used to detect an outlier?</a:t>
            </a:r>
          </a:p>
        </p:txBody>
      </p:sp>
      <p:sp>
        <p:nvSpPr>
          <p:cNvPr id="1699" name="Google Shape;1699;p148"/>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IN" dirty="0"/>
              <a:t>All the above plots can be used to detect an outlier.</a:t>
            </a:r>
          </a:p>
        </p:txBody>
      </p:sp>
      <p:sp>
        <p:nvSpPr>
          <p:cNvPr id="1700" name="Google Shape;1700;p148"/>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noAutofit/>
          </a:bodyPr>
          <a:lstStyle/>
          <a:p>
            <a:pPr marL="304792" lvl="0" indent="-304792" algn="l" rtl="0">
              <a:lnSpc>
                <a:spcPct val="90000"/>
              </a:lnSpc>
              <a:spcBef>
                <a:spcPts val="1000"/>
              </a:spcBef>
              <a:spcAft>
                <a:spcPts val="0"/>
              </a:spcAft>
              <a:buSzPts val="2800"/>
              <a:buNone/>
            </a:pPr>
            <a:r>
              <a:rPr lang="en-US" sz="2200" dirty="0"/>
              <a:t>d . All of the above</a:t>
            </a:r>
            <a:endParaRPr dirty="0"/>
          </a:p>
        </p:txBody>
      </p:sp>
      <p:sp>
        <p:nvSpPr>
          <p:cNvPr id="1701" name="Google Shape;1701;p148"/>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dirty="0"/>
              <a:t>1</a:t>
            </a:r>
            <a:endParaRPr dirty="0"/>
          </a:p>
        </p:txBody>
      </p:sp>
      <p:sp>
        <p:nvSpPr>
          <p:cNvPr id="18" name="Text Placeholder 2">
            <a:extLst>
              <a:ext uri="{FF2B5EF4-FFF2-40B4-BE49-F238E27FC236}">
                <a16:creationId xmlns:a16="http://schemas.microsoft.com/office/drawing/2014/main" id="{A275AEDA-C340-45D9-807E-9E88F6B7D200}"/>
              </a:ext>
            </a:extLst>
          </p:cNvPr>
          <p:cNvSpPr txBox="1">
            <a:spLocks/>
          </p:cNvSpPr>
          <p:nvPr/>
        </p:nvSpPr>
        <p:spPr>
          <a:xfrm>
            <a:off x="2329744" y="2802666"/>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latin typeface="Open Sans" panose="020B0606030504020204" pitchFamily="34" charset="0"/>
                <a:ea typeface="Open Sans" panose="020B0606030504020204" pitchFamily="34" charset="0"/>
                <a:cs typeface="Open Sans" panose="020B0606030504020204" pitchFamily="34" charset="0"/>
                <a:sym typeface="Open Sans ExtraBold"/>
              </a:rPr>
              <a:t>Boxplot</a:t>
            </a:r>
          </a:p>
        </p:txBody>
      </p:sp>
      <p:sp>
        <p:nvSpPr>
          <p:cNvPr id="19" name="Text Placeholder 4">
            <a:extLst>
              <a:ext uri="{FF2B5EF4-FFF2-40B4-BE49-F238E27FC236}">
                <a16:creationId xmlns:a16="http://schemas.microsoft.com/office/drawing/2014/main" id="{949FDE26-74F9-4A36-98B0-5352D3531749}"/>
              </a:ext>
            </a:extLst>
          </p:cNvPr>
          <p:cNvSpPr txBox="1">
            <a:spLocks/>
          </p:cNvSpPr>
          <p:nvPr/>
        </p:nvSpPr>
        <p:spPr>
          <a:xfrm>
            <a:off x="2329744" y="3585171"/>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latin typeface="Open Sans" panose="020B0606030504020204" pitchFamily="34" charset="0"/>
                <a:ea typeface="Open Sans" panose="020B0606030504020204" pitchFamily="34" charset="0"/>
                <a:cs typeface="Open Sans" panose="020B0606030504020204" pitchFamily="34" charset="0"/>
              </a:rPr>
              <a:t>Histogram</a:t>
            </a:r>
          </a:p>
        </p:txBody>
      </p:sp>
      <p:sp>
        <p:nvSpPr>
          <p:cNvPr id="20" name="Text Placeholder 6">
            <a:extLst>
              <a:ext uri="{FF2B5EF4-FFF2-40B4-BE49-F238E27FC236}">
                <a16:creationId xmlns:a16="http://schemas.microsoft.com/office/drawing/2014/main" id="{AB1DD441-C38E-4212-BD5F-F1DCAEE84606}"/>
              </a:ext>
            </a:extLst>
          </p:cNvPr>
          <p:cNvSpPr txBox="1">
            <a:spLocks/>
          </p:cNvSpPr>
          <p:nvPr/>
        </p:nvSpPr>
        <p:spPr>
          <a:xfrm>
            <a:off x="2329744" y="4348626"/>
            <a:ext cx="11250640" cy="701711"/>
          </a:xfrm>
          <a:prstGeom prst="rect">
            <a:avLst/>
          </a:prstGeom>
          <a:noFill/>
          <a:ln>
            <a:noFill/>
          </a:ln>
        </p:spPr>
        <p:txBody>
          <a:bodyPr spcFirstLastPara="1" vert="horz" wrap="square" lIns="91425" tIns="45700" rIns="91425" bIns="45700" rtlCol="0" anchor="ctr" anchorCtr="0">
            <a:normAutofit/>
          </a:bodyPr>
          <a:lstStyle>
            <a:lvl1pPr marL="457200" lvl="0" indent="-228600" algn="ctr" defTabSz="1219170" rtl="0" eaLnBrk="1" latinLnBrk="0" hangingPunct="1">
              <a:lnSpc>
                <a:spcPct val="90000"/>
              </a:lnSpc>
              <a:spcBef>
                <a:spcPts val="1000"/>
              </a:spcBef>
              <a:spcAft>
                <a:spcPts val="0"/>
              </a:spcAft>
              <a:buSzPts val="2800"/>
              <a:buFont typeface="Arial" panose="020B0604020202020204" pitchFamily="34" charset="0"/>
              <a:buNone/>
              <a:defRPr sz="2000" kern="1200">
                <a:solidFill>
                  <a:srgbClr val="3F3F3F"/>
                </a:solidFill>
                <a:latin typeface="Open Sans ExtraBold"/>
                <a:ea typeface="Open Sans ExtraBold"/>
                <a:cs typeface="Open Sans ExtraBold"/>
                <a:sym typeface="Open Sans ExtraBold"/>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algn="l"/>
            <a:r>
              <a:rPr lang="en-IN" dirty="0">
                <a:latin typeface="Open Sans" panose="020B0606030504020204" pitchFamily="34" charset="0"/>
                <a:ea typeface="Open Sans" panose="020B0606030504020204" pitchFamily="34" charset="0"/>
                <a:cs typeface="Open Sans" panose="020B0606030504020204" pitchFamily="34" charset="0"/>
              </a:rPr>
              <a:t>Scatter plot</a:t>
            </a:r>
          </a:p>
        </p:txBody>
      </p:sp>
      <p:sp>
        <p:nvSpPr>
          <p:cNvPr id="21" name="Text Placeholder 8">
            <a:extLst>
              <a:ext uri="{FF2B5EF4-FFF2-40B4-BE49-F238E27FC236}">
                <a16:creationId xmlns:a16="http://schemas.microsoft.com/office/drawing/2014/main" id="{DB1E4E39-4861-4EA4-A79D-40EA0E58DE1C}"/>
              </a:ext>
            </a:extLst>
          </p:cNvPr>
          <p:cNvSpPr>
            <a:spLocks noGrp="1"/>
          </p:cNvSpPr>
          <p:nvPr>
            <p:ph type="body" idx="5"/>
          </p:nvPr>
        </p:nvSpPr>
        <p:spPr>
          <a:xfrm>
            <a:off x="2329744" y="5207331"/>
            <a:ext cx="11250640" cy="701711"/>
          </a:xfrm>
        </p:spPr>
        <p:txBody>
          <a:bodyPr/>
          <a:lstStyle/>
          <a:p>
            <a:r>
              <a:rPr lang="en-IN" dirty="0"/>
              <a:t>All of the above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What is the output of the below Python code?</a:t>
            </a:r>
          </a:p>
          <a:p>
            <a:pPr marL="0" indent="0">
              <a:spcBef>
                <a:spcPts val="0"/>
              </a:spcBef>
            </a:pPr>
            <a:r>
              <a:rPr lang="en-US" altLang="en-US" b="0" dirty="0">
                <a:solidFill>
                  <a:srgbClr val="000088"/>
                </a:solidFill>
                <a:latin typeface="Courier New" panose="02070309020205020404" pitchFamily="49" charset="0"/>
              </a:rPr>
              <a:t>import</a:t>
            </a:r>
            <a:r>
              <a:rPr lang="en-US" altLang="en-US" b="0" dirty="0">
                <a:solidFill>
                  <a:srgbClr val="000000"/>
                </a:solidFill>
                <a:latin typeface="Courier New" panose="02070309020205020404" pitchFamily="49" charset="0"/>
              </a:rPr>
              <a:t> numpy </a:t>
            </a:r>
            <a:r>
              <a:rPr lang="en-US" altLang="en-US" b="0" dirty="0">
                <a:solidFill>
                  <a:srgbClr val="000088"/>
                </a:solidFill>
                <a:latin typeface="Courier New" panose="02070309020205020404" pitchFamily="49" charset="0"/>
              </a:rPr>
              <a:t>as</a:t>
            </a:r>
            <a:r>
              <a:rPr lang="en-US" altLang="en-US" b="0" dirty="0">
                <a:solidFill>
                  <a:srgbClr val="000000"/>
                </a:solidFill>
                <a:latin typeface="Courier New" panose="02070309020205020404" pitchFamily="49" charset="0"/>
              </a:rPr>
              <a:t> np percentiles </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 </a:t>
            </a:r>
            <a:r>
              <a:rPr lang="en-US" altLang="en-US" b="0" dirty="0">
                <a:solidFill>
                  <a:srgbClr val="666600"/>
                </a:solidFill>
                <a:latin typeface="Courier New" panose="02070309020205020404" pitchFamily="49" charset="0"/>
              </a:rPr>
              <a:t>[</a:t>
            </a:r>
            <a:r>
              <a:rPr lang="en-US" altLang="en-US" b="0" dirty="0">
                <a:solidFill>
                  <a:srgbClr val="006666"/>
                </a:solidFill>
                <a:latin typeface="Courier New" panose="02070309020205020404" pitchFamily="49" charset="0"/>
              </a:rPr>
              <a:t>98</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 </a:t>
            </a:r>
            <a:r>
              <a:rPr lang="en-US" altLang="en-US" b="0" dirty="0">
                <a:solidFill>
                  <a:srgbClr val="006666"/>
                </a:solidFill>
                <a:latin typeface="Courier New" panose="02070309020205020404" pitchFamily="49" charset="0"/>
              </a:rPr>
              <a:t>76.37</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 </a:t>
            </a:r>
            <a:r>
              <a:rPr lang="en-US" altLang="en-US" b="0" dirty="0">
                <a:solidFill>
                  <a:srgbClr val="006666"/>
                </a:solidFill>
                <a:latin typeface="Courier New" panose="02070309020205020404" pitchFamily="49" charset="0"/>
              </a:rPr>
              <a:t>55.55</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 </a:t>
            </a:r>
            <a:r>
              <a:rPr lang="en-US" altLang="en-US" b="0" dirty="0">
                <a:solidFill>
                  <a:srgbClr val="006666"/>
                </a:solidFill>
                <a:latin typeface="Courier New" panose="02070309020205020404" pitchFamily="49" charset="0"/>
              </a:rPr>
              <a:t>69</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 </a:t>
            </a:r>
            <a:r>
              <a:rPr lang="en-US" altLang="en-US" b="0" dirty="0">
                <a:solidFill>
                  <a:srgbClr val="006666"/>
                </a:solidFill>
                <a:latin typeface="Courier New" panose="02070309020205020404" pitchFamily="49" charset="0"/>
              </a:rPr>
              <a:t>88</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 first_subject </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 np</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array</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percentiles</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 </a:t>
            </a:r>
            <a:r>
              <a:rPr lang="en-US" altLang="en-US" b="0" dirty="0">
                <a:solidFill>
                  <a:srgbClr val="000088"/>
                </a:solidFill>
                <a:latin typeface="Courier New" panose="02070309020205020404" pitchFamily="49" charset="0"/>
              </a:rPr>
              <a:t>print</a:t>
            </a:r>
            <a:r>
              <a:rPr lang="en-US" altLang="en-US" b="0" dirty="0">
                <a:solidFill>
                  <a:srgbClr val="000000"/>
                </a:solidFill>
                <a:latin typeface="Courier New" panose="02070309020205020404" pitchFamily="49" charset="0"/>
              </a:rPr>
              <a:t> first_subject</a:t>
            </a:r>
            <a:r>
              <a:rPr lang="en-US" altLang="en-US" b="0" dirty="0">
                <a:solidFill>
                  <a:srgbClr val="666600"/>
                </a:solidFill>
                <a:latin typeface="Courier New" panose="02070309020205020404" pitchFamily="49" charset="0"/>
              </a:rPr>
              <a:t>.</a:t>
            </a:r>
            <a:r>
              <a:rPr lang="en-US" altLang="en-US" b="0" dirty="0">
                <a:solidFill>
                  <a:srgbClr val="000000"/>
                </a:solidFill>
                <a:latin typeface="Courier New" panose="02070309020205020404" pitchFamily="49" charset="0"/>
              </a:rPr>
              <a:t>dtype</a:t>
            </a:r>
            <a:r>
              <a:rPr lang="en-US" altLang="en-US" sz="2800" b="0" dirty="0">
                <a:solidFill>
                  <a:schemeClr val="tx1"/>
                </a:solidFill>
              </a:rPr>
              <a:t> </a:t>
            </a:r>
            <a:endParaRPr lang="en-US" altLang="en-US" sz="3600" b="0" dirty="0">
              <a:solidFill>
                <a:schemeClr val="tx1"/>
              </a:solidFill>
              <a:latin typeface="Arial" panose="020B0604020202020204" pitchFamily="34" charset="0"/>
            </a:endParaRPr>
          </a:p>
        </p:txBody>
      </p:sp>
      <p:sp>
        <p:nvSpPr>
          <p:cNvPr id="1693" name="Google Shape;1693;p147"/>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dirty="0"/>
              <a:t>2</a:t>
            </a:r>
            <a:endParaRPr dirty="0"/>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a:xfrm>
            <a:off x="2329744" y="2802666"/>
            <a:ext cx="11250640" cy="701711"/>
          </a:xfrm>
        </p:spPr>
        <p:txBody>
          <a:bodyPr/>
          <a:lstStyle/>
          <a:p>
            <a:r>
              <a:rPr lang="en-IN" dirty="0"/>
              <a:t>float32</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a:xfrm>
            <a:off x="2329744" y="3585171"/>
            <a:ext cx="11250640" cy="701711"/>
          </a:xfrm>
        </p:spPr>
        <p:txBody>
          <a:bodyPr/>
          <a:lstStyle/>
          <a:p>
            <a:r>
              <a:rPr lang="en-IN" dirty="0"/>
              <a:t>float</a:t>
            </a:r>
          </a:p>
        </p:txBody>
      </p:sp>
      <p:sp>
        <p:nvSpPr>
          <p:cNvPr id="7" name="Text Placeholder 6">
            <a:extLst>
              <a:ext uri="{FF2B5EF4-FFF2-40B4-BE49-F238E27FC236}">
                <a16:creationId xmlns:a16="http://schemas.microsoft.com/office/drawing/2014/main" id="{886C0CEB-8FA4-491B-A270-BAF38D65362B}"/>
              </a:ext>
            </a:extLst>
          </p:cNvPr>
          <p:cNvSpPr>
            <a:spLocks noGrp="1"/>
          </p:cNvSpPr>
          <p:nvPr>
            <p:ph type="body" idx="4"/>
          </p:nvPr>
        </p:nvSpPr>
        <p:spPr>
          <a:xfrm>
            <a:off x="2329744" y="4348626"/>
            <a:ext cx="11250640" cy="701711"/>
          </a:xfrm>
        </p:spPr>
        <p:txBody>
          <a:bodyPr/>
          <a:lstStyle/>
          <a:p>
            <a:r>
              <a:rPr lang="en-IN" dirty="0"/>
              <a:t>int32</a:t>
            </a:r>
          </a:p>
        </p:txBody>
      </p:sp>
      <p:sp>
        <p:nvSpPr>
          <p:cNvPr id="9" name="Text Placeholder 8">
            <a:extLst>
              <a:ext uri="{FF2B5EF4-FFF2-40B4-BE49-F238E27FC236}">
                <a16:creationId xmlns:a16="http://schemas.microsoft.com/office/drawing/2014/main" id="{DC55D165-B8A1-4BD6-A970-685557DFCE36}"/>
              </a:ext>
            </a:extLst>
          </p:cNvPr>
          <p:cNvSpPr>
            <a:spLocks noGrp="1"/>
          </p:cNvSpPr>
          <p:nvPr>
            <p:ph type="body" idx="5"/>
          </p:nvPr>
        </p:nvSpPr>
        <p:spPr>
          <a:xfrm>
            <a:off x="2329744" y="5207331"/>
            <a:ext cx="11250640" cy="701711"/>
          </a:xfrm>
        </p:spPr>
        <p:txBody>
          <a:bodyPr/>
          <a:lstStyle/>
          <a:p>
            <a:r>
              <a:rPr lang="en-IN" dirty="0"/>
              <a:t>float64</a:t>
            </a:r>
          </a:p>
        </p:txBody>
      </p:sp>
    </p:spTree>
    <p:extLst>
      <p:ext uri="{BB962C8B-B14F-4D97-AF65-F5344CB8AC3E}">
        <p14:creationId xmlns:p14="http://schemas.microsoft.com/office/powerpoint/2010/main" val="36535061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What is the output of the below Python code?</a:t>
            </a:r>
          </a:p>
          <a:p>
            <a:pPr marL="0" indent="0">
              <a:spcBef>
                <a:spcPts val="0"/>
              </a:spcBef>
            </a:pPr>
            <a:r>
              <a:rPr lang="en-US" altLang="en-US" sz="2000" b="0" dirty="0">
                <a:solidFill>
                  <a:srgbClr val="000088"/>
                </a:solidFill>
                <a:latin typeface="Courier New" panose="02070309020205020404" pitchFamily="49" charset="0"/>
              </a:rPr>
              <a:t>import</a:t>
            </a:r>
            <a:r>
              <a:rPr lang="en-US" altLang="en-US" sz="2000" b="0" dirty="0">
                <a:solidFill>
                  <a:srgbClr val="000000"/>
                </a:solidFill>
                <a:latin typeface="Courier New" panose="02070309020205020404" pitchFamily="49" charset="0"/>
              </a:rPr>
              <a:t> numpy </a:t>
            </a:r>
            <a:r>
              <a:rPr lang="en-US" altLang="en-US" sz="2000" b="0" dirty="0">
                <a:solidFill>
                  <a:srgbClr val="000088"/>
                </a:solidFill>
                <a:latin typeface="Courier New" panose="02070309020205020404" pitchFamily="49" charset="0"/>
              </a:rPr>
              <a:t>as</a:t>
            </a:r>
            <a:r>
              <a:rPr lang="en-US" altLang="en-US" sz="2000" b="0" dirty="0">
                <a:solidFill>
                  <a:srgbClr val="000000"/>
                </a:solidFill>
                <a:latin typeface="Courier New" panose="02070309020205020404" pitchFamily="49" charset="0"/>
              </a:rPr>
              <a:t> np </a:t>
            </a:r>
          </a:p>
          <a:p>
            <a:pPr marL="0" indent="0">
              <a:spcBef>
                <a:spcPts val="0"/>
              </a:spcBef>
            </a:pPr>
            <a:r>
              <a:rPr lang="en-US" altLang="en-US" sz="2000" b="0" dirty="0">
                <a:solidFill>
                  <a:srgbClr val="000000"/>
                </a:solidFill>
                <a:latin typeface="Courier New" panose="02070309020205020404" pitchFamily="49" charset="0"/>
              </a:rPr>
              <a:t>percentiles </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 </a:t>
            </a:r>
            <a:r>
              <a:rPr lang="en-US" altLang="en-US" sz="2000" b="0" dirty="0">
                <a:solidFill>
                  <a:srgbClr val="666600"/>
                </a:solidFill>
                <a:latin typeface="Courier New" panose="02070309020205020404" pitchFamily="49" charset="0"/>
              </a:rPr>
              <a:t>[</a:t>
            </a:r>
            <a:r>
              <a:rPr lang="en-US" altLang="en-US" sz="2000" b="0" dirty="0">
                <a:solidFill>
                  <a:srgbClr val="006666"/>
                </a:solidFill>
                <a:latin typeface="Courier New" panose="02070309020205020404" pitchFamily="49" charset="0"/>
              </a:rPr>
              <a:t>98</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 </a:t>
            </a:r>
            <a:r>
              <a:rPr lang="en-US" altLang="en-US" sz="2000" b="0" dirty="0">
                <a:solidFill>
                  <a:srgbClr val="006666"/>
                </a:solidFill>
                <a:latin typeface="Courier New" panose="02070309020205020404" pitchFamily="49" charset="0"/>
              </a:rPr>
              <a:t>76.37</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 </a:t>
            </a:r>
            <a:r>
              <a:rPr lang="en-US" altLang="en-US" sz="2000" b="0" dirty="0">
                <a:solidFill>
                  <a:srgbClr val="006666"/>
                </a:solidFill>
                <a:latin typeface="Courier New" panose="02070309020205020404" pitchFamily="49" charset="0"/>
              </a:rPr>
              <a:t>55.55</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 </a:t>
            </a:r>
            <a:r>
              <a:rPr lang="en-US" altLang="en-US" sz="2000" b="0" dirty="0">
                <a:solidFill>
                  <a:srgbClr val="006666"/>
                </a:solidFill>
                <a:latin typeface="Courier New" panose="02070309020205020404" pitchFamily="49" charset="0"/>
              </a:rPr>
              <a:t>69</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 </a:t>
            </a:r>
            <a:r>
              <a:rPr lang="en-US" altLang="en-US" sz="2000" b="0" dirty="0">
                <a:solidFill>
                  <a:srgbClr val="006666"/>
                </a:solidFill>
                <a:latin typeface="Courier New" panose="02070309020205020404" pitchFamily="49" charset="0"/>
              </a:rPr>
              <a:t>88</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 </a:t>
            </a:r>
          </a:p>
          <a:p>
            <a:pPr marL="0" indent="0">
              <a:spcBef>
                <a:spcPts val="0"/>
              </a:spcBef>
            </a:pPr>
            <a:r>
              <a:rPr lang="en-US" altLang="en-US" sz="2000" b="0" dirty="0">
                <a:solidFill>
                  <a:srgbClr val="000000"/>
                </a:solidFill>
                <a:latin typeface="Courier New" panose="02070309020205020404" pitchFamily="49" charset="0"/>
              </a:rPr>
              <a:t>first_subject </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 np</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array</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percentiles</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 </a:t>
            </a:r>
          </a:p>
          <a:p>
            <a:pPr marL="0" indent="0">
              <a:spcBef>
                <a:spcPts val="0"/>
              </a:spcBef>
            </a:pPr>
            <a:r>
              <a:rPr lang="en-US" altLang="en-US" sz="2000" b="0" dirty="0">
                <a:solidFill>
                  <a:srgbClr val="000088"/>
                </a:solidFill>
                <a:latin typeface="Courier New" panose="02070309020205020404" pitchFamily="49" charset="0"/>
              </a:rPr>
              <a:t>print</a:t>
            </a:r>
            <a:r>
              <a:rPr lang="en-US" altLang="en-US" sz="2000" b="0" dirty="0">
                <a:solidFill>
                  <a:srgbClr val="000000"/>
                </a:solidFill>
                <a:latin typeface="Courier New" panose="02070309020205020404" pitchFamily="49" charset="0"/>
              </a:rPr>
              <a:t> first_subject</a:t>
            </a:r>
            <a:r>
              <a:rPr lang="en-US" altLang="en-US" sz="2000" b="0" dirty="0">
                <a:solidFill>
                  <a:srgbClr val="666600"/>
                </a:solidFill>
                <a:latin typeface="Courier New" panose="02070309020205020404" pitchFamily="49" charset="0"/>
              </a:rPr>
              <a:t>.</a:t>
            </a:r>
            <a:r>
              <a:rPr lang="en-US" altLang="en-US" sz="2000" b="0" dirty="0">
                <a:solidFill>
                  <a:srgbClr val="000000"/>
                </a:solidFill>
                <a:latin typeface="Courier New" panose="02070309020205020404" pitchFamily="49" charset="0"/>
              </a:rPr>
              <a:t>dtype</a:t>
            </a:r>
            <a:r>
              <a:rPr lang="en-US" altLang="en-US" b="0" dirty="0">
                <a:solidFill>
                  <a:schemeClr val="tx1"/>
                </a:solidFill>
              </a:rPr>
              <a:t> </a:t>
            </a:r>
            <a:endParaRPr lang="en-US" altLang="en-US" sz="3200" b="0" dirty="0">
              <a:solidFill>
                <a:schemeClr val="tx1"/>
              </a:solidFill>
              <a:latin typeface="Arial" panose="020B0604020202020204" pitchFamily="34" charset="0"/>
            </a:endParaRPr>
          </a:p>
        </p:txBody>
      </p:sp>
      <p:sp>
        <p:nvSpPr>
          <p:cNvPr id="1699" name="Google Shape;1699;p148"/>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US" dirty="0"/>
              <a:t>Float64’s can represent numbers much more accurately than other floats and has more storage capacity.</a:t>
            </a:r>
            <a:endParaRPr lang="en-IN" dirty="0"/>
          </a:p>
        </p:txBody>
      </p:sp>
      <p:sp>
        <p:nvSpPr>
          <p:cNvPr id="1700" name="Google Shape;1700;p148"/>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noAutofit/>
          </a:bodyPr>
          <a:lstStyle/>
          <a:p>
            <a:pPr marL="304792" lvl="0" indent="-304792" algn="l" rtl="0">
              <a:lnSpc>
                <a:spcPct val="90000"/>
              </a:lnSpc>
              <a:spcBef>
                <a:spcPts val="1000"/>
              </a:spcBef>
              <a:spcAft>
                <a:spcPts val="0"/>
              </a:spcAft>
              <a:buSzPts val="2800"/>
              <a:buNone/>
            </a:pPr>
            <a:r>
              <a:rPr lang="en-US" sz="2200" dirty="0"/>
              <a:t>d. float64</a:t>
            </a:r>
            <a:endParaRPr dirty="0"/>
          </a:p>
        </p:txBody>
      </p:sp>
      <p:sp>
        <p:nvSpPr>
          <p:cNvPr id="1701" name="Google Shape;1701;p148"/>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dirty="0"/>
              <a:t>2</a:t>
            </a:r>
            <a:endParaRPr dirty="0"/>
          </a:p>
        </p:txBody>
      </p:sp>
      <p:sp>
        <p:nvSpPr>
          <p:cNvPr id="18" name="Text Placeholder 2">
            <a:extLst>
              <a:ext uri="{FF2B5EF4-FFF2-40B4-BE49-F238E27FC236}">
                <a16:creationId xmlns:a16="http://schemas.microsoft.com/office/drawing/2014/main" id="{A275AEDA-C340-45D9-807E-9E88F6B7D200}"/>
              </a:ext>
            </a:extLst>
          </p:cNvPr>
          <p:cNvSpPr txBox="1">
            <a:spLocks/>
          </p:cNvSpPr>
          <p:nvPr/>
        </p:nvSpPr>
        <p:spPr>
          <a:xfrm>
            <a:off x="2329744" y="2802666"/>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latin typeface="Open Sans" panose="020B0606030504020204" pitchFamily="34" charset="0"/>
                <a:ea typeface="Open Sans" panose="020B0606030504020204" pitchFamily="34" charset="0"/>
                <a:cs typeface="Open Sans" panose="020B0606030504020204" pitchFamily="34" charset="0"/>
              </a:rPr>
              <a:t>float32</a:t>
            </a:r>
          </a:p>
        </p:txBody>
      </p:sp>
      <p:sp>
        <p:nvSpPr>
          <p:cNvPr id="19" name="Text Placeholder 4">
            <a:extLst>
              <a:ext uri="{FF2B5EF4-FFF2-40B4-BE49-F238E27FC236}">
                <a16:creationId xmlns:a16="http://schemas.microsoft.com/office/drawing/2014/main" id="{949FDE26-74F9-4A36-98B0-5352D3531749}"/>
              </a:ext>
            </a:extLst>
          </p:cNvPr>
          <p:cNvSpPr txBox="1">
            <a:spLocks/>
          </p:cNvSpPr>
          <p:nvPr/>
        </p:nvSpPr>
        <p:spPr>
          <a:xfrm>
            <a:off x="2329744" y="3585171"/>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latin typeface="Open Sans" panose="020B0606030504020204" pitchFamily="34" charset="0"/>
                <a:ea typeface="Open Sans" panose="020B0606030504020204" pitchFamily="34" charset="0"/>
                <a:cs typeface="Open Sans" panose="020B0606030504020204" pitchFamily="34" charset="0"/>
              </a:rPr>
              <a:t>float</a:t>
            </a:r>
          </a:p>
        </p:txBody>
      </p:sp>
      <p:sp>
        <p:nvSpPr>
          <p:cNvPr id="20" name="Text Placeholder 6">
            <a:extLst>
              <a:ext uri="{FF2B5EF4-FFF2-40B4-BE49-F238E27FC236}">
                <a16:creationId xmlns:a16="http://schemas.microsoft.com/office/drawing/2014/main" id="{AB1DD441-C38E-4212-BD5F-F1DCAEE84606}"/>
              </a:ext>
            </a:extLst>
          </p:cNvPr>
          <p:cNvSpPr txBox="1">
            <a:spLocks/>
          </p:cNvSpPr>
          <p:nvPr/>
        </p:nvSpPr>
        <p:spPr>
          <a:xfrm>
            <a:off x="2329744" y="4348626"/>
            <a:ext cx="11250640" cy="701711"/>
          </a:xfrm>
          <a:prstGeom prst="rect">
            <a:avLst/>
          </a:prstGeom>
          <a:noFill/>
          <a:ln>
            <a:noFill/>
          </a:ln>
        </p:spPr>
        <p:txBody>
          <a:bodyPr spcFirstLastPara="1" vert="horz" wrap="square" lIns="91425" tIns="45700" rIns="91425" bIns="45700" rtlCol="0" anchor="ctr" anchorCtr="0">
            <a:normAutofit/>
          </a:bodyPr>
          <a:lstStyle>
            <a:lvl1pPr marL="457200" lvl="0" indent="-228600" algn="ctr" defTabSz="1219170" rtl="0" eaLnBrk="1" latinLnBrk="0" hangingPunct="1">
              <a:lnSpc>
                <a:spcPct val="90000"/>
              </a:lnSpc>
              <a:spcBef>
                <a:spcPts val="1000"/>
              </a:spcBef>
              <a:spcAft>
                <a:spcPts val="0"/>
              </a:spcAft>
              <a:buSzPts val="2800"/>
              <a:buFont typeface="Arial" panose="020B0604020202020204" pitchFamily="34" charset="0"/>
              <a:buNone/>
              <a:defRPr sz="2000" kern="1200">
                <a:solidFill>
                  <a:srgbClr val="3F3F3F"/>
                </a:solidFill>
                <a:latin typeface="Open Sans ExtraBold"/>
                <a:ea typeface="Open Sans ExtraBold"/>
                <a:cs typeface="Open Sans ExtraBold"/>
                <a:sym typeface="Open Sans ExtraBold"/>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algn="l"/>
            <a:r>
              <a:rPr lang="en-IN" dirty="0">
                <a:latin typeface="Open Sans" panose="020B0606030504020204" pitchFamily="34" charset="0"/>
                <a:ea typeface="Open Sans" panose="020B0606030504020204" pitchFamily="34" charset="0"/>
                <a:cs typeface="Open Sans" panose="020B0606030504020204" pitchFamily="34" charset="0"/>
              </a:rPr>
              <a:t>int32</a:t>
            </a:r>
          </a:p>
        </p:txBody>
      </p:sp>
      <p:sp>
        <p:nvSpPr>
          <p:cNvPr id="21" name="Text Placeholder 8">
            <a:extLst>
              <a:ext uri="{FF2B5EF4-FFF2-40B4-BE49-F238E27FC236}">
                <a16:creationId xmlns:a16="http://schemas.microsoft.com/office/drawing/2014/main" id="{DB1E4E39-4861-4EA4-A79D-40EA0E58DE1C}"/>
              </a:ext>
            </a:extLst>
          </p:cNvPr>
          <p:cNvSpPr>
            <a:spLocks noGrp="1"/>
          </p:cNvSpPr>
          <p:nvPr>
            <p:ph type="body" idx="5"/>
          </p:nvPr>
        </p:nvSpPr>
        <p:spPr>
          <a:xfrm>
            <a:off x="2329744" y="5207331"/>
            <a:ext cx="11250640" cy="701711"/>
          </a:xfrm>
        </p:spPr>
        <p:txBody>
          <a:bodyPr/>
          <a:lstStyle/>
          <a:p>
            <a:r>
              <a:rPr lang="en-IN" dirty="0">
                <a:latin typeface="Open Sans" panose="020B0606030504020204" pitchFamily="34" charset="0"/>
                <a:ea typeface="Open Sans" panose="020B0606030504020204" pitchFamily="34" charset="0"/>
                <a:cs typeface="Open Sans" panose="020B0606030504020204" pitchFamily="34" charset="0"/>
              </a:rPr>
              <a:t>float64</a:t>
            </a:r>
          </a:p>
        </p:txBody>
      </p:sp>
    </p:spTree>
    <p:extLst>
      <p:ext uri="{BB962C8B-B14F-4D97-AF65-F5344CB8AC3E}">
        <p14:creationId xmlns:p14="http://schemas.microsoft.com/office/powerpoint/2010/main" val="23274580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55"/>
          <p:cNvSpPr txBox="1">
            <a:spLocks noGrp="1"/>
          </p:cNvSpPr>
          <p:nvPr>
            <p:ph type="body" idx="1"/>
          </p:nvPr>
        </p:nvSpPr>
        <p:spPr>
          <a:xfrm>
            <a:off x="926745" y="2210097"/>
            <a:ext cx="12378900" cy="535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dirty="0"/>
              <a:t>Lesson-End Project</a:t>
            </a:r>
            <a:endParaRPr dirty="0"/>
          </a:p>
        </p:txBody>
      </p:sp>
      <p:sp>
        <p:nvSpPr>
          <p:cNvPr id="1776" name="Google Shape;1776;p155"/>
          <p:cNvSpPr txBox="1"/>
          <p:nvPr/>
        </p:nvSpPr>
        <p:spPr>
          <a:xfrm>
            <a:off x="926750" y="3610143"/>
            <a:ext cx="13162474" cy="4990500"/>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Clr>
                <a:srgbClr val="000000"/>
              </a:buClr>
              <a:buSzPts val="2200"/>
              <a:buFont typeface="Arial"/>
              <a:buNone/>
            </a:pPr>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Problem Statement:</a:t>
            </a:r>
            <a:r>
              <a:rPr lang="en-US" sz="2000" dirty="0">
                <a:solidFill>
                  <a:srgbClr val="000000"/>
                </a:solidFill>
                <a:latin typeface="Open Sans" panose="020B0604020202020204"/>
                <a:ea typeface="Open Sans" panose="020B0604020202020204"/>
                <a:cs typeface="Arial"/>
                <a:sym typeface="Arial"/>
              </a:rPr>
              <a:t> </a:t>
            </a:r>
            <a:r>
              <a:rPr lang="en-IN" sz="2000" dirty="0">
                <a:solidFill>
                  <a:srgbClr val="000000"/>
                </a:solidFill>
                <a:latin typeface="Open Sans" panose="020B0604020202020204"/>
                <a:ea typeface="Open Sans" panose="020B0604020202020204"/>
                <a:cs typeface="Times New Roman" panose="02020603050405020304" pitchFamily="18" charset="0"/>
                <a:sym typeface="Arial"/>
              </a:rPr>
              <a:t> </a:t>
            </a:r>
            <a:r>
              <a:rPr lang="en-IN" sz="2000" dirty="0">
                <a:solidFill>
                  <a:schemeClr val="tx1">
                    <a:lumMod val="65000"/>
                    <a:lumOff val="35000"/>
                  </a:schemeClr>
                </a:solidFill>
                <a:latin typeface="Open Sans" panose="020B0604020202020204"/>
              </a:rPr>
              <a:t>From the raw data below create a data frame:</a:t>
            </a:r>
          </a:p>
          <a:p>
            <a:r>
              <a:rPr lang="en-IN" sz="2000" dirty="0">
                <a:solidFill>
                  <a:schemeClr val="tx1">
                    <a:lumMod val="65000"/>
                    <a:lumOff val="35000"/>
                  </a:schemeClr>
                </a:solidFill>
                <a:latin typeface="Open Sans" panose="020B0604020202020204"/>
              </a:rPr>
              <a:t>'first_name': ['Jason', 'Molly', 'Tina', 'Jake', 'Amy'], 'last_name': ['Miller', 'Jacobson', ".", 'Milner', 'Cooze'], </a:t>
            </a:r>
          </a:p>
          <a:p>
            <a:r>
              <a:rPr lang="en-IN" sz="2000" dirty="0">
                <a:solidFill>
                  <a:schemeClr val="tx1">
                    <a:lumMod val="65000"/>
                    <a:lumOff val="35000"/>
                  </a:schemeClr>
                </a:solidFill>
                <a:latin typeface="Open Sans" panose="020B0604020202020204"/>
              </a:rPr>
              <a:t>'age': [42, 52, 36, 24, 73], 'preTestScore': [4, 24, 31, ".", "."],'postTestScore': ["25,000", "94,000", 57, 62, 70]</a:t>
            </a:r>
          </a:p>
          <a:p>
            <a:pPr lvl="1"/>
            <a:endParaRPr sz="2000" b="0" i="0" u="none" strike="noStrike" cap="none" dirty="0">
              <a:solidFill>
                <a:srgbClr val="000000"/>
              </a:solidFill>
              <a:latin typeface="Open Sans" panose="020B0604020202020204"/>
              <a:ea typeface="Open Sans" panose="020B0604020202020204"/>
              <a:cs typeface="Open Sans" panose="020B0604020202020204"/>
              <a:sym typeface="Open Sans"/>
            </a:endParaRPr>
          </a:p>
          <a:p>
            <a:pPr marL="0" marR="0" lvl="0" indent="0" algn="l" rtl="0">
              <a:lnSpc>
                <a:spcPct val="107000"/>
              </a:lnSpc>
              <a:spcBef>
                <a:spcPts val="0"/>
              </a:spcBef>
              <a:spcAft>
                <a:spcPts val="0"/>
              </a:spcAft>
              <a:buClr>
                <a:srgbClr val="000000"/>
              </a:buClr>
              <a:buSzPts val="2200"/>
              <a:buFont typeface="Arial"/>
              <a:buNone/>
            </a:pPr>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Objective: </a:t>
            </a:r>
            <a:r>
              <a:rPr lang="en-US" sz="2000" dirty="0">
                <a:solidFill>
                  <a:schemeClr val="tx1">
                    <a:lumMod val="65000"/>
                    <a:lumOff val="35000"/>
                  </a:schemeClr>
                </a:solidFill>
                <a:latin typeface="Open Sans" panose="020B0604020202020204"/>
                <a:ea typeface="Open Sans" panose="020B0604020202020204"/>
                <a:cs typeface="Open Sans" panose="020B0604020202020204"/>
                <a:sym typeface="Open Sans"/>
              </a:rPr>
              <a:t>Perform data processing on raw data:</a:t>
            </a:r>
          </a:p>
          <a:p>
            <a:pPr marL="1714500" lvl="3"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Save the data frame into a csv file as project.csv</a:t>
            </a:r>
          </a:p>
          <a:p>
            <a:pPr marL="1714500" lvl="3"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Read the project.csv and print the data frame</a:t>
            </a:r>
          </a:p>
          <a:p>
            <a:pPr marL="1714500" lvl="3"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Read the project.csv without column heading</a:t>
            </a:r>
          </a:p>
          <a:p>
            <a:pPr marL="1714500" lvl="3"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Read the project.csv and make the index columns as 'First Name’ and 'Last Name'</a:t>
            </a:r>
          </a:p>
          <a:p>
            <a:pPr marL="1714500" lvl="3"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Print the data frame in a Boolean form as True or False. True for Null/ NaN values and false for non-null values</a:t>
            </a:r>
          </a:p>
          <a:p>
            <a:pPr marL="1714500" lvl="3"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Read the data frame by skipping first 3 rows and print the data frame</a:t>
            </a:r>
          </a:p>
          <a:p>
            <a:pPr marL="0" marR="0" lvl="0" indent="0" algn="l" rtl="0">
              <a:lnSpc>
                <a:spcPct val="107000"/>
              </a:lnSpc>
              <a:spcBef>
                <a:spcPts val="0"/>
              </a:spcBef>
              <a:spcAft>
                <a:spcPts val="0"/>
              </a:spcAft>
              <a:buClr>
                <a:srgbClr val="000000"/>
              </a:buClr>
              <a:buSzPts val="2200"/>
              <a:buFont typeface="Arial"/>
              <a:buNone/>
            </a:pPr>
            <a:endParaRPr sz="2000" b="0" i="0" u="none" strike="noStrike" cap="none" dirty="0">
              <a:solidFill>
                <a:srgbClr val="000000"/>
              </a:solidFill>
              <a:latin typeface="Open Sans" panose="020B0604020202020204"/>
              <a:ea typeface="Open Sans" panose="020B0604020202020204"/>
              <a:cs typeface="Open Sans" panose="020B0604020202020204"/>
              <a:sym typeface="Open Sans"/>
            </a:endParaRPr>
          </a:p>
          <a:p>
            <a:pPr marL="0" marR="0" lvl="0" indent="0" algn="l" rtl="0">
              <a:lnSpc>
                <a:spcPct val="90000"/>
              </a:lnSpc>
              <a:spcBef>
                <a:spcPts val="0"/>
              </a:spcBef>
              <a:spcAft>
                <a:spcPts val="0"/>
              </a:spcAft>
              <a:buClr>
                <a:schemeClr val="dk1"/>
              </a:buClr>
              <a:buSzPts val="700"/>
              <a:buFont typeface="Arial"/>
              <a:buNone/>
            </a:pPr>
            <a:r>
              <a:rPr lang="en-US" sz="2000" b="1" i="0" u="none" strike="noStrike" cap="none" dirty="0">
                <a:solidFill>
                  <a:schemeClr val="dk1"/>
                </a:solidFill>
                <a:latin typeface="Open Sans" panose="020B0604020202020204"/>
                <a:ea typeface="Open Sans" panose="020B0604020202020204"/>
                <a:cs typeface="Open Sans" panose="020B0604020202020204"/>
                <a:sym typeface="Open Sans"/>
              </a:rPr>
              <a:t>Access:</a:t>
            </a:r>
            <a:r>
              <a:rPr lang="en-US" sz="2000" b="0" i="0" u="none" strike="noStrike" cap="none" dirty="0">
                <a:solidFill>
                  <a:schemeClr val="dk1"/>
                </a:solidFill>
                <a:latin typeface="Open Sans" panose="020B0604020202020204"/>
                <a:ea typeface="Open Sans" panose="020B0604020202020204"/>
                <a:cs typeface="Open Sans" panose="020B0604020202020204"/>
                <a:sym typeface="Open Sans"/>
              </a:rPr>
              <a:t> </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Click the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Labs</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 tab in the left side panel of the LMS. Copy or note the username and password that </a:t>
            </a:r>
            <a:r>
              <a:rPr lang="en-US" sz="2000" dirty="0">
                <a:solidFill>
                  <a:schemeClr val="tx1">
                    <a:lumMod val="65000"/>
                    <a:lumOff val="35000"/>
                  </a:schemeClr>
                </a:solidFill>
                <a:latin typeface="Open Sans" panose="020B0604020202020204"/>
                <a:ea typeface="Open Sans" panose="020B0604020202020204"/>
                <a:cs typeface="Open Sans" panose="020B0604020202020204"/>
                <a:sym typeface="Open Sans"/>
              </a:rPr>
              <a:t>are</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 generated. Click the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Launch</a:t>
            </a:r>
            <a:r>
              <a:rPr lang="en-US" sz="2000" b="1"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Lab</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 button. On the page that appears, enter the username and password in the respective fields and click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Login</a:t>
            </a:r>
            <a:r>
              <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a:t>
            </a:r>
            <a:endParaRPr sz="2000" b="0" i="0" u="none" strike="noStrike" cap="none" dirty="0">
              <a:solidFill>
                <a:schemeClr val="tx1">
                  <a:lumMod val="65000"/>
                  <a:lumOff val="35000"/>
                </a:schemeClr>
              </a:solidFill>
              <a:latin typeface="Open Sans" panose="020B0604020202020204"/>
              <a:ea typeface="Open Sans SemiBold"/>
              <a:cs typeface="Open Sans SemiBold"/>
              <a:sym typeface="Open Sans SemiBold"/>
            </a:endParaRPr>
          </a:p>
          <a:p>
            <a:pPr marL="0" marR="0" lvl="0" indent="0" algn="l" rtl="0">
              <a:lnSpc>
                <a:spcPct val="90000"/>
              </a:lnSpc>
              <a:spcBef>
                <a:spcPts val="0"/>
              </a:spcBef>
              <a:spcAft>
                <a:spcPts val="0"/>
              </a:spcAft>
              <a:buClr>
                <a:srgbClr val="0F547B"/>
              </a:buClr>
              <a:buSzPts val="700"/>
              <a:buFont typeface="Arial"/>
              <a:buNone/>
            </a:pPr>
            <a:endParaRPr sz="2200" b="1" i="0" u="none" strike="noStrike" cap="none" dirty="0">
              <a:solidFill>
                <a:schemeClr val="dk1"/>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p:txBody>
      </p:sp>
      <p:sp>
        <p:nvSpPr>
          <p:cNvPr id="1777" name="Google Shape;1777;p155"/>
          <p:cNvSpPr txBox="1"/>
          <p:nvPr/>
        </p:nvSpPr>
        <p:spPr>
          <a:xfrm>
            <a:off x="12496932" y="2298747"/>
            <a:ext cx="3484800" cy="358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20 mins.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CCB7ED4-E09C-4561-8263-119F28BF44A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Loading .xlsx File in Python</a:t>
            </a:r>
          </a:p>
        </p:txBody>
      </p:sp>
      <p:pic>
        <p:nvPicPr>
          <p:cNvPr id="4" name="Shape 375">
            <a:extLst>
              <a:ext uri="{FF2B5EF4-FFF2-40B4-BE49-F238E27FC236}">
                <a16:creationId xmlns:a16="http://schemas.microsoft.com/office/drawing/2014/main" id="{E81F355E-C5AC-4ACA-8C45-42BBC579C518}"/>
              </a:ext>
            </a:extLst>
          </p:cNvPr>
          <p:cNvPicPr preferRelativeResize="0"/>
          <p:nvPr/>
        </p:nvPicPr>
        <p:blipFill rotWithShape="1">
          <a:blip r:embed="rId3">
            <a:alphaModFix/>
          </a:blip>
          <a:srcRect/>
          <a:stretch/>
        </p:blipFill>
        <p:spPr>
          <a:xfrm>
            <a:off x="5343561" y="829986"/>
            <a:ext cx="5600055" cy="253919"/>
          </a:xfrm>
          <a:prstGeom prst="rect">
            <a:avLst/>
          </a:prstGeom>
          <a:noFill/>
          <a:ln>
            <a:noFill/>
          </a:ln>
        </p:spPr>
      </p:pic>
      <p:grpSp>
        <p:nvGrpSpPr>
          <p:cNvPr id="14" name="Group 13">
            <a:extLst>
              <a:ext uri="{FF2B5EF4-FFF2-40B4-BE49-F238E27FC236}">
                <a16:creationId xmlns:a16="http://schemas.microsoft.com/office/drawing/2014/main" id="{A320F51C-7DAB-4E90-8172-A361E6FF054A}"/>
              </a:ext>
            </a:extLst>
          </p:cNvPr>
          <p:cNvGrpSpPr/>
          <p:nvPr/>
        </p:nvGrpSpPr>
        <p:grpSpPr>
          <a:xfrm>
            <a:off x="1252344" y="2155172"/>
            <a:ext cx="13751312" cy="4100970"/>
            <a:chOff x="941433" y="2402428"/>
            <a:chExt cx="7462675" cy="2225548"/>
          </a:xfrm>
        </p:grpSpPr>
        <p:sp>
          <p:nvSpPr>
            <p:cNvPr id="5" name="Arrow: Chevron 4">
              <a:extLst>
                <a:ext uri="{FF2B5EF4-FFF2-40B4-BE49-F238E27FC236}">
                  <a16:creationId xmlns:a16="http://schemas.microsoft.com/office/drawing/2014/main" id="{4B0B729F-CE6F-4989-BE09-BD41FFE85E72}"/>
                </a:ext>
              </a:extLst>
            </p:cNvPr>
            <p:cNvSpPr/>
            <p:nvPr/>
          </p:nvSpPr>
          <p:spPr bwMode="auto">
            <a:xfrm>
              <a:off x="5746174" y="3201984"/>
              <a:ext cx="360040" cy="216024"/>
            </a:xfrm>
            <a:prstGeom prst="chevron">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6" name="Rectangle 5">
              <a:extLst>
                <a:ext uri="{FF2B5EF4-FFF2-40B4-BE49-F238E27FC236}">
                  <a16:creationId xmlns:a16="http://schemas.microsoft.com/office/drawing/2014/main" id="{734E3A2C-CE97-4D12-AE44-634DA5785517}"/>
                </a:ext>
              </a:extLst>
            </p:cNvPr>
            <p:cNvSpPr/>
            <p:nvPr/>
          </p:nvSpPr>
          <p:spPr bwMode="auto">
            <a:xfrm>
              <a:off x="3147524" y="2402428"/>
              <a:ext cx="5256584" cy="1741197"/>
            </a:xfrm>
            <a:prstGeom prst="rect">
              <a:avLst/>
            </a:prstGeom>
            <a:noFill/>
            <a:ln w="12700" cap="flat" cmpd="sng" algn="ctr">
              <a:solidFill>
                <a:schemeClr val="accent1"/>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pic>
          <p:nvPicPr>
            <p:cNvPr id="7" name="Picture 6">
              <a:extLst>
                <a:ext uri="{FF2B5EF4-FFF2-40B4-BE49-F238E27FC236}">
                  <a16:creationId xmlns:a16="http://schemas.microsoft.com/office/drawing/2014/main" id="{2367866A-A176-4BAB-A376-D8A068C378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1452" y="2812813"/>
              <a:ext cx="1001130" cy="994366"/>
            </a:xfrm>
            <a:prstGeom prst="rect">
              <a:avLst/>
            </a:prstGeom>
            <a:effectLst>
              <a:outerShdw blurRad="50800" dist="38100" dir="5400000" algn="t" rotWithShape="0">
                <a:prstClr val="black">
                  <a:alpha val="40000"/>
                </a:prstClr>
              </a:outerShdw>
            </a:effectLst>
          </p:spPr>
        </p:pic>
        <p:sp>
          <p:nvSpPr>
            <p:cNvPr id="8" name="Flowchart: Manual Operation 7">
              <a:extLst>
                <a:ext uri="{FF2B5EF4-FFF2-40B4-BE49-F238E27FC236}">
                  <a16:creationId xmlns:a16="http://schemas.microsoft.com/office/drawing/2014/main" id="{B2268054-02DA-4361-A04C-1562A63A1398}"/>
                </a:ext>
              </a:extLst>
            </p:cNvPr>
            <p:cNvSpPr/>
            <p:nvPr/>
          </p:nvSpPr>
          <p:spPr bwMode="auto">
            <a:xfrm rot="5400000">
              <a:off x="1824943" y="2732968"/>
              <a:ext cx="1565041" cy="1080121"/>
            </a:xfrm>
            <a:prstGeom prst="flowChartManualOperation">
              <a:avLst/>
            </a:prstGeom>
            <a:solidFill>
              <a:schemeClr val="bg2"/>
            </a:solidFill>
            <a:ln w="12700" cap="flat" cmpd="sng" algn="ctr">
              <a:solidFill>
                <a:schemeClr val="accent1"/>
              </a:solidFill>
              <a:prstDash val="dash"/>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9" name="Rectangle: Rounded Corners 8">
              <a:extLst>
                <a:ext uri="{FF2B5EF4-FFF2-40B4-BE49-F238E27FC236}">
                  <a16:creationId xmlns:a16="http://schemas.microsoft.com/office/drawing/2014/main" id="{D8B3DF4B-40FB-4BAB-884A-04DFD1E83BE5}"/>
                </a:ext>
              </a:extLst>
            </p:cNvPr>
            <p:cNvSpPr/>
            <p:nvPr/>
          </p:nvSpPr>
          <p:spPr bwMode="auto">
            <a:xfrm>
              <a:off x="3728296" y="4311692"/>
              <a:ext cx="1296144" cy="316281"/>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1" i="0" u="none" strike="noStrike" cap="none" normalizeH="0" baseline="0" dirty="0">
                  <a:ln>
                    <a:noFill/>
                  </a:ln>
                  <a:solidFill>
                    <a:schemeClr val="bg1"/>
                  </a:solidFill>
                  <a:effectLst/>
                  <a:latin typeface="Open Sans" panose="020B0606030504020204"/>
                </a:rPr>
                <a:t>Program Data</a:t>
              </a:r>
            </a:p>
          </p:txBody>
        </p:sp>
        <p:sp>
          <p:nvSpPr>
            <p:cNvPr id="10" name="Rectangle: Rounded Corners 9">
              <a:extLst>
                <a:ext uri="{FF2B5EF4-FFF2-40B4-BE49-F238E27FC236}">
                  <a16:creationId xmlns:a16="http://schemas.microsoft.com/office/drawing/2014/main" id="{978216EC-952E-4425-808E-BCD7CEF0D1AF}"/>
                </a:ext>
              </a:extLst>
            </p:cNvPr>
            <p:cNvSpPr/>
            <p:nvPr/>
          </p:nvSpPr>
          <p:spPr bwMode="auto">
            <a:xfrm>
              <a:off x="6716806" y="4311692"/>
              <a:ext cx="1175891" cy="316284"/>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1" i="0" u="none" strike="noStrike" cap="none" normalizeH="0" baseline="0" dirty="0">
                  <a:ln>
                    <a:noFill/>
                  </a:ln>
                  <a:solidFill>
                    <a:schemeClr val="bg1"/>
                  </a:solidFill>
                  <a:effectLst/>
                  <a:latin typeface="Open Sans" panose="020B0606030504020204"/>
                </a:rPr>
                <a:t>Program</a:t>
              </a:r>
            </a:p>
          </p:txBody>
        </p:sp>
        <p:sp>
          <p:nvSpPr>
            <p:cNvPr id="11" name="Rectangle: Rounded Corners 10">
              <a:extLst>
                <a:ext uri="{FF2B5EF4-FFF2-40B4-BE49-F238E27FC236}">
                  <a16:creationId xmlns:a16="http://schemas.microsoft.com/office/drawing/2014/main" id="{CC848390-1E64-4208-ACF2-1A7EFF77F5F8}"/>
                </a:ext>
              </a:extLst>
            </p:cNvPr>
            <p:cNvSpPr/>
            <p:nvPr/>
          </p:nvSpPr>
          <p:spPr bwMode="auto">
            <a:xfrm>
              <a:off x="941433" y="4311692"/>
              <a:ext cx="1175891" cy="316281"/>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2000" b="1" dirty="0">
                  <a:solidFill>
                    <a:schemeClr val="bg1"/>
                  </a:solidFill>
                  <a:latin typeface="Open Sans" panose="020B0606030504020204"/>
                </a:rPr>
                <a:t>XLS</a:t>
              </a:r>
              <a:r>
                <a:rPr kumimoji="0" lang="en-IN" sz="2000" b="1" i="0" u="none" strike="noStrike" cap="none" normalizeH="0" baseline="0" dirty="0">
                  <a:ln>
                    <a:noFill/>
                  </a:ln>
                  <a:solidFill>
                    <a:schemeClr val="bg1"/>
                  </a:solidFill>
                  <a:effectLst/>
                  <a:latin typeface="Open Sans" panose="020B0606030504020204"/>
                </a:rPr>
                <a:t> File</a:t>
              </a:r>
            </a:p>
          </p:txBody>
        </p:sp>
        <p:pic>
          <p:nvPicPr>
            <p:cNvPr id="12" name="Picture 11">
              <a:extLst>
                <a:ext uri="{FF2B5EF4-FFF2-40B4-BE49-F238E27FC236}">
                  <a16:creationId xmlns:a16="http://schemas.microsoft.com/office/drawing/2014/main" id="{EBBC7BCF-F876-45A8-A395-2639564D01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62152" y="2646625"/>
              <a:ext cx="1828433" cy="1252801"/>
            </a:xfrm>
            <a:prstGeom prst="rect">
              <a:avLst/>
            </a:prstGeom>
            <a:ln>
              <a:noFill/>
            </a:ln>
            <a:effectLst>
              <a:outerShdw blurRad="292100" dist="139700" dir="2700000" algn="tl" rotWithShape="0">
                <a:srgbClr val="333333">
                  <a:alpha val="65000"/>
                </a:srgbClr>
              </a:outerShdw>
            </a:effectLst>
          </p:spPr>
        </p:pic>
        <p:pic>
          <p:nvPicPr>
            <p:cNvPr id="13" name="Picture 12" descr="A screenshot of a social media post&#10;&#10;Description generated with very high confidence">
              <a:extLst>
                <a:ext uri="{FF2B5EF4-FFF2-40B4-BE49-F238E27FC236}">
                  <a16:creationId xmlns:a16="http://schemas.microsoft.com/office/drawing/2014/main" id="{D7261492-A5FE-4C48-B688-19D03AE8010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8934" t="6666" r="9867" b="5201"/>
            <a:stretch/>
          </p:blipFill>
          <p:spPr>
            <a:xfrm>
              <a:off x="6370706" y="2634125"/>
              <a:ext cx="1868093" cy="1351743"/>
            </a:xfrm>
            <a:prstGeom prst="rect">
              <a:avLst/>
            </a:prstGeom>
            <a:ln>
              <a:noFill/>
            </a:ln>
            <a:effectLst>
              <a:outerShdw blurRad="292100" dist="139700" dir="2700000" algn="tl" rotWithShape="0">
                <a:srgbClr val="333333">
                  <a:alpha val="65000"/>
                </a:srgbClr>
              </a:outerShdw>
            </a:effectLst>
          </p:spPr>
        </p:pic>
      </p:grpSp>
      <p:grpSp>
        <p:nvGrpSpPr>
          <p:cNvPr id="16" name="Group 15">
            <a:extLst>
              <a:ext uri="{FF2B5EF4-FFF2-40B4-BE49-F238E27FC236}">
                <a16:creationId xmlns:a16="http://schemas.microsoft.com/office/drawing/2014/main" id="{11571CBA-9F0B-4105-929F-092E20720711}"/>
              </a:ext>
            </a:extLst>
          </p:cNvPr>
          <p:cNvGrpSpPr/>
          <p:nvPr/>
        </p:nvGrpSpPr>
        <p:grpSpPr>
          <a:xfrm>
            <a:off x="1700085" y="6805358"/>
            <a:ext cx="12873826" cy="1497874"/>
            <a:chOff x="3383713" y="3572202"/>
            <a:chExt cx="9491798" cy="1497874"/>
          </a:xfrm>
        </p:grpSpPr>
        <p:grpSp>
          <p:nvGrpSpPr>
            <p:cNvPr id="17" name="Group 16">
              <a:extLst>
                <a:ext uri="{FF2B5EF4-FFF2-40B4-BE49-F238E27FC236}">
                  <a16:creationId xmlns:a16="http://schemas.microsoft.com/office/drawing/2014/main" id="{4266ABB7-DA69-42B7-B67C-307385103095}"/>
                </a:ext>
              </a:extLst>
            </p:cNvPr>
            <p:cNvGrpSpPr/>
            <p:nvPr/>
          </p:nvGrpSpPr>
          <p:grpSpPr>
            <a:xfrm>
              <a:off x="7545981" y="3572202"/>
              <a:ext cx="1194432" cy="685800"/>
              <a:chOff x="7530784" y="3794728"/>
              <a:chExt cx="1194432" cy="685800"/>
            </a:xfrm>
          </p:grpSpPr>
          <p:sp>
            <p:nvSpPr>
              <p:cNvPr id="23" name="Rounded Rectangle 124">
                <a:extLst>
                  <a:ext uri="{FF2B5EF4-FFF2-40B4-BE49-F238E27FC236}">
                    <a16:creationId xmlns:a16="http://schemas.microsoft.com/office/drawing/2014/main" id="{C25EE6FB-96F6-4CDC-82FD-31238D229CE0}"/>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ounded Rectangle 125">
                <a:extLst>
                  <a:ext uri="{FF2B5EF4-FFF2-40B4-BE49-F238E27FC236}">
                    <a16:creationId xmlns:a16="http://schemas.microsoft.com/office/drawing/2014/main" id="{90956EEA-0857-4F40-8053-C983F486E2BB}"/>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8" name="Group 17">
              <a:extLst>
                <a:ext uri="{FF2B5EF4-FFF2-40B4-BE49-F238E27FC236}">
                  <a16:creationId xmlns:a16="http://schemas.microsoft.com/office/drawing/2014/main" id="{64D3F201-CBD9-42C3-9444-FB00E5291541}"/>
                </a:ext>
              </a:extLst>
            </p:cNvPr>
            <p:cNvGrpSpPr/>
            <p:nvPr/>
          </p:nvGrpSpPr>
          <p:grpSpPr>
            <a:xfrm>
              <a:off x="3383713" y="4257999"/>
              <a:ext cx="9491798" cy="812077"/>
              <a:chOff x="3582377" y="4914900"/>
              <a:chExt cx="9491798" cy="3766542"/>
            </a:xfrm>
          </p:grpSpPr>
          <p:sp>
            <p:nvSpPr>
              <p:cNvPr id="19" name="Rectangle 18">
                <a:extLst>
                  <a:ext uri="{FF2B5EF4-FFF2-40B4-BE49-F238E27FC236}">
                    <a16:creationId xmlns:a16="http://schemas.microsoft.com/office/drawing/2014/main" id="{63804EBF-76A0-462A-B7EB-F58762A4918D}"/>
                  </a:ext>
                </a:extLst>
              </p:cNvPr>
              <p:cNvSpPr/>
              <p:nvPr/>
            </p:nvSpPr>
            <p:spPr>
              <a:xfrm rot="16200000">
                <a:off x="6744274" y="2351541"/>
                <a:ext cx="3168004" cy="9491798"/>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0" name="Straight Connector 19">
                <a:extLst>
                  <a:ext uri="{FF2B5EF4-FFF2-40B4-BE49-F238E27FC236}">
                    <a16:creationId xmlns:a16="http://schemas.microsoft.com/office/drawing/2014/main" id="{BF19DC91-8324-4360-A83E-461EB8D33321}"/>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1" name="Isosceles Triangle 20">
                <a:extLst>
                  <a:ext uri="{FF2B5EF4-FFF2-40B4-BE49-F238E27FC236}">
                    <a16:creationId xmlns:a16="http://schemas.microsoft.com/office/drawing/2014/main" id="{BAB90C68-F45D-46CE-8A48-98E40F537796}"/>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0AC449C5-CA4A-48AF-A13F-E85BEB35A586}"/>
                  </a:ext>
                </a:extLst>
              </p:cNvPr>
              <p:cNvSpPr/>
              <p:nvPr/>
            </p:nvSpPr>
            <p:spPr>
              <a:xfrm>
                <a:off x="3617844" y="5615711"/>
                <a:ext cx="9407594" cy="295855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 = pandas.read_excel("/home/simpy/Datasets/BostonHousing.xlsx")</a:t>
                </a:r>
              </a:p>
            </p:txBody>
          </p:sp>
        </p:grpSp>
      </p:grpSp>
      <p:sp>
        <p:nvSpPr>
          <p:cNvPr id="25" name="Rectangle: Rounded Corners 24">
            <a:extLst>
              <a:ext uri="{FF2B5EF4-FFF2-40B4-BE49-F238E27FC236}">
                <a16:creationId xmlns:a16="http://schemas.microsoft.com/office/drawing/2014/main" id="{7807389C-FC16-48ED-9CAF-3B642BE584FE}"/>
              </a:ext>
            </a:extLst>
          </p:cNvPr>
          <p:cNvSpPr/>
          <p:nvPr/>
        </p:nvSpPr>
        <p:spPr>
          <a:xfrm>
            <a:off x="2616056" y="1174617"/>
            <a:ext cx="11654740" cy="632308"/>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Below is the code for loading an xlsx file within python:</a:t>
            </a:r>
          </a:p>
        </p:txBody>
      </p:sp>
    </p:spTree>
    <p:extLst>
      <p:ext uri="{BB962C8B-B14F-4D97-AF65-F5344CB8AC3E}">
        <p14:creationId xmlns:p14="http://schemas.microsoft.com/office/powerpoint/2010/main" val="3094292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4F4906B-98A6-4314-ABC0-610788D58CE2}"/>
              </a:ext>
            </a:extLst>
          </p:cNvPr>
          <p:cNvGrpSpPr/>
          <p:nvPr/>
        </p:nvGrpSpPr>
        <p:grpSpPr>
          <a:xfrm>
            <a:off x="1077017" y="2093474"/>
            <a:ext cx="14101967" cy="4054052"/>
            <a:chOff x="611560" y="2486736"/>
            <a:chExt cx="7448275" cy="2141240"/>
          </a:xfrm>
        </p:grpSpPr>
        <p:sp>
          <p:nvSpPr>
            <p:cNvPr id="3" name="Arrow: Chevron 2">
              <a:extLst>
                <a:ext uri="{FF2B5EF4-FFF2-40B4-BE49-F238E27FC236}">
                  <a16:creationId xmlns:a16="http://schemas.microsoft.com/office/drawing/2014/main" id="{3D13074D-8C72-41C5-B2D0-CEA264490FCA}"/>
                </a:ext>
              </a:extLst>
            </p:cNvPr>
            <p:cNvSpPr/>
            <p:nvPr/>
          </p:nvSpPr>
          <p:spPr bwMode="auto">
            <a:xfrm>
              <a:off x="3072814" y="3219822"/>
              <a:ext cx="360040" cy="216024"/>
            </a:xfrm>
            <a:prstGeom prst="chevron">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4" name="Rectangle 3">
              <a:extLst>
                <a:ext uri="{FF2B5EF4-FFF2-40B4-BE49-F238E27FC236}">
                  <a16:creationId xmlns:a16="http://schemas.microsoft.com/office/drawing/2014/main" id="{6701FFE9-C5C4-4DBF-9218-E8B29F47B558}"/>
                </a:ext>
              </a:extLst>
            </p:cNvPr>
            <p:cNvSpPr/>
            <p:nvPr/>
          </p:nvSpPr>
          <p:spPr bwMode="auto">
            <a:xfrm>
              <a:off x="611560" y="2486736"/>
              <a:ext cx="5256584" cy="1741197"/>
            </a:xfrm>
            <a:prstGeom prst="rect">
              <a:avLst/>
            </a:prstGeom>
            <a:noFill/>
            <a:ln w="12700" cap="flat" cmpd="sng" algn="ctr">
              <a:solidFill>
                <a:schemeClr val="accent1"/>
              </a:solidFill>
              <a:prstDash val="dash"/>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5" name="Flowchart: Manual Operation 4">
              <a:extLst>
                <a:ext uri="{FF2B5EF4-FFF2-40B4-BE49-F238E27FC236}">
                  <a16:creationId xmlns:a16="http://schemas.microsoft.com/office/drawing/2014/main" id="{55F04243-D762-4D05-BE20-65ECFFC5F146}"/>
                </a:ext>
              </a:extLst>
            </p:cNvPr>
            <p:cNvSpPr/>
            <p:nvPr/>
          </p:nvSpPr>
          <p:spPr bwMode="auto">
            <a:xfrm rot="16200000">
              <a:off x="5625684" y="2787771"/>
              <a:ext cx="1565041" cy="1080121"/>
            </a:xfrm>
            <a:prstGeom prst="flowChartManualOperation">
              <a:avLst/>
            </a:prstGeom>
            <a:solidFill>
              <a:schemeClr val="bg2"/>
            </a:solidFill>
            <a:ln w="12700" cap="flat" cmpd="sng" algn="ctr">
              <a:solidFill>
                <a:schemeClr val="accent1"/>
              </a:solidFill>
              <a:prstDash val="dash"/>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6" name="Rectangle: Rounded Corners 5">
              <a:extLst>
                <a:ext uri="{FF2B5EF4-FFF2-40B4-BE49-F238E27FC236}">
                  <a16:creationId xmlns:a16="http://schemas.microsoft.com/office/drawing/2014/main" id="{D6DC7EAD-ED65-4F05-918A-708C9BB6D158}"/>
                </a:ext>
              </a:extLst>
            </p:cNvPr>
            <p:cNvSpPr/>
            <p:nvPr/>
          </p:nvSpPr>
          <p:spPr bwMode="auto">
            <a:xfrm>
              <a:off x="4019390" y="4311695"/>
              <a:ext cx="1296144" cy="316281"/>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1" i="0" u="none" strike="noStrike" cap="none" normalizeH="0" baseline="0" dirty="0">
                  <a:ln>
                    <a:noFill/>
                  </a:ln>
                  <a:solidFill>
                    <a:schemeClr val="bg1"/>
                  </a:solidFill>
                  <a:effectLst/>
                  <a:latin typeface="Open Sans" panose="020B0606030504020204"/>
                </a:rPr>
                <a:t>Program Data</a:t>
              </a:r>
            </a:p>
          </p:txBody>
        </p:sp>
        <p:sp>
          <p:nvSpPr>
            <p:cNvPr id="7" name="Rectangle: Rounded Corners 6">
              <a:extLst>
                <a:ext uri="{FF2B5EF4-FFF2-40B4-BE49-F238E27FC236}">
                  <a16:creationId xmlns:a16="http://schemas.microsoft.com/office/drawing/2014/main" id="{FE8E139A-9751-4DB6-A830-9B113E3CA4DA}"/>
                </a:ext>
              </a:extLst>
            </p:cNvPr>
            <p:cNvSpPr/>
            <p:nvPr/>
          </p:nvSpPr>
          <p:spPr bwMode="auto">
            <a:xfrm>
              <a:off x="1190781" y="4311692"/>
              <a:ext cx="1175891" cy="316284"/>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1" i="0" u="none" strike="noStrike" cap="none" normalizeH="0" baseline="0" dirty="0">
                  <a:ln>
                    <a:noFill/>
                  </a:ln>
                  <a:solidFill>
                    <a:schemeClr val="bg1"/>
                  </a:solidFill>
                  <a:effectLst/>
                  <a:latin typeface="Open Sans" panose="020B0606030504020204"/>
                </a:rPr>
                <a:t>Program</a:t>
              </a:r>
            </a:p>
          </p:txBody>
        </p:sp>
        <p:sp>
          <p:nvSpPr>
            <p:cNvPr id="8" name="Rectangle: Rounded Corners 7">
              <a:extLst>
                <a:ext uri="{FF2B5EF4-FFF2-40B4-BE49-F238E27FC236}">
                  <a16:creationId xmlns:a16="http://schemas.microsoft.com/office/drawing/2014/main" id="{D6889EC0-5E8C-4730-9798-DA749A6E2195}"/>
                </a:ext>
              </a:extLst>
            </p:cNvPr>
            <p:cNvSpPr/>
            <p:nvPr/>
          </p:nvSpPr>
          <p:spPr bwMode="auto">
            <a:xfrm>
              <a:off x="6883944" y="4280667"/>
              <a:ext cx="1175891" cy="316281"/>
            </a:xfrm>
            <a:prstGeom prst="roundRect">
              <a:avLst/>
            </a:prstGeom>
            <a:solidFill>
              <a:srgbClr val="26B7C9"/>
            </a:solidFill>
            <a:ln w="28575" cap="flat" cmpd="sng" algn="ctr">
              <a:noFill/>
              <a:prstDash val="solid"/>
              <a:round/>
              <a:headEnd type="none" w="sm" len="sm"/>
              <a:tailEnd type="none" w="sm" len="sm"/>
            </a:ln>
            <a:effectLst>
              <a:outerShdw blurRad="50800" dist="38100" dir="5400000" algn="t"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lang="en-IN" sz="2000" b="1" dirty="0">
                  <a:solidFill>
                    <a:schemeClr val="bg1"/>
                  </a:solidFill>
                  <a:latin typeface="Open Sans" panose="020B0606030504020204"/>
                </a:rPr>
                <a:t>XLS</a:t>
              </a:r>
              <a:r>
                <a:rPr kumimoji="0" lang="en-IN" sz="2000" b="1" i="0" u="none" strike="noStrike" cap="none" normalizeH="0" baseline="0" dirty="0">
                  <a:ln>
                    <a:noFill/>
                  </a:ln>
                  <a:solidFill>
                    <a:schemeClr val="bg1"/>
                  </a:solidFill>
                  <a:effectLst/>
                  <a:latin typeface="Open Sans" panose="020B0606030504020204"/>
                </a:rPr>
                <a:t> File</a:t>
              </a:r>
            </a:p>
          </p:txBody>
        </p:sp>
        <p:pic>
          <p:nvPicPr>
            <p:cNvPr id="9" name="Picture 8">
              <a:extLst>
                <a:ext uri="{FF2B5EF4-FFF2-40B4-BE49-F238E27FC236}">
                  <a16:creationId xmlns:a16="http://schemas.microsoft.com/office/drawing/2014/main" id="{BD29B280-CF4D-4217-B848-3AC85F98CC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9671" y="2737886"/>
              <a:ext cx="1828433" cy="1252801"/>
            </a:xfrm>
            <a:prstGeom prst="rect">
              <a:avLst/>
            </a:prstGeom>
            <a:ln>
              <a:noFill/>
            </a:ln>
            <a:effectLst>
              <a:outerShdw blurRad="292100" dist="139700" dir="2700000" algn="tl" rotWithShape="0">
                <a:srgbClr val="333333">
                  <a:alpha val="65000"/>
                </a:srgbClr>
              </a:outerShdw>
            </a:effectLst>
          </p:spPr>
        </p:pic>
        <p:pic>
          <p:nvPicPr>
            <p:cNvPr id="10" name="Picture 9" descr="A screenshot of a social media post&#10;&#10;Description generated with very high confidence">
              <a:extLst>
                <a:ext uri="{FF2B5EF4-FFF2-40B4-BE49-F238E27FC236}">
                  <a16:creationId xmlns:a16="http://schemas.microsoft.com/office/drawing/2014/main" id="{1E7EABAD-41C9-47BA-97BB-22B4515F46D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934" t="6666" r="9867" b="5201"/>
            <a:stretch/>
          </p:blipFill>
          <p:spPr>
            <a:xfrm>
              <a:off x="844681" y="2713370"/>
              <a:ext cx="1868093" cy="1351743"/>
            </a:xfrm>
            <a:prstGeom prst="rect">
              <a:avLst/>
            </a:prstGeom>
            <a:ln>
              <a:noFill/>
            </a:ln>
            <a:effectLst>
              <a:outerShdw blurRad="292100" dist="139700" dir="2700000" algn="tl" rotWithShape="0">
                <a:srgbClr val="333333">
                  <a:alpha val="65000"/>
                </a:srgbClr>
              </a:outerShdw>
            </a:effectLst>
          </p:spPr>
        </p:pic>
        <p:pic>
          <p:nvPicPr>
            <p:cNvPr id="11" name="Picture 10" descr="A close up of text on a white surface&#10;&#10;Description generated with high confidence">
              <a:extLst>
                <a:ext uri="{FF2B5EF4-FFF2-40B4-BE49-F238E27FC236}">
                  <a16:creationId xmlns:a16="http://schemas.microsoft.com/office/drawing/2014/main" id="{B2C4D9EB-3650-462A-A10F-774931B9E2F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48265" y="2837247"/>
              <a:ext cx="1047250" cy="1040174"/>
            </a:xfrm>
            <a:prstGeom prst="rect">
              <a:avLst/>
            </a:prstGeom>
            <a:effectLst>
              <a:outerShdw blurRad="50800" dist="38100" dir="5400000" algn="t" rotWithShape="0">
                <a:prstClr val="black">
                  <a:alpha val="40000"/>
                </a:prstClr>
              </a:outerShdw>
            </a:effectLst>
          </p:spPr>
        </p:pic>
      </p:grpSp>
      <p:sp>
        <p:nvSpPr>
          <p:cNvPr id="13" name="Shape 372">
            <a:extLst>
              <a:ext uri="{FF2B5EF4-FFF2-40B4-BE49-F238E27FC236}">
                <a16:creationId xmlns:a16="http://schemas.microsoft.com/office/drawing/2014/main" id="{AA3A29A0-1285-4274-A722-494804DAF2D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Loading Data </a:t>
            </a:r>
            <a:r>
              <a:rPr lang="en-US" dirty="0">
                <a:solidFill>
                  <a:schemeClr val="tx1">
                    <a:lumMod val="75000"/>
                    <a:lumOff val="25000"/>
                  </a:schemeClr>
                </a:solidFill>
              </a:rPr>
              <a:t>to</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.xlsx File</a:t>
            </a:r>
          </a:p>
        </p:txBody>
      </p:sp>
      <p:pic>
        <p:nvPicPr>
          <p:cNvPr id="14" name="Shape 375">
            <a:extLst>
              <a:ext uri="{FF2B5EF4-FFF2-40B4-BE49-F238E27FC236}">
                <a16:creationId xmlns:a16="http://schemas.microsoft.com/office/drawing/2014/main" id="{B220104C-64DC-4719-9B7A-AD048EF4132F}"/>
              </a:ext>
            </a:extLst>
          </p:cNvPr>
          <p:cNvPicPr preferRelativeResize="0"/>
          <p:nvPr/>
        </p:nvPicPr>
        <p:blipFill rotWithShape="1">
          <a:blip r:embed="rId6">
            <a:alphaModFix/>
          </a:blip>
          <a:srcRect/>
          <a:stretch/>
        </p:blipFill>
        <p:spPr>
          <a:xfrm>
            <a:off x="5596484" y="829986"/>
            <a:ext cx="5191489" cy="253919"/>
          </a:xfrm>
          <a:prstGeom prst="rect">
            <a:avLst/>
          </a:prstGeom>
          <a:noFill/>
          <a:ln>
            <a:noFill/>
          </a:ln>
        </p:spPr>
      </p:pic>
      <p:grpSp>
        <p:nvGrpSpPr>
          <p:cNvPr id="15" name="Group 14">
            <a:extLst>
              <a:ext uri="{FF2B5EF4-FFF2-40B4-BE49-F238E27FC236}">
                <a16:creationId xmlns:a16="http://schemas.microsoft.com/office/drawing/2014/main" id="{014470EB-7FDA-4A13-881E-9C268018C309}"/>
              </a:ext>
            </a:extLst>
          </p:cNvPr>
          <p:cNvGrpSpPr/>
          <p:nvPr/>
        </p:nvGrpSpPr>
        <p:grpSpPr>
          <a:xfrm>
            <a:off x="1689070" y="6547452"/>
            <a:ext cx="12886250" cy="1497867"/>
            <a:chOff x="3375592" y="3572202"/>
            <a:chExt cx="9500958" cy="1497867"/>
          </a:xfrm>
        </p:grpSpPr>
        <p:grpSp>
          <p:nvGrpSpPr>
            <p:cNvPr id="16" name="Group 15">
              <a:extLst>
                <a:ext uri="{FF2B5EF4-FFF2-40B4-BE49-F238E27FC236}">
                  <a16:creationId xmlns:a16="http://schemas.microsoft.com/office/drawing/2014/main" id="{197B96E4-4D0E-4846-AA2C-9F54DE8DFB7F}"/>
                </a:ext>
              </a:extLst>
            </p:cNvPr>
            <p:cNvGrpSpPr/>
            <p:nvPr/>
          </p:nvGrpSpPr>
          <p:grpSpPr>
            <a:xfrm>
              <a:off x="7545981" y="3572202"/>
              <a:ext cx="1194432" cy="685800"/>
              <a:chOff x="7530784" y="3794728"/>
              <a:chExt cx="1194432" cy="685800"/>
            </a:xfrm>
          </p:grpSpPr>
          <p:sp>
            <p:nvSpPr>
              <p:cNvPr id="22" name="Rounded Rectangle 124">
                <a:extLst>
                  <a:ext uri="{FF2B5EF4-FFF2-40B4-BE49-F238E27FC236}">
                    <a16:creationId xmlns:a16="http://schemas.microsoft.com/office/drawing/2014/main" id="{60C68C1C-8391-4DA9-AFE6-AB6A2BF8C8C3}"/>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ounded Rectangle 125">
                <a:extLst>
                  <a:ext uri="{FF2B5EF4-FFF2-40B4-BE49-F238E27FC236}">
                    <a16:creationId xmlns:a16="http://schemas.microsoft.com/office/drawing/2014/main" id="{73472826-E0F0-4EDB-B3B3-E23F92855E95}"/>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7" name="Group 16">
              <a:extLst>
                <a:ext uri="{FF2B5EF4-FFF2-40B4-BE49-F238E27FC236}">
                  <a16:creationId xmlns:a16="http://schemas.microsoft.com/office/drawing/2014/main" id="{749B6038-A6D3-4C46-8E32-573F6E0FBCA8}"/>
                </a:ext>
              </a:extLst>
            </p:cNvPr>
            <p:cNvGrpSpPr/>
            <p:nvPr/>
          </p:nvGrpSpPr>
          <p:grpSpPr>
            <a:xfrm>
              <a:off x="3375592" y="4257992"/>
              <a:ext cx="9500958" cy="812077"/>
              <a:chOff x="3574256" y="4914900"/>
              <a:chExt cx="9500958" cy="3766556"/>
            </a:xfrm>
          </p:grpSpPr>
          <p:sp>
            <p:nvSpPr>
              <p:cNvPr id="18" name="Rectangle 17">
                <a:extLst>
                  <a:ext uri="{FF2B5EF4-FFF2-40B4-BE49-F238E27FC236}">
                    <a16:creationId xmlns:a16="http://schemas.microsoft.com/office/drawing/2014/main" id="{E3E05D15-952A-4AE2-894D-90BE756AC261}"/>
                  </a:ext>
                </a:extLst>
              </p:cNvPr>
              <p:cNvSpPr/>
              <p:nvPr/>
            </p:nvSpPr>
            <p:spPr>
              <a:xfrm rot="16200000">
                <a:off x="6740727" y="2346969"/>
                <a:ext cx="3168016" cy="9500958"/>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 name="Straight Connector 18">
                <a:extLst>
                  <a:ext uri="{FF2B5EF4-FFF2-40B4-BE49-F238E27FC236}">
                    <a16:creationId xmlns:a16="http://schemas.microsoft.com/office/drawing/2014/main" id="{3AB6AE6B-2D27-43A7-924D-8F679A0DB05D}"/>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0" name="Isosceles Triangle 19">
                <a:extLst>
                  <a:ext uri="{FF2B5EF4-FFF2-40B4-BE49-F238E27FC236}">
                    <a16:creationId xmlns:a16="http://schemas.microsoft.com/office/drawing/2014/main" id="{3DBF3C49-7269-4E17-B73E-E0E045497F8A}"/>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41C5E350-86A6-4D79-9353-A9C279F66744}"/>
                  </a:ext>
                </a:extLst>
              </p:cNvPr>
              <p:cNvSpPr/>
              <p:nvPr/>
            </p:nvSpPr>
            <p:spPr>
              <a:xfrm>
                <a:off x="3617844" y="5615711"/>
                <a:ext cx="9407594" cy="2958555"/>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rgbClr val="262626"/>
                    </a:solidFill>
                    <a:latin typeface="Courier New" panose="02070309020205020404" pitchFamily="49" charset="0"/>
                    <a:ea typeface="Tahoma" panose="020B0604030504040204" pitchFamily="34" charset="0"/>
                    <a:cs typeface="Courier New" panose="02070309020205020404" pitchFamily="49" charset="0"/>
                  </a:rPr>
                  <a:t>df.to_excel("/home/simpy/Datasets/BostonHousing.xlsx")</a:t>
                </a:r>
              </a:p>
            </p:txBody>
          </p:sp>
        </p:grpSp>
      </p:grpSp>
      <p:sp>
        <p:nvSpPr>
          <p:cNvPr id="24" name="Rectangle: Rounded Corners 23">
            <a:extLst>
              <a:ext uri="{FF2B5EF4-FFF2-40B4-BE49-F238E27FC236}">
                <a16:creationId xmlns:a16="http://schemas.microsoft.com/office/drawing/2014/main" id="{4F5D2952-8175-4E87-ADE0-E7EFFF770150}"/>
              </a:ext>
            </a:extLst>
          </p:cNvPr>
          <p:cNvSpPr/>
          <p:nvPr/>
        </p:nvSpPr>
        <p:spPr>
          <a:xfrm>
            <a:off x="2616056" y="1174617"/>
            <a:ext cx="11654740" cy="632308"/>
          </a:xfrm>
          <a:prstGeom prst="roundRect">
            <a:avLst/>
          </a:prstGeom>
          <a:solidFill>
            <a:schemeClr val="accent1">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Below is the code for loading program data into an existing xlsx file:</a:t>
            </a:r>
          </a:p>
        </p:txBody>
      </p:sp>
    </p:spTree>
    <p:extLst>
      <p:ext uri="{BB962C8B-B14F-4D97-AF65-F5344CB8AC3E}">
        <p14:creationId xmlns:p14="http://schemas.microsoft.com/office/powerpoint/2010/main" val="1300186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Demo</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dirty="0">
                <a:solidFill>
                  <a:srgbClr val="3F3F3F"/>
                </a:solidFill>
              </a:rPr>
              <a:t>Data Exploration</a:t>
            </a:r>
            <a:r>
              <a:rPr lang="en-US" sz="2800" b="0" i="0" u="none" strike="noStrike" cap="none" dirty="0">
                <a:solidFill>
                  <a:srgbClr val="3F3F3F"/>
                </a:solidFill>
                <a:latin typeface="Open Sans SemiBold"/>
                <a:ea typeface="Open Sans SemiBold"/>
                <a:cs typeface="Open Sans SemiBold"/>
                <a:sym typeface="Open Sans SemiBold"/>
              </a:rPr>
              <a:t>										</a:t>
            </a:r>
            <a:endParaRPr dirty="0"/>
          </a:p>
        </p:txBody>
      </p:sp>
      <p:sp>
        <p:nvSpPr>
          <p:cNvPr id="389" name="Google Shape;389;p25"/>
          <p:cNvSpPr/>
          <p:nvPr/>
        </p:nvSpPr>
        <p:spPr>
          <a:xfrm>
            <a:off x="951457" y="3670642"/>
            <a:ext cx="12378950" cy="3243114"/>
          </a:xfrm>
          <a:prstGeom prst="rect">
            <a:avLst/>
          </a:prstGeom>
          <a:noFill/>
          <a:ln>
            <a:noFill/>
          </a:ln>
        </p:spPr>
        <p:txBody>
          <a:bodyPr spcFirstLastPara="1" wrap="square" lIns="91425" tIns="45700" rIns="91425" bIns="45700" anchor="t" anchorCtr="0">
            <a:noAutofit/>
          </a:bodyPr>
          <a:lstStyle/>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IN" sz="2000" kern="0" dirty="0">
                <a:solidFill>
                  <a:schemeClr val="tx1">
                    <a:lumMod val="65000"/>
                    <a:lumOff val="35000"/>
                  </a:schemeClr>
                </a:solidFill>
                <a:latin typeface="Open Sans"/>
                <a:ea typeface="Open Sans"/>
                <a:cs typeface="Open Sans"/>
              </a:rPr>
              <a:t>Extract data from the given SalaryGender CSV file and store the data from each column in a separate NumPy array.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kern="0" dirty="0">
                <a:solidFill>
                  <a:schemeClr val="tx1">
                    <a:lumMod val="65000"/>
                    <a:lumOff val="35000"/>
                  </a:schemeClr>
                </a:solidFill>
                <a:latin typeface="Open Sans"/>
                <a:ea typeface="Open Sans"/>
                <a:cs typeface="Open Sans"/>
                <a:sym typeface="Open Sans"/>
              </a:rPr>
              <a:t>Import the dataset (csv) in/from your Python notebook to local system.</a:t>
            </a:r>
            <a:endParaRPr kumimoji="0" lang="en-US" sz="2000" b="0" i="0" u="none" strike="noStrike" kern="0" cap="none" spc="0" normalizeH="0" baseline="0" noProof="0" dirty="0">
              <a:ln>
                <a:noFill/>
              </a:ln>
              <a:solidFill>
                <a:schemeClr val="tx1">
                  <a:lumMod val="65000"/>
                  <a:lumOff val="35000"/>
                </a:schemeClr>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4020202020204"/>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2903359"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5 mins.</a:t>
            </a:r>
            <a:endParaRPr lang="en-IN" sz="2800" dirty="0"/>
          </a:p>
        </p:txBody>
      </p:sp>
    </p:spTree>
    <p:extLst>
      <p:ext uri="{BB962C8B-B14F-4D97-AF65-F5344CB8AC3E}">
        <p14:creationId xmlns:p14="http://schemas.microsoft.com/office/powerpoint/2010/main" val="41075242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0</TotalTime>
  <Words>5952</Words>
  <Application>Microsoft Office PowerPoint</Application>
  <PresentationFormat>Custom</PresentationFormat>
  <Paragraphs>1124</Paragraphs>
  <Slides>69</Slides>
  <Notes>69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69</vt:i4>
      </vt:variant>
    </vt:vector>
  </HeadingPairs>
  <TitlesOfParts>
    <vt:vector size="80" baseType="lpstr">
      <vt:lpstr>Arial</vt:lpstr>
      <vt:lpstr>Calibri</vt:lpstr>
      <vt:lpstr>Calibri Light</vt:lpstr>
      <vt:lpstr>Comic Sans MS</vt:lpstr>
      <vt:lpstr>Courier New</vt:lpstr>
      <vt:lpstr>Open Sans</vt:lpstr>
      <vt:lpstr>Open Sans ExtraBold</vt:lpstr>
      <vt:lpstr>Open Sans SemiBold</vt:lpstr>
      <vt:lpstr>Wingdings</vt:lpstr>
      <vt:lpstr>Office Theme</vt:lpstr>
      <vt:lpstr>Custom Design</vt:lpstr>
      <vt:lpstr>PowerPoint Presentation</vt:lpstr>
      <vt:lpstr>PowerPoint Presentation</vt:lpstr>
      <vt:lpstr>PowerPoint Presentation</vt:lpstr>
      <vt:lpstr>PowerPoint Presentation</vt:lpstr>
      <vt:lpstr>Loading .csv File in Python</vt:lpstr>
      <vt:lpstr>Loading Data to .csv File</vt:lpstr>
      <vt:lpstr>Loading .xlsx File in Python</vt:lpstr>
      <vt:lpstr>Loading Data to .xlsx File</vt:lpstr>
      <vt:lpstr>PowerPoint Presentation</vt:lpstr>
      <vt:lpstr>Data Exploration Techniques</vt:lpstr>
      <vt:lpstr>Data Exploration Techniques (Contd.)</vt:lpstr>
      <vt:lpstr>Data Exploration Techniques (Contd.)</vt:lpstr>
      <vt:lpstr>Data Exploration Techniques (Contd.)</vt:lpstr>
      <vt:lpstr>Data Exploration Techniques (Contd.)</vt:lpstr>
      <vt:lpstr>Data Exploration Techniques (Contd.)</vt:lpstr>
      <vt:lpstr>Data Exploration Techniques (Contd.)</vt:lpstr>
      <vt:lpstr>Data Exploration Techniques (Contd.)</vt:lpstr>
      <vt:lpstr>PowerPoint Presentation</vt:lpstr>
      <vt:lpstr>PowerPoint Presentation</vt:lpstr>
      <vt:lpstr>Plotting a Heatmap with Seaborn</vt:lpstr>
      <vt:lpstr>Plotting a Heatmap with Seaborn (Contd.)</vt:lpstr>
      <vt:lpstr>PowerPoint Presentation</vt:lpstr>
      <vt:lpstr>PowerPoint Presentation</vt:lpstr>
      <vt:lpstr>Data Import</vt:lpstr>
      <vt:lpstr>Data Exploration</vt:lpstr>
      <vt:lpstr>Data Exploration</vt:lpstr>
      <vt:lpstr>Data Exploration</vt:lpstr>
      <vt:lpstr>Identifying Correlation Using a Heatmap</vt:lpstr>
      <vt:lpstr>Identifying Correlation Using a Heatmap</vt:lpstr>
      <vt:lpstr>PowerPoint Presentation</vt:lpstr>
      <vt:lpstr>Data Wrangling</vt:lpstr>
      <vt:lpstr>Need of Data Wrangling</vt:lpstr>
      <vt:lpstr>Missing Values in a Dataset</vt:lpstr>
      <vt:lpstr>Missing Value Detection</vt:lpstr>
      <vt:lpstr>Missing Value Treatment</vt:lpstr>
      <vt:lpstr>Missing Value Treatment (Contd.)</vt:lpstr>
      <vt:lpstr>Outlier Values in a Dataset</vt:lpstr>
      <vt:lpstr>Dealing with an Outlier </vt:lpstr>
      <vt:lpstr>Dealing with an Outlier </vt:lpstr>
      <vt:lpstr>PowerPoint Presentation</vt:lpstr>
      <vt:lpstr>PowerPoint Presentation</vt:lpstr>
      <vt:lpstr>Check for Irregularities</vt:lpstr>
      <vt:lpstr>Outlier Treatment</vt:lpstr>
      <vt:lpstr>PowerPoint Presentation</vt:lpstr>
      <vt:lpstr>Functionalities of Data Object in Python</vt:lpstr>
      <vt:lpstr>Functionalities of Data Object in Python (Contd.)</vt:lpstr>
      <vt:lpstr>Functionalities of Data Object in Python (Contd.)</vt:lpstr>
      <vt:lpstr>Functionalities of Data Object using Python (Contd.)</vt:lpstr>
      <vt:lpstr>Functionalities of Data Object in Python (Contd.)</vt:lpstr>
      <vt:lpstr>Functionalities of Data Object in Python (Contd.)</vt:lpstr>
      <vt:lpstr>Functionalities of Data Object in Python (Contd.)</vt:lpstr>
      <vt:lpstr>Functionalities of Data Object in Python (Contd.)</vt:lpstr>
      <vt:lpstr>Different Types of Joins</vt:lpstr>
      <vt:lpstr>Left Join</vt:lpstr>
      <vt:lpstr>Right Join</vt:lpstr>
      <vt:lpstr>Inner Join</vt:lpstr>
      <vt:lpstr>Full Outer Join</vt:lpstr>
      <vt:lpstr>Typecasting</vt:lpstr>
      <vt:lpstr>Typecasting Using Int, float and string(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Shanthi L.M DSA</cp:lastModifiedBy>
  <cp:revision>1566</cp:revision>
  <dcterms:created xsi:type="dcterms:W3CDTF">2016-09-03T17:46:52Z</dcterms:created>
  <dcterms:modified xsi:type="dcterms:W3CDTF">2019-05-27T11:45:22Z</dcterms:modified>
</cp:coreProperties>
</file>