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11" r:id="rId2"/>
  </p:sldMasterIdLst>
  <p:notesMasterIdLst>
    <p:notesMasterId r:id="rId94"/>
  </p:notesMasterIdLst>
  <p:sldIdLst>
    <p:sldId id="352" r:id="rId3"/>
    <p:sldId id="558" r:id="rId4"/>
    <p:sldId id="257" r:id="rId5"/>
    <p:sldId id="258" r:id="rId6"/>
    <p:sldId id="551" r:id="rId7"/>
    <p:sldId id="471" r:id="rId8"/>
    <p:sldId id="472" r:id="rId9"/>
    <p:sldId id="552" r:id="rId10"/>
    <p:sldId id="553" r:id="rId11"/>
    <p:sldId id="476" r:id="rId12"/>
    <p:sldId id="554" r:id="rId13"/>
    <p:sldId id="555" r:id="rId14"/>
    <p:sldId id="556" r:id="rId15"/>
    <p:sldId id="474" r:id="rId16"/>
    <p:sldId id="479" r:id="rId17"/>
    <p:sldId id="557" r:id="rId18"/>
    <p:sldId id="481" r:id="rId19"/>
    <p:sldId id="482" r:id="rId20"/>
    <p:sldId id="483" r:id="rId21"/>
    <p:sldId id="484" r:id="rId22"/>
    <p:sldId id="485" r:id="rId23"/>
    <p:sldId id="487" r:id="rId24"/>
    <p:sldId id="488" r:id="rId25"/>
    <p:sldId id="489" r:id="rId26"/>
    <p:sldId id="490" r:id="rId27"/>
    <p:sldId id="492" r:id="rId28"/>
    <p:sldId id="491" r:id="rId29"/>
    <p:sldId id="493" r:id="rId30"/>
    <p:sldId id="494" r:id="rId31"/>
    <p:sldId id="495" r:id="rId32"/>
    <p:sldId id="497" r:id="rId33"/>
    <p:sldId id="496" r:id="rId34"/>
    <p:sldId id="498" r:id="rId35"/>
    <p:sldId id="499" r:id="rId36"/>
    <p:sldId id="500" r:id="rId37"/>
    <p:sldId id="501" r:id="rId38"/>
    <p:sldId id="502" r:id="rId39"/>
    <p:sldId id="504" r:id="rId40"/>
    <p:sldId id="505"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1" r:id="rId56"/>
    <p:sldId id="522" r:id="rId57"/>
    <p:sldId id="503" r:id="rId58"/>
    <p:sldId id="523" r:id="rId59"/>
    <p:sldId id="524" r:id="rId60"/>
    <p:sldId id="525" r:id="rId61"/>
    <p:sldId id="526" r:id="rId62"/>
    <p:sldId id="527" r:id="rId63"/>
    <p:sldId id="528" r:id="rId64"/>
    <p:sldId id="529" r:id="rId65"/>
    <p:sldId id="530" r:id="rId66"/>
    <p:sldId id="531" r:id="rId67"/>
    <p:sldId id="532" r:id="rId68"/>
    <p:sldId id="533" r:id="rId69"/>
    <p:sldId id="535" r:id="rId70"/>
    <p:sldId id="536" r:id="rId71"/>
    <p:sldId id="537" r:id="rId72"/>
    <p:sldId id="538" r:id="rId73"/>
    <p:sldId id="539" r:id="rId74"/>
    <p:sldId id="540" r:id="rId75"/>
    <p:sldId id="541" r:id="rId76"/>
    <p:sldId id="542" r:id="rId77"/>
    <p:sldId id="543" r:id="rId78"/>
    <p:sldId id="544" r:id="rId79"/>
    <p:sldId id="545" r:id="rId80"/>
    <p:sldId id="546" r:id="rId81"/>
    <p:sldId id="547" r:id="rId82"/>
    <p:sldId id="548" r:id="rId83"/>
    <p:sldId id="549" r:id="rId84"/>
    <p:sldId id="550" r:id="rId85"/>
    <p:sldId id="324" r:id="rId86"/>
    <p:sldId id="325" r:id="rId87"/>
    <p:sldId id="326" r:id="rId88"/>
    <p:sldId id="327" r:id="rId89"/>
    <p:sldId id="467" r:id="rId90"/>
    <p:sldId id="468" r:id="rId91"/>
    <p:sldId id="334" r:id="rId92"/>
    <p:sldId id="335" r:id="rId93"/>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mRSwmQp1c6y3QYpPWS4EA==" hashData="f9VSN+UT9iRDbQcDmG00uqrCGn/Q0cKYIdnNqwnmNcRQo2N1vxo71ODONdeq1Z1FZ6i0lfa1QGpipmDpcBe5EA=="/>
  <p:extLst>
    <p:ext uri="{EFAFB233-063F-42B5-8137-9DF3F51BA10A}">
      <p15:sldGuideLst xmlns:p15="http://schemas.microsoft.com/office/powerpoint/2012/main">
        <p15:guide id="2" pos="8288" userDrawn="1">
          <p15:clr>
            <a:srgbClr val="A4A3A4"/>
          </p15:clr>
        </p15:guide>
        <p15:guide id="3" orient="horz"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F37"/>
    <a:srgbClr val="22B4C8"/>
    <a:srgbClr val="20A8BA"/>
    <a:srgbClr val="45CDDF"/>
    <a:srgbClr val="ED7D31"/>
    <a:srgbClr val="0000FF"/>
    <a:srgbClr val="FF0000"/>
    <a:srgbClr val="E3C8AD"/>
    <a:srgbClr val="F7C618"/>
    <a:srgbClr val="FF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81818" autoAdjust="0"/>
  </p:normalViewPr>
  <p:slideViewPr>
    <p:cSldViewPr snapToGrid="0">
      <p:cViewPr varScale="1">
        <p:scale>
          <a:sx n="48" d="100"/>
          <a:sy n="48" d="100"/>
        </p:scale>
        <p:origin x="1026" y="36"/>
      </p:cViewPr>
      <p:guideLst>
        <p:guide pos="8288"/>
        <p:guide orient="horz"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commentAuthors" Target="commentAuthor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2A706-A0F1-49DA-BE57-D553623793DF}" type="datetimeFigureOut">
              <a:rPr lang="en-US" smtClean="0"/>
              <a:t>5/27/2019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43BFC-CDBF-4076-A12A-B8552B9862CC}" type="slidenum">
              <a:rPr lang="en-US" smtClean="0"/>
              <a:t>‹#›</a:t>
            </a:fld>
            <a:endParaRPr lang="en-US" dirty="0"/>
          </a:p>
        </p:txBody>
      </p:sp>
    </p:spTree>
    <p:extLst>
      <p:ext uri="{BB962C8B-B14F-4D97-AF65-F5344CB8AC3E}">
        <p14:creationId xmlns:p14="http://schemas.microsoft.com/office/powerpoint/2010/main" val="186638117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214857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How sentiment analysis is a classification algorithm</a:t>
            </a:r>
          </a:p>
        </p:txBody>
      </p:sp>
      <p:sp>
        <p:nvSpPr>
          <p:cNvPr id="4" name="Slide Number Placeholder 3"/>
          <p:cNvSpPr>
            <a:spLocks noGrp="1"/>
          </p:cNvSpPr>
          <p:nvPr>
            <p:ph type="sldNum" sz="quarter" idx="5"/>
          </p:nvPr>
        </p:nvSpPr>
        <p:spPr/>
        <p:txBody>
          <a:bodyPr/>
          <a:lstStyle/>
          <a:p>
            <a:fld id="{16743BFC-CDBF-4076-A12A-B8552B9862CC}" type="slidenum">
              <a:rPr lang="en-US" smtClean="0"/>
              <a:t>11</a:t>
            </a:fld>
            <a:endParaRPr lang="en-US" dirty="0"/>
          </a:p>
        </p:txBody>
      </p:sp>
    </p:spTree>
    <p:extLst>
      <p:ext uri="{BB962C8B-B14F-4D97-AF65-F5344CB8AC3E}">
        <p14:creationId xmlns:p14="http://schemas.microsoft.com/office/powerpoint/2010/main" val="322907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How fraud detection is a classification algorithm</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12</a:t>
            </a:fld>
            <a:endParaRPr lang="en-US" dirty="0"/>
          </a:p>
        </p:txBody>
      </p:sp>
    </p:spTree>
    <p:extLst>
      <p:ext uri="{BB962C8B-B14F-4D97-AF65-F5344CB8AC3E}">
        <p14:creationId xmlns:p14="http://schemas.microsoft.com/office/powerpoint/2010/main" val="26294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How face detection is a classification algorithm</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13</a:t>
            </a:fld>
            <a:endParaRPr lang="en-US" dirty="0"/>
          </a:p>
        </p:txBody>
      </p:sp>
    </p:spTree>
    <p:extLst>
      <p:ext uri="{BB962C8B-B14F-4D97-AF65-F5344CB8AC3E}">
        <p14:creationId xmlns:p14="http://schemas.microsoft.com/office/powerpoint/2010/main" val="3217891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There are 4 majorly used classification algorithms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14</a:t>
            </a:fld>
            <a:endParaRPr lang="en-US" dirty="0"/>
          </a:p>
        </p:txBody>
      </p:sp>
    </p:spTree>
    <p:extLst>
      <p:ext uri="{BB962C8B-B14F-4D97-AF65-F5344CB8AC3E}">
        <p14:creationId xmlns:p14="http://schemas.microsoft.com/office/powerpoint/2010/main" val="37468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A tree based classification algorithm</a:t>
            </a: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24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Root node, decision node, terminal node</a:t>
            </a:r>
          </a:p>
          <a:p>
            <a:pPr marL="342900" indent="-342900">
              <a:buAutoNum type="arabicPeriod"/>
            </a:pPr>
            <a:r>
              <a:rPr lang="en-IN" dirty="0"/>
              <a:t>The split</a:t>
            </a:r>
          </a:p>
          <a:p>
            <a:pPr marL="342900" indent="-342900">
              <a:buAutoNum type="arabicPeriod"/>
            </a:pPr>
            <a:r>
              <a:rPr lang="en-IN" dirty="0"/>
              <a:t>Tree based classification approach</a:t>
            </a:r>
          </a:p>
          <a:p>
            <a:pPr marL="342900" indent="-342900">
              <a:buAutoNum type="arabicPeriod"/>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16</a:t>
            </a:fld>
            <a:endParaRPr lang="en-US" dirty="0"/>
          </a:p>
        </p:txBody>
      </p:sp>
    </p:spTree>
    <p:extLst>
      <p:ext uri="{BB962C8B-B14F-4D97-AF65-F5344CB8AC3E}">
        <p14:creationId xmlns:p14="http://schemas.microsoft.com/office/powerpoint/2010/main" val="1920716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lvl="0" indent="-342900">
              <a:spcBef>
                <a:spcPts val="0"/>
              </a:spcBef>
              <a:buFont typeface="+mj-lt"/>
              <a:buAutoNum type="arabicPeriod"/>
            </a:pPr>
            <a:r>
              <a:rPr lang="en-IN" sz="1600" b="0" i="0" kern="1200" dirty="0">
                <a:solidFill>
                  <a:schemeClr val="tx1"/>
                </a:solidFill>
                <a:effectLst/>
                <a:latin typeface="+mn-lt"/>
                <a:ea typeface="+mn-ea"/>
                <a:cs typeface="+mn-cs"/>
              </a:rPr>
              <a:t>Explain pure node and impure node</a:t>
            </a:r>
          </a:p>
          <a:p>
            <a:pPr marL="342900" lvl="0" indent="-342900">
              <a:spcBef>
                <a:spcPts val="0"/>
              </a:spcBef>
              <a:buFont typeface="+mj-lt"/>
              <a:buAutoNum type="arabicPeriod"/>
            </a:pPr>
            <a:r>
              <a:rPr lang="en-IN" sz="1600" b="0" i="0" kern="1200" dirty="0">
                <a:solidFill>
                  <a:schemeClr val="tx1"/>
                </a:solidFill>
                <a:effectLst/>
                <a:latin typeface="+mn-lt"/>
                <a:ea typeface="+mn-ea"/>
                <a:cs typeface="+mn-cs"/>
              </a:rPr>
              <a:t>Why to split an impure node</a:t>
            </a:r>
          </a:p>
          <a:p>
            <a:pPr marL="0" lvl="0" indent="0">
              <a:spcBef>
                <a:spcPts val="0"/>
              </a:spcBef>
              <a:buFont typeface="Wingdings" panose="05000000000000000000" pitchFamily="2" charset="2"/>
              <a:buNone/>
            </a:pPr>
            <a:endParaRPr lang="en-IN" sz="1600" b="0"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17</a:t>
            </a:fld>
            <a:endParaRPr lang="en-US" dirty="0"/>
          </a:p>
        </p:txBody>
      </p:sp>
    </p:spTree>
    <p:extLst>
      <p:ext uri="{BB962C8B-B14F-4D97-AF65-F5344CB8AC3E}">
        <p14:creationId xmlns:p14="http://schemas.microsoft.com/office/powerpoint/2010/main" val="2188076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Explain the formation of the above decision tree with respect to the adjacent data</a:t>
            </a:r>
          </a:p>
        </p:txBody>
      </p:sp>
      <p:sp>
        <p:nvSpPr>
          <p:cNvPr id="4" name="Slide Number Placeholder 3"/>
          <p:cNvSpPr>
            <a:spLocks noGrp="1"/>
          </p:cNvSpPr>
          <p:nvPr>
            <p:ph type="sldNum" sz="quarter" idx="5"/>
          </p:nvPr>
        </p:nvSpPr>
        <p:spPr/>
        <p:txBody>
          <a:bodyPr/>
          <a:lstStyle/>
          <a:p>
            <a:fld id="{16743BFC-CDBF-4076-A12A-B8552B9862CC}" type="slidenum">
              <a:rPr lang="en-US" smtClean="0"/>
              <a:t>18</a:t>
            </a:fld>
            <a:endParaRPr lang="en-US" dirty="0"/>
          </a:p>
        </p:txBody>
      </p:sp>
    </p:spTree>
    <p:extLst>
      <p:ext uri="{BB962C8B-B14F-4D97-AF65-F5344CB8AC3E}">
        <p14:creationId xmlns:p14="http://schemas.microsoft.com/office/powerpoint/2010/main" val="542145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Explain the splitting occurring above</a:t>
            </a:r>
          </a:p>
        </p:txBody>
      </p:sp>
      <p:sp>
        <p:nvSpPr>
          <p:cNvPr id="4" name="Slide Number Placeholder 3"/>
          <p:cNvSpPr>
            <a:spLocks noGrp="1"/>
          </p:cNvSpPr>
          <p:nvPr>
            <p:ph type="sldNum" sz="quarter" idx="5"/>
          </p:nvPr>
        </p:nvSpPr>
        <p:spPr/>
        <p:txBody>
          <a:bodyPr/>
          <a:lstStyle/>
          <a:p>
            <a:fld id="{16743BFC-CDBF-4076-A12A-B8552B9862CC}" type="slidenum">
              <a:rPr lang="en-US" smtClean="0"/>
              <a:t>19</a:t>
            </a:fld>
            <a:endParaRPr lang="en-US" dirty="0"/>
          </a:p>
        </p:txBody>
      </p:sp>
    </p:spTree>
    <p:extLst>
      <p:ext uri="{BB962C8B-B14F-4D97-AF65-F5344CB8AC3E}">
        <p14:creationId xmlns:p14="http://schemas.microsoft.com/office/powerpoint/2010/main" val="3109507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US" sz="1600" b="0" i="0" kern="1200" dirty="0">
              <a:solidFill>
                <a:schemeClr val="tx1"/>
              </a:solidFill>
              <a:effectLst/>
              <a:latin typeface="+mn-lt"/>
              <a:ea typeface="+mn-ea"/>
              <a:cs typeface="+mn-cs"/>
            </a:endParaRPr>
          </a:p>
          <a:p>
            <a:pPr marL="342900" indent="-342900">
              <a:buFont typeface="+mj-lt"/>
              <a:buAutoNum type="arabicPeriod"/>
            </a:pPr>
            <a:r>
              <a:rPr lang="en-US" sz="1600" b="0" i="0" kern="1200" dirty="0">
                <a:solidFill>
                  <a:schemeClr val="tx1"/>
                </a:solidFill>
                <a:effectLst/>
                <a:latin typeface="+mn-lt"/>
                <a:ea typeface="+mn-ea"/>
                <a:cs typeface="+mn-cs"/>
              </a:rPr>
              <a:t>Entropy and information gain in detail and their working.</a:t>
            </a: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20</a:t>
            </a:fld>
            <a:endParaRPr lang="en-US" dirty="0"/>
          </a:p>
        </p:txBody>
      </p:sp>
    </p:spTree>
    <p:extLst>
      <p:ext uri="{BB962C8B-B14F-4D97-AF65-F5344CB8AC3E}">
        <p14:creationId xmlns:p14="http://schemas.microsoft.com/office/powerpoint/2010/main" val="3279244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347" name="Shape 3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870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US" sz="1600" b="0" i="0" kern="1200" dirty="0">
              <a:solidFill>
                <a:schemeClr val="tx1"/>
              </a:solidFill>
              <a:effectLst/>
              <a:latin typeface="+mn-lt"/>
              <a:ea typeface="+mn-ea"/>
              <a:cs typeface="+mn-cs"/>
            </a:endParaRPr>
          </a:p>
          <a:p>
            <a:pPr marL="342900" indent="-342900">
              <a:buFont typeface="+mj-lt"/>
              <a:buAutoNum type="arabicPeriod"/>
            </a:pPr>
            <a:r>
              <a:rPr lang="en-IN" dirty="0"/>
              <a:t>The calculations.</a:t>
            </a:r>
          </a:p>
        </p:txBody>
      </p:sp>
      <p:sp>
        <p:nvSpPr>
          <p:cNvPr id="4" name="Slide Number Placeholder 3"/>
          <p:cNvSpPr>
            <a:spLocks noGrp="1"/>
          </p:cNvSpPr>
          <p:nvPr>
            <p:ph type="sldNum" sz="quarter" idx="5"/>
          </p:nvPr>
        </p:nvSpPr>
        <p:spPr/>
        <p:txBody>
          <a:bodyPr/>
          <a:lstStyle/>
          <a:p>
            <a:fld id="{16743BFC-CDBF-4076-A12A-B8552B9862CC}" type="slidenum">
              <a:rPr lang="en-US" smtClean="0"/>
              <a:t>21</a:t>
            </a:fld>
            <a:endParaRPr lang="en-US" dirty="0"/>
          </a:p>
        </p:txBody>
      </p:sp>
    </p:spTree>
    <p:extLst>
      <p:ext uri="{BB962C8B-B14F-4D97-AF65-F5344CB8AC3E}">
        <p14:creationId xmlns:p14="http://schemas.microsoft.com/office/powerpoint/2010/main" val="1818938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How we are arriving to the above values.</a:t>
            </a:r>
          </a:p>
        </p:txBody>
      </p:sp>
      <p:sp>
        <p:nvSpPr>
          <p:cNvPr id="4" name="Slide Number Placeholder 3"/>
          <p:cNvSpPr>
            <a:spLocks noGrp="1"/>
          </p:cNvSpPr>
          <p:nvPr>
            <p:ph type="sldNum" sz="quarter" idx="5"/>
          </p:nvPr>
        </p:nvSpPr>
        <p:spPr/>
        <p:txBody>
          <a:bodyPr/>
          <a:lstStyle/>
          <a:p>
            <a:fld id="{16743BFC-CDBF-4076-A12A-B8552B9862CC}" type="slidenum">
              <a:rPr lang="en-US" smtClean="0"/>
              <a:t>22</a:t>
            </a:fld>
            <a:endParaRPr lang="en-US" dirty="0"/>
          </a:p>
        </p:txBody>
      </p:sp>
    </p:spTree>
    <p:extLst>
      <p:ext uri="{BB962C8B-B14F-4D97-AF65-F5344CB8AC3E}">
        <p14:creationId xmlns:p14="http://schemas.microsoft.com/office/powerpoint/2010/main" val="275290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US" sz="1600" b="0" i="0" kern="1200" dirty="0">
                <a:solidFill>
                  <a:schemeClr val="tx1"/>
                </a:solidFill>
                <a:effectLst/>
                <a:latin typeface="+mn-lt"/>
                <a:ea typeface="+mn-ea"/>
                <a:cs typeface="+mn-cs"/>
              </a:rPr>
              <a:t>What is D1, D2, D3 and so on.</a:t>
            </a: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23</a:t>
            </a:fld>
            <a:endParaRPr lang="en-US" dirty="0"/>
          </a:p>
        </p:txBody>
      </p:sp>
    </p:spTree>
    <p:extLst>
      <p:ext uri="{BB962C8B-B14F-4D97-AF65-F5344CB8AC3E}">
        <p14:creationId xmlns:p14="http://schemas.microsoft.com/office/powerpoint/2010/main" val="263072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AutoNum type="arabicPeriod"/>
            </a:pPr>
            <a:r>
              <a:rPr lang="en-IN" dirty="0"/>
              <a:t>What is overfitting in decision tree</a:t>
            </a:r>
          </a:p>
          <a:p>
            <a:pPr marL="342900" indent="-342900">
              <a:buAutoNum type="arabicPeriod"/>
            </a:pPr>
            <a:r>
              <a:rPr lang="en-IN" dirty="0"/>
              <a:t>How does it occurs?</a:t>
            </a:r>
          </a:p>
          <a:p>
            <a:pPr marL="342900" indent="-342900">
              <a:buAutoNum type="arabicPeriod"/>
            </a:pPr>
            <a:r>
              <a:rPr lang="en-IN" dirty="0"/>
              <a:t>Scenarios where overfitting is most likely to occur</a:t>
            </a:r>
          </a:p>
          <a:p>
            <a:pPr marL="342900" indent="-342900">
              <a:buAutoNum type="arabicPeriod"/>
            </a:pPr>
            <a:r>
              <a:rPr lang="en-IN" dirty="0"/>
              <a:t>How does it affects the model</a:t>
            </a:r>
          </a:p>
        </p:txBody>
      </p:sp>
      <p:sp>
        <p:nvSpPr>
          <p:cNvPr id="4" name="Slide Number Placeholder 3"/>
          <p:cNvSpPr>
            <a:spLocks noGrp="1"/>
          </p:cNvSpPr>
          <p:nvPr>
            <p:ph type="sldNum" sz="quarter" idx="5"/>
          </p:nvPr>
        </p:nvSpPr>
        <p:spPr/>
        <p:txBody>
          <a:bodyPr/>
          <a:lstStyle/>
          <a:p>
            <a:fld id="{16743BFC-CDBF-4076-A12A-B8552B9862CC}" type="slidenum">
              <a:rPr lang="en-US" smtClean="0"/>
              <a:t>24</a:t>
            </a:fld>
            <a:endParaRPr lang="en-US" dirty="0"/>
          </a:p>
        </p:txBody>
      </p:sp>
    </p:spTree>
    <p:extLst>
      <p:ext uri="{BB962C8B-B14F-4D97-AF65-F5344CB8AC3E}">
        <p14:creationId xmlns:p14="http://schemas.microsoft.com/office/powerpoint/2010/main" val="3780875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b="1" dirty="0"/>
          </a:p>
          <a:p>
            <a:pPr marL="342900" indent="-342900">
              <a:buFont typeface="+mj-lt"/>
              <a:buAutoNum type="arabicPeriod"/>
            </a:pPr>
            <a:r>
              <a:rPr lang="en-US" sz="1600" b="0" i="0" kern="1200" dirty="0">
                <a:solidFill>
                  <a:schemeClr val="tx1"/>
                </a:solidFill>
                <a:effectLst/>
                <a:latin typeface="+mn-lt"/>
                <a:ea typeface="+mn-ea"/>
                <a:cs typeface="+mn-cs"/>
              </a:rPr>
              <a:t>How to avoid overfitting in decision trees.</a:t>
            </a: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25</a:t>
            </a:fld>
            <a:endParaRPr lang="en-US" dirty="0"/>
          </a:p>
        </p:txBody>
      </p:sp>
    </p:spTree>
    <p:extLst>
      <p:ext uri="{BB962C8B-B14F-4D97-AF65-F5344CB8AC3E}">
        <p14:creationId xmlns:p14="http://schemas.microsoft.com/office/powerpoint/2010/main" val="1935659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lvl="0" indent="-342900">
              <a:spcBef>
                <a:spcPts val="0"/>
              </a:spcBef>
              <a:buFont typeface="+mj-lt"/>
              <a:buAutoNum type="arabicPeriod"/>
            </a:pPr>
            <a:r>
              <a:rPr lang="en-IN" sz="1600" b="0" dirty="0">
                <a:latin typeface="Open Sans" panose="020B0606030504020204" pitchFamily="34" charset="0"/>
                <a:ea typeface="Open Sans" panose="020B0606030504020204" pitchFamily="34" charset="0"/>
                <a:cs typeface="Open Sans" panose="020B0606030504020204" pitchFamily="34" charset="0"/>
              </a:rPr>
              <a:t>What is a random forest classifier</a:t>
            </a:r>
          </a:p>
          <a:p>
            <a:pPr marL="342900" lvl="0" indent="-342900">
              <a:spcBef>
                <a:spcPts val="0"/>
              </a:spcBef>
              <a:buFont typeface="+mj-lt"/>
              <a:buAutoNum type="arabicPeriod"/>
            </a:pPr>
            <a:r>
              <a:rPr lang="en-IN" sz="1600" b="0" dirty="0">
                <a:latin typeface="Open Sans" panose="020B0606030504020204" pitchFamily="34" charset="0"/>
                <a:ea typeface="Open Sans" panose="020B0606030504020204" pitchFamily="34" charset="0"/>
                <a:cs typeface="Open Sans" panose="020B0606030504020204" pitchFamily="34" charset="0"/>
              </a:rPr>
              <a:t>How it helps in classification</a:t>
            </a: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390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Concept of bagging and bootstrapping</a:t>
            </a:r>
          </a:p>
        </p:txBody>
      </p:sp>
      <p:sp>
        <p:nvSpPr>
          <p:cNvPr id="4" name="Slide Number Placeholder 3"/>
          <p:cNvSpPr>
            <a:spLocks noGrp="1"/>
          </p:cNvSpPr>
          <p:nvPr>
            <p:ph type="sldNum" sz="quarter" idx="5"/>
          </p:nvPr>
        </p:nvSpPr>
        <p:spPr/>
        <p:txBody>
          <a:bodyPr/>
          <a:lstStyle/>
          <a:p>
            <a:fld id="{16743BFC-CDBF-4076-A12A-B8552B9862CC}" type="slidenum">
              <a:rPr lang="en-US" smtClean="0"/>
              <a:t>27</a:t>
            </a:fld>
            <a:endParaRPr lang="en-US" dirty="0"/>
          </a:p>
        </p:txBody>
      </p:sp>
    </p:spTree>
    <p:extLst>
      <p:ext uri="{BB962C8B-B14F-4D97-AF65-F5344CB8AC3E}">
        <p14:creationId xmlns:p14="http://schemas.microsoft.com/office/powerpoint/2010/main" val="2316520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Bootstrap samples</a:t>
            </a:r>
          </a:p>
        </p:txBody>
      </p:sp>
      <p:sp>
        <p:nvSpPr>
          <p:cNvPr id="4" name="Slide Number Placeholder 3"/>
          <p:cNvSpPr>
            <a:spLocks noGrp="1"/>
          </p:cNvSpPr>
          <p:nvPr>
            <p:ph type="sldNum" sz="quarter" idx="5"/>
          </p:nvPr>
        </p:nvSpPr>
        <p:spPr/>
        <p:txBody>
          <a:bodyPr/>
          <a:lstStyle/>
          <a:p>
            <a:fld id="{16743BFC-CDBF-4076-A12A-B8552B9862CC}" type="slidenum">
              <a:rPr lang="en-US" smtClean="0"/>
              <a:t>28</a:t>
            </a:fld>
            <a:endParaRPr lang="en-US" dirty="0"/>
          </a:p>
        </p:txBody>
      </p:sp>
    </p:spTree>
    <p:extLst>
      <p:ext uri="{BB962C8B-B14F-4D97-AF65-F5344CB8AC3E}">
        <p14:creationId xmlns:p14="http://schemas.microsoft.com/office/powerpoint/2010/main" val="3629080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Each bootstrap sample accounts for individual decision tree</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29</a:t>
            </a:fld>
            <a:endParaRPr lang="en-US" dirty="0"/>
          </a:p>
        </p:txBody>
      </p:sp>
    </p:spTree>
    <p:extLst>
      <p:ext uri="{BB962C8B-B14F-4D97-AF65-F5344CB8AC3E}">
        <p14:creationId xmlns:p14="http://schemas.microsoft.com/office/powerpoint/2010/main" val="1054840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Combination of individual decision trees leading to random forest classifier</a:t>
            </a:r>
          </a:p>
          <a:p>
            <a:pPr marL="342900" indent="-342900">
              <a:buFont typeface="+mj-lt"/>
              <a:buAutoNum type="arabicPeriod"/>
            </a:pPr>
            <a:r>
              <a:rPr lang="en-IN" dirty="0"/>
              <a:t>How random forest classifier provides a better accuracy w.r.t decision trees (ideally)</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30</a:t>
            </a:fld>
            <a:endParaRPr lang="en-US" dirty="0"/>
          </a:p>
        </p:txBody>
      </p:sp>
    </p:spTree>
    <p:extLst>
      <p:ext uri="{BB962C8B-B14F-4D97-AF65-F5344CB8AC3E}">
        <p14:creationId xmlns:p14="http://schemas.microsoft.com/office/powerpoint/2010/main" val="3844464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lvl="0">
              <a:spcBef>
                <a:spcPts val="0"/>
              </a:spcBef>
              <a:buNone/>
            </a:pPr>
            <a:r>
              <a:rPr lang="en-IN" sz="1600" b="0" dirty="0">
                <a:latin typeface="Open Sans" panose="020B0606030504020204" pitchFamily="34" charset="0"/>
                <a:ea typeface="Open Sans" panose="020B0606030504020204" pitchFamily="34" charset="0"/>
                <a:cs typeface="Open Sans" panose="020B0606030504020204" pitchFamily="34" charset="0"/>
              </a:rPr>
              <a:t>1 What is classification with respect to machine learning</a:t>
            </a: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641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Significance of measuring model performance</a:t>
            </a:r>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439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Concept of confusion matrix</a:t>
            </a:r>
          </a:p>
          <a:p>
            <a:pPr marL="342900" indent="-342900">
              <a:buFont typeface="+mj-lt"/>
              <a:buAutoNum type="arabicPeriod"/>
            </a:pPr>
            <a:r>
              <a:rPr lang="en-IN" dirty="0"/>
              <a:t>True positives</a:t>
            </a:r>
          </a:p>
          <a:p>
            <a:pPr marL="342900" indent="-342900">
              <a:buFont typeface="+mj-lt"/>
              <a:buAutoNum type="arabicPeriod"/>
            </a:pPr>
            <a:r>
              <a:rPr lang="en-IN" dirty="0"/>
              <a:t>True negatives</a:t>
            </a:r>
          </a:p>
          <a:p>
            <a:pPr marL="342900" indent="-342900">
              <a:buFont typeface="+mj-lt"/>
              <a:buAutoNum type="arabicPeriod"/>
            </a:pPr>
            <a:r>
              <a:rPr lang="en-IN" dirty="0"/>
              <a:t>False positives </a:t>
            </a:r>
          </a:p>
          <a:p>
            <a:pPr marL="342900" indent="-342900">
              <a:buFont typeface="+mj-lt"/>
              <a:buAutoNum type="arabicPeriod"/>
            </a:pPr>
            <a:r>
              <a:rPr lang="en-IN" dirty="0"/>
              <a:t>False negatives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32</a:t>
            </a:fld>
            <a:endParaRPr lang="en-US" dirty="0"/>
          </a:p>
        </p:txBody>
      </p:sp>
    </p:spTree>
    <p:extLst>
      <p:ext uri="{BB962C8B-B14F-4D97-AF65-F5344CB8AC3E}">
        <p14:creationId xmlns:p14="http://schemas.microsoft.com/office/powerpoint/2010/main" val="721662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Accuracy prediction based on confusion matrix</a:t>
            </a:r>
          </a:p>
        </p:txBody>
      </p:sp>
      <p:sp>
        <p:nvSpPr>
          <p:cNvPr id="4" name="Slide Number Placeholder 3"/>
          <p:cNvSpPr>
            <a:spLocks noGrp="1"/>
          </p:cNvSpPr>
          <p:nvPr>
            <p:ph type="sldNum" sz="quarter" idx="5"/>
          </p:nvPr>
        </p:nvSpPr>
        <p:spPr/>
        <p:txBody>
          <a:bodyPr/>
          <a:lstStyle/>
          <a:p>
            <a:fld id="{16743BFC-CDBF-4076-A12A-B8552B9862CC}" type="slidenum">
              <a:rPr lang="en-US" smtClean="0"/>
              <a:t>33</a:t>
            </a:fld>
            <a:endParaRPr lang="en-US" dirty="0"/>
          </a:p>
        </p:txBody>
      </p:sp>
    </p:spTree>
    <p:extLst>
      <p:ext uri="{BB962C8B-B14F-4D97-AF65-F5344CB8AC3E}">
        <p14:creationId xmlns:p14="http://schemas.microsoft.com/office/powerpoint/2010/main" val="3615312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Why accuracy isn’t always the best parameter to  judge model performance</a:t>
            </a:r>
          </a:p>
        </p:txBody>
      </p:sp>
      <p:sp>
        <p:nvSpPr>
          <p:cNvPr id="4" name="Slide Number Placeholder 3"/>
          <p:cNvSpPr>
            <a:spLocks noGrp="1"/>
          </p:cNvSpPr>
          <p:nvPr>
            <p:ph type="sldNum" sz="quarter" idx="5"/>
          </p:nvPr>
        </p:nvSpPr>
        <p:spPr/>
        <p:txBody>
          <a:bodyPr/>
          <a:lstStyle/>
          <a:p>
            <a:fld id="{16743BFC-CDBF-4076-A12A-B8552B9862CC}" type="slidenum">
              <a:rPr lang="en-US" smtClean="0"/>
              <a:t>34</a:t>
            </a:fld>
            <a:endParaRPr lang="en-US" dirty="0"/>
          </a:p>
        </p:txBody>
      </p:sp>
    </p:spTree>
    <p:extLst>
      <p:ext uri="{BB962C8B-B14F-4D97-AF65-F5344CB8AC3E}">
        <p14:creationId xmlns:p14="http://schemas.microsoft.com/office/powerpoint/2010/main" val="2768113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Cost matrix</a:t>
            </a:r>
          </a:p>
          <a:p>
            <a:pPr marL="342900" indent="-342900">
              <a:buFont typeface="+mj-lt"/>
              <a:buAutoNum type="arabicPeriod"/>
            </a:pPr>
            <a:r>
              <a:rPr lang="en-IN" dirty="0"/>
              <a:t>How weighted accuracy solves the problem associated with normal accuracy matrix</a:t>
            </a:r>
          </a:p>
        </p:txBody>
      </p:sp>
      <p:sp>
        <p:nvSpPr>
          <p:cNvPr id="4" name="Slide Number Placeholder 3"/>
          <p:cNvSpPr>
            <a:spLocks noGrp="1"/>
          </p:cNvSpPr>
          <p:nvPr>
            <p:ph type="sldNum" sz="quarter" idx="5"/>
          </p:nvPr>
        </p:nvSpPr>
        <p:spPr/>
        <p:txBody>
          <a:bodyPr/>
          <a:lstStyle/>
          <a:p>
            <a:fld id="{16743BFC-CDBF-4076-A12A-B8552B9862CC}" type="slidenum">
              <a:rPr lang="en-US" smtClean="0"/>
              <a:t>35</a:t>
            </a:fld>
            <a:endParaRPr lang="en-US" dirty="0"/>
          </a:p>
        </p:txBody>
      </p:sp>
    </p:spTree>
    <p:extLst>
      <p:ext uri="{BB962C8B-B14F-4D97-AF65-F5344CB8AC3E}">
        <p14:creationId xmlns:p14="http://schemas.microsoft.com/office/powerpoint/2010/main" val="2705919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US" sz="1600" b="0" i="0" kern="1200" dirty="0">
                <a:solidFill>
                  <a:schemeClr val="tx1"/>
                </a:solidFill>
                <a:effectLst/>
                <a:latin typeface="+mn-lt"/>
                <a:ea typeface="+mn-ea"/>
                <a:cs typeface="+mn-cs"/>
              </a:rPr>
              <a:t>How these values are obtained</a:t>
            </a: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36</a:t>
            </a:fld>
            <a:endParaRPr lang="en-US" dirty="0"/>
          </a:p>
        </p:txBody>
      </p:sp>
    </p:spTree>
    <p:extLst>
      <p:ext uri="{BB962C8B-B14F-4D97-AF65-F5344CB8AC3E}">
        <p14:creationId xmlns:p14="http://schemas.microsoft.com/office/powerpoint/2010/main" val="851407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The calculations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37</a:t>
            </a:fld>
            <a:endParaRPr lang="en-US" dirty="0"/>
          </a:p>
        </p:txBody>
      </p:sp>
    </p:spTree>
    <p:extLst>
      <p:ext uri="{BB962C8B-B14F-4D97-AF65-F5344CB8AC3E}">
        <p14:creationId xmlns:p14="http://schemas.microsoft.com/office/powerpoint/2010/main" val="42544183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a:t>
            </a:r>
          </a:p>
          <a:p>
            <a:pPr marL="342900" indent="-342900">
              <a:buFont typeface="+mj-lt"/>
              <a:buAutoNum type="arabicPeriod"/>
            </a:pPr>
            <a:r>
              <a:rPr lang="en-IN" sz="1200"/>
              <a:t>Explain </a:t>
            </a:r>
            <a:r>
              <a:rPr lang="en-IN" sz="1200" dirty="0"/>
              <a:t>the above scenario</a:t>
            </a:r>
          </a:p>
          <a:p>
            <a:pPr marL="342900" indent="-342900">
              <a:buFont typeface="+mj-lt"/>
              <a:buAutoNum type="arabicPeriod"/>
            </a:pPr>
            <a:r>
              <a:rPr lang="en-IN" sz="1200" dirty="0"/>
              <a:t>Download the horse.csv and the corresponding .</a:t>
            </a:r>
            <a:r>
              <a:rPr lang="en-IN" sz="1200" dirty="0" err="1"/>
              <a:t>ipynb</a:t>
            </a:r>
            <a:r>
              <a:rPr lang="en-IN" sz="1200" dirty="0"/>
              <a:t> file as a reference to demonstrate the above problem</a:t>
            </a:r>
          </a:p>
          <a:p>
            <a:pPr marL="342900" indent="-342900">
              <a:buFont typeface="+mj-lt"/>
              <a:buAutoNum type="arabicPeriod"/>
            </a:pPr>
            <a:r>
              <a:rPr lang="en-IN" sz="1200" dirty="0"/>
              <a:t>Ask the learners to perform the practice simultaneously on their local system</a:t>
            </a:r>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06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 </a:t>
            </a:r>
            <a:r>
              <a:rPr lang="en-IN" sz="12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sz="1200" dirty="0"/>
          </a:p>
          <a:p>
            <a:pPr marL="342900" indent="-342900">
              <a:buFont typeface="+mj-lt"/>
              <a:buAutoNum type="arabicPeriod"/>
            </a:pPr>
            <a:r>
              <a:rPr lang="en-IN" sz="1200" dirty="0"/>
              <a:t>The above scenario</a:t>
            </a:r>
          </a:p>
          <a:p>
            <a:pPr marL="342900" indent="-342900">
              <a:buFont typeface="+mj-lt"/>
              <a:buAutoNum type="arabicPeriod"/>
            </a:pPr>
            <a:r>
              <a:rPr lang="en-IN" sz="1200" dirty="0"/>
              <a:t>Ask the learners to download the loan_borrower_data.csv file to start with the practice</a:t>
            </a:r>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8494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a:t>
            </a:r>
          </a:p>
          <a:p>
            <a:r>
              <a:rPr lang="en-US" sz="1600" b="0" i="0" kern="1200" dirty="0">
                <a:solidFill>
                  <a:schemeClr val="tx1"/>
                </a:solidFill>
                <a:effectLst/>
                <a:latin typeface="+mn-lt"/>
                <a:ea typeface="+mn-ea"/>
                <a:cs typeface="+mn-cs"/>
              </a:rPr>
              <a:t>Explain precision, recall, f1-score, support.</a:t>
            </a: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51</a:t>
            </a:fld>
            <a:endParaRPr lang="en-US" dirty="0"/>
          </a:p>
        </p:txBody>
      </p:sp>
    </p:spTree>
    <p:extLst>
      <p:ext uri="{BB962C8B-B14F-4D97-AF65-F5344CB8AC3E}">
        <p14:creationId xmlns:p14="http://schemas.microsoft.com/office/powerpoint/2010/main" val="1448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The above example with respect to </a:t>
            </a:r>
            <a:r>
              <a:rPr lang="en-IN" dirty="0" err="1"/>
              <a:t>classsification</a:t>
            </a: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a:t>
            </a:fld>
            <a:endParaRPr lang="en-US" dirty="0"/>
          </a:p>
        </p:txBody>
      </p:sp>
    </p:spTree>
    <p:extLst>
      <p:ext uri="{BB962C8B-B14F-4D97-AF65-F5344CB8AC3E}">
        <p14:creationId xmlns:p14="http://schemas.microsoft.com/office/powerpoint/2010/main" val="1868579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indent="-342900">
              <a:buFont typeface="+mj-lt"/>
              <a:buAutoNum type="arabicPeriod"/>
            </a:pPr>
            <a:r>
              <a:rPr lang="en-IN" dirty="0"/>
              <a:t>How it is a classification algorithm</a:t>
            </a:r>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887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err="1"/>
              <a:t>Naiive</a:t>
            </a:r>
            <a:r>
              <a:rPr lang="en-IN" dirty="0"/>
              <a:t> Bayes classifier is based on </a:t>
            </a:r>
            <a:r>
              <a:rPr lang="en-IN" dirty="0" err="1"/>
              <a:t>baye’s</a:t>
            </a:r>
            <a:r>
              <a:rPr lang="en-IN" dirty="0"/>
              <a:t> theorem</a:t>
            </a:r>
          </a:p>
        </p:txBody>
      </p:sp>
      <p:sp>
        <p:nvSpPr>
          <p:cNvPr id="4" name="Slide Number Placeholder 3"/>
          <p:cNvSpPr>
            <a:spLocks noGrp="1"/>
          </p:cNvSpPr>
          <p:nvPr>
            <p:ph type="sldNum" sz="quarter" idx="5"/>
          </p:nvPr>
        </p:nvSpPr>
        <p:spPr/>
        <p:txBody>
          <a:bodyPr/>
          <a:lstStyle/>
          <a:p>
            <a:fld id="{16743BFC-CDBF-4076-A12A-B8552B9862CC}" type="slidenum">
              <a:rPr lang="en-US" smtClean="0"/>
              <a:t>57</a:t>
            </a:fld>
            <a:endParaRPr lang="en-US" dirty="0"/>
          </a:p>
        </p:txBody>
      </p:sp>
    </p:spTree>
    <p:extLst>
      <p:ext uri="{BB962C8B-B14F-4D97-AF65-F5344CB8AC3E}">
        <p14:creationId xmlns:p14="http://schemas.microsoft.com/office/powerpoint/2010/main" val="2825667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The above example which predicts whether a game will be played or not based on the above climatic conditions</a:t>
            </a:r>
          </a:p>
        </p:txBody>
      </p:sp>
      <p:sp>
        <p:nvSpPr>
          <p:cNvPr id="4" name="Slide Number Placeholder 3"/>
          <p:cNvSpPr>
            <a:spLocks noGrp="1"/>
          </p:cNvSpPr>
          <p:nvPr>
            <p:ph type="sldNum" sz="quarter" idx="5"/>
          </p:nvPr>
        </p:nvSpPr>
        <p:spPr/>
        <p:txBody>
          <a:bodyPr/>
          <a:lstStyle/>
          <a:p>
            <a:fld id="{16743BFC-CDBF-4076-A12A-B8552B9862CC}" type="slidenum">
              <a:rPr lang="en-US" smtClean="0"/>
              <a:t>58</a:t>
            </a:fld>
            <a:endParaRPr lang="en-US" dirty="0"/>
          </a:p>
        </p:txBody>
      </p:sp>
    </p:spTree>
    <p:extLst>
      <p:ext uri="{BB962C8B-B14F-4D97-AF65-F5344CB8AC3E}">
        <p14:creationId xmlns:p14="http://schemas.microsoft.com/office/powerpoint/2010/main" val="2816622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Building likelihood tables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59</a:t>
            </a:fld>
            <a:endParaRPr lang="en-US" dirty="0"/>
          </a:p>
        </p:txBody>
      </p:sp>
    </p:spTree>
    <p:extLst>
      <p:ext uri="{BB962C8B-B14F-4D97-AF65-F5344CB8AC3E}">
        <p14:creationId xmlns:p14="http://schemas.microsoft.com/office/powerpoint/2010/main" val="4934785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Calculations for each of the features</a:t>
            </a:r>
          </a:p>
        </p:txBody>
      </p:sp>
      <p:sp>
        <p:nvSpPr>
          <p:cNvPr id="4" name="Slide Number Placeholder 3"/>
          <p:cNvSpPr>
            <a:spLocks noGrp="1"/>
          </p:cNvSpPr>
          <p:nvPr>
            <p:ph type="sldNum" sz="quarter" idx="5"/>
          </p:nvPr>
        </p:nvSpPr>
        <p:spPr/>
        <p:txBody>
          <a:bodyPr/>
          <a:lstStyle/>
          <a:p>
            <a:fld id="{16743BFC-CDBF-4076-A12A-B8552B9862CC}" type="slidenum">
              <a:rPr lang="en-US" smtClean="0"/>
              <a:t>60</a:t>
            </a:fld>
            <a:endParaRPr lang="en-US" dirty="0"/>
          </a:p>
        </p:txBody>
      </p:sp>
    </p:spTree>
    <p:extLst>
      <p:ext uri="{BB962C8B-B14F-4D97-AF65-F5344CB8AC3E}">
        <p14:creationId xmlns:p14="http://schemas.microsoft.com/office/powerpoint/2010/main" val="5371273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Calculating the likelihood of yes (Overall)</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Calculating the likelihood of no (Overall)</a:t>
            </a:r>
          </a:p>
        </p:txBody>
      </p:sp>
      <p:sp>
        <p:nvSpPr>
          <p:cNvPr id="4" name="Slide Number Placeholder 3"/>
          <p:cNvSpPr>
            <a:spLocks noGrp="1"/>
          </p:cNvSpPr>
          <p:nvPr>
            <p:ph type="sldNum" sz="quarter" idx="5"/>
          </p:nvPr>
        </p:nvSpPr>
        <p:spPr/>
        <p:txBody>
          <a:bodyPr/>
          <a:lstStyle/>
          <a:p>
            <a:fld id="{16743BFC-CDBF-4076-A12A-B8552B9862CC}" type="slidenum">
              <a:rPr lang="en-US" smtClean="0"/>
              <a:t>61</a:t>
            </a:fld>
            <a:endParaRPr lang="en-US" dirty="0"/>
          </a:p>
        </p:txBody>
      </p:sp>
    </p:spTree>
    <p:extLst>
      <p:ext uri="{BB962C8B-B14F-4D97-AF65-F5344CB8AC3E}">
        <p14:creationId xmlns:p14="http://schemas.microsoft.com/office/powerpoint/2010/main" val="8659426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What is the significance of normalizing values</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Calculating normalizes values</a:t>
            </a:r>
          </a:p>
        </p:txBody>
      </p:sp>
      <p:sp>
        <p:nvSpPr>
          <p:cNvPr id="4" name="Slide Number Placeholder 3"/>
          <p:cNvSpPr>
            <a:spLocks noGrp="1"/>
          </p:cNvSpPr>
          <p:nvPr>
            <p:ph type="sldNum" sz="quarter" idx="5"/>
          </p:nvPr>
        </p:nvSpPr>
        <p:spPr/>
        <p:txBody>
          <a:bodyPr/>
          <a:lstStyle/>
          <a:p>
            <a:fld id="{16743BFC-CDBF-4076-A12A-B8552B9862CC}" type="slidenum">
              <a:rPr lang="en-US" smtClean="0"/>
              <a:t>62</a:t>
            </a:fld>
            <a:endParaRPr lang="en-US" dirty="0"/>
          </a:p>
        </p:txBody>
      </p:sp>
    </p:spTree>
    <p:extLst>
      <p:ext uri="{BB962C8B-B14F-4D97-AF65-F5344CB8AC3E}">
        <p14:creationId xmlns:p14="http://schemas.microsoft.com/office/powerpoint/2010/main" val="2508927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How support vector machines are a classification algorithm</a:t>
            </a: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956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Concept of linear separators with respect to the above equation</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64</a:t>
            </a:fld>
            <a:endParaRPr lang="en-US" dirty="0"/>
          </a:p>
        </p:txBody>
      </p:sp>
    </p:spTree>
    <p:extLst>
      <p:ext uri="{BB962C8B-B14F-4D97-AF65-F5344CB8AC3E}">
        <p14:creationId xmlns:p14="http://schemas.microsoft.com/office/powerpoint/2010/main" val="35230058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Concept of optimal separators</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Why it is difficult to evaluate optimal separators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65</a:t>
            </a:fld>
            <a:endParaRPr lang="en-US" dirty="0"/>
          </a:p>
        </p:txBody>
      </p:sp>
    </p:spTree>
    <p:extLst>
      <p:ext uri="{BB962C8B-B14F-4D97-AF65-F5344CB8AC3E}">
        <p14:creationId xmlns:p14="http://schemas.microsoft.com/office/powerpoint/2010/main" val="176926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Classification high level process with respect to the above example.</a:t>
            </a:r>
          </a:p>
        </p:txBody>
      </p:sp>
      <p:sp>
        <p:nvSpPr>
          <p:cNvPr id="4" name="Slide Number Placeholder 3"/>
          <p:cNvSpPr>
            <a:spLocks noGrp="1"/>
          </p:cNvSpPr>
          <p:nvPr>
            <p:ph type="sldNum" sz="quarter" idx="5"/>
          </p:nvPr>
        </p:nvSpPr>
        <p:spPr/>
        <p:txBody>
          <a:bodyPr/>
          <a:lstStyle/>
          <a:p>
            <a:fld id="{16743BFC-CDBF-4076-A12A-B8552B9862CC}" type="slidenum">
              <a:rPr lang="en-US" smtClean="0"/>
              <a:t>6</a:t>
            </a:fld>
            <a:endParaRPr lang="en-US" dirty="0"/>
          </a:p>
        </p:txBody>
      </p:sp>
    </p:spTree>
    <p:extLst>
      <p:ext uri="{BB962C8B-B14F-4D97-AF65-F5344CB8AC3E}">
        <p14:creationId xmlns:p14="http://schemas.microsoft.com/office/powerpoint/2010/main" val="9815069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What is classification margin</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What is hyperplane</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How is the distance calculated</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66</a:t>
            </a:fld>
            <a:endParaRPr lang="en-US" dirty="0"/>
          </a:p>
        </p:txBody>
      </p:sp>
    </p:spTree>
    <p:extLst>
      <p:ext uri="{BB962C8B-B14F-4D97-AF65-F5344CB8AC3E}">
        <p14:creationId xmlns:p14="http://schemas.microsoft.com/office/powerpoint/2010/main" val="3970517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Why are we supposed to maximize classification margin</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How it avoids overfitting</a:t>
            </a:r>
          </a:p>
        </p:txBody>
      </p:sp>
      <p:sp>
        <p:nvSpPr>
          <p:cNvPr id="4" name="Slide Number Placeholder 3"/>
          <p:cNvSpPr>
            <a:spLocks noGrp="1"/>
          </p:cNvSpPr>
          <p:nvPr>
            <p:ph type="sldNum" sz="quarter" idx="5"/>
          </p:nvPr>
        </p:nvSpPr>
        <p:spPr/>
        <p:txBody>
          <a:bodyPr/>
          <a:lstStyle/>
          <a:p>
            <a:fld id="{16743BFC-CDBF-4076-A12A-B8552B9862CC}" type="slidenum">
              <a:rPr lang="en-US" smtClean="0"/>
              <a:t>67</a:t>
            </a:fld>
            <a:endParaRPr lang="en-US" dirty="0"/>
          </a:p>
        </p:txBody>
      </p:sp>
    </p:spTree>
    <p:extLst>
      <p:ext uri="{BB962C8B-B14F-4D97-AF65-F5344CB8AC3E}">
        <p14:creationId xmlns:p14="http://schemas.microsoft.com/office/powerpoint/2010/main" val="9508549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The above mathematical calculations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68</a:t>
            </a:fld>
            <a:endParaRPr lang="en-US" dirty="0"/>
          </a:p>
        </p:txBody>
      </p:sp>
    </p:spTree>
    <p:extLst>
      <p:ext uri="{BB962C8B-B14F-4D97-AF65-F5344CB8AC3E}">
        <p14:creationId xmlns:p14="http://schemas.microsoft.com/office/powerpoint/2010/main" val="40080339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The above mathematical calculations</a:t>
            </a:r>
          </a:p>
        </p:txBody>
      </p:sp>
      <p:sp>
        <p:nvSpPr>
          <p:cNvPr id="4" name="Slide Number Placeholder 3"/>
          <p:cNvSpPr>
            <a:spLocks noGrp="1"/>
          </p:cNvSpPr>
          <p:nvPr>
            <p:ph type="sldNum" sz="quarter" idx="5"/>
          </p:nvPr>
        </p:nvSpPr>
        <p:spPr/>
        <p:txBody>
          <a:bodyPr/>
          <a:lstStyle/>
          <a:p>
            <a:fld id="{16743BFC-CDBF-4076-A12A-B8552B9862CC}" type="slidenum">
              <a:rPr lang="en-US" smtClean="0"/>
              <a:t>69</a:t>
            </a:fld>
            <a:endParaRPr lang="en-US" dirty="0"/>
          </a:p>
        </p:txBody>
      </p:sp>
    </p:spTree>
    <p:extLst>
      <p:ext uri="{BB962C8B-B14F-4D97-AF65-F5344CB8AC3E}">
        <p14:creationId xmlns:p14="http://schemas.microsoft.com/office/powerpoint/2010/main" val="15295634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Non linear SVM’s</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Scenarios giving rise to non linear data</a:t>
            </a:r>
          </a:p>
        </p:txBody>
      </p:sp>
      <p:sp>
        <p:nvSpPr>
          <p:cNvPr id="4" name="Slide Number Placeholder 3"/>
          <p:cNvSpPr>
            <a:spLocks noGrp="1"/>
          </p:cNvSpPr>
          <p:nvPr>
            <p:ph type="sldNum" sz="quarter" idx="5"/>
          </p:nvPr>
        </p:nvSpPr>
        <p:spPr/>
        <p:txBody>
          <a:bodyPr/>
          <a:lstStyle/>
          <a:p>
            <a:fld id="{16743BFC-CDBF-4076-A12A-B8552B9862CC}" type="slidenum">
              <a:rPr lang="en-US" smtClean="0"/>
              <a:t>70</a:t>
            </a:fld>
            <a:endParaRPr lang="en-US" dirty="0"/>
          </a:p>
        </p:txBody>
      </p:sp>
    </p:spTree>
    <p:extLst>
      <p:ext uri="{BB962C8B-B14F-4D97-AF65-F5344CB8AC3E}">
        <p14:creationId xmlns:p14="http://schemas.microsoft.com/office/powerpoint/2010/main" val="13486559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Compare feature space with non linear SVM</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Why mapping data to a feature space is more convenient</a:t>
            </a:r>
          </a:p>
        </p:txBody>
      </p:sp>
      <p:sp>
        <p:nvSpPr>
          <p:cNvPr id="4" name="Slide Number Placeholder 3"/>
          <p:cNvSpPr>
            <a:spLocks noGrp="1"/>
          </p:cNvSpPr>
          <p:nvPr>
            <p:ph type="sldNum" sz="quarter" idx="5"/>
          </p:nvPr>
        </p:nvSpPr>
        <p:spPr/>
        <p:txBody>
          <a:bodyPr/>
          <a:lstStyle/>
          <a:p>
            <a:fld id="{16743BFC-CDBF-4076-A12A-B8552B9862CC}" type="slidenum">
              <a:rPr lang="en-US" smtClean="0"/>
              <a:t>71</a:t>
            </a:fld>
            <a:endParaRPr lang="en-US" dirty="0"/>
          </a:p>
        </p:txBody>
      </p:sp>
    </p:spTree>
    <p:extLst>
      <p:ext uri="{BB962C8B-B14F-4D97-AF65-F5344CB8AC3E}">
        <p14:creationId xmlns:p14="http://schemas.microsoft.com/office/powerpoint/2010/main" val="4262456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Trainer Notes: </a:t>
            </a:r>
            <a:r>
              <a:rPr lang="en-IN" sz="16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The kernel function and its significance</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dirty="0"/>
              <a:t>How a kernel function maps data to feature space with respect to the above calculations</a:t>
            </a:r>
          </a:p>
        </p:txBody>
      </p:sp>
      <p:sp>
        <p:nvSpPr>
          <p:cNvPr id="4" name="Slide Number Placeholder 3"/>
          <p:cNvSpPr>
            <a:spLocks noGrp="1"/>
          </p:cNvSpPr>
          <p:nvPr>
            <p:ph type="sldNum" sz="quarter" idx="5"/>
          </p:nvPr>
        </p:nvSpPr>
        <p:spPr/>
        <p:txBody>
          <a:bodyPr/>
          <a:lstStyle/>
          <a:p>
            <a:fld id="{16743BFC-CDBF-4076-A12A-B8552B9862CC}" type="slidenum">
              <a:rPr lang="en-US" smtClean="0"/>
              <a:t>72</a:t>
            </a:fld>
            <a:endParaRPr lang="en-US" dirty="0"/>
          </a:p>
        </p:txBody>
      </p:sp>
    </p:spTree>
    <p:extLst>
      <p:ext uri="{BB962C8B-B14F-4D97-AF65-F5344CB8AC3E}">
        <p14:creationId xmlns:p14="http://schemas.microsoft.com/office/powerpoint/2010/main" val="20964251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sz="1200" dirty="0"/>
              <a:t>Explain the above problem scenario</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sz="1200" dirty="0"/>
              <a:t>Download the voice classification.csv from the LMS and perform the </a:t>
            </a:r>
            <a:r>
              <a:rPr lang="en-IN" sz="1200" dirty="0" err="1"/>
              <a:t>modeling</a:t>
            </a:r>
            <a:r>
              <a:rPr lang="en-IN" sz="1200" dirty="0"/>
              <a:t> in python</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sz="1200" dirty="0"/>
              <a:t>Download the corresponding .</a:t>
            </a:r>
            <a:r>
              <a:rPr lang="en-IN" sz="1200" dirty="0" err="1"/>
              <a:t>ipynb</a:t>
            </a:r>
            <a:r>
              <a:rPr lang="en-IN" sz="1200" dirty="0"/>
              <a:t> file for further reference</a:t>
            </a:r>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7227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 </a:t>
            </a:r>
            <a:r>
              <a:rPr lang="en-IN" sz="12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sz="1200" dirty="0"/>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sz="1200" dirty="0"/>
              <a:t>The above scenario</a:t>
            </a:r>
          </a:p>
          <a:p>
            <a:pPr marL="342900" marR="0" lvl="0" indent="-342900" algn="l" defTabSz="1219170" rtl="0" eaLnBrk="1" fontAlgn="auto" latinLnBrk="0" hangingPunct="1">
              <a:lnSpc>
                <a:spcPct val="100000"/>
              </a:lnSpc>
              <a:spcBef>
                <a:spcPts val="0"/>
              </a:spcBef>
              <a:spcAft>
                <a:spcPts val="0"/>
              </a:spcAft>
              <a:buClrTx/>
              <a:buSzTx/>
              <a:buFont typeface="+mj-lt"/>
              <a:buAutoNum type="arabicPeriod"/>
              <a:tabLst/>
              <a:defRPr/>
            </a:pPr>
            <a:r>
              <a:rPr lang="en-IN" sz="1200" dirty="0"/>
              <a:t>Ask the learners to load college.csv file to proceed with the practice</a:t>
            </a: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4726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a:t>
            </a:r>
          </a:p>
          <a:p>
            <a:r>
              <a:rPr lang="en-IN" dirty="0"/>
              <a:t>Explain why we are using Grid </a:t>
            </a:r>
            <a:r>
              <a:rPr lang="en-IN" dirty="0" err="1"/>
              <a:t>SearchCV</a:t>
            </a:r>
            <a:r>
              <a:rPr lang="en-IN" dirty="0"/>
              <a:t> here.</a:t>
            </a:r>
          </a:p>
        </p:txBody>
      </p:sp>
      <p:sp>
        <p:nvSpPr>
          <p:cNvPr id="4" name="Slide Number Placeholder 3"/>
          <p:cNvSpPr>
            <a:spLocks noGrp="1"/>
          </p:cNvSpPr>
          <p:nvPr>
            <p:ph type="sldNum" sz="quarter" idx="5"/>
          </p:nvPr>
        </p:nvSpPr>
        <p:spPr/>
        <p:txBody>
          <a:bodyPr/>
          <a:lstStyle/>
          <a:p>
            <a:fld id="{16743BFC-CDBF-4076-A12A-B8552B9862CC}" type="slidenum">
              <a:rPr lang="en-US" smtClean="0"/>
              <a:t>82</a:t>
            </a:fld>
            <a:endParaRPr lang="en-US" dirty="0"/>
          </a:p>
        </p:txBody>
      </p:sp>
    </p:spTree>
    <p:extLst>
      <p:ext uri="{BB962C8B-B14F-4D97-AF65-F5344CB8AC3E}">
        <p14:creationId xmlns:p14="http://schemas.microsoft.com/office/powerpoint/2010/main" val="111571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Classification model working on unseen data</a:t>
            </a:r>
          </a:p>
          <a:p>
            <a:endParaRPr lang="en-IN" b="1" dirty="0"/>
          </a:p>
        </p:txBody>
      </p:sp>
      <p:sp>
        <p:nvSpPr>
          <p:cNvPr id="4" name="Slide Number Placeholder 3"/>
          <p:cNvSpPr>
            <a:spLocks noGrp="1"/>
          </p:cNvSpPr>
          <p:nvPr>
            <p:ph type="sldNum" sz="quarter" idx="5"/>
          </p:nvPr>
        </p:nvSpPr>
        <p:spPr/>
        <p:txBody>
          <a:bodyPr/>
          <a:lstStyle/>
          <a:p>
            <a:fld id="{16743BFC-CDBF-4076-A12A-B8552B9862CC}" type="slidenum">
              <a:rPr lang="en-US" smtClean="0"/>
              <a:t>7</a:t>
            </a:fld>
            <a:endParaRPr lang="en-US" dirty="0"/>
          </a:p>
        </p:txBody>
      </p:sp>
    </p:spTree>
    <p:extLst>
      <p:ext uri="{BB962C8B-B14F-4D97-AF65-F5344CB8AC3E}">
        <p14:creationId xmlns:p14="http://schemas.microsoft.com/office/powerpoint/2010/main" val="48413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6" name="Google Shape;166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7291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3904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2" name="Google Shape;1772;p7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
              <a:buFont typeface="Open Sans"/>
              <a:buNone/>
            </a:pPr>
            <a:r>
              <a:rPr lang="en-US" sz="1600" b="1" i="0" u="none" strike="noStrike" cap="none">
                <a:solidFill>
                  <a:schemeClr val="dk1"/>
                </a:solidFill>
              </a:rPr>
              <a:t>Trainer Notes: </a:t>
            </a:r>
            <a:r>
              <a:rPr lang="en-US"/>
              <a:t>Explain</a:t>
            </a:r>
            <a:r>
              <a:rPr lang="en-US" sz="1600" b="0" i="0" u="none" strike="noStrike" cap="none">
                <a:solidFill>
                  <a:schemeClr val="dk1"/>
                </a:solidFill>
              </a:rPr>
              <a:t> the project to the learners and instruct them to perform it after the lesson. </a:t>
            </a:r>
            <a:endParaRPr sz="1600" b="0" i="0" u="none" strike="noStrike" cap="none">
              <a:solidFill>
                <a:schemeClr val="dk1"/>
              </a:solidFill>
            </a:endParaRPr>
          </a:p>
        </p:txBody>
      </p:sp>
      <p:sp>
        <p:nvSpPr>
          <p:cNvPr id="1773" name="Google Shape;1773;p7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Open Sans"/>
              <a:buNone/>
            </a:pPr>
            <a:fld id="{00000000-1234-1234-1234-123412341234}" type="slidenum">
              <a:rPr lang="en-US" sz="1200">
                <a:solidFill>
                  <a:schemeClr val="dk1"/>
                </a:solidFill>
              </a:rPr>
              <a:t>90</a:t>
            </a:fld>
            <a:endParaRPr sz="1200">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0" name="Google Shape;1780;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r>
              <a:rPr lang="en-IN" dirty="0"/>
              <a:t>1. Classification workflow from data acquisition to label prediction</a:t>
            </a:r>
          </a:p>
        </p:txBody>
      </p:sp>
      <p:sp>
        <p:nvSpPr>
          <p:cNvPr id="4" name="Slide Number Placeholder 3"/>
          <p:cNvSpPr>
            <a:spLocks noGrp="1"/>
          </p:cNvSpPr>
          <p:nvPr>
            <p:ph type="sldNum" sz="quarter" idx="5"/>
          </p:nvPr>
        </p:nvSpPr>
        <p:spPr/>
        <p:txBody>
          <a:bodyPr/>
          <a:lstStyle/>
          <a:p>
            <a:fld id="{16743BFC-CDBF-4076-A12A-B8552B9862CC}" type="slidenum">
              <a:rPr lang="en-US" smtClean="0"/>
              <a:t>8</a:t>
            </a:fld>
            <a:endParaRPr lang="en-US" dirty="0"/>
          </a:p>
        </p:txBody>
      </p:sp>
    </p:spTree>
    <p:extLst>
      <p:ext uri="{BB962C8B-B14F-4D97-AF65-F5344CB8AC3E}">
        <p14:creationId xmlns:p14="http://schemas.microsoft.com/office/powerpoint/2010/main" val="126723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Map the above dataset to the adjacent classification model</a:t>
            </a:r>
          </a:p>
          <a:p>
            <a:pPr marL="342900" indent="-342900">
              <a:buAutoNum type="arabicPeriod"/>
            </a:pPr>
            <a:r>
              <a:rPr lang="en-IN" dirty="0"/>
              <a:t>How the model will work with the dataset to predict labels (noncontact/</a:t>
            </a:r>
            <a:r>
              <a:rPr lang="en-IN" dirty="0" err="1"/>
              <a:t>softcontact</a:t>
            </a:r>
            <a:r>
              <a:rPr lang="en-IN" dirty="0"/>
              <a:t>/hard contact)</a:t>
            </a:r>
          </a:p>
        </p:txBody>
      </p:sp>
      <p:sp>
        <p:nvSpPr>
          <p:cNvPr id="4" name="Slide Number Placeholder 3"/>
          <p:cNvSpPr>
            <a:spLocks noGrp="1"/>
          </p:cNvSpPr>
          <p:nvPr>
            <p:ph type="sldNum" sz="quarter" idx="5"/>
          </p:nvPr>
        </p:nvSpPr>
        <p:spPr/>
        <p:txBody>
          <a:bodyPr/>
          <a:lstStyle/>
          <a:p>
            <a:fld id="{16743BFC-CDBF-4076-A12A-B8552B9862CC}" type="slidenum">
              <a:rPr lang="en-US" smtClean="0"/>
              <a:t>9</a:t>
            </a:fld>
            <a:endParaRPr lang="en-US" dirty="0"/>
          </a:p>
        </p:txBody>
      </p:sp>
    </p:spTree>
    <p:extLst>
      <p:ext uri="{BB962C8B-B14F-4D97-AF65-F5344CB8AC3E}">
        <p14:creationId xmlns:p14="http://schemas.microsoft.com/office/powerpoint/2010/main" val="1674707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192285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55162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85542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 y="229879"/>
            <a:ext cx="16255999" cy="687244"/>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16" name="Text Placeholder 2"/>
          <p:cNvSpPr>
            <a:spLocks noGrp="1"/>
          </p:cNvSpPr>
          <p:nvPr>
            <p:ph type="body" idx="1" hasCustomPrompt="1"/>
          </p:nvPr>
        </p:nvSpPr>
        <p:spPr>
          <a:xfrm>
            <a:off x="0" y="864001"/>
            <a:ext cx="16256000" cy="454479"/>
          </a:xfrm>
        </p:spPr>
        <p:txBody>
          <a:bodyPr anchor="ctr">
            <a:normAutofit/>
          </a:bodyPr>
          <a:lstStyle>
            <a:lvl1pPr marL="0" indent="0" algn="ctr">
              <a:buNone/>
              <a:defRPr sz="2133" spc="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18" name="Text Placeholder 2"/>
          <p:cNvSpPr>
            <a:spLocks noGrp="1"/>
          </p:cNvSpPr>
          <p:nvPr>
            <p:ph type="body" sz="quarter" idx="12"/>
          </p:nvPr>
        </p:nvSpPr>
        <p:spPr>
          <a:xfrm>
            <a:off x="558307" y="1952600"/>
            <a:ext cx="14478943" cy="1117600"/>
          </a:xfrm>
          <a:prstGeom prst="rect">
            <a:avLst/>
          </a:prstGeom>
        </p:spPr>
        <p:txBody>
          <a:bodyPr>
            <a:normAutofit/>
          </a:bodyPr>
          <a:lstStyle>
            <a:lvl1pPr>
              <a:lnSpc>
                <a:spcPct val="100000"/>
              </a:lnSpc>
              <a:defRPr sz="2133">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edit Master text styles</a:t>
            </a:r>
          </a:p>
        </p:txBody>
      </p:sp>
    </p:spTree>
    <p:extLst>
      <p:ext uri="{BB962C8B-B14F-4D97-AF65-F5344CB8AC3E}">
        <p14:creationId xmlns:p14="http://schemas.microsoft.com/office/powerpoint/2010/main" val="67164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Quiiz_single_option">
    <p:spTree>
      <p:nvGrpSpPr>
        <p:cNvPr id="1" name=""/>
        <p:cNvGrpSpPr/>
        <p:nvPr/>
      </p:nvGrpSpPr>
      <p:grpSpPr>
        <a:xfrm>
          <a:off x="0" y="0"/>
          <a:ext cx="0" cy="0"/>
          <a:chOff x="0" y="0"/>
          <a:chExt cx="0" cy="0"/>
        </a:xfrm>
      </p:grpSpPr>
      <p:sp>
        <p:nvSpPr>
          <p:cNvPr id="28" name="Rectangle 27"/>
          <p:cNvSpPr/>
          <p:nvPr userDrawn="1"/>
        </p:nvSpPr>
        <p:spPr>
          <a:xfrm>
            <a:off x="489443" y="681005"/>
            <a:ext cx="1698903" cy="172217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2" name="Rectangle 31"/>
          <p:cNvSpPr/>
          <p:nvPr userDrawn="1"/>
        </p:nvSpPr>
        <p:spPr>
          <a:xfrm>
            <a:off x="489443" y="681005"/>
            <a:ext cx="15376232" cy="17221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solidFill>
            </a:endParaRPr>
          </a:p>
        </p:txBody>
      </p:sp>
      <p:sp>
        <p:nvSpPr>
          <p:cNvPr id="33" name="Text Placeholder 12"/>
          <p:cNvSpPr>
            <a:spLocks noGrp="1"/>
          </p:cNvSpPr>
          <p:nvPr>
            <p:ph type="body" sz="quarter" idx="15" hasCustomPrompt="1"/>
          </p:nvPr>
        </p:nvSpPr>
        <p:spPr>
          <a:xfrm>
            <a:off x="2310168" y="836032"/>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200" b="0" baseline="0" dirty="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Open Sans 22. Do not exceed two lines.</a:t>
            </a:r>
          </a:p>
        </p:txBody>
      </p:sp>
      <p:cxnSp>
        <p:nvCxnSpPr>
          <p:cNvPr id="34" name="Straight Connector 33"/>
          <p:cNvCxnSpPr/>
          <p:nvPr userDrawn="1"/>
        </p:nvCxnSpPr>
        <p:spPr>
          <a:xfrm>
            <a:off x="2188345" y="681005"/>
            <a:ext cx="0" cy="1722179"/>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2" y="3839775"/>
            <a:ext cx="1969447" cy="1679647"/>
          </a:xfrm>
          <a:prstGeom prst="rect">
            <a:avLst/>
          </a:prstGeom>
        </p:spPr>
      </p:pic>
      <p:sp>
        <p:nvSpPr>
          <p:cNvPr id="39" name="TextBox 38"/>
          <p:cNvSpPr txBox="1"/>
          <p:nvPr userDrawn="1"/>
        </p:nvSpPr>
        <p:spPr>
          <a:xfrm>
            <a:off x="511579" y="1218935"/>
            <a:ext cx="1698904" cy="646331"/>
          </a:xfrm>
          <a:prstGeom prst="rect">
            <a:avLst/>
          </a:prstGeom>
          <a:noFill/>
        </p:spPr>
        <p:txBody>
          <a:bodyPr wrap="square" rtlCol="0" anchor="ctr">
            <a:spAutoFit/>
          </a:bodyPr>
          <a:lstStyle/>
          <a:p>
            <a:pPr algn="ctr"/>
            <a:r>
              <a:rPr lang="en-US" sz="1800" dirty="0">
                <a:latin typeface="Open Sans" panose="020B0606030504020204" pitchFamily="34" charset="0"/>
                <a:ea typeface="Open Sans" panose="020B0606030504020204" pitchFamily="34" charset="0"/>
                <a:cs typeface="Open Sans" panose="020B0606030504020204" pitchFamily="34" charset="0"/>
              </a:rPr>
              <a:t>KNOWLEDGE CHECK</a:t>
            </a:r>
          </a:p>
        </p:txBody>
      </p:sp>
      <p:sp>
        <p:nvSpPr>
          <p:cNvPr id="31" name="TextBox 30"/>
          <p:cNvSpPr txBox="1"/>
          <p:nvPr userDrawn="1"/>
        </p:nvSpPr>
        <p:spPr>
          <a:xfrm>
            <a:off x="1664103" y="2865945"/>
            <a:ext cx="666212" cy="461665"/>
          </a:xfrm>
          <a:prstGeom prst="rect">
            <a:avLst/>
          </a:prstGeom>
          <a:noFill/>
          <a:ln>
            <a:noFill/>
          </a:ln>
        </p:spPr>
        <p:txBody>
          <a:bodyPr wrap="square" rtlCol="0">
            <a:spAutoFit/>
          </a:bodyP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35" name="TextBox 34"/>
          <p:cNvSpPr txBox="1"/>
          <p:nvPr userDrawn="1"/>
        </p:nvSpPr>
        <p:spPr>
          <a:xfrm>
            <a:off x="1664101" y="3687044"/>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b.</a:t>
            </a:r>
          </a:p>
        </p:txBody>
      </p:sp>
      <p:sp>
        <p:nvSpPr>
          <p:cNvPr id="36" name="TextBox 35"/>
          <p:cNvSpPr txBox="1"/>
          <p:nvPr userDrawn="1"/>
        </p:nvSpPr>
        <p:spPr>
          <a:xfrm>
            <a:off x="1664101" y="4508140"/>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c.</a:t>
            </a:r>
          </a:p>
        </p:txBody>
      </p:sp>
      <p:sp>
        <p:nvSpPr>
          <p:cNvPr id="37" name="TextBox 36"/>
          <p:cNvSpPr txBox="1"/>
          <p:nvPr userDrawn="1"/>
        </p:nvSpPr>
        <p:spPr>
          <a:xfrm>
            <a:off x="1664103" y="5329237"/>
            <a:ext cx="666212"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d.</a:t>
            </a:r>
          </a:p>
        </p:txBody>
      </p:sp>
      <p:sp>
        <p:nvSpPr>
          <p:cNvPr id="41" name="Text Placeholder 3"/>
          <p:cNvSpPr>
            <a:spLocks noGrp="1"/>
          </p:cNvSpPr>
          <p:nvPr>
            <p:ph type="body" sz="quarter" idx="32" hasCustomPrompt="1"/>
          </p:nvPr>
        </p:nvSpPr>
        <p:spPr>
          <a:xfrm>
            <a:off x="2329744" y="28217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43" name="Text Placeholder 3"/>
          <p:cNvSpPr>
            <a:spLocks noGrp="1"/>
          </p:cNvSpPr>
          <p:nvPr>
            <p:ph type="body" sz="quarter" idx="33" hasCustomPrompt="1"/>
          </p:nvPr>
        </p:nvSpPr>
        <p:spPr>
          <a:xfrm>
            <a:off x="2329744" y="3647437"/>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5" name="Text Placeholder 3"/>
          <p:cNvSpPr>
            <a:spLocks noGrp="1"/>
          </p:cNvSpPr>
          <p:nvPr>
            <p:ph type="body" sz="quarter" idx="34" hasCustomPrompt="1"/>
          </p:nvPr>
        </p:nvSpPr>
        <p:spPr>
          <a:xfrm>
            <a:off x="2329744" y="4454299"/>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6" name="Text Placeholder 3"/>
          <p:cNvSpPr>
            <a:spLocks noGrp="1"/>
          </p:cNvSpPr>
          <p:nvPr>
            <p:ph type="body" sz="quarter" idx="35" hasCustomPrompt="1"/>
          </p:nvPr>
        </p:nvSpPr>
        <p:spPr>
          <a:xfrm>
            <a:off x="2329744" y="52792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grpSp>
        <p:nvGrpSpPr>
          <p:cNvPr id="44" name="Group 43"/>
          <p:cNvGrpSpPr/>
          <p:nvPr userDrawn="1"/>
        </p:nvGrpSpPr>
        <p:grpSpPr>
          <a:xfrm>
            <a:off x="-6323" y="-31263"/>
            <a:ext cx="16256000" cy="130964"/>
            <a:chOff x="0" y="474414"/>
            <a:chExt cx="7908925" cy="61412"/>
          </a:xfrm>
        </p:grpSpPr>
        <p:sp>
          <p:nvSpPr>
            <p:cNvPr id="48" name="Rectangle 4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49" name="Rectangle 4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7" name="Rectangle 56"/>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8" name="Rectangle 57"/>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9" name="Rectangle 58"/>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60" name="Rectangle 59"/>
          <p:cNvSpPr/>
          <p:nvPr userDrawn="1"/>
        </p:nvSpPr>
        <p:spPr>
          <a:xfrm>
            <a:off x="0" y="6789112"/>
            <a:ext cx="16313155" cy="2354888"/>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62" name="TextBox 61"/>
          <p:cNvSpPr txBox="1"/>
          <p:nvPr userDrawn="1"/>
        </p:nvSpPr>
        <p:spPr>
          <a:xfrm>
            <a:off x="489441" y="6843544"/>
            <a:ext cx="4078009" cy="430887"/>
          </a:xfrm>
          <a:prstGeom prst="rect">
            <a:avLst/>
          </a:prstGeom>
          <a:noFill/>
        </p:spPr>
        <p:txBody>
          <a:bodyPr wrap="square" rtlCol="0">
            <a:spAutoFit/>
          </a:bodyPr>
          <a:lstStyle/>
          <a:p>
            <a:pPr algn="l"/>
            <a:r>
              <a:rPr lang="en-US" sz="2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correct answers are</a:t>
            </a:r>
          </a:p>
        </p:txBody>
      </p:sp>
      <p:cxnSp>
        <p:nvCxnSpPr>
          <p:cNvPr id="63" name="Straight Connector 62"/>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402163" y="7435667"/>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65" name="Content Placeholder 3"/>
          <p:cNvSpPr>
            <a:spLocks noGrp="1"/>
          </p:cNvSpPr>
          <p:nvPr>
            <p:ph sz="quarter" idx="37"/>
          </p:nvPr>
        </p:nvSpPr>
        <p:spPr>
          <a:xfrm>
            <a:off x="3894162" y="6760723"/>
            <a:ext cx="8790897" cy="619532"/>
          </a:xfrm>
          <a:prstGeom prst="rect">
            <a:avLst/>
          </a:prstGeom>
        </p:spPr>
        <p:txBody>
          <a:bodyPr wrap="none" anchor="ctr" anchorCtr="0">
            <a:normAutofit/>
          </a:bodyPr>
          <a:lstStyle>
            <a:lvl1pPr marL="304784" indent="-304784">
              <a:buNone/>
              <a:defRPr lang="en-US" sz="22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68" name="Text Placeholder 6"/>
          <p:cNvSpPr>
            <a:spLocks noGrp="1"/>
          </p:cNvSpPr>
          <p:nvPr>
            <p:ph type="body" sz="quarter" idx="26" hasCustomPrompt="1"/>
          </p:nvPr>
        </p:nvSpPr>
        <p:spPr>
          <a:xfrm>
            <a:off x="489443" y="7435667"/>
            <a:ext cx="15375004" cy="1333852"/>
          </a:xfrm>
          <a:prstGeom prst="rect">
            <a:avLst/>
          </a:prstGeom>
        </p:spPr>
        <p:txBody>
          <a:bodyPr anchor="t">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sz="2200" b="1">
                <a:solidFill>
                  <a:srgbClr val="404040"/>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Explanation: </a:t>
            </a:r>
            <a:r>
              <a:rPr lang="en-US" b="0" dirty="0"/>
              <a:t>Write the explanation in </a:t>
            </a:r>
            <a:r>
              <a:rPr lang="en-US" b="0" dirty="0" err="1"/>
              <a:t>openSans</a:t>
            </a:r>
            <a:r>
              <a:rPr lang="en-US" b="0" dirty="0"/>
              <a:t> 22, </a:t>
            </a:r>
            <a:r>
              <a:rPr lang="en-US" b="0" dirty="0" err="1"/>
              <a:t>unbold</a:t>
            </a:r>
            <a:r>
              <a:rPr lang="en-US" b="0" dirty="0"/>
              <a:t> font here</a:t>
            </a:r>
          </a:p>
          <a:p>
            <a:pPr lvl="0"/>
            <a:endParaRPr lang="en-US" dirty="0"/>
          </a:p>
        </p:txBody>
      </p:sp>
      <p:grpSp>
        <p:nvGrpSpPr>
          <p:cNvPr id="3" name="Group 2"/>
          <p:cNvGrpSpPr/>
          <p:nvPr userDrawn="1"/>
        </p:nvGrpSpPr>
        <p:grpSpPr>
          <a:xfrm>
            <a:off x="391398" y="8733453"/>
            <a:ext cx="15571095" cy="410547"/>
            <a:chOff x="391398" y="8733452"/>
            <a:chExt cx="15571094" cy="410547"/>
          </a:xfrm>
        </p:grpSpPr>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l="91737" t="95510"/>
            <a:stretch/>
          </p:blipFill>
          <p:spPr>
            <a:xfrm>
              <a:off x="14667722" y="8733452"/>
              <a:ext cx="1294770" cy="410547"/>
            </a:xfrm>
            <a:prstGeom prst="rect">
              <a:avLst/>
            </a:prstGeom>
          </p:spPr>
        </p:pic>
        <p:sp>
          <p:nvSpPr>
            <p:cNvPr id="2" name="TextBox 1"/>
            <p:cNvSpPr txBox="1"/>
            <p:nvPr userDrawn="1"/>
          </p:nvSpPr>
          <p:spPr>
            <a:xfrm>
              <a:off x="391398" y="8735073"/>
              <a:ext cx="3251916" cy="338554"/>
            </a:xfrm>
            <a:prstGeom prst="rect">
              <a:avLst/>
            </a:prstGeom>
            <a:noFill/>
          </p:spPr>
          <p:txBody>
            <a:bodyPr wrap="none" rtlCol="0">
              <a:spAutoFit/>
            </a:bodyPr>
            <a:lstStyle/>
            <a:p>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grpSp>
    </p:spTree>
    <p:extLst>
      <p:ext uri="{BB962C8B-B14F-4D97-AF65-F5344CB8AC3E}">
        <p14:creationId xmlns:p14="http://schemas.microsoft.com/office/powerpoint/2010/main" val="57333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Quiiz_single_option">
    <p:spTree>
      <p:nvGrpSpPr>
        <p:cNvPr id="1" name=""/>
        <p:cNvGrpSpPr/>
        <p:nvPr/>
      </p:nvGrpSpPr>
      <p:grpSpPr>
        <a:xfrm>
          <a:off x="0" y="0"/>
          <a:ext cx="0" cy="0"/>
          <a:chOff x="0" y="0"/>
          <a:chExt cx="0" cy="0"/>
        </a:xfrm>
      </p:grpSpPr>
      <p:sp>
        <p:nvSpPr>
          <p:cNvPr id="28" name="Rectangle 27"/>
          <p:cNvSpPr/>
          <p:nvPr userDrawn="1"/>
        </p:nvSpPr>
        <p:spPr>
          <a:xfrm>
            <a:off x="489443" y="681005"/>
            <a:ext cx="1698903" cy="172217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2" name="Rectangle 31"/>
          <p:cNvSpPr/>
          <p:nvPr userDrawn="1"/>
        </p:nvSpPr>
        <p:spPr>
          <a:xfrm>
            <a:off x="489443" y="681005"/>
            <a:ext cx="15376232" cy="17221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solidFill>
            </a:endParaRPr>
          </a:p>
        </p:txBody>
      </p:sp>
      <p:sp>
        <p:nvSpPr>
          <p:cNvPr id="33" name="Text Placeholder 12"/>
          <p:cNvSpPr>
            <a:spLocks noGrp="1"/>
          </p:cNvSpPr>
          <p:nvPr>
            <p:ph type="body" sz="quarter" idx="15" hasCustomPrompt="1"/>
          </p:nvPr>
        </p:nvSpPr>
        <p:spPr>
          <a:xfrm>
            <a:off x="2310168" y="836032"/>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200" b="0" baseline="0" dirty="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Open Sans 22. Do not exceed two lines.</a:t>
            </a:r>
          </a:p>
        </p:txBody>
      </p:sp>
      <p:cxnSp>
        <p:nvCxnSpPr>
          <p:cNvPr id="34" name="Straight Connector 33"/>
          <p:cNvCxnSpPr/>
          <p:nvPr userDrawn="1"/>
        </p:nvCxnSpPr>
        <p:spPr>
          <a:xfrm>
            <a:off x="2188345" y="681005"/>
            <a:ext cx="0" cy="1722179"/>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2" y="3839775"/>
            <a:ext cx="1969447" cy="1679647"/>
          </a:xfrm>
          <a:prstGeom prst="rect">
            <a:avLst/>
          </a:prstGeom>
        </p:spPr>
      </p:pic>
      <p:sp>
        <p:nvSpPr>
          <p:cNvPr id="39" name="TextBox 38"/>
          <p:cNvSpPr txBox="1"/>
          <p:nvPr userDrawn="1"/>
        </p:nvSpPr>
        <p:spPr>
          <a:xfrm>
            <a:off x="511579" y="1218935"/>
            <a:ext cx="1698904" cy="646331"/>
          </a:xfrm>
          <a:prstGeom prst="rect">
            <a:avLst/>
          </a:prstGeom>
          <a:noFill/>
        </p:spPr>
        <p:txBody>
          <a:bodyPr wrap="square" rtlCol="0" anchor="ctr">
            <a:spAutoFit/>
          </a:bodyPr>
          <a:lstStyle/>
          <a:p>
            <a:pPr algn="ctr"/>
            <a:r>
              <a:rPr lang="en-US" sz="1800" dirty="0">
                <a:latin typeface="Open Sans" panose="020B0606030504020204" pitchFamily="34" charset="0"/>
                <a:ea typeface="Open Sans" panose="020B0606030504020204" pitchFamily="34" charset="0"/>
                <a:cs typeface="Open Sans" panose="020B0606030504020204" pitchFamily="34" charset="0"/>
              </a:rPr>
              <a:t>KNOWLEDGE CHECK</a:t>
            </a:r>
          </a:p>
        </p:txBody>
      </p:sp>
      <p:sp>
        <p:nvSpPr>
          <p:cNvPr id="31" name="TextBox 30"/>
          <p:cNvSpPr txBox="1"/>
          <p:nvPr userDrawn="1"/>
        </p:nvSpPr>
        <p:spPr>
          <a:xfrm>
            <a:off x="1664103" y="2865945"/>
            <a:ext cx="666212" cy="461665"/>
          </a:xfrm>
          <a:prstGeom prst="rect">
            <a:avLst/>
          </a:prstGeom>
          <a:noFill/>
          <a:ln>
            <a:noFill/>
          </a:ln>
        </p:spPr>
        <p:txBody>
          <a:bodyPr wrap="square" rtlCol="0">
            <a:spAutoFit/>
          </a:bodyP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35" name="TextBox 34"/>
          <p:cNvSpPr txBox="1"/>
          <p:nvPr userDrawn="1"/>
        </p:nvSpPr>
        <p:spPr>
          <a:xfrm>
            <a:off x="1664101" y="3687044"/>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b.</a:t>
            </a:r>
          </a:p>
        </p:txBody>
      </p:sp>
      <p:sp>
        <p:nvSpPr>
          <p:cNvPr id="36" name="TextBox 35"/>
          <p:cNvSpPr txBox="1"/>
          <p:nvPr userDrawn="1"/>
        </p:nvSpPr>
        <p:spPr>
          <a:xfrm>
            <a:off x="1664101" y="4508140"/>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c.</a:t>
            </a:r>
          </a:p>
        </p:txBody>
      </p:sp>
      <p:sp>
        <p:nvSpPr>
          <p:cNvPr id="37" name="TextBox 36"/>
          <p:cNvSpPr txBox="1"/>
          <p:nvPr userDrawn="1"/>
        </p:nvSpPr>
        <p:spPr>
          <a:xfrm>
            <a:off x="1664103" y="5329237"/>
            <a:ext cx="666212"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d.</a:t>
            </a:r>
          </a:p>
        </p:txBody>
      </p:sp>
      <p:sp>
        <p:nvSpPr>
          <p:cNvPr id="41" name="Text Placeholder 3"/>
          <p:cNvSpPr>
            <a:spLocks noGrp="1"/>
          </p:cNvSpPr>
          <p:nvPr>
            <p:ph type="body" sz="quarter" idx="32" hasCustomPrompt="1"/>
          </p:nvPr>
        </p:nvSpPr>
        <p:spPr>
          <a:xfrm>
            <a:off x="2329744" y="28217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43" name="Text Placeholder 3"/>
          <p:cNvSpPr>
            <a:spLocks noGrp="1"/>
          </p:cNvSpPr>
          <p:nvPr>
            <p:ph type="body" sz="quarter" idx="33" hasCustomPrompt="1"/>
          </p:nvPr>
        </p:nvSpPr>
        <p:spPr>
          <a:xfrm>
            <a:off x="2329744" y="3647437"/>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5" name="Text Placeholder 3"/>
          <p:cNvSpPr>
            <a:spLocks noGrp="1"/>
          </p:cNvSpPr>
          <p:nvPr>
            <p:ph type="body" sz="quarter" idx="34" hasCustomPrompt="1"/>
          </p:nvPr>
        </p:nvSpPr>
        <p:spPr>
          <a:xfrm>
            <a:off x="2329744" y="4454299"/>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6" name="Text Placeholder 3"/>
          <p:cNvSpPr>
            <a:spLocks noGrp="1"/>
          </p:cNvSpPr>
          <p:nvPr>
            <p:ph type="body" sz="quarter" idx="35" hasCustomPrompt="1"/>
          </p:nvPr>
        </p:nvSpPr>
        <p:spPr>
          <a:xfrm>
            <a:off x="2329744" y="52792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grpSp>
        <p:nvGrpSpPr>
          <p:cNvPr id="44" name="Group 43"/>
          <p:cNvGrpSpPr/>
          <p:nvPr userDrawn="1"/>
        </p:nvGrpSpPr>
        <p:grpSpPr>
          <a:xfrm>
            <a:off x="-6323" y="-31263"/>
            <a:ext cx="16256000" cy="130964"/>
            <a:chOff x="0" y="474414"/>
            <a:chExt cx="7908925" cy="61412"/>
          </a:xfrm>
        </p:grpSpPr>
        <p:sp>
          <p:nvSpPr>
            <p:cNvPr id="48" name="Rectangle 4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49" name="Rectangle 4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7" name="Rectangle 56"/>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8" name="Rectangle 57"/>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9" name="Rectangle 58"/>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grpSp>
        <p:nvGrpSpPr>
          <p:cNvPr id="3" name="Group 2"/>
          <p:cNvGrpSpPr/>
          <p:nvPr userDrawn="1"/>
        </p:nvGrpSpPr>
        <p:grpSpPr>
          <a:xfrm>
            <a:off x="391398" y="8733453"/>
            <a:ext cx="15571095" cy="410547"/>
            <a:chOff x="391398" y="8733452"/>
            <a:chExt cx="15571094" cy="410547"/>
          </a:xfrm>
        </p:grpSpPr>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l="91737" t="95510"/>
            <a:stretch/>
          </p:blipFill>
          <p:spPr>
            <a:xfrm>
              <a:off x="14667722" y="8733452"/>
              <a:ext cx="1294770" cy="410547"/>
            </a:xfrm>
            <a:prstGeom prst="rect">
              <a:avLst/>
            </a:prstGeom>
          </p:spPr>
        </p:pic>
        <p:sp>
          <p:nvSpPr>
            <p:cNvPr id="2" name="TextBox 1"/>
            <p:cNvSpPr txBox="1"/>
            <p:nvPr userDrawn="1"/>
          </p:nvSpPr>
          <p:spPr>
            <a:xfrm>
              <a:off x="391398" y="8735073"/>
              <a:ext cx="3251916" cy="338554"/>
            </a:xfrm>
            <a:prstGeom prst="rect">
              <a:avLst/>
            </a:prstGeom>
            <a:noFill/>
          </p:spPr>
          <p:txBody>
            <a:bodyPr wrap="none" rtlCol="0">
              <a:spAutoFit/>
            </a:bodyPr>
            <a:lstStyle/>
            <a:p>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grpSp>
    </p:spTree>
    <p:extLst>
      <p:ext uri="{BB962C8B-B14F-4D97-AF65-F5344CB8AC3E}">
        <p14:creationId xmlns:p14="http://schemas.microsoft.com/office/powerpoint/2010/main" val="201404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ontent page">
    <p:spTree>
      <p:nvGrpSpPr>
        <p:cNvPr id="1" name="Shape 52"/>
        <p:cNvGrpSpPr/>
        <p:nvPr/>
      </p:nvGrpSpPr>
      <p:grpSpPr>
        <a:xfrm>
          <a:off x="0" y="0"/>
          <a:ext cx="0" cy="0"/>
          <a:chOff x="0" y="0"/>
          <a:chExt cx="0" cy="0"/>
        </a:xfrm>
      </p:grpSpPr>
      <p:sp>
        <p:nvSpPr>
          <p:cNvPr id="53" name="Shape 53"/>
          <p:cNvSpPr/>
          <p:nvPr/>
        </p:nvSpPr>
        <p:spPr>
          <a:xfrm>
            <a:off x="0" y="-4725"/>
            <a:ext cx="1463434"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4" name="Shape 54"/>
          <p:cNvSpPr/>
          <p:nvPr/>
        </p:nvSpPr>
        <p:spPr>
          <a:xfrm>
            <a:off x="1463432" y="-4725"/>
            <a:ext cx="7101807" cy="195002"/>
          </a:xfrm>
          <a:prstGeom prst="rect">
            <a:avLst/>
          </a:prstGeom>
          <a:solidFill>
            <a:srgbClr val="F69E66"/>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endParaRPr sz="1400" b="1" i="0" u="none" strike="noStrike" cap="none" dirty="0">
              <a:solidFill>
                <a:srgbClr val="000000"/>
              </a:solidFill>
              <a:latin typeface="Calibri"/>
              <a:ea typeface="Calibri"/>
              <a:cs typeface="Calibri"/>
              <a:sym typeface="Calibri"/>
            </a:endParaRPr>
          </a:p>
        </p:txBody>
      </p:sp>
      <p:sp>
        <p:nvSpPr>
          <p:cNvPr id="55" name="Shape 55"/>
          <p:cNvSpPr/>
          <p:nvPr/>
        </p:nvSpPr>
        <p:spPr>
          <a:xfrm>
            <a:off x="8565235" y="-4725"/>
            <a:ext cx="1404697" cy="195002"/>
          </a:xfrm>
          <a:prstGeom prst="rect">
            <a:avLst/>
          </a:prstGeom>
          <a:solidFill>
            <a:srgbClr val="F38573"/>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6" name="Shape 56"/>
          <p:cNvSpPr/>
          <p:nvPr/>
        </p:nvSpPr>
        <p:spPr>
          <a:xfrm>
            <a:off x="9969932" y="-4725"/>
            <a:ext cx="469865"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7" name="Shape 57"/>
          <p:cNvSpPr/>
          <p:nvPr/>
        </p:nvSpPr>
        <p:spPr>
          <a:xfrm>
            <a:off x="10439796" y="-4725"/>
            <a:ext cx="166412" cy="195002"/>
          </a:xfrm>
          <a:prstGeom prst="rect">
            <a:avLst/>
          </a:prstGeom>
          <a:solidFill>
            <a:srgbClr val="FFFFF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8" name="Shape 58"/>
          <p:cNvSpPr/>
          <p:nvPr/>
        </p:nvSpPr>
        <p:spPr>
          <a:xfrm>
            <a:off x="10606209" y="-4725"/>
            <a:ext cx="1668997" cy="195002"/>
          </a:xfrm>
          <a:prstGeom prst="rect">
            <a:avLst/>
          </a:prstGeom>
          <a:solidFill>
            <a:srgbClr val="9CDAEB"/>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9" name="Shape 59"/>
          <p:cNvSpPr/>
          <p:nvPr/>
        </p:nvSpPr>
        <p:spPr>
          <a:xfrm>
            <a:off x="12275204" y="-4725"/>
            <a:ext cx="3980795" cy="195002"/>
          </a:xfrm>
          <a:prstGeom prst="rect">
            <a:avLst/>
          </a:prstGeom>
          <a:solidFill>
            <a:srgbClr val="61B4D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0" name="Shape 60"/>
          <p:cNvSpPr txBox="1">
            <a:spLocks noGrp="1"/>
          </p:cNvSpPr>
          <p:nvPr>
            <p:ph type="body" idx="1"/>
          </p:nvPr>
        </p:nvSpPr>
        <p:spPr>
          <a:xfrm>
            <a:off x="364902" y="1250983"/>
            <a:ext cx="15528769" cy="7268478"/>
          </a:xfrm>
          <a:prstGeom prst="rect">
            <a:avLst/>
          </a:prstGeom>
          <a:noFill/>
          <a:ln>
            <a:noFill/>
          </a:ln>
        </p:spPr>
        <p:txBody>
          <a:bodyPr lIns="91425" tIns="91425" rIns="91425" bIns="91425" anchor="t" anchorCtr="0"/>
          <a:lstStyle>
            <a:lvl1pPr marL="304792" marR="0" lvl="0" indent="-126992"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1pPr>
            <a:lvl2pPr marL="876278" marR="0" lvl="1" indent="-101578"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2pPr>
            <a:lvl3pPr marL="1547407" marR="0" lvl="2" indent="-163107"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3pPr>
            <a:lvl4pPr marL="2184345" marR="0" lvl="3" indent="-190444"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4pPr>
            <a:lvl5pPr marL="2793929" marR="0" lvl="4" indent="-190429"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0" y="190278"/>
            <a:ext cx="13306560" cy="670313"/>
          </a:xfrm>
          <a:prstGeom prst="rect">
            <a:avLst/>
          </a:prstGeom>
          <a:noFill/>
          <a:ln>
            <a:noFill/>
          </a:ln>
        </p:spPr>
        <p:txBody>
          <a:bodyPr lIns="91425" tIns="91425" rIns="91425" bIns="91425" anchor="ctr"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62" name="Shape 62"/>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2300" b="0" i="0" u="none" strike="noStrike" cap="none" dirty="0">
              <a:solidFill>
                <a:srgbClr val="FFFFFF"/>
              </a:solidFill>
              <a:latin typeface="Calibri"/>
              <a:ea typeface="Calibri"/>
              <a:cs typeface="Calibri"/>
              <a:sym typeface="Calibri"/>
            </a:endParaRPr>
          </a:p>
        </p:txBody>
      </p:sp>
      <p:pic>
        <p:nvPicPr>
          <p:cNvPr id="63" name="Shape 63" descr="Picture 16"/>
          <p:cNvPicPr preferRelativeResize="0"/>
          <p:nvPr/>
        </p:nvPicPr>
        <p:blipFill rotWithShape="1">
          <a:blip r:embed="rId2">
            <a:alphaModFix/>
          </a:blip>
          <a:srcRect/>
          <a:stretch/>
        </p:blipFill>
        <p:spPr>
          <a:xfrm>
            <a:off x="13754509" y="281243"/>
            <a:ext cx="2157355" cy="779998"/>
          </a:xfrm>
          <a:prstGeom prst="rect">
            <a:avLst/>
          </a:prstGeom>
          <a:noFill/>
          <a:ln>
            <a:noFill/>
          </a:ln>
        </p:spPr>
      </p:pic>
      <p:sp>
        <p:nvSpPr>
          <p:cNvPr id="64" name="Shape 64"/>
          <p:cNvSpPr txBox="1">
            <a:spLocks noGrp="1"/>
          </p:cNvSpPr>
          <p:nvPr>
            <p:ph type="sldNum" idx="12"/>
          </p:nvPr>
        </p:nvSpPr>
        <p:spPr>
          <a:xfrm flipH="1">
            <a:off x="15493075" y="8809534"/>
            <a:ext cx="343903" cy="358140"/>
          </a:xfrm>
          <a:prstGeom prst="rect">
            <a:avLst/>
          </a:prstGeom>
          <a:no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808080"/>
              </a:buClr>
              <a:buSzPct val="25000"/>
              <a:buFont typeface="Calibri"/>
              <a:buNone/>
            </a:pPr>
            <a:fld id="{00000000-1234-1234-1234-123412341234}" type="slidenum">
              <a:rPr lang="en-US" sz="1800" b="0" i="0" u="none" strike="noStrike" cap="none">
                <a:solidFill>
                  <a:srgbClr val="808080"/>
                </a:solidFill>
                <a:latin typeface="Calibri"/>
                <a:ea typeface="Calibri"/>
                <a:cs typeface="Calibri"/>
                <a:sym typeface="Calibri"/>
              </a:rPr>
              <a:t>‹#›</a:t>
            </a:fld>
            <a:endParaRPr lang="en-US" sz="1800" b="0" i="0" u="none" strike="noStrike" cap="none" dirty="0">
              <a:solidFill>
                <a:srgbClr val="808080"/>
              </a:solidFill>
              <a:latin typeface="Calibri"/>
              <a:ea typeface="Calibri"/>
              <a:cs typeface="Calibri"/>
              <a:sym typeface="Calibri"/>
            </a:endParaRPr>
          </a:p>
        </p:txBody>
      </p:sp>
    </p:spTree>
    <p:extLst>
      <p:ext uri="{BB962C8B-B14F-4D97-AF65-F5344CB8AC3E}">
        <p14:creationId xmlns:p14="http://schemas.microsoft.com/office/powerpoint/2010/main" val="1355272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img/table layout">
    <p:spTree>
      <p:nvGrpSpPr>
        <p:cNvPr id="1" name="Shape 65"/>
        <p:cNvGrpSpPr/>
        <p:nvPr/>
      </p:nvGrpSpPr>
      <p:grpSpPr>
        <a:xfrm>
          <a:off x="0" y="0"/>
          <a:ext cx="0" cy="0"/>
          <a:chOff x="0" y="0"/>
          <a:chExt cx="0" cy="0"/>
        </a:xfrm>
      </p:grpSpPr>
      <p:sp>
        <p:nvSpPr>
          <p:cNvPr id="66" name="Shape 66"/>
          <p:cNvSpPr/>
          <p:nvPr/>
        </p:nvSpPr>
        <p:spPr>
          <a:xfrm>
            <a:off x="0" y="-4725"/>
            <a:ext cx="1463434"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7" name="Shape 67"/>
          <p:cNvSpPr/>
          <p:nvPr/>
        </p:nvSpPr>
        <p:spPr>
          <a:xfrm>
            <a:off x="1463432" y="-4725"/>
            <a:ext cx="7101807" cy="195002"/>
          </a:xfrm>
          <a:prstGeom prst="rect">
            <a:avLst/>
          </a:prstGeom>
          <a:solidFill>
            <a:srgbClr val="F69E66"/>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endParaRPr sz="1400" b="1" i="0" u="none" strike="noStrike" cap="none" dirty="0">
              <a:solidFill>
                <a:srgbClr val="000000"/>
              </a:solidFill>
              <a:latin typeface="Calibri"/>
              <a:ea typeface="Calibri"/>
              <a:cs typeface="Calibri"/>
              <a:sym typeface="Calibri"/>
            </a:endParaRPr>
          </a:p>
        </p:txBody>
      </p:sp>
      <p:sp>
        <p:nvSpPr>
          <p:cNvPr id="68" name="Shape 68"/>
          <p:cNvSpPr/>
          <p:nvPr/>
        </p:nvSpPr>
        <p:spPr>
          <a:xfrm>
            <a:off x="8565235" y="-4725"/>
            <a:ext cx="1404697" cy="195002"/>
          </a:xfrm>
          <a:prstGeom prst="rect">
            <a:avLst/>
          </a:prstGeom>
          <a:solidFill>
            <a:srgbClr val="F38573"/>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9" name="Shape 69"/>
          <p:cNvSpPr/>
          <p:nvPr/>
        </p:nvSpPr>
        <p:spPr>
          <a:xfrm>
            <a:off x="9969932" y="-4725"/>
            <a:ext cx="469865"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0" name="Shape 70"/>
          <p:cNvSpPr/>
          <p:nvPr/>
        </p:nvSpPr>
        <p:spPr>
          <a:xfrm>
            <a:off x="10439796" y="-4725"/>
            <a:ext cx="166412" cy="195002"/>
          </a:xfrm>
          <a:prstGeom prst="rect">
            <a:avLst/>
          </a:prstGeom>
          <a:solidFill>
            <a:srgbClr val="FFFFF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1" name="Shape 71"/>
          <p:cNvSpPr/>
          <p:nvPr/>
        </p:nvSpPr>
        <p:spPr>
          <a:xfrm>
            <a:off x="10606209" y="-4725"/>
            <a:ext cx="1668997" cy="195002"/>
          </a:xfrm>
          <a:prstGeom prst="rect">
            <a:avLst/>
          </a:prstGeom>
          <a:solidFill>
            <a:srgbClr val="9CDAEB"/>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2" name="Shape 72"/>
          <p:cNvSpPr/>
          <p:nvPr/>
        </p:nvSpPr>
        <p:spPr>
          <a:xfrm>
            <a:off x="12275204" y="-4725"/>
            <a:ext cx="3980795" cy="195002"/>
          </a:xfrm>
          <a:prstGeom prst="rect">
            <a:avLst/>
          </a:prstGeom>
          <a:solidFill>
            <a:srgbClr val="61B4D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3" name="Shape 73"/>
          <p:cNvSpPr txBox="1">
            <a:spLocks noGrp="1"/>
          </p:cNvSpPr>
          <p:nvPr>
            <p:ph type="body" idx="1"/>
          </p:nvPr>
        </p:nvSpPr>
        <p:spPr>
          <a:xfrm>
            <a:off x="1" y="190278"/>
            <a:ext cx="13306559" cy="670313"/>
          </a:xfrm>
          <a:prstGeom prst="rect">
            <a:avLst/>
          </a:prstGeom>
          <a:noFill/>
          <a:ln>
            <a:noFill/>
          </a:ln>
        </p:spPr>
        <p:txBody>
          <a:bodyPr lIns="91425" tIns="91425" rIns="91425" bIns="91425" anchor="ctr" anchorCtr="0"/>
          <a:lstStyle>
            <a:lvl1pPr marL="0" marR="0" lvl="0" indent="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1pPr>
            <a:lvl2pPr marL="0" marR="0" lvl="1" indent="5842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2pPr>
            <a:lvl3pPr marL="0" marR="0" lvl="2" indent="11684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3pPr>
            <a:lvl4pPr marL="0" marR="0" lvl="3" indent="17526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4pPr>
            <a:lvl5pPr marL="0" marR="0" lvl="4" indent="23495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4" name="Shape 74"/>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2300" b="0" i="0" u="none" strike="noStrike" cap="none" dirty="0">
              <a:solidFill>
                <a:srgbClr val="FFFFFF"/>
              </a:solidFill>
              <a:latin typeface="Calibri"/>
              <a:ea typeface="Calibri"/>
              <a:cs typeface="Calibri"/>
              <a:sym typeface="Calibri"/>
            </a:endParaRPr>
          </a:p>
        </p:txBody>
      </p:sp>
      <p:sp>
        <p:nvSpPr>
          <p:cNvPr id="75" name="Shape 75"/>
          <p:cNvSpPr txBox="1">
            <a:spLocks noGrp="1"/>
          </p:cNvSpPr>
          <p:nvPr>
            <p:ph type="body" idx="2"/>
          </p:nvPr>
        </p:nvSpPr>
        <p:spPr>
          <a:xfrm>
            <a:off x="1025296" y="2705305"/>
            <a:ext cx="6842398" cy="68385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6" name="Shape 76"/>
          <p:cNvSpPr txBox="1">
            <a:spLocks noGrp="1"/>
          </p:cNvSpPr>
          <p:nvPr>
            <p:ph type="body" idx="3"/>
          </p:nvPr>
        </p:nvSpPr>
        <p:spPr>
          <a:xfrm>
            <a:off x="8831895" y="2712651"/>
            <a:ext cx="6842398" cy="68385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7" name="Shape 77"/>
          <p:cNvSpPr txBox="1">
            <a:spLocks noGrp="1"/>
          </p:cNvSpPr>
          <p:nvPr>
            <p:ph type="body" idx="4"/>
          </p:nvPr>
        </p:nvSpPr>
        <p:spPr>
          <a:xfrm>
            <a:off x="364902" y="1250987"/>
            <a:ext cx="15528769" cy="93989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8" name="Shape 78"/>
          <p:cNvSpPr txBox="1">
            <a:spLocks noGrp="1"/>
          </p:cNvSpPr>
          <p:nvPr>
            <p:ph type="body" idx="5"/>
          </p:nvPr>
        </p:nvSpPr>
        <p:spPr>
          <a:xfrm>
            <a:off x="784947" y="3404198"/>
            <a:ext cx="6936000" cy="4788500"/>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9" name="Shape 79"/>
          <p:cNvSpPr txBox="1">
            <a:spLocks noGrp="1"/>
          </p:cNvSpPr>
          <p:nvPr>
            <p:ph type="body" idx="6"/>
          </p:nvPr>
        </p:nvSpPr>
        <p:spPr>
          <a:xfrm>
            <a:off x="8579903" y="3423017"/>
            <a:ext cx="6931147" cy="476968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pic>
        <p:nvPicPr>
          <p:cNvPr id="80" name="Shape 80" descr="Picture 22"/>
          <p:cNvPicPr preferRelativeResize="0"/>
          <p:nvPr/>
        </p:nvPicPr>
        <p:blipFill rotWithShape="1">
          <a:blip r:embed="rId2">
            <a:alphaModFix/>
          </a:blip>
          <a:srcRect/>
          <a:stretch/>
        </p:blipFill>
        <p:spPr>
          <a:xfrm>
            <a:off x="13754509" y="281243"/>
            <a:ext cx="2157355" cy="779998"/>
          </a:xfrm>
          <a:prstGeom prst="rect">
            <a:avLst/>
          </a:prstGeom>
          <a:noFill/>
          <a:ln>
            <a:noFill/>
          </a:ln>
        </p:spPr>
      </p:pic>
      <p:sp>
        <p:nvSpPr>
          <p:cNvPr id="81" name="Shape 81"/>
          <p:cNvSpPr txBox="1">
            <a:spLocks noGrp="1"/>
          </p:cNvSpPr>
          <p:nvPr>
            <p:ph type="sldNum" idx="12"/>
          </p:nvPr>
        </p:nvSpPr>
        <p:spPr>
          <a:xfrm flipH="1">
            <a:off x="15493075" y="8809534"/>
            <a:ext cx="343903" cy="358140"/>
          </a:xfrm>
          <a:prstGeom prst="rect">
            <a:avLst/>
          </a:prstGeom>
          <a:no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808080"/>
              </a:buClr>
              <a:buSzPct val="25000"/>
              <a:buFont typeface="Calibri"/>
              <a:buNone/>
            </a:pPr>
            <a:fld id="{00000000-1234-1234-1234-123412341234}" type="slidenum">
              <a:rPr lang="en-US" sz="1800" b="0" i="0" u="none" strike="noStrike" cap="none">
                <a:solidFill>
                  <a:srgbClr val="808080"/>
                </a:solidFill>
                <a:latin typeface="Calibri"/>
                <a:ea typeface="Calibri"/>
                <a:cs typeface="Calibri"/>
                <a:sym typeface="Calibri"/>
              </a:rPr>
              <a:t>‹#›</a:t>
            </a:fld>
            <a:endParaRPr lang="en-US" sz="1800" b="0" i="0" u="none" strike="noStrike" cap="none" dirty="0">
              <a:solidFill>
                <a:srgbClr val="808080"/>
              </a:solidFill>
              <a:latin typeface="Calibri"/>
              <a:ea typeface="Calibri"/>
              <a:cs typeface="Calibri"/>
              <a:sym typeface="Calibri"/>
            </a:endParaRPr>
          </a:p>
        </p:txBody>
      </p:sp>
    </p:spTree>
    <p:extLst>
      <p:ext uri="{BB962C8B-B14F-4D97-AF65-F5344CB8AC3E}">
        <p14:creationId xmlns:p14="http://schemas.microsoft.com/office/powerpoint/2010/main" val="1439627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a:stretch/>
        </p:blipFill>
        <p:spPr>
          <a:xfrm>
            <a:off x="534010" y="3689716"/>
            <a:ext cx="2358074" cy="2358074"/>
          </a:xfrm>
          <a:prstGeom prst="rect">
            <a:avLst/>
          </a:prstGeom>
          <a:noFill/>
          <a:ln>
            <a:noFill/>
          </a:ln>
        </p:spPr>
      </p:pic>
      <p:pic>
        <p:nvPicPr>
          <p:cNvPr id="57" name="Shape 57"/>
          <p:cNvPicPr preferRelativeResize="0"/>
          <p:nvPr/>
        </p:nvPicPr>
        <p:blipFill rotWithShape="1">
          <a:blip r:embed="rId4">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Learning Objectives</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735270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7" name="Shape 57"/>
          <p:cNvPicPr preferRelativeResize="0"/>
          <p:nvPr/>
        </p:nvPicPr>
        <p:blipFill rotWithShape="1">
          <a:blip r:embed="rId3">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Concepts Covered</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pic>
        <p:nvPicPr>
          <p:cNvPr id="3" name="Graphic 2">
            <a:extLst>
              <a:ext uri="{FF2B5EF4-FFF2-40B4-BE49-F238E27FC236}">
                <a16:creationId xmlns:a16="http://schemas.microsoft.com/office/drawing/2014/main" id="{6CA30848-F998-42F6-8DA9-EDDD90EBFDF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927" y="3775010"/>
            <a:ext cx="2068240" cy="2068240"/>
          </a:xfrm>
          <a:prstGeom prst="rect">
            <a:avLst/>
          </a:prstGeom>
        </p:spPr>
      </p:pic>
    </p:spTree>
    <p:extLst>
      <p:ext uri="{BB962C8B-B14F-4D97-AF65-F5344CB8AC3E}">
        <p14:creationId xmlns:p14="http://schemas.microsoft.com/office/powerpoint/2010/main" val="3751677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te">
    <p:spTree>
      <p:nvGrpSpPr>
        <p:cNvPr id="1" name="Shape 59"/>
        <p:cNvGrpSpPr/>
        <p:nvPr/>
      </p:nvGrpSpPr>
      <p:grpSpPr>
        <a:xfrm>
          <a:off x="0" y="0"/>
          <a:ext cx="0" cy="0"/>
          <a:chOff x="0" y="0"/>
          <a:chExt cx="0" cy="0"/>
        </a:xfrm>
      </p:grpSpPr>
      <p:grpSp>
        <p:nvGrpSpPr>
          <p:cNvPr id="60" name="Shape 60"/>
          <p:cNvGrpSpPr/>
          <p:nvPr/>
        </p:nvGrpSpPr>
        <p:grpSpPr>
          <a:xfrm>
            <a:off x="4" y="1425868"/>
            <a:ext cx="16230596" cy="7659508"/>
            <a:chOff x="3" y="1425868"/>
            <a:chExt cx="16230596" cy="7659508"/>
          </a:xfrm>
        </p:grpSpPr>
        <p:grpSp>
          <p:nvGrpSpPr>
            <p:cNvPr id="61" name="Shape 61"/>
            <p:cNvGrpSpPr/>
            <p:nvPr/>
          </p:nvGrpSpPr>
          <p:grpSpPr>
            <a:xfrm>
              <a:off x="3" y="1425868"/>
              <a:ext cx="16230596" cy="4611508"/>
              <a:chOff x="0" y="4531017"/>
              <a:chExt cx="16230596" cy="4611508"/>
            </a:xfrm>
          </p:grpSpPr>
          <p:pic>
            <p:nvPicPr>
              <p:cNvPr id="62" name="Shape 62"/>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3" name="Shape 63"/>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4" name="Shape 64"/>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nvGrpSpPr>
            <p:cNvPr id="65" name="Shape 65"/>
            <p:cNvGrpSpPr/>
            <p:nvPr/>
          </p:nvGrpSpPr>
          <p:grpSpPr>
            <a:xfrm>
              <a:off x="3" y="4473868"/>
              <a:ext cx="16230596" cy="4611508"/>
              <a:chOff x="0" y="4531017"/>
              <a:chExt cx="16230596" cy="4611508"/>
            </a:xfrm>
          </p:grpSpPr>
          <p:pic>
            <p:nvPicPr>
              <p:cNvPr id="66" name="Shape 66"/>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7" name="Shape 67"/>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8" name="Shape 68"/>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sp>
        <p:nvSpPr>
          <p:cNvPr id="69" name="Shape 69"/>
          <p:cNvSpPr/>
          <p:nvPr/>
        </p:nvSpPr>
        <p:spPr>
          <a:xfrm>
            <a:off x="0" y="-1219199"/>
            <a:ext cx="16256003" cy="4476748"/>
          </a:xfrm>
          <a:prstGeom prst="rect">
            <a:avLst/>
          </a:prstGeom>
          <a:solidFill>
            <a:srgbClr val="56BFF4"/>
          </a:solidFill>
          <a:ln>
            <a:noFill/>
          </a:ln>
        </p:spPr>
        <p:txBody>
          <a:bodyPr lIns="91425" tIns="45700" rIns="91425" bIns="45700" anchor="ctr" anchorCtr="0">
            <a:noAutofit/>
          </a:bodyPr>
          <a:lstStyle/>
          <a:p>
            <a:pPr marL="0" marR="0" lvl="0" indent="0" algn="ctr" rtl="0">
              <a:spcBef>
                <a:spcPts val="0"/>
              </a:spcBef>
              <a:buNone/>
            </a:pPr>
            <a:endParaRPr sz="1843" b="0" i="0" u="none" strike="noStrike" cap="none" dirty="0">
              <a:solidFill>
                <a:srgbClr val="FFFFFF"/>
              </a:solidFill>
              <a:latin typeface="Calibri"/>
              <a:ea typeface="Calibri"/>
              <a:cs typeface="Calibri"/>
              <a:sym typeface="Calibri"/>
            </a:endParaRPr>
          </a:p>
        </p:txBody>
      </p:sp>
      <p:pic>
        <p:nvPicPr>
          <p:cNvPr id="70" name="Shape 70"/>
          <p:cNvPicPr preferRelativeResize="0"/>
          <p:nvPr/>
        </p:nvPicPr>
        <p:blipFill rotWithShape="1">
          <a:blip r:embed="rId3">
            <a:alphaModFix/>
          </a:blip>
          <a:srcRect/>
          <a:stretch/>
        </p:blipFill>
        <p:spPr>
          <a:xfrm>
            <a:off x="0" y="-1246720"/>
            <a:ext cx="16256000" cy="4504271"/>
          </a:xfrm>
          <a:prstGeom prst="rect">
            <a:avLst/>
          </a:prstGeom>
          <a:noFill/>
          <a:ln>
            <a:noFill/>
          </a:ln>
        </p:spPr>
      </p:pic>
      <p:grpSp>
        <p:nvGrpSpPr>
          <p:cNvPr id="71" name="Shape 71"/>
          <p:cNvGrpSpPr/>
          <p:nvPr/>
        </p:nvGrpSpPr>
        <p:grpSpPr>
          <a:xfrm>
            <a:off x="0" y="3238671"/>
            <a:ext cx="16255999" cy="130963"/>
            <a:chOff x="0" y="474414"/>
            <a:chExt cx="7908924" cy="61411"/>
          </a:xfrm>
        </p:grpSpPr>
        <p:sp>
          <p:nvSpPr>
            <p:cNvPr id="72" name="Shape 72"/>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3" name="Shape 73"/>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4" name="Shape 74"/>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5" name="Shape 75"/>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6" name="Shape 76"/>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7" name="Shape 77"/>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8" name="Shape 78"/>
            <p:cNvSpPr/>
            <p:nvPr/>
          </p:nvSpPr>
          <p:spPr>
            <a:xfrm>
              <a:off x="5972175" y="474414"/>
              <a:ext cx="1936749" cy="61411"/>
            </a:xfrm>
            <a:prstGeom prst="rect">
              <a:avLst/>
            </a:prstGeom>
            <a:solidFill>
              <a:srgbClr val="62ABCC"/>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grpSp>
      <p:sp>
        <p:nvSpPr>
          <p:cNvPr id="79" name="Shape 79"/>
          <p:cNvSpPr txBox="1">
            <a:spLocks noGrp="1"/>
          </p:cNvSpPr>
          <p:nvPr>
            <p:ph type="body" idx="1"/>
          </p:nvPr>
        </p:nvSpPr>
        <p:spPr>
          <a:xfrm>
            <a:off x="926745" y="1676697"/>
            <a:ext cx="12378946" cy="5355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chemeClr val="lt1"/>
              </a:buClr>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2"/>
          </p:nvPr>
        </p:nvSpPr>
        <p:spPr>
          <a:xfrm>
            <a:off x="926744" y="2380588"/>
            <a:ext cx="12378949" cy="4801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rgbClr val="0F547B"/>
              </a:buClr>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81" name="Shape 81"/>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53993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7199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4" name="Shape 84"/>
          <p:cNvSpPr txBox="1">
            <a:spLocks noGrp="1"/>
          </p:cNvSpPr>
          <p:nvPr>
            <p:ph type="title"/>
          </p:nvPr>
        </p:nvSpPr>
        <p:spPr>
          <a:xfrm>
            <a:off x="3079" y="319676"/>
            <a:ext cx="16258031" cy="665045"/>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F3F3F"/>
              </a:buClr>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extLst>
      <p:ext uri="{BB962C8B-B14F-4D97-AF65-F5344CB8AC3E}">
        <p14:creationId xmlns:p14="http://schemas.microsoft.com/office/powerpoint/2010/main" val="20319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25" name="TextBox 24"/>
          <p:cNvSpPr txBox="1"/>
          <p:nvPr userDrawn="1"/>
        </p:nvSpPr>
        <p:spPr>
          <a:xfrm>
            <a:off x="88120" y="8713208"/>
            <a:ext cx="3817263" cy="369332"/>
          </a:xfrm>
          <a:prstGeom prst="rect">
            <a:avLst/>
          </a:prstGeom>
          <a:noFill/>
        </p:spPr>
        <p:txBody>
          <a:bodyPr wrap="none" rtlCol="0" anchor="ctr">
            <a:spAutoFit/>
          </a:bodyPr>
          <a:lstStyle/>
          <a:p>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t>
            </a:r>
            <a:r>
              <a:rPr lang="en-US" sz="180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pic>
        <p:nvPicPr>
          <p:cNvPr id="4" name="Picture 3">
            <a:extLst>
              <a:ext uri="{FF2B5EF4-FFF2-40B4-BE49-F238E27FC236}">
                <a16:creationId xmlns:a16="http://schemas.microsoft.com/office/drawing/2014/main" id="{32F9E0B8-BA73-4E9F-A5CC-D55C7ED8A76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173559" y="176536"/>
            <a:ext cx="2589088" cy="768096"/>
          </a:xfrm>
          <a:prstGeom prst="rect">
            <a:avLst/>
          </a:prstGeom>
        </p:spPr>
      </p:pic>
    </p:spTree>
    <p:extLst>
      <p:ext uri="{BB962C8B-B14F-4D97-AF65-F5344CB8AC3E}">
        <p14:creationId xmlns:p14="http://schemas.microsoft.com/office/powerpoint/2010/main" val="125711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mmary">
  <p:cSld name="1_Summary">
    <p:spTree>
      <p:nvGrpSpPr>
        <p:cNvPr id="1" name="Shape 530"/>
        <p:cNvGrpSpPr/>
        <p:nvPr/>
      </p:nvGrpSpPr>
      <p:grpSpPr>
        <a:xfrm>
          <a:off x="0" y="0"/>
          <a:ext cx="0" cy="0"/>
          <a:chOff x="0" y="0"/>
          <a:chExt cx="0" cy="0"/>
        </a:xfrm>
      </p:grpSpPr>
      <p:pic>
        <p:nvPicPr>
          <p:cNvPr id="531" name="Google Shape;531;p62"/>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532" name="Google Shape;532;p62"/>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nvGrpSpPr>
          <p:cNvPr id="533" name="Google Shape;533;p62"/>
          <p:cNvGrpSpPr/>
          <p:nvPr/>
        </p:nvGrpSpPr>
        <p:grpSpPr>
          <a:xfrm>
            <a:off x="0" y="-4724"/>
            <a:ext cx="16256000" cy="195000"/>
            <a:chOff x="0" y="-4724"/>
            <a:chExt cx="16256000" cy="195000"/>
          </a:xfrm>
        </p:grpSpPr>
        <p:sp>
          <p:nvSpPr>
            <p:cNvPr id="534" name="Google Shape;534;p62"/>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5" name="Google Shape;535;p62"/>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Open Sans"/>
                <a:ea typeface="Open Sans"/>
                <a:cs typeface="Open Sans"/>
                <a:sym typeface="Open Sans"/>
              </a:endParaRPr>
            </a:p>
          </p:txBody>
        </p:sp>
        <p:sp>
          <p:nvSpPr>
            <p:cNvPr id="536" name="Google Shape;536;p62"/>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7" name="Google Shape;537;p62"/>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8" name="Google Shape;538;p62"/>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9" name="Google Shape;539;p62"/>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40" name="Google Shape;540;p62"/>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grpSp>
      <p:pic>
        <p:nvPicPr>
          <p:cNvPr id="541" name="Google Shape;541;p62"/>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542" name="Google Shape;542;p62"/>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3" name="Google Shape;543;p62"/>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4" name="Google Shape;544;p62"/>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5" name="Google Shape;545;p62"/>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46" name="Google Shape;546;p62"/>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547" name="Google Shape;547;p62"/>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3F3F3F"/>
                </a:solidFill>
                <a:latin typeface="Open Sans ExtraBold"/>
                <a:ea typeface="Open Sans ExtraBold"/>
                <a:cs typeface="Open Sans ExtraBold"/>
                <a:sym typeface="Open Sans ExtraBold"/>
              </a:rPr>
              <a:t>Key Takeaways</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0046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KC">
  <p:cSld name="KC">
    <p:spTree>
      <p:nvGrpSpPr>
        <p:cNvPr id="1" name="Shape 548"/>
        <p:cNvGrpSpPr/>
        <p:nvPr/>
      </p:nvGrpSpPr>
      <p:grpSpPr>
        <a:xfrm>
          <a:off x="0" y="0"/>
          <a:ext cx="0" cy="0"/>
          <a:chOff x="0" y="0"/>
          <a:chExt cx="0" cy="0"/>
        </a:xfrm>
      </p:grpSpPr>
      <p:pic>
        <p:nvPicPr>
          <p:cNvPr id="549" name="Google Shape;549;p63"/>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550" name="Google Shape;550;p63"/>
          <p:cNvSpPr txBox="1"/>
          <p:nvPr/>
        </p:nvSpPr>
        <p:spPr>
          <a:xfrm>
            <a:off x="4516612" y="3520992"/>
            <a:ext cx="5453321"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800" b="1" i="0" u="none" strike="noStrike" cap="none">
                <a:solidFill>
                  <a:schemeClr val="lt1"/>
                </a:solidFill>
                <a:latin typeface="Open Sans ExtraBold"/>
                <a:ea typeface="Open Sans ExtraBold"/>
                <a:cs typeface="Open Sans ExtraBold"/>
                <a:sym typeface="Open Sans ExtraBold"/>
              </a:rPr>
              <a:t>Knowledge Check</a:t>
            </a:r>
            <a:endParaRPr/>
          </a:p>
        </p:txBody>
      </p:sp>
      <p:grpSp>
        <p:nvGrpSpPr>
          <p:cNvPr id="551" name="Google Shape;551;p63"/>
          <p:cNvGrpSpPr/>
          <p:nvPr/>
        </p:nvGrpSpPr>
        <p:grpSpPr>
          <a:xfrm>
            <a:off x="0" y="-7450"/>
            <a:ext cx="16256000" cy="130964"/>
            <a:chOff x="0" y="474414"/>
            <a:chExt cx="7908925" cy="61412"/>
          </a:xfrm>
        </p:grpSpPr>
        <p:sp>
          <p:nvSpPr>
            <p:cNvPr id="552" name="Google Shape;552;p6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3" name="Google Shape;553;p6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4" name="Google Shape;554;p6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5" name="Google Shape;555;p6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6" name="Google Shape;556;p6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7" name="Google Shape;557;p6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8" name="Google Shape;558;p63"/>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410250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KC1">
  <p:cSld name="KC1">
    <p:spTree>
      <p:nvGrpSpPr>
        <p:cNvPr id="1" name="Shape 559"/>
        <p:cNvGrpSpPr/>
        <p:nvPr/>
      </p:nvGrpSpPr>
      <p:grpSpPr>
        <a:xfrm>
          <a:off x="0" y="0"/>
          <a:ext cx="0" cy="0"/>
          <a:chOff x="0" y="0"/>
          <a:chExt cx="0" cy="0"/>
        </a:xfrm>
      </p:grpSpPr>
      <p:sp>
        <p:nvSpPr>
          <p:cNvPr id="560" name="Google Shape;560;p6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61" name="Google Shape;561;p64"/>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62" name="Google Shape;562;p6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63" name="Google Shape;563;p64"/>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pic>
        <p:nvPicPr>
          <p:cNvPr id="564" name="Google Shape;564;p64"/>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565" name="Google Shape;565;p64"/>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
        <p:nvSpPr>
          <p:cNvPr id="566" name="Google Shape;566;p64"/>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567" name="Google Shape;567;p64"/>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568" name="Google Shape;568;p64"/>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c.</a:t>
            </a:r>
            <a:endParaRPr/>
          </a:p>
        </p:txBody>
      </p:sp>
      <p:sp>
        <p:nvSpPr>
          <p:cNvPr id="569" name="Google Shape;569;p64"/>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570" name="Google Shape;570;p6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1" name="Google Shape;571;p64"/>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2" name="Google Shape;572;p64"/>
          <p:cNvSpPr txBox="1">
            <a:spLocks noGrp="1"/>
          </p:cNvSpPr>
          <p:nvPr>
            <p:ph type="body" idx="4"/>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3" name="Google Shape;573;p64"/>
          <p:cNvSpPr txBox="1">
            <a:spLocks noGrp="1"/>
          </p:cNvSpPr>
          <p:nvPr>
            <p:ph type="body" idx="5"/>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74" name="Google Shape;574;p64"/>
          <p:cNvGrpSpPr/>
          <p:nvPr/>
        </p:nvGrpSpPr>
        <p:grpSpPr>
          <a:xfrm>
            <a:off x="-6322" y="-31264"/>
            <a:ext cx="16256000" cy="130964"/>
            <a:chOff x="0" y="474414"/>
            <a:chExt cx="7908925" cy="61412"/>
          </a:xfrm>
        </p:grpSpPr>
        <p:sp>
          <p:nvSpPr>
            <p:cNvPr id="575" name="Google Shape;575;p6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6" name="Google Shape;576;p6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7" name="Google Shape;577;p6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8" name="Google Shape;578;p6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9" name="Google Shape;579;p6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0" name="Google Shape;580;p6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1" name="Google Shape;581;p6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sp>
        <p:nvSpPr>
          <p:cNvPr id="582" name="Google Shape;582;p64"/>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1903753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KC_1A">
  <p:cSld name="KC_1A">
    <p:spTree>
      <p:nvGrpSpPr>
        <p:cNvPr id="1" name="Shape 583"/>
        <p:cNvGrpSpPr/>
        <p:nvPr/>
      </p:nvGrpSpPr>
      <p:grpSpPr>
        <a:xfrm>
          <a:off x="0" y="0"/>
          <a:ext cx="0" cy="0"/>
          <a:chOff x="0" y="0"/>
          <a:chExt cx="0" cy="0"/>
        </a:xfrm>
      </p:grpSpPr>
      <p:sp>
        <p:nvSpPr>
          <p:cNvPr id="584" name="Google Shape;584;p65"/>
          <p:cNvSpPr/>
          <p:nvPr/>
        </p:nvSpPr>
        <p:spPr>
          <a:xfrm>
            <a:off x="0" y="6789112"/>
            <a:ext cx="16313154" cy="2354888"/>
          </a:xfrm>
          <a:prstGeom prst="rect">
            <a:avLst/>
          </a:prstGeom>
          <a:gradFill>
            <a:gsLst>
              <a:gs pos="0">
                <a:srgbClr val="EEEEEE"/>
              </a:gs>
              <a:gs pos="100000">
                <a:srgbClr val="D9D9D9"/>
              </a:gs>
            </a:gsLst>
            <a:lin ang="5400000" scaled="0"/>
          </a:gra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77" b="0" i="0" u="none" strike="noStrike" cap="none">
              <a:solidFill>
                <a:srgbClr val="3F3F3F"/>
              </a:solidFill>
              <a:latin typeface="Arial"/>
              <a:ea typeface="Arial"/>
              <a:cs typeface="Arial"/>
              <a:sym typeface="Arial"/>
            </a:endParaRPr>
          </a:p>
        </p:txBody>
      </p:sp>
      <p:sp>
        <p:nvSpPr>
          <p:cNvPr id="585" name="Google Shape;585;p65"/>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6" name="Google Shape;586;p65"/>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87" name="Google Shape;587;p65"/>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88" name="Google Shape;588;p65"/>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sp>
        <p:nvSpPr>
          <p:cNvPr id="589" name="Google Shape;589;p65"/>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90" name="Google Shape;590;p65"/>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3F3F3F"/>
                </a:solidFill>
                <a:latin typeface="Open Sans"/>
                <a:ea typeface="Open Sans"/>
                <a:cs typeface="Open Sans"/>
                <a:sym typeface="Open Sans"/>
              </a:rPr>
              <a:t>The correct answer is</a:t>
            </a:r>
            <a:endParaRPr/>
          </a:p>
        </p:txBody>
      </p:sp>
      <p:cxnSp>
        <p:nvCxnSpPr>
          <p:cNvPr id="591" name="Google Shape;591;p65"/>
          <p:cNvCxnSpPr/>
          <p:nvPr/>
        </p:nvCxnSpPr>
        <p:spPr>
          <a:xfrm>
            <a:off x="396856" y="7371304"/>
            <a:ext cx="14514240" cy="0"/>
          </a:xfrm>
          <a:prstGeom prst="straightConnector1">
            <a:avLst/>
          </a:prstGeom>
          <a:noFill/>
          <a:ln w="12700" cap="flat" cmpd="sng">
            <a:solidFill>
              <a:schemeClr val="lt1"/>
            </a:solidFill>
            <a:prstDash val="solid"/>
            <a:round/>
            <a:headEnd type="none" w="sm" len="sm"/>
            <a:tailEnd type="none" w="sm" len="sm"/>
          </a:ln>
        </p:spPr>
      </p:cxnSp>
      <p:cxnSp>
        <p:nvCxnSpPr>
          <p:cNvPr id="592" name="Google Shape;592;p65"/>
          <p:cNvCxnSpPr/>
          <p:nvPr/>
        </p:nvCxnSpPr>
        <p:spPr>
          <a:xfrm>
            <a:off x="396854" y="7371304"/>
            <a:ext cx="15462286" cy="0"/>
          </a:xfrm>
          <a:prstGeom prst="straightConnector1">
            <a:avLst/>
          </a:prstGeom>
          <a:noFill/>
          <a:ln w="28575" cap="flat" cmpd="sng">
            <a:solidFill>
              <a:srgbClr val="CDCDCD"/>
            </a:solidFill>
            <a:prstDash val="solid"/>
            <a:round/>
            <a:headEnd type="none" w="sm" len="sm"/>
            <a:tailEnd type="none" w="sm" len="sm"/>
          </a:ln>
        </p:spPr>
      </p:cxnSp>
      <p:sp>
        <p:nvSpPr>
          <p:cNvPr id="593" name="Google Shape;593;p65"/>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94" name="Google Shape;594;p65"/>
          <p:cNvGrpSpPr/>
          <p:nvPr/>
        </p:nvGrpSpPr>
        <p:grpSpPr>
          <a:xfrm>
            <a:off x="-6322" y="-31264"/>
            <a:ext cx="16256000" cy="130964"/>
            <a:chOff x="0" y="474414"/>
            <a:chExt cx="7908925" cy="61412"/>
          </a:xfrm>
        </p:grpSpPr>
        <p:sp>
          <p:nvSpPr>
            <p:cNvPr id="595" name="Google Shape;595;p65"/>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6" name="Google Shape;596;p65"/>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7" name="Google Shape;597;p65"/>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8" name="Google Shape;598;p65"/>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9" name="Google Shape;599;p65"/>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0" name="Google Shape;600;p65"/>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1" name="Google Shape;601;p65"/>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pic>
        <p:nvPicPr>
          <p:cNvPr id="602" name="Google Shape;602;p65"/>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603" name="Google Shape;603;p65"/>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604" name="Google Shape;604;p65"/>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605" name="Google Shape;605;p65"/>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606" name="Google Shape;606;p65"/>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607" name="Google Shape;607;p65"/>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c.</a:t>
            </a:r>
            <a:endParaRPr/>
          </a:p>
        </p:txBody>
      </p:sp>
      <p:sp>
        <p:nvSpPr>
          <p:cNvPr id="608" name="Google Shape;608;p65"/>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609" name="Google Shape;609;p65"/>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0" name="Google Shape;610;p65"/>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1" name="Google Shape;611;p65"/>
          <p:cNvSpPr txBox="1">
            <a:spLocks noGrp="1"/>
          </p:cNvSpPr>
          <p:nvPr>
            <p:ph type="body" idx="7"/>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2" name="Google Shape;612;p65"/>
          <p:cNvSpPr txBox="1">
            <a:spLocks noGrp="1"/>
          </p:cNvSpPr>
          <p:nvPr>
            <p:ph type="body" idx="8"/>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3" name="Google Shape;613;p65"/>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18478749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19"/>
        <p:cNvGrpSpPr/>
        <p:nvPr/>
      </p:nvGrpSpPr>
      <p:grpSpPr>
        <a:xfrm>
          <a:off x="0" y="0"/>
          <a:ext cx="0" cy="0"/>
          <a:chOff x="0" y="0"/>
          <a:chExt cx="0" cy="0"/>
        </a:xfrm>
      </p:grpSpPr>
      <p:sp>
        <p:nvSpPr>
          <p:cNvPr id="220" name="Google Shape;220;p47"/>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nvGrpSpPr>
          <p:cNvPr id="221" name="Google Shape;221;p47"/>
          <p:cNvGrpSpPr/>
          <p:nvPr/>
        </p:nvGrpSpPr>
        <p:grpSpPr>
          <a:xfrm>
            <a:off x="-3" y="7545045"/>
            <a:ext cx="16256000" cy="130964"/>
            <a:chOff x="0" y="474414"/>
            <a:chExt cx="7908925" cy="61412"/>
          </a:xfrm>
        </p:grpSpPr>
        <p:sp>
          <p:nvSpPr>
            <p:cNvPr id="222" name="Google Shape;222;p47"/>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3" name="Google Shape;223;p47"/>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4" name="Google Shape;224;p47"/>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5" name="Google Shape;225;p47"/>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6" name="Google Shape;226;p47"/>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7" name="Google Shape;227;p47"/>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8" name="Google Shape;228;p47"/>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sp>
        <p:nvSpPr>
          <p:cNvPr id="229" name="Google Shape;229;p47"/>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30" name="Google Shape;230;p47"/>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i="0" u="none" strike="noStrike" cap="none">
                <a:solidFill>
                  <a:srgbClr val="262626"/>
                </a:solidFill>
                <a:latin typeface="Open Sans"/>
                <a:ea typeface="Open Sans"/>
                <a:cs typeface="Open Sans"/>
                <a:sym typeface="Open Sans"/>
              </a:rPr>
              <a:t>Thank You</a:t>
            </a:r>
            <a:endParaRPr sz="1400" b="0" i="0" u="none" strike="noStrike" cap="none">
              <a:solidFill>
                <a:srgbClr val="000000"/>
              </a:solidFill>
              <a:latin typeface="Arial"/>
              <a:ea typeface="Arial"/>
              <a:cs typeface="Arial"/>
              <a:sym typeface="Arial"/>
            </a:endParaRPr>
          </a:p>
        </p:txBody>
      </p:sp>
      <p:grpSp>
        <p:nvGrpSpPr>
          <p:cNvPr id="231" name="Google Shape;231;p47"/>
          <p:cNvGrpSpPr/>
          <p:nvPr/>
        </p:nvGrpSpPr>
        <p:grpSpPr>
          <a:xfrm>
            <a:off x="2493994" y="2493927"/>
            <a:ext cx="3549856" cy="3683090"/>
            <a:chOff x="1430872" y="1152875"/>
            <a:chExt cx="1727088" cy="1727088"/>
          </a:xfrm>
        </p:grpSpPr>
        <p:sp>
          <p:nvSpPr>
            <p:cNvPr id="232" name="Google Shape;232;p47"/>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pic>
          <p:nvPicPr>
            <p:cNvPr id="233" name="Google Shape;233;p47"/>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34" name="Google Shape;234;p47"/>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235" name="Google Shape;235;p47"/>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extLst>
      <p:ext uri="{BB962C8B-B14F-4D97-AF65-F5344CB8AC3E}">
        <p14:creationId xmlns:p14="http://schemas.microsoft.com/office/powerpoint/2010/main" val="4220865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plash screen">
  <p:cSld name="Splash screen">
    <p:spTree>
      <p:nvGrpSpPr>
        <p:cNvPr id="1" name="Shape 15"/>
        <p:cNvGrpSpPr/>
        <p:nvPr/>
      </p:nvGrpSpPr>
      <p:grpSpPr>
        <a:xfrm>
          <a:off x="0" y="0"/>
          <a:ext cx="0" cy="0"/>
          <a:chOff x="0" y="0"/>
          <a:chExt cx="0" cy="0"/>
        </a:xfrm>
      </p:grpSpPr>
      <p:sp>
        <p:nvSpPr>
          <p:cNvPr id="16" name="Google Shape;16;p2"/>
          <p:cNvSpPr/>
          <p:nvPr/>
        </p:nvSpPr>
        <p:spPr>
          <a:xfrm>
            <a:off x="1" y="0"/>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17" name="Google Shape;17;p2"/>
          <p:cNvSpPr/>
          <p:nvPr/>
        </p:nvSpPr>
        <p:spPr>
          <a:xfrm>
            <a:off x="1" y="7677022"/>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18" name="Google Shape;18;p2"/>
          <p:cNvSpPr txBox="1">
            <a:spLocks noGrp="1"/>
          </p:cNvSpPr>
          <p:nvPr>
            <p:ph type="body" idx="1"/>
          </p:nvPr>
        </p:nvSpPr>
        <p:spPr>
          <a:xfrm>
            <a:off x="3687281" y="3289822"/>
            <a:ext cx="9486278" cy="387798"/>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262626"/>
              </a:buClr>
              <a:buSzPts val="2800"/>
              <a:buFont typeface="Arial"/>
              <a:buNone/>
              <a:defRPr sz="2800" b="0" i="0" u="none" strike="noStrike" cap="none">
                <a:solidFill>
                  <a:srgbClr val="262626"/>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body" idx="2"/>
          </p:nvPr>
        </p:nvSpPr>
        <p:spPr>
          <a:xfrm>
            <a:off x="3687281" y="2625331"/>
            <a:ext cx="9486278" cy="443198"/>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262626"/>
              </a:buClr>
              <a:buSzPts val="3200"/>
              <a:buFont typeface="Arial"/>
              <a:buNone/>
              <a:defRPr sz="3200" b="1" i="0" u="none" strike="noStrike" cap="none">
                <a:solidFill>
                  <a:srgbClr val="262626"/>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20" name="Google Shape;20;p2"/>
          <p:cNvGrpSpPr/>
          <p:nvPr/>
        </p:nvGrpSpPr>
        <p:grpSpPr>
          <a:xfrm>
            <a:off x="-1" y="7545046"/>
            <a:ext cx="16256000" cy="130964"/>
            <a:chOff x="0" y="474414"/>
            <a:chExt cx="7908925" cy="61412"/>
          </a:xfrm>
        </p:grpSpPr>
        <p:sp>
          <p:nvSpPr>
            <p:cNvPr id="21" name="Google Shape;21;p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2" name="Google Shape;22;p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3" name="Google Shape;23;p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4" name="Google Shape;24;p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5" name="Google Shape;25;p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6" name="Google Shape;26;p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7" name="Google Shape;27;p2"/>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grpSp>
      <p:sp>
        <p:nvSpPr>
          <p:cNvPr id="28" name="Google Shape;28;p2"/>
          <p:cNvSpPr txBox="1"/>
          <p:nvPr/>
        </p:nvSpPr>
        <p:spPr>
          <a:xfrm>
            <a:off x="88120" y="8713208"/>
            <a:ext cx="3817263"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chemeClr val="lt1"/>
                </a:solidFill>
                <a:latin typeface="Open Sans"/>
                <a:ea typeface="Open Sans"/>
                <a:cs typeface="Open Sans"/>
                <a:sym typeface="Open Sans"/>
              </a:rPr>
              <a:t>©</a:t>
            </a:r>
            <a:r>
              <a:rPr lang="en-US" sz="1800" b="0" i="0" u="none" strike="noStrike" cap="none">
                <a:solidFill>
                  <a:schemeClr val="dk1"/>
                </a:solidFill>
                <a:latin typeface="Open Sans"/>
                <a:ea typeface="Open Sans"/>
                <a:cs typeface="Open Sans"/>
                <a:sym typeface="Open Sans"/>
              </a:rPr>
              <a:t> </a:t>
            </a:r>
            <a:r>
              <a:rPr lang="en-US" sz="1800" b="0" i="0" u="none" strike="noStrike" cap="none">
                <a:solidFill>
                  <a:schemeClr val="lt1"/>
                </a:solidFill>
                <a:latin typeface="Open Sans"/>
                <a:ea typeface="Open Sans"/>
                <a:cs typeface="Open Sans"/>
                <a:sym typeface="Open Sans"/>
              </a:rPr>
              <a:t>Simplilearn. All rights reserved.</a:t>
            </a:r>
            <a:endParaRPr/>
          </a:p>
        </p:txBody>
      </p:sp>
      <p:sp>
        <p:nvSpPr>
          <p:cNvPr id="29" name="Google Shape;29;p2"/>
          <p:cNvSpPr/>
          <p:nvPr/>
        </p:nvSpPr>
        <p:spPr>
          <a:xfrm>
            <a:off x="3579463"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0" name="Google Shape;30;p2"/>
          <p:cNvSpPr/>
          <p:nvPr/>
        </p:nvSpPr>
        <p:spPr>
          <a:xfrm>
            <a:off x="60441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1" name="Google Shape;31;p2"/>
          <p:cNvSpPr/>
          <p:nvPr/>
        </p:nvSpPr>
        <p:spPr>
          <a:xfrm>
            <a:off x="85173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2" name="Google Shape;32;p2"/>
          <p:cNvSpPr/>
          <p:nvPr/>
        </p:nvSpPr>
        <p:spPr>
          <a:xfrm>
            <a:off x="11016162"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33" name="Google Shape;33;p2"/>
          <p:cNvPicPr preferRelativeResize="0"/>
          <p:nvPr/>
        </p:nvPicPr>
        <p:blipFill rotWithShape="1">
          <a:blip r:embed="rId2">
            <a:alphaModFix/>
          </a:blip>
          <a:srcRect/>
          <a:stretch/>
        </p:blipFill>
        <p:spPr>
          <a:xfrm>
            <a:off x="3812452" y="4592532"/>
            <a:ext cx="1171029" cy="869787"/>
          </a:xfrm>
          <a:prstGeom prst="rect">
            <a:avLst/>
          </a:prstGeom>
          <a:noFill/>
          <a:ln>
            <a:noFill/>
          </a:ln>
        </p:spPr>
      </p:pic>
      <p:pic>
        <p:nvPicPr>
          <p:cNvPr id="34" name="Google Shape;34;p2"/>
          <p:cNvPicPr preferRelativeResize="0"/>
          <p:nvPr/>
        </p:nvPicPr>
        <p:blipFill rotWithShape="1">
          <a:blip r:embed="rId3">
            <a:alphaModFix/>
          </a:blip>
          <a:srcRect/>
          <a:stretch/>
        </p:blipFill>
        <p:spPr>
          <a:xfrm>
            <a:off x="6512268" y="4501181"/>
            <a:ext cx="732697" cy="1088225"/>
          </a:xfrm>
          <a:prstGeom prst="rect">
            <a:avLst/>
          </a:prstGeom>
          <a:noFill/>
          <a:ln>
            <a:noFill/>
          </a:ln>
        </p:spPr>
      </p:pic>
      <p:pic>
        <p:nvPicPr>
          <p:cNvPr id="35" name="Google Shape;35;p2"/>
          <p:cNvPicPr preferRelativeResize="0"/>
          <p:nvPr/>
        </p:nvPicPr>
        <p:blipFill rotWithShape="1">
          <a:blip r:embed="rId4">
            <a:alphaModFix/>
          </a:blip>
          <a:srcRect/>
          <a:stretch/>
        </p:blipFill>
        <p:spPr>
          <a:xfrm>
            <a:off x="8807158" y="4480191"/>
            <a:ext cx="1089313" cy="1130197"/>
          </a:xfrm>
          <a:prstGeom prst="rect">
            <a:avLst/>
          </a:prstGeom>
          <a:noFill/>
          <a:ln>
            <a:noFill/>
          </a:ln>
        </p:spPr>
      </p:pic>
      <p:pic>
        <p:nvPicPr>
          <p:cNvPr id="36" name="Google Shape;36;p2"/>
          <p:cNvPicPr preferRelativeResize="0"/>
          <p:nvPr/>
        </p:nvPicPr>
        <p:blipFill rotWithShape="1">
          <a:blip r:embed="rId5">
            <a:alphaModFix/>
          </a:blip>
          <a:srcRect/>
          <a:stretch/>
        </p:blipFill>
        <p:spPr>
          <a:xfrm>
            <a:off x="11221061" y="4512962"/>
            <a:ext cx="1259043" cy="1064663"/>
          </a:xfrm>
          <a:prstGeom prst="rect">
            <a:avLst/>
          </a:prstGeom>
          <a:noFill/>
          <a:ln>
            <a:noFill/>
          </a:ln>
        </p:spPr>
      </p:pic>
      <p:pic>
        <p:nvPicPr>
          <p:cNvPr id="37" name="Google Shape;37;p2"/>
          <p:cNvPicPr preferRelativeResize="0"/>
          <p:nvPr/>
        </p:nvPicPr>
        <p:blipFill rotWithShape="1">
          <a:blip r:embed="rId6">
            <a:alphaModFix/>
          </a:blip>
          <a:srcRect/>
          <a:stretch/>
        </p:blipFill>
        <p:spPr>
          <a:xfrm>
            <a:off x="13350856" y="176536"/>
            <a:ext cx="2589088" cy="768096"/>
          </a:xfrm>
          <a:prstGeom prst="rect">
            <a:avLst/>
          </a:prstGeom>
          <a:noFill/>
          <a:ln>
            <a:noFill/>
          </a:ln>
        </p:spPr>
      </p:pic>
    </p:spTree>
    <p:extLst>
      <p:ext uri="{BB962C8B-B14F-4D97-AF65-F5344CB8AC3E}">
        <p14:creationId xmlns:p14="http://schemas.microsoft.com/office/powerpoint/2010/main" val="32834320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lte">
  <p:cSld name="Tilte">
    <p:spTree>
      <p:nvGrpSpPr>
        <p:cNvPr id="1" name="Shape 55"/>
        <p:cNvGrpSpPr/>
        <p:nvPr/>
      </p:nvGrpSpPr>
      <p:grpSpPr>
        <a:xfrm>
          <a:off x="0" y="0"/>
          <a:ext cx="0" cy="0"/>
          <a:chOff x="0" y="0"/>
          <a:chExt cx="0" cy="0"/>
        </a:xfrm>
      </p:grpSpPr>
      <p:grpSp>
        <p:nvGrpSpPr>
          <p:cNvPr id="56" name="Google Shape;56;p4"/>
          <p:cNvGrpSpPr/>
          <p:nvPr/>
        </p:nvGrpSpPr>
        <p:grpSpPr>
          <a:xfrm>
            <a:off x="4" y="1425868"/>
            <a:ext cx="16230596" cy="7659509"/>
            <a:chOff x="4" y="1425868"/>
            <a:chExt cx="16230596" cy="7659509"/>
          </a:xfrm>
        </p:grpSpPr>
        <p:grpSp>
          <p:nvGrpSpPr>
            <p:cNvPr id="57" name="Google Shape;57;p4"/>
            <p:cNvGrpSpPr/>
            <p:nvPr/>
          </p:nvGrpSpPr>
          <p:grpSpPr>
            <a:xfrm>
              <a:off x="4" y="1425868"/>
              <a:ext cx="16230596" cy="4611509"/>
              <a:chOff x="0" y="4531017"/>
              <a:chExt cx="16230596" cy="4611509"/>
            </a:xfrm>
          </p:grpSpPr>
          <p:pic>
            <p:nvPicPr>
              <p:cNvPr id="58" name="Google Shape;58;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59" name="Google Shape;59;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0" name="Google Shape;60;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nvGrpSpPr>
            <p:cNvPr id="61" name="Google Shape;61;p4"/>
            <p:cNvGrpSpPr/>
            <p:nvPr/>
          </p:nvGrpSpPr>
          <p:grpSpPr>
            <a:xfrm>
              <a:off x="4" y="4473868"/>
              <a:ext cx="16230596" cy="4611509"/>
              <a:chOff x="0" y="4531017"/>
              <a:chExt cx="16230596" cy="4611509"/>
            </a:xfrm>
          </p:grpSpPr>
          <p:pic>
            <p:nvPicPr>
              <p:cNvPr id="62" name="Google Shape;62;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63" name="Google Shape;63;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4" name="Google Shape;64;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sp>
        <p:nvSpPr>
          <p:cNvPr id="65" name="Google Shape;65;p4"/>
          <p:cNvSpPr/>
          <p:nvPr/>
        </p:nvSpPr>
        <p:spPr>
          <a:xfrm>
            <a:off x="1" y="-1219199"/>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43">
              <a:solidFill>
                <a:srgbClr val="FFFFFF"/>
              </a:solidFill>
              <a:latin typeface="Calibri"/>
              <a:ea typeface="Calibri"/>
              <a:cs typeface="Calibri"/>
              <a:sym typeface="Calibri"/>
            </a:endParaRPr>
          </a:p>
        </p:txBody>
      </p:sp>
      <p:pic>
        <p:nvPicPr>
          <p:cNvPr id="66" name="Google Shape;66;p4"/>
          <p:cNvPicPr preferRelativeResize="0"/>
          <p:nvPr/>
        </p:nvPicPr>
        <p:blipFill rotWithShape="1">
          <a:blip r:embed="rId3">
            <a:alphaModFix/>
          </a:blip>
          <a:srcRect/>
          <a:stretch/>
        </p:blipFill>
        <p:spPr>
          <a:xfrm>
            <a:off x="0" y="-1246720"/>
            <a:ext cx="16255999" cy="4504271"/>
          </a:xfrm>
          <a:prstGeom prst="rect">
            <a:avLst/>
          </a:prstGeom>
          <a:noFill/>
          <a:ln>
            <a:noFill/>
          </a:ln>
        </p:spPr>
      </p:pic>
      <p:grpSp>
        <p:nvGrpSpPr>
          <p:cNvPr id="67" name="Google Shape;67;p4"/>
          <p:cNvGrpSpPr/>
          <p:nvPr/>
        </p:nvGrpSpPr>
        <p:grpSpPr>
          <a:xfrm>
            <a:off x="0" y="3238671"/>
            <a:ext cx="16256000" cy="130964"/>
            <a:chOff x="0" y="474414"/>
            <a:chExt cx="7908925" cy="61412"/>
          </a:xfrm>
        </p:grpSpPr>
        <p:sp>
          <p:nvSpPr>
            <p:cNvPr id="68" name="Google Shape;68;p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69" name="Google Shape;69;p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0" name="Google Shape;70;p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1" name="Google Shape;71;p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2" name="Google Shape;72;p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3" name="Google Shape;73;p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4" name="Google Shape;74;p4"/>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grpSp>
      <p:sp>
        <p:nvSpPr>
          <p:cNvPr id="75" name="Google Shape;75;p4"/>
          <p:cNvSpPr txBox="1">
            <a:spLocks noGrp="1"/>
          </p:cNvSpPr>
          <p:nvPr>
            <p:ph type="body" idx="1"/>
          </p:nvPr>
        </p:nvSpPr>
        <p:spPr>
          <a:xfrm>
            <a:off x="926745" y="1676697"/>
            <a:ext cx="12378947" cy="5355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chemeClr val="lt1"/>
              </a:buClr>
              <a:buSzPts val="3200"/>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4"/>
          <p:cNvSpPr txBox="1">
            <a:spLocks noGrp="1"/>
          </p:cNvSpPr>
          <p:nvPr>
            <p:ph type="body" idx="2"/>
          </p:nvPr>
        </p:nvSpPr>
        <p:spPr>
          <a:xfrm>
            <a:off x="926743" y="2380588"/>
            <a:ext cx="12378950" cy="4801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rgbClr val="0F547B"/>
              </a:buClr>
              <a:buSzPts val="2800"/>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7" name="Google Shape;77;p4"/>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40000912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78"/>
        <p:cNvGrpSpPr/>
        <p:nvPr/>
      </p:nvGrpSpPr>
      <p:grpSpPr>
        <a:xfrm>
          <a:off x="0" y="0"/>
          <a:ext cx="0" cy="0"/>
          <a:chOff x="0" y="0"/>
          <a:chExt cx="0" cy="0"/>
        </a:xfrm>
      </p:grpSpPr>
      <p:pic>
        <p:nvPicPr>
          <p:cNvPr id="79" name="Google Shape;79;p5"/>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0" name="Google Shape;80;p5"/>
          <p:cNvSpPr txBox="1">
            <a:spLocks noGrp="1"/>
          </p:cNvSpPr>
          <p:nvPr>
            <p:ph type="title"/>
          </p:nvPr>
        </p:nvSpPr>
        <p:spPr>
          <a:xfrm>
            <a:off x="3078" y="319675"/>
            <a:ext cx="16258032" cy="66504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006434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1539353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Summary">
  <p:cSld name="1_Summary">
    <p:spTree>
      <p:nvGrpSpPr>
        <p:cNvPr id="1" name="Shape 81"/>
        <p:cNvGrpSpPr/>
        <p:nvPr/>
      </p:nvGrpSpPr>
      <p:grpSpPr>
        <a:xfrm>
          <a:off x="0" y="0"/>
          <a:ext cx="0" cy="0"/>
          <a:chOff x="0" y="0"/>
          <a:chExt cx="0" cy="0"/>
        </a:xfrm>
      </p:grpSpPr>
      <p:pic>
        <p:nvPicPr>
          <p:cNvPr id="82" name="Google Shape;82;p6"/>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3" name="Google Shape;83;p6"/>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84" name="Google Shape;84;p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5" name="Google Shape;85;p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86" name="Google Shape;86;p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7" name="Google Shape;87;p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8" name="Google Shape;88;p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9" name="Google Shape;89;p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0" name="Google Shape;90;p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pic>
        <p:nvPicPr>
          <p:cNvPr id="91" name="Google Shape;91;p6"/>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92" name="Google Shape;92;p6"/>
          <p:cNvSpPr txBox="1">
            <a:spLocks noGrp="1"/>
          </p:cNvSpPr>
          <p:nvPr>
            <p:ph type="body" idx="1"/>
          </p:nvPr>
        </p:nvSpPr>
        <p:spPr>
          <a:xfrm>
            <a:off x="5249459" y="2742873"/>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6"/>
          <p:cNvSpPr txBox="1">
            <a:spLocks noGrp="1"/>
          </p:cNvSpPr>
          <p:nvPr>
            <p:ph type="body" idx="2"/>
          </p:nvPr>
        </p:nvSpPr>
        <p:spPr>
          <a:xfrm>
            <a:off x="5249459" y="3935570"/>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6"/>
          <p:cNvSpPr txBox="1">
            <a:spLocks noGrp="1"/>
          </p:cNvSpPr>
          <p:nvPr>
            <p:ph type="body" idx="3"/>
          </p:nvPr>
        </p:nvSpPr>
        <p:spPr>
          <a:xfrm>
            <a:off x="5249459" y="5128267"/>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6"/>
          <p:cNvSpPr txBox="1">
            <a:spLocks noGrp="1"/>
          </p:cNvSpPr>
          <p:nvPr>
            <p:ph type="body" idx="4"/>
          </p:nvPr>
        </p:nvSpPr>
        <p:spPr>
          <a:xfrm>
            <a:off x="5249459" y="6320965"/>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6" name="Google Shape;96;p6"/>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97" name="Google Shape;97;p6"/>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extLst>
      <p:ext uri="{BB962C8B-B14F-4D97-AF65-F5344CB8AC3E}">
        <p14:creationId xmlns:p14="http://schemas.microsoft.com/office/powerpoint/2010/main" val="38776063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Title page">
  <p:cSld name="1_Title page">
    <p:spTree>
      <p:nvGrpSpPr>
        <p:cNvPr id="1" name="Shape 163"/>
        <p:cNvGrpSpPr/>
        <p:nvPr/>
      </p:nvGrpSpPr>
      <p:grpSpPr>
        <a:xfrm>
          <a:off x="0" y="0"/>
          <a:ext cx="0" cy="0"/>
          <a:chOff x="0" y="0"/>
          <a:chExt cx="0" cy="0"/>
        </a:xfrm>
      </p:grpSpPr>
      <p:grpSp>
        <p:nvGrpSpPr>
          <p:cNvPr id="164" name="Google Shape;164;p10"/>
          <p:cNvGrpSpPr/>
          <p:nvPr/>
        </p:nvGrpSpPr>
        <p:grpSpPr>
          <a:xfrm>
            <a:off x="0" y="4423428"/>
            <a:ext cx="16925364" cy="4792282"/>
            <a:chOff x="0" y="4606764"/>
            <a:chExt cx="16306800" cy="4233210"/>
          </a:xfrm>
        </p:grpSpPr>
        <p:pic>
          <p:nvPicPr>
            <p:cNvPr id="165" name="Google Shape;165;p1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66" name="Google Shape;166;p10"/>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67" name="Google Shape;167;p10"/>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68" name="Google Shape;168;p10"/>
          <p:cNvGrpSpPr/>
          <p:nvPr/>
        </p:nvGrpSpPr>
        <p:grpSpPr>
          <a:xfrm>
            <a:off x="0" y="123514"/>
            <a:ext cx="16925364" cy="4792282"/>
            <a:chOff x="0" y="4606764"/>
            <a:chExt cx="16306800" cy="4233210"/>
          </a:xfrm>
        </p:grpSpPr>
        <p:pic>
          <p:nvPicPr>
            <p:cNvPr id="169" name="Google Shape;169;p1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70" name="Google Shape;170;p10"/>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71" name="Google Shape;171;p10"/>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72" name="Google Shape;172;p10"/>
          <p:cNvGrpSpPr/>
          <p:nvPr/>
        </p:nvGrpSpPr>
        <p:grpSpPr>
          <a:xfrm>
            <a:off x="0" y="-24382"/>
            <a:ext cx="16925362" cy="153283"/>
            <a:chOff x="0" y="474414"/>
            <a:chExt cx="7908924" cy="61411"/>
          </a:xfrm>
        </p:grpSpPr>
        <p:sp>
          <p:nvSpPr>
            <p:cNvPr id="173" name="Google Shape;173;p10"/>
            <p:cNvSpPr/>
            <p:nvPr/>
          </p:nvSpPr>
          <p:spPr>
            <a:xfrm>
              <a:off x="0" y="474414"/>
              <a:ext cx="711993" cy="61411"/>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4" name="Google Shape;174;p10"/>
            <p:cNvSpPr/>
            <p:nvPr/>
          </p:nvSpPr>
          <p:spPr>
            <a:xfrm>
              <a:off x="711993" y="474414"/>
              <a:ext cx="3455194" cy="61411"/>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5" name="Google Shape;175;p10"/>
            <p:cNvSpPr/>
            <p:nvPr/>
          </p:nvSpPr>
          <p:spPr>
            <a:xfrm>
              <a:off x="4167187" y="474414"/>
              <a:ext cx="683418" cy="61411"/>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6" name="Google Shape;176;p10"/>
            <p:cNvSpPr/>
            <p:nvPr/>
          </p:nvSpPr>
          <p:spPr>
            <a:xfrm>
              <a:off x="4850605" y="474414"/>
              <a:ext cx="228600" cy="61411"/>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7" name="Google Shape;177;p10"/>
            <p:cNvSpPr/>
            <p:nvPr/>
          </p:nvSpPr>
          <p:spPr>
            <a:xfrm>
              <a:off x="5079205" y="474414"/>
              <a:ext cx="80962" cy="61411"/>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8" name="Google Shape;178;p10"/>
            <p:cNvSpPr/>
            <p:nvPr/>
          </p:nvSpPr>
          <p:spPr>
            <a:xfrm>
              <a:off x="5160169" y="474414"/>
              <a:ext cx="812005" cy="61411"/>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9" name="Google Shape;179;p10"/>
            <p:cNvSpPr/>
            <p:nvPr/>
          </p:nvSpPr>
          <p:spPr>
            <a:xfrm>
              <a:off x="5972175" y="474414"/>
              <a:ext cx="1936749" cy="61411"/>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grpSp>
      <p:sp>
        <p:nvSpPr>
          <p:cNvPr id="180" name="Google Shape;180;p10"/>
          <p:cNvSpPr txBox="1">
            <a:spLocks noGrp="1"/>
          </p:cNvSpPr>
          <p:nvPr>
            <p:ph type="body" idx="1"/>
          </p:nvPr>
        </p:nvSpPr>
        <p:spPr>
          <a:xfrm>
            <a:off x="1886347" y="3734607"/>
            <a:ext cx="12483308" cy="590931"/>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284"/>
              </a:spcBef>
              <a:spcAft>
                <a:spcPts val="0"/>
              </a:spcAft>
              <a:buClr>
                <a:srgbClr val="404040"/>
              </a:buClr>
              <a:buSzPts val="3600"/>
              <a:buFont typeface="Arial"/>
              <a:buNone/>
              <a:defRPr sz="3600" b="0" i="0" u="none" strike="noStrike" cap="none">
                <a:solidFill>
                  <a:srgbClr val="404040"/>
                </a:solidFill>
                <a:latin typeface="Open Sans ExtraBold"/>
                <a:ea typeface="Open Sans ExtraBold"/>
                <a:cs typeface="Open Sans ExtraBold"/>
                <a:sym typeface="Open Sans ExtraBold"/>
              </a:defRPr>
            </a:lvl1pPr>
            <a:lvl2pPr marL="914400" marR="0" lvl="1"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2pPr>
            <a:lvl3pPr marL="1371600" marR="0" lvl="2"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3pPr>
            <a:lvl4pPr marL="1828800" marR="0" lvl="3"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4pPr>
            <a:lvl5pPr marL="2286000" marR="0" lvl="4"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81" name="Google Shape;181;p10"/>
          <p:cNvSpPr txBox="1">
            <a:spLocks noGrp="1"/>
          </p:cNvSpPr>
          <p:nvPr>
            <p:ph type="body" idx="2"/>
          </p:nvPr>
        </p:nvSpPr>
        <p:spPr>
          <a:xfrm>
            <a:off x="2453769" y="4553376"/>
            <a:ext cx="11348462" cy="480131"/>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284"/>
              </a:spcBef>
              <a:spcAft>
                <a:spcPts val="0"/>
              </a:spcAft>
              <a:buClr>
                <a:srgbClr val="404040"/>
              </a:buClr>
              <a:buSzPts val="2800"/>
              <a:buFont typeface="Arial"/>
              <a:buNone/>
              <a:defRPr sz="2800" b="0" i="0" u="none" strike="noStrike" cap="none">
                <a:solidFill>
                  <a:srgbClr val="404040"/>
                </a:solidFill>
                <a:latin typeface="Open Sans"/>
                <a:ea typeface="Open Sans"/>
                <a:cs typeface="Open Sans"/>
                <a:sym typeface="Open Sans"/>
              </a:defRPr>
            </a:lvl1pPr>
            <a:lvl2pPr marL="914400" marR="0" lvl="1"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2pPr>
            <a:lvl3pPr marL="1371600" marR="0" lvl="2"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3pPr>
            <a:lvl4pPr marL="1828800" marR="0" lvl="3"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4pPr>
            <a:lvl5pPr marL="2286000" marR="0" lvl="4"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grpSp>
        <p:nvGrpSpPr>
          <p:cNvPr id="182" name="Google Shape;182;p10"/>
          <p:cNvGrpSpPr/>
          <p:nvPr/>
        </p:nvGrpSpPr>
        <p:grpSpPr>
          <a:xfrm>
            <a:off x="391398" y="8733453"/>
            <a:ext cx="15571094" cy="410547"/>
            <a:chOff x="391397" y="8733452"/>
            <a:chExt cx="15571092" cy="410547"/>
          </a:xfrm>
        </p:grpSpPr>
        <p:pic>
          <p:nvPicPr>
            <p:cNvPr id="183" name="Google Shape;183;p10"/>
            <p:cNvPicPr preferRelativeResize="0"/>
            <p:nvPr/>
          </p:nvPicPr>
          <p:blipFill rotWithShape="1">
            <a:blip r:embed="rId3">
              <a:alphaModFix/>
            </a:blip>
            <a:srcRect l="91737" t="95510"/>
            <a:stretch/>
          </p:blipFill>
          <p:spPr>
            <a:xfrm>
              <a:off x="14667720" y="8733452"/>
              <a:ext cx="1294769" cy="410547"/>
            </a:xfrm>
            <a:prstGeom prst="rect">
              <a:avLst/>
            </a:prstGeom>
            <a:noFill/>
            <a:ln>
              <a:noFill/>
            </a:ln>
          </p:spPr>
        </p:pic>
        <p:sp>
          <p:nvSpPr>
            <p:cNvPr id="184" name="Google Shape;184;p10"/>
            <p:cNvSpPr txBox="1"/>
            <p:nvPr/>
          </p:nvSpPr>
          <p:spPr>
            <a:xfrm>
              <a:off x="391397" y="8735072"/>
              <a:ext cx="325191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400"/>
                <a:buFont typeface="Open Sans"/>
                <a:buNone/>
              </a:pPr>
              <a:r>
                <a:rPr lang="en-US" sz="1600">
                  <a:solidFill>
                    <a:srgbClr val="A5A5A5"/>
                  </a:solidFill>
                  <a:latin typeface="Open Sans"/>
                  <a:ea typeface="Open Sans"/>
                  <a:cs typeface="Open Sans"/>
                  <a:sym typeface="Open Sans"/>
                </a:rPr>
                <a:t>©Simplilearn. All rights reserved</a:t>
              </a:r>
              <a:endParaRPr/>
            </a:p>
          </p:txBody>
        </p:sp>
      </p:grpSp>
    </p:spTree>
    <p:extLst>
      <p:ext uri="{BB962C8B-B14F-4D97-AF65-F5344CB8AC3E}">
        <p14:creationId xmlns:p14="http://schemas.microsoft.com/office/powerpoint/2010/main" val="1417127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185"/>
        <p:cNvGrpSpPr/>
        <p:nvPr/>
      </p:nvGrpSpPr>
      <p:grpSpPr>
        <a:xfrm>
          <a:off x="0" y="0"/>
          <a:ext cx="0" cy="0"/>
          <a:chOff x="0" y="0"/>
          <a:chExt cx="0" cy="0"/>
        </a:xfrm>
      </p:grpSpPr>
      <p:pic>
        <p:nvPicPr>
          <p:cNvPr id="186" name="Google Shape;186;p11"/>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187" name="Google Shape;187;p11"/>
          <p:cNvSpPr txBox="1">
            <a:spLocks noGrp="1"/>
          </p:cNvSpPr>
          <p:nvPr>
            <p:ph type="title"/>
          </p:nvPr>
        </p:nvSpPr>
        <p:spPr>
          <a:xfrm>
            <a:off x="3078" y="319675"/>
            <a:ext cx="16258032" cy="66504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8918432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188"/>
        <p:cNvGrpSpPr/>
        <p:nvPr/>
      </p:nvGrpSpPr>
      <p:grpSpPr>
        <a:xfrm>
          <a:off x="0" y="0"/>
          <a:ext cx="0" cy="0"/>
          <a:chOff x="0" y="0"/>
          <a:chExt cx="0" cy="0"/>
        </a:xfrm>
      </p:grpSpPr>
      <p:sp>
        <p:nvSpPr>
          <p:cNvPr id="189" name="Google Shape;189;p12"/>
          <p:cNvSpPr/>
          <p:nvPr/>
        </p:nvSpPr>
        <p:spPr>
          <a:xfrm>
            <a:off x="2" y="-24187"/>
            <a:ext cx="1463433"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0" name="Google Shape;190;p12"/>
          <p:cNvSpPr/>
          <p:nvPr/>
        </p:nvSpPr>
        <p:spPr>
          <a:xfrm>
            <a:off x="1463434" y="-24187"/>
            <a:ext cx="7101807" cy="675245"/>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1" name="Google Shape;191;p12"/>
          <p:cNvSpPr/>
          <p:nvPr/>
        </p:nvSpPr>
        <p:spPr>
          <a:xfrm>
            <a:off x="8565237" y="-24187"/>
            <a:ext cx="1404697" cy="675245"/>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2" name="Google Shape;192;p12"/>
          <p:cNvSpPr/>
          <p:nvPr/>
        </p:nvSpPr>
        <p:spPr>
          <a:xfrm>
            <a:off x="9969936" y="-24187"/>
            <a:ext cx="469865"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3" name="Google Shape;193;p12"/>
          <p:cNvSpPr/>
          <p:nvPr/>
        </p:nvSpPr>
        <p:spPr>
          <a:xfrm>
            <a:off x="10439798" y="-24187"/>
            <a:ext cx="166412" cy="675245"/>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4" name="Google Shape;194;p12"/>
          <p:cNvSpPr/>
          <p:nvPr/>
        </p:nvSpPr>
        <p:spPr>
          <a:xfrm>
            <a:off x="10606210" y="-24187"/>
            <a:ext cx="1668996" cy="675245"/>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5" name="Google Shape;195;p12"/>
          <p:cNvSpPr/>
          <p:nvPr/>
        </p:nvSpPr>
        <p:spPr>
          <a:xfrm>
            <a:off x="12275208" y="-24187"/>
            <a:ext cx="3980795" cy="675245"/>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6" name="Google Shape;196;p12"/>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197" name="Google Shape;197;p12"/>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198" name="Google Shape;198;p12"/>
          <p:cNvSpPr txBox="1">
            <a:spLocks noGrp="1"/>
          </p:cNvSpPr>
          <p:nvPr>
            <p:ph type="body" idx="1"/>
          </p:nvPr>
        </p:nvSpPr>
        <p:spPr>
          <a:xfrm>
            <a:off x="2310170" y="931283"/>
            <a:ext cx="13391132" cy="1424965"/>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333"/>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99" name="Google Shape;199;p12"/>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00" name="Google Shape;200;p12"/>
          <p:cNvSpPr txBox="1">
            <a:spLocks noGrp="1"/>
          </p:cNvSpPr>
          <p:nvPr>
            <p:ph type="body" idx="2"/>
          </p:nvPr>
        </p:nvSpPr>
        <p:spPr>
          <a:xfrm>
            <a:off x="489442" y="1671457"/>
            <a:ext cx="1675120" cy="541667"/>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2800"/>
              <a:buFont typeface="Arial"/>
              <a:buNone/>
              <a:defRPr sz="2800" b="0" i="0" u="none" strike="noStrike" cap="none">
                <a:solidFill>
                  <a:srgbClr val="3F3F3F"/>
                </a:solidFill>
                <a:latin typeface="Open Sans ExtraBold"/>
                <a:ea typeface="Open Sans ExtraBold"/>
                <a:cs typeface="Open Sans ExtraBold"/>
                <a:sym typeface="Open Sans ExtraBold"/>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1" name="Google Shape;201;p12"/>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02" name="Google Shape;202;p12"/>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03" name="Google Shape;203;p12"/>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04" name="Google Shape;204;p12"/>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pic>
        <p:nvPicPr>
          <p:cNvPr id="205" name="Google Shape;205;p12"/>
          <p:cNvPicPr preferRelativeResize="0"/>
          <p:nvPr/>
        </p:nvPicPr>
        <p:blipFill rotWithShape="1">
          <a:blip r:embed="rId3">
            <a:alphaModFix/>
          </a:blip>
          <a:srcRect/>
          <a:stretch/>
        </p:blipFill>
        <p:spPr>
          <a:xfrm>
            <a:off x="14023506" y="6938"/>
            <a:ext cx="2217614" cy="639994"/>
          </a:xfrm>
          <a:prstGeom prst="rect">
            <a:avLst/>
          </a:prstGeom>
          <a:noFill/>
          <a:ln>
            <a:noFill/>
          </a:ln>
        </p:spPr>
      </p:pic>
      <p:sp>
        <p:nvSpPr>
          <p:cNvPr id="206" name="Google Shape;206;p12"/>
          <p:cNvSpPr txBox="1">
            <a:spLocks noGrp="1"/>
          </p:cNvSpPr>
          <p:nvPr>
            <p:ph type="body" idx="3"/>
          </p:nvPr>
        </p:nvSpPr>
        <p:spPr>
          <a:xfrm>
            <a:off x="2329744" y="2916969"/>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7" name="Google Shape;207;p12"/>
          <p:cNvSpPr txBox="1">
            <a:spLocks noGrp="1"/>
          </p:cNvSpPr>
          <p:nvPr>
            <p:ph type="body" idx="4"/>
          </p:nvPr>
        </p:nvSpPr>
        <p:spPr>
          <a:xfrm>
            <a:off x="2329744" y="3742686"/>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69871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208"/>
        <p:cNvGrpSpPr/>
        <p:nvPr/>
      </p:nvGrpSpPr>
      <p:grpSpPr>
        <a:xfrm>
          <a:off x="0" y="0"/>
          <a:ext cx="0" cy="0"/>
          <a:chOff x="0" y="0"/>
          <a:chExt cx="0" cy="0"/>
        </a:xfrm>
      </p:grpSpPr>
      <p:sp>
        <p:nvSpPr>
          <p:cNvPr id="209" name="Google Shape;209;p13"/>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210" name="Google Shape;210;p13"/>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211" name="Google Shape;211;p13"/>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12" name="Google Shape;212;p13"/>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13" name="Google Shape;213;p13"/>
          <p:cNvSpPr txBox="1">
            <a:spLocks noGrp="1"/>
          </p:cNvSpPr>
          <p:nvPr>
            <p:ph type="body" idx="1"/>
          </p:nvPr>
        </p:nvSpPr>
        <p:spPr>
          <a:xfrm>
            <a:off x="3662871" y="6760723"/>
            <a:ext cx="9022188" cy="61953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C9F37"/>
              </a:buClr>
              <a:buSzPts val="2400"/>
              <a:buFont typeface="Arial"/>
              <a:buNone/>
              <a:defRPr sz="2400" b="1" i="0" u="none" strike="noStrike" cap="none">
                <a:solidFill>
                  <a:srgbClr val="3C9F37"/>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13"/>
          <p:cNvSpPr/>
          <p:nvPr/>
        </p:nvSpPr>
        <p:spPr>
          <a:xfrm>
            <a:off x="2" y="-24187"/>
            <a:ext cx="1463433"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5" name="Google Shape;215;p13"/>
          <p:cNvSpPr/>
          <p:nvPr/>
        </p:nvSpPr>
        <p:spPr>
          <a:xfrm>
            <a:off x="1463434" y="-24187"/>
            <a:ext cx="7101807" cy="675245"/>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6" name="Google Shape;216;p13"/>
          <p:cNvSpPr/>
          <p:nvPr/>
        </p:nvSpPr>
        <p:spPr>
          <a:xfrm>
            <a:off x="8565237" y="-24187"/>
            <a:ext cx="1404697" cy="675245"/>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7" name="Google Shape;217;p13"/>
          <p:cNvSpPr/>
          <p:nvPr/>
        </p:nvSpPr>
        <p:spPr>
          <a:xfrm>
            <a:off x="9969936" y="-24187"/>
            <a:ext cx="469865"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8" name="Google Shape;218;p13"/>
          <p:cNvSpPr/>
          <p:nvPr/>
        </p:nvSpPr>
        <p:spPr>
          <a:xfrm>
            <a:off x="10439798" y="-24187"/>
            <a:ext cx="166412" cy="675245"/>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9" name="Google Shape;219;p13"/>
          <p:cNvSpPr/>
          <p:nvPr/>
        </p:nvSpPr>
        <p:spPr>
          <a:xfrm>
            <a:off x="10606210" y="-24187"/>
            <a:ext cx="1668996" cy="675245"/>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20" name="Google Shape;220;p13"/>
          <p:cNvSpPr/>
          <p:nvPr/>
        </p:nvSpPr>
        <p:spPr>
          <a:xfrm>
            <a:off x="12275208" y="-24187"/>
            <a:ext cx="3980795" cy="675245"/>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21" name="Google Shape;221;p13"/>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22" name="Google Shape;222;p13"/>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223" name="Google Shape;223;p13"/>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24" name="Google Shape;224;p13"/>
          <p:cNvSpPr txBox="1">
            <a:spLocks noGrp="1"/>
          </p:cNvSpPr>
          <p:nvPr>
            <p:ph type="body" idx="2"/>
          </p:nvPr>
        </p:nvSpPr>
        <p:spPr>
          <a:xfrm>
            <a:off x="489442" y="1671457"/>
            <a:ext cx="1675120" cy="541667"/>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2800"/>
              <a:buFont typeface="Arial"/>
              <a:buNone/>
              <a:defRPr sz="2800" b="0" i="0" u="none" strike="noStrike" cap="none">
                <a:solidFill>
                  <a:srgbClr val="3F3F3F"/>
                </a:solidFill>
                <a:latin typeface="Open Sans ExtraBold"/>
                <a:ea typeface="Open Sans ExtraBold"/>
                <a:cs typeface="Open Sans ExtraBold"/>
                <a:sym typeface="Open Sans ExtraBold"/>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5" name="Google Shape;225;p13"/>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26" name="Google Shape;226;p13"/>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27" name="Google Shape;227;p13"/>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28" name="Google Shape;228;p13"/>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29" name="Google Shape;229;p13"/>
          <p:cNvSpPr txBox="1">
            <a:spLocks noGrp="1"/>
          </p:cNvSpPr>
          <p:nvPr>
            <p:ph type="body" idx="3"/>
          </p:nvPr>
        </p:nvSpPr>
        <p:spPr>
          <a:xfrm>
            <a:off x="2329744" y="2916969"/>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0" name="Google Shape;230;p13"/>
          <p:cNvSpPr txBox="1">
            <a:spLocks noGrp="1"/>
          </p:cNvSpPr>
          <p:nvPr>
            <p:ph type="body" idx="4"/>
          </p:nvPr>
        </p:nvSpPr>
        <p:spPr>
          <a:xfrm>
            <a:off x="2329744" y="3742686"/>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31" name="Google Shape;231;p13"/>
          <p:cNvPicPr preferRelativeResize="0"/>
          <p:nvPr/>
        </p:nvPicPr>
        <p:blipFill rotWithShape="1">
          <a:blip r:embed="rId3">
            <a:alphaModFix/>
          </a:blip>
          <a:srcRect/>
          <a:stretch/>
        </p:blipFill>
        <p:spPr>
          <a:xfrm>
            <a:off x="14023506" y="6938"/>
            <a:ext cx="2217614" cy="639994"/>
          </a:xfrm>
          <a:prstGeom prst="rect">
            <a:avLst/>
          </a:prstGeom>
          <a:noFill/>
          <a:ln>
            <a:noFill/>
          </a:ln>
        </p:spPr>
      </p:pic>
      <p:sp>
        <p:nvSpPr>
          <p:cNvPr id="232" name="Google Shape;232;p13"/>
          <p:cNvSpPr txBox="1">
            <a:spLocks noGrp="1"/>
          </p:cNvSpPr>
          <p:nvPr>
            <p:ph type="body" idx="5"/>
          </p:nvPr>
        </p:nvSpPr>
        <p:spPr>
          <a:xfrm>
            <a:off x="2310170" y="931283"/>
            <a:ext cx="13391132" cy="1424965"/>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333"/>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3" name="Google Shape;233;p13"/>
          <p:cNvSpPr txBox="1">
            <a:spLocks noGrp="1"/>
          </p:cNvSpPr>
          <p:nvPr>
            <p:ph type="body" idx="6"/>
          </p:nvPr>
        </p:nvSpPr>
        <p:spPr>
          <a:xfrm>
            <a:off x="427451" y="7435666"/>
            <a:ext cx="15375004" cy="133385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9284094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34"/>
        <p:cNvGrpSpPr/>
        <p:nvPr/>
      </p:nvGrpSpPr>
      <p:grpSpPr>
        <a:xfrm>
          <a:off x="0" y="0"/>
          <a:ext cx="0" cy="0"/>
          <a:chOff x="0" y="0"/>
          <a:chExt cx="0" cy="0"/>
        </a:xfrm>
      </p:grpSpPr>
      <p:sp>
        <p:nvSpPr>
          <p:cNvPr id="235" name="Google Shape;235;p14"/>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236" name="Google Shape;236;p14"/>
          <p:cNvGrpSpPr/>
          <p:nvPr/>
        </p:nvGrpSpPr>
        <p:grpSpPr>
          <a:xfrm>
            <a:off x="-3" y="7545045"/>
            <a:ext cx="16256000" cy="130964"/>
            <a:chOff x="0" y="474414"/>
            <a:chExt cx="7908925" cy="61412"/>
          </a:xfrm>
        </p:grpSpPr>
        <p:sp>
          <p:nvSpPr>
            <p:cNvPr id="237" name="Google Shape;237;p1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38" name="Google Shape;238;p1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39" name="Google Shape;239;p1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0" name="Google Shape;240;p1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1" name="Google Shape;241;p1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2" name="Google Shape;242;p1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3" name="Google Shape;243;p1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
        <p:nvSpPr>
          <p:cNvPr id="244" name="Google Shape;244;p14"/>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5" name="Google Shape;245;p14"/>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a:solidFill>
                  <a:srgbClr val="262626"/>
                </a:solidFill>
                <a:latin typeface="Open Sans"/>
                <a:ea typeface="Open Sans"/>
                <a:cs typeface="Open Sans"/>
                <a:sym typeface="Open Sans"/>
              </a:rPr>
              <a:t>Thank You</a:t>
            </a:r>
            <a:endParaRPr/>
          </a:p>
        </p:txBody>
      </p:sp>
      <p:grpSp>
        <p:nvGrpSpPr>
          <p:cNvPr id="246" name="Google Shape;246;p14"/>
          <p:cNvGrpSpPr/>
          <p:nvPr/>
        </p:nvGrpSpPr>
        <p:grpSpPr>
          <a:xfrm>
            <a:off x="2493994" y="2493927"/>
            <a:ext cx="3549856" cy="3683090"/>
            <a:chOff x="1430872" y="1152875"/>
            <a:chExt cx="1727088" cy="1727088"/>
          </a:xfrm>
        </p:grpSpPr>
        <p:sp>
          <p:nvSpPr>
            <p:cNvPr id="247" name="Google Shape;247;p14"/>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248" name="Google Shape;248;p14"/>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49" name="Google Shape;249;p14"/>
          <p:cNvPicPr preferRelativeResize="0"/>
          <p:nvPr/>
        </p:nvPicPr>
        <p:blipFill rotWithShape="1">
          <a:blip r:embed="rId3">
            <a:alphaModFix/>
          </a:blip>
          <a:srcRect/>
          <a:stretch/>
        </p:blipFill>
        <p:spPr>
          <a:xfrm>
            <a:off x="13413430" y="174759"/>
            <a:ext cx="2673811" cy="771649"/>
          </a:xfrm>
          <a:prstGeom prst="rect">
            <a:avLst/>
          </a:prstGeom>
          <a:noFill/>
          <a:ln>
            <a:noFill/>
          </a:ln>
        </p:spPr>
      </p:pic>
    </p:spTree>
    <p:extLst>
      <p:ext uri="{BB962C8B-B14F-4D97-AF65-F5344CB8AC3E}">
        <p14:creationId xmlns:p14="http://schemas.microsoft.com/office/powerpoint/2010/main" val="31063347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bjctive">
  <p:cSld name="Objctive">
    <p:spTree>
      <p:nvGrpSpPr>
        <p:cNvPr id="1" name="Shape 250"/>
        <p:cNvGrpSpPr/>
        <p:nvPr/>
      </p:nvGrpSpPr>
      <p:grpSpPr>
        <a:xfrm>
          <a:off x="0" y="0"/>
          <a:ext cx="0" cy="0"/>
          <a:chOff x="0" y="0"/>
          <a:chExt cx="0" cy="0"/>
        </a:xfrm>
      </p:grpSpPr>
      <p:sp>
        <p:nvSpPr>
          <p:cNvPr id="251" name="Google Shape;251;p15"/>
          <p:cNvSpPr/>
          <p:nvPr/>
        </p:nvSpPr>
        <p:spPr>
          <a:xfrm>
            <a:off x="10439798" y="-4724"/>
            <a:ext cx="166412"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52" name="Google Shape;252;p15"/>
          <p:cNvSpPr txBox="1">
            <a:spLocks noGrp="1"/>
          </p:cNvSpPr>
          <p:nvPr>
            <p:ph type="body" idx="1"/>
          </p:nvPr>
        </p:nvSpPr>
        <p:spPr>
          <a:xfrm>
            <a:off x="2" y="190279"/>
            <a:ext cx="13306559" cy="67031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3" name="Google Shape;253;p15"/>
          <p:cNvSpPr txBox="1">
            <a:spLocks noGrp="1"/>
          </p:cNvSpPr>
          <p:nvPr>
            <p:ph type="body" idx="2"/>
          </p:nvPr>
        </p:nvSpPr>
        <p:spPr>
          <a:xfrm>
            <a:off x="4089699" y="1242018"/>
            <a:ext cx="11814231" cy="7268479"/>
          </a:xfrm>
          <a:prstGeom prst="rect">
            <a:avLst/>
          </a:prstGeom>
          <a:noFill/>
          <a:ln>
            <a:noFill/>
          </a:ln>
        </p:spPr>
        <p:txBody>
          <a:bodyPr spcFirstLastPara="1" wrap="square" lIns="91425" tIns="91425" rIns="91425" bIns="91425" anchor="t" anchorCtr="0"/>
          <a:lstStyle>
            <a:lvl1pPr marL="457200" marR="0" lvl="0" indent="-406400" algn="l" rtl="0">
              <a:lnSpc>
                <a:spcPct val="15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54" name="Google Shape;254;p15"/>
          <p:cNvPicPr preferRelativeResize="0"/>
          <p:nvPr/>
        </p:nvPicPr>
        <p:blipFill rotWithShape="1">
          <a:blip r:embed="rId2">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434258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ontent page">
  <p:cSld name="Content page">
    <p:spTree>
      <p:nvGrpSpPr>
        <p:cNvPr id="1" name="Shape 255"/>
        <p:cNvGrpSpPr/>
        <p:nvPr/>
      </p:nvGrpSpPr>
      <p:grpSpPr>
        <a:xfrm>
          <a:off x="0" y="0"/>
          <a:ext cx="0" cy="0"/>
          <a:chOff x="0" y="0"/>
          <a:chExt cx="0" cy="0"/>
        </a:xfrm>
      </p:grpSpPr>
      <p:sp>
        <p:nvSpPr>
          <p:cNvPr id="256" name="Google Shape;256;p16"/>
          <p:cNvSpPr/>
          <p:nvPr/>
        </p:nvSpPr>
        <p:spPr>
          <a:xfrm>
            <a:off x="10439798" y="-4724"/>
            <a:ext cx="166412"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57" name="Google Shape;257;p16"/>
          <p:cNvSpPr txBox="1">
            <a:spLocks noGrp="1"/>
          </p:cNvSpPr>
          <p:nvPr>
            <p:ph type="body" idx="1"/>
          </p:nvPr>
        </p:nvSpPr>
        <p:spPr>
          <a:xfrm>
            <a:off x="364903" y="1250986"/>
            <a:ext cx="15528769" cy="4974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8" name="Google Shape;258;p16"/>
          <p:cNvSpPr txBox="1">
            <a:spLocks noGrp="1"/>
          </p:cNvSpPr>
          <p:nvPr>
            <p:ph type="body" idx="2"/>
          </p:nvPr>
        </p:nvSpPr>
        <p:spPr>
          <a:xfrm>
            <a:off x="2" y="190279"/>
            <a:ext cx="13306559" cy="67031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9" name="Google Shape;259;p16"/>
          <p:cNvSpPr txBox="1">
            <a:spLocks noGrp="1"/>
          </p:cNvSpPr>
          <p:nvPr>
            <p:ph type="body" idx="3"/>
          </p:nvPr>
        </p:nvSpPr>
        <p:spPr>
          <a:xfrm>
            <a:off x="364903" y="2031140"/>
            <a:ext cx="15528769" cy="6145707"/>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333"/>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60" name="Google Shape;260;p16"/>
          <p:cNvPicPr preferRelativeResize="0"/>
          <p:nvPr/>
        </p:nvPicPr>
        <p:blipFill rotWithShape="1">
          <a:blip r:embed="rId2">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14860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8235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286095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429452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90317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199462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5522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B49D6184-FD4F-4AB4-9DE3-02949B68EE01}" type="slidenum">
              <a:rPr lang="en-US" smtClean="0"/>
              <a:t>‹#›</a:t>
            </a:fld>
            <a:endParaRPr lang="en-US" dirty="0"/>
          </a:p>
        </p:txBody>
      </p:sp>
    </p:spTree>
    <p:extLst>
      <p:ext uri="{BB962C8B-B14F-4D97-AF65-F5344CB8AC3E}">
        <p14:creationId xmlns:p14="http://schemas.microsoft.com/office/powerpoint/2010/main" val="391118777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94" r:id="rId12"/>
    <p:sldLayoutId id="2147483671" r:id="rId13"/>
    <p:sldLayoutId id="2147483670" r:id="rId14"/>
    <p:sldLayoutId id="2147483696" r:id="rId15"/>
    <p:sldLayoutId id="2147483697" r:id="rId16"/>
    <p:sldLayoutId id="2147483699" r:id="rId17"/>
    <p:sldLayoutId id="2147483729" r:id="rId18"/>
    <p:sldLayoutId id="2147483700" r:id="rId19"/>
    <p:sldLayoutId id="2147483707" r:id="rId20"/>
    <p:sldLayoutId id="2147483708" r:id="rId21"/>
    <p:sldLayoutId id="2147483724" r:id="rId22"/>
    <p:sldLayoutId id="2147483725" r:id="rId23"/>
    <p:sldLayoutId id="2147483726" r:id="rId24"/>
    <p:sldLayoutId id="2147483727" r:id="rId25"/>
    <p:sldLayoutId id="2147483728" r:id="rId26"/>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7363"/>
            <a:ext cx="14020801" cy="1766887"/>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117600" y="2433638"/>
            <a:ext cx="14020801" cy="5802312"/>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117600" y="8475663"/>
            <a:ext cx="3657600" cy="48577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384800" y="8475663"/>
            <a:ext cx="5486400" cy="48577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2508428"/>
      </p:ext>
    </p:extLst>
  </p:cSld>
  <p:clrMap bg1="lt1" tx1="dk1" bg2="dk2" tx2="lt2" accent1="accent1" accent2="accent2" accent3="accent3" accent4="accent4" accent5="accent5" accent6="accent6" hlink="hlink" folHlink="folHlink"/>
  <p:sldLayoutIdLst>
    <p:sldLayoutId id="2147483712"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image" Target="../media/image44.e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image" Target="../media/image50.sv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0.xml"/><Relationship Id="rId1" Type="http://schemas.openxmlformats.org/officeDocument/2006/relationships/vmlDrawing" Target="../drawings/vmlDrawing2.vml"/><Relationship Id="rId6" Type="http://schemas.openxmlformats.org/officeDocument/2006/relationships/image" Target="../media/image54.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0.xml"/><Relationship Id="rId1" Type="http://schemas.openxmlformats.org/officeDocument/2006/relationships/vmlDrawing" Target="../drawings/vmlDrawing3.vml"/><Relationship Id="rId6" Type="http://schemas.openxmlformats.org/officeDocument/2006/relationships/image" Target="../media/image55.wmf"/><Relationship Id="rId5" Type="http://schemas.openxmlformats.org/officeDocument/2006/relationships/oleObject" Target="../embeddings/oleObject3.bin"/><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png"/><Relationship Id="rId1" Type="http://schemas.openxmlformats.org/officeDocument/2006/relationships/slideLayout" Target="../slideLayouts/slideLayout20.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png"/><Relationship Id="rId1" Type="http://schemas.openxmlformats.org/officeDocument/2006/relationships/slideLayout" Target="../slideLayouts/slideLayout20.xml"/><Relationship Id="rId4" Type="http://schemas.microsoft.com/office/2007/relationships/hdphoto" Target="../media/hdphoto2.wdp"/></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0.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0.xml"/><Relationship Id="rId5" Type="http://schemas.openxmlformats.org/officeDocument/2006/relationships/image" Target="../media/image68.svg"/><Relationship Id="rId4" Type="http://schemas.openxmlformats.org/officeDocument/2006/relationships/image" Target="../media/image67.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0.xml"/><Relationship Id="rId5" Type="http://schemas.microsoft.com/office/2007/relationships/hdphoto" Target="../media/hdphoto3.wdp"/><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23.wmf"/><Relationship Id="rId4" Type="http://schemas.openxmlformats.org/officeDocument/2006/relationships/image" Target="../media/image22.wmf"/></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3.png"/><Relationship Id="rId2" Type="http://schemas.openxmlformats.org/officeDocument/2006/relationships/notesSlide" Target="../notesSlides/notesSlide48.xml"/><Relationship Id="rId1" Type="http://schemas.openxmlformats.org/officeDocument/2006/relationships/slideLayout" Target="../slideLayouts/slideLayout20.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notesSlide" Target="../notesSlides/notesSlide50.xml"/><Relationship Id="rId7" Type="http://schemas.openxmlformats.org/officeDocument/2006/relationships/image" Target="../media/image75.png"/><Relationship Id="rId2" Type="http://schemas.openxmlformats.org/officeDocument/2006/relationships/slideLayout" Target="../slideLayouts/slideLayout20.xml"/><Relationship Id="rId1" Type="http://schemas.openxmlformats.org/officeDocument/2006/relationships/vmlDrawing" Target="../drawings/vmlDrawing4.vml"/><Relationship Id="rId6" Type="http://schemas.openxmlformats.org/officeDocument/2006/relationships/image" Target="../media/image70.wmf"/><Relationship Id="rId5" Type="http://schemas.openxmlformats.org/officeDocument/2006/relationships/oleObject" Target="../embeddings/oleObject4.bin"/><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notesSlide" Target="../notesSlides/notesSlide52.xml"/><Relationship Id="rId7" Type="http://schemas.openxmlformats.org/officeDocument/2006/relationships/oleObject" Target="../embeddings/oleObject6.bin"/><Relationship Id="rId2" Type="http://schemas.openxmlformats.org/officeDocument/2006/relationships/slideLayout" Target="../slideLayouts/slideLayout20.xml"/><Relationship Id="rId1" Type="http://schemas.openxmlformats.org/officeDocument/2006/relationships/vmlDrawing" Target="../drawings/vmlDrawing5.vml"/><Relationship Id="rId6" Type="http://schemas.openxmlformats.org/officeDocument/2006/relationships/image" Target="../media/image71.wmf"/><Relationship Id="rId5" Type="http://schemas.openxmlformats.org/officeDocument/2006/relationships/oleObject" Target="../embeddings/oleObject5.bin"/><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0.xml"/><Relationship Id="rId1" Type="http://schemas.openxmlformats.org/officeDocument/2006/relationships/vmlDrawing" Target="../drawings/vmlDrawing6.vml"/><Relationship Id="rId6" Type="http://schemas.openxmlformats.org/officeDocument/2006/relationships/image" Target="../media/image73.wmf"/><Relationship Id="rId5" Type="http://schemas.openxmlformats.org/officeDocument/2006/relationships/oleObject" Target="../embeddings/oleObject7.bin"/><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0.xml"/><Relationship Id="rId4" Type="http://schemas.openxmlformats.org/officeDocument/2006/relationships/image" Target="../media/image74.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20.xml"/><Relationship Id="rId4" Type="http://schemas.openxmlformats.org/officeDocument/2006/relationships/image" Target="../media/image77.pn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9.xml"/><Relationship Id="rId4" Type="http://schemas.openxmlformats.org/officeDocument/2006/relationships/image" Target="../media/image85.png"/></Relationships>
</file>

<file path=ppt/slides/_rels/slide8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8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10853472" cy="387798"/>
          </a:xfrm>
        </p:spPr>
        <p:txBody>
          <a:bodyPr/>
          <a:lstStyle/>
          <a:p>
            <a:pPr>
              <a:spcBef>
                <a:spcPts val="0"/>
              </a:spcBef>
              <a:buClr>
                <a:srgbClr val="3F3F3F"/>
              </a:buClr>
              <a:buSzPct val="25000"/>
            </a:pPr>
            <a:r>
              <a:rPr lang="en-US" dirty="0">
                <a:solidFill>
                  <a:srgbClr val="3F3F3F"/>
                </a:solidFill>
                <a:latin typeface="Open Sans"/>
                <a:ea typeface="Open Sans"/>
                <a:cs typeface="Open Sans"/>
                <a:sym typeface="Open Sans"/>
              </a:rPr>
              <a:t>Lesson 5: Supervised Learning</a:t>
            </a:r>
            <a:r>
              <a:rPr lang="en-US" dirty="0">
                <a:solidFill>
                  <a:srgbClr val="3F3F3F"/>
                </a:solidFill>
                <a:latin typeface="Open Sans"/>
                <a:ea typeface="Open Sans"/>
                <a:cs typeface="Open Sans"/>
              </a:rPr>
              <a:t>–</a:t>
            </a:r>
            <a:r>
              <a:rPr lang="en-US" dirty="0">
                <a:solidFill>
                  <a:srgbClr val="3F3F3F"/>
                </a:solidFill>
                <a:latin typeface="Open Sans"/>
                <a:ea typeface="Open Sans"/>
                <a:cs typeface="Open Sans"/>
                <a:sym typeface="Open Sans"/>
              </a:rPr>
              <a:t>Classification</a:t>
            </a:r>
          </a:p>
        </p:txBody>
      </p:sp>
      <p:sp>
        <p:nvSpPr>
          <p:cNvPr id="2" name="Text Placeholder 1"/>
          <p:cNvSpPr>
            <a:spLocks noGrp="1"/>
          </p:cNvSpPr>
          <p:nvPr>
            <p:ph type="body" sz="quarter" idx="10"/>
          </p:nvPr>
        </p:nvSpPr>
        <p:spPr>
          <a:xfrm>
            <a:off x="3687281" y="2625331"/>
            <a:ext cx="9486278" cy="443198"/>
          </a:xfrm>
        </p:spPr>
        <p:txBody>
          <a:bodyPr/>
          <a:lstStyle/>
          <a:p>
            <a:r>
              <a:rPr lang="en-US" dirty="0"/>
              <a:t>Machine Learning</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Classification</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a:t>
            </a:r>
            <a:r>
              <a:rPr lang="en-US" dirty="0"/>
              <a:t>2</a:t>
            </a:r>
            <a:r>
              <a:rPr lang="en-US" sz="2800" b="0" i="0" u="none" strike="noStrike" cap="none" dirty="0">
                <a:solidFill>
                  <a:srgbClr val="0F547B"/>
                </a:solidFill>
                <a:latin typeface="Open Sans SemiBold"/>
                <a:ea typeface="Open Sans SemiBold"/>
                <a:cs typeface="Open Sans SemiBold"/>
                <a:sym typeface="Open Sans SemiBold"/>
              </a:rPr>
              <a:t>: Use Cases and Algorithms</a:t>
            </a:r>
          </a:p>
        </p:txBody>
      </p:sp>
    </p:spTree>
    <p:extLst>
      <p:ext uri="{BB962C8B-B14F-4D97-AF65-F5344CB8AC3E}">
        <p14:creationId xmlns:p14="http://schemas.microsoft.com/office/powerpoint/2010/main" val="211484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8208A-04E6-4C96-9529-E32CBBE51353}"/>
              </a:ext>
            </a:extLst>
          </p:cNvPr>
          <p:cNvSpPr/>
          <p:nvPr/>
        </p:nvSpPr>
        <p:spPr>
          <a:xfrm>
            <a:off x="0" y="754034"/>
            <a:ext cx="16256000" cy="77527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F3637590-1D62-464B-AF4B-CE317784A92F}"/>
              </a:ext>
            </a:extLst>
          </p:cNvPr>
          <p:cNvGrpSpPr/>
          <p:nvPr/>
        </p:nvGrpSpPr>
        <p:grpSpPr>
          <a:xfrm>
            <a:off x="2769094" y="3212354"/>
            <a:ext cx="10717812" cy="5294393"/>
            <a:chOff x="706657" y="1008808"/>
            <a:chExt cx="15118893" cy="7468442"/>
          </a:xfrm>
        </p:grpSpPr>
        <p:pic>
          <p:nvPicPr>
            <p:cNvPr id="6" name="Picture 5" descr="A close up of a logo&#10;&#10;Description automatically generated">
              <a:extLst>
                <a:ext uri="{FF2B5EF4-FFF2-40B4-BE49-F238E27FC236}">
                  <a16:creationId xmlns:a16="http://schemas.microsoft.com/office/drawing/2014/main" id="{04C8150F-E58C-473A-AD6A-1DC67D9A97F2}"/>
                </a:ext>
              </a:extLst>
            </p:cNvPr>
            <p:cNvPicPr>
              <a:picLocks noChangeAspect="1"/>
            </p:cNvPicPr>
            <p:nvPr/>
          </p:nvPicPr>
          <p:blipFill rotWithShape="1">
            <a:blip r:embed="rId3">
              <a:extLst>
                <a:ext uri="{28A0092B-C50C-407E-A947-70E740481C1C}">
                  <a14:useLocalDpi xmlns:a14="http://schemas.microsoft.com/office/drawing/2010/main" val="0"/>
                </a:ext>
              </a:extLst>
            </a:blip>
            <a:srcRect b="5582"/>
            <a:stretch/>
          </p:blipFill>
          <p:spPr>
            <a:xfrm>
              <a:off x="945613" y="4175389"/>
              <a:ext cx="14046738" cy="4301861"/>
            </a:xfrm>
            <a:prstGeom prst="rect">
              <a:avLst/>
            </a:prstGeom>
          </p:spPr>
        </p:pic>
        <p:grpSp>
          <p:nvGrpSpPr>
            <p:cNvPr id="24" name="Group 23">
              <a:extLst>
                <a:ext uri="{FF2B5EF4-FFF2-40B4-BE49-F238E27FC236}">
                  <a16:creationId xmlns:a16="http://schemas.microsoft.com/office/drawing/2014/main" id="{50E1B985-B2AB-4239-B570-7952D63DF34D}"/>
                </a:ext>
              </a:extLst>
            </p:cNvPr>
            <p:cNvGrpSpPr/>
            <p:nvPr/>
          </p:nvGrpSpPr>
          <p:grpSpPr>
            <a:xfrm>
              <a:off x="706657" y="2895600"/>
              <a:ext cx="1666398" cy="1116487"/>
              <a:chOff x="1504451" y="1779112"/>
              <a:chExt cx="1666398" cy="1116487"/>
            </a:xfrm>
          </p:grpSpPr>
          <p:sp>
            <p:nvSpPr>
              <p:cNvPr id="23" name="Speech Bubble: Oval 22">
                <a:extLst>
                  <a:ext uri="{FF2B5EF4-FFF2-40B4-BE49-F238E27FC236}">
                    <a16:creationId xmlns:a16="http://schemas.microsoft.com/office/drawing/2014/main" id="{EE658927-5DFD-4602-BC6E-03CEC08F928A}"/>
                  </a:ext>
                </a:extLst>
              </p:cNvPr>
              <p:cNvSpPr/>
              <p:nvPr/>
            </p:nvSpPr>
            <p:spPr>
              <a:xfrm>
                <a:off x="1504451" y="1779112"/>
                <a:ext cx="1666398" cy="1116487"/>
              </a:xfrm>
              <a:prstGeom prst="wedgeEllipseCallout">
                <a:avLst>
                  <a:gd name="adj1" fmla="val 40434"/>
                  <a:gd name="adj2" fmla="val 98497"/>
                </a:avLst>
              </a:prstGeom>
              <a:solidFill>
                <a:srgbClr val="FFD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FE31808-7B8C-47E5-AFFD-8C081FDFAB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4767" y="1819349"/>
                <a:ext cx="990856" cy="990856"/>
              </a:xfrm>
              <a:prstGeom prst="rect">
                <a:avLst/>
              </a:prstGeom>
              <a:ln>
                <a:noFill/>
              </a:ln>
            </p:spPr>
          </p:pic>
        </p:grpSp>
        <p:grpSp>
          <p:nvGrpSpPr>
            <p:cNvPr id="25" name="Group 24">
              <a:extLst>
                <a:ext uri="{FF2B5EF4-FFF2-40B4-BE49-F238E27FC236}">
                  <a16:creationId xmlns:a16="http://schemas.microsoft.com/office/drawing/2014/main" id="{64B25507-F194-4F25-B372-9FB62F1B44E7}"/>
                </a:ext>
              </a:extLst>
            </p:cNvPr>
            <p:cNvGrpSpPr/>
            <p:nvPr/>
          </p:nvGrpSpPr>
          <p:grpSpPr>
            <a:xfrm>
              <a:off x="3195333" y="2695883"/>
              <a:ext cx="1666398" cy="1116487"/>
              <a:chOff x="3085036" y="2696296"/>
              <a:chExt cx="1666398" cy="1116487"/>
            </a:xfrm>
          </p:grpSpPr>
          <p:sp>
            <p:nvSpPr>
              <p:cNvPr id="27" name="Speech Bubble: Oval 26">
                <a:extLst>
                  <a:ext uri="{FF2B5EF4-FFF2-40B4-BE49-F238E27FC236}">
                    <a16:creationId xmlns:a16="http://schemas.microsoft.com/office/drawing/2014/main" id="{42A172EB-55F5-4933-AF0B-AF99B8DCD3C1}"/>
                  </a:ext>
                </a:extLst>
              </p:cNvPr>
              <p:cNvSpPr/>
              <p:nvPr/>
            </p:nvSpPr>
            <p:spPr>
              <a:xfrm flipH="1">
                <a:off x="3085036" y="2696296"/>
                <a:ext cx="1666398" cy="1116487"/>
              </a:xfrm>
              <a:prstGeom prst="wedgeEllipseCallout">
                <a:avLst>
                  <a:gd name="adj1" fmla="val 15589"/>
                  <a:gd name="adj2" fmla="val 114194"/>
                </a:avLst>
              </a:prstGeom>
              <a:solidFill>
                <a:srgbClr val="8CD1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C58D5781-9D48-49FB-9F09-7FD2E796B5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73995" y="2787875"/>
                <a:ext cx="885161" cy="880188"/>
              </a:xfrm>
              <a:prstGeom prst="rect">
                <a:avLst/>
              </a:prstGeom>
            </p:spPr>
          </p:pic>
        </p:grpSp>
        <p:grpSp>
          <p:nvGrpSpPr>
            <p:cNvPr id="35" name="Group 34">
              <a:extLst>
                <a:ext uri="{FF2B5EF4-FFF2-40B4-BE49-F238E27FC236}">
                  <a16:creationId xmlns:a16="http://schemas.microsoft.com/office/drawing/2014/main" id="{5C2071DD-8299-43DB-BF62-3A0BD34A74E2}"/>
                </a:ext>
              </a:extLst>
            </p:cNvPr>
            <p:cNvGrpSpPr/>
            <p:nvPr/>
          </p:nvGrpSpPr>
          <p:grpSpPr>
            <a:xfrm>
              <a:off x="5000722" y="2166755"/>
              <a:ext cx="2277592" cy="1525987"/>
              <a:chOff x="5045118" y="2221712"/>
              <a:chExt cx="2277592" cy="1525987"/>
            </a:xfrm>
          </p:grpSpPr>
          <p:sp>
            <p:nvSpPr>
              <p:cNvPr id="31" name="Speech Bubble: Oval 30">
                <a:extLst>
                  <a:ext uri="{FF2B5EF4-FFF2-40B4-BE49-F238E27FC236}">
                    <a16:creationId xmlns:a16="http://schemas.microsoft.com/office/drawing/2014/main" id="{FBB991FF-A744-4C33-B4C7-0C5ABCC7EA68}"/>
                  </a:ext>
                </a:extLst>
              </p:cNvPr>
              <p:cNvSpPr/>
              <p:nvPr/>
            </p:nvSpPr>
            <p:spPr>
              <a:xfrm>
                <a:off x="5045118" y="2221712"/>
                <a:ext cx="2277592" cy="1525987"/>
              </a:xfrm>
              <a:prstGeom prst="wedgeEllipseCallout">
                <a:avLst>
                  <a:gd name="adj1" fmla="val 10935"/>
                  <a:gd name="adj2" fmla="val 95936"/>
                </a:avLst>
              </a:prstGeom>
              <a:solidFill>
                <a:srgbClr val="52B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automatically generated">
                <a:extLst>
                  <a:ext uri="{FF2B5EF4-FFF2-40B4-BE49-F238E27FC236}">
                    <a16:creationId xmlns:a16="http://schemas.microsoft.com/office/drawing/2014/main" id="{0B82AB56-D5A6-4BFE-95F5-15F6DEB17E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29229" y="2352257"/>
                <a:ext cx="1078920" cy="1072858"/>
              </a:xfrm>
              <a:prstGeom prst="rect">
                <a:avLst/>
              </a:prstGeom>
            </p:spPr>
          </p:pic>
        </p:grpSp>
        <p:grpSp>
          <p:nvGrpSpPr>
            <p:cNvPr id="36" name="Group 35">
              <a:extLst>
                <a:ext uri="{FF2B5EF4-FFF2-40B4-BE49-F238E27FC236}">
                  <a16:creationId xmlns:a16="http://schemas.microsoft.com/office/drawing/2014/main" id="{66C3DFEC-F1CA-46D1-B953-09172865B1AC}"/>
                </a:ext>
              </a:extLst>
            </p:cNvPr>
            <p:cNvGrpSpPr/>
            <p:nvPr/>
          </p:nvGrpSpPr>
          <p:grpSpPr>
            <a:xfrm>
              <a:off x="14159152" y="2739486"/>
              <a:ext cx="1666398" cy="1116487"/>
              <a:chOff x="13506450" y="2935837"/>
              <a:chExt cx="1666398" cy="1116487"/>
            </a:xfrm>
          </p:grpSpPr>
          <p:sp>
            <p:nvSpPr>
              <p:cNvPr id="29" name="Speech Bubble: Oval 28">
                <a:extLst>
                  <a:ext uri="{FF2B5EF4-FFF2-40B4-BE49-F238E27FC236}">
                    <a16:creationId xmlns:a16="http://schemas.microsoft.com/office/drawing/2014/main" id="{24D43E49-F6D7-48AE-A25F-429E59EBB7B2}"/>
                  </a:ext>
                </a:extLst>
              </p:cNvPr>
              <p:cNvSpPr/>
              <p:nvPr/>
            </p:nvSpPr>
            <p:spPr>
              <a:xfrm>
                <a:off x="13506450" y="2935837"/>
                <a:ext cx="1666398" cy="1116487"/>
              </a:xfrm>
              <a:prstGeom prst="wedgeEllipseCallout">
                <a:avLst>
                  <a:gd name="adj1" fmla="val -26209"/>
                  <a:gd name="adj2" fmla="val 103679"/>
                </a:avLst>
              </a:prstGeom>
              <a:solidFill>
                <a:srgbClr val="526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172A3F2-8040-41A1-B942-CEF54D35C8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894295" y="3022805"/>
                <a:ext cx="890708" cy="890708"/>
              </a:xfrm>
              <a:prstGeom prst="rect">
                <a:avLst/>
              </a:prstGeom>
            </p:spPr>
          </p:pic>
        </p:grpSp>
        <p:grpSp>
          <p:nvGrpSpPr>
            <p:cNvPr id="37" name="Group 36">
              <a:extLst>
                <a:ext uri="{FF2B5EF4-FFF2-40B4-BE49-F238E27FC236}">
                  <a16:creationId xmlns:a16="http://schemas.microsoft.com/office/drawing/2014/main" id="{B96DA28B-80D7-4F7E-AE08-C026840D4839}"/>
                </a:ext>
              </a:extLst>
            </p:cNvPr>
            <p:cNvGrpSpPr/>
            <p:nvPr/>
          </p:nvGrpSpPr>
          <p:grpSpPr>
            <a:xfrm>
              <a:off x="11553138" y="2313483"/>
              <a:ext cx="2326376" cy="1558673"/>
              <a:chOff x="11305250" y="2297300"/>
              <a:chExt cx="2326376" cy="1558673"/>
            </a:xfrm>
          </p:grpSpPr>
          <p:sp>
            <p:nvSpPr>
              <p:cNvPr id="33" name="Speech Bubble: Oval 32">
                <a:extLst>
                  <a:ext uri="{FF2B5EF4-FFF2-40B4-BE49-F238E27FC236}">
                    <a16:creationId xmlns:a16="http://schemas.microsoft.com/office/drawing/2014/main" id="{11F34F45-F873-4165-8622-0D40BA5C434D}"/>
                  </a:ext>
                </a:extLst>
              </p:cNvPr>
              <p:cNvSpPr/>
              <p:nvPr/>
            </p:nvSpPr>
            <p:spPr>
              <a:xfrm>
                <a:off x="11305250" y="2297300"/>
                <a:ext cx="2326376" cy="1558673"/>
              </a:xfrm>
              <a:prstGeom prst="wedgeEllipseCallout">
                <a:avLst>
                  <a:gd name="adj1" fmla="val -13548"/>
                  <a:gd name="adj2" fmla="val 80276"/>
                </a:avLst>
              </a:prstGeom>
              <a:solidFill>
                <a:srgbClr val="33CC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254649D-CFAA-491B-9660-65FFFB86F4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69242" y="2418360"/>
                <a:ext cx="1309155" cy="1316552"/>
              </a:xfrm>
              <a:prstGeom prst="rect">
                <a:avLst/>
              </a:prstGeom>
            </p:spPr>
          </p:pic>
        </p:grpSp>
        <p:grpSp>
          <p:nvGrpSpPr>
            <p:cNvPr id="30" name="Group 29">
              <a:extLst>
                <a:ext uri="{FF2B5EF4-FFF2-40B4-BE49-F238E27FC236}">
                  <a16:creationId xmlns:a16="http://schemas.microsoft.com/office/drawing/2014/main" id="{CE180C46-0880-46F5-9131-5EFE630C9FFC}"/>
                </a:ext>
              </a:extLst>
            </p:cNvPr>
            <p:cNvGrpSpPr/>
            <p:nvPr/>
          </p:nvGrpSpPr>
          <p:grpSpPr>
            <a:xfrm>
              <a:off x="7240041" y="1008808"/>
              <a:ext cx="2867075" cy="1920941"/>
              <a:chOff x="7379741" y="1186608"/>
              <a:chExt cx="2867075" cy="1920941"/>
            </a:xfrm>
          </p:grpSpPr>
          <p:sp>
            <p:nvSpPr>
              <p:cNvPr id="34" name="Speech Bubble: Oval 33">
                <a:extLst>
                  <a:ext uri="{FF2B5EF4-FFF2-40B4-BE49-F238E27FC236}">
                    <a16:creationId xmlns:a16="http://schemas.microsoft.com/office/drawing/2014/main" id="{079FFD7F-2215-4E26-902A-EA0A2CD9A290}"/>
                  </a:ext>
                </a:extLst>
              </p:cNvPr>
              <p:cNvSpPr/>
              <p:nvPr/>
            </p:nvSpPr>
            <p:spPr>
              <a:xfrm>
                <a:off x="7379741" y="1186608"/>
                <a:ext cx="2867075" cy="1920941"/>
              </a:xfrm>
              <a:prstGeom prst="wedgeEllipseCallout">
                <a:avLst>
                  <a:gd name="adj1" fmla="val -26209"/>
                  <a:gd name="adj2" fmla="val 103679"/>
                </a:avLst>
              </a:prstGeom>
              <a:solidFill>
                <a:srgbClr val="FFA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3422BE4-6E17-478B-AA5A-17932EF23BC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10247" y="1312825"/>
                <a:ext cx="1672975" cy="1672975"/>
              </a:xfrm>
              <a:prstGeom prst="rect">
                <a:avLst/>
              </a:prstGeom>
            </p:spPr>
          </p:pic>
        </p:grpSp>
        <p:grpSp>
          <p:nvGrpSpPr>
            <p:cNvPr id="38" name="Group 37">
              <a:extLst>
                <a:ext uri="{FF2B5EF4-FFF2-40B4-BE49-F238E27FC236}">
                  <a16:creationId xmlns:a16="http://schemas.microsoft.com/office/drawing/2014/main" id="{F39C5D43-B0A8-43AD-89F7-602EE703531B}"/>
                </a:ext>
              </a:extLst>
            </p:cNvPr>
            <p:cNvGrpSpPr/>
            <p:nvPr/>
          </p:nvGrpSpPr>
          <p:grpSpPr>
            <a:xfrm>
              <a:off x="9619014" y="2576255"/>
              <a:ext cx="1666398" cy="1116487"/>
              <a:chOff x="9764205" y="2549223"/>
              <a:chExt cx="1666398" cy="1116487"/>
            </a:xfrm>
          </p:grpSpPr>
          <p:sp>
            <p:nvSpPr>
              <p:cNvPr id="32" name="Speech Bubble: Oval 31">
                <a:extLst>
                  <a:ext uri="{FF2B5EF4-FFF2-40B4-BE49-F238E27FC236}">
                    <a16:creationId xmlns:a16="http://schemas.microsoft.com/office/drawing/2014/main" id="{23939166-4570-4DEB-9315-F1FC2F739FC4}"/>
                  </a:ext>
                </a:extLst>
              </p:cNvPr>
              <p:cNvSpPr/>
              <p:nvPr/>
            </p:nvSpPr>
            <p:spPr>
              <a:xfrm>
                <a:off x="9764205" y="2549223"/>
                <a:ext cx="1666398" cy="1116487"/>
              </a:xfrm>
              <a:prstGeom prst="wedgeEllipseCallout">
                <a:avLst>
                  <a:gd name="adj1" fmla="val -26209"/>
                  <a:gd name="adj2" fmla="val 103679"/>
                </a:avLst>
              </a:prstGeom>
              <a:solidFill>
                <a:srgbClr val="D59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A3AEACC-FBFF-4FAE-A5E6-2DD2F4C4EF0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099" y="2646681"/>
                <a:ext cx="1019029" cy="1019029"/>
              </a:xfrm>
              <a:prstGeom prst="rect">
                <a:avLst/>
              </a:prstGeom>
            </p:spPr>
          </p:pic>
        </p:grpSp>
      </p:grpSp>
      <p:sp>
        <p:nvSpPr>
          <p:cNvPr id="40" name="Speech Bubble: Oval 39">
            <a:extLst>
              <a:ext uri="{FF2B5EF4-FFF2-40B4-BE49-F238E27FC236}">
                <a16:creationId xmlns:a16="http://schemas.microsoft.com/office/drawing/2014/main" id="{66FCA780-884B-425D-A0EB-65557E250FB3}"/>
              </a:ext>
            </a:extLst>
          </p:cNvPr>
          <p:cNvSpPr/>
          <p:nvPr/>
        </p:nvSpPr>
        <p:spPr>
          <a:xfrm>
            <a:off x="10798510" y="1626195"/>
            <a:ext cx="2617694" cy="1598553"/>
          </a:xfrm>
          <a:prstGeom prst="wedgeEllipseCallout">
            <a:avLst>
              <a:gd name="adj1" fmla="val -79052"/>
              <a:gd name="adj2" fmla="val 77081"/>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Sentiment Analysis</a:t>
            </a:r>
          </a:p>
        </p:txBody>
      </p:sp>
    </p:spTree>
    <p:extLst>
      <p:ext uri="{BB962C8B-B14F-4D97-AF65-F5344CB8AC3E}">
        <p14:creationId xmlns:p14="http://schemas.microsoft.com/office/powerpoint/2010/main" val="13170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AB4C76-E2CA-44F0-985E-D90245EC9DA4}"/>
              </a:ext>
            </a:extLst>
          </p:cNvPr>
          <p:cNvGrpSpPr/>
          <p:nvPr/>
        </p:nvGrpSpPr>
        <p:grpSpPr>
          <a:xfrm>
            <a:off x="0" y="1236928"/>
            <a:ext cx="16256000" cy="6568031"/>
            <a:chOff x="0" y="1236928"/>
            <a:chExt cx="16256000" cy="6568031"/>
          </a:xfrm>
        </p:grpSpPr>
        <p:pic>
          <p:nvPicPr>
            <p:cNvPr id="35" name="Picture 34">
              <a:extLst>
                <a:ext uri="{FF2B5EF4-FFF2-40B4-BE49-F238E27FC236}">
                  <a16:creationId xmlns:a16="http://schemas.microsoft.com/office/drawing/2014/main" id="{4DBF48CD-8272-4C41-AE3A-E0A607C631EA}"/>
                </a:ext>
              </a:extLst>
            </p:cNvPr>
            <p:cNvPicPr>
              <a:picLocks noChangeAspect="1"/>
            </p:cNvPicPr>
            <p:nvPr/>
          </p:nvPicPr>
          <p:blipFill rotWithShape="1">
            <a:blip r:embed="rId3">
              <a:extLst>
                <a:ext uri="{28A0092B-C50C-407E-A947-70E740481C1C}">
                  <a14:useLocalDpi xmlns:a14="http://schemas.microsoft.com/office/drawing/2010/main" val="0"/>
                </a:ext>
              </a:extLst>
            </a:blip>
            <a:srcRect b="41929"/>
            <a:stretch/>
          </p:blipFill>
          <p:spPr>
            <a:xfrm>
              <a:off x="0" y="1236928"/>
              <a:ext cx="16256000" cy="6568031"/>
            </a:xfrm>
            <a:prstGeom prst="rect">
              <a:avLst/>
            </a:prstGeom>
          </p:spPr>
        </p:pic>
        <p:sp>
          <p:nvSpPr>
            <p:cNvPr id="29" name="Oval 28">
              <a:extLst>
                <a:ext uri="{FF2B5EF4-FFF2-40B4-BE49-F238E27FC236}">
                  <a16:creationId xmlns:a16="http://schemas.microsoft.com/office/drawing/2014/main" id="{6F148A5D-0514-4B13-BEF7-32E9164AADD4}"/>
                </a:ext>
              </a:extLst>
            </p:cNvPr>
            <p:cNvSpPr/>
            <p:nvPr/>
          </p:nvSpPr>
          <p:spPr>
            <a:xfrm>
              <a:off x="3663471" y="4211227"/>
              <a:ext cx="3369982" cy="3369982"/>
            </a:xfrm>
            <a:prstGeom prst="ellipse">
              <a:avLst/>
            </a:prstGeom>
            <a:solidFill>
              <a:srgbClr val="4DD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9CA5C57-9F8C-48B6-8D8C-4CA1FDEF1C8B}"/>
                </a:ext>
              </a:extLst>
            </p:cNvPr>
            <p:cNvGrpSpPr/>
            <p:nvPr/>
          </p:nvGrpSpPr>
          <p:grpSpPr>
            <a:xfrm>
              <a:off x="10795904" y="4664740"/>
              <a:ext cx="2400516" cy="2400516"/>
              <a:chOff x="11884482" y="3365647"/>
              <a:chExt cx="3866056" cy="3866056"/>
            </a:xfrm>
          </p:grpSpPr>
          <p:sp>
            <p:nvSpPr>
              <p:cNvPr id="16" name="Oval 15">
                <a:extLst>
                  <a:ext uri="{FF2B5EF4-FFF2-40B4-BE49-F238E27FC236}">
                    <a16:creationId xmlns:a16="http://schemas.microsoft.com/office/drawing/2014/main" id="{B9E328BC-AC28-4C0E-B653-17FA133E15CD}"/>
                  </a:ext>
                </a:extLst>
              </p:cNvPr>
              <p:cNvSpPr/>
              <p:nvPr/>
            </p:nvSpPr>
            <p:spPr>
              <a:xfrm>
                <a:off x="11884482" y="3365647"/>
                <a:ext cx="3866056" cy="3866056"/>
              </a:xfrm>
              <a:prstGeom prst="ellipse">
                <a:avLst/>
              </a:prstGeom>
              <a:solidFill>
                <a:srgbClr val="20A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874B8A09-948A-4C06-B750-C8D57C8EC0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52019" y="3917234"/>
                <a:ext cx="2330981" cy="2762879"/>
              </a:xfrm>
              <a:prstGeom prst="rect">
                <a:avLst/>
              </a:prstGeom>
            </p:spPr>
          </p:pic>
        </p:grpSp>
        <p:grpSp>
          <p:nvGrpSpPr>
            <p:cNvPr id="15" name="Group 14">
              <a:extLst>
                <a:ext uri="{FF2B5EF4-FFF2-40B4-BE49-F238E27FC236}">
                  <a16:creationId xmlns:a16="http://schemas.microsoft.com/office/drawing/2014/main" id="{021CFCF3-2857-4573-9ACC-794113007755}"/>
                </a:ext>
              </a:extLst>
            </p:cNvPr>
            <p:cNvGrpSpPr/>
            <p:nvPr/>
          </p:nvGrpSpPr>
          <p:grpSpPr>
            <a:xfrm>
              <a:off x="5216918" y="2980251"/>
              <a:ext cx="6779243" cy="1498283"/>
              <a:chOff x="4195939" y="2578301"/>
              <a:chExt cx="6779243" cy="1498283"/>
            </a:xfrm>
          </p:grpSpPr>
          <p:cxnSp>
            <p:nvCxnSpPr>
              <p:cNvPr id="8" name="Straight Arrow Connector 7">
                <a:extLst>
                  <a:ext uri="{FF2B5EF4-FFF2-40B4-BE49-F238E27FC236}">
                    <a16:creationId xmlns:a16="http://schemas.microsoft.com/office/drawing/2014/main" id="{AA20F7D5-D67B-4C99-9AC5-45B3F299ED19}"/>
                  </a:ext>
                </a:extLst>
              </p:cNvPr>
              <p:cNvCxnSpPr/>
              <p:nvPr/>
            </p:nvCxnSpPr>
            <p:spPr>
              <a:xfrm>
                <a:off x="10975182" y="2858009"/>
                <a:ext cx="0" cy="12165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C396508-FAAA-48BD-9F0D-68990DD9D3E5}"/>
                  </a:ext>
                </a:extLst>
              </p:cNvPr>
              <p:cNvCxnSpPr>
                <a:cxnSpLocks/>
              </p:cNvCxnSpPr>
              <p:nvPr/>
            </p:nvCxnSpPr>
            <p:spPr>
              <a:xfrm>
                <a:off x="4195939" y="2578301"/>
                <a:ext cx="0" cy="149828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28E014-A2E0-43B0-AFA1-00FFA79D0C60}"/>
                  </a:ext>
                </a:extLst>
              </p:cNvPr>
              <p:cNvCxnSpPr>
                <a:cxnSpLocks/>
              </p:cNvCxnSpPr>
              <p:nvPr/>
            </p:nvCxnSpPr>
            <p:spPr>
              <a:xfrm>
                <a:off x="4436488" y="2860327"/>
                <a:ext cx="653869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86C11885-30C6-4410-B3EF-3CE3642B7416}"/>
                </a:ext>
              </a:extLst>
            </p:cNvPr>
            <p:cNvSpPr/>
            <p:nvPr/>
          </p:nvSpPr>
          <p:spPr>
            <a:xfrm>
              <a:off x="4712669" y="2664272"/>
              <a:ext cx="1008494" cy="1008494"/>
            </a:xfrm>
            <a:prstGeom prst="ellipse">
              <a:avLst/>
            </a:prstGeom>
            <a:solidFill>
              <a:srgbClr val="22B4C8"/>
            </a:solidFill>
            <a:ln>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peech Bubble: Oval 24">
              <a:extLst>
                <a:ext uri="{FF2B5EF4-FFF2-40B4-BE49-F238E27FC236}">
                  <a16:creationId xmlns:a16="http://schemas.microsoft.com/office/drawing/2014/main" id="{F1194008-C8CC-4323-8DF3-4DB76BAAF1C8}"/>
                </a:ext>
              </a:extLst>
            </p:cNvPr>
            <p:cNvSpPr/>
            <p:nvPr/>
          </p:nvSpPr>
          <p:spPr>
            <a:xfrm>
              <a:off x="1787529" y="1609760"/>
              <a:ext cx="2044530" cy="1114317"/>
            </a:xfrm>
            <a:prstGeom prst="wedgeEllipseCallout">
              <a:avLst>
                <a:gd name="adj1" fmla="val 75849"/>
                <a:gd name="adj2" fmla="val 79891"/>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Open Sans" panose="020B0604020202020204"/>
                </a:rPr>
                <a:t>Fraud Detection</a:t>
              </a:r>
            </a:p>
          </p:txBody>
        </p:sp>
        <p:pic>
          <p:nvPicPr>
            <p:cNvPr id="26" name="Picture 25">
              <a:extLst>
                <a:ext uri="{FF2B5EF4-FFF2-40B4-BE49-F238E27FC236}">
                  <a16:creationId xmlns:a16="http://schemas.microsoft.com/office/drawing/2014/main" id="{32695D76-C077-4E30-BFE3-4EBD2C921D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4283" y="4664740"/>
              <a:ext cx="4528357" cy="2350986"/>
            </a:xfrm>
            <a:prstGeom prst="rect">
              <a:avLst/>
            </a:prstGeom>
          </p:spPr>
        </p:pic>
        <p:sp>
          <p:nvSpPr>
            <p:cNvPr id="2" name="Arrow: Chevron 1">
              <a:extLst>
                <a:ext uri="{FF2B5EF4-FFF2-40B4-BE49-F238E27FC236}">
                  <a16:creationId xmlns:a16="http://schemas.microsoft.com/office/drawing/2014/main" id="{57D0D7F4-EB96-4808-A45D-FCCFAFC67E9E}"/>
                </a:ext>
              </a:extLst>
            </p:cNvPr>
            <p:cNvSpPr/>
            <p:nvPr/>
          </p:nvSpPr>
          <p:spPr>
            <a:xfrm>
              <a:off x="8373967" y="3168519"/>
              <a:ext cx="182880" cy="182880"/>
            </a:xfrm>
            <a:prstGeom prst="chevron">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hevron 17">
              <a:extLst>
                <a:ext uri="{FF2B5EF4-FFF2-40B4-BE49-F238E27FC236}">
                  <a16:creationId xmlns:a16="http://schemas.microsoft.com/office/drawing/2014/main" id="{73A92159-8302-4605-B198-9D0E80738728}"/>
                </a:ext>
              </a:extLst>
            </p:cNvPr>
            <p:cNvSpPr/>
            <p:nvPr/>
          </p:nvSpPr>
          <p:spPr>
            <a:xfrm rot="5400000">
              <a:off x="11904721" y="4293645"/>
              <a:ext cx="182880" cy="182880"/>
            </a:xfrm>
            <a:prstGeom prst="chevron">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hevron 18">
              <a:extLst>
                <a:ext uri="{FF2B5EF4-FFF2-40B4-BE49-F238E27FC236}">
                  <a16:creationId xmlns:a16="http://schemas.microsoft.com/office/drawing/2014/main" id="{8D9B43DD-98F9-4CC0-9C90-B7D3B349EE36}"/>
                </a:ext>
              </a:extLst>
            </p:cNvPr>
            <p:cNvSpPr/>
            <p:nvPr/>
          </p:nvSpPr>
          <p:spPr>
            <a:xfrm rot="16200000">
              <a:off x="5125476" y="3937856"/>
              <a:ext cx="182880" cy="182880"/>
            </a:xfrm>
            <a:prstGeom prst="chevron">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Picture 19">
              <a:extLst>
                <a:ext uri="{FF2B5EF4-FFF2-40B4-BE49-F238E27FC236}">
                  <a16:creationId xmlns:a16="http://schemas.microsoft.com/office/drawing/2014/main" id="{B6423637-E8BE-48E5-A9DC-5900653605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8673" y="2801338"/>
              <a:ext cx="516486" cy="656220"/>
            </a:xfrm>
            <a:prstGeom prst="rect">
              <a:avLst/>
            </a:prstGeom>
          </p:spPr>
        </p:pic>
      </p:grpSp>
      <p:sp>
        <p:nvSpPr>
          <p:cNvPr id="4" name="Rectangle: Rounded Corners 3">
            <a:extLst>
              <a:ext uri="{FF2B5EF4-FFF2-40B4-BE49-F238E27FC236}">
                <a16:creationId xmlns:a16="http://schemas.microsoft.com/office/drawing/2014/main" id="{EDF7833E-8C4B-4EE8-AB82-F19A31A81670}"/>
              </a:ext>
            </a:extLst>
          </p:cNvPr>
          <p:cNvSpPr/>
          <p:nvPr/>
        </p:nvSpPr>
        <p:spPr>
          <a:xfrm>
            <a:off x="2812648" y="4476525"/>
            <a:ext cx="4923674" cy="2688171"/>
          </a:xfrm>
          <a:prstGeom prst="roundRect">
            <a:avLst>
              <a:gd name="adj" fmla="val 4180"/>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77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87CDC79-DCAA-4564-A1F6-A3BC2C248A17}"/>
              </a:ext>
            </a:extLst>
          </p:cNvPr>
          <p:cNvSpPr/>
          <p:nvPr/>
        </p:nvSpPr>
        <p:spPr>
          <a:xfrm>
            <a:off x="427659" y="2174120"/>
            <a:ext cx="15342625" cy="476854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C2E06FC5-9080-4FE8-86C7-1736E10F8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439" y="4104225"/>
            <a:ext cx="1701800" cy="2853317"/>
          </a:xfrm>
          <a:prstGeom prst="rect">
            <a:avLst/>
          </a:prstGeom>
        </p:spPr>
      </p:pic>
      <p:pic>
        <p:nvPicPr>
          <p:cNvPr id="42" name="Picture 41">
            <a:extLst>
              <a:ext uri="{FF2B5EF4-FFF2-40B4-BE49-F238E27FC236}">
                <a16:creationId xmlns:a16="http://schemas.microsoft.com/office/drawing/2014/main" id="{DAF6F508-DAC9-4842-86CB-2D50762FA5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8612" y="4203182"/>
            <a:ext cx="1693219" cy="2766698"/>
          </a:xfrm>
          <a:prstGeom prst="rect">
            <a:avLst/>
          </a:prstGeom>
        </p:spPr>
      </p:pic>
      <p:pic>
        <p:nvPicPr>
          <p:cNvPr id="44" name="Picture 43">
            <a:extLst>
              <a:ext uri="{FF2B5EF4-FFF2-40B4-BE49-F238E27FC236}">
                <a16:creationId xmlns:a16="http://schemas.microsoft.com/office/drawing/2014/main" id="{BEC135CD-004B-4364-990E-2EB71B6A37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2668" y="4252660"/>
            <a:ext cx="1793514" cy="2710652"/>
          </a:xfrm>
          <a:prstGeom prst="rect">
            <a:avLst/>
          </a:prstGeom>
        </p:spPr>
      </p:pic>
      <p:pic>
        <p:nvPicPr>
          <p:cNvPr id="46" name="Picture 45">
            <a:extLst>
              <a:ext uri="{FF2B5EF4-FFF2-40B4-BE49-F238E27FC236}">
                <a16:creationId xmlns:a16="http://schemas.microsoft.com/office/drawing/2014/main" id="{6D4D9F2E-9C36-4AD3-8B2F-3A5993D0E2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87919" y="4240322"/>
            <a:ext cx="1711990" cy="2680080"/>
          </a:xfrm>
          <a:prstGeom prst="rect">
            <a:avLst/>
          </a:prstGeom>
        </p:spPr>
      </p:pic>
      <p:pic>
        <p:nvPicPr>
          <p:cNvPr id="48" name="Picture 47">
            <a:extLst>
              <a:ext uri="{FF2B5EF4-FFF2-40B4-BE49-F238E27FC236}">
                <a16:creationId xmlns:a16="http://schemas.microsoft.com/office/drawing/2014/main" id="{82D0EE05-7535-4EEC-9A2C-97E81A965F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4261" y="4246093"/>
            <a:ext cx="1671229" cy="2690271"/>
          </a:xfrm>
          <a:prstGeom prst="rect">
            <a:avLst/>
          </a:prstGeom>
        </p:spPr>
      </p:pic>
      <p:grpSp>
        <p:nvGrpSpPr>
          <p:cNvPr id="51" name="Group 50">
            <a:extLst>
              <a:ext uri="{FF2B5EF4-FFF2-40B4-BE49-F238E27FC236}">
                <a16:creationId xmlns:a16="http://schemas.microsoft.com/office/drawing/2014/main" id="{C2C67B02-60E1-4345-8042-5953026D6E82}"/>
              </a:ext>
            </a:extLst>
          </p:cNvPr>
          <p:cNvGrpSpPr>
            <a:grpSpLocks noChangeAspect="1"/>
          </p:cNvGrpSpPr>
          <p:nvPr/>
        </p:nvGrpSpPr>
        <p:grpSpPr>
          <a:xfrm>
            <a:off x="2606705" y="3947714"/>
            <a:ext cx="1953002" cy="2343593"/>
            <a:chOff x="7165975" y="1273176"/>
            <a:chExt cx="349251" cy="419100"/>
          </a:xfrm>
          <a:solidFill>
            <a:srgbClr val="F35439"/>
          </a:solidFill>
        </p:grpSpPr>
        <p:sp>
          <p:nvSpPr>
            <p:cNvPr id="52" name="Freeform 25">
              <a:extLst>
                <a:ext uri="{FF2B5EF4-FFF2-40B4-BE49-F238E27FC236}">
                  <a16:creationId xmlns:a16="http://schemas.microsoft.com/office/drawing/2014/main" id="{1F1138CF-9812-4190-8341-22D4C8573C58}"/>
                </a:ext>
              </a:extLst>
            </p:cNvPr>
            <p:cNvSpPr>
              <a:spLocks/>
            </p:cNvSpPr>
            <p:nvPr/>
          </p:nvSpPr>
          <p:spPr bwMode="auto">
            <a:xfrm>
              <a:off x="7427913" y="1273176"/>
              <a:ext cx="87313" cy="117475"/>
            </a:xfrm>
            <a:custGeom>
              <a:avLst/>
              <a:gdLst>
                <a:gd name="T0" fmla="*/ 37 w 70"/>
                <a:gd name="T1" fmla="*/ 0 h 94"/>
                <a:gd name="T2" fmla="*/ 0 w 70"/>
                <a:gd name="T3" fmla="*/ 0 h 94"/>
                <a:gd name="T4" fmla="*/ 0 w 70"/>
                <a:gd name="T5" fmla="*/ 23 h 94"/>
                <a:gd name="T6" fmla="*/ 37 w 70"/>
                <a:gd name="T7" fmla="*/ 23 h 94"/>
                <a:gd name="T8" fmla="*/ 47 w 70"/>
                <a:gd name="T9" fmla="*/ 30 h 94"/>
                <a:gd name="T10" fmla="*/ 47 w 70"/>
                <a:gd name="T11" fmla="*/ 94 h 94"/>
                <a:gd name="T12" fmla="*/ 70 w 70"/>
                <a:gd name="T13" fmla="*/ 94 h 94"/>
                <a:gd name="T14" fmla="*/ 70 w 70"/>
                <a:gd name="T15" fmla="*/ 30 h 94"/>
                <a:gd name="T16" fmla="*/ 37 w 70"/>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37" y="0"/>
                  </a:moveTo>
                  <a:cubicBezTo>
                    <a:pt x="0" y="0"/>
                    <a:pt x="0" y="0"/>
                    <a:pt x="0" y="0"/>
                  </a:cubicBezTo>
                  <a:cubicBezTo>
                    <a:pt x="0" y="23"/>
                    <a:pt x="0" y="23"/>
                    <a:pt x="0" y="23"/>
                  </a:cubicBezTo>
                  <a:cubicBezTo>
                    <a:pt x="37" y="23"/>
                    <a:pt x="37" y="23"/>
                    <a:pt x="37" y="23"/>
                  </a:cubicBezTo>
                  <a:cubicBezTo>
                    <a:pt x="41" y="23"/>
                    <a:pt x="47" y="23"/>
                    <a:pt x="47" y="30"/>
                  </a:cubicBezTo>
                  <a:cubicBezTo>
                    <a:pt x="47" y="94"/>
                    <a:pt x="47" y="94"/>
                    <a:pt x="47" y="94"/>
                  </a:cubicBezTo>
                  <a:cubicBezTo>
                    <a:pt x="70" y="94"/>
                    <a:pt x="70" y="94"/>
                    <a:pt x="70" y="94"/>
                  </a:cubicBezTo>
                  <a:cubicBezTo>
                    <a:pt x="70" y="30"/>
                    <a:pt x="70" y="30"/>
                    <a:pt x="70" y="30"/>
                  </a:cubicBezTo>
                  <a:cubicBezTo>
                    <a:pt x="70" y="25"/>
                    <a:pt x="67" y="0"/>
                    <a:pt x="37" y="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53" name="Freeform 26">
              <a:extLst>
                <a:ext uri="{FF2B5EF4-FFF2-40B4-BE49-F238E27FC236}">
                  <a16:creationId xmlns:a16="http://schemas.microsoft.com/office/drawing/2014/main" id="{F0D85542-5F2F-4AEF-BECC-9CAAF8FD9D83}"/>
                </a:ext>
              </a:extLst>
            </p:cNvPr>
            <p:cNvSpPr>
              <a:spLocks/>
            </p:cNvSpPr>
            <p:nvPr/>
          </p:nvSpPr>
          <p:spPr bwMode="auto">
            <a:xfrm>
              <a:off x="7165975" y="1273176"/>
              <a:ext cx="77788" cy="117475"/>
            </a:xfrm>
            <a:custGeom>
              <a:avLst/>
              <a:gdLst>
                <a:gd name="T0" fmla="*/ 0 w 63"/>
                <a:gd name="T1" fmla="*/ 30 h 94"/>
                <a:gd name="T2" fmla="*/ 0 w 63"/>
                <a:gd name="T3" fmla="*/ 94 h 94"/>
                <a:gd name="T4" fmla="*/ 23 w 63"/>
                <a:gd name="T5" fmla="*/ 94 h 94"/>
                <a:gd name="T6" fmla="*/ 23 w 63"/>
                <a:gd name="T7" fmla="*/ 31 h 94"/>
                <a:gd name="T8" fmla="*/ 33 w 63"/>
                <a:gd name="T9" fmla="*/ 23 h 94"/>
                <a:gd name="T10" fmla="*/ 63 w 63"/>
                <a:gd name="T11" fmla="*/ 23 h 94"/>
                <a:gd name="T12" fmla="*/ 63 w 63"/>
                <a:gd name="T13" fmla="*/ 0 h 94"/>
                <a:gd name="T14" fmla="*/ 33 w 63"/>
                <a:gd name="T15" fmla="*/ 0 h 94"/>
                <a:gd name="T16" fmla="*/ 0 w 63"/>
                <a:gd name="T17"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4">
                  <a:moveTo>
                    <a:pt x="0" y="30"/>
                  </a:moveTo>
                  <a:cubicBezTo>
                    <a:pt x="0" y="94"/>
                    <a:pt x="0" y="94"/>
                    <a:pt x="0" y="94"/>
                  </a:cubicBezTo>
                  <a:cubicBezTo>
                    <a:pt x="23" y="94"/>
                    <a:pt x="23" y="94"/>
                    <a:pt x="23" y="94"/>
                  </a:cubicBezTo>
                  <a:cubicBezTo>
                    <a:pt x="23" y="31"/>
                    <a:pt x="23" y="31"/>
                    <a:pt x="23" y="31"/>
                  </a:cubicBezTo>
                  <a:cubicBezTo>
                    <a:pt x="23" y="23"/>
                    <a:pt x="29" y="23"/>
                    <a:pt x="33" y="23"/>
                  </a:cubicBezTo>
                  <a:cubicBezTo>
                    <a:pt x="63" y="23"/>
                    <a:pt x="63" y="23"/>
                    <a:pt x="63" y="23"/>
                  </a:cubicBezTo>
                  <a:cubicBezTo>
                    <a:pt x="63" y="0"/>
                    <a:pt x="63" y="0"/>
                    <a:pt x="63" y="0"/>
                  </a:cubicBezTo>
                  <a:cubicBezTo>
                    <a:pt x="33" y="0"/>
                    <a:pt x="33" y="0"/>
                    <a:pt x="33" y="0"/>
                  </a:cubicBezTo>
                  <a:cubicBezTo>
                    <a:pt x="0" y="0"/>
                    <a:pt x="0" y="30"/>
                    <a:pt x="0" y="3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54" name="Freeform 27">
              <a:extLst>
                <a:ext uri="{FF2B5EF4-FFF2-40B4-BE49-F238E27FC236}">
                  <a16:creationId xmlns:a16="http://schemas.microsoft.com/office/drawing/2014/main" id="{F7EABC95-7A24-411F-B38E-0380EDBC6585}"/>
                </a:ext>
              </a:extLst>
            </p:cNvPr>
            <p:cNvSpPr>
              <a:spLocks/>
            </p:cNvSpPr>
            <p:nvPr/>
          </p:nvSpPr>
          <p:spPr bwMode="auto">
            <a:xfrm>
              <a:off x="7427913" y="1574801"/>
              <a:ext cx="87313" cy="117475"/>
            </a:xfrm>
            <a:custGeom>
              <a:avLst/>
              <a:gdLst>
                <a:gd name="T0" fmla="*/ 47 w 70"/>
                <a:gd name="T1" fmla="*/ 63 h 94"/>
                <a:gd name="T2" fmla="*/ 37 w 70"/>
                <a:gd name="T3" fmla="*/ 71 h 94"/>
                <a:gd name="T4" fmla="*/ 0 w 70"/>
                <a:gd name="T5" fmla="*/ 71 h 94"/>
                <a:gd name="T6" fmla="*/ 0 w 70"/>
                <a:gd name="T7" fmla="*/ 94 h 94"/>
                <a:gd name="T8" fmla="*/ 37 w 70"/>
                <a:gd name="T9" fmla="*/ 94 h 94"/>
                <a:gd name="T10" fmla="*/ 70 w 70"/>
                <a:gd name="T11" fmla="*/ 64 h 94"/>
                <a:gd name="T12" fmla="*/ 70 w 70"/>
                <a:gd name="T13" fmla="*/ 0 h 94"/>
                <a:gd name="T14" fmla="*/ 47 w 70"/>
                <a:gd name="T15" fmla="*/ 0 h 94"/>
                <a:gd name="T16" fmla="*/ 47 w 70"/>
                <a:gd name="T17"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47" y="63"/>
                  </a:moveTo>
                  <a:cubicBezTo>
                    <a:pt x="47" y="71"/>
                    <a:pt x="41" y="71"/>
                    <a:pt x="37" y="71"/>
                  </a:cubicBezTo>
                  <a:cubicBezTo>
                    <a:pt x="0" y="71"/>
                    <a:pt x="0" y="71"/>
                    <a:pt x="0" y="71"/>
                  </a:cubicBezTo>
                  <a:cubicBezTo>
                    <a:pt x="0" y="94"/>
                    <a:pt x="0" y="94"/>
                    <a:pt x="0" y="94"/>
                  </a:cubicBezTo>
                  <a:cubicBezTo>
                    <a:pt x="37" y="94"/>
                    <a:pt x="37" y="94"/>
                    <a:pt x="37" y="94"/>
                  </a:cubicBezTo>
                  <a:cubicBezTo>
                    <a:pt x="67" y="94"/>
                    <a:pt x="70" y="69"/>
                    <a:pt x="70" y="64"/>
                  </a:cubicBezTo>
                  <a:cubicBezTo>
                    <a:pt x="70" y="0"/>
                    <a:pt x="70" y="0"/>
                    <a:pt x="70" y="0"/>
                  </a:cubicBezTo>
                  <a:cubicBezTo>
                    <a:pt x="47" y="0"/>
                    <a:pt x="47" y="0"/>
                    <a:pt x="47" y="0"/>
                  </a:cubicBezTo>
                  <a:lnTo>
                    <a:pt x="47" y="63"/>
                  </a:ln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55" name="Freeform 28">
              <a:extLst>
                <a:ext uri="{FF2B5EF4-FFF2-40B4-BE49-F238E27FC236}">
                  <a16:creationId xmlns:a16="http://schemas.microsoft.com/office/drawing/2014/main" id="{E82F8EF4-7152-4B7E-8CA2-5B78A7005816}"/>
                </a:ext>
              </a:extLst>
            </p:cNvPr>
            <p:cNvSpPr>
              <a:spLocks/>
            </p:cNvSpPr>
            <p:nvPr/>
          </p:nvSpPr>
          <p:spPr bwMode="auto">
            <a:xfrm>
              <a:off x="7165975" y="1574801"/>
              <a:ext cx="77788" cy="117475"/>
            </a:xfrm>
            <a:custGeom>
              <a:avLst/>
              <a:gdLst>
                <a:gd name="T0" fmla="*/ 23 w 63"/>
                <a:gd name="T1" fmla="*/ 63 h 94"/>
                <a:gd name="T2" fmla="*/ 23 w 63"/>
                <a:gd name="T3" fmla="*/ 0 h 94"/>
                <a:gd name="T4" fmla="*/ 0 w 63"/>
                <a:gd name="T5" fmla="*/ 0 h 94"/>
                <a:gd name="T6" fmla="*/ 0 w 63"/>
                <a:gd name="T7" fmla="*/ 63 h 94"/>
                <a:gd name="T8" fmla="*/ 0 w 63"/>
                <a:gd name="T9" fmla="*/ 64 h 94"/>
                <a:gd name="T10" fmla="*/ 33 w 63"/>
                <a:gd name="T11" fmla="*/ 94 h 94"/>
                <a:gd name="T12" fmla="*/ 63 w 63"/>
                <a:gd name="T13" fmla="*/ 94 h 94"/>
                <a:gd name="T14" fmla="*/ 63 w 63"/>
                <a:gd name="T15" fmla="*/ 71 h 94"/>
                <a:gd name="T16" fmla="*/ 33 w 63"/>
                <a:gd name="T17" fmla="*/ 71 h 94"/>
                <a:gd name="T18" fmla="*/ 23 w 63"/>
                <a:gd name="T1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94">
                  <a:moveTo>
                    <a:pt x="23" y="63"/>
                  </a:moveTo>
                  <a:cubicBezTo>
                    <a:pt x="23" y="0"/>
                    <a:pt x="23" y="0"/>
                    <a:pt x="23" y="0"/>
                  </a:cubicBezTo>
                  <a:cubicBezTo>
                    <a:pt x="0" y="0"/>
                    <a:pt x="0" y="0"/>
                    <a:pt x="0" y="0"/>
                  </a:cubicBezTo>
                  <a:cubicBezTo>
                    <a:pt x="0" y="63"/>
                    <a:pt x="0" y="63"/>
                    <a:pt x="0" y="63"/>
                  </a:cubicBezTo>
                  <a:cubicBezTo>
                    <a:pt x="0" y="63"/>
                    <a:pt x="0" y="63"/>
                    <a:pt x="0" y="64"/>
                  </a:cubicBezTo>
                  <a:cubicBezTo>
                    <a:pt x="0" y="69"/>
                    <a:pt x="3" y="94"/>
                    <a:pt x="33" y="94"/>
                  </a:cubicBezTo>
                  <a:cubicBezTo>
                    <a:pt x="63" y="94"/>
                    <a:pt x="63" y="94"/>
                    <a:pt x="63" y="94"/>
                  </a:cubicBezTo>
                  <a:cubicBezTo>
                    <a:pt x="63" y="71"/>
                    <a:pt x="63" y="71"/>
                    <a:pt x="63" y="71"/>
                  </a:cubicBezTo>
                  <a:cubicBezTo>
                    <a:pt x="33" y="71"/>
                    <a:pt x="33" y="71"/>
                    <a:pt x="33" y="71"/>
                  </a:cubicBezTo>
                  <a:cubicBezTo>
                    <a:pt x="29" y="71"/>
                    <a:pt x="23" y="71"/>
                    <a:pt x="23" y="63"/>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grpSp>
      <p:grpSp>
        <p:nvGrpSpPr>
          <p:cNvPr id="56" name="Group 55">
            <a:extLst>
              <a:ext uri="{FF2B5EF4-FFF2-40B4-BE49-F238E27FC236}">
                <a16:creationId xmlns:a16="http://schemas.microsoft.com/office/drawing/2014/main" id="{3EACC4AA-72E6-411B-AD83-DDA6D02EE1CD}"/>
              </a:ext>
            </a:extLst>
          </p:cNvPr>
          <p:cNvGrpSpPr>
            <a:grpSpLocks noChangeAspect="1"/>
          </p:cNvGrpSpPr>
          <p:nvPr/>
        </p:nvGrpSpPr>
        <p:grpSpPr>
          <a:xfrm>
            <a:off x="4963502" y="3947713"/>
            <a:ext cx="1953002" cy="2343593"/>
            <a:chOff x="7165975" y="1273176"/>
            <a:chExt cx="349251" cy="419100"/>
          </a:xfrm>
          <a:solidFill>
            <a:srgbClr val="F35439"/>
          </a:solidFill>
        </p:grpSpPr>
        <p:sp>
          <p:nvSpPr>
            <p:cNvPr id="57" name="Freeform 25">
              <a:extLst>
                <a:ext uri="{FF2B5EF4-FFF2-40B4-BE49-F238E27FC236}">
                  <a16:creationId xmlns:a16="http://schemas.microsoft.com/office/drawing/2014/main" id="{755BF085-307B-47A2-A9C7-CE08DFA7DCB3}"/>
                </a:ext>
              </a:extLst>
            </p:cNvPr>
            <p:cNvSpPr>
              <a:spLocks/>
            </p:cNvSpPr>
            <p:nvPr/>
          </p:nvSpPr>
          <p:spPr bwMode="auto">
            <a:xfrm>
              <a:off x="7427913" y="1273176"/>
              <a:ext cx="87313" cy="117475"/>
            </a:xfrm>
            <a:custGeom>
              <a:avLst/>
              <a:gdLst>
                <a:gd name="T0" fmla="*/ 37 w 70"/>
                <a:gd name="T1" fmla="*/ 0 h 94"/>
                <a:gd name="T2" fmla="*/ 0 w 70"/>
                <a:gd name="T3" fmla="*/ 0 h 94"/>
                <a:gd name="T4" fmla="*/ 0 w 70"/>
                <a:gd name="T5" fmla="*/ 23 h 94"/>
                <a:gd name="T6" fmla="*/ 37 w 70"/>
                <a:gd name="T7" fmla="*/ 23 h 94"/>
                <a:gd name="T8" fmla="*/ 47 w 70"/>
                <a:gd name="T9" fmla="*/ 30 h 94"/>
                <a:gd name="T10" fmla="*/ 47 w 70"/>
                <a:gd name="T11" fmla="*/ 94 h 94"/>
                <a:gd name="T12" fmla="*/ 70 w 70"/>
                <a:gd name="T13" fmla="*/ 94 h 94"/>
                <a:gd name="T14" fmla="*/ 70 w 70"/>
                <a:gd name="T15" fmla="*/ 30 h 94"/>
                <a:gd name="T16" fmla="*/ 37 w 70"/>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37" y="0"/>
                  </a:moveTo>
                  <a:cubicBezTo>
                    <a:pt x="0" y="0"/>
                    <a:pt x="0" y="0"/>
                    <a:pt x="0" y="0"/>
                  </a:cubicBezTo>
                  <a:cubicBezTo>
                    <a:pt x="0" y="23"/>
                    <a:pt x="0" y="23"/>
                    <a:pt x="0" y="23"/>
                  </a:cubicBezTo>
                  <a:cubicBezTo>
                    <a:pt x="37" y="23"/>
                    <a:pt x="37" y="23"/>
                    <a:pt x="37" y="23"/>
                  </a:cubicBezTo>
                  <a:cubicBezTo>
                    <a:pt x="41" y="23"/>
                    <a:pt x="47" y="23"/>
                    <a:pt x="47" y="30"/>
                  </a:cubicBezTo>
                  <a:cubicBezTo>
                    <a:pt x="47" y="94"/>
                    <a:pt x="47" y="94"/>
                    <a:pt x="47" y="94"/>
                  </a:cubicBezTo>
                  <a:cubicBezTo>
                    <a:pt x="70" y="94"/>
                    <a:pt x="70" y="94"/>
                    <a:pt x="70" y="94"/>
                  </a:cubicBezTo>
                  <a:cubicBezTo>
                    <a:pt x="70" y="30"/>
                    <a:pt x="70" y="30"/>
                    <a:pt x="70" y="30"/>
                  </a:cubicBezTo>
                  <a:cubicBezTo>
                    <a:pt x="70" y="25"/>
                    <a:pt x="67" y="0"/>
                    <a:pt x="37" y="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58" name="Freeform 26">
              <a:extLst>
                <a:ext uri="{FF2B5EF4-FFF2-40B4-BE49-F238E27FC236}">
                  <a16:creationId xmlns:a16="http://schemas.microsoft.com/office/drawing/2014/main" id="{40F081A2-9EBA-48E1-AD7A-79E53E74F55E}"/>
                </a:ext>
              </a:extLst>
            </p:cNvPr>
            <p:cNvSpPr>
              <a:spLocks/>
            </p:cNvSpPr>
            <p:nvPr/>
          </p:nvSpPr>
          <p:spPr bwMode="auto">
            <a:xfrm>
              <a:off x="7165975" y="1273176"/>
              <a:ext cx="77788" cy="117475"/>
            </a:xfrm>
            <a:custGeom>
              <a:avLst/>
              <a:gdLst>
                <a:gd name="T0" fmla="*/ 0 w 63"/>
                <a:gd name="T1" fmla="*/ 30 h 94"/>
                <a:gd name="T2" fmla="*/ 0 w 63"/>
                <a:gd name="T3" fmla="*/ 94 h 94"/>
                <a:gd name="T4" fmla="*/ 23 w 63"/>
                <a:gd name="T5" fmla="*/ 94 h 94"/>
                <a:gd name="T6" fmla="*/ 23 w 63"/>
                <a:gd name="T7" fmla="*/ 31 h 94"/>
                <a:gd name="T8" fmla="*/ 33 w 63"/>
                <a:gd name="T9" fmla="*/ 23 h 94"/>
                <a:gd name="T10" fmla="*/ 63 w 63"/>
                <a:gd name="T11" fmla="*/ 23 h 94"/>
                <a:gd name="T12" fmla="*/ 63 w 63"/>
                <a:gd name="T13" fmla="*/ 0 h 94"/>
                <a:gd name="T14" fmla="*/ 33 w 63"/>
                <a:gd name="T15" fmla="*/ 0 h 94"/>
                <a:gd name="T16" fmla="*/ 0 w 63"/>
                <a:gd name="T17"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4">
                  <a:moveTo>
                    <a:pt x="0" y="30"/>
                  </a:moveTo>
                  <a:cubicBezTo>
                    <a:pt x="0" y="94"/>
                    <a:pt x="0" y="94"/>
                    <a:pt x="0" y="94"/>
                  </a:cubicBezTo>
                  <a:cubicBezTo>
                    <a:pt x="23" y="94"/>
                    <a:pt x="23" y="94"/>
                    <a:pt x="23" y="94"/>
                  </a:cubicBezTo>
                  <a:cubicBezTo>
                    <a:pt x="23" y="31"/>
                    <a:pt x="23" y="31"/>
                    <a:pt x="23" y="31"/>
                  </a:cubicBezTo>
                  <a:cubicBezTo>
                    <a:pt x="23" y="23"/>
                    <a:pt x="29" y="23"/>
                    <a:pt x="33" y="23"/>
                  </a:cubicBezTo>
                  <a:cubicBezTo>
                    <a:pt x="63" y="23"/>
                    <a:pt x="63" y="23"/>
                    <a:pt x="63" y="23"/>
                  </a:cubicBezTo>
                  <a:cubicBezTo>
                    <a:pt x="63" y="0"/>
                    <a:pt x="63" y="0"/>
                    <a:pt x="63" y="0"/>
                  </a:cubicBezTo>
                  <a:cubicBezTo>
                    <a:pt x="33" y="0"/>
                    <a:pt x="33" y="0"/>
                    <a:pt x="33" y="0"/>
                  </a:cubicBezTo>
                  <a:cubicBezTo>
                    <a:pt x="0" y="0"/>
                    <a:pt x="0" y="30"/>
                    <a:pt x="0" y="3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59" name="Freeform 27">
              <a:extLst>
                <a:ext uri="{FF2B5EF4-FFF2-40B4-BE49-F238E27FC236}">
                  <a16:creationId xmlns:a16="http://schemas.microsoft.com/office/drawing/2014/main" id="{8535BD30-2782-4DF4-AD56-AB072A427A1D}"/>
                </a:ext>
              </a:extLst>
            </p:cNvPr>
            <p:cNvSpPr>
              <a:spLocks/>
            </p:cNvSpPr>
            <p:nvPr/>
          </p:nvSpPr>
          <p:spPr bwMode="auto">
            <a:xfrm>
              <a:off x="7427913" y="1574801"/>
              <a:ext cx="87313" cy="117475"/>
            </a:xfrm>
            <a:custGeom>
              <a:avLst/>
              <a:gdLst>
                <a:gd name="T0" fmla="*/ 47 w 70"/>
                <a:gd name="T1" fmla="*/ 63 h 94"/>
                <a:gd name="T2" fmla="*/ 37 w 70"/>
                <a:gd name="T3" fmla="*/ 71 h 94"/>
                <a:gd name="T4" fmla="*/ 0 w 70"/>
                <a:gd name="T5" fmla="*/ 71 h 94"/>
                <a:gd name="T6" fmla="*/ 0 w 70"/>
                <a:gd name="T7" fmla="*/ 94 h 94"/>
                <a:gd name="T8" fmla="*/ 37 w 70"/>
                <a:gd name="T9" fmla="*/ 94 h 94"/>
                <a:gd name="T10" fmla="*/ 70 w 70"/>
                <a:gd name="T11" fmla="*/ 64 h 94"/>
                <a:gd name="T12" fmla="*/ 70 w 70"/>
                <a:gd name="T13" fmla="*/ 0 h 94"/>
                <a:gd name="T14" fmla="*/ 47 w 70"/>
                <a:gd name="T15" fmla="*/ 0 h 94"/>
                <a:gd name="T16" fmla="*/ 47 w 70"/>
                <a:gd name="T17"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47" y="63"/>
                  </a:moveTo>
                  <a:cubicBezTo>
                    <a:pt x="47" y="71"/>
                    <a:pt x="41" y="71"/>
                    <a:pt x="37" y="71"/>
                  </a:cubicBezTo>
                  <a:cubicBezTo>
                    <a:pt x="0" y="71"/>
                    <a:pt x="0" y="71"/>
                    <a:pt x="0" y="71"/>
                  </a:cubicBezTo>
                  <a:cubicBezTo>
                    <a:pt x="0" y="94"/>
                    <a:pt x="0" y="94"/>
                    <a:pt x="0" y="94"/>
                  </a:cubicBezTo>
                  <a:cubicBezTo>
                    <a:pt x="37" y="94"/>
                    <a:pt x="37" y="94"/>
                    <a:pt x="37" y="94"/>
                  </a:cubicBezTo>
                  <a:cubicBezTo>
                    <a:pt x="67" y="94"/>
                    <a:pt x="70" y="69"/>
                    <a:pt x="70" y="64"/>
                  </a:cubicBezTo>
                  <a:cubicBezTo>
                    <a:pt x="70" y="0"/>
                    <a:pt x="70" y="0"/>
                    <a:pt x="70" y="0"/>
                  </a:cubicBezTo>
                  <a:cubicBezTo>
                    <a:pt x="47" y="0"/>
                    <a:pt x="47" y="0"/>
                    <a:pt x="47" y="0"/>
                  </a:cubicBezTo>
                  <a:lnTo>
                    <a:pt x="47" y="63"/>
                  </a:ln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60" name="Freeform 28">
              <a:extLst>
                <a:ext uri="{FF2B5EF4-FFF2-40B4-BE49-F238E27FC236}">
                  <a16:creationId xmlns:a16="http://schemas.microsoft.com/office/drawing/2014/main" id="{458D0F74-B55C-4322-BC81-6B3686FB493C}"/>
                </a:ext>
              </a:extLst>
            </p:cNvPr>
            <p:cNvSpPr>
              <a:spLocks/>
            </p:cNvSpPr>
            <p:nvPr/>
          </p:nvSpPr>
          <p:spPr bwMode="auto">
            <a:xfrm>
              <a:off x="7165975" y="1574801"/>
              <a:ext cx="77788" cy="117475"/>
            </a:xfrm>
            <a:custGeom>
              <a:avLst/>
              <a:gdLst>
                <a:gd name="T0" fmla="*/ 23 w 63"/>
                <a:gd name="T1" fmla="*/ 63 h 94"/>
                <a:gd name="T2" fmla="*/ 23 w 63"/>
                <a:gd name="T3" fmla="*/ 0 h 94"/>
                <a:gd name="T4" fmla="*/ 0 w 63"/>
                <a:gd name="T5" fmla="*/ 0 h 94"/>
                <a:gd name="T6" fmla="*/ 0 w 63"/>
                <a:gd name="T7" fmla="*/ 63 h 94"/>
                <a:gd name="T8" fmla="*/ 0 w 63"/>
                <a:gd name="T9" fmla="*/ 64 h 94"/>
                <a:gd name="T10" fmla="*/ 33 w 63"/>
                <a:gd name="T11" fmla="*/ 94 h 94"/>
                <a:gd name="T12" fmla="*/ 63 w 63"/>
                <a:gd name="T13" fmla="*/ 94 h 94"/>
                <a:gd name="T14" fmla="*/ 63 w 63"/>
                <a:gd name="T15" fmla="*/ 71 h 94"/>
                <a:gd name="T16" fmla="*/ 33 w 63"/>
                <a:gd name="T17" fmla="*/ 71 h 94"/>
                <a:gd name="T18" fmla="*/ 23 w 63"/>
                <a:gd name="T1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94">
                  <a:moveTo>
                    <a:pt x="23" y="63"/>
                  </a:moveTo>
                  <a:cubicBezTo>
                    <a:pt x="23" y="0"/>
                    <a:pt x="23" y="0"/>
                    <a:pt x="23" y="0"/>
                  </a:cubicBezTo>
                  <a:cubicBezTo>
                    <a:pt x="0" y="0"/>
                    <a:pt x="0" y="0"/>
                    <a:pt x="0" y="0"/>
                  </a:cubicBezTo>
                  <a:cubicBezTo>
                    <a:pt x="0" y="63"/>
                    <a:pt x="0" y="63"/>
                    <a:pt x="0" y="63"/>
                  </a:cubicBezTo>
                  <a:cubicBezTo>
                    <a:pt x="0" y="63"/>
                    <a:pt x="0" y="63"/>
                    <a:pt x="0" y="64"/>
                  </a:cubicBezTo>
                  <a:cubicBezTo>
                    <a:pt x="0" y="69"/>
                    <a:pt x="3" y="94"/>
                    <a:pt x="33" y="94"/>
                  </a:cubicBezTo>
                  <a:cubicBezTo>
                    <a:pt x="63" y="94"/>
                    <a:pt x="63" y="94"/>
                    <a:pt x="63" y="94"/>
                  </a:cubicBezTo>
                  <a:cubicBezTo>
                    <a:pt x="63" y="71"/>
                    <a:pt x="63" y="71"/>
                    <a:pt x="63" y="71"/>
                  </a:cubicBezTo>
                  <a:cubicBezTo>
                    <a:pt x="33" y="71"/>
                    <a:pt x="33" y="71"/>
                    <a:pt x="33" y="71"/>
                  </a:cubicBezTo>
                  <a:cubicBezTo>
                    <a:pt x="29" y="71"/>
                    <a:pt x="23" y="71"/>
                    <a:pt x="23" y="63"/>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grpSp>
      <p:grpSp>
        <p:nvGrpSpPr>
          <p:cNvPr id="61" name="Group 60">
            <a:extLst>
              <a:ext uri="{FF2B5EF4-FFF2-40B4-BE49-F238E27FC236}">
                <a16:creationId xmlns:a16="http://schemas.microsoft.com/office/drawing/2014/main" id="{7767BA20-EF59-488E-A076-3D144C5EC776}"/>
              </a:ext>
            </a:extLst>
          </p:cNvPr>
          <p:cNvGrpSpPr>
            <a:grpSpLocks noChangeAspect="1"/>
          </p:cNvGrpSpPr>
          <p:nvPr/>
        </p:nvGrpSpPr>
        <p:grpSpPr>
          <a:xfrm>
            <a:off x="7328720" y="3908202"/>
            <a:ext cx="1953002" cy="2343593"/>
            <a:chOff x="7165975" y="1273176"/>
            <a:chExt cx="349251" cy="419100"/>
          </a:xfrm>
          <a:solidFill>
            <a:schemeClr val="accent6"/>
          </a:solidFill>
        </p:grpSpPr>
        <p:sp>
          <p:nvSpPr>
            <p:cNvPr id="62" name="Freeform 25">
              <a:extLst>
                <a:ext uri="{FF2B5EF4-FFF2-40B4-BE49-F238E27FC236}">
                  <a16:creationId xmlns:a16="http://schemas.microsoft.com/office/drawing/2014/main" id="{FF45E3C1-3EB7-4172-A872-51B5881D2A53}"/>
                </a:ext>
              </a:extLst>
            </p:cNvPr>
            <p:cNvSpPr>
              <a:spLocks/>
            </p:cNvSpPr>
            <p:nvPr/>
          </p:nvSpPr>
          <p:spPr bwMode="auto">
            <a:xfrm>
              <a:off x="7427913" y="1273176"/>
              <a:ext cx="87313" cy="117475"/>
            </a:xfrm>
            <a:custGeom>
              <a:avLst/>
              <a:gdLst>
                <a:gd name="T0" fmla="*/ 37 w 70"/>
                <a:gd name="T1" fmla="*/ 0 h 94"/>
                <a:gd name="T2" fmla="*/ 0 w 70"/>
                <a:gd name="T3" fmla="*/ 0 h 94"/>
                <a:gd name="T4" fmla="*/ 0 w 70"/>
                <a:gd name="T5" fmla="*/ 23 h 94"/>
                <a:gd name="T6" fmla="*/ 37 w 70"/>
                <a:gd name="T7" fmla="*/ 23 h 94"/>
                <a:gd name="T8" fmla="*/ 47 w 70"/>
                <a:gd name="T9" fmla="*/ 30 h 94"/>
                <a:gd name="T10" fmla="*/ 47 w 70"/>
                <a:gd name="T11" fmla="*/ 94 h 94"/>
                <a:gd name="T12" fmla="*/ 70 w 70"/>
                <a:gd name="T13" fmla="*/ 94 h 94"/>
                <a:gd name="T14" fmla="*/ 70 w 70"/>
                <a:gd name="T15" fmla="*/ 30 h 94"/>
                <a:gd name="T16" fmla="*/ 37 w 70"/>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37" y="0"/>
                  </a:moveTo>
                  <a:cubicBezTo>
                    <a:pt x="0" y="0"/>
                    <a:pt x="0" y="0"/>
                    <a:pt x="0" y="0"/>
                  </a:cubicBezTo>
                  <a:cubicBezTo>
                    <a:pt x="0" y="23"/>
                    <a:pt x="0" y="23"/>
                    <a:pt x="0" y="23"/>
                  </a:cubicBezTo>
                  <a:cubicBezTo>
                    <a:pt x="37" y="23"/>
                    <a:pt x="37" y="23"/>
                    <a:pt x="37" y="23"/>
                  </a:cubicBezTo>
                  <a:cubicBezTo>
                    <a:pt x="41" y="23"/>
                    <a:pt x="47" y="23"/>
                    <a:pt x="47" y="30"/>
                  </a:cubicBezTo>
                  <a:cubicBezTo>
                    <a:pt x="47" y="94"/>
                    <a:pt x="47" y="94"/>
                    <a:pt x="47" y="94"/>
                  </a:cubicBezTo>
                  <a:cubicBezTo>
                    <a:pt x="70" y="94"/>
                    <a:pt x="70" y="94"/>
                    <a:pt x="70" y="94"/>
                  </a:cubicBezTo>
                  <a:cubicBezTo>
                    <a:pt x="70" y="30"/>
                    <a:pt x="70" y="30"/>
                    <a:pt x="70" y="30"/>
                  </a:cubicBezTo>
                  <a:cubicBezTo>
                    <a:pt x="70" y="25"/>
                    <a:pt x="67" y="0"/>
                    <a:pt x="37" y="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63" name="Freeform 26">
              <a:extLst>
                <a:ext uri="{FF2B5EF4-FFF2-40B4-BE49-F238E27FC236}">
                  <a16:creationId xmlns:a16="http://schemas.microsoft.com/office/drawing/2014/main" id="{85FDB2DB-3C21-45A4-B201-BB529A4D6863}"/>
                </a:ext>
              </a:extLst>
            </p:cNvPr>
            <p:cNvSpPr>
              <a:spLocks/>
            </p:cNvSpPr>
            <p:nvPr/>
          </p:nvSpPr>
          <p:spPr bwMode="auto">
            <a:xfrm>
              <a:off x="7165975" y="1273176"/>
              <a:ext cx="77788" cy="117475"/>
            </a:xfrm>
            <a:custGeom>
              <a:avLst/>
              <a:gdLst>
                <a:gd name="T0" fmla="*/ 0 w 63"/>
                <a:gd name="T1" fmla="*/ 30 h 94"/>
                <a:gd name="T2" fmla="*/ 0 w 63"/>
                <a:gd name="T3" fmla="*/ 94 h 94"/>
                <a:gd name="T4" fmla="*/ 23 w 63"/>
                <a:gd name="T5" fmla="*/ 94 h 94"/>
                <a:gd name="T6" fmla="*/ 23 w 63"/>
                <a:gd name="T7" fmla="*/ 31 h 94"/>
                <a:gd name="T8" fmla="*/ 33 w 63"/>
                <a:gd name="T9" fmla="*/ 23 h 94"/>
                <a:gd name="T10" fmla="*/ 63 w 63"/>
                <a:gd name="T11" fmla="*/ 23 h 94"/>
                <a:gd name="T12" fmla="*/ 63 w 63"/>
                <a:gd name="T13" fmla="*/ 0 h 94"/>
                <a:gd name="T14" fmla="*/ 33 w 63"/>
                <a:gd name="T15" fmla="*/ 0 h 94"/>
                <a:gd name="T16" fmla="*/ 0 w 63"/>
                <a:gd name="T17"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4">
                  <a:moveTo>
                    <a:pt x="0" y="30"/>
                  </a:moveTo>
                  <a:cubicBezTo>
                    <a:pt x="0" y="94"/>
                    <a:pt x="0" y="94"/>
                    <a:pt x="0" y="94"/>
                  </a:cubicBezTo>
                  <a:cubicBezTo>
                    <a:pt x="23" y="94"/>
                    <a:pt x="23" y="94"/>
                    <a:pt x="23" y="94"/>
                  </a:cubicBezTo>
                  <a:cubicBezTo>
                    <a:pt x="23" y="31"/>
                    <a:pt x="23" y="31"/>
                    <a:pt x="23" y="31"/>
                  </a:cubicBezTo>
                  <a:cubicBezTo>
                    <a:pt x="23" y="23"/>
                    <a:pt x="29" y="23"/>
                    <a:pt x="33" y="23"/>
                  </a:cubicBezTo>
                  <a:cubicBezTo>
                    <a:pt x="63" y="23"/>
                    <a:pt x="63" y="23"/>
                    <a:pt x="63" y="23"/>
                  </a:cubicBezTo>
                  <a:cubicBezTo>
                    <a:pt x="63" y="0"/>
                    <a:pt x="63" y="0"/>
                    <a:pt x="63" y="0"/>
                  </a:cubicBezTo>
                  <a:cubicBezTo>
                    <a:pt x="33" y="0"/>
                    <a:pt x="33" y="0"/>
                    <a:pt x="33" y="0"/>
                  </a:cubicBezTo>
                  <a:cubicBezTo>
                    <a:pt x="0" y="0"/>
                    <a:pt x="0" y="30"/>
                    <a:pt x="0" y="3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64" name="Freeform 27">
              <a:extLst>
                <a:ext uri="{FF2B5EF4-FFF2-40B4-BE49-F238E27FC236}">
                  <a16:creationId xmlns:a16="http://schemas.microsoft.com/office/drawing/2014/main" id="{AA368D51-4128-424D-8B16-C26E451AAAFC}"/>
                </a:ext>
              </a:extLst>
            </p:cNvPr>
            <p:cNvSpPr>
              <a:spLocks/>
            </p:cNvSpPr>
            <p:nvPr/>
          </p:nvSpPr>
          <p:spPr bwMode="auto">
            <a:xfrm>
              <a:off x="7427913" y="1574801"/>
              <a:ext cx="87313" cy="117475"/>
            </a:xfrm>
            <a:custGeom>
              <a:avLst/>
              <a:gdLst>
                <a:gd name="T0" fmla="*/ 47 w 70"/>
                <a:gd name="T1" fmla="*/ 63 h 94"/>
                <a:gd name="T2" fmla="*/ 37 w 70"/>
                <a:gd name="T3" fmla="*/ 71 h 94"/>
                <a:gd name="T4" fmla="*/ 0 w 70"/>
                <a:gd name="T5" fmla="*/ 71 h 94"/>
                <a:gd name="T6" fmla="*/ 0 w 70"/>
                <a:gd name="T7" fmla="*/ 94 h 94"/>
                <a:gd name="T8" fmla="*/ 37 w 70"/>
                <a:gd name="T9" fmla="*/ 94 h 94"/>
                <a:gd name="T10" fmla="*/ 70 w 70"/>
                <a:gd name="T11" fmla="*/ 64 h 94"/>
                <a:gd name="T12" fmla="*/ 70 w 70"/>
                <a:gd name="T13" fmla="*/ 0 h 94"/>
                <a:gd name="T14" fmla="*/ 47 w 70"/>
                <a:gd name="T15" fmla="*/ 0 h 94"/>
                <a:gd name="T16" fmla="*/ 47 w 70"/>
                <a:gd name="T17"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47" y="63"/>
                  </a:moveTo>
                  <a:cubicBezTo>
                    <a:pt x="47" y="71"/>
                    <a:pt x="41" y="71"/>
                    <a:pt x="37" y="71"/>
                  </a:cubicBezTo>
                  <a:cubicBezTo>
                    <a:pt x="0" y="71"/>
                    <a:pt x="0" y="71"/>
                    <a:pt x="0" y="71"/>
                  </a:cubicBezTo>
                  <a:cubicBezTo>
                    <a:pt x="0" y="94"/>
                    <a:pt x="0" y="94"/>
                    <a:pt x="0" y="94"/>
                  </a:cubicBezTo>
                  <a:cubicBezTo>
                    <a:pt x="37" y="94"/>
                    <a:pt x="37" y="94"/>
                    <a:pt x="37" y="94"/>
                  </a:cubicBezTo>
                  <a:cubicBezTo>
                    <a:pt x="67" y="94"/>
                    <a:pt x="70" y="69"/>
                    <a:pt x="70" y="64"/>
                  </a:cubicBezTo>
                  <a:cubicBezTo>
                    <a:pt x="70" y="0"/>
                    <a:pt x="70" y="0"/>
                    <a:pt x="70" y="0"/>
                  </a:cubicBezTo>
                  <a:cubicBezTo>
                    <a:pt x="47" y="0"/>
                    <a:pt x="47" y="0"/>
                    <a:pt x="47" y="0"/>
                  </a:cubicBezTo>
                  <a:lnTo>
                    <a:pt x="47" y="63"/>
                  </a:ln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65" name="Freeform 28">
              <a:extLst>
                <a:ext uri="{FF2B5EF4-FFF2-40B4-BE49-F238E27FC236}">
                  <a16:creationId xmlns:a16="http://schemas.microsoft.com/office/drawing/2014/main" id="{06D63A7E-5F51-459A-AC61-A45D09D59263}"/>
                </a:ext>
              </a:extLst>
            </p:cNvPr>
            <p:cNvSpPr>
              <a:spLocks/>
            </p:cNvSpPr>
            <p:nvPr/>
          </p:nvSpPr>
          <p:spPr bwMode="auto">
            <a:xfrm>
              <a:off x="7165975" y="1574801"/>
              <a:ext cx="77788" cy="117475"/>
            </a:xfrm>
            <a:custGeom>
              <a:avLst/>
              <a:gdLst>
                <a:gd name="T0" fmla="*/ 23 w 63"/>
                <a:gd name="T1" fmla="*/ 63 h 94"/>
                <a:gd name="T2" fmla="*/ 23 w 63"/>
                <a:gd name="T3" fmla="*/ 0 h 94"/>
                <a:gd name="T4" fmla="*/ 0 w 63"/>
                <a:gd name="T5" fmla="*/ 0 h 94"/>
                <a:gd name="T6" fmla="*/ 0 w 63"/>
                <a:gd name="T7" fmla="*/ 63 h 94"/>
                <a:gd name="T8" fmla="*/ 0 w 63"/>
                <a:gd name="T9" fmla="*/ 64 h 94"/>
                <a:gd name="T10" fmla="*/ 33 w 63"/>
                <a:gd name="T11" fmla="*/ 94 h 94"/>
                <a:gd name="T12" fmla="*/ 63 w 63"/>
                <a:gd name="T13" fmla="*/ 94 h 94"/>
                <a:gd name="T14" fmla="*/ 63 w 63"/>
                <a:gd name="T15" fmla="*/ 71 h 94"/>
                <a:gd name="T16" fmla="*/ 33 w 63"/>
                <a:gd name="T17" fmla="*/ 71 h 94"/>
                <a:gd name="T18" fmla="*/ 23 w 63"/>
                <a:gd name="T1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94">
                  <a:moveTo>
                    <a:pt x="23" y="63"/>
                  </a:moveTo>
                  <a:cubicBezTo>
                    <a:pt x="23" y="0"/>
                    <a:pt x="23" y="0"/>
                    <a:pt x="23" y="0"/>
                  </a:cubicBezTo>
                  <a:cubicBezTo>
                    <a:pt x="0" y="0"/>
                    <a:pt x="0" y="0"/>
                    <a:pt x="0" y="0"/>
                  </a:cubicBezTo>
                  <a:cubicBezTo>
                    <a:pt x="0" y="63"/>
                    <a:pt x="0" y="63"/>
                    <a:pt x="0" y="63"/>
                  </a:cubicBezTo>
                  <a:cubicBezTo>
                    <a:pt x="0" y="63"/>
                    <a:pt x="0" y="63"/>
                    <a:pt x="0" y="64"/>
                  </a:cubicBezTo>
                  <a:cubicBezTo>
                    <a:pt x="0" y="69"/>
                    <a:pt x="3" y="94"/>
                    <a:pt x="33" y="94"/>
                  </a:cubicBezTo>
                  <a:cubicBezTo>
                    <a:pt x="63" y="94"/>
                    <a:pt x="63" y="94"/>
                    <a:pt x="63" y="94"/>
                  </a:cubicBezTo>
                  <a:cubicBezTo>
                    <a:pt x="63" y="71"/>
                    <a:pt x="63" y="71"/>
                    <a:pt x="63" y="71"/>
                  </a:cubicBezTo>
                  <a:cubicBezTo>
                    <a:pt x="33" y="71"/>
                    <a:pt x="33" y="71"/>
                    <a:pt x="33" y="71"/>
                  </a:cubicBezTo>
                  <a:cubicBezTo>
                    <a:pt x="29" y="71"/>
                    <a:pt x="23" y="71"/>
                    <a:pt x="23" y="63"/>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grpSp>
      <p:grpSp>
        <p:nvGrpSpPr>
          <p:cNvPr id="66" name="Group 65">
            <a:extLst>
              <a:ext uri="{FF2B5EF4-FFF2-40B4-BE49-F238E27FC236}">
                <a16:creationId xmlns:a16="http://schemas.microsoft.com/office/drawing/2014/main" id="{CC62B9AE-3703-4A9C-87F8-0C1BF1023284}"/>
              </a:ext>
            </a:extLst>
          </p:cNvPr>
          <p:cNvGrpSpPr>
            <a:grpSpLocks noChangeAspect="1"/>
          </p:cNvGrpSpPr>
          <p:nvPr/>
        </p:nvGrpSpPr>
        <p:grpSpPr>
          <a:xfrm>
            <a:off x="9667039" y="3947713"/>
            <a:ext cx="1953002" cy="2343593"/>
            <a:chOff x="7165975" y="1273176"/>
            <a:chExt cx="349251" cy="419100"/>
          </a:xfrm>
          <a:solidFill>
            <a:srgbClr val="F35439"/>
          </a:solidFill>
        </p:grpSpPr>
        <p:sp>
          <p:nvSpPr>
            <p:cNvPr id="67" name="Freeform 25">
              <a:extLst>
                <a:ext uri="{FF2B5EF4-FFF2-40B4-BE49-F238E27FC236}">
                  <a16:creationId xmlns:a16="http://schemas.microsoft.com/office/drawing/2014/main" id="{428E9869-7E28-4A73-80A2-73AC63C5C5EE}"/>
                </a:ext>
              </a:extLst>
            </p:cNvPr>
            <p:cNvSpPr>
              <a:spLocks/>
            </p:cNvSpPr>
            <p:nvPr/>
          </p:nvSpPr>
          <p:spPr bwMode="auto">
            <a:xfrm>
              <a:off x="7427913" y="1273176"/>
              <a:ext cx="87313" cy="117475"/>
            </a:xfrm>
            <a:custGeom>
              <a:avLst/>
              <a:gdLst>
                <a:gd name="T0" fmla="*/ 37 w 70"/>
                <a:gd name="T1" fmla="*/ 0 h 94"/>
                <a:gd name="T2" fmla="*/ 0 w 70"/>
                <a:gd name="T3" fmla="*/ 0 h 94"/>
                <a:gd name="T4" fmla="*/ 0 w 70"/>
                <a:gd name="T5" fmla="*/ 23 h 94"/>
                <a:gd name="T6" fmla="*/ 37 w 70"/>
                <a:gd name="T7" fmla="*/ 23 h 94"/>
                <a:gd name="T8" fmla="*/ 47 w 70"/>
                <a:gd name="T9" fmla="*/ 30 h 94"/>
                <a:gd name="T10" fmla="*/ 47 w 70"/>
                <a:gd name="T11" fmla="*/ 94 h 94"/>
                <a:gd name="T12" fmla="*/ 70 w 70"/>
                <a:gd name="T13" fmla="*/ 94 h 94"/>
                <a:gd name="T14" fmla="*/ 70 w 70"/>
                <a:gd name="T15" fmla="*/ 30 h 94"/>
                <a:gd name="T16" fmla="*/ 37 w 70"/>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37" y="0"/>
                  </a:moveTo>
                  <a:cubicBezTo>
                    <a:pt x="0" y="0"/>
                    <a:pt x="0" y="0"/>
                    <a:pt x="0" y="0"/>
                  </a:cubicBezTo>
                  <a:cubicBezTo>
                    <a:pt x="0" y="23"/>
                    <a:pt x="0" y="23"/>
                    <a:pt x="0" y="23"/>
                  </a:cubicBezTo>
                  <a:cubicBezTo>
                    <a:pt x="37" y="23"/>
                    <a:pt x="37" y="23"/>
                    <a:pt x="37" y="23"/>
                  </a:cubicBezTo>
                  <a:cubicBezTo>
                    <a:pt x="41" y="23"/>
                    <a:pt x="47" y="23"/>
                    <a:pt x="47" y="30"/>
                  </a:cubicBezTo>
                  <a:cubicBezTo>
                    <a:pt x="47" y="94"/>
                    <a:pt x="47" y="94"/>
                    <a:pt x="47" y="94"/>
                  </a:cubicBezTo>
                  <a:cubicBezTo>
                    <a:pt x="70" y="94"/>
                    <a:pt x="70" y="94"/>
                    <a:pt x="70" y="94"/>
                  </a:cubicBezTo>
                  <a:cubicBezTo>
                    <a:pt x="70" y="30"/>
                    <a:pt x="70" y="30"/>
                    <a:pt x="70" y="30"/>
                  </a:cubicBezTo>
                  <a:cubicBezTo>
                    <a:pt x="70" y="25"/>
                    <a:pt x="67" y="0"/>
                    <a:pt x="37" y="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68" name="Freeform 26">
              <a:extLst>
                <a:ext uri="{FF2B5EF4-FFF2-40B4-BE49-F238E27FC236}">
                  <a16:creationId xmlns:a16="http://schemas.microsoft.com/office/drawing/2014/main" id="{40B24019-7EE1-46EE-9DCA-58BAED660DBC}"/>
                </a:ext>
              </a:extLst>
            </p:cNvPr>
            <p:cNvSpPr>
              <a:spLocks/>
            </p:cNvSpPr>
            <p:nvPr/>
          </p:nvSpPr>
          <p:spPr bwMode="auto">
            <a:xfrm>
              <a:off x="7165975" y="1273176"/>
              <a:ext cx="77788" cy="117475"/>
            </a:xfrm>
            <a:custGeom>
              <a:avLst/>
              <a:gdLst>
                <a:gd name="T0" fmla="*/ 0 w 63"/>
                <a:gd name="T1" fmla="*/ 30 h 94"/>
                <a:gd name="T2" fmla="*/ 0 w 63"/>
                <a:gd name="T3" fmla="*/ 94 h 94"/>
                <a:gd name="T4" fmla="*/ 23 w 63"/>
                <a:gd name="T5" fmla="*/ 94 h 94"/>
                <a:gd name="T6" fmla="*/ 23 w 63"/>
                <a:gd name="T7" fmla="*/ 31 h 94"/>
                <a:gd name="T8" fmla="*/ 33 w 63"/>
                <a:gd name="T9" fmla="*/ 23 h 94"/>
                <a:gd name="T10" fmla="*/ 63 w 63"/>
                <a:gd name="T11" fmla="*/ 23 h 94"/>
                <a:gd name="T12" fmla="*/ 63 w 63"/>
                <a:gd name="T13" fmla="*/ 0 h 94"/>
                <a:gd name="T14" fmla="*/ 33 w 63"/>
                <a:gd name="T15" fmla="*/ 0 h 94"/>
                <a:gd name="T16" fmla="*/ 0 w 63"/>
                <a:gd name="T17"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4">
                  <a:moveTo>
                    <a:pt x="0" y="30"/>
                  </a:moveTo>
                  <a:cubicBezTo>
                    <a:pt x="0" y="94"/>
                    <a:pt x="0" y="94"/>
                    <a:pt x="0" y="94"/>
                  </a:cubicBezTo>
                  <a:cubicBezTo>
                    <a:pt x="23" y="94"/>
                    <a:pt x="23" y="94"/>
                    <a:pt x="23" y="94"/>
                  </a:cubicBezTo>
                  <a:cubicBezTo>
                    <a:pt x="23" y="31"/>
                    <a:pt x="23" y="31"/>
                    <a:pt x="23" y="31"/>
                  </a:cubicBezTo>
                  <a:cubicBezTo>
                    <a:pt x="23" y="23"/>
                    <a:pt x="29" y="23"/>
                    <a:pt x="33" y="23"/>
                  </a:cubicBezTo>
                  <a:cubicBezTo>
                    <a:pt x="63" y="23"/>
                    <a:pt x="63" y="23"/>
                    <a:pt x="63" y="23"/>
                  </a:cubicBezTo>
                  <a:cubicBezTo>
                    <a:pt x="63" y="0"/>
                    <a:pt x="63" y="0"/>
                    <a:pt x="63" y="0"/>
                  </a:cubicBezTo>
                  <a:cubicBezTo>
                    <a:pt x="33" y="0"/>
                    <a:pt x="33" y="0"/>
                    <a:pt x="33" y="0"/>
                  </a:cubicBezTo>
                  <a:cubicBezTo>
                    <a:pt x="0" y="0"/>
                    <a:pt x="0" y="30"/>
                    <a:pt x="0" y="3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69" name="Freeform 27">
              <a:extLst>
                <a:ext uri="{FF2B5EF4-FFF2-40B4-BE49-F238E27FC236}">
                  <a16:creationId xmlns:a16="http://schemas.microsoft.com/office/drawing/2014/main" id="{C516B0A2-540A-442B-AF5F-283A58A7D5A9}"/>
                </a:ext>
              </a:extLst>
            </p:cNvPr>
            <p:cNvSpPr>
              <a:spLocks/>
            </p:cNvSpPr>
            <p:nvPr/>
          </p:nvSpPr>
          <p:spPr bwMode="auto">
            <a:xfrm>
              <a:off x="7427913" y="1574801"/>
              <a:ext cx="87313" cy="117475"/>
            </a:xfrm>
            <a:custGeom>
              <a:avLst/>
              <a:gdLst>
                <a:gd name="T0" fmla="*/ 47 w 70"/>
                <a:gd name="T1" fmla="*/ 63 h 94"/>
                <a:gd name="T2" fmla="*/ 37 w 70"/>
                <a:gd name="T3" fmla="*/ 71 h 94"/>
                <a:gd name="T4" fmla="*/ 0 w 70"/>
                <a:gd name="T5" fmla="*/ 71 h 94"/>
                <a:gd name="T6" fmla="*/ 0 w 70"/>
                <a:gd name="T7" fmla="*/ 94 h 94"/>
                <a:gd name="T8" fmla="*/ 37 w 70"/>
                <a:gd name="T9" fmla="*/ 94 h 94"/>
                <a:gd name="T10" fmla="*/ 70 w 70"/>
                <a:gd name="T11" fmla="*/ 64 h 94"/>
                <a:gd name="T12" fmla="*/ 70 w 70"/>
                <a:gd name="T13" fmla="*/ 0 h 94"/>
                <a:gd name="T14" fmla="*/ 47 w 70"/>
                <a:gd name="T15" fmla="*/ 0 h 94"/>
                <a:gd name="T16" fmla="*/ 47 w 70"/>
                <a:gd name="T17"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47" y="63"/>
                  </a:moveTo>
                  <a:cubicBezTo>
                    <a:pt x="47" y="71"/>
                    <a:pt x="41" y="71"/>
                    <a:pt x="37" y="71"/>
                  </a:cubicBezTo>
                  <a:cubicBezTo>
                    <a:pt x="0" y="71"/>
                    <a:pt x="0" y="71"/>
                    <a:pt x="0" y="71"/>
                  </a:cubicBezTo>
                  <a:cubicBezTo>
                    <a:pt x="0" y="94"/>
                    <a:pt x="0" y="94"/>
                    <a:pt x="0" y="94"/>
                  </a:cubicBezTo>
                  <a:cubicBezTo>
                    <a:pt x="37" y="94"/>
                    <a:pt x="37" y="94"/>
                    <a:pt x="37" y="94"/>
                  </a:cubicBezTo>
                  <a:cubicBezTo>
                    <a:pt x="67" y="94"/>
                    <a:pt x="70" y="69"/>
                    <a:pt x="70" y="64"/>
                  </a:cubicBezTo>
                  <a:cubicBezTo>
                    <a:pt x="70" y="0"/>
                    <a:pt x="70" y="0"/>
                    <a:pt x="70" y="0"/>
                  </a:cubicBezTo>
                  <a:cubicBezTo>
                    <a:pt x="47" y="0"/>
                    <a:pt x="47" y="0"/>
                    <a:pt x="47" y="0"/>
                  </a:cubicBezTo>
                  <a:lnTo>
                    <a:pt x="47" y="63"/>
                  </a:ln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70" name="Freeform 28">
              <a:extLst>
                <a:ext uri="{FF2B5EF4-FFF2-40B4-BE49-F238E27FC236}">
                  <a16:creationId xmlns:a16="http://schemas.microsoft.com/office/drawing/2014/main" id="{2C04B698-6965-4EB4-AC62-B02850CE71FC}"/>
                </a:ext>
              </a:extLst>
            </p:cNvPr>
            <p:cNvSpPr>
              <a:spLocks/>
            </p:cNvSpPr>
            <p:nvPr/>
          </p:nvSpPr>
          <p:spPr bwMode="auto">
            <a:xfrm>
              <a:off x="7165975" y="1574801"/>
              <a:ext cx="77788" cy="117475"/>
            </a:xfrm>
            <a:custGeom>
              <a:avLst/>
              <a:gdLst>
                <a:gd name="T0" fmla="*/ 23 w 63"/>
                <a:gd name="T1" fmla="*/ 63 h 94"/>
                <a:gd name="T2" fmla="*/ 23 w 63"/>
                <a:gd name="T3" fmla="*/ 0 h 94"/>
                <a:gd name="T4" fmla="*/ 0 w 63"/>
                <a:gd name="T5" fmla="*/ 0 h 94"/>
                <a:gd name="T6" fmla="*/ 0 w 63"/>
                <a:gd name="T7" fmla="*/ 63 h 94"/>
                <a:gd name="T8" fmla="*/ 0 w 63"/>
                <a:gd name="T9" fmla="*/ 64 h 94"/>
                <a:gd name="T10" fmla="*/ 33 w 63"/>
                <a:gd name="T11" fmla="*/ 94 h 94"/>
                <a:gd name="T12" fmla="*/ 63 w 63"/>
                <a:gd name="T13" fmla="*/ 94 h 94"/>
                <a:gd name="T14" fmla="*/ 63 w 63"/>
                <a:gd name="T15" fmla="*/ 71 h 94"/>
                <a:gd name="T16" fmla="*/ 33 w 63"/>
                <a:gd name="T17" fmla="*/ 71 h 94"/>
                <a:gd name="T18" fmla="*/ 23 w 63"/>
                <a:gd name="T1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94">
                  <a:moveTo>
                    <a:pt x="23" y="63"/>
                  </a:moveTo>
                  <a:cubicBezTo>
                    <a:pt x="23" y="0"/>
                    <a:pt x="23" y="0"/>
                    <a:pt x="23" y="0"/>
                  </a:cubicBezTo>
                  <a:cubicBezTo>
                    <a:pt x="0" y="0"/>
                    <a:pt x="0" y="0"/>
                    <a:pt x="0" y="0"/>
                  </a:cubicBezTo>
                  <a:cubicBezTo>
                    <a:pt x="0" y="63"/>
                    <a:pt x="0" y="63"/>
                    <a:pt x="0" y="63"/>
                  </a:cubicBezTo>
                  <a:cubicBezTo>
                    <a:pt x="0" y="63"/>
                    <a:pt x="0" y="63"/>
                    <a:pt x="0" y="64"/>
                  </a:cubicBezTo>
                  <a:cubicBezTo>
                    <a:pt x="0" y="69"/>
                    <a:pt x="3" y="94"/>
                    <a:pt x="33" y="94"/>
                  </a:cubicBezTo>
                  <a:cubicBezTo>
                    <a:pt x="63" y="94"/>
                    <a:pt x="63" y="94"/>
                    <a:pt x="63" y="94"/>
                  </a:cubicBezTo>
                  <a:cubicBezTo>
                    <a:pt x="63" y="71"/>
                    <a:pt x="63" y="71"/>
                    <a:pt x="63" y="71"/>
                  </a:cubicBezTo>
                  <a:cubicBezTo>
                    <a:pt x="33" y="71"/>
                    <a:pt x="33" y="71"/>
                    <a:pt x="33" y="71"/>
                  </a:cubicBezTo>
                  <a:cubicBezTo>
                    <a:pt x="29" y="71"/>
                    <a:pt x="23" y="71"/>
                    <a:pt x="23" y="63"/>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grpSp>
      <p:grpSp>
        <p:nvGrpSpPr>
          <p:cNvPr id="71" name="Group 70">
            <a:extLst>
              <a:ext uri="{FF2B5EF4-FFF2-40B4-BE49-F238E27FC236}">
                <a16:creationId xmlns:a16="http://schemas.microsoft.com/office/drawing/2014/main" id="{ED5DDD48-F712-4CBF-AF44-6807ED68A411}"/>
              </a:ext>
            </a:extLst>
          </p:cNvPr>
          <p:cNvGrpSpPr>
            <a:grpSpLocks noChangeAspect="1"/>
          </p:cNvGrpSpPr>
          <p:nvPr/>
        </p:nvGrpSpPr>
        <p:grpSpPr>
          <a:xfrm>
            <a:off x="11967413" y="3947713"/>
            <a:ext cx="1953002" cy="2343593"/>
            <a:chOff x="7165975" y="1273176"/>
            <a:chExt cx="349251" cy="419100"/>
          </a:xfrm>
          <a:solidFill>
            <a:srgbClr val="F35439"/>
          </a:solidFill>
        </p:grpSpPr>
        <p:sp>
          <p:nvSpPr>
            <p:cNvPr id="72" name="Freeform 25">
              <a:extLst>
                <a:ext uri="{FF2B5EF4-FFF2-40B4-BE49-F238E27FC236}">
                  <a16:creationId xmlns:a16="http://schemas.microsoft.com/office/drawing/2014/main" id="{4ADA7D14-EF29-4D24-862C-2B0E68AA4977}"/>
                </a:ext>
              </a:extLst>
            </p:cNvPr>
            <p:cNvSpPr>
              <a:spLocks/>
            </p:cNvSpPr>
            <p:nvPr/>
          </p:nvSpPr>
          <p:spPr bwMode="auto">
            <a:xfrm>
              <a:off x="7427913" y="1273176"/>
              <a:ext cx="87313" cy="117475"/>
            </a:xfrm>
            <a:custGeom>
              <a:avLst/>
              <a:gdLst>
                <a:gd name="T0" fmla="*/ 37 w 70"/>
                <a:gd name="T1" fmla="*/ 0 h 94"/>
                <a:gd name="T2" fmla="*/ 0 w 70"/>
                <a:gd name="T3" fmla="*/ 0 h 94"/>
                <a:gd name="T4" fmla="*/ 0 w 70"/>
                <a:gd name="T5" fmla="*/ 23 h 94"/>
                <a:gd name="T6" fmla="*/ 37 w 70"/>
                <a:gd name="T7" fmla="*/ 23 h 94"/>
                <a:gd name="T8" fmla="*/ 47 w 70"/>
                <a:gd name="T9" fmla="*/ 30 h 94"/>
                <a:gd name="T10" fmla="*/ 47 w 70"/>
                <a:gd name="T11" fmla="*/ 94 h 94"/>
                <a:gd name="T12" fmla="*/ 70 w 70"/>
                <a:gd name="T13" fmla="*/ 94 h 94"/>
                <a:gd name="T14" fmla="*/ 70 w 70"/>
                <a:gd name="T15" fmla="*/ 30 h 94"/>
                <a:gd name="T16" fmla="*/ 37 w 70"/>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37" y="0"/>
                  </a:moveTo>
                  <a:cubicBezTo>
                    <a:pt x="0" y="0"/>
                    <a:pt x="0" y="0"/>
                    <a:pt x="0" y="0"/>
                  </a:cubicBezTo>
                  <a:cubicBezTo>
                    <a:pt x="0" y="23"/>
                    <a:pt x="0" y="23"/>
                    <a:pt x="0" y="23"/>
                  </a:cubicBezTo>
                  <a:cubicBezTo>
                    <a:pt x="37" y="23"/>
                    <a:pt x="37" y="23"/>
                    <a:pt x="37" y="23"/>
                  </a:cubicBezTo>
                  <a:cubicBezTo>
                    <a:pt x="41" y="23"/>
                    <a:pt x="47" y="23"/>
                    <a:pt x="47" y="30"/>
                  </a:cubicBezTo>
                  <a:cubicBezTo>
                    <a:pt x="47" y="94"/>
                    <a:pt x="47" y="94"/>
                    <a:pt x="47" y="94"/>
                  </a:cubicBezTo>
                  <a:cubicBezTo>
                    <a:pt x="70" y="94"/>
                    <a:pt x="70" y="94"/>
                    <a:pt x="70" y="94"/>
                  </a:cubicBezTo>
                  <a:cubicBezTo>
                    <a:pt x="70" y="30"/>
                    <a:pt x="70" y="30"/>
                    <a:pt x="70" y="30"/>
                  </a:cubicBezTo>
                  <a:cubicBezTo>
                    <a:pt x="70" y="25"/>
                    <a:pt x="67" y="0"/>
                    <a:pt x="37" y="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73" name="Freeform 26">
              <a:extLst>
                <a:ext uri="{FF2B5EF4-FFF2-40B4-BE49-F238E27FC236}">
                  <a16:creationId xmlns:a16="http://schemas.microsoft.com/office/drawing/2014/main" id="{709FFBAE-4272-4A8A-A083-00721273EE5C}"/>
                </a:ext>
              </a:extLst>
            </p:cNvPr>
            <p:cNvSpPr>
              <a:spLocks/>
            </p:cNvSpPr>
            <p:nvPr/>
          </p:nvSpPr>
          <p:spPr bwMode="auto">
            <a:xfrm>
              <a:off x="7165975" y="1273176"/>
              <a:ext cx="77788" cy="117475"/>
            </a:xfrm>
            <a:custGeom>
              <a:avLst/>
              <a:gdLst>
                <a:gd name="T0" fmla="*/ 0 w 63"/>
                <a:gd name="T1" fmla="*/ 30 h 94"/>
                <a:gd name="T2" fmla="*/ 0 w 63"/>
                <a:gd name="T3" fmla="*/ 94 h 94"/>
                <a:gd name="T4" fmla="*/ 23 w 63"/>
                <a:gd name="T5" fmla="*/ 94 h 94"/>
                <a:gd name="T6" fmla="*/ 23 w 63"/>
                <a:gd name="T7" fmla="*/ 31 h 94"/>
                <a:gd name="T8" fmla="*/ 33 w 63"/>
                <a:gd name="T9" fmla="*/ 23 h 94"/>
                <a:gd name="T10" fmla="*/ 63 w 63"/>
                <a:gd name="T11" fmla="*/ 23 h 94"/>
                <a:gd name="T12" fmla="*/ 63 w 63"/>
                <a:gd name="T13" fmla="*/ 0 h 94"/>
                <a:gd name="T14" fmla="*/ 33 w 63"/>
                <a:gd name="T15" fmla="*/ 0 h 94"/>
                <a:gd name="T16" fmla="*/ 0 w 63"/>
                <a:gd name="T17" fmla="*/ 3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4">
                  <a:moveTo>
                    <a:pt x="0" y="30"/>
                  </a:moveTo>
                  <a:cubicBezTo>
                    <a:pt x="0" y="94"/>
                    <a:pt x="0" y="94"/>
                    <a:pt x="0" y="94"/>
                  </a:cubicBezTo>
                  <a:cubicBezTo>
                    <a:pt x="23" y="94"/>
                    <a:pt x="23" y="94"/>
                    <a:pt x="23" y="94"/>
                  </a:cubicBezTo>
                  <a:cubicBezTo>
                    <a:pt x="23" y="31"/>
                    <a:pt x="23" y="31"/>
                    <a:pt x="23" y="31"/>
                  </a:cubicBezTo>
                  <a:cubicBezTo>
                    <a:pt x="23" y="23"/>
                    <a:pt x="29" y="23"/>
                    <a:pt x="33" y="23"/>
                  </a:cubicBezTo>
                  <a:cubicBezTo>
                    <a:pt x="63" y="23"/>
                    <a:pt x="63" y="23"/>
                    <a:pt x="63" y="23"/>
                  </a:cubicBezTo>
                  <a:cubicBezTo>
                    <a:pt x="63" y="0"/>
                    <a:pt x="63" y="0"/>
                    <a:pt x="63" y="0"/>
                  </a:cubicBezTo>
                  <a:cubicBezTo>
                    <a:pt x="33" y="0"/>
                    <a:pt x="33" y="0"/>
                    <a:pt x="33" y="0"/>
                  </a:cubicBezTo>
                  <a:cubicBezTo>
                    <a:pt x="0" y="0"/>
                    <a:pt x="0" y="30"/>
                    <a:pt x="0" y="30"/>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74" name="Freeform 27">
              <a:extLst>
                <a:ext uri="{FF2B5EF4-FFF2-40B4-BE49-F238E27FC236}">
                  <a16:creationId xmlns:a16="http://schemas.microsoft.com/office/drawing/2014/main" id="{676BCDB8-F0D1-4AA5-80F2-B4834F883A82}"/>
                </a:ext>
              </a:extLst>
            </p:cNvPr>
            <p:cNvSpPr>
              <a:spLocks/>
            </p:cNvSpPr>
            <p:nvPr/>
          </p:nvSpPr>
          <p:spPr bwMode="auto">
            <a:xfrm>
              <a:off x="7427913" y="1574801"/>
              <a:ext cx="87313" cy="117475"/>
            </a:xfrm>
            <a:custGeom>
              <a:avLst/>
              <a:gdLst>
                <a:gd name="T0" fmla="*/ 47 w 70"/>
                <a:gd name="T1" fmla="*/ 63 h 94"/>
                <a:gd name="T2" fmla="*/ 37 w 70"/>
                <a:gd name="T3" fmla="*/ 71 h 94"/>
                <a:gd name="T4" fmla="*/ 0 w 70"/>
                <a:gd name="T5" fmla="*/ 71 h 94"/>
                <a:gd name="T6" fmla="*/ 0 w 70"/>
                <a:gd name="T7" fmla="*/ 94 h 94"/>
                <a:gd name="T8" fmla="*/ 37 w 70"/>
                <a:gd name="T9" fmla="*/ 94 h 94"/>
                <a:gd name="T10" fmla="*/ 70 w 70"/>
                <a:gd name="T11" fmla="*/ 64 h 94"/>
                <a:gd name="T12" fmla="*/ 70 w 70"/>
                <a:gd name="T13" fmla="*/ 0 h 94"/>
                <a:gd name="T14" fmla="*/ 47 w 70"/>
                <a:gd name="T15" fmla="*/ 0 h 94"/>
                <a:gd name="T16" fmla="*/ 47 w 70"/>
                <a:gd name="T17"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94">
                  <a:moveTo>
                    <a:pt x="47" y="63"/>
                  </a:moveTo>
                  <a:cubicBezTo>
                    <a:pt x="47" y="71"/>
                    <a:pt x="41" y="71"/>
                    <a:pt x="37" y="71"/>
                  </a:cubicBezTo>
                  <a:cubicBezTo>
                    <a:pt x="0" y="71"/>
                    <a:pt x="0" y="71"/>
                    <a:pt x="0" y="71"/>
                  </a:cubicBezTo>
                  <a:cubicBezTo>
                    <a:pt x="0" y="94"/>
                    <a:pt x="0" y="94"/>
                    <a:pt x="0" y="94"/>
                  </a:cubicBezTo>
                  <a:cubicBezTo>
                    <a:pt x="37" y="94"/>
                    <a:pt x="37" y="94"/>
                    <a:pt x="37" y="94"/>
                  </a:cubicBezTo>
                  <a:cubicBezTo>
                    <a:pt x="67" y="94"/>
                    <a:pt x="70" y="69"/>
                    <a:pt x="70" y="64"/>
                  </a:cubicBezTo>
                  <a:cubicBezTo>
                    <a:pt x="70" y="0"/>
                    <a:pt x="70" y="0"/>
                    <a:pt x="70" y="0"/>
                  </a:cubicBezTo>
                  <a:cubicBezTo>
                    <a:pt x="47" y="0"/>
                    <a:pt x="47" y="0"/>
                    <a:pt x="47" y="0"/>
                  </a:cubicBezTo>
                  <a:lnTo>
                    <a:pt x="47" y="63"/>
                  </a:ln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sp>
          <p:nvSpPr>
            <p:cNvPr id="75" name="Freeform 28">
              <a:extLst>
                <a:ext uri="{FF2B5EF4-FFF2-40B4-BE49-F238E27FC236}">
                  <a16:creationId xmlns:a16="http://schemas.microsoft.com/office/drawing/2014/main" id="{0FA6B187-DB78-486A-A05C-0D5D44C70E54}"/>
                </a:ext>
              </a:extLst>
            </p:cNvPr>
            <p:cNvSpPr>
              <a:spLocks/>
            </p:cNvSpPr>
            <p:nvPr/>
          </p:nvSpPr>
          <p:spPr bwMode="auto">
            <a:xfrm>
              <a:off x="7165975" y="1574801"/>
              <a:ext cx="77788" cy="117475"/>
            </a:xfrm>
            <a:custGeom>
              <a:avLst/>
              <a:gdLst>
                <a:gd name="T0" fmla="*/ 23 w 63"/>
                <a:gd name="T1" fmla="*/ 63 h 94"/>
                <a:gd name="T2" fmla="*/ 23 w 63"/>
                <a:gd name="T3" fmla="*/ 0 h 94"/>
                <a:gd name="T4" fmla="*/ 0 w 63"/>
                <a:gd name="T5" fmla="*/ 0 h 94"/>
                <a:gd name="T6" fmla="*/ 0 w 63"/>
                <a:gd name="T7" fmla="*/ 63 h 94"/>
                <a:gd name="T8" fmla="*/ 0 w 63"/>
                <a:gd name="T9" fmla="*/ 64 h 94"/>
                <a:gd name="T10" fmla="*/ 33 w 63"/>
                <a:gd name="T11" fmla="*/ 94 h 94"/>
                <a:gd name="T12" fmla="*/ 63 w 63"/>
                <a:gd name="T13" fmla="*/ 94 h 94"/>
                <a:gd name="T14" fmla="*/ 63 w 63"/>
                <a:gd name="T15" fmla="*/ 71 h 94"/>
                <a:gd name="T16" fmla="*/ 33 w 63"/>
                <a:gd name="T17" fmla="*/ 71 h 94"/>
                <a:gd name="T18" fmla="*/ 23 w 63"/>
                <a:gd name="T1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94">
                  <a:moveTo>
                    <a:pt x="23" y="63"/>
                  </a:moveTo>
                  <a:cubicBezTo>
                    <a:pt x="23" y="0"/>
                    <a:pt x="23" y="0"/>
                    <a:pt x="23" y="0"/>
                  </a:cubicBezTo>
                  <a:cubicBezTo>
                    <a:pt x="0" y="0"/>
                    <a:pt x="0" y="0"/>
                    <a:pt x="0" y="0"/>
                  </a:cubicBezTo>
                  <a:cubicBezTo>
                    <a:pt x="0" y="63"/>
                    <a:pt x="0" y="63"/>
                    <a:pt x="0" y="63"/>
                  </a:cubicBezTo>
                  <a:cubicBezTo>
                    <a:pt x="0" y="63"/>
                    <a:pt x="0" y="63"/>
                    <a:pt x="0" y="64"/>
                  </a:cubicBezTo>
                  <a:cubicBezTo>
                    <a:pt x="0" y="69"/>
                    <a:pt x="3" y="94"/>
                    <a:pt x="33" y="94"/>
                  </a:cubicBezTo>
                  <a:cubicBezTo>
                    <a:pt x="63" y="94"/>
                    <a:pt x="63" y="94"/>
                    <a:pt x="63" y="94"/>
                  </a:cubicBezTo>
                  <a:cubicBezTo>
                    <a:pt x="63" y="71"/>
                    <a:pt x="63" y="71"/>
                    <a:pt x="63" y="71"/>
                  </a:cubicBezTo>
                  <a:cubicBezTo>
                    <a:pt x="33" y="71"/>
                    <a:pt x="33" y="71"/>
                    <a:pt x="33" y="71"/>
                  </a:cubicBezTo>
                  <a:cubicBezTo>
                    <a:pt x="29" y="71"/>
                    <a:pt x="23" y="71"/>
                    <a:pt x="23" y="63"/>
                  </a:cubicBezTo>
                  <a:close/>
                </a:path>
              </a:pathLst>
            </a:custGeom>
            <a:grpFill/>
            <a:ln w="9525">
              <a:noFill/>
              <a:round/>
              <a:headEnd/>
              <a:tailEnd/>
            </a:ln>
            <a:extLst/>
          </p:spPr>
          <p:txBody>
            <a:bodyPr vert="horz" wrap="square" lIns="162560" tIns="81280" rIns="162560" bIns="81280" numCol="1" anchor="t" anchorCtr="0" compatLnSpc="1">
              <a:prstTxWarp prst="textNoShape">
                <a:avLst/>
              </a:prstTxWarp>
            </a:bodyPr>
            <a:lstStyle/>
            <a:p>
              <a:endParaRPr lang="en-US" sz="1000">
                <a:solidFill>
                  <a:srgbClr val="7030A0"/>
                </a:solidFill>
              </a:endParaRPr>
            </a:p>
          </p:txBody>
        </p:sp>
      </p:grpSp>
      <p:sp>
        <p:nvSpPr>
          <p:cNvPr id="76" name="Speech Bubble: Oval 75">
            <a:extLst>
              <a:ext uri="{FF2B5EF4-FFF2-40B4-BE49-F238E27FC236}">
                <a16:creationId xmlns:a16="http://schemas.microsoft.com/office/drawing/2014/main" id="{F011B025-D082-48ED-8A2C-5E3A6931E501}"/>
              </a:ext>
            </a:extLst>
          </p:cNvPr>
          <p:cNvSpPr/>
          <p:nvPr/>
        </p:nvSpPr>
        <p:spPr>
          <a:xfrm>
            <a:off x="8643831" y="2494844"/>
            <a:ext cx="1933858" cy="1077725"/>
          </a:xfrm>
          <a:prstGeom prst="wedgeEllipseCallout">
            <a:avLst>
              <a:gd name="adj1" fmla="val -65558"/>
              <a:gd name="adj2" fmla="val 93627"/>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Face Detection</a:t>
            </a:r>
          </a:p>
        </p:txBody>
      </p:sp>
    </p:spTree>
    <p:extLst>
      <p:ext uri="{BB962C8B-B14F-4D97-AF65-F5344CB8AC3E}">
        <p14:creationId xmlns:p14="http://schemas.microsoft.com/office/powerpoint/2010/main" val="416039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167E1691-BC0F-4CB3-A05D-D84231944F0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Classification Algorithms</a:t>
            </a:r>
          </a:p>
        </p:txBody>
      </p:sp>
      <p:pic>
        <p:nvPicPr>
          <p:cNvPr id="4" name="Shape 375">
            <a:extLst>
              <a:ext uri="{FF2B5EF4-FFF2-40B4-BE49-F238E27FC236}">
                <a16:creationId xmlns:a16="http://schemas.microsoft.com/office/drawing/2014/main" id="{45781135-2CAB-4438-AEF1-34EDFD94E060}"/>
              </a:ext>
            </a:extLst>
          </p:cNvPr>
          <p:cNvPicPr preferRelativeResize="0"/>
          <p:nvPr/>
        </p:nvPicPr>
        <p:blipFill rotWithShape="1">
          <a:blip r:embed="rId3">
            <a:alphaModFix/>
          </a:blip>
          <a:srcRect/>
          <a:stretch/>
        </p:blipFill>
        <p:spPr>
          <a:xfrm>
            <a:off x="5982143" y="829986"/>
            <a:ext cx="4405745" cy="253919"/>
          </a:xfrm>
          <a:prstGeom prst="rect">
            <a:avLst/>
          </a:prstGeom>
          <a:noFill/>
          <a:ln>
            <a:noFill/>
          </a:ln>
        </p:spPr>
      </p:pic>
      <p:sp>
        <p:nvSpPr>
          <p:cNvPr id="5" name="Freeform 5">
            <a:extLst>
              <a:ext uri="{FF2B5EF4-FFF2-40B4-BE49-F238E27FC236}">
                <a16:creationId xmlns:a16="http://schemas.microsoft.com/office/drawing/2014/main" id="{258E6965-B0F5-4D88-A78B-723639B75113}"/>
              </a:ext>
            </a:extLst>
          </p:cNvPr>
          <p:cNvSpPr>
            <a:spLocks noEditPoints="1"/>
          </p:cNvSpPr>
          <p:nvPr/>
        </p:nvSpPr>
        <p:spPr bwMode="auto">
          <a:xfrm>
            <a:off x="8073880" y="5726307"/>
            <a:ext cx="1013179" cy="2161822"/>
          </a:xfrm>
          <a:custGeom>
            <a:avLst/>
            <a:gdLst>
              <a:gd name="T0" fmla="*/ 254 w 272"/>
              <a:gd name="T1" fmla="*/ 0 h 581"/>
              <a:gd name="T2" fmla="*/ 254 w 272"/>
              <a:gd name="T3" fmla="*/ 347 h 581"/>
              <a:gd name="T4" fmla="*/ 254 w 272"/>
              <a:gd name="T5" fmla="*/ 347 h 581"/>
              <a:gd name="T6" fmla="*/ 237 w 272"/>
              <a:gd name="T7" fmla="*/ 364 h 581"/>
              <a:gd name="T8" fmla="*/ 204 w 272"/>
              <a:gd name="T9" fmla="*/ 364 h 581"/>
              <a:gd name="T10" fmla="*/ 187 w 272"/>
              <a:gd name="T11" fmla="*/ 347 h 581"/>
              <a:gd name="T12" fmla="*/ 187 w 272"/>
              <a:gd name="T13" fmla="*/ 0 h 581"/>
              <a:gd name="T14" fmla="*/ 169 w 272"/>
              <a:gd name="T15" fmla="*/ 0 h 581"/>
              <a:gd name="T16" fmla="*/ 169 w 272"/>
              <a:gd name="T17" fmla="*/ 347 h 581"/>
              <a:gd name="T18" fmla="*/ 152 w 272"/>
              <a:gd name="T19" fmla="*/ 364 h 581"/>
              <a:gd name="T20" fmla="*/ 136 w 272"/>
              <a:gd name="T21" fmla="*/ 369 h 581"/>
              <a:gd name="T22" fmla="*/ 119 w 272"/>
              <a:gd name="T23" fmla="*/ 364 h 581"/>
              <a:gd name="T24" fmla="*/ 102 w 272"/>
              <a:gd name="T25" fmla="*/ 347 h 581"/>
              <a:gd name="T26" fmla="*/ 102 w 272"/>
              <a:gd name="T27" fmla="*/ 0 h 581"/>
              <a:gd name="T28" fmla="*/ 84 w 272"/>
              <a:gd name="T29" fmla="*/ 0 h 581"/>
              <a:gd name="T30" fmla="*/ 84 w 272"/>
              <a:gd name="T31" fmla="*/ 347 h 581"/>
              <a:gd name="T32" fmla="*/ 67 w 272"/>
              <a:gd name="T33" fmla="*/ 364 h 581"/>
              <a:gd name="T34" fmla="*/ 35 w 272"/>
              <a:gd name="T35" fmla="*/ 364 h 581"/>
              <a:gd name="T36" fmla="*/ 17 w 272"/>
              <a:gd name="T37" fmla="*/ 347 h 581"/>
              <a:gd name="T38" fmla="*/ 17 w 272"/>
              <a:gd name="T39" fmla="*/ 0 h 581"/>
              <a:gd name="T40" fmla="*/ 0 w 272"/>
              <a:gd name="T41" fmla="*/ 0 h 581"/>
              <a:gd name="T42" fmla="*/ 0 w 272"/>
              <a:gd name="T43" fmla="*/ 349 h 581"/>
              <a:gd name="T44" fmla="*/ 1 w 272"/>
              <a:gd name="T45" fmla="*/ 354 h 581"/>
              <a:gd name="T46" fmla="*/ 128 w 272"/>
              <a:gd name="T47" fmla="*/ 577 h 581"/>
              <a:gd name="T48" fmla="*/ 136 w 272"/>
              <a:gd name="T49" fmla="*/ 581 h 581"/>
              <a:gd name="T50" fmla="*/ 143 w 272"/>
              <a:gd name="T51" fmla="*/ 576 h 581"/>
              <a:gd name="T52" fmla="*/ 270 w 272"/>
              <a:gd name="T53" fmla="*/ 354 h 581"/>
              <a:gd name="T54" fmla="*/ 272 w 272"/>
              <a:gd name="T55" fmla="*/ 349 h 581"/>
              <a:gd name="T56" fmla="*/ 272 w 272"/>
              <a:gd name="T57" fmla="*/ 347 h 581"/>
              <a:gd name="T58" fmla="*/ 272 w 272"/>
              <a:gd name="T59" fmla="*/ 347 h 581"/>
              <a:gd name="T60" fmla="*/ 272 w 272"/>
              <a:gd name="T61" fmla="*/ 0 h 581"/>
              <a:gd name="T62" fmla="*/ 254 w 272"/>
              <a:gd name="T63" fmla="*/ 0 h 581"/>
              <a:gd name="T64" fmla="*/ 136 w 272"/>
              <a:gd name="T65" fmla="*/ 554 h 581"/>
              <a:gd name="T66" fmla="*/ 136 w 272"/>
              <a:gd name="T67" fmla="*/ 554 h 581"/>
              <a:gd name="T68" fmla="*/ 111 w 272"/>
              <a:gd name="T69" fmla="*/ 512 h 581"/>
              <a:gd name="T70" fmla="*/ 116 w 272"/>
              <a:gd name="T71" fmla="*/ 511 h 581"/>
              <a:gd name="T72" fmla="*/ 136 w 272"/>
              <a:gd name="T73" fmla="*/ 510 h 581"/>
              <a:gd name="T74" fmla="*/ 157 w 272"/>
              <a:gd name="T75" fmla="*/ 511 h 581"/>
              <a:gd name="T76" fmla="*/ 160 w 272"/>
              <a:gd name="T77" fmla="*/ 512 h 581"/>
              <a:gd name="T78" fmla="*/ 136 w 272"/>
              <a:gd name="T79" fmla="*/ 554 h 581"/>
              <a:gd name="T80" fmla="*/ 169 w 272"/>
              <a:gd name="T81" fmla="*/ 496 h 581"/>
              <a:gd name="T82" fmla="*/ 167 w 272"/>
              <a:gd name="T83" fmla="*/ 496 h 581"/>
              <a:gd name="T84" fmla="*/ 136 w 272"/>
              <a:gd name="T85" fmla="*/ 492 h 581"/>
              <a:gd name="T86" fmla="*/ 107 w 272"/>
              <a:gd name="T87" fmla="*/ 495 h 581"/>
              <a:gd name="T88" fmla="*/ 102 w 272"/>
              <a:gd name="T89" fmla="*/ 496 h 581"/>
              <a:gd name="T90" fmla="*/ 39 w 272"/>
              <a:gd name="T91" fmla="*/ 385 h 581"/>
              <a:gd name="T92" fmla="*/ 44 w 272"/>
              <a:gd name="T93" fmla="*/ 386 h 581"/>
              <a:gd name="T94" fmla="*/ 92 w 272"/>
              <a:gd name="T95" fmla="*/ 367 h 581"/>
              <a:gd name="T96" fmla="*/ 93 w 272"/>
              <a:gd name="T97" fmla="*/ 365 h 581"/>
              <a:gd name="T98" fmla="*/ 95 w 272"/>
              <a:gd name="T99" fmla="*/ 367 h 581"/>
              <a:gd name="T100" fmla="*/ 136 w 272"/>
              <a:gd name="T101" fmla="*/ 386 h 581"/>
              <a:gd name="T102" fmla="*/ 176 w 272"/>
              <a:gd name="T103" fmla="*/ 367 h 581"/>
              <a:gd name="T104" fmla="*/ 178 w 272"/>
              <a:gd name="T105" fmla="*/ 365 h 581"/>
              <a:gd name="T106" fmla="*/ 180 w 272"/>
              <a:gd name="T107" fmla="*/ 367 h 581"/>
              <a:gd name="T108" fmla="*/ 228 w 272"/>
              <a:gd name="T109" fmla="*/ 386 h 581"/>
              <a:gd name="T110" fmla="*/ 232 w 272"/>
              <a:gd name="T111" fmla="*/ 385 h 581"/>
              <a:gd name="T112" fmla="*/ 169 w 272"/>
              <a:gd name="T113" fmla="*/ 49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581">
                <a:moveTo>
                  <a:pt x="254" y="0"/>
                </a:moveTo>
                <a:cubicBezTo>
                  <a:pt x="254" y="347"/>
                  <a:pt x="254" y="347"/>
                  <a:pt x="254" y="347"/>
                </a:cubicBezTo>
                <a:cubicBezTo>
                  <a:pt x="254" y="347"/>
                  <a:pt x="254" y="347"/>
                  <a:pt x="254" y="347"/>
                </a:cubicBezTo>
                <a:cubicBezTo>
                  <a:pt x="249" y="354"/>
                  <a:pt x="244" y="360"/>
                  <a:pt x="237" y="364"/>
                </a:cubicBezTo>
                <a:cubicBezTo>
                  <a:pt x="226" y="370"/>
                  <a:pt x="215" y="370"/>
                  <a:pt x="204" y="364"/>
                </a:cubicBezTo>
                <a:cubicBezTo>
                  <a:pt x="197" y="360"/>
                  <a:pt x="191" y="354"/>
                  <a:pt x="187" y="347"/>
                </a:cubicBezTo>
                <a:cubicBezTo>
                  <a:pt x="187" y="0"/>
                  <a:pt x="187" y="0"/>
                  <a:pt x="187" y="0"/>
                </a:cubicBezTo>
                <a:cubicBezTo>
                  <a:pt x="169" y="0"/>
                  <a:pt x="169" y="0"/>
                  <a:pt x="169" y="0"/>
                </a:cubicBezTo>
                <a:cubicBezTo>
                  <a:pt x="169" y="347"/>
                  <a:pt x="169" y="347"/>
                  <a:pt x="169" y="347"/>
                </a:cubicBezTo>
                <a:cubicBezTo>
                  <a:pt x="165" y="354"/>
                  <a:pt x="159" y="360"/>
                  <a:pt x="152" y="364"/>
                </a:cubicBezTo>
                <a:cubicBezTo>
                  <a:pt x="147" y="367"/>
                  <a:pt x="141" y="369"/>
                  <a:pt x="136" y="369"/>
                </a:cubicBezTo>
                <a:cubicBezTo>
                  <a:pt x="130" y="369"/>
                  <a:pt x="125" y="367"/>
                  <a:pt x="119" y="364"/>
                </a:cubicBezTo>
                <a:cubicBezTo>
                  <a:pt x="112" y="360"/>
                  <a:pt x="107" y="354"/>
                  <a:pt x="102" y="347"/>
                </a:cubicBezTo>
                <a:cubicBezTo>
                  <a:pt x="102" y="0"/>
                  <a:pt x="102" y="0"/>
                  <a:pt x="102" y="0"/>
                </a:cubicBezTo>
                <a:cubicBezTo>
                  <a:pt x="84" y="0"/>
                  <a:pt x="84" y="0"/>
                  <a:pt x="84" y="0"/>
                </a:cubicBezTo>
                <a:cubicBezTo>
                  <a:pt x="84" y="347"/>
                  <a:pt x="84" y="347"/>
                  <a:pt x="84" y="347"/>
                </a:cubicBezTo>
                <a:cubicBezTo>
                  <a:pt x="80" y="354"/>
                  <a:pt x="74" y="360"/>
                  <a:pt x="67" y="364"/>
                </a:cubicBezTo>
                <a:cubicBezTo>
                  <a:pt x="57" y="370"/>
                  <a:pt x="45" y="370"/>
                  <a:pt x="35" y="364"/>
                </a:cubicBezTo>
                <a:cubicBezTo>
                  <a:pt x="28" y="360"/>
                  <a:pt x="22" y="354"/>
                  <a:pt x="17" y="347"/>
                </a:cubicBezTo>
                <a:cubicBezTo>
                  <a:pt x="17" y="0"/>
                  <a:pt x="17" y="0"/>
                  <a:pt x="17" y="0"/>
                </a:cubicBezTo>
                <a:cubicBezTo>
                  <a:pt x="0" y="0"/>
                  <a:pt x="0" y="0"/>
                  <a:pt x="0" y="0"/>
                </a:cubicBezTo>
                <a:cubicBezTo>
                  <a:pt x="0" y="349"/>
                  <a:pt x="0" y="349"/>
                  <a:pt x="0" y="349"/>
                </a:cubicBezTo>
                <a:cubicBezTo>
                  <a:pt x="0" y="351"/>
                  <a:pt x="0" y="353"/>
                  <a:pt x="1" y="354"/>
                </a:cubicBezTo>
                <a:cubicBezTo>
                  <a:pt x="128" y="577"/>
                  <a:pt x="128" y="577"/>
                  <a:pt x="128" y="577"/>
                </a:cubicBezTo>
                <a:cubicBezTo>
                  <a:pt x="130" y="580"/>
                  <a:pt x="133" y="581"/>
                  <a:pt x="136" y="581"/>
                </a:cubicBezTo>
                <a:cubicBezTo>
                  <a:pt x="139" y="581"/>
                  <a:pt x="142" y="579"/>
                  <a:pt x="143" y="576"/>
                </a:cubicBezTo>
                <a:cubicBezTo>
                  <a:pt x="185" y="502"/>
                  <a:pt x="225" y="427"/>
                  <a:pt x="270" y="354"/>
                </a:cubicBezTo>
                <a:cubicBezTo>
                  <a:pt x="271" y="353"/>
                  <a:pt x="272" y="351"/>
                  <a:pt x="272" y="349"/>
                </a:cubicBezTo>
                <a:cubicBezTo>
                  <a:pt x="272" y="347"/>
                  <a:pt x="272" y="347"/>
                  <a:pt x="272" y="347"/>
                </a:cubicBezTo>
                <a:cubicBezTo>
                  <a:pt x="272" y="347"/>
                  <a:pt x="272" y="347"/>
                  <a:pt x="272" y="347"/>
                </a:cubicBezTo>
                <a:cubicBezTo>
                  <a:pt x="272" y="0"/>
                  <a:pt x="272" y="0"/>
                  <a:pt x="272" y="0"/>
                </a:cubicBezTo>
                <a:lnTo>
                  <a:pt x="254" y="0"/>
                </a:lnTo>
                <a:close/>
                <a:moveTo>
                  <a:pt x="136" y="554"/>
                </a:moveTo>
                <a:cubicBezTo>
                  <a:pt x="136" y="554"/>
                  <a:pt x="136" y="554"/>
                  <a:pt x="136" y="554"/>
                </a:cubicBezTo>
                <a:cubicBezTo>
                  <a:pt x="111" y="512"/>
                  <a:pt x="111" y="512"/>
                  <a:pt x="111" y="512"/>
                </a:cubicBezTo>
                <a:cubicBezTo>
                  <a:pt x="116" y="511"/>
                  <a:pt x="116" y="511"/>
                  <a:pt x="116" y="511"/>
                </a:cubicBezTo>
                <a:cubicBezTo>
                  <a:pt x="122" y="510"/>
                  <a:pt x="129" y="510"/>
                  <a:pt x="136" y="510"/>
                </a:cubicBezTo>
                <a:cubicBezTo>
                  <a:pt x="143" y="510"/>
                  <a:pt x="150" y="510"/>
                  <a:pt x="157" y="511"/>
                </a:cubicBezTo>
                <a:cubicBezTo>
                  <a:pt x="160" y="512"/>
                  <a:pt x="160" y="512"/>
                  <a:pt x="160" y="512"/>
                </a:cubicBezTo>
                <a:lnTo>
                  <a:pt x="136" y="554"/>
                </a:lnTo>
                <a:close/>
                <a:moveTo>
                  <a:pt x="169" y="496"/>
                </a:moveTo>
                <a:cubicBezTo>
                  <a:pt x="167" y="496"/>
                  <a:pt x="167" y="496"/>
                  <a:pt x="167" y="496"/>
                </a:cubicBezTo>
                <a:cubicBezTo>
                  <a:pt x="157" y="493"/>
                  <a:pt x="146" y="492"/>
                  <a:pt x="136" y="492"/>
                </a:cubicBezTo>
                <a:cubicBezTo>
                  <a:pt x="126" y="492"/>
                  <a:pt x="116" y="493"/>
                  <a:pt x="107" y="495"/>
                </a:cubicBezTo>
                <a:cubicBezTo>
                  <a:pt x="102" y="496"/>
                  <a:pt x="102" y="496"/>
                  <a:pt x="102" y="496"/>
                </a:cubicBezTo>
                <a:cubicBezTo>
                  <a:pt x="39" y="385"/>
                  <a:pt x="39" y="385"/>
                  <a:pt x="39" y="385"/>
                </a:cubicBezTo>
                <a:cubicBezTo>
                  <a:pt x="44" y="386"/>
                  <a:pt x="44" y="386"/>
                  <a:pt x="44" y="386"/>
                </a:cubicBezTo>
                <a:cubicBezTo>
                  <a:pt x="62" y="389"/>
                  <a:pt x="79" y="380"/>
                  <a:pt x="92" y="367"/>
                </a:cubicBezTo>
                <a:cubicBezTo>
                  <a:pt x="93" y="365"/>
                  <a:pt x="93" y="365"/>
                  <a:pt x="93" y="365"/>
                </a:cubicBezTo>
                <a:cubicBezTo>
                  <a:pt x="95" y="367"/>
                  <a:pt x="95" y="367"/>
                  <a:pt x="95" y="367"/>
                </a:cubicBezTo>
                <a:cubicBezTo>
                  <a:pt x="107" y="380"/>
                  <a:pt x="121" y="386"/>
                  <a:pt x="136" y="386"/>
                </a:cubicBezTo>
                <a:cubicBezTo>
                  <a:pt x="150" y="386"/>
                  <a:pt x="165" y="380"/>
                  <a:pt x="176" y="367"/>
                </a:cubicBezTo>
                <a:cubicBezTo>
                  <a:pt x="178" y="365"/>
                  <a:pt x="178" y="365"/>
                  <a:pt x="178" y="365"/>
                </a:cubicBezTo>
                <a:cubicBezTo>
                  <a:pt x="180" y="367"/>
                  <a:pt x="180" y="367"/>
                  <a:pt x="180" y="367"/>
                </a:cubicBezTo>
                <a:cubicBezTo>
                  <a:pt x="192" y="380"/>
                  <a:pt x="209" y="389"/>
                  <a:pt x="228" y="386"/>
                </a:cubicBezTo>
                <a:cubicBezTo>
                  <a:pt x="232" y="385"/>
                  <a:pt x="232" y="385"/>
                  <a:pt x="232" y="385"/>
                </a:cubicBezTo>
                <a:lnTo>
                  <a:pt x="169" y="496"/>
                </a:lnTo>
                <a:close/>
              </a:path>
            </a:pathLst>
          </a:custGeom>
          <a:solidFill>
            <a:schemeClr val="accent3"/>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6" name="Freeform 6">
            <a:extLst>
              <a:ext uri="{FF2B5EF4-FFF2-40B4-BE49-F238E27FC236}">
                <a16:creationId xmlns:a16="http://schemas.microsoft.com/office/drawing/2014/main" id="{B7138F8E-AD98-4438-A97C-1504C400D015}"/>
              </a:ext>
            </a:extLst>
          </p:cNvPr>
          <p:cNvSpPr>
            <a:spLocks noEditPoints="1"/>
          </p:cNvSpPr>
          <p:nvPr/>
        </p:nvSpPr>
        <p:spPr bwMode="auto">
          <a:xfrm>
            <a:off x="8073880" y="2661373"/>
            <a:ext cx="1013179" cy="2161822"/>
          </a:xfrm>
          <a:custGeom>
            <a:avLst/>
            <a:gdLst>
              <a:gd name="T0" fmla="*/ 272 w 272"/>
              <a:gd name="T1" fmla="*/ 581 h 581"/>
              <a:gd name="T2" fmla="*/ 272 w 272"/>
              <a:gd name="T3" fmla="*/ 234 h 581"/>
              <a:gd name="T4" fmla="*/ 272 w 272"/>
              <a:gd name="T5" fmla="*/ 234 h 581"/>
              <a:gd name="T6" fmla="*/ 272 w 272"/>
              <a:gd name="T7" fmla="*/ 232 h 581"/>
              <a:gd name="T8" fmla="*/ 270 w 272"/>
              <a:gd name="T9" fmla="*/ 227 h 581"/>
              <a:gd name="T10" fmla="*/ 143 w 272"/>
              <a:gd name="T11" fmla="*/ 5 h 581"/>
              <a:gd name="T12" fmla="*/ 136 w 272"/>
              <a:gd name="T13" fmla="*/ 0 h 581"/>
              <a:gd name="T14" fmla="*/ 128 w 272"/>
              <a:gd name="T15" fmla="*/ 5 h 581"/>
              <a:gd name="T16" fmla="*/ 1 w 272"/>
              <a:gd name="T17" fmla="*/ 227 h 581"/>
              <a:gd name="T18" fmla="*/ 0 w 272"/>
              <a:gd name="T19" fmla="*/ 232 h 581"/>
              <a:gd name="T20" fmla="*/ 0 w 272"/>
              <a:gd name="T21" fmla="*/ 581 h 581"/>
              <a:gd name="T22" fmla="*/ 17 w 272"/>
              <a:gd name="T23" fmla="*/ 581 h 581"/>
              <a:gd name="T24" fmla="*/ 17 w 272"/>
              <a:gd name="T25" fmla="*/ 234 h 581"/>
              <a:gd name="T26" fmla="*/ 35 w 272"/>
              <a:gd name="T27" fmla="*/ 217 h 581"/>
              <a:gd name="T28" fmla="*/ 67 w 272"/>
              <a:gd name="T29" fmla="*/ 217 h 581"/>
              <a:gd name="T30" fmla="*/ 84 w 272"/>
              <a:gd name="T31" fmla="*/ 234 h 581"/>
              <a:gd name="T32" fmla="*/ 84 w 272"/>
              <a:gd name="T33" fmla="*/ 581 h 581"/>
              <a:gd name="T34" fmla="*/ 102 w 272"/>
              <a:gd name="T35" fmla="*/ 581 h 581"/>
              <a:gd name="T36" fmla="*/ 102 w 272"/>
              <a:gd name="T37" fmla="*/ 234 h 581"/>
              <a:gd name="T38" fmla="*/ 119 w 272"/>
              <a:gd name="T39" fmla="*/ 217 h 581"/>
              <a:gd name="T40" fmla="*/ 136 w 272"/>
              <a:gd name="T41" fmla="*/ 213 h 581"/>
              <a:gd name="T42" fmla="*/ 152 w 272"/>
              <a:gd name="T43" fmla="*/ 217 h 581"/>
              <a:gd name="T44" fmla="*/ 169 w 272"/>
              <a:gd name="T45" fmla="*/ 234 h 581"/>
              <a:gd name="T46" fmla="*/ 169 w 272"/>
              <a:gd name="T47" fmla="*/ 581 h 581"/>
              <a:gd name="T48" fmla="*/ 187 w 272"/>
              <a:gd name="T49" fmla="*/ 581 h 581"/>
              <a:gd name="T50" fmla="*/ 187 w 272"/>
              <a:gd name="T51" fmla="*/ 234 h 581"/>
              <a:gd name="T52" fmla="*/ 204 w 272"/>
              <a:gd name="T53" fmla="*/ 217 h 581"/>
              <a:gd name="T54" fmla="*/ 237 w 272"/>
              <a:gd name="T55" fmla="*/ 217 h 581"/>
              <a:gd name="T56" fmla="*/ 254 w 272"/>
              <a:gd name="T57" fmla="*/ 234 h 581"/>
              <a:gd name="T58" fmla="*/ 254 w 272"/>
              <a:gd name="T59" fmla="*/ 235 h 581"/>
              <a:gd name="T60" fmla="*/ 254 w 272"/>
              <a:gd name="T61" fmla="*/ 581 h 581"/>
              <a:gd name="T62" fmla="*/ 272 w 272"/>
              <a:gd name="T63" fmla="*/ 581 h 581"/>
              <a:gd name="T64" fmla="*/ 160 w 272"/>
              <a:gd name="T65" fmla="*/ 69 h 581"/>
              <a:gd name="T66" fmla="*/ 157 w 272"/>
              <a:gd name="T67" fmla="*/ 70 h 581"/>
              <a:gd name="T68" fmla="*/ 136 w 272"/>
              <a:gd name="T69" fmla="*/ 72 h 581"/>
              <a:gd name="T70" fmla="*/ 116 w 272"/>
              <a:gd name="T71" fmla="*/ 70 h 581"/>
              <a:gd name="T72" fmla="*/ 111 w 272"/>
              <a:gd name="T73" fmla="*/ 69 h 581"/>
              <a:gd name="T74" fmla="*/ 136 w 272"/>
              <a:gd name="T75" fmla="*/ 27 h 581"/>
              <a:gd name="T76" fmla="*/ 136 w 272"/>
              <a:gd name="T77" fmla="*/ 27 h 581"/>
              <a:gd name="T78" fmla="*/ 160 w 272"/>
              <a:gd name="T79" fmla="*/ 69 h 581"/>
              <a:gd name="T80" fmla="*/ 232 w 272"/>
              <a:gd name="T81" fmla="*/ 196 h 581"/>
              <a:gd name="T82" fmla="*/ 228 w 272"/>
              <a:gd name="T83" fmla="*/ 195 h 581"/>
              <a:gd name="T84" fmla="*/ 180 w 272"/>
              <a:gd name="T85" fmla="*/ 215 h 581"/>
              <a:gd name="T86" fmla="*/ 178 w 272"/>
              <a:gd name="T87" fmla="*/ 217 h 581"/>
              <a:gd name="T88" fmla="*/ 176 w 272"/>
              <a:gd name="T89" fmla="*/ 215 h 581"/>
              <a:gd name="T90" fmla="*/ 136 w 272"/>
              <a:gd name="T91" fmla="*/ 195 h 581"/>
              <a:gd name="T92" fmla="*/ 95 w 272"/>
              <a:gd name="T93" fmla="*/ 215 h 581"/>
              <a:gd name="T94" fmla="*/ 93 w 272"/>
              <a:gd name="T95" fmla="*/ 217 h 581"/>
              <a:gd name="T96" fmla="*/ 92 w 272"/>
              <a:gd name="T97" fmla="*/ 215 h 581"/>
              <a:gd name="T98" fmla="*/ 44 w 272"/>
              <a:gd name="T99" fmla="*/ 195 h 581"/>
              <a:gd name="T100" fmla="*/ 39 w 272"/>
              <a:gd name="T101" fmla="*/ 196 h 581"/>
              <a:gd name="T102" fmla="*/ 102 w 272"/>
              <a:gd name="T103" fmla="*/ 85 h 581"/>
              <a:gd name="T104" fmla="*/ 107 w 272"/>
              <a:gd name="T105" fmla="*/ 86 h 581"/>
              <a:gd name="T106" fmla="*/ 136 w 272"/>
              <a:gd name="T107" fmla="*/ 89 h 581"/>
              <a:gd name="T108" fmla="*/ 167 w 272"/>
              <a:gd name="T109" fmla="*/ 86 h 581"/>
              <a:gd name="T110" fmla="*/ 169 w 272"/>
              <a:gd name="T111" fmla="*/ 85 h 581"/>
              <a:gd name="T112" fmla="*/ 232 w 272"/>
              <a:gd name="T113" fmla="*/ 19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581">
                <a:moveTo>
                  <a:pt x="272" y="581"/>
                </a:moveTo>
                <a:cubicBezTo>
                  <a:pt x="272" y="234"/>
                  <a:pt x="272" y="234"/>
                  <a:pt x="272" y="234"/>
                </a:cubicBezTo>
                <a:cubicBezTo>
                  <a:pt x="272" y="234"/>
                  <a:pt x="272" y="234"/>
                  <a:pt x="272" y="234"/>
                </a:cubicBezTo>
                <a:cubicBezTo>
                  <a:pt x="272" y="232"/>
                  <a:pt x="272" y="232"/>
                  <a:pt x="272" y="232"/>
                </a:cubicBezTo>
                <a:cubicBezTo>
                  <a:pt x="272" y="230"/>
                  <a:pt x="271" y="229"/>
                  <a:pt x="270" y="227"/>
                </a:cubicBezTo>
                <a:cubicBezTo>
                  <a:pt x="225" y="155"/>
                  <a:pt x="185" y="79"/>
                  <a:pt x="143" y="5"/>
                </a:cubicBezTo>
                <a:cubicBezTo>
                  <a:pt x="142" y="2"/>
                  <a:pt x="139" y="0"/>
                  <a:pt x="136" y="0"/>
                </a:cubicBezTo>
                <a:cubicBezTo>
                  <a:pt x="133" y="0"/>
                  <a:pt x="130" y="2"/>
                  <a:pt x="128" y="5"/>
                </a:cubicBezTo>
                <a:cubicBezTo>
                  <a:pt x="1" y="227"/>
                  <a:pt x="1" y="227"/>
                  <a:pt x="1" y="227"/>
                </a:cubicBezTo>
                <a:cubicBezTo>
                  <a:pt x="0" y="229"/>
                  <a:pt x="0" y="230"/>
                  <a:pt x="0" y="232"/>
                </a:cubicBezTo>
                <a:cubicBezTo>
                  <a:pt x="0" y="581"/>
                  <a:pt x="0" y="581"/>
                  <a:pt x="0" y="581"/>
                </a:cubicBezTo>
                <a:cubicBezTo>
                  <a:pt x="17" y="581"/>
                  <a:pt x="17" y="581"/>
                  <a:pt x="17" y="581"/>
                </a:cubicBezTo>
                <a:cubicBezTo>
                  <a:pt x="17" y="234"/>
                  <a:pt x="17" y="234"/>
                  <a:pt x="17" y="234"/>
                </a:cubicBezTo>
                <a:cubicBezTo>
                  <a:pt x="22" y="227"/>
                  <a:pt x="28" y="221"/>
                  <a:pt x="35" y="217"/>
                </a:cubicBezTo>
                <a:cubicBezTo>
                  <a:pt x="45" y="211"/>
                  <a:pt x="57" y="211"/>
                  <a:pt x="67" y="217"/>
                </a:cubicBezTo>
                <a:cubicBezTo>
                  <a:pt x="74" y="221"/>
                  <a:pt x="80" y="228"/>
                  <a:pt x="84" y="234"/>
                </a:cubicBezTo>
                <a:cubicBezTo>
                  <a:pt x="84" y="581"/>
                  <a:pt x="84" y="581"/>
                  <a:pt x="84" y="581"/>
                </a:cubicBezTo>
                <a:cubicBezTo>
                  <a:pt x="102" y="581"/>
                  <a:pt x="102" y="581"/>
                  <a:pt x="102" y="581"/>
                </a:cubicBezTo>
                <a:cubicBezTo>
                  <a:pt x="102" y="234"/>
                  <a:pt x="102" y="234"/>
                  <a:pt x="102" y="234"/>
                </a:cubicBezTo>
                <a:cubicBezTo>
                  <a:pt x="107" y="228"/>
                  <a:pt x="112" y="221"/>
                  <a:pt x="119" y="217"/>
                </a:cubicBezTo>
                <a:cubicBezTo>
                  <a:pt x="125" y="214"/>
                  <a:pt x="130" y="213"/>
                  <a:pt x="136" y="213"/>
                </a:cubicBezTo>
                <a:cubicBezTo>
                  <a:pt x="141" y="213"/>
                  <a:pt x="147" y="214"/>
                  <a:pt x="152" y="217"/>
                </a:cubicBezTo>
                <a:cubicBezTo>
                  <a:pt x="159" y="221"/>
                  <a:pt x="165" y="228"/>
                  <a:pt x="169" y="234"/>
                </a:cubicBezTo>
                <a:cubicBezTo>
                  <a:pt x="169" y="581"/>
                  <a:pt x="169" y="581"/>
                  <a:pt x="169" y="581"/>
                </a:cubicBezTo>
                <a:cubicBezTo>
                  <a:pt x="187" y="581"/>
                  <a:pt x="187" y="581"/>
                  <a:pt x="187" y="581"/>
                </a:cubicBezTo>
                <a:cubicBezTo>
                  <a:pt x="187" y="234"/>
                  <a:pt x="187" y="234"/>
                  <a:pt x="187" y="234"/>
                </a:cubicBezTo>
                <a:cubicBezTo>
                  <a:pt x="191" y="228"/>
                  <a:pt x="197" y="221"/>
                  <a:pt x="204" y="217"/>
                </a:cubicBezTo>
                <a:cubicBezTo>
                  <a:pt x="215" y="211"/>
                  <a:pt x="226" y="211"/>
                  <a:pt x="237" y="217"/>
                </a:cubicBezTo>
                <a:cubicBezTo>
                  <a:pt x="244" y="221"/>
                  <a:pt x="249" y="227"/>
                  <a:pt x="254" y="234"/>
                </a:cubicBezTo>
                <a:cubicBezTo>
                  <a:pt x="254" y="235"/>
                  <a:pt x="254" y="235"/>
                  <a:pt x="254" y="235"/>
                </a:cubicBezTo>
                <a:cubicBezTo>
                  <a:pt x="254" y="581"/>
                  <a:pt x="254" y="581"/>
                  <a:pt x="254" y="581"/>
                </a:cubicBezTo>
                <a:lnTo>
                  <a:pt x="272" y="581"/>
                </a:lnTo>
                <a:close/>
                <a:moveTo>
                  <a:pt x="160" y="69"/>
                </a:moveTo>
                <a:cubicBezTo>
                  <a:pt x="157" y="70"/>
                  <a:pt x="157" y="70"/>
                  <a:pt x="157" y="70"/>
                </a:cubicBezTo>
                <a:cubicBezTo>
                  <a:pt x="150" y="71"/>
                  <a:pt x="143" y="72"/>
                  <a:pt x="136" y="72"/>
                </a:cubicBezTo>
                <a:cubicBezTo>
                  <a:pt x="129" y="72"/>
                  <a:pt x="122" y="71"/>
                  <a:pt x="116" y="70"/>
                </a:cubicBezTo>
                <a:cubicBezTo>
                  <a:pt x="111" y="69"/>
                  <a:pt x="111" y="69"/>
                  <a:pt x="111" y="69"/>
                </a:cubicBezTo>
                <a:cubicBezTo>
                  <a:pt x="136" y="27"/>
                  <a:pt x="136" y="27"/>
                  <a:pt x="136" y="27"/>
                </a:cubicBezTo>
                <a:cubicBezTo>
                  <a:pt x="136" y="27"/>
                  <a:pt x="136" y="27"/>
                  <a:pt x="136" y="27"/>
                </a:cubicBezTo>
                <a:lnTo>
                  <a:pt x="160" y="69"/>
                </a:lnTo>
                <a:close/>
                <a:moveTo>
                  <a:pt x="232" y="196"/>
                </a:moveTo>
                <a:cubicBezTo>
                  <a:pt x="228" y="195"/>
                  <a:pt x="228" y="195"/>
                  <a:pt x="228" y="195"/>
                </a:cubicBezTo>
                <a:cubicBezTo>
                  <a:pt x="209" y="193"/>
                  <a:pt x="192" y="201"/>
                  <a:pt x="180" y="215"/>
                </a:cubicBezTo>
                <a:cubicBezTo>
                  <a:pt x="178" y="217"/>
                  <a:pt x="178" y="217"/>
                  <a:pt x="178" y="217"/>
                </a:cubicBezTo>
                <a:cubicBezTo>
                  <a:pt x="176" y="215"/>
                  <a:pt x="176" y="215"/>
                  <a:pt x="176" y="215"/>
                </a:cubicBezTo>
                <a:cubicBezTo>
                  <a:pt x="165" y="201"/>
                  <a:pt x="150" y="195"/>
                  <a:pt x="136" y="195"/>
                </a:cubicBezTo>
                <a:cubicBezTo>
                  <a:pt x="121" y="195"/>
                  <a:pt x="107" y="201"/>
                  <a:pt x="95" y="215"/>
                </a:cubicBezTo>
                <a:cubicBezTo>
                  <a:pt x="93" y="217"/>
                  <a:pt x="93" y="217"/>
                  <a:pt x="93" y="217"/>
                </a:cubicBezTo>
                <a:cubicBezTo>
                  <a:pt x="92" y="215"/>
                  <a:pt x="92" y="215"/>
                  <a:pt x="92" y="215"/>
                </a:cubicBezTo>
                <a:cubicBezTo>
                  <a:pt x="79" y="201"/>
                  <a:pt x="62" y="193"/>
                  <a:pt x="44" y="195"/>
                </a:cubicBezTo>
                <a:cubicBezTo>
                  <a:pt x="39" y="196"/>
                  <a:pt x="39" y="196"/>
                  <a:pt x="39" y="196"/>
                </a:cubicBezTo>
                <a:cubicBezTo>
                  <a:pt x="102" y="85"/>
                  <a:pt x="102" y="85"/>
                  <a:pt x="102" y="85"/>
                </a:cubicBezTo>
                <a:cubicBezTo>
                  <a:pt x="107" y="86"/>
                  <a:pt x="107" y="86"/>
                  <a:pt x="107" y="86"/>
                </a:cubicBezTo>
                <a:cubicBezTo>
                  <a:pt x="116" y="88"/>
                  <a:pt x="126" y="89"/>
                  <a:pt x="136" y="89"/>
                </a:cubicBezTo>
                <a:cubicBezTo>
                  <a:pt x="146" y="89"/>
                  <a:pt x="157" y="88"/>
                  <a:pt x="167" y="86"/>
                </a:cubicBezTo>
                <a:cubicBezTo>
                  <a:pt x="169" y="85"/>
                  <a:pt x="169" y="85"/>
                  <a:pt x="169" y="85"/>
                </a:cubicBezTo>
                <a:lnTo>
                  <a:pt x="232" y="196"/>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7" name="Freeform 7">
            <a:extLst>
              <a:ext uri="{FF2B5EF4-FFF2-40B4-BE49-F238E27FC236}">
                <a16:creationId xmlns:a16="http://schemas.microsoft.com/office/drawing/2014/main" id="{92E20976-0BA9-4237-8B70-D0118B10138B}"/>
              </a:ext>
            </a:extLst>
          </p:cNvPr>
          <p:cNvSpPr>
            <a:spLocks noEditPoints="1"/>
          </p:cNvSpPr>
          <p:nvPr/>
        </p:nvSpPr>
        <p:spPr bwMode="auto">
          <a:xfrm>
            <a:off x="9019326" y="4766751"/>
            <a:ext cx="2161822" cy="1013179"/>
          </a:xfrm>
          <a:custGeom>
            <a:avLst/>
            <a:gdLst>
              <a:gd name="T0" fmla="*/ 0 w 581"/>
              <a:gd name="T1" fmla="*/ 17 h 272"/>
              <a:gd name="T2" fmla="*/ 346 w 581"/>
              <a:gd name="T3" fmla="*/ 17 h 272"/>
              <a:gd name="T4" fmla="*/ 347 w 581"/>
              <a:gd name="T5" fmla="*/ 18 h 272"/>
              <a:gd name="T6" fmla="*/ 364 w 581"/>
              <a:gd name="T7" fmla="*/ 35 h 272"/>
              <a:gd name="T8" fmla="*/ 364 w 581"/>
              <a:gd name="T9" fmla="*/ 67 h 272"/>
              <a:gd name="T10" fmla="*/ 347 w 581"/>
              <a:gd name="T11" fmla="*/ 84 h 272"/>
              <a:gd name="T12" fmla="*/ 0 w 581"/>
              <a:gd name="T13" fmla="*/ 84 h 272"/>
              <a:gd name="T14" fmla="*/ 0 w 581"/>
              <a:gd name="T15" fmla="*/ 102 h 272"/>
              <a:gd name="T16" fmla="*/ 347 w 581"/>
              <a:gd name="T17" fmla="*/ 102 h 272"/>
              <a:gd name="T18" fmla="*/ 364 w 581"/>
              <a:gd name="T19" fmla="*/ 119 h 272"/>
              <a:gd name="T20" fmla="*/ 368 w 581"/>
              <a:gd name="T21" fmla="*/ 136 h 272"/>
              <a:gd name="T22" fmla="*/ 364 w 581"/>
              <a:gd name="T23" fmla="*/ 152 h 272"/>
              <a:gd name="T24" fmla="*/ 347 w 581"/>
              <a:gd name="T25" fmla="*/ 169 h 272"/>
              <a:gd name="T26" fmla="*/ 0 w 581"/>
              <a:gd name="T27" fmla="*/ 169 h 272"/>
              <a:gd name="T28" fmla="*/ 0 w 581"/>
              <a:gd name="T29" fmla="*/ 187 h 272"/>
              <a:gd name="T30" fmla="*/ 347 w 581"/>
              <a:gd name="T31" fmla="*/ 187 h 272"/>
              <a:gd name="T32" fmla="*/ 364 w 581"/>
              <a:gd name="T33" fmla="*/ 204 h 272"/>
              <a:gd name="T34" fmla="*/ 364 w 581"/>
              <a:gd name="T35" fmla="*/ 237 h 272"/>
              <a:gd name="T36" fmla="*/ 347 w 581"/>
              <a:gd name="T37" fmla="*/ 254 h 272"/>
              <a:gd name="T38" fmla="*/ 0 w 581"/>
              <a:gd name="T39" fmla="*/ 254 h 272"/>
              <a:gd name="T40" fmla="*/ 0 w 581"/>
              <a:gd name="T41" fmla="*/ 272 h 272"/>
              <a:gd name="T42" fmla="*/ 349 w 581"/>
              <a:gd name="T43" fmla="*/ 272 h 272"/>
              <a:gd name="T44" fmla="*/ 354 w 581"/>
              <a:gd name="T45" fmla="*/ 270 h 272"/>
              <a:gd name="T46" fmla="*/ 576 w 581"/>
              <a:gd name="T47" fmla="*/ 143 h 272"/>
              <a:gd name="T48" fmla="*/ 581 w 581"/>
              <a:gd name="T49" fmla="*/ 136 h 272"/>
              <a:gd name="T50" fmla="*/ 576 w 581"/>
              <a:gd name="T51" fmla="*/ 128 h 272"/>
              <a:gd name="T52" fmla="*/ 354 w 581"/>
              <a:gd name="T53" fmla="*/ 1 h 272"/>
              <a:gd name="T54" fmla="*/ 349 w 581"/>
              <a:gd name="T55" fmla="*/ 0 h 272"/>
              <a:gd name="T56" fmla="*/ 347 w 581"/>
              <a:gd name="T57" fmla="*/ 0 h 272"/>
              <a:gd name="T58" fmla="*/ 347 w 581"/>
              <a:gd name="T59" fmla="*/ 0 h 272"/>
              <a:gd name="T60" fmla="*/ 0 w 581"/>
              <a:gd name="T61" fmla="*/ 0 h 272"/>
              <a:gd name="T62" fmla="*/ 0 w 581"/>
              <a:gd name="T63" fmla="*/ 17 h 272"/>
              <a:gd name="T64" fmla="*/ 554 w 581"/>
              <a:gd name="T65" fmla="*/ 136 h 272"/>
              <a:gd name="T66" fmla="*/ 554 w 581"/>
              <a:gd name="T67" fmla="*/ 136 h 272"/>
              <a:gd name="T68" fmla="*/ 512 w 581"/>
              <a:gd name="T69" fmla="*/ 160 h 272"/>
              <a:gd name="T70" fmla="*/ 511 w 581"/>
              <a:gd name="T71" fmla="*/ 155 h 272"/>
              <a:gd name="T72" fmla="*/ 509 w 581"/>
              <a:gd name="T73" fmla="*/ 136 h 272"/>
              <a:gd name="T74" fmla="*/ 511 w 581"/>
              <a:gd name="T75" fmla="*/ 115 h 272"/>
              <a:gd name="T76" fmla="*/ 512 w 581"/>
              <a:gd name="T77" fmla="*/ 112 h 272"/>
              <a:gd name="T78" fmla="*/ 554 w 581"/>
              <a:gd name="T79" fmla="*/ 136 h 272"/>
              <a:gd name="T80" fmla="*/ 496 w 581"/>
              <a:gd name="T81" fmla="*/ 103 h 272"/>
              <a:gd name="T82" fmla="*/ 496 w 581"/>
              <a:gd name="T83" fmla="*/ 104 h 272"/>
              <a:gd name="T84" fmla="*/ 492 w 581"/>
              <a:gd name="T85" fmla="*/ 136 h 272"/>
              <a:gd name="T86" fmla="*/ 495 w 581"/>
              <a:gd name="T87" fmla="*/ 165 h 272"/>
              <a:gd name="T88" fmla="*/ 496 w 581"/>
              <a:gd name="T89" fmla="*/ 169 h 272"/>
              <a:gd name="T90" fmla="*/ 385 w 581"/>
              <a:gd name="T91" fmla="*/ 232 h 272"/>
              <a:gd name="T92" fmla="*/ 386 w 581"/>
              <a:gd name="T93" fmla="*/ 228 h 272"/>
              <a:gd name="T94" fmla="*/ 366 w 581"/>
              <a:gd name="T95" fmla="*/ 180 h 272"/>
              <a:gd name="T96" fmla="*/ 365 w 581"/>
              <a:gd name="T97" fmla="*/ 178 h 272"/>
              <a:gd name="T98" fmla="*/ 366 w 581"/>
              <a:gd name="T99" fmla="*/ 177 h 272"/>
              <a:gd name="T100" fmla="*/ 386 w 581"/>
              <a:gd name="T101" fmla="*/ 136 h 272"/>
              <a:gd name="T102" fmla="*/ 366 w 581"/>
              <a:gd name="T103" fmla="*/ 95 h 272"/>
              <a:gd name="T104" fmla="*/ 365 w 581"/>
              <a:gd name="T105" fmla="*/ 93 h 272"/>
              <a:gd name="T106" fmla="*/ 366 w 581"/>
              <a:gd name="T107" fmla="*/ 92 h 272"/>
              <a:gd name="T108" fmla="*/ 386 w 581"/>
              <a:gd name="T109" fmla="*/ 44 h 272"/>
              <a:gd name="T110" fmla="*/ 385 w 581"/>
              <a:gd name="T111" fmla="*/ 39 h 272"/>
              <a:gd name="T112" fmla="*/ 496 w 581"/>
              <a:gd name="T113" fmla="*/ 10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1" h="272">
                <a:moveTo>
                  <a:pt x="0" y="17"/>
                </a:moveTo>
                <a:cubicBezTo>
                  <a:pt x="346" y="17"/>
                  <a:pt x="346" y="17"/>
                  <a:pt x="346" y="17"/>
                </a:cubicBezTo>
                <a:cubicBezTo>
                  <a:pt x="347" y="18"/>
                  <a:pt x="347" y="18"/>
                  <a:pt x="347" y="18"/>
                </a:cubicBezTo>
                <a:cubicBezTo>
                  <a:pt x="354" y="22"/>
                  <a:pt x="360" y="28"/>
                  <a:pt x="364" y="35"/>
                </a:cubicBezTo>
                <a:cubicBezTo>
                  <a:pt x="370" y="45"/>
                  <a:pt x="370" y="57"/>
                  <a:pt x="364" y="67"/>
                </a:cubicBezTo>
                <a:cubicBezTo>
                  <a:pt x="360" y="74"/>
                  <a:pt x="353" y="80"/>
                  <a:pt x="347" y="84"/>
                </a:cubicBezTo>
                <a:cubicBezTo>
                  <a:pt x="0" y="84"/>
                  <a:pt x="0" y="84"/>
                  <a:pt x="0" y="84"/>
                </a:cubicBezTo>
                <a:cubicBezTo>
                  <a:pt x="0" y="102"/>
                  <a:pt x="0" y="102"/>
                  <a:pt x="0" y="102"/>
                </a:cubicBezTo>
                <a:cubicBezTo>
                  <a:pt x="347" y="102"/>
                  <a:pt x="347" y="102"/>
                  <a:pt x="347" y="102"/>
                </a:cubicBezTo>
                <a:cubicBezTo>
                  <a:pt x="353" y="107"/>
                  <a:pt x="360" y="112"/>
                  <a:pt x="364" y="119"/>
                </a:cubicBezTo>
                <a:cubicBezTo>
                  <a:pt x="367" y="125"/>
                  <a:pt x="368" y="130"/>
                  <a:pt x="368" y="136"/>
                </a:cubicBezTo>
                <a:cubicBezTo>
                  <a:pt x="368" y="141"/>
                  <a:pt x="367" y="147"/>
                  <a:pt x="364" y="152"/>
                </a:cubicBezTo>
                <a:cubicBezTo>
                  <a:pt x="360" y="159"/>
                  <a:pt x="353" y="165"/>
                  <a:pt x="347" y="169"/>
                </a:cubicBezTo>
                <a:cubicBezTo>
                  <a:pt x="0" y="169"/>
                  <a:pt x="0" y="169"/>
                  <a:pt x="0" y="169"/>
                </a:cubicBezTo>
                <a:cubicBezTo>
                  <a:pt x="0" y="187"/>
                  <a:pt x="0" y="187"/>
                  <a:pt x="0" y="187"/>
                </a:cubicBezTo>
                <a:cubicBezTo>
                  <a:pt x="347" y="187"/>
                  <a:pt x="347" y="187"/>
                  <a:pt x="347" y="187"/>
                </a:cubicBezTo>
                <a:cubicBezTo>
                  <a:pt x="353" y="192"/>
                  <a:pt x="360" y="197"/>
                  <a:pt x="364" y="204"/>
                </a:cubicBezTo>
                <a:cubicBezTo>
                  <a:pt x="370" y="215"/>
                  <a:pt x="370" y="226"/>
                  <a:pt x="364" y="237"/>
                </a:cubicBezTo>
                <a:cubicBezTo>
                  <a:pt x="360" y="244"/>
                  <a:pt x="354" y="250"/>
                  <a:pt x="347" y="254"/>
                </a:cubicBezTo>
                <a:cubicBezTo>
                  <a:pt x="0" y="254"/>
                  <a:pt x="0" y="254"/>
                  <a:pt x="0" y="254"/>
                </a:cubicBezTo>
                <a:cubicBezTo>
                  <a:pt x="0" y="272"/>
                  <a:pt x="0" y="272"/>
                  <a:pt x="0" y="272"/>
                </a:cubicBezTo>
                <a:cubicBezTo>
                  <a:pt x="349" y="272"/>
                  <a:pt x="349" y="272"/>
                  <a:pt x="349" y="272"/>
                </a:cubicBezTo>
                <a:cubicBezTo>
                  <a:pt x="351" y="272"/>
                  <a:pt x="352" y="271"/>
                  <a:pt x="354" y="270"/>
                </a:cubicBezTo>
                <a:cubicBezTo>
                  <a:pt x="576" y="143"/>
                  <a:pt x="576" y="143"/>
                  <a:pt x="576" y="143"/>
                </a:cubicBezTo>
                <a:cubicBezTo>
                  <a:pt x="579" y="142"/>
                  <a:pt x="581" y="139"/>
                  <a:pt x="581" y="136"/>
                </a:cubicBezTo>
                <a:cubicBezTo>
                  <a:pt x="581" y="133"/>
                  <a:pt x="579" y="130"/>
                  <a:pt x="576" y="128"/>
                </a:cubicBezTo>
                <a:cubicBezTo>
                  <a:pt x="502" y="86"/>
                  <a:pt x="426" y="46"/>
                  <a:pt x="354" y="1"/>
                </a:cubicBezTo>
                <a:cubicBezTo>
                  <a:pt x="352" y="0"/>
                  <a:pt x="351" y="0"/>
                  <a:pt x="349" y="0"/>
                </a:cubicBezTo>
                <a:cubicBezTo>
                  <a:pt x="347" y="0"/>
                  <a:pt x="347" y="0"/>
                  <a:pt x="347" y="0"/>
                </a:cubicBezTo>
                <a:cubicBezTo>
                  <a:pt x="347" y="0"/>
                  <a:pt x="347" y="0"/>
                  <a:pt x="347" y="0"/>
                </a:cubicBezTo>
                <a:cubicBezTo>
                  <a:pt x="0" y="0"/>
                  <a:pt x="0" y="0"/>
                  <a:pt x="0" y="0"/>
                </a:cubicBezTo>
                <a:lnTo>
                  <a:pt x="0" y="17"/>
                </a:lnTo>
                <a:close/>
                <a:moveTo>
                  <a:pt x="554" y="136"/>
                </a:moveTo>
                <a:cubicBezTo>
                  <a:pt x="554" y="136"/>
                  <a:pt x="554" y="136"/>
                  <a:pt x="554" y="136"/>
                </a:cubicBezTo>
                <a:cubicBezTo>
                  <a:pt x="512" y="160"/>
                  <a:pt x="512" y="160"/>
                  <a:pt x="512" y="160"/>
                </a:cubicBezTo>
                <a:cubicBezTo>
                  <a:pt x="511" y="155"/>
                  <a:pt x="511" y="155"/>
                  <a:pt x="511" y="155"/>
                </a:cubicBezTo>
                <a:cubicBezTo>
                  <a:pt x="510" y="149"/>
                  <a:pt x="509" y="142"/>
                  <a:pt x="509" y="136"/>
                </a:cubicBezTo>
                <a:cubicBezTo>
                  <a:pt x="509" y="129"/>
                  <a:pt x="510" y="121"/>
                  <a:pt x="511" y="115"/>
                </a:cubicBezTo>
                <a:cubicBezTo>
                  <a:pt x="512" y="112"/>
                  <a:pt x="512" y="112"/>
                  <a:pt x="512" y="112"/>
                </a:cubicBezTo>
                <a:lnTo>
                  <a:pt x="554" y="136"/>
                </a:lnTo>
                <a:close/>
                <a:moveTo>
                  <a:pt x="496" y="103"/>
                </a:moveTo>
                <a:cubicBezTo>
                  <a:pt x="496" y="104"/>
                  <a:pt x="496" y="104"/>
                  <a:pt x="496" y="104"/>
                </a:cubicBezTo>
                <a:cubicBezTo>
                  <a:pt x="493" y="114"/>
                  <a:pt x="492" y="125"/>
                  <a:pt x="492" y="136"/>
                </a:cubicBezTo>
                <a:cubicBezTo>
                  <a:pt x="492" y="145"/>
                  <a:pt x="493" y="155"/>
                  <a:pt x="495" y="165"/>
                </a:cubicBezTo>
                <a:cubicBezTo>
                  <a:pt x="496" y="169"/>
                  <a:pt x="496" y="169"/>
                  <a:pt x="496" y="169"/>
                </a:cubicBezTo>
                <a:cubicBezTo>
                  <a:pt x="385" y="232"/>
                  <a:pt x="385" y="232"/>
                  <a:pt x="385" y="232"/>
                </a:cubicBezTo>
                <a:cubicBezTo>
                  <a:pt x="386" y="228"/>
                  <a:pt x="386" y="228"/>
                  <a:pt x="386" y="228"/>
                </a:cubicBezTo>
                <a:cubicBezTo>
                  <a:pt x="388" y="209"/>
                  <a:pt x="380" y="192"/>
                  <a:pt x="366" y="180"/>
                </a:cubicBezTo>
                <a:cubicBezTo>
                  <a:pt x="365" y="178"/>
                  <a:pt x="365" y="178"/>
                  <a:pt x="365" y="178"/>
                </a:cubicBezTo>
                <a:cubicBezTo>
                  <a:pt x="366" y="177"/>
                  <a:pt x="366" y="177"/>
                  <a:pt x="366" y="177"/>
                </a:cubicBezTo>
                <a:cubicBezTo>
                  <a:pt x="380" y="165"/>
                  <a:pt x="386" y="150"/>
                  <a:pt x="386" y="136"/>
                </a:cubicBezTo>
                <a:cubicBezTo>
                  <a:pt x="386" y="121"/>
                  <a:pt x="380" y="107"/>
                  <a:pt x="366" y="95"/>
                </a:cubicBezTo>
                <a:cubicBezTo>
                  <a:pt x="365" y="93"/>
                  <a:pt x="365" y="93"/>
                  <a:pt x="365" y="93"/>
                </a:cubicBezTo>
                <a:cubicBezTo>
                  <a:pt x="366" y="92"/>
                  <a:pt x="366" y="92"/>
                  <a:pt x="366" y="92"/>
                </a:cubicBezTo>
                <a:cubicBezTo>
                  <a:pt x="380" y="80"/>
                  <a:pt x="388" y="62"/>
                  <a:pt x="386" y="44"/>
                </a:cubicBezTo>
                <a:cubicBezTo>
                  <a:pt x="385" y="39"/>
                  <a:pt x="385" y="39"/>
                  <a:pt x="385" y="39"/>
                </a:cubicBezTo>
                <a:lnTo>
                  <a:pt x="496" y="103"/>
                </a:lnTo>
                <a:close/>
              </a:path>
            </a:pathLst>
          </a:custGeom>
          <a:solidFill>
            <a:schemeClr val="accent2"/>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8" name="Freeform 8">
            <a:extLst>
              <a:ext uri="{FF2B5EF4-FFF2-40B4-BE49-F238E27FC236}">
                <a16:creationId xmlns:a16="http://schemas.microsoft.com/office/drawing/2014/main" id="{DC3001B6-1430-4142-B165-05776FFA94F3}"/>
              </a:ext>
            </a:extLst>
          </p:cNvPr>
          <p:cNvSpPr>
            <a:spLocks noEditPoints="1"/>
          </p:cNvSpPr>
          <p:nvPr/>
        </p:nvSpPr>
        <p:spPr bwMode="auto">
          <a:xfrm>
            <a:off x="5976969" y="4766751"/>
            <a:ext cx="2159001" cy="1013179"/>
          </a:xfrm>
          <a:custGeom>
            <a:avLst/>
            <a:gdLst>
              <a:gd name="T0" fmla="*/ 580 w 580"/>
              <a:gd name="T1" fmla="*/ 0 h 272"/>
              <a:gd name="T2" fmla="*/ 233 w 580"/>
              <a:gd name="T3" fmla="*/ 0 h 272"/>
              <a:gd name="T4" fmla="*/ 233 w 580"/>
              <a:gd name="T5" fmla="*/ 0 h 272"/>
              <a:gd name="T6" fmla="*/ 232 w 580"/>
              <a:gd name="T7" fmla="*/ 0 h 272"/>
              <a:gd name="T8" fmla="*/ 227 w 580"/>
              <a:gd name="T9" fmla="*/ 2 h 272"/>
              <a:gd name="T10" fmla="*/ 4 w 580"/>
              <a:gd name="T11" fmla="*/ 128 h 272"/>
              <a:gd name="T12" fmla="*/ 0 w 580"/>
              <a:gd name="T13" fmla="*/ 136 h 272"/>
              <a:gd name="T14" fmla="*/ 4 w 580"/>
              <a:gd name="T15" fmla="*/ 144 h 272"/>
              <a:gd name="T16" fmla="*/ 226 w 580"/>
              <a:gd name="T17" fmla="*/ 271 h 272"/>
              <a:gd name="T18" fmla="*/ 232 w 580"/>
              <a:gd name="T19" fmla="*/ 272 h 272"/>
              <a:gd name="T20" fmla="*/ 580 w 580"/>
              <a:gd name="T21" fmla="*/ 272 h 272"/>
              <a:gd name="T22" fmla="*/ 580 w 580"/>
              <a:gd name="T23" fmla="*/ 254 h 272"/>
              <a:gd name="T24" fmla="*/ 234 w 580"/>
              <a:gd name="T25" fmla="*/ 254 h 272"/>
              <a:gd name="T26" fmla="*/ 217 w 580"/>
              <a:gd name="T27" fmla="*/ 237 h 272"/>
              <a:gd name="T28" fmla="*/ 217 w 580"/>
              <a:gd name="T29" fmla="*/ 205 h 272"/>
              <a:gd name="T30" fmla="*/ 234 w 580"/>
              <a:gd name="T31" fmla="*/ 188 h 272"/>
              <a:gd name="T32" fmla="*/ 580 w 580"/>
              <a:gd name="T33" fmla="*/ 188 h 272"/>
              <a:gd name="T34" fmla="*/ 580 w 580"/>
              <a:gd name="T35" fmla="*/ 170 h 272"/>
              <a:gd name="T36" fmla="*/ 234 w 580"/>
              <a:gd name="T37" fmla="*/ 170 h 272"/>
              <a:gd name="T38" fmla="*/ 217 w 580"/>
              <a:gd name="T39" fmla="*/ 152 h 272"/>
              <a:gd name="T40" fmla="*/ 212 w 580"/>
              <a:gd name="T41" fmla="*/ 136 h 272"/>
              <a:gd name="T42" fmla="*/ 217 w 580"/>
              <a:gd name="T43" fmla="*/ 120 h 272"/>
              <a:gd name="T44" fmla="*/ 234 w 580"/>
              <a:gd name="T45" fmla="*/ 103 h 272"/>
              <a:gd name="T46" fmla="*/ 580 w 580"/>
              <a:gd name="T47" fmla="*/ 103 h 272"/>
              <a:gd name="T48" fmla="*/ 580 w 580"/>
              <a:gd name="T49" fmla="*/ 85 h 272"/>
              <a:gd name="T50" fmla="*/ 234 w 580"/>
              <a:gd name="T51" fmla="*/ 85 h 272"/>
              <a:gd name="T52" fmla="*/ 217 w 580"/>
              <a:gd name="T53" fmla="*/ 68 h 272"/>
              <a:gd name="T54" fmla="*/ 217 w 580"/>
              <a:gd name="T55" fmla="*/ 35 h 272"/>
              <a:gd name="T56" fmla="*/ 233 w 580"/>
              <a:gd name="T57" fmla="*/ 18 h 272"/>
              <a:gd name="T58" fmla="*/ 234 w 580"/>
              <a:gd name="T59" fmla="*/ 18 h 272"/>
              <a:gd name="T60" fmla="*/ 580 w 580"/>
              <a:gd name="T61" fmla="*/ 18 h 272"/>
              <a:gd name="T62" fmla="*/ 580 w 580"/>
              <a:gd name="T63" fmla="*/ 0 h 272"/>
              <a:gd name="T64" fmla="*/ 69 w 580"/>
              <a:gd name="T65" fmla="*/ 112 h 272"/>
              <a:gd name="T66" fmla="*/ 69 w 580"/>
              <a:gd name="T67" fmla="*/ 115 h 272"/>
              <a:gd name="T68" fmla="*/ 71 w 580"/>
              <a:gd name="T69" fmla="*/ 136 h 272"/>
              <a:gd name="T70" fmla="*/ 69 w 580"/>
              <a:gd name="T71" fmla="*/ 156 h 272"/>
              <a:gd name="T72" fmla="*/ 69 w 580"/>
              <a:gd name="T73" fmla="*/ 160 h 272"/>
              <a:gd name="T74" fmla="*/ 26 w 580"/>
              <a:gd name="T75" fmla="*/ 136 h 272"/>
              <a:gd name="T76" fmla="*/ 26 w 580"/>
              <a:gd name="T77" fmla="*/ 136 h 272"/>
              <a:gd name="T78" fmla="*/ 69 w 580"/>
              <a:gd name="T79" fmla="*/ 112 h 272"/>
              <a:gd name="T80" fmla="*/ 195 w 580"/>
              <a:gd name="T81" fmla="*/ 40 h 272"/>
              <a:gd name="T82" fmla="*/ 195 w 580"/>
              <a:gd name="T83" fmla="*/ 44 h 272"/>
              <a:gd name="T84" fmla="*/ 214 w 580"/>
              <a:gd name="T85" fmla="*/ 92 h 272"/>
              <a:gd name="T86" fmla="*/ 216 w 580"/>
              <a:gd name="T87" fmla="*/ 94 h 272"/>
              <a:gd name="T88" fmla="*/ 214 w 580"/>
              <a:gd name="T89" fmla="*/ 95 h 272"/>
              <a:gd name="T90" fmla="*/ 194 w 580"/>
              <a:gd name="T91" fmla="*/ 136 h 272"/>
              <a:gd name="T92" fmla="*/ 214 w 580"/>
              <a:gd name="T93" fmla="*/ 177 h 272"/>
              <a:gd name="T94" fmla="*/ 216 w 580"/>
              <a:gd name="T95" fmla="*/ 179 h 272"/>
              <a:gd name="T96" fmla="*/ 214 w 580"/>
              <a:gd name="T97" fmla="*/ 180 h 272"/>
              <a:gd name="T98" fmla="*/ 195 w 580"/>
              <a:gd name="T99" fmla="*/ 228 h 272"/>
              <a:gd name="T100" fmla="*/ 195 w 580"/>
              <a:gd name="T101" fmla="*/ 233 h 272"/>
              <a:gd name="T102" fmla="*/ 85 w 580"/>
              <a:gd name="T103" fmla="*/ 169 h 272"/>
              <a:gd name="T104" fmla="*/ 86 w 580"/>
              <a:gd name="T105" fmla="*/ 165 h 272"/>
              <a:gd name="T106" fmla="*/ 89 w 580"/>
              <a:gd name="T107" fmla="*/ 136 h 272"/>
              <a:gd name="T108" fmla="*/ 85 w 580"/>
              <a:gd name="T109" fmla="*/ 105 h 272"/>
              <a:gd name="T110" fmla="*/ 85 w 580"/>
              <a:gd name="T111" fmla="*/ 103 h 272"/>
              <a:gd name="T112" fmla="*/ 195 w 580"/>
              <a:gd name="T113" fmla="*/ 4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272">
                <a:moveTo>
                  <a:pt x="580" y="0"/>
                </a:moveTo>
                <a:cubicBezTo>
                  <a:pt x="233" y="0"/>
                  <a:pt x="233" y="0"/>
                  <a:pt x="233" y="0"/>
                </a:cubicBezTo>
                <a:cubicBezTo>
                  <a:pt x="233" y="0"/>
                  <a:pt x="233" y="0"/>
                  <a:pt x="233" y="0"/>
                </a:cubicBezTo>
                <a:cubicBezTo>
                  <a:pt x="232" y="0"/>
                  <a:pt x="232" y="0"/>
                  <a:pt x="232" y="0"/>
                </a:cubicBezTo>
                <a:cubicBezTo>
                  <a:pt x="230" y="0"/>
                  <a:pt x="228" y="1"/>
                  <a:pt x="227" y="2"/>
                </a:cubicBezTo>
                <a:cubicBezTo>
                  <a:pt x="154" y="47"/>
                  <a:pt x="78" y="86"/>
                  <a:pt x="4" y="128"/>
                </a:cubicBezTo>
                <a:cubicBezTo>
                  <a:pt x="1" y="130"/>
                  <a:pt x="0" y="133"/>
                  <a:pt x="0" y="136"/>
                </a:cubicBezTo>
                <a:cubicBezTo>
                  <a:pt x="0" y="139"/>
                  <a:pt x="1" y="142"/>
                  <a:pt x="4" y="144"/>
                </a:cubicBezTo>
                <a:cubicBezTo>
                  <a:pt x="226" y="271"/>
                  <a:pt x="226" y="271"/>
                  <a:pt x="226" y="271"/>
                </a:cubicBezTo>
                <a:cubicBezTo>
                  <a:pt x="228" y="272"/>
                  <a:pt x="230" y="272"/>
                  <a:pt x="232" y="272"/>
                </a:cubicBezTo>
                <a:cubicBezTo>
                  <a:pt x="580" y="272"/>
                  <a:pt x="580" y="272"/>
                  <a:pt x="580" y="272"/>
                </a:cubicBezTo>
                <a:cubicBezTo>
                  <a:pt x="580" y="254"/>
                  <a:pt x="580" y="254"/>
                  <a:pt x="580" y="254"/>
                </a:cubicBezTo>
                <a:cubicBezTo>
                  <a:pt x="234" y="254"/>
                  <a:pt x="234" y="254"/>
                  <a:pt x="234" y="254"/>
                </a:cubicBezTo>
                <a:cubicBezTo>
                  <a:pt x="227" y="250"/>
                  <a:pt x="221" y="244"/>
                  <a:pt x="217" y="237"/>
                </a:cubicBezTo>
                <a:cubicBezTo>
                  <a:pt x="210" y="227"/>
                  <a:pt x="210" y="215"/>
                  <a:pt x="217" y="205"/>
                </a:cubicBezTo>
                <a:cubicBezTo>
                  <a:pt x="221" y="198"/>
                  <a:pt x="227" y="192"/>
                  <a:pt x="234" y="188"/>
                </a:cubicBezTo>
                <a:cubicBezTo>
                  <a:pt x="580" y="188"/>
                  <a:pt x="580" y="188"/>
                  <a:pt x="580" y="188"/>
                </a:cubicBezTo>
                <a:cubicBezTo>
                  <a:pt x="580" y="170"/>
                  <a:pt x="580" y="170"/>
                  <a:pt x="580" y="170"/>
                </a:cubicBezTo>
                <a:cubicBezTo>
                  <a:pt x="234" y="170"/>
                  <a:pt x="234" y="170"/>
                  <a:pt x="234" y="170"/>
                </a:cubicBezTo>
                <a:cubicBezTo>
                  <a:pt x="227" y="165"/>
                  <a:pt x="221" y="159"/>
                  <a:pt x="217" y="152"/>
                </a:cubicBezTo>
                <a:cubicBezTo>
                  <a:pt x="214" y="147"/>
                  <a:pt x="212" y="142"/>
                  <a:pt x="212" y="136"/>
                </a:cubicBezTo>
                <a:cubicBezTo>
                  <a:pt x="212" y="131"/>
                  <a:pt x="213" y="125"/>
                  <a:pt x="217" y="120"/>
                </a:cubicBezTo>
                <a:cubicBezTo>
                  <a:pt x="221" y="113"/>
                  <a:pt x="227" y="107"/>
                  <a:pt x="234" y="103"/>
                </a:cubicBezTo>
                <a:cubicBezTo>
                  <a:pt x="580" y="103"/>
                  <a:pt x="580" y="103"/>
                  <a:pt x="580" y="103"/>
                </a:cubicBezTo>
                <a:cubicBezTo>
                  <a:pt x="580" y="85"/>
                  <a:pt x="580" y="85"/>
                  <a:pt x="580" y="85"/>
                </a:cubicBezTo>
                <a:cubicBezTo>
                  <a:pt x="234" y="85"/>
                  <a:pt x="234" y="85"/>
                  <a:pt x="234" y="85"/>
                </a:cubicBezTo>
                <a:cubicBezTo>
                  <a:pt x="227" y="80"/>
                  <a:pt x="221" y="75"/>
                  <a:pt x="217" y="68"/>
                </a:cubicBezTo>
                <a:cubicBezTo>
                  <a:pt x="210" y="57"/>
                  <a:pt x="210" y="46"/>
                  <a:pt x="217" y="35"/>
                </a:cubicBezTo>
                <a:cubicBezTo>
                  <a:pt x="221" y="28"/>
                  <a:pt x="227" y="22"/>
                  <a:pt x="233" y="18"/>
                </a:cubicBezTo>
                <a:cubicBezTo>
                  <a:pt x="234" y="18"/>
                  <a:pt x="234" y="18"/>
                  <a:pt x="234" y="18"/>
                </a:cubicBezTo>
                <a:cubicBezTo>
                  <a:pt x="580" y="18"/>
                  <a:pt x="580" y="18"/>
                  <a:pt x="580" y="18"/>
                </a:cubicBezTo>
                <a:lnTo>
                  <a:pt x="580" y="0"/>
                </a:lnTo>
                <a:close/>
                <a:moveTo>
                  <a:pt x="69" y="112"/>
                </a:moveTo>
                <a:cubicBezTo>
                  <a:pt x="69" y="115"/>
                  <a:pt x="69" y="115"/>
                  <a:pt x="69" y="115"/>
                </a:cubicBezTo>
                <a:cubicBezTo>
                  <a:pt x="70" y="122"/>
                  <a:pt x="71" y="129"/>
                  <a:pt x="71" y="136"/>
                </a:cubicBezTo>
                <a:cubicBezTo>
                  <a:pt x="71" y="143"/>
                  <a:pt x="70" y="149"/>
                  <a:pt x="69" y="156"/>
                </a:cubicBezTo>
                <a:cubicBezTo>
                  <a:pt x="69" y="160"/>
                  <a:pt x="69" y="160"/>
                  <a:pt x="69" y="160"/>
                </a:cubicBezTo>
                <a:cubicBezTo>
                  <a:pt x="26" y="136"/>
                  <a:pt x="26" y="136"/>
                  <a:pt x="26" y="136"/>
                </a:cubicBezTo>
                <a:cubicBezTo>
                  <a:pt x="26" y="136"/>
                  <a:pt x="26" y="136"/>
                  <a:pt x="26" y="136"/>
                </a:cubicBezTo>
                <a:lnTo>
                  <a:pt x="69" y="112"/>
                </a:lnTo>
                <a:close/>
                <a:moveTo>
                  <a:pt x="195" y="40"/>
                </a:moveTo>
                <a:cubicBezTo>
                  <a:pt x="195" y="44"/>
                  <a:pt x="195" y="44"/>
                  <a:pt x="195" y="44"/>
                </a:cubicBezTo>
                <a:cubicBezTo>
                  <a:pt x="192" y="63"/>
                  <a:pt x="200" y="80"/>
                  <a:pt x="214" y="92"/>
                </a:cubicBezTo>
                <a:cubicBezTo>
                  <a:pt x="216" y="94"/>
                  <a:pt x="216" y="94"/>
                  <a:pt x="216" y="94"/>
                </a:cubicBezTo>
                <a:cubicBezTo>
                  <a:pt x="214" y="95"/>
                  <a:pt x="214" y="95"/>
                  <a:pt x="214" y="95"/>
                </a:cubicBezTo>
                <a:cubicBezTo>
                  <a:pt x="201" y="107"/>
                  <a:pt x="194" y="122"/>
                  <a:pt x="194" y="136"/>
                </a:cubicBezTo>
                <a:cubicBezTo>
                  <a:pt x="194" y="151"/>
                  <a:pt x="201" y="165"/>
                  <a:pt x="214" y="177"/>
                </a:cubicBezTo>
                <a:cubicBezTo>
                  <a:pt x="216" y="179"/>
                  <a:pt x="216" y="179"/>
                  <a:pt x="216" y="179"/>
                </a:cubicBezTo>
                <a:cubicBezTo>
                  <a:pt x="214" y="180"/>
                  <a:pt x="214" y="180"/>
                  <a:pt x="214" y="180"/>
                </a:cubicBezTo>
                <a:cubicBezTo>
                  <a:pt x="200" y="192"/>
                  <a:pt x="192" y="210"/>
                  <a:pt x="195" y="228"/>
                </a:cubicBezTo>
                <a:cubicBezTo>
                  <a:pt x="195" y="233"/>
                  <a:pt x="195" y="233"/>
                  <a:pt x="195" y="233"/>
                </a:cubicBezTo>
                <a:cubicBezTo>
                  <a:pt x="85" y="169"/>
                  <a:pt x="85" y="169"/>
                  <a:pt x="85" y="169"/>
                </a:cubicBezTo>
                <a:cubicBezTo>
                  <a:pt x="86" y="165"/>
                  <a:pt x="86" y="165"/>
                  <a:pt x="86" y="165"/>
                </a:cubicBezTo>
                <a:cubicBezTo>
                  <a:pt x="88" y="156"/>
                  <a:pt x="89" y="146"/>
                  <a:pt x="89" y="136"/>
                </a:cubicBezTo>
                <a:cubicBezTo>
                  <a:pt x="89" y="125"/>
                  <a:pt x="88" y="115"/>
                  <a:pt x="85" y="105"/>
                </a:cubicBezTo>
                <a:cubicBezTo>
                  <a:pt x="85" y="103"/>
                  <a:pt x="85" y="103"/>
                  <a:pt x="85" y="103"/>
                </a:cubicBezTo>
                <a:lnTo>
                  <a:pt x="195" y="40"/>
                </a:lnTo>
                <a:close/>
              </a:path>
            </a:pathLst>
          </a:custGeom>
          <a:solidFill>
            <a:schemeClr val="accent4"/>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9" name="TextBox 8">
            <a:extLst>
              <a:ext uri="{FF2B5EF4-FFF2-40B4-BE49-F238E27FC236}">
                <a16:creationId xmlns:a16="http://schemas.microsoft.com/office/drawing/2014/main" id="{C0159835-C799-4F9C-9EAC-25994CBCE18D}"/>
              </a:ext>
            </a:extLst>
          </p:cNvPr>
          <p:cNvSpPr txBox="1"/>
          <p:nvPr/>
        </p:nvSpPr>
        <p:spPr>
          <a:xfrm>
            <a:off x="2028015" y="5079830"/>
            <a:ext cx="3776256" cy="830997"/>
          </a:xfrm>
          <a:prstGeom prst="rect">
            <a:avLst/>
          </a:prstGeom>
          <a:noFill/>
        </p:spPr>
        <p:txBody>
          <a:bodyPr wrap="square" numCol="1" spcCol="640080" rtlCol="0">
            <a:spAutoFit/>
          </a:bodyPr>
          <a:lstStyle/>
          <a:p>
            <a:pPr algn="r" defTabSz="1625620"/>
            <a:r>
              <a:rPr lang="en-US" sz="2400" dirty="0">
                <a:solidFill>
                  <a:schemeClr val="tx1">
                    <a:lumMod val="65000"/>
                    <a:lumOff val="35000"/>
                  </a:schemeClr>
                </a:solidFill>
                <a:latin typeface="Open Sans" panose="020B0606030504020204"/>
              </a:rPr>
              <a:t>Support Vector Machines (SVM)</a:t>
            </a:r>
          </a:p>
        </p:txBody>
      </p:sp>
      <p:sp>
        <p:nvSpPr>
          <p:cNvPr id="10" name="TextBox 9">
            <a:extLst>
              <a:ext uri="{FF2B5EF4-FFF2-40B4-BE49-F238E27FC236}">
                <a16:creationId xmlns:a16="http://schemas.microsoft.com/office/drawing/2014/main" id="{A6BB73FB-8DC8-4B6C-A259-33227184FAB5}"/>
              </a:ext>
            </a:extLst>
          </p:cNvPr>
          <p:cNvSpPr txBox="1"/>
          <p:nvPr/>
        </p:nvSpPr>
        <p:spPr>
          <a:xfrm>
            <a:off x="11410241" y="5079830"/>
            <a:ext cx="3776256" cy="461665"/>
          </a:xfrm>
          <a:prstGeom prst="rect">
            <a:avLst/>
          </a:prstGeom>
          <a:noFill/>
        </p:spPr>
        <p:txBody>
          <a:bodyPr wrap="square" numCol="1" spcCol="640080" rtlCol="0">
            <a:spAutoFit/>
          </a:bodyPr>
          <a:lstStyle/>
          <a:p>
            <a:pPr defTabSz="1625620"/>
            <a:r>
              <a:rPr lang="en-US" sz="2400" dirty="0">
                <a:solidFill>
                  <a:schemeClr val="tx1">
                    <a:lumMod val="65000"/>
                    <a:lumOff val="35000"/>
                  </a:schemeClr>
                </a:solidFill>
                <a:latin typeface="Open Sans" panose="020B0606030504020204"/>
              </a:rPr>
              <a:t>Random Forest</a:t>
            </a:r>
          </a:p>
        </p:txBody>
      </p:sp>
      <p:sp>
        <p:nvSpPr>
          <p:cNvPr id="11" name="TextBox 10">
            <a:extLst>
              <a:ext uri="{FF2B5EF4-FFF2-40B4-BE49-F238E27FC236}">
                <a16:creationId xmlns:a16="http://schemas.microsoft.com/office/drawing/2014/main" id="{8212C578-3154-439A-A210-056D10FE6ED4}"/>
              </a:ext>
            </a:extLst>
          </p:cNvPr>
          <p:cNvSpPr txBox="1"/>
          <p:nvPr/>
        </p:nvSpPr>
        <p:spPr>
          <a:xfrm>
            <a:off x="5451476" y="2125419"/>
            <a:ext cx="3776256" cy="461665"/>
          </a:xfrm>
          <a:prstGeom prst="rect">
            <a:avLst/>
          </a:prstGeom>
          <a:noFill/>
        </p:spPr>
        <p:txBody>
          <a:bodyPr wrap="square" numCol="1" spcCol="640080" rtlCol="0">
            <a:spAutoFit/>
          </a:bodyPr>
          <a:lstStyle/>
          <a:p>
            <a:pPr algn="r" defTabSz="1625620"/>
            <a:r>
              <a:rPr lang="en-US" sz="2400" dirty="0">
                <a:solidFill>
                  <a:schemeClr val="tx1">
                    <a:lumMod val="65000"/>
                    <a:lumOff val="35000"/>
                  </a:schemeClr>
                </a:solidFill>
                <a:latin typeface="Open Sans" panose="020B0606030504020204"/>
              </a:rPr>
              <a:t>Decision Tree</a:t>
            </a:r>
          </a:p>
        </p:txBody>
      </p:sp>
      <p:sp>
        <p:nvSpPr>
          <p:cNvPr id="12" name="TextBox 11">
            <a:extLst>
              <a:ext uri="{FF2B5EF4-FFF2-40B4-BE49-F238E27FC236}">
                <a16:creationId xmlns:a16="http://schemas.microsoft.com/office/drawing/2014/main" id="{829A7A2D-779F-4854-A74C-99569F37960E}"/>
              </a:ext>
            </a:extLst>
          </p:cNvPr>
          <p:cNvSpPr txBox="1"/>
          <p:nvPr/>
        </p:nvSpPr>
        <p:spPr>
          <a:xfrm>
            <a:off x="7633985" y="7980261"/>
            <a:ext cx="3776256" cy="461665"/>
          </a:xfrm>
          <a:prstGeom prst="rect">
            <a:avLst/>
          </a:prstGeom>
          <a:noFill/>
        </p:spPr>
        <p:txBody>
          <a:bodyPr wrap="square" numCol="1" spcCol="640080" rtlCol="0">
            <a:spAutoFit/>
          </a:bodyPr>
          <a:lstStyle/>
          <a:p>
            <a:pPr defTabSz="1625620"/>
            <a:r>
              <a:rPr lang="en-US" sz="2400" dirty="0" err="1">
                <a:solidFill>
                  <a:schemeClr val="tx1">
                    <a:lumMod val="65000"/>
                    <a:lumOff val="35000"/>
                  </a:schemeClr>
                </a:solidFill>
                <a:latin typeface="Open Sans" panose="020B0606030504020204"/>
              </a:rPr>
              <a:t>Naîve</a:t>
            </a:r>
            <a:r>
              <a:rPr lang="en-US" sz="2400" dirty="0">
                <a:solidFill>
                  <a:schemeClr val="tx1">
                    <a:lumMod val="65000"/>
                    <a:lumOff val="35000"/>
                  </a:schemeClr>
                </a:solidFill>
                <a:latin typeface="Open Sans" panose="020B0606030504020204"/>
              </a:rPr>
              <a:t> Bayes Classifier</a:t>
            </a:r>
          </a:p>
        </p:txBody>
      </p:sp>
      <p:sp>
        <p:nvSpPr>
          <p:cNvPr id="13" name="Rectangle: Rounded Corners 12">
            <a:extLst>
              <a:ext uri="{FF2B5EF4-FFF2-40B4-BE49-F238E27FC236}">
                <a16:creationId xmlns:a16="http://schemas.microsoft.com/office/drawing/2014/main" id="{9D3864A9-80E8-4B92-958D-5B80D4C11B5B}"/>
              </a:ext>
            </a:extLst>
          </p:cNvPr>
          <p:cNvSpPr/>
          <p:nvPr/>
        </p:nvSpPr>
        <p:spPr>
          <a:xfrm>
            <a:off x="2812540" y="1161057"/>
            <a:ext cx="10744950"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Few of the most commonly used classification algorithms:</a:t>
            </a:r>
          </a:p>
        </p:txBody>
      </p:sp>
    </p:spTree>
    <p:extLst>
      <p:ext uri="{BB962C8B-B14F-4D97-AF65-F5344CB8AC3E}">
        <p14:creationId xmlns:p14="http://schemas.microsoft.com/office/powerpoint/2010/main" val="697118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Classification</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3: Decision Tree Classifier</a:t>
            </a:r>
          </a:p>
        </p:txBody>
      </p:sp>
    </p:spTree>
    <p:extLst>
      <p:ext uri="{BB962C8B-B14F-4D97-AF65-F5344CB8AC3E}">
        <p14:creationId xmlns:p14="http://schemas.microsoft.com/office/powerpoint/2010/main" val="26556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3C3713E-CCC7-46CE-9464-7DB20E78EA1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Decision Tree Classifier</a:t>
            </a:r>
          </a:p>
        </p:txBody>
      </p:sp>
      <p:pic>
        <p:nvPicPr>
          <p:cNvPr id="4" name="Shape 375">
            <a:extLst>
              <a:ext uri="{FF2B5EF4-FFF2-40B4-BE49-F238E27FC236}">
                <a16:creationId xmlns:a16="http://schemas.microsoft.com/office/drawing/2014/main" id="{FC9CE602-78BC-460E-9A16-CADBC29A3A6B}"/>
              </a:ext>
            </a:extLst>
          </p:cNvPr>
          <p:cNvPicPr preferRelativeResize="0"/>
          <p:nvPr/>
        </p:nvPicPr>
        <p:blipFill rotWithShape="1">
          <a:blip r:embed="rId3">
            <a:alphaModFix/>
          </a:blip>
          <a:srcRect/>
          <a:stretch/>
        </p:blipFill>
        <p:spPr>
          <a:xfrm>
            <a:off x="5982143" y="829986"/>
            <a:ext cx="4405745" cy="253919"/>
          </a:xfrm>
          <a:prstGeom prst="rect">
            <a:avLst/>
          </a:prstGeom>
          <a:noFill/>
          <a:ln>
            <a:noFill/>
          </a:ln>
        </p:spPr>
      </p:pic>
      <p:grpSp>
        <p:nvGrpSpPr>
          <p:cNvPr id="17" name="Group 16">
            <a:extLst>
              <a:ext uri="{FF2B5EF4-FFF2-40B4-BE49-F238E27FC236}">
                <a16:creationId xmlns:a16="http://schemas.microsoft.com/office/drawing/2014/main" id="{F78E2A61-EF59-426F-9EBA-5ED9F1525C12}"/>
              </a:ext>
            </a:extLst>
          </p:cNvPr>
          <p:cNvGrpSpPr/>
          <p:nvPr/>
        </p:nvGrpSpPr>
        <p:grpSpPr>
          <a:xfrm>
            <a:off x="8092057" y="6033414"/>
            <a:ext cx="7750795" cy="2375206"/>
            <a:chOff x="1202794" y="2675988"/>
            <a:chExt cx="7750795" cy="2375206"/>
          </a:xfrm>
        </p:grpSpPr>
        <p:sp>
          <p:nvSpPr>
            <p:cNvPr id="6" name="TextBox 5">
              <a:extLst>
                <a:ext uri="{FF2B5EF4-FFF2-40B4-BE49-F238E27FC236}">
                  <a16:creationId xmlns:a16="http://schemas.microsoft.com/office/drawing/2014/main" id="{47810B0F-D5EF-40C7-B0C3-42FE8B65CBFA}"/>
                </a:ext>
              </a:extLst>
            </p:cNvPr>
            <p:cNvSpPr txBox="1"/>
            <p:nvPr/>
          </p:nvSpPr>
          <p:spPr>
            <a:xfrm>
              <a:off x="1526295" y="2675988"/>
              <a:ext cx="7408155" cy="748525"/>
            </a:xfrm>
            <a:prstGeom prst="rect">
              <a:avLst/>
            </a:prstGeom>
            <a:noFill/>
          </p:spPr>
          <p:txBody>
            <a:bodyPr wrap="square" lIns="131686" tIns="65843" rIns="131686" bIns="65843" rtlCol="0">
              <a:spAutoFit/>
            </a:bodyPr>
            <a:lstStyle/>
            <a:p>
              <a:pPr defTabSz="1141089"/>
              <a:r>
                <a:rPr lang="en-IN" sz="2000" dirty="0">
                  <a:solidFill>
                    <a:schemeClr val="tx1">
                      <a:lumMod val="65000"/>
                      <a:lumOff val="35000"/>
                    </a:schemeClr>
                  </a:solidFill>
                  <a:latin typeface="Open Sans" panose="020B0604020202020204"/>
                </a:rPr>
                <a:t>A tree-like structure in which the internal node represents the test on an attribute</a:t>
              </a:r>
            </a:p>
          </p:txBody>
        </p:sp>
        <p:sp>
          <p:nvSpPr>
            <p:cNvPr id="7" name="Freeform 222">
              <a:extLst>
                <a:ext uri="{FF2B5EF4-FFF2-40B4-BE49-F238E27FC236}">
                  <a16:creationId xmlns:a16="http://schemas.microsoft.com/office/drawing/2014/main" id="{B05E0AED-354F-4FA6-9139-39CD12A8FAF9}"/>
                </a:ext>
              </a:extLst>
            </p:cNvPr>
            <p:cNvSpPr>
              <a:spLocks noEditPoints="1"/>
            </p:cNvSpPr>
            <p:nvPr/>
          </p:nvSpPr>
          <p:spPr bwMode="auto">
            <a:xfrm>
              <a:off x="1202794" y="2719712"/>
              <a:ext cx="335777" cy="356985"/>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1"/>
            </a:solidFill>
            <a:ln>
              <a:noFill/>
            </a:ln>
          </p:spPr>
          <p:txBody>
            <a:bodyPr vert="horz" wrap="square" lIns="54878" tIns="27439" rIns="54878" bIns="27439" numCol="1" anchor="t" anchorCtr="0" compatLnSpc="1">
              <a:prstTxWarp prst="textNoShape">
                <a:avLst/>
              </a:prstTxWarp>
            </a:bodyPr>
            <a:lstStyle/>
            <a:p>
              <a:pPr defTabSz="1141089"/>
              <a:endParaRPr lang="en-US" sz="2000" dirty="0">
                <a:solidFill>
                  <a:schemeClr val="tx1">
                    <a:lumMod val="65000"/>
                    <a:lumOff val="35000"/>
                  </a:schemeClr>
                </a:solidFill>
                <a:latin typeface="Open Sans" panose="020B0604020202020204"/>
              </a:endParaRPr>
            </a:p>
          </p:txBody>
        </p:sp>
        <p:sp>
          <p:nvSpPr>
            <p:cNvPr id="10" name="TextBox 9">
              <a:extLst>
                <a:ext uri="{FF2B5EF4-FFF2-40B4-BE49-F238E27FC236}">
                  <a16:creationId xmlns:a16="http://schemas.microsoft.com/office/drawing/2014/main" id="{3FB52F9C-4393-4035-9EAB-AC9FB508A342}"/>
                </a:ext>
              </a:extLst>
            </p:cNvPr>
            <p:cNvSpPr txBox="1"/>
            <p:nvPr/>
          </p:nvSpPr>
          <p:spPr>
            <a:xfrm>
              <a:off x="1545434" y="3657850"/>
              <a:ext cx="7408155" cy="748525"/>
            </a:xfrm>
            <a:prstGeom prst="rect">
              <a:avLst/>
            </a:prstGeom>
            <a:noFill/>
          </p:spPr>
          <p:txBody>
            <a:bodyPr wrap="square" lIns="131686" tIns="65843" rIns="131686" bIns="65843" rtlCol="0">
              <a:spAutoFit/>
            </a:bodyPr>
            <a:lstStyle/>
            <a:p>
              <a:pPr defTabSz="1141089"/>
              <a:r>
                <a:rPr lang="en-IN" sz="2000" dirty="0">
                  <a:solidFill>
                    <a:schemeClr val="tx1">
                      <a:lumMod val="65000"/>
                      <a:lumOff val="35000"/>
                    </a:schemeClr>
                  </a:solidFill>
                  <a:latin typeface="Open Sans" panose="020B0604020202020204"/>
                </a:rPr>
                <a:t>Each branch represents the outcome of the test, and each leaf node represents the class label</a:t>
              </a:r>
              <a:endParaRPr lang="en-US" sz="2000" dirty="0">
                <a:solidFill>
                  <a:schemeClr val="tx1">
                    <a:lumMod val="65000"/>
                    <a:lumOff val="35000"/>
                  </a:schemeClr>
                </a:solidFill>
                <a:latin typeface="Open Sans" panose="020B0604020202020204"/>
                <a:ea typeface="Open Sans Light" panose="020B0306030504020204" pitchFamily="34" charset="0"/>
                <a:cs typeface="Lato Light"/>
              </a:endParaRPr>
            </a:p>
          </p:txBody>
        </p:sp>
        <p:sp>
          <p:nvSpPr>
            <p:cNvPr id="11" name="Freeform 222">
              <a:extLst>
                <a:ext uri="{FF2B5EF4-FFF2-40B4-BE49-F238E27FC236}">
                  <a16:creationId xmlns:a16="http://schemas.microsoft.com/office/drawing/2014/main" id="{EA6D20AC-83F2-45A1-9069-D94BECE74D0C}"/>
                </a:ext>
              </a:extLst>
            </p:cNvPr>
            <p:cNvSpPr>
              <a:spLocks noEditPoints="1"/>
            </p:cNvSpPr>
            <p:nvPr/>
          </p:nvSpPr>
          <p:spPr bwMode="auto">
            <a:xfrm>
              <a:off x="1221933" y="3701574"/>
              <a:ext cx="335777" cy="356985"/>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1"/>
            </a:solidFill>
            <a:ln>
              <a:noFill/>
            </a:ln>
          </p:spPr>
          <p:txBody>
            <a:bodyPr vert="horz" wrap="square" lIns="54878" tIns="27439" rIns="54878" bIns="27439" numCol="1" anchor="t" anchorCtr="0" compatLnSpc="1">
              <a:prstTxWarp prst="textNoShape">
                <a:avLst/>
              </a:prstTxWarp>
            </a:bodyPr>
            <a:lstStyle/>
            <a:p>
              <a:pPr defTabSz="1141089"/>
              <a:endParaRPr lang="en-US" sz="2000" dirty="0">
                <a:solidFill>
                  <a:schemeClr val="tx1">
                    <a:lumMod val="65000"/>
                    <a:lumOff val="35000"/>
                  </a:schemeClr>
                </a:solidFill>
                <a:latin typeface="Open Sans" panose="020B0604020202020204"/>
              </a:endParaRPr>
            </a:p>
          </p:txBody>
        </p:sp>
        <p:sp>
          <p:nvSpPr>
            <p:cNvPr id="14" name="TextBox 13">
              <a:extLst>
                <a:ext uri="{FF2B5EF4-FFF2-40B4-BE49-F238E27FC236}">
                  <a16:creationId xmlns:a16="http://schemas.microsoft.com/office/drawing/2014/main" id="{15FB792D-0315-4211-BA87-FE30970F6BF4}"/>
                </a:ext>
              </a:extLst>
            </p:cNvPr>
            <p:cNvSpPr txBox="1"/>
            <p:nvPr/>
          </p:nvSpPr>
          <p:spPr>
            <a:xfrm>
              <a:off x="1532292" y="4610445"/>
              <a:ext cx="7408155" cy="440749"/>
            </a:xfrm>
            <a:prstGeom prst="rect">
              <a:avLst/>
            </a:prstGeom>
            <a:noFill/>
          </p:spPr>
          <p:txBody>
            <a:bodyPr wrap="square" lIns="131686" tIns="65843" rIns="131686" bIns="65843" rtlCol="0">
              <a:spAutoFit/>
            </a:bodyPr>
            <a:lstStyle/>
            <a:p>
              <a:pPr defTabSz="1141089"/>
              <a:r>
                <a:rPr lang="en-IN" sz="2000" dirty="0">
                  <a:solidFill>
                    <a:schemeClr val="tx1">
                      <a:lumMod val="65000"/>
                      <a:lumOff val="35000"/>
                    </a:schemeClr>
                  </a:solidFill>
                  <a:latin typeface="Open Sans" panose="020B0604020202020204"/>
                </a:rPr>
                <a:t>A path from root to leaf represents classification rules</a:t>
              </a:r>
            </a:p>
          </p:txBody>
        </p:sp>
        <p:sp>
          <p:nvSpPr>
            <p:cNvPr id="15" name="Freeform 222">
              <a:extLst>
                <a:ext uri="{FF2B5EF4-FFF2-40B4-BE49-F238E27FC236}">
                  <a16:creationId xmlns:a16="http://schemas.microsoft.com/office/drawing/2014/main" id="{E6C93220-BF86-4832-A503-1CE81B7BFC22}"/>
                </a:ext>
              </a:extLst>
            </p:cNvPr>
            <p:cNvSpPr>
              <a:spLocks noEditPoints="1"/>
            </p:cNvSpPr>
            <p:nvPr/>
          </p:nvSpPr>
          <p:spPr bwMode="auto">
            <a:xfrm>
              <a:off x="1208791" y="4654169"/>
              <a:ext cx="335777" cy="35698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1"/>
            </a:solidFill>
            <a:ln>
              <a:noFill/>
            </a:ln>
          </p:spPr>
          <p:txBody>
            <a:bodyPr vert="horz" wrap="square" lIns="54878" tIns="27439" rIns="54878" bIns="27439" numCol="1" anchor="t" anchorCtr="0" compatLnSpc="1">
              <a:prstTxWarp prst="textNoShape">
                <a:avLst/>
              </a:prstTxWarp>
            </a:bodyPr>
            <a:lstStyle/>
            <a:p>
              <a:pPr defTabSz="1141089"/>
              <a:endParaRPr lang="en-US" sz="2000" dirty="0">
                <a:solidFill>
                  <a:schemeClr val="tx1">
                    <a:lumMod val="65000"/>
                    <a:lumOff val="35000"/>
                  </a:schemeClr>
                </a:solidFill>
                <a:latin typeface="Open Sans" panose="020B0604020202020204"/>
              </a:endParaRPr>
            </a:p>
          </p:txBody>
        </p:sp>
      </p:grpSp>
      <p:grpSp>
        <p:nvGrpSpPr>
          <p:cNvPr id="10244" name="Group 10243">
            <a:extLst>
              <a:ext uri="{FF2B5EF4-FFF2-40B4-BE49-F238E27FC236}">
                <a16:creationId xmlns:a16="http://schemas.microsoft.com/office/drawing/2014/main" id="{30C17D5D-6424-4191-A4B2-35FCD87FEC4F}"/>
              </a:ext>
            </a:extLst>
          </p:cNvPr>
          <p:cNvGrpSpPr/>
          <p:nvPr/>
        </p:nvGrpSpPr>
        <p:grpSpPr>
          <a:xfrm>
            <a:off x="419102" y="1495031"/>
            <a:ext cx="9646405" cy="5583478"/>
            <a:chOff x="666752" y="1495031"/>
            <a:chExt cx="9646405" cy="5583478"/>
          </a:xfrm>
        </p:grpSpPr>
        <p:grpSp>
          <p:nvGrpSpPr>
            <p:cNvPr id="10240" name="Group 10239">
              <a:extLst>
                <a:ext uri="{FF2B5EF4-FFF2-40B4-BE49-F238E27FC236}">
                  <a16:creationId xmlns:a16="http://schemas.microsoft.com/office/drawing/2014/main" id="{E36F9F66-DEDE-4413-9B57-8218DEE05776}"/>
                </a:ext>
              </a:extLst>
            </p:cNvPr>
            <p:cNvGrpSpPr/>
            <p:nvPr/>
          </p:nvGrpSpPr>
          <p:grpSpPr>
            <a:xfrm>
              <a:off x="666752" y="1495031"/>
              <a:ext cx="9646405" cy="5583478"/>
              <a:chOff x="666752" y="1495031"/>
              <a:chExt cx="9646405" cy="5583478"/>
            </a:xfrm>
          </p:grpSpPr>
          <p:sp>
            <p:nvSpPr>
              <p:cNvPr id="57" name="Rectangle: Rounded Corners 56">
                <a:extLst>
                  <a:ext uri="{FF2B5EF4-FFF2-40B4-BE49-F238E27FC236}">
                    <a16:creationId xmlns:a16="http://schemas.microsoft.com/office/drawing/2014/main" id="{115A3FB9-0947-451E-ADB6-C48E6C9BAE8E}"/>
                  </a:ext>
                </a:extLst>
              </p:cNvPr>
              <p:cNvSpPr/>
              <p:nvPr/>
            </p:nvSpPr>
            <p:spPr>
              <a:xfrm>
                <a:off x="5323661" y="3095127"/>
                <a:ext cx="4904573" cy="2439261"/>
              </a:xfrm>
              <a:prstGeom prst="roundRect">
                <a:avLst>
                  <a:gd name="adj" fmla="val 3981"/>
                </a:avLst>
              </a:prstGeom>
              <a:solidFill>
                <a:schemeClr val="accent4">
                  <a:lumMod val="20000"/>
                  <a:lumOff val="80000"/>
                  <a:alpha val="3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011ECCB-303A-4957-A02A-06C8CF4BB297}"/>
                  </a:ext>
                </a:extLst>
              </p:cNvPr>
              <p:cNvCxnSpPr>
                <a:cxnSpLocks/>
                <a:endCxn id="16" idx="0"/>
              </p:cNvCxnSpPr>
              <p:nvPr/>
            </p:nvCxnSpPr>
            <p:spPr>
              <a:xfrm flipH="1">
                <a:off x="2961218" y="2166988"/>
                <a:ext cx="2657121" cy="106484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81A686D-9F52-4B83-A4D1-00D7A9A5DF39}"/>
                  </a:ext>
                </a:extLst>
              </p:cNvPr>
              <p:cNvCxnSpPr>
                <a:cxnSpLocks/>
                <a:stCxn id="2" idx="2"/>
                <a:endCxn id="19" idx="0"/>
              </p:cNvCxnSpPr>
              <p:nvPr/>
            </p:nvCxnSpPr>
            <p:spPr>
              <a:xfrm>
                <a:off x="5618339" y="2160076"/>
                <a:ext cx="2153974" cy="1071753"/>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2E30466-84A0-4312-A7A5-DFDE272BEDBC}"/>
                  </a:ext>
                </a:extLst>
              </p:cNvPr>
              <p:cNvCxnSpPr>
                <a:stCxn id="23" idx="2"/>
                <a:endCxn id="26" idx="0"/>
              </p:cNvCxnSpPr>
              <p:nvPr/>
            </p:nvCxnSpPr>
            <p:spPr>
              <a:xfrm flipH="1">
                <a:off x="2882195" y="5327721"/>
                <a:ext cx="1481667" cy="108557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79B023B-2DFF-45D6-93A6-29B8B8EE5DF6}"/>
                  </a:ext>
                </a:extLst>
              </p:cNvPr>
              <p:cNvCxnSpPr>
                <a:stCxn id="23" idx="2"/>
                <a:endCxn id="27" idx="0"/>
              </p:cNvCxnSpPr>
              <p:nvPr/>
            </p:nvCxnSpPr>
            <p:spPr>
              <a:xfrm>
                <a:off x="4363862" y="5327721"/>
                <a:ext cx="1323621" cy="1085743"/>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95D6DA13-C288-4EC2-93E2-E2EEB4F15C4C}"/>
                  </a:ext>
                </a:extLst>
              </p:cNvPr>
              <p:cNvGrpSpPr/>
              <p:nvPr/>
            </p:nvGrpSpPr>
            <p:grpSpPr>
              <a:xfrm>
                <a:off x="4726517" y="1495031"/>
                <a:ext cx="1783644" cy="665045"/>
                <a:chOff x="4726517" y="1495031"/>
                <a:chExt cx="1783644" cy="665045"/>
              </a:xfrm>
            </p:grpSpPr>
            <p:sp>
              <p:nvSpPr>
                <p:cNvPr id="2" name="Rectangle: Rounded Corners 1">
                  <a:extLst>
                    <a:ext uri="{FF2B5EF4-FFF2-40B4-BE49-F238E27FC236}">
                      <a16:creationId xmlns:a16="http://schemas.microsoft.com/office/drawing/2014/main" id="{E2B509A4-8E70-4306-AC02-EF94E2CD3C11}"/>
                    </a:ext>
                  </a:extLst>
                </p:cNvPr>
                <p:cNvSpPr/>
                <p:nvPr/>
              </p:nvSpPr>
              <p:spPr>
                <a:xfrm>
                  <a:off x="4726517" y="1495031"/>
                  <a:ext cx="1783644" cy="665045"/>
                </a:xfrm>
                <a:prstGeom prst="roundRect">
                  <a:avLst>
                    <a:gd name="adj" fmla="val 13272"/>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1A5C251-E0D1-4FF0-A97C-2CAF9AADFDB8}"/>
                    </a:ext>
                  </a:extLst>
                </p:cNvPr>
                <p:cNvSpPr txBox="1"/>
                <p:nvPr/>
              </p:nvSpPr>
              <p:spPr>
                <a:xfrm>
                  <a:off x="4755226" y="1612110"/>
                  <a:ext cx="1734386"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ROOT Node</a:t>
                  </a:r>
                </a:p>
              </p:txBody>
            </p:sp>
          </p:grpSp>
          <p:grpSp>
            <p:nvGrpSpPr>
              <p:cNvPr id="54" name="Group 53">
                <a:extLst>
                  <a:ext uri="{FF2B5EF4-FFF2-40B4-BE49-F238E27FC236}">
                    <a16:creationId xmlns:a16="http://schemas.microsoft.com/office/drawing/2014/main" id="{250F6FFC-2980-4E59-9D90-868CE56005CC}"/>
                  </a:ext>
                </a:extLst>
              </p:cNvPr>
              <p:cNvGrpSpPr/>
              <p:nvPr/>
            </p:nvGrpSpPr>
            <p:grpSpPr>
              <a:xfrm>
                <a:off x="666752" y="3231829"/>
                <a:ext cx="4595195" cy="2095892"/>
                <a:chOff x="587729" y="3231829"/>
                <a:chExt cx="4595195" cy="2095892"/>
              </a:xfrm>
            </p:grpSpPr>
            <p:grpSp>
              <p:nvGrpSpPr>
                <p:cNvPr id="8" name="Group 7">
                  <a:extLst>
                    <a:ext uri="{FF2B5EF4-FFF2-40B4-BE49-F238E27FC236}">
                      <a16:creationId xmlns:a16="http://schemas.microsoft.com/office/drawing/2014/main" id="{5C9839D8-68BF-4DE8-8005-60E94A726B6F}"/>
                    </a:ext>
                  </a:extLst>
                </p:cNvPr>
                <p:cNvGrpSpPr/>
                <p:nvPr/>
              </p:nvGrpSpPr>
              <p:grpSpPr>
                <a:xfrm>
                  <a:off x="587729" y="3231829"/>
                  <a:ext cx="4588932" cy="2095892"/>
                  <a:chOff x="511529" y="3540217"/>
                  <a:chExt cx="4588932" cy="2095892"/>
                </a:xfrm>
              </p:grpSpPr>
              <p:sp>
                <p:nvSpPr>
                  <p:cNvPr id="16" name="Rectangle: Rounded Corners 15">
                    <a:extLst>
                      <a:ext uri="{FF2B5EF4-FFF2-40B4-BE49-F238E27FC236}">
                        <a16:creationId xmlns:a16="http://schemas.microsoft.com/office/drawing/2014/main" id="{D74CA7A5-9135-4BD1-943E-B60AB1152DB8}"/>
                      </a:ext>
                    </a:extLst>
                  </p:cNvPr>
                  <p:cNvSpPr/>
                  <p:nvPr/>
                </p:nvSpPr>
                <p:spPr>
                  <a:xfrm>
                    <a:off x="1914173" y="3540217"/>
                    <a:ext cx="1783644" cy="665045"/>
                  </a:xfrm>
                  <a:prstGeom prst="roundRect">
                    <a:avLst>
                      <a:gd name="adj" fmla="val 13272"/>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B520AA49-14FC-458A-8656-4A983964F513}"/>
                      </a:ext>
                    </a:extLst>
                  </p:cNvPr>
                  <p:cNvSpPr/>
                  <p:nvPr/>
                </p:nvSpPr>
                <p:spPr>
                  <a:xfrm>
                    <a:off x="511529" y="4970899"/>
                    <a:ext cx="1783644" cy="665045"/>
                  </a:xfrm>
                  <a:prstGeom prst="roundRect">
                    <a:avLst>
                      <a:gd name="adj" fmla="val 13272"/>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2B5BA29-8EA5-400D-954D-808FD620FBDE}"/>
                      </a:ext>
                    </a:extLst>
                  </p:cNvPr>
                  <p:cNvSpPr/>
                  <p:nvPr/>
                </p:nvSpPr>
                <p:spPr>
                  <a:xfrm>
                    <a:off x="3316817" y="4971064"/>
                    <a:ext cx="1783644" cy="665045"/>
                  </a:xfrm>
                  <a:prstGeom prst="roundRect">
                    <a:avLst>
                      <a:gd name="adj" fmla="val 13272"/>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a:extLst>
                    <a:ext uri="{FF2B5EF4-FFF2-40B4-BE49-F238E27FC236}">
                      <a16:creationId xmlns:a16="http://schemas.microsoft.com/office/drawing/2014/main" id="{DB28C46E-6D98-4B2D-8E26-DB0DDB70DDF4}"/>
                    </a:ext>
                  </a:extLst>
                </p:cNvPr>
                <p:cNvCxnSpPr>
                  <a:stCxn id="16" idx="2"/>
                  <a:endCxn id="20" idx="0"/>
                </p:cNvCxnSpPr>
                <p:nvPr/>
              </p:nvCxnSpPr>
              <p:spPr>
                <a:xfrm flipH="1">
                  <a:off x="1479551" y="3896874"/>
                  <a:ext cx="1402644" cy="765637"/>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72B135C-56A1-46FD-B6C4-4B19BF92B517}"/>
                    </a:ext>
                  </a:extLst>
                </p:cNvPr>
                <p:cNvCxnSpPr>
                  <a:stCxn id="16" idx="2"/>
                  <a:endCxn id="23" idx="0"/>
                </p:cNvCxnSpPr>
                <p:nvPr/>
              </p:nvCxnSpPr>
              <p:spPr>
                <a:xfrm>
                  <a:off x="2882195" y="3896874"/>
                  <a:ext cx="1402644" cy="765802"/>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2FE5EF0-8588-401C-9A67-B89E790B3FE6}"/>
                    </a:ext>
                  </a:extLst>
                </p:cNvPr>
                <p:cNvSpPr txBox="1"/>
                <p:nvPr/>
              </p:nvSpPr>
              <p:spPr>
                <a:xfrm>
                  <a:off x="2010001" y="3373209"/>
                  <a:ext cx="1744388"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Decision Node</a:t>
                  </a:r>
                </a:p>
              </p:txBody>
            </p:sp>
            <p:sp>
              <p:nvSpPr>
                <p:cNvPr id="46" name="TextBox 45">
                  <a:extLst>
                    <a:ext uri="{FF2B5EF4-FFF2-40B4-BE49-F238E27FC236}">
                      <a16:creationId xmlns:a16="http://schemas.microsoft.com/office/drawing/2014/main" id="{D5854BE1-D759-48A6-9CF0-6B5FD777B1CD}"/>
                    </a:ext>
                  </a:extLst>
                </p:cNvPr>
                <p:cNvSpPr txBox="1"/>
                <p:nvPr/>
              </p:nvSpPr>
              <p:spPr>
                <a:xfrm>
                  <a:off x="3438536" y="4804056"/>
                  <a:ext cx="1744388"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Decision Node</a:t>
                  </a:r>
                </a:p>
              </p:txBody>
            </p:sp>
            <p:sp>
              <p:nvSpPr>
                <p:cNvPr id="47" name="TextBox 46">
                  <a:extLst>
                    <a:ext uri="{FF2B5EF4-FFF2-40B4-BE49-F238E27FC236}">
                      <a16:creationId xmlns:a16="http://schemas.microsoft.com/office/drawing/2014/main" id="{6C334A5C-E0D2-4581-9FB3-56FC02C57C2F}"/>
                    </a:ext>
                  </a:extLst>
                </p:cNvPr>
                <p:cNvSpPr txBox="1"/>
                <p:nvPr/>
              </p:nvSpPr>
              <p:spPr>
                <a:xfrm>
                  <a:off x="638275" y="4804056"/>
                  <a:ext cx="1765163"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Terminal Node</a:t>
                  </a:r>
                </a:p>
              </p:txBody>
            </p:sp>
          </p:grpSp>
          <p:grpSp>
            <p:nvGrpSpPr>
              <p:cNvPr id="53" name="Group 52">
                <a:extLst>
                  <a:ext uri="{FF2B5EF4-FFF2-40B4-BE49-F238E27FC236}">
                    <a16:creationId xmlns:a16="http://schemas.microsoft.com/office/drawing/2014/main" id="{95C8EF66-8D45-425A-BD10-9E7F4369A9A8}"/>
                  </a:ext>
                </a:extLst>
              </p:cNvPr>
              <p:cNvGrpSpPr/>
              <p:nvPr/>
            </p:nvGrpSpPr>
            <p:grpSpPr>
              <a:xfrm>
                <a:off x="5483315" y="3231829"/>
                <a:ext cx="4595195" cy="2097299"/>
                <a:chOff x="6124665" y="3231829"/>
                <a:chExt cx="4595195" cy="2097299"/>
              </a:xfrm>
            </p:grpSpPr>
            <p:grpSp>
              <p:nvGrpSpPr>
                <p:cNvPr id="5" name="Group 4">
                  <a:extLst>
                    <a:ext uri="{FF2B5EF4-FFF2-40B4-BE49-F238E27FC236}">
                      <a16:creationId xmlns:a16="http://schemas.microsoft.com/office/drawing/2014/main" id="{0065AB11-E76D-46E1-8203-255ED18DDF69}"/>
                    </a:ext>
                  </a:extLst>
                </p:cNvPr>
                <p:cNvGrpSpPr/>
                <p:nvPr/>
              </p:nvGrpSpPr>
              <p:grpSpPr>
                <a:xfrm>
                  <a:off x="6130928" y="3231829"/>
                  <a:ext cx="4588932" cy="2097299"/>
                  <a:chOff x="4090548" y="3540217"/>
                  <a:chExt cx="4588932" cy="2097299"/>
                </a:xfrm>
              </p:grpSpPr>
              <p:sp>
                <p:nvSpPr>
                  <p:cNvPr id="19" name="Rectangle: Rounded Corners 18">
                    <a:extLst>
                      <a:ext uri="{FF2B5EF4-FFF2-40B4-BE49-F238E27FC236}">
                        <a16:creationId xmlns:a16="http://schemas.microsoft.com/office/drawing/2014/main" id="{2DC9E59B-7212-4BBD-8C4B-3A66AAEC7978}"/>
                      </a:ext>
                    </a:extLst>
                  </p:cNvPr>
                  <p:cNvSpPr/>
                  <p:nvPr/>
                </p:nvSpPr>
                <p:spPr>
                  <a:xfrm>
                    <a:off x="5481461" y="3540217"/>
                    <a:ext cx="1783644" cy="665045"/>
                  </a:xfrm>
                  <a:prstGeom prst="roundRect">
                    <a:avLst>
                      <a:gd name="adj" fmla="val 13272"/>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67D9CDD-F669-421F-A96E-69B11771C2F6}"/>
                      </a:ext>
                    </a:extLst>
                  </p:cNvPr>
                  <p:cNvSpPr/>
                  <p:nvPr/>
                </p:nvSpPr>
                <p:spPr>
                  <a:xfrm>
                    <a:off x="6895836" y="4972471"/>
                    <a:ext cx="1783644" cy="665045"/>
                  </a:xfrm>
                  <a:prstGeom prst="roundRect">
                    <a:avLst>
                      <a:gd name="adj" fmla="val 13272"/>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4805CCED-BA51-4C16-943B-7D5DD4D4C940}"/>
                      </a:ext>
                    </a:extLst>
                  </p:cNvPr>
                  <p:cNvSpPr/>
                  <p:nvPr/>
                </p:nvSpPr>
                <p:spPr>
                  <a:xfrm>
                    <a:off x="4090548" y="4971106"/>
                    <a:ext cx="1783644" cy="665045"/>
                  </a:xfrm>
                  <a:prstGeom prst="roundRect">
                    <a:avLst>
                      <a:gd name="adj" fmla="val 13272"/>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41E4DD9B-7B32-40A6-8506-9F3098723B34}"/>
                    </a:ext>
                  </a:extLst>
                </p:cNvPr>
                <p:cNvCxnSpPr>
                  <a:stCxn id="19" idx="2"/>
                  <a:endCxn id="22" idx="0"/>
                </p:cNvCxnSpPr>
                <p:nvPr/>
              </p:nvCxnSpPr>
              <p:spPr>
                <a:xfrm flipH="1">
                  <a:off x="7022750" y="3896874"/>
                  <a:ext cx="1390913" cy="765844"/>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FCA81FA-84BB-4798-88DE-10CC5BC80C25}"/>
                    </a:ext>
                  </a:extLst>
                </p:cNvPr>
                <p:cNvCxnSpPr>
                  <a:cxnSpLocks/>
                  <a:stCxn id="19" idx="2"/>
                  <a:endCxn id="21" idx="0"/>
                </p:cNvCxnSpPr>
                <p:nvPr/>
              </p:nvCxnSpPr>
              <p:spPr>
                <a:xfrm>
                  <a:off x="8413663" y="3896874"/>
                  <a:ext cx="1414375" cy="767209"/>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562DE56-0310-4682-86B8-039C16EC15FA}"/>
                    </a:ext>
                  </a:extLst>
                </p:cNvPr>
                <p:cNvSpPr txBox="1"/>
                <p:nvPr/>
              </p:nvSpPr>
              <p:spPr>
                <a:xfrm>
                  <a:off x="7541469" y="3393275"/>
                  <a:ext cx="1744388"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Decision Node</a:t>
                  </a:r>
                </a:p>
              </p:txBody>
            </p:sp>
            <p:sp>
              <p:nvSpPr>
                <p:cNvPr id="48" name="TextBox 47">
                  <a:extLst>
                    <a:ext uri="{FF2B5EF4-FFF2-40B4-BE49-F238E27FC236}">
                      <a16:creationId xmlns:a16="http://schemas.microsoft.com/office/drawing/2014/main" id="{87A94905-68B2-4FC5-B408-27F118EDECD7}"/>
                    </a:ext>
                  </a:extLst>
                </p:cNvPr>
                <p:cNvSpPr txBox="1"/>
                <p:nvPr/>
              </p:nvSpPr>
              <p:spPr>
                <a:xfrm>
                  <a:off x="6124665" y="4817089"/>
                  <a:ext cx="1765163"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Terminal Node</a:t>
                  </a:r>
                </a:p>
              </p:txBody>
            </p:sp>
            <p:sp>
              <p:nvSpPr>
                <p:cNvPr id="49" name="TextBox 48">
                  <a:extLst>
                    <a:ext uri="{FF2B5EF4-FFF2-40B4-BE49-F238E27FC236}">
                      <a16:creationId xmlns:a16="http://schemas.microsoft.com/office/drawing/2014/main" id="{26979D22-2DFB-44C1-99AE-1C9826D479D3}"/>
                    </a:ext>
                  </a:extLst>
                </p:cNvPr>
                <p:cNvSpPr txBox="1"/>
                <p:nvPr/>
              </p:nvSpPr>
              <p:spPr>
                <a:xfrm>
                  <a:off x="8945456" y="4783961"/>
                  <a:ext cx="1765163"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Terminal Node</a:t>
                  </a:r>
                </a:p>
              </p:txBody>
            </p:sp>
          </p:grpSp>
          <p:grpSp>
            <p:nvGrpSpPr>
              <p:cNvPr id="56" name="Group 55">
                <a:extLst>
                  <a:ext uri="{FF2B5EF4-FFF2-40B4-BE49-F238E27FC236}">
                    <a16:creationId xmlns:a16="http://schemas.microsoft.com/office/drawing/2014/main" id="{1D5C0ED5-2444-4D81-B623-11674D3EA03C}"/>
                  </a:ext>
                </a:extLst>
              </p:cNvPr>
              <p:cNvGrpSpPr/>
              <p:nvPr/>
            </p:nvGrpSpPr>
            <p:grpSpPr>
              <a:xfrm>
                <a:off x="1990373" y="6413299"/>
                <a:ext cx="4588932" cy="665210"/>
                <a:chOff x="1990373" y="6413299"/>
                <a:chExt cx="4588932" cy="665210"/>
              </a:xfrm>
            </p:grpSpPr>
            <p:grpSp>
              <p:nvGrpSpPr>
                <p:cNvPr id="24" name="Group 23">
                  <a:extLst>
                    <a:ext uri="{FF2B5EF4-FFF2-40B4-BE49-F238E27FC236}">
                      <a16:creationId xmlns:a16="http://schemas.microsoft.com/office/drawing/2014/main" id="{C090B551-0317-41BE-A55C-A7476240CE1C}"/>
                    </a:ext>
                  </a:extLst>
                </p:cNvPr>
                <p:cNvGrpSpPr/>
                <p:nvPr/>
              </p:nvGrpSpPr>
              <p:grpSpPr>
                <a:xfrm>
                  <a:off x="1990373" y="6413299"/>
                  <a:ext cx="4588932" cy="665210"/>
                  <a:chOff x="511529" y="4970899"/>
                  <a:chExt cx="4588932" cy="665210"/>
                </a:xfrm>
                <a:solidFill>
                  <a:srgbClr val="C5E0B4"/>
                </a:solidFill>
              </p:grpSpPr>
              <p:sp>
                <p:nvSpPr>
                  <p:cNvPr id="26" name="Rectangle: Rounded Corners 25">
                    <a:extLst>
                      <a:ext uri="{FF2B5EF4-FFF2-40B4-BE49-F238E27FC236}">
                        <a16:creationId xmlns:a16="http://schemas.microsoft.com/office/drawing/2014/main" id="{9035445A-F955-4610-9DE1-4A50D45C5DAA}"/>
                      </a:ext>
                    </a:extLst>
                  </p:cNvPr>
                  <p:cNvSpPr/>
                  <p:nvPr/>
                </p:nvSpPr>
                <p:spPr>
                  <a:xfrm>
                    <a:off x="511529" y="4970899"/>
                    <a:ext cx="1783644" cy="665045"/>
                  </a:xfrm>
                  <a:prstGeom prst="roundRect">
                    <a:avLst>
                      <a:gd name="adj" fmla="val 132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1BC76B1-A9F4-4370-ABEE-5DB5C2CC81DB}"/>
                      </a:ext>
                    </a:extLst>
                  </p:cNvPr>
                  <p:cNvSpPr/>
                  <p:nvPr/>
                </p:nvSpPr>
                <p:spPr>
                  <a:xfrm>
                    <a:off x="3316817" y="4971064"/>
                    <a:ext cx="1783644" cy="665045"/>
                  </a:xfrm>
                  <a:prstGeom prst="roundRect">
                    <a:avLst>
                      <a:gd name="adj" fmla="val 132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EB94CAB0-F78C-4216-89DC-DC9FEDE73477}"/>
                    </a:ext>
                  </a:extLst>
                </p:cNvPr>
                <p:cNvSpPr txBox="1"/>
                <p:nvPr/>
              </p:nvSpPr>
              <p:spPr>
                <a:xfrm>
                  <a:off x="1999613" y="6573737"/>
                  <a:ext cx="1765163"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Terminal Node</a:t>
                  </a:r>
                </a:p>
              </p:txBody>
            </p:sp>
            <p:sp>
              <p:nvSpPr>
                <p:cNvPr id="51" name="TextBox 50">
                  <a:extLst>
                    <a:ext uri="{FF2B5EF4-FFF2-40B4-BE49-F238E27FC236}">
                      <a16:creationId xmlns:a16="http://schemas.microsoft.com/office/drawing/2014/main" id="{BD9D0E39-E824-4856-BC93-C2B04C4C4554}"/>
                    </a:ext>
                  </a:extLst>
                </p:cNvPr>
                <p:cNvSpPr txBox="1"/>
                <p:nvPr/>
              </p:nvSpPr>
              <p:spPr>
                <a:xfrm>
                  <a:off x="4795661" y="6573737"/>
                  <a:ext cx="1765163"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Terminal Node</a:t>
                  </a:r>
                </a:p>
              </p:txBody>
            </p:sp>
          </p:grpSp>
          <p:sp>
            <p:nvSpPr>
              <p:cNvPr id="58" name="TextBox 57">
                <a:extLst>
                  <a:ext uri="{FF2B5EF4-FFF2-40B4-BE49-F238E27FC236}">
                    <a16:creationId xmlns:a16="http://schemas.microsoft.com/office/drawing/2014/main" id="{2E7496FD-4297-4A29-9F8E-214964FE5735}"/>
                  </a:ext>
                </a:extLst>
              </p:cNvPr>
              <p:cNvSpPr txBox="1"/>
              <p:nvPr/>
            </p:nvSpPr>
            <p:spPr>
              <a:xfrm>
                <a:off x="6530323" y="3442146"/>
                <a:ext cx="343364"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0" name="TextBox 59">
                <a:extLst>
                  <a:ext uri="{FF2B5EF4-FFF2-40B4-BE49-F238E27FC236}">
                    <a16:creationId xmlns:a16="http://schemas.microsoft.com/office/drawing/2014/main" id="{23F8FE15-1134-452D-89E3-71C2964B23A8}"/>
                  </a:ext>
                </a:extLst>
              </p:cNvPr>
              <p:cNvSpPr txBox="1"/>
              <p:nvPr/>
            </p:nvSpPr>
            <p:spPr>
              <a:xfrm>
                <a:off x="6098069" y="4306415"/>
                <a:ext cx="340158"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61" name="TextBox 60">
                <a:extLst>
                  <a:ext uri="{FF2B5EF4-FFF2-40B4-BE49-F238E27FC236}">
                    <a16:creationId xmlns:a16="http://schemas.microsoft.com/office/drawing/2014/main" id="{73D8E120-71BA-40DE-A5B5-ABF8A33B8093}"/>
                  </a:ext>
                </a:extLst>
              </p:cNvPr>
              <p:cNvSpPr txBox="1"/>
              <p:nvPr/>
            </p:nvSpPr>
            <p:spPr>
              <a:xfrm>
                <a:off x="9163226" y="4291463"/>
                <a:ext cx="330540"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grpSp>
            <p:nvGrpSpPr>
              <p:cNvPr id="63" name="Group 62">
                <a:extLst>
                  <a:ext uri="{FF2B5EF4-FFF2-40B4-BE49-F238E27FC236}">
                    <a16:creationId xmlns:a16="http://schemas.microsoft.com/office/drawing/2014/main" id="{C7775A60-1205-46CA-B4E5-1EBD03513031}"/>
                  </a:ext>
                </a:extLst>
              </p:cNvPr>
              <p:cNvGrpSpPr/>
              <p:nvPr/>
            </p:nvGrpSpPr>
            <p:grpSpPr>
              <a:xfrm>
                <a:off x="8343835" y="2299277"/>
                <a:ext cx="1969322" cy="744583"/>
                <a:chOff x="8343835" y="2299277"/>
                <a:chExt cx="1969322" cy="744583"/>
              </a:xfrm>
            </p:grpSpPr>
            <p:sp>
              <p:nvSpPr>
                <p:cNvPr id="62" name="TextBox 61">
                  <a:extLst>
                    <a:ext uri="{FF2B5EF4-FFF2-40B4-BE49-F238E27FC236}">
                      <a16:creationId xmlns:a16="http://schemas.microsoft.com/office/drawing/2014/main" id="{27508A50-9AD4-4400-A9F8-B20C0DFB0D43}"/>
                    </a:ext>
                  </a:extLst>
                </p:cNvPr>
                <p:cNvSpPr txBox="1"/>
                <p:nvPr/>
              </p:nvSpPr>
              <p:spPr>
                <a:xfrm>
                  <a:off x="8343835" y="2299277"/>
                  <a:ext cx="1969322"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Branch/Sub-Tree</a:t>
                  </a:r>
                </a:p>
              </p:txBody>
            </p:sp>
            <p:sp>
              <p:nvSpPr>
                <p:cNvPr id="59" name="Arrow: Down 58">
                  <a:extLst>
                    <a:ext uri="{FF2B5EF4-FFF2-40B4-BE49-F238E27FC236}">
                      <a16:creationId xmlns:a16="http://schemas.microsoft.com/office/drawing/2014/main" id="{ED27B400-97CE-49CC-83ED-A58ADCB7E6CE}"/>
                    </a:ext>
                  </a:extLst>
                </p:cNvPr>
                <p:cNvSpPr/>
                <p:nvPr/>
              </p:nvSpPr>
              <p:spPr>
                <a:xfrm>
                  <a:off x="9058458" y="2642046"/>
                  <a:ext cx="256458" cy="401814"/>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6" name="TextBox 65">
              <a:extLst>
                <a:ext uri="{FF2B5EF4-FFF2-40B4-BE49-F238E27FC236}">
                  <a16:creationId xmlns:a16="http://schemas.microsoft.com/office/drawing/2014/main" id="{9C5C7152-0745-47C1-A857-E0D93A2CDBCD}"/>
                </a:ext>
              </a:extLst>
            </p:cNvPr>
            <p:cNvSpPr txBox="1"/>
            <p:nvPr/>
          </p:nvSpPr>
          <p:spPr>
            <a:xfrm>
              <a:off x="4091748" y="2737407"/>
              <a:ext cx="1056700" cy="369332"/>
            </a:xfrm>
            <a:prstGeom prst="rect">
              <a:avLst/>
            </a:prstGeom>
            <a:no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Splitting</a:t>
              </a:r>
            </a:p>
          </p:txBody>
        </p:sp>
        <p:sp>
          <p:nvSpPr>
            <p:cNvPr id="67" name="Arrow: Down 66">
              <a:extLst>
                <a:ext uri="{FF2B5EF4-FFF2-40B4-BE49-F238E27FC236}">
                  <a16:creationId xmlns:a16="http://schemas.microsoft.com/office/drawing/2014/main" id="{9F9552A5-D5DD-4CF1-84DC-D714D00880BD}"/>
                </a:ext>
              </a:extLst>
            </p:cNvPr>
            <p:cNvSpPr/>
            <p:nvPr/>
          </p:nvSpPr>
          <p:spPr>
            <a:xfrm rot="14263822">
              <a:off x="5037969" y="2000871"/>
              <a:ext cx="256458" cy="980989"/>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299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67709B9-154E-4927-9C00-C4644713527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Decision Tree: Schematic Representation</a:t>
            </a:r>
          </a:p>
        </p:txBody>
      </p:sp>
      <p:pic>
        <p:nvPicPr>
          <p:cNvPr id="4" name="Shape 375">
            <a:extLst>
              <a:ext uri="{FF2B5EF4-FFF2-40B4-BE49-F238E27FC236}">
                <a16:creationId xmlns:a16="http://schemas.microsoft.com/office/drawing/2014/main" id="{A54758C5-456B-41B4-9F8D-BEF3F80B4E86}"/>
              </a:ext>
            </a:extLst>
          </p:cNvPr>
          <p:cNvPicPr preferRelativeResize="0"/>
          <p:nvPr/>
        </p:nvPicPr>
        <p:blipFill rotWithShape="1">
          <a:blip r:embed="rId3">
            <a:alphaModFix/>
          </a:blip>
          <a:srcRect/>
          <a:stretch/>
        </p:blipFill>
        <p:spPr>
          <a:xfrm>
            <a:off x="4637267" y="829986"/>
            <a:ext cx="7095497" cy="253919"/>
          </a:xfrm>
          <a:prstGeom prst="rect">
            <a:avLst/>
          </a:prstGeom>
          <a:noFill/>
          <a:ln>
            <a:noFill/>
          </a:ln>
        </p:spPr>
      </p:pic>
      <p:grpSp>
        <p:nvGrpSpPr>
          <p:cNvPr id="28" name="Group 27">
            <a:extLst>
              <a:ext uri="{FF2B5EF4-FFF2-40B4-BE49-F238E27FC236}">
                <a16:creationId xmlns:a16="http://schemas.microsoft.com/office/drawing/2014/main" id="{1C52F778-432D-4FEA-9108-D61F8523A8AE}"/>
              </a:ext>
            </a:extLst>
          </p:cNvPr>
          <p:cNvGrpSpPr/>
          <p:nvPr/>
        </p:nvGrpSpPr>
        <p:grpSpPr>
          <a:xfrm>
            <a:off x="1219705" y="2418465"/>
            <a:ext cx="13641340" cy="4901195"/>
            <a:chOff x="1422905" y="1902649"/>
            <a:chExt cx="13641340" cy="4901195"/>
          </a:xfrm>
        </p:grpSpPr>
        <p:sp>
          <p:nvSpPr>
            <p:cNvPr id="6" name="Text Box 25">
              <a:extLst>
                <a:ext uri="{FF2B5EF4-FFF2-40B4-BE49-F238E27FC236}">
                  <a16:creationId xmlns:a16="http://schemas.microsoft.com/office/drawing/2014/main" id="{EE884CCE-C124-4FA4-A926-B4103227D861}"/>
                </a:ext>
              </a:extLst>
            </p:cNvPr>
            <p:cNvSpPr txBox="1">
              <a:spLocks noChangeArrowheads="1"/>
            </p:cNvSpPr>
            <p:nvPr/>
          </p:nvSpPr>
          <p:spPr bwMode="auto">
            <a:xfrm>
              <a:off x="2648369" y="3178593"/>
              <a:ext cx="120292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chemeClr val="tx1">
                      <a:lumMod val="65000"/>
                      <a:lumOff val="35000"/>
                    </a:schemeClr>
                  </a:solidFill>
                  <a:latin typeface="Open Sans"/>
                </a:rPr>
                <a:t>a1	a2	a3	a4		a5	         a6	</a:t>
              </a:r>
            </a:p>
          </p:txBody>
        </p:sp>
        <p:sp>
          <p:nvSpPr>
            <p:cNvPr id="7" name="Text Box 26">
              <a:extLst>
                <a:ext uri="{FF2B5EF4-FFF2-40B4-BE49-F238E27FC236}">
                  <a16:creationId xmlns:a16="http://schemas.microsoft.com/office/drawing/2014/main" id="{AE42085A-54A6-4879-B11D-B7891A28FB00}"/>
                </a:ext>
              </a:extLst>
            </p:cNvPr>
            <p:cNvSpPr txBox="1">
              <a:spLocks noChangeArrowheads="1"/>
            </p:cNvSpPr>
            <p:nvPr/>
          </p:nvSpPr>
          <p:spPr bwMode="auto">
            <a:xfrm>
              <a:off x="2648369" y="3178593"/>
              <a:ext cx="120292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solidFill>
                    <a:schemeClr val="tx1">
                      <a:lumMod val="75000"/>
                      <a:lumOff val="25000"/>
                    </a:schemeClr>
                  </a:solidFill>
                  <a:latin typeface="Open Sans"/>
                </a:rPr>
                <a:t>	</a:t>
              </a:r>
            </a:p>
          </p:txBody>
        </p:sp>
        <p:grpSp>
          <p:nvGrpSpPr>
            <p:cNvPr id="27" name="Group 26">
              <a:extLst>
                <a:ext uri="{FF2B5EF4-FFF2-40B4-BE49-F238E27FC236}">
                  <a16:creationId xmlns:a16="http://schemas.microsoft.com/office/drawing/2014/main" id="{40219E46-6BB9-471C-89A7-B1F32C21A2F4}"/>
                </a:ext>
              </a:extLst>
            </p:cNvPr>
            <p:cNvGrpSpPr/>
            <p:nvPr/>
          </p:nvGrpSpPr>
          <p:grpSpPr>
            <a:xfrm>
              <a:off x="5384800" y="1902649"/>
              <a:ext cx="5486400" cy="1166073"/>
              <a:chOff x="5384800" y="1902649"/>
              <a:chExt cx="5486400" cy="1166073"/>
            </a:xfrm>
          </p:grpSpPr>
          <p:sp>
            <p:nvSpPr>
              <p:cNvPr id="5" name="AutoShape 23">
                <a:extLst>
                  <a:ext uri="{FF2B5EF4-FFF2-40B4-BE49-F238E27FC236}">
                    <a16:creationId xmlns:a16="http://schemas.microsoft.com/office/drawing/2014/main" id="{7DC5EA54-835C-4152-B64F-C5435328ADEE}"/>
                  </a:ext>
                </a:extLst>
              </p:cNvPr>
              <p:cNvSpPr>
                <a:spLocks noChangeArrowheads="1"/>
              </p:cNvSpPr>
              <p:nvPr/>
            </p:nvSpPr>
            <p:spPr bwMode="auto">
              <a:xfrm>
                <a:off x="5384800" y="1902649"/>
                <a:ext cx="5486400" cy="457200"/>
              </a:xfrm>
              <a:prstGeom prst="cube">
                <a:avLst>
                  <a:gd name="adj" fmla="val 1787"/>
                </a:avLst>
              </a:prstGeom>
              <a:solidFill>
                <a:srgbClr val="FFD653"/>
              </a:solidFill>
              <a:ln w="9525">
                <a:solidFill>
                  <a:srgbClr val="FFE38B"/>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8" name="Line 27">
                <a:extLst>
                  <a:ext uri="{FF2B5EF4-FFF2-40B4-BE49-F238E27FC236}">
                    <a16:creationId xmlns:a16="http://schemas.microsoft.com/office/drawing/2014/main" id="{B85F1CAC-28A2-4460-87B4-2250268FA7EC}"/>
                  </a:ext>
                </a:extLst>
              </p:cNvPr>
              <p:cNvSpPr>
                <a:spLocks noChangeShapeType="1"/>
              </p:cNvSpPr>
              <p:nvPr/>
            </p:nvSpPr>
            <p:spPr bwMode="auto">
              <a:xfrm>
                <a:off x="8128000" y="2392920"/>
                <a:ext cx="0" cy="67580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24" name="Group 23">
              <a:extLst>
                <a:ext uri="{FF2B5EF4-FFF2-40B4-BE49-F238E27FC236}">
                  <a16:creationId xmlns:a16="http://schemas.microsoft.com/office/drawing/2014/main" id="{C10B6F5A-00AB-4995-8D4D-F44268C76526}"/>
                </a:ext>
              </a:extLst>
            </p:cNvPr>
            <p:cNvGrpSpPr/>
            <p:nvPr/>
          </p:nvGrpSpPr>
          <p:grpSpPr>
            <a:xfrm>
              <a:off x="2378048" y="3854396"/>
              <a:ext cx="5136098" cy="1216444"/>
              <a:chOff x="2378048" y="3854396"/>
              <a:chExt cx="5136098" cy="1216444"/>
            </a:xfrm>
          </p:grpSpPr>
          <p:sp>
            <p:nvSpPr>
              <p:cNvPr id="9" name="Line 28">
                <a:extLst>
                  <a:ext uri="{FF2B5EF4-FFF2-40B4-BE49-F238E27FC236}">
                    <a16:creationId xmlns:a16="http://schemas.microsoft.com/office/drawing/2014/main" id="{FCC9E676-4D2D-4626-87C9-0FD25B73CD50}"/>
                  </a:ext>
                </a:extLst>
              </p:cNvPr>
              <p:cNvSpPr>
                <a:spLocks noChangeShapeType="1"/>
              </p:cNvSpPr>
              <p:nvPr/>
            </p:nvSpPr>
            <p:spPr bwMode="auto">
              <a:xfrm flipH="1">
                <a:off x="2378048" y="3854396"/>
                <a:ext cx="5136098" cy="1216444"/>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 name="Text Box 34">
                <a:extLst>
                  <a:ext uri="{FF2B5EF4-FFF2-40B4-BE49-F238E27FC236}">
                    <a16:creationId xmlns:a16="http://schemas.microsoft.com/office/drawing/2014/main" id="{8E52CF59-A935-42ED-BA67-F88594079267}"/>
                  </a:ext>
                </a:extLst>
              </p:cNvPr>
              <p:cNvSpPr txBox="1">
                <a:spLocks noChangeArrowheads="1"/>
              </p:cNvSpPr>
              <p:nvPr/>
            </p:nvSpPr>
            <p:spPr bwMode="auto">
              <a:xfrm>
                <a:off x="3864814" y="4124717"/>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a:solidFill>
                      <a:schemeClr val="tx1">
                        <a:lumMod val="65000"/>
                        <a:lumOff val="35000"/>
                      </a:schemeClr>
                    </a:solidFill>
                    <a:latin typeface="Open Sans"/>
                  </a:rPr>
                  <a:t>X</a:t>
                </a:r>
              </a:p>
            </p:txBody>
          </p:sp>
        </p:grpSp>
        <p:grpSp>
          <p:nvGrpSpPr>
            <p:cNvPr id="25" name="Group 24">
              <a:extLst>
                <a:ext uri="{FF2B5EF4-FFF2-40B4-BE49-F238E27FC236}">
                  <a16:creationId xmlns:a16="http://schemas.microsoft.com/office/drawing/2014/main" id="{FC32B95E-D4EE-45E7-A2E6-1B730CC158EB}"/>
                </a:ext>
              </a:extLst>
            </p:cNvPr>
            <p:cNvGrpSpPr/>
            <p:nvPr/>
          </p:nvGrpSpPr>
          <p:grpSpPr>
            <a:xfrm>
              <a:off x="8128000" y="4051765"/>
              <a:ext cx="448922" cy="946123"/>
              <a:chOff x="8128000" y="4051765"/>
              <a:chExt cx="448922" cy="946123"/>
            </a:xfrm>
          </p:grpSpPr>
          <p:sp>
            <p:nvSpPr>
              <p:cNvPr id="10" name="Line 31">
                <a:extLst>
                  <a:ext uri="{FF2B5EF4-FFF2-40B4-BE49-F238E27FC236}">
                    <a16:creationId xmlns:a16="http://schemas.microsoft.com/office/drawing/2014/main" id="{572EA313-E147-42C8-9AEE-141949E22E73}"/>
                  </a:ext>
                </a:extLst>
              </p:cNvPr>
              <p:cNvSpPr>
                <a:spLocks noChangeShapeType="1"/>
              </p:cNvSpPr>
              <p:nvPr/>
            </p:nvSpPr>
            <p:spPr bwMode="auto">
              <a:xfrm flipH="1">
                <a:off x="8128000" y="4051765"/>
                <a:ext cx="0" cy="946123"/>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4" name="Text Box 35">
                <a:extLst>
                  <a:ext uri="{FF2B5EF4-FFF2-40B4-BE49-F238E27FC236}">
                    <a16:creationId xmlns:a16="http://schemas.microsoft.com/office/drawing/2014/main" id="{63DCCBBD-5858-4621-9014-7D15808D9654}"/>
                  </a:ext>
                </a:extLst>
              </p:cNvPr>
              <p:cNvSpPr txBox="1">
                <a:spLocks noChangeArrowheads="1"/>
              </p:cNvSpPr>
              <p:nvPr/>
            </p:nvSpPr>
            <p:spPr bwMode="auto">
              <a:xfrm>
                <a:off x="8231956" y="4124717"/>
                <a:ext cx="3449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dirty="0">
                    <a:solidFill>
                      <a:schemeClr val="tx1">
                        <a:lumMod val="65000"/>
                        <a:lumOff val="35000"/>
                      </a:schemeClr>
                    </a:solidFill>
                    <a:latin typeface="Open Sans"/>
                  </a:rPr>
                  <a:t>Y</a:t>
                </a:r>
              </a:p>
            </p:txBody>
          </p:sp>
        </p:grpSp>
        <p:grpSp>
          <p:nvGrpSpPr>
            <p:cNvPr id="26" name="Group 25">
              <a:extLst>
                <a:ext uri="{FF2B5EF4-FFF2-40B4-BE49-F238E27FC236}">
                  <a16:creationId xmlns:a16="http://schemas.microsoft.com/office/drawing/2014/main" id="{6DF61FD2-0C24-430F-8B97-E333B6BCE961}"/>
                </a:ext>
              </a:extLst>
            </p:cNvPr>
            <p:cNvGrpSpPr/>
            <p:nvPr/>
          </p:nvGrpSpPr>
          <p:grpSpPr>
            <a:xfrm>
              <a:off x="8601076" y="3854396"/>
              <a:ext cx="4962518" cy="1216444"/>
              <a:chOff x="8601076" y="3854396"/>
              <a:chExt cx="4962518" cy="1216444"/>
            </a:xfrm>
          </p:grpSpPr>
          <p:sp>
            <p:nvSpPr>
              <p:cNvPr id="11" name="Line 32">
                <a:extLst>
                  <a:ext uri="{FF2B5EF4-FFF2-40B4-BE49-F238E27FC236}">
                    <a16:creationId xmlns:a16="http://schemas.microsoft.com/office/drawing/2014/main" id="{D4BA0596-0B9B-47F2-A612-DFAD46C1DD1C}"/>
                  </a:ext>
                </a:extLst>
              </p:cNvPr>
              <p:cNvSpPr>
                <a:spLocks noChangeShapeType="1"/>
              </p:cNvSpPr>
              <p:nvPr/>
            </p:nvSpPr>
            <p:spPr bwMode="auto">
              <a:xfrm>
                <a:off x="8601076" y="3854396"/>
                <a:ext cx="4962518" cy="1216444"/>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 name="Text Box 36">
                <a:extLst>
                  <a:ext uri="{FF2B5EF4-FFF2-40B4-BE49-F238E27FC236}">
                    <a16:creationId xmlns:a16="http://schemas.microsoft.com/office/drawing/2014/main" id="{A2574F1D-92B2-4CE6-A4FB-7F786DA78E12}"/>
                  </a:ext>
                </a:extLst>
              </p:cNvPr>
              <p:cNvSpPr txBox="1">
                <a:spLocks noChangeArrowheads="1"/>
              </p:cNvSpPr>
              <p:nvPr/>
            </p:nvSpPr>
            <p:spPr bwMode="auto">
              <a:xfrm>
                <a:off x="12004550" y="4262563"/>
                <a:ext cx="330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dirty="0">
                    <a:solidFill>
                      <a:schemeClr val="tx1">
                        <a:lumMod val="65000"/>
                        <a:lumOff val="35000"/>
                      </a:schemeClr>
                    </a:solidFill>
                    <a:latin typeface="Open Sans"/>
                  </a:rPr>
                  <a:t>Z</a:t>
                </a:r>
              </a:p>
            </p:txBody>
          </p:sp>
        </p:grpSp>
        <p:grpSp>
          <p:nvGrpSpPr>
            <p:cNvPr id="23" name="Group 22">
              <a:extLst>
                <a:ext uri="{FF2B5EF4-FFF2-40B4-BE49-F238E27FC236}">
                  <a16:creationId xmlns:a16="http://schemas.microsoft.com/office/drawing/2014/main" id="{7D15F35E-50EA-40A9-B9E2-728D43C54FD8}"/>
                </a:ext>
              </a:extLst>
            </p:cNvPr>
            <p:cNvGrpSpPr/>
            <p:nvPr/>
          </p:nvGrpSpPr>
          <p:grpSpPr>
            <a:xfrm>
              <a:off x="12004550" y="5078501"/>
              <a:ext cx="3059695" cy="1725343"/>
              <a:chOff x="12004550" y="5078501"/>
              <a:chExt cx="3059695" cy="1725343"/>
            </a:xfrm>
          </p:grpSpPr>
          <p:sp>
            <p:nvSpPr>
              <p:cNvPr id="12" name="AutoShape 33">
                <a:extLst>
                  <a:ext uri="{FF2B5EF4-FFF2-40B4-BE49-F238E27FC236}">
                    <a16:creationId xmlns:a16="http://schemas.microsoft.com/office/drawing/2014/main" id="{6360C2E6-39C2-4146-9871-D0B3EBCB4B16}"/>
                  </a:ext>
                </a:extLst>
              </p:cNvPr>
              <p:cNvSpPr>
                <a:spLocks noChangeArrowheads="1"/>
              </p:cNvSpPr>
              <p:nvPr/>
            </p:nvSpPr>
            <p:spPr bwMode="auto">
              <a:xfrm>
                <a:off x="12004550" y="5078501"/>
                <a:ext cx="2743200" cy="457200"/>
              </a:xfrm>
              <a:prstGeom prst="cube">
                <a:avLst>
                  <a:gd name="adj" fmla="val 1787"/>
                </a:avLst>
              </a:prstGeom>
              <a:solidFill>
                <a:srgbClr val="FF0000"/>
              </a:solidFill>
              <a:ln w="9525">
                <a:solidFill>
                  <a:srgbClr val="FF6969"/>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 name="Text Box 39">
                <a:extLst>
                  <a:ext uri="{FF2B5EF4-FFF2-40B4-BE49-F238E27FC236}">
                    <a16:creationId xmlns:a16="http://schemas.microsoft.com/office/drawing/2014/main" id="{2E5C766B-828E-48DD-B59B-F084DAA12DC8}"/>
                  </a:ext>
                </a:extLst>
              </p:cNvPr>
              <p:cNvSpPr txBox="1">
                <a:spLocks noChangeArrowheads="1"/>
              </p:cNvSpPr>
              <p:nvPr/>
            </p:nvSpPr>
            <p:spPr bwMode="auto">
              <a:xfrm>
                <a:off x="12004551" y="5788181"/>
                <a:ext cx="30596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chemeClr val="tx1">
                        <a:lumMod val="75000"/>
                        <a:lumOff val="25000"/>
                      </a:schemeClr>
                    </a:solidFill>
                    <a:latin typeface="Open Sans"/>
                  </a:rPr>
                  <a:t>If pure node is detected, it can be classified as leaf node</a:t>
                </a:r>
              </a:p>
            </p:txBody>
          </p:sp>
        </p:grpSp>
        <p:grpSp>
          <p:nvGrpSpPr>
            <p:cNvPr id="2" name="Group 1">
              <a:extLst>
                <a:ext uri="{FF2B5EF4-FFF2-40B4-BE49-F238E27FC236}">
                  <a16:creationId xmlns:a16="http://schemas.microsoft.com/office/drawing/2014/main" id="{F75D1A04-CD18-4D18-A080-A3E346DC5126}"/>
                </a:ext>
              </a:extLst>
            </p:cNvPr>
            <p:cNvGrpSpPr/>
            <p:nvPr/>
          </p:nvGrpSpPr>
          <p:grpSpPr>
            <a:xfrm>
              <a:off x="1422905" y="5080790"/>
              <a:ext cx="3219792" cy="1723019"/>
              <a:chOff x="1422905" y="5080790"/>
              <a:chExt cx="3219792" cy="1723019"/>
            </a:xfrm>
          </p:grpSpPr>
          <p:sp>
            <p:nvSpPr>
              <p:cNvPr id="16" name="AutoShape 37" descr="Dashed upward diagonal">
                <a:extLst>
                  <a:ext uri="{FF2B5EF4-FFF2-40B4-BE49-F238E27FC236}">
                    <a16:creationId xmlns:a16="http://schemas.microsoft.com/office/drawing/2014/main" id="{2A03FA27-DEB8-4573-B54B-FED3A82D8F7F}"/>
                  </a:ext>
                </a:extLst>
              </p:cNvPr>
              <p:cNvSpPr>
                <a:spLocks noChangeArrowheads="1"/>
              </p:cNvSpPr>
              <p:nvPr/>
            </p:nvSpPr>
            <p:spPr bwMode="auto">
              <a:xfrm>
                <a:off x="1446199" y="5080790"/>
                <a:ext cx="2743200" cy="457200"/>
              </a:xfrm>
              <a:prstGeom prst="cube">
                <a:avLst>
                  <a:gd name="adj" fmla="val 1787"/>
                </a:avLst>
              </a:prstGeom>
              <a:solidFill>
                <a:srgbClr val="9BBB58"/>
              </a:solidFill>
              <a:ln w="9525">
                <a:solidFill>
                  <a:srgbClr val="A8D044"/>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dirty="0"/>
              </a:p>
            </p:txBody>
          </p:sp>
          <p:sp>
            <p:nvSpPr>
              <p:cNvPr id="19" name="Text Box 40">
                <a:extLst>
                  <a:ext uri="{FF2B5EF4-FFF2-40B4-BE49-F238E27FC236}">
                    <a16:creationId xmlns:a16="http://schemas.microsoft.com/office/drawing/2014/main" id="{2D508A49-E63F-40AC-ABDD-AC14AE670CD6}"/>
                  </a:ext>
                </a:extLst>
              </p:cNvPr>
              <p:cNvSpPr txBox="1">
                <a:spLocks noChangeArrowheads="1"/>
              </p:cNvSpPr>
              <p:nvPr/>
            </p:nvSpPr>
            <p:spPr bwMode="auto">
              <a:xfrm>
                <a:off x="1422905" y="5788146"/>
                <a:ext cx="321979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chemeClr val="tx1">
                        <a:lumMod val="75000"/>
                        <a:lumOff val="25000"/>
                      </a:schemeClr>
                    </a:solidFill>
                    <a:latin typeface="Open Sans"/>
                  </a:rPr>
                  <a:t>If impure node is detected,</a:t>
                </a:r>
              </a:p>
              <a:p>
                <a:r>
                  <a:rPr lang="en-US" altLang="en-US" sz="2000" dirty="0">
                    <a:solidFill>
                      <a:schemeClr val="tx1">
                        <a:lumMod val="75000"/>
                        <a:lumOff val="25000"/>
                      </a:schemeClr>
                    </a:solidFill>
                    <a:latin typeface="Open Sans"/>
                  </a:rPr>
                  <a:t>select best attribute</a:t>
                </a:r>
              </a:p>
              <a:p>
                <a:r>
                  <a:rPr lang="en-US" altLang="en-US" sz="2000" dirty="0">
                    <a:solidFill>
                      <a:schemeClr val="tx1">
                        <a:lumMod val="75000"/>
                        <a:lumOff val="25000"/>
                      </a:schemeClr>
                    </a:solidFill>
                    <a:latin typeface="Open Sans"/>
                  </a:rPr>
                  <a:t>and continue</a:t>
                </a:r>
                <a:endParaRPr lang="en-US" altLang="en-US" sz="2000" b="1" dirty="0">
                  <a:solidFill>
                    <a:schemeClr val="tx1">
                      <a:lumMod val="75000"/>
                      <a:lumOff val="25000"/>
                    </a:schemeClr>
                  </a:solidFill>
                  <a:latin typeface="Open Sans"/>
                </a:endParaRPr>
              </a:p>
            </p:txBody>
          </p:sp>
        </p:grpSp>
        <p:grpSp>
          <p:nvGrpSpPr>
            <p:cNvPr id="22" name="Group 21">
              <a:extLst>
                <a:ext uri="{FF2B5EF4-FFF2-40B4-BE49-F238E27FC236}">
                  <a16:creationId xmlns:a16="http://schemas.microsoft.com/office/drawing/2014/main" id="{C38A3D8C-9718-4126-B1F3-5B15A32FA848}"/>
                </a:ext>
              </a:extLst>
            </p:cNvPr>
            <p:cNvGrpSpPr/>
            <p:nvPr/>
          </p:nvGrpSpPr>
          <p:grpSpPr>
            <a:xfrm>
              <a:off x="6725375" y="5076211"/>
              <a:ext cx="3453968" cy="1727616"/>
              <a:chOff x="6725375" y="5076211"/>
              <a:chExt cx="3453968" cy="1727616"/>
            </a:xfrm>
          </p:grpSpPr>
          <p:sp>
            <p:nvSpPr>
              <p:cNvPr id="17" name="AutoShape 38">
                <a:extLst>
                  <a:ext uri="{FF2B5EF4-FFF2-40B4-BE49-F238E27FC236}">
                    <a16:creationId xmlns:a16="http://schemas.microsoft.com/office/drawing/2014/main" id="{8E8FEAB7-0E0F-475C-BD75-FCEC501CF56D}"/>
                  </a:ext>
                </a:extLst>
              </p:cNvPr>
              <p:cNvSpPr>
                <a:spLocks noChangeArrowheads="1"/>
              </p:cNvSpPr>
              <p:nvPr/>
            </p:nvSpPr>
            <p:spPr bwMode="auto">
              <a:xfrm>
                <a:off x="6725375" y="5076211"/>
                <a:ext cx="2743200" cy="457200"/>
              </a:xfrm>
              <a:prstGeom prst="cube">
                <a:avLst>
                  <a:gd name="adj" fmla="val 1787"/>
                </a:avLst>
              </a:prstGeom>
              <a:solidFill>
                <a:srgbClr val="FFD653"/>
              </a:solidFill>
              <a:ln w="9525">
                <a:solidFill>
                  <a:srgbClr val="FBF17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0" name="Text Box 41">
                <a:extLst>
                  <a:ext uri="{FF2B5EF4-FFF2-40B4-BE49-F238E27FC236}">
                    <a16:creationId xmlns:a16="http://schemas.microsoft.com/office/drawing/2014/main" id="{C18878EB-D3DF-44A8-AEDC-222D89259733}"/>
                  </a:ext>
                </a:extLst>
              </p:cNvPr>
              <p:cNvSpPr txBox="1">
                <a:spLocks noChangeArrowheads="1"/>
              </p:cNvSpPr>
              <p:nvPr/>
            </p:nvSpPr>
            <p:spPr bwMode="auto">
              <a:xfrm>
                <a:off x="6959551" y="5788164"/>
                <a:ext cx="321979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chemeClr val="tx1">
                        <a:lumMod val="75000"/>
                        <a:lumOff val="25000"/>
                      </a:schemeClr>
                    </a:solidFill>
                    <a:latin typeface="Open Sans"/>
                  </a:rPr>
                  <a:t>If impure node is detected,</a:t>
                </a:r>
              </a:p>
              <a:p>
                <a:r>
                  <a:rPr lang="en-US" altLang="en-US" sz="2000" dirty="0">
                    <a:solidFill>
                      <a:schemeClr val="tx1">
                        <a:lumMod val="75000"/>
                        <a:lumOff val="25000"/>
                      </a:schemeClr>
                    </a:solidFill>
                    <a:latin typeface="Open Sans"/>
                  </a:rPr>
                  <a:t>select best attribute</a:t>
                </a:r>
              </a:p>
              <a:p>
                <a:r>
                  <a:rPr lang="en-US" altLang="en-US" sz="2000" dirty="0">
                    <a:solidFill>
                      <a:schemeClr val="tx1">
                        <a:lumMod val="75000"/>
                        <a:lumOff val="25000"/>
                      </a:schemeClr>
                    </a:solidFill>
                    <a:latin typeface="Open Sans"/>
                  </a:rPr>
                  <a:t>and continue</a:t>
                </a:r>
                <a:endParaRPr lang="en-US" altLang="en-US" sz="2000" b="1" dirty="0">
                  <a:solidFill>
                    <a:schemeClr val="tx1">
                      <a:lumMod val="75000"/>
                      <a:lumOff val="25000"/>
                    </a:schemeClr>
                  </a:solidFill>
                  <a:latin typeface="Open Sans"/>
                </a:endParaRPr>
              </a:p>
            </p:txBody>
          </p:sp>
        </p:grpSp>
      </p:grpSp>
      <p:sp>
        <p:nvSpPr>
          <p:cNvPr id="29" name="Rectangle: Rounded Corners 28">
            <a:extLst>
              <a:ext uri="{FF2B5EF4-FFF2-40B4-BE49-F238E27FC236}">
                <a16:creationId xmlns:a16="http://schemas.microsoft.com/office/drawing/2014/main" id="{5D91FF37-4B07-4B66-880E-6EB3FAD85FEF}"/>
              </a:ext>
            </a:extLst>
          </p:cNvPr>
          <p:cNvSpPr/>
          <p:nvPr/>
        </p:nvSpPr>
        <p:spPr>
          <a:xfrm>
            <a:off x="2812540" y="1161057"/>
            <a:ext cx="10744950"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The tree is </a:t>
            </a:r>
            <a:r>
              <a:rPr lang="en-US" altLang="en-US" sz="2000" dirty="0" err="1">
                <a:latin typeface="Open Sans" panose="020B0604020202020204"/>
              </a:rPr>
              <a:t>splitted</a:t>
            </a:r>
            <a:r>
              <a:rPr lang="en-US" altLang="en-US" sz="2000" dirty="0">
                <a:latin typeface="Open Sans" panose="020B0604020202020204"/>
              </a:rPr>
              <a:t> whenever an impure node is detected</a:t>
            </a:r>
          </a:p>
        </p:txBody>
      </p:sp>
    </p:spTree>
    <p:extLst>
      <p:ext uri="{BB962C8B-B14F-4D97-AF65-F5344CB8AC3E}">
        <p14:creationId xmlns:p14="http://schemas.microsoft.com/office/powerpoint/2010/main" val="3904239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023C53C-CFA3-4390-95F0-A644F5ECD26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Decision Tree: Example 1</a:t>
            </a:r>
          </a:p>
        </p:txBody>
      </p:sp>
      <p:pic>
        <p:nvPicPr>
          <p:cNvPr id="4" name="Shape 375">
            <a:extLst>
              <a:ext uri="{FF2B5EF4-FFF2-40B4-BE49-F238E27FC236}">
                <a16:creationId xmlns:a16="http://schemas.microsoft.com/office/drawing/2014/main" id="{8BDE2A0D-7F04-41AD-93FD-835F3B86E365}"/>
              </a:ext>
            </a:extLst>
          </p:cNvPr>
          <p:cNvPicPr preferRelativeResize="0"/>
          <p:nvPr/>
        </p:nvPicPr>
        <p:blipFill rotWithShape="1">
          <a:blip r:embed="rId4">
            <a:alphaModFix/>
          </a:blip>
          <a:srcRect/>
          <a:stretch/>
        </p:blipFill>
        <p:spPr>
          <a:xfrm>
            <a:off x="5519539" y="829986"/>
            <a:ext cx="5330952" cy="253919"/>
          </a:xfrm>
          <a:prstGeom prst="rect">
            <a:avLst/>
          </a:prstGeom>
          <a:noFill/>
          <a:ln>
            <a:noFill/>
          </a:ln>
        </p:spPr>
      </p:pic>
      <p:grpSp>
        <p:nvGrpSpPr>
          <p:cNvPr id="5" name="Group 3">
            <a:extLst>
              <a:ext uri="{FF2B5EF4-FFF2-40B4-BE49-F238E27FC236}">
                <a16:creationId xmlns:a16="http://schemas.microsoft.com/office/drawing/2014/main" id="{41C76ECD-7A65-4DE1-BB11-ECD606C0000F}"/>
              </a:ext>
            </a:extLst>
          </p:cNvPr>
          <p:cNvGrpSpPr>
            <a:grpSpLocks/>
          </p:cNvGrpSpPr>
          <p:nvPr/>
        </p:nvGrpSpPr>
        <p:grpSpPr bwMode="auto">
          <a:xfrm>
            <a:off x="1924570" y="2198685"/>
            <a:ext cx="5067623" cy="6370595"/>
            <a:chOff x="291" y="959"/>
            <a:chExt cx="2213" cy="2782"/>
          </a:xfrm>
        </p:grpSpPr>
        <p:graphicFrame>
          <p:nvGraphicFramePr>
            <p:cNvPr id="6" name="Object 4">
              <a:extLst>
                <a:ext uri="{FF2B5EF4-FFF2-40B4-BE49-F238E27FC236}">
                  <a16:creationId xmlns:a16="http://schemas.microsoft.com/office/drawing/2014/main" id="{360B12E6-0930-4F87-B2AC-F45A9F77B617}"/>
                </a:ext>
              </a:extLst>
            </p:cNvPr>
            <p:cNvGraphicFramePr>
              <a:graphicFrameLocks noChangeAspect="1"/>
            </p:cNvGraphicFramePr>
            <p:nvPr>
              <p:extLst>
                <p:ext uri="{D42A27DB-BD31-4B8C-83A1-F6EECF244321}">
                  <p14:modId xmlns:p14="http://schemas.microsoft.com/office/powerpoint/2010/main" val="4073839531"/>
                </p:ext>
              </p:extLst>
            </p:nvPr>
          </p:nvGraphicFramePr>
          <p:xfrm>
            <a:off x="291" y="1345"/>
            <a:ext cx="2213" cy="2396"/>
          </p:xfrm>
          <a:graphic>
            <a:graphicData uri="http://schemas.openxmlformats.org/presentationml/2006/ole">
              <mc:AlternateContent xmlns:mc="http://schemas.openxmlformats.org/markup-compatibility/2006">
                <mc:Choice xmlns:v="urn:schemas-microsoft-com:vml" Requires="v">
                  <p:oleObj spid="_x0000_s11621" name="Document" r:id="rId5" imgW="5399299" imgH="5856585" progId="Word.Document.8">
                    <p:embed/>
                  </p:oleObj>
                </mc:Choice>
                <mc:Fallback>
                  <p:oleObj name="Document" r:id="rId5" imgW="5399299" imgH="5856585" progId="Word.Document.8">
                    <p:embed/>
                    <p:pic>
                      <p:nvPicPr>
                        <p:cNvPr id="17412" name="Object 4">
                          <a:extLst>
                            <a:ext uri="{FF2B5EF4-FFF2-40B4-BE49-F238E27FC236}">
                              <a16:creationId xmlns:a16="http://schemas.microsoft.com/office/drawing/2014/main" id="{DE844488-0867-4774-ACFB-2F237D3839CB}"/>
                            </a:ext>
                          </a:extLst>
                        </p:cNvPr>
                        <p:cNvPicPr>
                          <a:picLocks noChangeAspect="1" noChangeArrowheads="1"/>
                        </p:cNvPicPr>
                        <p:nvPr/>
                      </p:nvPicPr>
                      <p:blipFill>
                        <a:blip r:embed="rId6"/>
                        <a:srcRect/>
                        <a:stretch>
                          <a:fillRect/>
                        </a:stretch>
                      </p:blipFill>
                      <p:spPr bwMode="auto">
                        <a:xfrm>
                          <a:off x="291" y="1345"/>
                          <a:ext cx="2213" cy="2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BD6B746-6C07-4E7A-8399-2B032C7C832F}"/>
                </a:ext>
              </a:extLst>
            </p:cNvPr>
            <p:cNvSpPr txBox="1">
              <a:spLocks noChangeArrowheads="1"/>
            </p:cNvSpPr>
            <p:nvPr/>
          </p:nvSpPr>
          <p:spPr bwMode="auto">
            <a:xfrm rot="19183191">
              <a:off x="494" y="959"/>
              <a:ext cx="619"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a:solidFill>
                    <a:schemeClr val="accent1"/>
                  </a:solidFill>
                  <a:latin typeface="Open Sans"/>
                </a:rPr>
                <a:t>categorical</a:t>
              </a:r>
            </a:p>
          </p:txBody>
        </p:sp>
        <p:sp>
          <p:nvSpPr>
            <p:cNvPr id="8" name="Text Box 6">
              <a:extLst>
                <a:ext uri="{FF2B5EF4-FFF2-40B4-BE49-F238E27FC236}">
                  <a16:creationId xmlns:a16="http://schemas.microsoft.com/office/drawing/2014/main" id="{6634CB3C-BD73-43D7-9BE3-A80139C85C99}"/>
                </a:ext>
              </a:extLst>
            </p:cNvPr>
            <p:cNvSpPr txBox="1">
              <a:spLocks noChangeArrowheads="1"/>
            </p:cNvSpPr>
            <p:nvPr/>
          </p:nvSpPr>
          <p:spPr bwMode="auto">
            <a:xfrm rot="19183191">
              <a:off x="988" y="994"/>
              <a:ext cx="619"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a:solidFill>
                    <a:schemeClr val="accent1"/>
                  </a:solidFill>
                  <a:latin typeface="Open Sans"/>
                </a:rPr>
                <a:t>categorical</a:t>
              </a:r>
            </a:p>
          </p:txBody>
        </p:sp>
        <p:sp>
          <p:nvSpPr>
            <p:cNvPr id="9" name="Text Box 7">
              <a:extLst>
                <a:ext uri="{FF2B5EF4-FFF2-40B4-BE49-F238E27FC236}">
                  <a16:creationId xmlns:a16="http://schemas.microsoft.com/office/drawing/2014/main" id="{FF68CE17-1BC1-4F3C-AAC8-1DEE16336D9B}"/>
                </a:ext>
              </a:extLst>
            </p:cNvPr>
            <p:cNvSpPr txBox="1">
              <a:spLocks noChangeArrowheads="1"/>
            </p:cNvSpPr>
            <p:nvPr/>
          </p:nvSpPr>
          <p:spPr bwMode="auto">
            <a:xfrm rot="19183191">
              <a:off x="1501" y="996"/>
              <a:ext cx="632"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a:solidFill>
                    <a:schemeClr val="accent1"/>
                  </a:solidFill>
                  <a:latin typeface="Open Sans"/>
                </a:rPr>
                <a:t>continuous</a:t>
              </a:r>
            </a:p>
          </p:txBody>
        </p:sp>
        <p:sp>
          <p:nvSpPr>
            <p:cNvPr id="10" name="Text Box 8">
              <a:extLst>
                <a:ext uri="{FF2B5EF4-FFF2-40B4-BE49-F238E27FC236}">
                  <a16:creationId xmlns:a16="http://schemas.microsoft.com/office/drawing/2014/main" id="{40EFC1AD-7E1E-44D2-83B9-2A316B435662}"/>
                </a:ext>
              </a:extLst>
            </p:cNvPr>
            <p:cNvSpPr txBox="1">
              <a:spLocks noChangeArrowheads="1"/>
            </p:cNvSpPr>
            <p:nvPr/>
          </p:nvSpPr>
          <p:spPr bwMode="auto">
            <a:xfrm rot="19183191">
              <a:off x="1990" y="1057"/>
              <a:ext cx="324"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a:solidFill>
                    <a:schemeClr val="accent1"/>
                  </a:solidFill>
                  <a:latin typeface="Open Sans"/>
                </a:rPr>
                <a:t>class</a:t>
              </a:r>
            </a:p>
          </p:txBody>
        </p:sp>
      </p:grpSp>
      <p:sp>
        <p:nvSpPr>
          <p:cNvPr id="11" name="Line 9">
            <a:extLst>
              <a:ext uri="{FF2B5EF4-FFF2-40B4-BE49-F238E27FC236}">
                <a16:creationId xmlns:a16="http://schemas.microsoft.com/office/drawing/2014/main" id="{87823D9A-EC5C-4265-A83F-EADBCDAF7D1E}"/>
              </a:ext>
            </a:extLst>
          </p:cNvPr>
          <p:cNvSpPr>
            <a:spLocks noChangeShapeType="1"/>
          </p:cNvSpPr>
          <p:nvPr/>
        </p:nvSpPr>
        <p:spPr bwMode="auto">
          <a:xfrm>
            <a:off x="11636178" y="6700694"/>
            <a:ext cx="350361" cy="760258"/>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Line 10">
            <a:extLst>
              <a:ext uri="{FF2B5EF4-FFF2-40B4-BE49-F238E27FC236}">
                <a16:creationId xmlns:a16="http://schemas.microsoft.com/office/drawing/2014/main" id="{AB8911AD-31BB-4F5C-B77C-EBEA3E6258FD}"/>
              </a:ext>
            </a:extLst>
          </p:cNvPr>
          <p:cNvSpPr>
            <a:spLocks noChangeShapeType="1"/>
          </p:cNvSpPr>
          <p:nvPr/>
        </p:nvSpPr>
        <p:spPr bwMode="auto">
          <a:xfrm flipH="1">
            <a:off x="10005746" y="6700694"/>
            <a:ext cx="467146" cy="760258"/>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11">
            <a:extLst>
              <a:ext uri="{FF2B5EF4-FFF2-40B4-BE49-F238E27FC236}">
                <a16:creationId xmlns:a16="http://schemas.microsoft.com/office/drawing/2014/main" id="{AD7693B0-7E5B-4460-B60B-4D92D537BD17}"/>
              </a:ext>
            </a:extLst>
          </p:cNvPr>
          <p:cNvSpPr>
            <a:spLocks noChangeShapeType="1"/>
          </p:cNvSpPr>
          <p:nvPr/>
        </p:nvSpPr>
        <p:spPr bwMode="auto">
          <a:xfrm flipH="1">
            <a:off x="10937749" y="5555727"/>
            <a:ext cx="581643" cy="762549"/>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Line 12">
            <a:extLst>
              <a:ext uri="{FF2B5EF4-FFF2-40B4-BE49-F238E27FC236}">
                <a16:creationId xmlns:a16="http://schemas.microsoft.com/office/drawing/2014/main" id="{21FDEEA7-B800-4E17-8093-F8F330B96115}"/>
              </a:ext>
            </a:extLst>
          </p:cNvPr>
          <p:cNvSpPr>
            <a:spLocks noChangeShapeType="1"/>
          </p:cNvSpPr>
          <p:nvPr/>
        </p:nvSpPr>
        <p:spPr bwMode="auto">
          <a:xfrm>
            <a:off x="12684968" y="5555727"/>
            <a:ext cx="698430" cy="762549"/>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Line 13">
            <a:extLst>
              <a:ext uri="{FF2B5EF4-FFF2-40B4-BE49-F238E27FC236}">
                <a16:creationId xmlns:a16="http://schemas.microsoft.com/office/drawing/2014/main" id="{085AA0E6-CA12-4C28-8E63-E885A6AB8771}"/>
              </a:ext>
            </a:extLst>
          </p:cNvPr>
          <p:cNvSpPr>
            <a:spLocks noChangeShapeType="1"/>
          </p:cNvSpPr>
          <p:nvPr/>
        </p:nvSpPr>
        <p:spPr bwMode="auto">
          <a:xfrm>
            <a:off x="11171323" y="4506938"/>
            <a:ext cx="815216" cy="668661"/>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4">
            <a:extLst>
              <a:ext uri="{FF2B5EF4-FFF2-40B4-BE49-F238E27FC236}">
                <a16:creationId xmlns:a16="http://schemas.microsoft.com/office/drawing/2014/main" id="{7124E0E8-EE8B-4A6D-9EFD-4C315A3886F3}"/>
              </a:ext>
            </a:extLst>
          </p:cNvPr>
          <p:cNvSpPr>
            <a:spLocks noChangeShapeType="1"/>
          </p:cNvSpPr>
          <p:nvPr/>
        </p:nvSpPr>
        <p:spPr bwMode="auto">
          <a:xfrm flipH="1">
            <a:off x="9190529" y="4506938"/>
            <a:ext cx="815216" cy="668661"/>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Text Box 15">
            <a:extLst>
              <a:ext uri="{FF2B5EF4-FFF2-40B4-BE49-F238E27FC236}">
                <a16:creationId xmlns:a16="http://schemas.microsoft.com/office/drawing/2014/main" id="{DFF60A97-A7BB-4EC4-AD21-2E8DF8E4B4A4}"/>
              </a:ext>
            </a:extLst>
          </p:cNvPr>
          <p:cNvSpPr txBox="1">
            <a:spLocks noChangeArrowheads="1"/>
          </p:cNvSpPr>
          <p:nvPr/>
        </p:nvSpPr>
        <p:spPr bwMode="auto">
          <a:xfrm>
            <a:off x="9937048" y="4178646"/>
            <a:ext cx="1351061" cy="400110"/>
          </a:xfrm>
          <a:prstGeom prst="rect">
            <a:avLst/>
          </a:prstGeom>
          <a:solidFill>
            <a:srgbClr val="5D9CD5"/>
          </a:solidFill>
          <a:ln w="12700">
            <a:solidFill>
              <a:srgbClr val="0000FF"/>
            </a:solidFill>
            <a:miter lim="800000"/>
            <a:headEnd/>
            <a:tailEnd/>
          </a:ln>
          <a:effectLst/>
        </p:spPr>
        <p:txBody>
          <a:bodyPr anchor="ct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a:solidFill>
                  <a:schemeClr val="bg1"/>
                </a:solidFill>
                <a:latin typeface="Open Sans"/>
              </a:rPr>
              <a:t>Refund</a:t>
            </a:r>
          </a:p>
        </p:txBody>
      </p:sp>
      <p:sp>
        <p:nvSpPr>
          <p:cNvPr id="18" name="Text Box 16">
            <a:extLst>
              <a:ext uri="{FF2B5EF4-FFF2-40B4-BE49-F238E27FC236}">
                <a16:creationId xmlns:a16="http://schemas.microsoft.com/office/drawing/2014/main" id="{4A592B89-5719-4D26-873C-0AE803612CE1}"/>
              </a:ext>
            </a:extLst>
          </p:cNvPr>
          <p:cNvSpPr txBox="1">
            <a:spLocks noChangeArrowheads="1"/>
          </p:cNvSpPr>
          <p:nvPr/>
        </p:nvSpPr>
        <p:spPr bwMode="auto">
          <a:xfrm>
            <a:off x="11402605" y="5227435"/>
            <a:ext cx="1348772" cy="400110"/>
          </a:xfrm>
          <a:prstGeom prst="rect">
            <a:avLst/>
          </a:prstGeom>
          <a:solidFill>
            <a:srgbClr val="5D9CD5"/>
          </a:solidFill>
          <a:ln w="12700">
            <a:solidFill>
              <a:srgbClr val="0000FF"/>
            </a:solidFill>
            <a:miter lim="800000"/>
            <a:headEnd/>
            <a:tailEnd/>
          </a:ln>
          <a:effectLst/>
        </p:spPr>
        <p:txBody>
          <a:bodyPr anchor="ct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err="1">
                <a:solidFill>
                  <a:schemeClr val="bg1"/>
                </a:solidFill>
                <a:latin typeface="Open Sans"/>
              </a:rPr>
              <a:t>MarSt</a:t>
            </a:r>
            <a:endParaRPr lang="en-US" altLang="en-US" sz="2000" dirty="0">
              <a:solidFill>
                <a:schemeClr val="bg1"/>
              </a:solidFill>
              <a:latin typeface="Open Sans"/>
            </a:endParaRPr>
          </a:p>
        </p:txBody>
      </p:sp>
      <p:sp>
        <p:nvSpPr>
          <p:cNvPr id="19" name="Text Box 17">
            <a:extLst>
              <a:ext uri="{FF2B5EF4-FFF2-40B4-BE49-F238E27FC236}">
                <a16:creationId xmlns:a16="http://schemas.microsoft.com/office/drawing/2014/main" id="{B3A885E9-8DFF-42B9-9731-5B359E4608E4}"/>
              </a:ext>
            </a:extLst>
          </p:cNvPr>
          <p:cNvSpPr txBox="1">
            <a:spLocks noChangeArrowheads="1"/>
          </p:cNvSpPr>
          <p:nvPr/>
        </p:nvSpPr>
        <p:spPr bwMode="auto">
          <a:xfrm>
            <a:off x="10356106" y="6370113"/>
            <a:ext cx="1396860" cy="400110"/>
          </a:xfrm>
          <a:prstGeom prst="rect">
            <a:avLst/>
          </a:prstGeom>
          <a:solidFill>
            <a:srgbClr val="5D9CD5"/>
          </a:solidFill>
          <a:ln w="12700">
            <a:solidFill>
              <a:srgbClr val="0000FF"/>
            </a:solidFill>
            <a:miter lim="800000"/>
            <a:headEnd/>
            <a:tailEnd/>
          </a:ln>
          <a:effectLst/>
        </p:spPr>
        <p:txBody>
          <a:bodyPr anchor="ct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err="1">
                <a:solidFill>
                  <a:schemeClr val="bg1"/>
                </a:solidFill>
                <a:latin typeface="Open Sans"/>
              </a:rPr>
              <a:t>TaxInc</a:t>
            </a:r>
            <a:endParaRPr lang="en-US" altLang="en-US" sz="2000" dirty="0">
              <a:solidFill>
                <a:schemeClr val="bg1"/>
              </a:solidFill>
              <a:latin typeface="Open Sans"/>
            </a:endParaRPr>
          </a:p>
        </p:txBody>
      </p:sp>
      <p:sp>
        <p:nvSpPr>
          <p:cNvPr id="20" name="AutoShape 18">
            <a:extLst>
              <a:ext uri="{FF2B5EF4-FFF2-40B4-BE49-F238E27FC236}">
                <a16:creationId xmlns:a16="http://schemas.microsoft.com/office/drawing/2014/main" id="{D9A4D91C-A280-45CB-B2EB-AC6CC2904B0A}"/>
              </a:ext>
            </a:extLst>
          </p:cNvPr>
          <p:cNvSpPr>
            <a:spLocks noChangeArrowheads="1"/>
          </p:cNvSpPr>
          <p:nvPr/>
        </p:nvSpPr>
        <p:spPr bwMode="auto">
          <a:xfrm>
            <a:off x="11693427" y="7456372"/>
            <a:ext cx="904523" cy="528975"/>
          </a:xfrm>
          <a:prstGeom prst="roundRect">
            <a:avLst>
              <a:gd name="adj" fmla="val 16769"/>
            </a:avLst>
          </a:prstGeom>
          <a:solidFill>
            <a:srgbClr val="5EB9C2"/>
          </a:solidFill>
          <a:ln>
            <a:noFill/>
          </a:ln>
          <a:effectLst/>
        </p:spPr>
        <p:txBody>
          <a:bodyPr wrap="none" anchor="ctr"/>
          <a:lstStyle/>
          <a:p>
            <a:endParaRPr lang="en-IN"/>
          </a:p>
        </p:txBody>
      </p:sp>
      <p:sp>
        <p:nvSpPr>
          <p:cNvPr id="21" name="Text Box 19">
            <a:extLst>
              <a:ext uri="{FF2B5EF4-FFF2-40B4-BE49-F238E27FC236}">
                <a16:creationId xmlns:a16="http://schemas.microsoft.com/office/drawing/2014/main" id="{78404CA0-C703-4151-8678-E1CB90759192}"/>
              </a:ext>
            </a:extLst>
          </p:cNvPr>
          <p:cNvSpPr txBox="1">
            <a:spLocks noChangeArrowheads="1"/>
          </p:cNvSpPr>
          <p:nvPr/>
        </p:nvSpPr>
        <p:spPr bwMode="auto">
          <a:xfrm>
            <a:off x="11621611" y="7570672"/>
            <a:ext cx="98925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a:solidFill>
                  <a:schemeClr val="bg1"/>
                </a:solidFill>
                <a:latin typeface="Open Sans" panose="020B0606030504020204"/>
              </a:rPr>
              <a:t>YES</a:t>
            </a:r>
          </a:p>
        </p:txBody>
      </p:sp>
      <p:sp>
        <p:nvSpPr>
          <p:cNvPr id="22" name="AutoShape 20">
            <a:extLst>
              <a:ext uri="{FF2B5EF4-FFF2-40B4-BE49-F238E27FC236}">
                <a16:creationId xmlns:a16="http://schemas.microsoft.com/office/drawing/2014/main" id="{B668D5AB-3B11-4C9E-BB03-D8B3FA6A2081}"/>
              </a:ext>
            </a:extLst>
          </p:cNvPr>
          <p:cNvSpPr>
            <a:spLocks noChangeArrowheads="1"/>
          </p:cNvSpPr>
          <p:nvPr/>
        </p:nvSpPr>
        <p:spPr bwMode="auto">
          <a:xfrm>
            <a:off x="9540890" y="7481562"/>
            <a:ext cx="943453" cy="524394"/>
          </a:xfrm>
          <a:prstGeom prst="roundRect">
            <a:avLst>
              <a:gd name="adj" fmla="val 16667"/>
            </a:avLst>
          </a:prstGeom>
          <a:solidFill>
            <a:srgbClr val="5EB9C2"/>
          </a:solidFill>
          <a:ln>
            <a:noFill/>
          </a:ln>
          <a:effectLst/>
        </p:spPr>
        <p:txBody>
          <a:bodyPr wrap="none" anchor="ctr"/>
          <a:lstStyle/>
          <a:p>
            <a:endParaRPr lang="en-IN"/>
          </a:p>
        </p:txBody>
      </p:sp>
      <p:sp>
        <p:nvSpPr>
          <p:cNvPr id="23" name="Text Box 21">
            <a:extLst>
              <a:ext uri="{FF2B5EF4-FFF2-40B4-BE49-F238E27FC236}">
                <a16:creationId xmlns:a16="http://schemas.microsoft.com/office/drawing/2014/main" id="{138D04A7-BC22-4E60-9C9C-D8AFDE05B588}"/>
              </a:ext>
            </a:extLst>
          </p:cNvPr>
          <p:cNvSpPr txBox="1">
            <a:spLocks noChangeArrowheads="1"/>
          </p:cNvSpPr>
          <p:nvPr/>
        </p:nvSpPr>
        <p:spPr bwMode="auto">
          <a:xfrm>
            <a:off x="9742921" y="7575252"/>
            <a:ext cx="58060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a:solidFill>
                  <a:schemeClr val="bg1"/>
                </a:solidFill>
                <a:latin typeface="Open Sans" panose="020B0606030504020204"/>
              </a:rPr>
              <a:t>NO</a:t>
            </a:r>
          </a:p>
        </p:txBody>
      </p:sp>
      <p:sp>
        <p:nvSpPr>
          <p:cNvPr id="24" name="AutoShape 22">
            <a:extLst>
              <a:ext uri="{FF2B5EF4-FFF2-40B4-BE49-F238E27FC236}">
                <a16:creationId xmlns:a16="http://schemas.microsoft.com/office/drawing/2014/main" id="{FABF1D2C-3E61-4223-9906-9732B8CFA286}"/>
              </a:ext>
            </a:extLst>
          </p:cNvPr>
          <p:cNvSpPr>
            <a:spLocks noChangeArrowheads="1"/>
          </p:cNvSpPr>
          <p:nvPr/>
        </p:nvSpPr>
        <p:spPr bwMode="auto">
          <a:xfrm>
            <a:off x="8725673" y="5196208"/>
            <a:ext cx="989251" cy="501495"/>
          </a:xfrm>
          <a:prstGeom prst="roundRect">
            <a:avLst>
              <a:gd name="adj" fmla="val 16667"/>
            </a:avLst>
          </a:prstGeom>
          <a:solidFill>
            <a:srgbClr val="5EB9C2"/>
          </a:solidFill>
          <a:ln>
            <a:noFill/>
          </a:ln>
          <a:effectLst/>
        </p:spPr>
        <p:txBody>
          <a:bodyPr wrap="none" anchor="ctr"/>
          <a:lstStyle/>
          <a:p>
            <a:endParaRPr lang="en-IN"/>
          </a:p>
        </p:txBody>
      </p:sp>
      <p:sp>
        <p:nvSpPr>
          <p:cNvPr id="25" name="Text Box 23">
            <a:extLst>
              <a:ext uri="{FF2B5EF4-FFF2-40B4-BE49-F238E27FC236}">
                <a16:creationId xmlns:a16="http://schemas.microsoft.com/office/drawing/2014/main" id="{1FD76561-A4EC-42BE-826F-F30107369601}"/>
              </a:ext>
            </a:extLst>
          </p:cNvPr>
          <p:cNvSpPr txBox="1">
            <a:spLocks noChangeArrowheads="1"/>
          </p:cNvSpPr>
          <p:nvPr/>
        </p:nvSpPr>
        <p:spPr bwMode="auto">
          <a:xfrm>
            <a:off x="8926560" y="5289928"/>
            <a:ext cx="58060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a:solidFill>
                  <a:schemeClr val="bg1"/>
                </a:solidFill>
                <a:latin typeface="Open Sans" panose="020B0606030504020204"/>
              </a:rPr>
              <a:t>NO</a:t>
            </a:r>
          </a:p>
        </p:txBody>
      </p:sp>
      <p:sp>
        <p:nvSpPr>
          <p:cNvPr id="26" name="AutoShape 24">
            <a:extLst>
              <a:ext uri="{FF2B5EF4-FFF2-40B4-BE49-F238E27FC236}">
                <a16:creationId xmlns:a16="http://schemas.microsoft.com/office/drawing/2014/main" id="{6F6F1A06-1FCA-4B43-81A6-BB8F2B193AEE}"/>
              </a:ext>
            </a:extLst>
          </p:cNvPr>
          <p:cNvSpPr>
            <a:spLocks noChangeArrowheads="1"/>
          </p:cNvSpPr>
          <p:nvPr/>
        </p:nvSpPr>
        <p:spPr bwMode="auto">
          <a:xfrm>
            <a:off x="12902512" y="6357204"/>
            <a:ext cx="989251" cy="549584"/>
          </a:xfrm>
          <a:prstGeom prst="roundRect">
            <a:avLst>
              <a:gd name="adj" fmla="val 16667"/>
            </a:avLst>
          </a:prstGeom>
          <a:solidFill>
            <a:srgbClr val="5EB9C2"/>
          </a:solidFill>
          <a:ln>
            <a:noFill/>
          </a:ln>
          <a:effectLst/>
        </p:spPr>
        <p:txBody>
          <a:bodyPr wrap="none" anchor="ctr"/>
          <a:lstStyle/>
          <a:p>
            <a:endParaRPr lang="en-IN"/>
          </a:p>
        </p:txBody>
      </p:sp>
      <p:sp>
        <p:nvSpPr>
          <p:cNvPr id="27" name="Text Box 25">
            <a:extLst>
              <a:ext uri="{FF2B5EF4-FFF2-40B4-BE49-F238E27FC236}">
                <a16:creationId xmlns:a16="http://schemas.microsoft.com/office/drawing/2014/main" id="{B51521DC-239A-4762-B788-64F48BF55A04}"/>
              </a:ext>
            </a:extLst>
          </p:cNvPr>
          <p:cNvSpPr txBox="1">
            <a:spLocks noChangeArrowheads="1"/>
          </p:cNvSpPr>
          <p:nvPr/>
        </p:nvSpPr>
        <p:spPr bwMode="auto">
          <a:xfrm>
            <a:off x="13074775" y="6471504"/>
            <a:ext cx="58060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2000" dirty="0">
                <a:solidFill>
                  <a:schemeClr val="bg1"/>
                </a:solidFill>
                <a:latin typeface="Open Sans" panose="020B0606030504020204"/>
              </a:rPr>
              <a:t>NO</a:t>
            </a:r>
          </a:p>
        </p:txBody>
      </p:sp>
      <p:sp>
        <p:nvSpPr>
          <p:cNvPr id="28" name="Text Box 26">
            <a:extLst>
              <a:ext uri="{FF2B5EF4-FFF2-40B4-BE49-F238E27FC236}">
                <a16:creationId xmlns:a16="http://schemas.microsoft.com/office/drawing/2014/main" id="{E6724C3D-0920-42BC-A1D7-21D2E1C7D03B}"/>
              </a:ext>
            </a:extLst>
          </p:cNvPr>
          <p:cNvSpPr txBox="1">
            <a:spLocks noChangeArrowheads="1"/>
          </p:cNvSpPr>
          <p:nvPr/>
        </p:nvSpPr>
        <p:spPr bwMode="auto">
          <a:xfrm>
            <a:off x="9147023" y="4506938"/>
            <a:ext cx="51065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dirty="0">
                <a:solidFill>
                  <a:schemeClr val="tx1">
                    <a:lumMod val="65000"/>
                    <a:lumOff val="35000"/>
                  </a:schemeClr>
                </a:solidFill>
                <a:latin typeface="Open Sans"/>
              </a:rPr>
              <a:t>Yes</a:t>
            </a:r>
          </a:p>
        </p:txBody>
      </p:sp>
      <p:sp>
        <p:nvSpPr>
          <p:cNvPr id="29" name="Text Box 27">
            <a:extLst>
              <a:ext uri="{FF2B5EF4-FFF2-40B4-BE49-F238E27FC236}">
                <a16:creationId xmlns:a16="http://schemas.microsoft.com/office/drawing/2014/main" id="{E2678040-D708-42C2-BBB1-1A2DD118ADF9}"/>
              </a:ext>
            </a:extLst>
          </p:cNvPr>
          <p:cNvSpPr txBox="1">
            <a:spLocks noChangeArrowheads="1"/>
          </p:cNvSpPr>
          <p:nvPr/>
        </p:nvSpPr>
        <p:spPr bwMode="auto">
          <a:xfrm>
            <a:off x="11725380" y="4506938"/>
            <a:ext cx="49244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a:solidFill>
                  <a:schemeClr val="tx1">
                    <a:lumMod val="65000"/>
                    <a:lumOff val="35000"/>
                  </a:schemeClr>
                </a:solidFill>
                <a:latin typeface="Open Sans"/>
              </a:rPr>
              <a:t>No</a:t>
            </a:r>
          </a:p>
        </p:txBody>
      </p:sp>
      <p:sp>
        <p:nvSpPr>
          <p:cNvPr id="30" name="Text Box 28">
            <a:extLst>
              <a:ext uri="{FF2B5EF4-FFF2-40B4-BE49-F238E27FC236}">
                <a16:creationId xmlns:a16="http://schemas.microsoft.com/office/drawing/2014/main" id="{FD4A11F8-DA8D-4228-A772-8011DFC016C1}"/>
              </a:ext>
            </a:extLst>
          </p:cNvPr>
          <p:cNvSpPr txBox="1">
            <a:spLocks noChangeArrowheads="1"/>
          </p:cNvSpPr>
          <p:nvPr/>
        </p:nvSpPr>
        <p:spPr bwMode="auto">
          <a:xfrm>
            <a:off x="13294424" y="5610686"/>
            <a:ext cx="104387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a:solidFill>
                  <a:schemeClr val="tx1">
                    <a:lumMod val="65000"/>
                    <a:lumOff val="35000"/>
                  </a:schemeClr>
                </a:solidFill>
                <a:latin typeface="Open Sans"/>
              </a:rPr>
              <a:t>Married </a:t>
            </a:r>
          </a:p>
        </p:txBody>
      </p:sp>
      <p:sp>
        <p:nvSpPr>
          <p:cNvPr id="31" name="Text Box 29">
            <a:extLst>
              <a:ext uri="{FF2B5EF4-FFF2-40B4-BE49-F238E27FC236}">
                <a16:creationId xmlns:a16="http://schemas.microsoft.com/office/drawing/2014/main" id="{9CCC8321-9DC9-4204-B76C-3831DD76323E}"/>
              </a:ext>
            </a:extLst>
          </p:cNvPr>
          <p:cNvSpPr txBox="1">
            <a:spLocks noChangeArrowheads="1"/>
          </p:cNvSpPr>
          <p:nvPr/>
        </p:nvSpPr>
        <p:spPr bwMode="auto">
          <a:xfrm>
            <a:off x="9570900" y="5566817"/>
            <a:ext cx="156018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dirty="0">
                <a:solidFill>
                  <a:schemeClr val="tx1">
                    <a:lumMod val="65000"/>
                    <a:lumOff val="35000"/>
                  </a:schemeClr>
                </a:solidFill>
                <a:latin typeface="Open Sans"/>
              </a:rPr>
              <a:t>Single, Divorced</a:t>
            </a:r>
          </a:p>
        </p:txBody>
      </p:sp>
      <p:sp>
        <p:nvSpPr>
          <p:cNvPr id="32" name="Text Box 30">
            <a:extLst>
              <a:ext uri="{FF2B5EF4-FFF2-40B4-BE49-F238E27FC236}">
                <a16:creationId xmlns:a16="http://schemas.microsoft.com/office/drawing/2014/main" id="{B8C1B5F3-6F31-4B03-AC8B-852D43D728CC}"/>
              </a:ext>
            </a:extLst>
          </p:cNvPr>
          <p:cNvSpPr txBox="1">
            <a:spLocks noChangeArrowheads="1"/>
          </p:cNvSpPr>
          <p:nvPr/>
        </p:nvSpPr>
        <p:spPr bwMode="auto">
          <a:xfrm>
            <a:off x="9501387" y="6794582"/>
            <a:ext cx="79060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a:solidFill>
                  <a:schemeClr val="tx1">
                    <a:lumMod val="65000"/>
                    <a:lumOff val="35000"/>
                  </a:schemeClr>
                </a:solidFill>
                <a:latin typeface="Open Sans"/>
              </a:rPr>
              <a:t>&lt; 80K</a:t>
            </a:r>
          </a:p>
        </p:txBody>
      </p:sp>
      <p:sp>
        <p:nvSpPr>
          <p:cNvPr id="33" name="Text Box 31">
            <a:extLst>
              <a:ext uri="{FF2B5EF4-FFF2-40B4-BE49-F238E27FC236}">
                <a16:creationId xmlns:a16="http://schemas.microsoft.com/office/drawing/2014/main" id="{57ED5038-5D2F-43CF-9769-7AD4D972FB04}"/>
              </a:ext>
            </a:extLst>
          </p:cNvPr>
          <p:cNvSpPr txBox="1">
            <a:spLocks noChangeArrowheads="1"/>
          </p:cNvSpPr>
          <p:nvPr/>
        </p:nvSpPr>
        <p:spPr bwMode="auto">
          <a:xfrm>
            <a:off x="12061533" y="6794582"/>
            <a:ext cx="79060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a:solidFill>
                  <a:schemeClr val="tx1">
                    <a:lumMod val="65000"/>
                    <a:lumOff val="35000"/>
                  </a:schemeClr>
                </a:solidFill>
                <a:latin typeface="Open Sans"/>
              </a:rPr>
              <a:t>&gt; 80K</a:t>
            </a:r>
          </a:p>
        </p:txBody>
      </p:sp>
      <p:sp>
        <p:nvSpPr>
          <p:cNvPr id="34" name="Text Box 32">
            <a:extLst>
              <a:ext uri="{FF2B5EF4-FFF2-40B4-BE49-F238E27FC236}">
                <a16:creationId xmlns:a16="http://schemas.microsoft.com/office/drawing/2014/main" id="{C979C51E-E6E6-4EEC-B53F-AB660A27566E}"/>
              </a:ext>
            </a:extLst>
          </p:cNvPr>
          <p:cNvSpPr txBox="1">
            <a:spLocks noChangeArrowheads="1"/>
          </p:cNvSpPr>
          <p:nvPr/>
        </p:nvSpPr>
        <p:spPr bwMode="auto">
          <a:xfrm>
            <a:off x="11782004" y="2750559"/>
            <a:ext cx="2311274" cy="400110"/>
          </a:xfrm>
          <a:prstGeom prst="rect">
            <a:avLst/>
          </a:prstGeom>
          <a:solidFill>
            <a:schemeClr val="accent2"/>
          </a:solidFill>
          <a:ln>
            <a:solidFill>
              <a:schemeClr val="bg1"/>
            </a:solidFill>
          </a:ln>
          <a:effectLst>
            <a:outerShdw blurRad="50800" dist="38100" dir="5400000" algn="t" rotWithShape="0">
              <a:prstClr val="black">
                <a:alpha val="40000"/>
              </a:prstClr>
            </a:outerShdw>
          </a:effec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2000">
                <a:solidFill>
                  <a:schemeClr val="bg1"/>
                </a:solidFill>
                <a:latin typeface="Open Sans"/>
              </a:rPr>
              <a:t>Splitting Attributes</a:t>
            </a:r>
          </a:p>
        </p:txBody>
      </p:sp>
      <p:sp>
        <p:nvSpPr>
          <p:cNvPr id="35" name="Line 33">
            <a:extLst>
              <a:ext uri="{FF2B5EF4-FFF2-40B4-BE49-F238E27FC236}">
                <a16:creationId xmlns:a16="http://schemas.microsoft.com/office/drawing/2014/main" id="{46AD25EB-1207-4D4A-B82E-C8AABC6B172E}"/>
              </a:ext>
            </a:extLst>
          </p:cNvPr>
          <p:cNvSpPr>
            <a:spLocks noChangeShapeType="1"/>
          </p:cNvSpPr>
          <p:nvPr/>
        </p:nvSpPr>
        <p:spPr bwMode="auto">
          <a:xfrm flipH="1">
            <a:off x="11404896" y="3300143"/>
            <a:ext cx="773998" cy="77170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AutoShape 34">
            <a:extLst>
              <a:ext uri="{FF2B5EF4-FFF2-40B4-BE49-F238E27FC236}">
                <a16:creationId xmlns:a16="http://schemas.microsoft.com/office/drawing/2014/main" id="{80000E79-F6D6-4BD6-895A-3EA404BE0BC2}"/>
              </a:ext>
            </a:extLst>
          </p:cNvPr>
          <p:cNvSpPr>
            <a:spLocks noChangeArrowheads="1"/>
          </p:cNvSpPr>
          <p:nvPr/>
        </p:nvSpPr>
        <p:spPr bwMode="auto">
          <a:xfrm>
            <a:off x="7083790" y="5697703"/>
            <a:ext cx="1319002" cy="423638"/>
          </a:xfrm>
          <a:prstGeom prst="rightArrow">
            <a:avLst>
              <a:gd name="adj1" fmla="val 50000"/>
              <a:gd name="adj2" fmla="val 77838"/>
            </a:avLst>
          </a:prstGeom>
          <a:solidFill>
            <a:schemeClr val="accent2"/>
          </a:solidFill>
          <a:ln w="12700">
            <a:solidFill>
              <a:schemeClr val="bg1"/>
            </a:solidFill>
            <a:miter lim="800000"/>
            <a:headEnd/>
            <a:tailEnd/>
          </a:ln>
          <a:effectLst/>
        </p:spPr>
        <p:txBody>
          <a:bodyPr wrap="none" anchor="ctr"/>
          <a:lstStyle/>
          <a:p>
            <a:endParaRPr lang="en-IN"/>
          </a:p>
        </p:txBody>
      </p:sp>
      <p:sp>
        <p:nvSpPr>
          <p:cNvPr id="37" name="Line 35">
            <a:extLst>
              <a:ext uri="{FF2B5EF4-FFF2-40B4-BE49-F238E27FC236}">
                <a16:creationId xmlns:a16="http://schemas.microsoft.com/office/drawing/2014/main" id="{4FD22348-0C67-4221-AFFD-6452DAB93438}"/>
              </a:ext>
            </a:extLst>
          </p:cNvPr>
          <p:cNvSpPr>
            <a:spLocks noChangeShapeType="1"/>
          </p:cNvSpPr>
          <p:nvPr/>
        </p:nvSpPr>
        <p:spPr bwMode="auto">
          <a:xfrm>
            <a:off x="12288810" y="3300143"/>
            <a:ext cx="109917" cy="1651041"/>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Text Box 36">
            <a:extLst>
              <a:ext uri="{FF2B5EF4-FFF2-40B4-BE49-F238E27FC236}">
                <a16:creationId xmlns:a16="http://schemas.microsoft.com/office/drawing/2014/main" id="{3B5B82FE-EE95-49C6-8126-7767D2AE89D5}"/>
              </a:ext>
            </a:extLst>
          </p:cNvPr>
          <p:cNvSpPr txBox="1">
            <a:spLocks noChangeArrowheads="1"/>
          </p:cNvSpPr>
          <p:nvPr/>
        </p:nvSpPr>
        <p:spPr bwMode="auto">
          <a:xfrm>
            <a:off x="2687118" y="8665457"/>
            <a:ext cx="36272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2000" b="1">
                <a:solidFill>
                  <a:schemeClr val="tx2"/>
                </a:solidFill>
                <a:latin typeface="Open Sans"/>
              </a:rPr>
              <a:t>Training Data</a:t>
            </a:r>
            <a:endParaRPr lang="en-US" altLang="en-US" sz="2000">
              <a:solidFill>
                <a:schemeClr val="bg2"/>
              </a:solidFill>
              <a:latin typeface="Open Sans"/>
            </a:endParaRPr>
          </a:p>
        </p:txBody>
      </p:sp>
      <p:sp>
        <p:nvSpPr>
          <p:cNvPr id="39" name="Rectangle: Rounded Corners 38">
            <a:extLst>
              <a:ext uri="{FF2B5EF4-FFF2-40B4-BE49-F238E27FC236}">
                <a16:creationId xmlns:a16="http://schemas.microsoft.com/office/drawing/2014/main" id="{F7AC9820-0588-4282-9FF1-94ABBDB6177A}"/>
              </a:ext>
            </a:extLst>
          </p:cNvPr>
          <p:cNvSpPr/>
          <p:nvPr/>
        </p:nvSpPr>
        <p:spPr>
          <a:xfrm>
            <a:off x="2812540" y="1161057"/>
            <a:ext cx="10744950"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Below example illustrates the splitting attributes with respect to the adjacent training data</a:t>
            </a:r>
          </a:p>
        </p:txBody>
      </p:sp>
    </p:spTree>
    <p:extLst>
      <p:ext uri="{BB962C8B-B14F-4D97-AF65-F5344CB8AC3E}">
        <p14:creationId xmlns:p14="http://schemas.microsoft.com/office/powerpoint/2010/main" val="44178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72">
            <a:extLst>
              <a:ext uri="{FF2B5EF4-FFF2-40B4-BE49-F238E27FC236}">
                <a16:creationId xmlns:a16="http://schemas.microsoft.com/office/drawing/2014/main" id="{B2A93E84-BA39-41CB-906F-9A8CE34F6CC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Decision Tree: Example 2</a:t>
            </a:r>
          </a:p>
        </p:txBody>
      </p:sp>
      <p:pic>
        <p:nvPicPr>
          <p:cNvPr id="8" name="Shape 375">
            <a:extLst>
              <a:ext uri="{FF2B5EF4-FFF2-40B4-BE49-F238E27FC236}">
                <a16:creationId xmlns:a16="http://schemas.microsoft.com/office/drawing/2014/main" id="{91DE6AE7-1F4D-457F-A605-897520E6D42E}"/>
              </a:ext>
            </a:extLst>
          </p:cNvPr>
          <p:cNvPicPr preferRelativeResize="0"/>
          <p:nvPr/>
        </p:nvPicPr>
        <p:blipFill rotWithShape="1">
          <a:blip r:embed="rId3">
            <a:alphaModFix/>
          </a:blip>
          <a:srcRect/>
          <a:stretch/>
        </p:blipFill>
        <p:spPr>
          <a:xfrm>
            <a:off x="5519539" y="829986"/>
            <a:ext cx="5330952" cy="253919"/>
          </a:xfrm>
          <a:prstGeom prst="rect">
            <a:avLst/>
          </a:prstGeom>
          <a:noFill/>
          <a:ln>
            <a:noFill/>
          </a:ln>
        </p:spPr>
      </p:pic>
      <p:sp>
        <p:nvSpPr>
          <p:cNvPr id="9" name="TextBox 8">
            <a:extLst>
              <a:ext uri="{FF2B5EF4-FFF2-40B4-BE49-F238E27FC236}">
                <a16:creationId xmlns:a16="http://schemas.microsoft.com/office/drawing/2014/main" id="{FBDA865F-E62B-4EC3-8D33-7B3D88BBAAED}"/>
              </a:ext>
            </a:extLst>
          </p:cNvPr>
          <p:cNvSpPr txBox="1"/>
          <p:nvPr/>
        </p:nvSpPr>
        <p:spPr>
          <a:xfrm>
            <a:off x="1275311" y="5293761"/>
            <a:ext cx="1345241" cy="400110"/>
          </a:xfrm>
          <a:prstGeom prst="rect">
            <a:avLst/>
          </a:prstGeom>
          <a:solidFill>
            <a:srgbClr val="5EB9C2"/>
          </a:solidFill>
          <a:ln w="9525" cap="flat" cmpd="sng" algn="ctr">
            <a:solidFill>
              <a:schemeClr val="bg1"/>
            </a:solidFill>
            <a:prstDash val="solid"/>
          </a:ln>
          <a:effectLst>
            <a:outerShdw blurRad="40000" dist="20000" dir="5400000" rotWithShape="0">
              <a:srgbClr val="000000">
                <a:alpha val="38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chemeClr val="bg1"/>
                </a:solidFill>
                <a:effectLst/>
                <a:uLnTx/>
                <a:uFillTx/>
                <a:latin typeface="Open Sans"/>
                <a:ea typeface="Tahoma" panose="020B0604030504040204" pitchFamily="34" charset="0"/>
                <a:cs typeface="Tahoma" panose="020B0604030504040204" pitchFamily="34" charset="0"/>
                <a:sym typeface="Arial"/>
                <a:rtl val="0"/>
              </a:rPr>
              <a:t>Outlook ?</a:t>
            </a:r>
            <a:endParaRPr kumimoji="0" lang="en-IN" sz="2000" b="1" i="0" u="none" strike="noStrike" kern="0" cap="none" spc="0" normalizeH="0" baseline="0" noProof="0" dirty="0">
              <a:ln>
                <a:noFill/>
              </a:ln>
              <a:solidFill>
                <a:schemeClr val="bg1"/>
              </a:solidFill>
              <a:effectLst/>
              <a:uLnTx/>
              <a:uFillTx/>
              <a:latin typeface="Open Sans"/>
              <a:ea typeface="Tahoma" panose="020B0604030504040204" pitchFamily="34" charset="0"/>
              <a:cs typeface="Tahoma" panose="020B0604030504040204" pitchFamily="34" charset="0"/>
              <a:sym typeface="Arial"/>
              <a:rtl val="0"/>
            </a:endParaRPr>
          </a:p>
        </p:txBody>
      </p:sp>
      <p:sp>
        <p:nvSpPr>
          <p:cNvPr id="10" name="TextBox 9">
            <a:extLst>
              <a:ext uri="{FF2B5EF4-FFF2-40B4-BE49-F238E27FC236}">
                <a16:creationId xmlns:a16="http://schemas.microsoft.com/office/drawing/2014/main" id="{5EEA6BDB-96B0-48F8-81FF-F7791D5FE4A9}"/>
              </a:ext>
            </a:extLst>
          </p:cNvPr>
          <p:cNvSpPr txBox="1"/>
          <p:nvPr/>
        </p:nvSpPr>
        <p:spPr>
          <a:xfrm>
            <a:off x="963876" y="4086112"/>
            <a:ext cx="2547728" cy="707886"/>
          </a:xfrm>
          <a:prstGeom prst="rect">
            <a:avLst/>
          </a:prstGeom>
          <a:solidFill>
            <a:srgbClr val="FFFFFF"/>
          </a:solidFill>
          <a:ln w="28575" cap="flat" cmpd="sng" algn="ctr">
            <a:solidFill>
              <a:srgbClr val="5D9CD5"/>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Play = 9</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Don’t play = 5</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12" name="TextBox 11">
            <a:extLst>
              <a:ext uri="{FF2B5EF4-FFF2-40B4-BE49-F238E27FC236}">
                <a16:creationId xmlns:a16="http://schemas.microsoft.com/office/drawing/2014/main" id="{47F05E6D-CB68-4E2E-BBBA-5804820753ED}"/>
              </a:ext>
            </a:extLst>
          </p:cNvPr>
          <p:cNvSpPr txBox="1"/>
          <p:nvPr/>
        </p:nvSpPr>
        <p:spPr>
          <a:xfrm>
            <a:off x="2109702" y="7675420"/>
            <a:ext cx="2715872" cy="707886"/>
          </a:xfrm>
          <a:prstGeom prst="rect">
            <a:avLst/>
          </a:prstGeom>
          <a:solidFill>
            <a:srgbClr val="FFFFFF"/>
          </a:solidFill>
          <a:ln w="28575" cap="flat" cmpd="sng" algn="ctr">
            <a:solidFill>
              <a:srgbClr val="5D9CD5"/>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Play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Don’t play = 3</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15" name="TextBox 14">
            <a:extLst>
              <a:ext uri="{FF2B5EF4-FFF2-40B4-BE49-F238E27FC236}">
                <a16:creationId xmlns:a16="http://schemas.microsoft.com/office/drawing/2014/main" id="{55AE2C3B-7453-4EFA-9600-29DB293E85E1}"/>
              </a:ext>
            </a:extLst>
          </p:cNvPr>
          <p:cNvSpPr txBox="1"/>
          <p:nvPr/>
        </p:nvSpPr>
        <p:spPr>
          <a:xfrm>
            <a:off x="9684283" y="7679157"/>
            <a:ext cx="449162" cy="40011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30000" noProof="0" dirty="0">
                <a:ln>
                  <a:noFill/>
                </a:ln>
                <a:solidFill>
                  <a:schemeClr val="accent2"/>
                </a:solidFill>
                <a:effectLst/>
                <a:uLnTx/>
                <a:uFillTx/>
                <a:latin typeface="Open Sans"/>
                <a:ea typeface="Tahoma" panose="020B0604030504040204" pitchFamily="34" charset="0"/>
                <a:cs typeface="Tahoma" panose="020B0604030504040204" pitchFamily="34" charset="0"/>
                <a:sym typeface="Arial"/>
                <a:rtl val="0"/>
              </a:rPr>
              <a:t>o</a:t>
            </a:r>
            <a:r>
              <a:rPr kumimoji="0" lang="en-US" sz="2000" b="1" i="0" u="none" strike="noStrike" kern="0" cap="none" spc="0" normalizeH="0" baseline="0" noProof="0" dirty="0">
                <a:ln>
                  <a:noFill/>
                </a:ln>
                <a:solidFill>
                  <a:schemeClr val="accent2"/>
                </a:solidFill>
                <a:effectLst/>
                <a:uLnTx/>
                <a:uFillTx/>
                <a:latin typeface="Open Sans"/>
                <a:ea typeface="Tahoma" panose="020B0604030504040204" pitchFamily="34" charset="0"/>
                <a:cs typeface="Tahoma" panose="020B0604030504040204" pitchFamily="34" charset="0"/>
                <a:sym typeface="Arial"/>
                <a:rtl val="0"/>
              </a:rPr>
              <a:t>C</a:t>
            </a:r>
            <a:endParaRPr kumimoji="0" lang="en-IN" sz="2000" b="1" i="0" u="none" strike="noStrike" kern="0" cap="none" spc="0" normalizeH="0" baseline="0" noProof="0" dirty="0">
              <a:ln>
                <a:noFill/>
              </a:ln>
              <a:solidFill>
                <a:schemeClr val="accent2"/>
              </a:solidFill>
              <a:effectLst/>
              <a:uLnTx/>
              <a:uFillTx/>
              <a:latin typeface="Open Sans"/>
              <a:ea typeface="Tahoma" panose="020B0604030504040204" pitchFamily="34" charset="0"/>
              <a:cs typeface="Tahoma" panose="020B0604030504040204" pitchFamily="34" charset="0"/>
              <a:sym typeface="Arial"/>
              <a:rtl val="0"/>
            </a:endParaRPr>
          </a:p>
        </p:txBody>
      </p:sp>
      <p:cxnSp>
        <p:nvCxnSpPr>
          <p:cNvPr id="16" name="Straight Arrow Connector 15">
            <a:extLst>
              <a:ext uri="{FF2B5EF4-FFF2-40B4-BE49-F238E27FC236}">
                <a16:creationId xmlns:a16="http://schemas.microsoft.com/office/drawing/2014/main" id="{3959114E-39F6-4D83-905D-F59413BFBD5C}"/>
              </a:ext>
            </a:extLst>
          </p:cNvPr>
          <p:cNvCxnSpPr>
            <a:cxnSpLocks/>
            <a:endCxn id="19" idx="1"/>
          </p:cNvCxnSpPr>
          <p:nvPr/>
        </p:nvCxnSpPr>
        <p:spPr>
          <a:xfrm>
            <a:off x="9361344" y="7951375"/>
            <a:ext cx="1928917" cy="595093"/>
          </a:xfrm>
          <a:prstGeom prst="straightConnector1">
            <a:avLst/>
          </a:prstGeom>
          <a:noFill/>
          <a:ln w="28575" cap="flat" cmpd="sng" algn="ctr">
            <a:solidFill>
              <a:srgbClr val="F4891E">
                <a:shade val="95000"/>
                <a:satMod val="105000"/>
              </a:srgbClr>
            </a:solidFill>
            <a:prstDash val="solid"/>
            <a:tailEnd type="triangle"/>
          </a:ln>
          <a:effectLst/>
        </p:spPr>
      </p:cxnSp>
      <p:cxnSp>
        <p:nvCxnSpPr>
          <p:cNvPr id="17" name="Straight Arrow Connector 16">
            <a:extLst>
              <a:ext uri="{FF2B5EF4-FFF2-40B4-BE49-F238E27FC236}">
                <a16:creationId xmlns:a16="http://schemas.microsoft.com/office/drawing/2014/main" id="{04129824-B730-44AC-A867-66F077927DD0}"/>
              </a:ext>
            </a:extLst>
          </p:cNvPr>
          <p:cNvCxnSpPr>
            <a:cxnSpLocks/>
            <a:endCxn id="20" idx="1"/>
          </p:cNvCxnSpPr>
          <p:nvPr/>
        </p:nvCxnSpPr>
        <p:spPr>
          <a:xfrm flipV="1">
            <a:off x="9361344" y="6676095"/>
            <a:ext cx="1928917" cy="1275280"/>
          </a:xfrm>
          <a:prstGeom prst="straightConnector1">
            <a:avLst/>
          </a:prstGeom>
          <a:noFill/>
          <a:ln w="28575" cap="flat" cmpd="sng" algn="ctr">
            <a:solidFill>
              <a:srgbClr val="F4891E">
                <a:shade val="95000"/>
                <a:satMod val="105000"/>
              </a:srgbClr>
            </a:solidFill>
            <a:prstDash val="solid"/>
            <a:tailEnd type="triangle"/>
          </a:ln>
          <a:effectLst/>
        </p:spPr>
      </p:cxnSp>
      <p:sp>
        <p:nvSpPr>
          <p:cNvPr id="18" name="TextBox 17">
            <a:extLst>
              <a:ext uri="{FF2B5EF4-FFF2-40B4-BE49-F238E27FC236}">
                <a16:creationId xmlns:a16="http://schemas.microsoft.com/office/drawing/2014/main" id="{45EFD80A-1EEA-44FB-BA2B-654BA688586F}"/>
              </a:ext>
            </a:extLst>
          </p:cNvPr>
          <p:cNvSpPr txBox="1"/>
          <p:nvPr/>
        </p:nvSpPr>
        <p:spPr>
          <a:xfrm rot="19716947">
            <a:off x="9803191" y="6963887"/>
            <a:ext cx="72648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High</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19" name="TextBox 18">
            <a:extLst>
              <a:ext uri="{FF2B5EF4-FFF2-40B4-BE49-F238E27FC236}">
                <a16:creationId xmlns:a16="http://schemas.microsoft.com/office/drawing/2014/main" id="{E457A189-D0E7-4082-92F2-41178E402492}"/>
              </a:ext>
            </a:extLst>
          </p:cNvPr>
          <p:cNvSpPr txBox="1"/>
          <p:nvPr/>
        </p:nvSpPr>
        <p:spPr>
          <a:xfrm>
            <a:off x="11290261" y="8192525"/>
            <a:ext cx="2997131" cy="707886"/>
          </a:xfrm>
          <a:prstGeom prst="rect">
            <a:avLst/>
          </a:prstGeom>
          <a:solidFill>
            <a:srgbClr val="FFFFFF"/>
          </a:solidFill>
          <a:ln w="28575" cap="flat" cmpd="sng" algn="ctr">
            <a:solidFill>
              <a:srgbClr val="5D9CD5"/>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Play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Don’t play = 0</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20" name="TextBox 19">
            <a:extLst>
              <a:ext uri="{FF2B5EF4-FFF2-40B4-BE49-F238E27FC236}">
                <a16:creationId xmlns:a16="http://schemas.microsoft.com/office/drawing/2014/main" id="{1168DC65-8B84-46B2-80CD-F4D38D40A535}"/>
              </a:ext>
            </a:extLst>
          </p:cNvPr>
          <p:cNvSpPr txBox="1"/>
          <p:nvPr/>
        </p:nvSpPr>
        <p:spPr>
          <a:xfrm>
            <a:off x="11290261" y="6322152"/>
            <a:ext cx="2997131" cy="707886"/>
          </a:xfrm>
          <a:prstGeom prst="rect">
            <a:avLst/>
          </a:prstGeom>
          <a:solidFill>
            <a:srgbClr val="FFFFFF"/>
          </a:solidFill>
          <a:ln w="28575" cap="flat" cmpd="sng" algn="ctr">
            <a:solidFill>
              <a:srgbClr val="5D9CD5"/>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Play =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Don’t play = 3</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22" name="TextBox 21">
            <a:extLst>
              <a:ext uri="{FF2B5EF4-FFF2-40B4-BE49-F238E27FC236}">
                <a16:creationId xmlns:a16="http://schemas.microsoft.com/office/drawing/2014/main" id="{64352C70-160B-4368-B693-E8604AB55F3C}"/>
              </a:ext>
            </a:extLst>
          </p:cNvPr>
          <p:cNvSpPr txBox="1"/>
          <p:nvPr/>
        </p:nvSpPr>
        <p:spPr>
          <a:xfrm>
            <a:off x="8303842" y="5098677"/>
            <a:ext cx="2743846" cy="707886"/>
          </a:xfrm>
          <a:prstGeom prst="rect">
            <a:avLst/>
          </a:prstGeom>
          <a:solidFill>
            <a:srgbClr val="FFFFFF"/>
          </a:solidFill>
          <a:ln w="28575" cap="flat" cmpd="sng" algn="ctr">
            <a:solidFill>
              <a:srgbClr val="5D9CD5"/>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Play = 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Don’t play = 0</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cxnSp>
        <p:nvCxnSpPr>
          <p:cNvPr id="23" name="Straight Arrow Connector 22">
            <a:extLst>
              <a:ext uri="{FF2B5EF4-FFF2-40B4-BE49-F238E27FC236}">
                <a16:creationId xmlns:a16="http://schemas.microsoft.com/office/drawing/2014/main" id="{E697B9EC-ADA6-4CD1-8E73-4F50A6554D9D}"/>
              </a:ext>
            </a:extLst>
          </p:cNvPr>
          <p:cNvCxnSpPr>
            <a:cxnSpLocks/>
          </p:cNvCxnSpPr>
          <p:nvPr/>
        </p:nvCxnSpPr>
        <p:spPr>
          <a:xfrm>
            <a:off x="7355144" y="8121850"/>
            <a:ext cx="1283589" cy="0"/>
          </a:xfrm>
          <a:prstGeom prst="straightConnector1">
            <a:avLst/>
          </a:prstGeom>
          <a:noFill/>
          <a:ln w="28575" cap="flat" cmpd="sng" algn="ctr">
            <a:solidFill>
              <a:srgbClr val="00B0F0"/>
            </a:solidFill>
            <a:prstDash val="solid"/>
            <a:tailEnd type="triangle"/>
          </a:ln>
          <a:effectLst/>
        </p:spPr>
      </p:cxnSp>
      <p:sp>
        <p:nvSpPr>
          <p:cNvPr id="25" name="TextBox 24">
            <a:extLst>
              <a:ext uri="{FF2B5EF4-FFF2-40B4-BE49-F238E27FC236}">
                <a16:creationId xmlns:a16="http://schemas.microsoft.com/office/drawing/2014/main" id="{4F219721-26A8-4A6D-826B-F43F474E511F}"/>
              </a:ext>
            </a:extLst>
          </p:cNvPr>
          <p:cNvSpPr txBox="1"/>
          <p:nvPr/>
        </p:nvSpPr>
        <p:spPr>
          <a:xfrm>
            <a:off x="2289111" y="2446745"/>
            <a:ext cx="2715875" cy="707886"/>
          </a:xfrm>
          <a:prstGeom prst="rect">
            <a:avLst/>
          </a:prstGeom>
          <a:solidFill>
            <a:srgbClr val="FFFFFF"/>
          </a:solidFill>
          <a:ln w="28575" cap="flat" cmpd="sng" algn="ctr">
            <a:solidFill>
              <a:srgbClr val="5D9CD5"/>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Play = 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Don’t play = 2</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cxnSp>
        <p:nvCxnSpPr>
          <p:cNvPr id="26" name="Straight Arrow Connector 25">
            <a:extLst>
              <a:ext uri="{FF2B5EF4-FFF2-40B4-BE49-F238E27FC236}">
                <a16:creationId xmlns:a16="http://schemas.microsoft.com/office/drawing/2014/main" id="{D1BDB7A0-B694-49A4-850A-72C090AA6301}"/>
              </a:ext>
            </a:extLst>
          </p:cNvPr>
          <p:cNvCxnSpPr>
            <a:cxnSpLocks/>
          </p:cNvCxnSpPr>
          <p:nvPr/>
        </p:nvCxnSpPr>
        <p:spPr>
          <a:xfrm>
            <a:off x="7358101" y="3326076"/>
            <a:ext cx="1338242" cy="8030"/>
          </a:xfrm>
          <a:prstGeom prst="straightConnector1">
            <a:avLst/>
          </a:prstGeom>
          <a:noFill/>
          <a:ln w="28575" cap="flat" cmpd="sng" algn="ctr">
            <a:solidFill>
              <a:srgbClr val="00B0F0"/>
            </a:solidFill>
            <a:prstDash val="solid"/>
            <a:tailEnd type="triangle"/>
          </a:ln>
          <a:effectLst/>
        </p:spPr>
      </p:cxnSp>
      <p:cxnSp>
        <p:nvCxnSpPr>
          <p:cNvPr id="28" name="Straight Arrow Connector 27">
            <a:extLst>
              <a:ext uri="{FF2B5EF4-FFF2-40B4-BE49-F238E27FC236}">
                <a16:creationId xmlns:a16="http://schemas.microsoft.com/office/drawing/2014/main" id="{B2B751E5-260F-49EB-830B-CFA7049C5D03}"/>
              </a:ext>
            </a:extLst>
          </p:cNvPr>
          <p:cNvCxnSpPr>
            <a:cxnSpLocks/>
            <a:endCxn id="32" idx="1"/>
          </p:cNvCxnSpPr>
          <p:nvPr/>
        </p:nvCxnSpPr>
        <p:spPr>
          <a:xfrm>
            <a:off x="10189689" y="3530689"/>
            <a:ext cx="1240379" cy="418301"/>
          </a:xfrm>
          <a:prstGeom prst="straightConnector1">
            <a:avLst/>
          </a:prstGeom>
          <a:noFill/>
          <a:ln w="28575" cap="flat" cmpd="sng" algn="ctr">
            <a:solidFill>
              <a:srgbClr val="00B0F0"/>
            </a:solidFill>
            <a:prstDash val="solid"/>
            <a:tailEnd type="triangle"/>
          </a:ln>
          <a:effectLst/>
        </p:spPr>
      </p:cxnSp>
      <p:cxnSp>
        <p:nvCxnSpPr>
          <p:cNvPr id="29" name="Straight Arrow Connector 28">
            <a:extLst>
              <a:ext uri="{FF2B5EF4-FFF2-40B4-BE49-F238E27FC236}">
                <a16:creationId xmlns:a16="http://schemas.microsoft.com/office/drawing/2014/main" id="{85D9DA57-B5E5-4627-8B2B-969E5C008073}"/>
              </a:ext>
            </a:extLst>
          </p:cNvPr>
          <p:cNvCxnSpPr>
            <a:cxnSpLocks/>
          </p:cNvCxnSpPr>
          <p:nvPr/>
        </p:nvCxnSpPr>
        <p:spPr>
          <a:xfrm flipV="1">
            <a:off x="10192415" y="2565516"/>
            <a:ext cx="1211375" cy="584335"/>
          </a:xfrm>
          <a:prstGeom prst="straightConnector1">
            <a:avLst/>
          </a:prstGeom>
          <a:noFill/>
          <a:ln w="28575" cap="flat" cmpd="sng" algn="ctr">
            <a:solidFill>
              <a:srgbClr val="00B0F0"/>
            </a:solidFill>
            <a:prstDash val="solid"/>
            <a:tailEnd type="triangle"/>
          </a:ln>
          <a:effectLst/>
        </p:spPr>
      </p:cxnSp>
      <p:sp>
        <p:nvSpPr>
          <p:cNvPr id="30" name="TextBox 29">
            <a:extLst>
              <a:ext uri="{FF2B5EF4-FFF2-40B4-BE49-F238E27FC236}">
                <a16:creationId xmlns:a16="http://schemas.microsoft.com/office/drawing/2014/main" id="{28028DE4-C6EE-4887-9AB3-7F44B47B5760}"/>
              </a:ext>
            </a:extLst>
          </p:cNvPr>
          <p:cNvSpPr txBox="1"/>
          <p:nvPr/>
        </p:nvSpPr>
        <p:spPr>
          <a:xfrm rot="1587247">
            <a:off x="10201322" y="3786124"/>
            <a:ext cx="94448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Strong</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31" name="TextBox 30">
            <a:extLst>
              <a:ext uri="{FF2B5EF4-FFF2-40B4-BE49-F238E27FC236}">
                <a16:creationId xmlns:a16="http://schemas.microsoft.com/office/drawing/2014/main" id="{57E951F1-C8BA-4772-B784-21846CA375AF}"/>
              </a:ext>
            </a:extLst>
          </p:cNvPr>
          <p:cNvSpPr txBox="1"/>
          <p:nvPr/>
        </p:nvSpPr>
        <p:spPr>
          <a:xfrm rot="20044878">
            <a:off x="10157615" y="2541831"/>
            <a:ext cx="81624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Weak</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32" name="TextBox 31">
            <a:extLst>
              <a:ext uri="{FF2B5EF4-FFF2-40B4-BE49-F238E27FC236}">
                <a16:creationId xmlns:a16="http://schemas.microsoft.com/office/drawing/2014/main" id="{F5875EBC-7B87-4009-B2E3-B15DC15986C6}"/>
              </a:ext>
            </a:extLst>
          </p:cNvPr>
          <p:cNvSpPr txBox="1"/>
          <p:nvPr/>
        </p:nvSpPr>
        <p:spPr>
          <a:xfrm>
            <a:off x="11430068" y="3595047"/>
            <a:ext cx="2970854" cy="707886"/>
          </a:xfrm>
          <a:prstGeom prst="rect">
            <a:avLst/>
          </a:prstGeom>
          <a:solidFill>
            <a:srgbClr val="FFFFFF"/>
          </a:solidFill>
          <a:ln w="28575" cap="flat" cmpd="sng" algn="ctr">
            <a:solidFill>
              <a:srgbClr val="5D9CD5"/>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Play =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Don’t play = 2</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33" name="TextBox 32">
            <a:extLst>
              <a:ext uri="{FF2B5EF4-FFF2-40B4-BE49-F238E27FC236}">
                <a16:creationId xmlns:a16="http://schemas.microsoft.com/office/drawing/2014/main" id="{403B0207-2A92-4F82-AABD-987A4B8118D3}"/>
              </a:ext>
            </a:extLst>
          </p:cNvPr>
          <p:cNvSpPr txBox="1"/>
          <p:nvPr/>
        </p:nvSpPr>
        <p:spPr>
          <a:xfrm>
            <a:off x="11430068" y="2086767"/>
            <a:ext cx="2997131" cy="707886"/>
          </a:xfrm>
          <a:prstGeom prst="rect">
            <a:avLst/>
          </a:prstGeom>
          <a:solidFill>
            <a:srgbClr val="FFFFFF"/>
          </a:solidFill>
          <a:ln w="28575" cap="flat" cmpd="sng" algn="ctr">
            <a:solidFill>
              <a:srgbClr val="5D9CD5"/>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Play = 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Don’t play = 0</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sp>
        <p:nvSpPr>
          <p:cNvPr id="37" name="TextBox 36">
            <a:extLst>
              <a:ext uri="{FF2B5EF4-FFF2-40B4-BE49-F238E27FC236}">
                <a16:creationId xmlns:a16="http://schemas.microsoft.com/office/drawing/2014/main" id="{01FB08EC-1BC4-4072-9959-E01F8C8FE8D1}"/>
              </a:ext>
            </a:extLst>
          </p:cNvPr>
          <p:cNvSpPr txBox="1"/>
          <p:nvPr/>
        </p:nvSpPr>
        <p:spPr>
          <a:xfrm>
            <a:off x="9133339" y="4247576"/>
            <a:ext cx="930063"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tx1">
                    <a:lumMod val="75000"/>
                    <a:lumOff val="25000"/>
                  </a:schemeClr>
                </a:solidFill>
                <a:effectLst/>
                <a:uLnTx/>
                <a:uFillTx/>
                <a:latin typeface="Open Sans"/>
                <a:ea typeface="Tahoma" panose="020B0604030504040204" pitchFamily="34" charset="0"/>
                <a:cs typeface="Tahoma" panose="020B0604030504040204" pitchFamily="34" charset="0"/>
                <a:sym typeface="Arial"/>
                <a:rtl val="0"/>
              </a:rPr>
              <a:t>Windy</a:t>
            </a:r>
            <a:endParaRPr kumimoji="0" lang="en-IN" sz="2000" b="0" i="0" u="none" strike="noStrike" kern="0" cap="none" spc="0" normalizeH="0" baseline="0" noProof="0" dirty="0">
              <a:ln>
                <a:noFill/>
              </a:ln>
              <a:solidFill>
                <a:schemeClr val="tx1">
                  <a:lumMod val="75000"/>
                  <a:lumOff val="25000"/>
                </a:schemeClr>
              </a:solidFill>
              <a:effectLst/>
              <a:uLnTx/>
              <a:uFillTx/>
              <a:latin typeface="Open Sans"/>
              <a:ea typeface="Tahoma" panose="020B0604030504040204" pitchFamily="34" charset="0"/>
              <a:cs typeface="Tahoma" panose="020B0604030504040204" pitchFamily="34" charset="0"/>
              <a:sym typeface="Arial"/>
              <a:rtl val="0"/>
            </a:endParaRPr>
          </a:p>
        </p:txBody>
      </p:sp>
      <p:cxnSp>
        <p:nvCxnSpPr>
          <p:cNvPr id="38" name="Straight Arrow Connector 37">
            <a:extLst>
              <a:ext uri="{FF2B5EF4-FFF2-40B4-BE49-F238E27FC236}">
                <a16:creationId xmlns:a16="http://schemas.microsoft.com/office/drawing/2014/main" id="{CA1A13AA-FB18-4E94-A355-3D655B67F786}"/>
              </a:ext>
            </a:extLst>
          </p:cNvPr>
          <p:cNvCxnSpPr>
            <a:cxnSpLocks/>
            <a:stCxn id="9" idx="3"/>
          </p:cNvCxnSpPr>
          <p:nvPr/>
        </p:nvCxnSpPr>
        <p:spPr>
          <a:xfrm>
            <a:off x="2620551" y="5493817"/>
            <a:ext cx="2901629" cy="2628036"/>
          </a:xfrm>
          <a:prstGeom prst="straightConnector1">
            <a:avLst/>
          </a:prstGeom>
          <a:ln w="28575">
            <a:solidFill>
              <a:srgbClr val="5D9CD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DC7A0DA-973C-43D0-AA50-E03FC7AFB2B0}"/>
              </a:ext>
            </a:extLst>
          </p:cNvPr>
          <p:cNvCxnSpPr>
            <a:cxnSpLocks/>
            <a:stCxn id="9" idx="3"/>
          </p:cNvCxnSpPr>
          <p:nvPr/>
        </p:nvCxnSpPr>
        <p:spPr>
          <a:xfrm flipV="1">
            <a:off x="2620551" y="3512268"/>
            <a:ext cx="3007234" cy="1981547"/>
          </a:xfrm>
          <a:prstGeom prst="straightConnector1">
            <a:avLst/>
          </a:prstGeom>
          <a:ln w="28575">
            <a:solidFill>
              <a:srgbClr val="5D9CD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6F9CE9-B35E-4092-B3C5-BEA88DC17B90}"/>
              </a:ext>
            </a:extLst>
          </p:cNvPr>
          <p:cNvCxnSpPr>
            <a:cxnSpLocks/>
            <a:stCxn id="9" idx="3"/>
          </p:cNvCxnSpPr>
          <p:nvPr/>
        </p:nvCxnSpPr>
        <p:spPr>
          <a:xfrm>
            <a:off x="2620552" y="5493816"/>
            <a:ext cx="3195725" cy="1"/>
          </a:xfrm>
          <a:prstGeom prst="straightConnector1">
            <a:avLst/>
          </a:prstGeom>
          <a:ln w="28575">
            <a:solidFill>
              <a:srgbClr val="5D9CD5"/>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7160B36-347C-43E3-853D-9764F4BE79F0}"/>
              </a:ext>
            </a:extLst>
          </p:cNvPr>
          <p:cNvSpPr txBox="1"/>
          <p:nvPr/>
        </p:nvSpPr>
        <p:spPr>
          <a:xfrm rot="1350936">
            <a:off x="9837945" y="8366257"/>
            <a:ext cx="103105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dirty="0">
                <a:solidFill>
                  <a:schemeClr val="tx1">
                    <a:lumMod val="65000"/>
                    <a:lumOff val="35000"/>
                  </a:schemeClr>
                </a:solidFill>
                <a:latin typeface="Open Sans"/>
                <a:ea typeface="Tahoma" panose="020B0604030504040204" pitchFamily="34" charset="0"/>
                <a:cs typeface="Tahoma" panose="020B0604030504040204" pitchFamily="34" charset="0"/>
                <a:sym typeface="Arial"/>
                <a:rtl val="0"/>
              </a:rPr>
              <a:t>Normal</a:t>
            </a:r>
            <a:endParaRPr kumimoji="0" lang="en-IN" sz="2000" b="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grpSp>
        <p:nvGrpSpPr>
          <p:cNvPr id="43" name="Group 42">
            <a:extLst>
              <a:ext uri="{FF2B5EF4-FFF2-40B4-BE49-F238E27FC236}">
                <a16:creationId xmlns:a16="http://schemas.microsoft.com/office/drawing/2014/main" id="{AB978CD6-F26D-4BC6-923E-A4ED60D2627C}"/>
              </a:ext>
            </a:extLst>
          </p:cNvPr>
          <p:cNvGrpSpPr/>
          <p:nvPr/>
        </p:nvGrpSpPr>
        <p:grpSpPr>
          <a:xfrm>
            <a:off x="5867626" y="2887897"/>
            <a:ext cx="1020243" cy="1487766"/>
            <a:chOff x="5867626" y="2161069"/>
            <a:chExt cx="1020243" cy="1487766"/>
          </a:xfrm>
        </p:grpSpPr>
        <p:sp>
          <p:nvSpPr>
            <p:cNvPr id="36" name="TextBox 35">
              <a:extLst>
                <a:ext uri="{FF2B5EF4-FFF2-40B4-BE49-F238E27FC236}">
                  <a16:creationId xmlns:a16="http://schemas.microsoft.com/office/drawing/2014/main" id="{2DC2B7D6-B3DE-4FE9-9B8F-376100101D3B}"/>
                </a:ext>
              </a:extLst>
            </p:cNvPr>
            <p:cNvSpPr txBox="1"/>
            <p:nvPr/>
          </p:nvSpPr>
          <p:spPr>
            <a:xfrm>
              <a:off x="5899521" y="3248725"/>
              <a:ext cx="83708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chemeClr val="tx1">
                      <a:lumMod val="75000"/>
                      <a:lumOff val="25000"/>
                    </a:schemeClr>
                  </a:solidFill>
                  <a:effectLst/>
                  <a:uLnTx/>
                  <a:uFillTx/>
                  <a:latin typeface="Open Sans"/>
                  <a:ea typeface="Tahoma" panose="020B0604030504040204" pitchFamily="34" charset="0"/>
                  <a:cs typeface="Tahoma" panose="020B0604030504040204" pitchFamily="34" charset="0"/>
                  <a:sym typeface="Arial"/>
                  <a:rtl val="0"/>
                </a:rPr>
                <a:t>Rainy</a:t>
              </a:r>
              <a:endParaRPr kumimoji="0" lang="en-IN" sz="2000" i="0" u="none" strike="noStrike" kern="0" cap="none" spc="0" normalizeH="0" baseline="0" noProof="0" dirty="0">
                <a:ln>
                  <a:noFill/>
                </a:ln>
                <a:solidFill>
                  <a:schemeClr val="tx1">
                    <a:lumMod val="75000"/>
                    <a:lumOff val="25000"/>
                  </a:schemeClr>
                </a:solidFill>
                <a:effectLst/>
                <a:uLnTx/>
                <a:uFillTx/>
                <a:latin typeface="Open Sans"/>
                <a:ea typeface="Tahoma" panose="020B0604030504040204" pitchFamily="34" charset="0"/>
                <a:cs typeface="Tahoma" panose="020B0604030504040204" pitchFamily="34" charset="0"/>
                <a:sym typeface="Arial"/>
                <a:rtl val="0"/>
              </a:endParaRPr>
            </a:p>
          </p:txBody>
        </p:sp>
        <p:pic>
          <p:nvPicPr>
            <p:cNvPr id="3" name="Picture 2" descr="A close up of a logo&#10;&#10;Description automatically generated">
              <a:extLst>
                <a:ext uri="{FF2B5EF4-FFF2-40B4-BE49-F238E27FC236}">
                  <a16:creationId xmlns:a16="http://schemas.microsoft.com/office/drawing/2014/main" id="{E03F6D77-D445-48B5-9D24-9111B965A0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626" y="2161069"/>
              <a:ext cx="1020243" cy="1006150"/>
            </a:xfrm>
            <a:prstGeom prst="rect">
              <a:avLst/>
            </a:prstGeom>
          </p:spPr>
        </p:pic>
      </p:grpSp>
      <p:grpSp>
        <p:nvGrpSpPr>
          <p:cNvPr id="44" name="Group 43">
            <a:extLst>
              <a:ext uri="{FF2B5EF4-FFF2-40B4-BE49-F238E27FC236}">
                <a16:creationId xmlns:a16="http://schemas.microsoft.com/office/drawing/2014/main" id="{BBBF3EA4-DC5F-4E22-8E9F-303E1157DDC4}"/>
              </a:ext>
            </a:extLst>
          </p:cNvPr>
          <p:cNvGrpSpPr/>
          <p:nvPr/>
        </p:nvGrpSpPr>
        <p:grpSpPr>
          <a:xfrm>
            <a:off x="5992479" y="5017900"/>
            <a:ext cx="1096925" cy="1304252"/>
            <a:chOff x="5992479" y="4291072"/>
            <a:chExt cx="1096925" cy="1304252"/>
          </a:xfrm>
        </p:grpSpPr>
        <p:sp>
          <p:nvSpPr>
            <p:cNvPr id="35" name="TextBox 34">
              <a:extLst>
                <a:ext uri="{FF2B5EF4-FFF2-40B4-BE49-F238E27FC236}">
                  <a16:creationId xmlns:a16="http://schemas.microsoft.com/office/drawing/2014/main" id="{31C329AA-1AA2-4C2F-BB64-ECC219396479}"/>
                </a:ext>
              </a:extLst>
            </p:cNvPr>
            <p:cNvSpPr txBox="1"/>
            <p:nvPr/>
          </p:nvSpPr>
          <p:spPr>
            <a:xfrm>
              <a:off x="6063160" y="5195214"/>
              <a:ext cx="1026244"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chemeClr val="tx1">
                      <a:lumMod val="75000"/>
                      <a:lumOff val="25000"/>
                    </a:schemeClr>
                  </a:solidFill>
                  <a:effectLst/>
                  <a:uLnTx/>
                  <a:uFillTx/>
                  <a:latin typeface="Open Sans"/>
                  <a:ea typeface="Tahoma" panose="020B0604030504040204" pitchFamily="34" charset="0"/>
                  <a:cs typeface="Tahoma" panose="020B0604030504040204" pitchFamily="34" charset="0"/>
                  <a:sym typeface="Arial"/>
                  <a:rtl val="0"/>
                </a:rPr>
                <a:t>Cloudy</a:t>
              </a:r>
              <a:endParaRPr kumimoji="0" lang="en-IN" sz="2000" i="0" u="none" strike="noStrike" kern="0" cap="none" spc="0" normalizeH="0" baseline="0" noProof="0" dirty="0">
                <a:ln>
                  <a:noFill/>
                </a:ln>
                <a:solidFill>
                  <a:schemeClr val="tx1">
                    <a:lumMod val="75000"/>
                    <a:lumOff val="25000"/>
                  </a:schemeClr>
                </a:solidFill>
                <a:effectLst/>
                <a:uLnTx/>
                <a:uFillTx/>
                <a:latin typeface="Open Sans"/>
                <a:ea typeface="Tahoma" panose="020B0604030504040204" pitchFamily="34" charset="0"/>
                <a:cs typeface="Tahoma" panose="020B0604030504040204" pitchFamily="34" charset="0"/>
                <a:sym typeface="Arial"/>
                <a:rtl val="0"/>
              </a:endParaRPr>
            </a:p>
          </p:txBody>
        </p:sp>
        <p:pic>
          <p:nvPicPr>
            <p:cNvPr id="5" name="Picture 4" descr="A close up of a logo&#10;&#10;Description automatically generated">
              <a:extLst>
                <a:ext uri="{FF2B5EF4-FFF2-40B4-BE49-F238E27FC236}">
                  <a16:creationId xmlns:a16="http://schemas.microsoft.com/office/drawing/2014/main" id="{37D88083-9BC5-45CC-90E9-27417734BF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2479" y="4291072"/>
              <a:ext cx="1096925" cy="860912"/>
            </a:xfrm>
            <a:prstGeom prst="rect">
              <a:avLst/>
            </a:prstGeom>
          </p:spPr>
        </p:pic>
      </p:grpSp>
      <p:grpSp>
        <p:nvGrpSpPr>
          <p:cNvPr id="47" name="Group 46">
            <a:extLst>
              <a:ext uri="{FF2B5EF4-FFF2-40B4-BE49-F238E27FC236}">
                <a16:creationId xmlns:a16="http://schemas.microsoft.com/office/drawing/2014/main" id="{43D6C5F5-20B9-408B-AE7A-0395A1A9AF0C}"/>
              </a:ext>
            </a:extLst>
          </p:cNvPr>
          <p:cNvGrpSpPr/>
          <p:nvPr/>
        </p:nvGrpSpPr>
        <p:grpSpPr>
          <a:xfrm>
            <a:off x="5705597" y="7386596"/>
            <a:ext cx="1344300" cy="1768038"/>
            <a:chOff x="5705597" y="6659768"/>
            <a:chExt cx="1344300" cy="1768038"/>
          </a:xfrm>
        </p:grpSpPr>
        <p:sp>
          <p:nvSpPr>
            <p:cNvPr id="34" name="TextBox 33">
              <a:extLst>
                <a:ext uri="{FF2B5EF4-FFF2-40B4-BE49-F238E27FC236}">
                  <a16:creationId xmlns:a16="http://schemas.microsoft.com/office/drawing/2014/main" id="{C741727F-E9E8-4178-BF8E-6312172380B2}"/>
                </a:ext>
              </a:extLst>
            </p:cNvPr>
            <p:cNvSpPr txBox="1"/>
            <p:nvPr/>
          </p:nvSpPr>
          <p:spPr>
            <a:xfrm>
              <a:off x="5851430" y="8027696"/>
              <a:ext cx="9332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rPr>
                <a:t>Sunny</a:t>
              </a:r>
              <a:endParaRPr kumimoji="0" lang="en-IN" sz="2000" i="0" u="none" strike="noStrike" kern="0" cap="none" spc="0" normalizeH="0" baseline="0" noProof="0" dirty="0">
                <a:ln>
                  <a:noFill/>
                </a:ln>
                <a:solidFill>
                  <a:schemeClr val="tx1">
                    <a:lumMod val="65000"/>
                    <a:lumOff val="35000"/>
                  </a:schemeClr>
                </a:solidFill>
                <a:effectLst/>
                <a:uLnTx/>
                <a:uFillTx/>
                <a:latin typeface="Open Sans"/>
                <a:ea typeface="Tahoma" panose="020B0604030504040204" pitchFamily="34" charset="0"/>
                <a:cs typeface="Tahoma" panose="020B0604030504040204" pitchFamily="34" charset="0"/>
                <a:sym typeface="Arial"/>
                <a:rtl val="0"/>
              </a:endParaRPr>
            </a:p>
          </p:txBody>
        </p:sp>
        <p:pic>
          <p:nvPicPr>
            <p:cNvPr id="46" name="Picture 45">
              <a:extLst>
                <a:ext uri="{FF2B5EF4-FFF2-40B4-BE49-F238E27FC236}">
                  <a16:creationId xmlns:a16="http://schemas.microsoft.com/office/drawing/2014/main" id="{F7464EE5-27D7-4612-AC46-A31105240E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5597" y="6659768"/>
              <a:ext cx="1344300" cy="1344300"/>
            </a:xfrm>
            <a:prstGeom prst="rect">
              <a:avLst/>
            </a:prstGeom>
          </p:spPr>
        </p:pic>
      </p:grpSp>
      <p:pic>
        <p:nvPicPr>
          <p:cNvPr id="49" name="Picture 48" descr="A picture containing vector graphics&#10;&#10;Description automatically generated">
            <a:extLst>
              <a:ext uri="{FF2B5EF4-FFF2-40B4-BE49-F238E27FC236}">
                <a16:creationId xmlns:a16="http://schemas.microsoft.com/office/drawing/2014/main" id="{D9955EE8-0DF1-454B-B50D-8AD4AFA5DB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07538" y="2935043"/>
            <a:ext cx="1346561" cy="868142"/>
          </a:xfrm>
          <a:prstGeom prst="rect">
            <a:avLst/>
          </a:prstGeom>
        </p:spPr>
      </p:pic>
      <p:grpSp>
        <p:nvGrpSpPr>
          <p:cNvPr id="50" name="Group 49">
            <a:extLst>
              <a:ext uri="{FF2B5EF4-FFF2-40B4-BE49-F238E27FC236}">
                <a16:creationId xmlns:a16="http://schemas.microsoft.com/office/drawing/2014/main" id="{C0C9F62B-2C9E-416A-B237-F32E5504418E}"/>
              </a:ext>
            </a:extLst>
          </p:cNvPr>
          <p:cNvGrpSpPr>
            <a:grpSpLocks noChangeAspect="1"/>
          </p:cNvGrpSpPr>
          <p:nvPr/>
        </p:nvGrpSpPr>
        <p:grpSpPr>
          <a:xfrm>
            <a:off x="8845165" y="7396457"/>
            <a:ext cx="649828" cy="1265811"/>
            <a:chOff x="2595563" y="1330099"/>
            <a:chExt cx="152400" cy="296863"/>
          </a:xfrm>
          <a:solidFill>
            <a:schemeClr val="accent1"/>
          </a:solidFill>
        </p:grpSpPr>
        <p:sp>
          <p:nvSpPr>
            <p:cNvPr id="51" name="Freeform 400">
              <a:extLst>
                <a:ext uri="{FF2B5EF4-FFF2-40B4-BE49-F238E27FC236}">
                  <a16:creationId xmlns:a16="http://schemas.microsoft.com/office/drawing/2014/main" id="{865DBDE9-8798-4441-AA16-C7122B200101}"/>
                </a:ext>
              </a:extLst>
            </p:cNvPr>
            <p:cNvSpPr>
              <a:spLocks noEditPoints="1"/>
            </p:cNvSpPr>
            <p:nvPr/>
          </p:nvSpPr>
          <p:spPr bwMode="auto">
            <a:xfrm>
              <a:off x="2595563" y="1330099"/>
              <a:ext cx="152400" cy="296863"/>
            </a:xfrm>
            <a:custGeom>
              <a:avLst/>
              <a:gdLst>
                <a:gd name="T0" fmla="*/ 64 w 80"/>
                <a:gd name="T1" fmla="*/ 84 h 156"/>
                <a:gd name="T2" fmla="*/ 64 w 80"/>
                <a:gd name="T3" fmla="*/ 24 h 156"/>
                <a:gd name="T4" fmla="*/ 40 w 80"/>
                <a:gd name="T5" fmla="*/ 0 h 156"/>
                <a:gd name="T6" fmla="*/ 17 w 80"/>
                <a:gd name="T7" fmla="*/ 24 h 156"/>
                <a:gd name="T8" fmla="*/ 17 w 80"/>
                <a:gd name="T9" fmla="*/ 84 h 156"/>
                <a:gd name="T10" fmla="*/ 0 w 80"/>
                <a:gd name="T11" fmla="*/ 116 h 156"/>
                <a:gd name="T12" fmla="*/ 39 w 80"/>
                <a:gd name="T13" fmla="*/ 156 h 156"/>
                <a:gd name="T14" fmla="*/ 80 w 80"/>
                <a:gd name="T15" fmla="*/ 116 h 156"/>
                <a:gd name="T16" fmla="*/ 64 w 80"/>
                <a:gd name="T17" fmla="*/ 84 h 156"/>
                <a:gd name="T18" fmla="*/ 39 w 80"/>
                <a:gd name="T19" fmla="*/ 145 h 156"/>
                <a:gd name="T20" fmla="*/ 11 w 80"/>
                <a:gd name="T21" fmla="*/ 116 h 156"/>
                <a:gd name="T22" fmla="*/ 16 w 80"/>
                <a:gd name="T23" fmla="*/ 100 h 156"/>
                <a:gd name="T24" fmla="*/ 37 w 80"/>
                <a:gd name="T25" fmla="*/ 100 h 156"/>
                <a:gd name="T26" fmla="*/ 40 w 80"/>
                <a:gd name="T27" fmla="*/ 97 h 156"/>
                <a:gd name="T28" fmla="*/ 37 w 80"/>
                <a:gd name="T29" fmla="*/ 94 h 156"/>
                <a:gd name="T30" fmla="*/ 22 w 80"/>
                <a:gd name="T31" fmla="*/ 94 h 156"/>
                <a:gd name="T32" fmla="*/ 25 w 80"/>
                <a:gd name="T33" fmla="*/ 92 h 156"/>
                <a:gd name="T34" fmla="*/ 28 w 80"/>
                <a:gd name="T35" fmla="*/ 90 h 156"/>
                <a:gd name="T36" fmla="*/ 28 w 80"/>
                <a:gd name="T37" fmla="*/ 82 h 156"/>
                <a:gd name="T38" fmla="*/ 37 w 80"/>
                <a:gd name="T39" fmla="*/ 82 h 156"/>
                <a:gd name="T40" fmla="*/ 40 w 80"/>
                <a:gd name="T41" fmla="*/ 80 h 156"/>
                <a:gd name="T42" fmla="*/ 37 w 80"/>
                <a:gd name="T43" fmla="*/ 77 h 156"/>
                <a:gd name="T44" fmla="*/ 28 w 80"/>
                <a:gd name="T45" fmla="*/ 77 h 156"/>
                <a:gd name="T46" fmla="*/ 28 w 80"/>
                <a:gd name="T47" fmla="*/ 72 h 156"/>
                <a:gd name="T48" fmla="*/ 37 w 80"/>
                <a:gd name="T49" fmla="*/ 72 h 156"/>
                <a:gd name="T50" fmla="*/ 40 w 80"/>
                <a:gd name="T51" fmla="*/ 69 h 156"/>
                <a:gd name="T52" fmla="*/ 37 w 80"/>
                <a:gd name="T53" fmla="*/ 66 h 156"/>
                <a:gd name="T54" fmla="*/ 28 w 80"/>
                <a:gd name="T55" fmla="*/ 66 h 156"/>
                <a:gd name="T56" fmla="*/ 28 w 80"/>
                <a:gd name="T57" fmla="*/ 60 h 156"/>
                <a:gd name="T58" fmla="*/ 37 w 80"/>
                <a:gd name="T59" fmla="*/ 60 h 156"/>
                <a:gd name="T60" fmla="*/ 40 w 80"/>
                <a:gd name="T61" fmla="*/ 57 h 156"/>
                <a:gd name="T62" fmla="*/ 37 w 80"/>
                <a:gd name="T63" fmla="*/ 55 h 156"/>
                <a:gd name="T64" fmla="*/ 28 w 80"/>
                <a:gd name="T65" fmla="*/ 55 h 156"/>
                <a:gd name="T66" fmla="*/ 28 w 80"/>
                <a:gd name="T67" fmla="*/ 50 h 156"/>
                <a:gd name="T68" fmla="*/ 37 w 80"/>
                <a:gd name="T69" fmla="*/ 50 h 156"/>
                <a:gd name="T70" fmla="*/ 40 w 80"/>
                <a:gd name="T71" fmla="*/ 47 h 156"/>
                <a:gd name="T72" fmla="*/ 37 w 80"/>
                <a:gd name="T73" fmla="*/ 44 h 156"/>
                <a:gd name="T74" fmla="*/ 28 w 80"/>
                <a:gd name="T75" fmla="*/ 44 h 156"/>
                <a:gd name="T76" fmla="*/ 28 w 80"/>
                <a:gd name="T77" fmla="*/ 38 h 156"/>
                <a:gd name="T78" fmla="*/ 37 w 80"/>
                <a:gd name="T79" fmla="*/ 38 h 156"/>
                <a:gd name="T80" fmla="*/ 40 w 80"/>
                <a:gd name="T81" fmla="*/ 35 h 156"/>
                <a:gd name="T82" fmla="*/ 37 w 80"/>
                <a:gd name="T83" fmla="*/ 33 h 156"/>
                <a:gd name="T84" fmla="*/ 28 w 80"/>
                <a:gd name="T85" fmla="*/ 33 h 156"/>
                <a:gd name="T86" fmla="*/ 28 w 80"/>
                <a:gd name="T87" fmla="*/ 24 h 156"/>
                <a:gd name="T88" fmla="*/ 40 w 80"/>
                <a:gd name="T89" fmla="*/ 11 h 156"/>
                <a:gd name="T90" fmla="*/ 53 w 80"/>
                <a:gd name="T91" fmla="*/ 24 h 156"/>
                <a:gd name="T92" fmla="*/ 53 w 80"/>
                <a:gd name="T93" fmla="*/ 90 h 156"/>
                <a:gd name="T94" fmla="*/ 55 w 80"/>
                <a:gd name="T95" fmla="*/ 92 h 156"/>
                <a:gd name="T96" fmla="*/ 68 w 80"/>
                <a:gd name="T97" fmla="*/ 116 h 156"/>
                <a:gd name="T98" fmla="*/ 39 w 80"/>
                <a:gd name="T99"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 h="156">
                  <a:moveTo>
                    <a:pt x="64" y="84"/>
                  </a:moveTo>
                  <a:cubicBezTo>
                    <a:pt x="64" y="24"/>
                    <a:pt x="64" y="24"/>
                    <a:pt x="64" y="24"/>
                  </a:cubicBezTo>
                  <a:cubicBezTo>
                    <a:pt x="64" y="11"/>
                    <a:pt x="53" y="0"/>
                    <a:pt x="40" y="0"/>
                  </a:cubicBezTo>
                  <a:cubicBezTo>
                    <a:pt x="27" y="0"/>
                    <a:pt x="17" y="11"/>
                    <a:pt x="17" y="24"/>
                  </a:cubicBezTo>
                  <a:cubicBezTo>
                    <a:pt x="17" y="84"/>
                    <a:pt x="17" y="84"/>
                    <a:pt x="17" y="84"/>
                  </a:cubicBezTo>
                  <a:cubicBezTo>
                    <a:pt x="6" y="91"/>
                    <a:pt x="0" y="103"/>
                    <a:pt x="0" y="116"/>
                  </a:cubicBezTo>
                  <a:cubicBezTo>
                    <a:pt x="0" y="138"/>
                    <a:pt x="17" y="156"/>
                    <a:pt x="39" y="156"/>
                  </a:cubicBezTo>
                  <a:cubicBezTo>
                    <a:pt x="61" y="156"/>
                    <a:pt x="80" y="138"/>
                    <a:pt x="80" y="116"/>
                  </a:cubicBezTo>
                  <a:cubicBezTo>
                    <a:pt x="80" y="103"/>
                    <a:pt x="74" y="91"/>
                    <a:pt x="64" y="84"/>
                  </a:cubicBezTo>
                  <a:close/>
                  <a:moveTo>
                    <a:pt x="39" y="145"/>
                  </a:moveTo>
                  <a:cubicBezTo>
                    <a:pt x="24" y="145"/>
                    <a:pt x="11" y="132"/>
                    <a:pt x="11" y="116"/>
                  </a:cubicBezTo>
                  <a:cubicBezTo>
                    <a:pt x="11" y="110"/>
                    <a:pt x="13" y="104"/>
                    <a:pt x="16" y="100"/>
                  </a:cubicBezTo>
                  <a:cubicBezTo>
                    <a:pt x="37" y="100"/>
                    <a:pt x="37" y="100"/>
                    <a:pt x="37" y="100"/>
                  </a:cubicBezTo>
                  <a:cubicBezTo>
                    <a:pt x="39" y="100"/>
                    <a:pt x="40" y="98"/>
                    <a:pt x="40" y="97"/>
                  </a:cubicBezTo>
                  <a:cubicBezTo>
                    <a:pt x="40" y="95"/>
                    <a:pt x="39" y="94"/>
                    <a:pt x="37" y="94"/>
                  </a:cubicBezTo>
                  <a:cubicBezTo>
                    <a:pt x="22" y="94"/>
                    <a:pt x="22" y="94"/>
                    <a:pt x="22" y="94"/>
                  </a:cubicBezTo>
                  <a:cubicBezTo>
                    <a:pt x="23" y="93"/>
                    <a:pt x="24" y="92"/>
                    <a:pt x="25" y="92"/>
                  </a:cubicBezTo>
                  <a:cubicBezTo>
                    <a:pt x="28" y="90"/>
                    <a:pt x="28" y="90"/>
                    <a:pt x="28" y="90"/>
                  </a:cubicBezTo>
                  <a:cubicBezTo>
                    <a:pt x="28" y="82"/>
                    <a:pt x="28" y="82"/>
                    <a:pt x="28" y="82"/>
                  </a:cubicBezTo>
                  <a:cubicBezTo>
                    <a:pt x="37" y="82"/>
                    <a:pt x="37" y="82"/>
                    <a:pt x="37" y="82"/>
                  </a:cubicBezTo>
                  <a:cubicBezTo>
                    <a:pt x="39" y="82"/>
                    <a:pt x="40" y="81"/>
                    <a:pt x="40" y="80"/>
                  </a:cubicBezTo>
                  <a:cubicBezTo>
                    <a:pt x="40" y="78"/>
                    <a:pt x="39" y="77"/>
                    <a:pt x="37" y="77"/>
                  </a:cubicBezTo>
                  <a:cubicBezTo>
                    <a:pt x="28" y="77"/>
                    <a:pt x="28" y="77"/>
                    <a:pt x="28" y="77"/>
                  </a:cubicBezTo>
                  <a:cubicBezTo>
                    <a:pt x="28" y="72"/>
                    <a:pt x="28" y="72"/>
                    <a:pt x="28" y="72"/>
                  </a:cubicBezTo>
                  <a:cubicBezTo>
                    <a:pt x="37" y="72"/>
                    <a:pt x="37" y="72"/>
                    <a:pt x="37" y="72"/>
                  </a:cubicBezTo>
                  <a:cubicBezTo>
                    <a:pt x="39" y="72"/>
                    <a:pt x="40" y="71"/>
                    <a:pt x="40" y="69"/>
                  </a:cubicBezTo>
                  <a:cubicBezTo>
                    <a:pt x="40" y="67"/>
                    <a:pt x="39" y="66"/>
                    <a:pt x="37" y="66"/>
                  </a:cubicBezTo>
                  <a:cubicBezTo>
                    <a:pt x="28" y="66"/>
                    <a:pt x="28" y="66"/>
                    <a:pt x="28" y="66"/>
                  </a:cubicBezTo>
                  <a:cubicBezTo>
                    <a:pt x="28" y="60"/>
                    <a:pt x="28" y="60"/>
                    <a:pt x="28" y="60"/>
                  </a:cubicBezTo>
                  <a:cubicBezTo>
                    <a:pt x="37" y="60"/>
                    <a:pt x="37" y="60"/>
                    <a:pt x="37" y="60"/>
                  </a:cubicBezTo>
                  <a:cubicBezTo>
                    <a:pt x="39" y="60"/>
                    <a:pt x="40" y="59"/>
                    <a:pt x="40" y="57"/>
                  </a:cubicBezTo>
                  <a:cubicBezTo>
                    <a:pt x="40" y="56"/>
                    <a:pt x="39" y="55"/>
                    <a:pt x="37" y="55"/>
                  </a:cubicBezTo>
                  <a:cubicBezTo>
                    <a:pt x="28" y="55"/>
                    <a:pt x="28" y="55"/>
                    <a:pt x="28" y="55"/>
                  </a:cubicBezTo>
                  <a:cubicBezTo>
                    <a:pt x="28" y="50"/>
                    <a:pt x="28" y="50"/>
                    <a:pt x="28" y="50"/>
                  </a:cubicBezTo>
                  <a:cubicBezTo>
                    <a:pt x="37" y="50"/>
                    <a:pt x="37" y="50"/>
                    <a:pt x="37" y="50"/>
                  </a:cubicBezTo>
                  <a:cubicBezTo>
                    <a:pt x="39" y="50"/>
                    <a:pt x="40" y="48"/>
                    <a:pt x="40" y="47"/>
                  </a:cubicBezTo>
                  <a:cubicBezTo>
                    <a:pt x="40" y="45"/>
                    <a:pt x="39" y="44"/>
                    <a:pt x="37" y="44"/>
                  </a:cubicBezTo>
                  <a:cubicBezTo>
                    <a:pt x="28" y="44"/>
                    <a:pt x="28" y="44"/>
                    <a:pt x="28" y="44"/>
                  </a:cubicBezTo>
                  <a:cubicBezTo>
                    <a:pt x="28" y="38"/>
                    <a:pt x="28" y="38"/>
                    <a:pt x="28" y="38"/>
                  </a:cubicBezTo>
                  <a:cubicBezTo>
                    <a:pt x="37" y="38"/>
                    <a:pt x="37" y="38"/>
                    <a:pt x="37" y="38"/>
                  </a:cubicBezTo>
                  <a:cubicBezTo>
                    <a:pt x="39" y="38"/>
                    <a:pt x="40" y="37"/>
                    <a:pt x="40" y="35"/>
                  </a:cubicBezTo>
                  <a:cubicBezTo>
                    <a:pt x="40" y="34"/>
                    <a:pt x="39" y="33"/>
                    <a:pt x="37" y="33"/>
                  </a:cubicBezTo>
                  <a:cubicBezTo>
                    <a:pt x="28" y="33"/>
                    <a:pt x="28" y="33"/>
                    <a:pt x="28" y="33"/>
                  </a:cubicBezTo>
                  <a:cubicBezTo>
                    <a:pt x="28" y="24"/>
                    <a:pt x="28" y="24"/>
                    <a:pt x="28" y="24"/>
                  </a:cubicBezTo>
                  <a:cubicBezTo>
                    <a:pt x="28" y="17"/>
                    <a:pt x="33" y="11"/>
                    <a:pt x="40" y="11"/>
                  </a:cubicBezTo>
                  <a:cubicBezTo>
                    <a:pt x="47" y="11"/>
                    <a:pt x="53" y="17"/>
                    <a:pt x="53" y="24"/>
                  </a:cubicBezTo>
                  <a:cubicBezTo>
                    <a:pt x="53" y="90"/>
                    <a:pt x="53" y="90"/>
                    <a:pt x="53" y="90"/>
                  </a:cubicBezTo>
                  <a:cubicBezTo>
                    <a:pt x="55" y="92"/>
                    <a:pt x="55" y="92"/>
                    <a:pt x="55" y="92"/>
                  </a:cubicBezTo>
                  <a:cubicBezTo>
                    <a:pt x="64" y="97"/>
                    <a:pt x="68" y="106"/>
                    <a:pt x="68" y="116"/>
                  </a:cubicBezTo>
                  <a:cubicBezTo>
                    <a:pt x="68" y="132"/>
                    <a:pt x="55" y="145"/>
                    <a:pt x="39" y="145"/>
                  </a:cubicBezTo>
                  <a:close/>
                </a:path>
              </a:pathLst>
            </a:custGeom>
            <a:grpFill/>
            <a:ln>
              <a:noFill/>
            </a:ln>
          </p:spPr>
          <p:txBody>
            <a:bodyPr vert="horz" wrap="square" lIns="162560" tIns="81280" rIns="162560" bIns="81280" numCol="1" anchor="t" anchorCtr="0" compatLnSpc="1">
              <a:prstTxWarp prst="textNoShape">
                <a:avLst/>
              </a:prstTxWarp>
            </a:bodyPr>
            <a:lstStyle/>
            <a:p>
              <a:endParaRPr lang="en-US" sz="4368"/>
            </a:p>
          </p:txBody>
        </p:sp>
        <p:sp>
          <p:nvSpPr>
            <p:cNvPr id="52" name="Freeform 401">
              <a:extLst>
                <a:ext uri="{FF2B5EF4-FFF2-40B4-BE49-F238E27FC236}">
                  <a16:creationId xmlns:a16="http://schemas.microsoft.com/office/drawing/2014/main" id="{3EB15F41-75E6-4CCB-99C5-201E313E0581}"/>
                </a:ext>
              </a:extLst>
            </p:cNvPr>
            <p:cNvSpPr>
              <a:spLocks/>
            </p:cNvSpPr>
            <p:nvPr/>
          </p:nvSpPr>
          <p:spPr bwMode="auto">
            <a:xfrm>
              <a:off x="2633663" y="1542824"/>
              <a:ext cx="73025" cy="47625"/>
            </a:xfrm>
            <a:custGeom>
              <a:avLst/>
              <a:gdLst>
                <a:gd name="T0" fmla="*/ 1 w 39"/>
                <a:gd name="T1" fmla="*/ 0 h 25"/>
                <a:gd name="T2" fmla="*/ 0 w 39"/>
                <a:gd name="T3" fmla="*/ 6 h 25"/>
                <a:gd name="T4" fmla="*/ 20 w 39"/>
                <a:gd name="T5" fmla="*/ 25 h 25"/>
                <a:gd name="T6" fmla="*/ 39 w 39"/>
                <a:gd name="T7" fmla="*/ 6 h 25"/>
                <a:gd name="T8" fmla="*/ 38 w 39"/>
                <a:gd name="T9" fmla="*/ 0 h 25"/>
                <a:gd name="T10" fmla="*/ 1 w 39"/>
                <a:gd name="T11" fmla="*/ 0 h 25"/>
              </a:gdLst>
              <a:ahLst/>
              <a:cxnLst>
                <a:cxn ang="0">
                  <a:pos x="T0" y="T1"/>
                </a:cxn>
                <a:cxn ang="0">
                  <a:pos x="T2" y="T3"/>
                </a:cxn>
                <a:cxn ang="0">
                  <a:pos x="T4" y="T5"/>
                </a:cxn>
                <a:cxn ang="0">
                  <a:pos x="T6" y="T7"/>
                </a:cxn>
                <a:cxn ang="0">
                  <a:pos x="T8" y="T9"/>
                </a:cxn>
                <a:cxn ang="0">
                  <a:pos x="T10" y="T11"/>
                </a:cxn>
              </a:cxnLst>
              <a:rect l="0" t="0" r="r" b="b"/>
              <a:pathLst>
                <a:path w="39" h="25">
                  <a:moveTo>
                    <a:pt x="1" y="0"/>
                  </a:moveTo>
                  <a:cubicBezTo>
                    <a:pt x="1" y="2"/>
                    <a:pt x="0" y="4"/>
                    <a:pt x="0" y="6"/>
                  </a:cubicBezTo>
                  <a:cubicBezTo>
                    <a:pt x="0" y="17"/>
                    <a:pt x="9" y="25"/>
                    <a:pt x="20" y="25"/>
                  </a:cubicBezTo>
                  <a:cubicBezTo>
                    <a:pt x="30" y="25"/>
                    <a:pt x="39" y="17"/>
                    <a:pt x="39" y="6"/>
                  </a:cubicBezTo>
                  <a:cubicBezTo>
                    <a:pt x="39" y="4"/>
                    <a:pt x="38" y="2"/>
                    <a:pt x="38" y="0"/>
                  </a:cubicBezTo>
                  <a:lnTo>
                    <a:pt x="1" y="0"/>
                  </a:lnTo>
                  <a:close/>
                </a:path>
              </a:pathLst>
            </a:custGeom>
            <a:grpFill/>
            <a:ln>
              <a:noFill/>
            </a:ln>
          </p:spPr>
          <p:txBody>
            <a:bodyPr vert="horz" wrap="square" lIns="162560" tIns="81280" rIns="162560" bIns="81280" numCol="1" anchor="t" anchorCtr="0" compatLnSpc="1">
              <a:prstTxWarp prst="textNoShape">
                <a:avLst/>
              </a:prstTxWarp>
            </a:bodyPr>
            <a:lstStyle/>
            <a:p>
              <a:endParaRPr lang="en-US" sz="4368"/>
            </a:p>
          </p:txBody>
        </p:sp>
      </p:grpSp>
      <p:sp>
        <p:nvSpPr>
          <p:cNvPr id="42" name="Rectangle: Rounded Corners 41">
            <a:extLst>
              <a:ext uri="{FF2B5EF4-FFF2-40B4-BE49-F238E27FC236}">
                <a16:creationId xmlns:a16="http://schemas.microsoft.com/office/drawing/2014/main" id="{83FFC43C-508E-4809-8F80-FF5C5C194A44}"/>
              </a:ext>
            </a:extLst>
          </p:cNvPr>
          <p:cNvSpPr/>
          <p:nvPr/>
        </p:nvSpPr>
        <p:spPr>
          <a:xfrm>
            <a:off x="2812539" y="1161057"/>
            <a:ext cx="11044137"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Forming a decision tree to check if the match will be played or not based on climatic conditions</a:t>
            </a:r>
          </a:p>
        </p:txBody>
      </p:sp>
    </p:spTree>
    <p:extLst>
      <p:ext uri="{BB962C8B-B14F-4D97-AF65-F5344CB8AC3E}">
        <p14:creationId xmlns:p14="http://schemas.microsoft.com/office/powerpoint/2010/main" val="228238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4DCA61-BBF0-405D-B8BB-227B52EF3820}"/>
              </a:ext>
            </a:extLst>
          </p:cNvPr>
          <p:cNvSpPr>
            <a:spLocks noGrp="1"/>
          </p:cNvSpPr>
          <p:nvPr>
            <p:ph type="body" idx="1"/>
          </p:nvPr>
        </p:nvSpPr>
        <p:spPr>
          <a:xfrm>
            <a:off x="5253821" y="1738331"/>
            <a:ext cx="8946988" cy="586248"/>
          </a:xfrm>
          <a:noFill/>
          <a:ln>
            <a:noFill/>
          </a:ln>
        </p:spPr>
        <p:txBody>
          <a:bodyPr vert="horz" lIns="91425" tIns="45700" rIns="91425" bIns="45700" rtlCol="0" anchor="t" anchorCtr="0">
            <a:noAutofit/>
          </a:bodyPr>
          <a:lstStyle/>
          <a:p>
            <a:pPr>
              <a:spcBef>
                <a:spcPts val="0"/>
              </a:spcBef>
              <a:buSzPct val="25000"/>
            </a:pPr>
            <a:r>
              <a:rPr lang="en-IN" dirty="0">
                <a:solidFill>
                  <a:schemeClr val="tx1">
                    <a:lumMod val="65000"/>
                    <a:lumOff val="35000"/>
                  </a:schemeClr>
                </a:solidFill>
              </a:rPr>
              <a:t>Classification: A supervised learning algorithm</a:t>
            </a:r>
          </a:p>
        </p:txBody>
      </p:sp>
      <p:sp>
        <p:nvSpPr>
          <p:cNvPr id="3" name="Text Placeholder 2">
            <a:extLst>
              <a:ext uri="{FF2B5EF4-FFF2-40B4-BE49-F238E27FC236}">
                <a16:creationId xmlns:a16="http://schemas.microsoft.com/office/drawing/2014/main" id="{B673BA58-1E04-4B9F-BDC3-1871F8C95ADE}"/>
              </a:ext>
            </a:extLst>
          </p:cNvPr>
          <p:cNvSpPr>
            <a:spLocks noGrp="1"/>
          </p:cNvSpPr>
          <p:nvPr>
            <p:ph type="body" idx="2"/>
          </p:nvPr>
        </p:nvSpPr>
        <p:spPr>
          <a:xfrm>
            <a:off x="5253821" y="2567515"/>
            <a:ext cx="8946988" cy="586248"/>
          </a:xfrm>
          <a:noFill/>
          <a:ln>
            <a:noFill/>
          </a:ln>
        </p:spPr>
        <p:txBody>
          <a:bodyPr vert="horz" lIns="91425" tIns="45700" rIns="91425" bIns="45700" rtlCol="0" anchor="t" anchorCtr="0">
            <a:noAutofit/>
          </a:bodyPr>
          <a:lstStyle/>
          <a:p>
            <a:pPr>
              <a:spcBef>
                <a:spcPts val="0"/>
              </a:spcBef>
              <a:buSzPct val="25000"/>
            </a:pPr>
            <a:r>
              <a:rPr lang="en-IN" dirty="0">
                <a:solidFill>
                  <a:schemeClr val="tx1">
                    <a:lumMod val="65000"/>
                    <a:lumOff val="35000"/>
                  </a:schemeClr>
                </a:solidFill>
              </a:rPr>
              <a:t>Decision Tree</a:t>
            </a:r>
          </a:p>
        </p:txBody>
      </p:sp>
      <p:sp>
        <p:nvSpPr>
          <p:cNvPr id="4" name="Text Placeholder 3">
            <a:extLst>
              <a:ext uri="{FF2B5EF4-FFF2-40B4-BE49-F238E27FC236}">
                <a16:creationId xmlns:a16="http://schemas.microsoft.com/office/drawing/2014/main" id="{054C44BC-3BE1-44B3-9215-076F6D9B456C}"/>
              </a:ext>
            </a:extLst>
          </p:cNvPr>
          <p:cNvSpPr>
            <a:spLocks noGrp="1"/>
          </p:cNvSpPr>
          <p:nvPr>
            <p:ph type="body" idx="3"/>
          </p:nvPr>
        </p:nvSpPr>
        <p:spPr>
          <a:xfrm>
            <a:off x="5253821" y="3396699"/>
            <a:ext cx="8946988" cy="586248"/>
          </a:xfrm>
          <a:noFill/>
          <a:ln>
            <a:noFill/>
          </a:ln>
        </p:spPr>
        <p:txBody>
          <a:bodyPr vert="horz" lIns="91425" tIns="45700" rIns="91425" bIns="45700" rtlCol="0" anchor="t" anchorCtr="0">
            <a:noAutofit/>
          </a:bodyPr>
          <a:lstStyle/>
          <a:p>
            <a:pPr>
              <a:spcBef>
                <a:spcPts val="0"/>
              </a:spcBef>
              <a:buSzPct val="25000"/>
            </a:pPr>
            <a:r>
              <a:rPr lang="en-IN" dirty="0">
                <a:solidFill>
                  <a:schemeClr val="tx1">
                    <a:lumMod val="65000"/>
                    <a:lumOff val="35000"/>
                  </a:schemeClr>
                </a:solidFill>
              </a:rPr>
              <a:t>Random Forest</a:t>
            </a:r>
          </a:p>
        </p:txBody>
      </p:sp>
      <p:sp>
        <p:nvSpPr>
          <p:cNvPr id="5" name="Text Placeholder 4">
            <a:extLst>
              <a:ext uri="{FF2B5EF4-FFF2-40B4-BE49-F238E27FC236}">
                <a16:creationId xmlns:a16="http://schemas.microsoft.com/office/drawing/2014/main" id="{05A9071E-FCAD-4AD3-927A-21A791939918}"/>
              </a:ext>
            </a:extLst>
          </p:cNvPr>
          <p:cNvSpPr>
            <a:spLocks noGrp="1"/>
          </p:cNvSpPr>
          <p:nvPr>
            <p:ph type="body" idx="4"/>
          </p:nvPr>
        </p:nvSpPr>
        <p:spPr>
          <a:xfrm>
            <a:off x="5253821" y="4225883"/>
            <a:ext cx="8946988" cy="586248"/>
          </a:xfrm>
          <a:noFill/>
          <a:ln>
            <a:noFill/>
          </a:ln>
        </p:spPr>
        <p:txBody>
          <a:bodyPr vert="horz" lIns="91425" tIns="45700" rIns="91425" bIns="45700" rtlCol="0" anchor="t" anchorCtr="0">
            <a:noAutofit/>
          </a:bodyPr>
          <a:lstStyle/>
          <a:p>
            <a:pPr>
              <a:spcBef>
                <a:spcPts val="0"/>
              </a:spcBef>
              <a:buSzPct val="25000"/>
            </a:pPr>
            <a:r>
              <a:rPr lang="en-IN" dirty="0">
                <a:solidFill>
                  <a:schemeClr val="tx1">
                    <a:lumMod val="65000"/>
                    <a:lumOff val="35000"/>
                  </a:schemeClr>
                </a:solidFill>
              </a:rPr>
              <a:t>Naïve Bayes </a:t>
            </a:r>
          </a:p>
        </p:txBody>
      </p:sp>
      <p:sp>
        <p:nvSpPr>
          <p:cNvPr id="6" name="Text Placeholder 4">
            <a:extLst>
              <a:ext uri="{FF2B5EF4-FFF2-40B4-BE49-F238E27FC236}">
                <a16:creationId xmlns:a16="http://schemas.microsoft.com/office/drawing/2014/main" id="{EC90DE18-9269-44E3-A78D-4B78BF4CF80D}"/>
              </a:ext>
            </a:extLst>
          </p:cNvPr>
          <p:cNvSpPr txBox="1">
            <a:spLocks/>
          </p:cNvSpPr>
          <p:nvPr/>
        </p:nvSpPr>
        <p:spPr>
          <a:xfrm>
            <a:off x="5253821" y="5055067"/>
            <a:ext cx="8946988" cy="586248"/>
          </a:xfrm>
          <a:prstGeom prst="rect">
            <a:avLst/>
          </a:prstGeom>
          <a:noFill/>
          <a:ln>
            <a:noFill/>
          </a:ln>
        </p:spPr>
        <p:txBody>
          <a:bodyPr vert="horz" lIns="91425" tIns="45700" rIns="91425" bIns="45700" rtlCol="0" anchor="t" anchorCtr="0">
            <a:noAutofit/>
          </a:bodyPr>
          <a:lstStyle>
            <a:lvl1pPr marR="0" lvl="0" indent="0" defTabSz="1219170">
              <a:lnSpc>
                <a:spcPct val="100000"/>
              </a:lnSpc>
              <a:spcBef>
                <a:spcPts val="0"/>
              </a:spcBef>
              <a:spcAft>
                <a:spcPts val="0"/>
              </a:spcAft>
              <a:buClr>
                <a:srgbClr val="3F3F3F"/>
              </a:buClr>
              <a:buSzPct val="25000"/>
              <a:buFont typeface="Arial"/>
              <a:buNone/>
              <a:defRPr sz="2200" b="0" i="0" u="none" strike="noStrike" cap="none">
                <a:solidFill>
                  <a:schemeClr val="tx1">
                    <a:lumMod val="65000"/>
                    <a:lumOff val="35000"/>
                  </a:schemeClr>
                </a:solidFill>
                <a:latin typeface="Open Sans"/>
                <a:ea typeface="Open Sans"/>
                <a:cs typeface="Open Sans"/>
                <a:sym typeface="Open Sans"/>
              </a:defRPr>
            </a:lvl1pPr>
            <a:lvl2pPr marL="914377" marR="0" lvl="1" indent="-114277" defTabSz="121917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defTabSz="121917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r>
              <a:rPr lang="en-IN" dirty="0"/>
              <a:t>Confusion Matrix vs Cost Matrix</a:t>
            </a:r>
          </a:p>
        </p:txBody>
      </p:sp>
      <p:sp>
        <p:nvSpPr>
          <p:cNvPr id="7" name="Text Placeholder 4">
            <a:extLst>
              <a:ext uri="{FF2B5EF4-FFF2-40B4-BE49-F238E27FC236}">
                <a16:creationId xmlns:a16="http://schemas.microsoft.com/office/drawing/2014/main" id="{3A721CC7-CCB3-4298-AC10-43C55403402D}"/>
              </a:ext>
            </a:extLst>
          </p:cNvPr>
          <p:cNvSpPr txBox="1">
            <a:spLocks/>
          </p:cNvSpPr>
          <p:nvPr/>
        </p:nvSpPr>
        <p:spPr>
          <a:xfrm>
            <a:off x="5253821" y="5884251"/>
            <a:ext cx="8946988" cy="586248"/>
          </a:xfrm>
          <a:prstGeom prst="rect">
            <a:avLst/>
          </a:prstGeom>
          <a:noFill/>
          <a:ln>
            <a:noFill/>
          </a:ln>
        </p:spPr>
        <p:txBody>
          <a:bodyPr vert="horz" lIns="91425" tIns="45700" rIns="91425" bIns="45700" rtlCol="0" anchor="t" anchorCtr="0">
            <a:noAutofit/>
          </a:bodyPr>
          <a:lstStyle>
            <a:lvl1pPr marR="0" lvl="0" indent="0" defTabSz="1219170">
              <a:lnSpc>
                <a:spcPct val="100000"/>
              </a:lnSpc>
              <a:spcBef>
                <a:spcPts val="0"/>
              </a:spcBef>
              <a:spcAft>
                <a:spcPts val="0"/>
              </a:spcAft>
              <a:buClr>
                <a:srgbClr val="3F3F3F"/>
              </a:buClr>
              <a:buSzPct val="25000"/>
              <a:buFont typeface="Arial"/>
              <a:buNone/>
              <a:defRPr sz="2200" b="0" i="0" u="none" strike="noStrike" cap="none">
                <a:solidFill>
                  <a:schemeClr val="tx1">
                    <a:lumMod val="65000"/>
                    <a:lumOff val="35000"/>
                  </a:schemeClr>
                </a:solidFill>
                <a:latin typeface="Open Sans"/>
                <a:ea typeface="Open Sans"/>
                <a:cs typeface="Open Sans"/>
                <a:sym typeface="Open Sans"/>
              </a:defRPr>
            </a:lvl1pPr>
            <a:lvl2pPr marL="914377" marR="0" lvl="1" indent="-114277" defTabSz="121917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defTabSz="121917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r>
              <a:rPr lang="en-IN" dirty="0"/>
              <a:t>Kernel SVM</a:t>
            </a:r>
          </a:p>
        </p:txBody>
      </p:sp>
      <p:grpSp>
        <p:nvGrpSpPr>
          <p:cNvPr id="15" name="Group 14">
            <a:extLst>
              <a:ext uri="{FF2B5EF4-FFF2-40B4-BE49-F238E27FC236}">
                <a16:creationId xmlns:a16="http://schemas.microsoft.com/office/drawing/2014/main" id="{B0ADB86D-16C8-4209-A013-C147CECED134}"/>
              </a:ext>
            </a:extLst>
          </p:cNvPr>
          <p:cNvGrpSpPr/>
          <p:nvPr/>
        </p:nvGrpSpPr>
        <p:grpSpPr>
          <a:xfrm>
            <a:off x="4513914" y="1715771"/>
            <a:ext cx="500421" cy="4603120"/>
            <a:chOff x="4573077" y="2251613"/>
            <a:chExt cx="500421" cy="4603120"/>
          </a:xfrm>
        </p:grpSpPr>
        <p:pic>
          <p:nvPicPr>
            <p:cNvPr id="8" name="Google Shape;416;p21">
              <a:extLst>
                <a:ext uri="{FF2B5EF4-FFF2-40B4-BE49-F238E27FC236}">
                  <a16:creationId xmlns:a16="http://schemas.microsoft.com/office/drawing/2014/main" id="{87AABC98-F5F4-4338-8AAC-E67A4D9BB0FC}"/>
                </a:ext>
              </a:extLst>
            </p:cNvPr>
            <p:cNvPicPr preferRelativeResize="0"/>
            <p:nvPr/>
          </p:nvPicPr>
          <p:blipFill rotWithShape="1">
            <a:blip r:embed="rId2">
              <a:alphaModFix/>
            </a:blip>
            <a:srcRect l="19927" t="20892" r="25876" b="23651"/>
            <a:stretch/>
          </p:blipFill>
          <p:spPr>
            <a:xfrm>
              <a:off x="4616083" y="2251613"/>
              <a:ext cx="457415" cy="457200"/>
            </a:xfrm>
            <a:prstGeom prst="rect">
              <a:avLst/>
            </a:prstGeom>
            <a:noFill/>
            <a:ln>
              <a:noFill/>
            </a:ln>
          </p:spPr>
        </p:pic>
        <p:pic>
          <p:nvPicPr>
            <p:cNvPr id="9" name="Google Shape;416;p21">
              <a:extLst>
                <a:ext uri="{FF2B5EF4-FFF2-40B4-BE49-F238E27FC236}">
                  <a16:creationId xmlns:a16="http://schemas.microsoft.com/office/drawing/2014/main" id="{62BD2BA3-891A-40E3-9E2D-70D0652030BE}"/>
                </a:ext>
              </a:extLst>
            </p:cNvPr>
            <p:cNvPicPr preferRelativeResize="0"/>
            <p:nvPr/>
          </p:nvPicPr>
          <p:blipFill rotWithShape="1">
            <a:blip r:embed="rId2">
              <a:alphaModFix/>
            </a:blip>
            <a:srcRect l="19927" t="20892" r="25876" b="23651"/>
            <a:stretch/>
          </p:blipFill>
          <p:spPr>
            <a:xfrm>
              <a:off x="4616083" y="4739165"/>
              <a:ext cx="457415" cy="457200"/>
            </a:xfrm>
            <a:prstGeom prst="rect">
              <a:avLst/>
            </a:prstGeom>
            <a:noFill/>
            <a:ln>
              <a:noFill/>
            </a:ln>
          </p:spPr>
        </p:pic>
        <p:pic>
          <p:nvPicPr>
            <p:cNvPr id="10" name="Google Shape;416;p21">
              <a:extLst>
                <a:ext uri="{FF2B5EF4-FFF2-40B4-BE49-F238E27FC236}">
                  <a16:creationId xmlns:a16="http://schemas.microsoft.com/office/drawing/2014/main" id="{FC3F7AA0-303A-4232-B3AC-C34177334CB0}"/>
                </a:ext>
              </a:extLst>
            </p:cNvPr>
            <p:cNvPicPr preferRelativeResize="0"/>
            <p:nvPr/>
          </p:nvPicPr>
          <p:blipFill rotWithShape="1">
            <a:blip r:embed="rId2">
              <a:alphaModFix/>
            </a:blip>
            <a:srcRect l="19927" t="20892" r="25876" b="23651"/>
            <a:stretch/>
          </p:blipFill>
          <p:spPr>
            <a:xfrm>
              <a:off x="4616083" y="3080797"/>
              <a:ext cx="457415" cy="457200"/>
            </a:xfrm>
            <a:prstGeom prst="rect">
              <a:avLst/>
            </a:prstGeom>
            <a:noFill/>
            <a:ln>
              <a:noFill/>
            </a:ln>
          </p:spPr>
        </p:pic>
        <p:pic>
          <p:nvPicPr>
            <p:cNvPr id="11" name="Google Shape;416;p21">
              <a:extLst>
                <a:ext uri="{FF2B5EF4-FFF2-40B4-BE49-F238E27FC236}">
                  <a16:creationId xmlns:a16="http://schemas.microsoft.com/office/drawing/2014/main" id="{C0900ACD-DC87-4BED-B708-8D210B3ADE85}"/>
                </a:ext>
              </a:extLst>
            </p:cNvPr>
            <p:cNvPicPr preferRelativeResize="0"/>
            <p:nvPr/>
          </p:nvPicPr>
          <p:blipFill rotWithShape="1">
            <a:blip r:embed="rId2">
              <a:alphaModFix/>
            </a:blip>
            <a:srcRect l="19927" t="20892" r="25876" b="23651"/>
            <a:stretch/>
          </p:blipFill>
          <p:spPr>
            <a:xfrm>
              <a:off x="4573078" y="5568349"/>
              <a:ext cx="457415" cy="457200"/>
            </a:xfrm>
            <a:prstGeom prst="rect">
              <a:avLst/>
            </a:prstGeom>
            <a:noFill/>
            <a:ln>
              <a:noFill/>
            </a:ln>
          </p:spPr>
        </p:pic>
        <p:pic>
          <p:nvPicPr>
            <p:cNvPr id="12" name="Google Shape;416;p21">
              <a:extLst>
                <a:ext uri="{FF2B5EF4-FFF2-40B4-BE49-F238E27FC236}">
                  <a16:creationId xmlns:a16="http://schemas.microsoft.com/office/drawing/2014/main" id="{511F124D-E31E-4D5D-AE79-9FF0EB715D67}"/>
                </a:ext>
              </a:extLst>
            </p:cNvPr>
            <p:cNvPicPr preferRelativeResize="0"/>
            <p:nvPr/>
          </p:nvPicPr>
          <p:blipFill rotWithShape="1">
            <a:blip r:embed="rId2">
              <a:alphaModFix/>
            </a:blip>
            <a:srcRect l="19927" t="20892" r="25876" b="23651"/>
            <a:stretch/>
          </p:blipFill>
          <p:spPr>
            <a:xfrm>
              <a:off x="4573079" y="3909981"/>
              <a:ext cx="457415" cy="457200"/>
            </a:xfrm>
            <a:prstGeom prst="rect">
              <a:avLst/>
            </a:prstGeom>
            <a:noFill/>
            <a:ln>
              <a:noFill/>
            </a:ln>
          </p:spPr>
        </p:pic>
        <p:pic>
          <p:nvPicPr>
            <p:cNvPr id="13" name="Google Shape;416;p21">
              <a:extLst>
                <a:ext uri="{FF2B5EF4-FFF2-40B4-BE49-F238E27FC236}">
                  <a16:creationId xmlns:a16="http://schemas.microsoft.com/office/drawing/2014/main" id="{0AF5C947-3A04-4E5D-B075-B1461AE6D8B0}"/>
                </a:ext>
              </a:extLst>
            </p:cNvPr>
            <p:cNvPicPr preferRelativeResize="0"/>
            <p:nvPr/>
          </p:nvPicPr>
          <p:blipFill rotWithShape="1">
            <a:blip r:embed="rId2">
              <a:alphaModFix/>
            </a:blip>
            <a:srcRect l="19927" t="20892" r="25876" b="23651"/>
            <a:stretch/>
          </p:blipFill>
          <p:spPr>
            <a:xfrm>
              <a:off x="4573077" y="6397533"/>
              <a:ext cx="457415" cy="457200"/>
            </a:xfrm>
            <a:prstGeom prst="rect">
              <a:avLst/>
            </a:prstGeom>
            <a:noFill/>
            <a:ln>
              <a:noFill/>
            </a:ln>
          </p:spPr>
        </p:pic>
      </p:grpSp>
    </p:spTree>
    <p:extLst>
      <p:ext uri="{BB962C8B-B14F-4D97-AF65-F5344CB8AC3E}">
        <p14:creationId xmlns:p14="http://schemas.microsoft.com/office/powerpoint/2010/main" val="401448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BB3B7F4-D198-4C5B-8CE1-C91416BA781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Decision Tree Formation</a:t>
            </a:r>
          </a:p>
        </p:txBody>
      </p:sp>
      <p:pic>
        <p:nvPicPr>
          <p:cNvPr id="4" name="Shape 375">
            <a:extLst>
              <a:ext uri="{FF2B5EF4-FFF2-40B4-BE49-F238E27FC236}">
                <a16:creationId xmlns:a16="http://schemas.microsoft.com/office/drawing/2014/main" id="{AB29D2B5-A7B0-430E-98B9-7C38C9379252}"/>
              </a:ext>
            </a:extLst>
          </p:cNvPr>
          <p:cNvPicPr preferRelativeResize="0"/>
          <p:nvPr/>
        </p:nvPicPr>
        <p:blipFill rotWithShape="1">
          <a:blip r:embed="rId3">
            <a:alphaModFix/>
          </a:blip>
          <a:srcRect/>
          <a:stretch/>
        </p:blipFill>
        <p:spPr>
          <a:xfrm>
            <a:off x="5982143" y="829986"/>
            <a:ext cx="4405745" cy="253919"/>
          </a:xfrm>
          <a:prstGeom prst="rect">
            <a:avLst/>
          </a:prstGeom>
          <a:noFill/>
          <a:ln>
            <a:noFill/>
          </a:ln>
        </p:spPr>
      </p:pic>
      <p:grpSp>
        <p:nvGrpSpPr>
          <p:cNvPr id="28" name="Group 27">
            <a:extLst>
              <a:ext uri="{FF2B5EF4-FFF2-40B4-BE49-F238E27FC236}">
                <a16:creationId xmlns:a16="http://schemas.microsoft.com/office/drawing/2014/main" id="{D7E3C127-4E02-42C2-B515-6D73DA145DA9}"/>
              </a:ext>
            </a:extLst>
          </p:cNvPr>
          <p:cNvGrpSpPr/>
          <p:nvPr/>
        </p:nvGrpSpPr>
        <p:grpSpPr>
          <a:xfrm>
            <a:off x="1975104" y="1834873"/>
            <a:ext cx="5764287" cy="6479140"/>
            <a:chOff x="1930133" y="2184879"/>
            <a:chExt cx="4386188" cy="6600124"/>
          </a:xfrm>
        </p:grpSpPr>
        <p:sp>
          <p:nvSpPr>
            <p:cNvPr id="29" name="Rectangle 28">
              <a:extLst>
                <a:ext uri="{FF2B5EF4-FFF2-40B4-BE49-F238E27FC236}">
                  <a16:creationId xmlns:a16="http://schemas.microsoft.com/office/drawing/2014/main" id="{4C8957C4-2E4B-4E0F-912D-344B65438168}"/>
                </a:ext>
              </a:extLst>
            </p:cNvPr>
            <p:cNvSpPr/>
            <p:nvPr/>
          </p:nvSpPr>
          <p:spPr>
            <a:xfrm>
              <a:off x="1954180" y="3132633"/>
              <a:ext cx="4362141" cy="565237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ular Callout 12">
              <a:extLst>
                <a:ext uri="{FF2B5EF4-FFF2-40B4-BE49-F238E27FC236}">
                  <a16:creationId xmlns:a16="http://schemas.microsoft.com/office/drawing/2014/main" id="{CAB33BBB-BE46-4F85-BD91-29CB0885DD64}"/>
                </a:ext>
              </a:extLst>
            </p:cNvPr>
            <p:cNvSpPr/>
            <p:nvPr/>
          </p:nvSpPr>
          <p:spPr>
            <a:xfrm>
              <a:off x="1930133" y="2184879"/>
              <a:ext cx="4381009" cy="108831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EEF310C5-3115-498C-BD6D-A72210FF558A}"/>
                </a:ext>
              </a:extLst>
            </p:cNvPr>
            <p:cNvSpPr/>
            <p:nvPr/>
          </p:nvSpPr>
          <p:spPr>
            <a:xfrm>
              <a:off x="3436782" y="2514996"/>
              <a:ext cx="1318603" cy="470286"/>
            </a:xfrm>
            <a:prstGeom prst="rect">
              <a:avLst/>
            </a:prstGeom>
          </p:spPr>
          <p:txBody>
            <a:bodyPr wrap="none">
              <a:spAutoFit/>
            </a:bodyPr>
            <a:lstStyle/>
            <a:p>
              <a:pPr algn="r" defTabSz="914217"/>
              <a:r>
                <a:rPr lang="en-US" sz="2400" b="1" dirty="0">
                  <a:latin typeface="Open Sans" panose="020B0606030504020204" pitchFamily="34" charset="0"/>
                  <a:ea typeface="Open Sans" panose="020B0606030504020204" pitchFamily="34" charset="0"/>
                  <a:cs typeface="Open Sans" panose="020B0606030504020204" pitchFamily="34" charset="0"/>
                </a:rPr>
                <a:t>Entropy</a:t>
              </a:r>
            </a:p>
          </p:txBody>
        </p:sp>
      </p:grpSp>
      <p:grpSp>
        <p:nvGrpSpPr>
          <p:cNvPr id="32" name="Group 31">
            <a:extLst>
              <a:ext uri="{FF2B5EF4-FFF2-40B4-BE49-F238E27FC236}">
                <a16:creationId xmlns:a16="http://schemas.microsoft.com/office/drawing/2014/main" id="{DD80E939-8144-42CE-9806-B188D82CDC86}"/>
              </a:ext>
            </a:extLst>
          </p:cNvPr>
          <p:cNvGrpSpPr/>
          <p:nvPr/>
        </p:nvGrpSpPr>
        <p:grpSpPr>
          <a:xfrm>
            <a:off x="8650934" y="1836606"/>
            <a:ext cx="5757481" cy="6477407"/>
            <a:chOff x="9640169" y="2184880"/>
            <a:chExt cx="4399876" cy="6598393"/>
          </a:xfrm>
        </p:grpSpPr>
        <p:sp>
          <p:nvSpPr>
            <p:cNvPr id="33" name="Rectangle 32">
              <a:extLst>
                <a:ext uri="{FF2B5EF4-FFF2-40B4-BE49-F238E27FC236}">
                  <a16:creationId xmlns:a16="http://schemas.microsoft.com/office/drawing/2014/main" id="{11BB71C6-17AD-4B98-9DA9-FCF644F73924}"/>
                </a:ext>
              </a:extLst>
            </p:cNvPr>
            <p:cNvSpPr/>
            <p:nvPr/>
          </p:nvSpPr>
          <p:spPr>
            <a:xfrm>
              <a:off x="9677904" y="3130901"/>
              <a:ext cx="4362141" cy="5652372"/>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ular Callout 12">
              <a:extLst>
                <a:ext uri="{FF2B5EF4-FFF2-40B4-BE49-F238E27FC236}">
                  <a16:creationId xmlns:a16="http://schemas.microsoft.com/office/drawing/2014/main" id="{1BAD1596-296E-4500-B46F-742B65C33A95}"/>
                </a:ext>
              </a:extLst>
            </p:cNvPr>
            <p:cNvSpPr/>
            <p:nvPr/>
          </p:nvSpPr>
          <p:spPr>
            <a:xfrm>
              <a:off x="9640169" y="2184880"/>
              <a:ext cx="4381009" cy="108657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185F558F-7BEF-4D80-A32F-337D6D0B3493}"/>
                </a:ext>
              </a:extLst>
            </p:cNvPr>
            <p:cNvSpPr/>
            <p:nvPr/>
          </p:nvSpPr>
          <p:spPr>
            <a:xfrm>
              <a:off x="10495332" y="2513234"/>
              <a:ext cx="2670682" cy="470288"/>
            </a:xfrm>
            <a:prstGeom prst="rect">
              <a:avLst/>
            </a:prstGeom>
          </p:spPr>
          <p:txBody>
            <a:bodyPr wrap="none">
              <a:spAutoFit/>
            </a:bodyPr>
            <a:lstStyle/>
            <a:p>
              <a:pPr algn="r" defTabSz="914217"/>
              <a:r>
                <a:rPr lang="en-US"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Information Gain</a:t>
              </a:r>
            </a:p>
          </p:txBody>
        </p:sp>
      </p:grpSp>
      <p:sp>
        <p:nvSpPr>
          <p:cNvPr id="36" name="Rectangle 35">
            <a:extLst>
              <a:ext uri="{FF2B5EF4-FFF2-40B4-BE49-F238E27FC236}">
                <a16:creationId xmlns:a16="http://schemas.microsoft.com/office/drawing/2014/main" id="{ECC0F9A3-ADAD-45C7-A611-AA65BAAAC02F}"/>
              </a:ext>
            </a:extLst>
          </p:cNvPr>
          <p:cNvSpPr/>
          <p:nvPr/>
        </p:nvSpPr>
        <p:spPr>
          <a:xfrm>
            <a:off x="2299591" y="3047886"/>
            <a:ext cx="5180201" cy="4532010"/>
          </a:xfrm>
          <a:prstGeom prst="rect">
            <a:avLst/>
          </a:prstGeom>
        </p:spPr>
        <p:txBody>
          <a:bodyPr wrap="square">
            <a:spAutoFit/>
          </a:bodyPr>
          <a:lstStyle/>
          <a:p>
            <a:pPr marL="285693" indent="-285693">
              <a:spcAft>
                <a:spcPts val="1250"/>
              </a:spcAft>
              <a:buSzPct val="80000"/>
              <a:buFont typeface="Arial" panose="020B0604020202020204" pitchFamily="34" charset="0"/>
              <a:buChar char="•"/>
              <a:defRPr/>
            </a:pPr>
            <a:r>
              <a:rPr lang="en-US" altLang="en-US" sz="2000" dirty="0">
                <a:solidFill>
                  <a:schemeClr val="tx1">
                    <a:lumMod val="65000"/>
                    <a:lumOff val="35000"/>
                  </a:schemeClr>
                </a:solidFill>
                <a:latin typeface="Open Sans" panose="020B0606030504020204"/>
              </a:rPr>
              <a:t>Entropy measures the </a:t>
            </a:r>
            <a:r>
              <a:rPr lang="en-US" altLang="en-US" sz="2000" i="1" dirty="0">
                <a:solidFill>
                  <a:schemeClr val="tx1">
                    <a:lumMod val="65000"/>
                    <a:lumOff val="35000"/>
                  </a:schemeClr>
                </a:solidFill>
                <a:latin typeface="Open Sans" panose="020B0606030504020204"/>
              </a:rPr>
              <a:t>impurity </a:t>
            </a:r>
            <a:r>
              <a:rPr lang="en-US" altLang="en-US" sz="2000" dirty="0">
                <a:solidFill>
                  <a:schemeClr val="tx1">
                    <a:lumMod val="65000"/>
                    <a:lumOff val="35000"/>
                  </a:schemeClr>
                </a:solidFill>
                <a:latin typeface="Open Sans" panose="020B0606030504020204"/>
              </a:rPr>
              <a:t>of</a:t>
            </a:r>
            <a:r>
              <a:rPr lang="en-US" altLang="en-US" sz="2000" i="1"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rPr>
              <a:t>a collection of examples. </a:t>
            </a:r>
          </a:p>
          <a:p>
            <a:pPr marL="285693" indent="-285693">
              <a:spcAft>
                <a:spcPts val="1250"/>
              </a:spcAft>
              <a:buSzPct val="80000"/>
              <a:buFont typeface="Arial" panose="020B0604020202020204" pitchFamily="34" charset="0"/>
              <a:buChar char="•"/>
              <a:defRPr/>
            </a:pPr>
            <a:r>
              <a:rPr lang="en-US" altLang="en-US" sz="2000" dirty="0">
                <a:solidFill>
                  <a:schemeClr val="tx1">
                    <a:lumMod val="65000"/>
                    <a:lumOff val="35000"/>
                  </a:schemeClr>
                </a:solidFill>
                <a:latin typeface="Open Sans" panose="020B0606030504020204"/>
              </a:rPr>
              <a:t>It depends on the distribution of the random variable.</a:t>
            </a:r>
            <a:endParaRPr lang="en-IN"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285693" indent="-285693">
              <a:spcAft>
                <a:spcPts val="1250"/>
              </a:spcAft>
              <a:buSzPct val="80000"/>
              <a:buFont typeface="Arial" panose="020B0604020202020204" pitchFamily="34" charset="0"/>
              <a:buChar char="•"/>
              <a:defRPr/>
            </a:pPr>
            <a:r>
              <a:rPr lang="en-US" altLang="en-US" sz="2000" dirty="0">
                <a:solidFill>
                  <a:schemeClr val="tx1">
                    <a:lumMod val="65000"/>
                    <a:lumOff val="35000"/>
                  </a:schemeClr>
                </a:solidFill>
                <a:latin typeface="Open Sans" panose="020B0606030504020204"/>
                <a:sym typeface="Symbol" panose="05050102010706020507" pitchFamily="18" charset="2"/>
              </a:rPr>
              <a:t>Entropy, in general, measures the amount of information in a random variable:</a:t>
            </a:r>
          </a:p>
          <a:p>
            <a:pPr>
              <a:lnSpc>
                <a:spcPct val="90000"/>
              </a:lnSpc>
              <a:spcBef>
                <a:spcPct val="0"/>
              </a:spcBef>
            </a:pPr>
            <a:r>
              <a:rPr lang="en-US" altLang="en-US" sz="2000" i="1" dirty="0">
                <a:solidFill>
                  <a:schemeClr val="tx1">
                    <a:lumMod val="65000"/>
                    <a:lumOff val="35000"/>
                  </a:schemeClr>
                </a:solidFill>
                <a:latin typeface="Open Sans" panose="020B0606030504020204"/>
                <a:sym typeface="Symbol" panose="05050102010706020507" pitchFamily="18" charset="2"/>
              </a:rPr>
              <a:t>	</a:t>
            </a:r>
          </a:p>
          <a:p>
            <a:pPr>
              <a:lnSpc>
                <a:spcPct val="90000"/>
              </a:lnSpc>
              <a:spcBef>
                <a:spcPct val="0"/>
              </a:spcBef>
            </a:pPr>
            <a:r>
              <a:rPr lang="en-US" altLang="en-US" sz="2000" i="1" dirty="0">
                <a:solidFill>
                  <a:schemeClr val="tx1">
                    <a:lumMod val="65000"/>
                    <a:lumOff val="35000"/>
                  </a:schemeClr>
                </a:solidFill>
                <a:latin typeface="Open Sans" panose="020B0606030504020204"/>
                <a:sym typeface="Symbol" panose="05050102010706020507" pitchFamily="18" charset="2"/>
              </a:rPr>
              <a:t>	H</a:t>
            </a:r>
            <a:r>
              <a:rPr lang="en-US" altLang="en-US" sz="2000" dirty="0">
                <a:solidFill>
                  <a:schemeClr val="tx1">
                    <a:lumMod val="65000"/>
                    <a:lumOff val="35000"/>
                  </a:schemeClr>
                </a:solidFill>
                <a:latin typeface="Open Sans" panose="020B0606030504020204"/>
                <a:sym typeface="Symbol" panose="05050102010706020507" pitchFamily="18" charset="2"/>
              </a:rPr>
              <a:t>(</a:t>
            </a:r>
            <a:r>
              <a:rPr lang="en-US" altLang="en-US" sz="2000" i="1" dirty="0">
                <a:solidFill>
                  <a:schemeClr val="tx1">
                    <a:lumMod val="65000"/>
                    <a:lumOff val="35000"/>
                  </a:schemeClr>
                </a:solidFill>
                <a:latin typeface="Open Sans" panose="020B0606030504020204"/>
              </a:rPr>
              <a:t>X</a:t>
            </a:r>
            <a:r>
              <a:rPr lang="en-US" altLang="en-US" sz="2000" dirty="0">
                <a:solidFill>
                  <a:schemeClr val="tx1">
                    <a:lumMod val="65000"/>
                    <a:lumOff val="35000"/>
                  </a:schemeClr>
                </a:solidFill>
                <a:latin typeface="Open Sans" panose="020B0606030504020204"/>
                <a:sym typeface="Symbol" panose="05050102010706020507" pitchFamily="18" charset="2"/>
              </a:rPr>
              <a:t>) = </a:t>
            </a:r>
            <a:r>
              <a:rPr lang="en-US" altLang="en-US" sz="2000"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sym typeface="Symbol" panose="05050102010706020507" pitchFamily="18" charset="2"/>
              </a:rPr>
              <a:t> </a:t>
            </a:r>
            <a:r>
              <a:rPr lang="en-US" altLang="en-US" sz="2000" i="1" dirty="0">
                <a:solidFill>
                  <a:schemeClr val="tx1">
                    <a:lumMod val="65000"/>
                    <a:lumOff val="35000"/>
                  </a:schemeClr>
                </a:solidFill>
                <a:latin typeface="Open Sans" panose="020B0606030504020204"/>
              </a:rPr>
              <a:t>p</a:t>
            </a:r>
            <a:r>
              <a:rPr lang="en-US" altLang="en-US" sz="2000" i="1" baseline="-25000" dirty="0">
                <a:solidFill>
                  <a:schemeClr val="tx1">
                    <a:lumMod val="65000"/>
                    <a:lumOff val="35000"/>
                  </a:schemeClr>
                </a:solidFill>
                <a:latin typeface="Open Sans" panose="020B0606030504020204"/>
              </a:rPr>
              <a:t>i</a:t>
            </a:r>
            <a:r>
              <a:rPr lang="en-US" altLang="en-US" sz="2000" i="1" baseline="-25000" dirty="0">
                <a:solidFill>
                  <a:schemeClr val="tx1">
                    <a:lumMod val="65000"/>
                    <a:lumOff val="35000"/>
                  </a:schemeClr>
                </a:solidFill>
                <a:latin typeface="Open Sans" panose="020B0606030504020204"/>
                <a:sym typeface="Symbol" panose="05050102010706020507" pitchFamily="18" charset="2"/>
              </a:rPr>
              <a:t> </a:t>
            </a:r>
            <a:r>
              <a:rPr lang="en-US" altLang="en-US" sz="2000" i="1" dirty="0">
                <a:solidFill>
                  <a:schemeClr val="tx1">
                    <a:lumMod val="65000"/>
                    <a:lumOff val="35000"/>
                  </a:schemeClr>
                </a:solidFill>
                <a:latin typeface="Open Sans" panose="020B0606030504020204"/>
              </a:rPr>
              <a:t>log</a:t>
            </a:r>
            <a:r>
              <a:rPr lang="en-US" altLang="en-US" sz="2000" baseline="-25000" dirty="0">
                <a:solidFill>
                  <a:schemeClr val="tx1">
                    <a:lumMod val="65000"/>
                    <a:lumOff val="35000"/>
                  </a:schemeClr>
                </a:solidFill>
                <a:latin typeface="Open Sans" panose="020B0606030504020204"/>
              </a:rPr>
              <a:t>2</a:t>
            </a:r>
            <a:r>
              <a:rPr lang="en-US" altLang="en-US" sz="2000" baseline="-25000" dirty="0">
                <a:solidFill>
                  <a:schemeClr val="tx1">
                    <a:lumMod val="65000"/>
                    <a:lumOff val="35000"/>
                  </a:schemeClr>
                </a:solidFill>
                <a:latin typeface="Open Sans" panose="020B0606030504020204"/>
                <a:sym typeface="Symbol" panose="05050102010706020507" pitchFamily="18" charset="2"/>
              </a:rPr>
              <a:t> </a:t>
            </a:r>
            <a:r>
              <a:rPr lang="en-US" altLang="en-US" sz="2000" i="1" dirty="0">
                <a:solidFill>
                  <a:schemeClr val="tx1">
                    <a:lumMod val="65000"/>
                    <a:lumOff val="35000"/>
                  </a:schemeClr>
                </a:solidFill>
                <a:latin typeface="Open Sans" panose="020B0606030504020204"/>
              </a:rPr>
              <a:t>p</a:t>
            </a:r>
            <a:r>
              <a:rPr lang="en-US" altLang="en-US" sz="2000" i="1" baseline="-25000" dirty="0">
                <a:solidFill>
                  <a:schemeClr val="tx1">
                    <a:lumMod val="65000"/>
                    <a:lumOff val="35000"/>
                  </a:schemeClr>
                </a:solidFill>
                <a:latin typeface="Open Sans" panose="020B0606030504020204"/>
              </a:rPr>
              <a:t>i </a:t>
            </a:r>
            <a:r>
              <a:rPr lang="en-US" altLang="en-US" sz="2000" dirty="0">
                <a:solidFill>
                  <a:schemeClr val="tx1">
                    <a:lumMod val="65000"/>
                    <a:lumOff val="35000"/>
                  </a:schemeClr>
                </a:solidFill>
                <a:latin typeface="Open Sans" panose="020B0606030504020204"/>
                <a:sym typeface="Symbol" panose="05050102010706020507" pitchFamily="18" charset="2"/>
              </a:rPr>
              <a:t>=</a:t>
            </a:r>
            <a:r>
              <a:rPr lang="en-US" altLang="en-US" sz="2000"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sym typeface="Symbol" panose="05050102010706020507" pitchFamily="18" charset="2"/>
              </a:rPr>
              <a:t> </a:t>
            </a:r>
            <a:r>
              <a:rPr lang="en-US" altLang="en-US" sz="2000" i="1" dirty="0">
                <a:solidFill>
                  <a:schemeClr val="tx1">
                    <a:lumMod val="65000"/>
                    <a:lumOff val="35000"/>
                  </a:schemeClr>
                </a:solidFill>
                <a:latin typeface="Open Sans" panose="020B0606030504020204"/>
              </a:rPr>
              <a:t>p</a:t>
            </a:r>
            <a:r>
              <a:rPr lang="en-US" altLang="en-US" sz="2000" i="1" baseline="-25000" dirty="0">
                <a:solidFill>
                  <a:schemeClr val="tx1">
                    <a:lumMod val="65000"/>
                    <a:lumOff val="35000"/>
                  </a:schemeClr>
                </a:solidFill>
                <a:latin typeface="Open Sans" panose="020B0606030504020204"/>
              </a:rPr>
              <a:t>i</a:t>
            </a:r>
            <a:r>
              <a:rPr lang="en-US" altLang="en-US" sz="2000" i="1" baseline="-25000" dirty="0">
                <a:solidFill>
                  <a:schemeClr val="tx1">
                    <a:lumMod val="65000"/>
                    <a:lumOff val="35000"/>
                  </a:schemeClr>
                </a:solidFill>
                <a:latin typeface="Open Sans" panose="020B0606030504020204"/>
                <a:sym typeface="Symbol" panose="05050102010706020507" pitchFamily="18" charset="2"/>
              </a:rPr>
              <a:t> </a:t>
            </a:r>
            <a:r>
              <a:rPr lang="en-US" altLang="en-US" sz="2000" i="1" dirty="0">
                <a:solidFill>
                  <a:schemeClr val="tx1">
                    <a:lumMod val="65000"/>
                    <a:lumOff val="35000"/>
                  </a:schemeClr>
                </a:solidFill>
                <a:latin typeface="Open Sans" panose="020B0606030504020204"/>
              </a:rPr>
              <a:t>log</a:t>
            </a:r>
            <a:r>
              <a:rPr lang="en-US" altLang="en-US" sz="2000" baseline="-25000" dirty="0">
                <a:solidFill>
                  <a:schemeClr val="tx1">
                    <a:lumMod val="65000"/>
                    <a:lumOff val="35000"/>
                  </a:schemeClr>
                </a:solidFill>
                <a:latin typeface="Open Sans" panose="020B0606030504020204"/>
              </a:rPr>
              <a:t>2</a:t>
            </a:r>
            <a:r>
              <a:rPr lang="en-US" altLang="en-US" sz="2000" baseline="-25000" dirty="0">
                <a:solidFill>
                  <a:schemeClr val="tx1">
                    <a:lumMod val="65000"/>
                    <a:lumOff val="35000"/>
                  </a:schemeClr>
                </a:solidFill>
                <a:latin typeface="Open Sans" panose="020B0606030504020204"/>
                <a:sym typeface="Symbol" panose="05050102010706020507" pitchFamily="18" charset="2"/>
              </a:rPr>
              <a:t> </a:t>
            </a:r>
            <a:r>
              <a:rPr lang="en-US" altLang="en-US" sz="2000" dirty="0">
                <a:solidFill>
                  <a:schemeClr val="tx1">
                    <a:lumMod val="65000"/>
                    <a:lumOff val="35000"/>
                  </a:schemeClr>
                </a:solidFill>
                <a:latin typeface="Open Sans" panose="020B0606030504020204"/>
              </a:rPr>
              <a:t>1</a:t>
            </a:r>
            <a:r>
              <a:rPr lang="en-US" altLang="en-US" sz="2000" i="1" dirty="0">
                <a:solidFill>
                  <a:schemeClr val="tx1">
                    <a:lumMod val="65000"/>
                    <a:lumOff val="35000"/>
                  </a:schemeClr>
                </a:solidFill>
                <a:latin typeface="Open Sans" panose="020B0606030504020204"/>
              </a:rPr>
              <a:t>/</a:t>
            </a:r>
            <a:r>
              <a:rPr lang="en-US" altLang="en-US" sz="2000" baseline="-25000" dirty="0">
                <a:solidFill>
                  <a:schemeClr val="tx1">
                    <a:lumMod val="65000"/>
                    <a:lumOff val="35000"/>
                  </a:schemeClr>
                </a:solidFill>
                <a:latin typeface="Open Sans" panose="020B0606030504020204"/>
                <a:sym typeface="Symbol" panose="05050102010706020507" pitchFamily="18" charset="2"/>
              </a:rPr>
              <a:t> </a:t>
            </a:r>
            <a:r>
              <a:rPr lang="en-US" altLang="en-US" sz="2000" i="1" dirty="0">
                <a:solidFill>
                  <a:schemeClr val="tx1">
                    <a:lumMod val="65000"/>
                    <a:lumOff val="35000"/>
                  </a:schemeClr>
                </a:solidFill>
                <a:latin typeface="Open Sans" panose="020B0606030504020204"/>
              </a:rPr>
              <a:t>p</a:t>
            </a:r>
            <a:r>
              <a:rPr lang="en-US" altLang="en-US" sz="2000" i="1" baseline="-25000" dirty="0">
                <a:solidFill>
                  <a:schemeClr val="tx1">
                    <a:lumMod val="65000"/>
                    <a:lumOff val="35000"/>
                  </a:schemeClr>
                </a:solidFill>
                <a:latin typeface="Open Sans" panose="020B0606030504020204"/>
              </a:rPr>
              <a:t>i 	</a:t>
            </a:r>
          </a:p>
          <a:p>
            <a:pPr>
              <a:lnSpc>
                <a:spcPct val="90000"/>
              </a:lnSpc>
              <a:spcBef>
                <a:spcPct val="0"/>
              </a:spcBef>
            </a:pPr>
            <a:r>
              <a:rPr lang="en-US" altLang="en-US" sz="2000" i="1" baseline="-25000" dirty="0">
                <a:solidFill>
                  <a:schemeClr val="tx1">
                    <a:lumMod val="65000"/>
                    <a:lumOff val="35000"/>
                  </a:schemeClr>
                </a:solidFill>
                <a:latin typeface="Open Sans" panose="020B0606030504020204"/>
              </a:rPr>
              <a:t>                              </a:t>
            </a:r>
            <a:r>
              <a:rPr lang="en-US" altLang="en-US" sz="1600" i="1" dirty="0" err="1">
                <a:solidFill>
                  <a:schemeClr val="tx1">
                    <a:lumMod val="65000"/>
                    <a:lumOff val="35000"/>
                  </a:schemeClr>
                </a:solidFill>
                <a:latin typeface="Open Sans" panose="020B0606030504020204"/>
              </a:rPr>
              <a:t>i</a:t>
            </a:r>
            <a:r>
              <a:rPr lang="en-US" altLang="en-US" sz="1600" dirty="0">
                <a:solidFill>
                  <a:schemeClr val="tx1">
                    <a:lumMod val="65000"/>
                    <a:lumOff val="35000"/>
                  </a:schemeClr>
                </a:solidFill>
                <a:latin typeface="Open Sans" panose="020B0606030504020204"/>
              </a:rPr>
              <a:t>=1                    </a:t>
            </a:r>
            <a:r>
              <a:rPr lang="en-US" altLang="en-US" sz="1600" i="1" dirty="0" err="1">
                <a:solidFill>
                  <a:schemeClr val="tx1">
                    <a:lumMod val="65000"/>
                    <a:lumOff val="35000"/>
                  </a:schemeClr>
                </a:solidFill>
                <a:latin typeface="Open Sans" panose="020B0606030504020204"/>
              </a:rPr>
              <a:t>i</a:t>
            </a:r>
            <a:r>
              <a:rPr lang="en-US" altLang="en-US" sz="1600" dirty="0">
                <a:solidFill>
                  <a:schemeClr val="tx1">
                    <a:lumMod val="65000"/>
                    <a:lumOff val="35000"/>
                  </a:schemeClr>
                </a:solidFill>
                <a:latin typeface="Open Sans" panose="020B0606030504020204"/>
              </a:rPr>
              <a:t>=1</a:t>
            </a:r>
            <a:endParaRPr lang="en-US" altLang="en-US" sz="2000" dirty="0">
              <a:solidFill>
                <a:schemeClr val="tx1">
                  <a:lumMod val="65000"/>
                  <a:lumOff val="35000"/>
                </a:schemeClr>
              </a:solidFill>
              <a:latin typeface="Open Sans" panose="020B0606030504020204"/>
            </a:endParaRPr>
          </a:p>
          <a:p>
            <a:pPr>
              <a:lnSpc>
                <a:spcPct val="90000"/>
              </a:lnSpc>
              <a:spcBef>
                <a:spcPct val="0"/>
              </a:spcBef>
            </a:pPr>
            <a:endParaRPr lang="en-US" altLang="en-US" sz="2000" i="1" baseline="-25000" dirty="0">
              <a:solidFill>
                <a:schemeClr val="tx1">
                  <a:lumMod val="65000"/>
                  <a:lumOff val="35000"/>
                </a:schemeClr>
              </a:solidFill>
              <a:latin typeface="Open Sans" panose="020B0606030504020204"/>
            </a:endParaRPr>
          </a:p>
          <a:p>
            <a:pPr>
              <a:lnSpc>
                <a:spcPct val="90000"/>
              </a:lnSpc>
              <a:spcBef>
                <a:spcPct val="0"/>
              </a:spcBef>
            </a:pPr>
            <a:r>
              <a:rPr lang="en-US" altLang="en-US" sz="2000" i="1" baseline="-25000" dirty="0">
                <a:solidFill>
                  <a:schemeClr val="tx1">
                    <a:lumMod val="65000"/>
                    <a:lumOff val="35000"/>
                  </a:schemeClr>
                </a:solidFill>
                <a:latin typeface="Open Sans" panose="020B0606030504020204"/>
              </a:rPr>
              <a:t>         </a:t>
            </a:r>
            <a:r>
              <a:rPr lang="en-US" altLang="en-US" sz="2000" i="1" dirty="0">
                <a:solidFill>
                  <a:schemeClr val="tx1">
                    <a:lumMod val="65000"/>
                    <a:lumOff val="35000"/>
                  </a:schemeClr>
                </a:solidFill>
                <a:latin typeface="Open Sans" panose="020B0606030504020204"/>
              </a:rPr>
              <a:t>X </a:t>
            </a:r>
            <a:r>
              <a:rPr lang="en-US" altLang="en-US" sz="2000" dirty="0">
                <a:solidFill>
                  <a:schemeClr val="tx1">
                    <a:lumMod val="65000"/>
                    <a:lumOff val="35000"/>
                  </a:schemeClr>
                </a:solidFill>
                <a:latin typeface="Open Sans" panose="020B0606030504020204"/>
              </a:rPr>
              <a:t>= {</a:t>
            </a:r>
            <a:r>
              <a:rPr lang="en-US" altLang="en-US" sz="2000" i="1" dirty="0" err="1">
                <a:solidFill>
                  <a:schemeClr val="tx1">
                    <a:lumMod val="65000"/>
                    <a:lumOff val="35000"/>
                  </a:schemeClr>
                </a:solidFill>
                <a:latin typeface="Open Sans" panose="020B0606030504020204"/>
              </a:rPr>
              <a:t>i</a:t>
            </a:r>
            <a:r>
              <a:rPr lang="en-US" altLang="en-US" sz="2000" i="1" dirty="0">
                <a:solidFill>
                  <a:schemeClr val="tx1">
                    <a:lumMod val="65000"/>
                    <a:lumOff val="35000"/>
                  </a:schemeClr>
                </a:solidFill>
                <a:latin typeface="Open Sans" panose="020B0606030504020204"/>
              </a:rPr>
              <a:t>, …, c</a:t>
            </a:r>
            <a:r>
              <a:rPr lang="en-US" altLang="en-US" sz="2000" dirty="0">
                <a:solidFill>
                  <a:schemeClr val="tx1">
                    <a:lumMod val="65000"/>
                    <a:lumOff val="35000"/>
                  </a:schemeClr>
                </a:solidFill>
                <a:latin typeface="Open Sans" panose="020B0606030504020204"/>
              </a:rPr>
              <a:t>}</a:t>
            </a:r>
          </a:p>
          <a:p>
            <a:pPr>
              <a:lnSpc>
                <a:spcPct val="80000"/>
              </a:lnSpc>
              <a:spcBef>
                <a:spcPct val="0"/>
              </a:spcBef>
            </a:pPr>
            <a:r>
              <a:rPr lang="en-US" altLang="en-US" sz="2000" dirty="0">
                <a:solidFill>
                  <a:schemeClr val="tx1">
                    <a:lumMod val="65000"/>
                    <a:lumOff val="35000"/>
                  </a:schemeClr>
                </a:solidFill>
                <a:latin typeface="Open Sans" panose="020B0606030504020204"/>
              </a:rPr>
              <a:t>		          	           	</a:t>
            </a:r>
          </a:p>
          <a:p>
            <a:pPr>
              <a:lnSpc>
                <a:spcPct val="90000"/>
              </a:lnSpc>
              <a:spcBef>
                <a:spcPct val="0"/>
              </a:spcBef>
            </a:pPr>
            <a:r>
              <a:rPr lang="en-US" altLang="en-US" sz="2000" dirty="0">
                <a:solidFill>
                  <a:schemeClr val="tx1">
                    <a:lumMod val="65000"/>
                    <a:lumOff val="35000"/>
                  </a:schemeClr>
                </a:solidFill>
                <a:latin typeface="Open Sans" panose="020B0606030504020204"/>
              </a:rPr>
              <a:t>	for classification in </a:t>
            </a:r>
            <a:r>
              <a:rPr lang="en-US" altLang="en-US" sz="2000" i="1" dirty="0">
                <a:solidFill>
                  <a:schemeClr val="tx1">
                    <a:lumMod val="65000"/>
                    <a:lumOff val="35000"/>
                  </a:schemeClr>
                </a:solidFill>
                <a:latin typeface="Open Sans" panose="020B0606030504020204"/>
              </a:rPr>
              <a:t>c </a:t>
            </a:r>
            <a:r>
              <a:rPr lang="en-US" altLang="en-US" sz="2000" dirty="0">
                <a:solidFill>
                  <a:schemeClr val="tx1">
                    <a:lumMod val="65000"/>
                    <a:lumOff val="35000"/>
                  </a:schemeClr>
                </a:solidFill>
                <a:latin typeface="Open Sans" panose="020B0606030504020204"/>
              </a:rPr>
              <a:t>classes</a:t>
            </a:r>
            <a:endParaRPr lang="en-US" altLang="en-US" sz="2000" dirty="0">
              <a:solidFill>
                <a:schemeClr val="tx1">
                  <a:lumMod val="65000"/>
                  <a:lumOff val="35000"/>
                </a:schemeClr>
              </a:solidFill>
              <a:latin typeface="Open Sans" panose="020B0606030504020204"/>
              <a:sym typeface="Symbol" panose="05050102010706020507" pitchFamily="18" charset="2"/>
            </a:endParaRPr>
          </a:p>
          <a:p>
            <a:pPr marL="285693" indent="-285693">
              <a:spcAft>
                <a:spcPts val="1250"/>
              </a:spcAft>
              <a:buSzPct val="80000"/>
              <a:buFont typeface="Arial" panose="020B0604020202020204" pitchFamily="34" charset="0"/>
              <a:buChar char="•"/>
              <a:defRPr/>
            </a:pPr>
            <a:endParaRPr lang="en-IN"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37" name="Rectangle 36">
            <a:extLst>
              <a:ext uri="{FF2B5EF4-FFF2-40B4-BE49-F238E27FC236}">
                <a16:creationId xmlns:a16="http://schemas.microsoft.com/office/drawing/2014/main" id="{CF1B0966-7027-4585-B509-6449837D11CD}"/>
              </a:ext>
            </a:extLst>
          </p:cNvPr>
          <p:cNvSpPr/>
          <p:nvPr/>
        </p:nvSpPr>
        <p:spPr>
          <a:xfrm>
            <a:off x="8787951" y="3176019"/>
            <a:ext cx="5461343" cy="5447645"/>
          </a:xfrm>
          <a:prstGeom prst="rect">
            <a:avLst/>
          </a:prstGeom>
        </p:spPr>
        <p:txBody>
          <a:bodyPr wrap="square">
            <a:spAutoFit/>
          </a:bodyPr>
          <a:lstStyle/>
          <a:p>
            <a:pPr marL="342900" indent="-342900">
              <a:buFont typeface="Arial" panose="020B0604020202020204" pitchFamily="34" charset="0"/>
              <a:buChar char="•"/>
            </a:pPr>
            <a:r>
              <a:rPr lang="en-US" sz="2000" i="1" dirty="0">
                <a:solidFill>
                  <a:schemeClr val="tx1">
                    <a:lumMod val="65000"/>
                    <a:lumOff val="35000"/>
                  </a:schemeClr>
                </a:solidFill>
                <a:latin typeface="Open Sans" panose="020B0606030504020204"/>
              </a:rPr>
              <a:t>Information gain</a:t>
            </a:r>
            <a:r>
              <a:rPr lang="en-US" sz="2000" dirty="0">
                <a:solidFill>
                  <a:schemeClr val="tx1">
                    <a:lumMod val="65000"/>
                    <a:lumOff val="35000"/>
                  </a:schemeClr>
                </a:solidFill>
                <a:latin typeface="Open Sans" panose="020B0606030504020204"/>
              </a:rPr>
              <a:t> is the </a:t>
            </a:r>
            <a:r>
              <a:rPr lang="en-US" sz="2000" i="1" dirty="0">
                <a:solidFill>
                  <a:schemeClr val="tx1">
                    <a:lumMod val="65000"/>
                    <a:lumOff val="35000"/>
                  </a:schemeClr>
                </a:solidFill>
                <a:latin typeface="Open Sans" panose="020B0606030504020204"/>
              </a:rPr>
              <a:t>expected</a:t>
            </a:r>
            <a:r>
              <a:rPr lang="en-US" sz="2000" dirty="0">
                <a:solidFill>
                  <a:schemeClr val="tx1">
                    <a:lumMod val="65000"/>
                    <a:lumOff val="35000"/>
                  </a:schemeClr>
                </a:solidFill>
                <a:latin typeface="Open Sans" panose="020B0606030504020204"/>
              </a:rPr>
              <a:t> reduction in entropy caused by partitioning the examples on an attribute.</a:t>
            </a:r>
          </a:p>
          <a:p>
            <a:pPr marL="342900" indent="-342900">
              <a:buFont typeface="Arial" panose="020B0604020202020204" pitchFamily="34" charset="0"/>
              <a:buChar char="•"/>
            </a:pPr>
            <a:endParaRPr lang="en-IN"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solidFill>
                  <a:schemeClr val="tx1">
                    <a:lumMod val="65000"/>
                    <a:lumOff val="35000"/>
                  </a:schemeClr>
                </a:solidFill>
                <a:latin typeface="Open Sans" panose="020B0606030504020204"/>
              </a:rPr>
              <a:t>Higher the information gain, the more effective the attribute in classifying training data.</a:t>
            </a:r>
          </a:p>
          <a:p>
            <a:pPr marL="342900" indent="-342900">
              <a:buFont typeface="Arial" panose="020B0604020202020204" pitchFamily="34" charset="0"/>
              <a:buChar char="•"/>
            </a:pPr>
            <a:endParaRPr lang="en-US" sz="2000" dirty="0">
              <a:solidFill>
                <a:schemeClr val="tx1">
                  <a:lumMod val="65000"/>
                  <a:lumOff val="35000"/>
                </a:schemeClr>
              </a:solidFill>
              <a:latin typeface="Open Sans" panose="020B0606030504020204"/>
            </a:endParaRPr>
          </a:p>
          <a:p>
            <a:pPr marL="342900" indent="-342900">
              <a:spcAft>
                <a:spcPct val="40000"/>
              </a:spcAft>
              <a:buFont typeface="Arial" panose="020B0604020202020204" pitchFamily="34" charset="0"/>
              <a:buChar char="•"/>
              <a:defRPr/>
            </a:pPr>
            <a:r>
              <a:rPr lang="en-US" sz="2000" dirty="0">
                <a:solidFill>
                  <a:schemeClr val="tx1">
                    <a:lumMod val="65000"/>
                    <a:lumOff val="35000"/>
                  </a:schemeClr>
                </a:solidFill>
                <a:latin typeface="Open Sans" panose="020B0606030504020204"/>
              </a:rPr>
              <a:t>Expected reduction in entropy, given </a:t>
            </a:r>
            <a:r>
              <a:rPr lang="en-US" sz="2000" i="1" dirty="0">
                <a:solidFill>
                  <a:schemeClr val="tx1">
                    <a:lumMod val="65000"/>
                    <a:lumOff val="35000"/>
                  </a:schemeClr>
                </a:solidFill>
                <a:latin typeface="Open Sans" panose="020B0606030504020204"/>
              </a:rPr>
              <a:t>A   </a:t>
            </a:r>
            <a:r>
              <a:rPr lang="en-US" sz="2000" dirty="0">
                <a:solidFill>
                  <a:schemeClr val="tx1">
                    <a:lumMod val="65000"/>
                    <a:lumOff val="35000"/>
                  </a:schemeClr>
                </a:solidFill>
                <a:latin typeface="Open Sans" panose="020B0606030504020204"/>
              </a:rPr>
              <a:t>   	</a:t>
            </a:r>
          </a:p>
          <a:p>
            <a:pPr lvl="1">
              <a:spcBef>
                <a:spcPct val="0"/>
              </a:spcBef>
              <a:defRPr/>
            </a:pPr>
            <a:r>
              <a:rPr lang="en-US" sz="2000" i="1" dirty="0">
                <a:solidFill>
                  <a:schemeClr val="tx1">
                    <a:lumMod val="65000"/>
                    <a:lumOff val="35000"/>
                  </a:schemeClr>
                </a:solidFill>
                <a:latin typeface="Open Sans" panose="020B0606030504020204"/>
              </a:rPr>
              <a:t>Gain</a:t>
            </a:r>
            <a:r>
              <a:rPr lang="en-US" sz="2000" dirty="0">
                <a:solidFill>
                  <a:schemeClr val="tx1">
                    <a:lumMod val="65000"/>
                    <a:lumOff val="35000"/>
                  </a:schemeClr>
                </a:solidFill>
                <a:latin typeface="Open Sans" panose="020B0606030504020204"/>
              </a:rPr>
              <a:t>(</a:t>
            </a:r>
            <a:r>
              <a:rPr lang="en-US" sz="2000" i="1" dirty="0">
                <a:solidFill>
                  <a:schemeClr val="tx1">
                    <a:lumMod val="65000"/>
                    <a:lumOff val="35000"/>
                  </a:schemeClr>
                </a:solidFill>
                <a:latin typeface="Open Sans" panose="020B0606030504020204"/>
              </a:rPr>
              <a:t>S</a:t>
            </a:r>
            <a:r>
              <a:rPr lang="en-US" sz="2000" dirty="0">
                <a:solidFill>
                  <a:schemeClr val="tx1">
                    <a:lumMod val="65000"/>
                    <a:lumOff val="35000"/>
                  </a:schemeClr>
                </a:solidFill>
                <a:latin typeface="Open Sans" panose="020B0606030504020204"/>
              </a:rPr>
              <a:t>, </a:t>
            </a:r>
            <a:r>
              <a:rPr lang="en-US" sz="2000" i="1" dirty="0">
                <a:solidFill>
                  <a:schemeClr val="tx1">
                    <a:lumMod val="65000"/>
                    <a:lumOff val="35000"/>
                  </a:schemeClr>
                </a:solidFill>
                <a:latin typeface="Open Sans" panose="020B0606030504020204"/>
              </a:rPr>
              <a:t>A</a:t>
            </a:r>
            <a:r>
              <a:rPr lang="en-US" sz="2000" dirty="0">
                <a:solidFill>
                  <a:schemeClr val="tx1">
                    <a:lumMod val="65000"/>
                    <a:lumOff val="35000"/>
                  </a:schemeClr>
                </a:solidFill>
                <a:latin typeface="Open Sans" panose="020B0606030504020204"/>
              </a:rPr>
              <a:t>) = </a:t>
            </a:r>
            <a:r>
              <a:rPr lang="en-US" sz="2000" i="1" dirty="0">
                <a:solidFill>
                  <a:schemeClr val="tx1">
                    <a:lumMod val="65000"/>
                    <a:lumOff val="35000"/>
                  </a:schemeClr>
                </a:solidFill>
                <a:latin typeface="Open Sans" panose="020B0606030504020204"/>
              </a:rPr>
              <a:t>Entropy</a:t>
            </a:r>
            <a:r>
              <a:rPr lang="en-US" sz="2000" dirty="0">
                <a:solidFill>
                  <a:schemeClr val="tx1">
                    <a:lumMod val="65000"/>
                    <a:lumOff val="35000"/>
                  </a:schemeClr>
                </a:solidFill>
                <a:latin typeface="Open Sans" panose="020B0606030504020204"/>
              </a:rPr>
              <a:t>(</a:t>
            </a:r>
            <a:r>
              <a:rPr lang="en-US" sz="2000" i="1" dirty="0">
                <a:solidFill>
                  <a:schemeClr val="tx1">
                    <a:lumMod val="65000"/>
                    <a:lumOff val="35000"/>
                  </a:schemeClr>
                </a:solidFill>
                <a:latin typeface="Open Sans" panose="020B0606030504020204"/>
              </a:rPr>
              <a:t>S</a:t>
            </a:r>
            <a:r>
              <a:rPr lang="en-US" sz="2000" dirty="0">
                <a:solidFill>
                  <a:schemeClr val="tx1">
                    <a:lumMod val="65000"/>
                    <a:lumOff val="35000"/>
                  </a:schemeClr>
                </a:solidFill>
                <a:latin typeface="Open Sans" panose="020B0606030504020204"/>
              </a:rPr>
              <a:t>) </a:t>
            </a:r>
            <a:r>
              <a:rPr lang="en-US" sz="2000" dirty="0">
                <a:solidFill>
                  <a:schemeClr val="tx1">
                    <a:lumMod val="65000"/>
                    <a:lumOff val="35000"/>
                  </a:schemeClr>
                </a:solidFill>
                <a:latin typeface="Open Sans" panose="020B0606030504020204"/>
                <a:sym typeface="Symbol" charset="0"/>
              </a:rPr>
              <a:t>−         </a:t>
            </a:r>
            <a:r>
              <a:rPr lang="en-US" sz="2000" i="1" dirty="0">
                <a:solidFill>
                  <a:schemeClr val="tx1">
                    <a:lumMod val="65000"/>
                    <a:lumOff val="35000"/>
                  </a:schemeClr>
                </a:solidFill>
                <a:latin typeface="Open Sans" panose="020B0606030504020204"/>
              </a:rPr>
              <a:t>Entropy</a:t>
            </a:r>
            <a:r>
              <a:rPr lang="en-US" sz="2000" dirty="0">
                <a:solidFill>
                  <a:schemeClr val="tx1">
                    <a:lumMod val="65000"/>
                    <a:lumOff val="35000"/>
                  </a:schemeClr>
                </a:solidFill>
                <a:latin typeface="Open Sans" panose="020B0606030504020204"/>
              </a:rPr>
              <a:t>(</a:t>
            </a:r>
            <a:r>
              <a:rPr lang="en-US" sz="2000" i="1" dirty="0" err="1">
                <a:solidFill>
                  <a:schemeClr val="tx1">
                    <a:lumMod val="65000"/>
                    <a:lumOff val="35000"/>
                  </a:schemeClr>
                </a:solidFill>
                <a:latin typeface="Open Sans" panose="020B0606030504020204"/>
              </a:rPr>
              <a:t>Sv</a:t>
            </a:r>
            <a:r>
              <a:rPr lang="en-US" sz="2000" dirty="0">
                <a:solidFill>
                  <a:schemeClr val="tx1">
                    <a:lumMod val="65000"/>
                    <a:lumOff val="35000"/>
                  </a:schemeClr>
                </a:solidFill>
                <a:latin typeface="Open Sans" panose="020B0606030504020204"/>
              </a:rPr>
              <a:t>) </a:t>
            </a:r>
            <a:r>
              <a:rPr lang="en-US" sz="2000" dirty="0">
                <a:solidFill>
                  <a:schemeClr val="tx1">
                    <a:lumMod val="65000"/>
                    <a:lumOff val="35000"/>
                  </a:schemeClr>
                </a:solidFill>
                <a:latin typeface="Open Sans" panose="020B0606030504020204"/>
                <a:sym typeface="Symbol" charset="0"/>
              </a:rPr>
              <a:t>                      </a:t>
            </a:r>
          </a:p>
          <a:p>
            <a:pPr lvl="1">
              <a:spcBef>
                <a:spcPct val="0"/>
              </a:spcBef>
              <a:defRPr/>
            </a:pPr>
            <a:endParaRPr lang="en-US" sz="2000" i="1" dirty="0">
              <a:solidFill>
                <a:schemeClr val="tx1">
                  <a:lumMod val="65000"/>
                  <a:lumOff val="35000"/>
                </a:schemeClr>
              </a:solidFill>
              <a:latin typeface="Open Sans" panose="020B0606030504020204"/>
              <a:sym typeface="Symbol" charset="0"/>
            </a:endParaRPr>
          </a:p>
          <a:p>
            <a:pPr lvl="1">
              <a:spcBef>
                <a:spcPct val="0"/>
              </a:spcBef>
              <a:defRPr/>
            </a:pPr>
            <a:r>
              <a:rPr lang="en-US" sz="2000" i="1" dirty="0">
                <a:solidFill>
                  <a:schemeClr val="tx1">
                    <a:lumMod val="65000"/>
                    <a:lumOff val="35000"/>
                  </a:schemeClr>
                </a:solidFill>
                <a:latin typeface="Open Sans" panose="020B0606030504020204"/>
                <a:sym typeface="Symbol" charset="0"/>
              </a:rPr>
              <a:t>                                </a:t>
            </a:r>
            <a:r>
              <a:rPr lang="en-US" sz="2000" i="1" dirty="0">
                <a:solidFill>
                  <a:schemeClr val="tx1">
                    <a:lumMod val="65000"/>
                    <a:lumOff val="35000"/>
                  </a:schemeClr>
                </a:solidFill>
                <a:latin typeface="Open Sans" panose="020B0606030504020204"/>
              </a:rPr>
              <a:t>v</a:t>
            </a:r>
            <a:r>
              <a:rPr lang="en-US" sz="2000" i="1" dirty="0">
                <a:solidFill>
                  <a:schemeClr val="tx1">
                    <a:lumMod val="65000"/>
                    <a:lumOff val="35000"/>
                  </a:schemeClr>
                </a:solidFill>
                <a:latin typeface="Open Sans" panose="020B0606030504020204"/>
                <a:sym typeface="Symbol" charset="0"/>
              </a:rPr>
              <a:t> </a:t>
            </a:r>
            <a:r>
              <a:rPr lang="en-US" sz="2000" i="1" dirty="0">
                <a:solidFill>
                  <a:schemeClr val="tx1">
                    <a:lumMod val="65000"/>
                    <a:lumOff val="35000"/>
                  </a:schemeClr>
                </a:solidFill>
                <a:latin typeface="Open Sans" panose="020B0606030504020204"/>
              </a:rPr>
              <a:t>Values</a:t>
            </a:r>
            <a:r>
              <a:rPr lang="en-US" sz="2000" dirty="0">
                <a:solidFill>
                  <a:schemeClr val="tx1">
                    <a:lumMod val="65000"/>
                    <a:lumOff val="35000"/>
                  </a:schemeClr>
                </a:solidFill>
                <a:latin typeface="Open Sans" panose="020B0606030504020204"/>
              </a:rPr>
              <a:t>(</a:t>
            </a:r>
            <a:r>
              <a:rPr lang="en-US" sz="2000" i="1" dirty="0">
                <a:solidFill>
                  <a:schemeClr val="tx1">
                    <a:lumMod val="65000"/>
                    <a:lumOff val="35000"/>
                  </a:schemeClr>
                </a:solidFill>
                <a:latin typeface="Open Sans" panose="020B0606030504020204"/>
              </a:rPr>
              <a:t>A</a:t>
            </a:r>
            <a:r>
              <a:rPr lang="en-US" sz="2000" dirty="0">
                <a:solidFill>
                  <a:schemeClr val="tx1">
                    <a:lumMod val="65000"/>
                    <a:lumOff val="35000"/>
                  </a:schemeClr>
                </a:solidFill>
                <a:latin typeface="Open Sans" panose="020B0606030504020204"/>
              </a:rPr>
              <a:t>)  	</a:t>
            </a:r>
          </a:p>
          <a:p>
            <a:pPr lvl="1">
              <a:spcBef>
                <a:spcPct val="0"/>
              </a:spcBef>
              <a:defRPr/>
            </a:pPr>
            <a:r>
              <a:rPr lang="en-US" sz="2000" i="1" dirty="0">
                <a:solidFill>
                  <a:schemeClr val="tx1">
                    <a:lumMod val="65000"/>
                    <a:lumOff val="35000"/>
                  </a:schemeClr>
                </a:solidFill>
                <a:latin typeface="Open Sans" panose="020B0606030504020204"/>
              </a:rPr>
              <a:t>Values</a:t>
            </a:r>
            <a:r>
              <a:rPr lang="en-US" sz="2000" dirty="0">
                <a:solidFill>
                  <a:schemeClr val="tx1">
                    <a:lumMod val="65000"/>
                    <a:lumOff val="35000"/>
                  </a:schemeClr>
                </a:solidFill>
                <a:latin typeface="Open Sans" panose="020B0606030504020204"/>
              </a:rPr>
              <a:t>(</a:t>
            </a:r>
            <a:r>
              <a:rPr lang="en-US" sz="2000" i="1" dirty="0">
                <a:solidFill>
                  <a:schemeClr val="tx1">
                    <a:lumMod val="65000"/>
                    <a:lumOff val="35000"/>
                  </a:schemeClr>
                </a:solidFill>
                <a:latin typeface="Open Sans" panose="020B0606030504020204"/>
              </a:rPr>
              <a:t>A</a:t>
            </a:r>
            <a:r>
              <a:rPr lang="en-US" sz="2000" dirty="0">
                <a:solidFill>
                  <a:schemeClr val="tx1">
                    <a:lumMod val="65000"/>
                    <a:lumOff val="35000"/>
                  </a:schemeClr>
                </a:solidFill>
                <a:latin typeface="Open Sans" panose="020B0606030504020204"/>
              </a:rPr>
              <a:t>) = </a:t>
            </a:r>
            <a:r>
              <a:rPr lang="en-US" sz="2000" dirty="0">
                <a:solidFill>
                  <a:schemeClr val="tx1">
                    <a:lumMod val="65000"/>
                    <a:lumOff val="35000"/>
                  </a:schemeClr>
                </a:solidFill>
                <a:latin typeface="Open Sans" panose="020B0606030504020204"/>
                <a:cs typeface="Tw Cen MT"/>
              </a:rPr>
              <a:t>possible values for </a:t>
            </a:r>
            <a:r>
              <a:rPr lang="en-US" sz="2000" i="1" dirty="0">
                <a:solidFill>
                  <a:schemeClr val="tx1">
                    <a:lumMod val="65000"/>
                    <a:lumOff val="35000"/>
                  </a:schemeClr>
                </a:solidFill>
                <a:latin typeface="Open Sans" panose="020B0606030504020204"/>
              </a:rPr>
              <a:t>A</a:t>
            </a:r>
          </a:p>
          <a:p>
            <a:pPr lvl="1">
              <a:spcBef>
                <a:spcPct val="0"/>
              </a:spcBef>
              <a:defRPr/>
            </a:pPr>
            <a:endParaRPr lang="en-US" sz="2000" dirty="0">
              <a:solidFill>
                <a:schemeClr val="tx1">
                  <a:lumMod val="65000"/>
                  <a:lumOff val="35000"/>
                </a:schemeClr>
              </a:solidFill>
              <a:latin typeface="Open Sans" panose="020B0606030504020204"/>
            </a:endParaRPr>
          </a:p>
          <a:p>
            <a:pPr>
              <a:spcBef>
                <a:spcPct val="0"/>
              </a:spcBef>
              <a:defRPr/>
            </a:pPr>
            <a:r>
              <a:rPr lang="en-US" sz="2000" i="1" dirty="0">
                <a:solidFill>
                  <a:schemeClr val="tx1">
                    <a:lumMod val="65000"/>
                    <a:lumOff val="35000"/>
                  </a:schemeClr>
                </a:solidFill>
                <a:latin typeface="Open Sans" panose="020B0606030504020204"/>
              </a:rPr>
              <a:t>	</a:t>
            </a:r>
            <a:endParaRPr lang="en-US" sz="2000" dirty="0">
              <a:solidFill>
                <a:schemeClr val="tx1">
                  <a:lumMod val="65000"/>
                  <a:lumOff val="35000"/>
                </a:schemeClr>
              </a:solidFill>
              <a:latin typeface="Open Sans" panose="020B0606030504020204"/>
            </a:endParaRPr>
          </a:p>
        </p:txBody>
      </p:sp>
      <p:grpSp>
        <p:nvGrpSpPr>
          <p:cNvPr id="38" name="Group 8">
            <a:extLst>
              <a:ext uri="{FF2B5EF4-FFF2-40B4-BE49-F238E27FC236}">
                <a16:creationId xmlns:a16="http://schemas.microsoft.com/office/drawing/2014/main" id="{1A59FAE0-396C-4F63-A85C-1877418F20B0}"/>
              </a:ext>
            </a:extLst>
          </p:cNvPr>
          <p:cNvGrpSpPr>
            <a:grpSpLocks/>
          </p:cNvGrpSpPr>
          <p:nvPr/>
        </p:nvGrpSpPr>
        <p:grpSpPr bwMode="auto">
          <a:xfrm>
            <a:off x="12321859" y="6162555"/>
            <a:ext cx="509588" cy="758825"/>
            <a:chOff x="3077" y="2480"/>
            <a:chExt cx="321" cy="478"/>
          </a:xfrm>
        </p:grpSpPr>
        <p:sp>
          <p:nvSpPr>
            <p:cNvPr id="39" name="Text Box 5">
              <a:extLst>
                <a:ext uri="{FF2B5EF4-FFF2-40B4-BE49-F238E27FC236}">
                  <a16:creationId xmlns:a16="http://schemas.microsoft.com/office/drawing/2014/main" id="{B0FCD2FC-290E-47E6-A171-3799BE9821CC}"/>
                </a:ext>
              </a:extLst>
            </p:cNvPr>
            <p:cNvSpPr txBox="1">
              <a:spLocks noChangeArrowheads="1"/>
            </p:cNvSpPr>
            <p:nvPr/>
          </p:nvSpPr>
          <p:spPr bwMode="auto">
            <a:xfrm>
              <a:off x="3077" y="2480"/>
              <a:ext cx="321"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50000"/>
                </a:spcBef>
                <a:defRPr/>
              </a:pPr>
              <a:r>
                <a:rPr lang="en-US" b="0" dirty="0">
                  <a:solidFill>
                    <a:schemeClr val="tx1">
                      <a:lumMod val="65000"/>
                      <a:lumOff val="35000"/>
                    </a:schemeClr>
                  </a:solidFill>
                  <a:latin typeface="Open Sans" panose="020B0606030504020204"/>
                  <a:ea typeface="ＭＳ Ｐゴシック" charset="0"/>
                </a:rPr>
                <a:t>|</a:t>
              </a:r>
              <a:r>
                <a:rPr lang="en-US" b="0" i="1" dirty="0" err="1">
                  <a:solidFill>
                    <a:schemeClr val="tx1">
                      <a:lumMod val="65000"/>
                      <a:lumOff val="35000"/>
                    </a:schemeClr>
                  </a:solidFill>
                  <a:latin typeface="Open Sans" panose="020B0606030504020204"/>
                  <a:ea typeface="ＭＳ Ｐゴシック" charset="0"/>
                </a:rPr>
                <a:t>Sv</a:t>
              </a:r>
              <a:r>
                <a:rPr lang="en-US" b="0" dirty="0">
                  <a:solidFill>
                    <a:schemeClr val="tx1">
                      <a:lumMod val="65000"/>
                      <a:lumOff val="35000"/>
                    </a:schemeClr>
                  </a:solidFill>
                  <a:latin typeface="Open Sans" panose="020B0606030504020204"/>
                  <a:ea typeface="ＭＳ Ｐゴシック" charset="0"/>
                </a:rPr>
                <a:t>|</a:t>
              </a:r>
              <a:endParaRPr lang="en-US" dirty="0">
                <a:solidFill>
                  <a:schemeClr val="tx1">
                    <a:lumMod val="65000"/>
                    <a:lumOff val="35000"/>
                  </a:schemeClr>
                </a:solidFill>
                <a:latin typeface="Open Sans" panose="020B0606030504020204"/>
                <a:ea typeface="ＭＳ Ｐゴシック" charset="0"/>
              </a:endParaRPr>
            </a:p>
          </p:txBody>
        </p:sp>
        <p:sp>
          <p:nvSpPr>
            <p:cNvPr id="40" name="Text Box 6">
              <a:extLst>
                <a:ext uri="{FF2B5EF4-FFF2-40B4-BE49-F238E27FC236}">
                  <a16:creationId xmlns:a16="http://schemas.microsoft.com/office/drawing/2014/main" id="{2B916560-1B09-4E48-9329-3734D2F2BAA6}"/>
                </a:ext>
              </a:extLst>
            </p:cNvPr>
            <p:cNvSpPr txBox="1">
              <a:spLocks noChangeArrowheads="1"/>
            </p:cNvSpPr>
            <p:nvPr/>
          </p:nvSpPr>
          <p:spPr bwMode="auto">
            <a:xfrm>
              <a:off x="3114" y="2725"/>
              <a:ext cx="258"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50000"/>
                </a:spcBef>
                <a:defRPr/>
              </a:pPr>
              <a:r>
                <a:rPr lang="en-US" b="0" dirty="0">
                  <a:solidFill>
                    <a:schemeClr val="tx1">
                      <a:lumMod val="65000"/>
                      <a:lumOff val="35000"/>
                    </a:schemeClr>
                  </a:solidFill>
                  <a:latin typeface="Open Sans" panose="020B0606030504020204"/>
                  <a:ea typeface="ＭＳ Ｐゴシック" charset="0"/>
                </a:rPr>
                <a:t>|</a:t>
              </a:r>
              <a:r>
                <a:rPr lang="en-US" b="0" i="1" dirty="0">
                  <a:solidFill>
                    <a:schemeClr val="tx1">
                      <a:lumMod val="65000"/>
                      <a:lumOff val="35000"/>
                    </a:schemeClr>
                  </a:solidFill>
                  <a:latin typeface="Open Sans" panose="020B0606030504020204"/>
                  <a:ea typeface="ＭＳ Ｐゴシック" charset="0"/>
                </a:rPr>
                <a:t>S</a:t>
              </a:r>
              <a:r>
                <a:rPr lang="en-US" b="0" dirty="0">
                  <a:solidFill>
                    <a:schemeClr val="tx1">
                      <a:lumMod val="65000"/>
                      <a:lumOff val="35000"/>
                    </a:schemeClr>
                  </a:solidFill>
                  <a:latin typeface="Open Sans" panose="020B0606030504020204"/>
                  <a:ea typeface="ＭＳ Ｐゴシック" charset="0"/>
                </a:rPr>
                <a:t>|</a:t>
              </a:r>
              <a:endParaRPr lang="en-US" dirty="0">
                <a:solidFill>
                  <a:schemeClr val="tx1">
                    <a:lumMod val="65000"/>
                    <a:lumOff val="35000"/>
                  </a:schemeClr>
                </a:solidFill>
                <a:latin typeface="Open Sans" panose="020B0606030504020204"/>
                <a:ea typeface="ＭＳ Ｐゴシック" charset="0"/>
              </a:endParaRPr>
            </a:p>
          </p:txBody>
        </p:sp>
        <p:sp>
          <p:nvSpPr>
            <p:cNvPr id="41" name="Line 7">
              <a:extLst>
                <a:ext uri="{FF2B5EF4-FFF2-40B4-BE49-F238E27FC236}">
                  <a16:creationId xmlns:a16="http://schemas.microsoft.com/office/drawing/2014/main" id="{099C28F8-29D4-46BE-8CAB-C2364DF8314F}"/>
                </a:ext>
              </a:extLst>
            </p:cNvPr>
            <p:cNvSpPr>
              <a:spLocks noChangeShapeType="1"/>
            </p:cNvSpPr>
            <p:nvPr/>
          </p:nvSpPr>
          <p:spPr bwMode="auto">
            <a:xfrm>
              <a:off x="3114" y="2736"/>
              <a:ext cx="25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7" name="TextBox 26">
            <a:extLst>
              <a:ext uri="{FF2B5EF4-FFF2-40B4-BE49-F238E27FC236}">
                <a16:creationId xmlns:a16="http://schemas.microsoft.com/office/drawing/2014/main" id="{96B55F51-3142-446C-A6FE-8B80803CEBF2}"/>
              </a:ext>
            </a:extLst>
          </p:cNvPr>
          <p:cNvSpPr txBox="1"/>
          <p:nvPr/>
        </p:nvSpPr>
        <p:spPr>
          <a:xfrm>
            <a:off x="3803077" y="5456431"/>
            <a:ext cx="267525" cy="261610"/>
          </a:xfrm>
          <a:prstGeom prst="rect">
            <a:avLst/>
          </a:prstGeom>
          <a:noFill/>
        </p:spPr>
        <p:txBody>
          <a:bodyPr wrap="square" rtlCol="0">
            <a:spAutoFit/>
          </a:bodyPr>
          <a:lstStyle/>
          <a:p>
            <a:r>
              <a:rPr lang="en-IN" sz="1100" dirty="0">
                <a:latin typeface="Open Sans" panose="020B0606030504020204"/>
              </a:rPr>
              <a:t>C</a:t>
            </a:r>
          </a:p>
        </p:txBody>
      </p:sp>
      <p:sp>
        <p:nvSpPr>
          <p:cNvPr id="43" name="TextBox 42">
            <a:extLst>
              <a:ext uri="{FF2B5EF4-FFF2-40B4-BE49-F238E27FC236}">
                <a16:creationId xmlns:a16="http://schemas.microsoft.com/office/drawing/2014/main" id="{5E1B45B6-96BD-4F6F-B9B8-AE22403C6D55}"/>
              </a:ext>
            </a:extLst>
          </p:cNvPr>
          <p:cNvSpPr txBox="1"/>
          <p:nvPr/>
        </p:nvSpPr>
        <p:spPr>
          <a:xfrm>
            <a:off x="5162441" y="5477819"/>
            <a:ext cx="267525" cy="261610"/>
          </a:xfrm>
          <a:prstGeom prst="rect">
            <a:avLst/>
          </a:prstGeom>
          <a:noFill/>
        </p:spPr>
        <p:txBody>
          <a:bodyPr wrap="square" rtlCol="0">
            <a:spAutoFit/>
          </a:bodyPr>
          <a:lstStyle/>
          <a:p>
            <a:r>
              <a:rPr lang="en-IN" sz="1100" dirty="0">
                <a:latin typeface="Open Sans" panose="020B0606030504020204"/>
              </a:rPr>
              <a:t>C</a:t>
            </a:r>
          </a:p>
        </p:txBody>
      </p:sp>
    </p:spTree>
    <p:extLst>
      <p:ext uri="{BB962C8B-B14F-4D97-AF65-F5344CB8AC3E}">
        <p14:creationId xmlns:p14="http://schemas.microsoft.com/office/powerpoint/2010/main" val="104928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DFEDF12-60C1-4417-8578-568848BBE4B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Which Attribute Is the Best Classifier?</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cxnSp>
        <p:nvCxnSpPr>
          <p:cNvPr id="6" name="Straight Connector 5">
            <a:extLst>
              <a:ext uri="{FF2B5EF4-FFF2-40B4-BE49-F238E27FC236}">
                <a16:creationId xmlns:a16="http://schemas.microsoft.com/office/drawing/2014/main" id="{76D68E80-4890-40B9-82D1-1DDC4439B62B}"/>
              </a:ext>
            </a:extLst>
          </p:cNvPr>
          <p:cNvCxnSpPr/>
          <p:nvPr/>
        </p:nvCxnSpPr>
        <p:spPr>
          <a:xfrm>
            <a:off x="8462682" y="2045973"/>
            <a:ext cx="0" cy="688115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pic>
        <p:nvPicPr>
          <p:cNvPr id="4" name="Shape 375">
            <a:extLst>
              <a:ext uri="{FF2B5EF4-FFF2-40B4-BE49-F238E27FC236}">
                <a16:creationId xmlns:a16="http://schemas.microsoft.com/office/drawing/2014/main" id="{00F55556-0E47-461B-9878-8B66249D17F4}"/>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grpSp>
        <p:nvGrpSpPr>
          <p:cNvPr id="59" name="Group 58">
            <a:extLst>
              <a:ext uri="{FF2B5EF4-FFF2-40B4-BE49-F238E27FC236}">
                <a16:creationId xmlns:a16="http://schemas.microsoft.com/office/drawing/2014/main" id="{984D90F3-13A6-4749-BAD7-2A16DE4743FC}"/>
              </a:ext>
            </a:extLst>
          </p:cNvPr>
          <p:cNvGrpSpPr/>
          <p:nvPr/>
        </p:nvGrpSpPr>
        <p:grpSpPr>
          <a:xfrm>
            <a:off x="9019024" y="3581902"/>
            <a:ext cx="6825471" cy="3953811"/>
            <a:chOff x="3801565" y="2238021"/>
            <a:chExt cx="10343281" cy="5991580"/>
          </a:xfrm>
        </p:grpSpPr>
        <p:sp>
          <p:nvSpPr>
            <p:cNvPr id="31" name="TextBox 30">
              <a:extLst>
                <a:ext uri="{FF2B5EF4-FFF2-40B4-BE49-F238E27FC236}">
                  <a16:creationId xmlns:a16="http://schemas.microsoft.com/office/drawing/2014/main" id="{0908CC7E-4437-4946-AFEA-2A714D47D1C2}"/>
                </a:ext>
              </a:extLst>
            </p:cNvPr>
            <p:cNvSpPr txBox="1"/>
            <p:nvPr/>
          </p:nvSpPr>
          <p:spPr>
            <a:xfrm>
              <a:off x="5482198" y="2436556"/>
              <a:ext cx="4832232" cy="606324"/>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Gain(S, Outlook) = 0.246</a:t>
              </a:r>
            </a:p>
          </p:txBody>
        </p:sp>
        <p:sp>
          <p:nvSpPr>
            <p:cNvPr id="32" name="TextBox 31">
              <a:extLst>
                <a:ext uri="{FF2B5EF4-FFF2-40B4-BE49-F238E27FC236}">
                  <a16:creationId xmlns:a16="http://schemas.microsoft.com/office/drawing/2014/main" id="{2A0D4287-364D-43D8-9A73-C9FD056807B2}"/>
                </a:ext>
              </a:extLst>
            </p:cNvPr>
            <p:cNvSpPr txBox="1"/>
            <p:nvPr/>
          </p:nvSpPr>
          <p:spPr>
            <a:xfrm>
              <a:off x="7550340" y="5330745"/>
              <a:ext cx="4832232" cy="606324"/>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Gain(S, Wind) = 0.084</a:t>
              </a:r>
            </a:p>
          </p:txBody>
        </p:sp>
        <p:sp>
          <p:nvSpPr>
            <p:cNvPr id="33" name="TextBox 32">
              <a:extLst>
                <a:ext uri="{FF2B5EF4-FFF2-40B4-BE49-F238E27FC236}">
                  <a16:creationId xmlns:a16="http://schemas.microsoft.com/office/drawing/2014/main" id="{B582EB08-771D-48E8-A48B-0F4301407B3A}"/>
                </a:ext>
              </a:extLst>
            </p:cNvPr>
            <p:cNvSpPr txBox="1"/>
            <p:nvPr/>
          </p:nvSpPr>
          <p:spPr>
            <a:xfrm>
              <a:off x="8578967" y="6898488"/>
              <a:ext cx="5565879" cy="606324"/>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Gain(S, Temperature) = 0.029</a:t>
              </a:r>
            </a:p>
          </p:txBody>
        </p:sp>
        <p:sp>
          <p:nvSpPr>
            <p:cNvPr id="34" name="TextBox 33">
              <a:extLst>
                <a:ext uri="{FF2B5EF4-FFF2-40B4-BE49-F238E27FC236}">
                  <a16:creationId xmlns:a16="http://schemas.microsoft.com/office/drawing/2014/main" id="{72AB3939-2BDC-4D07-B95A-447616B9F4F9}"/>
                </a:ext>
              </a:extLst>
            </p:cNvPr>
            <p:cNvSpPr txBox="1"/>
            <p:nvPr/>
          </p:nvSpPr>
          <p:spPr>
            <a:xfrm>
              <a:off x="6661684" y="3829324"/>
              <a:ext cx="4832232" cy="606324"/>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Gain(S, Humidity) = 0.151</a:t>
              </a:r>
            </a:p>
          </p:txBody>
        </p:sp>
        <p:grpSp>
          <p:nvGrpSpPr>
            <p:cNvPr id="35" name="Group 34">
              <a:extLst>
                <a:ext uri="{FF2B5EF4-FFF2-40B4-BE49-F238E27FC236}">
                  <a16:creationId xmlns:a16="http://schemas.microsoft.com/office/drawing/2014/main" id="{DD13EFBD-33DD-4EC6-B3A4-3339DC7132DD}"/>
                </a:ext>
              </a:extLst>
            </p:cNvPr>
            <p:cNvGrpSpPr/>
            <p:nvPr/>
          </p:nvGrpSpPr>
          <p:grpSpPr>
            <a:xfrm>
              <a:off x="3801565" y="2238021"/>
              <a:ext cx="1608668" cy="4809067"/>
              <a:chOff x="5181600" y="1182687"/>
              <a:chExt cx="904876" cy="2705100"/>
            </a:xfrm>
          </p:grpSpPr>
          <p:sp>
            <p:nvSpPr>
              <p:cNvPr id="36" name="Freeform 47">
                <a:extLst>
                  <a:ext uri="{FF2B5EF4-FFF2-40B4-BE49-F238E27FC236}">
                    <a16:creationId xmlns:a16="http://schemas.microsoft.com/office/drawing/2014/main" id="{DC59C769-1DEE-4148-B163-43C98FAF7392}"/>
                  </a:ext>
                </a:extLst>
              </p:cNvPr>
              <p:cNvSpPr>
                <a:spLocks/>
              </p:cNvSpPr>
              <p:nvPr/>
            </p:nvSpPr>
            <p:spPr bwMode="auto">
              <a:xfrm>
                <a:off x="5494338" y="3640137"/>
                <a:ext cx="592138" cy="247650"/>
              </a:xfrm>
              <a:custGeom>
                <a:avLst/>
                <a:gdLst>
                  <a:gd name="T0" fmla="*/ 0 w 373"/>
                  <a:gd name="T1" fmla="*/ 156 h 156"/>
                  <a:gd name="T2" fmla="*/ 373 w 373"/>
                  <a:gd name="T3" fmla="*/ 109 h 156"/>
                  <a:gd name="T4" fmla="*/ 196 w 373"/>
                  <a:gd name="T5" fmla="*/ 0 h 156"/>
                  <a:gd name="T6" fmla="*/ 0 w 373"/>
                  <a:gd name="T7" fmla="*/ 156 h 156"/>
                </a:gdLst>
                <a:ahLst/>
                <a:cxnLst>
                  <a:cxn ang="0">
                    <a:pos x="T0" y="T1"/>
                  </a:cxn>
                  <a:cxn ang="0">
                    <a:pos x="T2" y="T3"/>
                  </a:cxn>
                  <a:cxn ang="0">
                    <a:pos x="T4" y="T5"/>
                  </a:cxn>
                  <a:cxn ang="0">
                    <a:pos x="T6" y="T7"/>
                  </a:cxn>
                </a:cxnLst>
                <a:rect l="0" t="0" r="r" b="b"/>
                <a:pathLst>
                  <a:path w="373" h="156">
                    <a:moveTo>
                      <a:pt x="0" y="156"/>
                    </a:moveTo>
                    <a:lnTo>
                      <a:pt x="373" y="109"/>
                    </a:lnTo>
                    <a:lnTo>
                      <a:pt x="196" y="0"/>
                    </a:lnTo>
                    <a:lnTo>
                      <a:pt x="0" y="156"/>
                    </a:lnTo>
                    <a:close/>
                  </a:path>
                </a:pathLst>
              </a:custGeom>
              <a:solidFill>
                <a:schemeClr val="bg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nvGrpSpPr>
              <p:cNvPr id="37" name="Group 36">
                <a:extLst>
                  <a:ext uri="{FF2B5EF4-FFF2-40B4-BE49-F238E27FC236}">
                    <a16:creationId xmlns:a16="http://schemas.microsoft.com/office/drawing/2014/main" id="{9985A944-3489-4FF3-9E1B-DF7E294D809C}"/>
                  </a:ext>
                </a:extLst>
              </p:cNvPr>
              <p:cNvGrpSpPr/>
              <p:nvPr/>
            </p:nvGrpSpPr>
            <p:grpSpPr>
              <a:xfrm>
                <a:off x="5181600" y="1182687"/>
                <a:ext cx="642938" cy="2705100"/>
                <a:chOff x="4648200" y="1030287"/>
                <a:chExt cx="642938" cy="2705100"/>
              </a:xfrm>
            </p:grpSpPr>
            <p:sp>
              <p:nvSpPr>
                <p:cNvPr id="38" name="Freeform 48">
                  <a:extLst>
                    <a:ext uri="{FF2B5EF4-FFF2-40B4-BE49-F238E27FC236}">
                      <a16:creationId xmlns:a16="http://schemas.microsoft.com/office/drawing/2014/main" id="{89E015B8-A695-47CD-B511-3E90E55510D3}"/>
                    </a:ext>
                  </a:extLst>
                </p:cNvPr>
                <p:cNvSpPr>
                  <a:spLocks/>
                </p:cNvSpPr>
                <p:nvPr/>
              </p:nvSpPr>
              <p:spPr bwMode="auto">
                <a:xfrm>
                  <a:off x="4648200" y="1030287"/>
                  <a:ext cx="642938" cy="288925"/>
                </a:xfrm>
                <a:custGeom>
                  <a:avLst/>
                  <a:gdLst>
                    <a:gd name="T0" fmla="*/ 405 w 405"/>
                    <a:gd name="T1" fmla="*/ 104 h 182"/>
                    <a:gd name="T2" fmla="*/ 197 w 405"/>
                    <a:gd name="T3" fmla="*/ 182 h 182"/>
                    <a:gd name="T4" fmla="*/ 0 w 405"/>
                    <a:gd name="T5" fmla="*/ 71 h 182"/>
                    <a:gd name="T6" fmla="*/ 200 w 405"/>
                    <a:gd name="T7" fmla="*/ 0 h 182"/>
                    <a:gd name="T8" fmla="*/ 405 w 405"/>
                    <a:gd name="T9" fmla="*/ 104 h 182"/>
                  </a:gdLst>
                  <a:ahLst/>
                  <a:cxnLst>
                    <a:cxn ang="0">
                      <a:pos x="T0" y="T1"/>
                    </a:cxn>
                    <a:cxn ang="0">
                      <a:pos x="T2" y="T3"/>
                    </a:cxn>
                    <a:cxn ang="0">
                      <a:pos x="T4" y="T5"/>
                    </a:cxn>
                    <a:cxn ang="0">
                      <a:pos x="T6" y="T7"/>
                    </a:cxn>
                    <a:cxn ang="0">
                      <a:pos x="T8" y="T9"/>
                    </a:cxn>
                  </a:cxnLst>
                  <a:rect l="0" t="0" r="r" b="b"/>
                  <a:pathLst>
                    <a:path w="405" h="182">
                      <a:moveTo>
                        <a:pt x="405" y="104"/>
                      </a:moveTo>
                      <a:lnTo>
                        <a:pt x="197" y="182"/>
                      </a:lnTo>
                      <a:lnTo>
                        <a:pt x="0" y="71"/>
                      </a:lnTo>
                      <a:lnTo>
                        <a:pt x="200" y="0"/>
                      </a:lnTo>
                      <a:lnTo>
                        <a:pt x="405" y="104"/>
                      </a:lnTo>
                      <a:close/>
                    </a:path>
                  </a:pathLst>
                </a:custGeom>
                <a:solidFill>
                  <a:schemeClr val="accent1">
                    <a:lumMod val="60000"/>
                    <a:lumOff val="40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9" name="Freeform 49">
                  <a:extLst>
                    <a:ext uri="{FF2B5EF4-FFF2-40B4-BE49-F238E27FC236}">
                      <a16:creationId xmlns:a16="http://schemas.microsoft.com/office/drawing/2014/main" id="{46AC4557-A101-4047-812E-5FCD5E5A2B49}"/>
                    </a:ext>
                  </a:extLst>
                </p:cNvPr>
                <p:cNvSpPr>
                  <a:spLocks/>
                </p:cNvSpPr>
                <p:nvPr/>
              </p:nvSpPr>
              <p:spPr bwMode="auto">
                <a:xfrm>
                  <a:off x="4960938" y="1195387"/>
                  <a:ext cx="330200" cy="2540000"/>
                </a:xfrm>
                <a:custGeom>
                  <a:avLst/>
                  <a:gdLst>
                    <a:gd name="T0" fmla="*/ 208 w 208"/>
                    <a:gd name="T1" fmla="*/ 0 h 1600"/>
                    <a:gd name="T2" fmla="*/ 199 w 208"/>
                    <a:gd name="T3" fmla="*/ 1493 h 1600"/>
                    <a:gd name="T4" fmla="*/ 0 w 208"/>
                    <a:gd name="T5" fmla="*/ 1600 h 1600"/>
                    <a:gd name="T6" fmla="*/ 0 w 208"/>
                    <a:gd name="T7" fmla="*/ 78 h 1600"/>
                    <a:gd name="T8" fmla="*/ 208 w 208"/>
                    <a:gd name="T9" fmla="*/ 0 h 1600"/>
                  </a:gdLst>
                  <a:ahLst/>
                  <a:cxnLst>
                    <a:cxn ang="0">
                      <a:pos x="T0" y="T1"/>
                    </a:cxn>
                    <a:cxn ang="0">
                      <a:pos x="T2" y="T3"/>
                    </a:cxn>
                    <a:cxn ang="0">
                      <a:pos x="T4" y="T5"/>
                    </a:cxn>
                    <a:cxn ang="0">
                      <a:pos x="T6" y="T7"/>
                    </a:cxn>
                    <a:cxn ang="0">
                      <a:pos x="T8" y="T9"/>
                    </a:cxn>
                  </a:cxnLst>
                  <a:rect l="0" t="0" r="r" b="b"/>
                  <a:pathLst>
                    <a:path w="208" h="1600">
                      <a:moveTo>
                        <a:pt x="208" y="0"/>
                      </a:moveTo>
                      <a:lnTo>
                        <a:pt x="199" y="1493"/>
                      </a:lnTo>
                      <a:lnTo>
                        <a:pt x="0" y="1600"/>
                      </a:lnTo>
                      <a:lnTo>
                        <a:pt x="0" y="78"/>
                      </a:lnTo>
                      <a:lnTo>
                        <a:pt x="208" y="0"/>
                      </a:lnTo>
                      <a:close/>
                    </a:path>
                  </a:pathLst>
                </a:custGeom>
                <a:solidFill>
                  <a:schemeClr val="accent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0" name="Freeform 50">
                  <a:extLst>
                    <a:ext uri="{FF2B5EF4-FFF2-40B4-BE49-F238E27FC236}">
                      <a16:creationId xmlns:a16="http://schemas.microsoft.com/office/drawing/2014/main" id="{1F48E9AC-FAC4-4322-AAD2-FB960AAFC007}"/>
                    </a:ext>
                  </a:extLst>
                </p:cNvPr>
                <p:cNvSpPr>
                  <a:spLocks/>
                </p:cNvSpPr>
                <p:nvPr/>
              </p:nvSpPr>
              <p:spPr bwMode="auto">
                <a:xfrm>
                  <a:off x="4648200" y="1142999"/>
                  <a:ext cx="312738" cy="2592388"/>
                </a:xfrm>
                <a:custGeom>
                  <a:avLst/>
                  <a:gdLst>
                    <a:gd name="T0" fmla="*/ 197 w 197"/>
                    <a:gd name="T1" fmla="*/ 111 h 1633"/>
                    <a:gd name="T2" fmla="*/ 197 w 197"/>
                    <a:gd name="T3" fmla="*/ 1633 h 1633"/>
                    <a:gd name="T4" fmla="*/ 0 w 197"/>
                    <a:gd name="T5" fmla="*/ 1513 h 1633"/>
                    <a:gd name="T6" fmla="*/ 0 w 197"/>
                    <a:gd name="T7" fmla="*/ 0 h 1633"/>
                    <a:gd name="T8" fmla="*/ 197 w 197"/>
                    <a:gd name="T9" fmla="*/ 111 h 1633"/>
                  </a:gdLst>
                  <a:ahLst/>
                  <a:cxnLst>
                    <a:cxn ang="0">
                      <a:pos x="T0" y="T1"/>
                    </a:cxn>
                    <a:cxn ang="0">
                      <a:pos x="T2" y="T3"/>
                    </a:cxn>
                    <a:cxn ang="0">
                      <a:pos x="T4" y="T5"/>
                    </a:cxn>
                    <a:cxn ang="0">
                      <a:pos x="T6" y="T7"/>
                    </a:cxn>
                    <a:cxn ang="0">
                      <a:pos x="T8" y="T9"/>
                    </a:cxn>
                  </a:cxnLst>
                  <a:rect l="0" t="0" r="r" b="b"/>
                  <a:pathLst>
                    <a:path w="197" h="1633">
                      <a:moveTo>
                        <a:pt x="197" y="111"/>
                      </a:moveTo>
                      <a:lnTo>
                        <a:pt x="197" y="1633"/>
                      </a:lnTo>
                      <a:lnTo>
                        <a:pt x="0" y="1513"/>
                      </a:lnTo>
                      <a:lnTo>
                        <a:pt x="0" y="0"/>
                      </a:lnTo>
                      <a:lnTo>
                        <a:pt x="197" y="111"/>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grpSp>
          <p:nvGrpSpPr>
            <p:cNvPr id="41" name="Group 40">
              <a:extLst>
                <a:ext uri="{FF2B5EF4-FFF2-40B4-BE49-F238E27FC236}">
                  <a16:creationId xmlns:a16="http://schemas.microsoft.com/office/drawing/2014/main" id="{FFFC48BF-9D3B-46F2-A0F0-482C301BEEB3}"/>
                </a:ext>
              </a:extLst>
            </p:cNvPr>
            <p:cNvGrpSpPr/>
            <p:nvPr/>
          </p:nvGrpSpPr>
          <p:grpSpPr>
            <a:xfrm>
              <a:off x="4772409" y="3677355"/>
              <a:ext cx="1614311" cy="3742267"/>
              <a:chOff x="5727700" y="1992312"/>
              <a:chExt cx="908050" cy="2105025"/>
            </a:xfrm>
          </p:grpSpPr>
          <p:sp>
            <p:nvSpPr>
              <p:cNvPr id="42" name="Freeform 51">
                <a:extLst>
                  <a:ext uri="{FF2B5EF4-FFF2-40B4-BE49-F238E27FC236}">
                    <a16:creationId xmlns:a16="http://schemas.microsoft.com/office/drawing/2014/main" id="{D4DBA6F0-1960-4C20-A4AE-069C1B85A452}"/>
                  </a:ext>
                </a:extLst>
              </p:cNvPr>
              <p:cNvSpPr>
                <a:spLocks/>
              </p:cNvSpPr>
              <p:nvPr/>
            </p:nvSpPr>
            <p:spPr bwMode="auto">
              <a:xfrm>
                <a:off x="6040437" y="3892549"/>
                <a:ext cx="595313" cy="204788"/>
              </a:xfrm>
              <a:custGeom>
                <a:avLst/>
                <a:gdLst>
                  <a:gd name="T0" fmla="*/ 0 w 375"/>
                  <a:gd name="T1" fmla="*/ 129 h 129"/>
                  <a:gd name="T2" fmla="*/ 375 w 375"/>
                  <a:gd name="T3" fmla="*/ 90 h 129"/>
                  <a:gd name="T4" fmla="*/ 196 w 375"/>
                  <a:gd name="T5" fmla="*/ 0 h 129"/>
                  <a:gd name="T6" fmla="*/ 0 w 375"/>
                  <a:gd name="T7" fmla="*/ 129 h 129"/>
                </a:gdLst>
                <a:ahLst/>
                <a:cxnLst>
                  <a:cxn ang="0">
                    <a:pos x="T0" y="T1"/>
                  </a:cxn>
                  <a:cxn ang="0">
                    <a:pos x="T2" y="T3"/>
                  </a:cxn>
                  <a:cxn ang="0">
                    <a:pos x="T4" y="T5"/>
                  </a:cxn>
                  <a:cxn ang="0">
                    <a:pos x="T6" y="T7"/>
                  </a:cxn>
                </a:cxnLst>
                <a:rect l="0" t="0" r="r" b="b"/>
                <a:pathLst>
                  <a:path w="375" h="129">
                    <a:moveTo>
                      <a:pt x="0" y="129"/>
                    </a:moveTo>
                    <a:lnTo>
                      <a:pt x="375" y="90"/>
                    </a:lnTo>
                    <a:lnTo>
                      <a:pt x="196" y="0"/>
                    </a:lnTo>
                    <a:lnTo>
                      <a:pt x="0" y="129"/>
                    </a:lnTo>
                    <a:close/>
                  </a:path>
                </a:pathLst>
              </a:custGeom>
              <a:solidFill>
                <a:schemeClr val="bg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nvGrpSpPr>
              <p:cNvPr id="43" name="Group 42">
                <a:extLst>
                  <a:ext uri="{FF2B5EF4-FFF2-40B4-BE49-F238E27FC236}">
                    <a16:creationId xmlns:a16="http://schemas.microsoft.com/office/drawing/2014/main" id="{B8361B53-2614-4D02-BFFF-9396D2465C2B}"/>
                  </a:ext>
                </a:extLst>
              </p:cNvPr>
              <p:cNvGrpSpPr/>
              <p:nvPr/>
            </p:nvGrpSpPr>
            <p:grpSpPr>
              <a:xfrm>
                <a:off x="5727700" y="1992312"/>
                <a:ext cx="646113" cy="2105025"/>
                <a:chOff x="5100638" y="1839912"/>
                <a:chExt cx="646113" cy="2105025"/>
              </a:xfrm>
            </p:grpSpPr>
            <p:sp>
              <p:nvSpPr>
                <p:cNvPr id="44" name="Freeform 52">
                  <a:extLst>
                    <a:ext uri="{FF2B5EF4-FFF2-40B4-BE49-F238E27FC236}">
                      <a16:creationId xmlns:a16="http://schemas.microsoft.com/office/drawing/2014/main" id="{6A3F018E-D587-46F5-A52A-859301AC99F8}"/>
                    </a:ext>
                  </a:extLst>
                </p:cNvPr>
                <p:cNvSpPr>
                  <a:spLocks/>
                </p:cNvSpPr>
                <p:nvPr/>
              </p:nvSpPr>
              <p:spPr bwMode="auto">
                <a:xfrm>
                  <a:off x="5100638" y="1839912"/>
                  <a:ext cx="646113" cy="236538"/>
                </a:xfrm>
                <a:custGeom>
                  <a:avLst/>
                  <a:gdLst>
                    <a:gd name="T0" fmla="*/ 407 w 407"/>
                    <a:gd name="T1" fmla="*/ 86 h 149"/>
                    <a:gd name="T2" fmla="*/ 197 w 407"/>
                    <a:gd name="T3" fmla="*/ 149 h 149"/>
                    <a:gd name="T4" fmla="*/ 0 w 407"/>
                    <a:gd name="T5" fmla="*/ 59 h 149"/>
                    <a:gd name="T6" fmla="*/ 200 w 407"/>
                    <a:gd name="T7" fmla="*/ 0 h 149"/>
                    <a:gd name="T8" fmla="*/ 407 w 407"/>
                    <a:gd name="T9" fmla="*/ 86 h 149"/>
                  </a:gdLst>
                  <a:ahLst/>
                  <a:cxnLst>
                    <a:cxn ang="0">
                      <a:pos x="T0" y="T1"/>
                    </a:cxn>
                    <a:cxn ang="0">
                      <a:pos x="T2" y="T3"/>
                    </a:cxn>
                    <a:cxn ang="0">
                      <a:pos x="T4" y="T5"/>
                    </a:cxn>
                    <a:cxn ang="0">
                      <a:pos x="T6" y="T7"/>
                    </a:cxn>
                    <a:cxn ang="0">
                      <a:pos x="T8" y="T9"/>
                    </a:cxn>
                  </a:cxnLst>
                  <a:rect l="0" t="0" r="r" b="b"/>
                  <a:pathLst>
                    <a:path w="407" h="149">
                      <a:moveTo>
                        <a:pt x="407" y="86"/>
                      </a:moveTo>
                      <a:lnTo>
                        <a:pt x="197" y="149"/>
                      </a:lnTo>
                      <a:lnTo>
                        <a:pt x="0" y="59"/>
                      </a:lnTo>
                      <a:lnTo>
                        <a:pt x="200" y="0"/>
                      </a:lnTo>
                      <a:lnTo>
                        <a:pt x="407" y="86"/>
                      </a:lnTo>
                      <a:close/>
                    </a:path>
                  </a:pathLst>
                </a:custGeom>
                <a:solidFill>
                  <a:schemeClr val="accent2">
                    <a:lumMod val="60000"/>
                    <a:lumOff val="40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5" name="Freeform 53">
                  <a:extLst>
                    <a:ext uri="{FF2B5EF4-FFF2-40B4-BE49-F238E27FC236}">
                      <a16:creationId xmlns:a16="http://schemas.microsoft.com/office/drawing/2014/main" id="{9578F926-7216-4058-B17B-C0D9EF05AE57}"/>
                    </a:ext>
                  </a:extLst>
                </p:cNvPr>
                <p:cNvSpPr>
                  <a:spLocks/>
                </p:cNvSpPr>
                <p:nvPr/>
              </p:nvSpPr>
              <p:spPr bwMode="auto">
                <a:xfrm>
                  <a:off x="5413375" y="1976437"/>
                  <a:ext cx="333375" cy="1968500"/>
                </a:xfrm>
                <a:custGeom>
                  <a:avLst/>
                  <a:gdLst>
                    <a:gd name="T0" fmla="*/ 210 w 210"/>
                    <a:gd name="T1" fmla="*/ 0 h 1240"/>
                    <a:gd name="T2" fmla="*/ 199 w 210"/>
                    <a:gd name="T3" fmla="*/ 1151 h 1240"/>
                    <a:gd name="T4" fmla="*/ 0 w 210"/>
                    <a:gd name="T5" fmla="*/ 1240 h 1240"/>
                    <a:gd name="T6" fmla="*/ 0 w 210"/>
                    <a:gd name="T7" fmla="*/ 63 h 1240"/>
                    <a:gd name="T8" fmla="*/ 210 w 210"/>
                    <a:gd name="T9" fmla="*/ 0 h 1240"/>
                  </a:gdLst>
                  <a:ahLst/>
                  <a:cxnLst>
                    <a:cxn ang="0">
                      <a:pos x="T0" y="T1"/>
                    </a:cxn>
                    <a:cxn ang="0">
                      <a:pos x="T2" y="T3"/>
                    </a:cxn>
                    <a:cxn ang="0">
                      <a:pos x="T4" y="T5"/>
                    </a:cxn>
                    <a:cxn ang="0">
                      <a:pos x="T6" y="T7"/>
                    </a:cxn>
                    <a:cxn ang="0">
                      <a:pos x="T8" y="T9"/>
                    </a:cxn>
                  </a:cxnLst>
                  <a:rect l="0" t="0" r="r" b="b"/>
                  <a:pathLst>
                    <a:path w="210" h="1240">
                      <a:moveTo>
                        <a:pt x="210" y="0"/>
                      </a:moveTo>
                      <a:lnTo>
                        <a:pt x="199" y="1151"/>
                      </a:lnTo>
                      <a:lnTo>
                        <a:pt x="0" y="1240"/>
                      </a:lnTo>
                      <a:lnTo>
                        <a:pt x="0" y="63"/>
                      </a:lnTo>
                      <a:lnTo>
                        <a:pt x="210" y="0"/>
                      </a:lnTo>
                      <a:close/>
                    </a:path>
                  </a:pathLst>
                </a:custGeom>
                <a:solidFill>
                  <a:schemeClr val="accent2">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6" name="Freeform 54">
                  <a:extLst>
                    <a:ext uri="{FF2B5EF4-FFF2-40B4-BE49-F238E27FC236}">
                      <a16:creationId xmlns:a16="http://schemas.microsoft.com/office/drawing/2014/main" id="{8BFFF45D-B55E-448E-A799-B0DECC767E54}"/>
                    </a:ext>
                  </a:extLst>
                </p:cNvPr>
                <p:cNvSpPr>
                  <a:spLocks/>
                </p:cNvSpPr>
                <p:nvPr/>
              </p:nvSpPr>
              <p:spPr bwMode="auto">
                <a:xfrm>
                  <a:off x="5100638" y="1933574"/>
                  <a:ext cx="312738" cy="2011363"/>
                </a:xfrm>
                <a:custGeom>
                  <a:avLst/>
                  <a:gdLst>
                    <a:gd name="T0" fmla="*/ 197 w 197"/>
                    <a:gd name="T1" fmla="*/ 90 h 1267"/>
                    <a:gd name="T2" fmla="*/ 197 w 197"/>
                    <a:gd name="T3" fmla="*/ 1267 h 1267"/>
                    <a:gd name="T4" fmla="*/ 0 w 197"/>
                    <a:gd name="T5" fmla="*/ 1168 h 1267"/>
                    <a:gd name="T6" fmla="*/ 0 w 197"/>
                    <a:gd name="T7" fmla="*/ 0 h 1267"/>
                    <a:gd name="T8" fmla="*/ 197 w 197"/>
                    <a:gd name="T9" fmla="*/ 90 h 1267"/>
                  </a:gdLst>
                  <a:ahLst/>
                  <a:cxnLst>
                    <a:cxn ang="0">
                      <a:pos x="T0" y="T1"/>
                    </a:cxn>
                    <a:cxn ang="0">
                      <a:pos x="T2" y="T3"/>
                    </a:cxn>
                    <a:cxn ang="0">
                      <a:pos x="T4" y="T5"/>
                    </a:cxn>
                    <a:cxn ang="0">
                      <a:pos x="T6" y="T7"/>
                    </a:cxn>
                    <a:cxn ang="0">
                      <a:pos x="T8" y="T9"/>
                    </a:cxn>
                  </a:cxnLst>
                  <a:rect l="0" t="0" r="r" b="b"/>
                  <a:pathLst>
                    <a:path w="197" h="1267">
                      <a:moveTo>
                        <a:pt x="197" y="90"/>
                      </a:moveTo>
                      <a:lnTo>
                        <a:pt x="197" y="1267"/>
                      </a:lnTo>
                      <a:lnTo>
                        <a:pt x="0" y="1168"/>
                      </a:lnTo>
                      <a:lnTo>
                        <a:pt x="0" y="0"/>
                      </a:lnTo>
                      <a:lnTo>
                        <a:pt x="197" y="90"/>
                      </a:lnTo>
                      <a:close/>
                    </a:path>
                  </a:pathLst>
                </a:custGeom>
                <a:solidFill>
                  <a:schemeClr val="accent2"/>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grpSp>
          <p:nvGrpSpPr>
            <p:cNvPr id="47" name="Group 46">
              <a:extLst>
                <a:ext uri="{FF2B5EF4-FFF2-40B4-BE49-F238E27FC236}">
                  <a16:creationId xmlns:a16="http://schemas.microsoft.com/office/drawing/2014/main" id="{DA3BA6C7-58A5-43E4-AB6C-0C1DAF4379DF}"/>
                </a:ext>
              </a:extLst>
            </p:cNvPr>
            <p:cNvGrpSpPr/>
            <p:nvPr/>
          </p:nvGrpSpPr>
          <p:grpSpPr>
            <a:xfrm>
              <a:off x="5870252" y="5178777"/>
              <a:ext cx="1552224" cy="2664178"/>
              <a:chOff x="6345237" y="2836862"/>
              <a:chExt cx="873126" cy="1498600"/>
            </a:xfrm>
          </p:grpSpPr>
          <p:sp>
            <p:nvSpPr>
              <p:cNvPr id="48" name="Freeform 55">
                <a:extLst>
                  <a:ext uri="{FF2B5EF4-FFF2-40B4-BE49-F238E27FC236}">
                    <a16:creationId xmlns:a16="http://schemas.microsoft.com/office/drawing/2014/main" id="{1F42F854-464B-4511-A012-80C038EA6BE4}"/>
                  </a:ext>
                </a:extLst>
              </p:cNvPr>
              <p:cNvSpPr>
                <a:spLocks/>
              </p:cNvSpPr>
              <p:nvPr/>
            </p:nvSpPr>
            <p:spPr bwMode="auto">
              <a:xfrm>
                <a:off x="6656387" y="4122737"/>
                <a:ext cx="561976" cy="204788"/>
              </a:xfrm>
              <a:custGeom>
                <a:avLst/>
                <a:gdLst>
                  <a:gd name="T0" fmla="*/ 0 w 349"/>
                  <a:gd name="T1" fmla="*/ 129 h 129"/>
                  <a:gd name="T2" fmla="*/ 349 w 349"/>
                  <a:gd name="T3" fmla="*/ 95 h 129"/>
                  <a:gd name="T4" fmla="*/ 196 w 349"/>
                  <a:gd name="T5" fmla="*/ 0 h 129"/>
                  <a:gd name="T6" fmla="*/ 0 w 349"/>
                  <a:gd name="T7" fmla="*/ 129 h 129"/>
                </a:gdLst>
                <a:ahLst/>
                <a:cxnLst>
                  <a:cxn ang="0">
                    <a:pos x="T0" y="T1"/>
                  </a:cxn>
                  <a:cxn ang="0">
                    <a:pos x="T2" y="T3"/>
                  </a:cxn>
                  <a:cxn ang="0">
                    <a:pos x="T4" y="T5"/>
                  </a:cxn>
                  <a:cxn ang="0">
                    <a:pos x="T6" y="T7"/>
                  </a:cxn>
                </a:cxnLst>
                <a:rect l="0" t="0" r="r" b="b"/>
                <a:pathLst>
                  <a:path w="349" h="129">
                    <a:moveTo>
                      <a:pt x="0" y="129"/>
                    </a:moveTo>
                    <a:lnTo>
                      <a:pt x="349" y="95"/>
                    </a:lnTo>
                    <a:lnTo>
                      <a:pt x="196" y="0"/>
                    </a:lnTo>
                    <a:lnTo>
                      <a:pt x="0" y="129"/>
                    </a:lnTo>
                    <a:close/>
                  </a:path>
                </a:pathLst>
              </a:custGeom>
              <a:solidFill>
                <a:schemeClr val="bg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nvGrpSpPr>
              <p:cNvPr id="49" name="Group 48">
                <a:extLst>
                  <a:ext uri="{FF2B5EF4-FFF2-40B4-BE49-F238E27FC236}">
                    <a16:creationId xmlns:a16="http://schemas.microsoft.com/office/drawing/2014/main" id="{75163A62-F3CB-46EB-B34F-1922D03DEDCD}"/>
                  </a:ext>
                </a:extLst>
              </p:cNvPr>
              <p:cNvGrpSpPr/>
              <p:nvPr/>
            </p:nvGrpSpPr>
            <p:grpSpPr>
              <a:xfrm>
                <a:off x="6345237" y="2836862"/>
                <a:ext cx="644525" cy="1498600"/>
                <a:chOff x="5565775" y="2684462"/>
                <a:chExt cx="644525" cy="1498600"/>
              </a:xfrm>
            </p:grpSpPr>
            <p:sp>
              <p:nvSpPr>
                <p:cNvPr id="50" name="Freeform 56">
                  <a:extLst>
                    <a:ext uri="{FF2B5EF4-FFF2-40B4-BE49-F238E27FC236}">
                      <a16:creationId xmlns:a16="http://schemas.microsoft.com/office/drawing/2014/main" id="{47523C37-76DB-40C0-86ED-FFFAB4ABF767}"/>
                    </a:ext>
                  </a:extLst>
                </p:cNvPr>
                <p:cNvSpPr>
                  <a:spLocks/>
                </p:cNvSpPr>
                <p:nvPr/>
              </p:nvSpPr>
              <p:spPr bwMode="auto">
                <a:xfrm>
                  <a:off x="5565775" y="2684462"/>
                  <a:ext cx="644525" cy="236538"/>
                </a:xfrm>
                <a:custGeom>
                  <a:avLst/>
                  <a:gdLst>
                    <a:gd name="T0" fmla="*/ 406 w 406"/>
                    <a:gd name="T1" fmla="*/ 84 h 149"/>
                    <a:gd name="T2" fmla="*/ 196 w 406"/>
                    <a:gd name="T3" fmla="*/ 149 h 149"/>
                    <a:gd name="T4" fmla="*/ 0 w 406"/>
                    <a:gd name="T5" fmla="*/ 57 h 149"/>
                    <a:gd name="T6" fmla="*/ 199 w 406"/>
                    <a:gd name="T7" fmla="*/ 0 h 149"/>
                    <a:gd name="T8" fmla="*/ 406 w 406"/>
                    <a:gd name="T9" fmla="*/ 84 h 149"/>
                  </a:gdLst>
                  <a:ahLst/>
                  <a:cxnLst>
                    <a:cxn ang="0">
                      <a:pos x="T0" y="T1"/>
                    </a:cxn>
                    <a:cxn ang="0">
                      <a:pos x="T2" y="T3"/>
                    </a:cxn>
                    <a:cxn ang="0">
                      <a:pos x="T4" y="T5"/>
                    </a:cxn>
                    <a:cxn ang="0">
                      <a:pos x="T6" y="T7"/>
                    </a:cxn>
                    <a:cxn ang="0">
                      <a:pos x="T8" y="T9"/>
                    </a:cxn>
                  </a:cxnLst>
                  <a:rect l="0" t="0" r="r" b="b"/>
                  <a:pathLst>
                    <a:path w="406" h="149">
                      <a:moveTo>
                        <a:pt x="406" y="84"/>
                      </a:moveTo>
                      <a:lnTo>
                        <a:pt x="196" y="149"/>
                      </a:lnTo>
                      <a:lnTo>
                        <a:pt x="0" y="57"/>
                      </a:lnTo>
                      <a:lnTo>
                        <a:pt x="199" y="0"/>
                      </a:lnTo>
                      <a:lnTo>
                        <a:pt x="406" y="84"/>
                      </a:lnTo>
                      <a:close/>
                    </a:path>
                  </a:pathLst>
                </a:custGeom>
                <a:solidFill>
                  <a:schemeClr val="accent3">
                    <a:lumMod val="60000"/>
                    <a:lumOff val="40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51" name="Freeform 57">
                  <a:extLst>
                    <a:ext uri="{FF2B5EF4-FFF2-40B4-BE49-F238E27FC236}">
                      <a16:creationId xmlns:a16="http://schemas.microsoft.com/office/drawing/2014/main" id="{9810C91C-025A-48D5-A8D3-480785B529E9}"/>
                    </a:ext>
                  </a:extLst>
                </p:cNvPr>
                <p:cNvSpPr>
                  <a:spLocks/>
                </p:cNvSpPr>
                <p:nvPr/>
              </p:nvSpPr>
              <p:spPr bwMode="auto">
                <a:xfrm>
                  <a:off x="5876925" y="2817812"/>
                  <a:ext cx="333375" cy="1365250"/>
                </a:xfrm>
                <a:custGeom>
                  <a:avLst/>
                  <a:gdLst>
                    <a:gd name="T0" fmla="*/ 210 w 210"/>
                    <a:gd name="T1" fmla="*/ 0 h 860"/>
                    <a:gd name="T2" fmla="*/ 200 w 210"/>
                    <a:gd name="T3" fmla="*/ 771 h 860"/>
                    <a:gd name="T4" fmla="*/ 0 w 210"/>
                    <a:gd name="T5" fmla="*/ 860 h 860"/>
                    <a:gd name="T6" fmla="*/ 0 w 210"/>
                    <a:gd name="T7" fmla="*/ 65 h 860"/>
                    <a:gd name="T8" fmla="*/ 210 w 210"/>
                    <a:gd name="T9" fmla="*/ 0 h 860"/>
                  </a:gdLst>
                  <a:ahLst/>
                  <a:cxnLst>
                    <a:cxn ang="0">
                      <a:pos x="T0" y="T1"/>
                    </a:cxn>
                    <a:cxn ang="0">
                      <a:pos x="T2" y="T3"/>
                    </a:cxn>
                    <a:cxn ang="0">
                      <a:pos x="T4" y="T5"/>
                    </a:cxn>
                    <a:cxn ang="0">
                      <a:pos x="T6" y="T7"/>
                    </a:cxn>
                    <a:cxn ang="0">
                      <a:pos x="T8" y="T9"/>
                    </a:cxn>
                  </a:cxnLst>
                  <a:rect l="0" t="0" r="r" b="b"/>
                  <a:pathLst>
                    <a:path w="210" h="860">
                      <a:moveTo>
                        <a:pt x="210" y="0"/>
                      </a:moveTo>
                      <a:lnTo>
                        <a:pt x="200" y="771"/>
                      </a:lnTo>
                      <a:lnTo>
                        <a:pt x="0" y="860"/>
                      </a:lnTo>
                      <a:lnTo>
                        <a:pt x="0" y="65"/>
                      </a:lnTo>
                      <a:lnTo>
                        <a:pt x="210" y="0"/>
                      </a:lnTo>
                      <a:close/>
                    </a:path>
                  </a:pathLst>
                </a:custGeom>
                <a:solidFill>
                  <a:schemeClr val="accent3">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52" name="Freeform 58">
                  <a:extLst>
                    <a:ext uri="{FF2B5EF4-FFF2-40B4-BE49-F238E27FC236}">
                      <a16:creationId xmlns:a16="http://schemas.microsoft.com/office/drawing/2014/main" id="{B239535E-B1A4-4F22-8C39-66032416BD02}"/>
                    </a:ext>
                  </a:extLst>
                </p:cNvPr>
                <p:cNvSpPr>
                  <a:spLocks/>
                </p:cNvSpPr>
                <p:nvPr/>
              </p:nvSpPr>
              <p:spPr bwMode="auto">
                <a:xfrm>
                  <a:off x="5565775" y="2774949"/>
                  <a:ext cx="311150" cy="1408113"/>
                </a:xfrm>
                <a:custGeom>
                  <a:avLst/>
                  <a:gdLst>
                    <a:gd name="T0" fmla="*/ 196 w 196"/>
                    <a:gd name="T1" fmla="*/ 92 h 887"/>
                    <a:gd name="T2" fmla="*/ 196 w 196"/>
                    <a:gd name="T3" fmla="*/ 887 h 887"/>
                    <a:gd name="T4" fmla="*/ 0 w 196"/>
                    <a:gd name="T5" fmla="*/ 788 h 887"/>
                    <a:gd name="T6" fmla="*/ 0 w 196"/>
                    <a:gd name="T7" fmla="*/ 0 h 887"/>
                    <a:gd name="T8" fmla="*/ 196 w 196"/>
                    <a:gd name="T9" fmla="*/ 92 h 887"/>
                  </a:gdLst>
                  <a:ahLst/>
                  <a:cxnLst>
                    <a:cxn ang="0">
                      <a:pos x="T0" y="T1"/>
                    </a:cxn>
                    <a:cxn ang="0">
                      <a:pos x="T2" y="T3"/>
                    </a:cxn>
                    <a:cxn ang="0">
                      <a:pos x="T4" y="T5"/>
                    </a:cxn>
                    <a:cxn ang="0">
                      <a:pos x="T6" y="T7"/>
                    </a:cxn>
                    <a:cxn ang="0">
                      <a:pos x="T8" y="T9"/>
                    </a:cxn>
                  </a:cxnLst>
                  <a:rect l="0" t="0" r="r" b="b"/>
                  <a:pathLst>
                    <a:path w="196" h="887">
                      <a:moveTo>
                        <a:pt x="196" y="92"/>
                      </a:moveTo>
                      <a:lnTo>
                        <a:pt x="196" y="887"/>
                      </a:lnTo>
                      <a:lnTo>
                        <a:pt x="0" y="788"/>
                      </a:lnTo>
                      <a:lnTo>
                        <a:pt x="0" y="0"/>
                      </a:lnTo>
                      <a:lnTo>
                        <a:pt x="196" y="92"/>
                      </a:lnTo>
                      <a:close/>
                    </a:path>
                  </a:pathLst>
                </a:custGeom>
                <a:solidFill>
                  <a:schemeClr val="accent3"/>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grpSp>
          <p:nvGrpSpPr>
            <p:cNvPr id="53" name="Group 52">
              <a:extLst>
                <a:ext uri="{FF2B5EF4-FFF2-40B4-BE49-F238E27FC236}">
                  <a16:creationId xmlns:a16="http://schemas.microsoft.com/office/drawing/2014/main" id="{B60F434F-DD9B-4DFC-B6B6-DC80F7094720}"/>
                </a:ext>
              </a:extLst>
            </p:cNvPr>
            <p:cNvGrpSpPr/>
            <p:nvPr/>
          </p:nvGrpSpPr>
          <p:grpSpPr>
            <a:xfrm>
              <a:off x="6973742" y="6795910"/>
              <a:ext cx="1433689" cy="1433691"/>
              <a:chOff x="6965950" y="3746499"/>
              <a:chExt cx="806450" cy="806451"/>
            </a:xfrm>
          </p:grpSpPr>
          <p:sp>
            <p:nvSpPr>
              <p:cNvPr id="54" name="Freeform 59">
                <a:extLst>
                  <a:ext uri="{FF2B5EF4-FFF2-40B4-BE49-F238E27FC236}">
                    <a16:creationId xmlns:a16="http://schemas.microsoft.com/office/drawing/2014/main" id="{9455806D-B469-4F82-806B-A8C3FAB2FA12}"/>
                  </a:ext>
                </a:extLst>
              </p:cNvPr>
              <p:cNvSpPr>
                <a:spLocks/>
              </p:cNvSpPr>
              <p:nvPr/>
            </p:nvSpPr>
            <p:spPr bwMode="auto">
              <a:xfrm>
                <a:off x="7269162" y="4402137"/>
                <a:ext cx="503238" cy="146050"/>
              </a:xfrm>
              <a:custGeom>
                <a:avLst/>
                <a:gdLst>
                  <a:gd name="T0" fmla="*/ 0 w 317"/>
                  <a:gd name="T1" fmla="*/ 92 h 92"/>
                  <a:gd name="T2" fmla="*/ 317 w 317"/>
                  <a:gd name="T3" fmla="*/ 16 h 92"/>
                  <a:gd name="T4" fmla="*/ 195 w 317"/>
                  <a:gd name="T5" fmla="*/ 0 h 92"/>
                  <a:gd name="T6" fmla="*/ 0 w 317"/>
                  <a:gd name="T7" fmla="*/ 92 h 92"/>
                </a:gdLst>
                <a:ahLst/>
                <a:cxnLst>
                  <a:cxn ang="0">
                    <a:pos x="T0" y="T1"/>
                  </a:cxn>
                  <a:cxn ang="0">
                    <a:pos x="T2" y="T3"/>
                  </a:cxn>
                  <a:cxn ang="0">
                    <a:pos x="T4" y="T5"/>
                  </a:cxn>
                  <a:cxn ang="0">
                    <a:pos x="T6" y="T7"/>
                  </a:cxn>
                </a:cxnLst>
                <a:rect l="0" t="0" r="r" b="b"/>
                <a:pathLst>
                  <a:path w="317" h="92">
                    <a:moveTo>
                      <a:pt x="0" y="92"/>
                    </a:moveTo>
                    <a:lnTo>
                      <a:pt x="317" y="16"/>
                    </a:lnTo>
                    <a:lnTo>
                      <a:pt x="195" y="0"/>
                    </a:lnTo>
                    <a:lnTo>
                      <a:pt x="0" y="92"/>
                    </a:lnTo>
                    <a:close/>
                  </a:path>
                </a:pathLst>
              </a:custGeom>
              <a:solidFill>
                <a:schemeClr val="bg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nvGrpSpPr>
              <p:cNvPr id="55" name="Group 54">
                <a:extLst>
                  <a:ext uri="{FF2B5EF4-FFF2-40B4-BE49-F238E27FC236}">
                    <a16:creationId xmlns:a16="http://schemas.microsoft.com/office/drawing/2014/main" id="{CEBFFEB9-F0AC-4B84-BB00-128DE4215370}"/>
                  </a:ext>
                </a:extLst>
              </p:cNvPr>
              <p:cNvGrpSpPr/>
              <p:nvPr/>
            </p:nvGrpSpPr>
            <p:grpSpPr>
              <a:xfrm>
                <a:off x="6965950" y="3746499"/>
                <a:ext cx="646113" cy="806451"/>
                <a:chOff x="6034088" y="3594099"/>
                <a:chExt cx="646113" cy="806451"/>
              </a:xfrm>
            </p:grpSpPr>
            <p:sp>
              <p:nvSpPr>
                <p:cNvPr id="56" name="Freeform 60">
                  <a:extLst>
                    <a:ext uri="{FF2B5EF4-FFF2-40B4-BE49-F238E27FC236}">
                      <a16:creationId xmlns:a16="http://schemas.microsoft.com/office/drawing/2014/main" id="{6303D3AB-4EB7-4992-B95E-E2AE92E1BF45}"/>
                    </a:ext>
                  </a:extLst>
                </p:cNvPr>
                <p:cNvSpPr>
                  <a:spLocks/>
                </p:cNvSpPr>
                <p:nvPr/>
              </p:nvSpPr>
              <p:spPr bwMode="auto">
                <a:xfrm>
                  <a:off x="6034088" y="3594099"/>
                  <a:ext cx="646113" cy="236538"/>
                </a:xfrm>
                <a:custGeom>
                  <a:avLst/>
                  <a:gdLst>
                    <a:gd name="T0" fmla="*/ 407 w 407"/>
                    <a:gd name="T1" fmla="*/ 84 h 149"/>
                    <a:gd name="T2" fmla="*/ 197 w 407"/>
                    <a:gd name="T3" fmla="*/ 149 h 149"/>
                    <a:gd name="T4" fmla="*/ 0 w 407"/>
                    <a:gd name="T5" fmla="*/ 57 h 149"/>
                    <a:gd name="T6" fmla="*/ 200 w 407"/>
                    <a:gd name="T7" fmla="*/ 0 h 149"/>
                    <a:gd name="T8" fmla="*/ 407 w 407"/>
                    <a:gd name="T9" fmla="*/ 84 h 149"/>
                  </a:gdLst>
                  <a:ahLst/>
                  <a:cxnLst>
                    <a:cxn ang="0">
                      <a:pos x="T0" y="T1"/>
                    </a:cxn>
                    <a:cxn ang="0">
                      <a:pos x="T2" y="T3"/>
                    </a:cxn>
                    <a:cxn ang="0">
                      <a:pos x="T4" y="T5"/>
                    </a:cxn>
                    <a:cxn ang="0">
                      <a:pos x="T6" y="T7"/>
                    </a:cxn>
                    <a:cxn ang="0">
                      <a:pos x="T8" y="T9"/>
                    </a:cxn>
                  </a:cxnLst>
                  <a:rect l="0" t="0" r="r" b="b"/>
                  <a:pathLst>
                    <a:path w="407" h="149">
                      <a:moveTo>
                        <a:pt x="407" y="84"/>
                      </a:moveTo>
                      <a:lnTo>
                        <a:pt x="197" y="149"/>
                      </a:lnTo>
                      <a:lnTo>
                        <a:pt x="0" y="57"/>
                      </a:lnTo>
                      <a:lnTo>
                        <a:pt x="200" y="0"/>
                      </a:lnTo>
                      <a:lnTo>
                        <a:pt x="407" y="84"/>
                      </a:lnTo>
                      <a:close/>
                    </a:path>
                  </a:pathLst>
                </a:custGeom>
                <a:solidFill>
                  <a:schemeClr val="accent4">
                    <a:lumMod val="60000"/>
                    <a:lumOff val="40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57" name="Freeform 61">
                  <a:extLst>
                    <a:ext uri="{FF2B5EF4-FFF2-40B4-BE49-F238E27FC236}">
                      <a16:creationId xmlns:a16="http://schemas.microsoft.com/office/drawing/2014/main" id="{4780D638-859F-4BB0-BF10-48424CAB166E}"/>
                    </a:ext>
                  </a:extLst>
                </p:cNvPr>
                <p:cNvSpPr>
                  <a:spLocks/>
                </p:cNvSpPr>
                <p:nvPr/>
              </p:nvSpPr>
              <p:spPr bwMode="auto">
                <a:xfrm>
                  <a:off x="6346825" y="3727449"/>
                  <a:ext cx="333375" cy="673100"/>
                </a:xfrm>
                <a:custGeom>
                  <a:avLst/>
                  <a:gdLst>
                    <a:gd name="T0" fmla="*/ 210 w 210"/>
                    <a:gd name="T1" fmla="*/ 0 h 424"/>
                    <a:gd name="T2" fmla="*/ 199 w 210"/>
                    <a:gd name="T3" fmla="*/ 336 h 424"/>
                    <a:gd name="T4" fmla="*/ 0 w 210"/>
                    <a:gd name="T5" fmla="*/ 424 h 424"/>
                    <a:gd name="T6" fmla="*/ 0 w 210"/>
                    <a:gd name="T7" fmla="*/ 65 h 424"/>
                    <a:gd name="T8" fmla="*/ 210 w 210"/>
                    <a:gd name="T9" fmla="*/ 0 h 424"/>
                  </a:gdLst>
                  <a:ahLst/>
                  <a:cxnLst>
                    <a:cxn ang="0">
                      <a:pos x="T0" y="T1"/>
                    </a:cxn>
                    <a:cxn ang="0">
                      <a:pos x="T2" y="T3"/>
                    </a:cxn>
                    <a:cxn ang="0">
                      <a:pos x="T4" y="T5"/>
                    </a:cxn>
                    <a:cxn ang="0">
                      <a:pos x="T6" y="T7"/>
                    </a:cxn>
                    <a:cxn ang="0">
                      <a:pos x="T8" y="T9"/>
                    </a:cxn>
                  </a:cxnLst>
                  <a:rect l="0" t="0" r="r" b="b"/>
                  <a:pathLst>
                    <a:path w="210" h="424">
                      <a:moveTo>
                        <a:pt x="210" y="0"/>
                      </a:moveTo>
                      <a:lnTo>
                        <a:pt x="199" y="336"/>
                      </a:lnTo>
                      <a:lnTo>
                        <a:pt x="0" y="424"/>
                      </a:lnTo>
                      <a:lnTo>
                        <a:pt x="0" y="65"/>
                      </a:lnTo>
                      <a:lnTo>
                        <a:pt x="210" y="0"/>
                      </a:lnTo>
                      <a:close/>
                    </a:path>
                  </a:pathLst>
                </a:custGeom>
                <a:solidFill>
                  <a:schemeClr val="accent4">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58" name="Freeform 62">
                  <a:extLst>
                    <a:ext uri="{FF2B5EF4-FFF2-40B4-BE49-F238E27FC236}">
                      <a16:creationId xmlns:a16="http://schemas.microsoft.com/office/drawing/2014/main" id="{608AC559-38EA-4F60-BD8B-7E6A693E4D02}"/>
                    </a:ext>
                  </a:extLst>
                </p:cNvPr>
                <p:cNvSpPr>
                  <a:spLocks/>
                </p:cNvSpPr>
                <p:nvPr/>
              </p:nvSpPr>
              <p:spPr bwMode="auto">
                <a:xfrm>
                  <a:off x="6034088" y="3684587"/>
                  <a:ext cx="312738" cy="715963"/>
                </a:xfrm>
                <a:custGeom>
                  <a:avLst/>
                  <a:gdLst>
                    <a:gd name="T0" fmla="*/ 197 w 197"/>
                    <a:gd name="T1" fmla="*/ 92 h 451"/>
                    <a:gd name="T2" fmla="*/ 197 w 197"/>
                    <a:gd name="T3" fmla="*/ 451 h 451"/>
                    <a:gd name="T4" fmla="*/ 0 w 197"/>
                    <a:gd name="T5" fmla="*/ 353 h 451"/>
                    <a:gd name="T6" fmla="*/ 0 w 197"/>
                    <a:gd name="T7" fmla="*/ 0 h 451"/>
                    <a:gd name="T8" fmla="*/ 197 w 197"/>
                    <a:gd name="T9" fmla="*/ 92 h 451"/>
                  </a:gdLst>
                  <a:ahLst/>
                  <a:cxnLst>
                    <a:cxn ang="0">
                      <a:pos x="T0" y="T1"/>
                    </a:cxn>
                    <a:cxn ang="0">
                      <a:pos x="T2" y="T3"/>
                    </a:cxn>
                    <a:cxn ang="0">
                      <a:pos x="T4" y="T5"/>
                    </a:cxn>
                    <a:cxn ang="0">
                      <a:pos x="T6" y="T7"/>
                    </a:cxn>
                    <a:cxn ang="0">
                      <a:pos x="T8" y="T9"/>
                    </a:cxn>
                  </a:cxnLst>
                  <a:rect l="0" t="0" r="r" b="b"/>
                  <a:pathLst>
                    <a:path w="197" h="451">
                      <a:moveTo>
                        <a:pt x="197" y="92"/>
                      </a:moveTo>
                      <a:lnTo>
                        <a:pt x="197" y="451"/>
                      </a:lnTo>
                      <a:lnTo>
                        <a:pt x="0" y="353"/>
                      </a:lnTo>
                      <a:lnTo>
                        <a:pt x="0" y="0"/>
                      </a:lnTo>
                      <a:lnTo>
                        <a:pt x="197" y="92"/>
                      </a:lnTo>
                      <a:close/>
                    </a:path>
                  </a:pathLst>
                </a:custGeom>
                <a:solidFill>
                  <a:schemeClr val="accent4"/>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grpSp>
      <p:pic>
        <p:nvPicPr>
          <p:cNvPr id="62" name="Graphic 61" descr="Checkmark">
            <a:extLst>
              <a:ext uri="{FF2B5EF4-FFF2-40B4-BE49-F238E27FC236}">
                <a16:creationId xmlns:a16="http://schemas.microsoft.com/office/drawing/2014/main" id="{B2DDE8DD-6212-4C2B-A322-9389378730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8478" y="3622247"/>
            <a:ext cx="573128" cy="573128"/>
          </a:xfrm>
          <a:prstGeom prst="rect">
            <a:avLst/>
          </a:prstGeom>
        </p:spPr>
      </p:pic>
      <p:grpSp>
        <p:nvGrpSpPr>
          <p:cNvPr id="13" name="Group 12">
            <a:extLst>
              <a:ext uri="{FF2B5EF4-FFF2-40B4-BE49-F238E27FC236}">
                <a16:creationId xmlns:a16="http://schemas.microsoft.com/office/drawing/2014/main" id="{9A54D0B9-41CA-4EAE-8611-47192B6A1F89}"/>
              </a:ext>
            </a:extLst>
          </p:cNvPr>
          <p:cNvGrpSpPr/>
          <p:nvPr/>
        </p:nvGrpSpPr>
        <p:grpSpPr>
          <a:xfrm>
            <a:off x="691188" y="2885873"/>
            <a:ext cx="6868497" cy="4858502"/>
            <a:chOff x="691188" y="1494733"/>
            <a:chExt cx="6868497" cy="4858502"/>
          </a:xfrm>
        </p:grpSpPr>
        <p:grpSp>
          <p:nvGrpSpPr>
            <p:cNvPr id="78" name="Group 77">
              <a:extLst>
                <a:ext uri="{FF2B5EF4-FFF2-40B4-BE49-F238E27FC236}">
                  <a16:creationId xmlns:a16="http://schemas.microsoft.com/office/drawing/2014/main" id="{26D3E505-B716-426D-83DB-D98C866FE981}"/>
                </a:ext>
              </a:extLst>
            </p:cNvPr>
            <p:cNvGrpSpPr/>
            <p:nvPr/>
          </p:nvGrpSpPr>
          <p:grpSpPr>
            <a:xfrm>
              <a:off x="1505539" y="2354881"/>
              <a:ext cx="1744868" cy="683661"/>
              <a:chOff x="7053943" y="1594215"/>
              <a:chExt cx="2481943" cy="972457"/>
            </a:xfrm>
            <a:solidFill>
              <a:srgbClr val="FF6969"/>
            </a:solidFill>
          </p:grpSpPr>
          <p:sp>
            <p:nvSpPr>
              <p:cNvPr id="79" name="Rectangle 78">
                <a:extLst>
                  <a:ext uri="{FF2B5EF4-FFF2-40B4-BE49-F238E27FC236}">
                    <a16:creationId xmlns:a16="http://schemas.microsoft.com/office/drawing/2014/main" id="{318BC4EC-D7FB-470F-B49E-2F870DBE316D}"/>
                  </a:ext>
                </a:extLst>
              </p:cNvPr>
              <p:cNvSpPr/>
              <p:nvPr/>
            </p:nvSpPr>
            <p:spPr>
              <a:xfrm>
                <a:off x="7053943" y="1594215"/>
                <a:ext cx="2481943" cy="9724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5D67C72-7E2B-43CF-B519-BB840B04EE22}"/>
                  </a:ext>
                </a:extLst>
              </p:cNvPr>
              <p:cNvSpPr txBox="1"/>
              <p:nvPr/>
            </p:nvSpPr>
            <p:spPr>
              <a:xfrm>
                <a:off x="7311348" y="1780571"/>
                <a:ext cx="1388522" cy="430887"/>
              </a:xfrm>
              <a:prstGeom prst="rect">
                <a:avLst/>
              </a:prstGeom>
              <a:grp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Humidity</a:t>
                </a:r>
              </a:p>
            </p:txBody>
          </p:sp>
        </p:grpSp>
        <p:grpSp>
          <p:nvGrpSpPr>
            <p:cNvPr id="81" name="Group 80">
              <a:extLst>
                <a:ext uri="{FF2B5EF4-FFF2-40B4-BE49-F238E27FC236}">
                  <a16:creationId xmlns:a16="http://schemas.microsoft.com/office/drawing/2014/main" id="{753B07E8-09A8-491A-B98B-0E82D53FBF2B}"/>
                </a:ext>
              </a:extLst>
            </p:cNvPr>
            <p:cNvGrpSpPr/>
            <p:nvPr/>
          </p:nvGrpSpPr>
          <p:grpSpPr>
            <a:xfrm>
              <a:off x="4995275" y="2354881"/>
              <a:ext cx="1744868" cy="683661"/>
              <a:chOff x="7053943" y="1594215"/>
              <a:chExt cx="2481943" cy="972457"/>
            </a:xfrm>
            <a:solidFill>
              <a:srgbClr val="00B0F0"/>
            </a:solidFill>
          </p:grpSpPr>
          <p:sp>
            <p:nvSpPr>
              <p:cNvPr id="82" name="Rectangle 81">
                <a:extLst>
                  <a:ext uri="{FF2B5EF4-FFF2-40B4-BE49-F238E27FC236}">
                    <a16:creationId xmlns:a16="http://schemas.microsoft.com/office/drawing/2014/main" id="{0FFE1303-3EC9-4F48-A375-3983EBF03EAA}"/>
                  </a:ext>
                </a:extLst>
              </p:cNvPr>
              <p:cNvSpPr/>
              <p:nvPr/>
            </p:nvSpPr>
            <p:spPr>
              <a:xfrm>
                <a:off x="7053943" y="1594215"/>
                <a:ext cx="2481943" cy="9724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B945C6D-418A-49A9-B27C-33D116065272}"/>
                  </a:ext>
                </a:extLst>
              </p:cNvPr>
              <p:cNvSpPr txBox="1"/>
              <p:nvPr/>
            </p:nvSpPr>
            <p:spPr>
              <a:xfrm>
                <a:off x="7524423" y="1742981"/>
                <a:ext cx="1007007" cy="430887"/>
              </a:xfrm>
              <a:prstGeom prst="rect">
                <a:avLst/>
              </a:prstGeom>
              <a:grp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Windy</a:t>
                </a:r>
              </a:p>
            </p:txBody>
          </p:sp>
        </p:grpSp>
        <p:grpSp>
          <p:nvGrpSpPr>
            <p:cNvPr id="84" name="Group 83">
              <a:extLst>
                <a:ext uri="{FF2B5EF4-FFF2-40B4-BE49-F238E27FC236}">
                  <a16:creationId xmlns:a16="http://schemas.microsoft.com/office/drawing/2014/main" id="{7E90BC04-EEFD-4B78-A366-74A0289DD8AB}"/>
                </a:ext>
              </a:extLst>
            </p:cNvPr>
            <p:cNvGrpSpPr/>
            <p:nvPr/>
          </p:nvGrpSpPr>
          <p:grpSpPr>
            <a:xfrm>
              <a:off x="1330898" y="3038542"/>
              <a:ext cx="2065675" cy="1533458"/>
              <a:chOff x="1449788" y="3206762"/>
              <a:chExt cx="2938268" cy="2181228"/>
            </a:xfrm>
          </p:grpSpPr>
          <p:cxnSp>
            <p:nvCxnSpPr>
              <p:cNvPr id="85" name="Straight Connector 84">
                <a:extLst>
                  <a:ext uri="{FF2B5EF4-FFF2-40B4-BE49-F238E27FC236}">
                    <a16:creationId xmlns:a16="http://schemas.microsoft.com/office/drawing/2014/main" id="{078A2AEB-C689-4C7A-888B-C448F22FF684}"/>
                  </a:ext>
                </a:extLst>
              </p:cNvPr>
              <p:cNvCxnSpPr>
                <a:cxnSpLocks/>
                <a:stCxn id="79" idx="2"/>
                <a:endCxn id="90" idx="2"/>
              </p:cNvCxnSpPr>
              <p:nvPr/>
            </p:nvCxnSpPr>
            <p:spPr>
              <a:xfrm flipH="1">
                <a:off x="1449788" y="3206762"/>
                <a:ext cx="1489386" cy="212335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920CC9F-D4C5-4343-A9B7-1C6BA8735D17}"/>
                  </a:ext>
                </a:extLst>
              </p:cNvPr>
              <p:cNvCxnSpPr>
                <a:cxnSpLocks/>
                <a:stCxn id="79" idx="2"/>
              </p:cNvCxnSpPr>
              <p:nvPr/>
            </p:nvCxnSpPr>
            <p:spPr>
              <a:xfrm>
                <a:off x="2939174" y="3206762"/>
                <a:ext cx="1448882" cy="218122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B27B9B9-BD5C-4D2D-A64C-0A6EA995189A}"/>
                </a:ext>
              </a:extLst>
            </p:cNvPr>
            <p:cNvGrpSpPr/>
            <p:nvPr/>
          </p:nvGrpSpPr>
          <p:grpSpPr>
            <a:xfrm>
              <a:off x="4876630" y="3047597"/>
              <a:ext cx="1956260" cy="1533458"/>
              <a:chOff x="4403238" y="4966554"/>
              <a:chExt cx="2782633" cy="2181229"/>
            </a:xfrm>
          </p:grpSpPr>
          <p:cxnSp>
            <p:nvCxnSpPr>
              <p:cNvPr id="88" name="Straight Connector 87">
                <a:extLst>
                  <a:ext uri="{FF2B5EF4-FFF2-40B4-BE49-F238E27FC236}">
                    <a16:creationId xmlns:a16="http://schemas.microsoft.com/office/drawing/2014/main" id="{8B64FC06-DF85-46A5-8848-26B9FC00F5D9}"/>
                  </a:ext>
                </a:extLst>
              </p:cNvPr>
              <p:cNvCxnSpPr>
                <a:cxnSpLocks/>
              </p:cNvCxnSpPr>
              <p:nvPr/>
            </p:nvCxnSpPr>
            <p:spPr>
              <a:xfrm flipH="1">
                <a:off x="4403238" y="4966554"/>
                <a:ext cx="1409735" cy="216834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88B65CA-5FC9-462A-A79D-4DECE3EE8C12}"/>
                  </a:ext>
                </a:extLst>
              </p:cNvPr>
              <p:cNvCxnSpPr>
                <a:cxnSpLocks/>
              </p:cNvCxnSpPr>
              <p:nvPr/>
            </p:nvCxnSpPr>
            <p:spPr>
              <a:xfrm>
                <a:off x="5812972" y="4966554"/>
                <a:ext cx="1372899" cy="218122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a16="http://schemas.microsoft.com/office/drawing/2014/main" id="{639BA845-4E18-4E93-BC13-2B014552E3DB}"/>
                </a:ext>
              </a:extLst>
            </p:cNvPr>
            <p:cNvSpPr txBox="1"/>
            <p:nvPr/>
          </p:nvSpPr>
          <p:spPr>
            <a:xfrm>
              <a:off x="1238532" y="4100424"/>
              <a:ext cx="184731" cy="430887"/>
            </a:xfrm>
            <a:prstGeom prst="rect">
              <a:avLst/>
            </a:prstGeom>
            <a:noFill/>
          </p:spPr>
          <p:txBody>
            <a:bodyPr wrap="none" rtlCol="0">
              <a:spAutoFit/>
            </a:bodyPr>
            <a:lstStyle/>
            <a:p>
              <a:pPr algn="ctr"/>
              <a:endParaRPr lang="en-US" sz="22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4" name="TextBox 93">
              <a:extLst>
                <a:ext uri="{FF2B5EF4-FFF2-40B4-BE49-F238E27FC236}">
                  <a16:creationId xmlns:a16="http://schemas.microsoft.com/office/drawing/2014/main" id="{FF124C8A-52CD-4429-83C2-D39FFDA3FEFA}"/>
                </a:ext>
              </a:extLst>
            </p:cNvPr>
            <p:cNvSpPr txBox="1"/>
            <p:nvPr/>
          </p:nvSpPr>
          <p:spPr>
            <a:xfrm>
              <a:off x="999396" y="3392159"/>
              <a:ext cx="736099" cy="400110"/>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a:t>
              </a:r>
            </a:p>
          </p:txBody>
        </p:sp>
        <p:sp>
          <p:nvSpPr>
            <p:cNvPr id="95" name="TextBox 94">
              <a:extLst>
                <a:ext uri="{FF2B5EF4-FFF2-40B4-BE49-F238E27FC236}">
                  <a16:creationId xmlns:a16="http://schemas.microsoft.com/office/drawing/2014/main" id="{AFBE2100-92EB-40DC-B4C8-E91327E4565F}"/>
                </a:ext>
              </a:extLst>
            </p:cNvPr>
            <p:cNvSpPr txBox="1"/>
            <p:nvPr/>
          </p:nvSpPr>
          <p:spPr>
            <a:xfrm>
              <a:off x="2900295" y="3384026"/>
              <a:ext cx="1083951" cy="400110"/>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Normal</a:t>
              </a:r>
            </a:p>
          </p:txBody>
        </p:sp>
        <p:sp>
          <p:nvSpPr>
            <p:cNvPr id="96" name="TextBox 95">
              <a:extLst>
                <a:ext uri="{FF2B5EF4-FFF2-40B4-BE49-F238E27FC236}">
                  <a16:creationId xmlns:a16="http://schemas.microsoft.com/office/drawing/2014/main" id="{29877C65-0879-45A2-B4EC-4349B88E194C}"/>
                </a:ext>
              </a:extLst>
            </p:cNvPr>
            <p:cNvSpPr txBox="1"/>
            <p:nvPr/>
          </p:nvSpPr>
          <p:spPr>
            <a:xfrm>
              <a:off x="6345460" y="3394251"/>
              <a:ext cx="968214" cy="400110"/>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Strong</a:t>
              </a:r>
            </a:p>
          </p:txBody>
        </p:sp>
        <p:sp>
          <p:nvSpPr>
            <p:cNvPr id="97" name="TextBox 96">
              <a:extLst>
                <a:ext uri="{FF2B5EF4-FFF2-40B4-BE49-F238E27FC236}">
                  <a16:creationId xmlns:a16="http://schemas.microsoft.com/office/drawing/2014/main" id="{3749E14D-1F18-4566-8168-A7ED0C9091FE}"/>
                </a:ext>
              </a:extLst>
            </p:cNvPr>
            <p:cNvSpPr txBox="1"/>
            <p:nvPr/>
          </p:nvSpPr>
          <p:spPr>
            <a:xfrm>
              <a:off x="4536153" y="3392159"/>
              <a:ext cx="838371" cy="400110"/>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Weak</a:t>
              </a:r>
            </a:p>
          </p:txBody>
        </p:sp>
        <p:sp>
          <p:nvSpPr>
            <p:cNvPr id="102" name="TextBox 101">
              <a:extLst>
                <a:ext uri="{FF2B5EF4-FFF2-40B4-BE49-F238E27FC236}">
                  <a16:creationId xmlns:a16="http://schemas.microsoft.com/office/drawing/2014/main" id="{D972898B-DA28-4B9F-8EEB-003A1058F0F1}"/>
                </a:ext>
              </a:extLst>
            </p:cNvPr>
            <p:cNvSpPr txBox="1"/>
            <p:nvPr/>
          </p:nvSpPr>
          <p:spPr>
            <a:xfrm>
              <a:off x="1686501" y="1494733"/>
              <a:ext cx="1213794" cy="707886"/>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 [9+,5-]</a:t>
              </a:r>
            </a:p>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E=0.940</a:t>
              </a:r>
            </a:p>
          </p:txBody>
        </p:sp>
        <p:sp>
          <p:nvSpPr>
            <p:cNvPr id="103" name="TextBox 102">
              <a:extLst>
                <a:ext uri="{FF2B5EF4-FFF2-40B4-BE49-F238E27FC236}">
                  <a16:creationId xmlns:a16="http://schemas.microsoft.com/office/drawing/2014/main" id="{3E88288B-3D3E-4E76-9E33-0C849BE33965}"/>
                </a:ext>
              </a:extLst>
            </p:cNvPr>
            <p:cNvSpPr txBox="1"/>
            <p:nvPr/>
          </p:nvSpPr>
          <p:spPr>
            <a:xfrm>
              <a:off x="5207110" y="1533147"/>
              <a:ext cx="1213794" cy="707886"/>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 [9+,5-]</a:t>
              </a:r>
            </a:p>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E=0.940</a:t>
              </a:r>
            </a:p>
          </p:txBody>
        </p:sp>
        <p:sp>
          <p:nvSpPr>
            <p:cNvPr id="104" name="TextBox 103">
              <a:extLst>
                <a:ext uri="{FF2B5EF4-FFF2-40B4-BE49-F238E27FC236}">
                  <a16:creationId xmlns:a16="http://schemas.microsoft.com/office/drawing/2014/main" id="{0F57B747-E7B4-47CF-8D30-BAB520B21CFB}"/>
                </a:ext>
              </a:extLst>
            </p:cNvPr>
            <p:cNvSpPr txBox="1"/>
            <p:nvPr/>
          </p:nvSpPr>
          <p:spPr>
            <a:xfrm>
              <a:off x="744166" y="4572000"/>
              <a:ext cx="1125629" cy="707886"/>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[3+,4-]</a:t>
              </a:r>
            </a:p>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E=0.985</a:t>
              </a:r>
            </a:p>
          </p:txBody>
        </p:sp>
        <p:sp>
          <p:nvSpPr>
            <p:cNvPr id="105" name="TextBox 104">
              <a:extLst>
                <a:ext uri="{FF2B5EF4-FFF2-40B4-BE49-F238E27FC236}">
                  <a16:creationId xmlns:a16="http://schemas.microsoft.com/office/drawing/2014/main" id="{4D8C4C1F-958B-4A49-81E5-6029335267F6}"/>
                </a:ext>
              </a:extLst>
            </p:cNvPr>
            <p:cNvSpPr txBox="1"/>
            <p:nvPr/>
          </p:nvSpPr>
          <p:spPr>
            <a:xfrm>
              <a:off x="2812292" y="4607642"/>
              <a:ext cx="1125629" cy="707886"/>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[6+,1-]</a:t>
              </a:r>
            </a:p>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E=0.592</a:t>
              </a:r>
            </a:p>
          </p:txBody>
        </p:sp>
        <p:sp>
          <p:nvSpPr>
            <p:cNvPr id="106" name="TextBox 105">
              <a:extLst>
                <a:ext uri="{FF2B5EF4-FFF2-40B4-BE49-F238E27FC236}">
                  <a16:creationId xmlns:a16="http://schemas.microsoft.com/office/drawing/2014/main" id="{7F86F9D1-A8C4-4F1A-BECF-164A2C70767F}"/>
                </a:ext>
              </a:extLst>
            </p:cNvPr>
            <p:cNvSpPr txBox="1"/>
            <p:nvPr/>
          </p:nvSpPr>
          <p:spPr>
            <a:xfrm>
              <a:off x="4275044" y="4595762"/>
              <a:ext cx="1125629" cy="707886"/>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[6+,2-]</a:t>
              </a:r>
            </a:p>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E=0.811</a:t>
              </a:r>
            </a:p>
          </p:txBody>
        </p:sp>
        <p:sp>
          <p:nvSpPr>
            <p:cNvPr id="107" name="TextBox 106">
              <a:extLst>
                <a:ext uri="{FF2B5EF4-FFF2-40B4-BE49-F238E27FC236}">
                  <a16:creationId xmlns:a16="http://schemas.microsoft.com/office/drawing/2014/main" id="{FFDAD8B0-39F2-49AE-8D8D-210726807536}"/>
                </a:ext>
              </a:extLst>
            </p:cNvPr>
            <p:cNvSpPr txBox="1"/>
            <p:nvPr/>
          </p:nvSpPr>
          <p:spPr>
            <a:xfrm>
              <a:off x="6314520" y="4583881"/>
              <a:ext cx="979755" cy="707886"/>
            </a:xfrm>
            <a:prstGeom prst="rect">
              <a:avLst/>
            </a:prstGeom>
            <a:solidFill>
              <a:schemeClr val="bg1"/>
            </a:solid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[3+,3-]</a:t>
              </a:r>
            </a:p>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E=1.00</a:t>
              </a:r>
            </a:p>
          </p:txBody>
        </p:sp>
        <p:sp>
          <p:nvSpPr>
            <p:cNvPr id="108" name="TextBox 107">
              <a:extLst>
                <a:ext uri="{FF2B5EF4-FFF2-40B4-BE49-F238E27FC236}">
                  <a16:creationId xmlns:a16="http://schemas.microsoft.com/office/drawing/2014/main" id="{A050BB92-FC7E-409D-9710-680AA425B4A5}"/>
                </a:ext>
              </a:extLst>
            </p:cNvPr>
            <p:cNvSpPr txBox="1"/>
            <p:nvPr/>
          </p:nvSpPr>
          <p:spPr>
            <a:xfrm>
              <a:off x="691188" y="5429905"/>
              <a:ext cx="3443571" cy="923330"/>
            </a:xfrm>
            <a:prstGeom prst="rect">
              <a:avLst/>
            </a:prstGeom>
            <a:solidFill>
              <a:schemeClr val="bg1"/>
            </a:solid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Gain (S, Humidity)</a:t>
              </a:r>
            </a:p>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.940 – (7/14).985 – (7/14).592</a:t>
              </a:r>
            </a:p>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=.151</a:t>
              </a:r>
            </a:p>
          </p:txBody>
        </p:sp>
        <p:sp>
          <p:nvSpPr>
            <p:cNvPr id="109" name="TextBox 108">
              <a:extLst>
                <a:ext uri="{FF2B5EF4-FFF2-40B4-BE49-F238E27FC236}">
                  <a16:creationId xmlns:a16="http://schemas.microsoft.com/office/drawing/2014/main" id="{5D0BB27D-72D4-4522-9AD8-1E7935275981}"/>
                </a:ext>
              </a:extLst>
            </p:cNvPr>
            <p:cNvSpPr txBox="1"/>
            <p:nvPr/>
          </p:nvSpPr>
          <p:spPr>
            <a:xfrm>
              <a:off x="4247560" y="5397314"/>
              <a:ext cx="3312125" cy="923330"/>
            </a:xfrm>
            <a:prstGeom prst="rect">
              <a:avLst/>
            </a:prstGeom>
            <a:solidFill>
              <a:schemeClr val="bg1"/>
            </a:solidFill>
          </p:spPr>
          <p:txBody>
            <a:bodyPr wrap="non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Gain (S, Wind)</a:t>
              </a:r>
            </a:p>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.940 – (8/14).811 – (6/14)1.0</a:t>
              </a:r>
            </a:p>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=.048</a:t>
              </a:r>
            </a:p>
          </p:txBody>
        </p:sp>
      </p:grpSp>
      <p:sp>
        <p:nvSpPr>
          <p:cNvPr id="61" name="Rectangle: Rounded Corners 60">
            <a:extLst>
              <a:ext uri="{FF2B5EF4-FFF2-40B4-BE49-F238E27FC236}">
                <a16:creationId xmlns:a16="http://schemas.microsoft.com/office/drawing/2014/main" id="{3E9BAC9B-7963-4B4C-8367-8EBDC9C9E050}"/>
              </a:ext>
            </a:extLst>
          </p:cNvPr>
          <p:cNvSpPr/>
          <p:nvPr/>
        </p:nvSpPr>
        <p:spPr>
          <a:xfrm>
            <a:off x="2812539" y="1161057"/>
            <a:ext cx="11044137"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The attribute with the highest information gain is selected as the splitting attribute</a:t>
            </a:r>
          </a:p>
        </p:txBody>
      </p:sp>
    </p:spTree>
    <p:extLst>
      <p:ext uri="{BB962C8B-B14F-4D97-AF65-F5344CB8AC3E}">
        <p14:creationId xmlns:p14="http://schemas.microsoft.com/office/powerpoint/2010/main" val="3673149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72">
            <a:extLst>
              <a:ext uri="{FF2B5EF4-FFF2-40B4-BE49-F238E27FC236}">
                <a16:creationId xmlns:a16="http://schemas.microsoft.com/office/drawing/2014/main" id="{FD8E0C19-547F-4135-87E2-4FD1F73F067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Which Attribute Is the Best </a:t>
            </a:r>
            <a:r>
              <a:rPr lang="en-US" dirty="0">
                <a:solidFill>
                  <a:schemeClr val="tx1">
                    <a:lumMod val="75000"/>
                    <a:lumOff val="25000"/>
                  </a:schemeClr>
                </a:solidFill>
              </a:rPr>
              <a:t>C</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lassifier?</a:t>
            </a:r>
          </a:p>
        </p:txBody>
      </p:sp>
      <p:pic>
        <p:nvPicPr>
          <p:cNvPr id="23" name="Shape 375">
            <a:extLst>
              <a:ext uri="{FF2B5EF4-FFF2-40B4-BE49-F238E27FC236}">
                <a16:creationId xmlns:a16="http://schemas.microsoft.com/office/drawing/2014/main" id="{59F23972-72F9-4D6D-9A75-D6D20073C518}"/>
              </a:ext>
            </a:extLst>
          </p:cNvPr>
          <p:cNvPicPr preferRelativeResize="0"/>
          <p:nvPr/>
        </p:nvPicPr>
        <p:blipFill rotWithShape="1">
          <a:blip r:embed="rId3">
            <a:alphaModFix/>
          </a:blip>
          <a:srcRect/>
          <a:stretch/>
        </p:blipFill>
        <p:spPr>
          <a:xfrm>
            <a:off x="4637267" y="829986"/>
            <a:ext cx="7095497" cy="253919"/>
          </a:xfrm>
          <a:prstGeom prst="rect">
            <a:avLst/>
          </a:prstGeom>
          <a:noFill/>
          <a:ln>
            <a:noFill/>
          </a:ln>
        </p:spPr>
      </p:pic>
      <p:sp>
        <p:nvSpPr>
          <p:cNvPr id="24" name="Rectangle 23">
            <a:extLst>
              <a:ext uri="{FF2B5EF4-FFF2-40B4-BE49-F238E27FC236}">
                <a16:creationId xmlns:a16="http://schemas.microsoft.com/office/drawing/2014/main" id="{0C157F22-B548-4FDE-94A2-53217B5E54C3}"/>
              </a:ext>
            </a:extLst>
          </p:cNvPr>
          <p:cNvSpPr/>
          <p:nvPr/>
        </p:nvSpPr>
        <p:spPr>
          <a:xfrm>
            <a:off x="754347" y="3042378"/>
            <a:ext cx="14448188" cy="50153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135CF6E5-0F45-412B-873E-F30CA48EE253}"/>
              </a:ext>
            </a:extLst>
          </p:cNvPr>
          <p:cNvGrpSpPr/>
          <p:nvPr/>
        </p:nvGrpSpPr>
        <p:grpSpPr>
          <a:xfrm>
            <a:off x="657447" y="3110616"/>
            <a:ext cx="14632172" cy="725138"/>
            <a:chOff x="1295400" y="8157038"/>
            <a:chExt cx="13663054" cy="725138"/>
          </a:xfrm>
        </p:grpSpPr>
        <p:cxnSp>
          <p:nvCxnSpPr>
            <p:cNvPr id="26" name="Straight Connector 25">
              <a:extLst>
                <a:ext uri="{FF2B5EF4-FFF2-40B4-BE49-F238E27FC236}">
                  <a16:creationId xmlns:a16="http://schemas.microsoft.com/office/drawing/2014/main" id="{51DCB611-031E-4033-A2E9-7375C773EBD8}"/>
                </a:ext>
              </a:extLst>
            </p:cNvPr>
            <p:cNvCxnSpPr/>
            <p:nvPr/>
          </p:nvCxnSpPr>
          <p:spPr>
            <a:xfrm>
              <a:off x="8214013" y="8207262"/>
              <a:ext cx="0" cy="37793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0B1A211-50E0-483E-ACB2-B07B6E2A93E1}"/>
                </a:ext>
              </a:extLst>
            </p:cNvPr>
            <p:cNvSpPr/>
            <p:nvPr/>
          </p:nvSpPr>
          <p:spPr>
            <a:xfrm>
              <a:off x="8061613" y="8577376"/>
              <a:ext cx="304800" cy="3048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76">
              <a:extLst>
                <a:ext uri="{FF2B5EF4-FFF2-40B4-BE49-F238E27FC236}">
                  <a16:creationId xmlns:a16="http://schemas.microsoft.com/office/drawing/2014/main" id="{BE27E0D1-9886-4C0D-91BA-BB92A0E08D6F}"/>
                </a:ext>
              </a:extLst>
            </p:cNvPr>
            <p:cNvSpPr/>
            <p:nvPr/>
          </p:nvSpPr>
          <p:spPr>
            <a:xfrm>
              <a:off x="1295400" y="8157038"/>
              <a:ext cx="13663054" cy="250362"/>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35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070720B4-7C3E-4790-BC20-321B6FD6872E}"/>
              </a:ext>
            </a:extLst>
          </p:cNvPr>
          <p:cNvGrpSpPr/>
          <p:nvPr/>
        </p:nvGrpSpPr>
        <p:grpSpPr>
          <a:xfrm>
            <a:off x="657447" y="2554905"/>
            <a:ext cx="14632172" cy="547897"/>
            <a:chOff x="1295400" y="1825727"/>
            <a:chExt cx="13663054" cy="418381"/>
          </a:xfrm>
        </p:grpSpPr>
        <p:sp>
          <p:nvSpPr>
            <p:cNvPr id="30" name="Rounded Rectangle 78">
              <a:extLst>
                <a:ext uri="{FF2B5EF4-FFF2-40B4-BE49-F238E27FC236}">
                  <a16:creationId xmlns:a16="http://schemas.microsoft.com/office/drawing/2014/main" id="{E954ECEB-099F-4A94-99A9-C586B2968ED1}"/>
                </a:ext>
              </a:extLst>
            </p:cNvPr>
            <p:cNvSpPr/>
            <p:nvPr/>
          </p:nvSpPr>
          <p:spPr>
            <a:xfrm>
              <a:off x="7539099" y="1848190"/>
              <a:ext cx="1175657" cy="357637"/>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79">
              <a:extLst>
                <a:ext uri="{FF2B5EF4-FFF2-40B4-BE49-F238E27FC236}">
                  <a16:creationId xmlns:a16="http://schemas.microsoft.com/office/drawing/2014/main" id="{F35BD21B-DEAB-44F1-A72D-2C0171C25582}"/>
                </a:ext>
              </a:extLst>
            </p:cNvPr>
            <p:cNvSpPr/>
            <p:nvPr/>
          </p:nvSpPr>
          <p:spPr>
            <a:xfrm>
              <a:off x="7938241" y="1825727"/>
              <a:ext cx="377372" cy="138375"/>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80">
              <a:extLst>
                <a:ext uri="{FF2B5EF4-FFF2-40B4-BE49-F238E27FC236}">
                  <a16:creationId xmlns:a16="http://schemas.microsoft.com/office/drawing/2014/main" id="{BD5C8AA4-0066-4B8B-A95F-E8BC2A7DDFCE}"/>
                </a:ext>
              </a:extLst>
            </p:cNvPr>
            <p:cNvSpPr/>
            <p:nvPr/>
          </p:nvSpPr>
          <p:spPr>
            <a:xfrm>
              <a:off x="1295400" y="2117684"/>
              <a:ext cx="13663054" cy="126424"/>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35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77A76A0B-594F-4762-831E-05E29FC22087}"/>
              </a:ext>
            </a:extLst>
          </p:cNvPr>
          <p:cNvSpPr/>
          <p:nvPr/>
        </p:nvSpPr>
        <p:spPr>
          <a:xfrm>
            <a:off x="1849103" y="5708023"/>
            <a:ext cx="9747811" cy="400110"/>
          </a:xfrm>
          <a:prstGeom prst="rect">
            <a:avLst/>
          </a:prstGeom>
        </p:spPr>
        <p:txBody>
          <a:bodyPr wrap="square">
            <a:spAutoFit/>
          </a:bodyPr>
          <a:lstStyle/>
          <a:p>
            <a:r>
              <a:rPr lang="en-US" sz="2000" i="1" dirty="0">
                <a:solidFill>
                  <a:schemeClr val="tx1">
                    <a:lumMod val="65000"/>
                    <a:lumOff val="35000"/>
                  </a:schemeClr>
                </a:solidFill>
                <a:latin typeface="Open Sans" panose="020B0606030504020204"/>
              </a:rPr>
              <a:t>Humidity</a:t>
            </a:r>
            <a:r>
              <a:rPr lang="en-US" sz="2000" dirty="0">
                <a:solidFill>
                  <a:schemeClr val="tx1">
                    <a:lumMod val="65000"/>
                    <a:lumOff val="35000"/>
                  </a:schemeClr>
                </a:solidFill>
                <a:latin typeface="Open Sans" panose="020B0606030504020204"/>
              </a:rPr>
              <a:t> provides the best prediction for the target</a:t>
            </a:r>
          </a:p>
        </p:txBody>
      </p:sp>
      <p:sp>
        <p:nvSpPr>
          <p:cNvPr id="34" name="Rectangle 33">
            <a:extLst>
              <a:ext uri="{FF2B5EF4-FFF2-40B4-BE49-F238E27FC236}">
                <a16:creationId xmlns:a16="http://schemas.microsoft.com/office/drawing/2014/main" id="{0C267918-76D9-4284-B84C-EBE93FF6BDB2}"/>
              </a:ext>
            </a:extLst>
          </p:cNvPr>
          <p:cNvSpPr/>
          <p:nvPr/>
        </p:nvSpPr>
        <p:spPr>
          <a:xfrm>
            <a:off x="1849103" y="6800952"/>
            <a:ext cx="9620669" cy="400110"/>
          </a:xfrm>
          <a:prstGeom prst="rect">
            <a:avLst/>
          </a:prstGeom>
        </p:spPr>
        <p:txBody>
          <a:bodyPr wrap="square">
            <a:spAutoFit/>
          </a:bodyPr>
          <a:lstStyle/>
          <a:p>
            <a:r>
              <a:rPr lang="en-US" sz="2000" dirty="0">
                <a:solidFill>
                  <a:schemeClr val="tx1">
                    <a:lumMod val="65000"/>
                    <a:lumOff val="35000"/>
                  </a:schemeClr>
                </a:solidFill>
                <a:latin typeface="Open Sans" panose="020B0606030504020204"/>
              </a:rPr>
              <a:t>For each possible value of </a:t>
            </a:r>
            <a:r>
              <a:rPr lang="en-US" sz="2000" i="1" dirty="0">
                <a:solidFill>
                  <a:schemeClr val="tx1">
                    <a:lumMod val="65000"/>
                    <a:lumOff val="35000"/>
                  </a:schemeClr>
                </a:solidFill>
                <a:latin typeface="Open Sans" panose="020B0606030504020204"/>
              </a:rPr>
              <a:t>Humidity</a:t>
            </a:r>
            <a:r>
              <a:rPr lang="en-US" sz="2000" dirty="0">
                <a:solidFill>
                  <a:schemeClr val="tx1">
                    <a:lumMod val="65000"/>
                    <a:lumOff val="35000"/>
                  </a:schemeClr>
                </a:solidFill>
                <a:latin typeface="Open Sans" panose="020B0606030504020204"/>
              </a:rPr>
              <a:t>, you can add a successor to the tree.</a:t>
            </a:r>
            <a:endParaRPr lang="en-US" sz="2400" i="1" dirty="0">
              <a:solidFill>
                <a:schemeClr val="tx1">
                  <a:lumMod val="65000"/>
                  <a:lumOff val="35000"/>
                </a:schemeClr>
              </a:solidFill>
              <a:latin typeface="Open Sans" panose="020B0606030504020204"/>
            </a:endParaRPr>
          </a:p>
        </p:txBody>
      </p:sp>
      <p:pic>
        <p:nvPicPr>
          <p:cNvPr id="35" name="Picture 34">
            <a:extLst>
              <a:ext uri="{FF2B5EF4-FFF2-40B4-BE49-F238E27FC236}">
                <a16:creationId xmlns:a16="http://schemas.microsoft.com/office/drawing/2014/main" id="{71D8CB55-4BB1-4592-BA38-589D6C15A8C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719" t="30638" r="33740" b="33821"/>
          <a:stretch/>
        </p:blipFill>
        <p:spPr>
          <a:xfrm>
            <a:off x="1071344" y="4267320"/>
            <a:ext cx="457200" cy="457200"/>
          </a:xfrm>
          <a:prstGeom prst="ellipse">
            <a:avLst/>
          </a:prstGeom>
        </p:spPr>
      </p:pic>
      <p:pic>
        <p:nvPicPr>
          <p:cNvPr id="36" name="Picture 35">
            <a:extLst>
              <a:ext uri="{FF2B5EF4-FFF2-40B4-BE49-F238E27FC236}">
                <a16:creationId xmlns:a16="http://schemas.microsoft.com/office/drawing/2014/main" id="{7DF502E3-048C-485B-B2DA-54A6FBEEC1E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719" t="30638" r="33740" b="33821"/>
          <a:stretch/>
        </p:blipFill>
        <p:spPr>
          <a:xfrm>
            <a:off x="1075816" y="5599116"/>
            <a:ext cx="457200" cy="457200"/>
          </a:xfrm>
          <a:prstGeom prst="ellipse">
            <a:avLst/>
          </a:prstGeom>
        </p:spPr>
      </p:pic>
      <p:pic>
        <p:nvPicPr>
          <p:cNvPr id="37" name="Picture 36">
            <a:extLst>
              <a:ext uri="{FF2B5EF4-FFF2-40B4-BE49-F238E27FC236}">
                <a16:creationId xmlns:a16="http://schemas.microsoft.com/office/drawing/2014/main" id="{02168C1C-7EC1-478A-9814-AEB0923573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0719" t="30638" r="33740" b="33821"/>
          <a:stretch/>
        </p:blipFill>
        <p:spPr>
          <a:xfrm>
            <a:off x="1071344" y="6828416"/>
            <a:ext cx="457200" cy="457200"/>
          </a:xfrm>
          <a:prstGeom prst="ellipse">
            <a:avLst/>
          </a:prstGeom>
        </p:spPr>
      </p:pic>
      <p:sp>
        <p:nvSpPr>
          <p:cNvPr id="42" name="Rectangle 41">
            <a:extLst>
              <a:ext uri="{FF2B5EF4-FFF2-40B4-BE49-F238E27FC236}">
                <a16:creationId xmlns:a16="http://schemas.microsoft.com/office/drawing/2014/main" id="{67AC6784-9DDE-4E32-9624-6E1F0CCCA073}"/>
              </a:ext>
            </a:extLst>
          </p:cNvPr>
          <p:cNvSpPr/>
          <p:nvPr/>
        </p:nvSpPr>
        <p:spPr>
          <a:xfrm>
            <a:off x="1849108" y="4260201"/>
            <a:ext cx="11057658" cy="1323439"/>
          </a:xfrm>
          <a:prstGeom prst="rect">
            <a:avLst/>
          </a:prstGeom>
        </p:spPr>
        <p:txBody>
          <a:bodyPr wrap="square">
            <a:spAutoFit/>
          </a:bodyPr>
          <a:lstStyle/>
          <a:p>
            <a:pPr>
              <a:defRPr/>
            </a:pPr>
            <a:r>
              <a:rPr lang="en-US" sz="2000" dirty="0">
                <a:solidFill>
                  <a:schemeClr val="tx1">
                    <a:lumMod val="65000"/>
                    <a:lumOff val="35000"/>
                  </a:schemeClr>
                </a:solidFill>
                <a:latin typeface="Open Sans" panose="020B0606030504020204"/>
              </a:rPr>
              <a:t>Working on </a:t>
            </a:r>
            <a:r>
              <a:rPr lang="en-US" sz="2000" i="1" dirty="0">
                <a:solidFill>
                  <a:schemeClr val="tx1">
                    <a:lumMod val="65000"/>
                    <a:lumOff val="35000"/>
                  </a:schemeClr>
                </a:solidFill>
                <a:latin typeface="Open Sans" panose="020B0606030504020204"/>
              </a:rPr>
              <a:t>Outlook=Sunny</a:t>
            </a:r>
            <a:r>
              <a:rPr lang="en-US" sz="2000" dirty="0">
                <a:solidFill>
                  <a:schemeClr val="tx1">
                    <a:lumMod val="65000"/>
                    <a:lumOff val="35000"/>
                  </a:schemeClr>
                </a:solidFill>
                <a:latin typeface="Open Sans" panose="020B0606030504020204"/>
              </a:rPr>
              <a:t> node:</a:t>
            </a:r>
          </a:p>
          <a:p>
            <a:pPr lvl="1">
              <a:defRPr/>
            </a:pPr>
            <a:r>
              <a:rPr lang="en-US" sz="2000" i="1" dirty="0">
                <a:solidFill>
                  <a:schemeClr val="tx1">
                    <a:lumMod val="65000"/>
                    <a:lumOff val="35000"/>
                  </a:schemeClr>
                </a:solidFill>
                <a:latin typeface="Open Sans" panose="020B0606030504020204"/>
              </a:rPr>
              <a:t>Gain</a:t>
            </a:r>
            <a:r>
              <a:rPr lang="en-US" sz="2000" dirty="0">
                <a:solidFill>
                  <a:schemeClr val="tx1">
                    <a:lumMod val="65000"/>
                    <a:lumOff val="35000"/>
                  </a:schemeClr>
                </a:solidFill>
                <a:latin typeface="Open Sans" panose="020B0606030504020204"/>
              </a:rPr>
              <a:t>(</a:t>
            </a:r>
            <a:r>
              <a:rPr lang="en-US" sz="2000" i="1" dirty="0" err="1">
                <a:solidFill>
                  <a:schemeClr val="tx1">
                    <a:lumMod val="65000"/>
                    <a:lumOff val="35000"/>
                  </a:schemeClr>
                </a:solidFill>
                <a:latin typeface="Open Sans" panose="020B0606030504020204"/>
              </a:rPr>
              <a:t>S</a:t>
            </a:r>
            <a:r>
              <a:rPr lang="en-US" sz="2000" i="1" baseline="-25000" dirty="0" err="1">
                <a:solidFill>
                  <a:schemeClr val="tx1">
                    <a:lumMod val="65000"/>
                    <a:lumOff val="35000"/>
                  </a:schemeClr>
                </a:solidFill>
                <a:latin typeface="Open Sans" panose="020B0606030504020204"/>
              </a:rPr>
              <a:t>Sunny</a:t>
            </a:r>
            <a:r>
              <a:rPr lang="en-US" sz="2000" dirty="0">
                <a:solidFill>
                  <a:schemeClr val="tx1">
                    <a:lumMod val="65000"/>
                    <a:lumOff val="35000"/>
                  </a:schemeClr>
                </a:solidFill>
                <a:latin typeface="Open Sans" panose="020B0606030504020204"/>
              </a:rPr>
              <a:t>, </a:t>
            </a:r>
            <a:r>
              <a:rPr lang="en-US" sz="2000" i="1" dirty="0">
                <a:solidFill>
                  <a:schemeClr val="tx1">
                    <a:lumMod val="65000"/>
                    <a:lumOff val="35000"/>
                  </a:schemeClr>
                </a:solidFill>
                <a:latin typeface="Open Sans" panose="020B0606030504020204"/>
              </a:rPr>
              <a:t>Humidity</a:t>
            </a:r>
            <a:r>
              <a:rPr lang="en-US" sz="2000" dirty="0">
                <a:solidFill>
                  <a:schemeClr val="tx1">
                    <a:lumMod val="65000"/>
                    <a:lumOff val="35000"/>
                  </a:schemeClr>
                </a:solidFill>
                <a:latin typeface="Open Sans" panose="020B0606030504020204"/>
              </a:rPr>
              <a:t>) = 0.970 </a:t>
            </a:r>
            <a:r>
              <a:rPr lang="en-US" sz="2000" dirty="0">
                <a:solidFill>
                  <a:schemeClr val="tx1">
                    <a:lumMod val="65000"/>
                    <a:lumOff val="35000"/>
                  </a:schemeClr>
                </a:solidFill>
                <a:latin typeface="Open Sans" panose="020B0606030504020204"/>
                <a:sym typeface="Symbol" charset="0"/>
              </a:rPr>
              <a:t> </a:t>
            </a:r>
            <a:r>
              <a:rPr lang="en-US" sz="2000" dirty="0">
                <a:solidFill>
                  <a:schemeClr val="tx1">
                    <a:lumMod val="65000"/>
                    <a:lumOff val="35000"/>
                  </a:schemeClr>
                </a:solidFill>
                <a:latin typeface="Open Sans" panose="020B0606030504020204"/>
              </a:rPr>
              <a:t>3/5 </a:t>
            </a:r>
            <a:r>
              <a:rPr lang="en-US" sz="2000" dirty="0">
                <a:solidFill>
                  <a:schemeClr val="tx1">
                    <a:lumMod val="65000"/>
                    <a:lumOff val="35000"/>
                  </a:schemeClr>
                </a:solidFill>
                <a:latin typeface="Open Sans" panose="020B0606030504020204"/>
                <a:sym typeface="Symbol" charset="0"/>
              </a:rPr>
              <a:t></a:t>
            </a:r>
            <a:r>
              <a:rPr lang="en-US" sz="2000" dirty="0">
                <a:solidFill>
                  <a:schemeClr val="tx1">
                    <a:lumMod val="65000"/>
                    <a:lumOff val="35000"/>
                  </a:schemeClr>
                </a:solidFill>
                <a:latin typeface="Open Sans" panose="020B0606030504020204"/>
              </a:rPr>
              <a:t> 0.0 </a:t>
            </a:r>
            <a:r>
              <a:rPr lang="en-US" sz="2000" dirty="0">
                <a:solidFill>
                  <a:schemeClr val="tx1">
                    <a:lumMod val="65000"/>
                    <a:lumOff val="35000"/>
                  </a:schemeClr>
                </a:solidFill>
                <a:latin typeface="Open Sans" panose="020B0606030504020204"/>
                <a:sym typeface="Symbol" charset="0"/>
              </a:rPr>
              <a:t> </a:t>
            </a:r>
            <a:r>
              <a:rPr lang="en-US" sz="2000" dirty="0">
                <a:solidFill>
                  <a:schemeClr val="tx1">
                    <a:lumMod val="65000"/>
                    <a:lumOff val="35000"/>
                  </a:schemeClr>
                </a:solidFill>
                <a:latin typeface="Open Sans" panose="020B0606030504020204"/>
              </a:rPr>
              <a:t>2/5 </a:t>
            </a:r>
            <a:r>
              <a:rPr lang="en-US" sz="2000" dirty="0">
                <a:solidFill>
                  <a:schemeClr val="tx1">
                    <a:lumMod val="65000"/>
                    <a:lumOff val="35000"/>
                  </a:schemeClr>
                </a:solidFill>
                <a:latin typeface="Open Sans" panose="020B0606030504020204"/>
                <a:sym typeface="Symbol" charset="0"/>
              </a:rPr>
              <a:t></a:t>
            </a:r>
            <a:r>
              <a:rPr lang="en-US" sz="2000" dirty="0">
                <a:solidFill>
                  <a:schemeClr val="tx1">
                    <a:lumMod val="65000"/>
                    <a:lumOff val="35000"/>
                  </a:schemeClr>
                </a:solidFill>
                <a:latin typeface="Open Sans" panose="020B0606030504020204"/>
              </a:rPr>
              <a:t> 0.0 = 0.970 </a:t>
            </a:r>
          </a:p>
          <a:p>
            <a:pPr lvl="1">
              <a:defRPr/>
            </a:pPr>
            <a:r>
              <a:rPr lang="en-US" sz="2000" i="1" dirty="0">
                <a:solidFill>
                  <a:schemeClr val="tx1">
                    <a:lumMod val="65000"/>
                    <a:lumOff val="35000"/>
                  </a:schemeClr>
                </a:solidFill>
                <a:latin typeface="Open Sans" panose="020B0606030504020204"/>
              </a:rPr>
              <a:t>Gain</a:t>
            </a:r>
            <a:r>
              <a:rPr lang="en-US" sz="2000" dirty="0">
                <a:solidFill>
                  <a:schemeClr val="tx1">
                    <a:lumMod val="65000"/>
                    <a:lumOff val="35000"/>
                  </a:schemeClr>
                </a:solidFill>
                <a:latin typeface="Open Sans" panose="020B0606030504020204"/>
              </a:rPr>
              <a:t>(</a:t>
            </a:r>
            <a:r>
              <a:rPr lang="en-US" sz="2000" i="1" dirty="0" err="1">
                <a:solidFill>
                  <a:schemeClr val="tx1">
                    <a:lumMod val="65000"/>
                    <a:lumOff val="35000"/>
                  </a:schemeClr>
                </a:solidFill>
                <a:latin typeface="Open Sans" panose="020B0606030504020204"/>
              </a:rPr>
              <a:t>S</a:t>
            </a:r>
            <a:r>
              <a:rPr lang="en-US" sz="2000" i="1" baseline="-25000" dirty="0" err="1">
                <a:solidFill>
                  <a:schemeClr val="tx1">
                    <a:lumMod val="65000"/>
                    <a:lumOff val="35000"/>
                  </a:schemeClr>
                </a:solidFill>
                <a:latin typeface="Open Sans" panose="020B0606030504020204"/>
              </a:rPr>
              <a:t>Sunny</a:t>
            </a:r>
            <a:r>
              <a:rPr lang="en-US" sz="2000" dirty="0">
                <a:solidFill>
                  <a:schemeClr val="tx1">
                    <a:lumMod val="65000"/>
                    <a:lumOff val="35000"/>
                  </a:schemeClr>
                </a:solidFill>
                <a:latin typeface="Open Sans" panose="020B0606030504020204"/>
              </a:rPr>
              <a:t>, </a:t>
            </a:r>
            <a:r>
              <a:rPr lang="en-US" sz="2000" i="1" dirty="0">
                <a:solidFill>
                  <a:schemeClr val="tx1">
                    <a:lumMod val="65000"/>
                    <a:lumOff val="35000"/>
                  </a:schemeClr>
                </a:solidFill>
                <a:latin typeface="Open Sans" panose="020B0606030504020204"/>
              </a:rPr>
              <a:t>Wind</a:t>
            </a:r>
            <a:r>
              <a:rPr lang="en-US" sz="2000" dirty="0">
                <a:solidFill>
                  <a:schemeClr val="tx1">
                    <a:lumMod val="65000"/>
                    <a:lumOff val="35000"/>
                  </a:schemeClr>
                </a:solidFill>
                <a:latin typeface="Open Sans" panose="020B0606030504020204"/>
              </a:rPr>
              <a:t>) = 0.970 </a:t>
            </a:r>
            <a:r>
              <a:rPr lang="en-US" sz="2000" dirty="0">
                <a:solidFill>
                  <a:schemeClr val="tx1">
                    <a:lumMod val="65000"/>
                    <a:lumOff val="35000"/>
                  </a:schemeClr>
                </a:solidFill>
                <a:latin typeface="Open Sans" panose="020B0606030504020204"/>
                <a:sym typeface="Symbol" charset="0"/>
              </a:rPr>
              <a:t> </a:t>
            </a:r>
            <a:r>
              <a:rPr lang="en-US" sz="2000" dirty="0">
                <a:solidFill>
                  <a:schemeClr val="tx1">
                    <a:lumMod val="65000"/>
                    <a:lumOff val="35000"/>
                  </a:schemeClr>
                </a:solidFill>
                <a:latin typeface="Open Sans" panose="020B0606030504020204"/>
              </a:rPr>
              <a:t>2/5 </a:t>
            </a:r>
            <a:r>
              <a:rPr lang="en-US" sz="2000" dirty="0">
                <a:solidFill>
                  <a:schemeClr val="tx1">
                    <a:lumMod val="65000"/>
                    <a:lumOff val="35000"/>
                  </a:schemeClr>
                </a:solidFill>
                <a:latin typeface="Open Sans" panose="020B0606030504020204"/>
                <a:sym typeface="Symbol" charset="0"/>
              </a:rPr>
              <a:t></a:t>
            </a:r>
            <a:r>
              <a:rPr lang="en-US" sz="2000" dirty="0">
                <a:solidFill>
                  <a:schemeClr val="tx1">
                    <a:lumMod val="65000"/>
                    <a:lumOff val="35000"/>
                  </a:schemeClr>
                </a:solidFill>
                <a:latin typeface="Open Sans" panose="020B0606030504020204"/>
              </a:rPr>
              <a:t> 1.0 </a:t>
            </a:r>
            <a:r>
              <a:rPr lang="en-US" sz="2000" dirty="0">
                <a:solidFill>
                  <a:schemeClr val="tx1">
                    <a:lumMod val="65000"/>
                    <a:lumOff val="35000"/>
                  </a:schemeClr>
                </a:solidFill>
                <a:latin typeface="Open Sans" panose="020B0606030504020204"/>
                <a:sym typeface="Symbol" charset="0"/>
              </a:rPr>
              <a:t> </a:t>
            </a:r>
            <a:r>
              <a:rPr lang="en-US" sz="2000" dirty="0">
                <a:solidFill>
                  <a:schemeClr val="tx1">
                    <a:lumMod val="65000"/>
                    <a:lumOff val="35000"/>
                  </a:schemeClr>
                </a:solidFill>
                <a:latin typeface="Open Sans" panose="020B0606030504020204"/>
              </a:rPr>
              <a:t>3.5 </a:t>
            </a:r>
            <a:r>
              <a:rPr lang="en-US" sz="2000" dirty="0">
                <a:solidFill>
                  <a:schemeClr val="tx1">
                    <a:lumMod val="65000"/>
                    <a:lumOff val="35000"/>
                  </a:schemeClr>
                </a:solidFill>
                <a:latin typeface="Open Sans" panose="020B0606030504020204"/>
                <a:sym typeface="Symbol" charset="0"/>
              </a:rPr>
              <a:t></a:t>
            </a:r>
            <a:r>
              <a:rPr lang="en-US" sz="2000" dirty="0">
                <a:solidFill>
                  <a:schemeClr val="tx1">
                    <a:lumMod val="65000"/>
                    <a:lumOff val="35000"/>
                  </a:schemeClr>
                </a:solidFill>
                <a:latin typeface="Open Sans" panose="020B0606030504020204"/>
              </a:rPr>
              <a:t> 0.918 = 0 .019</a:t>
            </a:r>
          </a:p>
          <a:p>
            <a:pPr lvl="1">
              <a:defRPr/>
            </a:pPr>
            <a:r>
              <a:rPr lang="en-US" sz="2000" i="1" dirty="0">
                <a:solidFill>
                  <a:schemeClr val="tx1">
                    <a:lumMod val="65000"/>
                    <a:lumOff val="35000"/>
                  </a:schemeClr>
                </a:solidFill>
                <a:latin typeface="Open Sans" panose="020B0606030504020204"/>
              </a:rPr>
              <a:t>Gain</a:t>
            </a:r>
            <a:r>
              <a:rPr lang="en-US" sz="2000" dirty="0">
                <a:solidFill>
                  <a:schemeClr val="tx1">
                    <a:lumMod val="65000"/>
                    <a:lumOff val="35000"/>
                  </a:schemeClr>
                </a:solidFill>
                <a:latin typeface="Open Sans" panose="020B0606030504020204"/>
              </a:rPr>
              <a:t>(</a:t>
            </a:r>
            <a:r>
              <a:rPr lang="en-US" sz="2000" i="1" dirty="0" err="1">
                <a:solidFill>
                  <a:schemeClr val="tx1">
                    <a:lumMod val="65000"/>
                    <a:lumOff val="35000"/>
                  </a:schemeClr>
                </a:solidFill>
                <a:latin typeface="Open Sans" panose="020B0606030504020204"/>
              </a:rPr>
              <a:t>S</a:t>
            </a:r>
            <a:r>
              <a:rPr lang="en-US" sz="2000" i="1" baseline="-25000" dirty="0" err="1">
                <a:solidFill>
                  <a:schemeClr val="tx1">
                    <a:lumMod val="65000"/>
                    <a:lumOff val="35000"/>
                  </a:schemeClr>
                </a:solidFill>
                <a:latin typeface="Open Sans" panose="020B0606030504020204"/>
              </a:rPr>
              <a:t>Sunny</a:t>
            </a:r>
            <a:r>
              <a:rPr lang="en-US" sz="2000" dirty="0">
                <a:solidFill>
                  <a:schemeClr val="tx1">
                    <a:lumMod val="65000"/>
                    <a:lumOff val="35000"/>
                  </a:schemeClr>
                </a:solidFill>
                <a:latin typeface="Open Sans" panose="020B0606030504020204"/>
              </a:rPr>
              <a:t>, </a:t>
            </a:r>
            <a:r>
              <a:rPr lang="en-US" sz="2000" i="1" dirty="0">
                <a:solidFill>
                  <a:schemeClr val="tx1">
                    <a:lumMod val="65000"/>
                    <a:lumOff val="35000"/>
                  </a:schemeClr>
                </a:solidFill>
                <a:latin typeface="Open Sans" panose="020B0606030504020204"/>
              </a:rPr>
              <a:t>Temp.</a:t>
            </a:r>
            <a:r>
              <a:rPr lang="en-US" sz="2000" dirty="0">
                <a:solidFill>
                  <a:schemeClr val="tx1">
                    <a:lumMod val="65000"/>
                    <a:lumOff val="35000"/>
                  </a:schemeClr>
                </a:solidFill>
                <a:latin typeface="Open Sans" panose="020B0606030504020204"/>
              </a:rPr>
              <a:t>) = 0.970 </a:t>
            </a:r>
            <a:r>
              <a:rPr lang="en-US" sz="2000" dirty="0">
                <a:solidFill>
                  <a:schemeClr val="tx1">
                    <a:lumMod val="65000"/>
                    <a:lumOff val="35000"/>
                  </a:schemeClr>
                </a:solidFill>
                <a:latin typeface="Open Sans" panose="020B0606030504020204"/>
                <a:sym typeface="Symbol" charset="0"/>
              </a:rPr>
              <a:t> </a:t>
            </a:r>
            <a:r>
              <a:rPr lang="en-US" sz="2000" dirty="0">
                <a:solidFill>
                  <a:schemeClr val="tx1">
                    <a:lumMod val="65000"/>
                    <a:lumOff val="35000"/>
                  </a:schemeClr>
                </a:solidFill>
                <a:latin typeface="Open Sans" panose="020B0606030504020204"/>
              </a:rPr>
              <a:t>2/5 </a:t>
            </a:r>
            <a:r>
              <a:rPr lang="en-US" sz="2000" dirty="0">
                <a:solidFill>
                  <a:schemeClr val="tx1">
                    <a:lumMod val="65000"/>
                    <a:lumOff val="35000"/>
                  </a:schemeClr>
                </a:solidFill>
                <a:latin typeface="Open Sans" panose="020B0606030504020204"/>
                <a:sym typeface="Symbol" charset="0"/>
              </a:rPr>
              <a:t></a:t>
            </a:r>
            <a:r>
              <a:rPr lang="en-US" sz="2000" dirty="0">
                <a:solidFill>
                  <a:schemeClr val="tx1">
                    <a:lumMod val="65000"/>
                    <a:lumOff val="35000"/>
                  </a:schemeClr>
                </a:solidFill>
                <a:latin typeface="Open Sans" panose="020B0606030504020204"/>
              </a:rPr>
              <a:t> 0.0 </a:t>
            </a:r>
            <a:r>
              <a:rPr lang="en-US" sz="2000" dirty="0">
                <a:solidFill>
                  <a:schemeClr val="tx1">
                    <a:lumMod val="65000"/>
                    <a:lumOff val="35000"/>
                  </a:schemeClr>
                </a:solidFill>
                <a:latin typeface="Open Sans" panose="020B0606030504020204"/>
                <a:sym typeface="Symbol" charset="0"/>
              </a:rPr>
              <a:t> </a:t>
            </a:r>
            <a:r>
              <a:rPr lang="en-US" sz="2000" dirty="0">
                <a:solidFill>
                  <a:schemeClr val="tx1">
                    <a:lumMod val="65000"/>
                    <a:lumOff val="35000"/>
                  </a:schemeClr>
                </a:solidFill>
                <a:latin typeface="Open Sans" panose="020B0606030504020204"/>
              </a:rPr>
              <a:t>2/5 </a:t>
            </a:r>
            <a:r>
              <a:rPr lang="en-US" sz="2000" dirty="0">
                <a:solidFill>
                  <a:schemeClr val="tx1">
                    <a:lumMod val="65000"/>
                    <a:lumOff val="35000"/>
                  </a:schemeClr>
                </a:solidFill>
                <a:latin typeface="Open Sans" panose="020B0606030504020204"/>
                <a:sym typeface="Symbol" charset="0"/>
              </a:rPr>
              <a:t></a:t>
            </a:r>
            <a:r>
              <a:rPr lang="en-US" sz="2000" dirty="0">
                <a:solidFill>
                  <a:schemeClr val="tx1">
                    <a:lumMod val="65000"/>
                    <a:lumOff val="35000"/>
                  </a:schemeClr>
                </a:solidFill>
                <a:latin typeface="Open Sans" panose="020B0606030504020204"/>
              </a:rPr>
              <a:t> 1.0 </a:t>
            </a:r>
            <a:r>
              <a:rPr lang="en-US" sz="2000" dirty="0">
                <a:solidFill>
                  <a:schemeClr val="tx1">
                    <a:lumMod val="65000"/>
                    <a:lumOff val="35000"/>
                  </a:schemeClr>
                </a:solidFill>
                <a:latin typeface="Open Sans" panose="020B0606030504020204"/>
                <a:sym typeface="Symbol" charset="0"/>
              </a:rPr>
              <a:t> </a:t>
            </a:r>
            <a:r>
              <a:rPr lang="en-US" sz="2000" dirty="0">
                <a:solidFill>
                  <a:schemeClr val="tx1">
                    <a:lumMod val="65000"/>
                    <a:lumOff val="35000"/>
                  </a:schemeClr>
                </a:solidFill>
                <a:latin typeface="Open Sans" panose="020B0606030504020204"/>
              </a:rPr>
              <a:t>1/5 </a:t>
            </a:r>
            <a:r>
              <a:rPr lang="en-US" sz="2000" dirty="0">
                <a:solidFill>
                  <a:schemeClr val="tx1">
                    <a:lumMod val="65000"/>
                    <a:lumOff val="35000"/>
                  </a:schemeClr>
                </a:solidFill>
                <a:latin typeface="Open Sans" panose="020B0606030504020204"/>
                <a:sym typeface="Symbol" charset="0"/>
              </a:rPr>
              <a:t></a:t>
            </a:r>
            <a:r>
              <a:rPr lang="en-US" sz="2000" dirty="0">
                <a:solidFill>
                  <a:schemeClr val="tx1">
                    <a:lumMod val="65000"/>
                    <a:lumOff val="35000"/>
                  </a:schemeClr>
                </a:solidFill>
                <a:latin typeface="Open Sans" panose="020B0606030504020204"/>
              </a:rPr>
              <a:t> 0.0 = 0.570</a:t>
            </a:r>
          </a:p>
        </p:txBody>
      </p:sp>
      <p:sp>
        <p:nvSpPr>
          <p:cNvPr id="19" name="Rectangle: Rounded Corners 18">
            <a:extLst>
              <a:ext uri="{FF2B5EF4-FFF2-40B4-BE49-F238E27FC236}">
                <a16:creationId xmlns:a16="http://schemas.microsoft.com/office/drawing/2014/main" id="{451FE198-740B-401A-BAB2-BBAAA12C00CC}"/>
              </a:ext>
            </a:extLst>
          </p:cNvPr>
          <p:cNvSpPr/>
          <p:nvPr/>
        </p:nvSpPr>
        <p:spPr>
          <a:xfrm>
            <a:off x="2812539" y="1161057"/>
            <a:ext cx="11044137"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The attributes within outlook are further </a:t>
            </a:r>
            <a:r>
              <a:rPr lang="en-US" altLang="en-US" sz="2000" dirty="0" err="1">
                <a:latin typeface="Open Sans" panose="020B0604020202020204"/>
              </a:rPr>
              <a:t>splitted</a:t>
            </a:r>
            <a:r>
              <a:rPr lang="en-US" altLang="en-US" sz="2000" dirty="0">
                <a:latin typeface="Open Sans" panose="020B0604020202020204"/>
              </a:rPr>
              <a:t> with respect to their gains</a:t>
            </a:r>
          </a:p>
        </p:txBody>
      </p:sp>
    </p:spTree>
    <p:extLst>
      <p:ext uri="{BB962C8B-B14F-4D97-AF65-F5344CB8AC3E}">
        <p14:creationId xmlns:p14="http://schemas.microsoft.com/office/powerpoint/2010/main" val="59863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BDAF75B-01B7-45DB-AFB6-72CFBEA0FB3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Which Attribute Is the Best Classifier?</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2D4972D5-807B-4EB1-9FB3-70149E06C817}"/>
              </a:ext>
            </a:extLst>
          </p:cNvPr>
          <p:cNvPicPr preferRelativeResize="0"/>
          <p:nvPr/>
        </p:nvPicPr>
        <p:blipFill rotWithShape="1">
          <a:blip r:embed="rId3">
            <a:alphaModFix/>
          </a:blip>
          <a:srcRect/>
          <a:stretch/>
        </p:blipFill>
        <p:spPr>
          <a:xfrm>
            <a:off x="4637267" y="829986"/>
            <a:ext cx="7095497" cy="253919"/>
          </a:xfrm>
          <a:prstGeom prst="rect">
            <a:avLst/>
          </a:prstGeom>
          <a:noFill/>
          <a:ln>
            <a:noFill/>
          </a:ln>
        </p:spPr>
      </p:pic>
      <p:grpSp>
        <p:nvGrpSpPr>
          <p:cNvPr id="18" name="Group 17">
            <a:extLst>
              <a:ext uri="{FF2B5EF4-FFF2-40B4-BE49-F238E27FC236}">
                <a16:creationId xmlns:a16="http://schemas.microsoft.com/office/drawing/2014/main" id="{3CC31990-936A-4431-A531-FC309CB403BD}"/>
              </a:ext>
            </a:extLst>
          </p:cNvPr>
          <p:cNvGrpSpPr/>
          <p:nvPr/>
        </p:nvGrpSpPr>
        <p:grpSpPr>
          <a:xfrm>
            <a:off x="7053943" y="2508617"/>
            <a:ext cx="2481943" cy="972457"/>
            <a:chOff x="7053943" y="1594215"/>
            <a:chExt cx="2481943" cy="972457"/>
          </a:xfrm>
        </p:grpSpPr>
        <p:sp>
          <p:nvSpPr>
            <p:cNvPr id="2" name="Rectangle 1">
              <a:extLst>
                <a:ext uri="{FF2B5EF4-FFF2-40B4-BE49-F238E27FC236}">
                  <a16:creationId xmlns:a16="http://schemas.microsoft.com/office/drawing/2014/main" id="{10A1F3CA-AB9C-45C2-A7E9-CB7383871E08}"/>
                </a:ext>
              </a:extLst>
            </p:cNvPr>
            <p:cNvSpPr/>
            <p:nvPr/>
          </p:nvSpPr>
          <p:spPr>
            <a:xfrm>
              <a:off x="7053943" y="1594215"/>
              <a:ext cx="2481943" cy="9724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98BA5D-7DC0-4BBA-B321-5F6760B2B169}"/>
                </a:ext>
              </a:extLst>
            </p:cNvPr>
            <p:cNvSpPr txBox="1"/>
            <p:nvPr/>
          </p:nvSpPr>
          <p:spPr>
            <a:xfrm>
              <a:off x="7676796" y="1864999"/>
              <a:ext cx="1236236"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Outlook</a:t>
              </a:r>
            </a:p>
          </p:txBody>
        </p:sp>
      </p:grpSp>
      <p:grpSp>
        <p:nvGrpSpPr>
          <p:cNvPr id="19" name="Group 18">
            <a:extLst>
              <a:ext uri="{FF2B5EF4-FFF2-40B4-BE49-F238E27FC236}">
                <a16:creationId xmlns:a16="http://schemas.microsoft.com/office/drawing/2014/main" id="{8FF1F877-E580-4D1E-9760-6D9BB0E6FE36}"/>
              </a:ext>
            </a:extLst>
          </p:cNvPr>
          <p:cNvGrpSpPr/>
          <p:nvPr/>
        </p:nvGrpSpPr>
        <p:grpSpPr>
          <a:xfrm>
            <a:off x="4572000" y="4908499"/>
            <a:ext cx="2481943" cy="972457"/>
            <a:chOff x="7053943" y="1594215"/>
            <a:chExt cx="2481943" cy="972457"/>
          </a:xfrm>
          <a:solidFill>
            <a:srgbClr val="FF6969"/>
          </a:solidFill>
        </p:grpSpPr>
        <p:sp>
          <p:nvSpPr>
            <p:cNvPr id="20" name="Rectangle 19">
              <a:extLst>
                <a:ext uri="{FF2B5EF4-FFF2-40B4-BE49-F238E27FC236}">
                  <a16:creationId xmlns:a16="http://schemas.microsoft.com/office/drawing/2014/main" id="{088A024D-5D37-47DE-A93B-BA0B945F60B0}"/>
                </a:ext>
              </a:extLst>
            </p:cNvPr>
            <p:cNvSpPr/>
            <p:nvPr/>
          </p:nvSpPr>
          <p:spPr>
            <a:xfrm>
              <a:off x="7053943" y="1594215"/>
              <a:ext cx="2481943" cy="9724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4CE606D-2047-4FCB-BB40-8151C6A5ED3D}"/>
                </a:ext>
              </a:extLst>
            </p:cNvPr>
            <p:cNvSpPr txBox="1"/>
            <p:nvPr/>
          </p:nvSpPr>
          <p:spPr>
            <a:xfrm>
              <a:off x="7676796" y="1864999"/>
              <a:ext cx="1388522" cy="430887"/>
            </a:xfrm>
            <a:prstGeom prst="rect">
              <a:avLst/>
            </a:prstGeom>
            <a:grp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Humidity</a:t>
              </a:r>
            </a:p>
          </p:txBody>
        </p:sp>
      </p:grpSp>
      <p:grpSp>
        <p:nvGrpSpPr>
          <p:cNvPr id="22" name="Group 21">
            <a:extLst>
              <a:ext uri="{FF2B5EF4-FFF2-40B4-BE49-F238E27FC236}">
                <a16:creationId xmlns:a16="http://schemas.microsoft.com/office/drawing/2014/main" id="{2ABD6FEE-AAD2-4377-A176-E786B85FECAC}"/>
              </a:ext>
            </a:extLst>
          </p:cNvPr>
          <p:cNvGrpSpPr/>
          <p:nvPr/>
        </p:nvGrpSpPr>
        <p:grpSpPr>
          <a:xfrm>
            <a:off x="9535886" y="4908499"/>
            <a:ext cx="2481943" cy="972457"/>
            <a:chOff x="7053943" y="1594215"/>
            <a:chExt cx="2481943" cy="972457"/>
          </a:xfrm>
          <a:solidFill>
            <a:srgbClr val="00B0F0"/>
          </a:solidFill>
        </p:grpSpPr>
        <p:sp>
          <p:nvSpPr>
            <p:cNvPr id="23" name="Rectangle 22">
              <a:extLst>
                <a:ext uri="{FF2B5EF4-FFF2-40B4-BE49-F238E27FC236}">
                  <a16:creationId xmlns:a16="http://schemas.microsoft.com/office/drawing/2014/main" id="{2630F08D-09C6-4B69-BF0B-E9B5963E2E8E}"/>
                </a:ext>
              </a:extLst>
            </p:cNvPr>
            <p:cNvSpPr/>
            <p:nvPr/>
          </p:nvSpPr>
          <p:spPr>
            <a:xfrm>
              <a:off x="7053943" y="1594215"/>
              <a:ext cx="2481943" cy="9724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A4917C7-2A16-48AD-9D8B-62CB26A99642}"/>
                </a:ext>
              </a:extLst>
            </p:cNvPr>
            <p:cNvSpPr txBox="1"/>
            <p:nvPr/>
          </p:nvSpPr>
          <p:spPr>
            <a:xfrm>
              <a:off x="7676796" y="1864999"/>
              <a:ext cx="1007007" cy="430887"/>
            </a:xfrm>
            <a:prstGeom prst="rect">
              <a:avLst/>
            </a:prstGeom>
            <a:grp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Windy</a:t>
              </a:r>
            </a:p>
          </p:txBody>
        </p:sp>
      </p:grpSp>
      <p:cxnSp>
        <p:nvCxnSpPr>
          <p:cNvPr id="26" name="Straight Connector 25">
            <a:extLst>
              <a:ext uri="{FF2B5EF4-FFF2-40B4-BE49-F238E27FC236}">
                <a16:creationId xmlns:a16="http://schemas.microsoft.com/office/drawing/2014/main" id="{C01D6D70-E49A-404A-90D0-3C2DF219488E}"/>
              </a:ext>
            </a:extLst>
          </p:cNvPr>
          <p:cNvCxnSpPr>
            <a:stCxn id="2" idx="2"/>
            <a:endCxn id="20" idx="0"/>
          </p:cNvCxnSpPr>
          <p:nvPr/>
        </p:nvCxnSpPr>
        <p:spPr>
          <a:xfrm flipH="1">
            <a:off x="5812972" y="3481074"/>
            <a:ext cx="2481943" cy="1427425"/>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8BF1B9B-CA5B-47DF-A30B-34CDA766CF49}"/>
              </a:ext>
            </a:extLst>
          </p:cNvPr>
          <p:cNvCxnSpPr>
            <a:endCxn id="23" idx="0"/>
          </p:cNvCxnSpPr>
          <p:nvPr/>
        </p:nvCxnSpPr>
        <p:spPr>
          <a:xfrm>
            <a:off x="8294914" y="3481072"/>
            <a:ext cx="2481944" cy="1427427"/>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E65358-C81E-451A-B07D-B6C33853A164}"/>
              </a:ext>
            </a:extLst>
          </p:cNvPr>
          <p:cNvSpPr txBox="1"/>
          <p:nvPr/>
        </p:nvSpPr>
        <p:spPr>
          <a:xfrm>
            <a:off x="6359863" y="4098844"/>
            <a:ext cx="1002197" cy="430887"/>
          </a:xfrm>
          <a:prstGeom prst="rect">
            <a:avLst/>
          </a:prstGeom>
          <a:solidFill>
            <a:schemeClr val="bg1"/>
          </a:solid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Sunny</a:t>
            </a:r>
          </a:p>
        </p:txBody>
      </p:sp>
      <p:sp>
        <p:nvSpPr>
          <p:cNvPr id="35" name="TextBox 34">
            <a:extLst>
              <a:ext uri="{FF2B5EF4-FFF2-40B4-BE49-F238E27FC236}">
                <a16:creationId xmlns:a16="http://schemas.microsoft.com/office/drawing/2014/main" id="{4524F759-562A-43DD-89B7-1E226A326F3A}"/>
              </a:ext>
            </a:extLst>
          </p:cNvPr>
          <p:cNvSpPr txBox="1"/>
          <p:nvPr/>
        </p:nvSpPr>
        <p:spPr>
          <a:xfrm>
            <a:off x="9396992" y="4098844"/>
            <a:ext cx="761747" cy="430887"/>
          </a:xfrm>
          <a:prstGeom prst="rect">
            <a:avLst/>
          </a:prstGeom>
          <a:solidFill>
            <a:schemeClr val="bg1"/>
          </a:solid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Rain</a:t>
            </a:r>
          </a:p>
        </p:txBody>
      </p:sp>
      <p:cxnSp>
        <p:nvCxnSpPr>
          <p:cNvPr id="37" name="Straight Connector 36">
            <a:extLst>
              <a:ext uri="{FF2B5EF4-FFF2-40B4-BE49-F238E27FC236}">
                <a16:creationId xmlns:a16="http://schemas.microsoft.com/office/drawing/2014/main" id="{C745306D-EBF8-432D-B41D-BDF7D3CB1937}"/>
              </a:ext>
            </a:extLst>
          </p:cNvPr>
          <p:cNvCxnSpPr>
            <a:cxnSpLocks/>
            <a:stCxn id="2" idx="2"/>
          </p:cNvCxnSpPr>
          <p:nvPr/>
        </p:nvCxnSpPr>
        <p:spPr>
          <a:xfrm>
            <a:off x="8294915" y="3481074"/>
            <a:ext cx="0" cy="184356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B38818D-E53C-4C1D-A36A-2C36137B763D}"/>
              </a:ext>
            </a:extLst>
          </p:cNvPr>
          <p:cNvSpPr txBox="1"/>
          <p:nvPr/>
        </p:nvSpPr>
        <p:spPr>
          <a:xfrm>
            <a:off x="7630487" y="4098844"/>
            <a:ext cx="1339597" cy="430887"/>
          </a:xfrm>
          <a:prstGeom prst="rect">
            <a:avLst/>
          </a:prstGeom>
          <a:solidFill>
            <a:schemeClr val="bg1"/>
          </a:solid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Overcast</a:t>
            </a:r>
          </a:p>
        </p:txBody>
      </p:sp>
      <p:grpSp>
        <p:nvGrpSpPr>
          <p:cNvPr id="44" name="Group 43">
            <a:extLst>
              <a:ext uri="{FF2B5EF4-FFF2-40B4-BE49-F238E27FC236}">
                <a16:creationId xmlns:a16="http://schemas.microsoft.com/office/drawing/2014/main" id="{B3B1F592-D13E-4B10-A6F2-78195E347373}"/>
              </a:ext>
            </a:extLst>
          </p:cNvPr>
          <p:cNvGrpSpPr/>
          <p:nvPr/>
        </p:nvGrpSpPr>
        <p:grpSpPr>
          <a:xfrm>
            <a:off x="4323586" y="5880956"/>
            <a:ext cx="2978771" cy="1502264"/>
            <a:chOff x="4323586" y="5880956"/>
            <a:chExt cx="2978771" cy="1502264"/>
          </a:xfrm>
        </p:grpSpPr>
        <p:cxnSp>
          <p:nvCxnSpPr>
            <p:cNvPr id="40" name="Straight Connector 39">
              <a:extLst>
                <a:ext uri="{FF2B5EF4-FFF2-40B4-BE49-F238E27FC236}">
                  <a16:creationId xmlns:a16="http://schemas.microsoft.com/office/drawing/2014/main" id="{597DE28C-040F-44C7-BC74-058C37478517}"/>
                </a:ext>
              </a:extLst>
            </p:cNvPr>
            <p:cNvCxnSpPr>
              <a:stCxn id="20" idx="2"/>
            </p:cNvCxnSpPr>
            <p:nvPr/>
          </p:nvCxnSpPr>
          <p:spPr>
            <a:xfrm flipH="1">
              <a:off x="4323586" y="5880956"/>
              <a:ext cx="1489386" cy="1502264"/>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630E356-EECA-43F2-9155-5E600CB5E81E}"/>
                </a:ext>
              </a:extLst>
            </p:cNvPr>
            <p:cNvCxnSpPr>
              <a:cxnSpLocks/>
              <a:stCxn id="20" idx="2"/>
            </p:cNvCxnSpPr>
            <p:nvPr/>
          </p:nvCxnSpPr>
          <p:spPr>
            <a:xfrm>
              <a:off x="5812972" y="5880956"/>
              <a:ext cx="1489385" cy="150176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A74DDDA3-BD0C-494A-91A6-DFB12A27AB48}"/>
              </a:ext>
            </a:extLst>
          </p:cNvPr>
          <p:cNvGrpSpPr/>
          <p:nvPr/>
        </p:nvGrpSpPr>
        <p:grpSpPr>
          <a:xfrm>
            <a:off x="9287471" y="5893835"/>
            <a:ext cx="2978771" cy="1502264"/>
            <a:chOff x="4323586" y="4966554"/>
            <a:chExt cx="2978771" cy="1502264"/>
          </a:xfrm>
        </p:grpSpPr>
        <p:cxnSp>
          <p:nvCxnSpPr>
            <p:cNvPr id="46" name="Straight Connector 45">
              <a:extLst>
                <a:ext uri="{FF2B5EF4-FFF2-40B4-BE49-F238E27FC236}">
                  <a16:creationId xmlns:a16="http://schemas.microsoft.com/office/drawing/2014/main" id="{FB63DE4C-C90E-4290-B4EB-AFB1074AC115}"/>
                </a:ext>
              </a:extLst>
            </p:cNvPr>
            <p:cNvCxnSpPr/>
            <p:nvPr/>
          </p:nvCxnSpPr>
          <p:spPr>
            <a:xfrm flipH="1">
              <a:off x="4323586" y="4966554"/>
              <a:ext cx="1489386" cy="1502264"/>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96D6CD-8E68-4EFA-93E2-1599CC23C556}"/>
                </a:ext>
              </a:extLst>
            </p:cNvPr>
            <p:cNvCxnSpPr>
              <a:cxnSpLocks/>
            </p:cNvCxnSpPr>
            <p:nvPr/>
          </p:nvCxnSpPr>
          <p:spPr>
            <a:xfrm>
              <a:off x="5812972" y="4966554"/>
              <a:ext cx="1489385" cy="150176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558E91D2-F544-49C1-91D7-D11EA59E4198}"/>
              </a:ext>
            </a:extLst>
          </p:cNvPr>
          <p:cNvSpPr txBox="1"/>
          <p:nvPr/>
        </p:nvSpPr>
        <p:spPr>
          <a:xfrm>
            <a:off x="3430553" y="7391402"/>
            <a:ext cx="1786066" cy="769441"/>
          </a:xfrm>
          <a:prstGeom prst="rect">
            <a:avLst/>
          </a:prstGeom>
          <a:noFill/>
        </p:spPr>
        <p:txBody>
          <a:bodyPr wrap="none" rtlCol="0">
            <a:spAutoFit/>
          </a:bodyPr>
          <a:lstStyle/>
          <a:p>
            <a:pPr algn="ctr"/>
            <a:r>
              <a:rPr lang="en-US" sz="2200" dirty="0">
                <a:solidFill>
                  <a:srgbClr val="FF0000"/>
                </a:solidFill>
                <a:latin typeface="Open Sans" panose="020B0606030504020204" pitchFamily="34" charset="0"/>
                <a:ea typeface="Open Sans" panose="020B0606030504020204" pitchFamily="34" charset="0"/>
                <a:cs typeface="Open Sans" panose="020B0606030504020204" pitchFamily="34" charset="0"/>
              </a:rPr>
              <a:t>{D1, D2, D8}</a:t>
            </a:r>
          </a:p>
          <a:p>
            <a:pPr algn="ctr"/>
            <a:r>
              <a:rPr lang="en-US" sz="2200" dirty="0">
                <a:solidFill>
                  <a:srgbClr val="FF0000"/>
                </a:solidFill>
                <a:latin typeface="Open Sans" panose="020B0606030504020204" pitchFamily="34" charset="0"/>
                <a:ea typeface="Open Sans" panose="020B0606030504020204" pitchFamily="34" charset="0"/>
                <a:cs typeface="Open Sans" panose="020B0606030504020204" pitchFamily="34" charset="0"/>
              </a:rPr>
              <a:t>No</a:t>
            </a:r>
          </a:p>
        </p:txBody>
      </p:sp>
      <p:sp>
        <p:nvSpPr>
          <p:cNvPr id="49" name="TextBox 48">
            <a:extLst>
              <a:ext uri="{FF2B5EF4-FFF2-40B4-BE49-F238E27FC236}">
                <a16:creationId xmlns:a16="http://schemas.microsoft.com/office/drawing/2014/main" id="{B5CB812D-76CC-4A87-91FA-25857165BECC}"/>
              </a:ext>
            </a:extLst>
          </p:cNvPr>
          <p:cNvSpPr txBox="1"/>
          <p:nvPr/>
        </p:nvSpPr>
        <p:spPr>
          <a:xfrm>
            <a:off x="11547133" y="7403177"/>
            <a:ext cx="1438215" cy="769441"/>
          </a:xfrm>
          <a:prstGeom prst="rect">
            <a:avLst/>
          </a:prstGeom>
          <a:noFill/>
        </p:spPr>
        <p:txBody>
          <a:bodyPr wrap="none" rtlCol="0">
            <a:spAutoFit/>
          </a:bodyPr>
          <a:lstStyle/>
          <a:p>
            <a:pPr algn="ctr"/>
            <a:r>
              <a:rPr lang="en-US" sz="2200" dirty="0">
                <a:solidFill>
                  <a:srgbClr val="FF0000"/>
                </a:solidFill>
                <a:latin typeface="Open Sans" panose="020B0606030504020204" pitchFamily="34" charset="0"/>
                <a:ea typeface="Open Sans" panose="020B0606030504020204" pitchFamily="34" charset="0"/>
                <a:cs typeface="Open Sans" panose="020B0606030504020204" pitchFamily="34" charset="0"/>
              </a:rPr>
              <a:t>{D6, D14}</a:t>
            </a:r>
          </a:p>
          <a:p>
            <a:pPr algn="ctr"/>
            <a:r>
              <a:rPr lang="en-US" sz="2200" dirty="0">
                <a:solidFill>
                  <a:srgbClr val="FF0000"/>
                </a:solidFill>
                <a:latin typeface="Open Sans" panose="020B0606030504020204" pitchFamily="34" charset="0"/>
                <a:ea typeface="Open Sans" panose="020B0606030504020204" pitchFamily="34" charset="0"/>
                <a:cs typeface="Open Sans" panose="020B0606030504020204" pitchFamily="34" charset="0"/>
              </a:rPr>
              <a:t>No</a:t>
            </a:r>
          </a:p>
        </p:txBody>
      </p:sp>
      <p:sp>
        <p:nvSpPr>
          <p:cNvPr id="50" name="TextBox 49">
            <a:extLst>
              <a:ext uri="{FF2B5EF4-FFF2-40B4-BE49-F238E27FC236}">
                <a16:creationId xmlns:a16="http://schemas.microsoft.com/office/drawing/2014/main" id="{2E61CF66-7F47-435A-B939-0ACD656E040B}"/>
              </a:ext>
            </a:extLst>
          </p:cNvPr>
          <p:cNvSpPr txBox="1"/>
          <p:nvPr/>
        </p:nvSpPr>
        <p:spPr>
          <a:xfrm>
            <a:off x="6572304" y="7413598"/>
            <a:ext cx="1438214" cy="769441"/>
          </a:xfrm>
          <a:prstGeom prst="rect">
            <a:avLst/>
          </a:prstGeom>
          <a:noFill/>
        </p:spPr>
        <p:txBody>
          <a:bodyPr wrap="none" rtlCol="0">
            <a:spAutoFit/>
          </a:bodyPr>
          <a:lstStyle/>
          <a:p>
            <a:pPr algn="ctr"/>
            <a:r>
              <a:rPr lang="en-US" sz="2200" dirty="0">
                <a:solidFill>
                  <a:schemeClr val="accent6"/>
                </a:solidFill>
                <a:latin typeface="Open Sans" panose="020B0606030504020204" pitchFamily="34" charset="0"/>
                <a:ea typeface="Open Sans" panose="020B0606030504020204" pitchFamily="34" charset="0"/>
                <a:cs typeface="Open Sans" panose="020B0606030504020204" pitchFamily="34" charset="0"/>
              </a:rPr>
              <a:t>{D9, D11}</a:t>
            </a:r>
          </a:p>
          <a:p>
            <a:pPr algn="ctr"/>
            <a:r>
              <a:rPr lang="en-US" sz="2200" dirty="0">
                <a:solidFill>
                  <a:schemeClr val="accent6"/>
                </a:solidFill>
                <a:latin typeface="Open Sans" panose="020B0606030504020204" pitchFamily="34" charset="0"/>
                <a:ea typeface="Open Sans" panose="020B0606030504020204" pitchFamily="34" charset="0"/>
                <a:cs typeface="Open Sans" panose="020B0606030504020204" pitchFamily="34" charset="0"/>
              </a:rPr>
              <a:t>Yes</a:t>
            </a:r>
          </a:p>
        </p:txBody>
      </p:sp>
      <p:sp>
        <p:nvSpPr>
          <p:cNvPr id="51" name="TextBox 50">
            <a:extLst>
              <a:ext uri="{FF2B5EF4-FFF2-40B4-BE49-F238E27FC236}">
                <a16:creationId xmlns:a16="http://schemas.microsoft.com/office/drawing/2014/main" id="{9D6108CD-CDE4-46BE-B096-255ED310568F}"/>
              </a:ext>
            </a:extLst>
          </p:cNvPr>
          <p:cNvSpPr txBox="1"/>
          <p:nvPr/>
        </p:nvSpPr>
        <p:spPr>
          <a:xfrm>
            <a:off x="8294914" y="7401775"/>
            <a:ext cx="1947970" cy="769441"/>
          </a:xfrm>
          <a:prstGeom prst="rect">
            <a:avLst/>
          </a:prstGeom>
          <a:noFill/>
        </p:spPr>
        <p:txBody>
          <a:bodyPr wrap="none" rtlCol="0">
            <a:spAutoFit/>
          </a:bodyPr>
          <a:lstStyle/>
          <a:p>
            <a:pPr algn="ctr"/>
            <a:r>
              <a:rPr lang="en-US" sz="2200" dirty="0">
                <a:solidFill>
                  <a:schemeClr val="accent6"/>
                </a:solidFill>
                <a:latin typeface="Open Sans" panose="020B0606030504020204" pitchFamily="34" charset="0"/>
                <a:ea typeface="Open Sans" panose="020B0606030504020204" pitchFamily="34" charset="0"/>
                <a:cs typeface="Open Sans" panose="020B0606030504020204" pitchFamily="34" charset="0"/>
              </a:rPr>
              <a:t>{D4, D5, D10}</a:t>
            </a:r>
          </a:p>
          <a:p>
            <a:pPr algn="ctr"/>
            <a:r>
              <a:rPr lang="en-US" sz="2200" dirty="0">
                <a:solidFill>
                  <a:schemeClr val="accent6"/>
                </a:solidFill>
                <a:latin typeface="Open Sans" panose="020B0606030504020204" pitchFamily="34" charset="0"/>
                <a:ea typeface="Open Sans" panose="020B0606030504020204" pitchFamily="34" charset="0"/>
                <a:cs typeface="Open Sans" panose="020B0606030504020204" pitchFamily="34" charset="0"/>
              </a:rPr>
              <a:t>Yes</a:t>
            </a:r>
          </a:p>
        </p:txBody>
      </p:sp>
      <p:sp>
        <p:nvSpPr>
          <p:cNvPr id="53" name="TextBox 52">
            <a:extLst>
              <a:ext uri="{FF2B5EF4-FFF2-40B4-BE49-F238E27FC236}">
                <a16:creationId xmlns:a16="http://schemas.microsoft.com/office/drawing/2014/main" id="{D0159CA8-4C01-4601-9ED0-F48B8BD2A18F}"/>
              </a:ext>
            </a:extLst>
          </p:cNvPr>
          <p:cNvSpPr txBox="1"/>
          <p:nvPr/>
        </p:nvSpPr>
        <p:spPr>
          <a:xfrm>
            <a:off x="4731461" y="6460874"/>
            <a:ext cx="792205" cy="430887"/>
          </a:xfrm>
          <a:prstGeom prst="rect">
            <a:avLst/>
          </a:prstGeom>
          <a:solidFill>
            <a:schemeClr val="bg1"/>
          </a:solid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a:t>
            </a:r>
          </a:p>
        </p:txBody>
      </p:sp>
      <p:sp>
        <p:nvSpPr>
          <p:cNvPr id="54" name="TextBox 53">
            <a:extLst>
              <a:ext uri="{FF2B5EF4-FFF2-40B4-BE49-F238E27FC236}">
                <a16:creationId xmlns:a16="http://schemas.microsoft.com/office/drawing/2014/main" id="{72E04509-E683-41AF-B627-F4F7C6CCBFE6}"/>
              </a:ext>
            </a:extLst>
          </p:cNvPr>
          <p:cNvSpPr txBox="1"/>
          <p:nvPr/>
        </p:nvSpPr>
        <p:spPr>
          <a:xfrm>
            <a:off x="5995714" y="6435890"/>
            <a:ext cx="1175322" cy="430887"/>
          </a:xfrm>
          <a:prstGeom prst="rect">
            <a:avLst/>
          </a:prstGeom>
          <a:solidFill>
            <a:schemeClr val="bg1"/>
          </a:solid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Normal</a:t>
            </a:r>
          </a:p>
        </p:txBody>
      </p:sp>
      <p:sp>
        <p:nvSpPr>
          <p:cNvPr id="55" name="TextBox 54">
            <a:extLst>
              <a:ext uri="{FF2B5EF4-FFF2-40B4-BE49-F238E27FC236}">
                <a16:creationId xmlns:a16="http://schemas.microsoft.com/office/drawing/2014/main" id="{F3C18D9E-9EFC-4D85-96B3-15C451711284}"/>
              </a:ext>
            </a:extLst>
          </p:cNvPr>
          <p:cNvSpPr txBox="1"/>
          <p:nvPr/>
        </p:nvSpPr>
        <p:spPr>
          <a:xfrm>
            <a:off x="9463623" y="6439049"/>
            <a:ext cx="1046248" cy="430887"/>
          </a:xfrm>
          <a:prstGeom prst="rect">
            <a:avLst/>
          </a:prstGeom>
          <a:solidFill>
            <a:schemeClr val="bg1"/>
          </a:solid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Strong</a:t>
            </a:r>
          </a:p>
        </p:txBody>
      </p:sp>
      <p:sp>
        <p:nvSpPr>
          <p:cNvPr id="56" name="TextBox 55">
            <a:extLst>
              <a:ext uri="{FF2B5EF4-FFF2-40B4-BE49-F238E27FC236}">
                <a16:creationId xmlns:a16="http://schemas.microsoft.com/office/drawing/2014/main" id="{7B5C0E60-AF1B-4B99-AC47-45E1E91E1AF9}"/>
              </a:ext>
            </a:extLst>
          </p:cNvPr>
          <p:cNvSpPr txBox="1"/>
          <p:nvPr/>
        </p:nvSpPr>
        <p:spPr>
          <a:xfrm>
            <a:off x="11069758" y="6460873"/>
            <a:ext cx="903581" cy="430887"/>
          </a:xfrm>
          <a:prstGeom prst="rect">
            <a:avLst/>
          </a:prstGeom>
          <a:solidFill>
            <a:schemeClr val="bg1"/>
          </a:solid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Weak</a:t>
            </a:r>
          </a:p>
        </p:txBody>
      </p:sp>
      <p:grpSp>
        <p:nvGrpSpPr>
          <p:cNvPr id="58" name="Group 57">
            <a:extLst>
              <a:ext uri="{FF2B5EF4-FFF2-40B4-BE49-F238E27FC236}">
                <a16:creationId xmlns:a16="http://schemas.microsoft.com/office/drawing/2014/main" id="{516A64AB-8DE7-449E-9E19-98A1CB9303D4}"/>
              </a:ext>
            </a:extLst>
          </p:cNvPr>
          <p:cNvGrpSpPr/>
          <p:nvPr/>
        </p:nvGrpSpPr>
        <p:grpSpPr>
          <a:xfrm>
            <a:off x="7772224" y="6202782"/>
            <a:ext cx="1045380" cy="1045380"/>
            <a:chOff x="7746363" y="5290384"/>
            <a:chExt cx="1045380" cy="1045380"/>
          </a:xfrm>
        </p:grpSpPr>
        <p:sp>
          <p:nvSpPr>
            <p:cNvPr id="52" name="Diamond 51">
              <a:extLst>
                <a:ext uri="{FF2B5EF4-FFF2-40B4-BE49-F238E27FC236}">
                  <a16:creationId xmlns:a16="http://schemas.microsoft.com/office/drawing/2014/main" id="{888FCF9E-2720-4AA9-8174-37BA4A826831}"/>
                </a:ext>
              </a:extLst>
            </p:cNvPr>
            <p:cNvSpPr/>
            <p:nvPr/>
          </p:nvSpPr>
          <p:spPr>
            <a:xfrm>
              <a:off x="7746363" y="5290384"/>
              <a:ext cx="1045380" cy="1045380"/>
            </a:xfrm>
            <a:prstGeom prst="diamond">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642EDB75-380D-4426-929F-46A3F2D790A2}"/>
                </a:ext>
              </a:extLst>
            </p:cNvPr>
            <p:cNvSpPr txBox="1"/>
            <p:nvPr/>
          </p:nvSpPr>
          <p:spPr>
            <a:xfrm>
              <a:off x="7961054" y="5613019"/>
              <a:ext cx="582275" cy="400110"/>
            </a:xfrm>
            <a:prstGeom prst="rect">
              <a:avLst/>
            </a:prstGeom>
            <a:noFill/>
          </p:spPr>
          <p:txBody>
            <a:bodyPr wrap="none" rtlCol="0">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Yes</a:t>
              </a:r>
            </a:p>
          </p:txBody>
        </p:sp>
      </p:grpSp>
      <p:sp>
        <p:nvSpPr>
          <p:cNvPr id="59" name="TextBox 58">
            <a:extLst>
              <a:ext uri="{FF2B5EF4-FFF2-40B4-BE49-F238E27FC236}">
                <a16:creationId xmlns:a16="http://schemas.microsoft.com/office/drawing/2014/main" id="{CB439548-0032-494B-A85D-310FF2C26857}"/>
              </a:ext>
            </a:extLst>
          </p:cNvPr>
          <p:cNvSpPr txBox="1"/>
          <p:nvPr/>
        </p:nvSpPr>
        <p:spPr>
          <a:xfrm>
            <a:off x="7285543" y="5408515"/>
            <a:ext cx="2169184" cy="646331"/>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{D3, D7, D12, D13}</a:t>
            </a:r>
          </a:p>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 0-]</a:t>
            </a:r>
          </a:p>
        </p:txBody>
      </p:sp>
      <p:sp>
        <p:nvSpPr>
          <p:cNvPr id="39" name="Rectangle: Rounded Corners 38">
            <a:extLst>
              <a:ext uri="{FF2B5EF4-FFF2-40B4-BE49-F238E27FC236}">
                <a16:creationId xmlns:a16="http://schemas.microsoft.com/office/drawing/2014/main" id="{C3050B2C-09F8-4717-B35A-8753AD2F4AC6}"/>
              </a:ext>
            </a:extLst>
          </p:cNvPr>
          <p:cNvSpPr/>
          <p:nvPr/>
        </p:nvSpPr>
        <p:spPr>
          <a:xfrm>
            <a:off x="2812539" y="1161057"/>
            <a:ext cx="11044137"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Finally, you arrive at leaf nodes with a strong decisions</a:t>
            </a:r>
          </a:p>
        </p:txBody>
      </p:sp>
    </p:spTree>
    <p:extLst>
      <p:ext uri="{BB962C8B-B14F-4D97-AF65-F5344CB8AC3E}">
        <p14:creationId xmlns:p14="http://schemas.microsoft.com/office/powerpoint/2010/main" val="4164592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2C8F0AC-04F8-4D2F-8F91-3377C29A2F3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Overfitting of Decision Trees</a:t>
            </a:r>
          </a:p>
        </p:txBody>
      </p:sp>
      <p:pic>
        <p:nvPicPr>
          <p:cNvPr id="4" name="Shape 375">
            <a:extLst>
              <a:ext uri="{FF2B5EF4-FFF2-40B4-BE49-F238E27FC236}">
                <a16:creationId xmlns:a16="http://schemas.microsoft.com/office/drawing/2014/main" id="{3943FB9F-EC38-48D3-A471-15D23D3A48C7}"/>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pic>
        <p:nvPicPr>
          <p:cNvPr id="9" name="Picture 8" descr="A close up of a map&#10;&#10;Description automatically generated">
            <a:extLst>
              <a:ext uri="{FF2B5EF4-FFF2-40B4-BE49-F238E27FC236}">
                <a16:creationId xmlns:a16="http://schemas.microsoft.com/office/drawing/2014/main" id="{5893A12D-5C2F-49E4-9FFB-AA0442640C60}"/>
              </a:ext>
            </a:extLst>
          </p:cNvPr>
          <p:cNvPicPr>
            <a:picLocks noChangeAspect="1"/>
          </p:cNvPicPr>
          <p:nvPr/>
        </p:nvPicPr>
        <p:blipFill rotWithShape="1">
          <a:blip r:embed="rId4">
            <a:extLst>
              <a:ext uri="{28A0092B-C50C-407E-A947-70E740481C1C}">
                <a14:useLocalDpi xmlns:a14="http://schemas.microsoft.com/office/drawing/2010/main" val="0"/>
              </a:ext>
            </a:extLst>
          </a:blip>
          <a:srcRect l="3512" t="1820" r="4900"/>
          <a:stretch/>
        </p:blipFill>
        <p:spPr>
          <a:xfrm>
            <a:off x="4697350" y="2811512"/>
            <a:ext cx="6861298" cy="4421327"/>
          </a:xfrm>
          <a:prstGeom prst="rect">
            <a:avLst/>
          </a:prstGeom>
        </p:spPr>
      </p:pic>
      <p:sp>
        <p:nvSpPr>
          <p:cNvPr id="5" name="Rectangle: Rounded Corners 4">
            <a:extLst>
              <a:ext uri="{FF2B5EF4-FFF2-40B4-BE49-F238E27FC236}">
                <a16:creationId xmlns:a16="http://schemas.microsoft.com/office/drawing/2014/main" id="{5A527E33-4EF9-4EA0-9B3F-8B5B9ECD6A77}"/>
              </a:ext>
            </a:extLst>
          </p:cNvPr>
          <p:cNvSpPr/>
          <p:nvPr/>
        </p:nvSpPr>
        <p:spPr>
          <a:xfrm>
            <a:off x="3551146" y="1431952"/>
            <a:ext cx="9267738"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a:rPr>
              <a:t>Overfitting occurs when the learning algorithm continues to develop hypotheses that reduce training set error at the cost of an increased test set error.</a:t>
            </a:r>
            <a:endParaRPr lang="en-US" altLang="en-US" sz="2000" dirty="0">
              <a:latin typeface="Open Sans" panose="020B0604020202020204"/>
            </a:endParaRPr>
          </a:p>
        </p:txBody>
      </p:sp>
    </p:spTree>
    <p:extLst>
      <p:ext uri="{BB962C8B-B14F-4D97-AF65-F5344CB8AC3E}">
        <p14:creationId xmlns:p14="http://schemas.microsoft.com/office/powerpoint/2010/main" val="91311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B7B5FFC-8824-4981-8AE1-01DE80E30C5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Avoiding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Overfitting of Decision Trees</a:t>
            </a:r>
          </a:p>
        </p:txBody>
      </p:sp>
      <p:pic>
        <p:nvPicPr>
          <p:cNvPr id="4" name="Shape 375">
            <a:extLst>
              <a:ext uri="{FF2B5EF4-FFF2-40B4-BE49-F238E27FC236}">
                <a16:creationId xmlns:a16="http://schemas.microsoft.com/office/drawing/2014/main" id="{24946186-BD3E-4156-83C6-B1C4D89CE256}"/>
              </a:ext>
            </a:extLst>
          </p:cNvPr>
          <p:cNvPicPr preferRelativeResize="0"/>
          <p:nvPr/>
        </p:nvPicPr>
        <p:blipFill rotWithShape="1">
          <a:blip r:embed="rId3">
            <a:alphaModFix/>
          </a:blip>
          <a:srcRect/>
          <a:stretch/>
        </p:blipFill>
        <p:spPr>
          <a:xfrm>
            <a:off x="4637267" y="829986"/>
            <a:ext cx="7095497" cy="253919"/>
          </a:xfrm>
          <a:prstGeom prst="rect">
            <a:avLst/>
          </a:prstGeom>
          <a:noFill/>
          <a:ln>
            <a:noFill/>
          </a:ln>
        </p:spPr>
      </p:pic>
      <p:pic>
        <p:nvPicPr>
          <p:cNvPr id="13" name="Picture 12">
            <a:extLst>
              <a:ext uri="{FF2B5EF4-FFF2-40B4-BE49-F238E27FC236}">
                <a16:creationId xmlns:a16="http://schemas.microsoft.com/office/drawing/2014/main" id="{BE3D4F0F-4175-4C82-8955-53A525C987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943" y="2910695"/>
            <a:ext cx="6670001" cy="4166379"/>
          </a:xfrm>
          <a:prstGeom prst="rect">
            <a:avLst/>
          </a:prstGeom>
        </p:spPr>
      </p:pic>
      <p:sp>
        <p:nvSpPr>
          <p:cNvPr id="6" name="Speech Bubble: Oval 5">
            <a:extLst>
              <a:ext uri="{FF2B5EF4-FFF2-40B4-BE49-F238E27FC236}">
                <a16:creationId xmlns:a16="http://schemas.microsoft.com/office/drawing/2014/main" id="{562825EF-90AB-44F9-95C8-D450C91261CB}"/>
              </a:ext>
            </a:extLst>
          </p:cNvPr>
          <p:cNvSpPr/>
          <p:nvPr/>
        </p:nvSpPr>
        <p:spPr>
          <a:xfrm>
            <a:off x="12016937" y="1735048"/>
            <a:ext cx="2699734" cy="1900517"/>
          </a:xfrm>
          <a:prstGeom prst="wedgeEllipseCallout">
            <a:avLst>
              <a:gd name="adj1" fmla="val -90327"/>
              <a:gd name="adj2" fmla="val 69554"/>
            </a:avLst>
          </a:prstGeom>
          <a:solidFill>
            <a:srgbClr val="5EB9C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Post Pruning</a:t>
            </a:r>
          </a:p>
        </p:txBody>
      </p:sp>
    </p:spTree>
    <p:extLst>
      <p:ext uri="{BB962C8B-B14F-4D97-AF65-F5344CB8AC3E}">
        <p14:creationId xmlns:p14="http://schemas.microsoft.com/office/powerpoint/2010/main" val="3738893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Classification</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4: </a:t>
            </a:r>
            <a:r>
              <a:rPr lang="en-US" dirty="0"/>
              <a:t>Random Forest</a:t>
            </a:r>
            <a:r>
              <a:rPr lang="en-US" sz="2800" b="0" i="0" u="none" strike="noStrike" cap="none" dirty="0">
                <a:solidFill>
                  <a:srgbClr val="0F547B"/>
                </a:solidFill>
                <a:latin typeface="Open Sans SemiBold"/>
                <a:ea typeface="Open Sans SemiBold"/>
                <a:cs typeface="Open Sans SemiBold"/>
                <a:sym typeface="Open Sans SemiBold"/>
              </a:rPr>
              <a:t> Classifier</a:t>
            </a:r>
          </a:p>
        </p:txBody>
      </p:sp>
    </p:spTree>
    <p:extLst>
      <p:ext uri="{BB962C8B-B14F-4D97-AF65-F5344CB8AC3E}">
        <p14:creationId xmlns:p14="http://schemas.microsoft.com/office/powerpoint/2010/main" val="3356362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0551229-415F-4F00-BDC4-EFADCA82F4BD}"/>
              </a:ext>
            </a:extLst>
          </p:cNvPr>
          <p:cNvSpPr/>
          <p:nvPr/>
        </p:nvSpPr>
        <p:spPr>
          <a:xfrm>
            <a:off x="6838331" y="4089747"/>
            <a:ext cx="2217638" cy="2131946"/>
          </a:xfrm>
          <a:prstGeom prst="ellipse">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48305"/>
            <a:endParaRPr lang="en-GB" sz="2457">
              <a:solidFill>
                <a:prstClr val="white"/>
              </a:solidFill>
            </a:endParaRPr>
          </a:p>
        </p:txBody>
      </p:sp>
      <p:sp>
        <p:nvSpPr>
          <p:cNvPr id="6" name="Line 14">
            <a:extLst>
              <a:ext uri="{FF2B5EF4-FFF2-40B4-BE49-F238E27FC236}">
                <a16:creationId xmlns:a16="http://schemas.microsoft.com/office/drawing/2014/main" id="{1D656E4A-154D-4991-BDEF-2E032BE8C746}"/>
              </a:ext>
            </a:extLst>
          </p:cNvPr>
          <p:cNvSpPr>
            <a:spLocks noChangeShapeType="1"/>
          </p:cNvSpPr>
          <p:nvPr/>
        </p:nvSpPr>
        <p:spPr bwMode="auto">
          <a:xfrm>
            <a:off x="7727270" y="6906532"/>
            <a:ext cx="0" cy="0"/>
          </a:xfrm>
          <a:prstGeom prst="line">
            <a:avLst/>
          </a:prstGeom>
          <a:noFill/>
          <a:ln w="98425" cap="flat">
            <a:solidFill>
              <a:srgbClr val="01ABD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sp>
        <p:nvSpPr>
          <p:cNvPr id="7" name="Rectangle 16">
            <a:extLst>
              <a:ext uri="{FF2B5EF4-FFF2-40B4-BE49-F238E27FC236}">
                <a16:creationId xmlns:a16="http://schemas.microsoft.com/office/drawing/2014/main" id="{B44E4BB7-D701-406C-A1F5-89CEF25A84CA}"/>
              </a:ext>
            </a:extLst>
          </p:cNvPr>
          <p:cNvSpPr>
            <a:spLocks noChangeArrowheads="1"/>
          </p:cNvSpPr>
          <p:nvPr/>
        </p:nvSpPr>
        <p:spPr bwMode="auto">
          <a:xfrm>
            <a:off x="10099118" y="6430909"/>
            <a:ext cx="3812400" cy="1063279"/>
          </a:xfrm>
          <a:prstGeom prst="rect">
            <a:avLst/>
          </a:prstGeom>
          <a:solidFill>
            <a:schemeClr val="bg1">
              <a:lumMod val="95000"/>
            </a:schemeClr>
          </a:solidFill>
          <a:ln>
            <a:noFill/>
          </a:ln>
        </p:spPr>
        <p:txBody>
          <a:bodyPr vert="horz" wrap="square" lIns="91440" tIns="45720" rIns="91440" bIns="45720" numCol="1" anchor="ctr" anchorCtr="0" compatLnSpc="1">
            <a:prstTxWarp prst="textNoShape">
              <a:avLst/>
            </a:prstTxWarp>
          </a:bodyPr>
          <a:lstStyle/>
          <a:p>
            <a:pPr defTabSz="1248305"/>
            <a:r>
              <a:rPr lang="en-US" altLang="en-US" sz="2000" dirty="0">
                <a:solidFill>
                  <a:schemeClr val="tx1">
                    <a:lumMod val="65000"/>
                    <a:lumOff val="35000"/>
                  </a:schemeClr>
                </a:solidFill>
                <a:latin typeface="Open Sans" panose="020B0606030504020204"/>
              </a:rPr>
              <a:t>Each sample is of the same size as the original training set</a:t>
            </a: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9B67D347-EC90-4EF2-BC01-FA0E3AA8ADBC}"/>
              </a:ext>
            </a:extLst>
          </p:cNvPr>
          <p:cNvGrpSpPr/>
          <p:nvPr/>
        </p:nvGrpSpPr>
        <p:grpSpPr>
          <a:xfrm>
            <a:off x="8441644" y="6000805"/>
            <a:ext cx="1680237" cy="1491001"/>
            <a:chOff x="8441644" y="6000805"/>
            <a:chExt cx="1680237" cy="1491001"/>
          </a:xfrm>
        </p:grpSpPr>
        <p:sp>
          <p:nvSpPr>
            <p:cNvPr id="9" name="Rectangle 17">
              <a:extLst>
                <a:ext uri="{FF2B5EF4-FFF2-40B4-BE49-F238E27FC236}">
                  <a16:creationId xmlns:a16="http://schemas.microsoft.com/office/drawing/2014/main" id="{0B563687-A0CE-4B2E-B7D7-FCC8D7BCB971}"/>
                </a:ext>
              </a:extLst>
            </p:cNvPr>
            <p:cNvSpPr>
              <a:spLocks noChangeArrowheads="1"/>
            </p:cNvSpPr>
            <p:nvPr/>
          </p:nvSpPr>
          <p:spPr bwMode="auto">
            <a:xfrm>
              <a:off x="9623406" y="6433290"/>
              <a:ext cx="498475" cy="1058516"/>
            </a:xfrm>
            <a:prstGeom prst="rect">
              <a:avLst/>
            </a:prstGeom>
            <a:solidFill>
              <a:srgbClr val="A92D91"/>
            </a:solidFill>
            <a:ln>
              <a:noFill/>
            </a:ln>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grpSp>
          <p:nvGrpSpPr>
            <p:cNvPr id="10" name="Group 9">
              <a:extLst>
                <a:ext uri="{FF2B5EF4-FFF2-40B4-BE49-F238E27FC236}">
                  <a16:creationId xmlns:a16="http://schemas.microsoft.com/office/drawing/2014/main" id="{83322374-06D8-47D7-B740-08C6EA3E290A}"/>
                </a:ext>
              </a:extLst>
            </p:cNvPr>
            <p:cNvGrpSpPr/>
            <p:nvPr/>
          </p:nvGrpSpPr>
          <p:grpSpPr>
            <a:xfrm>
              <a:off x="8441644" y="6000805"/>
              <a:ext cx="1181666" cy="923304"/>
              <a:chOff x="8441644" y="6000805"/>
              <a:chExt cx="1181666" cy="923304"/>
            </a:xfrm>
          </p:grpSpPr>
          <p:grpSp>
            <p:nvGrpSpPr>
              <p:cNvPr id="11" name="Group 10">
                <a:extLst>
                  <a:ext uri="{FF2B5EF4-FFF2-40B4-BE49-F238E27FC236}">
                    <a16:creationId xmlns:a16="http://schemas.microsoft.com/office/drawing/2014/main" id="{9E33C42E-6594-4B28-95B1-4910004BE554}"/>
                  </a:ext>
                </a:extLst>
              </p:cNvPr>
              <p:cNvGrpSpPr/>
              <p:nvPr/>
            </p:nvGrpSpPr>
            <p:grpSpPr>
              <a:xfrm flipH="1" flipV="1">
                <a:off x="8689148" y="6268960"/>
                <a:ext cx="934162" cy="655149"/>
                <a:chOff x="6038817" y="3178754"/>
                <a:chExt cx="1184256" cy="830545"/>
              </a:xfrm>
            </p:grpSpPr>
            <p:cxnSp>
              <p:nvCxnSpPr>
                <p:cNvPr id="13" name="Straight Connector 12">
                  <a:extLst>
                    <a:ext uri="{FF2B5EF4-FFF2-40B4-BE49-F238E27FC236}">
                      <a16:creationId xmlns:a16="http://schemas.microsoft.com/office/drawing/2014/main" id="{7D1963A2-50B3-44F3-8FBE-F150AEDD1D2F}"/>
                    </a:ext>
                  </a:extLst>
                </p:cNvPr>
                <p:cNvCxnSpPr/>
                <p:nvPr/>
              </p:nvCxnSpPr>
              <p:spPr>
                <a:xfrm flipH="1" flipV="1">
                  <a:off x="6819348" y="3178754"/>
                  <a:ext cx="403725" cy="830545"/>
                </a:xfrm>
                <a:prstGeom prst="line">
                  <a:avLst/>
                </a:prstGeom>
                <a:ln w="19050">
                  <a:solidFill>
                    <a:srgbClr val="A92D9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A27376-6597-4CF9-84E0-8043C919B8BB}"/>
                    </a:ext>
                  </a:extLst>
                </p:cNvPr>
                <p:cNvCxnSpPr/>
                <p:nvPr/>
              </p:nvCxnSpPr>
              <p:spPr>
                <a:xfrm flipH="1">
                  <a:off x="6038817" y="3178754"/>
                  <a:ext cx="780531" cy="0"/>
                </a:xfrm>
                <a:prstGeom prst="line">
                  <a:avLst/>
                </a:prstGeom>
                <a:ln w="19050">
                  <a:solidFill>
                    <a:srgbClr val="A92D91"/>
                  </a:solidFill>
                </a:ln>
              </p:spPr>
              <p:style>
                <a:lnRef idx="1">
                  <a:schemeClr val="accent1"/>
                </a:lnRef>
                <a:fillRef idx="0">
                  <a:schemeClr val="accent1"/>
                </a:fillRef>
                <a:effectRef idx="0">
                  <a:schemeClr val="accent1"/>
                </a:effectRef>
                <a:fontRef idx="minor">
                  <a:schemeClr val="tx1"/>
                </a:fontRef>
              </p:style>
            </p:cxnSp>
          </p:grpSp>
          <p:sp>
            <p:nvSpPr>
              <p:cNvPr id="12" name="Freeform 24">
                <a:extLst>
                  <a:ext uri="{FF2B5EF4-FFF2-40B4-BE49-F238E27FC236}">
                    <a16:creationId xmlns:a16="http://schemas.microsoft.com/office/drawing/2014/main" id="{A12A12B9-38C0-4405-BC32-686CD8F09B3F}"/>
                  </a:ext>
                </a:extLst>
              </p:cNvPr>
              <p:cNvSpPr>
                <a:spLocks/>
              </p:cNvSpPr>
              <p:nvPr/>
            </p:nvSpPr>
            <p:spPr bwMode="auto">
              <a:xfrm>
                <a:off x="8441644" y="6000805"/>
                <a:ext cx="327025" cy="327025"/>
              </a:xfrm>
              <a:custGeom>
                <a:avLst/>
                <a:gdLst>
                  <a:gd name="T0" fmla="*/ 24 w 87"/>
                  <a:gd name="T1" fmla="*/ 77 h 87"/>
                  <a:gd name="T2" fmla="*/ 77 w 87"/>
                  <a:gd name="T3" fmla="*/ 63 h 87"/>
                  <a:gd name="T4" fmla="*/ 63 w 87"/>
                  <a:gd name="T5" fmla="*/ 11 h 87"/>
                  <a:gd name="T6" fmla="*/ 10 w 87"/>
                  <a:gd name="T7" fmla="*/ 25 h 87"/>
                  <a:gd name="T8" fmla="*/ 24 w 87"/>
                  <a:gd name="T9" fmla="*/ 77 h 87"/>
                </a:gdLst>
                <a:ahLst/>
                <a:cxnLst>
                  <a:cxn ang="0">
                    <a:pos x="T0" y="T1"/>
                  </a:cxn>
                  <a:cxn ang="0">
                    <a:pos x="T2" y="T3"/>
                  </a:cxn>
                  <a:cxn ang="0">
                    <a:pos x="T4" y="T5"/>
                  </a:cxn>
                  <a:cxn ang="0">
                    <a:pos x="T6" y="T7"/>
                  </a:cxn>
                  <a:cxn ang="0">
                    <a:pos x="T8" y="T9"/>
                  </a:cxn>
                </a:cxnLst>
                <a:rect l="0" t="0" r="r" b="b"/>
                <a:pathLst>
                  <a:path w="87" h="87">
                    <a:moveTo>
                      <a:pt x="24" y="77"/>
                    </a:moveTo>
                    <a:cubicBezTo>
                      <a:pt x="43" y="87"/>
                      <a:pt x="66" y="81"/>
                      <a:pt x="77" y="63"/>
                    </a:cubicBezTo>
                    <a:cubicBezTo>
                      <a:pt x="87" y="45"/>
                      <a:pt x="81" y="21"/>
                      <a:pt x="63" y="11"/>
                    </a:cubicBezTo>
                    <a:cubicBezTo>
                      <a:pt x="44" y="0"/>
                      <a:pt x="21" y="6"/>
                      <a:pt x="10" y="25"/>
                    </a:cubicBezTo>
                    <a:cubicBezTo>
                      <a:pt x="0" y="43"/>
                      <a:pt x="6" y="66"/>
                      <a:pt x="24" y="77"/>
                    </a:cubicBezTo>
                  </a:path>
                </a:pathLst>
              </a:custGeom>
              <a:solidFill>
                <a:srgbClr val="A9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grpSp>
      </p:grpSp>
      <p:sp>
        <p:nvSpPr>
          <p:cNvPr id="15" name="Rectangle 16">
            <a:extLst>
              <a:ext uri="{FF2B5EF4-FFF2-40B4-BE49-F238E27FC236}">
                <a16:creationId xmlns:a16="http://schemas.microsoft.com/office/drawing/2014/main" id="{7DB2153C-28BF-430B-9493-DE822144F19E}"/>
              </a:ext>
            </a:extLst>
          </p:cNvPr>
          <p:cNvSpPr>
            <a:spLocks noChangeArrowheads="1"/>
          </p:cNvSpPr>
          <p:nvPr/>
        </p:nvSpPr>
        <p:spPr bwMode="auto">
          <a:xfrm>
            <a:off x="10109261" y="2842581"/>
            <a:ext cx="3812400" cy="1063279"/>
          </a:xfrm>
          <a:prstGeom prst="rect">
            <a:avLst/>
          </a:prstGeom>
          <a:solidFill>
            <a:schemeClr val="bg1">
              <a:lumMod val="95000"/>
            </a:schemeClr>
          </a:solidFill>
          <a:ln>
            <a:noFill/>
          </a:ln>
        </p:spPr>
        <p:txBody>
          <a:bodyPr vert="horz" wrap="square" lIns="91440" tIns="45720" rIns="91440" bIns="45720" numCol="1" anchor="ctr" anchorCtr="0" compatLnSpc="1">
            <a:prstTxWarp prst="textNoShape">
              <a:avLst/>
            </a:prstTxWarp>
          </a:bodyPr>
          <a:lstStyle/>
          <a:p>
            <a:r>
              <a:rPr lang="en-US" altLang="en-US" sz="2000" dirty="0">
                <a:solidFill>
                  <a:schemeClr val="tx1">
                    <a:lumMod val="65000"/>
                    <a:lumOff val="35000"/>
                  </a:schemeClr>
                </a:solidFill>
                <a:latin typeface="Open Sans" panose="020B0606030504020204"/>
              </a:rPr>
              <a:t>Randomly draws datasets with replacement from the </a:t>
            </a:r>
          </a:p>
          <a:p>
            <a:r>
              <a:rPr lang="en-US" altLang="en-US" sz="2000" dirty="0">
                <a:solidFill>
                  <a:schemeClr val="tx1">
                    <a:lumMod val="65000"/>
                    <a:lumOff val="35000"/>
                  </a:schemeClr>
                </a:solidFill>
                <a:latin typeface="Open Sans" panose="020B0606030504020204"/>
              </a:rPr>
              <a:t>training data</a:t>
            </a: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grpSp>
        <p:nvGrpSpPr>
          <p:cNvPr id="16" name="Group 15">
            <a:extLst>
              <a:ext uri="{FF2B5EF4-FFF2-40B4-BE49-F238E27FC236}">
                <a16:creationId xmlns:a16="http://schemas.microsoft.com/office/drawing/2014/main" id="{12DE23C6-4DB1-42ED-BA0F-DDEB9E022C16}"/>
              </a:ext>
            </a:extLst>
          </p:cNvPr>
          <p:cNvGrpSpPr/>
          <p:nvPr/>
        </p:nvGrpSpPr>
        <p:grpSpPr>
          <a:xfrm>
            <a:off x="8441644" y="2844962"/>
            <a:ext cx="1690380" cy="1471213"/>
            <a:chOff x="8441644" y="2844962"/>
            <a:chExt cx="1690380" cy="1471213"/>
          </a:xfrm>
        </p:grpSpPr>
        <p:sp>
          <p:nvSpPr>
            <p:cNvPr id="17" name="Freeform 23">
              <a:extLst>
                <a:ext uri="{FF2B5EF4-FFF2-40B4-BE49-F238E27FC236}">
                  <a16:creationId xmlns:a16="http://schemas.microsoft.com/office/drawing/2014/main" id="{179E6E96-4A39-4255-AEAC-F848A129DBE9}"/>
                </a:ext>
              </a:extLst>
            </p:cNvPr>
            <p:cNvSpPr>
              <a:spLocks/>
            </p:cNvSpPr>
            <p:nvPr/>
          </p:nvSpPr>
          <p:spPr bwMode="auto">
            <a:xfrm>
              <a:off x="8441644" y="3989150"/>
              <a:ext cx="327025" cy="327025"/>
            </a:xfrm>
            <a:custGeom>
              <a:avLst/>
              <a:gdLst>
                <a:gd name="T0" fmla="*/ 63 w 87"/>
                <a:gd name="T1" fmla="*/ 76 h 87"/>
                <a:gd name="T2" fmla="*/ 77 w 87"/>
                <a:gd name="T3" fmla="*/ 24 h 87"/>
                <a:gd name="T4" fmla="*/ 24 w 87"/>
                <a:gd name="T5" fmla="*/ 10 h 87"/>
                <a:gd name="T6" fmla="*/ 10 w 87"/>
                <a:gd name="T7" fmla="*/ 62 h 87"/>
                <a:gd name="T8" fmla="*/ 63 w 87"/>
                <a:gd name="T9" fmla="*/ 76 h 87"/>
              </a:gdLst>
              <a:ahLst/>
              <a:cxnLst>
                <a:cxn ang="0">
                  <a:pos x="T0" y="T1"/>
                </a:cxn>
                <a:cxn ang="0">
                  <a:pos x="T2" y="T3"/>
                </a:cxn>
                <a:cxn ang="0">
                  <a:pos x="T4" y="T5"/>
                </a:cxn>
                <a:cxn ang="0">
                  <a:pos x="T6" y="T7"/>
                </a:cxn>
                <a:cxn ang="0">
                  <a:pos x="T8" y="T9"/>
                </a:cxn>
              </a:cxnLst>
              <a:rect l="0" t="0" r="r" b="b"/>
              <a:pathLst>
                <a:path w="87" h="87">
                  <a:moveTo>
                    <a:pt x="63" y="76"/>
                  </a:moveTo>
                  <a:cubicBezTo>
                    <a:pt x="81" y="66"/>
                    <a:pt x="87" y="43"/>
                    <a:pt x="77" y="24"/>
                  </a:cubicBezTo>
                  <a:cubicBezTo>
                    <a:pt x="66" y="6"/>
                    <a:pt x="43" y="0"/>
                    <a:pt x="24" y="10"/>
                  </a:cubicBezTo>
                  <a:cubicBezTo>
                    <a:pt x="6" y="21"/>
                    <a:pt x="0" y="44"/>
                    <a:pt x="10" y="62"/>
                  </a:cubicBezTo>
                  <a:cubicBezTo>
                    <a:pt x="21" y="81"/>
                    <a:pt x="44" y="87"/>
                    <a:pt x="63" y="76"/>
                  </a:cubicBezTo>
                </a:path>
              </a:pathLst>
            </a:custGeom>
            <a:solidFill>
              <a:srgbClr val="F164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grpSp>
          <p:nvGrpSpPr>
            <p:cNvPr id="18" name="Group 17">
              <a:extLst>
                <a:ext uri="{FF2B5EF4-FFF2-40B4-BE49-F238E27FC236}">
                  <a16:creationId xmlns:a16="http://schemas.microsoft.com/office/drawing/2014/main" id="{D2299391-8DF8-4C63-A4B1-1F7540C3A595}"/>
                </a:ext>
              </a:extLst>
            </p:cNvPr>
            <p:cNvGrpSpPr/>
            <p:nvPr/>
          </p:nvGrpSpPr>
          <p:grpSpPr>
            <a:xfrm flipH="1">
              <a:off x="8689148" y="3381791"/>
              <a:ext cx="934162" cy="655149"/>
              <a:chOff x="6038817" y="3178754"/>
              <a:chExt cx="1184256" cy="830545"/>
            </a:xfrm>
          </p:grpSpPr>
          <p:cxnSp>
            <p:nvCxnSpPr>
              <p:cNvPr id="20" name="Straight Connector 19">
                <a:extLst>
                  <a:ext uri="{FF2B5EF4-FFF2-40B4-BE49-F238E27FC236}">
                    <a16:creationId xmlns:a16="http://schemas.microsoft.com/office/drawing/2014/main" id="{01FA903D-A1B9-49DA-9055-8CC1D4C6F6A6}"/>
                  </a:ext>
                </a:extLst>
              </p:cNvPr>
              <p:cNvCxnSpPr/>
              <p:nvPr/>
            </p:nvCxnSpPr>
            <p:spPr>
              <a:xfrm flipH="1" flipV="1">
                <a:off x="6819348" y="3178754"/>
                <a:ext cx="403725" cy="830545"/>
              </a:xfrm>
              <a:prstGeom prst="line">
                <a:avLst/>
              </a:prstGeom>
              <a:ln w="19050">
                <a:solidFill>
                  <a:srgbClr val="F1642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5D8709-2990-4F9D-8686-DB98EB84F555}"/>
                  </a:ext>
                </a:extLst>
              </p:cNvPr>
              <p:cNvCxnSpPr/>
              <p:nvPr/>
            </p:nvCxnSpPr>
            <p:spPr>
              <a:xfrm flipH="1">
                <a:off x="6038817" y="3178754"/>
                <a:ext cx="780531" cy="0"/>
              </a:xfrm>
              <a:prstGeom prst="line">
                <a:avLst/>
              </a:prstGeom>
              <a:ln w="19050">
                <a:solidFill>
                  <a:srgbClr val="F16422"/>
                </a:solidFill>
              </a:ln>
            </p:spPr>
            <p:style>
              <a:lnRef idx="1">
                <a:schemeClr val="accent1"/>
              </a:lnRef>
              <a:fillRef idx="0">
                <a:schemeClr val="accent1"/>
              </a:fillRef>
              <a:effectRef idx="0">
                <a:schemeClr val="accent1"/>
              </a:effectRef>
              <a:fontRef idx="minor">
                <a:schemeClr val="tx1"/>
              </a:fontRef>
            </p:style>
          </p:cxnSp>
        </p:grpSp>
        <p:sp>
          <p:nvSpPr>
            <p:cNvPr id="19" name="Rectangle 17">
              <a:extLst>
                <a:ext uri="{FF2B5EF4-FFF2-40B4-BE49-F238E27FC236}">
                  <a16:creationId xmlns:a16="http://schemas.microsoft.com/office/drawing/2014/main" id="{65D7A0B6-74D1-4BCA-995C-63E91A7FD991}"/>
                </a:ext>
              </a:extLst>
            </p:cNvPr>
            <p:cNvSpPr>
              <a:spLocks noChangeArrowheads="1"/>
            </p:cNvSpPr>
            <p:nvPr/>
          </p:nvSpPr>
          <p:spPr bwMode="auto">
            <a:xfrm>
              <a:off x="9633549" y="2844962"/>
              <a:ext cx="498475" cy="1058516"/>
            </a:xfrm>
            <a:prstGeom prst="rect">
              <a:avLst/>
            </a:prstGeom>
            <a:solidFill>
              <a:srgbClr val="F16422"/>
            </a:solidFill>
            <a:ln>
              <a:noFill/>
            </a:ln>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grpSp>
      <p:grpSp>
        <p:nvGrpSpPr>
          <p:cNvPr id="22" name="Group 21">
            <a:extLst>
              <a:ext uri="{FF2B5EF4-FFF2-40B4-BE49-F238E27FC236}">
                <a16:creationId xmlns:a16="http://schemas.microsoft.com/office/drawing/2014/main" id="{4DE28276-45FB-41B5-B78E-5196D12C7ECD}"/>
              </a:ext>
            </a:extLst>
          </p:cNvPr>
          <p:cNvGrpSpPr/>
          <p:nvPr/>
        </p:nvGrpSpPr>
        <p:grpSpPr>
          <a:xfrm>
            <a:off x="5841630" y="6000805"/>
            <a:ext cx="1649748" cy="1491001"/>
            <a:chOff x="5841630" y="6000805"/>
            <a:chExt cx="1649748" cy="1491001"/>
          </a:xfrm>
        </p:grpSpPr>
        <p:grpSp>
          <p:nvGrpSpPr>
            <p:cNvPr id="23" name="Group 22">
              <a:extLst>
                <a:ext uri="{FF2B5EF4-FFF2-40B4-BE49-F238E27FC236}">
                  <a16:creationId xmlns:a16="http://schemas.microsoft.com/office/drawing/2014/main" id="{28BBFCB1-B57C-4D32-B880-2E875232DA84}"/>
                </a:ext>
              </a:extLst>
            </p:cNvPr>
            <p:cNvGrpSpPr/>
            <p:nvPr/>
          </p:nvGrpSpPr>
          <p:grpSpPr>
            <a:xfrm flipV="1">
              <a:off x="6340153" y="6269923"/>
              <a:ext cx="934162" cy="655149"/>
              <a:chOff x="6038817" y="3178754"/>
              <a:chExt cx="1184256" cy="830545"/>
            </a:xfrm>
          </p:grpSpPr>
          <p:cxnSp>
            <p:nvCxnSpPr>
              <p:cNvPr id="26" name="Straight Connector 25">
                <a:extLst>
                  <a:ext uri="{FF2B5EF4-FFF2-40B4-BE49-F238E27FC236}">
                    <a16:creationId xmlns:a16="http://schemas.microsoft.com/office/drawing/2014/main" id="{2D60933E-A34B-4DBD-9212-8EFD1A71EA0F}"/>
                  </a:ext>
                </a:extLst>
              </p:cNvPr>
              <p:cNvCxnSpPr/>
              <p:nvPr/>
            </p:nvCxnSpPr>
            <p:spPr>
              <a:xfrm flipH="1" flipV="1">
                <a:off x="6819348" y="3178754"/>
                <a:ext cx="403725" cy="830545"/>
              </a:xfrm>
              <a:prstGeom prst="line">
                <a:avLst/>
              </a:prstGeom>
              <a:ln w="19050">
                <a:solidFill>
                  <a:srgbClr val="87C65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CE30A45-FC67-42C8-A453-0FCC87E54925}"/>
                  </a:ext>
                </a:extLst>
              </p:cNvPr>
              <p:cNvCxnSpPr/>
              <p:nvPr/>
            </p:nvCxnSpPr>
            <p:spPr>
              <a:xfrm flipH="1">
                <a:off x="6038817" y="3178754"/>
                <a:ext cx="780531" cy="0"/>
              </a:xfrm>
              <a:prstGeom prst="line">
                <a:avLst/>
              </a:prstGeom>
              <a:ln w="19050">
                <a:solidFill>
                  <a:srgbClr val="87C656"/>
                </a:solidFill>
              </a:ln>
            </p:spPr>
            <p:style>
              <a:lnRef idx="1">
                <a:schemeClr val="accent1"/>
              </a:lnRef>
              <a:fillRef idx="0">
                <a:schemeClr val="accent1"/>
              </a:fillRef>
              <a:effectRef idx="0">
                <a:schemeClr val="accent1"/>
              </a:effectRef>
              <a:fontRef idx="minor">
                <a:schemeClr val="tx1"/>
              </a:fontRef>
            </p:style>
          </p:cxnSp>
        </p:grpSp>
        <p:sp>
          <p:nvSpPr>
            <p:cNvPr id="24" name="Rectangle 17">
              <a:extLst>
                <a:ext uri="{FF2B5EF4-FFF2-40B4-BE49-F238E27FC236}">
                  <a16:creationId xmlns:a16="http://schemas.microsoft.com/office/drawing/2014/main" id="{F3221E65-D203-4504-8417-F51EC112AE75}"/>
                </a:ext>
              </a:extLst>
            </p:cNvPr>
            <p:cNvSpPr>
              <a:spLocks noChangeArrowheads="1"/>
            </p:cNvSpPr>
            <p:nvPr/>
          </p:nvSpPr>
          <p:spPr bwMode="auto">
            <a:xfrm>
              <a:off x="5841630" y="6433290"/>
              <a:ext cx="498475" cy="1058516"/>
            </a:xfrm>
            <a:prstGeom prst="rect">
              <a:avLst/>
            </a:prstGeom>
            <a:solidFill>
              <a:srgbClr val="87C656"/>
            </a:solidFill>
            <a:ln>
              <a:noFill/>
            </a:ln>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sp>
          <p:nvSpPr>
            <p:cNvPr id="25" name="Freeform 26">
              <a:extLst>
                <a:ext uri="{FF2B5EF4-FFF2-40B4-BE49-F238E27FC236}">
                  <a16:creationId xmlns:a16="http://schemas.microsoft.com/office/drawing/2014/main" id="{45F008DF-9C39-4A97-8ECF-2D5B7C907F55}"/>
                </a:ext>
              </a:extLst>
            </p:cNvPr>
            <p:cNvSpPr>
              <a:spLocks/>
            </p:cNvSpPr>
            <p:nvPr/>
          </p:nvSpPr>
          <p:spPr bwMode="auto">
            <a:xfrm>
              <a:off x="7164353" y="6000805"/>
              <a:ext cx="327025" cy="327025"/>
            </a:xfrm>
            <a:custGeom>
              <a:avLst/>
              <a:gdLst>
                <a:gd name="T0" fmla="*/ 24 w 87"/>
                <a:gd name="T1" fmla="*/ 11 h 87"/>
                <a:gd name="T2" fmla="*/ 10 w 87"/>
                <a:gd name="T3" fmla="*/ 63 h 87"/>
                <a:gd name="T4" fmla="*/ 63 w 87"/>
                <a:gd name="T5" fmla="*/ 77 h 87"/>
                <a:gd name="T6" fmla="*/ 77 w 87"/>
                <a:gd name="T7" fmla="*/ 25 h 87"/>
                <a:gd name="T8" fmla="*/ 24 w 87"/>
                <a:gd name="T9" fmla="*/ 11 h 87"/>
              </a:gdLst>
              <a:ahLst/>
              <a:cxnLst>
                <a:cxn ang="0">
                  <a:pos x="T0" y="T1"/>
                </a:cxn>
                <a:cxn ang="0">
                  <a:pos x="T2" y="T3"/>
                </a:cxn>
                <a:cxn ang="0">
                  <a:pos x="T4" y="T5"/>
                </a:cxn>
                <a:cxn ang="0">
                  <a:pos x="T6" y="T7"/>
                </a:cxn>
                <a:cxn ang="0">
                  <a:pos x="T8" y="T9"/>
                </a:cxn>
              </a:cxnLst>
              <a:rect l="0" t="0" r="r" b="b"/>
              <a:pathLst>
                <a:path w="87" h="87">
                  <a:moveTo>
                    <a:pt x="24" y="11"/>
                  </a:moveTo>
                  <a:cubicBezTo>
                    <a:pt x="6" y="21"/>
                    <a:pt x="0" y="45"/>
                    <a:pt x="10" y="63"/>
                  </a:cubicBezTo>
                  <a:cubicBezTo>
                    <a:pt x="21" y="81"/>
                    <a:pt x="44" y="87"/>
                    <a:pt x="63" y="77"/>
                  </a:cubicBezTo>
                  <a:cubicBezTo>
                    <a:pt x="81" y="66"/>
                    <a:pt x="87" y="43"/>
                    <a:pt x="77" y="25"/>
                  </a:cubicBezTo>
                  <a:cubicBezTo>
                    <a:pt x="66" y="6"/>
                    <a:pt x="43" y="0"/>
                    <a:pt x="24" y="11"/>
                  </a:cubicBezTo>
                </a:path>
              </a:pathLst>
            </a:custGeom>
            <a:solidFill>
              <a:srgbClr val="87C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grpSp>
      <p:sp>
        <p:nvSpPr>
          <p:cNvPr id="28" name="Rectangle 16">
            <a:extLst>
              <a:ext uri="{FF2B5EF4-FFF2-40B4-BE49-F238E27FC236}">
                <a16:creationId xmlns:a16="http://schemas.microsoft.com/office/drawing/2014/main" id="{FB87B8A3-AF4D-4245-AA48-092B0D34020F}"/>
              </a:ext>
            </a:extLst>
          </p:cNvPr>
          <p:cNvSpPr>
            <a:spLocks noChangeArrowheads="1"/>
          </p:cNvSpPr>
          <p:nvPr/>
        </p:nvSpPr>
        <p:spPr bwMode="auto">
          <a:xfrm>
            <a:off x="2030339" y="6430909"/>
            <a:ext cx="3811578" cy="1063279"/>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r>
              <a:rPr lang="en-US" altLang="en-US" sz="2000" dirty="0">
                <a:solidFill>
                  <a:schemeClr val="tx1">
                    <a:lumMod val="65000"/>
                    <a:lumOff val="35000"/>
                  </a:schemeClr>
                </a:solidFill>
                <a:latin typeface="Open Sans" panose="020B0606030504020204"/>
              </a:rPr>
              <a:t>For classification, a committee of trees each cast a vote for the predicted class</a:t>
            </a:r>
          </a:p>
          <a:p>
            <a:pPr defTabSz="634939">
              <a:defRPr/>
            </a:pP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grpSp>
        <p:nvGrpSpPr>
          <p:cNvPr id="29" name="Group 28">
            <a:extLst>
              <a:ext uri="{FF2B5EF4-FFF2-40B4-BE49-F238E27FC236}">
                <a16:creationId xmlns:a16="http://schemas.microsoft.com/office/drawing/2014/main" id="{1133266B-8065-4F1A-A8C1-80BF54407861}"/>
              </a:ext>
            </a:extLst>
          </p:cNvPr>
          <p:cNvGrpSpPr/>
          <p:nvPr/>
        </p:nvGrpSpPr>
        <p:grpSpPr>
          <a:xfrm>
            <a:off x="5824419" y="2844962"/>
            <a:ext cx="1666959" cy="1442638"/>
            <a:chOff x="5824419" y="2844962"/>
            <a:chExt cx="1666959" cy="1442638"/>
          </a:xfrm>
        </p:grpSpPr>
        <p:sp>
          <p:nvSpPr>
            <p:cNvPr id="30" name="Freeform 27">
              <a:extLst>
                <a:ext uri="{FF2B5EF4-FFF2-40B4-BE49-F238E27FC236}">
                  <a16:creationId xmlns:a16="http://schemas.microsoft.com/office/drawing/2014/main" id="{4EC8D25E-4F44-4458-B552-A6D3E93E6788}"/>
                </a:ext>
              </a:extLst>
            </p:cNvPr>
            <p:cNvSpPr>
              <a:spLocks/>
            </p:cNvSpPr>
            <p:nvPr/>
          </p:nvSpPr>
          <p:spPr bwMode="auto">
            <a:xfrm>
              <a:off x="7164353" y="3960575"/>
              <a:ext cx="327025" cy="327025"/>
            </a:xfrm>
            <a:custGeom>
              <a:avLst/>
              <a:gdLst>
                <a:gd name="T0" fmla="*/ 63 w 87"/>
                <a:gd name="T1" fmla="*/ 10 h 87"/>
                <a:gd name="T2" fmla="*/ 10 w 87"/>
                <a:gd name="T3" fmla="*/ 24 h 87"/>
                <a:gd name="T4" fmla="*/ 24 w 87"/>
                <a:gd name="T5" fmla="*/ 76 h 87"/>
                <a:gd name="T6" fmla="*/ 77 w 87"/>
                <a:gd name="T7" fmla="*/ 62 h 87"/>
                <a:gd name="T8" fmla="*/ 63 w 87"/>
                <a:gd name="T9" fmla="*/ 10 h 87"/>
              </a:gdLst>
              <a:ahLst/>
              <a:cxnLst>
                <a:cxn ang="0">
                  <a:pos x="T0" y="T1"/>
                </a:cxn>
                <a:cxn ang="0">
                  <a:pos x="T2" y="T3"/>
                </a:cxn>
                <a:cxn ang="0">
                  <a:pos x="T4" y="T5"/>
                </a:cxn>
                <a:cxn ang="0">
                  <a:pos x="T6" y="T7"/>
                </a:cxn>
                <a:cxn ang="0">
                  <a:pos x="T8" y="T9"/>
                </a:cxn>
              </a:cxnLst>
              <a:rect l="0" t="0" r="r" b="b"/>
              <a:pathLst>
                <a:path w="87" h="87">
                  <a:moveTo>
                    <a:pt x="63" y="10"/>
                  </a:moveTo>
                  <a:cubicBezTo>
                    <a:pt x="44" y="0"/>
                    <a:pt x="21" y="6"/>
                    <a:pt x="10" y="24"/>
                  </a:cubicBezTo>
                  <a:cubicBezTo>
                    <a:pt x="0" y="43"/>
                    <a:pt x="6" y="66"/>
                    <a:pt x="24" y="76"/>
                  </a:cubicBezTo>
                  <a:cubicBezTo>
                    <a:pt x="43" y="87"/>
                    <a:pt x="66" y="81"/>
                    <a:pt x="77" y="62"/>
                  </a:cubicBezTo>
                  <a:cubicBezTo>
                    <a:pt x="87" y="44"/>
                    <a:pt x="81" y="21"/>
                    <a:pt x="63" y="10"/>
                  </a:cubicBezTo>
                </a:path>
              </a:pathLst>
            </a:custGeom>
            <a:solidFill>
              <a:srgbClr val="D9DE04"/>
            </a:solidFill>
            <a:ln>
              <a:noFill/>
            </a:ln>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grpSp>
          <p:nvGrpSpPr>
            <p:cNvPr id="31" name="Group 30">
              <a:extLst>
                <a:ext uri="{FF2B5EF4-FFF2-40B4-BE49-F238E27FC236}">
                  <a16:creationId xmlns:a16="http://schemas.microsoft.com/office/drawing/2014/main" id="{554B7B47-D3EA-413F-A978-203611F3552B}"/>
                </a:ext>
              </a:extLst>
            </p:cNvPr>
            <p:cNvGrpSpPr/>
            <p:nvPr/>
          </p:nvGrpSpPr>
          <p:grpSpPr>
            <a:xfrm>
              <a:off x="6322894" y="3349160"/>
              <a:ext cx="934162" cy="655149"/>
              <a:chOff x="6038817" y="3178754"/>
              <a:chExt cx="1184256" cy="830545"/>
            </a:xfrm>
            <a:solidFill>
              <a:srgbClr val="D9DE04"/>
            </a:solidFill>
          </p:grpSpPr>
          <p:cxnSp>
            <p:nvCxnSpPr>
              <p:cNvPr id="33" name="Straight Connector 32">
                <a:extLst>
                  <a:ext uri="{FF2B5EF4-FFF2-40B4-BE49-F238E27FC236}">
                    <a16:creationId xmlns:a16="http://schemas.microsoft.com/office/drawing/2014/main" id="{9C2A93B0-F455-4882-A280-A7EA13A09D93}"/>
                  </a:ext>
                </a:extLst>
              </p:cNvPr>
              <p:cNvCxnSpPr/>
              <p:nvPr/>
            </p:nvCxnSpPr>
            <p:spPr>
              <a:xfrm flipH="1" flipV="1">
                <a:off x="6819348" y="3178754"/>
                <a:ext cx="403725" cy="830545"/>
              </a:xfrm>
              <a:prstGeom prst="line">
                <a:avLst/>
              </a:prstGeom>
              <a:grpFill/>
              <a:ln w="19050">
                <a:solidFill>
                  <a:srgbClr val="D9DE0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482009B-7264-4E9E-AF23-DEFFC1CAABC5}"/>
                  </a:ext>
                </a:extLst>
              </p:cNvPr>
              <p:cNvCxnSpPr/>
              <p:nvPr/>
            </p:nvCxnSpPr>
            <p:spPr>
              <a:xfrm flipH="1">
                <a:off x="6038817" y="3178754"/>
                <a:ext cx="780531" cy="0"/>
              </a:xfrm>
              <a:prstGeom prst="line">
                <a:avLst/>
              </a:prstGeom>
              <a:grpFill/>
              <a:ln w="19050">
                <a:solidFill>
                  <a:srgbClr val="D9DE04"/>
                </a:solidFill>
              </a:ln>
            </p:spPr>
            <p:style>
              <a:lnRef idx="1">
                <a:schemeClr val="accent1"/>
              </a:lnRef>
              <a:fillRef idx="0">
                <a:schemeClr val="accent1"/>
              </a:fillRef>
              <a:effectRef idx="0">
                <a:schemeClr val="accent1"/>
              </a:effectRef>
              <a:fontRef idx="minor">
                <a:schemeClr val="tx1"/>
              </a:fontRef>
            </p:style>
          </p:cxnSp>
        </p:grpSp>
        <p:sp>
          <p:nvSpPr>
            <p:cNvPr id="32" name="Rectangle 17">
              <a:extLst>
                <a:ext uri="{FF2B5EF4-FFF2-40B4-BE49-F238E27FC236}">
                  <a16:creationId xmlns:a16="http://schemas.microsoft.com/office/drawing/2014/main" id="{C4D223EE-9061-4F59-B779-8C7A54F8C2F4}"/>
                </a:ext>
              </a:extLst>
            </p:cNvPr>
            <p:cNvSpPr>
              <a:spLocks noChangeArrowheads="1"/>
            </p:cNvSpPr>
            <p:nvPr/>
          </p:nvSpPr>
          <p:spPr bwMode="auto">
            <a:xfrm>
              <a:off x="5824419" y="2844962"/>
              <a:ext cx="498475" cy="1058516"/>
            </a:xfrm>
            <a:prstGeom prst="rect">
              <a:avLst/>
            </a:prstGeom>
            <a:solidFill>
              <a:srgbClr val="D9DE04"/>
            </a:solidFill>
            <a:ln>
              <a:noFill/>
            </a:ln>
          </p:spPr>
          <p:txBody>
            <a:bodyPr vert="horz" wrap="square" lIns="91440" tIns="45720" rIns="91440" bIns="45720" numCol="1" anchor="t" anchorCtr="0" compatLnSpc="1">
              <a:prstTxWarp prst="textNoShape">
                <a:avLst/>
              </a:prstTxWarp>
            </a:bodyPr>
            <a:lstStyle/>
            <a:p>
              <a:pPr defTabSz="1248305"/>
              <a:endParaRPr lang="en-GB" sz="2457">
                <a:solidFill>
                  <a:prstClr val="black"/>
                </a:solidFill>
              </a:endParaRPr>
            </a:p>
          </p:txBody>
        </p:sp>
      </p:grpSp>
      <p:sp>
        <p:nvSpPr>
          <p:cNvPr id="35" name="Rectangle 16">
            <a:extLst>
              <a:ext uri="{FF2B5EF4-FFF2-40B4-BE49-F238E27FC236}">
                <a16:creationId xmlns:a16="http://schemas.microsoft.com/office/drawing/2014/main" id="{5A47633B-5AAB-4C55-96A8-F8F703D18071}"/>
              </a:ext>
            </a:extLst>
          </p:cNvPr>
          <p:cNvSpPr>
            <a:spLocks noChangeArrowheads="1"/>
          </p:cNvSpPr>
          <p:nvPr/>
        </p:nvSpPr>
        <p:spPr bwMode="auto">
          <a:xfrm>
            <a:off x="2013128" y="2842581"/>
            <a:ext cx="3811578" cy="1063279"/>
          </a:xfrm>
          <a:prstGeom prst="rect">
            <a:avLst/>
          </a:prstGeom>
          <a:solidFill>
            <a:schemeClr val="bg1">
              <a:lumMod val="95000"/>
            </a:schemeClr>
          </a:solidFill>
          <a:ln>
            <a:noFill/>
          </a:ln>
        </p:spPr>
        <p:txBody>
          <a:bodyPr vert="horz" wrap="square" lIns="91440" tIns="45720" rIns="91440" bIns="45720" numCol="1" anchor="ctr" anchorCtr="0" compatLnSpc="1">
            <a:prstTxWarp prst="textNoShape">
              <a:avLst/>
            </a:prstTxWarp>
          </a:bodyPr>
          <a:lstStyle/>
          <a:p>
            <a:pPr defTabSz="1248305"/>
            <a:endParaRPr lang="en-US" altLang="en-US" sz="2000" dirty="0">
              <a:solidFill>
                <a:schemeClr val="tx1">
                  <a:lumMod val="65000"/>
                  <a:lumOff val="35000"/>
                </a:schemeClr>
              </a:solidFill>
              <a:latin typeface="Open Sans" panose="020B0606030504020204"/>
            </a:endParaRPr>
          </a:p>
          <a:p>
            <a:pPr defTabSz="1248305"/>
            <a:r>
              <a:rPr lang="en-US" altLang="en-US" sz="2000" dirty="0">
                <a:solidFill>
                  <a:schemeClr val="tx1">
                    <a:lumMod val="65000"/>
                    <a:lumOff val="35000"/>
                  </a:schemeClr>
                </a:solidFill>
                <a:latin typeface="Open Sans" panose="020B0606030504020204"/>
              </a:rPr>
              <a:t>A technique for reducing the variance of an estimated prediction function</a:t>
            </a:r>
          </a:p>
          <a:p>
            <a:pPr defTabSz="1248305"/>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36" name="Shape 372">
            <a:extLst>
              <a:ext uri="{FF2B5EF4-FFF2-40B4-BE49-F238E27FC236}">
                <a16:creationId xmlns:a16="http://schemas.microsoft.com/office/drawing/2014/main" id="{C72CB429-6E02-4CC9-B803-5A65A286318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Bagging and Bootstrapping</a:t>
            </a:r>
          </a:p>
        </p:txBody>
      </p:sp>
      <p:pic>
        <p:nvPicPr>
          <p:cNvPr id="37" name="Shape 375">
            <a:extLst>
              <a:ext uri="{FF2B5EF4-FFF2-40B4-BE49-F238E27FC236}">
                <a16:creationId xmlns:a16="http://schemas.microsoft.com/office/drawing/2014/main" id="{9E562EC6-6D9D-459A-A20B-0E27B9625DE1}"/>
              </a:ext>
            </a:extLst>
          </p:cNvPr>
          <p:cNvPicPr preferRelativeResize="0"/>
          <p:nvPr/>
        </p:nvPicPr>
        <p:blipFill rotWithShape="1">
          <a:blip r:embed="rId3">
            <a:alphaModFix/>
          </a:blip>
          <a:srcRect/>
          <a:stretch/>
        </p:blipFill>
        <p:spPr>
          <a:xfrm>
            <a:off x="5761854" y="829986"/>
            <a:ext cx="4846323" cy="253919"/>
          </a:xfrm>
          <a:prstGeom prst="rect">
            <a:avLst/>
          </a:prstGeom>
          <a:noFill/>
          <a:ln>
            <a:noFill/>
          </a:ln>
        </p:spPr>
      </p:pic>
      <p:sp>
        <p:nvSpPr>
          <p:cNvPr id="38" name="TextBox 37">
            <a:extLst>
              <a:ext uri="{FF2B5EF4-FFF2-40B4-BE49-F238E27FC236}">
                <a16:creationId xmlns:a16="http://schemas.microsoft.com/office/drawing/2014/main" id="{5364CE88-855A-4185-A404-F89F9F16516E}"/>
              </a:ext>
            </a:extLst>
          </p:cNvPr>
          <p:cNvSpPr txBox="1"/>
          <p:nvPr/>
        </p:nvSpPr>
        <p:spPr>
          <a:xfrm>
            <a:off x="3149282" y="1936362"/>
            <a:ext cx="2612572" cy="400110"/>
          </a:xfrm>
          <a:prstGeom prst="rect">
            <a:avLst/>
          </a:prstGeom>
          <a:noFill/>
        </p:spPr>
        <p:txBody>
          <a:bodyPr wrap="square" rtlCol="0">
            <a:spAutoFit/>
          </a:bodyPr>
          <a:lstStyle/>
          <a:p>
            <a:r>
              <a:rPr lang="en-IN" sz="2000" b="1" i="1" dirty="0">
                <a:solidFill>
                  <a:schemeClr val="tx1">
                    <a:lumMod val="65000"/>
                    <a:lumOff val="35000"/>
                  </a:schemeClr>
                </a:solidFill>
                <a:latin typeface="Open Sans" panose="020B0606030504020204"/>
              </a:rPr>
              <a:t>Bagging</a:t>
            </a:r>
          </a:p>
        </p:txBody>
      </p:sp>
      <p:sp>
        <p:nvSpPr>
          <p:cNvPr id="39" name="TextBox 38">
            <a:extLst>
              <a:ext uri="{FF2B5EF4-FFF2-40B4-BE49-F238E27FC236}">
                <a16:creationId xmlns:a16="http://schemas.microsoft.com/office/drawing/2014/main" id="{A74B89DD-CFE3-4073-9833-C16311252C5A}"/>
              </a:ext>
            </a:extLst>
          </p:cNvPr>
          <p:cNvSpPr txBox="1"/>
          <p:nvPr/>
        </p:nvSpPr>
        <p:spPr>
          <a:xfrm>
            <a:off x="10709175" y="1936362"/>
            <a:ext cx="2612572" cy="400110"/>
          </a:xfrm>
          <a:prstGeom prst="rect">
            <a:avLst/>
          </a:prstGeom>
          <a:noFill/>
        </p:spPr>
        <p:txBody>
          <a:bodyPr wrap="square" rtlCol="0">
            <a:spAutoFit/>
          </a:bodyPr>
          <a:lstStyle/>
          <a:p>
            <a:r>
              <a:rPr lang="en-IN" sz="2000" b="1" i="1" dirty="0">
                <a:solidFill>
                  <a:schemeClr val="tx1">
                    <a:lumMod val="65000"/>
                    <a:lumOff val="35000"/>
                  </a:schemeClr>
                </a:solidFill>
                <a:latin typeface="Open Sans" panose="020B0606030504020204"/>
              </a:rPr>
              <a:t>Bootstrapping</a:t>
            </a:r>
          </a:p>
        </p:txBody>
      </p:sp>
    </p:spTree>
    <p:extLst>
      <p:ext uri="{BB962C8B-B14F-4D97-AF65-F5344CB8AC3E}">
        <p14:creationId xmlns:p14="http://schemas.microsoft.com/office/powerpoint/2010/main" val="1378033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D4B1A75-ADC5-4DDE-B466-0E628637431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Bagging </a:t>
            </a:r>
            <a:r>
              <a:rPr lang="en-US" dirty="0">
                <a:solidFill>
                  <a:schemeClr val="tx1">
                    <a:lumMod val="75000"/>
                    <a:lumOff val="25000"/>
                  </a:schemeClr>
                </a:solidFill>
              </a:rPr>
              <a:t>and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Bootstrapping</a:t>
            </a:r>
          </a:p>
        </p:txBody>
      </p:sp>
      <p:pic>
        <p:nvPicPr>
          <p:cNvPr id="4" name="Shape 375">
            <a:extLst>
              <a:ext uri="{FF2B5EF4-FFF2-40B4-BE49-F238E27FC236}">
                <a16:creationId xmlns:a16="http://schemas.microsoft.com/office/drawing/2014/main" id="{D5877BA5-A245-4F23-B463-8604A1FFDEE4}"/>
              </a:ext>
            </a:extLst>
          </p:cNvPr>
          <p:cNvPicPr preferRelativeResize="0"/>
          <p:nvPr/>
        </p:nvPicPr>
        <p:blipFill rotWithShape="1">
          <a:blip r:embed="rId3">
            <a:alphaModFix/>
          </a:blip>
          <a:srcRect/>
          <a:stretch/>
        </p:blipFill>
        <p:spPr>
          <a:xfrm>
            <a:off x="5761854" y="829986"/>
            <a:ext cx="4846323" cy="253919"/>
          </a:xfrm>
          <a:prstGeom prst="rect">
            <a:avLst/>
          </a:prstGeom>
          <a:noFill/>
          <a:ln>
            <a:noFill/>
          </a:ln>
        </p:spPr>
      </p:pic>
      <p:grpSp>
        <p:nvGrpSpPr>
          <p:cNvPr id="47" name="Group 46">
            <a:extLst>
              <a:ext uri="{FF2B5EF4-FFF2-40B4-BE49-F238E27FC236}">
                <a16:creationId xmlns:a16="http://schemas.microsoft.com/office/drawing/2014/main" id="{3C631619-5E8A-4DCA-BF60-98192B92FF61}"/>
              </a:ext>
            </a:extLst>
          </p:cNvPr>
          <p:cNvGrpSpPr/>
          <p:nvPr/>
        </p:nvGrpSpPr>
        <p:grpSpPr>
          <a:xfrm>
            <a:off x="3552765" y="1228505"/>
            <a:ext cx="8221831" cy="7595819"/>
            <a:chOff x="3552765" y="1471500"/>
            <a:chExt cx="8221831" cy="7595819"/>
          </a:xfrm>
        </p:grpSpPr>
        <p:grpSp>
          <p:nvGrpSpPr>
            <p:cNvPr id="45" name="Group 44">
              <a:extLst>
                <a:ext uri="{FF2B5EF4-FFF2-40B4-BE49-F238E27FC236}">
                  <a16:creationId xmlns:a16="http://schemas.microsoft.com/office/drawing/2014/main" id="{E3FEA745-7E7D-4D4B-A3B3-4DDA6A5F8CAF}"/>
                </a:ext>
              </a:extLst>
            </p:cNvPr>
            <p:cNvGrpSpPr/>
            <p:nvPr/>
          </p:nvGrpSpPr>
          <p:grpSpPr>
            <a:xfrm>
              <a:off x="3552765" y="1471500"/>
              <a:ext cx="8221831" cy="6842514"/>
              <a:chOff x="3272113" y="1512797"/>
              <a:chExt cx="8221831" cy="6842514"/>
            </a:xfrm>
          </p:grpSpPr>
          <p:sp>
            <p:nvSpPr>
              <p:cNvPr id="5" name="Text Box 3">
                <a:extLst>
                  <a:ext uri="{FF2B5EF4-FFF2-40B4-BE49-F238E27FC236}">
                    <a16:creationId xmlns:a16="http://schemas.microsoft.com/office/drawing/2014/main" id="{E32344DF-F87F-4883-8FF7-726384886C5B}"/>
                  </a:ext>
                </a:extLst>
              </p:cNvPr>
              <p:cNvSpPr txBox="1">
                <a:spLocks noChangeArrowheads="1"/>
              </p:cNvSpPr>
              <p:nvPr/>
            </p:nvSpPr>
            <p:spPr bwMode="auto">
              <a:xfrm rot="16200000">
                <a:off x="2718596" y="4371945"/>
                <a:ext cx="15071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lumMod val="65000"/>
                        <a:lumOff val="35000"/>
                      </a:schemeClr>
                    </a:solidFill>
                    <a:latin typeface="Open Sans" panose="020B0604020202020204"/>
                  </a:rPr>
                  <a:t>N examples</a:t>
                </a:r>
              </a:p>
            </p:txBody>
          </p:sp>
          <p:sp>
            <p:nvSpPr>
              <p:cNvPr id="6" name="Text Box 4">
                <a:extLst>
                  <a:ext uri="{FF2B5EF4-FFF2-40B4-BE49-F238E27FC236}">
                    <a16:creationId xmlns:a16="http://schemas.microsoft.com/office/drawing/2014/main" id="{FC00ABCC-89B1-48CE-B33D-FD5568EF374F}"/>
                  </a:ext>
                </a:extLst>
              </p:cNvPr>
              <p:cNvSpPr txBox="1">
                <a:spLocks noChangeArrowheads="1"/>
              </p:cNvSpPr>
              <p:nvPr/>
            </p:nvSpPr>
            <p:spPr bwMode="auto">
              <a:xfrm>
                <a:off x="3990440" y="1512797"/>
                <a:ext cx="75035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pPr>
                <a:r>
                  <a:rPr lang="en-US" altLang="en-US" sz="2000" dirty="0">
                    <a:solidFill>
                      <a:schemeClr val="tx1">
                        <a:lumMod val="65000"/>
                        <a:lumOff val="35000"/>
                      </a:schemeClr>
                    </a:solidFill>
                    <a:latin typeface="Open Sans" panose="020B0606030504020204"/>
                  </a:rPr>
                  <a:t>Create bootstrap samples from the training data </a:t>
                </a:r>
              </a:p>
            </p:txBody>
          </p:sp>
          <p:sp>
            <p:nvSpPr>
              <p:cNvPr id="7" name="Rectangle 5">
                <a:extLst>
                  <a:ext uri="{FF2B5EF4-FFF2-40B4-BE49-F238E27FC236}">
                    <a16:creationId xmlns:a16="http://schemas.microsoft.com/office/drawing/2014/main" id="{D20323DE-E2B0-4989-B5DD-705837234829}"/>
                  </a:ext>
                </a:extLst>
              </p:cNvPr>
              <p:cNvSpPr>
                <a:spLocks noChangeArrowheads="1"/>
              </p:cNvSpPr>
              <p:nvPr/>
            </p:nvSpPr>
            <p:spPr bwMode="auto">
              <a:xfrm>
                <a:off x="6962732" y="2203321"/>
                <a:ext cx="1883262" cy="1506610"/>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sp>
            <p:nvSpPr>
              <p:cNvPr id="8" name="Rectangle 6">
                <a:extLst>
                  <a:ext uri="{FF2B5EF4-FFF2-40B4-BE49-F238E27FC236}">
                    <a16:creationId xmlns:a16="http://schemas.microsoft.com/office/drawing/2014/main" id="{DEB4779A-FB5D-449C-A4A9-71D25C4D1288}"/>
                  </a:ext>
                </a:extLst>
              </p:cNvPr>
              <p:cNvSpPr>
                <a:spLocks noChangeArrowheads="1"/>
              </p:cNvSpPr>
              <p:nvPr/>
            </p:nvSpPr>
            <p:spPr bwMode="auto">
              <a:xfrm>
                <a:off x="6962732" y="4337685"/>
                <a:ext cx="1883262" cy="1506610"/>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cxnSp>
            <p:nvCxnSpPr>
              <p:cNvPr id="9" name="AutoShape 7">
                <a:extLst>
                  <a:ext uri="{FF2B5EF4-FFF2-40B4-BE49-F238E27FC236}">
                    <a16:creationId xmlns:a16="http://schemas.microsoft.com/office/drawing/2014/main" id="{D85706DE-8EC3-4442-AF8B-5B4C7F948D70}"/>
                  </a:ext>
                </a:extLst>
              </p:cNvPr>
              <p:cNvCxnSpPr>
                <a:cxnSpLocks noChangeShapeType="1"/>
              </p:cNvCxnSpPr>
              <p:nvPr/>
            </p:nvCxnSpPr>
            <p:spPr bwMode="auto">
              <a:xfrm>
                <a:off x="5832774" y="4714337"/>
                <a:ext cx="1082876" cy="627754"/>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9">
                <a:extLst>
                  <a:ext uri="{FF2B5EF4-FFF2-40B4-BE49-F238E27FC236}">
                    <a16:creationId xmlns:a16="http://schemas.microsoft.com/office/drawing/2014/main" id="{89DF4701-5148-4EC9-9FE3-276CE4E7C2DD}"/>
                  </a:ext>
                </a:extLst>
              </p:cNvPr>
              <p:cNvSpPr txBox="1">
                <a:spLocks noChangeArrowheads="1"/>
              </p:cNvSpPr>
              <p:nvPr/>
            </p:nvSpPr>
            <p:spPr bwMode="auto">
              <a:xfrm rot="16200000">
                <a:off x="7394982" y="6408007"/>
                <a:ext cx="694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chemeClr val="tx1">
                        <a:lumMod val="65000"/>
                        <a:lumOff val="35000"/>
                      </a:schemeClr>
                    </a:solidFill>
                    <a:latin typeface="Open Sans" panose="020B0604020202020204"/>
                  </a:rPr>
                  <a:t>....…</a:t>
                </a:r>
              </a:p>
            </p:txBody>
          </p:sp>
          <p:cxnSp>
            <p:nvCxnSpPr>
              <p:cNvPr id="11" name="AutoShape 10">
                <a:extLst>
                  <a:ext uri="{FF2B5EF4-FFF2-40B4-BE49-F238E27FC236}">
                    <a16:creationId xmlns:a16="http://schemas.microsoft.com/office/drawing/2014/main" id="{6C29961F-0D25-4CD6-8C46-34EB336C1611}"/>
                  </a:ext>
                </a:extLst>
              </p:cNvPr>
              <p:cNvCxnSpPr>
                <a:cxnSpLocks noChangeShapeType="1"/>
              </p:cNvCxnSpPr>
              <p:nvPr/>
            </p:nvCxnSpPr>
            <p:spPr bwMode="auto">
              <a:xfrm>
                <a:off x="5832774" y="4463235"/>
                <a:ext cx="1082876" cy="3892076"/>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11B8C119-B40F-46CB-BDF0-68F32297DBD5}"/>
                  </a:ext>
                </a:extLst>
              </p:cNvPr>
              <p:cNvSpPr>
                <a:spLocks noChangeArrowheads="1"/>
              </p:cNvSpPr>
              <p:nvPr/>
            </p:nvSpPr>
            <p:spPr bwMode="auto">
              <a:xfrm>
                <a:off x="3949512" y="3835481"/>
                <a:ext cx="1883262" cy="1506610"/>
              </a:xfrm>
              <a:prstGeom prst="rect">
                <a:avLst/>
              </a:prstGeom>
              <a:solidFill>
                <a:srgbClr val="5EB9C2"/>
              </a:solidFill>
              <a:ln w="28575">
                <a:solidFill>
                  <a:schemeClr val="bg1"/>
                </a:solidFill>
                <a:miter lim="800000"/>
                <a:headEnd/>
                <a:tailEnd/>
              </a:ln>
              <a:effectLst/>
            </p:spPr>
            <p:txBody>
              <a:bodyPr wrap="none" anchor="ctr"/>
              <a:lstStyle/>
              <a:p>
                <a:endParaRPr lang="en-IN" dirty="0"/>
              </a:p>
            </p:txBody>
          </p:sp>
          <p:cxnSp>
            <p:nvCxnSpPr>
              <p:cNvPr id="13" name="AutoShape 12">
                <a:extLst>
                  <a:ext uri="{FF2B5EF4-FFF2-40B4-BE49-F238E27FC236}">
                    <a16:creationId xmlns:a16="http://schemas.microsoft.com/office/drawing/2014/main" id="{AACE3604-AA04-45C0-AFC2-8BCE52CDD91F}"/>
                  </a:ext>
                </a:extLst>
              </p:cNvPr>
              <p:cNvCxnSpPr>
                <a:cxnSpLocks noChangeShapeType="1"/>
              </p:cNvCxnSpPr>
              <p:nvPr/>
            </p:nvCxnSpPr>
            <p:spPr bwMode="auto">
              <a:xfrm flipV="1">
                <a:off x="5832774" y="3207727"/>
                <a:ext cx="1082876" cy="1004407"/>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13">
                <a:extLst>
                  <a:ext uri="{FF2B5EF4-FFF2-40B4-BE49-F238E27FC236}">
                    <a16:creationId xmlns:a16="http://schemas.microsoft.com/office/drawing/2014/main" id="{D77617FD-A930-428F-8E3B-1A4781EFEA9C}"/>
                  </a:ext>
                </a:extLst>
              </p:cNvPr>
              <p:cNvSpPr txBox="1">
                <a:spLocks noChangeArrowheads="1"/>
              </p:cNvSpPr>
              <p:nvPr/>
            </p:nvSpPr>
            <p:spPr bwMode="auto">
              <a:xfrm>
                <a:off x="3614710" y="2831075"/>
                <a:ext cx="1393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lumMod val="65000"/>
                        <a:lumOff val="35000"/>
                      </a:schemeClr>
                    </a:solidFill>
                    <a:latin typeface="Open Sans" panose="020B0604020202020204"/>
                  </a:rPr>
                  <a:t>M features</a:t>
                </a:r>
              </a:p>
            </p:txBody>
          </p:sp>
        </p:grpSp>
        <p:sp>
          <p:nvSpPr>
            <p:cNvPr id="46" name="Rectangle 6">
              <a:extLst>
                <a:ext uri="{FF2B5EF4-FFF2-40B4-BE49-F238E27FC236}">
                  <a16:creationId xmlns:a16="http://schemas.microsoft.com/office/drawing/2014/main" id="{E2F170BA-9F6C-4963-BC57-64EABC8208B5}"/>
                </a:ext>
              </a:extLst>
            </p:cNvPr>
            <p:cNvSpPr>
              <a:spLocks noChangeArrowheads="1"/>
            </p:cNvSpPr>
            <p:nvPr/>
          </p:nvSpPr>
          <p:spPr bwMode="auto">
            <a:xfrm>
              <a:off x="7243384" y="7560709"/>
              <a:ext cx="1883262" cy="1506610"/>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grpSp>
    </p:spTree>
    <p:extLst>
      <p:ext uri="{BB962C8B-B14F-4D97-AF65-F5344CB8AC3E}">
        <p14:creationId xmlns:p14="http://schemas.microsoft.com/office/powerpoint/2010/main" val="3921696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7BFBB9C-8147-4604-8A5F-5A32E4B5AFC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Decision Tree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Classifier</a:t>
            </a:r>
          </a:p>
        </p:txBody>
      </p:sp>
      <p:pic>
        <p:nvPicPr>
          <p:cNvPr id="4" name="Shape 375">
            <a:extLst>
              <a:ext uri="{FF2B5EF4-FFF2-40B4-BE49-F238E27FC236}">
                <a16:creationId xmlns:a16="http://schemas.microsoft.com/office/drawing/2014/main" id="{DC57415E-E6F5-4C54-8998-4422F26092C5}"/>
              </a:ext>
            </a:extLst>
          </p:cNvPr>
          <p:cNvPicPr preferRelativeResize="0"/>
          <p:nvPr/>
        </p:nvPicPr>
        <p:blipFill rotWithShape="1">
          <a:blip r:embed="rId3">
            <a:alphaModFix/>
          </a:blip>
          <a:srcRect/>
          <a:stretch/>
        </p:blipFill>
        <p:spPr>
          <a:xfrm>
            <a:off x="6182403" y="829986"/>
            <a:ext cx="4005225" cy="253919"/>
          </a:xfrm>
          <a:prstGeom prst="rect">
            <a:avLst/>
          </a:prstGeom>
          <a:noFill/>
          <a:ln>
            <a:noFill/>
          </a:ln>
        </p:spPr>
      </p:pic>
      <p:grpSp>
        <p:nvGrpSpPr>
          <p:cNvPr id="104" name="Group 103">
            <a:extLst>
              <a:ext uri="{FF2B5EF4-FFF2-40B4-BE49-F238E27FC236}">
                <a16:creationId xmlns:a16="http://schemas.microsoft.com/office/drawing/2014/main" id="{4479D45D-97B3-421D-AD2F-054ABE7E05C4}"/>
              </a:ext>
            </a:extLst>
          </p:cNvPr>
          <p:cNvGrpSpPr/>
          <p:nvPr/>
        </p:nvGrpSpPr>
        <p:grpSpPr>
          <a:xfrm>
            <a:off x="633035" y="2089928"/>
            <a:ext cx="6053726" cy="5230824"/>
            <a:chOff x="99128" y="1637901"/>
            <a:chExt cx="6053726" cy="5230824"/>
          </a:xfrm>
        </p:grpSpPr>
        <p:grpSp>
          <p:nvGrpSpPr>
            <p:cNvPr id="18" name="Group 17">
              <a:extLst>
                <a:ext uri="{FF2B5EF4-FFF2-40B4-BE49-F238E27FC236}">
                  <a16:creationId xmlns:a16="http://schemas.microsoft.com/office/drawing/2014/main" id="{122678BE-1F3C-44B0-8195-B10E801AA04E}"/>
                </a:ext>
              </a:extLst>
            </p:cNvPr>
            <p:cNvGrpSpPr/>
            <p:nvPr/>
          </p:nvGrpSpPr>
          <p:grpSpPr>
            <a:xfrm>
              <a:off x="99128" y="1637901"/>
              <a:ext cx="6053726" cy="4660189"/>
              <a:chOff x="1100109" y="2798651"/>
              <a:chExt cx="6053726" cy="4660189"/>
            </a:xfrm>
          </p:grpSpPr>
          <p:grpSp>
            <p:nvGrpSpPr>
              <p:cNvPr id="5" name="Group 4">
                <a:extLst>
                  <a:ext uri="{FF2B5EF4-FFF2-40B4-BE49-F238E27FC236}">
                    <a16:creationId xmlns:a16="http://schemas.microsoft.com/office/drawing/2014/main" id="{D4048F16-B3FB-4E6D-9377-6ACF3A83B104}"/>
                  </a:ext>
                </a:extLst>
              </p:cNvPr>
              <p:cNvGrpSpPr/>
              <p:nvPr/>
            </p:nvGrpSpPr>
            <p:grpSpPr>
              <a:xfrm>
                <a:off x="1100109" y="2798651"/>
                <a:ext cx="4222267" cy="4660189"/>
                <a:chOff x="3272113" y="2203321"/>
                <a:chExt cx="5573881" cy="6151990"/>
              </a:xfrm>
            </p:grpSpPr>
            <p:sp>
              <p:nvSpPr>
                <p:cNvPr id="6" name="Text Box 3">
                  <a:extLst>
                    <a:ext uri="{FF2B5EF4-FFF2-40B4-BE49-F238E27FC236}">
                      <a16:creationId xmlns:a16="http://schemas.microsoft.com/office/drawing/2014/main" id="{B4B6C8DF-D4D8-4ABD-83F9-9D8A069A106C}"/>
                    </a:ext>
                  </a:extLst>
                </p:cNvPr>
                <p:cNvSpPr txBox="1">
                  <a:spLocks noChangeArrowheads="1"/>
                </p:cNvSpPr>
                <p:nvPr/>
              </p:nvSpPr>
              <p:spPr bwMode="auto">
                <a:xfrm rot="16200000">
                  <a:off x="2718596" y="4371945"/>
                  <a:ext cx="15071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lumMod val="65000"/>
                          <a:lumOff val="35000"/>
                        </a:schemeClr>
                      </a:solidFill>
                      <a:latin typeface="Open Sans" panose="020B0604020202020204"/>
                    </a:rPr>
                    <a:t>N examples</a:t>
                  </a:r>
                </a:p>
              </p:txBody>
            </p:sp>
            <p:sp>
              <p:nvSpPr>
                <p:cNvPr id="8" name="Rectangle 5">
                  <a:extLst>
                    <a:ext uri="{FF2B5EF4-FFF2-40B4-BE49-F238E27FC236}">
                      <a16:creationId xmlns:a16="http://schemas.microsoft.com/office/drawing/2014/main" id="{2DFD20AE-BDEC-4CA1-ABE9-3826FA79E0CF}"/>
                    </a:ext>
                  </a:extLst>
                </p:cNvPr>
                <p:cNvSpPr>
                  <a:spLocks noChangeArrowheads="1"/>
                </p:cNvSpPr>
                <p:nvPr/>
              </p:nvSpPr>
              <p:spPr bwMode="auto">
                <a:xfrm>
                  <a:off x="6962732" y="2203321"/>
                  <a:ext cx="1883262" cy="1506610"/>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sp>
              <p:nvSpPr>
                <p:cNvPr id="9" name="Rectangle 6">
                  <a:extLst>
                    <a:ext uri="{FF2B5EF4-FFF2-40B4-BE49-F238E27FC236}">
                      <a16:creationId xmlns:a16="http://schemas.microsoft.com/office/drawing/2014/main" id="{537B0225-0177-4B87-870F-5C2880BB7AC8}"/>
                    </a:ext>
                  </a:extLst>
                </p:cNvPr>
                <p:cNvSpPr>
                  <a:spLocks noChangeArrowheads="1"/>
                </p:cNvSpPr>
                <p:nvPr/>
              </p:nvSpPr>
              <p:spPr bwMode="auto">
                <a:xfrm>
                  <a:off x="6962732" y="4337685"/>
                  <a:ext cx="1883262" cy="1506610"/>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cxnSp>
              <p:nvCxnSpPr>
                <p:cNvPr id="10" name="AutoShape 7">
                  <a:extLst>
                    <a:ext uri="{FF2B5EF4-FFF2-40B4-BE49-F238E27FC236}">
                      <a16:creationId xmlns:a16="http://schemas.microsoft.com/office/drawing/2014/main" id="{42E4A7F6-0A7F-4333-98FB-E0A641928AC0}"/>
                    </a:ext>
                  </a:extLst>
                </p:cNvPr>
                <p:cNvCxnSpPr>
                  <a:cxnSpLocks noChangeShapeType="1"/>
                </p:cNvCxnSpPr>
                <p:nvPr/>
              </p:nvCxnSpPr>
              <p:spPr bwMode="auto">
                <a:xfrm>
                  <a:off x="5832774" y="4714337"/>
                  <a:ext cx="1082876" cy="627754"/>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9">
                  <a:extLst>
                    <a:ext uri="{FF2B5EF4-FFF2-40B4-BE49-F238E27FC236}">
                      <a16:creationId xmlns:a16="http://schemas.microsoft.com/office/drawing/2014/main" id="{ED48ABE1-6FBC-4977-B8D4-467B403D95A3}"/>
                    </a:ext>
                  </a:extLst>
                </p:cNvPr>
                <p:cNvSpPr txBox="1">
                  <a:spLocks noChangeArrowheads="1"/>
                </p:cNvSpPr>
                <p:nvPr/>
              </p:nvSpPr>
              <p:spPr bwMode="auto">
                <a:xfrm rot="16200000">
                  <a:off x="7394982" y="6408007"/>
                  <a:ext cx="694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chemeClr val="tx1">
                          <a:lumMod val="65000"/>
                          <a:lumOff val="35000"/>
                        </a:schemeClr>
                      </a:solidFill>
                      <a:latin typeface="Open Sans" panose="020B0604020202020204"/>
                    </a:rPr>
                    <a:t>....…</a:t>
                  </a:r>
                </a:p>
              </p:txBody>
            </p:sp>
            <p:cxnSp>
              <p:nvCxnSpPr>
                <p:cNvPr id="12" name="AutoShape 10">
                  <a:extLst>
                    <a:ext uri="{FF2B5EF4-FFF2-40B4-BE49-F238E27FC236}">
                      <a16:creationId xmlns:a16="http://schemas.microsoft.com/office/drawing/2014/main" id="{CF975ECA-1615-4227-81F0-2073C0803E8F}"/>
                    </a:ext>
                  </a:extLst>
                </p:cNvPr>
                <p:cNvCxnSpPr>
                  <a:cxnSpLocks noChangeShapeType="1"/>
                </p:cNvCxnSpPr>
                <p:nvPr/>
              </p:nvCxnSpPr>
              <p:spPr bwMode="auto">
                <a:xfrm>
                  <a:off x="5832774" y="4463235"/>
                  <a:ext cx="1082876" cy="3892076"/>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a:extLst>
                    <a:ext uri="{FF2B5EF4-FFF2-40B4-BE49-F238E27FC236}">
                      <a16:creationId xmlns:a16="http://schemas.microsoft.com/office/drawing/2014/main" id="{06D99B0A-F8BC-4891-8DFF-00A1D9941A71}"/>
                    </a:ext>
                  </a:extLst>
                </p:cNvPr>
                <p:cNvSpPr>
                  <a:spLocks noChangeArrowheads="1"/>
                </p:cNvSpPr>
                <p:nvPr/>
              </p:nvSpPr>
              <p:spPr bwMode="auto">
                <a:xfrm>
                  <a:off x="3949512" y="3835481"/>
                  <a:ext cx="1883262" cy="1506610"/>
                </a:xfrm>
                <a:prstGeom prst="rect">
                  <a:avLst/>
                </a:prstGeom>
                <a:solidFill>
                  <a:srgbClr val="5EB9C2"/>
                </a:solidFill>
                <a:ln w="28575">
                  <a:solidFill>
                    <a:schemeClr val="bg1"/>
                  </a:solidFill>
                  <a:miter lim="800000"/>
                  <a:headEnd/>
                  <a:tailEnd/>
                </a:ln>
                <a:effectLst/>
              </p:spPr>
              <p:txBody>
                <a:bodyPr wrap="none" anchor="ctr"/>
                <a:lstStyle/>
                <a:p>
                  <a:endParaRPr lang="en-IN" dirty="0"/>
                </a:p>
              </p:txBody>
            </p:sp>
            <p:cxnSp>
              <p:nvCxnSpPr>
                <p:cNvPr id="14" name="AutoShape 12">
                  <a:extLst>
                    <a:ext uri="{FF2B5EF4-FFF2-40B4-BE49-F238E27FC236}">
                      <a16:creationId xmlns:a16="http://schemas.microsoft.com/office/drawing/2014/main" id="{B297C390-6550-48C4-89F6-38160AA7606F}"/>
                    </a:ext>
                  </a:extLst>
                </p:cNvPr>
                <p:cNvCxnSpPr>
                  <a:cxnSpLocks noChangeShapeType="1"/>
                </p:cNvCxnSpPr>
                <p:nvPr/>
              </p:nvCxnSpPr>
              <p:spPr bwMode="auto">
                <a:xfrm flipV="1">
                  <a:off x="5832774" y="3207727"/>
                  <a:ext cx="1082876" cy="1004407"/>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3">
                  <a:extLst>
                    <a:ext uri="{FF2B5EF4-FFF2-40B4-BE49-F238E27FC236}">
                      <a16:creationId xmlns:a16="http://schemas.microsoft.com/office/drawing/2014/main" id="{B8541B19-B797-47BD-A73F-119D5B037344}"/>
                    </a:ext>
                  </a:extLst>
                </p:cNvPr>
                <p:cNvSpPr txBox="1">
                  <a:spLocks noChangeArrowheads="1"/>
                </p:cNvSpPr>
                <p:nvPr/>
              </p:nvSpPr>
              <p:spPr bwMode="auto">
                <a:xfrm>
                  <a:off x="3614710" y="2831075"/>
                  <a:ext cx="1393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lumMod val="65000"/>
                          <a:lumOff val="35000"/>
                        </a:schemeClr>
                      </a:solidFill>
                      <a:latin typeface="Open Sans" panose="020B0604020202020204"/>
                    </a:rPr>
                    <a:t>M features</a:t>
                  </a:r>
                </a:p>
              </p:txBody>
            </p:sp>
          </p:grpSp>
          <p:sp>
            <p:nvSpPr>
              <p:cNvPr id="17" name="Line 12">
                <a:extLst>
                  <a:ext uri="{FF2B5EF4-FFF2-40B4-BE49-F238E27FC236}">
                    <a16:creationId xmlns:a16="http://schemas.microsoft.com/office/drawing/2014/main" id="{96BF5A21-AEB9-4924-B968-E4B51D18487A}"/>
                  </a:ext>
                </a:extLst>
              </p:cNvPr>
              <p:cNvSpPr>
                <a:spLocks noChangeShapeType="1"/>
              </p:cNvSpPr>
              <p:nvPr/>
            </p:nvSpPr>
            <p:spPr bwMode="auto">
              <a:xfrm flipV="1">
                <a:off x="5409015" y="3274181"/>
                <a:ext cx="1744820" cy="5994"/>
              </a:xfrm>
              <a:prstGeom prst="line">
                <a:avLst/>
              </a:prstGeom>
              <a:noFill/>
              <a:ln w="3810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9" name="Rectangle 6">
              <a:extLst>
                <a:ext uri="{FF2B5EF4-FFF2-40B4-BE49-F238E27FC236}">
                  <a16:creationId xmlns:a16="http://schemas.microsoft.com/office/drawing/2014/main" id="{051A3EBF-4538-4E40-80DA-1FA9B17DDA7E}"/>
                </a:ext>
              </a:extLst>
            </p:cNvPr>
            <p:cNvSpPr>
              <a:spLocks noChangeArrowheads="1"/>
            </p:cNvSpPr>
            <p:nvPr/>
          </p:nvSpPr>
          <p:spPr bwMode="auto">
            <a:xfrm>
              <a:off x="2894806" y="5727454"/>
              <a:ext cx="1426589" cy="1141271"/>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grpSp>
      <p:grpSp>
        <p:nvGrpSpPr>
          <p:cNvPr id="103" name="Group 102">
            <a:extLst>
              <a:ext uri="{FF2B5EF4-FFF2-40B4-BE49-F238E27FC236}">
                <a16:creationId xmlns:a16="http://schemas.microsoft.com/office/drawing/2014/main" id="{9824617A-DBA4-49E2-841F-4F4ED180CCA3}"/>
              </a:ext>
            </a:extLst>
          </p:cNvPr>
          <p:cNvGrpSpPr/>
          <p:nvPr/>
        </p:nvGrpSpPr>
        <p:grpSpPr>
          <a:xfrm>
            <a:off x="5590705" y="2103631"/>
            <a:ext cx="9666378" cy="5107994"/>
            <a:chOff x="5802238" y="1679091"/>
            <a:chExt cx="9666378" cy="5107994"/>
          </a:xfrm>
        </p:grpSpPr>
        <p:cxnSp>
          <p:nvCxnSpPr>
            <p:cNvPr id="28" name="Straight Arrow Connector 27">
              <a:extLst>
                <a:ext uri="{FF2B5EF4-FFF2-40B4-BE49-F238E27FC236}">
                  <a16:creationId xmlns:a16="http://schemas.microsoft.com/office/drawing/2014/main" id="{13316B5E-27D9-414E-8BD3-0ED06296A6FF}"/>
                </a:ext>
              </a:extLst>
            </p:cNvPr>
            <p:cNvCxnSpPr>
              <a:stCxn id="2" idx="3"/>
              <a:endCxn id="20" idx="0"/>
            </p:cNvCxnSpPr>
            <p:nvPr/>
          </p:nvCxnSpPr>
          <p:spPr>
            <a:xfrm flipH="1">
              <a:off x="8928189" y="2431721"/>
              <a:ext cx="1034803" cy="53083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C43B9E3-9DEF-44FD-9D20-7F17C59B6C7A}"/>
                </a:ext>
              </a:extLst>
            </p:cNvPr>
            <p:cNvCxnSpPr>
              <a:stCxn id="2" idx="5"/>
              <a:endCxn id="21" idx="0"/>
            </p:cNvCxnSpPr>
            <p:nvPr/>
          </p:nvCxnSpPr>
          <p:spPr>
            <a:xfrm>
              <a:off x="11094898" y="2431721"/>
              <a:ext cx="1034803" cy="53083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DC730BC-A15E-4B3C-B741-DB912511EE4A}"/>
                </a:ext>
              </a:extLst>
            </p:cNvPr>
            <p:cNvCxnSpPr>
              <a:stCxn id="21" idx="3"/>
              <a:endCxn id="32" idx="0"/>
            </p:cNvCxnSpPr>
            <p:nvPr/>
          </p:nvCxnSpPr>
          <p:spPr>
            <a:xfrm flipH="1">
              <a:off x="11066329" y="3715181"/>
              <a:ext cx="497419" cy="97314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5BEEE2-F590-4761-8D30-1F39B7E62E3F}"/>
                </a:ext>
              </a:extLst>
            </p:cNvPr>
            <p:cNvCxnSpPr>
              <a:stCxn id="21" idx="5"/>
              <a:endCxn id="33" idx="0"/>
            </p:cNvCxnSpPr>
            <p:nvPr/>
          </p:nvCxnSpPr>
          <p:spPr>
            <a:xfrm>
              <a:off x="12695653" y="3715181"/>
              <a:ext cx="768607" cy="97314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6FFB090-BBE7-41CA-9B48-1317555236F7}"/>
                </a:ext>
              </a:extLst>
            </p:cNvPr>
            <p:cNvCxnSpPr>
              <a:stCxn id="20" idx="3"/>
            </p:cNvCxnSpPr>
            <p:nvPr/>
          </p:nvCxnSpPr>
          <p:spPr>
            <a:xfrm flipH="1">
              <a:off x="7425427" y="3715181"/>
              <a:ext cx="936810" cy="97314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8229D76-D7B2-47C3-AE2A-566B57FD5E18}"/>
                </a:ext>
              </a:extLst>
            </p:cNvPr>
            <p:cNvCxnSpPr>
              <a:stCxn id="20" idx="5"/>
              <a:endCxn id="44" idx="0"/>
            </p:cNvCxnSpPr>
            <p:nvPr/>
          </p:nvCxnSpPr>
          <p:spPr>
            <a:xfrm>
              <a:off x="9494142" y="3715181"/>
              <a:ext cx="337311" cy="36267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6AB9B29A-5CF7-4331-A727-44EFFA1F9D13}"/>
                </a:ext>
              </a:extLst>
            </p:cNvPr>
            <p:cNvGrpSpPr/>
            <p:nvPr/>
          </p:nvGrpSpPr>
          <p:grpSpPr>
            <a:xfrm>
              <a:off x="9728568" y="1679091"/>
              <a:ext cx="1600755" cy="881761"/>
              <a:chOff x="9728568" y="1679091"/>
              <a:chExt cx="1600755" cy="881761"/>
            </a:xfrm>
          </p:grpSpPr>
          <p:sp>
            <p:nvSpPr>
              <p:cNvPr id="2" name="Oval 1">
                <a:extLst>
                  <a:ext uri="{FF2B5EF4-FFF2-40B4-BE49-F238E27FC236}">
                    <a16:creationId xmlns:a16="http://schemas.microsoft.com/office/drawing/2014/main" id="{CD7A084D-3896-4780-9E75-163D8006FED5}"/>
                  </a:ext>
                </a:extLst>
              </p:cNvPr>
              <p:cNvSpPr/>
              <p:nvPr/>
            </p:nvSpPr>
            <p:spPr>
              <a:xfrm>
                <a:off x="9728568" y="1679091"/>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C4C7668-61BE-47F3-B0C4-F9840AC908D6}"/>
                  </a:ext>
                </a:extLst>
              </p:cNvPr>
              <p:cNvSpPr txBox="1"/>
              <p:nvPr/>
            </p:nvSpPr>
            <p:spPr>
              <a:xfrm>
                <a:off x="9961720" y="1796493"/>
                <a:ext cx="1178528" cy="646331"/>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Location</a:t>
                </a:r>
              </a:p>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Similarity</a:t>
                </a:r>
              </a:p>
            </p:txBody>
          </p:sp>
        </p:grpSp>
        <p:grpSp>
          <p:nvGrpSpPr>
            <p:cNvPr id="61" name="Group 60">
              <a:extLst>
                <a:ext uri="{FF2B5EF4-FFF2-40B4-BE49-F238E27FC236}">
                  <a16:creationId xmlns:a16="http://schemas.microsoft.com/office/drawing/2014/main" id="{8A005193-84E9-434E-BD78-C776E30B16F8}"/>
                </a:ext>
              </a:extLst>
            </p:cNvPr>
            <p:cNvGrpSpPr/>
            <p:nvPr/>
          </p:nvGrpSpPr>
          <p:grpSpPr>
            <a:xfrm>
              <a:off x="8127811" y="2962551"/>
              <a:ext cx="1600755" cy="881761"/>
              <a:chOff x="8127811" y="2962551"/>
              <a:chExt cx="1600755" cy="881761"/>
            </a:xfrm>
          </p:grpSpPr>
          <p:sp>
            <p:nvSpPr>
              <p:cNvPr id="20" name="Oval 19">
                <a:extLst>
                  <a:ext uri="{FF2B5EF4-FFF2-40B4-BE49-F238E27FC236}">
                    <a16:creationId xmlns:a16="http://schemas.microsoft.com/office/drawing/2014/main" id="{24AABE00-07AB-40E5-B0F4-CB1B043D01B0}"/>
                  </a:ext>
                </a:extLst>
              </p:cNvPr>
              <p:cNvSpPr/>
              <p:nvPr/>
            </p:nvSpPr>
            <p:spPr>
              <a:xfrm>
                <a:off x="8127811" y="2962551"/>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1C5D45A-2680-4940-BBAF-F226CF06E0CB}"/>
                  </a:ext>
                </a:extLst>
              </p:cNvPr>
              <p:cNvSpPr txBox="1"/>
              <p:nvPr/>
            </p:nvSpPr>
            <p:spPr>
              <a:xfrm>
                <a:off x="8229444" y="3057256"/>
                <a:ext cx="1353447" cy="646331"/>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Gene </a:t>
                </a:r>
              </a:p>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Expression</a:t>
                </a:r>
              </a:p>
            </p:txBody>
          </p:sp>
        </p:grpSp>
        <p:grpSp>
          <p:nvGrpSpPr>
            <p:cNvPr id="63" name="Group 62">
              <a:extLst>
                <a:ext uri="{FF2B5EF4-FFF2-40B4-BE49-F238E27FC236}">
                  <a16:creationId xmlns:a16="http://schemas.microsoft.com/office/drawing/2014/main" id="{14F8FE5B-200B-4811-A6D1-A28AAF813047}"/>
                </a:ext>
              </a:extLst>
            </p:cNvPr>
            <p:cNvGrpSpPr/>
            <p:nvPr/>
          </p:nvGrpSpPr>
          <p:grpSpPr>
            <a:xfrm>
              <a:off x="6220476" y="4699920"/>
              <a:ext cx="2466062" cy="973145"/>
              <a:chOff x="6220476" y="4699920"/>
              <a:chExt cx="2466062" cy="973145"/>
            </a:xfrm>
          </p:grpSpPr>
          <p:sp>
            <p:nvSpPr>
              <p:cNvPr id="31" name="Oval 30">
                <a:extLst>
                  <a:ext uri="{FF2B5EF4-FFF2-40B4-BE49-F238E27FC236}">
                    <a16:creationId xmlns:a16="http://schemas.microsoft.com/office/drawing/2014/main" id="{8B955613-F540-4E88-A464-421FEDB8DA3E}"/>
                  </a:ext>
                </a:extLst>
              </p:cNvPr>
              <p:cNvSpPr/>
              <p:nvPr/>
            </p:nvSpPr>
            <p:spPr>
              <a:xfrm>
                <a:off x="6220476" y="4699920"/>
                <a:ext cx="2466062" cy="973145"/>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78411D1-1ADE-4F8D-984A-F27E2F1E30E1}"/>
                  </a:ext>
                </a:extLst>
              </p:cNvPr>
              <p:cNvSpPr txBox="1"/>
              <p:nvPr/>
            </p:nvSpPr>
            <p:spPr>
              <a:xfrm>
                <a:off x="6391493" y="4852037"/>
                <a:ext cx="2169184" cy="646331"/>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Neighbor</a:t>
                </a:r>
              </a:p>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Function Similarity</a:t>
                </a:r>
              </a:p>
            </p:txBody>
          </p:sp>
        </p:grpSp>
        <p:grpSp>
          <p:nvGrpSpPr>
            <p:cNvPr id="65" name="Group 64">
              <a:extLst>
                <a:ext uri="{FF2B5EF4-FFF2-40B4-BE49-F238E27FC236}">
                  <a16:creationId xmlns:a16="http://schemas.microsoft.com/office/drawing/2014/main" id="{0A16F6D8-8C42-455E-97A9-61B534E83E2B}"/>
                </a:ext>
              </a:extLst>
            </p:cNvPr>
            <p:cNvGrpSpPr/>
            <p:nvPr/>
          </p:nvGrpSpPr>
          <p:grpSpPr>
            <a:xfrm>
              <a:off x="9162530" y="4077856"/>
              <a:ext cx="1337847" cy="671694"/>
              <a:chOff x="9162530" y="4077856"/>
              <a:chExt cx="1337847" cy="671694"/>
            </a:xfrm>
          </p:grpSpPr>
          <p:sp>
            <p:nvSpPr>
              <p:cNvPr id="44" name="Rectangle: Rounded Corners 43">
                <a:extLst>
                  <a:ext uri="{FF2B5EF4-FFF2-40B4-BE49-F238E27FC236}">
                    <a16:creationId xmlns:a16="http://schemas.microsoft.com/office/drawing/2014/main" id="{4D3140FD-A3A7-479F-B22B-ADAEC8CE7B4D}"/>
                  </a:ext>
                </a:extLst>
              </p:cNvPr>
              <p:cNvSpPr/>
              <p:nvPr/>
            </p:nvSpPr>
            <p:spPr>
              <a:xfrm>
                <a:off x="9162530" y="4077856"/>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F9654C2-701A-447C-BBDE-705DF2DA287D}"/>
                  </a:ext>
                </a:extLst>
              </p:cNvPr>
              <p:cNvSpPr txBox="1"/>
              <p:nvPr/>
            </p:nvSpPr>
            <p:spPr>
              <a:xfrm>
                <a:off x="9325449" y="4229037"/>
                <a:ext cx="1012008"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67" name="Group 66">
              <a:extLst>
                <a:ext uri="{FF2B5EF4-FFF2-40B4-BE49-F238E27FC236}">
                  <a16:creationId xmlns:a16="http://schemas.microsoft.com/office/drawing/2014/main" id="{DEB489DF-9994-4A37-8647-AA14B797D5CA}"/>
                </a:ext>
              </a:extLst>
            </p:cNvPr>
            <p:cNvGrpSpPr/>
            <p:nvPr/>
          </p:nvGrpSpPr>
          <p:grpSpPr>
            <a:xfrm>
              <a:off x="5802238" y="6115391"/>
              <a:ext cx="1337847" cy="671694"/>
              <a:chOff x="5802238" y="6115391"/>
              <a:chExt cx="1337847" cy="671694"/>
            </a:xfrm>
          </p:grpSpPr>
          <p:sp>
            <p:nvSpPr>
              <p:cNvPr id="52" name="Rectangle: Rounded Corners 51">
                <a:extLst>
                  <a:ext uri="{FF2B5EF4-FFF2-40B4-BE49-F238E27FC236}">
                    <a16:creationId xmlns:a16="http://schemas.microsoft.com/office/drawing/2014/main" id="{64301E03-23B9-498A-81FA-9880B317BD5A}"/>
                  </a:ext>
                </a:extLst>
              </p:cNvPr>
              <p:cNvSpPr/>
              <p:nvPr/>
            </p:nvSpPr>
            <p:spPr>
              <a:xfrm>
                <a:off x="5802238" y="6115391"/>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5BE035F9-CCA5-4123-A7D3-CE36D163FE1C}"/>
                  </a:ext>
                </a:extLst>
              </p:cNvPr>
              <p:cNvSpPr txBox="1"/>
              <p:nvPr/>
            </p:nvSpPr>
            <p:spPr>
              <a:xfrm>
                <a:off x="5965157" y="6237672"/>
                <a:ext cx="1012008"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69" name="Group 68">
              <a:extLst>
                <a:ext uri="{FF2B5EF4-FFF2-40B4-BE49-F238E27FC236}">
                  <a16:creationId xmlns:a16="http://schemas.microsoft.com/office/drawing/2014/main" id="{0A20E755-7C59-4C57-AD7E-BF7D47AFCE89}"/>
                </a:ext>
              </a:extLst>
            </p:cNvPr>
            <p:cNvGrpSpPr/>
            <p:nvPr/>
          </p:nvGrpSpPr>
          <p:grpSpPr>
            <a:xfrm>
              <a:off x="9104776" y="6115391"/>
              <a:ext cx="1337847" cy="671694"/>
              <a:chOff x="9104776" y="6115391"/>
              <a:chExt cx="1337847" cy="671694"/>
            </a:xfrm>
          </p:grpSpPr>
          <p:sp>
            <p:nvSpPr>
              <p:cNvPr id="48" name="Rectangle: Rounded Corners 47">
                <a:extLst>
                  <a:ext uri="{FF2B5EF4-FFF2-40B4-BE49-F238E27FC236}">
                    <a16:creationId xmlns:a16="http://schemas.microsoft.com/office/drawing/2014/main" id="{2ECF001D-C3D8-48F9-A68D-2F79D24C23BB}"/>
                  </a:ext>
                </a:extLst>
              </p:cNvPr>
              <p:cNvSpPr/>
              <p:nvPr/>
            </p:nvSpPr>
            <p:spPr>
              <a:xfrm>
                <a:off x="9104776" y="6115391"/>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8DB5DB0B-E462-48EF-B565-1613B0EF9E12}"/>
                  </a:ext>
                </a:extLst>
              </p:cNvPr>
              <p:cNvSpPr txBox="1"/>
              <p:nvPr/>
            </p:nvSpPr>
            <p:spPr>
              <a:xfrm>
                <a:off x="9267695" y="6242635"/>
                <a:ext cx="1012008"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71" name="Group 70">
              <a:extLst>
                <a:ext uri="{FF2B5EF4-FFF2-40B4-BE49-F238E27FC236}">
                  <a16:creationId xmlns:a16="http://schemas.microsoft.com/office/drawing/2014/main" id="{41B5468D-5A0E-4BC9-8A52-2084A1A78124}"/>
                </a:ext>
              </a:extLst>
            </p:cNvPr>
            <p:cNvGrpSpPr/>
            <p:nvPr/>
          </p:nvGrpSpPr>
          <p:grpSpPr>
            <a:xfrm>
              <a:off x="12407314" y="6115391"/>
              <a:ext cx="1337847" cy="671694"/>
              <a:chOff x="12407314" y="6115391"/>
              <a:chExt cx="1337847" cy="671694"/>
            </a:xfrm>
          </p:grpSpPr>
          <p:sp>
            <p:nvSpPr>
              <p:cNvPr id="51" name="Rectangle: Rounded Corners 50">
                <a:extLst>
                  <a:ext uri="{FF2B5EF4-FFF2-40B4-BE49-F238E27FC236}">
                    <a16:creationId xmlns:a16="http://schemas.microsoft.com/office/drawing/2014/main" id="{7D8B29C3-7DF6-486E-AA58-0E25A2815CB1}"/>
                  </a:ext>
                </a:extLst>
              </p:cNvPr>
              <p:cNvSpPr/>
              <p:nvPr/>
            </p:nvSpPr>
            <p:spPr>
              <a:xfrm>
                <a:off x="12407314" y="6115391"/>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FA91D0F8-1984-428E-BDC8-595E24FF1CAF}"/>
                  </a:ext>
                </a:extLst>
              </p:cNvPr>
              <p:cNvSpPr txBox="1"/>
              <p:nvPr/>
            </p:nvSpPr>
            <p:spPr>
              <a:xfrm>
                <a:off x="12570233" y="6242635"/>
                <a:ext cx="1012008"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73" name="Group 72">
              <a:extLst>
                <a:ext uri="{FF2B5EF4-FFF2-40B4-BE49-F238E27FC236}">
                  <a16:creationId xmlns:a16="http://schemas.microsoft.com/office/drawing/2014/main" id="{605A6706-AE43-49CA-B1D0-C12D618AEDB5}"/>
                </a:ext>
              </a:extLst>
            </p:cNvPr>
            <p:cNvGrpSpPr/>
            <p:nvPr/>
          </p:nvGrpSpPr>
          <p:grpSpPr>
            <a:xfrm>
              <a:off x="7397695" y="6115391"/>
              <a:ext cx="1467261" cy="671694"/>
              <a:chOff x="7397695" y="6115391"/>
              <a:chExt cx="1467261" cy="671694"/>
            </a:xfrm>
          </p:grpSpPr>
          <p:sp>
            <p:nvSpPr>
              <p:cNvPr id="53" name="Rectangle: Rounded Corners 52">
                <a:extLst>
                  <a:ext uri="{FF2B5EF4-FFF2-40B4-BE49-F238E27FC236}">
                    <a16:creationId xmlns:a16="http://schemas.microsoft.com/office/drawing/2014/main" id="{25DC7283-7BE1-475D-A937-6137DAA54BD5}"/>
                  </a:ext>
                </a:extLst>
              </p:cNvPr>
              <p:cNvSpPr/>
              <p:nvPr/>
            </p:nvSpPr>
            <p:spPr>
              <a:xfrm>
                <a:off x="7453507" y="6115391"/>
                <a:ext cx="1337847"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C02C65FE-34A1-4EE1-9B3F-EAB81E28481E}"/>
                  </a:ext>
                </a:extLst>
              </p:cNvPr>
              <p:cNvSpPr txBox="1"/>
              <p:nvPr/>
            </p:nvSpPr>
            <p:spPr>
              <a:xfrm>
                <a:off x="7397695" y="6237672"/>
                <a:ext cx="1467261"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75" name="Group 74">
              <a:extLst>
                <a:ext uri="{FF2B5EF4-FFF2-40B4-BE49-F238E27FC236}">
                  <a16:creationId xmlns:a16="http://schemas.microsoft.com/office/drawing/2014/main" id="{ED48927F-5644-483A-961C-CAC5130B39D0}"/>
                </a:ext>
              </a:extLst>
            </p:cNvPr>
            <p:cNvGrpSpPr/>
            <p:nvPr/>
          </p:nvGrpSpPr>
          <p:grpSpPr>
            <a:xfrm>
              <a:off x="10691337" y="6115391"/>
              <a:ext cx="1467261" cy="671694"/>
              <a:chOff x="10691337" y="6115391"/>
              <a:chExt cx="1467261" cy="671694"/>
            </a:xfrm>
          </p:grpSpPr>
          <p:sp>
            <p:nvSpPr>
              <p:cNvPr id="49" name="Rectangle: Rounded Corners 48">
                <a:extLst>
                  <a:ext uri="{FF2B5EF4-FFF2-40B4-BE49-F238E27FC236}">
                    <a16:creationId xmlns:a16="http://schemas.microsoft.com/office/drawing/2014/main" id="{4F3D0A97-1770-4BCA-A79D-FCF135976BB6}"/>
                  </a:ext>
                </a:extLst>
              </p:cNvPr>
              <p:cNvSpPr/>
              <p:nvPr/>
            </p:nvSpPr>
            <p:spPr>
              <a:xfrm>
                <a:off x="10756045" y="6115391"/>
                <a:ext cx="1337847"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94DB6BBC-BD45-49E7-9AA9-BAB08E25CD03}"/>
                  </a:ext>
                </a:extLst>
              </p:cNvPr>
              <p:cNvSpPr txBox="1"/>
              <p:nvPr/>
            </p:nvSpPr>
            <p:spPr>
              <a:xfrm>
                <a:off x="10691337" y="6266572"/>
                <a:ext cx="1467261"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77" name="Group 76">
              <a:extLst>
                <a:ext uri="{FF2B5EF4-FFF2-40B4-BE49-F238E27FC236}">
                  <a16:creationId xmlns:a16="http://schemas.microsoft.com/office/drawing/2014/main" id="{A7DB5FA0-8E61-4BD3-B25C-9956559A40FB}"/>
                </a:ext>
              </a:extLst>
            </p:cNvPr>
            <p:cNvGrpSpPr/>
            <p:nvPr/>
          </p:nvGrpSpPr>
          <p:grpSpPr>
            <a:xfrm>
              <a:off x="14001355" y="6115391"/>
              <a:ext cx="1467261" cy="671694"/>
              <a:chOff x="14001355" y="6115391"/>
              <a:chExt cx="1467261" cy="671694"/>
            </a:xfrm>
          </p:grpSpPr>
          <p:sp>
            <p:nvSpPr>
              <p:cNvPr id="50" name="Rectangle: Rounded Corners 49">
                <a:extLst>
                  <a:ext uri="{FF2B5EF4-FFF2-40B4-BE49-F238E27FC236}">
                    <a16:creationId xmlns:a16="http://schemas.microsoft.com/office/drawing/2014/main" id="{142EF25C-3B65-446B-8D6A-A25836FA5663}"/>
                  </a:ext>
                </a:extLst>
              </p:cNvPr>
              <p:cNvSpPr/>
              <p:nvPr/>
            </p:nvSpPr>
            <p:spPr>
              <a:xfrm>
                <a:off x="14058582" y="6115391"/>
                <a:ext cx="1337847"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C7CA673D-68DD-4470-8530-2115360553B0}"/>
                  </a:ext>
                </a:extLst>
              </p:cNvPr>
              <p:cNvSpPr txBox="1"/>
              <p:nvPr/>
            </p:nvSpPr>
            <p:spPr>
              <a:xfrm>
                <a:off x="14001355" y="6242635"/>
                <a:ext cx="1467261"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79" name="Group 78">
              <a:extLst>
                <a:ext uri="{FF2B5EF4-FFF2-40B4-BE49-F238E27FC236}">
                  <a16:creationId xmlns:a16="http://schemas.microsoft.com/office/drawing/2014/main" id="{6660764B-A5EE-44AB-8A9A-FABC75614E1F}"/>
                </a:ext>
              </a:extLst>
            </p:cNvPr>
            <p:cNvGrpSpPr/>
            <p:nvPr/>
          </p:nvGrpSpPr>
          <p:grpSpPr>
            <a:xfrm>
              <a:off x="12663883" y="4688326"/>
              <a:ext cx="1600755" cy="881761"/>
              <a:chOff x="12663883" y="4688326"/>
              <a:chExt cx="1600755" cy="881761"/>
            </a:xfrm>
          </p:grpSpPr>
          <p:sp>
            <p:nvSpPr>
              <p:cNvPr id="33" name="Oval 32">
                <a:extLst>
                  <a:ext uri="{FF2B5EF4-FFF2-40B4-BE49-F238E27FC236}">
                    <a16:creationId xmlns:a16="http://schemas.microsoft.com/office/drawing/2014/main" id="{9484EB31-A593-463F-8706-B3F95A55B0F5}"/>
                  </a:ext>
                </a:extLst>
              </p:cNvPr>
              <p:cNvSpPr/>
              <p:nvPr/>
            </p:nvSpPr>
            <p:spPr>
              <a:xfrm>
                <a:off x="12663883" y="4688326"/>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A71ED73D-ABBE-446A-9C35-917403D5FE5B}"/>
                  </a:ext>
                </a:extLst>
              </p:cNvPr>
              <p:cNvSpPr txBox="1"/>
              <p:nvPr/>
            </p:nvSpPr>
            <p:spPr>
              <a:xfrm>
                <a:off x="12814880" y="4809355"/>
                <a:ext cx="1353447" cy="646331"/>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Gene </a:t>
                </a:r>
              </a:p>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Expression</a:t>
                </a:r>
              </a:p>
            </p:txBody>
          </p:sp>
        </p:grpSp>
        <p:grpSp>
          <p:nvGrpSpPr>
            <p:cNvPr id="81" name="Group 80">
              <a:extLst>
                <a:ext uri="{FF2B5EF4-FFF2-40B4-BE49-F238E27FC236}">
                  <a16:creationId xmlns:a16="http://schemas.microsoft.com/office/drawing/2014/main" id="{1F772C9C-C859-4CEE-A888-0CD030E6634E}"/>
                </a:ext>
              </a:extLst>
            </p:cNvPr>
            <p:cNvGrpSpPr/>
            <p:nvPr/>
          </p:nvGrpSpPr>
          <p:grpSpPr>
            <a:xfrm>
              <a:off x="10265951" y="4688326"/>
              <a:ext cx="1600755" cy="881761"/>
              <a:chOff x="10265951" y="4688326"/>
              <a:chExt cx="1600755" cy="881761"/>
            </a:xfrm>
          </p:grpSpPr>
          <p:sp>
            <p:nvSpPr>
              <p:cNvPr id="32" name="Oval 31">
                <a:extLst>
                  <a:ext uri="{FF2B5EF4-FFF2-40B4-BE49-F238E27FC236}">
                    <a16:creationId xmlns:a16="http://schemas.microsoft.com/office/drawing/2014/main" id="{F389E9A4-A8A0-46C3-9726-0ACF9923AE17}"/>
                  </a:ext>
                </a:extLst>
              </p:cNvPr>
              <p:cNvSpPr/>
              <p:nvPr/>
            </p:nvSpPr>
            <p:spPr>
              <a:xfrm>
                <a:off x="10265951" y="4688326"/>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9F732710-F021-479B-B64E-B858E25E5586}"/>
                  </a:ext>
                </a:extLst>
              </p:cNvPr>
              <p:cNvSpPr txBox="1"/>
              <p:nvPr/>
            </p:nvSpPr>
            <p:spPr>
              <a:xfrm>
                <a:off x="10572293" y="4944540"/>
                <a:ext cx="959110"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Degree</a:t>
                </a:r>
              </a:p>
            </p:txBody>
          </p:sp>
        </p:grpSp>
        <p:grpSp>
          <p:nvGrpSpPr>
            <p:cNvPr id="83" name="Group 82">
              <a:extLst>
                <a:ext uri="{FF2B5EF4-FFF2-40B4-BE49-F238E27FC236}">
                  <a16:creationId xmlns:a16="http://schemas.microsoft.com/office/drawing/2014/main" id="{2D63ADE2-72AD-4695-89CC-F824E4AF6507}"/>
                </a:ext>
              </a:extLst>
            </p:cNvPr>
            <p:cNvGrpSpPr/>
            <p:nvPr/>
          </p:nvGrpSpPr>
          <p:grpSpPr>
            <a:xfrm>
              <a:off x="11318464" y="2962551"/>
              <a:ext cx="1680268" cy="881761"/>
              <a:chOff x="11318464" y="2962551"/>
              <a:chExt cx="1680268" cy="881761"/>
            </a:xfrm>
          </p:grpSpPr>
          <p:sp>
            <p:nvSpPr>
              <p:cNvPr id="21" name="Oval 20">
                <a:extLst>
                  <a:ext uri="{FF2B5EF4-FFF2-40B4-BE49-F238E27FC236}">
                    <a16:creationId xmlns:a16="http://schemas.microsoft.com/office/drawing/2014/main" id="{5D63247E-5645-4BE7-A6FA-92FECE776F08}"/>
                  </a:ext>
                </a:extLst>
              </p:cNvPr>
              <p:cNvSpPr/>
              <p:nvPr/>
            </p:nvSpPr>
            <p:spPr>
              <a:xfrm>
                <a:off x="11329323" y="2962551"/>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6CC69A03-1324-4B8C-8104-42BFE2DB8D10}"/>
                  </a:ext>
                </a:extLst>
              </p:cNvPr>
              <p:cNvSpPr txBox="1"/>
              <p:nvPr/>
            </p:nvSpPr>
            <p:spPr>
              <a:xfrm>
                <a:off x="11318464" y="3221302"/>
                <a:ext cx="1680268" cy="369332"/>
              </a:xfrm>
              <a:prstGeom prst="rect">
                <a:avLst/>
              </a:prstGeom>
              <a:noFill/>
            </p:spPr>
            <p:txBody>
              <a:bodyPr wrap="non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Domain-motif</a:t>
                </a:r>
              </a:p>
            </p:txBody>
          </p:sp>
        </p:grpSp>
        <p:cxnSp>
          <p:nvCxnSpPr>
            <p:cNvPr id="85" name="Straight Arrow Connector 84">
              <a:extLst>
                <a:ext uri="{FF2B5EF4-FFF2-40B4-BE49-F238E27FC236}">
                  <a16:creationId xmlns:a16="http://schemas.microsoft.com/office/drawing/2014/main" id="{8A830161-EFD6-407B-813B-A75E58F21780}"/>
                </a:ext>
              </a:extLst>
            </p:cNvPr>
            <p:cNvCxnSpPr>
              <a:cxnSpLocks/>
              <a:endCxn id="52" idx="0"/>
            </p:cNvCxnSpPr>
            <p:nvPr/>
          </p:nvCxnSpPr>
          <p:spPr>
            <a:xfrm flipH="1">
              <a:off x="6471162" y="5673065"/>
              <a:ext cx="554826" cy="44232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1E7A9F7-C421-4FB4-A631-BCCD05006C87}"/>
                </a:ext>
              </a:extLst>
            </p:cNvPr>
            <p:cNvCxnSpPr>
              <a:endCxn id="53" idx="0"/>
            </p:cNvCxnSpPr>
            <p:nvPr/>
          </p:nvCxnSpPr>
          <p:spPr>
            <a:xfrm>
              <a:off x="7698672" y="5673065"/>
              <a:ext cx="423759" cy="44232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77BE774-014D-418E-B77F-783D2B267A86}"/>
                </a:ext>
              </a:extLst>
            </p:cNvPr>
            <p:cNvCxnSpPr>
              <a:stCxn id="32" idx="3"/>
              <a:endCxn id="48" idx="0"/>
            </p:cNvCxnSpPr>
            <p:nvPr/>
          </p:nvCxnSpPr>
          <p:spPr>
            <a:xfrm flipH="1">
              <a:off x="9773700" y="5440956"/>
              <a:ext cx="726676" cy="67443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0826217-C810-409F-9A65-D50A25C08FE8}"/>
                </a:ext>
              </a:extLst>
            </p:cNvPr>
            <p:cNvCxnSpPr>
              <a:stCxn id="32" idx="4"/>
              <a:endCxn id="49" idx="0"/>
            </p:cNvCxnSpPr>
            <p:nvPr/>
          </p:nvCxnSpPr>
          <p:spPr>
            <a:xfrm>
              <a:off x="11066329" y="5570087"/>
              <a:ext cx="358640" cy="54530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1EEF425-A661-4B39-B2F4-96E852E9A578}"/>
                </a:ext>
              </a:extLst>
            </p:cNvPr>
            <p:cNvCxnSpPr>
              <a:cxnSpLocks/>
              <a:stCxn id="33" idx="4"/>
              <a:endCxn id="51" idx="0"/>
            </p:cNvCxnSpPr>
            <p:nvPr/>
          </p:nvCxnSpPr>
          <p:spPr>
            <a:xfrm flipH="1">
              <a:off x="13076238" y="5570087"/>
              <a:ext cx="388023" cy="54530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73CA65C-0035-4D9B-804A-3604B018F127}"/>
                </a:ext>
              </a:extLst>
            </p:cNvPr>
            <p:cNvCxnSpPr>
              <a:cxnSpLocks/>
              <a:endCxn id="50" idx="0"/>
            </p:cNvCxnSpPr>
            <p:nvPr/>
          </p:nvCxnSpPr>
          <p:spPr>
            <a:xfrm>
              <a:off x="13666693" y="5570087"/>
              <a:ext cx="1060813" cy="54530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4" name="Text Box 4">
            <a:extLst>
              <a:ext uri="{FF2B5EF4-FFF2-40B4-BE49-F238E27FC236}">
                <a16:creationId xmlns:a16="http://schemas.microsoft.com/office/drawing/2014/main" id="{94E28843-7D2D-490E-A589-8CB8451B2007}"/>
              </a:ext>
            </a:extLst>
          </p:cNvPr>
          <p:cNvSpPr txBox="1">
            <a:spLocks noChangeArrowheads="1"/>
          </p:cNvSpPr>
          <p:nvPr/>
        </p:nvSpPr>
        <p:spPr bwMode="auto">
          <a:xfrm>
            <a:off x="4271092" y="1228505"/>
            <a:ext cx="75035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pPr>
            <a:r>
              <a:rPr lang="en-US" altLang="en-US" sz="2000" dirty="0">
                <a:solidFill>
                  <a:schemeClr val="tx1">
                    <a:lumMod val="65000"/>
                    <a:lumOff val="35000"/>
                  </a:schemeClr>
                </a:solidFill>
                <a:latin typeface="Open Sans" panose="020B0606030504020204"/>
              </a:rPr>
              <a:t>Each sample contributes to a decision tree classifier</a:t>
            </a:r>
          </a:p>
        </p:txBody>
      </p:sp>
    </p:spTree>
    <p:extLst>
      <p:ext uri="{BB962C8B-B14F-4D97-AF65-F5344CB8AC3E}">
        <p14:creationId xmlns:p14="http://schemas.microsoft.com/office/powerpoint/2010/main" val="154755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5049636" y="3524534"/>
            <a:ext cx="8946988" cy="521725"/>
          </a:xfrm>
          <a:prstGeom prst="rect">
            <a:avLst/>
          </a:prstGeom>
          <a:noFill/>
          <a:ln>
            <a:noFill/>
          </a:ln>
        </p:spPr>
        <p:txBody>
          <a:bodyPr lIns="91425" tIns="45700" rIns="91425" bIns="45700" anchor="t" anchorCtr="0">
            <a:noAutofit/>
          </a:bodyPr>
          <a:lstStyle/>
          <a:p>
            <a:pPr lvl="0">
              <a:spcBef>
                <a:spcPts val="0"/>
              </a:spcBef>
              <a:buSzPct val="25000"/>
            </a:pPr>
            <a:r>
              <a:rPr lang="en-US" dirty="0">
                <a:solidFill>
                  <a:schemeClr val="tx1">
                    <a:lumMod val="65000"/>
                    <a:lumOff val="35000"/>
                  </a:schemeClr>
                </a:solidFill>
              </a:rPr>
              <a:t>Demonstrate different classification techniques in Python</a:t>
            </a:r>
          </a:p>
        </p:txBody>
      </p:sp>
      <p:sp>
        <p:nvSpPr>
          <p:cNvPr id="351" name="Shape 351"/>
          <p:cNvSpPr txBox="1">
            <a:spLocks noGrp="1"/>
          </p:cNvSpPr>
          <p:nvPr>
            <p:ph type="body" idx="3"/>
          </p:nvPr>
        </p:nvSpPr>
        <p:spPr>
          <a:xfrm>
            <a:off x="5049636" y="4373792"/>
            <a:ext cx="10133301" cy="485256"/>
          </a:xfrm>
          <a:prstGeom prst="rect">
            <a:avLst/>
          </a:prstGeom>
          <a:noFill/>
          <a:ln>
            <a:noFill/>
          </a:ln>
        </p:spPr>
        <p:txBody>
          <a:bodyPr lIns="91425" tIns="45700" rIns="91425" bIns="45700" anchor="t" anchorCtr="0">
            <a:noAutofit/>
          </a:bodyPr>
          <a:lstStyle/>
          <a:p>
            <a:pPr lvl="0">
              <a:spcBef>
                <a:spcPts val="0"/>
              </a:spcBef>
              <a:buSzPct val="25000"/>
            </a:pPr>
            <a:r>
              <a:rPr lang="en-US" dirty="0">
                <a:solidFill>
                  <a:schemeClr val="tx1">
                    <a:lumMod val="65000"/>
                    <a:lumOff val="35000"/>
                  </a:schemeClr>
                </a:solidFill>
              </a:rPr>
              <a:t>Evaluate classification models </a:t>
            </a:r>
          </a:p>
        </p:txBody>
      </p:sp>
      <p:sp>
        <p:nvSpPr>
          <p:cNvPr id="352" name="Shape 352"/>
          <p:cNvSpPr txBox="1">
            <a:spLocks noGrp="1"/>
          </p:cNvSpPr>
          <p:nvPr>
            <p:ph type="body" idx="4"/>
          </p:nvPr>
        </p:nvSpPr>
        <p:spPr>
          <a:xfrm>
            <a:off x="5049636" y="2763153"/>
            <a:ext cx="8946988" cy="586248"/>
          </a:xfrm>
          <a:prstGeom prst="rect">
            <a:avLst/>
          </a:prstGeom>
          <a:noFill/>
          <a:ln>
            <a:noFill/>
          </a:ln>
        </p:spPr>
        <p:txBody>
          <a:bodyPr lIns="91425" tIns="45700" rIns="91425" bIns="45700" anchor="t" anchorCtr="0">
            <a:noAutofit/>
          </a:bodyPr>
          <a:lstStyle/>
          <a:p>
            <a:pPr lvl="0">
              <a:spcBef>
                <a:spcPts val="0"/>
              </a:spcBef>
              <a:buSzPct val="25000"/>
            </a:pPr>
            <a:r>
              <a:rPr lang="en-US" dirty="0">
                <a:solidFill>
                  <a:schemeClr val="tx1">
                    <a:lumMod val="65000"/>
                    <a:lumOff val="35000"/>
                  </a:schemeClr>
                </a:solidFill>
              </a:rPr>
              <a:t>Understand classification as part of supervised learning</a:t>
            </a:r>
            <a:endParaRPr lang="en-US" sz="2200" b="0" i="0" u="none" strike="noStrike" cap="none" dirty="0">
              <a:solidFill>
                <a:schemeClr val="tx1">
                  <a:lumMod val="65000"/>
                  <a:lumOff val="35000"/>
                </a:schemeClr>
              </a:solidFill>
              <a:sym typeface="Open Sans"/>
            </a:endParaRPr>
          </a:p>
        </p:txBody>
      </p:sp>
      <p:pic>
        <p:nvPicPr>
          <p:cNvPr id="353" name="Shape 353"/>
          <p:cNvPicPr preferRelativeResize="0"/>
          <p:nvPr/>
        </p:nvPicPr>
        <p:blipFill rotWithShape="1">
          <a:blip r:embed="rId3">
            <a:alphaModFix/>
          </a:blip>
          <a:srcRect l="19927" t="20892" r="25876" b="23651"/>
          <a:stretch/>
        </p:blipFill>
        <p:spPr>
          <a:xfrm>
            <a:off x="4163950" y="3559806"/>
            <a:ext cx="457414" cy="457200"/>
          </a:xfrm>
          <a:prstGeom prst="rect">
            <a:avLst/>
          </a:prstGeom>
          <a:noFill/>
          <a:ln>
            <a:noFill/>
          </a:ln>
        </p:spPr>
      </p:pic>
      <p:pic>
        <p:nvPicPr>
          <p:cNvPr id="354" name="Shape 354"/>
          <p:cNvPicPr preferRelativeResize="0"/>
          <p:nvPr/>
        </p:nvPicPr>
        <p:blipFill rotWithShape="1">
          <a:blip r:embed="rId3">
            <a:alphaModFix/>
          </a:blip>
          <a:srcRect l="19927" t="20892" r="25876" b="23651"/>
          <a:stretch/>
        </p:blipFill>
        <p:spPr>
          <a:xfrm>
            <a:off x="4163950" y="4365349"/>
            <a:ext cx="457414" cy="457200"/>
          </a:xfrm>
          <a:prstGeom prst="rect">
            <a:avLst/>
          </a:prstGeom>
          <a:noFill/>
          <a:ln>
            <a:noFill/>
          </a:ln>
        </p:spPr>
      </p:pic>
      <p:pic>
        <p:nvPicPr>
          <p:cNvPr id="356" name="Shape 356"/>
          <p:cNvPicPr preferRelativeResize="0"/>
          <p:nvPr/>
        </p:nvPicPr>
        <p:blipFill rotWithShape="1">
          <a:blip r:embed="rId3">
            <a:alphaModFix/>
          </a:blip>
          <a:srcRect l="19927" t="20892" r="25876" b="23651"/>
          <a:stretch/>
        </p:blipFill>
        <p:spPr>
          <a:xfrm>
            <a:off x="4163949" y="2763153"/>
            <a:ext cx="457414" cy="457200"/>
          </a:xfrm>
          <a:prstGeom prst="rect">
            <a:avLst/>
          </a:prstGeom>
          <a:noFill/>
          <a:ln>
            <a:noFill/>
          </a:ln>
        </p:spPr>
      </p:pic>
      <p:sp>
        <p:nvSpPr>
          <p:cNvPr id="8" name="TextBox 7">
            <a:extLst>
              <a:ext uri="{FF2B5EF4-FFF2-40B4-BE49-F238E27FC236}">
                <a16:creationId xmlns:a16="http://schemas.microsoft.com/office/drawing/2014/main" id="{DA416176-C225-4B89-B31F-2E7955409653}"/>
              </a:ext>
            </a:extLst>
          </p:cNvPr>
          <p:cNvSpPr txBox="1"/>
          <p:nvPr/>
        </p:nvSpPr>
        <p:spPr>
          <a:xfrm>
            <a:off x="4163949" y="1955317"/>
            <a:ext cx="11308702" cy="400110"/>
          </a:xfrm>
          <a:prstGeom prst="rect">
            <a:avLst/>
          </a:prstGeom>
          <a:noFill/>
          <a:ln>
            <a:noFill/>
          </a:ln>
        </p:spPr>
        <p:txBody>
          <a:bodyPr vert="horz" lIns="91425" tIns="45700" rIns="91425" bIns="45700" rtlCol="0" anchor="t" anchorCtr="0">
            <a:noAutofit/>
          </a:bodyPr>
          <a:lstStyle>
            <a:lvl1pPr marR="0" lvl="0" indent="0" defTabSz="1219170">
              <a:lnSpc>
                <a:spcPct val="100000"/>
              </a:lnSpc>
              <a:spcBef>
                <a:spcPts val="0"/>
              </a:spcBef>
              <a:spcAft>
                <a:spcPts val="0"/>
              </a:spcAft>
              <a:buClr>
                <a:srgbClr val="3F3F3F"/>
              </a:buClr>
              <a:buSzPct val="25000"/>
              <a:buFont typeface="Arial"/>
              <a:buNone/>
              <a:defRPr sz="2200" b="0" i="0" u="none" strike="noStrike" cap="none">
                <a:solidFill>
                  <a:schemeClr val="tx1">
                    <a:lumMod val="65000"/>
                    <a:lumOff val="35000"/>
                  </a:schemeClr>
                </a:solidFill>
                <a:latin typeface="Open Sans"/>
                <a:ea typeface="Open Sans"/>
                <a:cs typeface="Open Sans"/>
                <a:sym typeface="Open Sans"/>
              </a:defRPr>
            </a:lvl1pPr>
            <a:lvl2pPr marL="914377" marR="0" lvl="1" indent="-114277" defTabSz="121917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defTabSz="121917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r>
              <a:rPr lang="en-IN" dirty="0"/>
              <a:t>By the end of this lesson, you will be able to:</a:t>
            </a:r>
          </a:p>
        </p:txBody>
      </p:sp>
    </p:spTree>
    <p:extLst>
      <p:ext uri="{BB962C8B-B14F-4D97-AF65-F5344CB8AC3E}">
        <p14:creationId xmlns:p14="http://schemas.microsoft.com/office/powerpoint/2010/main" val="284502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68F2972-93D5-45F1-A2DC-70B828EA7A4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Random Forest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Classifier</a:t>
            </a:r>
          </a:p>
        </p:txBody>
      </p:sp>
      <p:pic>
        <p:nvPicPr>
          <p:cNvPr id="4" name="Shape 375">
            <a:extLst>
              <a:ext uri="{FF2B5EF4-FFF2-40B4-BE49-F238E27FC236}">
                <a16:creationId xmlns:a16="http://schemas.microsoft.com/office/drawing/2014/main" id="{311185DB-82B6-48CB-B3A9-64A4142155C7}"/>
              </a:ext>
            </a:extLst>
          </p:cNvPr>
          <p:cNvPicPr preferRelativeResize="0"/>
          <p:nvPr/>
        </p:nvPicPr>
        <p:blipFill rotWithShape="1">
          <a:blip r:embed="rId3">
            <a:alphaModFix/>
          </a:blip>
          <a:srcRect/>
          <a:stretch/>
        </p:blipFill>
        <p:spPr>
          <a:xfrm>
            <a:off x="5982141" y="829986"/>
            <a:ext cx="4405748" cy="253919"/>
          </a:xfrm>
          <a:prstGeom prst="rect">
            <a:avLst/>
          </a:prstGeom>
          <a:noFill/>
          <a:ln>
            <a:noFill/>
          </a:ln>
        </p:spPr>
      </p:pic>
      <p:grpSp>
        <p:nvGrpSpPr>
          <p:cNvPr id="5" name="Group 4">
            <a:extLst>
              <a:ext uri="{FF2B5EF4-FFF2-40B4-BE49-F238E27FC236}">
                <a16:creationId xmlns:a16="http://schemas.microsoft.com/office/drawing/2014/main" id="{B91A5B5A-3910-4DB2-B2B4-18ACD82F2FCC}"/>
              </a:ext>
            </a:extLst>
          </p:cNvPr>
          <p:cNvGrpSpPr/>
          <p:nvPr/>
        </p:nvGrpSpPr>
        <p:grpSpPr>
          <a:xfrm>
            <a:off x="863397" y="2364794"/>
            <a:ext cx="7788398" cy="4660189"/>
            <a:chOff x="1100109" y="2798651"/>
            <a:chExt cx="7788398" cy="4660189"/>
          </a:xfrm>
        </p:grpSpPr>
        <p:grpSp>
          <p:nvGrpSpPr>
            <p:cNvPr id="6" name="Group 5">
              <a:extLst>
                <a:ext uri="{FF2B5EF4-FFF2-40B4-BE49-F238E27FC236}">
                  <a16:creationId xmlns:a16="http://schemas.microsoft.com/office/drawing/2014/main" id="{59784DD9-FFF4-4B64-B1AD-2D09CE65C453}"/>
                </a:ext>
              </a:extLst>
            </p:cNvPr>
            <p:cNvGrpSpPr/>
            <p:nvPr/>
          </p:nvGrpSpPr>
          <p:grpSpPr>
            <a:xfrm>
              <a:off x="1100109" y="2798651"/>
              <a:ext cx="4222267" cy="4660189"/>
              <a:chOff x="3272113" y="2203321"/>
              <a:chExt cx="5573881" cy="6151990"/>
            </a:xfrm>
          </p:grpSpPr>
          <p:sp>
            <p:nvSpPr>
              <p:cNvPr id="8" name="Text Box 3">
                <a:extLst>
                  <a:ext uri="{FF2B5EF4-FFF2-40B4-BE49-F238E27FC236}">
                    <a16:creationId xmlns:a16="http://schemas.microsoft.com/office/drawing/2014/main" id="{7B4F234A-622C-46D8-B349-C692C2F7CA4A}"/>
                  </a:ext>
                </a:extLst>
              </p:cNvPr>
              <p:cNvSpPr txBox="1">
                <a:spLocks noChangeArrowheads="1"/>
              </p:cNvSpPr>
              <p:nvPr/>
            </p:nvSpPr>
            <p:spPr bwMode="auto">
              <a:xfrm rot="16200000">
                <a:off x="2718596" y="4371945"/>
                <a:ext cx="15071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lumMod val="65000"/>
                        <a:lumOff val="35000"/>
                      </a:schemeClr>
                    </a:solidFill>
                    <a:latin typeface="Open Sans" panose="020B0604020202020204"/>
                  </a:rPr>
                  <a:t>N examples</a:t>
                </a:r>
              </a:p>
            </p:txBody>
          </p:sp>
          <p:sp>
            <p:nvSpPr>
              <p:cNvPr id="9" name="Rectangle 5">
                <a:extLst>
                  <a:ext uri="{FF2B5EF4-FFF2-40B4-BE49-F238E27FC236}">
                    <a16:creationId xmlns:a16="http://schemas.microsoft.com/office/drawing/2014/main" id="{CD6930BC-C0E6-47BC-9AE6-518B49E2ED1A}"/>
                  </a:ext>
                </a:extLst>
              </p:cNvPr>
              <p:cNvSpPr>
                <a:spLocks noChangeArrowheads="1"/>
              </p:cNvSpPr>
              <p:nvPr/>
            </p:nvSpPr>
            <p:spPr bwMode="auto">
              <a:xfrm>
                <a:off x="6962732" y="2203321"/>
                <a:ext cx="1883262" cy="1506610"/>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sp>
            <p:nvSpPr>
              <p:cNvPr id="10" name="Rectangle 6">
                <a:extLst>
                  <a:ext uri="{FF2B5EF4-FFF2-40B4-BE49-F238E27FC236}">
                    <a16:creationId xmlns:a16="http://schemas.microsoft.com/office/drawing/2014/main" id="{EF5A1D64-50D3-4671-99F9-0F3C102E035F}"/>
                  </a:ext>
                </a:extLst>
              </p:cNvPr>
              <p:cNvSpPr>
                <a:spLocks noChangeArrowheads="1"/>
              </p:cNvSpPr>
              <p:nvPr/>
            </p:nvSpPr>
            <p:spPr bwMode="auto">
              <a:xfrm>
                <a:off x="6962732" y="4337685"/>
                <a:ext cx="1883262" cy="1506610"/>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cxnSp>
            <p:nvCxnSpPr>
              <p:cNvPr id="11" name="AutoShape 7">
                <a:extLst>
                  <a:ext uri="{FF2B5EF4-FFF2-40B4-BE49-F238E27FC236}">
                    <a16:creationId xmlns:a16="http://schemas.microsoft.com/office/drawing/2014/main" id="{40327E27-5CCF-4B75-AB15-341AD06620B9}"/>
                  </a:ext>
                </a:extLst>
              </p:cNvPr>
              <p:cNvCxnSpPr>
                <a:cxnSpLocks noChangeShapeType="1"/>
              </p:cNvCxnSpPr>
              <p:nvPr/>
            </p:nvCxnSpPr>
            <p:spPr bwMode="auto">
              <a:xfrm>
                <a:off x="5832774" y="4714337"/>
                <a:ext cx="1082876" cy="627754"/>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9">
                <a:extLst>
                  <a:ext uri="{FF2B5EF4-FFF2-40B4-BE49-F238E27FC236}">
                    <a16:creationId xmlns:a16="http://schemas.microsoft.com/office/drawing/2014/main" id="{C4D32E18-3F60-47CF-8946-2F0699F269F6}"/>
                  </a:ext>
                </a:extLst>
              </p:cNvPr>
              <p:cNvSpPr txBox="1">
                <a:spLocks noChangeArrowheads="1"/>
              </p:cNvSpPr>
              <p:nvPr/>
            </p:nvSpPr>
            <p:spPr bwMode="auto">
              <a:xfrm rot="16200000">
                <a:off x="7394982" y="6408007"/>
                <a:ext cx="694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chemeClr val="tx1">
                        <a:lumMod val="65000"/>
                        <a:lumOff val="35000"/>
                      </a:schemeClr>
                    </a:solidFill>
                    <a:latin typeface="Open Sans" panose="020B0604020202020204"/>
                  </a:rPr>
                  <a:t>....…</a:t>
                </a:r>
              </a:p>
            </p:txBody>
          </p:sp>
          <p:cxnSp>
            <p:nvCxnSpPr>
              <p:cNvPr id="13" name="AutoShape 10">
                <a:extLst>
                  <a:ext uri="{FF2B5EF4-FFF2-40B4-BE49-F238E27FC236}">
                    <a16:creationId xmlns:a16="http://schemas.microsoft.com/office/drawing/2014/main" id="{A773E8F3-DFF9-4E73-8BD1-D6D3D6551D83}"/>
                  </a:ext>
                </a:extLst>
              </p:cNvPr>
              <p:cNvCxnSpPr>
                <a:cxnSpLocks noChangeShapeType="1"/>
              </p:cNvCxnSpPr>
              <p:nvPr/>
            </p:nvCxnSpPr>
            <p:spPr bwMode="auto">
              <a:xfrm>
                <a:off x="5832774" y="4463235"/>
                <a:ext cx="1082876" cy="3892076"/>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379B479D-C1DF-4925-A1EB-7359EF8EFF86}"/>
                  </a:ext>
                </a:extLst>
              </p:cNvPr>
              <p:cNvSpPr>
                <a:spLocks noChangeArrowheads="1"/>
              </p:cNvSpPr>
              <p:nvPr/>
            </p:nvSpPr>
            <p:spPr bwMode="auto">
              <a:xfrm>
                <a:off x="3949512" y="3835481"/>
                <a:ext cx="1883262" cy="1506610"/>
              </a:xfrm>
              <a:prstGeom prst="rect">
                <a:avLst/>
              </a:prstGeom>
              <a:solidFill>
                <a:srgbClr val="5EB9C2"/>
              </a:solidFill>
              <a:ln w="28575">
                <a:solidFill>
                  <a:schemeClr val="bg1"/>
                </a:solidFill>
                <a:miter lim="800000"/>
                <a:headEnd/>
                <a:tailEnd/>
              </a:ln>
              <a:effectLst/>
            </p:spPr>
            <p:txBody>
              <a:bodyPr wrap="none" anchor="ctr"/>
              <a:lstStyle/>
              <a:p>
                <a:endParaRPr lang="en-IN" dirty="0"/>
              </a:p>
            </p:txBody>
          </p:sp>
          <p:cxnSp>
            <p:nvCxnSpPr>
              <p:cNvPr id="15" name="AutoShape 12">
                <a:extLst>
                  <a:ext uri="{FF2B5EF4-FFF2-40B4-BE49-F238E27FC236}">
                    <a16:creationId xmlns:a16="http://schemas.microsoft.com/office/drawing/2014/main" id="{5BB75834-898B-40C2-BBCA-0C549B2AD7A0}"/>
                  </a:ext>
                </a:extLst>
              </p:cNvPr>
              <p:cNvCxnSpPr>
                <a:cxnSpLocks noChangeShapeType="1"/>
              </p:cNvCxnSpPr>
              <p:nvPr/>
            </p:nvCxnSpPr>
            <p:spPr bwMode="auto">
              <a:xfrm flipV="1">
                <a:off x="5832774" y="3207727"/>
                <a:ext cx="1082876" cy="1004407"/>
              </a:xfrm>
              <a:prstGeom prst="bentConnector3">
                <a:avLst>
                  <a:gd name="adj1" fmla="val 50000"/>
                </a:avLst>
              </a:prstGeom>
              <a:noFill/>
              <a:ln w="38100">
                <a:solidFill>
                  <a:srgbClr val="00B0F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3">
                <a:extLst>
                  <a:ext uri="{FF2B5EF4-FFF2-40B4-BE49-F238E27FC236}">
                    <a16:creationId xmlns:a16="http://schemas.microsoft.com/office/drawing/2014/main" id="{63733A6A-3CD9-4D02-8997-A31BFDC71AC6}"/>
                  </a:ext>
                </a:extLst>
              </p:cNvPr>
              <p:cNvSpPr txBox="1">
                <a:spLocks noChangeArrowheads="1"/>
              </p:cNvSpPr>
              <p:nvPr/>
            </p:nvSpPr>
            <p:spPr bwMode="auto">
              <a:xfrm>
                <a:off x="3614710" y="2831075"/>
                <a:ext cx="13931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lumMod val="65000"/>
                        <a:lumOff val="35000"/>
                      </a:schemeClr>
                    </a:solidFill>
                    <a:latin typeface="Open Sans" panose="020B0604020202020204"/>
                  </a:rPr>
                  <a:t>M features</a:t>
                </a:r>
              </a:p>
            </p:txBody>
          </p:sp>
        </p:grpSp>
        <p:sp>
          <p:nvSpPr>
            <p:cNvPr id="7" name="Line 12">
              <a:extLst>
                <a:ext uri="{FF2B5EF4-FFF2-40B4-BE49-F238E27FC236}">
                  <a16:creationId xmlns:a16="http://schemas.microsoft.com/office/drawing/2014/main" id="{75E71BDF-191D-4FBA-AA7E-480B75C37A16}"/>
                </a:ext>
              </a:extLst>
            </p:cNvPr>
            <p:cNvSpPr>
              <a:spLocks noChangeShapeType="1"/>
            </p:cNvSpPr>
            <p:nvPr/>
          </p:nvSpPr>
          <p:spPr bwMode="auto">
            <a:xfrm flipV="1">
              <a:off x="5409015" y="3274180"/>
              <a:ext cx="3479492" cy="5995"/>
            </a:xfrm>
            <a:prstGeom prst="line">
              <a:avLst/>
            </a:prstGeom>
            <a:noFill/>
            <a:ln w="3810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3" name="Line 12">
            <a:extLst>
              <a:ext uri="{FF2B5EF4-FFF2-40B4-BE49-F238E27FC236}">
                <a16:creationId xmlns:a16="http://schemas.microsoft.com/office/drawing/2014/main" id="{DAC88E16-2B6E-4D19-B492-B6FADEEA88C3}"/>
              </a:ext>
            </a:extLst>
          </p:cNvPr>
          <p:cNvSpPr>
            <a:spLocks noChangeShapeType="1"/>
          </p:cNvSpPr>
          <p:nvPr/>
        </p:nvSpPr>
        <p:spPr bwMode="auto">
          <a:xfrm flipV="1">
            <a:off x="5218739" y="4683003"/>
            <a:ext cx="3479492" cy="5995"/>
          </a:xfrm>
          <a:prstGeom prst="line">
            <a:avLst/>
          </a:prstGeom>
          <a:noFill/>
          <a:ln w="3810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Rectangle 6">
            <a:extLst>
              <a:ext uri="{FF2B5EF4-FFF2-40B4-BE49-F238E27FC236}">
                <a16:creationId xmlns:a16="http://schemas.microsoft.com/office/drawing/2014/main" id="{3ED70486-CB9C-447B-B9BB-0BE2B235A9FA}"/>
              </a:ext>
            </a:extLst>
          </p:cNvPr>
          <p:cNvSpPr>
            <a:spLocks noChangeArrowheads="1"/>
          </p:cNvSpPr>
          <p:nvPr/>
        </p:nvSpPr>
        <p:spPr bwMode="auto">
          <a:xfrm>
            <a:off x="3659075" y="6472351"/>
            <a:ext cx="1426589" cy="1141271"/>
          </a:xfrm>
          <a:prstGeom prst="rect">
            <a:avLst/>
          </a:prstGeom>
          <a:solidFill>
            <a:schemeClr val="accent2">
              <a:lumMod val="60000"/>
              <a:lumOff val="40000"/>
            </a:schemeClr>
          </a:solidFill>
          <a:ln w="28575">
            <a:solidFill>
              <a:schemeClr val="bg1"/>
            </a:solidFill>
            <a:miter lim="800000"/>
            <a:headEnd/>
            <a:tailEnd/>
          </a:ln>
          <a:effectLst/>
        </p:spPr>
        <p:txBody>
          <a:bodyPr wrap="none" anchor="ctr"/>
          <a:lstStyle/>
          <a:p>
            <a:endParaRPr lang="en-IN"/>
          </a:p>
        </p:txBody>
      </p:sp>
      <p:sp>
        <p:nvSpPr>
          <p:cNvPr id="25" name="Line 12">
            <a:extLst>
              <a:ext uri="{FF2B5EF4-FFF2-40B4-BE49-F238E27FC236}">
                <a16:creationId xmlns:a16="http://schemas.microsoft.com/office/drawing/2014/main" id="{F22C1F65-8738-4F68-BB5D-7F3C093CC14B}"/>
              </a:ext>
            </a:extLst>
          </p:cNvPr>
          <p:cNvSpPr>
            <a:spLocks noChangeShapeType="1"/>
          </p:cNvSpPr>
          <p:nvPr/>
        </p:nvSpPr>
        <p:spPr bwMode="auto">
          <a:xfrm flipV="1">
            <a:off x="5218739" y="7018988"/>
            <a:ext cx="3479492" cy="5995"/>
          </a:xfrm>
          <a:prstGeom prst="line">
            <a:avLst/>
          </a:prstGeom>
          <a:noFill/>
          <a:ln w="38100">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Right Brace 29">
            <a:extLst>
              <a:ext uri="{FF2B5EF4-FFF2-40B4-BE49-F238E27FC236}">
                <a16:creationId xmlns:a16="http://schemas.microsoft.com/office/drawing/2014/main" id="{A9DA640E-4A63-45F8-870D-5EDF85EFAC3A}"/>
              </a:ext>
            </a:extLst>
          </p:cNvPr>
          <p:cNvSpPr/>
          <p:nvPr/>
        </p:nvSpPr>
        <p:spPr>
          <a:xfrm>
            <a:off x="13076756" y="1922465"/>
            <a:ext cx="1381173" cy="6400800"/>
          </a:xfrm>
          <a:prstGeom prst="rightBrace">
            <a:avLst>
              <a:gd name="adj1" fmla="val 35485"/>
              <a:gd name="adj2" fmla="val 47024"/>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Text Box 18">
            <a:extLst>
              <a:ext uri="{FF2B5EF4-FFF2-40B4-BE49-F238E27FC236}">
                <a16:creationId xmlns:a16="http://schemas.microsoft.com/office/drawing/2014/main" id="{656C6862-C93E-4711-B2A5-CD6FC59E2CF1}"/>
              </a:ext>
            </a:extLst>
          </p:cNvPr>
          <p:cNvSpPr txBox="1">
            <a:spLocks noChangeArrowheads="1"/>
          </p:cNvSpPr>
          <p:nvPr/>
        </p:nvSpPr>
        <p:spPr bwMode="auto">
          <a:xfrm>
            <a:off x="14446343" y="4422747"/>
            <a:ext cx="1600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dirty="0">
                <a:solidFill>
                  <a:schemeClr val="tx1">
                    <a:lumMod val="65000"/>
                    <a:lumOff val="35000"/>
                  </a:schemeClr>
                </a:solidFill>
                <a:latin typeface="Open Sans" panose="020B0604020202020204"/>
              </a:rPr>
              <a:t>Take the majority vote</a:t>
            </a:r>
          </a:p>
        </p:txBody>
      </p:sp>
      <p:grpSp>
        <p:nvGrpSpPr>
          <p:cNvPr id="27" name="Group 26">
            <a:extLst>
              <a:ext uri="{FF2B5EF4-FFF2-40B4-BE49-F238E27FC236}">
                <a16:creationId xmlns:a16="http://schemas.microsoft.com/office/drawing/2014/main" id="{6C5030C4-9865-4690-839A-CEE19BE94BE3}"/>
              </a:ext>
            </a:extLst>
          </p:cNvPr>
          <p:cNvGrpSpPr/>
          <p:nvPr/>
        </p:nvGrpSpPr>
        <p:grpSpPr>
          <a:xfrm>
            <a:off x="9004275" y="1173666"/>
            <a:ext cx="4355400" cy="2495170"/>
            <a:chOff x="5802238" y="1679091"/>
            <a:chExt cx="9701696" cy="5107994"/>
          </a:xfrm>
        </p:grpSpPr>
        <p:cxnSp>
          <p:nvCxnSpPr>
            <p:cNvPr id="28" name="Straight Arrow Connector 27">
              <a:extLst>
                <a:ext uri="{FF2B5EF4-FFF2-40B4-BE49-F238E27FC236}">
                  <a16:creationId xmlns:a16="http://schemas.microsoft.com/office/drawing/2014/main" id="{7E12C70B-9AFE-4E2F-8A88-A58582B24F55}"/>
                </a:ext>
              </a:extLst>
            </p:cNvPr>
            <p:cNvCxnSpPr>
              <a:stCxn id="79" idx="3"/>
              <a:endCxn id="77" idx="0"/>
            </p:cNvCxnSpPr>
            <p:nvPr/>
          </p:nvCxnSpPr>
          <p:spPr>
            <a:xfrm flipH="1">
              <a:off x="8928189" y="2431721"/>
              <a:ext cx="1034803" cy="53083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C072371-7850-4145-AB3B-3A9481BAE00D}"/>
                </a:ext>
              </a:extLst>
            </p:cNvPr>
            <p:cNvCxnSpPr>
              <a:stCxn id="79" idx="5"/>
              <a:endCxn id="55" idx="0"/>
            </p:cNvCxnSpPr>
            <p:nvPr/>
          </p:nvCxnSpPr>
          <p:spPr>
            <a:xfrm>
              <a:off x="11094898" y="2431721"/>
              <a:ext cx="1034803" cy="53083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BFEEC0-B8E9-4026-99AB-699C3C30BA0B}"/>
                </a:ext>
              </a:extLst>
            </p:cNvPr>
            <p:cNvCxnSpPr>
              <a:stCxn id="55" idx="3"/>
              <a:endCxn id="57" idx="0"/>
            </p:cNvCxnSpPr>
            <p:nvPr/>
          </p:nvCxnSpPr>
          <p:spPr>
            <a:xfrm flipH="1">
              <a:off x="11066329" y="3715181"/>
              <a:ext cx="497419" cy="97314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414D7A-0509-4F54-81C9-CC6562048337}"/>
                </a:ext>
              </a:extLst>
            </p:cNvPr>
            <p:cNvCxnSpPr>
              <a:stCxn id="55" idx="5"/>
              <a:endCxn id="59" idx="0"/>
            </p:cNvCxnSpPr>
            <p:nvPr/>
          </p:nvCxnSpPr>
          <p:spPr>
            <a:xfrm>
              <a:off x="12695653" y="3715181"/>
              <a:ext cx="768607" cy="97314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47B4CC1-D218-4868-A9C4-773F7A293411}"/>
                </a:ext>
              </a:extLst>
            </p:cNvPr>
            <p:cNvCxnSpPr>
              <a:stCxn id="77" idx="3"/>
            </p:cNvCxnSpPr>
            <p:nvPr/>
          </p:nvCxnSpPr>
          <p:spPr>
            <a:xfrm flipH="1">
              <a:off x="7425427" y="3715181"/>
              <a:ext cx="936810" cy="97314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E0A91E7-9234-4006-B1F9-34786328B65A}"/>
                </a:ext>
              </a:extLst>
            </p:cNvPr>
            <p:cNvCxnSpPr>
              <a:stCxn id="77" idx="5"/>
              <a:endCxn id="73" idx="0"/>
            </p:cNvCxnSpPr>
            <p:nvPr/>
          </p:nvCxnSpPr>
          <p:spPr>
            <a:xfrm>
              <a:off x="9494142" y="3715181"/>
              <a:ext cx="337311" cy="36267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135FC955-9239-4312-95FA-64DF7A9D2981}"/>
                </a:ext>
              </a:extLst>
            </p:cNvPr>
            <p:cNvGrpSpPr/>
            <p:nvPr/>
          </p:nvGrpSpPr>
          <p:grpSpPr>
            <a:xfrm>
              <a:off x="9728568" y="1679091"/>
              <a:ext cx="1600755" cy="881761"/>
              <a:chOff x="9728568" y="1679091"/>
              <a:chExt cx="1600755" cy="881761"/>
            </a:xfrm>
          </p:grpSpPr>
          <p:sp>
            <p:nvSpPr>
              <p:cNvPr id="79" name="Oval 78">
                <a:extLst>
                  <a:ext uri="{FF2B5EF4-FFF2-40B4-BE49-F238E27FC236}">
                    <a16:creationId xmlns:a16="http://schemas.microsoft.com/office/drawing/2014/main" id="{13864EF4-A436-4025-94CC-F6608EE62206}"/>
                  </a:ext>
                </a:extLst>
              </p:cNvPr>
              <p:cNvSpPr/>
              <p:nvPr/>
            </p:nvSpPr>
            <p:spPr>
              <a:xfrm>
                <a:off x="9728568" y="1679091"/>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0" name="TextBox 79">
                <a:extLst>
                  <a:ext uri="{FF2B5EF4-FFF2-40B4-BE49-F238E27FC236}">
                    <a16:creationId xmlns:a16="http://schemas.microsoft.com/office/drawing/2014/main" id="{48380F52-A907-4334-B6B5-BBE3F2C83C3F}"/>
                  </a:ext>
                </a:extLst>
              </p:cNvPr>
              <p:cNvSpPr txBox="1"/>
              <p:nvPr/>
            </p:nvSpPr>
            <p:spPr>
              <a:xfrm>
                <a:off x="9909102" y="1796493"/>
                <a:ext cx="1283762" cy="693071"/>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Location</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Similarity</a:t>
                </a:r>
              </a:p>
            </p:txBody>
          </p:sp>
        </p:grpSp>
        <p:grpSp>
          <p:nvGrpSpPr>
            <p:cNvPr id="37" name="Group 36">
              <a:extLst>
                <a:ext uri="{FF2B5EF4-FFF2-40B4-BE49-F238E27FC236}">
                  <a16:creationId xmlns:a16="http://schemas.microsoft.com/office/drawing/2014/main" id="{F61CB80B-0692-4F1D-962F-2BFB5CE06F50}"/>
                </a:ext>
              </a:extLst>
            </p:cNvPr>
            <p:cNvGrpSpPr/>
            <p:nvPr/>
          </p:nvGrpSpPr>
          <p:grpSpPr>
            <a:xfrm>
              <a:off x="8127811" y="2962551"/>
              <a:ext cx="1600755" cy="881761"/>
              <a:chOff x="8127811" y="2962551"/>
              <a:chExt cx="1600755" cy="881761"/>
            </a:xfrm>
          </p:grpSpPr>
          <p:sp>
            <p:nvSpPr>
              <p:cNvPr id="77" name="Oval 76">
                <a:extLst>
                  <a:ext uri="{FF2B5EF4-FFF2-40B4-BE49-F238E27FC236}">
                    <a16:creationId xmlns:a16="http://schemas.microsoft.com/office/drawing/2014/main" id="{F7221FBA-FB99-4C28-AC90-52EB57BB5349}"/>
                  </a:ext>
                </a:extLst>
              </p:cNvPr>
              <p:cNvSpPr/>
              <p:nvPr/>
            </p:nvSpPr>
            <p:spPr>
              <a:xfrm>
                <a:off x="8127811" y="2962551"/>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8" name="TextBox 77">
                <a:extLst>
                  <a:ext uri="{FF2B5EF4-FFF2-40B4-BE49-F238E27FC236}">
                    <a16:creationId xmlns:a16="http://schemas.microsoft.com/office/drawing/2014/main" id="{C941F493-1824-498D-8A91-8E2178FE7A85}"/>
                  </a:ext>
                </a:extLst>
              </p:cNvPr>
              <p:cNvSpPr txBox="1"/>
              <p:nvPr/>
            </p:nvSpPr>
            <p:spPr>
              <a:xfrm>
                <a:off x="8180607" y="3057254"/>
                <a:ext cx="1451120" cy="693071"/>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Gene </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Expression</a:t>
                </a:r>
              </a:p>
            </p:txBody>
          </p:sp>
        </p:grpSp>
        <p:grpSp>
          <p:nvGrpSpPr>
            <p:cNvPr id="38" name="Group 37">
              <a:extLst>
                <a:ext uri="{FF2B5EF4-FFF2-40B4-BE49-F238E27FC236}">
                  <a16:creationId xmlns:a16="http://schemas.microsoft.com/office/drawing/2014/main" id="{73E25B95-943F-403A-AC3B-91F92347F472}"/>
                </a:ext>
              </a:extLst>
            </p:cNvPr>
            <p:cNvGrpSpPr/>
            <p:nvPr/>
          </p:nvGrpSpPr>
          <p:grpSpPr>
            <a:xfrm>
              <a:off x="6220476" y="4699920"/>
              <a:ext cx="2466062" cy="973145"/>
              <a:chOff x="6220476" y="4699920"/>
              <a:chExt cx="2466062" cy="973145"/>
            </a:xfrm>
          </p:grpSpPr>
          <p:sp>
            <p:nvSpPr>
              <p:cNvPr id="75" name="Oval 74">
                <a:extLst>
                  <a:ext uri="{FF2B5EF4-FFF2-40B4-BE49-F238E27FC236}">
                    <a16:creationId xmlns:a16="http://schemas.microsoft.com/office/drawing/2014/main" id="{F32E57E7-E8E8-44DB-838A-D78B8CAEB935}"/>
                  </a:ext>
                </a:extLst>
              </p:cNvPr>
              <p:cNvSpPr/>
              <p:nvPr/>
            </p:nvSpPr>
            <p:spPr>
              <a:xfrm>
                <a:off x="6220476" y="4699920"/>
                <a:ext cx="2466062" cy="973145"/>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6" name="TextBox 75">
                <a:extLst>
                  <a:ext uri="{FF2B5EF4-FFF2-40B4-BE49-F238E27FC236}">
                    <a16:creationId xmlns:a16="http://schemas.microsoft.com/office/drawing/2014/main" id="{84D1C14A-63E0-46D4-81CF-3542348C0B0B}"/>
                  </a:ext>
                </a:extLst>
              </p:cNvPr>
              <p:cNvSpPr txBox="1"/>
              <p:nvPr/>
            </p:nvSpPr>
            <p:spPr>
              <a:xfrm>
                <a:off x="6382987" y="4852038"/>
                <a:ext cx="2186198" cy="693072"/>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Neighbor</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Function Similarity</a:t>
                </a:r>
              </a:p>
            </p:txBody>
          </p:sp>
        </p:grpSp>
        <p:grpSp>
          <p:nvGrpSpPr>
            <p:cNvPr id="39" name="Group 38">
              <a:extLst>
                <a:ext uri="{FF2B5EF4-FFF2-40B4-BE49-F238E27FC236}">
                  <a16:creationId xmlns:a16="http://schemas.microsoft.com/office/drawing/2014/main" id="{80EAA195-10FD-456C-8EE2-30DC58861E13}"/>
                </a:ext>
              </a:extLst>
            </p:cNvPr>
            <p:cNvGrpSpPr/>
            <p:nvPr/>
          </p:nvGrpSpPr>
          <p:grpSpPr>
            <a:xfrm>
              <a:off x="9162530" y="4077856"/>
              <a:ext cx="1337847" cy="671694"/>
              <a:chOff x="9162530" y="4077856"/>
              <a:chExt cx="1337847" cy="671694"/>
            </a:xfrm>
          </p:grpSpPr>
          <p:sp>
            <p:nvSpPr>
              <p:cNvPr id="73" name="Rectangle: Rounded Corners 72">
                <a:extLst>
                  <a:ext uri="{FF2B5EF4-FFF2-40B4-BE49-F238E27FC236}">
                    <a16:creationId xmlns:a16="http://schemas.microsoft.com/office/drawing/2014/main" id="{78854554-9590-4636-A8E7-B07C7B90851D}"/>
                  </a:ext>
                </a:extLst>
              </p:cNvPr>
              <p:cNvSpPr/>
              <p:nvPr/>
            </p:nvSpPr>
            <p:spPr>
              <a:xfrm>
                <a:off x="9162530" y="4077856"/>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4" name="TextBox 73">
                <a:extLst>
                  <a:ext uri="{FF2B5EF4-FFF2-40B4-BE49-F238E27FC236}">
                    <a16:creationId xmlns:a16="http://schemas.microsoft.com/office/drawing/2014/main" id="{FABD0CA8-67F5-4762-89FA-7D5FE9EEBFC0}"/>
                  </a:ext>
                </a:extLst>
              </p:cNvPr>
              <p:cNvSpPr txBox="1"/>
              <p:nvPr/>
            </p:nvSpPr>
            <p:spPr>
              <a:xfrm>
                <a:off x="9263410" y="4229036"/>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40" name="Group 39">
              <a:extLst>
                <a:ext uri="{FF2B5EF4-FFF2-40B4-BE49-F238E27FC236}">
                  <a16:creationId xmlns:a16="http://schemas.microsoft.com/office/drawing/2014/main" id="{53BFBF6A-EE96-43C8-B02A-0284ABDE04CE}"/>
                </a:ext>
              </a:extLst>
            </p:cNvPr>
            <p:cNvGrpSpPr/>
            <p:nvPr/>
          </p:nvGrpSpPr>
          <p:grpSpPr>
            <a:xfrm>
              <a:off x="5802238" y="6115391"/>
              <a:ext cx="1337847" cy="671694"/>
              <a:chOff x="5802238" y="6115391"/>
              <a:chExt cx="1337847" cy="671694"/>
            </a:xfrm>
          </p:grpSpPr>
          <p:sp>
            <p:nvSpPr>
              <p:cNvPr id="71" name="Rectangle: Rounded Corners 70">
                <a:extLst>
                  <a:ext uri="{FF2B5EF4-FFF2-40B4-BE49-F238E27FC236}">
                    <a16:creationId xmlns:a16="http://schemas.microsoft.com/office/drawing/2014/main" id="{B51ED6FC-7BA9-4094-978B-A2A8C825E1A2}"/>
                  </a:ext>
                </a:extLst>
              </p:cNvPr>
              <p:cNvSpPr/>
              <p:nvPr/>
            </p:nvSpPr>
            <p:spPr>
              <a:xfrm>
                <a:off x="5802238" y="6115391"/>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2" name="TextBox 71">
                <a:extLst>
                  <a:ext uri="{FF2B5EF4-FFF2-40B4-BE49-F238E27FC236}">
                    <a16:creationId xmlns:a16="http://schemas.microsoft.com/office/drawing/2014/main" id="{7EA62F9C-1373-4845-B514-958434682D6E}"/>
                  </a:ext>
                </a:extLst>
              </p:cNvPr>
              <p:cNvSpPr txBox="1"/>
              <p:nvPr/>
            </p:nvSpPr>
            <p:spPr>
              <a:xfrm>
                <a:off x="5903118" y="6266571"/>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41" name="Group 40">
              <a:extLst>
                <a:ext uri="{FF2B5EF4-FFF2-40B4-BE49-F238E27FC236}">
                  <a16:creationId xmlns:a16="http://schemas.microsoft.com/office/drawing/2014/main" id="{E6595019-0BA8-4E77-82F1-9E9A98A5ABE7}"/>
                </a:ext>
              </a:extLst>
            </p:cNvPr>
            <p:cNvGrpSpPr/>
            <p:nvPr/>
          </p:nvGrpSpPr>
          <p:grpSpPr>
            <a:xfrm>
              <a:off x="9104776" y="6115391"/>
              <a:ext cx="1337847" cy="671694"/>
              <a:chOff x="9104776" y="6115391"/>
              <a:chExt cx="1337847" cy="671694"/>
            </a:xfrm>
          </p:grpSpPr>
          <p:sp>
            <p:nvSpPr>
              <p:cNvPr id="69" name="Rectangle: Rounded Corners 68">
                <a:extLst>
                  <a:ext uri="{FF2B5EF4-FFF2-40B4-BE49-F238E27FC236}">
                    <a16:creationId xmlns:a16="http://schemas.microsoft.com/office/drawing/2014/main" id="{09A9017E-7779-40F9-B127-345C6F2365DD}"/>
                  </a:ext>
                </a:extLst>
              </p:cNvPr>
              <p:cNvSpPr/>
              <p:nvPr/>
            </p:nvSpPr>
            <p:spPr>
              <a:xfrm>
                <a:off x="9104776" y="6115391"/>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0" name="TextBox 69">
                <a:extLst>
                  <a:ext uri="{FF2B5EF4-FFF2-40B4-BE49-F238E27FC236}">
                    <a16:creationId xmlns:a16="http://schemas.microsoft.com/office/drawing/2014/main" id="{74F89CEF-EDD8-4318-80F8-7C2A2C031092}"/>
                  </a:ext>
                </a:extLst>
              </p:cNvPr>
              <p:cNvSpPr txBox="1"/>
              <p:nvPr/>
            </p:nvSpPr>
            <p:spPr>
              <a:xfrm>
                <a:off x="9205656" y="6242634"/>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42" name="Group 41">
              <a:extLst>
                <a:ext uri="{FF2B5EF4-FFF2-40B4-BE49-F238E27FC236}">
                  <a16:creationId xmlns:a16="http://schemas.microsoft.com/office/drawing/2014/main" id="{913E23C9-C943-459D-9B8D-3B87D8895E33}"/>
                </a:ext>
              </a:extLst>
            </p:cNvPr>
            <p:cNvGrpSpPr/>
            <p:nvPr/>
          </p:nvGrpSpPr>
          <p:grpSpPr>
            <a:xfrm>
              <a:off x="12407314" y="6115391"/>
              <a:ext cx="1337847" cy="671694"/>
              <a:chOff x="12407314" y="6115391"/>
              <a:chExt cx="1337847" cy="671694"/>
            </a:xfrm>
          </p:grpSpPr>
          <p:sp>
            <p:nvSpPr>
              <p:cNvPr id="67" name="Rectangle: Rounded Corners 66">
                <a:extLst>
                  <a:ext uri="{FF2B5EF4-FFF2-40B4-BE49-F238E27FC236}">
                    <a16:creationId xmlns:a16="http://schemas.microsoft.com/office/drawing/2014/main" id="{A517393E-6B07-4FDD-A95A-D342A680C0B6}"/>
                  </a:ext>
                </a:extLst>
              </p:cNvPr>
              <p:cNvSpPr/>
              <p:nvPr/>
            </p:nvSpPr>
            <p:spPr>
              <a:xfrm>
                <a:off x="12407314" y="6115391"/>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8" name="TextBox 67">
                <a:extLst>
                  <a:ext uri="{FF2B5EF4-FFF2-40B4-BE49-F238E27FC236}">
                    <a16:creationId xmlns:a16="http://schemas.microsoft.com/office/drawing/2014/main" id="{EF98D5EB-E024-49F8-B33C-28DE3BD163D5}"/>
                  </a:ext>
                </a:extLst>
              </p:cNvPr>
              <p:cNvSpPr txBox="1"/>
              <p:nvPr/>
            </p:nvSpPr>
            <p:spPr>
              <a:xfrm>
                <a:off x="12508194" y="6242634"/>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43" name="Group 42">
              <a:extLst>
                <a:ext uri="{FF2B5EF4-FFF2-40B4-BE49-F238E27FC236}">
                  <a16:creationId xmlns:a16="http://schemas.microsoft.com/office/drawing/2014/main" id="{D62A46E8-7909-4B89-A703-B6A35F9EC558}"/>
                </a:ext>
              </a:extLst>
            </p:cNvPr>
            <p:cNvGrpSpPr/>
            <p:nvPr/>
          </p:nvGrpSpPr>
          <p:grpSpPr>
            <a:xfrm>
              <a:off x="7341776" y="6115391"/>
              <a:ext cx="1552851" cy="671694"/>
              <a:chOff x="7341776" y="6115391"/>
              <a:chExt cx="1552851" cy="671694"/>
            </a:xfrm>
          </p:grpSpPr>
          <p:sp>
            <p:nvSpPr>
              <p:cNvPr id="65" name="Rectangle: Rounded Corners 64">
                <a:extLst>
                  <a:ext uri="{FF2B5EF4-FFF2-40B4-BE49-F238E27FC236}">
                    <a16:creationId xmlns:a16="http://schemas.microsoft.com/office/drawing/2014/main" id="{AC187BBA-F22F-4257-A897-520DB40FC435}"/>
                  </a:ext>
                </a:extLst>
              </p:cNvPr>
              <p:cNvSpPr/>
              <p:nvPr/>
            </p:nvSpPr>
            <p:spPr>
              <a:xfrm>
                <a:off x="7453507" y="6115391"/>
                <a:ext cx="1337847"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6" name="TextBox 65">
                <a:extLst>
                  <a:ext uri="{FF2B5EF4-FFF2-40B4-BE49-F238E27FC236}">
                    <a16:creationId xmlns:a16="http://schemas.microsoft.com/office/drawing/2014/main" id="{B5C6AAD4-289B-4E02-9C16-95CCCB816FD7}"/>
                  </a:ext>
                </a:extLst>
              </p:cNvPr>
              <p:cNvSpPr txBox="1"/>
              <p:nvPr/>
            </p:nvSpPr>
            <p:spPr>
              <a:xfrm>
                <a:off x="7341776" y="6246542"/>
                <a:ext cx="1552851"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44" name="Group 43">
              <a:extLst>
                <a:ext uri="{FF2B5EF4-FFF2-40B4-BE49-F238E27FC236}">
                  <a16:creationId xmlns:a16="http://schemas.microsoft.com/office/drawing/2014/main" id="{6D2E46EB-7850-4FB8-AAD3-E492FBA5A95F}"/>
                </a:ext>
              </a:extLst>
            </p:cNvPr>
            <p:cNvGrpSpPr/>
            <p:nvPr/>
          </p:nvGrpSpPr>
          <p:grpSpPr>
            <a:xfrm>
              <a:off x="10648543" y="6115391"/>
              <a:ext cx="1552851" cy="671694"/>
              <a:chOff x="10648543" y="6115391"/>
              <a:chExt cx="1552851" cy="671694"/>
            </a:xfrm>
          </p:grpSpPr>
          <p:sp>
            <p:nvSpPr>
              <p:cNvPr id="63" name="Rectangle: Rounded Corners 62">
                <a:extLst>
                  <a:ext uri="{FF2B5EF4-FFF2-40B4-BE49-F238E27FC236}">
                    <a16:creationId xmlns:a16="http://schemas.microsoft.com/office/drawing/2014/main" id="{0F1717A2-1D5F-4369-A3D0-C1D3826E66AE}"/>
                  </a:ext>
                </a:extLst>
              </p:cNvPr>
              <p:cNvSpPr/>
              <p:nvPr/>
            </p:nvSpPr>
            <p:spPr>
              <a:xfrm>
                <a:off x="10756045" y="6115391"/>
                <a:ext cx="1337847"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TextBox 63">
                <a:extLst>
                  <a:ext uri="{FF2B5EF4-FFF2-40B4-BE49-F238E27FC236}">
                    <a16:creationId xmlns:a16="http://schemas.microsoft.com/office/drawing/2014/main" id="{E584E2BB-E47C-44A5-928F-EB9483BE9DCF}"/>
                  </a:ext>
                </a:extLst>
              </p:cNvPr>
              <p:cNvSpPr txBox="1"/>
              <p:nvPr/>
            </p:nvSpPr>
            <p:spPr>
              <a:xfrm>
                <a:off x="10648543" y="6266571"/>
                <a:ext cx="1552851"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45" name="Group 44">
              <a:extLst>
                <a:ext uri="{FF2B5EF4-FFF2-40B4-BE49-F238E27FC236}">
                  <a16:creationId xmlns:a16="http://schemas.microsoft.com/office/drawing/2014/main" id="{C90DDB9B-501F-4DBB-9CB6-9C20A3220E44}"/>
                </a:ext>
              </a:extLst>
            </p:cNvPr>
            <p:cNvGrpSpPr/>
            <p:nvPr/>
          </p:nvGrpSpPr>
          <p:grpSpPr>
            <a:xfrm>
              <a:off x="13951083" y="6115391"/>
              <a:ext cx="1552851" cy="671694"/>
              <a:chOff x="13951083" y="6115391"/>
              <a:chExt cx="1552851" cy="671694"/>
            </a:xfrm>
          </p:grpSpPr>
          <p:sp>
            <p:nvSpPr>
              <p:cNvPr id="61" name="Rectangle: Rounded Corners 60">
                <a:extLst>
                  <a:ext uri="{FF2B5EF4-FFF2-40B4-BE49-F238E27FC236}">
                    <a16:creationId xmlns:a16="http://schemas.microsoft.com/office/drawing/2014/main" id="{A51E995A-50CD-466D-A579-05BCF83FD1E4}"/>
                  </a:ext>
                </a:extLst>
              </p:cNvPr>
              <p:cNvSpPr/>
              <p:nvPr/>
            </p:nvSpPr>
            <p:spPr>
              <a:xfrm>
                <a:off x="14058582" y="6115391"/>
                <a:ext cx="1337847"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2" name="TextBox 61">
                <a:extLst>
                  <a:ext uri="{FF2B5EF4-FFF2-40B4-BE49-F238E27FC236}">
                    <a16:creationId xmlns:a16="http://schemas.microsoft.com/office/drawing/2014/main" id="{B77ECCAC-68EF-4E2C-8389-DC76098472C7}"/>
                  </a:ext>
                </a:extLst>
              </p:cNvPr>
              <p:cNvSpPr txBox="1"/>
              <p:nvPr/>
            </p:nvSpPr>
            <p:spPr>
              <a:xfrm>
                <a:off x="13951083" y="6230713"/>
                <a:ext cx="1552851"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46" name="Group 45">
              <a:extLst>
                <a:ext uri="{FF2B5EF4-FFF2-40B4-BE49-F238E27FC236}">
                  <a16:creationId xmlns:a16="http://schemas.microsoft.com/office/drawing/2014/main" id="{6B0CD889-E6E8-4700-A9F7-03FCEFB10579}"/>
                </a:ext>
              </a:extLst>
            </p:cNvPr>
            <p:cNvGrpSpPr/>
            <p:nvPr/>
          </p:nvGrpSpPr>
          <p:grpSpPr>
            <a:xfrm>
              <a:off x="12663883" y="4688326"/>
              <a:ext cx="1600755" cy="881761"/>
              <a:chOff x="12663883" y="4688326"/>
              <a:chExt cx="1600755" cy="881761"/>
            </a:xfrm>
          </p:grpSpPr>
          <p:sp>
            <p:nvSpPr>
              <p:cNvPr id="59" name="Oval 58">
                <a:extLst>
                  <a:ext uri="{FF2B5EF4-FFF2-40B4-BE49-F238E27FC236}">
                    <a16:creationId xmlns:a16="http://schemas.microsoft.com/office/drawing/2014/main" id="{03C04E5A-2FC4-43EB-8379-33512C8AFAC5}"/>
                  </a:ext>
                </a:extLst>
              </p:cNvPr>
              <p:cNvSpPr/>
              <p:nvPr/>
            </p:nvSpPr>
            <p:spPr>
              <a:xfrm>
                <a:off x="12663883" y="4688326"/>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0" name="TextBox 59">
                <a:extLst>
                  <a:ext uri="{FF2B5EF4-FFF2-40B4-BE49-F238E27FC236}">
                    <a16:creationId xmlns:a16="http://schemas.microsoft.com/office/drawing/2014/main" id="{066B0D08-470A-44BD-AB2C-9C38F84E7005}"/>
                  </a:ext>
                </a:extLst>
              </p:cNvPr>
              <p:cNvSpPr txBox="1"/>
              <p:nvPr/>
            </p:nvSpPr>
            <p:spPr>
              <a:xfrm>
                <a:off x="12766046" y="4809354"/>
                <a:ext cx="1451120" cy="693071"/>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Gene </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Expression</a:t>
                </a:r>
              </a:p>
            </p:txBody>
          </p:sp>
        </p:grpSp>
        <p:grpSp>
          <p:nvGrpSpPr>
            <p:cNvPr id="47" name="Group 46">
              <a:extLst>
                <a:ext uri="{FF2B5EF4-FFF2-40B4-BE49-F238E27FC236}">
                  <a16:creationId xmlns:a16="http://schemas.microsoft.com/office/drawing/2014/main" id="{C522266E-5019-4E1E-9C3D-05F5065B9F17}"/>
                </a:ext>
              </a:extLst>
            </p:cNvPr>
            <p:cNvGrpSpPr/>
            <p:nvPr/>
          </p:nvGrpSpPr>
          <p:grpSpPr>
            <a:xfrm>
              <a:off x="10265951" y="4688326"/>
              <a:ext cx="1600755" cy="881761"/>
              <a:chOff x="10265951" y="4688326"/>
              <a:chExt cx="1600755" cy="881761"/>
            </a:xfrm>
          </p:grpSpPr>
          <p:sp>
            <p:nvSpPr>
              <p:cNvPr id="57" name="Oval 56">
                <a:extLst>
                  <a:ext uri="{FF2B5EF4-FFF2-40B4-BE49-F238E27FC236}">
                    <a16:creationId xmlns:a16="http://schemas.microsoft.com/office/drawing/2014/main" id="{08566194-0C5F-4E76-8643-981093EF772C}"/>
                  </a:ext>
                </a:extLst>
              </p:cNvPr>
              <p:cNvSpPr/>
              <p:nvPr/>
            </p:nvSpPr>
            <p:spPr>
              <a:xfrm>
                <a:off x="10265951" y="4688326"/>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8" name="TextBox 57">
                <a:extLst>
                  <a:ext uri="{FF2B5EF4-FFF2-40B4-BE49-F238E27FC236}">
                    <a16:creationId xmlns:a16="http://schemas.microsoft.com/office/drawing/2014/main" id="{9558077E-4965-4C5B-8E30-8D79E18C63AA}"/>
                  </a:ext>
                </a:extLst>
              </p:cNvPr>
              <p:cNvSpPr txBox="1"/>
              <p:nvPr/>
            </p:nvSpPr>
            <p:spPr>
              <a:xfrm>
                <a:off x="10508418" y="4944539"/>
                <a:ext cx="1086866" cy="441046"/>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Degree</a:t>
                </a:r>
              </a:p>
            </p:txBody>
          </p:sp>
        </p:grpSp>
        <p:grpSp>
          <p:nvGrpSpPr>
            <p:cNvPr id="48" name="Group 47">
              <a:extLst>
                <a:ext uri="{FF2B5EF4-FFF2-40B4-BE49-F238E27FC236}">
                  <a16:creationId xmlns:a16="http://schemas.microsoft.com/office/drawing/2014/main" id="{257F51A4-C2D9-4AC2-9A81-112A7C4C2EF1}"/>
                </a:ext>
              </a:extLst>
            </p:cNvPr>
            <p:cNvGrpSpPr/>
            <p:nvPr/>
          </p:nvGrpSpPr>
          <p:grpSpPr>
            <a:xfrm>
              <a:off x="11283725" y="2962551"/>
              <a:ext cx="1749747" cy="881761"/>
              <a:chOff x="11283725" y="2962551"/>
              <a:chExt cx="1749747" cy="881761"/>
            </a:xfrm>
          </p:grpSpPr>
          <p:sp>
            <p:nvSpPr>
              <p:cNvPr id="55" name="Oval 54">
                <a:extLst>
                  <a:ext uri="{FF2B5EF4-FFF2-40B4-BE49-F238E27FC236}">
                    <a16:creationId xmlns:a16="http://schemas.microsoft.com/office/drawing/2014/main" id="{872D16D5-A807-4E56-9FC8-30115373BFE6}"/>
                  </a:ext>
                </a:extLst>
              </p:cNvPr>
              <p:cNvSpPr/>
              <p:nvPr/>
            </p:nvSpPr>
            <p:spPr>
              <a:xfrm>
                <a:off x="11329323" y="2962551"/>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6" name="TextBox 55">
                <a:extLst>
                  <a:ext uri="{FF2B5EF4-FFF2-40B4-BE49-F238E27FC236}">
                    <a16:creationId xmlns:a16="http://schemas.microsoft.com/office/drawing/2014/main" id="{032FDC64-CABA-42CE-A1B6-3F55E968DF9D}"/>
                  </a:ext>
                </a:extLst>
              </p:cNvPr>
              <p:cNvSpPr txBox="1"/>
              <p:nvPr/>
            </p:nvSpPr>
            <p:spPr>
              <a:xfrm>
                <a:off x="11283725" y="3221303"/>
                <a:ext cx="1749747" cy="441046"/>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Domain-motif</a:t>
                </a:r>
              </a:p>
            </p:txBody>
          </p:sp>
        </p:grpSp>
        <p:cxnSp>
          <p:nvCxnSpPr>
            <p:cNvPr id="49" name="Straight Arrow Connector 48">
              <a:extLst>
                <a:ext uri="{FF2B5EF4-FFF2-40B4-BE49-F238E27FC236}">
                  <a16:creationId xmlns:a16="http://schemas.microsoft.com/office/drawing/2014/main" id="{18B877E9-97F7-4C00-A0E3-08C912EEF818}"/>
                </a:ext>
              </a:extLst>
            </p:cNvPr>
            <p:cNvCxnSpPr>
              <a:cxnSpLocks/>
              <a:endCxn id="71" idx="0"/>
            </p:cNvCxnSpPr>
            <p:nvPr/>
          </p:nvCxnSpPr>
          <p:spPr>
            <a:xfrm flipH="1">
              <a:off x="6471162" y="5673065"/>
              <a:ext cx="554826" cy="44232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E4FA1E4-FED0-49F3-B876-6F0884066413}"/>
                </a:ext>
              </a:extLst>
            </p:cNvPr>
            <p:cNvCxnSpPr>
              <a:endCxn id="65" idx="0"/>
            </p:cNvCxnSpPr>
            <p:nvPr/>
          </p:nvCxnSpPr>
          <p:spPr>
            <a:xfrm>
              <a:off x="7698672" y="5673065"/>
              <a:ext cx="423759" cy="44232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4921E52-0171-4669-A5C3-C992939A67AD}"/>
                </a:ext>
              </a:extLst>
            </p:cNvPr>
            <p:cNvCxnSpPr>
              <a:stCxn id="57" idx="3"/>
              <a:endCxn id="69" idx="0"/>
            </p:cNvCxnSpPr>
            <p:nvPr/>
          </p:nvCxnSpPr>
          <p:spPr>
            <a:xfrm flipH="1">
              <a:off x="9773700" y="5440956"/>
              <a:ext cx="726676" cy="67443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74FAC18-AAA8-41A4-9F5C-BDD9C19EC7C7}"/>
                </a:ext>
              </a:extLst>
            </p:cNvPr>
            <p:cNvCxnSpPr>
              <a:stCxn id="57" idx="4"/>
              <a:endCxn id="63" idx="0"/>
            </p:cNvCxnSpPr>
            <p:nvPr/>
          </p:nvCxnSpPr>
          <p:spPr>
            <a:xfrm>
              <a:off x="11066329" y="5570087"/>
              <a:ext cx="358640" cy="54530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B841CA-C96B-4467-BB2D-A1BAFB2EA410}"/>
                </a:ext>
              </a:extLst>
            </p:cNvPr>
            <p:cNvCxnSpPr>
              <a:cxnSpLocks/>
              <a:stCxn id="59" idx="4"/>
              <a:endCxn id="67" idx="0"/>
            </p:cNvCxnSpPr>
            <p:nvPr/>
          </p:nvCxnSpPr>
          <p:spPr>
            <a:xfrm flipH="1">
              <a:off x="13076238" y="5570087"/>
              <a:ext cx="388023" cy="54530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7A9E378-5516-45B4-BE2D-15F9E89C24B7}"/>
                </a:ext>
              </a:extLst>
            </p:cNvPr>
            <p:cNvCxnSpPr>
              <a:cxnSpLocks/>
              <a:endCxn id="61" idx="0"/>
            </p:cNvCxnSpPr>
            <p:nvPr/>
          </p:nvCxnSpPr>
          <p:spPr>
            <a:xfrm>
              <a:off x="13666693" y="5570087"/>
              <a:ext cx="1060813" cy="54530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B0197D7D-F2E1-4FCE-8D00-68627F2B4596}"/>
              </a:ext>
            </a:extLst>
          </p:cNvPr>
          <p:cNvGrpSpPr/>
          <p:nvPr/>
        </p:nvGrpSpPr>
        <p:grpSpPr>
          <a:xfrm>
            <a:off x="8955921" y="3829209"/>
            <a:ext cx="3847395" cy="2495170"/>
            <a:chOff x="5502271" y="1679091"/>
            <a:chExt cx="9951223" cy="5107994"/>
          </a:xfrm>
        </p:grpSpPr>
        <p:cxnSp>
          <p:nvCxnSpPr>
            <p:cNvPr id="82" name="Straight Arrow Connector 81">
              <a:extLst>
                <a:ext uri="{FF2B5EF4-FFF2-40B4-BE49-F238E27FC236}">
                  <a16:creationId xmlns:a16="http://schemas.microsoft.com/office/drawing/2014/main" id="{6014CEA2-5C3E-48B5-AC91-95D309D7AA57}"/>
                </a:ext>
              </a:extLst>
            </p:cNvPr>
            <p:cNvCxnSpPr>
              <a:cxnSpLocks/>
              <a:stCxn id="131" idx="3"/>
              <a:endCxn id="129" idx="0"/>
            </p:cNvCxnSpPr>
            <p:nvPr/>
          </p:nvCxnSpPr>
          <p:spPr>
            <a:xfrm flipH="1">
              <a:off x="8928190" y="2431723"/>
              <a:ext cx="693299" cy="530829"/>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948F879-6B3B-424C-B1D3-301782B1A788}"/>
                </a:ext>
              </a:extLst>
            </p:cNvPr>
            <p:cNvCxnSpPr>
              <a:cxnSpLocks/>
              <a:stCxn id="131" idx="5"/>
              <a:endCxn id="107" idx="1"/>
            </p:cNvCxnSpPr>
            <p:nvPr/>
          </p:nvCxnSpPr>
          <p:spPr>
            <a:xfrm>
              <a:off x="11629306" y="2431723"/>
              <a:ext cx="918121" cy="64002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4B7269E-498E-4CE7-AFE4-72C60DBE1F50}"/>
                </a:ext>
              </a:extLst>
            </p:cNvPr>
            <p:cNvCxnSpPr>
              <a:cxnSpLocks/>
              <a:endCxn id="119" idx="0"/>
            </p:cNvCxnSpPr>
            <p:nvPr/>
          </p:nvCxnSpPr>
          <p:spPr>
            <a:xfrm flipH="1">
              <a:off x="12601684" y="3829523"/>
              <a:ext cx="330438" cy="957232"/>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0AAE47D-643C-4F22-A4D2-194CB4CA2E87}"/>
                </a:ext>
              </a:extLst>
            </p:cNvPr>
            <p:cNvCxnSpPr>
              <a:cxnSpLocks/>
              <a:endCxn id="113" idx="0"/>
            </p:cNvCxnSpPr>
            <p:nvPr/>
          </p:nvCxnSpPr>
          <p:spPr>
            <a:xfrm>
              <a:off x="13386580" y="3799992"/>
              <a:ext cx="1171259" cy="969272"/>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3DB1E69-300F-48B0-B369-10ABFD6ACA86}"/>
                </a:ext>
              </a:extLst>
            </p:cNvPr>
            <p:cNvCxnSpPr>
              <a:cxnSpLocks/>
              <a:stCxn id="129" idx="3"/>
            </p:cNvCxnSpPr>
            <p:nvPr/>
          </p:nvCxnSpPr>
          <p:spPr>
            <a:xfrm flipH="1">
              <a:off x="7425427" y="3715181"/>
              <a:ext cx="936810" cy="97314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25898D0-12DC-4130-A68F-BA00FA66E5A4}"/>
                </a:ext>
              </a:extLst>
            </p:cNvPr>
            <p:cNvCxnSpPr>
              <a:cxnSpLocks/>
              <a:stCxn id="129" idx="5"/>
              <a:endCxn id="109" idx="0"/>
            </p:cNvCxnSpPr>
            <p:nvPr/>
          </p:nvCxnSpPr>
          <p:spPr>
            <a:xfrm>
              <a:off x="9494142" y="3715183"/>
              <a:ext cx="1215737" cy="973143"/>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516B2A2E-39E4-4C5D-B0AF-DC5ED5CD8445}"/>
                </a:ext>
              </a:extLst>
            </p:cNvPr>
            <p:cNvGrpSpPr/>
            <p:nvPr/>
          </p:nvGrpSpPr>
          <p:grpSpPr>
            <a:xfrm>
              <a:off x="9205658" y="1679091"/>
              <a:ext cx="2839480" cy="881761"/>
              <a:chOff x="9205658" y="1679091"/>
              <a:chExt cx="2839480" cy="881761"/>
            </a:xfrm>
          </p:grpSpPr>
          <p:sp>
            <p:nvSpPr>
              <p:cNvPr id="131" name="Oval 130">
                <a:extLst>
                  <a:ext uri="{FF2B5EF4-FFF2-40B4-BE49-F238E27FC236}">
                    <a16:creationId xmlns:a16="http://schemas.microsoft.com/office/drawing/2014/main" id="{C29A3FD5-833C-4315-8BF3-5E2C46A1FBD8}"/>
                  </a:ext>
                </a:extLst>
              </p:cNvPr>
              <p:cNvSpPr/>
              <p:nvPr/>
            </p:nvSpPr>
            <p:spPr>
              <a:xfrm>
                <a:off x="9205658" y="1679091"/>
                <a:ext cx="2839480"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32" name="TextBox 131">
                <a:extLst>
                  <a:ext uri="{FF2B5EF4-FFF2-40B4-BE49-F238E27FC236}">
                    <a16:creationId xmlns:a16="http://schemas.microsoft.com/office/drawing/2014/main" id="{DC98C3E2-AB6A-4270-A826-307CF09A774C}"/>
                  </a:ext>
                </a:extLst>
              </p:cNvPr>
              <p:cNvSpPr txBox="1"/>
              <p:nvPr/>
            </p:nvSpPr>
            <p:spPr>
              <a:xfrm>
                <a:off x="9415145" y="1757495"/>
                <a:ext cx="2271685" cy="693071"/>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Neighbor</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process similarity</a:t>
                </a:r>
              </a:p>
            </p:txBody>
          </p:sp>
        </p:grpSp>
        <p:grpSp>
          <p:nvGrpSpPr>
            <p:cNvPr id="89" name="Group 88">
              <a:extLst>
                <a:ext uri="{FF2B5EF4-FFF2-40B4-BE49-F238E27FC236}">
                  <a16:creationId xmlns:a16="http://schemas.microsoft.com/office/drawing/2014/main" id="{96B3601F-9D22-446A-80BF-08C27AFBD533}"/>
                </a:ext>
              </a:extLst>
            </p:cNvPr>
            <p:cNvGrpSpPr/>
            <p:nvPr/>
          </p:nvGrpSpPr>
          <p:grpSpPr>
            <a:xfrm>
              <a:off x="8116685" y="2962551"/>
              <a:ext cx="1611881" cy="881761"/>
              <a:chOff x="8116685" y="2962551"/>
              <a:chExt cx="1611881" cy="881761"/>
            </a:xfrm>
          </p:grpSpPr>
          <p:sp>
            <p:nvSpPr>
              <p:cNvPr id="129" name="Oval 128">
                <a:extLst>
                  <a:ext uri="{FF2B5EF4-FFF2-40B4-BE49-F238E27FC236}">
                    <a16:creationId xmlns:a16="http://schemas.microsoft.com/office/drawing/2014/main" id="{5FCD43AE-CC25-4251-9101-7D9AC173BD1C}"/>
                  </a:ext>
                </a:extLst>
              </p:cNvPr>
              <p:cNvSpPr/>
              <p:nvPr/>
            </p:nvSpPr>
            <p:spPr>
              <a:xfrm>
                <a:off x="8127811" y="2962551"/>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30" name="TextBox 129">
                <a:extLst>
                  <a:ext uri="{FF2B5EF4-FFF2-40B4-BE49-F238E27FC236}">
                    <a16:creationId xmlns:a16="http://schemas.microsoft.com/office/drawing/2014/main" id="{D9B58BF4-430C-4B44-8FC6-E1D14AD34A3B}"/>
                  </a:ext>
                </a:extLst>
              </p:cNvPr>
              <p:cNvSpPr txBox="1"/>
              <p:nvPr/>
            </p:nvSpPr>
            <p:spPr>
              <a:xfrm>
                <a:off x="8116685" y="3057254"/>
                <a:ext cx="1578966" cy="693071"/>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Tissue </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Expression</a:t>
                </a:r>
              </a:p>
            </p:txBody>
          </p:sp>
        </p:grpSp>
        <p:grpSp>
          <p:nvGrpSpPr>
            <p:cNvPr id="90" name="Group 89">
              <a:extLst>
                <a:ext uri="{FF2B5EF4-FFF2-40B4-BE49-F238E27FC236}">
                  <a16:creationId xmlns:a16="http://schemas.microsoft.com/office/drawing/2014/main" id="{C2707BCC-8CDE-4ECB-A69A-9CDD3DC6F8EC}"/>
                </a:ext>
              </a:extLst>
            </p:cNvPr>
            <p:cNvGrpSpPr/>
            <p:nvPr/>
          </p:nvGrpSpPr>
          <p:grpSpPr>
            <a:xfrm>
              <a:off x="6220476" y="4699920"/>
              <a:ext cx="2466062" cy="973145"/>
              <a:chOff x="6220476" y="4699920"/>
              <a:chExt cx="2466062" cy="973145"/>
            </a:xfrm>
          </p:grpSpPr>
          <p:sp>
            <p:nvSpPr>
              <p:cNvPr id="127" name="Oval 126">
                <a:extLst>
                  <a:ext uri="{FF2B5EF4-FFF2-40B4-BE49-F238E27FC236}">
                    <a16:creationId xmlns:a16="http://schemas.microsoft.com/office/drawing/2014/main" id="{B0CE80BC-3723-48E2-B8E5-53525EB0BC90}"/>
                  </a:ext>
                </a:extLst>
              </p:cNvPr>
              <p:cNvSpPr/>
              <p:nvPr/>
            </p:nvSpPr>
            <p:spPr>
              <a:xfrm>
                <a:off x="6220476" y="4699920"/>
                <a:ext cx="2466062" cy="973145"/>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8" name="TextBox 127">
                <a:extLst>
                  <a:ext uri="{FF2B5EF4-FFF2-40B4-BE49-F238E27FC236}">
                    <a16:creationId xmlns:a16="http://schemas.microsoft.com/office/drawing/2014/main" id="{C2FA63CC-AD66-4B48-8DB1-3D2799FEADAB}"/>
                  </a:ext>
                </a:extLst>
              </p:cNvPr>
              <p:cNvSpPr txBox="1"/>
              <p:nvPr/>
            </p:nvSpPr>
            <p:spPr>
              <a:xfrm>
                <a:off x="6382987" y="4852038"/>
                <a:ext cx="2186198" cy="693072"/>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Neighbor</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Function Similarity</a:t>
                </a:r>
              </a:p>
            </p:txBody>
          </p:sp>
        </p:grpSp>
        <p:grpSp>
          <p:nvGrpSpPr>
            <p:cNvPr id="92" name="Group 91">
              <a:extLst>
                <a:ext uri="{FF2B5EF4-FFF2-40B4-BE49-F238E27FC236}">
                  <a16:creationId xmlns:a16="http://schemas.microsoft.com/office/drawing/2014/main" id="{E4AD0442-42E9-4F9F-8862-7B601237F213}"/>
                </a:ext>
              </a:extLst>
            </p:cNvPr>
            <p:cNvGrpSpPr/>
            <p:nvPr/>
          </p:nvGrpSpPr>
          <p:grpSpPr>
            <a:xfrm>
              <a:off x="5502271" y="6105640"/>
              <a:ext cx="1337847" cy="671694"/>
              <a:chOff x="5502271" y="6105640"/>
              <a:chExt cx="1337847" cy="671694"/>
            </a:xfrm>
          </p:grpSpPr>
          <p:sp>
            <p:nvSpPr>
              <p:cNvPr id="123" name="Rectangle: Rounded Corners 122">
                <a:extLst>
                  <a:ext uri="{FF2B5EF4-FFF2-40B4-BE49-F238E27FC236}">
                    <a16:creationId xmlns:a16="http://schemas.microsoft.com/office/drawing/2014/main" id="{3E637B0A-C7D9-44AF-94DF-941EC50BA16F}"/>
                  </a:ext>
                </a:extLst>
              </p:cNvPr>
              <p:cNvSpPr/>
              <p:nvPr/>
            </p:nvSpPr>
            <p:spPr>
              <a:xfrm>
                <a:off x="5502271" y="6105640"/>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4" name="TextBox 123">
                <a:extLst>
                  <a:ext uri="{FF2B5EF4-FFF2-40B4-BE49-F238E27FC236}">
                    <a16:creationId xmlns:a16="http://schemas.microsoft.com/office/drawing/2014/main" id="{870639DB-AEC2-4A68-BA8A-C92061E6C99D}"/>
                  </a:ext>
                </a:extLst>
              </p:cNvPr>
              <p:cNvSpPr txBox="1"/>
              <p:nvPr/>
            </p:nvSpPr>
            <p:spPr>
              <a:xfrm>
                <a:off x="5603152" y="6256821"/>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93" name="Group 92">
              <a:extLst>
                <a:ext uri="{FF2B5EF4-FFF2-40B4-BE49-F238E27FC236}">
                  <a16:creationId xmlns:a16="http://schemas.microsoft.com/office/drawing/2014/main" id="{8584C9F0-DB33-48EE-ABCF-30157822D9BB}"/>
                </a:ext>
              </a:extLst>
            </p:cNvPr>
            <p:cNvGrpSpPr/>
            <p:nvPr/>
          </p:nvGrpSpPr>
          <p:grpSpPr>
            <a:xfrm>
              <a:off x="9104776" y="6115391"/>
              <a:ext cx="1337847" cy="671694"/>
              <a:chOff x="9104776" y="6115391"/>
              <a:chExt cx="1337847" cy="671694"/>
            </a:xfrm>
          </p:grpSpPr>
          <p:sp>
            <p:nvSpPr>
              <p:cNvPr id="121" name="Rectangle: Rounded Corners 120">
                <a:extLst>
                  <a:ext uri="{FF2B5EF4-FFF2-40B4-BE49-F238E27FC236}">
                    <a16:creationId xmlns:a16="http://schemas.microsoft.com/office/drawing/2014/main" id="{1603935C-9C0B-44DB-ACCF-515EA00DC866}"/>
                  </a:ext>
                </a:extLst>
              </p:cNvPr>
              <p:cNvSpPr/>
              <p:nvPr/>
            </p:nvSpPr>
            <p:spPr>
              <a:xfrm>
                <a:off x="9104776" y="6115391"/>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2" name="TextBox 121">
                <a:extLst>
                  <a:ext uri="{FF2B5EF4-FFF2-40B4-BE49-F238E27FC236}">
                    <a16:creationId xmlns:a16="http://schemas.microsoft.com/office/drawing/2014/main" id="{88A5DD7F-9845-4F25-9971-EDA080027D5B}"/>
                  </a:ext>
                </a:extLst>
              </p:cNvPr>
              <p:cNvSpPr txBox="1"/>
              <p:nvPr/>
            </p:nvSpPr>
            <p:spPr>
              <a:xfrm>
                <a:off x="9205656" y="6242634"/>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94" name="Group 93">
              <a:extLst>
                <a:ext uri="{FF2B5EF4-FFF2-40B4-BE49-F238E27FC236}">
                  <a16:creationId xmlns:a16="http://schemas.microsoft.com/office/drawing/2014/main" id="{8DDF996B-9C09-4E86-B477-BB9CBF0A4834}"/>
                </a:ext>
              </a:extLst>
            </p:cNvPr>
            <p:cNvGrpSpPr/>
            <p:nvPr/>
          </p:nvGrpSpPr>
          <p:grpSpPr>
            <a:xfrm>
              <a:off x="11932761" y="4786755"/>
              <a:ext cx="1337847" cy="671693"/>
              <a:chOff x="11932761" y="4786755"/>
              <a:chExt cx="1337847" cy="671693"/>
            </a:xfrm>
          </p:grpSpPr>
          <p:sp>
            <p:nvSpPr>
              <p:cNvPr id="119" name="Rectangle: Rounded Corners 118">
                <a:extLst>
                  <a:ext uri="{FF2B5EF4-FFF2-40B4-BE49-F238E27FC236}">
                    <a16:creationId xmlns:a16="http://schemas.microsoft.com/office/drawing/2014/main" id="{5D4AC63A-7D42-4116-B1B3-670F3225C148}"/>
                  </a:ext>
                </a:extLst>
              </p:cNvPr>
              <p:cNvSpPr/>
              <p:nvPr/>
            </p:nvSpPr>
            <p:spPr>
              <a:xfrm>
                <a:off x="11932761" y="4786755"/>
                <a:ext cx="1337847" cy="671693"/>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0" name="TextBox 119">
                <a:extLst>
                  <a:ext uri="{FF2B5EF4-FFF2-40B4-BE49-F238E27FC236}">
                    <a16:creationId xmlns:a16="http://schemas.microsoft.com/office/drawing/2014/main" id="{C8225DE4-2EDE-4363-8803-959CD0F24CE6}"/>
                  </a:ext>
                </a:extLst>
              </p:cNvPr>
              <p:cNvSpPr txBox="1"/>
              <p:nvPr/>
            </p:nvSpPr>
            <p:spPr>
              <a:xfrm>
                <a:off x="12007316" y="4865274"/>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95" name="Group 94">
              <a:extLst>
                <a:ext uri="{FF2B5EF4-FFF2-40B4-BE49-F238E27FC236}">
                  <a16:creationId xmlns:a16="http://schemas.microsoft.com/office/drawing/2014/main" id="{3422474C-3498-4ABC-BD14-B2A79BD3ECBC}"/>
                </a:ext>
              </a:extLst>
            </p:cNvPr>
            <p:cNvGrpSpPr/>
            <p:nvPr/>
          </p:nvGrpSpPr>
          <p:grpSpPr>
            <a:xfrm>
              <a:off x="7241870" y="6115391"/>
              <a:ext cx="1702121" cy="671694"/>
              <a:chOff x="7241870" y="6115391"/>
              <a:chExt cx="1702121" cy="671694"/>
            </a:xfrm>
          </p:grpSpPr>
          <p:sp>
            <p:nvSpPr>
              <p:cNvPr id="117" name="Rectangle: Rounded Corners 116">
                <a:extLst>
                  <a:ext uri="{FF2B5EF4-FFF2-40B4-BE49-F238E27FC236}">
                    <a16:creationId xmlns:a16="http://schemas.microsoft.com/office/drawing/2014/main" id="{0BB82E0A-9A9D-4F23-86E2-3C5D998A0DAB}"/>
                  </a:ext>
                </a:extLst>
              </p:cNvPr>
              <p:cNvSpPr/>
              <p:nvPr/>
            </p:nvSpPr>
            <p:spPr>
              <a:xfrm>
                <a:off x="7241870" y="6115391"/>
                <a:ext cx="1702121"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8" name="TextBox 117">
                <a:extLst>
                  <a:ext uri="{FF2B5EF4-FFF2-40B4-BE49-F238E27FC236}">
                    <a16:creationId xmlns:a16="http://schemas.microsoft.com/office/drawing/2014/main" id="{6BECBEC0-B6E0-49EA-90F5-32E2CD7899A9}"/>
                  </a:ext>
                </a:extLst>
              </p:cNvPr>
              <p:cNvSpPr txBox="1"/>
              <p:nvPr/>
            </p:nvSpPr>
            <p:spPr>
              <a:xfrm>
                <a:off x="7310624" y="6234005"/>
                <a:ext cx="1552851"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96" name="Group 95">
              <a:extLst>
                <a:ext uri="{FF2B5EF4-FFF2-40B4-BE49-F238E27FC236}">
                  <a16:creationId xmlns:a16="http://schemas.microsoft.com/office/drawing/2014/main" id="{074E862F-2E90-4E85-B6A1-0FDB162DC1CE}"/>
                </a:ext>
              </a:extLst>
            </p:cNvPr>
            <p:cNvGrpSpPr/>
            <p:nvPr/>
          </p:nvGrpSpPr>
          <p:grpSpPr>
            <a:xfrm>
              <a:off x="10782730" y="6112810"/>
              <a:ext cx="2300057" cy="671694"/>
              <a:chOff x="10782730" y="6112810"/>
              <a:chExt cx="2300057" cy="671694"/>
            </a:xfrm>
          </p:grpSpPr>
          <p:sp>
            <p:nvSpPr>
              <p:cNvPr id="115" name="Rectangle: Rounded Corners 114">
                <a:extLst>
                  <a:ext uri="{FF2B5EF4-FFF2-40B4-BE49-F238E27FC236}">
                    <a16:creationId xmlns:a16="http://schemas.microsoft.com/office/drawing/2014/main" id="{1390B3B7-C366-492B-A6D6-FC06CDE69053}"/>
                  </a:ext>
                </a:extLst>
              </p:cNvPr>
              <p:cNvSpPr/>
              <p:nvPr/>
            </p:nvSpPr>
            <p:spPr>
              <a:xfrm>
                <a:off x="11076643" y="6112810"/>
                <a:ext cx="1831135"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6" name="TextBox 115">
                <a:extLst>
                  <a:ext uri="{FF2B5EF4-FFF2-40B4-BE49-F238E27FC236}">
                    <a16:creationId xmlns:a16="http://schemas.microsoft.com/office/drawing/2014/main" id="{7A1BA5A3-E8C1-4FA0-88A9-2F9930A0202A}"/>
                  </a:ext>
                </a:extLst>
              </p:cNvPr>
              <p:cNvSpPr txBox="1"/>
              <p:nvPr/>
            </p:nvSpPr>
            <p:spPr>
              <a:xfrm>
                <a:off x="10782730" y="6234006"/>
                <a:ext cx="2300057" cy="441047"/>
              </a:xfrm>
              <a:prstGeom prst="rect">
                <a:avLst/>
              </a:prstGeom>
              <a:noFill/>
            </p:spPr>
            <p:txBody>
              <a:bodyPr wrap="squar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97" name="Group 96">
              <a:extLst>
                <a:ext uri="{FF2B5EF4-FFF2-40B4-BE49-F238E27FC236}">
                  <a16:creationId xmlns:a16="http://schemas.microsoft.com/office/drawing/2014/main" id="{ABB0488E-F99E-4A67-8A86-4233C1B0A526}"/>
                </a:ext>
              </a:extLst>
            </p:cNvPr>
            <p:cNvGrpSpPr/>
            <p:nvPr/>
          </p:nvGrpSpPr>
          <p:grpSpPr>
            <a:xfrm>
              <a:off x="13662181" y="4769264"/>
              <a:ext cx="1791313" cy="671693"/>
              <a:chOff x="13662181" y="4769264"/>
              <a:chExt cx="1791313" cy="671693"/>
            </a:xfrm>
          </p:grpSpPr>
          <p:sp>
            <p:nvSpPr>
              <p:cNvPr id="113" name="Rectangle: Rounded Corners 112">
                <a:extLst>
                  <a:ext uri="{FF2B5EF4-FFF2-40B4-BE49-F238E27FC236}">
                    <a16:creationId xmlns:a16="http://schemas.microsoft.com/office/drawing/2014/main" id="{86FFFC72-1967-4993-BB0F-28908D417662}"/>
                  </a:ext>
                </a:extLst>
              </p:cNvPr>
              <p:cNvSpPr/>
              <p:nvPr/>
            </p:nvSpPr>
            <p:spPr>
              <a:xfrm>
                <a:off x="13662181" y="4769264"/>
                <a:ext cx="1791313" cy="671693"/>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4" name="TextBox 113">
                <a:extLst>
                  <a:ext uri="{FF2B5EF4-FFF2-40B4-BE49-F238E27FC236}">
                    <a16:creationId xmlns:a16="http://schemas.microsoft.com/office/drawing/2014/main" id="{6D5B6972-A519-4ADD-A7EE-53CCCB374656}"/>
                  </a:ext>
                </a:extLst>
              </p:cNvPr>
              <p:cNvSpPr txBox="1"/>
              <p:nvPr/>
            </p:nvSpPr>
            <p:spPr>
              <a:xfrm>
                <a:off x="13800253" y="4896507"/>
                <a:ext cx="1552850"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99" name="Group 98">
              <a:extLst>
                <a:ext uri="{FF2B5EF4-FFF2-40B4-BE49-F238E27FC236}">
                  <a16:creationId xmlns:a16="http://schemas.microsoft.com/office/drawing/2014/main" id="{6BADDD9E-477F-43BF-B989-4119C9E290F9}"/>
                </a:ext>
              </a:extLst>
            </p:cNvPr>
            <p:cNvGrpSpPr/>
            <p:nvPr/>
          </p:nvGrpSpPr>
          <p:grpSpPr>
            <a:xfrm>
              <a:off x="9909502" y="4688326"/>
              <a:ext cx="1600754" cy="881761"/>
              <a:chOff x="9909502" y="4688326"/>
              <a:chExt cx="1600754" cy="881761"/>
            </a:xfrm>
          </p:grpSpPr>
          <p:sp>
            <p:nvSpPr>
              <p:cNvPr id="109" name="Oval 108">
                <a:extLst>
                  <a:ext uri="{FF2B5EF4-FFF2-40B4-BE49-F238E27FC236}">
                    <a16:creationId xmlns:a16="http://schemas.microsoft.com/office/drawing/2014/main" id="{FD8E0AE9-1E2C-4C0E-A4DD-301469BDB532}"/>
                  </a:ext>
                </a:extLst>
              </p:cNvPr>
              <p:cNvSpPr/>
              <p:nvPr/>
            </p:nvSpPr>
            <p:spPr>
              <a:xfrm>
                <a:off x="9909502" y="4688326"/>
                <a:ext cx="1600754"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0" name="TextBox 109">
                <a:extLst>
                  <a:ext uri="{FF2B5EF4-FFF2-40B4-BE49-F238E27FC236}">
                    <a16:creationId xmlns:a16="http://schemas.microsoft.com/office/drawing/2014/main" id="{672A160E-B6CF-4C45-9F95-85CEEB85C60D}"/>
                  </a:ext>
                </a:extLst>
              </p:cNvPr>
              <p:cNvSpPr txBox="1"/>
              <p:nvPr/>
            </p:nvSpPr>
            <p:spPr>
              <a:xfrm>
                <a:off x="10268539" y="4896507"/>
                <a:ext cx="882678" cy="441046"/>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PTM</a:t>
                </a:r>
              </a:p>
            </p:txBody>
          </p:sp>
        </p:grpSp>
        <p:grpSp>
          <p:nvGrpSpPr>
            <p:cNvPr id="100" name="Group 99">
              <a:extLst>
                <a:ext uri="{FF2B5EF4-FFF2-40B4-BE49-F238E27FC236}">
                  <a16:creationId xmlns:a16="http://schemas.microsoft.com/office/drawing/2014/main" id="{F11567E5-4589-41E3-A4AF-81BCF8F74F17}"/>
                </a:ext>
              </a:extLst>
            </p:cNvPr>
            <p:cNvGrpSpPr/>
            <p:nvPr/>
          </p:nvGrpSpPr>
          <p:grpSpPr>
            <a:xfrm>
              <a:off x="12313002" y="2942616"/>
              <a:ext cx="1600755" cy="881761"/>
              <a:chOff x="12313002" y="2942616"/>
              <a:chExt cx="1600755" cy="881761"/>
            </a:xfrm>
          </p:grpSpPr>
          <p:sp>
            <p:nvSpPr>
              <p:cNvPr id="107" name="Oval 106">
                <a:extLst>
                  <a:ext uri="{FF2B5EF4-FFF2-40B4-BE49-F238E27FC236}">
                    <a16:creationId xmlns:a16="http://schemas.microsoft.com/office/drawing/2014/main" id="{E7A119AD-1DD1-414C-A6DD-E2E64E387481}"/>
                  </a:ext>
                </a:extLst>
              </p:cNvPr>
              <p:cNvSpPr/>
              <p:nvPr/>
            </p:nvSpPr>
            <p:spPr>
              <a:xfrm>
                <a:off x="12313002" y="2942616"/>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8" name="TextBox 107">
                <a:extLst>
                  <a:ext uri="{FF2B5EF4-FFF2-40B4-BE49-F238E27FC236}">
                    <a16:creationId xmlns:a16="http://schemas.microsoft.com/office/drawing/2014/main" id="{FE1ABE19-924C-4ABE-9A6F-045266DEB117}"/>
                  </a:ext>
                </a:extLst>
              </p:cNvPr>
              <p:cNvSpPr txBox="1"/>
              <p:nvPr/>
            </p:nvSpPr>
            <p:spPr>
              <a:xfrm>
                <a:off x="12366745" y="3171010"/>
                <a:ext cx="1493269" cy="441046"/>
              </a:xfrm>
              <a:prstGeom prst="rect">
                <a:avLst/>
              </a:prstGeom>
              <a:noFill/>
            </p:spPr>
            <p:txBody>
              <a:bodyPr wrap="none" rtlCol="0">
                <a:spAutoFit/>
              </a:bodyPr>
              <a:lstStyle/>
              <a:p>
                <a:pPr algn="ctr"/>
                <a:r>
                  <a:rPr lang="en-US" sz="8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Centraility</a:t>
                </a:r>
                <a:endPar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01" name="Straight Arrow Connector 100">
              <a:extLst>
                <a:ext uri="{FF2B5EF4-FFF2-40B4-BE49-F238E27FC236}">
                  <a16:creationId xmlns:a16="http://schemas.microsoft.com/office/drawing/2014/main" id="{FFE77863-53EE-4677-A09E-CC6545850FCB}"/>
                </a:ext>
              </a:extLst>
            </p:cNvPr>
            <p:cNvCxnSpPr>
              <a:cxnSpLocks/>
              <a:endCxn id="123" idx="0"/>
            </p:cNvCxnSpPr>
            <p:nvPr/>
          </p:nvCxnSpPr>
          <p:spPr>
            <a:xfrm flipH="1">
              <a:off x="6171196" y="5668189"/>
              <a:ext cx="782234" cy="43745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82F3046-A06B-471A-9CA3-430563CF03CC}"/>
                </a:ext>
              </a:extLst>
            </p:cNvPr>
            <p:cNvCxnSpPr>
              <a:cxnSpLocks/>
              <a:endCxn id="117" idx="0"/>
            </p:cNvCxnSpPr>
            <p:nvPr/>
          </p:nvCxnSpPr>
          <p:spPr>
            <a:xfrm>
              <a:off x="7698672" y="5673065"/>
              <a:ext cx="394259" cy="44232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0DC948B-484B-4A8C-812A-E2DF26C5FDA4}"/>
                </a:ext>
              </a:extLst>
            </p:cNvPr>
            <p:cNvCxnSpPr>
              <a:cxnSpLocks/>
              <a:stCxn id="109" idx="3"/>
              <a:endCxn id="121" idx="0"/>
            </p:cNvCxnSpPr>
            <p:nvPr/>
          </p:nvCxnSpPr>
          <p:spPr>
            <a:xfrm flipH="1">
              <a:off x="9773699" y="5440957"/>
              <a:ext cx="370228" cy="67443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1237928-3938-47A9-9692-BE05B689D7C1}"/>
                </a:ext>
              </a:extLst>
            </p:cNvPr>
            <p:cNvCxnSpPr>
              <a:cxnSpLocks/>
              <a:stCxn id="109" idx="5"/>
              <a:endCxn id="115" idx="0"/>
            </p:cNvCxnSpPr>
            <p:nvPr/>
          </p:nvCxnSpPr>
          <p:spPr>
            <a:xfrm>
              <a:off x="11275831" y="5440957"/>
              <a:ext cx="716379" cy="671853"/>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0" name="Group 289">
            <a:extLst>
              <a:ext uri="{FF2B5EF4-FFF2-40B4-BE49-F238E27FC236}">
                <a16:creationId xmlns:a16="http://schemas.microsoft.com/office/drawing/2014/main" id="{F5061632-A754-40F2-AC4C-233F7EF49222}"/>
              </a:ext>
            </a:extLst>
          </p:cNvPr>
          <p:cNvGrpSpPr/>
          <p:nvPr/>
        </p:nvGrpSpPr>
        <p:grpSpPr>
          <a:xfrm>
            <a:off x="8863416" y="6534714"/>
            <a:ext cx="3847395" cy="2495170"/>
            <a:chOff x="5502271" y="1679091"/>
            <a:chExt cx="9951223" cy="5107994"/>
          </a:xfrm>
        </p:grpSpPr>
        <p:cxnSp>
          <p:nvCxnSpPr>
            <p:cNvPr id="291" name="Straight Arrow Connector 290">
              <a:extLst>
                <a:ext uri="{FF2B5EF4-FFF2-40B4-BE49-F238E27FC236}">
                  <a16:creationId xmlns:a16="http://schemas.microsoft.com/office/drawing/2014/main" id="{711CCE2C-7C2B-468C-929B-3015DB594201}"/>
                </a:ext>
              </a:extLst>
            </p:cNvPr>
            <p:cNvCxnSpPr>
              <a:cxnSpLocks/>
              <a:stCxn id="332" idx="3"/>
              <a:endCxn id="330" idx="0"/>
            </p:cNvCxnSpPr>
            <p:nvPr/>
          </p:nvCxnSpPr>
          <p:spPr>
            <a:xfrm flipH="1">
              <a:off x="8928190" y="2431723"/>
              <a:ext cx="693299" cy="530829"/>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86056AA3-EA6E-4E20-856C-34D449E5AA91}"/>
                </a:ext>
              </a:extLst>
            </p:cNvPr>
            <p:cNvCxnSpPr>
              <a:cxnSpLocks/>
              <a:stCxn id="332" idx="5"/>
              <a:endCxn id="312" idx="1"/>
            </p:cNvCxnSpPr>
            <p:nvPr/>
          </p:nvCxnSpPr>
          <p:spPr>
            <a:xfrm>
              <a:off x="11629306" y="2431723"/>
              <a:ext cx="918121" cy="64002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F3B876A2-DC75-4DF1-849E-DD83BA0B9D8A}"/>
                </a:ext>
              </a:extLst>
            </p:cNvPr>
            <p:cNvCxnSpPr>
              <a:cxnSpLocks/>
              <a:endCxn id="322" idx="0"/>
            </p:cNvCxnSpPr>
            <p:nvPr/>
          </p:nvCxnSpPr>
          <p:spPr>
            <a:xfrm flipH="1">
              <a:off x="12601684" y="3829523"/>
              <a:ext cx="330438" cy="957232"/>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B9979A72-77CE-4B6E-943C-FE8EA5DD2631}"/>
                </a:ext>
              </a:extLst>
            </p:cNvPr>
            <p:cNvCxnSpPr>
              <a:cxnSpLocks/>
              <a:endCxn id="316" idx="0"/>
            </p:cNvCxnSpPr>
            <p:nvPr/>
          </p:nvCxnSpPr>
          <p:spPr>
            <a:xfrm>
              <a:off x="13386580" y="3799992"/>
              <a:ext cx="1171259" cy="969272"/>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807ED598-EF00-4A78-9287-A42F9FF99AEA}"/>
                </a:ext>
              </a:extLst>
            </p:cNvPr>
            <p:cNvCxnSpPr>
              <a:cxnSpLocks/>
              <a:stCxn id="330" idx="3"/>
            </p:cNvCxnSpPr>
            <p:nvPr/>
          </p:nvCxnSpPr>
          <p:spPr>
            <a:xfrm flipH="1">
              <a:off x="7425427" y="3715181"/>
              <a:ext cx="936810" cy="973145"/>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AD322F52-B946-488E-B37E-951772CADA1B}"/>
                </a:ext>
              </a:extLst>
            </p:cNvPr>
            <p:cNvCxnSpPr>
              <a:cxnSpLocks/>
              <a:stCxn id="330" idx="5"/>
              <a:endCxn id="314" idx="0"/>
            </p:cNvCxnSpPr>
            <p:nvPr/>
          </p:nvCxnSpPr>
          <p:spPr>
            <a:xfrm>
              <a:off x="9494142" y="3715183"/>
              <a:ext cx="1215737" cy="973143"/>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7" name="Group 296">
              <a:extLst>
                <a:ext uri="{FF2B5EF4-FFF2-40B4-BE49-F238E27FC236}">
                  <a16:creationId xmlns:a16="http://schemas.microsoft.com/office/drawing/2014/main" id="{D60903EB-EE3D-4A20-B9CF-37C4F67DE15F}"/>
                </a:ext>
              </a:extLst>
            </p:cNvPr>
            <p:cNvGrpSpPr/>
            <p:nvPr/>
          </p:nvGrpSpPr>
          <p:grpSpPr>
            <a:xfrm>
              <a:off x="9205658" y="1679091"/>
              <a:ext cx="2839480" cy="881761"/>
              <a:chOff x="9205658" y="1679091"/>
              <a:chExt cx="2839480" cy="881761"/>
            </a:xfrm>
          </p:grpSpPr>
          <p:sp>
            <p:nvSpPr>
              <p:cNvPr id="332" name="Oval 331">
                <a:extLst>
                  <a:ext uri="{FF2B5EF4-FFF2-40B4-BE49-F238E27FC236}">
                    <a16:creationId xmlns:a16="http://schemas.microsoft.com/office/drawing/2014/main" id="{F8E631EE-6D7B-4B1E-BB65-A75BE32D16D5}"/>
                  </a:ext>
                </a:extLst>
              </p:cNvPr>
              <p:cNvSpPr/>
              <p:nvPr/>
            </p:nvSpPr>
            <p:spPr>
              <a:xfrm>
                <a:off x="9205658" y="1679091"/>
                <a:ext cx="2839480"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33" name="TextBox 332">
                <a:extLst>
                  <a:ext uri="{FF2B5EF4-FFF2-40B4-BE49-F238E27FC236}">
                    <a16:creationId xmlns:a16="http://schemas.microsoft.com/office/drawing/2014/main" id="{342A1319-4255-47A1-A98A-402CD363E32E}"/>
                  </a:ext>
                </a:extLst>
              </p:cNvPr>
              <p:cNvSpPr txBox="1"/>
              <p:nvPr/>
            </p:nvSpPr>
            <p:spPr>
              <a:xfrm>
                <a:off x="9415145" y="1757495"/>
                <a:ext cx="2271685" cy="693071"/>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Neighbor</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process similarity</a:t>
                </a:r>
              </a:p>
            </p:txBody>
          </p:sp>
        </p:grpSp>
        <p:grpSp>
          <p:nvGrpSpPr>
            <p:cNvPr id="298" name="Group 297">
              <a:extLst>
                <a:ext uri="{FF2B5EF4-FFF2-40B4-BE49-F238E27FC236}">
                  <a16:creationId xmlns:a16="http://schemas.microsoft.com/office/drawing/2014/main" id="{AE325537-76CA-4E94-85D6-DB72F1842E85}"/>
                </a:ext>
              </a:extLst>
            </p:cNvPr>
            <p:cNvGrpSpPr/>
            <p:nvPr/>
          </p:nvGrpSpPr>
          <p:grpSpPr>
            <a:xfrm>
              <a:off x="8116685" y="2962551"/>
              <a:ext cx="1611881" cy="881761"/>
              <a:chOff x="8116685" y="2962551"/>
              <a:chExt cx="1611881" cy="881761"/>
            </a:xfrm>
          </p:grpSpPr>
          <p:sp>
            <p:nvSpPr>
              <p:cNvPr id="330" name="Oval 329">
                <a:extLst>
                  <a:ext uri="{FF2B5EF4-FFF2-40B4-BE49-F238E27FC236}">
                    <a16:creationId xmlns:a16="http://schemas.microsoft.com/office/drawing/2014/main" id="{F424E8D2-4E39-4910-AA66-8162C29C9BB8}"/>
                  </a:ext>
                </a:extLst>
              </p:cNvPr>
              <p:cNvSpPr/>
              <p:nvPr/>
            </p:nvSpPr>
            <p:spPr>
              <a:xfrm>
                <a:off x="8127811" y="2962551"/>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1" name="TextBox 330">
                <a:extLst>
                  <a:ext uri="{FF2B5EF4-FFF2-40B4-BE49-F238E27FC236}">
                    <a16:creationId xmlns:a16="http://schemas.microsoft.com/office/drawing/2014/main" id="{AD295F9B-FA3B-4D05-B911-A812D3BD91F4}"/>
                  </a:ext>
                </a:extLst>
              </p:cNvPr>
              <p:cNvSpPr txBox="1"/>
              <p:nvPr/>
            </p:nvSpPr>
            <p:spPr>
              <a:xfrm>
                <a:off x="8116685" y="3057254"/>
                <a:ext cx="1578966" cy="693071"/>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Tissue </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Expression</a:t>
                </a:r>
              </a:p>
            </p:txBody>
          </p:sp>
        </p:grpSp>
        <p:grpSp>
          <p:nvGrpSpPr>
            <p:cNvPr id="299" name="Group 298">
              <a:extLst>
                <a:ext uri="{FF2B5EF4-FFF2-40B4-BE49-F238E27FC236}">
                  <a16:creationId xmlns:a16="http://schemas.microsoft.com/office/drawing/2014/main" id="{BC11A749-9868-4A1D-A077-4B92879A91DF}"/>
                </a:ext>
              </a:extLst>
            </p:cNvPr>
            <p:cNvGrpSpPr/>
            <p:nvPr/>
          </p:nvGrpSpPr>
          <p:grpSpPr>
            <a:xfrm>
              <a:off x="6220476" y="4699920"/>
              <a:ext cx="2466062" cy="973145"/>
              <a:chOff x="6220476" y="4699920"/>
              <a:chExt cx="2466062" cy="973145"/>
            </a:xfrm>
          </p:grpSpPr>
          <p:sp>
            <p:nvSpPr>
              <p:cNvPr id="328" name="Oval 327">
                <a:extLst>
                  <a:ext uri="{FF2B5EF4-FFF2-40B4-BE49-F238E27FC236}">
                    <a16:creationId xmlns:a16="http://schemas.microsoft.com/office/drawing/2014/main" id="{3433AC34-2C2D-4E60-8305-E35AE74D430E}"/>
                  </a:ext>
                </a:extLst>
              </p:cNvPr>
              <p:cNvSpPr/>
              <p:nvPr/>
            </p:nvSpPr>
            <p:spPr>
              <a:xfrm>
                <a:off x="6220476" y="4699920"/>
                <a:ext cx="2466062" cy="973145"/>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29" name="TextBox 328">
                <a:extLst>
                  <a:ext uri="{FF2B5EF4-FFF2-40B4-BE49-F238E27FC236}">
                    <a16:creationId xmlns:a16="http://schemas.microsoft.com/office/drawing/2014/main" id="{905451DF-95CE-4F6F-B625-A903503ACF98}"/>
                  </a:ext>
                </a:extLst>
              </p:cNvPr>
              <p:cNvSpPr txBox="1"/>
              <p:nvPr/>
            </p:nvSpPr>
            <p:spPr>
              <a:xfrm>
                <a:off x="6382987" y="4852038"/>
                <a:ext cx="2186198" cy="693072"/>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Neighbor</a:t>
                </a:r>
              </a:p>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Function Similarity</a:t>
                </a:r>
              </a:p>
            </p:txBody>
          </p:sp>
        </p:grpSp>
        <p:grpSp>
          <p:nvGrpSpPr>
            <p:cNvPr id="300" name="Group 299">
              <a:extLst>
                <a:ext uri="{FF2B5EF4-FFF2-40B4-BE49-F238E27FC236}">
                  <a16:creationId xmlns:a16="http://schemas.microsoft.com/office/drawing/2014/main" id="{E77171DF-2070-407C-9728-26CE621761B4}"/>
                </a:ext>
              </a:extLst>
            </p:cNvPr>
            <p:cNvGrpSpPr/>
            <p:nvPr/>
          </p:nvGrpSpPr>
          <p:grpSpPr>
            <a:xfrm>
              <a:off x="5502271" y="6105640"/>
              <a:ext cx="1337847" cy="671694"/>
              <a:chOff x="5502271" y="6105640"/>
              <a:chExt cx="1337847" cy="671694"/>
            </a:xfrm>
          </p:grpSpPr>
          <p:sp>
            <p:nvSpPr>
              <p:cNvPr id="326" name="Rectangle: Rounded Corners 325">
                <a:extLst>
                  <a:ext uri="{FF2B5EF4-FFF2-40B4-BE49-F238E27FC236}">
                    <a16:creationId xmlns:a16="http://schemas.microsoft.com/office/drawing/2014/main" id="{7E4A6F6C-5F74-4C49-A6CB-61696FDD5EBC}"/>
                  </a:ext>
                </a:extLst>
              </p:cNvPr>
              <p:cNvSpPr/>
              <p:nvPr/>
            </p:nvSpPr>
            <p:spPr>
              <a:xfrm>
                <a:off x="5502271" y="6105640"/>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27" name="TextBox 326">
                <a:extLst>
                  <a:ext uri="{FF2B5EF4-FFF2-40B4-BE49-F238E27FC236}">
                    <a16:creationId xmlns:a16="http://schemas.microsoft.com/office/drawing/2014/main" id="{1FD4F770-3323-4D32-B092-1A733036F487}"/>
                  </a:ext>
                </a:extLst>
              </p:cNvPr>
              <p:cNvSpPr txBox="1"/>
              <p:nvPr/>
            </p:nvSpPr>
            <p:spPr>
              <a:xfrm>
                <a:off x="5603152" y="6256821"/>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301" name="Group 300">
              <a:extLst>
                <a:ext uri="{FF2B5EF4-FFF2-40B4-BE49-F238E27FC236}">
                  <a16:creationId xmlns:a16="http://schemas.microsoft.com/office/drawing/2014/main" id="{DE4B5AA1-BFA9-4E75-B323-AAE81F8D97CF}"/>
                </a:ext>
              </a:extLst>
            </p:cNvPr>
            <p:cNvGrpSpPr/>
            <p:nvPr/>
          </p:nvGrpSpPr>
          <p:grpSpPr>
            <a:xfrm>
              <a:off x="9104776" y="6115391"/>
              <a:ext cx="1337847" cy="671694"/>
              <a:chOff x="9104776" y="6115391"/>
              <a:chExt cx="1337847" cy="671694"/>
            </a:xfrm>
          </p:grpSpPr>
          <p:sp>
            <p:nvSpPr>
              <p:cNvPr id="324" name="Rectangle: Rounded Corners 323">
                <a:extLst>
                  <a:ext uri="{FF2B5EF4-FFF2-40B4-BE49-F238E27FC236}">
                    <a16:creationId xmlns:a16="http://schemas.microsoft.com/office/drawing/2014/main" id="{3E1EBD41-8952-4F97-9395-AFC31551322C}"/>
                  </a:ext>
                </a:extLst>
              </p:cNvPr>
              <p:cNvSpPr/>
              <p:nvPr/>
            </p:nvSpPr>
            <p:spPr>
              <a:xfrm>
                <a:off x="9104776" y="6115391"/>
                <a:ext cx="1337847" cy="671694"/>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25" name="TextBox 324">
                <a:extLst>
                  <a:ext uri="{FF2B5EF4-FFF2-40B4-BE49-F238E27FC236}">
                    <a16:creationId xmlns:a16="http://schemas.microsoft.com/office/drawing/2014/main" id="{5E31E73C-6DEE-44C1-A0CC-094345018B65}"/>
                  </a:ext>
                </a:extLst>
              </p:cNvPr>
              <p:cNvSpPr txBox="1"/>
              <p:nvPr/>
            </p:nvSpPr>
            <p:spPr>
              <a:xfrm>
                <a:off x="9205656" y="6242634"/>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302" name="Group 301">
              <a:extLst>
                <a:ext uri="{FF2B5EF4-FFF2-40B4-BE49-F238E27FC236}">
                  <a16:creationId xmlns:a16="http://schemas.microsoft.com/office/drawing/2014/main" id="{5E5F39E3-616E-48A6-8316-E781EAC765C1}"/>
                </a:ext>
              </a:extLst>
            </p:cNvPr>
            <p:cNvGrpSpPr/>
            <p:nvPr/>
          </p:nvGrpSpPr>
          <p:grpSpPr>
            <a:xfrm>
              <a:off x="11932761" y="4786755"/>
              <a:ext cx="1337847" cy="671693"/>
              <a:chOff x="11932761" y="4786755"/>
              <a:chExt cx="1337847" cy="671693"/>
            </a:xfrm>
          </p:grpSpPr>
          <p:sp>
            <p:nvSpPr>
              <p:cNvPr id="322" name="Rectangle: Rounded Corners 321">
                <a:extLst>
                  <a:ext uri="{FF2B5EF4-FFF2-40B4-BE49-F238E27FC236}">
                    <a16:creationId xmlns:a16="http://schemas.microsoft.com/office/drawing/2014/main" id="{2D96B75C-4155-442A-BD46-BEF653002810}"/>
                  </a:ext>
                </a:extLst>
              </p:cNvPr>
              <p:cNvSpPr/>
              <p:nvPr/>
            </p:nvSpPr>
            <p:spPr>
              <a:xfrm>
                <a:off x="11932761" y="4786755"/>
                <a:ext cx="1337847" cy="671693"/>
              </a:xfrm>
              <a:prstGeom prst="roundRect">
                <a:avLst>
                  <a:gd name="adj" fmla="val 14162"/>
                </a:avLst>
              </a:prstGeom>
              <a:solidFill>
                <a:srgbClr val="E3C8AD"/>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23" name="TextBox 322">
                <a:extLst>
                  <a:ext uri="{FF2B5EF4-FFF2-40B4-BE49-F238E27FC236}">
                    <a16:creationId xmlns:a16="http://schemas.microsoft.com/office/drawing/2014/main" id="{FC25FDC5-E60D-492B-8936-9B73C2151FC3}"/>
                  </a:ext>
                </a:extLst>
              </p:cNvPr>
              <p:cNvSpPr txBox="1"/>
              <p:nvPr/>
            </p:nvSpPr>
            <p:spPr>
              <a:xfrm>
                <a:off x="12007316" y="4865274"/>
                <a:ext cx="1136088"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Interact</a:t>
                </a:r>
              </a:p>
            </p:txBody>
          </p:sp>
        </p:grpSp>
        <p:grpSp>
          <p:nvGrpSpPr>
            <p:cNvPr id="303" name="Group 302">
              <a:extLst>
                <a:ext uri="{FF2B5EF4-FFF2-40B4-BE49-F238E27FC236}">
                  <a16:creationId xmlns:a16="http://schemas.microsoft.com/office/drawing/2014/main" id="{5F4284AD-B6A6-4D76-B031-D19F406C27B7}"/>
                </a:ext>
              </a:extLst>
            </p:cNvPr>
            <p:cNvGrpSpPr/>
            <p:nvPr/>
          </p:nvGrpSpPr>
          <p:grpSpPr>
            <a:xfrm>
              <a:off x="7241870" y="6115391"/>
              <a:ext cx="1702121" cy="671694"/>
              <a:chOff x="7241870" y="6115391"/>
              <a:chExt cx="1702121" cy="671694"/>
            </a:xfrm>
          </p:grpSpPr>
          <p:sp>
            <p:nvSpPr>
              <p:cNvPr id="320" name="Rectangle: Rounded Corners 319">
                <a:extLst>
                  <a:ext uri="{FF2B5EF4-FFF2-40B4-BE49-F238E27FC236}">
                    <a16:creationId xmlns:a16="http://schemas.microsoft.com/office/drawing/2014/main" id="{CCC18746-4143-476E-9BDA-A99953DFE113}"/>
                  </a:ext>
                </a:extLst>
              </p:cNvPr>
              <p:cNvSpPr/>
              <p:nvPr/>
            </p:nvSpPr>
            <p:spPr>
              <a:xfrm>
                <a:off x="7241870" y="6115391"/>
                <a:ext cx="1702121"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21" name="TextBox 320">
                <a:extLst>
                  <a:ext uri="{FF2B5EF4-FFF2-40B4-BE49-F238E27FC236}">
                    <a16:creationId xmlns:a16="http://schemas.microsoft.com/office/drawing/2014/main" id="{2169D042-92EF-4DC9-A7B6-179D6DA8B024}"/>
                  </a:ext>
                </a:extLst>
              </p:cNvPr>
              <p:cNvSpPr txBox="1"/>
              <p:nvPr/>
            </p:nvSpPr>
            <p:spPr>
              <a:xfrm>
                <a:off x="7310624" y="6234005"/>
                <a:ext cx="1552851"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304" name="Group 303">
              <a:extLst>
                <a:ext uri="{FF2B5EF4-FFF2-40B4-BE49-F238E27FC236}">
                  <a16:creationId xmlns:a16="http://schemas.microsoft.com/office/drawing/2014/main" id="{F7463B07-7633-40C1-A3B2-55BB0FBC27AF}"/>
                </a:ext>
              </a:extLst>
            </p:cNvPr>
            <p:cNvGrpSpPr/>
            <p:nvPr/>
          </p:nvGrpSpPr>
          <p:grpSpPr>
            <a:xfrm>
              <a:off x="10782730" y="6112810"/>
              <a:ext cx="2300057" cy="671694"/>
              <a:chOff x="10782730" y="6112810"/>
              <a:chExt cx="2300057" cy="671694"/>
            </a:xfrm>
          </p:grpSpPr>
          <p:sp>
            <p:nvSpPr>
              <p:cNvPr id="318" name="Rectangle: Rounded Corners 317">
                <a:extLst>
                  <a:ext uri="{FF2B5EF4-FFF2-40B4-BE49-F238E27FC236}">
                    <a16:creationId xmlns:a16="http://schemas.microsoft.com/office/drawing/2014/main" id="{3AE15B02-855E-4F5D-A54A-378CAAFADB8D}"/>
                  </a:ext>
                </a:extLst>
              </p:cNvPr>
              <p:cNvSpPr/>
              <p:nvPr/>
            </p:nvSpPr>
            <p:spPr>
              <a:xfrm>
                <a:off x="11076643" y="6112810"/>
                <a:ext cx="1831135" cy="671694"/>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9" name="TextBox 318">
                <a:extLst>
                  <a:ext uri="{FF2B5EF4-FFF2-40B4-BE49-F238E27FC236}">
                    <a16:creationId xmlns:a16="http://schemas.microsoft.com/office/drawing/2014/main" id="{0A71D473-E301-40FA-A6C6-1E577A567810}"/>
                  </a:ext>
                </a:extLst>
              </p:cNvPr>
              <p:cNvSpPr txBox="1"/>
              <p:nvPr/>
            </p:nvSpPr>
            <p:spPr>
              <a:xfrm>
                <a:off x="10782730" y="6234006"/>
                <a:ext cx="2300057" cy="441047"/>
              </a:xfrm>
              <a:prstGeom prst="rect">
                <a:avLst/>
              </a:prstGeom>
              <a:noFill/>
            </p:spPr>
            <p:txBody>
              <a:bodyPr wrap="squar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305" name="Group 304">
              <a:extLst>
                <a:ext uri="{FF2B5EF4-FFF2-40B4-BE49-F238E27FC236}">
                  <a16:creationId xmlns:a16="http://schemas.microsoft.com/office/drawing/2014/main" id="{68C94676-6FBB-4ECF-BA32-35FAFA3C3240}"/>
                </a:ext>
              </a:extLst>
            </p:cNvPr>
            <p:cNvGrpSpPr/>
            <p:nvPr/>
          </p:nvGrpSpPr>
          <p:grpSpPr>
            <a:xfrm>
              <a:off x="13662181" y="4769264"/>
              <a:ext cx="1791313" cy="671693"/>
              <a:chOff x="13662181" y="4769264"/>
              <a:chExt cx="1791313" cy="671693"/>
            </a:xfrm>
          </p:grpSpPr>
          <p:sp>
            <p:nvSpPr>
              <p:cNvPr id="316" name="Rectangle: Rounded Corners 315">
                <a:extLst>
                  <a:ext uri="{FF2B5EF4-FFF2-40B4-BE49-F238E27FC236}">
                    <a16:creationId xmlns:a16="http://schemas.microsoft.com/office/drawing/2014/main" id="{FF0389A3-FD84-4463-B5BF-FB698704781D}"/>
                  </a:ext>
                </a:extLst>
              </p:cNvPr>
              <p:cNvSpPr/>
              <p:nvPr/>
            </p:nvSpPr>
            <p:spPr>
              <a:xfrm>
                <a:off x="13662181" y="4769264"/>
                <a:ext cx="1791313" cy="671693"/>
              </a:xfrm>
              <a:prstGeom prst="roundRect">
                <a:avLst>
                  <a:gd name="adj" fmla="val 14162"/>
                </a:avLst>
              </a:prstGeom>
              <a:solidFill>
                <a:schemeClr val="bg2">
                  <a:lumMod val="7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17" name="TextBox 316">
                <a:extLst>
                  <a:ext uri="{FF2B5EF4-FFF2-40B4-BE49-F238E27FC236}">
                    <a16:creationId xmlns:a16="http://schemas.microsoft.com/office/drawing/2014/main" id="{F70DBB75-721E-4B63-8D61-B07CB49F89B1}"/>
                  </a:ext>
                </a:extLst>
              </p:cNvPr>
              <p:cNvSpPr txBox="1"/>
              <p:nvPr/>
            </p:nvSpPr>
            <p:spPr>
              <a:xfrm>
                <a:off x="13800253" y="4896507"/>
                <a:ext cx="1552850" cy="441047"/>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Interact</a:t>
                </a:r>
              </a:p>
            </p:txBody>
          </p:sp>
        </p:grpSp>
        <p:grpSp>
          <p:nvGrpSpPr>
            <p:cNvPr id="306" name="Group 305">
              <a:extLst>
                <a:ext uri="{FF2B5EF4-FFF2-40B4-BE49-F238E27FC236}">
                  <a16:creationId xmlns:a16="http://schemas.microsoft.com/office/drawing/2014/main" id="{460709C2-638E-4273-8D07-4484DE263C83}"/>
                </a:ext>
              </a:extLst>
            </p:cNvPr>
            <p:cNvGrpSpPr/>
            <p:nvPr/>
          </p:nvGrpSpPr>
          <p:grpSpPr>
            <a:xfrm>
              <a:off x="9909502" y="4688326"/>
              <a:ext cx="1600754" cy="881761"/>
              <a:chOff x="9909502" y="4688326"/>
              <a:chExt cx="1600754" cy="881761"/>
            </a:xfrm>
          </p:grpSpPr>
          <p:sp>
            <p:nvSpPr>
              <p:cNvPr id="314" name="Oval 313">
                <a:extLst>
                  <a:ext uri="{FF2B5EF4-FFF2-40B4-BE49-F238E27FC236}">
                    <a16:creationId xmlns:a16="http://schemas.microsoft.com/office/drawing/2014/main" id="{3D544B05-D94B-4594-8BEE-19F6E8FB65C6}"/>
                  </a:ext>
                </a:extLst>
              </p:cNvPr>
              <p:cNvSpPr/>
              <p:nvPr/>
            </p:nvSpPr>
            <p:spPr>
              <a:xfrm>
                <a:off x="9909502" y="4688326"/>
                <a:ext cx="1600754"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15" name="TextBox 314">
                <a:extLst>
                  <a:ext uri="{FF2B5EF4-FFF2-40B4-BE49-F238E27FC236}">
                    <a16:creationId xmlns:a16="http://schemas.microsoft.com/office/drawing/2014/main" id="{C5544B72-8BD1-4316-925F-A1B22FB75447}"/>
                  </a:ext>
                </a:extLst>
              </p:cNvPr>
              <p:cNvSpPr txBox="1"/>
              <p:nvPr/>
            </p:nvSpPr>
            <p:spPr>
              <a:xfrm>
                <a:off x="10268539" y="4896507"/>
                <a:ext cx="882678" cy="441046"/>
              </a:xfrm>
              <a:prstGeom prst="rect">
                <a:avLst/>
              </a:prstGeom>
              <a:noFill/>
            </p:spPr>
            <p:txBody>
              <a:bodyPr wrap="none" rtlCol="0">
                <a:spAutoFit/>
              </a:bodyPr>
              <a:lstStyle/>
              <a:p>
                <a:pPr algn="ctr"/>
                <a:r>
                  <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PTM</a:t>
                </a:r>
              </a:p>
            </p:txBody>
          </p:sp>
        </p:grpSp>
        <p:grpSp>
          <p:nvGrpSpPr>
            <p:cNvPr id="307" name="Group 306">
              <a:extLst>
                <a:ext uri="{FF2B5EF4-FFF2-40B4-BE49-F238E27FC236}">
                  <a16:creationId xmlns:a16="http://schemas.microsoft.com/office/drawing/2014/main" id="{3301F655-9661-4A24-8DA1-7A76BFEA4719}"/>
                </a:ext>
              </a:extLst>
            </p:cNvPr>
            <p:cNvGrpSpPr/>
            <p:nvPr/>
          </p:nvGrpSpPr>
          <p:grpSpPr>
            <a:xfrm>
              <a:off x="12313002" y="2942616"/>
              <a:ext cx="1600755" cy="881761"/>
              <a:chOff x="12313002" y="2942616"/>
              <a:chExt cx="1600755" cy="881761"/>
            </a:xfrm>
          </p:grpSpPr>
          <p:sp>
            <p:nvSpPr>
              <p:cNvPr id="312" name="Oval 311">
                <a:extLst>
                  <a:ext uri="{FF2B5EF4-FFF2-40B4-BE49-F238E27FC236}">
                    <a16:creationId xmlns:a16="http://schemas.microsoft.com/office/drawing/2014/main" id="{55F21FCA-CEE7-480F-8513-B67D8D0EACC8}"/>
                  </a:ext>
                </a:extLst>
              </p:cNvPr>
              <p:cNvSpPr/>
              <p:nvPr/>
            </p:nvSpPr>
            <p:spPr>
              <a:xfrm>
                <a:off x="12313002" y="2942616"/>
                <a:ext cx="1600755" cy="881761"/>
              </a:xfrm>
              <a:prstGeom prst="ellipse">
                <a:avLst/>
              </a:prstGeom>
              <a:solidFill>
                <a:srgbClr val="F7C618"/>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13" name="TextBox 312">
                <a:extLst>
                  <a:ext uri="{FF2B5EF4-FFF2-40B4-BE49-F238E27FC236}">
                    <a16:creationId xmlns:a16="http://schemas.microsoft.com/office/drawing/2014/main" id="{30C8FC95-3AD1-4749-A561-7210E83EC061}"/>
                  </a:ext>
                </a:extLst>
              </p:cNvPr>
              <p:cNvSpPr txBox="1"/>
              <p:nvPr/>
            </p:nvSpPr>
            <p:spPr>
              <a:xfrm>
                <a:off x="12366745" y="3171010"/>
                <a:ext cx="1493269" cy="441046"/>
              </a:xfrm>
              <a:prstGeom prst="rect">
                <a:avLst/>
              </a:prstGeom>
              <a:noFill/>
            </p:spPr>
            <p:txBody>
              <a:bodyPr wrap="none" rtlCol="0">
                <a:spAutoFit/>
              </a:bodyPr>
              <a:lstStyle/>
              <a:p>
                <a:pPr algn="ctr"/>
                <a:r>
                  <a:rPr lang="en-US" sz="8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Centraility</a:t>
                </a:r>
                <a:endParaRPr lang="en-US" sz="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308" name="Straight Arrow Connector 307">
              <a:extLst>
                <a:ext uri="{FF2B5EF4-FFF2-40B4-BE49-F238E27FC236}">
                  <a16:creationId xmlns:a16="http://schemas.microsoft.com/office/drawing/2014/main" id="{3C4E7078-0774-4311-A3F6-37D3BDD6A178}"/>
                </a:ext>
              </a:extLst>
            </p:cNvPr>
            <p:cNvCxnSpPr>
              <a:cxnSpLocks/>
              <a:endCxn id="326" idx="0"/>
            </p:cNvCxnSpPr>
            <p:nvPr/>
          </p:nvCxnSpPr>
          <p:spPr>
            <a:xfrm flipH="1">
              <a:off x="6171196" y="5668189"/>
              <a:ext cx="782234" cy="437450"/>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1899AB2-EC29-48DF-896A-4F40BAF0FCD6}"/>
                </a:ext>
              </a:extLst>
            </p:cNvPr>
            <p:cNvCxnSpPr>
              <a:cxnSpLocks/>
              <a:endCxn id="320" idx="0"/>
            </p:cNvCxnSpPr>
            <p:nvPr/>
          </p:nvCxnSpPr>
          <p:spPr>
            <a:xfrm>
              <a:off x="7698672" y="5673065"/>
              <a:ext cx="394259" cy="442326"/>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CC7628E2-7B57-4DC9-A4E2-AEF67C5270F3}"/>
                </a:ext>
              </a:extLst>
            </p:cNvPr>
            <p:cNvCxnSpPr>
              <a:cxnSpLocks/>
              <a:stCxn id="314" idx="3"/>
              <a:endCxn id="324" idx="0"/>
            </p:cNvCxnSpPr>
            <p:nvPr/>
          </p:nvCxnSpPr>
          <p:spPr>
            <a:xfrm flipH="1">
              <a:off x="9773699" y="5440957"/>
              <a:ext cx="370228" cy="674434"/>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0FDD163D-E860-46A2-BA6F-B0262B8C3AE7}"/>
                </a:ext>
              </a:extLst>
            </p:cNvPr>
            <p:cNvCxnSpPr>
              <a:cxnSpLocks/>
              <a:stCxn id="314" idx="5"/>
              <a:endCxn id="318" idx="0"/>
            </p:cNvCxnSpPr>
            <p:nvPr/>
          </p:nvCxnSpPr>
          <p:spPr>
            <a:xfrm>
              <a:off x="11275831" y="5440957"/>
              <a:ext cx="716379" cy="671853"/>
            </a:xfrm>
            <a:prstGeom prst="straightConnector1">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327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Classification</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a:t>
            </a:r>
            <a:r>
              <a:rPr lang="en-US" dirty="0"/>
              <a:t>5</a:t>
            </a:r>
            <a:r>
              <a:rPr lang="en-US" sz="2800" b="0" i="0" u="none" strike="noStrike" cap="none" dirty="0">
                <a:solidFill>
                  <a:srgbClr val="0F547B"/>
                </a:solidFill>
                <a:latin typeface="Open Sans SemiBold"/>
                <a:ea typeface="Open Sans SemiBold"/>
                <a:cs typeface="Open Sans SemiBold"/>
                <a:sym typeface="Open Sans SemiBold"/>
              </a:rPr>
              <a:t>: Performance Measures</a:t>
            </a:r>
          </a:p>
        </p:txBody>
      </p:sp>
    </p:spTree>
    <p:extLst>
      <p:ext uri="{BB962C8B-B14F-4D97-AF65-F5344CB8AC3E}">
        <p14:creationId xmlns:p14="http://schemas.microsoft.com/office/powerpoint/2010/main" val="4250000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88A7732-5F8D-4B30-8C34-DF49B0C4E40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Confusion Matrix</a:t>
            </a:r>
          </a:p>
        </p:txBody>
      </p:sp>
      <p:pic>
        <p:nvPicPr>
          <p:cNvPr id="4" name="Shape 375">
            <a:extLst>
              <a:ext uri="{FF2B5EF4-FFF2-40B4-BE49-F238E27FC236}">
                <a16:creationId xmlns:a16="http://schemas.microsoft.com/office/drawing/2014/main" id="{2A1D98CC-C0CD-4268-A6FB-E23851938F66}"/>
              </a:ext>
            </a:extLst>
          </p:cNvPr>
          <p:cNvPicPr preferRelativeResize="0"/>
          <p:nvPr/>
        </p:nvPicPr>
        <p:blipFill rotWithShape="1">
          <a:blip r:embed="rId3">
            <a:alphaModFix/>
          </a:blip>
          <a:srcRect/>
          <a:stretch/>
        </p:blipFill>
        <p:spPr>
          <a:xfrm>
            <a:off x="6529963" y="829986"/>
            <a:ext cx="3310104" cy="253919"/>
          </a:xfrm>
          <a:prstGeom prst="rect">
            <a:avLst/>
          </a:prstGeom>
          <a:noFill/>
          <a:ln>
            <a:noFill/>
          </a:ln>
        </p:spPr>
      </p:pic>
      <p:sp>
        <p:nvSpPr>
          <p:cNvPr id="6" name="Rectangle: Rounded Corners 5">
            <a:extLst>
              <a:ext uri="{FF2B5EF4-FFF2-40B4-BE49-F238E27FC236}">
                <a16:creationId xmlns:a16="http://schemas.microsoft.com/office/drawing/2014/main" id="{EC3F34C9-36C3-4986-9939-7E4AD7A3BD74}"/>
              </a:ext>
            </a:extLst>
          </p:cNvPr>
          <p:cNvSpPr/>
          <p:nvPr/>
        </p:nvSpPr>
        <p:spPr>
          <a:xfrm>
            <a:off x="4956175" y="1257300"/>
            <a:ext cx="6343650"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panose="020B0604020202020204"/>
              </a:rPr>
              <a:t>Focus on the predictive capability of a model</a:t>
            </a:r>
          </a:p>
        </p:txBody>
      </p:sp>
      <p:graphicFrame>
        <p:nvGraphicFramePr>
          <p:cNvPr id="8" name="Group 4">
            <a:extLst>
              <a:ext uri="{FF2B5EF4-FFF2-40B4-BE49-F238E27FC236}">
                <a16:creationId xmlns:a16="http://schemas.microsoft.com/office/drawing/2014/main" id="{42F7F27C-1EEB-44F0-905F-B2FBBD46ED63}"/>
              </a:ext>
            </a:extLst>
          </p:cNvPr>
          <p:cNvGraphicFramePr>
            <a:graphicFrameLocks noGrp="1"/>
          </p:cNvGraphicFramePr>
          <p:nvPr>
            <p:extLst>
              <p:ext uri="{D42A27DB-BD31-4B8C-83A1-F6EECF244321}">
                <p14:modId xmlns:p14="http://schemas.microsoft.com/office/powerpoint/2010/main" val="1013710730"/>
              </p:ext>
            </p:extLst>
          </p:nvPr>
        </p:nvGraphicFramePr>
        <p:xfrm>
          <a:off x="2613025" y="3175000"/>
          <a:ext cx="6096000" cy="2794000"/>
        </p:xfrm>
        <a:graphic>
          <a:graphicData uri="http://schemas.openxmlformats.org/drawingml/2006/table">
            <a:tbl>
              <a:tblPr>
                <a:tableStyleId>{5DA37D80-6434-44D0-A028-1B22A696006F}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60400">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lumMod val="65000"/>
                            <a:lumOff val="35000"/>
                          </a:schemeClr>
                        </a:solidFill>
                        <a:effectLst/>
                        <a:latin typeface="Open Sans" panose="020B0604020202020204"/>
                      </a:endParaRPr>
                    </a:p>
                  </a:txBody>
                  <a:tcPr horzOverflow="overflow"/>
                </a:tc>
                <a:tc gridSpan="3">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panose="020B0604020202020204"/>
                        </a:rPr>
                        <a:t>PREDICTED CLASS</a:t>
                      </a:r>
                      <a:endParaRPr kumimoji="0" lang="en-US" sz="2000" b="0" i="0" u="none" strike="noStrike" cap="none" normalizeH="0" baseline="0" dirty="0">
                        <a:ln>
                          <a:noFill/>
                        </a:ln>
                        <a:solidFill>
                          <a:schemeClr val="tx1">
                            <a:lumMod val="65000"/>
                            <a:lumOff val="35000"/>
                          </a:schemeClr>
                        </a:solidFill>
                        <a:effectLst/>
                        <a:latin typeface="Open Sans" panose="020B0604020202020204"/>
                      </a:endParaRPr>
                    </a:p>
                  </a:txBody>
                  <a:tcP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5800">
                <a:tc rowSpan="3">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u="none" strike="noStrike" cap="none" normalizeH="0" baseline="0">
                          <a:ln>
                            <a:noFill/>
                          </a:ln>
                          <a:solidFill>
                            <a:schemeClr val="tx1">
                              <a:lumMod val="65000"/>
                              <a:lumOff val="35000"/>
                            </a:schemeClr>
                          </a:solidFill>
                          <a:effectLst/>
                          <a:latin typeface="Open Sans" panose="020B0604020202020204"/>
                        </a:rPr>
                      </a:br>
                      <a:endParaRPr kumimoji="0" lang="en-US" sz="2000" u="none" strike="noStrike" cap="none" normalizeH="0" baseline="0">
                        <a:ln>
                          <a:noFill/>
                        </a:ln>
                        <a:solidFill>
                          <a:schemeClr val="tx1">
                            <a:lumMod val="65000"/>
                            <a:lumOff val="35000"/>
                          </a:schemeClr>
                        </a:solidFill>
                        <a:effectLst/>
                        <a:latin typeface="Open Sans" panose="020B0604020202020204"/>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panose="020B0604020202020204"/>
                        </a:rPr>
                        <a:t>ACTUAL</a:t>
                      </a:r>
                      <a:br>
                        <a:rPr kumimoji="0" lang="en-US" sz="2000" u="none" strike="noStrike" cap="none" normalizeH="0" baseline="0">
                          <a:ln>
                            <a:noFill/>
                          </a:ln>
                          <a:solidFill>
                            <a:schemeClr val="tx1">
                              <a:lumMod val="65000"/>
                              <a:lumOff val="35000"/>
                            </a:schemeClr>
                          </a:solidFill>
                          <a:effectLst/>
                          <a:latin typeface="Open Sans" panose="020B0604020202020204"/>
                        </a:rPr>
                      </a:br>
                      <a:r>
                        <a:rPr kumimoji="0" lang="en-US" sz="2000" u="none" strike="noStrike" cap="none" normalizeH="0" baseline="0">
                          <a:ln>
                            <a:noFill/>
                          </a:ln>
                          <a:solidFill>
                            <a:schemeClr val="tx1">
                              <a:lumMod val="65000"/>
                              <a:lumOff val="35000"/>
                            </a:schemeClr>
                          </a:solidFill>
                          <a:effectLst/>
                          <a:latin typeface="Open Sans" panose="020B0604020202020204"/>
                        </a:rPr>
                        <a:t>CLASS</a:t>
                      </a:r>
                      <a:endParaRPr kumimoji="0" lang="en-US" sz="2000" b="0" i="0" u="none" strike="noStrike" cap="none" normalizeH="0" baseline="0">
                        <a:ln>
                          <a:noFill/>
                        </a:ln>
                        <a:solidFill>
                          <a:schemeClr val="tx1">
                            <a:lumMod val="65000"/>
                            <a:lumOff val="35000"/>
                          </a:schemeClr>
                        </a:solidFill>
                        <a:effectLst/>
                        <a:latin typeface="Open Sans" panose="020B0604020202020204"/>
                      </a:endParaRPr>
                    </a:p>
                  </a:txBody>
                  <a:tcPr horzOverflow="overflow"/>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lumMod val="65000"/>
                            <a:lumOff val="35000"/>
                          </a:schemeClr>
                        </a:solidFill>
                        <a:effectLst/>
                        <a:latin typeface="Open Sans" panose="020B0604020202020204"/>
                      </a:endParaRPr>
                    </a:p>
                  </a:txBody>
                  <a:tcPr horzOverflow="overflow"/>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panose="020B0604020202020204"/>
                        </a:rPr>
                        <a:t>Class=Yes</a:t>
                      </a:r>
                      <a:endParaRPr kumimoji="0" lang="en-US" sz="2000" b="0" i="0" u="none" strike="noStrike" cap="none" normalizeH="0" baseline="0" dirty="0">
                        <a:ln>
                          <a:noFill/>
                        </a:ln>
                        <a:solidFill>
                          <a:schemeClr val="tx1">
                            <a:lumMod val="65000"/>
                            <a:lumOff val="35000"/>
                          </a:schemeClr>
                        </a:solidFill>
                        <a:effectLst/>
                        <a:latin typeface="Open Sans" panose="020B0604020202020204"/>
                      </a:endParaRPr>
                    </a:p>
                  </a:txBody>
                  <a:tcPr horzOverflow="overflow"/>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panose="020B0604020202020204"/>
                        </a:rPr>
                        <a:t>Class=No</a:t>
                      </a:r>
                      <a:endParaRPr kumimoji="0" lang="en-US" sz="2000" b="0" i="0" u="none" strike="noStrike" cap="none" normalizeH="0" baseline="0">
                        <a:ln>
                          <a:noFill/>
                        </a:ln>
                        <a:solidFill>
                          <a:schemeClr val="tx1">
                            <a:lumMod val="65000"/>
                            <a:lumOff val="35000"/>
                          </a:schemeClr>
                        </a:solidFill>
                        <a:effectLst/>
                        <a:latin typeface="Open Sans" panose="020B0604020202020204"/>
                      </a:endParaRPr>
                    </a:p>
                  </a:txBody>
                  <a:tcPr horzOverflow="overflow"/>
                </a:tc>
                <a:extLst>
                  <a:ext uri="{0D108BD9-81ED-4DB2-BD59-A6C34878D82A}">
                    <a16:rowId xmlns:a16="http://schemas.microsoft.com/office/drawing/2014/main" val="10001"/>
                  </a:ext>
                </a:extLst>
              </a:tr>
              <a:tr h="673100">
                <a:tc vMerge="1">
                  <a:txBody>
                    <a:bodyPr/>
                    <a:lstStyle/>
                    <a:p>
                      <a:endParaRPr lang="en-US"/>
                    </a:p>
                  </a:txBody>
                  <a:tcPr/>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panose="020B0604020202020204"/>
                        </a:rPr>
                        <a:t>Class=Yes</a:t>
                      </a:r>
                      <a:endParaRPr kumimoji="0" lang="en-US" sz="2000" b="0" i="0" u="none" strike="noStrike" cap="none" normalizeH="0" baseline="0">
                        <a:ln>
                          <a:noFill/>
                        </a:ln>
                        <a:solidFill>
                          <a:schemeClr val="tx1">
                            <a:lumMod val="65000"/>
                            <a:lumOff val="35000"/>
                          </a:schemeClr>
                        </a:solidFill>
                        <a:effectLst/>
                        <a:latin typeface="Open Sans" panose="020B0604020202020204"/>
                      </a:endParaRPr>
                    </a:p>
                  </a:txBody>
                  <a:tcPr horzOverflow="overflow"/>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panose="020B0604020202020204"/>
                        </a:rPr>
                        <a:t>a</a:t>
                      </a:r>
                      <a:endParaRPr kumimoji="0" lang="en-US" sz="2000" b="1" i="0" u="none" strike="noStrike" cap="none" normalizeH="0" baseline="0" dirty="0">
                        <a:ln>
                          <a:noFill/>
                        </a:ln>
                        <a:solidFill>
                          <a:schemeClr val="tx1">
                            <a:lumMod val="65000"/>
                            <a:lumOff val="35000"/>
                          </a:schemeClr>
                        </a:solidFill>
                        <a:effectLst/>
                        <a:latin typeface="Open Sans" panose="020B0604020202020204"/>
                      </a:endParaRPr>
                    </a:p>
                  </a:txBody>
                  <a:tcPr horzOverflow="overflow"/>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panose="020B0604020202020204"/>
                        </a:rPr>
                        <a:t>b</a:t>
                      </a:r>
                      <a:endParaRPr kumimoji="0" lang="en-US" sz="2000" b="1" i="0" u="none" strike="noStrike" cap="none" normalizeH="0" baseline="0" dirty="0">
                        <a:ln>
                          <a:noFill/>
                        </a:ln>
                        <a:solidFill>
                          <a:schemeClr val="tx1">
                            <a:lumMod val="65000"/>
                            <a:lumOff val="35000"/>
                          </a:schemeClr>
                        </a:solidFill>
                        <a:effectLst/>
                        <a:latin typeface="Open Sans" panose="020B0604020202020204"/>
                      </a:endParaRPr>
                    </a:p>
                  </a:txBody>
                  <a:tcPr horzOverflow="overflow"/>
                </a:tc>
                <a:extLst>
                  <a:ext uri="{0D108BD9-81ED-4DB2-BD59-A6C34878D82A}">
                    <a16:rowId xmlns:a16="http://schemas.microsoft.com/office/drawing/2014/main" val="10002"/>
                  </a:ext>
                </a:extLst>
              </a:tr>
              <a:tr h="774700">
                <a:tc vMerge="1">
                  <a:txBody>
                    <a:bodyPr/>
                    <a:lstStyle/>
                    <a:p>
                      <a:endParaRPr lang="en-US"/>
                    </a:p>
                  </a:txBody>
                  <a:tcPr/>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panose="020B0604020202020204"/>
                        </a:rPr>
                        <a:t>Class=No</a:t>
                      </a:r>
                      <a:endParaRPr kumimoji="0" lang="en-US" sz="2000" b="0" i="0" u="none" strike="noStrike" cap="none" normalizeH="0" baseline="0" dirty="0">
                        <a:ln>
                          <a:noFill/>
                        </a:ln>
                        <a:solidFill>
                          <a:schemeClr val="tx1">
                            <a:lumMod val="65000"/>
                            <a:lumOff val="35000"/>
                          </a:schemeClr>
                        </a:solidFill>
                        <a:effectLst/>
                        <a:latin typeface="Open Sans" panose="020B0604020202020204"/>
                      </a:endParaRPr>
                    </a:p>
                  </a:txBody>
                  <a:tcPr horzOverflow="overflow"/>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panose="020B0604020202020204"/>
                        </a:rPr>
                        <a:t>c</a:t>
                      </a:r>
                      <a:endParaRPr kumimoji="0" lang="en-US" sz="2000" b="1" i="0" u="none" strike="noStrike" cap="none" normalizeH="0" baseline="0" dirty="0">
                        <a:ln>
                          <a:noFill/>
                        </a:ln>
                        <a:solidFill>
                          <a:schemeClr val="tx1">
                            <a:lumMod val="65000"/>
                            <a:lumOff val="35000"/>
                          </a:schemeClr>
                        </a:solidFill>
                        <a:effectLst/>
                        <a:latin typeface="Open Sans" panose="020B0604020202020204"/>
                      </a:endParaRPr>
                    </a:p>
                  </a:txBody>
                  <a:tcPr horzOverflow="overflow"/>
                </a:tc>
                <a:tc>
                  <a:txBody>
                    <a:bodyPr/>
                    <a:lstStyle>
                      <a:lvl1pPr marL="0" algn="l" defTabSz="1219170" rtl="0" eaLnBrk="1" latinLnBrk="0" hangingPunct="1">
                        <a:defRPr sz="2400" kern="1200">
                          <a:solidFill>
                            <a:schemeClr val="tx1"/>
                          </a:solidFill>
                          <a:latin typeface="Arial"/>
                        </a:defRPr>
                      </a:lvl1pPr>
                      <a:lvl2pPr marL="609585" algn="l" defTabSz="1219170" rtl="0" eaLnBrk="1" latinLnBrk="0" hangingPunct="1">
                        <a:defRPr sz="2400" kern="1200">
                          <a:solidFill>
                            <a:schemeClr val="tx1"/>
                          </a:solidFill>
                          <a:latin typeface="Arial"/>
                        </a:defRPr>
                      </a:lvl2pPr>
                      <a:lvl3pPr marL="1219170" algn="l" defTabSz="1219170" rtl="0" eaLnBrk="1" latinLnBrk="0" hangingPunct="1">
                        <a:defRPr sz="2400" kern="1200">
                          <a:solidFill>
                            <a:schemeClr val="tx1"/>
                          </a:solidFill>
                          <a:latin typeface="Arial"/>
                        </a:defRPr>
                      </a:lvl3pPr>
                      <a:lvl4pPr marL="1828754" algn="l" defTabSz="1219170" rtl="0" eaLnBrk="1" latinLnBrk="0" hangingPunct="1">
                        <a:defRPr sz="2400" kern="1200">
                          <a:solidFill>
                            <a:schemeClr val="tx1"/>
                          </a:solidFill>
                          <a:latin typeface="Arial"/>
                        </a:defRPr>
                      </a:lvl4pPr>
                      <a:lvl5pPr marL="2438339" algn="l" defTabSz="1219170" rtl="0" eaLnBrk="1" latinLnBrk="0" hangingPunct="1">
                        <a:defRPr sz="2400" kern="1200">
                          <a:solidFill>
                            <a:schemeClr val="tx1"/>
                          </a:solidFill>
                          <a:latin typeface="Arial"/>
                        </a:defRPr>
                      </a:lvl5pPr>
                      <a:lvl6pPr marL="3047924" algn="l" defTabSz="1219170" rtl="0" eaLnBrk="1" latinLnBrk="0" hangingPunct="1">
                        <a:defRPr sz="2400" kern="1200">
                          <a:solidFill>
                            <a:schemeClr val="tx1"/>
                          </a:solidFill>
                          <a:latin typeface="Arial"/>
                        </a:defRPr>
                      </a:lvl6pPr>
                      <a:lvl7pPr marL="3657509" algn="l" defTabSz="1219170" rtl="0" eaLnBrk="1" latinLnBrk="0" hangingPunct="1">
                        <a:defRPr sz="2400" kern="1200">
                          <a:solidFill>
                            <a:schemeClr val="tx1"/>
                          </a:solidFill>
                          <a:latin typeface="Arial"/>
                        </a:defRPr>
                      </a:lvl7pPr>
                      <a:lvl8pPr marL="4267093" algn="l" defTabSz="1219170" rtl="0" eaLnBrk="1" latinLnBrk="0" hangingPunct="1">
                        <a:defRPr sz="2400" kern="1200">
                          <a:solidFill>
                            <a:schemeClr val="tx1"/>
                          </a:solidFill>
                          <a:latin typeface="Arial"/>
                        </a:defRPr>
                      </a:lvl8pPr>
                      <a:lvl9pPr marL="4876678" algn="l" defTabSz="1219170" rtl="0" eaLnBrk="1" latinLnBrk="0" hangingPunct="1">
                        <a:defRPr sz="2400" kern="1200">
                          <a:solidFill>
                            <a:schemeClr val="tx1"/>
                          </a:solidFill>
                          <a:latin typeface="Arial"/>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panose="020B0604020202020204"/>
                        </a:rPr>
                        <a:t>d</a:t>
                      </a:r>
                      <a:endParaRPr kumimoji="0" lang="en-US" sz="2000" b="1" i="0" u="none" strike="noStrike" cap="none" normalizeH="0" baseline="0" dirty="0">
                        <a:ln>
                          <a:noFill/>
                        </a:ln>
                        <a:solidFill>
                          <a:schemeClr val="tx1">
                            <a:lumMod val="65000"/>
                            <a:lumOff val="35000"/>
                          </a:schemeClr>
                        </a:solidFill>
                        <a:effectLst/>
                        <a:latin typeface="Open Sans" panose="020B0604020202020204"/>
                      </a:endParaRPr>
                    </a:p>
                  </a:txBody>
                  <a:tcPr horzOverflow="overflow"/>
                </a:tc>
                <a:extLst>
                  <a:ext uri="{0D108BD9-81ED-4DB2-BD59-A6C34878D82A}">
                    <a16:rowId xmlns:a16="http://schemas.microsoft.com/office/drawing/2014/main" val="10003"/>
                  </a:ext>
                </a:extLst>
              </a:tr>
            </a:tbl>
          </a:graphicData>
        </a:graphic>
      </p:graphicFrame>
      <p:sp>
        <p:nvSpPr>
          <p:cNvPr id="9" name="Text Box 27">
            <a:extLst>
              <a:ext uri="{FF2B5EF4-FFF2-40B4-BE49-F238E27FC236}">
                <a16:creationId xmlns:a16="http://schemas.microsoft.com/office/drawing/2014/main" id="{AFF36777-AE49-4008-81FF-FCD18B24D810}"/>
              </a:ext>
            </a:extLst>
          </p:cNvPr>
          <p:cNvSpPr txBox="1">
            <a:spLocks noChangeArrowheads="1"/>
          </p:cNvSpPr>
          <p:nvPr/>
        </p:nvSpPr>
        <p:spPr bwMode="auto">
          <a:xfrm>
            <a:off x="11093140" y="3764085"/>
            <a:ext cx="3213409"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solidFill>
                  <a:srgbClr val="00B050"/>
                </a:solidFill>
                <a:latin typeface="Open Sans" panose="020B0604020202020204"/>
              </a:rPr>
              <a:t>a: TP (true positive)</a:t>
            </a:r>
          </a:p>
          <a:p>
            <a:pPr>
              <a:spcBef>
                <a:spcPct val="50000"/>
              </a:spcBef>
            </a:pPr>
            <a:r>
              <a:rPr lang="en-US" sz="2000" dirty="0">
                <a:solidFill>
                  <a:srgbClr val="FF0000"/>
                </a:solidFill>
                <a:latin typeface="Open Sans" panose="020B0604020202020204"/>
              </a:rPr>
              <a:t>b: FN (false negative)</a:t>
            </a:r>
          </a:p>
          <a:p>
            <a:pPr>
              <a:spcBef>
                <a:spcPct val="50000"/>
              </a:spcBef>
            </a:pPr>
            <a:r>
              <a:rPr lang="en-US" sz="2000" dirty="0">
                <a:solidFill>
                  <a:srgbClr val="FF0000"/>
                </a:solidFill>
                <a:latin typeface="Open Sans" panose="020B0604020202020204"/>
              </a:rPr>
              <a:t>c: FP (false positive)</a:t>
            </a:r>
          </a:p>
          <a:p>
            <a:pPr>
              <a:spcBef>
                <a:spcPct val="50000"/>
              </a:spcBef>
            </a:pPr>
            <a:r>
              <a:rPr lang="en-US" sz="2000" dirty="0">
                <a:solidFill>
                  <a:srgbClr val="00B050"/>
                </a:solidFill>
                <a:latin typeface="Open Sans" panose="020B0604020202020204"/>
              </a:rPr>
              <a:t>d: TN (true negative)</a:t>
            </a:r>
          </a:p>
        </p:txBody>
      </p:sp>
      <p:sp>
        <p:nvSpPr>
          <p:cNvPr id="10" name="Arrow: Right 9">
            <a:extLst>
              <a:ext uri="{FF2B5EF4-FFF2-40B4-BE49-F238E27FC236}">
                <a16:creationId xmlns:a16="http://schemas.microsoft.com/office/drawing/2014/main" id="{8E847FCA-69B5-452C-9104-AC5DA53B8B93}"/>
              </a:ext>
            </a:extLst>
          </p:cNvPr>
          <p:cNvSpPr/>
          <p:nvPr/>
        </p:nvSpPr>
        <p:spPr>
          <a:xfrm>
            <a:off x="9073557" y="4239475"/>
            <a:ext cx="1655052" cy="665045"/>
          </a:xfrm>
          <a:prstGeom prst="rightArrow">
            <a:avLst/>
          </a:prstGeom>
          <a:solidFill>
            <a:srgbClr val="5EB9C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3144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A959EE7-6DD2-439E-9C9F-793284616B2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Accuracy Metric</a:t>
            </a:r>
          </a:p>
        </p:txBody>
      </p:sp>
      <p:pic>
        <p:nvPicPr>
          <p:cNvPr id="4" name="Shape 375">
            <a:extLst>
              <a:ext uri="{FF2B5EF4-FFF2-40B4-BE49-F238E27FC236}">
                <a16:creationId xmlns:a16="http://schemas.microsoft.com/office/drawing/2014/main" id="{1DDFBCC2-54A3-48CF-978B-6202DD75368E}"/>
              </a:ext>
            </a:extLst>
          </p:cNvPr>
          <p:cNvPicPr preferRelativeResize="0"/>
          <p:nvPr/>
        </p:nvPicPr>
        <p:blipFill rotWithShape="1">
          <a:blip r:embed="rId4">
            <a:alphaModFix/>
          </a:blip>
          <a:srcRect/>
          <a:stretch/>
        </p:blipFill>
        <p:spPr>
          <a:xfrm>
            <a:off x="6680423" y="829986"/>
            <a:ext cx="3009185" cy="253919"/>
          </a:xfrm>
          <a:prstGeom prst="rect">
            <a:avLst/>
          </a:prstGeom>
          <a:noFill/>
          <a:ln>
            <a:noFill/>
          </a:ln>
        </p:spPr>
      </p:pic>
      <p:graphicFrame>
        <p:nvGraphicFramePr>
          <p:cNvPr id="5" name="Group 4">
            <a:extLst>
              <a:ext uri="{FF2B5EF4-FFF2-40B4-BE49-F238E27FC236}">
                <a16:creationId xmlns:a16="http://schemas.microsoft.com/office/drawing/2014/main" id="{6A1EEED7-C92F-41B4-AD40-501ABBE01F87}"/>
              </a:ext>
            </a:extLst>
          </p:cNvPr>
          <p:cNvGraphicFramePr>
            <a:graphicFrameLocks noGrp="1"/>
          </p:cNvGraphicFramePr>
          <p:nvPr>
            <p:extLst>
              <p:ext uri="{D42A27DB-BD31-4B8C-83A1-F6EECF244321}">
                <p14:modId xmlns:p14="http://schemas.microsoft.com/office/powerpoint/2010/main" val="1342399155"/>
              </p:ext>
            </p:extLst>
          </p:nvPr>
        </p:nvGraphicFramePr>
        <p:xfrm>
          <a:off x="5080000" y="2192089"/>
          <a:ext cx="6096000" cy="2821940"/>
        </p:xfrm>
        <a:graphic>
          <a:graphicData uri="http://schemas.openxmlformats.org/drawingml/2006/table">
            <a:tbl>
              <a:tblPr>
                <a:tableStyleId>{5DA37D80-6434-44D0-A028-1B22A696006F}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PREDICTED CLASS</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u="none" strike="noStrike" cap="none" normalizeH="0" baseline="0">
                          <a:ln>
                            <a:noFill/>
                          </a:ln>
                          <a:effectLst/>
                        </a:rPr>
                      </a:br>
                      <a:endParaRPr kumimoji="0" lang="en-US" sz="2000" u="none" strike="noStrike" cap="none" normalizeH="0" baseline="0">
                        <a:ln>
                          <a:noFill/>
                        </a:ln>
                        <a:effectLst/>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effectLst/>
                        </a:rPr>
                        <a:t>ACTUAL</a:t>
                      </a:r>
                      <a:br>
                        <a:rPr kumimoji="0" lang="en-US" sz="2000" u="none" strike="noStrike" cap="none" normalizeH="0" baseline="0">
                          <a:ln>
                            <a:noFill/>
                          </a:ln>
                          <a:effectLst/>
                        </a:rPr>
                      </a:br>
                      <a:r>
                        <a:rPr kumimoji="0" lang="en-US" sz="2000" u="none" strike="noStrike" cap="none" normalizeH="0" baseline="0">
                          <a:ln>
                            <a:noFill/>
                          </a:ln>
                          <a:effectLst/>
                        </a:rPr>
                        <a:t>CLASS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effectLst/>
                        </a:rPr>
                        <a:t>Class=Yes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effectLst/>
                        </a:rPr>
                        <a:t>Class=No</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1"/>
                  </a:ext>
                </a:extLst>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effectLst/>
                        </a:rPr>
                        <a:t>Class=Yes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a</a:t>
                      </a:r>
                      <a:br>
                        <a:rPr kumimoji="0" lang="en-US" sz="2000" u="none" strike="noStrike" cap="none" normalizeH="0" baseline="0" dirty="0">
                          <a:ln>
                            <a:noFill/>
                          </a:ln>
                          <a:effectLst/>
                        </a:rPr>
                      </a:br>
                      <a:r>
                        <a:rPr kumimoji="0" lang="en-US" sz="2000" u="none" strike="noStrike" cap="none" normalizeH="0" baseline="0" dirty="0">
                          <a:ln>
                            <a:noFill/>
                          </a:ln>
                          <a:effectLst/>
                        </a:rPr>
                        <a:t>(TP)</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effectLst/>
                        </a:rPr>
                        <a:t>b</a:t>
                      </a:r>
                      <a:br>
                        <a:rPr kumimoji="0" lang="en-US" sz="2000" u="none" strike="noStrike" cap="none" normalizeH="0" baseline="0">
                          <a:ln>
                            <a:noFill/>
                          </a:ln>
                          <a:effectLst/>
                        </a:rPr>
                      </a:br>
                      <a:r>
                        <a:rPr kumimoji="0" lang="en-US" sz="2000" u="none" strike="noStrike" cap="none" normalizeH="0" baseline="0">
                          <a:ln>
                            <a:noFill/>
                          </a:ln>
                          <a:effectLst/>
                        </a:rPr>
                        <a:t>(FN)</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2"/>
                  </a:ext>
                </a:extLst>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effectLst/>
                        </a:rPr>
                        <a:t>Class=No</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c</a:t>
                      </a:r>
                      <a:br>
                        <a:rPr kumimoji="0" lang="en-US" sz="2000" u="none" strike="noStrike" cap="none" normalizeH="0" baseline="0" dirty="0">
                          <a:ln>
                            <a:noFill/>
                          </a:ln>
                          <a:effectLst/>
                        </a:rPr>
                      </a:br>
                      <a:r>
                        <a:rPr kumimoji="0" lang="en-US" sz="2000" u="none" strike="noStrike" cap="none" normalizeH="0" baseline="0" dirty="0">
                          <a:ln>
                            <a:noFill/>
                          </a:ln>
                          <a:effectLst/>
                        </a:rPr>
                        <a:t>(FP)</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effectLst/>
                        </a:rPr>
                        <a:t>d</a:t>
                      </a:r>
                      <a:br>
                        <a:rPr kumimoji="0" lang="en-US" sz="2000" u="none" strike="noStrike" cap="none" normalizeH="0" baseline="0" dirty="0">
                          <a:ln>
                            <a:noFill/>
                          </a:ln>
                          <a:effectLst/>
                        </a:rPr>
                      </a:br>
                      <a:r>
                        <a:rPr kumimoji="0" lang="en-US" sz="2000" u="none" strike="noStrike" cap="none" normalizeH="0" baseline="0" dirty="0">
                          <a:ln>
                            <a:noFill/>
                          </a:ln>
                          <a:effectLst/>
                        </a:rPr>
                        <a:t>(TN)</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3"/>
                  </a:ext>
                </a:extLst>
              </a:tr>
            </a:tbl>
          </a:graphicData>
        </a:graphic>
      </p:graphicFrame>
      <p:graphicFrame>
        <p:nvGraphicFramePr>
          <p:cNvPr id="6" name="Object 27">
            <a:extLst>
              <a:ext uri="{FF2B5EF4-FFF2-40B4-BE49-F238E27FC236}">
                <a16:creationId xmlns:a16="http://schemas.microsoft.com/office/drawing/2014/main" id="{4C211A29-3851-4207-B342-9131557E6CFF}"/>
              </a:ext>
            </a:extLst>
          </p:cNvPr>
          <p:cNvGraphicFramePr>
            <a:graphicFrameLocks noChangeAspect="1"/>
          </p:cNvGraphicFramePr>
          <p:nvPr>
            <p:extLst>
              <p:ext uri="{D42A27DB-BD31-4B8C-83A1-F6EECF244321}">
                <p14:modId xmlns:p14="http://schemas.microsoft.com/office/powerpoint/2010/main" val="622599376"/>
              </p:ext>
            </p:extLst>
          </p:nvPr>
        </p:nvGraphicFramePr>
        <p:xfrm>
          <a:off x="4043456" y="5814023"/>
          <a:ext cx="8283118" cy="1059450"/>
        </p:xfrm>
        <a:graphic>
          <a:graphicData uri="http://schemas.openxmlformats.org/presentationml/2006/ole">
            <mc:AlternateContent xmlns:mc="http://schemas.openxmlformats.org/markup-compatibility/2006">
              <mc:Choice xmlns:v="urn:schemas-microsoft-com:vml" Requires="v">
                <p:oleObj spid="_x0000_s12607" name="Equation" r:id="rId5" imgW="5663880" imgH="723600" progId="Equation.3">
                  <p:embed/>
                </p:oleObj>
              </mc:Choice>
              <mc:Fallback>
                <p:oleObj name="Equation" r:id="rId5" imgW="5663880" imgH="723600" progId="Equation.3">
                  <p:embed/>
                  <p:pic>
                    <p:nvPicPr>
                      <p:cNvPr id="964635"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3456" y="5814023"/>
                        <a:ext cx="8283118" cy="1059450"/>
                      </a:xfrm>
                      <a:prstGeom prst="rect">
                        <a:avLst/>
                      </a:prstGeom>
                      <a:noFill/>
                      <a:ln>
                        <a:noFill/>
                      </a:ln>
                      <a:effectLst/>
                      <a:extLst/>
                    </p:spPr>
                  </p:pic>
                </p:oleObj>
              </mc:Fallback>
            </mc:AlternateContent>
          </a:graphicData>
        </a:graphic>
      </p:graphicFrame>
      <p:sp>
        <p:nvSpPr>
          <p:cNvPr id="7" name="Rectangle: Rounded Corners 6">
            <a:extLst>
              <a:ext uri="{FF2B5EF4-FFF2-40B4-BE49-F238E27FC236}">
                <a16:creationId xmlns:a16="http://schemas.microsoft.com/office/drawing/2014/main" id="{4FFE037C-D86D-4FBC-9AD1-40696E12B069}"/>
              </a:ext>
            </a:extLst>
          </p:cNvPr>
          <p:cNvSpPr/>
          <p:nvPr/>
        </p:nvSpPr>
        <p:spPr>
          <a:xfrm>
            <a:off x="1937336" y="1261692"/>
            <a:ext cx="12381327"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panose="020B0604020202020204"/>
              </a:rPr>
              <a:t>Ratio of true positives and true negatives to the sum of true positives, true negatives, false negatives, and false positives</a:t>
            </a:r>
          </a:p>
        </p:txBody>
      </p:sp>
    </p:spTree>
    <p:extLst>
      <p:ext uri="{BB962C8B-B14F-4D97-AF65-F5344CB8AC3E}">
        <p14:creationId xmlns:p14="http://schemas.microsoft.com/office/powerpoint/2010/main" val="1925821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0E8EEEC-DCBB-4020-A48B-B6F2A1BF7D7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Limitation of Accuracy </a:t>
            </a:r>
          </a:p>
        </p:txBody>
      </p:sp>
      <p:pic>
        <p:nvPicPr>
          <p:cNvPr id="4" name="Shape 375">
            <a:extLst>
              <a:ext uri="{FF2B5EF4-FFF2-40B4-BE49-F238E27FC236}">
                <a16:creationId xmlns:a16="http://schemas.microsoft.com/office/drawing/2014/main" id="{2529FD1F-CF45-449D-9A75-C8480CB48E9D}"/>
              </a:ext>
            </a:extLst>
          </p:cNvPr>
          <p:cNvPicPr preferRelativeResize="0"/>
          <p:nvPr/>
        </p:nvPicPr>
        <p:blipFill rotWithShape="1">
          <a:blip r:embed="rId3">
            <a:alphaModFix/>
          </a:blip>
          <a:srcRect/>
          <a:stretch/>
        </p:blipFill>
        <p:spPr>
          <a:xfrm>
            <a:off x="5982141" y="829986"/>
            <a:ext cx="4405748" cy="253919"/>
          </a:xfrm>
          <a:prstGeom prst="rect">
            <a:avLst/>
          </a:prstGeom>
          <a:noFill/>
          <a:ln>
            <a:noFill/>
          </a:ln>
        </p:spPr>
      </p:pic>
      <p:grpSp>
        <p:nvGrpSpPr>
          <p:cNvPr id="44" name="Group 43">
            <a:extLst>
              <a:ext uri="{FF2B5EF4-FFF2-40B4-BE49-F238E27FC236}">
                <a16:creationId xmlns:a16="http://schemas.microsoft.com/office/drawing/2014/main" id="{B27AD01C-502E-4AA9-BE8A-FEC6BA73DB7C}"/>
              </a:ext>
            </a:extLst>
          </p:cNvPr>
          <p:cNvGrpSpPr/>
          <p:nvPr/>
        </p:nvGrpSpPr>
        <p:grpSpPr>
          <a:xfrm>
            <a:off x="-822135" y="1594215"/>
            <a:ext cx="13608552" cy="6014720"/>
            <a:chOff x="974469" y="1594215"/>
            <a:chExt cx="11827434" cy="6014720"/>
          </a:xfrm>
        </p:grpSpPr>
        <p:sp>
          <p:nvSpPr>
            <p:cNvPr id="24" name="Arc 23">
              <a:extLst>
                <a:ext uri="{FF2B5EF4-FFF2-40B4-BE49-F238E27FC236}">
                  <a16:creationId xmlns:a16="http://schemas.microsoft.com/office/drawing/2014/main" id="{B305FE53-8669-4119-A75E-DD719A0AAF06}"/>
                </a:ext>
              </a:extLst>
            </p:cNvPr>
            <p:cNvSpPr/>
            <p:nvPr/>
          </p:nvSpPr>
          <p:spPr>
            <a:xfrm>
              <a:off x="974469" y="1594215"/>
              <a:ext cx="6014720" cy="6014720"/>
            </a:xfrm>
            <a:prstGeom prst="arc">
              <a:avLst>
                <a:gd name="adj1" fmla="val 17326040"/>
                <a:gd name="adj2" fmla="val 4253337"/>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1625620"/>
              <a:endParaRPr lang="en-US" sz="3200" dirty="0">
                <a:solidFill>
                  <a:srgbClr val="44494E"/>
                </a:solidFill>
              </a:endParaRPr>
            </a:p>
          </p:txBody>
        </p:sp>
        <p:sp>
          <p:nvSpPr>
            <p:cNvPr id="25" name="Freeform 48">
              <a:extLst>
                <a:ext uri="{FF2B5EF4-FFF2-40B4-BE49-F238E27FC236}">
                  <a16:creationId xmlns:a16="http://schemas.microsoft.com/office/drawing/2014/main" id="{ECA21CBC-8E0B-4AA0-8D41-2FAE23726E82}"/>
                </a:ext>
              </a:extLst>
            </p:cNvPr>
            <p:cNvSpPr/>
            <p:nvPr/>
          </p:nvSpPr>
          <p:spPr>
            <a:xfrm>
              <a:off x="5366508" y="1980410"/>
              <a:ext cx="1396999" cy="908050"/>
            </a:xfrm>
            <a:custGeom>
              <a:avLst/>
              <a:gdLst>
                <a:gd name="connsiteX0" fmla="*/ 0 w 785812"/>
                <a:gd name="connsiteY0" fmla="*/ 85131 h 510778"/>
                <a:gd name="connsiteX1" fmla="*/ 85131 w 785812"/>
                <a:gd name="connsiteY1" fmla="*/ 0 h 510778"/>
                <a:gd name="connsiteX2" fmla="*/ 700681 w 785812"/>
                <a:gd name="connsiteY2" fmla="*/ 0 h 510778"/>
                <a:gd name="connsiteX3" fmla="*/ 785812 w 785812"/>
                <a:gd name="connsiteY3" fmla="*/ 85131 h 510778"/>
                <a:gd name="connsiteX4" fmla="*/ 785812 w 785812"/>
                <a:gd name="connsiteY4" fmla="*/ 425647 h 510778"/>
                <a:gd name="connsiteX5" fmla="*/ 700681 w 785812"/>
                <a:gd name="connsiteY5" fmla="*/ 510778 h 510778"/>
                <a:gd name="connsiteX6" fmla="*/ 85131 w 785812"/>
                <a:gd name="connsiteY6" fmla="*/ 510778 h 510778"/>
                <a:gd name="connsiteX7" fmla="*/ 0 w 785812"/>
                <a:gd name="connsiteY7" fmla="*/ 425647 h 510778"/>
                <a:gd name="connsiteX8" fmla="*/ 0 w 785812"/>
                <a:gd name="connsiteY8" fmla="*/ 85131 h 5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812" h="510778">
                  <a:moveTo>
                    <a:pt x="0" y="85131"/>
                  </a:moveTo>
                  <a:cubicBezTo>
                    <a:pt x="0" y="38114"/>
                    <a:pt x="38114" y="0"/>
                    <a:pt x="85131" y="0"/>
                  </a:cubicBezTo>
                  <a:lnTo>
                    <a:pt x="700681" y="0"/>
                  </a:lnTo>
                  <a:cubicBezTo>
                    <a:pt x="747698" y="0"/>
                    <a:pt x="785812" y="38114"/>
                    <a:pt x="785812" y="85131"/>
                  </a:cubicBezTo>
                  <a:lnTo>
                    <a:pt x="785812" y="425647"/>
                  </a:lnTo>
                  <a:cubicBezTo>
                    <a:pt x="785812" y="472664"/>
                    <a:pt x="747698" y="510778"/>
                    <a:pt x="700681" y="510778"/>
                  </a:cubicBezTo>
                  <a:lnTo>
                    <a:pt x="85131" y="510778"/>
                  </a:lnTo>
                  <a:cubicBezTo>
                    <a:pt x="38114" y="510778"/>
                    <a:pt x="0" y="472664"/>
                    <a:pt x="0" y="425647"/>
                  </a:cubicBezTo>
                  <a:lnTo>
                    <a:pt x="0" y="85131"/>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794" tIns="179794" rIns="179794" bIns="179794" numCol="1" spcCol="1270" anchor="ctr" anchorCtr="0">
              <a:noAutofit/>
            </a:bodyPr>
            <a:lstStyle/>
            <a:p>
              <a:pPr algn="ctr" defTabSz="1580464">
                <a:lnSpc>
                  <a:spcPct val="90000"/>
                </a:lnSpc>
                <a:spcBef>
                  <a:spcPct val="0"/>
                </a:spcBef>
                <a:spcAft>
                  <a:spcPct val="35000"/>
                </a:spcAft>
              </a:pPr>
              <a:endParaRPr lang="en-US" sz="3556" dirty="0">
                <a:solidFill>
                  <a:prstClr val="white"/>
                </a:solidFill>
              </a:endParaRPr>
            </a:p>
          </p:txBody>
        </p:sp>
        <p:sp>
          <p:nvSpPr>
            <p:cNvPr id="26" name="Freeform 51">
              <a:extLst>
                <a:ext uri="{FF2B5EF4-FFF2-40B4-BE49-F238E27FC236}">
                  <a16:creationId xmlns:a16="http://schemas.microsoft.com/office/drawing/2014/main" id="{C7991EAE-A336-4A6E-B896-B1FA1F300FA0}"/>
                </a:ext>
              </a:extLst>
            </p:cNvPr>
            <p:cNvSpPr/>
            <p:nvPr/>
          </p:nvSpPr>
          <p:spPr>
            <a:xfrm>
              <a:off x="6290876" y="4212030"/>
              <a:ext cx="1396999" cy="908050"/>
            </a:xfrm>
            <a:custGeom>
              <a:avLst/>
              <a:gdLst>
                <a:gd name="connsiteX0" fmla="*/ 0 w 785812"/>
                <a:gd name="connsiteY0" fmla="*/ 85131 h 510778"/>
                <a:gd name="connsiteX1" fmla="*/ 85131 w 785812"/>
                <a:gd name="connsiteY1" fmla="*/ 0 h 510778"/>
                <a:gd name="connsiteX2" fmla="*/ 700681 w 785812"/>
                <a:gd name="connsiteY2" fmla="*/ 0 h 510778"/>
                <a:gd name="connsiteX3" fmla="*/ 785812 w 785812"/>
                <a:gd name="connsiteY3" fmla="*/ 85131 h 510778"/>
                <a:gd name="connsiteX4" fmla="*/ 785812 w 785812"/>
                <a:gd name="connsiteY4" fmla="*/ 425647 h 510778"/>
                <a:gd name="connsiteX5" fmla="*/ 700681 w 785812"/>
                <a:gd name="connsiteY5" fmla="*/ 510778 h 510778"/>
                <a:gd name="connsiteX6" fmla="*/ 85131 w 785812"/>
                <a:gd name="connsiteY6" fmla="*/ 510778 h 510778"/>
                <a:gd name="connsiteX7" fmla="*/ 0 w 785812"/>
                <a:gd name="connsiteY7" fmla="*/ 425647 h 510778"/>
                <a:gd name="connsiteX8" fmla="*/ 0 w 785812"/>
                <a:gd name="connsiteY8" fmla="*/ 85131 h 5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812" h="510778">
                  <a:moveTo>
                    <a:pt x="0" y="85131"/>
                  </a:moveTo>
                  <a:cubicBezTo>
                    <a:pt x="0" y="38114"/>
                    <a:pt x="38114" y="0"/>
                    <a:pt x="85131" y="0"/>
                  </a:cubicBezTo>
                  <a:lnTo>
                    <a:pt x="700681" y="0"/>
                  </a:lnTo>
                  <a:cubicBezTo>
                    <a:pt x="747698" y="0"/>
                    <a:pt x="785812" y="38114"/>
                    <a:pt x="785812" y="85131"/>
                  </a:cubicBezTo>
                  <a:lnTo>
                    <a:pt x="785812" y="425647"/>
                  </a:lnTo>
                  <a:cubicBezTo>
                    <a:pt x="785812" y="472664"/>
                    <a:pt x="747698" y="510778"/>
                    <a:pt x="700681" y="510778"/>
                  </a:cubicBezTo>
                  <a:lnTo>
                    <a:pt x="85131" y="510778"/>
                  </a:lnTo>
                  <a:cubicBezTo>
                    <a:pt x="38114" y="510778"/>
                    <a:pt x="0" y="472664"/>
                    <a:pt x="0" y="425647"/>
                  </a:cubicBezTo>
                  <a:lnTo>
                    <a:pt x="0" y="85131"/>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794" tIns="179794" rIns="179794" bIns="179794" numCol="1" spcCol="1270" anchor="ctr" anchorCtr="0">
              <a:noAutofit/>
            </a:bodyPr>
            <a:lstStyle/>
            <a:p>
              <a:pPr algn="ctr" defTabSz="1580464">
                <a:lnSpc>
                  <a:spcPct val="90000"/>
                </a:lnSpc>
                <a:spcBef>
                  <a:spcPct val="0"/>
                </a:spcBef>
                <a:spcAft>
                  <a:spcPct val="35000"/>
                </a:spcAft>
              </a:pPr>
              <a:endParaRPr lang="en-US" sz="3556" dirty="0">
                <a:solidFill>
                  <a:prstClr val="white"/>
                </a:solidFill>
              </a:endParaRPr>
            </a:p>
          </p:txBody>
        </p:sp>
        <p:sp>
          <p:nvSpPr>
            <p:cNvPr id="27" name="Freeform 53">
              <a:extLst>
                <a:ext uri="{FF2B5EF4-FFF2-40B4-BE49-F238E27FC236}">
                  <a16:creationId xmlns:a16="http://schemas.microsoft.com/office/drawing/2014/main" id="{7924F9A3-E0DC-49FD-90C3-358AB52106DB}"/>
                </a:ext>
              </a:extLst>
            </p:cNvPr>
            <p:cNvSpPr/>
            <p:nvPr/>
          </p:nvSpPr>
          <p:spPr>
            <a:xfrm>
              <a:off x="5366508" y="6443649"/>
              <a:ext cx="1396999" cy="908050"/>
            </a:xfrm>
            <a:custGeom>
              <a:avLst/>
              <a:gdLst>
                <a:gd name="connsiteX0" fmla="*/ 0 w 785812"/>
                <a:gd name="connsiteY0" fmla="*/ 85131 h 510778"/>
                <a:gd name="connsiteX1" fmla="*/ 85131 w 785812"/>
                <a:gd name="connsiteY1" fmla="*/ 0 h 510778"/>
                <a:gd name="connsiteX2" fmla="*/ 700681 w 785812"/>
                <a:gd name="connsiteY2" fmla="*/ 0 h 510778"/>
                <a:gd name="connsiteX3" fmla="*/ 785812 w 785812"/>
                <a:gd name="connsiteY3" fmla="*/ 85131 h 510778"/>
                <a:gd name="connsiteX4" fmla="*/ 785812 w 785812"/>
                <a:gd name="connsiteY4" fmla="*/ 425647 h 510778"/>
                <a:gd name="connsiteX5" fmla="*/ 700681 w 785812"/>
                <a:gd name="connsiteY5" fmla="*/ 510778 h 510778"/>
                <a:gd name="connsiteX6" fmla="*/ 85131 w 785812"/>
                <a:gd name="connsiteY6" fmla="*/ 510778 h 510778"/>
                <a:gd name="connsiteX7" fmla="*/ 0 w 785812"/>
                <a:gd name="connsiteY7" fmla="*/ 425647 h 510778"/>
                <a:gd name="connsiteX8" fmla="*/ 0 w 785812"/>
                <a:gd name="connsiteY8" fmla="*/ 85131 h 5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812" h="510778">
                  <a:moveTo>
                    <a:pt x="0" y="85131"/>
                  </a:moveTo>
                  <a:cubicBezTo>
                    <a:pt x="0" y="38114"/>
                    <a:pt x="38114" y="0"/>
                    <a:pt x="85131" y="0"/>
                  </a:cubicBezTo>
                  <a:lnTo>
                    <a:pt x="700681" y="0"/>
                  </a:lnTo>
                  <a:cubicBezTo>
                    <a:pt x="747698" y="0"/>
                    <a:pt x="785812" y="38114"/>
                    <a:pt x="785812" y="85131"/>
                  </a:cubicBezTo>
                  <a:lnTo>
                    <a:pt x="785812" y="425647"/>
                  </a:lnTo>
                  <a:cubicBezTo>
                    <a:pt x="785812" y="472664"/>
                    <a:pt x="747698" y="510778"/>
                    <a:pt x="700681" y="510778"/>
                  </a:cubicBezTo>
                  <a:lnTo>
                    <a:pt x="85131" y="510778"/>
                  </a:lnTo>
                  <a:cubicBezTo>
                    <a:pt x="38114" y="510778"/>
                    <a:pt x="0" y="472664"/>
                    <a:pt x="0" y="425647"/>
                  </a:cubicBezTo>
                  <a:lnTo>
                    <a:pt x="0" y="85131"/>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794" tIns="179794" rIns="179794" bIns="179794" numCol="1" spcCol="1270" anchor="ctr" anchorCtr="0">
              <a:noAutofit/>
            </a:bodyPr>
            <a:lstStyle/>
            <a:p>
              <a:pPr algn="ctr" defTabSz="1580464">
                <a:lnSpc>
                  <a:spcPct val="90000"/>
                </a:lnSpc>
                <a:spcBef>
                  <a:spcPct val="0"/>
                </a:spcBef>
                <a:spcAft>
                  <a:spcPct val="35000"/>
                </a:spcAft>
              </a:pPr>
              <a:endParaRPr lang="en-US" sz="3556" dirty="0">
                <a:solidFill>
                  <a:prstClr val="white"/>
                </a:solidFill>
              </a:endParaRPr>
            </a:p>
          </p:txBody>
        </p:sp>
        <p:sp>
          <p:nvSpPr>
            <p:cNvPr id="28" name="TextBox 27">
              <a:extLst>
                <a:ext uri="{FF2B5EF4-FFF2-40B4-BE49-F238E27FC236}">
                  <a16:creationId xmlns:a16="http://schemas.microsoft.com/office/drawing/2014/main" id="{A2CCD0ED-129D-416E-94AE-20A2143ABA95}"/>
                </a:ext>
              </a:extLst>
            </p:cNvPr>
            <p:cNvSpPr txBox="1"/>
            <p:nvPr/>
          </p:nvSpPr>
          <p:spPr>
            <a:xfrm>
              <a:off x="7013307" y="1936118"/>
              <a:ext cx="4718352" cy="1015663"/>
            </a:xfrm>
            <a:prstGeom prst="rect">
              <a:avLst/>
            </a:prstGeom>
            <a:noFill/>
          </p:spPr>
          <p:txBody>
            <a:bodyPr wrap="square" numCol="1" spcCol="640080" rtlCol="0">
              <a:spAutoFit/>
            </a:bodyPr>
            <a:lstStyle/>
            <a:p>
              <a:r>
                <a:rPr lang="en-US" sz="2000" dirty="0">
                  <a:solidFill>
                    <a:schemeClr val="tx1">
                      <a:lumMod val="65000"/>
                      <a:lumOff val="35000"/>
                    </a:schemeClr>
                  </a:solidFill>
                  <a:latin typeface="Open Sans"/>
                </a:rPr>
                <a:t>Consider a 2-class problem</a:t>
              </a:r>
            </a:p>
            <a:p>
              <a:pPr lvl="1"/>
              <a:r>
                <a:rPr lang="en-US" sz="2000" dirty="0">
                  <a:solidFill>
                    <a:schemeClr val="tx1">
                      <a:lumMod val="65000"/>
                      <a:lumOff val="35000"/>
                    </a:schemeClr>
                  </a:solidFill>
                  <a:latin typeface="Open Sans"/>
                </a:rPr>
                <a:t>Number of Class 0 examples = 9990</a:t>
              </a:r>
            </a:p>
            <a:p>
              <a:pPr lvl="1"/>
              <a:r>
                <a:rPr lang="en-US" sz="2000" dirty="0">
                  <a:solidFill>
                    <a:schemeClr val="tx1">
                      <a:lumMod val="65000"/>
                      <a:lumOff val="35000"/>
                    </a:schemeClr>
                  </a:solidFill>
                  <a:latin typeface="Open Sans"/>
                </a:rPr>
                <a:t>Number of Class 1 examples = 10</a:t>
              </a:r>
            </a:p>
          </p:txBody>
        </p:sp>
        <p:sp>
          <p:nvSpPr>
            <p:cNvPr id="29" name="TextBox 28">
              <a:extLst>
                <a:ext uri="{FF2B5EF4-FFF2-40B4-BE49-F238E27FC236}">
                  <a16:creationId xmlns:a16="http://schemas.microsoft.com/office/drawing/2014/main" id="{15E94782-F833-4391-9123-2796414CBC8B}"/>
                </a:ext>
              </a:extLst>
            </p:cNvPr>
            <p:cNvSpPr txBox="1"/>
            <p:nvPr/>
          </p:nvSpPr>
          <p:spPr>
            <a:xfrm>
              <a:off x="8083551" y="4282038"/>
              <a:ext cx="4718352" cy="707886"/>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If the model predicts every example to be class 0, accuracy is 9990/10000 = 99.9 %</a:t>
              </a:r>
            </a:p>
          </p:txBody>
        </p:sp>
        <p:sp>
          <p:nvSpPr>
            <p:cNvPr id="30" name="TextBox 29">
              <a:extLst>
                <a:ext uri="{FF2B5EF4-FFF2-40B4-BE49-F238E27FC236}">
                  <a16:creationId xmlns:a16="http://schemas.microsoft.com/office/drawing/2014/main" id="{1C894A1F-986D-4DE9-A8A6-A33894EF09E4}"/>
                </a:ext>
              </a:extLst>
            </p:cNvPr>
            <p:cNvSpPr txBox="1"/>
            <p:nvPr/>
          </p:nvSpPr>
          <p:spPr>
            <a:xfrm>
              <a:off x="7027894" y="6546302"/>
              <a:ext cx="5164106" cy="707886"/>
            </a:xfrm>
            <a:prstGeom prst="rect">
              <a:avLst/>
            </a:prstGeom>
            <a:noFill/>
          </p:spPr>
          <p:txBody>
            <a:bodyPr wrap="square" numCol="1" spcCol="640080" rtlCol="0">
              <a:spAutoFit/>
            </a:bodyPr>
            <a:lstStyle/>
            <a:p>
              <a:pPr defTabSz="1625620"/>
              <a:r>
                <a:rPr lang="en-US" sz="2000" dirty="0">
                  <a:solidFill>
                    <a:schemeClr val="tx1">
                      <a:lumMod val="65000"/>
                      <a:lumOff val="35000"/>
                    </a:schemeClr>
                  </a:solidFill>
                  <a:latin typeface="Open Sans"/>
                </a:rPr>
                <a:t>Hence, accuracy is misleading because the model does not detect any class 1 example</a:t>
              </a:r>
            </a:p>
          </p:txBody>
        </p:sp>
        <p:grpSp>
          <p:nvGrpSpPr>
            <p:cNvPr id="31" name="Group 30">
              <a:extLst>
                <a:ext uri="{FF2B5EF4-FFF2-40B4-BE49-F238E27FC236}">
                  <a16:creationId xmlns:a16="http://schemas.microsoft.com/office/drawing/2014/main" id="{BB5BB1BB-7459-44AF-AB74-097A05D8B7F5}"/>
                </a:ext>
              </a:extLst>
            </p:cNvPr>
            <p:cNvGrpSpPr>
              <a:grpSpLocks noChangeAspect="1"/>
            </p:cNvGrpSpPr>
            <p:nvPr/>
          </p:nvGrpSpPr>
          <p:grpSpPr>
            <a:xfrm>
              <a:off x="5780529" y="2149955"/>
              <a:ext cx="568962" cy="568960"/>
              <a:chOff x="2759075" y="1858963"/>
              <a:chExt cx="528638" cy="528637"/>
            </a:xfrm>
            <a:solidFill>
              <a:schemeClr val="bg2"/>
            </a:solidFill>
          </p:grpSpPr>
          <p:sp>
            <p:nvSpPr>
              <p:cNvPr id="32" name="Freeform 18">
                <a:extLst>
                  <a:ext uri="{FF2B5EF4-FFF2-40B4-BE49-F238E27FC236}">
                    <a16:creationId xmlns:a16="http://schemas.microsoft.com/office/drawing/2014/main" id="{16F7C22F-2567-4924-BEBC-69D50DE3956A}"/>
                  </a:ext>
                </a:extLst>
              </p:cNvPr>
              <p:cNvSpPr>
                <a:spLocks/>
              </p:cNvSpPr>
              <p:nvPr/>
            </p:nvSpPr>
            <p:spPr bwMode="auto">
              <a:xfrm>
                <a:off x="2759075" y="1997075"/>
                <a:ext cx="363538" cy="390525"/>
              </a:xfrm>
              <a:custGeom>
                <a:avLst/>
                <a:gdLst>
                  <a:gd name="T0" fmla="*/ 111 w 180"/>
                  <a:gd name="T1" fmla="*/ 43 h 194"/>
                  <a:gd name="T2" fmla="*/ 120 w 180"/>
                  <a:gd name="T3" fmla="*/ 40 h 194"/>
                  <a:gd name="T4" fmla="*/ 128 w 180"/>
                  <a:gd name="T5" fmla="*/ 43 h 194"/>
                  <a:gd name="T6" fmla="*/ 150 w 180"/>
                  <a:gd name="T7" fmla="*/ 66 h 194"/>
                  <a:gd name="T8" fmla="*/ 153 w 180"/>
                  <a:gd name="T9" fmla="*/ 67 h 194"/>
                  <a:gd name="T10" fmla="*/ 156 w 180"/>
                  <a:gd name="T11" fmla="*/ 66 h 194"/>
                  <a:gd name="T12" fmla="*/ 179 w 180"/>
                  <a:gd name="T13" fmla="*/ 43 h 194"/>
                  <a:gd name="T14" fmla="*/ 180 w 180"/>
                  <a:gd name="T15" fmla="*/ 40 h 194"/>
                  <a:gd name="T16" fmla="*/ 179 w 180"/>
                  <a:gd name="T17" fmla="*/ 37 h 194"/>
                  <a:gd name="T18" fmla="*/ 156 w 180"/>
                  <a:gd name="T19" fmla="*/ 15 h 194"/>
                  <a:gd name="T20" fmla="*/ 120 w 180"/>
                  <a:gd name="T21" fmla="*/ 0 h 194"/>
                  <a:gd name="T22" fmla="*/ 83 w 180"/>
                  <a:gd name="T23" fmla="*/ 15 h 194"/>
                  <a:gd name="T24" fmla="*/ 15 w 180"/>
                  <a:gd name="T25" fmla="*/ 82 h 194"/>
                  <a:gd name="T26" fmla="*/ 0 w 180"/>
                  <a:gd name="T27" fmla="*/ 119 h 194"/>
                  <a:gd name="T28" fmla="*/ 15 w 180"/>
                  <a:gd name="T29" fmla="*/ 156 h 194"/>
                  <a:gd name="T30" fmla="*/ 38 w 180"/>
                  <a:gd name="T31" fmla="*/ 178 h 194"/>
                  <a:gd name="T32" fmla="*/ 74 w 180"/>
                  <a:gd name="T33" fmla="*/ 194 h 194"/>
                  <a:gd name="T34" fmla="*/ 111 w 180"/>
                  <a:gd name="T35" fmla="*/ 178 h 194"/>
                  <a:gd name="T36" fmla="*/ 149 w 180"/>
                  <a:gd name="T37" fmla="*/ 140 h 194"/>
                  <a:gd name="T38" fmla="*/ 150 w 180"/>
                  <a:gd name="T39" fmla="*/ 136 h 194"/>
                  <a:gd name="T40" fmla="*/ 146 w 180"/>
                  <a:gd name="T41" fmla="*/ 133 h 194"/>
                  <a:gd name="T42" fmla="*/ 146 w 180"/>
                  <a:gd name="T43" fmla="*/ 133 h 194"/>
                  <a:gd name="T44" fmla="*/ 142 w 180"/>
                  <a:gd name="T45" fmla="*/ 133 h 194"/>
                  <a:gd name="T46" fmla="*/ 112 w 180"/>
                  <a:gd name="T47" fmla="*/ 125 h 194"/>
                  <a:gd name="T48" fmla="*/ 110 w 180"/>
                  <a:gd name="T49" fmla="*/ 125 h 194"/>
                  <a:gd name="T50" fmla="*/ 107 w 180"/>
                  <a:gd name="T51" fmla="*/ 126 h 194"/>
                  <a:gd name="T52" fmla="*/ 83 w 180"/>
                  <a:gd name="T53" fmla="*/ 150 h 194"/>
                  <a:gd name="T54" fmla="*/ 75 w 180"/>
                  <a:gd name="T55" fmla="*/ 154 h 194"/>
                  <a:gd name="T56" fmla="*/ 66 w 180"/>
                  <a:gd name="T57" fmla="*/ 150 h 194"/>
                  <a:gd name="T58" fmla="*/ 44 w 180"/>
                  <a:gd name="T59" fmla="*/ 128 h 194"/>
                  <a:gd name="T60" fmla="*/ 40 w 180"/>
                  <a:gd name="T61" fmla="*/ 119 h 194"/>
                  <a:gd name="T62" fmla="*/ 44 w 180"/>
                  <a:gd name="T63" fmla="*/ 111 h 194"/>
                  <a:gd name="T64" fmla="*/ 111 w 180"/>
                  <a:gd name="T65" fmla="*/ 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 h="194">
                    <a:moveTo>
                      <a:pt x="111" y="43"/>
                    </a:moveTo>
                    <a:cubicBezTo>
                      <a:pt x="113" y="41"/>
                      <a:pt x="116" y="40"/>
                      <a:pt x="120" y="40"/>
                    </a:cubicBezTo>
                    <a:cubicBezTo>
                      <a:pt x="123" y="40"/>
                      <a:pt x="126" y="41"/>
                      <a:pt x="128" y="43"/>
                    </a:cubicBezTo>
                    <a:cubicBezTo>
                      <a:pt x="150" y="66"/>
                      <a:pt x="150" y="66"/>
                      <a:pt x="150" y="66"/>
                    </a:cubicBezTo>
                    <a:cubicBezTo>
                      <a:pt x="151" y="67"/>
                      <a:pt x="152" y="67"/>
                      <a:pt x="153" y="67"/>
                    </a:cubicBezTo>
                    <a:cubicBezTo>
                      <a:pt x="154" y="67"/>
                      <a:pt x="156" y="67"/>
                      <a:pt x="156" y="66"/>
                    </a:cubicBezTo>
                    <a:cubicBezTo>
                      <a:pt x="179" y="43"/>
                      <a:pt x="179" y="43"/>
                      <a:pt x="179" y="43"/>
                    </a:cubicBezTo>
                    <a:cubicBezTo>
                      <a:pt x="180" y="43"/>
                      <a:pt x="180" y="41"/>
                      <a:pt x="180" y="40"/>
                    </a:cubicBezTo>
                    <a:cubicBezTo>
                      <a:pt x="180" y="39"/>
                      <a:pt x="180" y="38"/>
                      <a:pt x="179" y="37"/>
                    </a:cubicBezTo>
                    <a:cubicBezTo>
                      <a:pt x="156" y="15"/>
                      <a:pt x="156" y="15"/>
                      <a:pt x="156" y="15"/>
                    </a:cubicBezTo>
                    <a:cubicBezTo>
                      <a:pt x="146" y="5"/>
                      <a:pt x="133" y="0"/>
                      <a:pt x="120" y="0"/>
                    </a:cubicBezTo>
                    <a:cubicBezTo>
                      <a:pt x="106" y="0"/>
                      <a:pt x="93" y="5"/>
                      <a:pt x="83" y="15"/>
                    </a:cubicBezTo>
                    <a:cubicBezTo>
                      <a:pt x="15" y="82"/>
                      <a:pt x="15" y="82"/>
                      <a:pt x="15" y="82"/>
                    </a:cubicBezTo>
                    <a:cubicBezTo>
                      <a:pt x="5" y="92"/>
                      <a:pt x="0" y="105"/>
                      <a:pt x="0" y="119"/>
                    </a:cubicBezTo>
                    <a:cubicBezTo>
                      <a:pt x="0" y="133"/>
                      <a:pt x="5" y="146"/>
                      <a:pt x="15" y="156"/>
                    </a:cubicBezTo>
                    <a:cubicBezTo>
                      <a:pt x="38" y="178"/>
                      <a:pt x="38" y="178"/>
                      <a:pt x="38" y="178"/>
                    </a:cubicBezTo>
                    <a:cubicBezTo>
                      <a:pt x="48" y="188"/>
                      <a:pt x="61" y="194"/>
                      <a:pt x="74" y="194"/>
                    </a:cubicBezTo>
                    <a:cubicBezTo>
                      <a:pt x="88" y="194"/>
                      <a:pt x="101" y="188"/>
                      <a:pt x="111" y="178"/>
                    </a:cubicBezTo>
                    <a:cubicBezTo>
                      <a:pt x="149" y="140"/>
                      <a:pt x="149" y="140"/>
                      <a:pt x="149" y="140"/>
                    </a:cubicBezTo>
                    <a:cubicBezTo>
                      <a:pt x="151" y="139"/>
                      <a:pt x="151" y="137"/>
                      <a:pt x="150" y="136"/>
                    </a:cubicBezTo>
                    <a:cubicBezTo>
                      <a:pt x="149" y="134"/>
                      <a:pt x="148" y="133"/>
                      <a:pt x="146" y="133"/>
                    </a:cubicBezTo>
                    <a:cubicBezTo>
                      <a:pt x="146" y="133"/>
                      <a:pt x="146" y="133"/>
                      <a:pt x="146" y="133"/>
                    </a:cubicBezTo>
                    <a:cubicBezTo>
                      <a:pt x="145" y="133"/>
                      <a:pt x="143" y="133"/>
                      <a:pt x="142" y="133"/>
                    </a:cubicBezTo>
                    <a:cubicBezTo>
                      <a:pt x="131" y="133"/>
                      <a:pt x="121" y="131"/>
                      <a:pt x="112" y="125"/>
                    </a:cubicBezTo>
                    <a:cubicBezTo>
                      <a:pt x="111" y="125"/>
                      <a:pt x="111" y="125"/>
                      <a:pt x="110" y="125"/>
                    </a:cubicBezTo>
                    <a:cubicBezTo>
                      <a:pt x="109" y="125"/>
                      <a:pt x="108" y="125"/>
                      <a:pt x="107" y="126"/>
                    </a:cubicBezTo>
                    <a:cubicBezTo>
                      <a:pt x="83" y="150"/>
                      <a:pt x="83" y="150"/>
                      <a:pt x="83" y="150"/>
                    </a:cubicBezTo>
                    <a:cubicBezTo>
                      <a:pt x="81" y="152"/>
                      <a:pt x="78" y="154"/>
                      <a:pt x="75" y="154"/>
                    </a:cubicBezTo>
                    <a:cubicBezTo>
                      <a:pt x="71" y="154"/>
                      <a:pt x="68" y="152"/>
                      <a:pt x="66" y="150"/>
                    </a:cubicBezTo>
                    <a:cubicBezTo>
                      <a:pt x="44" y="128"/>
                      <a:pt x="44" y="128"/>
                      <a:pt x="44" y="128"/>
                    </a:cubicBezTo>
                    <a:cubicBezTo>
                      <a:pt x="41" y="125"/>
                      <a:pt x="40" y="122"/>
                      <a:pt x="40" y="119"/>
                    </a:cubicBezTo>
                    <a:cubicBezTo>
                      <a:pt x="40" y="116"/>
                      <a:pt x="41" y="113"/>
                      <a:pt x="44" y="111"/>
                    </a:cubicBezTo>
                    <a:lnTo>
                      <a:pt x="1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3" name="Freeform 19">
                <a:extLst>
                  <a:ext uri="{FF2B5EF4-FFF2-40B4-BE49-F238E27FC236}">
                    <a16:creationId xmlns:a16="http://schemas.microsoft.com/office/drawing/2014/main" id="{B43FE6F8-2CB0-446F-BE71-C40D5D076D05}"/>
                  </a:ext>
                </a:extLst>
              </p:cNvPr>
              <p:cNvSpPr>
                <a:spLocks/>
              </p:cNvSpPr>
              <p:nvPr/>
            </p:nvSpPr>
            <p:spPr bwMode="auto">
              <a:xfrm>
                <a:off x="2922588" y="1858963"/>
                <a:ext cx="365125" cy="392113"/>
              </a:xfrm>
              <a:custGeom>
                <a:avLst/>
                <a:gdLst>
                  <a:gd name="T0" fmla="*/ 165 w 181"/>
                  <a:gd name="T1" fmla="*/ 38 h 194"/>
                  <a:gd name="T2" fmla="*/ 143 w 181"/>
                  <a:gd name="T3" fmla="*/ 15 h 194"/>
                  <a:gd name="T4" fmla="*/ 106 w 181"/>
                  <a:gd name="T5" fmla="*/ 0 h 194"/>
                  <a:gd name="T6" fmla="*/ 69 w 181"/>
                  <a:gd name="T7" fmla="*/ 15 h 194"/>
                  <a:gd name="T8" fmla="*/ 31 w 181"/>
                  <a:gd name="T9" fmla="*/ 53 h 194"/>
                  <a:gd name="T10" fmla="*/ 30 w 181"/>
                  <a:gd name="T11" fmla="*/ 58 h 194"/>
                  <a:gd name="T12" fmla="*/ 34 w 181"/>
                  <a:gd name="T13" fmla="*/ 60 h 194"/>
                  <a:gd name="T14" fmla="*/ 35 w 181"/>
                  <a:gd name="T15" fmla="*/ 60 h 194"/>
                  <a:gd name="T16" fmla="*/ 39 w 181"/>
                  <a:gd name="T17" fmla="*/ 60 h 194"/>
                  <a:gd name="T18" fmla="*/ 69 w 181"/>
                  <a:gd name="T19" fmla="*/ 68 h 194"/>
                  <a:gd name="T20" fmla="*/ 71 w 181"/>
                  <a:gd name="T21" fmla="*/ 69 h 194"/>
                  <a:gd name="T22" fmla="*/ 74 w 181"/>
                  <a:gd name="T23" fmla="*/ 68 h 194"/>
                  <a:gd name="T24" fmla="*/ 98 w 181"/>
                  <a:gd name="T25" fmla="*/ 44 h 194"/>
                  <a:gd name="T26" fmla="*/ 106 w 181"/>
                  <a:gd name="T27" fmla="*/ 40 h 194"/>
                  <a:gd name="T28" fmla="*/ 114 w 181"/>
                  <a:gd name="T29" fmla="*/ 44 h 194"/>
                  <a:gd name="T30" fmla="*/ 137 w 181"/>
                  <a:gd name="T31" fmla="*/ 66 h 194"/>
                  <a:gd name="T32" fmla="*/ 137 w 181"/>
                  <a:gd name="T33" fmla="*/ 83 h 194"/>
                  <a:gd name="T34" fmla="*/ 69 w 181"/>
                  <a:gd name="T35" fmla="*/ 150 h 194"/>
                  <a:gd name="T36" fmla="*/ 61 w 181"/>
                  <a:gd name="T37" fmla="*/ 154 h 194"/>
                  <a:gd name="T38" fmla="*/ 53 w 181"/>
                  <a:gd name="T39" fmla="*/ 150 h 194"/>
                  <a:gd name="T40" fmla="*/ 30 w 181"/>
                  <a:gd name="T41" fmla="*/ 128 h 194"/>
                  <a:gd name="T42" fmla="*/ 27 w 181"/>
                  <a:gd name="T43" fmla="*/ 127 h 194"/>
                  <a:gd name="T44" fmla="*/ 24 w 181"/>
                  <a:gd name="T45" fmla="*/ 128 h 194"/>
                  <a:gd name="T46" fmla="*/ 2 w 181"/>
                  <a:gd name="T47" fmla="*/ 150 h 194"/>
                  <a:gd name="T48" fmla="*/ 2 w 181"/>
                  <a:gd name="T49" fmla="*/ 156 h 194"/>
                  <a:gd name="T50" fmla="*/ 24 w 181"/>
                  <a:gd name="T51" fmla="*/ 179 h 194"/>
                  <a:gd name="T52" fmla="*/ 61 w 181"/>
                  <a:gd name="T53" fmla="*/ 194 h 194"/>
                  <a:gd name="T54" fmla="*/ 98 w 181"/>
                  <a:gd name="T55" fmla="*/ 179 h 194"/>
                  <a:gd name="T56" fmla="*/ 165 w 181"/>
                  <a:gd name="T57" fmla="*/ 111 h 194"/>
                  <a:gd name="T58" fmla="*/ 181 w 181"/>
                  <a:gd name="T59" fmla="*/ 75 h 194"/>
                  <a:gd name="T60" fmla="*/ 165 w 181"/>
                  <a:gd name="T61" fmla="*/ 3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1" h="194">
                    <a:moveTo>
                      <a:pt x="165" y="38"/>
                    </a:moveTo>
                    <a:cubicBezTo>
                      <a:pt x="143" y="15"/>
                      <a:pt x="143" y="15"/>
                      <a:pt x="143" y="15"/>
                    </a:cubicBezTo>
                    <a:cubicBezTo>
                      <a:pt x="133" y="5"/>
                      <a:pt x="120" y="0"/>
                      <a:pt x="106" y="0"/>
                    </a:cubicBezTo>
                    <a:cubicBezTo>
                      <a:pt x="92" y="0"/>
                      <a:pt x="79" y="5"/>
                      <a:pt x="69" y="15"/>
                    </a:cubicBezTo>
                    <a:cubicBezTo>
                      <a:pt x="31" y="53"/>
                      <a:pt x="31" y="53"/>
                      <a:pt x="31" y="53"/>
                    </a:cubicBezTo>
                    <a:cubicBezTo>
                      <a:pt x="30" y="55"/>
                      <a:pt x="30" y="56"/>
                      <a:pt x="30" y="58"/>
                    </a:cubicBezTo>
                    <a:cubicBezTo>
                      <a:pt x="31" y="60"/>
                      <a:pt x="33" y="60"/>
                      <a:pt x="34" y="60"/>
                    </a:cubicBezTo>
                    <a:cubicBezTo>
                      <a:pt x="34" y="60"/>
                      <a:pt x="34" y="60"/>
                      <a:pt x="35" y="60"/>
                    </a:cubicBezTo>
                    <a:cubicBezTo>
                      <a:pt x="36" y="60"/>
                      <a:pt x="37" y="60"/>
                      <a:pt x="39" y="60"/>
                    </a:cubicBezTo>
                    <a:cubicBezTo>
                      <a:pt x="49" y="60"/>
                      <a:pt x="60" y="63"/>
                      <a:pt x="69" y="68"/>
                    </a:cubicBezTo>
                    <a:cubicBezTo>
                      <a:pt x="69" y="69"/>
                      <a:pt x="70" y="69"/>
                      <a:pt x="71" y="69"/>
                    </a:cubicBezTo>
                    <a:cubicBezTo>
                      <a:pt x="72" y="69"/>
                      <a:pt x="73" y="69"/>
                      <a:pt x="74" y="68"/>
                    </a:cubicBezTo>
                    <a:cubicBezTo>
                      <a:pt x="98" y="44"/>
                      <a:pt x="98" y="44"/>
                      <a:pt x="98" y="44"/>
                    </a:cubicBezTo>
                    <a:cubicBezTo>
                      <a:pt x="100" y="41"/>
                      <a:pt x="103" y="40"/>
                      <a:pt x="106" y="40"/>
                    </a:cubicBezTo>
                    <a:cubicBezTo>
                      <a:pt x="109" y="40"/>
                      <a:pt x="112" y="41"/>
                      <a:pt x="114" y="44"/>
                    </a:cubicBezTo>
                    <a:cubicBezTo>
                      <a:pt x="137" y="66"/>
                      <a:pt x="137" y="66"/>
                      <a:pt x="137" y="66"/>
                    </a:cubicBezTo>
                    <a:cubicBezTo>
                      <a:pt x="142" y="71"/>
                      <a:pt x="142" y="78"/>
                      <a:pt x="137" y="83"/>
                    </a:cubicBezTo>
                    <a:cubicBezTo>
                      <a:pt x="69" y="150"/>
                      <a:pt x="69" y="150"/>
                      <a:pt x="69" y="150"/>
                    </a:cubicBezTo>
                    <a:cubicBezTo>
                      <a:pt x="67" y="153"/>
                      <a:pt x="64" y="154"/>
                      <a:pt x="61" y="154"/>
                    </a:cubicBezTo>
                    <a:cubicBezTo>
                      <a:pt x="58" y="154"/>
                      <a:pt x="55" y="153"/>
                      <a:pt x="53" y="150"/>
                    </a:cubicBezTo>
                    <a:cubicBezTo>
                      <a:pt x="30" y="128"/>
                      <a:pt x="30" y="128"/>
                      <a:pt x="30" y="128"/>
                    </a:cubicBezTo>
                    <a:cubicBezTo>
                      <a:pt x="29" y="127"/>
                      <a:pt x="28" y="127"/>
                      <a:pt x="27" y="127"/>
                    </a:cubicBezTo>
                    <a:cubicBezTo>
                      <a:pt x="26" y="127"/>
                      <a:pt x="25" y="127"/>
                      <a:pt x="24" y="128"/>
                    </a:cubicBezTo>
                    <a:cubicBezTo>
                      <a:pt x="2" y="150"/>
                      <a:pt x="2" y="150"/>
                      <a:pt x="2" y="150"/>
                    </a:cubicBezTo>
                    <a:cubicBezTo>
                      <a:pt x="0" y="152"/>
                      <a:pt x="0" y="155"/>
                      <a:pt x="2" y="156"/>
                    </a:cubicBezTo>
                    <a:cubicBezTo>
                      <a:pt x="24" y="179"/>
                      <a:pt x="24" y="179"/>
                      <a:pt x="24" y="179"/>
                    </a:cubicBezTo>
                    <a:cubicBezTo>
                      <a:pt x="34" y="189"/>
                      <a:pt x="47" y="194"/>
                      <a:pt x="61" y="194"/>
                    </a:cubicBezTo>
                    <a:cubicBezTo>
                      <a:pt x="75" y="194"/>
                      <a:pt x="88" y="189"/>
                      <a:pt x="98" y="179"/>
                    </a:cubicBezTo>
                    <a:cubicBezTo>
                      <a:pt x="165" y="111"/>
                      <a:pt x="165" y="111"/>
                      <a:pt x="165" y="111"/>
                    </a:cubicBezTo>
                    <a:cubicBezTo>
                      <a:pt x="175" y="101"/>
                      <a:pt x="181" y="88"/>
                      <a:pt x="181" y="75"/>
                    </a:cubicBezTo>
                    <a:cubicBezTo>
                      <a:pt x="181" y="61"/>
                      <a:pt x="175" y="48"/>
                      <a:pt x="16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34" name="Group 33">
              <a:extLst>
                <a:ext uri="{FF2B5EF4-FFF2-40B4-BE49-F238E27FC236}">
                  <a16:creationId xmlns:a16="http://schemas.microsoft.com/office/drawing/2014/main" id="{FCA8BF9E-DEAE-4DD7-9293-4F02A757F38A}"/>
                </a:ext>
              </a:extLst>
            </p:cNvPr>
            <p:cNvGrpSpPr>
              <a:grpSpLocks noChangeAspect="1"/>
            </p:cNvGrpSpPr>
            <p:nvPr/>
          </p:nvGrpSpPr>
          <p:grpSpPr>
            <a:xfrm>
              <a:off x="6668833" y="4340933"/>
              <a:ext cx="641086" cy="650240"/>
              <a:chOff x="800100" y="1535113"/>
              <a:chExt cx="444501" cy="450850"/>
            </a:xfrm>
            <a:solidFill>
              <a:schemeClr val="bg2"/>
            </a:solidFill>
          </p:grpSpPr>
          <p:sp>
            <p:nvSpPr>
              <p:cNvPr id="35" name="Freeform 6">
                <a:extLst>
                  <a:ext uri="{FF2B5EF4-FFF2-40B4-BE49-F238E27FC236}">
                    <a16:creationId xmlns:a16="http://schemas.microsoft.com/office/drawing/2014/main" id="{86FD4084-B53D-4B39-9D2E-1205865FC18D}"/>
                  </a:ext>
                </a:extLst>
              </p:cNvPr>
              <p:cNvSpPr>
                <a:spLocks/>
              </p:cNvSpPr>
              <p:nvPr/>
            </p:nvSpPr>
            <p:spPr bwMode="auto">
              <a:xfrm>
                <a:off x="800100" y="1535113"/>
                <a:ext cx="260350" cy="293688"/>
              </a:xfrm>
              <a:custGeom>
                <a:avLst/>
                <a:gdLst>
                  <a:gd name="T0" fmla="*/ 12 w 69"/>
                  <a:gd name="T1" fmla="*/ 78 h 78"/>
                  <a:gd name="T2" fmla="*/ 10 w 69"/>
                  <a:gd name="T3" fmla="*/ 64 h 78"/>
                  <a:gd name="T4" fmla="*/ 44 w 69"/>
                  <a:gd name="T5" fmla="*/ 20 h 78"/>
                  <a:gd name="T6" fmla="*/ 44 w 69"/>
                  <a:gd name="T7" fmla="*/ 25 h 78"/>
                  <a:gd name="T8" fmla="*/ 69 w 69"/>
                  <a:gd name="T9" fmla="*/ 12 h 78"/>
                  <a:gd name="T10" fmla="*/ 44 w 69"/>
                  <a:gd name="T11" fmla="*/ 0 h 78"/>
                  <a:gd name="T12" fmla="*/ 44 w 69"/>
                  <a:gd name="T13" fmla="*/ 9 h 78"/>
                  <a:gd name="T14" fmla="*/ 0 w 69"/>
                  <a:gd name="T15" fmla="*/ 64 h 78"/>
                  <a:gd name="T16" fmla="*/ 1 w 69"/>
                  <a:gd name="T17" fmla="*/ 75 h 78"/>
                  <a:gd name="T18" fmla="*/ 2 w 69"/>
                  <a:gd name="T19" fmla="*/ 69 h 78"/>
                  <a:gd name="T20" fmla="*/ 12 w 69"/>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78">
                    <a:moveTo>
                      <a:pt x="12" y="78"/>
                    </a:moveTo>
                    <a:cubicBezTo>
                      <a:pt x="11" y="73"/>
                      <a:pt x="10" y="68"/>
                      <a:pt x="10" y="64"/>
                    </a:cubicBezTo>
                    <a:cubicBezTo>
                      <a:pt x="10" y="43"/>
                      <a:pt x="24" y="25"/>
                      <a:pt x="44" y="20"/>
                    </a:cubicBezTo>
                    <a:cubicBezTo>
                      <a:pt x="44" y="25"/>
                      <a:pt x="44" y="25"/>
                      <a:pt x="44" y="25"/>
                    </a:cubicBezTo>
                    <a:cubicBezTo>
                      <a:pt x="69" y="12"/>
                      <a:pt x="69" y="12"/>
                      <a:pt x="69" y="12"/>
                    </a:cubicBezTo>
                    <a:cubicBezTo>
                      <a:pt x="44" y="0"/>
                      <a:pt x="44" y="0"/>
                      <a:pt x="44" y="0"/>
                    </a:cubicBezTo>
                    <a:cubicBezTo>
                      <a:pt x="44" y="9"/>
                      <a:pt x="44" y="9"/>
                      <a:pt x="44" y="9"/>
                    </a:cubicBezTo>
                    <a:cubicBezTo>
                      <a:pt x="19" y="15"/>
                      <a:pt x="0" y="37"/>
                      <a:pt x="0" y="64"/>
                    </a:cubicBezTo>
                    <a:cubicBezTo>
                      <a:pt x="0" y="67"/>
                      <a:pt x="1" y="71"/>
                      <a:pt x="1" y="75"/>
                    </a:cubicBezTo>
                    <a:cubicBezTo>
                      <a:pt x="2" y="69"/>
                      <a:pt x="2" y="69"/>
                      <a:pt x="2" y="69"/>
                    </a:cubicBez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6" name="Freeform 7">
                <a:extLst>
                  <a:ext uri="{FF2B5EF4-FFF2-40B4-BE49-F238E27FC236}">
                    <a16:creationId xmlns:a16="http://schemas.microsoft.com/office/drawing/2014/main" id="{27B99B01-511A-4F6E-A35A-D5573E15551C}"/>
                  </a:ext>
                </a:extLst>
              </p:cNvPr>
              <p:cNvSpPr>
                <a:spLocks/>
              </p:cNvSpPr>
              <p:nvPr/>
            </p:nvSpPr>
            <p:spPr bwMode="auto">
              <a:xfrm>
                <a:off x="1049338" y="1576388"/>
                <a:ext cx="195263" cy="334963"/>
              </a:xfrm>
              <a:custGeom>
                <a:avLst/>
                <a:gdLst>
                  <a:gd name="T0" fmla="*/ 30 w 52"/>
                  <a:gd name="T1" fmla="*/ 61 h 89"/>
                  <a:gd name="T2" fmla="*/ 28 w 52"/>
                  <a:gd name="T3" fmla="*/ 89 h 89"/>
                  <a:gd name="T4" fmla="*/ 52 w 52"/>
                  <a:gd name="T5" fmla="*/ 74 h 89"/>
                  <a:gd name="T6" fmla="*/ 44 w 52"/>
                  <a:gd name="T7" fmla="*/ 69 h 89"/>
                  <a:gd name="T8" fmla="*/ 46 w 52"/>
                  <a:gd name="T9" fmla="*/ 53 h 89"/>
                  <a:gd name="T10" fmla="*/ 9 w 52"/>
                  <a:gd name="T11" fmla="*/ 0 h 89"/>
                  <a:gd name="T12" fmla="*/ 13 w 52"/>
                  <a:gd name="T13" fmla="*/ 3 h 89"/>
                  <a:gd name="T14" fmla="*/ 0 w 52"/>
                  <a:gd name="T15" fmla="*/ 8 h 89"/>
                  <a:gd name="T16" fmla="*/ 36 w 52"/>
                  <a:gd name="T17" fmla="*/ 53 h 89"/>
                  <a:gd name="T18" fmla="*/ 35 w 52"/>
                  <a:gd name="T19" fmla="*/ 64 h 89"/>
                  <a:gd name="T20" fmla="*/ 30 w 52"/>
                  <a:gd name="T21" fmla="*/ 6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89">
                    <a:moveTo>
                      <a:pt x="30" y="61"/>
                    </a:moveTo>
                    <a:cubicBezTo>
                      <a:pt x="28" y="89"/>
                      <a:pt x="28" y="89"/>
                      <a:pt x="28" y="89"/>
                    </a:cubicBezTo>
                    <a:cubicBezTo>
                      <a:pt x="52" y="74"/>
                      <a:pt x="52" y="74"/>
                      <a:pt x="52" y="74"/>
                    </a:cubicBezTo>
                    <a:cubicBezTo>
                      <a:pt x="44" y="69"/>
                      <a:pt x="44" y="69"/>
                      <a:pt x="44" y="69"/>
                    </a:cubicBezTo>
                    <a:cubicBezTo>
                      <a:pt x="46" y="64"/>
                      <a:pt x="46" y="59"/>
                      <a:pt x="46" y="53"/>
                    </a:cubicBezTo>
                    <a:cubicBezTo>
                      <a:pt x="46" y="28"/>
                      <a:pt x="30" y="8"/>
                      <a:pt x="9" y="0"/>
                    </a:cubicBezTo>
                    <a:cubicBezTo>
                      <a:pt x="13" y="3"/>
                      <a:pt x="13" y="3"/>
                      <a:pt x="13" y="3"/>
                    </a:cubicBezTo>
                    <a:cubicBezTo>
                      <a:pt x="0" y="8"/>
                      <a:pt x="0" y="8"/>
                      <a:pt x="0" y="8"/>
                    </a:cubicBezTo>
                    <a:cubicBezTo>
                      <a:pt x="21" y="13"/>
                      <a:pt x="36" y="31"/>
                      <a:pt x="36" y="53"/>
                    </a:cubicBezTo>
                    <a:cubicBezTo>
                      <a:pt x="36" y="56"/>
                      <a:pt x="35" y="60"/>
                      <a:pt x="35" y="64"/>
                    </a:cubicBezTo>
                    <a:lnTo>
                      <a:pt x="3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7" name="Freeform 8">
                <a:extLst>
                  <a:ext uri="{FF2B5EF4-FFF2-40B4-BE49-F238E27FC236}">
                    <a16:creationId xmlns:a16="http://schemas.microsoft.com/office/drawing/2014/main" id="{29CDE94B-61E0-48BF-9B97-6EED1EF8C856}"/>
                  </a:ext>
                </a:extLst>
              </p:cNvPr>
              <p:cNvSpPr>
                <a:spLocks/>
              </p:cNvSpPr>
              <p:nvPr/>
            </p:nvSpPr>
            <p:spPr bwMode="auto">
              <a:xfrm>
                <a:off x="823913" y="1828800"/>
                <a:ext cx="325438" cy="157163"/>
              </a:xfrm>
              <a:custGeom>
                <a:avLst/>
                <a:gdLst>
                  <a:gd name="T0" fmla="*/ 84 w 87"/>
                  <a:gd name="T1" fmla="*/ 17 h 42"/>
                  <a:gd name="T2" fmla="*/ 50 w 87"/>
                  <a:gd name="T3" fmla="*/ 32 h 42"/>
                  <a:gd name="T4" fmla="*/ 19 w 87"/>
                  <a:gd name="T5" fmla="*/ 19 h 42"/>
                  <a:gd name="T6" fmla="*/ 24 w 87"/>
                  <a:gd name="T7" fmla="*/ 16 h 42"/>
                  <a:gd name="T8" fmla="*/ 0 w 87"/>
                  <a:gd name="T9" fmla="*/ 0 h 42"/>
                  <a:gd name="T10" fmla="*/ 2 w 87"/>
                  <a:gd name="T11" fmla="*/ 29 h 42"/>
                  <a:gd name="T12" fmla="*/ 9 w 87"/>
                  <a:gd name="T13" fmla="*/ 24 h 42"/>
                  <a:gd name="T14" fmla="*/ 50 w 87"/>
                  <a:gd name="T15" fmla="*/ 42 h 42"/>
                  <a:gd name="T16" fmla="*/ 87 w 87"/>
                  <a:gd name="T17" fmla="*/ 28 h 42"/>
                  <a:gd name="T18" fmla="*/ 82 w 87"/>
                  <a:gd name="T19" fmla="*/ 30 h 42"/>
                  <a:gd name="T20" fmla="*/ 84 w 87"/>
                  <a:gd name="T21"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42">
                    <a:moveTo>
                      <a:pt x="84" y="17"/>
                    </a:moveTo>
                    <a:cubicBezTo>
                      <a:pt x="76" y="26"/>
                      <a:pt x="64" y="32"/>
                      <a:pt x="50" y="32"/>
                    </a:cubicBezTo>
                    <a:cubicBezTo>
                      <a:pt x="38" y="32"/>
                      <a:pt x="27" y="26"/>
                      <a:pt x="19" y="19"/>
                    </a:cubicBezTo>
                    <a:cubicBezTo>
                      <a:pt x="24" y="16"/>
                      <a:pt x="24" y="16"/>
                      <a:pt x="24" y="16"/>
                    </a:cubicBezTo>
                    <a:cubicBezTo>
                      <a:pt x="0" y="0"/>
                      <a:pt x="0" y="0"/>
                      <a:pt x="0" y="0"/>
                    </a:cubicBezTo>
                    <a:cubicBezTo>
                      <a:pt x="2" y="29"/>
                      <a:pt x="2" y="29"/>
                      <a:pt x="2" y="29"/>
                    </a:cubicBezTo>
                    <a:cubicBezTo>
                      <a:pt x="9" y="24"/>
                      <a:pt x="9" y="24"/>
                      <a:pt x="9" y="24"/>
                    </a:cubicBezTo>
                    <a:cubicBezTo>
                      <a:pt x="20" y="35"/>
                      <a:pt x="34" y="42"/>
                      <a:pt x="50" y="42"/>
                    </a:cubicBezTo>
                    <a:cubicBezTo>
                      <a:pt x="64" y="42"/>
                      <a:pt x="77" y="37"/>
                      <a:pt x="87" y="28"/>
                    </a:cubicBezTo>
                    <a:cubicBezTo>
                      <a:pt x="82" y="30"/>
                      <a:pt x="82" y="30"/>
                      <a:pt x="82" y="30"/>
                    </a:cubicBezTo>
                    <a:lnTo>
                      <a:pt x="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8" name="Freeform 9">
                <a:extLst>
                  <a:ext uri="{FF2B5EF4-FFF2-40B4-BE49-F238E27FC236}">
                    <a16:creationId xmlns:a16="http://schemas.microsoft.com/office/drawing/2014/main" id="{3285B7E1-875C-4125-96BA-0C601A2AFA11}"/>
                  </a:ext>
                </a:extLst>
              </p:cNvPr>
              <p:cNvSpPr>
                <a:spLocks/>
              </p:cNvSpPr>
              <p:nvPr/>
            </p:nvSpPr>
            <p:spPr bwMode="auto">
              <a:xfrm>
                <a:off x="947738" y="1655763"/>
                <a:ext cx="131763" cy="241300"/>
              </a:xfrm>
              <a:custGeom>
                <a:avLst/>
                <a:gdLst>
                  <a:gd name="T0" fmla="*/ 13 w 35"/>
                  <a:gd name="T1" fmla="*/ 0 h 64"/>
                  <a:gd name="T2" fmla="*/ 13 w 35"/>
                  <a:gd name="T3" fmla="*/ 7 h 64"/>
                  <a:gd name="T4" fmla="*/ 0 w 35"/>
                  <a:gd name="T5" fmla="*/ 21 h 64"/>
                  <a:gd name="T6" fmla="*/ 14 w 35"/>
                  <a:gd name="T7" fmla="*/ 35 h 64"/>
                  <a:gd name="T8" fmla="*/ 22 w 35"/>
                  <a:gd name="T9" fmla="*/ 42 h 64"/>
                  <a:gd name="T10" fmla="*/ 15 w 35"/>
                  <a:gd name="T11" fmla="*/ 47 h 64"/>
                  <a:gd name="T12" fmla="*/ 2 w 35"/>
                  <a:gd name="T13" fmla="*/ 44 h 64"/>
                  <a:gd name="T14" fmla="*/ 0 w 35"/>
                  <a:gd name="T15" fmla="*/ 53 h 64"/>
                  <a:gd name="T16" fmla="*/ 13 w 35"/>
                  <a:gd name="T17" fmla="*/ 56 h 64"/>
                  <a:gd name="T18" fmla="*/ 13 w 35"/>
                  <a:gd name="T19" fmla="*/ 64 h 64"/>
                  <a:gd name="T20" fmla="*/ 21 w 35"/>
                  <a:gd name="T21" fmla="*/ 64 h 64"/>
                  <a:gd name="T22" fmla="*/ 21 w 35"/>
                  <a:gd name="T23" fmla="*/ 56 h 64"/>
                  <a:gd name="T24" fmla="*/ 35 w 35"/>
                  <a:gd name="T25" fmla="*/ 41 h 64"/>
                  <a:gd name="T26" fmla="*/ 22 w 35"/>
                  <a:gd name="T27" fmla="*/ 27 h 64"/>
                  <a:gd name="T28" fmla="*/ 12 w 35"/>
                  <a:gd name="T29" fmla="*/ 20 h 64"/>
                  <a:gd name="T30" fmla="*/ 19 w 35"/>
                  <a:gd name="T31" fmla="*/ 15 h 64"/>
                  <a:gd name="T32" fmla="*/ 30 w 35"/>
                  <a:gd name="T33" fmla="*/ 18 h 64"/>
                  <a:gd name="T34" fmla="*/ 33 w 35"/>
                  <a:gd name="T35" fmla="*/ 9 h 64"/>
                  <a:gd name="T36" fmla="*/ 21 w 35"/>
                  <a:gd name="T37" fmla="*/ 7 h 64"/>
                  <a:gd name="T38" fmla="*/ 21 w 35"/>
                  <a:gd name="T39" fmla="*/ 0 h 64"/>
                  <a:gd name="T40" fmla="*/ 13 w 35"/>
                  <a:gd name="T4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64">
                    <a:moveTo>
                      <a:pt x="13" y="0"/>
                    </a:moveTo>
                    <a:cubicBezTo>
                      <a:pt x="13" y="7"/>
                      <a:pt x="13" y="7"/>
                      <a:pt x="13" y="7"/>
                    </a:cubicBezTo>
                    <a:cubicBezTo>
                      <a:pt x="5" y="9"/>
                      <a:pt x="0" y="14"/>
                      <a:pt x="0" y="21"/>
                    </a:cubicBezTo>
                    <a:cubicBezTo>
                      <a:pt x="0" y="29"/>
                      <a:pt x="6" y="33"/>
                      <a:pt x="14" y="35"/>
                    </a:cubicBezTo>
                    <a:cubicBezTo>
                      <a:pt x="20" y="38"/>
                      <a:pt x="22" y="39"/>
                      <a:pt x="22" y="42"/>
                    </a:cubicBezTo>
                    <a:cubicBezTo>
                      <a:pt x="22" y="45"/>
                      <a:pt x="19" y="47"/>
                      <a:pt x="15" y="47"/>
                    </a:cubicBezTo>
                    <a:cubicBezTo>
                      <a:pt x="10" y="47"/>
                      <a:pt x="5" y="45"/>
                      <a:pt x="2" y="44"/>
                    </a:cubicBezTo>
                    <a:cubicBezTo>
                      <a:pt x="0" y="53"/>
                      <a:pt x="0" y="53"/>
                      <a:pt x="0" y="53"/>
                    </a:cubicBezTo>
                    <a:cubicBezTo>
                      <a:pt x="3" y="54"/>
                      <a:pt x="8" y="56"/>
                      <a:pt x="13" y="56"/>
                    </a:cubicBezTo>
                    <a:cubicBezTo>
                      <a:pt x="13" y="64"/>
                      <a:pt x="13" y="64"/>
                      <a:pt x="13" y="64"/>
                    </a:cubicBezTo>
                    <a:cubicBezTo>
                      <a:pt x="21" y="64"/>
                      <a:pt x="21" y="64"/>
                      <a:pt x="21" y="64"/>
                    </a:cubicBezTo>
                    <a:cubicBezTo>
                      <a:pt x="21" y="56"/>
                      <a:pt x="21" y="56"/>
                      <a:pt x="21" y="56"/>
                    </a:cubicBezTo>
                    <a:cubicBezTo>
                      <a:pt x="29" y="54"/>
                      <a:pt x="35" y="48"/>
                      <a:pt x="35" y="41"/>
                    </a:cubicBezTo>
                    <a:cubicBezTo>
                      <a:pt x="35" y="34"/>
                      <a:pt x="31" y="30"/>
                      <a:pt x="22" y="27"/>
                    </a:cubicBezTo>
                    <a:cubicBezTo>
                      <a:pt x="15" y="24"/>
                      <a:pt x="12" y="23"/>
                      <a:pt x="12" y="20"/>
                    </a:cubicBezTo>
                    <a:cubicBezTo>
                      <a:pt x="12" y="18"/>
                      <a:pt x="14" y="15"/>
                      <a:pt x="19" y="15"/>
                    </a:cubicBezTo>
                    <a:cubicBezTo>
                      <a:pt x="25" y="15"/>
                      <a:pt x="28" y="17"/>
                      <a:pt x="30" y="18"/>
                    </a:cubicBezTo>
                    <a:cubicBezTo>
                      <a:pt x="33" y="9"/>
                      <a:pt x="33" y="9"/>
                      <a:pt x="33" y="9"/>
                    </a:cubicBezTo>
                    <a:cubicBezTo>
                      <a:pt x="30" y="8"/>
                      <a:pt x="26" y="7"/>
                      <a:pt x="21" y="7"/>
                    </a:cubicBezTo>
                    <a:cubicBezTo>
                      <a:pt x="21" y="0"/>
                      <a:pt x="21" y="0"/>
                      <a:pt x="21" y="0"/>
                    </a:cubicBez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39" name="Group 38">
              <a:extLst>
                <a:ext uri="{FF2B5EF4-FFF2-40B4-BE49-F238E27FC236}">
                  <a16:creationId xmlns:a16="http://schemas.microsoft.com/office/drawing/2014/main" id="{E6A8229C-8640-4C63-AF6B-403EA2038300}"/>
                </a:ext>
              </a:extLst>
            </p:cNvPr>
            <p:cNvGrpSpPr>
              <a:grpSpLocks noChangeAspect="1"/>
            </p:cNvGrpSpPr>
            <p:nvPr/>
          </p:nvGrpSpPr>
          <p:grpSpPr>
            <a:xfrm>
              <a:off x="5781228" y="6667427"/>
              <a:ext cx="567559" cy="487680"/>
              <a:chOff x="2674938" y="1504950"/>
              <a:chExt cx="428625" cy="368300"/>
            </a:xfrm>
            <a:solidFill>
              <a:schemeClr val="bg2"/>
            </a:solidFill>
          </p:grpSpPr>
          <p:sp>
            <p:nvSpPr>
              <p:cNvPr id="40" name="Oval 11">
                <a:extLst>
                  <a:ext uri="{FF2B5EF4-FFF2-40B4-BE49-F238E27FC236}">
                    <a16:creationId xmlns:a16="http://schemas.microsoft.com/office/drawing/2014/main" id="{1781C0FA-75E3-4F5E-B4D6-CCB84CE132C9}"/>
                  </a:ext>
                </a:extLst>
              </p:cNvPr>
              <p:cNvSpPr>
                <a:spLocks noChangeArrowheads="1"/>
              </p:cNvSpPr>
              <p:nvPr/>
            </p:nvSpPr>
            <p:spPr bwMode="auto">
              <a:xfrm>
                <a:off x="2840038" y="1504950"/>
                <a:ext cx="98425"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1" name="Freeform 12">
                <a:extLst>
                  <a:ext uri="{FF2B5EF4-FFF2-40B4-BE49-F238E27FC236}">
                    <a16:creationId xmlns:a16="http://schemas.microsoft.com/office/drawing/2014/main" id="{D7DE8E83-5FDB-4232-914A-3B1053A76326}"/>
                  </a:ext>
                </a:extLst>
              </p:cNvPr>
              <p:cNvSpPr>
                <a:spLocks noEditPoints="1"/>
              </p:cNvSpPr>
              <p:nvPr/>
            </p:nvSpPr>
            <p:spPr bwMode="auto">
              <a:xfrm>
                <a:off x="2686050" y="1625600"/>
                <a:ext cx="409575" cy="247650"/>
              </a:xfrm>
              <a:custGeom>
                <a:avLst/>
                <a:gdLst>
                  <a:gd name="T0" fmla="*/ 100 w 109"/>
                  <a:gd name="T1" fmla="*/ 18 h 66"/>
                  <a:gd name="T2" fmla="*/ 88 w 109"/>
                  <a:gd name="T3" fmla="*/ 15 h 66"/>
                  <a:gd name="T4" fmla="*/ 78 w 109"/>
                  <a:gd name="T5" fmla="*/ 20 h 66"/>
                  <a:gd name="T6" fmla="*/ 71 w 109"/>
                  <a:gd name="T7" fmla="*/ 17 h 66"/>
                  <a:gd name="T8" fmla="*/ 71 w 109"/>
                  <a:gd name="T9" fmla="*/ 10 h 66"/>
                  <a:gd name="T10" fmla="*/ 61 w 109"/>
                  <a:gd name="T11" fmla="*/ 0 h 66"/>
                  <a:gd name="T12" fmla="*/ 48 w 109"/>
                  <a:gd name="T13" fmla="*/ 0 h 66"/>
                  <a:gd name="T14" fmla="*/ 38 w 109"/>
                  <a:gd name="T15" fmla="*/ 10 h 66"/>
                  <a:gd name="T16" fmla="*/ 38 w 109"/>
                  <a:gd name="T17" fmla="*/ 17 h 66"/>
                  <a:gd name="T18" fmla="*/ 31 w 109"/>
                  <a:gd name="T19" fmla="*/ 20 h 66"/>
                  <a:gd name="T20" fmla="*/ 21 w 109"/>
                  <a:gd name="T21" fmla="*/ 15 h 66"/>
                  <a:gd name="T22" fmla="*/ 9 w 109"/>
                  <a:gd name="T23" fmla="*/ 18 h 66"/>
                  <a:gd name="T24" fmla="*/ 1 w 109"/>
                  <a:gd name="T25" fmla="*/ 30 h 66"/>
                  <a:gd name="T26" fmla="*/ 4 w 109"/>
                  <a:gd name="T27" fmla="*/ 44 h 66"/>
                  <a:gd name="T28" fmla="*/ 16 w 109"/>
                  <a:gd name="T29" fmla="*/ 52 h 66"/>
                  <a:gd name="T30" fmla="*/ 20 w 109"/>
                  <a:gd name="T31" fmla="*/ 51 h 66"/>
                  <a:gd name="T32" fmla="*/ 28 w 109"/>
                  <a:gd name="T33" fmla="*/ 59 h 66"/>
                  <a:gd name="T34" fmla="*/ 54 w 109"/>
                  <a:gd name="T35" fmla="*/ 66 h 66"/>
                  <a:gd name="T36" fmla="*/ 89 w 109"/>
                  <a:gd name="T37" fmla="*/ 51 h 66"/>
                  <a:gd name="T38" fmla="*/ 93 w 109"/>
                  <a:gd name="T39" fmla="*/ 52 h 66"/>
                  <a:gd name="T40" fmla="*/ 105 w 109"/>
                  <a:gd name="T41" fmla="*/ 44 h 66"/>
                  <a:gd name="T42" fmla="*/ 108 w 109"/>
                  <a:gd name="T43" fmla="*/ 30 h 66"/>
                  <a:gd name="T44" fmla="*/ 100 w 109"/>
                  <a:gd name="T45" fmla="*/ 18 h 66"/>
                  <a:gd name="T46" fmla="*/ 54 w 109"/>
                  <a:gd name="T47" fmla="*/ 61 h 66"/>
                  <a:gd name="T48" fmla="*/ 31 w 109"/>
                  <a:gd name="T49" fmla="*/ 55 h 66"/>
                  <a:gd name="T50" fmla="*/ 25 w 109"/>
                  <a:gd name="T51" fmla="*/ 50 h 66"/>
                  <a:gd name="T52" fmla="*/ 28 w 109"/>
                  <a:gd name="T53" fmla="*/ 50 h 66"/>
                  <a:gd name="T54" fmla="*/ 36 w 109"/>
                  <a:gd name="T55" fmla="*/ 38 h 66"/>
                  <a:gd name="T56" fmla="*/ 33 w 109"/>
                  <a:gd name="T57" fmla="*/ 24 h 66"/>
                  <a:gd name="T58" fmla="*/ 38 w 109"/>
                  <a:gd name="T59" fmla="*/ 22 h 66"/>
                  <a:gd name="T60" fmla="*/ 38 w 109"/>
                  <a:gd name="T61" fmla="*/ 25 h 66"/>
                  <a:gd name="T62" fmla="*/ 48 w 109"/>
                  <a:gd name="T63" fmla="*/ 35 h 66"/>
                  <a:gd name="T64" fmla="*/ 61 w 109"/>
                  <a:gd name="T65" fmla="*/ 35 h 66"/>
                  <a:gd name="T66" fmla="*/ 71 w 109"/>
                  <a:gd name="T67" fmla="*/ 25 h 66"/>
                  <a:gd name="T68" fmla="*/ 71 w 109"/>
                  <a:gd name="T69" fmla="*/ 22 h 66"/>
                  <a:gd name="T70" fmla="*/ 76 w 109"/>
                  <a:gd name="T71" fmla="*/ 24 h 66"/>
                  <a:gd name="T72" fmla="*/ 73 w 109"/>
                  <a:gd name="T73" fmla="*/ 38 h 66"/>
                  <a:gd name="T74" fmla="*/ 81 w 109"/>
                  <a:gd name="T75" fmla="*/ 50 h 66"/>
                  <a:gd name="T76" fmla="*/ 84 w 109"/>
                  <a:gd name="T77" fmla="*/ 50 h 66"/>
                  <a:gd name="T78" fmla="*/ 54 w 109"/>
                  <a:gd name="T79"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9" h="66">
                    <a:moveTo>
                      <a:pt x="100" y="18"/>
                    </a:moveTo>
                    <a:cubicBezTo>
                      <a:pt x="88" y="15"/>
                      <a:pt x="88" y="15"/>
                      <a:pt x="88" y="15"/>
                    </a:cubicBezTo>
                    <a:cubicBezTo>
                      <a:pt x="84" y="14"/>
                      <a:pt x="80" y="16"/>
                      <a:pt x="78" y="20"/>
                    </a:cubicBezTo>
                    <a:cubicBezTo>
                      <a:pt x="75" y="19"/>
                      <a:pt x="73" y="18"/>
                      <a:pt x="71" y="17"/>
                    </a:cubicBezTo>
                    <a:cubicBezTo>
                      <a:pt x="71" y="10"/>
                      <a:pt x="71" y="10"/>
                      <a:pt x="71" y="10"/>
                    </a:cubicBezTo>
                    <a:cubicBezTo>
                      <a:pt x="71" y="4"/>
                      <a:pt x="66" y="0"/>
                      <a:pt x="61" y="0"/>
                    </a:cubicBezTo>
                    <a:cubicBezTo>
                      <a:pt x="48" y="0"/>
                      <a:pt x="48" y="0"/>
                      <a:pt x="48" y="0"/>
                    </a:cubicBezTo>
                    <a:cubicBezTo>
                      <a:pt x="43" y="0"/>
                      <a:pt x="38" y="4"/>
                      <a:pt x="38" y="10"/>
                    </a:cubicBezTo>
                    <a:cubicBezTo>
                      <a:pt x="38" y="17"/>
                      <a:pt x="38" y="17"/>
                      <a:pt x="38" y="17"/>
                    </a:cubicBezTo>
                    <a:cubicBezTo>
                      <a:pt x="36" y="18"/>
                      <a:pt x="34" y="19"/>
                      <a:pt x="31" y="20"/>
                    </a:cubicBezTo>
                    <a:cubicBezTo>
                      <a:pt x="29" y="16"/>
                      <a:pt x="25" y="14"/>
                      <a:pt x="21" y="15"/>
                    </a:cubicBezTo>
                    <a:cubicBezTo>
                      <a:pt x="9" y="18"/>
                      <a:pt x="9" y="18"/>
                      <a:pt x="9" y="18"/>
                    </a:cubicBezTo>
                    <a:cubicBezTo>
                      <a:pt x="3" y="19"/>
                      <a:pt x="0" y="24"/>
                      <a:pt x="1" y="30"/>
                    </a:cubicBezTo>
                    <a:cubicBezTo>
                      <a:pt x="4" y="44"/>
                      <a:pt x="4" y="44"/>
                      <a:pt x="4" y="44"/>
                    </a:cubicBezTo>
                    <a:cubicBezTo>
                      <a:pt x="5" y="50"/>
                      <a:pt x="10" y="53"/>
                      <a:pt x="16" y="52"/>
                    </a:cubicBezTo>
                    <a:cubicBezTo>
                      <a:pt x="20" y="51"/>
                      <a:pt x="20" y="51"/>
                      <a:pt x="20" y="51"/>
                    </a:cubicBezTo>
                    <a:cubicBezTo>
                      <a:pt x="22" y="54"/>
                      <a:pt x="24" y="57"/>
                      <a:pt x="28" y="59"/>
                    </a:cubicBezTo>
                    <a:cubicBezTo>
                      <a:pt x="35" y="64"/>
                      <a:pt x="44" y="66"/>
                      <a:pt x="54" y="66"/>
                    </a:cubicBezTo>
                    <a:cubicBezTo>
                      <a:pt x="70" y="66"/>
                      <a:pt x="83" y="60"/>
                      <a:pt x="89" y="51"/>
                    </a:cubicBezTo>
                    <a:cubicBezTo>
                      <a:pt x="93" y="52"/>
                      <a:pt x="93" y="52"/>
                      <a:pt x="93" y="52"/>
                    </a:cubicBezTo>
                    <a:cubicBezTo>
                      <a:pt x="98" y="53"/>
                      <a:pt x="104" y="50"/>
                      <a:pt x="105" y="44"/>
                    </a:cubicBezTo>
                    <a:cubicBezTo>
                      <a:pt x="108" y="30"/>
                      <a:pt x="108" y="30"/>
                      <a:pt x="108" y="30"/>
                    </a:cubicBezTo>
                    <a:cubicBezTo>
                      <a:pt x="109" y="24"/>
                      <a:pt x="106" y="19"/>
                      <a:pt x="100" y="18"/>
                    </a:cubicBezTo>
                    <a:moveTo>
                      <a:pt x="54" y="61"/>
                    </a:moveTo>
                    <a:cubicBezTo>
                      <a:pt x="45" y="61"/>
                      <a:pt x="37" y="59"/>
                      <a:pt x="31" y="55"/>
                    </a:cubicBezTo>
                    <a:cubicBezTo>
                      <a:pt x="28" y="53"/>
                      <a:pt x="27" y="52"/>
                      <a:pt x="25" y="50"/>
                    </a:cubicBezTo>
                    <a:cubicBezTo>
                      <a:pt x="28" y="50"/>
                      <a:pt x="28" y="50"/>
                      <a:pt x="28" y="50"/>
                    </a:cubicBezTo>
                    <a:cubicBezTo>
                      <a:pt x="33" y="48"/>
                      <a:pt x="37" y="43"/>
                      <a:pt x="36" y="38"/>
                    </a:cubicBezTo>
                    <a:cubicBezTo>
                      <a:pt x="33" y="24"/>
                      <a:pt x="33" y="24"/>
                      <a:pt x="33" y="24"/>
                    </a:cubicBezTo>
                    <a:cubicBezTo>
                      <a:pt x="35" y="24"/>
                      <a:pt x="36" y="23"/>
                      <a:pt x="38" y="22"/>
                    </a:cubicBezTo>
                    <a:cubicBezTo>
                      <a:pt x="38" y="25"/>
                      <a:pt x="38" y="25"/>
                      <a:pt x="38" y="25"/>
                    </a:cubicBezTo>
                    <a:cubicBezTo>
                      <a:pt x="38" y="30"/>
                      <a:pt x="43" y="35"/>
                      <a:pt x="48" y="35"/>
                    </a:cubicBezTo>
                    <a:cubicBezTo>
                      <a:pt x="61" y="35"/>
                      <a:pt x="61" y="35"/>
                      <a:pt x="61" y="35"/>
                    </a:cubicBezTo>
                    <a:cubicBezTo>
                      <a:pt x="66" y="35"/>
                      <a:pt x="71" y="30"/>
                      <a:pt x="71" y="25"/>
                    </a:cubicBezTo>
                    <a:cubicBezTo>
                      <a:pt x="71" y="22"/>
                      <a:pt x="71" y="22"/>
                      <a:pt x="71" y="22"/>
                    </a:cubicBezTo>
                    <a:cubicBezTo>
                      <a:pt x="73" y="23"/>
                      <a:pt x="74" y="23"/>
                      <a:pt x="76" y="24"/>
                    </a:cubicBezTo>
                    <a:cubicBezTo>
                      <a:pt x="73" y="38"/>
                      <a:pt x="73" y="38"/>
                      <a:pt x="73" y="38"/>
                    </a:cubicBezTo>
                    <a:cubicBezTo>
                      <a:pt x="72" y="43"/>
                      <a:pt x="75" y="48"/>
                      <a:pt x="81" y="50"/>
                    </a:cubicBezTo>
                    <a:cubicBezTo>
                      <a:pt x="84" y="50"/>
                      <a:pt x="84" y="50"/>
                      <a:pt x="84" y="50"/>
                    </a:cubicBezTo>
                    <a:cubicBezTo>
                      <a:pt x="78" y="57"/>
                      <a:pt x="67" y="61"/>
                      <a:pt x="54" y="6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2" name="Oval 13">
                <a:extLst>
                  <a:ext uri="{FF2B5EF4-FFF2-40B4-BE49-F238E27FC236}">
                    <a16:creationId xmlns:a16="http://schemas.microsoft.com/office/drawing/2014/main" id="{BE3BF225-C05D-440F-AB28-FCDD706F5041}"/>
                  </a:ext>
                </a:extLst>
              </p:cNvPr>
              <p:cNvSpPr>
                <a:spLocks noChangeArrowheads="1"/>
              </p:cNvSpPr>
              <p:nvPr/>
            </p:nvSpPr>
            <p:spPr bwMode="auto">
              <a:xfrm>
                <a:off x="3001963" y="1573213"/>
                <a:ext cx="101600" cy="968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3" name="Freeform 14">
                <a:extLst>
                  <a:ext uri="{FF2B5EF4-FFF2-40B4-BE49-F238E27FC236}">
                    <a16:creationId xmlns:a16="http://schemas.microsoft.com/office/drawing/2014/main" id="{D7458602-FC83-4908-AFF7-715C99059910}"/>
                  </a:ext>
                </a:extLst>
              </p:cNvPr>
              <p:cNvSpPr>
                <a:spLocks/>
              </p:cNvSpPr>
              <p:nvPr/>
            </p:nvSpPr>
            <p:spPr bwMode="auto">
              <a:xfrm>
                <a:off x="2674938" y="1568450"/>
                <a:ext cx="109538" cy="106363"/>
              </a:xfrm>
              <a:custGeom>
                <a:avLst/>
                <a:gdLst>
                  <a:gd name="T0" fmla="*/ 17 w 29"/>
                  <a:gd name="T1" fmla="*/ 27 h 28"/>
                  <a:gd name="T2" fmla="*/ 27 w 29"/>
                  <a:gd name="T3" fmla="*/ 11 h 28"/>
                  <a:gd name="T4" fmla="*/ 12 w 29"/>
                  <a:gd name="T5" fmla="*/ 1 h 28"/>
                  <a:gd name="T6" fmla="*/ 1 w 29"/>
                  <a:gd name="T7" fmla="*/ 17 h 28"/>
                  <a:gd name="T8" fmla="*/ 17 w 29"/>
                  <a:gd name="T9" fmla="*/ 27 h 28"/>
                </a:gdLst>
                <a:ahLst/>
                <a:cxnLst>
                  <a:cxn ang="0">
                    <a:pos x="T0" y="T1"/>
                  </a:cxn>
                  <a:cxn ang="0">
                    <a:pos x="T2" y="T3"/>
                  </a:cxn>
                  <a:cxn ang="0">
                    <a:pos x="T4" y="T5"/>
                  </a:cxn>
                  <a:cxn ang="0">
                    <a:pos x="T6" y="T7"/>
                  </a:cxn>
                  <a:cxn ang="0">
                    <a:pos x="T8" y="T9"/>
                  </a:cxn>
                </a:cxnLst>
                <a:rect l="0" t="0" r="r" b="b"/>
                <a:pathLst>
                  <a:path w="29" h="28">
                    <a:moveTo>
                      <a:pt x="17" y="27"/>
                    </a:moveTo>
                    <a:cubicBezTo>
                      <a:pt x="24" y="25"/>
                      <a:pt x="29" y="18"/>
                      <a:pt x="27" y="11"/>
                    </a:cubicBezTo>
                    <a:cubicBezTo>
                      <a:pt x="26" y="4"/>
                      <a:pt x="19" y="0"/>
                      <a:pt x="12" y="1"/>
                    </a:cubicBezTo>
                    <a:cubicBezTo>
                      <a:pt x="5" y="3"/>
                      <a:pt x="0" y="9"/>
                      <a:pt x="1" y="17"/>
                    </a:cubicBezTo>
                    <a:cubicBezTo>
                      <a:pt x="3" y="24"/>
                      <a:pt x="10" y="28"/>
                      <a:pt x="17" y="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spTree>
    <p:extLst>
      <p:ext uri="{BB962C8B-B14F-4D97-AF65-F5344CB8AC3E}">
        <p14:creationId xmlns:p14="http://schemas.microsoft.com/office/powerpoint/2010/main" val="18886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8ABC390-1F9D-47F4-A750-27025DAC14F0}"/>
              </a:ext>
            </a:extLst>
          </p:cNvPr>
          <p:cNvSpPr/>
          <p:nvPr/>
        </p:nvSpPr>
        <p:spPr>
          <a:xfrm>
            <a:off x="1543050" y="5732942"/>
            <a:ext cx="5656580"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a:rPr>
              <a:t>Cost of classifying class </a:t>
            </a:r>
            <a:r>
              <a:rPr lang="en-US" sz="2000" b="1" dirty="0">
                <a:solidFill>
                  <a:schemeClr val="bg1"/>
                </a:solidFill>
                <a:latin typeface="Open Sans"/>
              </a:rPr>
              <a:t>j</a:t>
            </a:r>
            <a:r>
              <a:rPr lang="en-US" sz="2000" dirty="0">
                <a:solidFill>
                  <a:schemeClr val="bg1"/>
                </a:solidFill>
                <a:latin typeface="Open Sans"/>
              </a:rPr>
              <a:t> example as class </a:t>
            </a:r>
            <a:r>
              <a:rPr lang="en-US" sz="2000" b="1" dirty="0" err="1">
                <a:solidFill>
                  <a:schemeClr val="bg1"/>
                </a:solidFill>
                <a:latin typeface="Open Sans"/>
              </a:rPr>
              <a:t>i</a:t>
            </a:r>
            <a:endParaRPr lang="en-IN" sz="2000" dirty="0">
              <a:solidFill>
                <a:schemeClr val="bg1"/>
              </a:solidFill>
              <a:latin typeface="Open Sans"/>
            </a:endParaRPr>
          </a:p>
        </p:txBody>
      </p:sp>
      <p:sp>
        <p:nvSpPr>
          <p:cNvPr id="3" name="Shape 372">
            <a:extLst>
              <a:ext uri="{FF2B5EF4-FFF2-40B4-BE49-F238E27FC236}">
                <a16:creationId xmlns:a16="http://schemas.microsoft.com/office/drawing/2014/main" id="{8B045DD1-66F8-4DB2-988F-CE9780475B8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Cost Matrix</a:t>
            </a:r>
          </a:p>
        </p:txBody>
      </p:sp>
      <p:pic>
        <p:nvPicPr>
          <p:cNvPr id="4" name="Shape 375">
            <a:extLst>
              <a:ext uri="{FF2B5EF4-FFF2-40B4-BE49-F238E27FC236}">
                <a16:creationId xmlns:a16="http://schemas.microsoft.com/office/drawing/2014/main" id="{1CF003B5-2D6E-4180-95F5-C0E93CFD8143}"/>
              </a:ext>
            </a:extLst>
          </p:cNvPr>
          <p:cNvPicPr preferRelativeResize="0"/>
          <p:nvPr/>
        </p:nvPicPr>
        <p:blipFill rotWithShape="1">
          <a:blip r:embed="rId4">
            <a:alphaModFix/>
          </a:blip>
          <a:srcRect/>
          <a:stretch/>
        </p:blipFill>
        <p:spPr>
          <a:xfrm>
            <a:off x="6941550" y="829986"/>
            <a:ext cx="2486930" cy="253919"/>
          </a:xfrm>
          <a:prstGeom prst="rect">
            <a:avLst/>
          </a:prstGeom>
          <a:noFill/>
          <a:ln>
            <a:noFill/>
          </a:ln>
        </p:spPr>
      </p:pic>
      <p:graphicFrame>
        <p:nvGraphicFramePr>
          <p:cNvPr id="5" name="Group 3">
            <a:extLst>
              <a:ext uri="{FF2B5EF4-FFF2-40B4-BE49-F238E27FC236}">
                <a16:creationId xmlns:a16="http://schemas.microsoft.com/office/drawing/2014/main" id="{11ECED35-1F0A-40A0-82A4-7D7AAB7F39A6}"/>
              </a:ext>
            </a:extLst>
          </p:cNvPr>
          <p:cNvGraphicFramePr>
            <a:graphicFrameLocks noGrp="1"/>
          </p:cNvGraphicFramePr>
          <p:nvPr>
            <p:extLst>
              <p:ext uri="{D42A27DB-BD31-4B8C-83A1-F6EECF244321}">
                <p14:modId xmlns:p14="http://schemas.microsoft.com/office/powerpoint/2010/main" val="1116907496"/>
              </p:ext>
            </p:extLst>
          </p:nvPr>
        </p:nvGraphicFramePr>
        <p:xfrm>
          <a:off x="5080000" y="2196098"/>
          <a:ext cx="6096000" cy="2794000"/>
        </p:xfrm>
        <a:graphic>
          <a:graphicData uri="http://schemas.openxmlformats.org/drawingml/2006/table">
            <a:tbl>
              <a:tblPr>
                <a:tableStyleId>{5DA37D80-6434-44D0-A028-1B22A696006F}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      PREDICTED CLASS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u="none" strike="noStrike" cap="none" normalizeH="0" baseline="0" dirty="0">
                          <a:ln>
                            <a:noFill/>
                          </a:ln>
                          <a:solidFill>
                            <a:schemeClr val="tx1">
                              <a:lumMod val="65000"/>
                              <a:lumOff val="35000"/>
                            </a:schemeClr>
                          </a:solidFill>
                          <a:effectLst/>
                        </a:rPr>
                      </a:br>
                      <a:endParaRPr kumimoji="0" lang="en-US" sz="2000" u="none" strike="noStrike" cap="none" normalizeH="0" baseline="0" dirty="0">
                        <a:ln>
                          <a:noFill/>
                        </a:ln>
                        <a:solidFill>
                          <a:schemeClr val="tx1">
                            <a:lumMod val="65000"/>
                            <a:lumOff val="35000"/>
                          </a:schemeClr>
                        </a:solidFill>
                        <a:effectLst/>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ACTUAL</a:t>
                      </a:r>
                      <a:br>
                        <a:rPr kumimoji="0" lang="en-US" sz="2000" u="none" strike="noStrike" cap="none" normalizeH="0" baseline="0" dirty="0">
                          <a:ln>
                            <a:noFill/>
                          </a:ln>
                          <a:solidFill>
                            <a:schemeClr val="tx1">
                              <a:lumMod val="65000"/>
                              <a:lumOff val="35000"/>
                            </a:schemeClr>
                          </a:solidFill>
                          <a:effectLst/>
                        </a:rPr>
                      </a:br>
                      <a:r>
                        <a:rPr kumimoji="0" lang="en-US" sz="2000" u="none" strike="noStrike" cap="none" normalizeH="0" baseline="0" dirty="0">
                          <a:ln>
                            <a:noFill/>
                          </a:ln>
                          <a:solidFill>
                            <a:schemeClr val="tx1">
                              <a:lumMod val="65000"/>
                              <a:lumOff val="35000"/>
                            </a:schemeClr>
                          </a:solidFill>
                          <a:effectLst/>
                        </a:rPr>
                        <a:t>CLASS</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C(i|j)</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Class=Yes</a:t>
                      </a:r>
                      <a:endParaRPr kumimoji="0" lang="en-US" sz="2000" b="1"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Class=No</a:t>
                      </a:r>
                      <a:endParaRPr kumimoji="0" lang="en-US" sz="2000" b="1"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1"/>
                  </a:ext>
                </a:extLst>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Class=Yes</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a:t>
                      </a:r>
                      <a:r>
                        <a:rPr kumimoji="0" lang="en-US" sz="2000" u="none" strike="noStrike" cap="none" normalizeH="0" baseline="0" dirty="0" err="1">
                          <a:ln>
                            <a:noFill/>
                          </a:ln>
                          <a:solidFill>
                            <a:schemeClr val="tx1">
                              <a:lumMod val="65000"/>
                              <a:lumOff val="35000"/>
                            </a:schemeClr>
                          </a:solidFill>
                          <a:effectLst/>
                        </a:rPr>
                        <a:t>Yes|Yes</a:t>
                      </a:r>
                      <a:r>
                        <a:rPr kumimoji="0" lang="en-US" sz="2000" u="none" strike="noStrike" cap="none" normalizeH="0" baseline="0" dirty="0">
                          <a:ln>
                            <a:noFill/>
                          </a:ln>
                          <a:solidFill>
                            <a:schemeClr val="tx1">
                              <a:lumMod val="65000"/>
                              <a:lumOff val="35000"/>
                            </a:schemeClr>
                          </a:solidFill>
                          <a:effectLst/>
                        </a:rPr>
                        <a:t>)</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a:t>
                      </a:r>
                      <a:r>
                        <a:rPr kumimoji="0" lang="en-US" sz="2000" u="none" strike="noStrike" cap="none" normalizeH="0" baseline="0" dirty="0" err="1">
                          <a:ln>
                            <a:noFill/>
                          </a:ln>
                          <a:solidFill>
                            <a:schemeClr val="tx1">
                              <a:lumMod val="65000"/>
                              <a:lumOff val="35000"/>
                            </a:schemeClr>
                          </a:solidFill>
                          <a:effectLst/>
                        </a:rPr>
                        <a:t>No|Yes</a:t>
                      </a:r>
                      <a:r>
                        <a:rPr kumimoji="0" lang="en-US" sz="2000" u="none" strike="noStrike" cap="none" normalizeH="0" baseline="0" dirty="0">
                          <a:ln>
                            <a:noFill/>
                          </a:ln>
                          <a:solidFill>
                            <a:schemeClr val="tx1">
                              <a:lumMod val="65000"/>
                              <a:lumOff val="35000"/>
                            </a:schemeClr>
                          </a:solidFill>
                          <a:effectLst/>
                        </a:rPr>
                        <a:t>)</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2"/>
                  </a:ext>
                </a:extLst>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Class=No</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a:t>
                      </a:r>
                      <a:r>
                        <a:rPr kumimoji="0" lang="en-US" sz="2000" u="none" strike="noStrike" cap="none" normalizeH="0" baseline="0" dirty="0" err="1">
                          <a:ln>
                            <a:noFill/>
                          </a:ln>
                          <a:solidFill>
                            <a:schemeClr val="tx1">
                              <a:lumMod val="65000"/>
                              <a:lumOff val="35000"/>
                            </a:schemeClr>
                          </a:solidFill>
                          <a:effectLst/>
                        </a:rPr>
                        <a:t>Yes|No</a:t>
                      </a:r>
                      <a:r>
                        <a:rPr kumimoji="0" lang="en-US" sz="2000" u="none" strike="noStrike" cap="none" normalizeH="0" baseline="0" dirty="0">
                          <a:ln>
                            <a:noFill/>
                          </a:ln>
                          <a:solidFill>
                            <a:schemeClr val="tx1">
                              <a:lumMod val="65000"/>
                              <a:lumOff val="35000"/>
                            </a:schemeClr>
                          </a:solidFill>
                          <a:effectLst/>
                        </a:rPr>
                        <a:t>)</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a:t>
                      </a:r>
                      <a:r>
                        <a:rPr kumimoji="0" lang="en-US" sz="2000" u="none" strike="noStrike" cap="none" normalizeH="0" baseline="0" dirty="0" err="1">
                          <a:ln>
                            <a:noFill/>
                          </a:ln>
                          <a:solidFill>
                            <a:schemeClr val="tx1">
                              <a:lumMod val="65000"/>
                              <a:lumOff val="35000"/>
                            </a:schemeClr>
                          </a:solidFill>
                          <a:effectLst/>
                        </a:rPr>
                        <a:t>No|No</a:t>
                      </a:r>
                      <a:r>
                        <a:rPr kumimoji="0" lang="en-US" sz="2000" u="none" strike="noStrike" cap="none" normalizeH="0" baseline="0" dirty="0">
                          <a:ln>
                            <a:noFill/>
                          </a:ln>
                          <a:solidFill>
                            <a:schemeClr val="tx1">
                              <a:lumMod val="65000"/>
                              <a:lumOff val="35000"/>
                            </a:schemeClr>
                          </a:solidFill>
                          <a:effectLst/>
                        </a:rPr>
                        <a:t>)</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3"/>
                  </a:ext>
                </a:extLst>
              </a:tr>
            </a:tbl>
          </a:graphicData>
        </a:graphic>
      </p:graphicFrame>
      <p:graphicFrame>
        <p:nvGraphicFramePr>
          <p:cNvPr id="8" name="Object 7">
            <a:extLst>
              <a:ext uri="{FF2B5EF4-FFF2-40B4-BE49-F238E27FC236}">
                <a16:creationId xmlns:a16="http://schemas.microsoft.com/office/drawing/2014/main" id="{9DDF4B85-DA7F-4CE3-BF21-5B603C6526D6}"/>
              </a:ext>
            </a:extLst>
          </p:cNvPr>
          <p:cNvGraphicFramePr>
            <a:graphicFrameLocks noChangeAspect="1"/>
          </p:cNvGraphicFramePr>
          <p:nvPr>
            <p:extLst>
              <p:ext uri="{D42A27DB-BD31-4B8C-83A1-F6EECF244321}">
                <p14:modId xmlns:p14="http://schemas.microsoft.com/office/powerpoint/2010/main" val="2361883113"/>
              </p:ext>
            </p:extLst>
          </p:nvPr>
        </p:nvGraphicFramePr>
        <p:xfrm>
          <a:off x="8337550" y="5625251"/>
          <a:ext cx="6019800" cy="914400"/>
        </p:xfrm>
        <a:graphic>
          <a:graphicData uri="http://schemas.openxmlformats.org/presentationml/2006/ole">
            <mc:AlternateContent xmlns:mc="http://schemas.openxmlformats.org/markup-compatibility/2006">
              <mc:Choice xmlns:v="urn:schemas-microsoft-com:vml" Requires="v">
                <p:oleObj spid="_x0000_s13624" name="Equation" r:id="rId5" imgW="5270500" imgH="800100" progId="Equation.3">
                  <p:embed/>
                </p:oleObj>
              </mc:Choice>
              <mc:Fallback>
                <p:oleObj name="Equation" r:id="rId5" imgW="5270500" imgH="800100" progId="Equation.3">
                  <p:embed/>
                  <p:pic>
                    <p:nvPicPr>
                      <p:cNvPr id="2"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7550" y="5625251"/>
                        <a:ext cx="601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Arrow: Right 8">
            <a:extLst>
              <a:ext uri="{FF2B5EF4-FFF2-40B4-BE49-F238E27FC236}">
                <a16:creationId xmlns:a16="http://schemas.microsoft.com/office/drawing/2014/main" id="{E21CEFF6-4033-408A-97F1-751800248E09}"/>
              </a:ext>
            </a:extLst>
          </p:cNvPr>
          <p:cNvSpPr/>
          <p:nvPr/>
        </p:nvSpPr>
        <p:spPr>
          <a:xfrm>
            <a:off x="7199630" y="5599592"/>
            <a:ext cx="928370" cy="914400"/>
          </a:xfrm>
          <a:prstGeom prst="rightArrow">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F7FBB781-F7A6-47A6-8B15-1D43CDCC8DE5}"/>
              </a:ext>
            </a:extLst>
          </p:cNvPr>
          <p:cNvSpPr/>
          <p:nvPr/>
        </p:nvSpPr>
        <p:spPr>
          <a:xfrm>
            <a:off x="4671988" y="1217255"/>
            <a:ext cx="6912023"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panose="020B0604020202020204"/>
              </a:rPr>
              <a:t>Cost matrix takes weights into account</a:t>
            </a:r>
          </a:p>
        </p:txBody>
      </p:sp>
    </p:spTree>
    <p:extLst>
      <p:ext uri="{BB962C8B-B14F-4D97-AF65-F5344CB8AC3E}">
        <p14:creationId xmlns:p14="http://schemas.microsoft.com/office/powerpoint/2010/main" val="23020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08F37BB-C66E-4EDB-865F-7904A4BC64D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Computing Cost of Classification</a:t>
            </a:r>
          </a:p>
        </p:txBody>
      </p:sp>
      <p:pic>
        <p:nvPicPr>
          <p:cNvPr id="4" name="Shape 375">
            <a:extLst>
              <a:ext uri="{FF2B5EF4-FFF2-40B4-BE49-F238E27FC236}">
                <a16:creationId xmlns:a16="http://schemas.microsoft.com/office/drawing/2014/main" id="{5E2AB724-9867-46AB-905D-A026AB760104}"/>
              </a:ext>
            </a:extLst>
          </p:cNvPr>
          <p:cNvPicPr preferRelativeResize="0"/>
          <p:nvPr/>
        </p:nvPicPr>
        <p:blipFill rotWithShape="1">
          <a:blip r:embed="rId3">
            <a:alphaModFix/>
          </a:blip>
          <a:srcRect/>
          <a:stretch/>
        </p:blipFill>
        <p:spPr>
          <a:xfrm>
            <a:off x="5252990" y="829986"/>
            <a:ext cx="5864051" cy="253919"/>
          </a:xfrm>
          <a:prstGeom prst="rect">
            <a:avLst/>
          </a:prstGeom>
          <a:noFill/>
          <a:ln>
            <a:noFill/>
          </a:ln>
        </p:spPr>
      </p:pic>
      <p:graphicFrame>
        <p:nvGraphicFramePr>
          <p:cNvPr id="5" name="Group 1027">
            <a:extLst>
              <a:ext uri="{FF2B5EF4-FFF2-40B4-BE49-F238E27FC236}">
                <a16:creationId xmlns:a16="http://schemas.microsoft.com/office/drawing/2014/main" id="{8F2B98B5-009C-49CE-8561-D65B154E9EB6}"/>
              </a:ext>
            </a:extLst>
          </p:cNvPr>
          <p:cNvGraphicFramePr>
            <a:graphicFrameLocks noGrp="1"/>
          </p:cNvGraphicFramePr>
          <p:nvPr>
            <p:extLst>
              <p:ext uri="{D42A27DB-BD31-4B8C-83A1-F6EECF244321}">
                <p14:modId xmlns:p14="http://schemas.microsoft.com/office/powerpoint/2010/main" val="3971639698"/>
              </p:ext>
            </p:extLst>
          </p:nvPr>
        </p:nvGraphicFramePr>
        <p:xfrm>
          <a:off x="6496050" y="1594215"/>
          <a:ext cx="3581400" cy="1891983"/>
        </p:xfrm>
        <a:graphic>
          <a:graphicData uri="http://schemas.openxmlformats.org/drawingml/2006/table">
            <a:tbl>
              <a:tblPr>
                <a:tableStyleId>{5DA37D80-6434-44D0-A028-1B22A696006F}</a:tableStyleId>
              </a:tblPr>
              <a:tblGrid>
                <a:gridCol w="1143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Cost Matrix</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PREDICTED CLASS</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u="none" strike="noStrike" cap="none" normalizeH="0" baseline="0">
                          <a:ln>
                            <a:noFill/>
                          </a:ln>
                          <a:solidFill>
                            <a:schemeClr val="tx1">
                              <a:lumMod val="65000"/>
                              <a:lumOff val="35000"/>
                            </a:schemeClr>
                          </a:solidFill>
                          <a:effectLst/>
                          <a:latin typeface="Open Sans"/>
                        </a:rPr>
                      </a:br>
                      <a:r>
                        <a:rPr kumimoji="0" lang="en-US" sz="2000" u="none" strike="noStrike" cap="none" normalizeH="0" baseline="0">
                          <a:ln>
                            <a:noFill/>
                          </a:ln>
                          <a:solidFill>
                            <a:schemeClr val="tx1">
                              <a:lumMod val="65000"/>
                              <a:lumOff val="35000"/>
                            </a:schemeClr>
                          </a:solidFill>
                          <a:effectLst/>
                          <a:latin typeface="Open Sans"/>
                        </a:rPr>
                        <a:t>ACTUAL</a:t>
                      </a:r>
                      <a:br>
                        <a:rPr kumimoji="0" lang="en-US" sz="2000" u="none" strike="noStrike" cap="none" normalizeH="0" baseline="0">
                          <a:ln>
                            <a:noFill/>
                          </a:ln>
                          <a:solidFill>
                            <a:schemeClr val="tx1">
                              <a:lumMod val="65000"/>
                              <a:lumOff val="35000"/>
                            </a:schemeClr>
                          </a:solidFill>
                          <a:effectLst/>
                          <a:latin typeface="Open Sans"/>
                        </a:rPr>
                      </a:br>
                      <a:r>
                        <a:rPr kumimoji="0" lang="en-US" sz="2000" u="none" strike="noStrike" cap="none" normalizeH="0" baseline="0">
                          <a:ln>
                            <a:noFill/>
                          </a:ln>
                          <a:solidFill>
                            <a:schemeClr val="tx1">
                              <a:lumMod val="65000"/>
                              <a:lumOff val="35000"/>
                            </a:schemeClr>
                          </a:solidFill>
                          <a:effectLst/>
                          <a:latin typeface="Open Sans"/>
                        </a:rPr>
                        <a:t>CLASS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C(</a:t>
                      </a:r>
                      <a:r>
                        <a:rPr kumimoji="0" lang="en-US" sz="2000" u="none" strike="noStrike" cap="none" normalizeH="0" baseline="0" dirty="0" err="1">
                          <a:ln>
                            <a:noFill/>
                          </a:ln>
                          <a:solidFill>
                            <a:schemeClr val="tx1">
                              <a:lumMod val="65000"/>
                              <a:lumOff val="35000"/>
                            </a:schemeClr>
                          </a:solidFill>
                          <a:effectLst/>
                          <a:latin typeface="Open Sans"/>
                        </a:rPr>
                        <a:t>i|j</a:t>
                      </a:r>
                      <a:r>
                        <a:rPr kumimoji="0" lang="en-US" sz="2000" u="none" strike="noStrike" cap="none" normalizeH="0" baseline="0" dirty="0">
                          <a:ln>
                            <a:noFill/>
                          </a:ln>
                          <a:solidFill>
                            <a:schemeClr val="tx1">
                              <a:lumMod val="65000"/>
                              <a:lumOff val="35000"/>
                            </a:schemeClr>
                          </a:solidFill>
                          <a:effectLst/>
                          <a:latin typeface="Open Sans"/>
                        </a:rPr>
                        <a:t>)</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1"/>
                  </a:ext>
                </a:extLst>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-1</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100</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2"/>
                  </a:ext>
                </a:extLst>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1</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0</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3"/>
                  </a:ext>
                </a:extLst>
              </a:tr>
            </a:tbl>
          </a:graphicData>
        </a:graphic>
      </p:graphicFrame>
      <p:graphicFrame>
        <p:nvGraphicFramePr>
          <p:cNvPr id="6" name="Group 1050">
            <a:extLst>
              <a:ext uri="{FF2B5EF4-FFF2-40B4-BE49-F238E27FC236}">
                <a16:creationId xmlns:a16="http://schemas.microsoft.com/office/drawing/2014/main" id="{C6D4E97B-75CB-4C3C-BAE7-E32C615711CD}"/>
              </a:ext>
            </a:extLst>
          </p:cNvPr>
          <p:cNvGraphicFramePr>
            <a:graphicFrameLocks noGrp="1"/>
          </p:cNvGraphicFramePr>
          <p:nvPr>
            <p:extLst>
              <p:ext uri="{D42A27DB-BD31-4B8C-83A1-F6EECF244321}">
                <p14:modId xmlns:p14="http://schemas.microsoft.com/office/powerpoint/2010/main" val="4000661017"/>
              </p:ext>
            </p:extLst>
          </p:nvPr>
        </p:nvGraphicFramePr>
        <p:xfrm>
          <a:off x="3238500" y="4064068"/>
          <a:ext cx="3581400" cy="1891983"/>
        </p:xfrm>
        <a:graphic>
          <a:graphicData uri="http://schemas.openxmlformats.org/drawingml/2006/table">
            <a:tbl>
              <a:tblPr>
                <a:tableStyleId>{5DA37D80-6434-44D0-A028-1B22A696006F}</a:tableStyleId>
              </a:tblPr>
              <a:tblGrid>
                <a:gridCol w="1143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Model M</a:t>
                      </a:r>
                      <a:r>
                        <a:rPr kumimoji="0" lang="en-US" sz="2000" u="none" strike="noStrike" cap="none" normalizeH="0" baseline="-25000" dirty="0">
                          <a:ln>
                            <a:noFill/>
                          </a:ln>
                          <a:solidFill>
                            <a:schemeClr val="tx1">
                              <a:lumMod val="65000"/>
                              <a:lumOff val="35000"/>
                            </a:schemeClr>
                          </a:solidFill>
                          <a:effectLst/>
                          <a:latin typeface="Open Sans"/>
                        </a:rPr>
                        <a:t>1</a:t>
                      </a:r>
                      <a:endParaRPr kumimoji="0" lang="en-US" sz="2000" b="0" i="0" u="none" strike="noStrike" cap="none" normalizeH="0" baseline="-25000" dirty="0">
                        <a:ln>
                          <a:noFill/>
                        </a:ln>
                        <a:solidFill>
                          <a:schemeClr val="tx1">
                            <a:lumMod val="65000"/>
                            <a:lumOff val="35000"/>
                          </a:schemeClr>
                        </a:solidFill>
                        <a:effectLst/>
                        <a:latin typeface="Open Sans"/>
                      </a:endParaRPr>
                    </a:p>
                  </a:txBody>
                  <a:tcPr horzOverflow="overflow"/>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PREDICTED CLASS</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u="none" strike="noStrike" cap="none" normalizeH="0" baseline="0">
                          <a:ln>
                            <a:noFill/>
                          </a:ln>
                          <a:solidFill>
                            <a:schemeClr val="tx1">
                              <a:lumMod val="65000"/>
                              <a:lumOff val="35000"/>
                            </a:schemeClr>
                          </a:solidFill>
                          <a:effectLst/>
                          <a:latin typeface="Open Sans"/>
                        </a:rPr>
                      </a:br>
                      <a:r>
                        <a:rPr kumimoji="0" lang="en-US" sz="2000" u="none" strike="noStrike" cap="none" normalizeH="0" baseline="0">
                          <a:ln>
                            <a:noFill/>
                          </a:ln>
                          <a:solidFill>
                            <a:schemeClr val="tx1">
                              <a:lumMod val="65000"/>
                              <a:lumOff val="35000"/>
                            </a:schemeClr>
                          </a:solidFill>
                          <a:effectLst/>
                          <a:latin typeface="Open Sans"/>
                        </a:rPr>
                        <a:t>ACTUAL</a:t>
                      </a:r>
                      <a:br>
                        <a:rPr kumimoji="0" lang="en-US" sz="2000" u="none" strike="noStrike" cap="none" normalizeH="0" baseline="0">
                          <a:ln>
                            <a:noFill/>
                          </a:ln>
                          <a:solidFill>
                            <a:schemeClr val="tx1">
                              <a:lumMod val="65000"/>
                              <a:lumOff val="35000"/>
                            </a:schemeClr>
                          </a:solidFill>
                          <a:effectLst/>
                          <a:latin typeface="Open Sans"/>
                        </a:rPr>
                      </a:br>
                      <a:r>
                        <a:rPr kumimoji="0" lang="en-US" sz="2000" u="none" strike="noStrike" cap="none" normalizeH="0" baseline="0">
                          <a:ln>
                            <a:noFill/>
                          </a:ln>
                          <a:solidFill>
                            <a:schemeClr val="tx1">
                              <a:lumMod val="65000"/>
                              <a:lumOff val="35000"/>
                            </a:schemeClr>
                          </a:solidFill>
                          <a:effectLst/>
                          <a:latin typeface="Open Sans"/>
                        </a:rPr>
                        <a:t>CLASS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1"/>
                  </a:ext>
                </a:extLst>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150</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40</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2"/>
                  </a:ext>
                </a:extLst>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a:t>
                      </a:r>
                      <a:endParaRPr kumimoji="0" lang="en-US" sz="2000" b="1"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60</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250</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3"/>
                  </a:ext>
                </a:extLst>
              </a:tr>
            </a:tbl>
          </a:graphicData>
        </a:graphic>
      </p:graphicFrame>
      <p:graphicFrame>
        <p:nvGraphicFramePr>
          <p:cNvPr id="7" name="Group 1073">
            <a:extLst>
              <a:ext uri="{FF2B5EF4-FFF2-40B4-BE49-F238E27FC236}">
                <a16:creationId xmlns:a16="http://schemas.microsoft.com/office/drawing/2014/main" id="{837D35DE-73C8-4890-91B5-BB2E2C69E893}"/>
              </a:ext>
            </a:extLst>
          </p:cNvPr>
          <p:cNvGraphicFramePr>
            <a:graphicFrameLocks noGrp="1"/>
          </p:cNvGraphicFramePr>
          <p:nvPr>
            <p:extLst>
              <p:ext uri="{D42A27DB-BD31-4B8C-83A1-F6EECF244321}">
                <p14:modId xmlns:p14="http://schemas.microsoft.com/office/powerpoint/2010/main" val="896493203"/>
              </p:ext>
            </p:extLst>
          </p:nvPr>
        </p:nvGraphicFramePr>
        <p:xfrm>
          <a:off x="9906000" y="4064067"/>
          <a:ext cx="3581400" cy="1891983"/>
        </p:xfrm>
        <a:graphic>
          <a:graphicData uri="http://schemas.openxmlformats.org/drawingml/2006/table">
            <a:tbl>
              <a:tblPr>
                <a:tableStyleId>{5DA37D80-6434-44D0-A028-1B22A696006F}</a:tableStyleId>
              </a:tblPr>
              <a:tblGrid>
                <a:gridCol w="1143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5730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Model M</a:t>
                      </a:r>
                      <a:r>
                        <a:rPr kumimoji="0" lang="en-US" sz="2000" u="none" strike="noStrike" cap="none" normalizeH="0" baseline="-25000" dirty="0">
                          <a:ln>
                            <a:noFill/>
                          </a:ln>
                          <a:solidFill>
                            <a:schemeClr val="tx1">
                              <a:lumMod val="65000"/>
                              <a:lumOff val="35000"/>
                            </a:schemeClr>
                          </a:solidFill>
                          <a:effectLst/>
                          <a:latin typeface="Open Sans"/>
                        </a:rPr>
                        <a:t>2</a:t>
                      </a:r>
                      <a:endParaRPr kumimoji="0" lang="en-US" sz="2000" b="0" i="0" u="none" strike="noStrike" cap="none" normalizeH="0" baseline="-25000" dirty="0">
                        <a:ln>
                          <a:noFill/>
                        </a:ln>
                        <a:solidFill>
                          <a:schemeClr val="tx1">
                            <a:lumMod val="65000"/>
                            <a:lumOff val="35000"/>
                          </a:schemeClr>
                        </a:solidFill>
                        <a:effectLst/>
                        <a:latin typeface="Open Sans"/>
                      </a:endParaRPr>
                    </a:p>
                  </a:txBody>
                  <a:tcPr horzOverflow="overflow"/>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PREDICTED CLASS</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08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u="none" strike="noStrike" cap="none" normalizeH="0" baseline="0" dirty="0">
                          <a:ln>
                            <a:noFill/>
                          </a:ln>
                          <a:solidFill>
                            <a:schemeClr val="tx1">
                              <a:lumMod val="65000"/>
                              <a:lumOff val="35000"/>
                            </a:schemeClr>
                          </a:solidFill>
                          <a:effectLst/>
                          <a:latin typeface="Open Sans"/>
                        </a:rPr>
                      </a:br>
                      <a:r>
                        <a:rPr kumimoji="0" lang="en-US" sz="2000" u="none" strike="noStrike" cap="none" normalizeH="0" baseline="0" dirty="0">
                          <a:ln>
                            <a:noFill/>
                          </a:ln>
                          <a:solidFill>
                            <a:schemeClr val="tx1">
                              <a:lumMod val="65000"/>
                              <a:lumOff val="35000"/>
                            </a:schemeClr>
                          </a:solidFill>
                          <a:effectLst/>
                          <a:latin typeface="Open Sans"/>
                        </a:rPr>
                        <a:t>ACTUAL</a:t>
                      </a:r>
                      <a:br>
                        <a:rPr kumimoji="0" lang="en-US" sz="2000" u="none" strike="noStrike" cap="none" normalizeH="0" baseline="0" dirty="0">
                          <a:ln>
                            <a:noFill/>
                          </a:ln>
                          <a:solidFill>
                            <a:schemeClr val="tx1">
                              <a:lumMod val="65000"/>
                              <a:lumOff val="35000"/>
                            </a:schemeClr>
                          </a:solidFill>
                          <a:effectLst/>
                          <a:latin typeface="Open Sans"/>
                        </a:rPr>
                      </a:br>
                      <a:r>
                        <a:rPr kumimoji="0" lang="en-US" sz="2000" u="none" strike="noStrike" cap="none" normalizeH="0" baseline="0" dirty="0">
                          <a:ln>
                            <a:noFill/>
                          </a:ln>
                          <a:solidFill>
                            <a:schemeClr val="tx1">
                              <a:lumMod val="65000"/>
                              <a:lumOff val="35000"/>
                            </a:schemeClr>
                          </a:solidFill>
                          <a:effectLst/>
                          <a:latin typeface="Open Sans"/>
                        </a:rPr>
                        <a:t>CLASS</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1"/>
                  </a:ext>
                </a:extLst>
              </a:tr>
              <a:tr h="381000">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a:t>
                      </a:r>
                      <a:endParaRPr kumimoji="0" lang="en-US" sz="2000" b="1"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250</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latin typeface="Open Sans"/>
                        </a:rPr>
                        <a:t>45</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2"/>
                  </a:ext>
                </a:extLst>
              </a:tr>
              <a:tr h="39846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a:t>
                      </a:r>
                      <a:endParaRPr kumimoji="0" lang="en-US" sz="2000" b="1"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5</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latin typeface="Open Sans"/>
                        </a:rPr>
                        <a:t>200</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3"/>
                  </a:ext>
                </a:extLst>
              </a:tr>
            </a:tbl>
          </a:graphicData>
        </a:graphic>
      </p:graphicFrame>
      <p:sp>
        <p:nvSpPr>
          <p:cNvPr id="8" name="Rectangle 1096">
            <a:extLst>
              <a:ext uri="{FF2B5EF4-FFF2-40B4-BE49-F238E27FC236}">
                <a16:creationId xmlns:a16="http://schemas.microsoft.com/office/drawing/2014/main" id="{D2143FB1-919C-47DC-AFFF-18241240C2CB}"/>
              </a:ext>
            </a:extLst>
          </p:cNvPr>
          <p:cNvSpPr>
            <a:spLocks noChangeArrowheads="1"/>
          </p:cNvSpPr>
          <p:nvPr/>
        </p:nvSpPr>
        <p:spPr bwMode="auto">
          <a:xfrm>
            <a:off x="3238500" y="6533921"/>
            <a:ext cx="3048000" cy="990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000" b="0" dirty="0">
                <a:solidFill>
                  <a:schemeClr val="tx1">
                    <a:lumMod val="65000"/>
                    <a:lumOff val="35000"/>
                  </a:schemeClr>
                </a:solidFill>
                <a:latin typeface="Open Sans"/>
              </a:rPr>
              <a:t>Accuracy = 80%</a:t>
            </a:r>
          </a:p>
          <a:p>
            <a:pPr marL="292100" indent="-292100">
              <a:spcBef>
                <a:spcPct val="10000"/>
              </a:spcBef>
              <a:spcAft>
                <a:spcPts val="400"/>
              </a:spcAft>
              <a:buClr>
                <a:srgbClr val="0C7B9C"/>
              </a:buClr>
              <a:buSzPct val="75000"/>
              <a:buFont typeface="Monotype Sorts" pitchFamily="2" charset="2"/>
              <a:buNone/>
            </a:pPr>
            <a:r>
              <a:rPr lang="en-US" sz="2000" b="0" dirty="0">
                <a:solidFill>
                  <a:schemeClr val="tx1">
                    <a:lumMod val="65000"/>
                    <a:lumOff val="35000"/>
                  </a:schemeClr>
                </a:solidFill>
                <a:latin typeface="Open Sans"/>
              </a:rPr>
              <a:t>Cost = 3910</a:t>
            </a:r>
          </a:p>
        </p:txBody>
      </p:sp>
      <p:sp>
        <p:nvSpPr>
          <p:cNvPr id="9" name="Rectangle 1097">
            <a:extLst>
              <a:ext uri="{FF2B5EF4-FFF2-40B4-BE49-F238E27FC236}">
                <a16:creationId xmlns:a16="http://schemas.microsoft.com/office/drawing/2014/main" id="{8F2E3E2F-865B-4CE2-BE78-FEB7E400F8AB}"/>
              </a:ext>
            </a:extLst>
          </p:cNvPr>
          <p:cNvSpPr>
            <a:spLocks noChangeArrowheads="1"/>
          </p:cNvSpPr>
          <p:nvPr/>
        </p:nvSpPr>
        <p:spPr bwMode="auto">
          <a:xfrm>
            <a:off x="9906000" y="6533921"/>
            <a:ext cx="3048000" cy="990600"/>
          </a:xfrm>
          <a:prstGeom prst="rect">
            <a:avLst/>
          </a:prstGeom>
          <a:noFill/>
          <a:ln w="12700">
            <a:noFill/>
            <a:miter lim="800000"/>
            <a:headEnd/>
            <a:tailEnd/>
          </a:ln>
          <a:effectLst/>
        </p:spPr>
        <p:txBody>
          <a:bodyPr lIns="90488" tIns="44450" rIns="90488" bIns="44450"/>
          <a:lstStyle/>
          <a:p>
            <a:pPr marL="292100" indent="-292100">
              <a:spcBef>
                <a:spcPct val="10000"/>
              </a:spcBef>
              <a:spcAft>
                <a:spcPts val="400"/>
              </a:spcAft>
              <a:buClr>
                <a:srgbClr val="0C7B9C"/>
              </a:buClr>
              <a:buSzPct val="75000"/>
              <a:buFont typeface="Monotype Sorts" pitchFamily="2" charset="2"/>
              <a:buNone/>
            </a:pPr>
            <a:r>
              <a:rPr lang="en-US" sz="2000" b="0" dirty="0">
                <a:solidFill>
                  <a:schemeClr val="tx1">
                    <a:lumMod val="65000"/>
                    <a:lumOff val="35000"/>
                  </a:schemeClr>
                </a:solidFill>
                <a:latin typeface="Open Sans"/>
              </a:rPr>
              <a:t>Accuracy = 90%</a:t>
            </a:r>
          </a:p>
          <a:p>
            <a:pPr marL="292100" indent="-292100">
              <a:spcBef>
                <a:spcPct val="10000"/>
              </a:spcBef>
              <a:spcAft>
                <a:spcPts val="400"/>
              </a:spcAft>
              <a:buClr>
                <a:srgbClr val="0C7B9C"/>
              </a:buClr>
              <a:buSzPct val="75000"/>
              <a:buFont typeface="Monotype Sorts" pitchFamily="2" charset="2"/>
              <a:buNone/>
            </a:pPr>
            <a:r>
              <a:rPr lang="en-US" sz="2000" b="0" dirty="0">
                <a:solidFill>
                  <a:schemeClr val="tx1">
                    <a:lumMod val="65000"/>
                    <a:lumOff val="35000"/>
                  </a:schemeClr>
                </a:solidFill>
                <a:latin typeface="Open Sans"/>
              </a:rPr>
              <a:t>Cost = 4255</a:t>
            </a:r>
          </a:p>
        </p:txBody>
      </p:sp>
    </p:spTree>
    <p:extLst>
      <p:ext uri="{BB962C8B-B14F-4D97-AF65-F5344CB8AC3E}">
        <p14:creationId xmlns:p14="http://schemas.microsoft.com/office/powerpoint/2010/main" val="1301240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158CC92D-5B0C-4186-90BA-B08C44E3173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Cost vs. Accuracy</a:t>
            </a:r>
          </a:p>
        </p:txBody>
      </p:sp>
      <p:pic>
        <p:nvPicPr>
          <p:cNvPr id="4" name="Shape 375">
            <a:extLst>
              <a:ext uri="{FF2B5EF4-FFF2-40B4-BE49-F238E27FC236}">
                <a16:creationId xmlns:a16="http://schemas.microsoft.com/office/drawing/2014/main" id="{3A20DC05-3AF6-4161-8C80-6882A9F4E455}"/>
              </a:ext>
            </a:extLst>
          </p:cNvPr>
          <p:cNvPicPr preferRelativeResize="0"/>
          <p:nvPr/>
        </p:nvPicPr>
        <p:blipFill rotWithShape="1">
          <a:blip r:embed="rId3">
            <a:alphaModFix/>
          </a:blip>
          <a:srcRect/>
          <a:stretch/>
        </p:blipFill>
        <p:spPr>
          <a:xfrm>
            <a:off x="6529963" y="829986"/>
            <a:ext cx="3310104" cy="253919"/>
          </a:xfrm>
          <a:prstGeom prst="rect">
            <a:avLst/>
          </a:prstGeom>
          <a:noFill/>
          <a:ln>
            <a:noFill/>
          </a:ln>
        </p:spPr>
      </p:pic>
      <p:graphicFrame>
        <p:nvGraphicFramePr>
          <p:cNvPr id="5" name="Group 3">
            <a:extLst>
              <a:ext uri="{FF2B5EF4-FFF2-40B4-BE49-F238E27FC236}">
                <a16:creationId xmlns:a16="http://schemas.microsoft.com/office/drawing/2014/main" id="{CBBEE21E-2D2E-4534-B0EA-684A305F6EDB}"/>
              </a:ext>
            </a:extLst>
          </p:cNvPr>
          <p:cNvGraphicFramePr>
            <a:graphicFrameLocks/>
          </p:cNvGraphicFramePr>
          <p:nvPr>
            <p:extLst>
              <p:ext uri="{D42A27DB-BD31-4B8C-83A1-F6EECF244321}">
                <p14:modId xmlns:p14="http://schemas.microsoft.com/office/powerpoint/2010/main" val="903036115"/>
              </p:ext>
            </p:extLst>
          </p:nvPr>
        </p:nvGraphicFramePr>
        <p:xfrm>
          <a:off x="1489883" y="1776442"/>
          <a:ext cx="5397966" cy="2183130"/>
        </p:xfrm>
        <a:graphic>
          <a:graphicData uri="http://schemas.openxmlformats.org/drawingml/2006/table">
            <a:tbl>
              <a:tblPr>
                <a:tableStyleId>{5DA37D80-6434-44D0-A028-1B22A696006F}</a:tableStyleId>
              </a:tblPr>
              <a:tblGrid>
                <a:gridCol w="1349003">
                  <a:extLst>
                    <a:ext uri="{9D8B030D-6E8A-4147-A177-3AD203B41FA5}">
                      <a16:colId xmlns:a16="http://schemas.microsoft.com/office/drawing/2014/main" val="20000"/>
                    </a:ext>
                  </a:extLst>
                </a:gridCol>
                <a:gridCol w="1350956">
                  <a:extLst>
                    <a:ext uri="{9D8B030D-6E8A-4147-A177-3AD203B41FA5}">
                      <a16:colId xmlns:a16="http://schemas.microsoft.com/office/drawing/2014/main" val="20001"/>
                    </a:ext>
                  </a:extLst>
                </a:gridCol>
                <a:gridCol w="1349004">
                  <a:extLst>
                    <a:ext uri="{9D8B030D-6E8A-4147-A177-3AD203B41FA5}">
                      <a16:colId xmlns:a16="http://schemas.microsoft.com/office/drawing/2014/main" val="20002"/>
                    </a:ext>
                  </a:extLst>
                </a:gridCol>
                <a:gridCol w="1349003">
                  <a:extLst>
                    <a:ext uri="{9D8B030D-6E8A-4147-A177-3AD203B41FA5}">
                      <a16:colId xmlns:a16="http://schemas.microsoft.com/office/drawing/2014/main" val="20003"/>
                    </a:ext>
                  </a:extLst>
                </a:gridCol>
              </a:tblGrid>
              <a:tr h="68834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Count</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PREDICTED CLASS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34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u="none" strike="noStrike" cap="none" normalizeH="0" baseline="0" dirty="0">
                          <a:ln>
                            <a:noFill/>
                          </a:ln>
                          <a:solidFill>
                            <a:schemeClr val="tx1">
                              <a:lumMod val="65000"/>
                              <a:lumOff val="35000"/>
                            </a:schemeClr>
                          </a:solidFill>
                          <a:effectLst/>
                        </a:rPr>
                      </a:br>
                      <a:endParaRPr kumimoji="0" lang="en-US" sz="2000" u="none" strike="noStrike" cap="none" normalizeH="0" baseline="0" dirty="0">
                        <a:ln>
                          <a:noFill/>
                        </a:ln>
                        <a:solidFill>
                          <a:schemeClr val="tx1">
                            <a:lumMod val="65000"/>
                            <a:lumOff val="35000"/>
                          </a:schemeClr>
                        </a:solidFill>
                        <a:effectLst/>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ACTUAL</a:t>
                      </a:r>
                      <a:br>
                        <a:rPr kumimoji="0" lang="en-US" sz="2000" u="none" strike="noStrike" cap="none" normalizeH="0" baseline="0" dirty="0">
                          <a:ln>
                            <a:noFill/>
                          </a:ln>
                          <a:solidFill>
                            <a:schemeClr val="tx1">
                              <a:lumMod val="65000"/>
                              <a:lumOff val="35000"/>
                            </a:schemeClr>
                          </a:solidFill>
                          <a:effectLst/>
                        </a:rPr>
                      </a:br>
                      <a:r>
                        <a:rPr kumimoji="0" lang="en-US" sz="2000" u="none" strike="noStrike" cap="none" normalizeH="0" baseline="0" dirty="0">
                          <a:ln>
                            <a:noFill/>
                          </a:ln>
                          <a:solidFill>
                            <a:schemeClr val="tx1">
                              <a:lumMod val="65000"/>
                              <a:lumOff val="35000"/>
                            </a:schemeClr>
                          </a:solidFill>
                          <a:effectLst/>
                        </a:rPr>
                        <a:t>CLASS</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Class=Yes</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Class=No</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1"/>
                  </a:ext>
                </a:extLst>
              </a:tr>
              <a:tr h="56515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Class=Yes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a</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b</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2"/>
                  </a:ext>
                </a:extLst>
              </a:tr>
              <a:tr h="393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Class=No</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d</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3"/>
                  </a:ext>
                </a:extLst>
              </a:tr>
            </a:tbl>
          </a:graphicData>
        </a:graphic>
      </p:graphicFrame>
      <p:graphicFrame>
        <p:nvGraphicFramePr>
          <p:cNvPr id="6" name="Group 26">
            <a:extLst>
              <a:ext uri="{FF2B5EF4-FFF2-40B4-BE49-F238E27FC236}">
                <a16:creationId xmlns:a16="http://schemas.microsoft.com/office/drawing/2014/main" id="{3CD6C961-CF3B-409A-9E92-FA5A7AFFB9D0}"/>
              </a:ext>
            </a:extLst>
          </p:cNvPr>
          <p:cNvGraphicFramePr>
            <a:graphicFrameLocks noGrp="1"/>
          </p:cNvGraphicFramePr>
          <p:nvPr>
            <p:extLst>
              <p:ext uri="{D42A27DB-BD31-4B8C-83A1-F6EECF244321}">
                <p14:modId xmlns:p14="http://schemas.microsoft.com/office/powerpoint/2010/main" val="943262921"/>
              </p:ext>
            </p:extLst>
          </p:nvPr>
        </p:nvGraphicFramePr>
        <p:xfrm>
          <a:off x="1489884" y="5038165"/>
          <a:ext cx="5397965" cy="2236788"/>
        </p:xfrm>
        <a:graphic>
          <a:graphicData uri="http://schemas.openxmlformats.org/drawingml/2006/table">
            <a:tbl>
              <a:tblPr>
                <a:tableStyleId>{5DA37D80-6434-44D0-A028-1B22A696006F}</a:tableStyleId>
              </a:tblPr>
              <a:tblGrid>
                <a:gridCol w="1349004">
                  <a:extLst>
                    <a:ext uri="{9D8B030D-6E8A-4147-A177-3AD203B41FA5}">
                      <a16:colId xmlns:a16="http://schemas.microsoft.com/office/drawing/2014/main" val="20000"/>
                    </a:ext>
                  </a:extLst>
                </a:gridCol>
                <a:gridCol w="1350955">
                  <a:extLst>
                    <a:ext uri="{9D8B030D-6E8A-4147-A177-3AD203B41FA5}">
                      <a16:colId xmlns:a16="http://schemas.microsoft.com/office/drawing/2014/main" val="20001"/>
                    </a:ext>
                  </a:extLst>
                </a:gridCol>
                <a:gridCol w="1349002">
                  <a:extLst>
                    <a:ext uri="{9D8B030D-6E8A-4147-A177-3AD203B41FA5}">
                      <a16:colId xmlns:a16="http://schemas.microsoft.com/office/drawing/2014/main" val="20002"/>
                    </a:ext>
                  </a:extLst>
                </a:gridCol>
                <a:gridCol w="1349004">
                  <a:extLst>
                    <a:ext uri="{9D8B030D-6E8A-4147-A177-3AD203B41FA5}">
                      <a16:colId xmlns:a16="http://schemas.microsoft.com/office/drawing/2014/main" val="20003"/>
                    </a:ext>
                  </a:extLst>
                </a:gridCol>
              </a:tblGrid>
              <a:tr h="45085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Cost</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PREDICTED CLASS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515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u="none" strike="noStrike" cap="none" normalizeH="0" baseline="0">
                          <a:ln>
                            <a:noFill/>
                          </a:ln>
                          <a:solidFill>
                            <a:schemeClr val="tx1">
                              <a:lumMod val="65000"/>
                              <a:lumOff val="35000"/>
                            </a:schemeClr>
                          </a:solidFill>
                          <a:effectLst/>
                        </a:rPr>
                      </a:br>
                      <a:endParaRPr kumimoji="0" lang="en-US" sz="2000" u="none" strike="noStrike" cap="none" normalizeH="0" baseline="0">
                        <a:ln>
                          <a:noFill/>
                        </a:ln>
                        <a:solidFill>
                          <a:schemeClr val="tx1">
                            <a:lumMod val="65000"/>
                            <a:lumOff val="35000"/>
                          </a:schemeClr>
                        </a:solidFill>
                        <a:effectLst/>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ACTUAL</a:t>
                      </a:r>
                      <a:br>
                        <a:rPr kumimoji="0" lang="en-US" sz="2000" u="none" strike="noStrike" cap="none" normalizeH="0" baseline="0">
                          <a:ln>
                            <a:noFill/>
                          </a:ln>
                          <a:solidFill>
                            <a:schemeClr val="tx1">
                              <a:lumMod val="65000"/>
                              <a:lumOff val="35000"/>
                            </a:schemeClr>
                          </a:solidFill>
                          <a:effectLst/>
                        </a:rPr>
                      </a:br>
                      <a:r>
                        <a:rPr kumimoji="0" lang="en-US" sz="2000" u="none" strike="noStrike" cap="none" normalizeH="0" baseline="0">
                          <a:ln>
                            <a:noFill/>
                          </a:ln>
                          <a:solidFill>
                            <a:schemeClr val="tx1">
                              <a:lumMod val="65000"/>
                              <a:lumOff val="35000"/>
                            </a:schemeClr>
                          </a:solidFill>
                          <a:effectLst/>
                        </a:rPr>
                        <a:t>CLASS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Class=Yes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Class=No</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1"/>
                  </a:ext>
                </a:extLst>
              </a:tr>
              <a:tr h="56515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Class=Yes</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p</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q</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2"/>
                  </a:ext>
                </a:extLst>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a:ln>
                            <a:noFill/>
                          </a:ln>
                          <a:solidFill>
                            <a:schemeClr val="tx1">
                              <a:lumMod val="65000"/>
                              <a:lumOff val="35000"/>
                            </a:schemeClr>
                          </a:solidFill>
                          <a:effectLst/>
                        </a:rPr>
                        <a:t>Class=No</a:t>
                      </a:r>
                      <a:endParaRPr kumimoji="0" lang="en-US" sz="2000" b="0" i="0" u="none" strike="noStrike" cap="none" normalizeH="0" baseline="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q</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u="none" strike="noStrike" cap="none" normalizeH="0" baseline="0" dirty="0">
                          <a:ln>
                            <a:noFill/>
                          </a:ln>
                          <a:solidFill>
                            <a:schemeClr val="tx1">
                              <a:lumMod val="65000"/>
                              <a:lumOff val="35000"/>
                            </a:schemeClr>
                          </a:solidFill>
                          <a:effectLst/>
                        </a:rPr>
                        <a:t>p</a:t>
                      </a:r>
                      <a:endParaRPr kumimoji="0" lang="en-US" sz="2000" b="0" i="0" u="none" strike="noStrike" cap="none" normalizeH="0" baseline="0" dirty="0">
                        <a:ln>
                          <a:noFill/>
                        </a:ln>
                        <a:solidFill>
                          <a:schemeClr val="tx1">
                            <a:lumMod val="65000"/>
                            <a:lumOff val="35000"/>
                          </a:schemeClr>
                        </a:solidFill>
                        <a:effectLst/>
                        <a:latin typeface="Open Sans"/>
                      </a:endParaRPr>
                    </a:p>
                  </a:txBody>
                  <a:tcPr horzOverflow="overflow"/>
                </a:tc>
                <a:extLst>
                  <a:ext uri="{0D108BD9-81ED-4DB2-BD59-A6C34878D82A}">
                    <a16:rowId xmlns:a16="http://schemas.microsoft.com/office/drawing/2014/main" val="10003"/>
                  </a:ext>
                </a:extLst>
              </a:tr>
            </a:tbl>
          </a:graphicData>
        </a:graphic>
      </p:graphicFrame>
      <p:grpSp>
        <p:nvGrpSpPr>
          <p:cNvPr id="7" name="Group 49">
            <a:extLst>
              <a:ext uri="{FF2B5EF4-FFF2-40B4-BE49-F238E27FC236}">
                <a16:creationId xmlns:a16="http://schemas.microsoft.com/office/drawing/2014/main" id="{0BC328DE-4533-4066-9AE2-87722635AF78}"/>
              </a:ext>
            </a:extLst>
          </p:cNvPr>
          <p:cNvGrpSpPr>
            <a:grpSpLocks/>
          </p:cNvGrpSpPr>
          <p:nvPr/>
        </p:nvGrpSpPr>
        <p:grpSpPr bwMode="auto">
          <a:xfrm>
            <a:off x="10144867" y="1776442"/>
            <a:ext cx="4908719" cy="6003926"/>
            <a:chOff x="3216" y="720"/>
            <a:chExt cx="2352" cy="3782"/>
          </a:xfrm>
        </p:grpSpPr>
        <p:sp>
          <p:nvSpPr>
            <p:cNvPr id="8" name="Text Box 50">
              <a:extLst>
                <a:ext uri="{FF2B5EF4-FFF2-40B4-BE49-F238E27FC236}">
                  <a16:creationId xmlns:a16="http://schemas.microsoft.com/office/drawing/2014/main" id="{F6364A02-2FF9-43F6-AFDA-8588262E340B}"/>
                </a:ext>
              </a:extLst>
            </p:cNvPr>
            <p:cNvSpPr txBox="1">
              <a:spLocks noChangeArrowheads="1"/>
            </p:cNvSpPr>
            <p:nvPr/>
          </p:nvSpPr>
          <p:spPr bwMode="auto">
            <a:xfrm>
              <a:off x="3264" y="1536"/>
              <a:ext cx="2256" cy="2966"/>
            </a:xfrm>
            <a:prstGeom prst="rect">
              <a:avLst/>
            </a:prstGeom>
            <a:noFill/>
            <a:ln w="12700">
              <a:noFill/>
              <a:miter lim="800000"/>
              <a:headEnd/>
              <a:tailEnd/>
            </a:ln>
            <a:effectLst/>
          </p:spPr>
          <p:txBody>
            <a:bodyPr>
              <a:spAutoFit/>
            </a:bodyPr>
            <a:lstStyle/>
            <a:p>
              <a:pPr>
                <a:spcBef>
                  <a:spcPct val="50000"/>
                </a:spcBef>
              </a:pPr>
              <a:r>
                <a:rPr lang="en-US" sz="2000" b="0" dirty="0">
                  <a:solidFill>
                    <a:schemeClr val="tx1">
                      <a:lumMod val="65000"/>
                      <a:lumOff val="35000"/>
                    </a:schemeClr>
                  </a:solidFill>
                  <a:latin typeface="Open Sans"/>
                </a:rPr>
                <a:t>N = a + b + c + d</a:t>
              </a:r>
            </a:p>
            <a:p>
              <a:pPr>
                <a:spcBef>
                  <a:spcPct val="50000"/>
                </a:spcBef>
              </a:pPr>
              <a:endParaRPr lang="en-US" sz="2000" b="0" dirty="0">
                <a:solidFill>
                  <a:schemeClr val="tx1">
                    <a:lumMod val="65000"/>
                    <a:lumOff val="35000"/>
                  </a:schemeClr>
                </a:solidFill>
                <a:latin typeface="Open Sans"/>
              </a:endParaRPr>
            </a:p>
            <a:p>
              <a:pPr>
                <a:spcBef>
                  <a:spcPct val="50000"/>
                </a:spcBef>
              </a:pPr>
              <a:r>
                <a:rPr lang="en-US" sz="2000" b="0" dirty="0">
                  <a:solidFill>
                    <a:schemeClr val="tx1">
                      <a:lumMod val="65000"/>
                      <a:lumOff val="35000"/>
                    </a:schemeClr>
                  </a:solidFill>
                  <a:latin typeface="Open Sans"/>
                </a:rPr>
                <a:t>Accuracy = (a + d)/N</a:t>
              </a:r>
            </a:p>
            <a:p>
              <a:pPr>
                <a:spcBef>
                  <a:spcPct val="50000"/>
                </a:spcBef>
              </a:pPr>
              <a:endParaRPr lang="en-US" sz="2000" b="0" dirty="0">
                <a:solidFill>
                  <a:schemeClr val="tx1">
                    <a:lumMod val="65000"/>
                    <a:lumOff val="35000"/>
                  </a:schemeClr>
                </a:solidFill>
                <a:latin typeface="Open Sans"/>
              </a:endParaRPr>
            </a:p>
            <a:p>
              <a:pPr>
                <a:spcBef>
                  <a:spcPct val="50000"/>
                </a:spcBef>
              </a:pPr>
              <a:r>
                <a:rPr lang="en-US" sz="2000" b="0" dirty="0">
                  <a:solidFill>
                    <a:schemeClr val="tx1">
                      <a:lumMod val="65000"/>
                      <a:lumOff val="35000"/>
                    </a:schemeClr>
                  </a:solidFill>
                  <a:latin typeface="Open Sans"/>
                </a:rPr>
                <a:t>Cost = p (a + d) + q (b + c)</a:t>
              </a:r>
            </a:p>
            <a:p>
              <a:pPr>
                <a:spcBef>
                  <a:spcPct val="50000"/>
                </a:spcBef>
              </a:pPr>
              <a:r>
                <a:rPr lang="en-US" sz="2000" b="0" dirty="0">
                  <a:solidFill>
                    <a:schemeClr val="tx1">
                      <a:lumMod val="65000"/>
                      <a:lumOff val="35000"/>
                    </a:schemeClr>
                  </a:solidFill>
                  <a:latin typeface="Open Sans"/>
                </a:rPr>
                <a:t>        = p (a + d) + q (N – a – d)</a:t>
              </a:r>
            </a:p>
            <a:p>
              <a:pPr>
                <a:spcBef>
                  <a:spcPct val="50000"/>
                </a:spcBef>
              </a:pPr>
              <a:r>
                <a:rPr lang="en-US" sz="2000" b="0" dirty="0">
                  <a:solidFill>
                    <a:schemeClr val="tx1">
                      <a:lumMod val="65000"/>
                      <a:lumOff val="35000"/>
                    </a:schemeClr>
                  </a:solidFill>
                  <a:latin typeface="Open Sans"/>
                </a:rPr>
                <a:t>        = q N – (q – p)(a + d)</a:t>
              </a:r>
            </a:p>
            <a:p>
              <a:pPr>
                <a:spcBef>
                  <a:spcPct val="50000"/>
                </a:spcBef>
              </a:pPr>
              <a:r>
                <a:rPr lang="en-US" sz="2000" b="0" dirty="0">
                  <a:solidFill>
                    <a:schemeClr val="tx1">
                      <a:lumMod val="65000"/>
                      <a:lumOff val="35000"/>
                    </a:schemeClr>
                  </a:solidFill>
                  <a:latin typeface="Open Sans"/>
                </a:rPr>
                <a:t>        = N [q – (q-p) </a:t>
              </a:r>
              <a:r>
                <a:rPr lang="en-US" sz="2000" b="0" dirty="0">
                  <a:solidFill>
                    <a:schemeClr val="tx1">
                      <a:lumMod val="65000"/>
                      <a:lumOff val="35000"/>
                    </a:schemeClr>
                  </a:solidFill>
                  <a:latin typeface="Open Sans"/>
                  <a:sym typeface="Symbol" pitchFamily="18" charset="2"/>
                </a:rPr>
                <a:t> </a:t>
              </a:r>
              <a:r>
                <a:rPr lang="en-US" sz="2000" b="0" dirty="0">
                  <a:solidFill>
                    <a:schemeClr val="tx1">
                      <a:lumMod val="65000"/>
                      <a:lumOff val="35000"/>
                    </a:schemeClr>
                  </a:solidFill>
                  <a:latin typeface="Open Sans"/>
                </a:rPr>
                <a:t>Accuracy] </a:t>
              </a:r>
            </a:p>
            <a:p>
              <a:pPr>
                <a:spcBef>
                  <a:spcPct val="50000"/>
                </a:spcBef>
              </a:pPr>
              <a:endParaRPr lang="en-US" sz="2000" b="0" dirty="0">
                <a:solidFill>
                  <a:schemeClr val="tx1">
                    <a:lumMod val="65000"/>
                    <a:lumOff val="35000"/>
                  </a:schemeClr>
                </a:solidFill>
                <a:latin typeface="Open Sans"/>
              </a:endParaRPr>
            </a:p>
          </p:txBody>
        </p:sp>
        <p:sp>
          <p:nvSpPr>
            <p:cNvPr id="9" name="Rectangle 51">
              <a:extLst>
                <a:ext uri="{FF2B5EF4-FFF2-40B4-BE49-F238E27FC236}">
                  <a16:creationId xmlns:a16="http://schemas.microsoft.com/office/drawing/2014/main" id="{2C9329F6-93D7-4237-80A0-142CCFC1BC3E}"/>
                </a:ext>
              </a:extLst>
            </p:cNvPr>
            <p:cNvSpPr>
              <a:spLocks noChangeArrowheads="1"/>
            </p:cNvSpPr>
            <p:nvPr/>
          </p:nvSpPr>
          <p:spPr bwMode="auto">
            <a:xfrm>
              <a:off x="3216" y="720"/>
              <a:ext cx="2352" cy="834"/>
            </a:xfrm>
            <a:prstGeom prst="rect">
              <a:avLst/>
            </a:prstGeom>
            <a:noFill/>
            <a:ln w="12700">
              <a:noFill/>
              <a:miter lim="800000"/>
              <a:headEnd/>
              <a:tailEnd/>
            </a:ln>
            <a:effectLst/>
          </p:spPr>
          <p:txBody>
            <a:bodyPr>
              <a:spAutoFit/>
            </a:bodyPr>
            <a:lstStyle/>
            <a:p>
              <a:r>
                <a:rPr lang="en-US" sz="2000" b="0" dirty="0">
                  <a:solidFill>
                    <a:schemeClr val="tx1">
                      <a:lumMod val="65000"/>
                      <a:lumOff val="35000"/>
                    </a:schemeClr>
                  </a:solidFill>
                  <a:latin typeface="Open Sans"/>
                </a:rPr>
                <a:t>Accuracy is proportional to cost if</a:t>
              </a:r>
              <a:br>
                <a:rPr lang="en-US" sz="2000" b="0" dirty="0">
                  <a:solidFill>
                    <a:schemeClr val="tx1">
                      <a:lumMod val="65000"/>
                      <a:lumOff val="35000"/>
                    </a:schemeClr>
                  </a:solidFill>
                  <a:latin typeface="Open Sans"/>
                </a:rPr>
              </a:br>
              <a:r>
                <a:rPr lang="en-US" sz="2000" b="0" dirty="0">
                  <a:solidFill>
                    <a:schemeClr val="tx1">
                      <a:lumMod val="65000"/>
                      <a:lumOff val="35000"/>
                    </a:schemeClr>
                  </a:solidFill>
                  <a:latin typeface="Open Sans"/>
                </a:rPr>
                <a:t>1. C(</a:t>
              </a:r>
              <a:r>
                <a:rPr lang="en-US" sz="2000" b="0" dirty="0" err="1">
                  <a:solidFill>
                    <a:schemeClr val="tx1">
                      <a:lumMod val="65000"/>
                      <a:lumOff val="35000"/>
                    </a:schemeClr>
                  </a:solidFill>
                  <a:latin typeface="Open Sans"/>
                </a:rPr>
                <a:t>Yes|No</a:t>
              </a:r>
              <a:r>
                <a:rPr lang="en-US" sz="2000" b="0" dirty="0">
                  <a:solidFill>
                    <a:schemeClr val="tx1">
                      <a:lumMod val="65000"/>
                      <a:lumOff val="35000"/>
                    </a:schemeClr>
                  </a:solidFill>
                  <a:latin typeface="Open Sans"/>
                </a:rPr>
                <a:t>)=C(</a:t>
              </a:r>
              <a:r>
                <a:rPr lang="en-US" sz="2000" b="0" dirty="0" err="1">
                  <a:solidFill>
                    <a:schemeClr val="tx1">
                      <a:lumMod val="65000"/>
                      <a:lumOff val="35000"/>
                    </a:schemeClr>
                  </a:solidFill>
                  <a:latin typeface="Open Sans"/>
                </a:rPr>
                <a:t>No|Yes</a:t>
              </a:r>
              <a:r>
                <a:rPr lang="en-US" sz="2000" b="0" dirty="0">
                  <a:solidFill>
                    <a:schemeClr val="tx1">
                      <a:lumMod val="65000"/>
                      <a:lumOff val="35000"/>
                    </a:schemeClr>
                  </a:solidFill>
                  <a:latin typeface="Open Sans"/>
                </a:rPr>
                <a:t>) = q </a:t>
              </a:r>
              <a:br>
                <a:rPr lang="en-US" sz="2000" b="0" dirty="0">
                  <a:solidFill>
                    <a:schemeClr val="tx1">
                      <a:lumMod val="65000"/>
                      <a:lumOff val="35000"/>
                    </a:schemeClr>
                  </a:solidFill>
                  <a:latin typeface="Open Sans"/>
                </a:rPr>
              </a:br>
              <a:r>
                <a:rPr lang="en-US" sz="2000" b="0" dirty="0">
                  <a:solidFill>
                    <a:schemeClr val="tx1">
                      <a:lumMod val="65000"/>
                      <a:lumOff val="35000"/>
                    </a:schemeClr>
                  </a:solidFill>
                  <a:latin typeface="Open Sans"/>
                </a:rPr>
                <a:t>2. C(</a:t>
              </a:r>
              <a:r>
                <a:rPr lang="en-US" sz="2000" b="0" dirty="0" err="1">
                  <a:solidFill>
                    <a:schemeClr val="tx1">
                      <a:lumMod val="65000"/>
                      <a:lumOff val="35000"/>
                    </a:schemeClr>
                  </a:solidFill>
                  <a:latin typeface="Open Sans"/>
                </a:rPr>
                <a:t>Yes|Yes</a:t>
              </a:r>
              <a:r>
                <a:rPr lang="en-US" sz="2000" b="0" dirty="0">
                  <a:solidFill>
                    <a:schemeClr val="tx1">
                      <a:lumMod val="65000"/>
                      <a:lumOff val="35000"/>
                    </a:schemeClr>
                  </a:solidFill>
                  <a:latin typeface="Open Sans"/>
                </a:rPr>
                <a:t>)=C(</a:t>
              </a:r>
              <a:r>
                <a:rPr lang="en-US" sz="2000" b="0" dirty="0" err="1">
                  <a:solidFill>
                    <a:schemeClr val="tx1">
                      <a:lumMod val="65000"/>
                      <a:lumOff val="35000"/>
                    </a:schemeClr>
                  </a:solidFill>
                  <a:latin typeface="Open Sans"/>
                </a:rPr>
                <a:t>No|No</a:t>
              </a:r>
              <a:r>
                <a:rPr lang="en-US" sz="2000" b="0" dirty="0">
                  <a:solidFill>
                    <a:schemeClr val="tx1">
                      <a:lumMod val="65000"/>
                      <a:lumOff val="35000"/>
                    </a:schemeClr>
                  </a:solidFill>
                  <a:latin typeface="Open Sans"/>
                </a:rPr>
                <a:t>) = p</a:t>
              </a:r>
            </a:p>
          </p:txBody>
        </p:sp>
      </p:grpSp>
      <p:cxnSp>
        <p:nvCxnSpPr>
          <p:cNvPr id="11" name="Straight Connector 10">
            <a:extLst>
              <a:ext uri="{FF2B5EF4-FFF2-40B4-BE49-F238E27FC236}">
                <a16:creationId xmlns:a16="http://schemas.microsoft.com/office/drawing/2014/main" id="{17413E5B-F2DE-464F-997F-B94691D9D4D1}"/>
              </a:ext>
            </a:extLst>
          </p:cNvPr>
          <p:cNvCxnSpPr/>
          <p:nvPr/>
        </p:nvCxnSpPr>
        <p:spPr>
          <a:xfrm>
            <a:off x="8489815" y="1380565"/>
            <a:ext cx="0" cy="656991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76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sz="2800" b="0" i="0" u="none" strike="noStrike" cap="none" dirty="0">
                <a:solidFill>
                  <a:srgbClr val="3F3F3F"/>
                </a:solidFill>
                <a:latin typeface="Open Sans SemiBold"/>
                <a:ea typeface="Open Sans SemiBold"/>
                <a:cs typeface="Open Sans SemiBold"/>
                <a:sym typeface="Open Sans SemiBold"/>
              </a:rPr>
              <a:t>Random Forest Classifier									</a:t>
            </a:r>
            <a:endParaRPr dirty="0"/>
          </a:p>
        </p:txBody>
      </p:sp>
      <p:sp>
        <p:nvSpPr>
          <p:cNvPr id="389" name="Google Shape;389;p25"/>
          <p:cNvSpPr/>
          <p:nvPr/>
        </p:nvSpPr>
        <p:spPr>
          <a:xfrm>
            <a:off x="951457" y="3670642"/>
            <a:ext cx="13212412" cy="3243114"/>
          </a:xfrm>
          <a:prstGeom prst="rect">
            <a:avLst/>
          </a:prstGeom>
          <a:noFill/>
          <a:ln>
            <a:noFill/>
          </a:ln>
        </p:spPr>
        <p:txBody>
          <a:bodyPr spcFirstLastPara="1" wrap="square" lIns="91425" tIns="45700" rIns="91425" bIns="45700" anchor="t" anchorCtr="0">
            <a:noAutofit/>
          </a:bodyPr>
          <a:lstStyle/>
          <a:p>
            <a:pPr lvl="0"/>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US" sz="2000" dirty="0">
                <a:solidFill>
                  <a:schemeClr val="tx1">
                    <a:lumMod val="65000"/>
                    <a:lumOff val="35000"/>
                  </a:schemeClr>
                </a:solidFill>
                <a:latin typeface="Open Sans"/>
                <a:sym typeface="Open Sans"/>
              </a:rPr>
              <a:t>P</a:t>
            </a:r>
            <a:r>
              <a:rPr lang="en-IN" sz="2000" dirty="0" err="1">
                <a:solidFill>
                  <a:schemeClr val="tx1">
                    <a:lumMod val="65000"/>
                    <a:lumOff val="35000"/>
                  </a:schemeClr>
                </a:solidFill>
                <a:latin typeface="Open Sans"/>
              </a:rPr>
              <a:t>redict</a:t>
            </a:r>
            <a:r>
              <a:rPr lang="en-IN" sz="2000" dirty="0">
                <a:solidFill>
                  <a:schemeClr val="tx1">
                    <a:lumMod val="65000"/>
                    <a:lumOff val="35000"/>
                  </a:schemeClr>
                </a:solidFill>
                <a:latin typeface="Open Sans"/>
              </a:rPr>
              <a:t> the survival of a horse based on various observed medical conditions. Load the data from “horses.csv” and observe whether it contains missing values. The dataset contains many categorical features; replace them with label encoding. Replace the missing values by the most frequent value in each column. Fit a decision tree classifier and random forest classifier, and observe the accuracy.</a:t>
            </a:r>
          </a:p>
          <a:p>
            <a:pPr fontAlgn="base"/>
            <a:endParaRPr lang="en-US" sz="2000" kern="0" dirty="0">
              <a:solidFill>
                <a:srgbClr val="3F3F3F"/>
              </a:solidFill>
              <a:latin typeface="Open Sans"/>
              <a:ea typeface="Open Sans"/>
              <a:cs typeface="Open Sans"/>
              <a:sym typeface="Open Sans"/>
            </a:endParaRPr>
          </a:p>
          <a:p>
            <a:pPr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lang="en-IN" sz="2000" dirty="0">
                <a:solidFill>
                  <a:schemeClr val="tx1">
                    <a:lumMod val="65000"/>
                    <a:lumOff val="35000"/>
                  </a:schemeClr>
                </a:solidFill>
                <a:latin typeface="Open Sans"/>
              </a:rPr>
              <a:t>Learn to fit a decision tree, and compare its accuracy with random forest classifier.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6030504020204"/>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103735"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15 mins.</a:t>
            </a:r>
            <a:endParaRPr lang="en-IN" sz="2800" dirty="0"/>
          </a:p>
        </p:txBody>
      </p:sp>
    </p:spTree>
    <p:extLst>
      <p:ext uri="{BB962C8B-B14F-4D97-AF65-F5344CB8AC3E}">
        <p14:creationId xmlns:p14="http://schemas.microsoft.com/office/powerpoint/2010/main" val="1470103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sz="2800" b="0" i="0" u="none" strike="noStrike" cap="none" dirty="0">
                <a:solidFill>
                  <a:srgbClr val="3F3F3F"/>
                </a:solidFill>
                <a:latin typeface="Open Sans SemiBold"/>
                <a:ea typeface="Open Sans SemiBold"/>
                <a:cs typeface="Open Sans SemiBold"/>
                <a:sym typeface="Open Sans SemiBold"/>
              </a:rPr>
              <a:t>Random Forest Classifier</a:t>
            </a:r>
            <a:r>
              <a:rPr lang="en-US" sz="2800" b="0" i="0" u="none" strike="noStrike" cap="none" dirty="0">
                <a:solidFill>
                  <a:srgbClr val="3F3F3F"/>
                </a:solidFill>
                <a:latin typeface="Open Sans SemiBold"/>
                <a:ea typeface="Open Sans SemiBold"/>
                <a:cs typeface="Open Sans SemiBold"/>
                <a:sym typeface="Open Sans SemiBold"/>
              </a:rPr>
              <a:t>								</a:t>
            </a:r>
            <a:r>
              <a:rPr lang="en-US" dirty="0">
                <a:solidFill>
                  <a:srgbClr val="3F3F3F"/>
                </a:solidFill>
              </a:rPr>
              <a:t>      </a:t>
            </a:r>
            <a:r>
              <a:rPr lang="en-US" sz="2800" b="0" i="0" u="none" strike="noStrike" cap="none" dirty="0">
                <a:solidFill>
                  <a:srgbClr val="3F3F3F"/>
                </a:solidFill>
                <a:latin typeface="Open Sans SemiBold"/>
                <a:ea typeface="Open Sans SemiBold"/>
                <a:cs typeface="Open Sans SemiBold"/>
                <a:sym typeface="Open Sans SemiBold"/>
              </a:rPr>
              <a:t>Duration: </a:t>
            </a:r>
            <a:r>
              <a:rPr lang="en-US" dirty="0">
                <a:solidFill>
                  <a:srgbClr val="3F3F3F"/>
                </a:solidFill>
              </a:rPr>
              <a:t>15</a:t>
            </a:r>
            <a:r>
              <a:rPr lang="en-US" sz="2800" b="0" i="0" u="none" strike="noStrike" cap="none" dirty="0">
                <a:solidFill>
                  <a:srgbClr val="3F3F3F"/>
                </a:solidFill>
                <a:latin typeface="Open Sans SemiBold"/>
                <a:ea typeface="Open Sans SemiBold"/>
                <a:cs typeface="Open Sans SemiBold"/>
                <a:sym typeface="Open Sans SemiBold"/>
              </a:rPr>
              <a:t> mins.</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err="1">
                <a:solidFill>
                  <a:schemeClr val="tx1">
                    <a:lumMod val="65000"/>
                    <a:lumOff val="35000"/>
                  </a:schemeClr>
                </a:solidFill>
                <a:latin typeface="Open Sans" panose="020B0606030504020204"/>
              </a:rPr>
              <a:t>PeerLoanKart</a:t>
            </a:r>
            <a:r>
              <a:rPr lang="en-IN" sz="2000" dirty="0">
                <a:solidFill>
                  <a:schemeClr val="tx1">
                    <a:lumMod val="65000"/>
                    <a:lumOff val="35000"/>
                  </a:schemeClr>
                </a:solidFill>
                <a:latin typeface="Open Sans" panose="020B0606030504020204"/>
              </a:rPr>
              <a:t> is an NBFC (Non-banking Financial Company) that facilitates peer-to-peer loan. </a:t>
            </a:r>
          </a:p>
          <a:p>
            <a:r>
              <a:rPr lang="en-IN" sz="2000" dirty="0">
                <a:solidFill>
                  <a:schemeClr val="tx1">
                    <a:lumMod val="65000"/>
                    <a:lumOff val="35000"/>
                  </a:schemeClr>
                </a:solidFill>
                <a:latin typeface="Open Sans" panose="020B0606030504020204"/>
              </a:rPr>
              <a:t>It connects people who need money (borrowers) with people who have money (investors). As an investor, you would want to invest in people who showed a profile of having a high probability of paying you back. </a:t>
            </a:r>
          </a:p>
          <a:p>
            <a:r>
              <a:rPr lang="en-IN" sz="2000" dirty="0">
                <a:solidFill>
                  <a:schemeClr val="tx1">
                    <a:lumMod val="65000"/>
                    <a:lumOff val="35000"/>
                  </a:schemeClr>
                </a:solidFill>
                <a:latin typeface="Open Sans" panose="020B0606030504020204"/>
              </a:rPr>
              <a:t>You “as an ML expert” create a model that will help predict whether a borrower will pay the loan or not. </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IN" sz="2000" b="1"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4020202020204" charset="0"/>
              <a:cs typeface="Open Sans" panose="020B0604020202020204" charset="0"/>
              <a:sym typeface="Open Sans"/>
            </a:endParaRPr>
          </a:p>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lang="en-IN" sz="2000" dirty="0">
                <a:solidFill>
                  <a:schemeClr val="tx1">
                    <a:lumMod val="65000"/>
                    <a:lumOff val="35000"/>
                  </a:schemeClr>
                </a:solidFill>
                <a:latin typeface="Open Sans" panose="020B0606030504020204"/>
              </a:rPr>
              <a:t>Increase profits up to 20% as NPA will be reduced due to loan disbursal for only creditworthy borrowers</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rPr>
              <a:t>This practice is not graded. It is only intended for you to apply the knowledge you gained to solve real-world problems.</a:t>
            </a: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Arial"/>
              <a:cs typeface="Arial"/>
              <a:sym typeface="Arial"/>
            </a:endParaRPr>
          </a:p>
        </p:txBody>
      </p:sp>
    </p:spTree>
    <p:extLst>
      <p:ext uri="{BB962C8B-B14F-4D97-AF65-F5344CB8AC3E}">
        <p14:creationId xmlns:p14="http://schemas.microsoft.com/office/powerpoint/2010/main" val="84041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Classification</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1: Definition of Classification</a:t>
            </a:r>
          </a:p>
        </p:txBody>
      </p:sp>
    </p:spTree>
    <p:extLst>
      <p:ext uri="{BB962C8B-B14F-4D97-AF65-F5344CB8AC3E}">
        <p14:creationId xmlns:p14="http://schemas.microsoft.com/office/powerpoint/2010/main" val="3210897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F2AB585-F1CE-40C6-91F4-12653A1C3D6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Import Libraries</a:t>
            </a:r>
          </a:p>
        </p:txBody>
      </p:sp>
      <p:pic>
        <p:nvPicPr>
          <p:cNvPr id="4" name="Shape 375">
            <a:extLst>
              <a:ext uri="{FF2B5EF4-FFF2-40B4-BE49-F238E27FC236}">
                <a16:creationId xmlns:a16="http://schemas.microsoft.com/office/drawing/2014/main" id="{55FE6B7F-664F-4FD2-B0F2-3F7AF432C5B7}"/>
              </a:ext>
            </a:extLst>
          </p:cNvPr>
          <p:cNvPicPr preferRelativeResize="0"/>
          <p:nvPr/>
        </p:nvPicPr>
        <p:blipFill rotWithShape="1">
          <a:blip r:embed="rId2">
            <a:alphaModFix/>
          </a:blip>
          <a:srcRect/>
          <a:stretch/>
        </p:blipFill>
        <p:spPr>
          <a:xfrm>
            <a:off x="6529964" y="829986"/>
            <a:ext cx="3310102" cy="253919"/>
          </a:xfrm>
          <a:prstGeom prst="rect">
            <a:avLst/>
          </a:prstGeom>
          <a:noFill/>
          <a:ln>
            <a:noFill/>
          </a:ln>
        </p:spPr>
      </p:pic>
      <p:grpSp>
        <p:nvGrpSpPr>
          <p:cNvPr id="5" name="Group 4">
            <a:extLst>
              <a:ext uri="{FF2B5EF4-FFF2-40B4-BE49-F238E27FC236}">
                <a16:creationId xmlns:a16="http://schemas.microsoft.com/office/drawing/2014/main" id="{90726382-EAE7-4888-873C-BD21CDD3DD4A}"/>
              </a:ext>
            </a:extLst>
          </p:cNvPr>
          <p:cNvGrpSpPr/>
          <p:nvPr/>
        </p:nvGrpSpPr>
        <p:grpSpPr>
          <a:xfrm>
            <a:off x="1250544" y="1381253"/>
            <a:ext cx="13754912" cy="4727717"/>
            <a:chOff x="514821" y="1575732"/>
            <a:chExt cx="15226358" cy="4007945"/>
          </a:xfrm>
        </p:grpSpPr>
        <p:grpSp>
          <p:nvGrpSpPr>
            <p:cNvPr id="6" name="Group 5">
              <a:extLst>
                <a:ext uri="{FF2B5EF4-FFF2-40B4-BE49-F238E27FC236}">
                  <a16:creationId xmlns:a16="http://schemas.microsoft.com/office/drawing/2014/main" id="{FE44288A-254B-49BC-AB8F-550E3794A1F7}"/>
                </a:ext>
              </a:extLst>
            </p:cNvPr>
            <p:cNvGrpSpPr/>
            <p:nvPr/>
          </p:nvGrpSpPr>
          <p:grpSpPr>
            <a:xfrm>
              <a:off x="7293950" y="1575732"/>
              <a:ext cx="1726556" cy="730899"/>
              <a:chOff x="7530784" y="3794728"/>
              <a:chExt cx="1194432" cy="685800"/>
            </a:xfrm>
          </p:grpSpPr>
          <p:sp>
            <p:nvSpPr>
              <p:cNvPr id="12" name="Rounded Rectangle 124">
                <a:extLst>
                  <a:ext uri="{FF2B5EF4-FFF2-40B4-BE49-F238E27FC236}">
                    <a16:creationId xmlns:a16="http://schemas.microsoft.com/office/drawing/2014/main" id="{08FD1E99-6223-4935-9730-3D8BD964B3C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C5A28A7B-3A2D-4ED1-BF7B-845A784AC4CF}"/>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7" name="Group 6">
              <a:extLst>
                <a:ext uri="{FF2B5EF4-FFF2-40B4-BE49-F238E27FC236}">
                  <a16:creationId xmlns:a16="http://schemas.microsoft.com/office/drawing/2014/main" id="{7BC6DBF6-5EAF-44B1-92D5-2CA50B98E905}"/>
                </a:ext>
              </a:extLst>
            </p:cNvPr>
            <p:cNvGrpSpPr/>
            <p:nvPr/>
          </p:nvGrpSpPr>
          <p:grpSpPr>
            <a:xfrm>
              <a:off x="514821" y="2306633"/>
              <a:ext cx="15226358" cy="3277044"/>
              <a:chOff x="3533641" y="4914900"/>
              <a:chExt cx="9576000" cy="3766537"/>
            </a:xfrm>
          </p:grpSpPr>
          <p:sp>
            <p:nvSpPr>
              <p:cNvPr id="8" name="Rectangle 7">
                <a:extLst>
                  <a:ext uri="{FF2B5EF4-FFF2-40B4-BE49-F238E27FC236}">
                    <a16:creationId xmlns:a16="http://schemas.microsoft.com/office/drawing/2014/main" id="{AAB24F93-E13B-448B-99AE-1708B5604E8D}"/>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9" name="Straight Connector 8">
                <a:extLst>
                  <a:ext uri="{FF2B5EF4-FFF2-40B4-BE49-F238E27FC236}">
                    <a16:creationId xmlns:a16="http://schemas.microsoft.com/office/drawing/2014/main" id="{98CD674D-8489-4178-97AF-D9F2AE33D7E8}"/>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0" name="Isosceles Triangle 9">
                <a:extLst>
                  <a:ext uri="{FF2B5EF4-FFF2-40B4-BE49-F238E27FC236}">
                    <a16:creationId xmlns:a16="http://schemas.microsoft.com/office/drawing/2014/main" id="{B7B4F0EB-7DC5-4A42-8C84-6D45058C1F64}"/>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4B8B14BA-16B2-4000-A486-DBE83DBCD7D3}"/>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pandas as pd</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numpy</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np</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matplotlib.pyplot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seaborn as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sns</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%matplotlib inline</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sklearn.model_selection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train_test_split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grpSp>
    </p:spTree>
    <p:extLst>
      <p:ext uri="{BB962C8B-B14F-4D97-AF65-F5344CB8AC3E}">
        <p14:creationId xmlns:p14="http://schemas.microsoft.com/office/powerpoint/2010/main" val="2544104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2519FA9-E04D-47F3-B24E-C08CBDA04E8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Get the Data</a:t>
            </a:r>
          </a:p>
        </p:txBody>
      </p:sp>
      <p:pic>
        <p:nvPicPr>
          <p:cNvPr id="4" name="Shape 375">
            <a:extLst>
              <a:ext uri="{FF2B5EF4-FFF2-40B4-BE49-F238E27FC236}">
                <a16:creationId xmlns:a16="http://schemas.microsoft.com/office/drawing/2014/main" id="{351236D4-BA48-4D88-A165-73807D11CD78}"/>
              </a:ext>
            </a:extLst>
          </p:cNvPr>
          <p:cNvPicPr preferRelativeResize="0"/>
          <p:nvPr/>
        </p:nvPicPr>
        <p:blipFill rotWithShape="1">
          <a:blip r:embed="rId2">
            <a:alphaModFix/>
          </a:blip>
          <a:srcRect/>
          <a:stretch/>
        </p:blipFill>
        <p:spPr>
          <a:xfrm>
            <a:off x="6529964" y="829986"/>
            <a:ext cx="3310102" cy="253919"/>
          </a:xfrm>
          <a:prstGeom prst="rect">
            <a:avLst/>
          </a:prstGeom>
          <a:noFill/>
          <a:ln>
            <a:noFill/>
          </a:ln>
        </p:spPr>
      </p:pic>
      <p:grpSp>
        <p:nvGrpSpPr>
          <p:cNvPr id="16" name="Group 15">
            <a:extLst>
              <a:ext uri="{FF2B5EF4-FFF2-40B4-BE49-F238E27FC236}">
                <a16:creationId xmlns:a16="http://schemas.microsoft.com/office/drawing/2014/main" id="{F6E913A4-77F5-48FB-BC0D-EDD08D53BDBE}"/>
              </a:ext>
            </a:extLst>
          </p:cNvPr>
          <p:cNvGrpSpPr/>
          <p:nvPr/>
        </p:nvGrpSpPr>
        <p:grpSpPr>
          <a:xfrm>
            <a:off x="1250544" y="1381254"/>
            <a:ext cx="13754912" cy="2401852"/>
            <a:chOff x="1250544" y="1381254"/>
            <a:chExt cx="13754912" cy="2401852"/>
          </a:xfrm>
        </p:grpSpPr>
        <p:grpSp>
          <p:nvGrpSpPr>
            <p:cNvPr id="6" name="Group 5">
              <a:extLst>
                <a:ext uri="{FF2B5EF4-FFF2-40B4-BE49-F238E27FC236}">
                  <a16:creationId xmlns:a16="http://schemas.microsoft.com/office/drawing/2014/main" id="{B58B876C-2F6E-47DE-A3DE-09881D63F5D5}"/>
                </a:ext>
              </a:extLst>
            </p:cNvPr>
            <p:cNvGrpSpPr/>
            <p:nvPr/>
          </p:nvGrpSpPr>
          <p:grpSpPr>
            <a:xfrm>
              <a:off x="7374551" y="1381254"/>
              <a:ext cx="1559705" cy="820557"/>
              <a:chOff x="7530784" y="3794728"/>
              <a:chExt cx="1194432" cy="685800"/>
            </a:xfrm>
          </p:grpSpPr>
          <p:sp>
            <p:nvSpPr>
              <p:cNvPr id="12" name="Rounded Rectangle 124">
                <a:extLst>
                  <a:ext uri="{FF2B5EF4-FFF2-40B4-BE49-F238E27FC236}">
                    <a16:creationId xmlns:a16="http://schemas.microsoft.com/office/drawing/2014/main" id="{253AB9EE-576C-48A0-94AF-77EB519697D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C11AD62F-C69A-43F3-9D33-4DBB798A2FFE}"/>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9" name="Straight Connector 8">
              <a:extLst>
                <a:ext uri="{FF2B5EF4-FFF2-40B4-BE49-F238E27FC236}">
                  <a16:creationId xmlns:a16="http://schemas.microsoft.com/office/drawing/2014/main" id="{13CD64C8-2B31-4AC7-935D-DF10E5A40C41}"/>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0" name="Isosceles Triangle 9">
              <a:extLst>
                <a:ext uri="{FF2B5EF4-FFF2-40B4-BE49-F238E27FC236}">
                  <a16:creationId xmlns:a16="http://schemas.microsoft.com/office/drawing/2014/main" id="{78BF63FB-DCA9-4727-90A0-E69187D144CB}"/>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4" name="Group 13">
              <a:extLst>
                <a:ext uri="{FF2B5EF4-FFF2-40B4-BE49-F238E27FC236}">
                  <a16:creationId xmlns:a16="http://schemas.microsoft.com/office/drawing/2014/main" id="{50ADD7B4-B539-4FFB-9655-80A9CD78719E}"/>
                </a:ext>
              </a:extLst>
            </p:cNvPr>
            <p:cNvGrpSpPr/>
            <p:nvPr/>
          </p:nvGrpSpPr>
          <p:grpSpPr>
            <a:xfrm>
              <a:off x="1250544" y="2786446"/>
              <a:ext cx="13754912" cy="996660"/>
              <a:chOff x="1250544" y="2786446"/>
              <a:chExt cx="13754912" cy="3094402"/>
            </a:xfrm>
          </p:grpSpPr>
          <p:sp>
            <p:nvSpPr>
              <p:cNvPr id="8" name="Rectangle 7">
                <a:extLst>
                  <a:ext uri="{FF2B5EF4-FFF2-40B4-BE49-F238E27FC236}">
                    <a16:creationId xmlns:a16="http://schemas.microsoft.com/office/drawing/2014/main" id="{916A7872-4EEB-45E1-BA70-562F751FC285}"/>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29AC350E-866A-4497-87C1-5ACC164BE225}"/>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loans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pd.read_csv</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('loan_borowwer_data.csv’)</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loans.describe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grpSp>
      <p:pic>
        <p:nvPicPr>
          <p:cNvPr id="15" name="Picture 14">
            <a:extLst>
              <a:ext uri="{FF2B5EF4-FFF2-40B4-BE49-F238E27FC236}">
                <a16:creationId xmlns:a16="http://schemas.microsoft.com/office/drawing/2014/main" id="{774A7D8F-D8EE-4334-9F0A-C958244D8611}"/>
              </a:ext>
            </a:extLst>
          </p:cNvPr>
          <p:cNvPicPr>
            <a:picLocks noChangeAspect="1"/>
          </p:cNvPicPr>
          <p:nvPr/>
        </p:nvPicPr>
        <p:blipFill>
          <a:blip r:embed="rId3"/>
          <a:stretch>
            <a:fillRect/>
          </a:stretch>
        </p:blipFill>
        <p:spPr>
          <a:xfrm>
            <a:off x="2329990" y="4102049"/>
            <a:ext cx="11596020" cy="3319735"/>
          </a:xfrm>
          <a:prstGeom prst="rect">
            <a:avLst/>
          </a:prstGeom>
          <a:ln w="28575">
            <a:solidFill>
              <a:schemeClr val="accent2"/>
            </a:solidFill>
          </a:ln>
        </p:spPr>
      </p:pic>
    </p:spTree>
    <p:extLst>
      <p:ext uri="{BB962C8B-B14F-4D97-AF65-F5344CB8AC3E}">
        <p14:creationId xmlns:p14="http://schemas.microsoft.com/office/powerpoint/2010/main" val="1478826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BB3BC47-66B5-4000-B220-46C87DAEACD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Exploratory Data Analysis</a:t>
            </a:r>
          </a:p>
        </p:txBody>
      </p:sp>
      <p:pic>
        <p:nvPicPr>
          <p:cNvPr id="4" name="Shape 375">
            <a:extLst>
              <a:ext uri="{FF2B5EF4-FFF2-40B4-BE49-F238E27FC236}">
                <a16:creationId xmlns:a16="http://schemas.microsoft.com/office/drawing/2014/main" id="{4C0CA4AF-8D0E-449D-BD87-9B339696E494}"/>
              </a:ext>
            </a:extLst>
          </p:cNvPr>
          <p:cNvPicPr preferRelativeResize="0"/>
          <p:nvPr/>
        </p:nvPicPr>
        <p:blipFill rotWithShape="1">
          <a:blip r:embed="rId2">
            <a:alphaModFix/>
          </a:blip>
          <a:srcRect/>
          <a:stretch/>
        </p:blipFill>
        <p:spPr>
          <a:xfrm>
            <a:off x="5761855" y="829986"/>
            <a:ext cx="4846320" cy="253919"/>
          </a:xfrm>
          <a:prstGeom prst="rect">
            <a:avLst/>
          </a:prstGeom>
          <a:noFill/>
          <a:ln>
            <a:noFill/>
          </a:ln>
        </p:spPr>
      </p:pic>
      <p:grpSp>
        <p:nvGrpSpPr>
          <p:cNvPr id="6" name="Group 5">
            <a:extLst>
              <a:ext uri="{FF2B5EF4-FFF2-40B4-BE49-F238E27FC236}">
                <a16:creationId xmlns:a16="http://schemas.microsoft.com/office/drawing/2014/main" id="{1EE29A68-6A0B-4157-A994-F0559D46C22E}"/>
              </a:ext>
            </a:extLst>
          </p:cNvPr>
          <p:cNvGrpSpPr/>
          <p:nvPr/>
        </p:nvGrpSpPr>
        <p:grpSpPr>
          <a:xfrm>
            <a:off x="7374551" y="2241864"/>
            <a:ext cx="1559705" cy="820557"/>
            <a:chOff x="7530784" y="3794728"/>
            <a:chExt cx="1194432" cy="685800"/>
          </a:xfrm>
        </p:grpSpPr>
        <p:sp>
          <p:nvSpPr>
            <p:cNvPr id="12" name="Rounded Rectangle 124">
              <a:extLst>
                <a:ext uri="{FF2B5EF4-FFF2-40B4-BE49-F238E27FC236}">
                  <a16:creationId xmlns:a16="http://schemas.microsoft.com/office/drawing/2014/main" id="{F4F52FD4-593D-4BE3-9CF6-803076DC21C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E192810E-E5F3-4DFC-8AB9-708E2977EB8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7" name="Straight Connector 6">
            <a:extLst>
              <a:ext uri="{FF2B5EF4-FFF2-40B4-BE49-F238E27FC236}">
                <a16:creationId xmlns:a16="http://schemas.microsoft.com/office/drawing/2014/main" id="{2E1CDC41-1F99-47B6-8F44-3ED97093CEBE}"/>
              </a:ext>
            </a:extLst>
          </p:cNvPr>
          <p:cNvCxnSpPr/>
          <p:nvPr/>
        </p:nvCxnSpPr>
        <p:spPr>
          <a:xfrm rot="5400000">
            <a:off x="7793945" y="339647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8" name="Isosceles Triangle 7">
            <a:extLst>
              <a:ext uri="{FF2B5EF4-FFF2-40B4-BE49-F238E27FC236}">
                <a16:creationId xmlns:a16="http://schemas.microsoft.com/office/drawing/2014/main" id="{2828B5C2-7D7D-4000-A9AB-96D0E9447D34}"/>
              </a:ext>
            </a:extLst>
          </p:cNvPr>
          <p:cNvSpPr/>
          <p:nvPr/>
        </p:nvSpPr>
        <p:spPr>
          <a:xfrm>
            <a:off x="7760546" y="332811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9" name="Group 8">
            <a:extLst>
              <a:ext uri="{FF2B5EF4-FFF2-40B4-BE49-F238E27FC236}">
                <a16:creationId xmlns:a16="http://schemas.microsoft.com/office/drawing/2014/main" id="{5F2E8EB4-3C0A-4A0F-8ADB-E267F8D744F1}"/>
              </a:ext>
            </a:extLst>
          </p:cNvPr>
          <p:cNvGrpSpPr/>
          <p:nvPr/>
        </p:nvGrpSpPr>
        <p:grpSpPr>
          <a:xfrm>
            <a:off x="1250544" y="3647056"/>
            <a:ext cx="13754912" cy="3028064"/>
            <a:chOff x="1250544" y="2786446"/>
            <a:chExt cx="13754912" cy="3094402"/>
          </a:xfrm>
        </p:grpSpPr>
        <p:sp>
          <p:nvSpPr>
            <p:cNvPr id="10" name="Rectangle 9">
              <a:extLst>
                <a:ext uri="{FF2B5EF4-FFF2-40B4-BE49-F238E27FC236}">
                  <a16:creationId xmlns:a16="http://schemas.microsoft.com/office/drawing/2014/main" id="{525D159F-8E9B-4EBA-823F-A015B7263F73}"/>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F8F23431-8029-45E4-88EE-6081A1AAC8FB}"/>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plt.figure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figsize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=(10,6))</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loans[loans['</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credit.policy</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']==1]['fico'].hist(alpha=0.5,color='blue',                                           bins=30,label='</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Credit.Policy</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loans[loans['</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credit.policy</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']==0]['fico'].hist(alpha=0.5,color='red',                                             bins=30,label='</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Credit.Policy</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=0')</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plt.legend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plt.xlabel</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('FICO')</a:t>
              </a:r>
            </a:p>
          </p:txBody>
        </p:sp>
      </p:grpSp>
      <p:sp>
        <p:nvSpPr>
          <p:cNvPr id="14" name="Rectangle: Rounded Corners 13">
            <a:extLst>
              <a:ext uri="{FF2B5EF4-FFF2-40B4-BE49-F238E27FC236}">
                <a16:creationId xmlns:a16="http://schemas.microsoft.com/office/drawing/2014/main" id="{41AD5E95-7E27-4289-9911-8235A056080B}"/>
              </a:ext>
            </a:extLst>
          </p:cNvPr>
          <p:cNvSpPr/>
          <p:nvPr/>
        </p:nvSpPr>
        <p:spPr>
          <a:xfrm>
            <a:off x="3412564" y="1307470"/>
            <a:ext cx="9430871"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a:rPr>
              <a:t>Create a histogram of two FICO distributions on top of each other, one for each </a:t>
            </a:r>
            <a:r>
              <a:rPr lang="en-US" sz="2000" dirty="0" err="1">
                <a:latin typeface="Open Sans" panose="020B0604020202020204"/>
              </a:rPr>
              <a:t>credit.policy</a:t>
            </a:r>
            <a:r>
              <a:rPr lang="en-US" sz="2000" dirty="0">
                <a:latin typeface="Open Sans" panose="020B0604020202020204"/>
              </a:rPr>
              <a:t> outcome.</a:t>
            </a:r>
            <a:endParaRPr lang="en-IN" sz="2000" dirty="0">
              <a:latin typeface="Open Sans" panose="020B0604020202020204"/>
            </a:endParaRPr>
          </a:p>
        </p:txBody>
      </p:sp>
    </p:spTree>
    <p:extLst>
      <p:ext uri="{BB962C8B-B14F-4D97-AF65-F5344CB8AC3E}">
        <p14:creationId xmlns:p14="http://schemas.microsoft.com/office/powerpoint/2010/main" val="1847388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A3371ED-AA05-43E3-97D6-12A16A731CB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Exploratory Data Analysis</a:t>
            </a:r>
          </a:p>
        </p:txBody>
      </p:sp>
      <p:pic>
        <p:nvPicPr>
          <p:cNvPr id="4" name="Shape 375">
            <a:extLst>
              <a:ext uri="{FF2B5EF4-FFF2-40B4-BE49-F238E27FC236}">
                <a16:creationId xmlns:a16="http://schemas.microsoft.com/office/drawing/2014/main" id="{E41DDC57-C71B-414B-9F30-B83BBDC8BF7F}"/>
              </a:ext>
            </a:extLst>
          </p:cNvPr>
          <p:cNvPicPr preferRelativeResize="0"/>
          <p:nvPr/>
        </p:nvPicPr>
        <p:blipFill rotWithShape="1">
          <a:blip r:embed="rId2">
            <a:alphaModFix/>
          </a:blip>
          <a:srcRect/>
          <a:stretch/>
        </p:blipFill>
        <p:spPr>
          <a:xfrm>
            <a:off x="5761855" y="829986"/>
            <a:ext cx="4846320" cy="253919"/>
          </a:xfrm>
          <a:prstGeom prst="rect">
            <a:avLst/>
          </a:prstGeom>
          <a:noFill/>
          <a:ln>
            <a:noFill/>
          </a:ln>
        </p:spPr>
      </p:pic>
      <p:pic>
        <p:nvPicPr>
          <p:cNvPr id="5" name="Picture 4">
            <a:extLst>
              <a:ext uri="{FF2B5EF4-FFF2-40B4-BE49-F238E27FC236}">
                <a16:creationId xmlns:a16="http://schemas.microsoft.com/office/drawing/2014/main" id="{CB48AA7E-D97E-4236-9716-B8A5F952C59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4403584" y="2541142"/>
            <a:ext cx="7448832" cy="4420453"/>
          </a:xfrm>
          <a:prstGeom prst="rect">
            <a:avLst/>
          </a:prstGeom>
        </p:spPr>
      </p:pic>
    </p:spTree>
    <p:extLst>
      <p:ext uri="{BB962C8B-B14F-4D97-AF65-F5344CB8AC3E}">
        <p14:creationId xmlns:p14="http://schemas.microsoft.com/office/powerpoint/2010/main" val="2793100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EFDFFCF2-8729-4FB6-B4AF-E40A27AB7AE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Exploratory Data Analysis</a:t>
            </a:r>
          </a:p>
        </p:txBody>
      </p:sp>
      <p:pic>
        <p:nvPicPr>
          <p:cNvPr id="4" name="Shape 375">
            <a:extLst>
              <a:ext uri="{FF2B5EF4-FFF2-40B4-BE49-F238E27FC236}">
                <a16:creationId xmlns:a16="http://schemas.microsoft.com/office/drawing/2014/main" id="{5395AE20-6508-417D-96ED-4FCA9992210E}"/>
              </a:ext>
            </a:extLst>
          </p:cNvPr>
          <p:cNvPicPr preferRelativeResize="0"/>
          <p:nvPr/>
        </p:nvPicPr>
        <p:blipFill rotWithShape="1">
          <a:blip r:embed="rId2">
            <a:alphaModFix/>
          </a:blip>
          <a:srcRect/>
          <a:stretch/>
        </p:blipFill>
        <p:spPr>
          <a:xfrm>
            <a:off x="5761855" y="829986"/>
            <a:ext cx="4846320" cy="253919"/>
          </a:xfrm>
          <a:prstGeom prst="rect">
            <a:avLst/>
          </a:prstGeom>
          <a:noFill/>
          <a:ln>
            <a:noFill/>
          </a:ln>
        </p:spPr>
      </p:pic>
      <p:sp>
        <p:nvSpPr>
          <p:cNvPr id="5" name="Rectangle: Rounded Corners 4">
            <a:extLst>
              <a:ext uri="{FF2B5EF4-FFF2-40B4-BE49-F238E27FC236}">
                <a16:creationId xmlns:a16="http://schemas.microsoft.com/office/drawing/2014/main" id="{C29A7314-579C-47BC-B162-DBD66DC74F1F}"/>
              </a:ext>
            </a:extLst>
          </p:cNvPr>
          <p:cNvSpPr/>
          <p:nvPr/>
        </p:nvSpPr>
        <p:spPr>
          <a:xfrm>
            <a:off x="3412564" y="1307470"/>
            <a:ext cx="9430871"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charset="0"/>
                <a:ea typeface="Open Sans" panose="020B0604020202020204" charset="0"/>
                <a:cs typeface="Open Sans" panose="020B0604020202020204" charset="0"/>
              </a:rPr>
              <a:t>Create a similar figure; select the </a:t>
            </a:r>
            <a:r>
              <a:rPr lang="en-US" sz="2000" dirty="0" err="1">
                <a:latin typeface="Open Sans" panose="020B0604020202020204" charset="0"/>
                <a:ea typeface="Open Sans" panose="020B0604020202020204" charset="0"/>
                <a:cs typeface="Open Sans" panose="020B0604020202020204" charset="0"/>
              </a:rPr>
              <a:t>not.fully.paid</a:t>
            </a:r>
            <a:r>
              <a:rPr lang="en-US" sz="2000" dirty="0">
                <a:latin typeface="Open Sans" panose="020B0604020202020204" charset="0"/>
                <a:ea typeface="Open Sans" panose="020B0604020202020204" charset="0"/>
                <a:cs typeface="Open Sans" panose="020B0604020202020204" charset="0"/>
              </a:rPr>
              <a:t> column</a:t>
            </a:r>
            <a:endParaRPr lang="en-IN" sz="2400" dirty="0">
              <a:latin typeface="Open Sans" panose="020B0604020202020204" charset="0"/>
              <a:ea typeface="Open Sans" panose="020B0604020202020204" charset="0"/>
              <a:cs typeface="Open Sans" panose="020B0604020202020204" charset="0"/>
            </a:endParaRPr>
          </a:p>
        </p:txBody>
      </p:sp>
      <p:grpSp>
        <p:nvGrpSpPr>
          <p:cNvPr id="6" name="Group 5">
            <a:extLst>
              <a:ext uri="{FF2B5EF4-FFF2-40B4-BE49-F238E27FC236}">
                <a16:creationId xmlns:a16="http://schemas.microsoft.com/office/drawing/2014/main" id="{6632A6B0-124F-45CE-B163-1D19AF0E36C4}"/>
              </a:ext>
            </a:extLst>
          </p:cNvPr>
          <p:cNvGrpSpPr/>
          <p:nvPr/>
        </p:nvGrpSpPr>
        <p:grpSpPr>
          <a:xfrm>
            <a:off x="7374551" y="2241864"/>
            <a:ext cx="1559705" cy="820557"/>
            <a:chOff x="7530784" y="3794728"/>
            <a:chExt cx="1194432" cy="685800"/>
          </a:xfrm>
        </p:grpSpPr>
        <p:sp>
          <p:nvSpPr>
            <p:cNvPr id="7" name="Rounded Rectangle 124">
              <a:extLst>
                <a:ext uri="{FF2B5EF4-FFF2-40B4-BE49-F238E27FC236}">
                  <a16:creationId xmlns:a16="http://schemas.microsoft.com/office/drawing/2014/main" id="{BBCB4905-F403-4878-9F9E-50E0475E9879}"/>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A635E841-8CF8-4EA1-8416-689943283ED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9" name="Straight Connector 8">
            <a:extLst>
              <a:ext uri="{FF2B5EF4-FFF2-40B4-BE49-F238E27FC236}">
                <a16:creationId xmlns:a16="http://schemas.microsoft.com/office/drawing/2014/main" id="{EBD0DAAB-7627-41A6-8641-35E22F98F19C}"/>
              </a:ext>
            </a:extLst>
          </p:cNvPr>
          <p:cNvCxnSpPr/>
          <p:nvPr/>
        </p:nvCxnSpPr>
        <p:spPr>
          <a:xfrm rot="5400000">
            <a:off x="7793945" y="339647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0" name="Isosceles Triangle 9">
            <a:extLst>
              <a:ext uri="{FF2B5EF4-FFF2-40B4-BE49-F238E27FC236}">
                <a16:creationId xmlns:a16="http://schemas.microsoft.com/office/drawing/2014/main" id="{7DFDCC98-1E08-4205-B142-B64EDF6E2720}"/>
              </a:ext>
            </a:extLst>
          </p:cNvPr>
          <p:cNvSpPr/>
          <p:nvPr/>
        </p:nvSpPr>
        <p:spPr>
          <a:xfrm>
            <a:off x="7760546" y="332811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2C4F1A5-C95D-4C42-BCB4-BF9C715BCA83}"/>
              </a:ext>
            </a:extLst>
          </p:cNvPr>
          <p:cNvGrpSpPr/>
          <p:nvPr/>
        </p:nvGrpSpPr>
        <p:grpSpPr>
          <a:xfrm>
            <a:off x="1250544" y="3647056"/>
            <a:ext cx="13754912" cy="3028064"/>
            <a:chOff x="1250544" y="2786446"/>
            <a:chExt cx="13754912" cy="3094402"/>
          </a:xfrm>
        </p:grpSpPr>
        <p:sp>
          <p:nvSpPr>
            <p:cNvPr id="12" name="Rectangle 11">
              <a:extLst>
                <a:ext uri="{FF2B5EF4-FFF2-40B4-BE49-F238E27FC236}">
                  <a16:creationId xmlns:a16="http://schemas.microsoft.com/office/drawing/2014/main" id="{8D82F3EE-F406-4572-8541-594D67C725DE}"/>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B082F17D-0AC1-425B-925D-3BB3F01F539E}"/>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plt.figure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figsize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=(10,6))</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loans[loans['</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not.fully.paid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']==1]['fico'].hist(alpha=0.5,color='blue',                                             bins=30,label='</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not.fully.paid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loans[loans['</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not.fully.paid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']==0]['fico'].hist(alpha=0.5,color='red',                                         bins=30,label='</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not.fully.paid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=0')</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plt.legend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plt.xlabel</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('FICO')</a:t>
              </a:r>
            </a:p>
          </p:txBody>
        </p:sp>
      </p:grpSp>
    </p:spTree>
    <p:extLst>
      <p:ext uri="{BB962C8B-B14F-4D97-AF65-F5344CB8AC3E}">
        <p14:creationId xmlns:p14="http://schemas.microsoft.com/office/powerpoint/2010/main" val="3357773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18336270-4069-4F20-89D9-4BCC5A109D4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Exploratory Data Analysis</a:t>
            </a:r>
          </a:p>
        </p:txBody>
      </p:sp>
      <p:pic>
        <p:nvPicPr>
          <p:cNvPr id="4" name="Shape 375">
            <a:extLst>
              <a:ext uri="{FF2B5EF4-FFF2-40B4-BE49-F238E27FC236}">
                <a16:creationId xmlns:a16="http://schemas.microsoft.com/office/drawing/2014/main" id="{63EEB32D-530B-4A6B-A31B-F9CA9B4B1084}"/>
              </a:ext>
            </a:extLst>
          </p:cNvPr>
          <p:cNvPicPr preferRelativeResize="0"/>
          <p:nvPr/>
        </p:nvPicPr>
        <p:blipFill rotWithShape="1">
          <a:blip r:embed="rId2">
            <a:alphaModFix/>
          </a:blip>
          <a:srcRect/>
          <a:stretch/>
        </p:blipFill>
        <p:spPr>
          <a:xfrm>
            <a:off x="5761855" y="829986"/>
            <a:ext cx="4846320" cy="253919"/>
          </a:xfrm>
          <a:prstGeom prst="rect">
            <a:avLst/>
          </a:prstGeom>
          <a:noFill/>
          <a:ln>
            <a:noFill/>
          </a:ln>
        </p:spPr>
      </p:pic>
      <p:pic>
        <p:nvPicPr>
          <p:cNvPr id="5" name="Picture 4">
            <a:extLst>
              <a:ext uri="{FF2B5EF4-FFF2-40B4-BE49-F238E27FC236}">
                <a16:creationId xmlns:a16="http://schemas.microsoft.com/office/drawing/2014/main" id="{059344E3-35A6-4E07-A5FA-B5C1E9C4CB2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Lst>
          </a:blip>
          <a:stretch>
            <a:fillRect/>
          </a:stretch>
        </p:blipFill>
        <p:spPr>
          <a:xfrm>
            <a:off x="4627193" y="2438572"/>
            <a:ext cx="7526226" cy="4852116"/>
          </a:xfrm>
          <a:prstGeom prst="rect">
            <a:avLst/>
          </a:prstGeom>
        </p:spPr>
      </p:pic>
    </p:spTree>
    <p:extLst>
      <p:ext uri="{BB962C8B-B14F-4D97-AF65-F5344CB8AC3E}">
        <p14:creationId xmlns:p14="http://schemas.microsoft.com/office/powerpoint/2010/main" val="336079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EA833602-72B1-417E-B6E5-75D4D555CE2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Exploratory Data Analysis</a:t>
            </a:r>
          </a:p>
        </p:txBody>
      </p:sp>
      <p:pic>
        <p:nvPicPr>
          <p:cNvPr id="4" name="Shape 375">
            <a:extLst>
              <a:ext uri="{FF2B5EF4-FFF2-40B4-BE49-F238E27FC236}">
                <a16:creationId xmlns:a16="http://schemas.microsoft.com/office/drawing/2014/main" id="{F28079EA-CB48-4E3F-86E2-E0C30C7EA4BC}"/>
              </a:ext>
            </a:extLst>
          </p:cNvPr>
          <p:cNvPicPr preferRelativeResize="0"/>
          <p:nvPr/>
        </p:nvPicPr>
        <p:blipFill rotWithShape="1">
          <a:blip r:embed="rId2">
            <a:alphaModFix/>
          </a:blip>
          <a:srcRect/>
          <a:stretch/>
        </p:blipFill>
        <p:spPr>
          <a:xfrm>
            <a:off x="5761855" y="829986"/>
            <a:ext cx="4846320" cy="253919"/>
          </a:xfrm>
          <a:prstGeom prst="rect">
            <a:avLst/>
          </a:prstGeom>
          <a:noFill/>
          <a:ln>
            <a:noFill/>
          </a:ln>
        </p:spPr>
      </p:pic>
      <p:sp>
        <p:nvSpPr>
          <p:cNvPr id="5" name="Rectangle: Rounded Corners 4">
            <a:extLst>
              <a:ext uri="{FF2B5EF4-FFF2-40B4-BE49-F238E27FC236}">
                <a16:creationId xmlns:a16="http://schemas.microsoft.com/office/drawing/2014/main" id="{034B6EE0-8665-43BF-8A90-1484B2148AB7}"/>
              </a:ext>
            </a:extLst>
          </p:cNvPr>
          <p:cNvSpPr/>
          <p:nvPr/>
        </p:nvSpPr>
        <p:spPr>
          <a:xfrm>
            <a:off x="3412564" y="1307470"/>
            <a:ext cx="9430871"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4020202020204"/>
              </a:rPr>
              <a:t>Create a </a:t>
            </a:r>
            <a:r>
              <a:rPr lang="en-US" sz="2000" dirty="0" err="1">
                <a:latin typeface="Open Sans" panose="020B0604020202020204"/>
              </a:rPr>
              <a:t>countplot</a:t>
            </a:r>
            <a:r>
              <a:rPr lang="en-US" sz="2000" dirty="0">
                <a:latin typeface="Open Sans" panose="020B0604020202020204"/>
              </a:rPr>
              <a:t> using seaborn showing the counts of loans by purpose, with the hue defined by </a:t>
            </a:r>
            <a:r>
              <a:rPr lang="en-US" sz="2000" dirty="0" err="1">
                <a:latin typeface="Open Sans" panose="020B0604020202020204"/>
              </a:rPr>
              <a:t>not.fully.paid</a:t>
            </a:r>
            <a:r>
              <a:rPr lang="en-US" sz="2000" dirty="0">
                <a:latin typeface="Open Sans" panose="020B0604020202020204"/>
              </a:rPr>
              <a:t>.</a:t>
            </a:r>
            <a:endParaRPr lang="en-IN" sz="2000" dirty="0">
              <a:latin typeface="Open Sans" panose="020B0604020202020204"/>
            </a:endParaRPr>
          </a:p>
        </p:txBody>
      </p:sp>
      <p:grpSp>
        <p:nvGrpSpPr>
          <p:cNvPr id="6" name="Group 5">
            <a:extLst>
              <a:ext uri="{FF2B5EF4-FFF2-40B4-BE49-F238E27FC236}">
                <a16:creationId xmlns:a16="http://schemas.microsoft.com/office/drawing/2014/main" id="{C90292FA-00C8-4852-96BF-3AE9584837D9}"/>
              </a:ext>
            </a:extLst>
          </p:cNvPr>
          <p:cNvGrpSpPr/>
          <p:nvPr/>
        </p:nvGrpSpPr>
        <p:grpSpPr>
          <a:xfrm>
            <a:off x="1250543" y="2295264"/>
            <a:ext cx="13754912" cy="2401852"/>
            <a:chOff x="1250544" y="1381254"/>
            <a:chExt cx="13754912" cy="2401852"/>
          </a:xfrm>
        </p:grpSpPr>
        <p:grpSp>
          <p:nvGrpSpPr>
            <p:cNvPr id="7" name="Group 6">
              <a:extLst>
                <a:ext uri="{FF2B5EF4-FFF2-40B4-BE49-F238E27FC236}">
                  <a16:creationId xmlns:a16="http://schemas.microsoft.com/office/drawing/2014/main" id="{437B3601-414A-4DE9-935D-7777D07C2E7F}"/>
                </a:ext>
              </a:extLst>
            </p:cNvPr>
            <p:cNvGrpSpPr/>
            <p:nvPr/>
          </p:nvGrpSpPr>
          <p:grpSpPr>
            <a:xfrm>
              <a:off x="7374551" y="1381254"/>
              <a:ext cx="1559705" cy="820557"/>
              <a:chOff x="7530784" y="3794728"/>
              <a:chExt cx="1194432" cy="685800"/>
            </a:xfrm>
          </p:grpSpPr>
          <p:sp>
            <p:nvSpPr>
              <p:cNvPr id="13" name="Rounded Rectangle 124">
                <a:extLst>
                  <a:ext uri="{FF2B5EF4-FFF2-40B4-BE49-F238E27FC236}">
                    <a16:creationId xmlns:a16="http://schemas.microsoft.com/office/drawing/2014/main" id="{142975D3-6C6D-475B-8294-E567B444DD73}"/>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25">
                <a:extLst>
                  <a:ext uri="{FF2B5EF4-FFF2-40B4-BE49-F238E27FC236}">
                    <a16:creationId xmlns:a16="http://schemas.microsoft.com/office/drawing/2014/main" id="{3F450746-C1ED-45AA-A321-32514F0846BA}"/>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2CBA76E2-95E7-45C9-A2A9-D472A8041C1D}"/>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F0FD7B86-3E47-485D-8DB4-BF8D2D834DD8}"/>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54E8CA74-9F00-4EBE-B80C-F6C5B020D596}"/>
                </a:ext>
              </a:extLst>
            </p:cNvPr>
            <p:cNvGrpSpPr/>
            <p:nvPr/>
          </p:nvGrpSpPr>
          <p:grpSpPr>
            <a:xfrm>
              <a:off x="1250544" y="2786446"/>
              <a:ext cx="13754912" cy="996660"/>
              <a:chOff x="1250544" y="2786446"/>
              <a:chExt cx="13754912" cy="3094402"/>
            </a:xfrm>
          </p:grpSpPr>
          <p:sp>
            <p:nvSpPr>
              <p:cNvPr id="11" name="Rectangle 10">
                <a:extLst>
                  <a:ext uri="{FF2B5EF4-FFF2-40B4-BE49-F238E27FC236}">
                    <a16:creationId xmlns:a16="http://schemas.microsoft.com/office/drawing/2014/main" id="{872CB6E9-668A-4045-938D-0327983BDDBC}"/>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112ADAC8-8D57-45C7-8840-F24B0D8E02FE}"/>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plt.figure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figsize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=(11,7))</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sns.countplot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purpose',hue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not.fully.paid',data</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loans,palette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='Set1')</a:t>
                </a:r>
              </a:p>
            </p:txBody>
          </p:sp>
        </p:grpSp>
      </p:grpSp>
      <p:pic>
        <p:nvPicPr>
          <p:cNvPr id="15" name="Picture 14">
            <a:extLst>
              <a:ext uri="{FF2B5EF4-FFF2-40B4-BE49-F238E27FC236}">
                <a16:creationId xmlns:a16="http://schemas.microsoft.com/office/drawing/2014/main" id="{19AEA12C-78A6-43CE-B679-24A1BCB972D3}"/>
              </a:ext>
            </a:extLst>
          </p:cNvPr>
          <p:cNvPicPr>
            <a:picLocks noChangeAspect="1"/>
          </p:cNvPicPr>
          <p:nvPr/>
        </p:nvPicPr>
        <p:blipFill>
          <a:blip r:embed="rId3"/>
          <a:stretch>
            <a:fillRect/>
          </a:stretch>
        </p:blipFill>
        <p:spPr>
          <a:xfrm>
            <a:off x="5127205" y="5016059"/>
            <a:ext cx="6001587" cy="3888475"/>
          </a:xfrm>
          <a:prstGeom prst="rect">
            <a:avLst/>
          </a:prstGeom>
        </p:spPr>
      </p:pic>
    </p:spTree>
    <p:extLst>
      <p:ext uri="{BB962C8B-B14F-4D97-AF65-F5344CB8AC3E}">
        <p14:creationId xmlns:p14="http://schemas.microsoft.com/office/powerpoint/2010/main" val="3016454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A3FCCAA-29E6-4429-BD90-8AFAB574C74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Setting Up the Data</a:t>
            </a:r>
          </a:p>
        </p:txBody>
      </p:sp>
      <p:pic>
        <p:nvPicPr>
          <p:cNvPr id="4" name="Shape 375">
            <a:extLst>
              <a:ext uri="{FF2B5EF4-FFF2-40B4-BE49-F238E27FC236}">
                <a16:creationId xmlns:a16="http://schemas.microsoft.com/office/drawing/2014/main" id="{56FAEC82-2740-4A28-A6EF-3E8967DC26A8}"/>
              </a:ext>
            </a:extLst>
          </p:cNvPr>
          <p:cNvPicPr preferRelativeResize="0"/>
          <p:nvPr/>
        </p:nvPicPr>
        <p:blipFill rotWithShape="1">
          <a:blip r:embed="rId2">
            <a:alphaModFix/>
          </a:blip>
          <a:srcRect/>
          <a:stretch/>
        </p:blipFill>
        <p:spPr>
          <a:xfrm>
            <a:off x="6182404" y="829986"/>
            <a:ext cx="4005223" cy="253919"/>
          </a:xfrm>
          <a:prstGeom prst="rect">
            <a:avLst/>
          </a:prstGeom>
          <a:noFill/>
          <a:ln>
            <a:noFill/>
          </a:ln>
        </p:spPr>
      </p:pic>
      <p:sp>
        <p:nvSpPr>
          <p:cNvPr id="5" name="Rectangle: Rounded Corners 4">
            <a:extLst>
              <a:ext uri="{FF2B5EF4-FFF2-40B4-BE49-F238E27FC236}">
                <a16:creationId xmlns:a16="http://schemas.microsoft.com/office/drawing/2014/main" id="{38DD1F05-66EA-47D9-AB4D-AD9DB9A808A0}"/>
              </a:ext>
            </a:extLst>
          </p:cNvPr>
          <p:cNvSpPr/>
          <p:nvPr/>
        </p:nvSpPr>
        <p:spPr>
          <a:xfrm>
            <a:off x="3412564" y="1307470"/>
            <a:ext cx="9430871"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6030504020204"/>
              </a:rPr>
              <a:t>Create a list of elements, containing the string “purpose.” Call this list </a:t>
            </a:r>
            <a:r>
              <a:rPr lang="en-US" sz="2000" dirty="0" err="1">
                <a:latin typeface="Open Sans" panose="020B0606030504020204"/>
              </a:rPr>
              <a:t>cat_feats</a:t>
            </a:r>
            <a:r>
              <a:rPr lang="en-US" sz="2000" dirty="0">
                <a:latin typeface="Open Sans" panose="020B0606030504020204"/>
              </a:rPr>
              <a:t>.</a:t>
            </a:r>
            <a:endParaRPr lang="en-IN" sz="2000" dirty="0">
              <a:latin typeface="Open Sans" panose="020B0606030504020204"/>
            </a:endParaRPr>
          </a:p>
        </p:txBody>
      </p:sp>
      <p:grpSp>
        <p:nvGrpSpPr>
          <p:cNvPr id="6" name="Group 5">
            <a:extLst>
              <a:ext uri="{FF2B5EF4-FFF2-40B4-BE49-F238E27FC236}">
                <a16:creationId xmlns:a16="http://schemas.microsoft.com/office/drawing/2014/main" id="{AC3EEC01-1CA8-4DD3-A87D-4B970052C703}"/>
              </a:ext>
            </a:extLst>
          </p:cNvPr>
          <p:cNvGrpSpPr/>
          <p:nvPr/>
        </p:nvGrpSpPr>
        <p:grpSpPr>
          <a:xfrm>
            <a:off x="1250543" y="2295264"/>
            <a:ext cx="13754912" cy="1954007"/>
            <a:chOff x="1250544" y="1381254"/>
            <a:chExt cx="13754912" cy="2401852"/>
          </a:xfrm>
        </p:grpSpPr>
        <p:grpSp>
          <p:nvGrpSpPr>
            <p:cNvPr id="7" name="Group 6">
              <a:extLst>
                <a:ext uri="{FF2B5EF4-FFF2-40B4-BE49-F238E27FC236}">
                  <a16:creationId xmlns:a16="http://schemas.microsoft.com/office/drawing/2014/main" id="{3F1A719E-DD77-4338-8BFC-5C424B14A543}"/>
                </a:ext>
              </a:extLst>
            </p:cNvPr>
            <p:cNvGrpSpPr/>
            <p:nvPr/>
          </p:nvGrpSpPr>
          <p:grpSpPr>
            <a:xfrm>
              <a:off x="7374551" y="1381254"/>
              <a:ext cx="1559705" cy="820557"/>
              <a:chOff x="7530784" y="3794728"/>
              <a:chExt cx="1194432" cy="685800"/>
            </a:xfrm>
          </p:grpSpPr>
          <p:sp>
            <p:nvSpPr>
              <p:cNvPr id="13" name="Rounded Rectangle 124">
                <a:extLst>
                  <a:ext uri="{FF2B5EF4-FFF2-40B4-BE49-F238E27FC236}">
                    <a16:creationId xmlns:a16="http://schemas.microsoft.com/office/drawing/2014/main" id="{D6CD2840-8085-4668-A20A-4E93A3C4F969}"/>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25">
                <a:extLst>
                  <a:ext uri="{FF2B5EF4-FFF2-40B4-BE49-F238E27FC236}">
                    <a16:creationId xmlns:a16="http://schemas.microsoft.com/office/drawing/2014/main" id="{8DC64E97-648F-4895-A20F-402036E804D9}"/>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5E7C0888-127C-4CE6-8F8D-FD600BBF58D0}"/>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8B366C10-5196-486B-84F0-F309AC017462}"/>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653DD785-6A31-4EFE-BBD3-614AAB628F1F}"/>
                </a:ext>
              </a:extLst>
            </p:cNvPr>
            <p:cNvGrpSpPr/>
            <p:nvPr/>
          </p:nvGrpSpPr>
          <p:grpSpPr>
            <a:xfrm>
              <a:off x="1250544" y="2786446"/>
              <a:ext cx="13754912" cy="996660"/>
              <a:chOff x="1250544" y="2786446"/>
              <a:chExt cx="13754912" cy="3094402"/>
            </a:xfrm>
          </p:grpSpPr>
          <p:sp>
            <p:nvSpPr>
              <p:cNvPr id="11" name="Rectangle 10">
                <a:extLst>
                  <a:ext uri="{FF2B5EF4-FFF2-40B4-BE49-F238E27FC236}">
                    <a16:creationId xmlns:a16="http://schemas.microsoft.com/office/drawing/2014/main" id="{837F887E-F0C8-4F24-A7C6-75FF05631110}"/>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7A5C4796-510C-49E0-AE11-203051B5E693}"/>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cat_feats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['purpose’]</a:t>
                </a:r>
              </a:p>
            </p:txBody>
          </p:sp>
        </p:grpSp>
      </p:grpSp>
    </p:spTree>
    <p:extLst>
      <p:ext uri="{BB962C8B-B14F-4D97-AF65-F5344CB8AC3E}">
        <p14:creationId xmlns:p14="http://schemas.microsoft.com/office/powerpoint/2010/main" val="3277405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E187439F-3E1B-4DDC-BD56-53CE37B585D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Setting Up the Data</a:t>
            </a:r>
          </a:p>
        </p:txBody>
      </p:sp>
      <p:pic>
        <p:nvPicPr>
          <p:cNvPr id="4" name="Shape 375">
            <a:extLst>
              <a:ext uri="{FF2B5EF4-FFF2-40B4-BE49-F238E27FC236}">
                <a16:creationId xmlns:a16="http://schemas.microsoft.com/office/drawing/2014/main" id="{2459ED7E-EE75-4C18-90C9-2C12B0598276}"/>
              </a:ext>
            </a:extLst>
          </p:cNvPr>
          <p:cNvPicPr preferRelativeResize="0"/>
          <p:nvPr/>
        </p:nvPicPr>
        <p:blipFill rotWithShape="1">
          <a:blip r:embed="rId2">
            <a:alphaModFix/>
          </a:blip>
          <a:srcRect/>
          <a:stretch/>
        </p:blipFill>
        <p:spPr>
          <a:xfrm>
            <a:off x="6182404" y="829986"/>
            <a:ext cx="4005223" cy="253919"/>
          </a:xfrm>
          <a:prstGeom prst="rect">
            <a:avLst/>
          </a:prstGeom>
          <a:noFill/>
          <a:ln>
            <a:noFill/>
          </a:ln>
        </p:spPr>
      </p:pic>
      <p:sp>
        <p:nvSpPr>
          <p:cNvPr id="5" name="Rectangle: Rounded Corners 4">
            <a:extLst>
              <a:ext uri="{FF2B5EF4-FFF2-40B4-BE49-F238E27FC236}">
                <a16:creationId xmlns:a16="http://schemas.microsoft.com/office/drawing/2014/main" id="{790F63D8-91E3-4BBC-ACE7-11199248EF30}"/>
              </a:ext>
            </a:extLst>
          </p:cNvPr>
          <p:cNvSpPr/>
          <p:nvPr/>
        </p:nvSpPr>
        <p:spPr>
          <a:xfrm>
            <a:off x="2211294" y="1307470"/>
            <a:ext cx="11833412"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6030504020204"/>
              </a:rPr>
              <a:t>Now use </a:t>
            </a:r>
            <a:r>
              <a:rPr lang="en-US" sz="2000" dirty="0" err="1">
                <a:latin typeface="Open Sans" panose="020B0606030504020204"/>
              </a:rPr>
              <a:t>pd.get_dummies</a:t>
            </a:r>
            <a:r>
              <a:rPr lang="en-US" sz="2000" dirty="0">
                <a:latin typeface="Open Sans" panose="020B0606030504020204"/>
              </a:rPr>
              <a:t> (</a:t>
            </a:r>
            <a:r>
              <a:rPr lang="en-US" sz="2000" dirty="0" err="1">
                <a:latin typeface="Open Sans" panose="020B0606030504020204"/>
              </a:rPr>
              <a:t>loans,columns</a:t>
            </a:r>
            <a:r>
              <a:rPr lang="en-US" sz="2000" dirty="0">
                <a:latin typeface="Open Sans" panose="020B0606030504020204"/>
              </a:rPr>
              <a:t>=</a:t>
            </a:r>
            <a:r>
              <a:rPr lang="en-US" sz="2000" dirty="0" err="1">
                <a:latin typeface="Open Sans" panose="020B0606030504020204"/>
              </a:rPr>
              <a:t>cat_feats,drop_first</a:t>
            </a:r>
            <a:r>
              <a:rPr lang="en-US" sz="2000" dirty="0">
                <a:latin typeface="Open Sans" panose="020B0606030504020204"/>
              </a:rPr>
              <a:t>=True) to create a fixed larger data frame that has new feature columns with dummy variables. Set this data frame as </a:t>
            </a:r>
            <a:r>
              <a:rPr lang="en-US" sz="2000" dirty="0" err="1">
                <a:latin typeface="Open Sans" panose="020B0606030504020204"/>
              </a:rPr>
              <a:t>final_data</a:t>
            </a:r>
            <a:r>
              <a:rPr lang="en-US" sz="2000" dirty="0">
                <a:latin typeface="Open Sans" panose="020B0606030504020204"/>
              </a:rPr>
              <a:t>.</a:t>
            </a:r>
            <a:endParaRPr lang="en-IN" sz="2000" dirty="0">
              <a:latin typeface="Open Sans" panose="020B0606030504020204"/>
            </a:endParaRPr>
          </a:p>
        </p:txBody>
      </p:sp>
      <p:grpSp>
        <p:nvGrpSpPr>
          <p:cNvPr id="6" name="Group 5">
            <a:extLst>
              <a:ext uri="{FF2B5EF4-FFF2-40B4-BE49-F238E27FC236}">
                <a16:creationId xmlns:a16="http://schemas.microsoft.com/office/drawing/2014/main" id="{83520C51-CBEF-491F-B1CD-822A799057FA}"/>
              </a:ext>
            </a:extLst>
          </p:cNvPr>
          <p:cNvGrpSpPr/>
          <p:nvPr/>
        </p:nvGrpSpPr>
        <p:grpSpPr>
          <a:xfrm>
            <a:off x="1250543" y="2295264"/>
            <a:ext cx="13754912" cy="1954007"/>
            <a:chOff x="1250544" y="1381254"/>
            <a:chExt cx="13754912" cy="2401852"/>
          </a:xfrm>
        </p:grpSpPr>
        <p:grpSp>
          <p:nvGrpSpPr>
            <p:cNvPr id="7" name="Group 6">
              <a:extLst>
                <a:ext uri="{FF2B5EF4-FFF2-40B4-BE49-F238E27FC236}">
                  <a16:creationId xmlns:a16="http://schemas.microsoft.com/office/drawing/2014/main" id="{B7372345-6C6F-482B-9739-C9D0DCB3352A}"/>
                </a:ext>
              </a:extLst>
            </p:cNvPr>
            <p:cNvGrpSpPr/>
            <p:nvPr/>
          </p:nvGrpSpPr>
          <p:grpSpPr>
            <a:xfrm>
              <a:off x="7374551" y="1381254"/>
              <a:ext cx="1559705" cy="820557"/>
              <a:chOff x="7530784" y="3794728"/>
              <a:chExt cx="1194432" cy="685800"/>
            </a:xfrm>
          </p:grpSpPr>
          <p:sp>
            <p:nvSpPr>
              <p:cNvPr id="13" name="Rounded Rectangle 124">
                <a:extLst>
                  <a:ext uri="{FF2B5EF4-FFF2-40B4-BE49-F238E27FC236}">
                    <a16:creationId xmlns:a16="http://schemas.microsoft.com/office/drawing/2014/main" id="{C90F3501-3D1E-45A3-AC6D-AB66EC8EC9A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25">
                <a:extLst>
                  <a:ext uri="{FF2B5EF4-FFF2-40B4-BE49-F238E27FC236}">
                    <a16:creationId xmlns:a16="http://schemas.microsoft.com/office/drawing/2014/main" id="{591EA85D-45CA-45DD-8DFF-7020CF0C5D75}"/>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DF30C2C2-CC61-4CDA-82C2-662357F372EA}"/>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1EDF4900-BD4E-4B0E-A5DA-36F6A09E0E3F}"/>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F00C8575-5402-42E4-B9B9-DC347F915C0C}"/>
                </a:ext>
              </a:extLst>
            </p:cNvPr>
            <p:cNvGrpSpPr/>
            <p:nvPr/>
          </p:nvGrpSpPr>
          <p:grpSpPr>
            <a:xfrm>
              <a:off x="1250544" y="2786446"/>
              <a:ext cx="13754912" cy="996660"/>
              <a:chOff x="1250544" y="2786446"/>
              <a:chExt cx="13754912" cy="3094402"/>
            </a:xfrm>
          </p:grpSpPr>
          <p:sp>
            <p:nvSpPr>
              <p:cNvPr id="11" name="Rectangle 10">
                <a:extLst>
                  <a:ext uri="{FF2B5EF4-FFF2-40B4-BE49-F238E27FC236}">
                    <a16:creationId xmlns:a16="http://schemas.microsoft.com/office/drawing/2014/main" id="{1CE32D7F-19B7-4111-87BB-3CD4CA7A804D}"/>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EBF93A77-0794-496B-9FC9-DEFF94BAC919}"/>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final_data</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pd.get_dummies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loans,columns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cat_feats,drop_first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=True)</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final_data.info()</a:t>
                </a:r>
              </a:p>
            </p:txBody>
          </p:sp>
        </p:grpSp>
      </p:grpSp>
      <p:pic>
        <p:nvPicPr>
          <p:cNvPr id="15" name="Picture 14">
            <a:extLst>
              <a:ext uri="{FF2B5EF4-FFF2-40B4-BE49-F238E27FC236}">
                <a16:creationId xmlns:a16="http://schemas.microsoft.com/office/drawing/2014/main" id="{A6981A15-995A-4373-859B-D6D9DDC1EA36}"/>
              </a:ext>
            </a:extLst>
          </p:cNvPr>
          <p:cNvPicPr>
            <a:picLocks noChangeAspect="1"/>
          </p:cNvPicPr>
          <p:nvPr/>
        </p:nvPicPr>
        <p:blipFill>
          <a:blip r:embed="rId3"/>
          <a:stretch>
            <a:fillRect/>
          </a:stretch>
        </p:blipFill>
        <p:spPr>
          <a:xfrm>
            <a:off x="6048131" y="4569865"/>
            <a:ext cx="4212542" cy="4254459"/>
          </a:xfrm>
          <a:prstGeom prst="rect">
            <a:avLst/>
          </a:prstGeom>
          <a:ln w="28575">
            <a:solidFill>
              <a:schemeClr val="accent2"/>
            </a:solidFill>
          </a:ln>
        </p:spPr>
      </p:pic>
    </p:spTree>
    <p:extLst>
      <p:ext uri="{BB962C8B-B14F-4D97-AF65-F5344CB8AC3E}">
        <p14:creationId xmlns:p14="http://schemas.microsoft.com/office/powerpoint/2010/main" val="3408586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CAFB378-42B9-4E41-9A9B-6C5D52292E0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Train-Test Split</a:t>
            </a:r>
          </a:p>
        </p:txBody>
      </p:sp>
      <p:pic>
        <p:nvPicPr>
          <p:cNvPr id="4" name="Shape 375">
            <a:extLst>
              <a:ext uri="{FF2B5EF4-FFF2-40B4-BE49-F238E27FC236}">
                <a16:creationId xmlns:a16="http://schemas.microsoft.com/office/drawing/2014/main" id="{5D90B532-5C0B-4AD4-9BA8-6D6402F13366}"/>
              </a:ext>
            </a:extLst>
          </p:cNvPr>
          <p:cNvPicPr preferRelativeResize="0"/>
          <p:nvPr/>
        </p:nvPicPr>
        <p:blipFill rotWithShape="1">
          <a:blip r:embed="rId2">
            <a:alphaModFix/>
          </a:blip>
          <a:srcRect/>
          <a:stretch/>
        </p:blipFill>
        <p:spPr>
          <a:xfrm>
            <a:off x="6680423" y="829986"/>
            <a:ext cx="3009184" cy="253919"/>
          </a:xfrm>
          <a:prstGeom prst="rect">
            <a:avLst/>
          </a:prstGeom>
          <a:noFill/>
          <a:ln>
            <a:noFill/>
          </a:ln>
        </p:spPr>
      </p:pic>
      <p:grpSp>
        <p:nvGrpSpPr>
          <p:cNvPr id="6" name="Group 5">
            <a:extLst>
              <a:ext uri="{FF2B5EF4-FFF2-40B4-BE49-F238E27FC236}">
                <a16:creationId xmlns:a16="http://schemas.microsoft.com/office/drawing/2014/main" id="{76468B65-FBCD-4418-A0CA-8A735EEA2518}"/>
              </a:ext>
            </a:extLst>
          </p:cNvPr>
          <p:cNvGrpSpPr/>
          <p:nvPr/>
        </p:nvGrpSpPr>
        <p:grpSpPr>
          <a:xfrm>
            <a:off x="7374550" y="1506372"/>
            <a:ext cx="1559705" cy="667557"/>
            <a:chOff x="7530784" y="3794728"/>
            <a:chExt cx="1194432" cy="685800"/>
          </a:xfrm>
        </p:grpSpPr>
        <p:sp>
          <p:nvSpPr>
            <p:cNvPr id="12" name="Rounded Rectangle 124">
              <a:extLst>
                <a:ext uri="{FF2B5EF4-FFF2-40B4-BE49-F238E27FC236}">
                  <a16:creationId xmlns:a16="http://schemas.microsoft.com/office/drawing/2014/main" id="{792F85DB-3230-4CB0-B352-57231214F798}"/>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DEB641A9-D1CC-4C3F-A1E0-1E0901742DCE}"/>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7" name="Straight Connector 6">
            <a:extLst>
              <a:ext uri="{FF2B5EF4-FFF2-40B4-BE49-F238E27FC236}">
                <a16:creationId xmlns:a16="http://schemas.microsoft.com/office/drawing/2014/main" id="{A6E5FCF3-B2BD-4DFE-927B-F85ADB6E26AB}"/>
              </a:ext>
            </a:extLst>
          </p:cNvPr>
          <p:cNvCxnSpPr/>
          <p:nvPr/>
        </p:nvCxnSpPr>
        <p:spPr>
          <a:xfrm rot="5400000">
            <a:off x="7856231" y="2445700"/>
            <a:ext cx="5435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8" name="Isosceles Triangle 7">
            <a:extLst>
              <a:ext uri="{FF2B5EF4-FFF2-40B4-BE49-F238E27FC236}">
                <a16:creationId xmlns:a16="http://schemas.microsoft.com/office/drawing/2014/main" id="{D477F89A-4EA2-4285-B3A0-830FC7F586E7}"/>
              </a:ext>
            </a:extLst>
          </p:cNvPr>
          <p:cNvSpPr/>
          <p:nvPr/>
        </p:nvSpPr>
        <p:spPr>
          <a:xfrm>
            <a:off x="7760545" y="2390081"/>
            <a:ext cx="734908" cy="294452"/>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9" name="Group 8">
            <a:extLst>
              <a:ext uri="{FF2B5EF4-FFF2-40B4-BE49-F238E27FC236}">
                <a16:creationId xmlns:a16="http://schemas.microsoft.com/office/drawing/2014/main" id="{0E4DF9B2-EE11-4D02-B388-66D5C8093C21}"/>
              </a:ext>
            </a:extLst>
          </p:cNvPr>
          <p:cNvGrpSpPr/>
          <p:nvPr/>
        </p:nvGrpSpPr>
        <p:grpSpPr>
          <a:xfrm>
            <a:off x="1250543" y="2649554"/>
            <a:ext cx="13754912" cy="1922446"/>
            <a:chOff x="1250544" y="2786446"/>
            <a:chExt cx="13754912" cy="3094402"/>
          </a:xfrm>
        </p:grpSpPr>
        <p:sp>
          <p:nvSpPr>
            <p:cNvPr id="10" name="Rectangle 9">
              <a:extLst>
                <a:ext uri="{FF2B5EF4-FFF2-40B4-BE49-F238E27FC236}">
                  <a16:creationId xmlns:a16="http://schemas.microsoft.com/office/drawing/2014/main" id="{2FF20DE3-23DE-4D1E-B1CB-9CEB22DCFE06}"/>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DD8CBFA1-2F02-481C-8F6E-CF809E4FBDBC}"/>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final_data.drop</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not.fully.paid',axis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y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final_data</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not.fully.paid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train_test_split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y,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test_size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=0.30,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random_state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=101)</a:t>
              </a:r>
            </a:p>
          </p:txBody>
        </p:sp>
      </p:grpSp>
    </p:spTree>
    <p:extLst>
      <p:ext uri="{BB962C8B-B14F-4D97-AF65-F5344CB8AC3E}">
        <p14:creationId xmlns:p14="http://schemas.microsoft.com/office/powerpoint/2010/main" val="76785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F8C1790-256D-433C-AFC7-97A3EB4B5C1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What Is Classification?</a:t>
            </a:r>
          </a:p>
        </p:txBody>
      </p:sp>
      <p:pic>
        <p:nvPicPr>
          <p:cNvPr id="4" name="Shape 375">
            <a:extLst>
              <a:ext uri="{FF2B5EF4-FFF2-40B4-BE49-F238E27FC236}">
                <a16:creationId xmlns:a16="http://schemas.microsoft.com/office/drawing/2014/main" id="{0345D6D8-068C-4CDC-AF5A-2C9AD7207251}"/>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sp>
        <p:nvSpPr>
          <p:cNvPr id="5" name="Rectangle: Rounded Corners 4">
            <a:extLst>
              <a:ext uri="{FF2B5EF4-FFF2-40B4-BE49-F238E27FC236}">
                <a16:creationId xmlns:a16="http://schemas.microsoft.com/office/drawing/2014/main" id="{D309AFCB-503B-40EF-AE6B-84A2EF0BE4A0}"/>
              </a:ext>
            </a:extLst>
          </p:cNvPr>
          <p:cNvSpPr/>
          <p:nvPr/>
        </p:nvSpPr>
        <p:spPr>
          <a:xfrm>
            <a:off x="3869764" y="1388958"/>
            <a:ext cx="8516471"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A machine learning task that identifies the class to which an instance belongs </a:t>
            </a:r>
          </a:p>
        </p:txBody>
      </p:sp>
      <p:grpSp>
        <p:nvGrpSpPr>
          <p:cNvPr id="1038" name="Group 1037">
            <a:extLst>
              <a:ext uri="{FF2B5EF4-FFF2-40B4-BE49-F238E27FC236}">
                <a16:creationId xmlns:a16="http://schemas.microsoft.com/office/drawing/2014/main" id="{2746723E-CB91-4A01-8778-61B6FC8782D1}"/>
              </a:ext>
            </a:extLst>
          </p:cNvPr>
          <p:cNvGrpSpPr/>
          <p:nvPr/>
        </p:nvGrpSpPr>
        <p:grpSpPr>
          <a:xfrm>
            <a:off x="3869764" y="2920443"/>
            <a:ext cx="8371167" cy="5311769"/>
            <a:chOff x="4617150" y="2735248"/>
            <a:chExt cx="8371167" cy="5311769"/>
          </a:xfrm>
        </p:grpSpPr>
        <p:grpSp>
          <p:nvGrpSpPr>
            <p:cNvPr id="40" name="Group 39">
              <a:extLst>
                <a:ext uri="{FF2B5EF4-FFF2-40B4-BE49-F238E27FC236}">
                  <a16:creationId xmlns:a16="http://schemas.microsoft.com/office/drawing/2014/main" id="{B6F1C7D2-99C3-4454-95E1-AD6744DC6751}"/>
                </a:ext>
              </a:extLst>
            </p:cNvPr>
            <p:cNvGrpSpPr/>
            <p:nvPr/>
          </p:nvGrpSpPr>
          <p:grpSpPr>
            <a:xfrm>
              <a:off x="4617150" y="4009205"/>
              <a:ext cx="1945934" cy="2458759"/>
              <a:chOff x="452120" y="2167924"/>
              <a:chExt cx="2697480" cy="3408366"/>
            </a:xfrm>
          </p:grpSpPr>
          <p:sp>
            <p:nvSpPr>
              <p:cNvPr id="71" name="Rectangle 70">
                <a:extLst>
                  <a:ext uri="{FF2B5EF4-FFF2-40B4-BE49-F238E27FC236}">
                    <a16:creationId xmlns:a16="http://schemas.microsoft.com/office/drawing/2014/main" id="{3FB2B299-F8A3-4A62-A4B8-9A977067B496}"/>
                  </a:ext>
                </a:extLst>
              </p:cNvPr>
              <p:cNvSpPr/>
              <p:nvPr/>
            </p:nvSpPr>
            <p:spPr>
              <a:xfrm>
                <a:off x="452120" y="2167924"/>
                <a:ext cx="2354700" cy="3063946"/>
              </a:xfrm>
              <a:prstGeom prst="rect">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733ACC8-048E-4463-B394-A9951726532F}"/>
                  </a:ext>
                </a:extLst>
              </p:cNvPr>
              <p:cNvSpPr/>
              <p:nvPr/>
            </p:nvSpPr>
            <p:spPr>
              <a:xfrm>
                <a:off x="619840" y="2347252"/>
                <a:ext cx="2354700" cy="3063946"/>
              </a:xfrm>
              <a:prstGeom prst="rect">
                <a:avLst/>
              </a:prstGeom>
              <a:solidFill>
                <a:schemeClr val="accent5">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D19D4EB2-4E05-4350-9B4D-57ACB4A84D00}"/>
                  </a:ext>
                </a:extLst>
              </p:cNvPr>
              <p:cNvGrpSpPr/>
              <p:nvPr/>
            </p:nvGrpSpPr>
            <p:grpSpPr>
              <a:xfrm>
                <a:off x="794900" y="2512344"/>
                <a:ext cx="2354700" cy="3063946"/>
                <a:chOff x="794900" y="2512344"/>
                <a:chExt cx="2354700" cy="3063946"/>
              </a:xfrm>
            </p:grpSpPr>
            <p:sp>
              <p:nvSpPr>
                <p:cNvPr id="2" name="Rectangle 1">
                  <a:extLst>
                    <a:ext uri="{FF2B5EF4-FFF2-40B4-BE49-F238E27FC236}">
                      <a16:creationId xmlns:a16="http://schemas.microsoft.com/office/drawing/2014/main" id="{A01735A8-1062-4FCC-AA7D-FD3FC2CC6CE4}"/>
                    </a:ext>
                  </a:extLst>
                </p:cNvPr>
                <p:cNvSpPr/>
                <p:nvPr/>
              </p:nvSpPr>
              <p:spPr>
                <a:xfrm>
                  <a:off x="794900" y="2512344"/>
                  <a:ext cx="2354700" cy="3063946"/>
                </a:xfrm>
                <a:prstGeom prst="rect">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66FCD4C-E8B1-490D-8DB9-BE388B5469F2}"/>
                    </a:ext>
                  </a:extLst>
                </p:cNvPr>
                <p:cNvGrpSpPr/>
                <p:nvPr/>
              </p:nvGrpSpPr>
              <p:grpSpPr>
                <a:xfrm>
                  <a:off x="1029626" y="3002844"/>
                  <a:ext cx="1885246" cy="721610"/>
                  <a:chOff x="1029626" y="3002844"/>
                  <a:chExt cx="1885246" cy="721610"/>
                </a:xfrm>
              </p:grpSpPr>
              <p:cxnSp>
                <p:nvCxnSpPr>
                  <p:cNvPr id="7" name="Straight Connector 6">
                    <a:extLst>
                      <a:ext uri="{FF2B5EF4-FFF2-40B4-BE49-F238E27FC236}">
                        <a16:creationId xmlns:a16="http://schemas.microsoft.com/office/drawing/2014/main" id="{2CD83FAD-9330-41F5-AFB5-6E75C91A18BB}"/>
                      </a:ext>
                    </a:extLst>
                  </p:cNvPr>
                  <p:cNvCxnSpPr/>
                  <p:nvPr/>
                </p:nvCxnSpPr>
                <p:spPr>
                  <a:xfrm>
                    <a:off x="1029627" y="300284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F56EAB-E5C3-4B6E-974E-7B4B51EB3CDA}"/>
                      </a:ext>
                    </a:extLst>
                  </p:cNvPr>
                  <p:cNvCxnSpPr/>
                  <p:nvPr/>
                </p:nvCxnSpPr>
                <p:spPr>
                  <a:xfrm>
                    <a:off x="1029626" y="309304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204C1B-2251-456D-B59C-1EAF51665DAB}"/>
                      </a:ext>
                    </a:extLst>
                  </p:cNvPr>
                  <p:cNvCxnSpPr/>
                  <p:nvPr/>
                </p:nvCxnSpPr>
                <p:spPr>
                  <a:xfrm>
                    <a:off x="1029626" y="318324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A5E736-F471-4769-9172-1E4255B184E0}"/>
                      </a:ext>
                    </a:extLst>
                  </p:cNvPr>
                  <p:cNvCxnSpPr/>
                  <p:nvPr/>
                </p:nvCxnSpPr>
                <p:spPr>
                  <a:xfrm>
                    <a:off x="1029626" y="327344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644CFA7-3AB9-4A70-AF9F-7896B6723F5D}"/>
                      </a:ext>
                    </a:extLst>
                  </p:cNvPr>
                  <p:cNvCxnSpPr/>
                  <p:nvPr/>
                </p:nvCxnSpPr>
                <p:spPr>
                  <a:xfrm>
                    <a:off x="1029626" y="336364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8057FA-AB49-4CB8-BDBE-8F8EE9254DE9}"/>
                      </a:ext>
                    </a:extLst>
                  </p:cNvPr>
                  <p:cNvCxnSpPr/>
                  <p:nvPr/>
                </p:nvCxnSpPr>
                <p:spPr>
                  <a:xfrm>
                    <a:off x="1029626" y="345384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E7ABFC-1471-4ED0-9982-37947A7B518C}"/>
                      </a:ext>
                    </a:extLst>
                  </p:cNvPr>
                  <p:cNvCxnSpPr/>
                  <p:nvPr/>
                </p:nvCxnSpPr>
                <p:spPr>
                  <a:xfrm>
                    <a:off x="1029626" y="354405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A654E7-8AC9-4CC9-99F5-627F3178AD02}"/>
                      </a:ext>
                    </a:extLst>
                  </p:cNvPr>
                  <p:cNvCxnSpPr/>
                  <p:nvPr/>
                </p:nvCxnSpPr>
                <p:spPr>
                  <a:xfrm>
                    <a:off x="1029626" y="363425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E71DB9-AB63-4A01-AED9-99DD9156D12A}"/>
                      </a:ext>
                    </a:extLst>
                  </p:cNvPr>
                  <p:cNvCxnSpPr>
                    <a:cxnSpLocks/>
                  </p:cNvCxnSpPr>
                  <p:nvPr/>
                </p:nvCxnSpPr>
                <p:spPr>
                  <a:xfrm>
                    <a:off x="1029626" y="372445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92B88DE-CD98-4E7A-AB28-FB4A74028CCF}"/>
                    </a:ext>
                  </a:extLst>
                </p:cNvPr>
                <p:cNvGrpSpPr/>
                <p:nvPr/>
              </p:nvGrpSpPr>
              <p:grpSpPr>
                <a:xfrm>
                  <a:off x="1029625" y="3987094"/>
                  <a:ext cx="1885246" cy="721610"/>
                  <a:chOff x="1029625" y="4025194"/>
                  <a:chExt cx="1885246" cy="721610"/>
                </a:xfrm>
              </p:grpSpPr>
              <p:cxnSp>
                <p:nvCxnSpPr>
                  <p:cNvPr id="18" name="Straight Connector 17">
                    <a:extLst>
                      <a:ext uri="{FF2B5EF4-FFF2-40B4-BE49-F238E27FC236}">
                        <a16:creationId xmlns:a16="http://schemas.microsoft.com/office/drawing/2014/main" id="{441B133E-3112-4E3F-93F2-2CAD076EB7B8}"/>
                      </a:ext>
                    </a:extLst>
                  </p:cNvPr>
                  <p:cNvCxnSpPr/>
                  <p:nvPr/>
                </p:nvCxnSpPr>
                <p:spPr>
                  <a:xfrm>
                    <a:off x="1029626" y="402519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8A72A3-F383-4A89-B517-ED4F38F58C96}"/>
                      </a:ext>
                    </a:extLst>
                  </p:cNvPr>
                  <p:cNvCxnSpPr/>
                  <p:nvPr/>
                </p:nvCxnSpPr>
                <p:spPr>
                  <a:xfrm>
                    <a:off x="1029625" y="411539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8FBDE0-586A-4AC5-BD76-F225237982C6}"/>
                      </a:ext>
                    </a:extLst>
                  </p:cNvPr>
                  <p:cNvCxnSpPr/>
                  <p:nvPr/>
                </p:nvCxnSpPr>
                <p:spPr>
                  <a:xfrm>
                    <a:off x="1029625" y="420559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23F8FE-CF86-42DC-908F-0024C2BA5000}"/>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5DB364-B72A-43EB-AD2D-5A354B2C2099}"/>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3D2C00-47E2-4BAD-A570-16A6DDA46F46}"/>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B23FBD-788A-4C3E-AFDE-704DDB3A4DE6}"/>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181013-B1DC-4FB6-8257-07E75F67098C}"/>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451EAF9-5511-48ED-8BC4-22DCF16F4D62}"/>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983B99E-42BC-490F-862C-76A632150E73}"/>
                    </a:ext>
                  </a:extLst>
                </p:cNvPr>
                <p:cNvGrpSpPr/>
                <p:nvPr/>
              </p:nvGrpSpPr>
              <p:grpSpPr>
                <a:xfrm>
                  <a:off x="1029625" y="4973699"/>
                  <a:ext cx="1885245" cy="451007"/>
                  <a:chOff x="1029625" y="4295797"/>
                  <a:chExt cx="1885245" cy="451007"/>
                </a:xfrm>
              </p:grpSpPr>
              <p:cxnSp>
                <p:nvCxnSpPr>
                  <p:cNvPr id="33" name="Straight Connector 32">
                    <a:extLst>
                      <a:ext uri="{FF2B5EF4-FFF2-40B4-BE49-F238E27FC236}">
                        <a16:creationId xmlns:a16="http://schemas.microsoft.com/office/drawing/2014/main" id="{D0F3CC01-AD18-4D54-AAF9-A5A52F99B5B6}"/>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5B270F-3CF3-48F5-8C21-A86569B29A88}"/>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132063-50C1-4CE2-BA95-C39F99AE294D}"/>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0D8215-8A16-47F3-B00C-DC7C127E9378}"/>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B443F7-1727-4AB1-BE35-F3299A761798}"/>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7C40F3-CC10-4BAB-AC4C-9EAF4380A0D9}"/>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BE9976E4-45EA-4C87-91A6-3D2F9C0ECBD4}"/>
                    </a:ext>
                  </a:extLst>
                </p:cNvPr>
                <p:cNvSpPr txBox="1"/>
                <p:nvPr/>
              </p:nvSpPr>
              <p:spPr>
                <a:xfrm>
                  <a:off x="1110943" y="2526360"/>
                  <a:ext cx="1372491" cy="338554"/>
                </a:xfrm>
                <a:prstGeom prst="rect">
                  <a:avLst/>
                </a:prstGeom>
                <a:noFill/>
              </p:spPr>
              <p:txBody>
                <a:bodyPr wrap="none" rtlCol="0">
                  <a:spAutoFit/>
                </a:bodyPr>
                <a:lstStyle/>
                <a:p>
                  <a:r>
                    <a:rPr lang="en-US" sz="16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Acme Article</a:t>
                  </a:r>
                </a:p>
              </p:txBody>
            </p:sp>
          </p:grpSp>
        </p:grpSp>
        <p:grpSp>
          <p:nvGrpSpPr>
            <p:cNvPr id="1027" name="Group 1026">
              <a:extLst>
                <a:ext uri="{FF2B5EF4-FFF2-40B4-BE49-F238E27FC236}">
                  <a16:creationId xmlns:a16="http://schemas.microsoft.com/office/drawing/2014/main" id="{98E9E478-0F3F-4EAD-A8DC-870E303647DA}"/>
                </a:ext>
              </a:extLst>
            </p:cNvPr>
            <p:cNvGrpSpPr/>
            <p:nvPr/>
          </p:nvGrpSpPr>
          <p:grpSpPr>
            <a:xfrm>
              <a:off x="9295241" y="2735248"/>
              <a:ext cx="1229367" cy="5311769"/>
              <a:chOff x="9295241" y="2735248"/>
              <a:chExt cx="1229367" cy="5311769"/>
            </a:xfrm>
          </p:grpSpPr>
          <p:grpSp>
            <p:nvGrpSpPr>
              <p:cNvPr id="72" name="Group 71">
                <a:extLst>
                  <a:ext uri="{FF2B5EF4-FFF2-40B4-BE49-F238E27FC236}">
                    <a16:creationId xmlns:a16="http://schemas.microsoft.com/office/drawing/2014/main" id="{BA899B92-38A7-482B-A403-88B719D88B87}"/>
                  </a:ext>
                </a:extLst>
              </p:cNvPr>
              <p:cNvGrpSpPr/>
              <p:nvPr/>
            </p:nvGrpSpPr>
            <p:grpSpPr>
              <a:xfrm>
                <a:off x="9295241" y="2735248"/>
                <a:ext cx="1214673" cy="1522379"/>
                <a:chOff x="9316285" y="2916862"/>
                <a:chExt cx="1214673" cy="1522379"/>
              </a:xfrm>
            </p:grpSpPr>
            <p:grpSp>
              <p:nvGrpSpPr>
                <p:cNvPr id="76" name="Group 75">
                  <a:extLst>
                    <a:ext uri="{FF2B5EF4-FFF2-40B4-BE49-F238E27FC236}">
                      <a16:creationId xmlns:a16="http://schemas.microsoft.com/office/drawing/2014/main" id="{C14AC076-4A15-497A-88D1-B4A48399C84A}"/>
                    </a:ext>
                  </a:extLst>
                </p:cNvPr>
                <p:cNvGrpSpPr/>
                <p:nvPr/>
              </p:nvGrpSpPr>
              <p:grpSpPr>
                <a:xfrm>
                  <a:off x="9316285" y="2916862"/>
                  <a:ext cx="1084498" cy="1411254"/>
                  <a:chOff x="794900" y="2512127"/>
                  <a:chExt cx="2354700" cy="3064163"/>
                </a:xfrm>
              </p:grpSpPr>
              <p:sp>
                <p:nvSpPr>
                  <p:cNvPr id="77" name="Rectangle 76">
                    <a:extLst>
                      <a:ext uri="{FF2B5EF4-FFF2-40B4-BE49-F238E27FC236}">
                        <a16:creationId xmlns:a16="http://schemas.microsoft.com/office/drawing/2014/main" id="{3240BEEA-8B22-4A61-80FE-C62C17D14BDB}"/>
                      </a:ext>
                    </a:extLst>
                  </p:cNvPr>
                  <p:cNvSpPr/>
                  <p:nvPr/>
                </p:nvSpPr>
                <p:spPr>
                  <a:xfrm>
                    <a:off x="794900" y="2512344"/>
                    <a:ext cx="2354700" cy="3063946"/>
                  </a:xfrm>
                  <a:prstGeom prst="rect">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706973EB-60EB-4B4A-999F-582C333FB7E8}"/>
                      </a:ext>
                    </a:extLst>
                  </p:cNvPr>
                  <p:cNvGrpSpPr/>
                  <p:nvPr/>
                </p:nvGrpSpPr>
                <p:grpSpPr>
                  <a:xfrm>
                    <a:off x="1029626" y="3002844"/>
                    <a:ext cx="1885246" cy="721610"/>
                    <a:chOff x="1029626" y="3002844"/>
                    <a:chExt cx="1885246" cy="721610"/>
                  </a:xfrm>
                </p:grpSpPr>
                <p:cxnSp>
                  <p:nvCxnSpPr>
                    <p:cNvPr id="97" name="Straight Connector 96">
                      <a:extLst>
                        <a:ext uri="{FF2B5EF4-FFF2-40B4-BE49-F238E27FC236}">
                          <a16:creationId xmlns:a16="http://schemas.microsoft.com/office/drawing/2014/main" id="{D3952F1B-419A-4A12-9204-405BABCB6A62}"/>
                        </a:ext>
                      </a:extLst>
                    </p:cNvPr>
                    <p:cNvCxnSpPr/>
                    <p:nvPr/>
                  </p:nvCxnSpPr>
                  <p:spPr>
                    <a:xfrm>
                      <a:off x="1029627" y="300284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13A6D7B-4839-4EC2-B88B-98227554F068}"/>
                        </a:ext>
                      </a:extLst>
                    </p:cNvPr>
                    <p:cNvCxnSpPr/>
                    <p:nvPr/>
                  </p:nvCxnSpPr>
                  <p:spPr>
                    <a:xfrm>
                      <a:off x="1029626" y="309304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63E30A2-5B34-42BC-ACEF-EA4860292181}"/>
                        </a:ext>
                      </a:extLst>
                    </p:cNvPr>
                    <p:cNvCxnSpPr/>
                    <p:nvPr/>
                  </p:nvCxnSpPr>
                  <p:spPr>
                    <a:xfrm>
                      <a:off x="1029626" y="318324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C5E4B1C-6ADD-4926-AF39-672564A821F8}"/>
                        </a:ext>
                      </a:extLst>
                    </p:cNvPr>
                    <p:cNvCxnSpPr/>
                    <p:nvPr/>
                  </p:nvCxnSpPr>
                  <p:spPr>
                    <a:xfrm>
                      <a:off x="1029626" y="327344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71B870F-F0F6-4091-91D9-DDE9E0F2BD98}"/>
                        </a:ext>
                      </a:extLst>
                    </p:cNvPr>
                    <p:cNvCxnSpPr/>
                    <p:nvPr/>
                  </p:nvCxnSpPr>
                  <p:spPr>
                    <a:xfrm>
                      <a:off x="1029626" y="336364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CDEFB51-51D4-4322-A945-75877A149B86}"/>
                        </a:ext>
                      </a:extLst>
                    </p:cNvPr>
                    <p:cNvCxnSpPr/>
                    <p:nvPr/>
                  </p:nvCxnSpPr>
                  <p:spPr>
                    <a:xfrm>
                      <a:off x="1029626" y="345384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31B3182-FF76-4BDF-B768-FA1729B28E8B}"/>
                        </a:ext>
                      </a:extLst>
                    </p:cNvPr>
                    <p:cNvCxnSpPr/>
                    <p:nvPr/>
                  </p:nvCxnSpPr>
                  <p:spPr>
                    <a:xfrm>
                      <a:off x="1029626" y="354405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A26E448-1531-40A0-BE67-3216B7A1E8AA}"/>
                        </a:ext>
                      </a:extLst>
                    </p:cNvPr>
                    <p:cNvCxnSpPr/>
                    <p:nvPr/>
                  </p:nvCxnSpPr>
                  <p:spPr>
                    <a:xfrm>
                      <a:off x="1029626" y="363425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F321BD-6D3A-43CB-B99F-9BA16B30CFEA}"/>
                        </a:ext>
                      </a:extLst>
                    </p:cNvPr>
                    <p:cNvCxnSpPr>
                      <a:cxnSpLocks/>
                    </p:cNvCxnSpPr>
                    <p:nvPr/>
                  </p:nvCxnSpPr>
                  <p:spPr>
                    <a:xfrm>
                      <a:off x="1029626" y="372445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1BF21B61-9C5C-42A4-964A-1A376D557B97}"/>
                      </a:ext>
                    </a:extLst>
                  </p:cNvPr>
                  <p:cNvGrpSpPr/>
                  <p:nvPr/>
                </p:nvGrpSpPr>
                <p:grpSpPr>
                  <a:xfrm>
                    <a:off x="1029625" y="3987094"/>
                    <a:ext cx="1885246" cy="721610"/>
                    <a:chOff x="1029625" y="4025194"/>
                    <a:chExt cx="1885246" cy="721610"/>
                  </a:xfrm>
                </p:grpSpPr>
                <p:cxnSp>
                  <p:nvCxnSpPr>
                    <p:cNvPr id="88" name="Straight Connector 87">
                      <a:extLst>
                        <a:ext uri="{FF2B5EF4-FFF2-40B4-BE49-F238E27FC236}">
                          <a16:creationId xmlns:a16="http://schemas.microsoft.com/office/drawing/2014/main" id="{2B39C5A5-C88B-46A0-9783-288A171CCE45}"/>
                        </a:ext>
                      </a:extLst>
                    </p:cNvPr>
                    <p:cNvCxnSpPr/>
                    <p:nvPr/>
                  </p:nvCxnSpPr>
                  <p:spPr>
                    <a:xfrm>
                      <a:off x="1029626" y="402519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A270FC4-7651-4C1D-9AEF-56347BB93728}"/>
                        </a:ext>
                      </a:extLst>
                    </p:cNvPr>
                    <p:cNvCxnSpPr/>
                    <p:nvPr/>
                  </p:nvCxnSpPr>
                  <p:spPr>
                    <a:xfrm>
                      <a:off x="1029625" y="411539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D429B45-A08F-48CF-AFD7-E1A4FF36A000}"/>
                        </a:ext>
                      </a:extLst>
                    </p:cNvPr>
                    <p:cNvCxnSpPr/>
                    <p:nvPr/>
                  </p:nvCxnSpPr>
                  <p:spPr>
                    <a:xfrm>
                      <a:off x="1029625" y="420559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2D45A71-1D1C-477C-B19A-4FF31208C134}"/>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BA24E3-250C-43DF-A35C-0289D2C055DD}"/>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F778564-3CE1-47FB-A4D9-1CCB886F3CDE}"/>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AB8EAC2-8855-4730-96A7-A25C456F1528}"/>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9CA64CD-F411-45CE-91E5-E6781686D6BE}"/>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90C1720-9EF7-4ED1-8EC5-0F05CAA725D4}"/>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FB2B2929-BC45-4562-972A-1B101ED3B321}"/>
                      </a:ext>
                    </a:extLst>
                  </p:cNvPr>
                  <p:cNvGrpSpPr/>
                  <p:nvPr/>
                </p:nvGrpSpPr>
                <p:grpSpPr>
                  <a:xfrm>
                    <a:off x="1029625" y="4973699"/>
                    <a:ext cx="1885245" cy="451007"/>
                    <a:chOff x="1029625" y="4295797"/>
                    <a:chExt cx="1885245" cy="451007"/>
                  </a:xfrm>
                </p:grpSpPr>
                <p:cxnSp>
                  <p:nvCxnSpPr>
                    <p:cNvPr id="82" name="Straight Connector 81">
                      <a:extLst>
                        <a:ext uri="{FF2B5EF4-FFF2-40B4-BE49-F238E27FC236}">
                          <a16:creationId xmlns:a16="http://schemas.microsoft.com/office/drawing/2014/main" id="{9D0D0AD5-D651-4AD6-98AD-AF7AECB7F18F}"/>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752BF94-9B52-4F34-A282-7E106B339706}"/>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32C6CC4-1845-4C42-8E03-9F7700997F92}"/>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32CC503-95A9-4ADA-B91F-245B117BEA93}"/>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26C947B-39E5-4516-8809-2A797B4CD2B5}"/>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E208DBD-A52D-4591-9388-81B237DA655E}"/>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EBF13A64-0B8E-4AC5-A75D-6DD2E33947B5}"/>
                      </a:ext>
                    </a:extLst>
                  </p:cNvPr>
                  <p:cNvSpPr txBox="1"/>
                  <p:nvPr/>
                </p:nvSpPr>
                <p:spPr>
                  <a:xfrm>
                    <a:off x="1107588" y="2512127"/>
                    <a:ext cx="1848839" cy="501190"/>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Acme Article</a:t>
                    </a:r>
                  </a:p>
                </p:txBody>
              </p:sp>
            </p:grpSp>
            <p:grpSp>
              <p:nvGrpSpPr>
                <p:cNvPr id="196" name="Group 195">
                  <a:extLst>
                    <a:ext uri="{FF2B5EF4-FFF2-40B4-BE49-F238E27FC236}">
                      <a16:creationId xmlns:a16="http://schemas.microsoft.com/office/drawing/2014/main" id="{B42209C3-00A1-4CF9-8ACE-295B35644678}"/>
                    </a:ext>
                  </a:extLst>
                </p:cNvPr>
                <p:cNvGrpSpPr/>
                <p:nvPr/>
              </p:nvGrpSpPr>
              <p:grpSpPr>
                <a:xfrm>
                  <a:off x="9381373" y="2974012"/>
                  <a:ext cx="1084498" cy="1411254"/>
                  <a:chOff x="794900" y="2512127"/>
                  <a:chExt cx="2354700" cy="3064163"/>
                </a:xfrm>
              </p:grpSpPr>
              <p:sp>
                <p:nvSpPr>
                  <p:cNvPr id="197" name="Rectangle 196">
                    <a:extLst>
                      <a:ext uri="{FF2B5EF4-FFF2-40B4-BE49-F238E27FC236}">
                        <a16:creationId xmlns:a16="http://schemas.microsoft.com/office/drawing/2014/main" id="{9BE3F25A-68F7-4641-BCD7-FA283101349D}"/>
                      </a:ext>
                    </a:extLst>
                  </p:cNvPr>
                  <p:cNvSpPr/>
                  <p:nvPr/>
                </p:nvSpPr>
                <p:spPr>
                  <a:xfrm>
                    <a:off x="794900" y="2512344"/>
                    <a:ext cx="2354700" cy="3063946"/>
                  </a:xfrm>
                  <a:prstGeom prst="rect">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Group 197">
                    <a:extLst>
                      <a:ext uri="{FF2B5EF4-FFF2-40B4-BE49-F238E27FC236}">
                        <a16:creationId xmlns:a16="http://schemas.microsoft.com/office/drawing/2014/main" id="{F5670727-776A-4D8B-BE2D-709AC0F0BE52}"/>
                      </a:ext>
                    </a:extLst>
                  </p:cNvPr>
                  <p:cNvGrpSpPr/>
                  <p:nvPr/>
                </p:nvGrpSpPr>
                <p:grpSpPr>
                  <a:xfrm>
                    <a:off x="1029626" y="3002844"/>
                    <a:ext cx="1885246" cy="721610"/>
                    <a:chOff x="1029626" y="3002844"/>
                    <a:chExt cx="1885246" cy="721610"/>
                  </a:xfrm>
                </p:grpSpPr>
                <p:cxnSp>
                  <p:nvCxnSpPr>
                    <p:cNvPr id="217" name="Straight Connector 216">
                      <a:extLst>
                        <a:ext uri="{FF2B5EF4-FFF2-40B4-BE49-F238E27FC236}">
                          <a16:creationId xmlns:a16="http://schemas.microsoft.com/office/drawing/2014/main" id="{77DF9DBE-C4CD-4FEA-8D18-6421FD50AD08}"/>
                        </a:ext>
                      </a:extLst>
                    </p:cNvPr>
                    <p:cNvCxnSpPr/>
                    <p:nvPr/>
                  </p:nvCxnSpPr>
                  <p:spPr>
                    <a:xfrm>
                      <a:off x="1029627" y="300284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7E59889-A8EE-4D2E-A2A0-1C5D620C0F3D}"/>
                        </a:ext>
                      </a:extLst>
                    </p:cNvPr>
                    <p:cNvCxnSpPr/>
                    <p:nvPr/>
                  </p:nvCxnSpPr>
                  <p:spPr>
                    <a:xfrm>
                      <a:off x="1029626" y="309304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1F1ACC2-6C04-4B7A-81D2-9FA6BADE6B64}"/>
                        </a:ext>
                      </a:extLst>
                    </p:cNvPr>
                    <p:cNvCxnSpPr/>
                    <p:nvPr/>
                  </p:nvCxnSpPr>
                  <p:spPr>
                    <a:xfrm>
                      <a:off x="1029626" y="318324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3EAD6FB-ED42-4F7A-AF24-0C9882820DB9}"/>
                        </a:ext>
                      </a:extLst>
                    </p:cNvPr>
                    <p:cNvCxnSpPr/>
                    <p:nvPr/>
                  </p:nvCxnSpPr>
                  <p:spPr>
                    <a:xfrm>
                      <a:off x="1029626" y="327344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074669A-C2F9-4A2F-A7E8-27EA662D4B74}"/>
                        </a:ext>
                      </a:extLst>
                    </p:cNvPr>
                    <p:cNvCxnSpPr/>
                    <p:nvPr/>
                  </p:nvCxnSpPr>
                  <p:spPr>
                    <a:xfrm>
                      <a:off x="1029626" y="336364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C1EAA15-1F51-45D9-88DA-4FDC7B59567E}"/>
                        </a:ext>
                      </a:extLst>
                    </p:cNvPr>
                    <p:cNvCxnSpPr/>
                    <p:nvPr/>
                  </p:nvCxnSpPr>
                  <p:spPr>
                    <a:xfrm>
                      <a:off x="1029626" y="345384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0E3FDE3-0919-4351-85DF-940A3ECA5E7D}"/>
                        </a:ext>
                      </a:extLst>
                    </p:cNvPr>
                    <p:cNvCxnSpPr/>
                    <p:nvPr/>
                  </p:nvCxnSpPr>
                  <p:spPr>
                    <a:xfrm>
                      <a:off x="1029626" y="354405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D2E105D-67AB-4233-94DC-036A506D4A7A}"/>
                        </a:ext>
                      </a:extLst>
                    </p:cNvPr>
                    <p:cNvCxnSpPr/>
                    <p:nvPr/>
                  </p:nvCxnSpPr>
                  <p:spPr>
                    <a:xfrm>
                      <a:off x="1029626" y="363425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0B3BDF85-0D33-498B-B1B5-F93BD5FDFBB9}"/>
                        </a:ext>
                      </a:extLst>
                    </p:cNvPr>
                    <p:cNvCxnSpPr>
                      <a:cxnSpLocks/>
                    </p:cNvCxnSpPr>
                    <p:nvPr/>
                  </p:nvCxnSpPr>
                  <p:spPr>
                    <a:xfrm>
                      <a:off x="1029626" y="372445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D1A7D825-62A5-43C8-8BFF-BD879FB4EB69}"/>
                      </a:ext>
                    </a:extLst>
                  </p:cNvPr>
                  <p:cNvGrpSpPr/>
                  <p:nvPr/>
                </p:nvGrpSpPr>
                <p:grpSpPr>
                  <a:xfrm>
                    <a:off x="1029625" y="3987094"/>
                    <a:ext cx="1885246" cy="721610"/>
                    <a:chOff x="1029625" y="4025194"/>
                    <a:chExt cx="1885246" cy="721610"/>
                  </a:xfrm>
                </p:grpSpPr>
                <p:cxnSp>
                  <p:nvCxnSpPr>
                    <p:cNvPr id="208" name="Straight Connector 207">
                      <a:extLst>
                        <a:ext uri="{FF2B5EF4-FFF2-40B4-BE49-F238E27FC236}">
                          <a16:creationId xmlns:a16="http://schemas.microsoft.com/office/drawing/2014/main" id="{76383E38-F502-4941-B96C-926F22A45EAB}"/>
                        </a:ext>
                      </a:extLst>
                    </p:cNvPr>
                    <p:cNvCxnSpPr/>
                    <p:nvPr/>
                  </p:nvCxnSpPr>
                  <p:spPr>
                    <a:xfrm>
                      <a:off x="1029626" y="402519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665EE5A-C0E4-4480-8C65-DC6DBE255709}"/>
                        </a:ext>
                      </a:extLst>
                    </p:cNvPr>
                    <p:cNvCxnSpPr/>
                    <p:nvPr/>
                  </p:nvCxnSpPr>
                  <p:spPr>
                    <a:xfrm>
                      <a:off x="1029625" y="411539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AF34757-1C90-4FF2-BCFB-41FD35BFDE84}"/>
                        </a:ext>
                      </a:extLst>
                    </p:cNvPr>
                    <p:cNvCxnSpPr/>
                    <p:nvPr/>
                  </p:nvCxnSpPr>
                  <p:spPr>
                    <a:xfrm>
                      <a:off x="1029625" y="420559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EC8C7F4-9D7A-4877-A0D3-C83E62F2069D}"/>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089FE9C-2B13-49DE-9D37-FC15CD29C816}"/>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2F36D67-F81E-4881-92E1-116A76C11AB6}"/>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CD6AC05-2647-4BAA-915D-542563BD9177}"/>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1DA89DB-433F-4995-A68F-2C668DA2703B}"/>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AB99C63-FE45-432B-84FE-FCE7F22F2F4B}"/>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id="{8AC01933-B485-4BE9-A187-6E8546E9C0E2}"/>
                      </a:ext>
                    </a:extLst>
                  </p:cNvPr>
                  <p:cNvGrpSpPr/>
                  <p:nvPr/>
                </p:nvGrpSpPr>
                <p:grpSpPr>
                  <a:xfrm>
                    <a:off x="1029625" y="4973699"/>
                    <a:ext cx="1885245" cy="451007"/>
                    <a:chOff x="1029625" y="4295797"/>
                    <a:chExt cx="1885245" cy="451007"/>
                  </a:xfrm>
                </p:grpSpPr>
                <p:cxnSp>
                  <p:nvCxnSpPr>
                    <p:cNvPr id="202" name="Straight Connector 201">
                      <a:extLst>
                        <a:ext uri="{FF2B5EF4-FFF2-40B4-BE49-F238E27FC236}">
                          <a16:creationId xmlns:a16="http://schemas.microsoft.com/office/drawing/2014/main" id="{CAFB0A7D-41FA-4CB8-88F4-5C4524580B4F}"/>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447D555-7F66-4D17-9D08-62E0BCA41255}"/>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292FD32-7D72-4927-8C5D-604698F4F341}"/>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DAEA9E3-FC14-466B-9AAD-CA4B8B3D2D31}"/>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9974681-2C61-415A-ABDE-BD5F2DD3E619}"/>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639EBD9-930F-4A6B-B189-155643F3CEB2}"/>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1" name="TextBox 200">
                    <a:extLst>
                      <a:ext uri="{FF2B5EF4-FFF2-40B4-BE49-F238E27FC236}">
                        <a16:creationId xmlns:a16="http://schemas.microsoft.com/office/drawing/2014/main" id="{61CBD2C0-6BD1-426A-8A2B-6AEF0D4B8281}"/>
                      </a:ext>
                    </a:extLst>
                  </p:cNvPr>
                  <p:cNvSpPr txBox="1"/>
                  <p:nvPr/>
                </p:nvSpPr>
                <p:spPr>
                  <a:xfrm>
                    <a:off x="1107588" y="2512127"/>
                    <a:ext cx="1848839" cy="501190"/>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Acme Article</a:t>
                    </a:r>
                  </a:p>
                </p:txBody>
              </p:sp>
            </p:grpSp>
            <p:grpSp>
              <p:nvGrpSpPr>
                <p:cNvPr id="226" name="Group 225">
                  <a:extLst>
                    <a:ext uri="{FF2B5EF4-FFF2-40B4-BE49-F238E27FC236}">
                      <a16:creationId xmlns:a16="http://schemas.microsoft.com/office/drawing/2014/main" id="{2F80A9FD-180D-4F43-AF5E-E5493E652697}"/>
                    </a:ext>
                  </a:extLst>
                </p:cNvPr>
                <p:cNvGrpSpPr/>
                <p:nvPr/>
              </p:nvGrpSpPr>
              <p:grpSpPr>
                <a:xfrm>
                  <a:off x="9446460" y="3027987"/>
                  <a:ext cx="1084498" cy="1411254"/>
                  <a:chOff x="794900" y="2512127"/>
                  <a:chExt cx="2354700" cy="3064163"/>
                </a:xfrm>
              </p:grpSpPr>
              <p:sp>
                <p:nvSpPr>
                  <p:cNvPr id="227" name="Rectangle 226">
                    <a:extLst>
                      <a:ext uri="{FF2B5EF4-FFF2-40B4-BE49-F238E27FC236}">
                        <a16:creationId xmlns:a16="http://schemas.microsoft.com/office/drawing/2014/main" id="{5EC657D3-6F2C-4F8E-AE6C-9210A3C8BBE4}"/>
                      </a:ext>
                    </a:extLst>
                  </p:cNvPr>
                  <p:cNvSpPr/>
                  <p:nvPr/>
                </p:nvSpPr>
                <p:spPr>
                  <a:xfrm>
                    <a:off x="794900" y="2512344"/>
                    <a:ext cx="2354700" cy="3063946"/>
                  </a:xfrm>
                  <a:prstGeom prst="rect">
                    <a:avLst/>
                  </a:prstGeom>
                  <a:solidFill>
                    <a:schemeClr val="accent4">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8" name="Group 227">
                    <a:extLst>
                      <a:ext uri="{FF2B5EF4-FFF2-40B4-BE49-F238E27FC236}">
                        <a16:creationId xmlns:a16="http://schemas.microsoft.com/office/drawing/2014/main" id="{731E1464-E17F-417F-A46E-40BE7102C46A}"/>
                      </a:ext>
                    </a:extLst>
                  </p:cNvPr>
                  <p:cNvGrpSpPr/>
                  <p:nvPr/>
                </p:nvGrpSpPr>
                <p:grpSpPr>
                  <a:xfrm>
                    <a:off x="1029626" y="3002844"/>
                    <a:ext cx="1885246" cy="721610"/>
                    <a:chOff x="1029626" y="3002844"/>
                    <a:chExt cx="1885246" cy="721610"/>
                  </a:xfrm>
                </p:grpSpPr>
                <p:cxnSp>
                  <p:nvCxnSpPr>
                    <p:cNvPr id="247" name="Straight Connector 246">
                      <a:extLst>
                        <a:ext uri="{FF2B5EF4-FFF2-40B4-BE49-F238E27FC236}">
                          <a16:creationId xmlns:a16="http://schemas.microsoft.com/office/drawing/2014/main" id="{E5845FA0-C0D4-4E12-8716-CCFE2BCA6F86}"/>
                        </a:ext>
                      </a:extLst>
                    </p:cNvPr>
                    <p:cNvCxnSpPr/>
                    <p:nvPr/>
                  </p:nvCxnSpPr>
                  <p:spPr>
                    <a:xfrm>
                      <a:off x="1029627" y="300284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D2B6CCA-FC0D-4C50-A969-F25DACB81F42}"/>
                        </a:ext>
                      </a:extLst>
                    </p:cNvPr>
                    <p:cNvCxnSpPr/>
                    <p:nvPr/>
                  </p:nvCxnSpPr>
                  <p:spPr>
                    <a:xfrm>
                      <a:off x="1029626" y="309304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3EC445A-C70F-4BAF-AF57-D6FA93816B25}"/>
                        </a:ext>
                      </a:extLst>
                    </p:cNvPr>
                    <p:cNvCxnSpPr/>
                    <p:nvPr/>
                  </p:nvCxnSpPr>
                  <p:spPr>
                    <a:xfrm>
                      <a:off x="1029626" y="318324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D7ECACC-0EC0-4F6C-AB77-27363BD6D5D0}"/>
                        </a:ext>
                      </a:extLst>
                    </p:cNvPr>
                    <p:cNvCxnSpPr/>
                    <p:nvPr/>
                  </p:nvCxnSpPr>
                  <p:spPr>
                    <a:xfrm>
                      <a:off x="1029626" y="327344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4DF6F144-5005-406F-B27E-E4C118FD343F}"/>
                        </a:ext>
                      </a:extLst>
                    </p:cNvPr>
                    <p:cNvCxnSpPr/>
                    <p:nvPr/>
                  </p:nvCxnSpPr>
                  <p:spPr>
                    <a:xfrm>
                      <a:off x="1029626" y="336364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4AE9238A-B16B-4266-88E2-A0165888E60D}"/>
                        </a:ext>
                      </a:extLst>
                    </p:cNvPr>
                    <p:cNvCxnSpPr/>
                    <p:nvPr/>
                  </p:nvCxnSpPr>
                  <p:spPr>
                    <a:xfrm>
                      <a:off x="1029626" y="345384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A123E90-3224-4BE1-ACEB-1725A6D4C8BB}"/>
                        </a:ext>
                      </a:extLst>
                    </p:cNvPr>
                    <p:cNvCxnSpPr/>
                    <p:nvPr/>
                  </p:nvCxnSpPr>
                  <p:spPr>
                    <a:xfrm>
                      <a:off x="1029626" y="354405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0C0789A-A2AE-4715-8A91-FBB088A2868E}"/>
                        </a:ext>
                      </a:extLst>
                    </p:cNvPr>
                    <p:cNvCxnSpPr/>
                    <p:nvPr/>
                  </p:nvCxnSpPr>
                  <p:spPr>
                    <a:xfrm>
                      <a:off x="1029626" y="363425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CA338EAE-D236-497A-8FD0-EE5BAA879A74}"/>
                        </a:ext>
                      </a:extLst>
                    </p:cNvPr>
                    <p:cNvCxnSpPr>
                      <a:cxnSpLocks/>
                    </p:cNvCxnSpPr>
                    <p:nvPr/>
                  </p:nvCxnSpPr>
                  <p:spPr>
                    <a:xfrm>
                      <a:off x="1029626" y="372445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2294E079-865D-4956-B3A4-B65169DFD6CC}"/>
                      </a:ext>
                    </a:extLst>
                  </p:cNvPr>
                  <p:cNvGrpSpPr/>
                  <p:nvPr/>
                </p:nvGrpSpPr>
                <p:grpSpPr>
                  <a:xfrm>
                    <a:off x="1029625" y="3987094"/>
                    <a:ext cx="1885246" cy="721610"/>
                    <a:chOff x="1029625" y="4025194"/>
                    <a:chExt cx="1885246" cy="721610"/>
                  </a:xfrm>
                </p:grpSpPr>
                <p:cxnSp>
                  <p:nvCxnSpPr>
                    <p:cNvPr id="238" name="Straight Connector 237">
                      <a:extLst>
                        <a:ext uri="{FF2B5EF4-FFF2-40B4-BE49-F238E27FC236}">
                          <a16:creationId xmlns:a16="http://schemas.microsoft.com/office/drawing/2014/main" id="{F66B038A-6252-47E8-B81A-6787682FE2A7}"/>
                        </a:ext>
                      </a:extLst>
                    </p:cNvPr>
                    <p:cNvCxnSpPr/>
                    <p:nvPr/>
                  </p:nvCxnSpPr>
                  <p:spPr>
                    <a:xfrm>
                      <a:off x="1029626" y="402519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A870B54-CBFF-43C2-850C-1FDFA7C5EB7D}"/>
                        </a:ext>
                      </a:extLst>
                    </p:cNvPr>
                    <p:cNvCxnSpPr/>
                    <p:nvPr/>
                  </p:nvCxnSpPr>
                  <p:spPr>
                    <a:xfrm>
                      <a:off x="1029625" y="411539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17BDBBC0-9A30-40FE-84BB-F72BC814494E}"/>
                        </a:ext>
                      </a:extLst>
                    </p:cNvPr>
                    <p:cNvCxnSpPr/>
                    <p:nvPr/>
                  </p:nvCxnSpPr>
                  <p:spPr>
                    <a:xfrm>
                      <a:off x="1029625" y="420559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28DD8B2-16E0-445E-9B62-4B8970D7F0B6}"/>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EA08C-A9C8-4109-AEB7-6A259813C271}"/>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F62C74E-9CB0-4FB2-8A84-6A12E4FAC76A}"/>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E920ABB-3F22-41C7-8BAC-11015D7E3072}"/>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0AF6A6C-2BFC-48EF-8C39-D4DC3EC04584}"/>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C1ACACB-FC7D-4992-B7AA-A33EA1E5A487}"/>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09688C6C-AB3C-4EEC-922D-A9AAD9BB54DB}"/>
                      </a:ext>
                    </a:extLst>
                  </p:cNvPr>
                  <p:cNvGrpSpPr/>
                  <p:nvPr/>
                </p:nvGrpSpPr>
                <p:grpSpPr>
                  <a:xfrm>
                    <a:off x="1029625" y="4973699"/>
                    <a:ext cx="1885245" cy="451007"/>
                    <a:chOff x="1029625" y="4295797"/>
                    <a:chExt cx="1885245" cy="451007"/>
                  </a:xfrm>
                </p:grpSpPr>
                <p:cxnSp>
                  <p:nvCxnSpPr>
                    <p:cNvPr id="232" name="Straight Connector 231">
                      <a:extLst>
                        <a:ext uri="{FF2B5EF4-FFF2-40B4-BE49-F238E27FC236}">
                          <a16:creationId xmlns:a16="http://schemas.microsoft.com/office/drawing/2014/main" id="{DF7A4349-2A82-45D8-A772-DA943895BC70}"/>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AB311EA-21B7-4CCB-B3F0-1AE72F005D4F}"/>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BF05FEA-20FB-4FDF-AAAB-A12DEA0FBF53}"/>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479B1E9-1A09-41D5-A949-E8AEF7C027AF}"/>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D914D3C-9357-4268-A4EC-0E49AE36E931}"/>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5CE5944-B3E8-4006-9EEE-AE6274EA5AE2}"/>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1" name="TextBox 230">
                    <a:extLst>
                      <a:ext uri="{FF2B5EF4-FFF2-40B4-BE49-F238E27FC236}">
                        <a16:creationId xmlns:a16="http://schemas.microsoft.com/office/drawing/2014/main" id="{DEF182BD-5681-4BF6-9094-960746C124BF}"/>
                      </a:ext>
                    </a:extLst>
                  </p:cNvPr>
                  <p:cNvSpPr txBox="1"/>
                  <p:nvPr/>
                </p:nvSpPr>
                <p:spPr>
                  <a:xfrm>
                    <a:off x="1107588" y="2512127"/>
                    <a:ext cx="1848839" cy="501190"/>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Acme Article</a:t>
                    </a:r>
                  </a:p>
                </p:txBody>
              </p:sp>
            </p:grpSp>
          </p:grpSp>
          <p:grpSp>
            <p:nvGrpSpPr>
              <p:cNvPr id="1024" name="Group 1023">
                <a:extLst>
                  <a:ext uri="{FF2B5EF4-FFF2-40B4-BE49-F238E27FC236}">
                    <a16:creationId xmlns:a16="http://schemas.microsoft.com/office/drawing/2014/main" id="{319FDF6A-DC00-44D4-BAD1-DA134334695C}"/>
                  </a:ext>
                </a:extLst>
              </p:cNvPr>
              <p:cNvGrpSpPr/>
              <p:nvPr/>
            </p:nvGrpSpPr>
            <p:grpSpPr>
              <a:xfrm>
                <a:off x="9332754" y="4628556"/>
                <a:ext cx="1191854" cy="1515499"/>
                <a:chOff x="9339104" y="4619565"/>
                <a:chExt cx="1191854" cy="1515499"/>
              </a:xfrm>
            </p:grpSpPr>
            <p:grpSp>
              <p:nvGrpSpPr>
                <p:cNvPr id="106" name="Group 105">
                  <a:extLst>
                    <a:ext uri="{FF2B5EF4-FFF2-40B4-BE49-F238E27FC236}">
                      <a16:creationId xmlns:a16="http://schemas.microsoft.com/office/drawing/2014/main" id="{AAACFB22-5A76-4D21-A1F7-5D7911440FE0}"/>
                    </a:ext>
                  </a:extLst>
                </p:cNvPr>
                <p:cNvGrpSpPr/>
                <p:nvPr/>
              </p:nvGrpSpPr>
              <p:grpSpPr>
                <a:xfrm>
                  <a:off x="9339104" y="4619565"/>
                  <a:ext cx="1084498" cy="1411254"/>
                  <a:chOff x="794900" y="2512127"/>
                  <a:chExt cx="2354700" cy="3064163"/>
                </a:xfrm>
              </p:grpSpPr>
              <p:sp>
                <p:nvSpPr>
                  <p:cNvPr id="107" name="Rectangle 106">
                    <a:extLst>
                      <a:ext uri="{FF2B5EF4-FFF2-40B4-BE49-F238E27FC236}">
                        <a16:creationId xmlns:a16="http://schemas.microsoft.com/office/drawing/2014/main" id="{5F72167F-3018-425A-834F-0D796C2D1F6C}"/>
                      </a:ext>
                    </a:extLst>
                  </p:cNvPr>
                  <p:cNvSpPr/>
                  <p:nvPr/>
                </p:nvSpPr>
                <p:spPr>
                  <a:xfrm>
                    <a:off x="794900" y="2512344"/>
                    <a:ext cx="2354700" cy="3063946"/>
                  </a:xfrm>
                  <a:prstGeom prst="rect">
                    <a:avLst/>
                  </a:prstGeom>
                  <a:solidFill>
                    <a:srgbClr val="9DC3E6"/>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C433D4C2-EB3A-4F3A-BDD2-CE8F50074FE7}"/>
                      </a:ext>
                    </a:extLst>
                  </p:cNvPr>
                  <p:cNvGrpSpPr/>
                  <p:nvPr/>
                </p:nvGrpSpPr>
                <p:grpSpPr>
                  <a:xfrm>
                    <a:off x="1029626" y="3002844"/>
                    <a:ext cx="1885246" cy="721610"/>
                    <a:chOff x="1029626" y="3002844"/>
                    <a:chExt cx="1885246" cy="721610"/>
                  </a:xfrm>
                </p:grpSpPr>
                <p:cxnSp>
                  <p:nvCxnSpPr>
                    <p:cNvPr id="127" name="Straight Connector 126">
                      <a:extLst>
                        <a:ext uri="{FF2B5EF4-FFF2-40B4-BE49-F238E27FC236}">
                          <a16:creationId xmlns:a16="http://schemas.microsoft.com/office/drawing/2014/main" id="{EA9D49C5-C2D8-4EAC-BF34-223E412C5634}"/>
                        </a:ext>
                      </a:extLst>
                    </p:cNvPr>
                    <p:cNvCxnSpPr/>
                    <p:nvPr/>
                  </p:nvCxnSpPr>
                  <p:spPr>
                    <a:xfrm>
                      <a:off x="1029627" y="300284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A7042B6-7FE1-4B0A-AF1E-155665593AF6}"/>
                        </a:ext>
                      </a:extLst>
                    </p:cNvPr>
                    <p:cNvCxnSpPr/>
                    <p:nvPr/>
                  </p:nvCxnSpPr>
                  <p:spPr>
                    <a:xfrm>
                      <a:off x="1029626" y="309304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156A208-3312-49BB-B730-C8A7CB5A17E8}"/>
                        </a:ext>
                      </a:extLst>
                    </p:cNvPr>
                    <p:cNvCxnSpPr/>
                    <p:nvPr/>
                  </p:nvCxnSpPr>
                  <p:spPr>
                    <a:xfrm>
                      <a:off x="1029626" y="318324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72BC2BA-540A-471C-B0AD-461CC693F466}"/>
                        </a:ext>
                      </a:extLst>
                    </p:cNvPr>
                    <p:cNvCxnSpPr/>
                    <p:nvPr/>
                  </p:nvCxnSpPr>
                  <p:spPr>
                    <a:xfrm>
                      <a:off x="1029626" y="327344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43A16D-99D9-4E83-B7FD-02ABCC365E80}"/>
                        </a:ext>
                      </a:extLst>
                    </p:cNvPr>
                    <p:cNvCxnSpPr/>
                    <p:nvPr/>
                  </p:nvCxnSpPr>
                  <p:spPr>
                    <a:xfrm>
                      <a:off x="1029626" y="336364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8C33FF8-D178-47F2-AF03-F25AFB42606A}"/>
                        </a:ext>
                      </a:extLst>
                    </p:cNvPr>
                    <p:cNvCxnSpPr/>
                    <p:nvPr/>
                  </p:nvCxnSpPr>
                  <p:spPr>
                    <a:xfrm>
                      <a:off x="1029626" y="345384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CDB99D5-EB7C-44E2-B0AD-F3147B51C29C}"/>
                        </a:ext>
                      </a:extLst>
                    </p:cNvPr>
                    <p:cNvCxnSpPr/>
                    <p:nvPr/>
                  </p:nvCxnSpPr>
                  <p:spPr>
                    <a:xfrm>
                      <a:off x="1029626" y="354405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F0B4D1C-0A38-4386-9B2B-65F479A7504B}"/>
                        </a:ext>
                      </a:extLst>
                    </p:cNvPr>
                    <p:cNvCxnSpPr/>
                    <p:nvPr/>
                  </p:nvCxnSpPr>
                  <p:spPr>
                    <a:xfrm>
                      <a:off x="1029626" y="363425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9E1316C-DB66-40F9-9830-DD9CC8AA261F}"/>
                        </a:ext>
                      </a:extLst>
                    </p:cNvPr>
                    <p:cNvCxnSpPr>
                      <a:cxnSpLocks/>
                    </p:cNvCxnSpPr>
                    <p:nvPr/>
                  </p:nvCxnSpPr>
                  <p:spPr>
                    <a:xfrm>
                      <a:off x="1029626" y="372445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C2C88D88-5CF4-4311-AB08-68833EC89830}"/>
                      </a:ext>
                    </a:extLst>
                  </p:cNvPr>
                  <p:cNvGrpSpPr/>
                  <p:nvPr/>
                </p:nvGrpSpPr>
                <p:grpSpPr>
                  <a:xfrm>
                    <a:off x="1029625" y="3987094"/>
                    <a:ext cx="1885246" cy="721610"/>
                    <a:chOff x="1029625" y="4025194"/>
                    <a:chExt cx="1885246" cy="721610"/>
                  </a:xfrm>
                </p:grpSpPr>
                <p:cxnSp>
                  <p:nvCxnSpPr>
                    <p:cNvPr id="118" name="Straight Connector 117">
                      <a:extLst>
                        <a:ext uri="{FF2B5EF4-FFF2-40B4-BE49-F238E27FC236}">
                          <a16:creationId xmlns:a16="http://schemas.microsoft.com/office/drawing/2014/main" id="{438703A2-A504-479E-9A02-EA6A966C80B4}"/>
                        </a:ext>
                      </a:extLst>
                    </p:cNvPr>
                    <p:cNvCxnSpPr/>
                    <p:nvPr/>
                  </p:nvCxnSpPr>
                  <p:spPr>
                    <a:xfrm>
                      <a:off x="1029626" y="402519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A409D17-D22A-446D-A910-F9EBE6503E94}"/>
                        </a:ext>
                      </a:extLst>
                    </p:cNvPr>
                    <p:cNvCxnSpPr/>
                    <p:nvPr/>
                  </p:nvCxnSpPr>
                  <p:spPr>
                    <a:xfrm>
                      <a:off x="1029625" y="411539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AC37106-00B5-4695-8C62-71D11CA327DF}"/>
                        </a:ext>
                      </a:extLst>
                    </p:cNvPr>
                    <p:cNvCxnSpPr/>
                    <p:nvPr/>
                  </p:nvCxnSpPr>
                  <p:spPr>
                    <a:xfrm>
                      <a:off x="1029625" y="420559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188E76-30A2-42AD-BDAC-793DCB527EAE}"/>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C297822-CEB2-49F9-9C37-BAB8E5293CDC}"/>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DC4F4C6-14D0-4E00-9156-6939A3618A56}"/>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88672C7-0645-4055-B8C8-66C0E7ABC523}"/>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629520-5268-4E7C-825C-3BBE7464A644}"/>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06B9F61-0856-4BB1-AB0A-160B85580A34}"/>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40023838-6066-4001-AAE7-D1CBA1D64155}"/>
                      </a:ext>
                    </a:extLst>
                  </p:cNvPr>
                  <p:cNvGrpSpPr/>
                  <p:nvPr/>
                </p:nvGrpSpPr>
                <p:grpSpPr>
                  <a:xfrm>
                    <a:off x="1029625" y="4973699"/>
                    <a:ext cx="1885245" cy="451007"/>
                    <a:chOff x="1029625" y="4295797"/>
                    <a:chExt cx="1885245" cy="451007"/>
                  </a:xfrm>
                </p:grpSpPr>
                <p:cxnSp>
                  <p:nvCxnSpPr>
                    <p:cNvPr id="112" name="Straight Connector 111">
                      <a:extLst>
                        <a:ext uri="{FF2B5EF4-FFF2-40B4-BE49-F238E27FC236}">
                          <a16:creationId xmlns:a16="http://schemas.microsoft.com/office/drawing/2014/main" id="{29691EA1-35DA-4E8D-949D-1A3E261D0359}"/>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7EB7453-DD47-4D4D-A5E8-1CF99EA0B4EE}"/>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846EA00-EE6E-4E9B-A46A-A56CA659A60E}"/>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DBF7C7B-8CD3-4988-812B-46A295ACB2E8}"/>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38776D0-2001-4A78-8ED5-BB82E56BA694}"/>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B4B1161-E4E8-4F19-B56F-2A5AF6E29C6F}"/>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D754A6EA-0A70-4C67-A9A6-5545899B3B5D}"/>
                      </a:ext>
                    </a:extLst>
                  </p:cNvPr>
                  <p:cNvSpPr txBox="1"/>
                  <p:nvPr/>
                </p:nvSpPr>
                <p:spPr>
                  <a:xfrm>
                    <a:off x="1107588" y="2512127"/>
                    <a:ext cx="1779229" cy="501190"/>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Food Article</a:t>
                    </a:r>
                  </a:p>
                </p:txBody>
              </p:sp>
            </p:grpSp>
            <p:grpSp>
              <p:nvGrpSpPr>
                <p:cNvPr id="257" name="Group 256">
                  <a:extLst>
                    <a:ext uri="{FF2B5EF4-FFF2-40B4-BE49-F238E27FC236}">
                      <a16:creationId xmlns:a16="http://schemas.microsoft.com/office/drawing/2014/main" id="{6CF05FD7-91DB-428E-A0AD-56D0696A05CE}"/>
                    </a:ext>
                  </a:extLst>
                </p:cNvPr>
                <p:cNvGrpSpPr/>
                <p:nvPr/>
              </p:nvGrpSpPr>
              <p:grpSpPr>
                <a:xfrm>
                  <a:off x="9381373" y="4671688"/>
                  <a:ext cx="1084498" cy="1411254"/>
                  <a:chOff x="794900" y="2512127"/>
                  <a:chExt cx="2354700" cy="3064163"/>
                </a:xfrm>
              </p:grpSpPr>
              <p:sp>
                <p:nvSpPr>
                  <p:cNvPr id="258" name="Rectangle 257">
                    <a:extLst>
                      <a:ext uri="{FF2B5EF4-FFF2-40B4-BE49-F238E27FC236}">
                        <a16:creationId xmlns:a16="http://schemas.microsoft.com/office/drawing/2014/main" id="{989B13FC-5F56-44D4-9383-511E44494E67}"/>
                      </a:ext>
                    </a:extLst>
                  </p:cNvPr>
                  <p:cNvSpPr/>
                  <p:nvPr/>
                </p:nvSpPr>
                <p:spPr>
                  <a:xfrm>
                    <a:off x="794900" y="2512344"/>
                    <a:ext cx="2354700" cy="3063946"/>
                  </a:xfrm>
                  <a:prstGeom prst="rect">
                    <a:avLst/>
                  </a:prstGeom>
                  <a:solidFill>
                    <a:srgbClr val="9DC3E6"/>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9" name="Group 258">
                    <a:extLst>
                      <a:ext uri="{FF2B5EF4-FFF2-40B4-BE49-F238E27FC236}">
                        <a16:creationId xmlns:a16="http://schemas.microsoft.com/office/drawing/2014/main" id="{B83215F6-41D4-4C50-9902-50F8308DF1F1}"/>
                      </a:ext>
                    </a:extLst>
                  </p:cNvPr>
                  <p:cNvGrpSpPr/>
                  <p:nvPr/>
                </p:nvGrpSpPr>
                <p:grpSpPr>
                  <a:xfrm>
                    <a:off x="1029626" y="3002844"/>
                    <a:ext cx="1885246" cy="721610"/>
                    <a:chOff x="1029626" y="3002844"/>
                    <a:chExt cx="1885246" cy="721610"/>
                  </a:xfrm>
                </p:grpSpPr>
                <p:cxnSp>
                  <p:nvCxnSpPr>
                    <p:cNvPr id="278" name="Straight Connector 277">
                      <a:extLst>
                        <a:ext uri="{FF2B5EF4-FFF2-40B4-BE49-F238E27FC236}">
                          <a16:creationId xmlns:a16="http://schemas.microsoft.com/office/drawing/2014/main" id="{D00985A0-9F3F-4860-A219-E2B1BF51F1DB}"/>
                        </a:ext>
                      </a:extLst>
                    </p:cNvPr>
                    <p:cNvCxnSpPr/>
                    <p:nvPr/>
                  </p:nvCxnSpPr>
                  <p:spPr>
                    <a:xfrm>
                      <a:off x="1029627" y="300284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D5BF432-5A32-4975-96C8-CD43875AEAD2}"/>
                        </a:ext>
                      </a:extLst>
                    </p:cNvPr>
                    <p:cNvCxnSpPr/>
                    <p:nvPr/>
                  </p:nvCxnSpPr>
                  <p:spPr>
                    <a:xfrm>
                      <a:off x="1029626" y="309304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4E9A9FF-DC02-41A6-A0A4-825C6D4139A7}"/>
                        </a:ext>
                      </a:extLst>
                    </p:cNvPr>
                    <p:cNvCxnSpPr/>
                    <p:nvPr/>
                  </p:nvCxnSpPr>
                  <p:spPr>
                    <a:xfrm>
                      <a:off x="1029626" y="318324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63AC420-A20A-491D-A6A2-4A9F14274A5B}"/>
                        </a:ext>
                      </a:extLst>
                    </p:cNvPr>
                    <p:cNvCxnSpPr/>
                    <p:nvPr/>
                  </p:nvCxnSpPr>
                  <p:spPr>
                    <a:xfrm>
                      <a:off x="1029626" y="327344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6D5571D-DD30-4BF7-A685-BE148888EB2A}"/>
                        </a:ext>
                      </a:extLst>
                    </p:cNvPr>
                    <p:cNvCxnSpPr/>
                    <p:nvPr/>
                  </p:nvCxnSpPr>
                  <p:spPr>
                    <a:xfrm>
                      <a:off x="1029626" y="336364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6BA3129-EDD1-4861-85D4-FBDDC878A568}"/>
                        </a:ext>
                      </a:extLst>
                    </p:cNvPr>
                    <p:cNvCxnSpPr/>
                    <p:nvPr/>
                  </p:nvCxnSpPr>
                  <p:spPr>
                    <a:xfrm>
                      <a:off x="1029626" y="345384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01728BD2-1D62-49E6-9DB7-24558BAA2DD0}"/>
                        </a:ext>
                      </a:extLst>
                    </p:cNvPr>
                    <p:cNvCxnSpPr/>
                    <p:nvPr/>
                  </p:nvCxnSpPr>
                  <p:spPr>
                    <a:xfrm>
                      <a:off x="1029626" y="354405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1736D66-2B50-43B6-884F-CB25E6D7DFD6}"/>
                        </a:ext>
                      </a:extLst>
                    </p:cNvPr>
                    <p:cNvCxnSpPr/>
                    <p:nvPr/>
                  </p:nvCxnSpPr>
                  <p:spPr>
                    <a:xfrm>
                      <a:off x="1029626" y="363425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6BB9B00-6A89-423E-B81C-B25302435168}"/>
                        </a:ext>
                      </a:extLst>
                    </p:cNvPr>
                    <p:cNvCxnSpPr>
                      <a:cxnSpLocks/>
                    </p:cNvCxnSpPr>
                    <p:nvPr/>
                  </p:nvCxnSpPr>
                  <p:spPr>
                    <a:xfrm>
                      <a:off x="1029626" y="372445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0" name="Group 259">
                    <a:extLst>
                      <a:ext uri="{FF2B5EF4-FFF2-40B4-BE49-F238E27FC236}">
                        <a16:creationId xmlns:a16="http://schemas.microsoft.com/office/drawing/2014/main" id="{BA5E894D-5A2C-4EF9-A092-A78FDE8EC58E}"/>
                      </a:ext>
                    </a:extLst>
                  </p:cNvPr>
                  <p:cNvGrpSpPr/>
                  <p:nvPr/>
                </p:nvGrpSpPr>
                <p:grpSpPr>
                  <a:xfrm>
                    <a:off x="1029625" y="3987094"/>
                    <a:ext cx="1885246" cy="721610"/>
                    <a:chOff x="1029625" y="4025194"/>
                    <a:chExt cx="1885246" cy="721610"/>
                  </a:xfrm>
                </p:grpSpPr>
                <p:cxnSp>
                  <p:nvCxnSpPr>
                    <p:cNvPr id="269" name="Straight Connector 268">
                      <a:extLst>
                        <a:ext uri="{FF2B5EF4-FFF2-40B4-BE49-F238E27FC236}">
                          <a16:creationId xmlns:a16="http://schemas.microsoft.com/office/drawing/2014/main" id="{92E028D2-B156-44E8-9F15-E165B75214F3}"/>
                        </a:ext>
                      </a:extLst>
                    </p:cNvPr>
                    <p:cNvCxnSpPr/>
                    <p:nvPr/>
                  </p:nvCxnSpPr>
                  <p:spPr>
                    <a:xfrm>
                      <a:off x="1029626" y="402519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F98401D-4758-4AC3-8370-F8DDB814C024}"/>
                        </a:ext>
                      </a:extLst>
                    </p:cNvPr>
                    <p:cNvCxnSpPr/>
                    <p:nvPr/>
                  </p:nvCxnSpPr>
                  <p:spPr>
                    <a:xfrm>
                      <a:off x="1029625" y="411539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1DAE32DD-6AAE-4D66-A70B-49712CB6F7F1}"/>
                        </a:ext>
                      </a:extLst>
                    </p:cNvPr>
                    <p:cNvCxnSpPr/>
                    <p:nvPr/>
                  </p:nvCxnSpPr>
                  <p:spPr>
                    <a:xfrm>
                      <a:off x="1029625" y="420559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33AEB8F-116B-4F1C-B1DA-B79C4502D63F}"/>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BFD97F13-3658-4FD5-A689-16ABD86AD9B6}"/>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43FDACE-E248-4E33-AB0A-B10D5F19938E}"/>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4C289A8-E333-48B6-884F-341DDCCBF77C}"/>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DF82AD-79BD-4718-B8AF-DA68CEDFD00F}"/>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70F63EC-E697-4C6D-A3A7-9C0AB780728C}"/>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id="{8E144299-FE5F-4569-9944-3547583E96CF}"/>
                      </a:ext>
                    </a:extLst>
                  </p:cNvPr>
                  <p:cNvGrpSpPr/>
                  <p:nvPr/>
                </p:nvGrpSpPr>
                <p:grpSpPr>
                  <a:xfrm>
                    <a:off x="1029625" y="4973699"/>
                    <a:ext cx="1885245" cy="451007"/>
                    <a:chOff x="1029625" y="4295797"/>
                    <a:chExt cx="1885245" cy="451007"/>
                  </a:xfrm>
                </p:grpSpPr>
                <p:cxnSp>
                  <p:nvCxnSpPr>
                    <p:cNvPr id="263" name="Straight Connector 262">
                      <a:extLst>
                        <a:ext uri="{FF2B5EF4-FFF2-40B4-BE49-F238E27FC236}">
                          <a16:creationId xmlns:a16="http://schemas.microsoft.com/office/drawing/2014/main" id="{3F36516C-FC4B-4334-B13F-FF0D2FF2DDAB}"/>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6099E569-E96F-43C9-B4A5-9CADDC2EAC20}"/>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08A6582-D446-465E-A943-A7601334D071}"/>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FAF37B69-6D71-468B-993D-CBCEE3693F80}"/>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25F6DBE-F872-4451-8CC6-53AA5F2D82C0}"/>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D4CE19E-BD0E-4EB9-A376-9D543E9E843D}"/>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62" name="TextBox 261">
                    <a:extLst>
                      <a:ext uri="{FF2B5EF4-FFF2-40B4-BE49-F238E27FC236}">
                        <a16:creationId xmlns:a16="http://schemas.microsoft.com/office/drawing/2014/main" id="{EEE1D60D-AF0D-4A53-B375-9A11E19565C5}"/>
                      </a:ext>
                    </a:extLst>
                  </p:cNvPr>
                  <p:cNvSpPr txBox="1"/>
                  <p:nvPr/>
                </p:nvSpPr>
                <p:spPr>
                  <a:xfrm>
                    <a:off x="1107588" y="2512127"/>
                    <a:ext cx="1779229" cy="501190"/>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Food Article</a:t>
                    </a:r>
                  </a:p>
                </p:txBody>
              </p:sp>
            </p:grpSp>
            <p:grpSp>
              <p:nvGrpSpPr>
                <p:cNvPr id="287" name="Group 286">
                  <a:extLst>
                    <a:ext uri="{FF2B5EF4-FFF2-40B4-BE49-F238E27FC236}">
                      <a16:creationId xmlns:a16="http://schemas.microsoft.com/office/drawing/2014/main" id="{E571F982-65D6-4330-957A-DF1B57C1BB27}"/>
                    </a:ext>
                  </a:extLst>
                </p:cNvPr>
                <p:cNvGrpSpPr/>
                <p:nvPr/>
              </p:nvGrpSpPr>
              <p:grpSpPr>
                <a:xfrm>
                  <a:off x="9446460" y="4723810"/>
                  <a:ext cx="1084498" cy="1411254"/>
                  <a:chOff x="794900" y="2512127"/>
                  <a:chExt cx="2354700" cy="3064163"/>
                </a:xfrm>
              </p:grpSpPr>
              <p:sp>
                <p:nvSpPr>
                  <p:cNvPr id="288" name="Rectangle 287">
                    <a:extLst>
                      <a:ext uri="{FF2B5EF4-FFF2-40B4-BE49-F238E27FC236}">
                        <a16:creationId xmlns:a16="http://schemas.microsoft.com/office/drawing/2014/main" id="{F197CC7D-846D-4D9F-97DF-2D02F7433651}"/>
                      </a:ext>
                    </a:extLst>
                  </p:cNvPr>
                  <p:cNvSpPr/>
                  <p:nvPr/>
                </p:nvSpPr>
                <p:spPr>
                  <a:xfrm>
                    <a:off x="794900" y="2512344"/>
                    <a:ext cx="2354700" cy="3063946"/>
                  </a:xfrm>
                  <a:prstGeom prst="rect">
                    <a:avLst/>
                  </a:prstGeom>
                  <a:solidFill>
                    <a:srgbClr val="9DC3E6"/>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a:extLst>
                      <a:ext uri="{FF2B5EF4-FFF2-40B4-BE49-F238E27FC236}">
                        <a16:creationId xmlns:a16="http://schemas.microsoft.com/office/drawing/2014/main" id="{DCBF7F52-A989-4B7F-8172-741C79E85DF5}"/>
                      </a:ext>
                    </a:extLst>
                  </p:cNvPr>
                  <p:cNvGrpSpPr/>
                  <p:nvPr/>
                </p:nvGrpSpPr>
                <p:grpSpPr>
                  <a:xfrm>
                    <a:off x="1029626" y="3002844"/>
                    <a:ext cx="1885246" cy="721610"/>
                    <a:chOff x="1029626" y="3002844"/>
                    <a:chExt cx="1885246" cy="721610"/>
                  </a:xfrm>
                </p:grpSpPr>
                <p:cxnSp>
                  <p:nvCxnSpPr>
                    <p:cNvPr id="308" name="Straight Connector 307">
                      <a:extLst>
                        <a:ext uri="{FF2B5EF4-FFF2-40B4-BE49-F238E27FC236}">
                          <a16:creationId xmlns:a16="http://schemas.microsoft.com/office/drawing/2014/main" id="{1B971AF9-B4B6-4051-80F4-D656A712F129}"/>
                        </a:ext>
                      </a:extLst>
                    </p:cNvPr>
                    <p:cNvCxnSpPr/>
                    <p:nvPr/>
                  </p:nvCxnSpPr>
                  <p:spPr>
                    <a:xfrm>
                      <a:off x="1029627" y="300284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06D31C99-3C83-43ED-8CF8-D65032C4640C}"/>
                        </a:ext>
                      </a:extLst>
                    </p:cNvPr>
                    <p:cNvCxnSpPr/>
                    <p:nvPr/>
                  </p:nvCxnSpPr>
                  <p:spPr>
                    <a:xfrm>
                      <a:off x="1029626" y="309304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F44A89D-EF55-4952-B006-4A469B978D66}"/>
                        </a:ext>
                      </a:extLst>
                    </p:cNvPr>
                    <p:cNvCxnSpPr/>
                    <p:nvPr/>
                  </p:nvCxnSpPr>
                  <p:spPr>
                    <a:xfrm>
                      <a:off x="1029626" y="318324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A2841D23-F659-4A25-9829-EECF9779BC0F}"/>
                        </a:ext>
                      </a:extLst>
                    </p:cNvPr>
                    <p:cNvCxnSpPr/>
                    <p:nvPr/>
                  </p:nvCxnSpPr>
                  <p:spPr>
                    <a:xfrm>
                      <a:off x="1029626" y="327344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43A38A9-56B5-4B2F-8297-CC89E442439E}"/>
                        </a:ext>
                      </a:extLst>
                    </p:cNvPr>
                    <p:cNvCxnSpPr/>
                    <p:nvPr/>
                  </p:nvCxnSpPr>
                  <p:spPr>
                    <a:xfrm>
                      <a:off x="1029626" y="336364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1AC0B9E1-990C-41DC-AB37-6022CD6EAAA4}"/>
                        </a:ext>
                      </a:extLst>
                    </p:cNvPr>
                    <p:cNvCxnSpPr/>
                    <p:nvPr/>
                  </p:nvCxnSpPr>
                  <p:spPr>
                    <a:xfrm>
                      <a:off x="1029626" y="345384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99AD0227-422F-4BD1-ABCC-5760EEBB58C0}"/>
                        </a:ext>
                      </a:extLst>
                    </p:cNvPr>
                    <p:cNvCxnSpPr/>
                    <p:nvPr/>
                  </p:nvCxnSpPr>
                  <p:spPr>
                    <a:xfrm>
                      <a:off x="1029626" y="354405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80E1A96-358C-4642-AF67-7B2803A8E7CA}"/>
                        </a:ext>
                      </a:extLst>
                    </p:cNvPr>
                    <p:cNvCxnSpPr/>
                    <p:nvPr/>
                  </p:nvCxnSpPr>
                  <p:spPr>
                    <a:xfrm>
                      <a:off x="1029626" y="363425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AA1625D9-DEFA-4F76-801C-CBAFC609853A}"/>
                        </a:ext>
                      </a:extLst>
                    </p:cNvPr>
                    <p:cNvCxnSpPr>
                      <a:cxnSpLocks/>
                    </p:cNvCxnSpPr>
                    <p:nvPr/>
                  </p:nvCxnSpPr>
                  <p:spPr>
                    <a:xfrm>
                      <a:off x="1029626" y="372445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0" name="Group 289">
                    <a:extLst>
                      <a:ext uri="{FF2B5EF4-FFF2-40B4-BE49-F238E27FC236}">
                        <a16:creationId xmlns:a16="http://schemas.microsoft.com/office/drawing/2014/main" id="{038C9BA0-3C1C-4CEA-B2C9-7C68D35DF380}"/>
                      </a:ext>
                    </a:extLst>
                  </p:cNvPr>
                  <p:cNvGrpSpPr/>
                  <p:nvPr/>
                </p:nvGrpSpPr>
                <p:grpSpPr>
                  <a:xfrm>
                    <a:off x="1029625" y="3987094"/>
                    <a:ext cx="1885246" cy="721610"/>
                    <a:chOff x="1029625" y="4025194"/>
                    <a:chExt cx="1885246" cy="721610"/>
                  </a:xfrm>
                </p:grpSpPr>
                <p:cxnSp>
                  <p:nvCxnSpPr>
                    <p:cNvPr id="299" name="Straight Connector 298">
                      <a:extLst>
                        <a:ext uri="{FF2B5EF4-FFF2-40B4-BE49-F238E27FC236}">
                          <a16:creationId xmlns:a16="http://schemas.microsoft.com/office/drawing/2014/main" id="{064E88D5-DDA6-44D0-A031-31E64DC1B780}"/>
                        </a:ext>
                      </a:extLst>
                    </p:cNvPr>
                    <p:cNvCxnSpPr/>
                    <p:nvPr/>
                  </p:nvCxnSpPr>
                  <p:spPr>
                    <a:xfrm>
                      <a:off x="1029626" y="4025194"/>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E5F9671-4A1E-4F84-8717-05ED0FC848F9}"/>
                        </a:ext>
                      </a:extLst>
                    </p:cNvPr>
                    <p:cNvCxnSpPr/>
                    <p:nvPr/>
                  </p:nvCxnSpPr>
                  <p:spPr>
                    <a:xfrm>
                      <a:off x="1029625" y="4115395"/>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DDB0898-7606-4261-8806-95D2245B790E}"/>
                        </a:ext>
                      </a:extLst>
                    </p:cNvPr>
                    <p:cNvCxnSpPr/>
                    <p:nvPr/>
                  </p:nvCxnSpPr>
                  <p:spPr>
                    <a:xfrm>
                      <a:off x="1029625" y="4205596"/>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6492CCA-D7AD-4340-9046-CD42FBAA67FA}"/>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BB73FEA-FF25-4FB8-BD02-A1506EE68FEA}"/>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CF029A9F-CDE0-4AC3-AF4C-B35FE6E44216}"/>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5406C57-8849-4BBE-839E-9484906FF411}"/>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32D6FAA-3D0B-458A-BCA9-F4C3092CD32B}"/>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5CCFCCCA-BA96-4FAF-9426-C424B2F723A1}"/>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1" name="Group 290">
                    <a:extLst>
                      <a:ext uri="{FF2B5EF4-FFF2-40B4-BE49-F238E27FC236}">
                        <a16:creationId xmlns:a16="http://schemas.microsoft.com/office/drawing/2014/main" id="{153C6C9E-A9AE-42F3-8FF2-E0F1B54E7CB6}"/>
                      </a:ext>
                    </a:extLst>
                  </p:cNvPr>
                  <p:cNvGrpSpPr/>
                  <p:nvPr/>
                </p:nvGrpSpPr>
                <p:grpSpPr>
                  <a:xfrm>
                    <a:off x="1029625" y="4973699"/>
                    <a:ext cx="1885245" cy="451007"/>
                    <a:chOff x="1029625" y="4295797"/>
                    <a:chExt cx="1885245" cy="451007"/>
                  </a:xfrm>
                </p:grpSpPr>
                <p:cxnSp>
                  <p:nvCxnSpPr>
                    <p:cNvPr id="293" name="Straight Connector 292">
                      <a:extLst>
                        <a:ext uri="{FF2B5EF4-FFF2-40B4-BE49-F238E27FC236}">
                          <a16:creationId xmlns:a16="http://schemas.microsoft.com/office/drawing/2014/main" id="{154CB367-82B3-41E8-88AF-73E24975E039}"/>
                        </a:ext>
                      </a:extLst>
                    </p:cNvPr>
                    <p:cNvCxnSpPr/>
                    <p:nvPr/>
                  </p:nvCxnSpPr>
                  <p:spPr>
                    <a:xfrm>
                      <a:off x="1029625" y="4295797"/>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9C8257B-5AD9-4709-B4F8-8A84481DDBEF}"/>
                        </a:ext>
                      </a:extLst>
                    </p:cNvPr>
                    <p:cNvCxnSpPr/>
                    <p:nvPr/>
                  </p:nvCxnSpPr>
                  <p:spPr>
                    <a:xfrm>
                      <a:off x="1029625" y="4385998"/>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77CE0BC-2AD0-43F7-976B-DC8B2D1BE62C}"/>
                        </a:ext>
                      </a:extLst>
                    </p:cNvPr>
                    <p:cNvCxnSpPr/>
                    <p:nvPr/>
                  </p:nvCxnSpPr>
                  <p:spPr>
                    <a:xfrm>
                      <a:off x="1029625" y="4476199"/>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FCBFB083-94BE-437A-A9DA-EFCC7268CF31}"/>
                        </a:ext>
                      </a:extLst>
                    </p:cNvPr>
                    <p:cNvCxnSpPr/>
                    <p:nvPr/>
                  </p:nvCxnSpPr>
                  <p:spPr>
                    <a:xfrm>
                      <a:off x="1029625" y="4566400"/>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1180DA4F-8FEA-41F4-830F-956F969746AB}"/>
                        </a:ext>
                      </a:extLst>
                    </p:cNvPr>
                    <p:cNvCxnSpPr/>
                    <p:nvPr/>
                  </p:nvCxnSpPr>
                  <p:spPr>
                    <a:xfrm>
                      <a:off x="1029625" y="4656601"/>
                      <a:ext cx="188524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B40DD148-8FD2-4940-A0FA-43E423AB3530}"/>
                        </a:ext>
                      </a:extLst>
                    </p:cNvPr>
                    <p:cNvCxnSpPr>
                      <a:cxnSpLocks/>
                    </p:cNvCxnSpPr>
                    <p:nvPr/>
                  </p:nvCxnSpPr>
                  <p:spPr>
                    <a:xfrm>
                      <a:off x="1029625" y="4746804"/>
                      <a:ext cx="88489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2" name="TextBox 291">
                    <a:extLst>
                      <a:ext uri="{FF2B5EF4-FFF2-40B4-BE49-F238E27FC236}">
                        <a16:creationId xmlns:a16="http://schemas.microsoft.com/office/drawing/2014/main" id="{61A05EA1-C915-4553-B262-CB2967AB44F0}"/>
                      </a:ext>
                    </a:extLst>
                  </p:cNvPr>
                  <p:cNvSpPr txBox="1"/>
                  <p:nvPr/>
                </p:nvSpPr>
                <p:spPr>
                  <a:xfrm>
                    <a:off x="1107588" y="2512127"/>
                    <a:ext cx="1779229" cy="501190"/>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Food Article</a:t>
                    </a:r>
                  </a:p>
                </p:txBody>
              </p:sp>
            </p:grpSp>
          </p:grpSp>
          <p:grpSp>
            <p:nvGrpSpPr>
              <p:cNvPr id="1026" name="Group 1025">
                <a:extLst>
                  <a:ext uri="{FF2B5EF4-FFF2-40B4-BE49-F238E27FC236}">
                    <a16:creationId xmlns:a16="http://schemas.microsoft.com/office/drawing/2014/main" id="{6B050F91-C0D6-474F-B1EE-4518A313B3C5}"/>
                  </a:ext>
                </a:extLst>
              </p:cNvPr>
              <p:cNvGrpSpPr/>
              <p:nvPr/>
            </p:nvGrpSpPr>
            <p:grpSpPr>
              <a:xfrm>
                <a:off x="9325032" y="6514983"/>
                <a:ext cx="1192605" cy="1532034"/>
                <a:chOff x="8602409" y="6493718"/>
                <a:chExt cx="1192605" cy="1532034"/>
              </a:xfrm>
            </p:grpSpPr>
            <p:grpSp>
              <p:nvGrpSpPr>
                <p:cNvPr id="1025" name="Group 1024">
                  <a:extLst>
                    <a:ext uri="{FF2B5EF4-FFF2-40B4-BE49-F238E27FC236}">
                      <a16:creationId xmlns:a16="http://schemas.microsoft.com/office/drawing/2014/main" id="{EF1051FE-C08A-446C-B9FE-87E834D73F72}"/>
                    </a:ext>
                  </a:extLst>
                </p:cNvPr>
                <p:cNvGrpSpPr/>
                <p:nvPr/>
              </p:nvGrpSpPr>
              <p:grpSpPr>
                <a:xfrm>
                  <a:off x="8602409" y="6493718"/>
                  <a:ext cx="1084498" cy="1411254"/>
                  <a:chOff x="8602409" y="6493718"/>
                  <a:chExt cx="1084498" cy="1411254"/>
                </a:xfrm>
              </p:grpSpPr>
              <p:sp>
                <p:nvSpPr>
                  <p:cNvPr id="137" name="Rectangle 136">
                    <a:extLst>
                      <a:ext uri="{FF2B5EF4-FFF2-40B4-BE49-F238E27FC236}">
                        <a16:creationId xmlns:a16="http://schemas.microsoft.com/office/drawing/2014/main" id="{8F58ED18-A8F4-4B87-8C13-3DBB31D9A668}"/>
                      </a:ext>
                    </a:extLst>
                  </p:cNvPr>
                  <p:cNvSpPr/>
                  <p:nvPr/>
                </p:nvSpPr>
                <p:spPr>
                  <a:xfrm>
                    <a:off x="8602409" y="6493818"/>
                    <a:ext cx="1084498" cy="1411154"/>
                  </a:xfrm>
                  <a:prstGeom prst="rect">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0D309472-E259-4224-8FEB-59BE36B1D01B}"/>
                      </a:ext>
                    </a:extLst>
                  </p:cNvPr>
                  <p:cNvGrpSpPr/>
                  <p:nvPr/>
                </p:nvGrpSpPr>
                <p:grpSpPr>
                  <a:xfrm>
                    <a:off x="8710516" y="6719726"/>
                    <a:ext cx="868283" cy="332350"/>
                    <a:chOff x="1029626" y="3002844"/>
                    <a:chExt cx="1885246" cy="721610"/>
                  </a:xfrm>
                  <a:solidFill>
                    <a:srgbClr val="A9D18E"/>
                  </a:solidFill>
                </p:grpSpPr>
                <p:cxnSp>
                  <p:nvCxnSpPr>
                    <p:cNvPr id="157" name="Straight Connector 156">
                      <a:extLst>
                        <a:ext uri="{FF2B5EF4-FFF2-40B4-BE49-F238E27FC236}">
                          <a16:creationId xmlns:a16="http://schemas.microsoft.com/office/drawing/2014/main" id="{2AFB94A5-100E-4FF3-9187-1ADF8C9A8B72}"/>
                        </a:ext>
                      </a:extLst>
                    </p:cNvPr>
                    <p:cNvCxnSpPr/>
                    <p:nvPr/>
                  </p:nvCxnSpPr>
                  <p:spPr>
                    <a:xfrm>
                      <a:off x="1029627" y="3002844"/>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879CBE7-7289-4C18-AAC4-4BAC82D44854}"/>
                        </a:ext>
                      </a:extLst>
                    </p:cNvPr>
                    <p:cNvCxnSpPr/>
                    <p:nvPr/>
                  </p:nvCxnSpPr>
                  <p:spPr>
                    <a:xfrm>
                      <a:off x="1029626" y="3093045"/>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5151AE8-241D-4671-9EF3-DCAC678BF23B}"/>
                        </a:ext>
                      </a:extLst>
                    </p:cNvPr>
                    <p:cNvCxnSpPr/>
                    <p:nvPr/>
                  </p:nvCxnSpPr>
                  <p:spPr>
                    <a:xfrm>
                      <a:off x="1029626" y="3183246"/>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AC327F1-817C-403F-8408-67850A47D003}"/>
                        </a:ext>
                      </a:extLst>
                    </p:cNvPr>
                    <p:cNvCxnSpPr/>
                    <p:nvPr/>
                  </p:nvCxnSpPr>
                  <p:spPr>
                    <a:xfrm>
                      <a:off x="1029626" y="327344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8E3D581-CB66-481C-8134-1E65016F186D}"/>
                        </a:ext>
                      </a:extLst>
                    </p:cNvPr>
                    <p:cNvCxnSpPr/>
                    <p:nvPr/>
                  </p:nvCxnSpPr>
                  <p:spPr>
                    <a:xfrm>
                      <a:off x="1029626" y="336364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08B23E1-4CE1-430B-A2C2-49FC6BB65F1E}"/>
                        </a:ext>
                      </a:extLst>
                    </p:cNvPr>
                    <p:cNvCxnSpPr/>
                    <p:nvPr/>
                  </p:nvCxnSpPr>
                  <p:spPr>
                    <a:xfrm>
                      <a:off x="1029626" y="345384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DD38A35-832D-4A9B-BD7E-5D99EC090B7F}"/>
                        </a:ext>
                      </a:extLst>
                    </p:cNvPr>
                    <p:cNvCxnSpPr/>
                    <p:nvPr/>
                  </p:nvCxnSpPr>
                  <p:spPr>
                    <a:xfrm>
                      <a:off x="1029626" y="354405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1508D71-19BA-4232-8243-7A47608C26C3}"/>
                        </a:ext>
                      </a:extLst>
                    </p:cNvPr>
                    <p:cNvCxnSpPr/>
                    <p:nvPr/>
                  </p:nvCxnSpPr>
                  <p:spPr>
                    <a:xfrm>
                      <a:off x="1029626" y="363425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2B78A88-A770-4AEE-9613-46FC55084945}"/>
                        </a:ext>
                      </a:extLst>
                    </p:cNvPr>
                    <p:cNvCxnSpPr>
                      <a:cxnSpLocks/>
                    </p:cNvCxnSpPr>
                    <p:nvPr/>
                  </p:nvCxnSpPr>
                  <p:spPr>
                    <a:xfrm>
                      <a:off x="1029626" y="372445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B1DC3907-35DD-49C7-A113-56E11110D4D6}"/>
                      </a:ext>
                    </a:extLst>
                  </p:cNvPr>
                  <p:cNvGrpSpPr/>
                  <p:nvPr/>
                </p:nvGrpSpPr>
                <p:grpSpPr>
                  <a:xfrm>
                    <a:off x="8710516" y="7173040"/>
                    <a:ext cx="868283" cy="332350"/>
                    <a:chOff x="1029625" y="4025194"/>
                    <a:chExt cx="1885246" cy="721610"/>
                  </a:xfrm>
                  <a:solidFill>
                    <a:srgbClr val="A9D18E"/>
                  </a:solidFill>
                </p:grpSpPr>
                <p:cxnSp>
                  <p:nvCxnSpPr>
                    <p:cNvPr id="148" name="Straight Connector 147">
                      <a:extLst>
                        <a:ext uri="{FF2B5EF4-FFF2-40B4-BE49-F238E27FC236}">
                          <a16:creationId xmlns:a16="http://schemas.microsoft.com/office/drawing/2014/main" id="{CF5BAB91-C772-44FF-A955-1C4F2613D472}"/>
                        </a:ext>
                      </a:extLst>
                    </p:cNvPr>
                    <p:cNvCxnSpPr/>
                    <p:nvPr/>
                  </p:nvCxnSpPr>
                  <p:spPr>
                    <a:xfrm>
                      <a:off x="1029626" y="4025194"/>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D1B6ED4-FEC3-4CE1-9378-1F19E17B256A}"/>
                        </a:ext>
                      </a:extLst>
                    </p:cNvPr>
                    <p:cNvCxnSpPr/>
                    <p:nvPr/>
                  </p:nvCxnSpPr>
                  <p:spPr>
                    <a:xfrm>
                      <a:off x="1029625" y="4115395"/>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72CF1CE-D1F3-4FFA-8B0E-EC07ED53C48D}"/>
                        </a:ext>
                      </a:extLst>
                    </p:cNvPr>
                    <p:cNvCxnSpPr/>
                    <p:nvPr/>
                  </p:nvCxnSpPr>
                  <p:spPr>
                    <a:xfrm>
                      <a:off x="1029625" y="4205596"/>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9F15D17-0615-427C-86A9-40D9EB55CDE9}"/>
                        </a:ext>
                      </a:extLst>
                    </p:cNvPr>
                    <p:cNvCxnSpPr/>
                    <p:nvPr/>
                  </p:nvCxnSpPr>
                  <p:spPr>
                    <a:xfrm>
                      <a:off x="1029625" y="429579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7361268-B7A9-4237-BE96-9919409E4AF2}"/>
                        </a:ext>
                      </a:extLst>
                    </p:cNvPr>
                    <p:cNvCxnSpPr/>
                    <p:nvPr/>
                  </p:nvCxnSpPr>
                  <p:spPr>
                    <a:xfrm>
                      <a:off x="1029625" y="438599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094C8AB-A7BC-44DE-8D46-9F741F1A418E}"/>
                        </a:ext>
                      </a:extLst>
                    </p:cNvPr>
                    <p:cNvCxnSpPr/>
                    <p:nvPr/>
                  </p:nvCxnSpPr>
                  <p:spPr>
                    <a:xfrm>
                      <a:off x="1029625" y="447619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58CD878-9E4B-4E3A-B64F-1C904396B4FF}"/>
                        </a:ext>
                      </a:extLst>
                    </p:cNvPr>
                    <p:cNvCxnSpPr/>
                    <p:nvPr/>
                  </p:nvCxnSpPr>
                  <p:spPr>
                    <a:xfrm>
                      <a:off x="1029625" y="456640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B6E5EB7-F4E6-4E84-8836-C63BC9546EDC}"/>
                        </a:ext>
                      </a:extLst>
                    </p:cNvPr>
                    <p:cNvCxnSpPr/>
                    <p:nvPr/>
                  </p:nvCxnSpPr>
                  <p:spPr>
                    <a:xfrm>
                      <a:off x="1029625" y="465660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CBEDCDA-1DEA-4C5D-ACB4-EDF9F69ED5D8}"/>
                        </a:ext>
                      </a:extLst>
                    </p:cNvPr>
                    <p:cNvCxnSpPr>
                      <a:cxnSpLocks/>
                    </p:cNvCxnSpPr>
                    <p:nvPr/>
                  </p:nvCxnSpPr>
                  <p:spPr>
                    <a:xfrm>
                      <a:off x="1029625" y="474680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A2494100-3B11-4FB8-A607-1F706FECF454}"/>
                      </a:ext>
                    </a:extLst>
                  </p:cNvPr>
                  <p:cNvGrpSpPr/>
                  <p:nvPr/>
                </p:nvGrpSpPr>
                <p:grpSpPr>
                  <a:xfrm>
                    <a:off x="8710516" y="7627438"/>
                    <a:ext cx="868282" cy="207719"/>
                    <a:chOff x="1029625" y="4295797"/>
                    <a:chExt cx="1885245" cy="451007"/>
                  </a:xfrm>
                  <a:solidFill>
                    <a:srgbClr val="A9D18E"/>
                  </a:solidFill>
                </p:grpSpPr>
                <p:cxnSp>
                  <p:nvCxnSpPr>
                    <p:cNvPr id="142" name="Straight Connector 141">
                      <a:extLst>
                        <a:ext uri="{FF2B5EF4-FFF2-40B4-BE49-F238E27FC236}">
                          <a16:creationId xmlns:a16="http://schemas.microsoft.com/office/drawing/2014/main" id="{C10F0D8D-6BBB-4991-BBC3-0EA16CBED9A6}"/>
                        </a:ext>
                      </a:extLst>
                    </p:cNvPr>
                    <p:cNvCxnSpPr/>
                    <p:nvPr/>
                  </p:nvCxnSpPr>
                  <p:spPr>
                    <a:xfrm>
                      <a:off x="1029625" y="429579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C2E0A0F-06E3-4901-A180-041B6420E8EF}"/>
                        </a:ext>
                      </a:extLst>
                    </p:cNvPr>
                    <p:cNvCxnSpPr/>
                    <p:nvPr/>
                  </p:nvCxnSpPr>
                  <p:spPr>
                    <a:xfrm>
                      <a:off x="1029625" y="438599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60C3DC3-4ED2-4849-AE4D-5F41A0528A82}"/>
                        </a:ext>
                      </a:extLst>
                    </p:cNvPr>
                    <p:cNvCxnSpPr/>
                    <p:nvPr/>
                  </p:nvCxnSpPr>
                  <p:spPr>
                    <a:xfrm>
                      <a:off x="1029625" y="447619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BB9414D-69BD-43DC-8F46-E0F6798E4C0E}"/>
                        </a:ext>
                      </a:extLst>
                    </p:cNvPr>
                    <p:cNvCxnSpPr/>
                    <p:nvPr/>
                  </p:nvCxnSpPr>
                  <p:spPr>
                    <a:xfrm>
                      <a:off x="1029625" y="456640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F77F67B-A2B0-49B7-8C7C-8B197555654B}"/>
                        </a:ext>
                      </a:extLst>
                    </p:cNvPr>
                    <p:cNvCxnSpPr/>
                    <p:nvPr/>
                  </p:nvCxnSpPr>
                  <p:spPr>
                    <a:xfrm>
                      <a:off x="1029625" y="465660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948DCE5-B9F5-4DA3-9D15-8B844B37F256}"/>
                        </a:ext>
                      </a:extLst>
                    </p:cNvPr>
                    <p:cNvCxnSpPr>
                      <a:cxnSpLocks/>
                    </p:cNvCxnSpPr>
                    <p:nvPr/>
                  </p:nvCxnSpPr>
                  <p:spPr>
                    <a:xfrm>
                      <a:off x="1029625" y="474680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1" name="TextBox 140">
                    <a:extLst>
                      <a:ext uri="{FF2B5EF4-FFF2-40B4-BE49-F238E27FC236}">
                        <a16:creationId xmlns:a16="http://schemas.microsoft.com/office/drawing/2014/main" id="{F7893531-3219-47AE-B4A9-2C4E4F10E0E4}"/>
                      </a:ext>
                    </a:extLst>
                  </p:cNvPr>
                  <p:cNvSpPr txBox="1"/>
                  <p:nvPr/>
                </p:nvSpPr>
                <p:spPr>
                  <a:xfrm>
                    <a:off x="8775001" y="6493718"/>
                    <a:ext cx="737702" cy="230832"/>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Bar Article</a:t>
                    </a:r>
                  </a:p>
                </p:txBody>
              </p:sp>
            </p:grpSp>
            <p:grpSp>
              <p:nvGrpSpPr>
                <p:cNvPr id="319" name="Group 318">
                  <a:extLst>
                    <a:ext uri="{FF2B5EF4-FFF2-40B4-BE49-F238E27FC236}">
                      <a16:creationId xmlns:a16="http://schemas.microsoft.com/office/drawing/2014/main" id="{DD1F89A5-CD35-4257-936F-B85A1982FA88}"/>
                    </a:ext>
                  </a:extLst>
                </p:cNvPr>
                <p:cNvGrpSpPr/>
                <p:nvPr/>
              </p:nvGrpSpPr>
              <p:grpSpPr>
                <a:xfrm>
                  <a:off x="8656462" y="6554108"/>
                  <a:ext cx="1084498" cy="1411254"/>
                  <a:chOff x="8602409" y="6493718"/>
                  <a:chExt cx="1084498" cy="1411254"/>
                </a:xfrm>
              </p:grpSpPr>
              <p:sp>
                <p:nvSpPr>
                  <p:cNvPr id="320" name="Rectangle 319">
                    <a:extLst>
                      <a:ext uri="{FF2B5EF4-FFF2-40B4-BE49-F238E27FC236}">
                        <a16:creationId xmlns:a16="http://schemas.microsoft.com/office/drawing/2014/main" id="{B4E6AC26-E5B2-4756-B7DC-1F7D6DE92ED5}"/>
                      </a:ext>
                    </a:extLst>
                  </p:cNvPr>
                  <p:cNvSpPr/>
                  <p:nvPr/>
                </p:nvSpPr>
                <p:spPr>
                  <a:xfrm>
                    <a:off x="8602409" y="6493818"/>
                    <a:ext cx="1084498" cy="1411154"/>
                  </a:xfrm>
                  <a:prstGeom prst="rect">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1" name="Group 320">
                    <a:extLst>
                      <a:ext uri="{FF2B5EF4-FFF2-40B4-BE49-F238E27FC236}">
                        <a16:creationId xmlns:a16="http://schemas.microsoft.com/office/drawing/2014/main" id="{1FAC1A4C-0188-4B27-A437-713BA8EBCBE0}"/>
                      </a:ext>
                    </a:extLst>
                  </p:cNvPr>
                  <p:cNvGrpSpPr/>
                  <p:nvPr/>
                </p:nvGrpSpPr>
                <p:grpSpPr>
                  <a:xfrm>
                    <a:off x="8710516" y="6719726"/>
                    <a:ext cx="868283" cy="332350"/>
                    <a:chOff x="1029626" y="3002844"/>
                    <a:chExt cx="1885246" cy="721610"/>
                  </a:xfrm>
                  <a:solidFill>
                    <a:srgbClr val="A9D18E"/>
                  </a:solidFill>
                </p:grpSpPr>
                <p:cxnSp>
                  <p:nvCxnSpPr>
                    <p:cNvPr id="340" name="Straight Connector 339">
                      <a:extLst>
                        <a:ext uri="{FF2B5EF4-FFF2-40B4-BE49-F238E27FC236}">
                          <a16:creationId xmlns:a16="http://schemas.microsoft.com/office/drawing/2014/main" id="{B97B0DD8-ED10-4248-9BE3-E69346D38111}"/>
                        </a:ext>
                      </a:extLst>
                    </p:cNvPr>
                    <p:cNvCxnSpPr/>
                    <p:nvPr/>
                  </p:nvCxnSpPr>
                  <p:spPr>
                    <a:xfrm>
                      <a:off x="1029627" y="3002844"/>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FB1A2F5B-EA24-4587-8F4C-2D376D2B681B}"/>
                        </a:ext>
                      </a:extLst>
                    </p:cNvPr>
                    <p:cNvCxnSpPr/>
                    <p:nvPr/>
                  </p:nvCxnSpPr>
                  <p:spPr>
                    <a:xfrm>
                      <a:off x="1029626" y="3093045"/>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B0D906A1-B0AA-4C04-9876-03B95DFBAB7C}"/>
                        </a:ext>
                      </a:extLst>
                    </p:cNvPr>
                    <p:cNvCxnSpPr/>
                    <p:nvPr/>
                  </p:nvCxnSpPr>
                  <p:spPr>
                    <a:xfrm>
                      <a:off x="1029626" y="3183246"/>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83D2D65A-4823-430C-A19E-67B1E41CFDFB}"/>
                        </a:ext>
                      </a:extLst>
                    </p:cNvPr>
                    <p:cNvCxnSpPr/>
                    <p:nvPr/>
                  </p:nvCxnSpPr>
                  <p:spPr>
                    <a:xfrm>
                      <a:off x="1029626" y="327344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E54F1387-A836-4F9B-B8CE-CA84CC667CA0}"/>
                        </a:ext>
                      </a:extLst>
                    </p:cNvPr>
                    <p:cNvCxnSpPr/>
                    <p:nvPr/>
                  </p:nvCxnSpPr>
                  <p:spPr>
                    <a:xfrm>
                      <a:off x="1029626" y="336364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4F2859BD-A302-432E-9079-DF9569600556}"/>
                        </a:ext>
                      </a:extLst>
                    </p:cNvPr>
                    <p:cNvCxnSpPr/>
                    <p:nvPr/>
                  </p:nvCxnSpPr>
                  <p:spPr>
                    <a:xfrm>
                      <a:off x="1029626" y="345384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12641969-E54D-4184-B2CE-AD5E65532ED7}"/>
                        </a:ext>
                      </a:extLst>
                    </p:cNvPr>
                    <p:cNvCxnSpPr/>
                    <p:nvPr/>
                  </p:nvCxnSpPr>
                  <p:spPr>
                    <a:xfrm>
                      <a:off x="1029626" y="354405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A36AD83-58C8-4D52-A47A-6248BDE85D99}"/>
                        </a:ext>
                      </a:extLst>
                    </p:cNvPr>
                    <p:cNvCxnSpPr/>
                    <p:nvPr/>
                  </p:nvCxnSpPr>
                  <p:spPr>
                    <a:xfrm>
                      <a:off x="1029626" y="363425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E45726E5-6B53-4135-A46B-25E74A210DC5}"/>
                        </a:ext>
                      </a:extLst>
                    </p:cNvPr>
                    <p:cNvCxnSpPr>
                      <a:cxnSpLocks/>
                    </p:cNvCxnSpPr>
                    <p:nvPr/>
                  </p:nvCxnSpPr>
                  <p:spPr>
                    <a:xfrm>
                      <a:off x="1029626" y="372445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2" name="Group 321">
                    <a:extLst>
                      <a:ext uri="{FF2B5EF4-FFF2-40B4-BE49-F238E27FC236}">
                        <a16:creationId xmlns:a16="http://schemas.microsoft.com/office/drawing/2014/main" id="{783FA2EE-040D-47BC-8E41-730278868BBA}"/>
                      </a:ext>
                    </a:extLst>
                  </p:cNvPr>
                  <p:cNvGrpSpPr/>
                  <p:nvPr/>
                </p:nvGrpSpPr>
                <p:grpSpPr>
                  <a:xfrm>
                    <a:off x="8710516" y="7173040"/>
                    <a:ext cx="868283" cy="332350"/>
                    <a:chOff x="1029625" y="4025194"/>
                    <a:chExt cx="1885246" cy="721610"/>
                  </a:xfrm>
                  <a:solidFill>
                    <a:srgbClr val="A9D18E"/>
                  </a:solidFill>
                </p:grpSpPr>
                <p:cxnSp>
                  <p:nvCxnSpPr>
                    <p:cNvPr id="331" name="Straight Connector 330">
                      <a:extLst>
                        <a:ext uri="{FF2B5EF4-FFF2-40B4-BE49-F238E27FC236}">
                          <a16:creationId xmlns:a16="http://schemas.microsoft.com/office/drawing/2014/main" id="{DA195C94-00A8-4C67-B23B-7D7BC176AD6A}"/>
                        </a:ext>
                      </a:extLst>
                    </p:cNvPr>
                    <p:cNvCxnSpPr/>
                    <p:nvPr/>
                  </p:nvCxnSpPr>
                  <p:spPr>
                    <a:xfrm>
                      <a:off x="1029626" y="4025194"/>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B84DECE8-E0E6-4855-AF7E-88C9E7DC0ABB}"/>
                        </a:ext>
                      </a:extLst>
                    </p:cNvPr>
                    <p:cNvCxnSpPr/>
                    <p:nvPr/>
                  </p:nvCxnSpPr>
                  <p:spPr>
                    <a:xfrm>
                      <a:off x="1029625" y="4115395"/>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46E4919F-9942-4B56-B2C0-162DF0C63377}"/>
                        </a:ext>
                      </a:extLst>
                    </p:cNvPr>
                    <p:cNvCxnSpPr/>
                    <p:nvPr/>
                  </p:nvCxnSpPr>
                  <p:spPr>
                    <a:xfrm>
                      <a:off x="1029625" y="4205596"/>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D70EE03-E39D-4CE9-9328-32B1A9897F84}"/>
                        </a:ext>
                      </a:extLst>
                    </p:cNvPr>
                    <p:cNvCxnSpPr/>
                    <p:nvPr/>
                  </p:nvCxnSpPr>
                  <p:spPr>
                    <a:xfrm>
                      <a:off x="1029625" y="429579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56A9573-58B9-4252-A469-FE92046131F3}"/>
                        </a:ext>
                      </a:extLst>
                    </p:cNvPr>
                    <p:cNvCxnSpPr/>
                    <p:nvPr/>
                  </p:nvCxnSpPr>
                  <p:spPr>
                    <a:xfrm>
                      <a:off x="1029625" y="438599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54A095A6-02B1-4A8F-B4A1-E8B88BAF8254}"/>
                        </a:ext>
                      </a:extLst>
                    </p:cNvPr>
                    <p:cNvCxnSpPr/>
                    <p:nvPr/>
                  </p:nvCxnSpPr>
                  <p:spPr>
                    <a:xfrm>
                      <a:off x="1029625" y="447619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A1A08B57-1B18-4739-B3D6-8A485C0B5CA3}"/>
                        </a:ext>
                      </a:extLst>
                    </p:cNvPr>
                    <p:cNvCxnSpPr/>
                    <p:nvPr/>
                  </p:nvCxnSpPr>
                  <p:spPr>
                    <a:xfrm>
                      <a:off x="1029625" y="456640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437C3738-0838-4205-A5E5-03640F72E79A}"/>
                        </a:ext>
                      </a:extLst>
                    </p:cNvPr>
                    <p:cNvCxnSpPr/>
                    <p:nvPr/>
                  </p:nvCxnSpPr>
                  <p:spPr>
                    <a:xfrm>
                      <a:off x="1029625" y="465660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BC0FCCA5-8E04-4F54-A078-9A65D0766F33}"/>
                        </a:ext>
                      </a:extLst>
                    </p:cNvPr>
                    <p:cNvCxnSpPr>
                      <a:cxnSpLocks/>
                    </p:cNvCxnSpPr>
                    <p:nvPr/>
                  </p:nvCxnSpPr>
                  <p:spPr>
                    <a:xfrm>
                      <a:off x="1029625" y="474680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3" name="Group 322">
                    <a:extLst>
                      <a:ext uri="{FF2B5EF4-FFF2-40B4-BE49-F238E27FC236}">
                        <a16:creationId xmlns:a16="http://schemas.microsoft.com/office/drawing/2014/main" id="{7A975E29-EDB2-47BD-B858-532C08AFA78F}"/>
                      </a:ext>
                    </a:extLst>
                  </p:cNvPr>
                  <p:cNvGrpSpPr/>
                  <p:nvPr/>
                </p:nvGrpSpPr>
                <p:grpSpPr>
                  <a:xfrm>
                    <a:off x="8710516" y="7627438"/>
                    <a:ext cx="868282" cy="207719"/>
                    <a:chOff x="1029625" y="4295797"/>
                    <a:chExt cx="1885245" cy="451007"/>
                  </a:xfrm>
                  <a:solidFill>
                    <a:srgbClr val="A9D18E"/>
                  </a:solidFill>
                </p:grpSpPr>
                <p:cxnSp>
                  <p:nvCxnSpPr>
                    <p:cNvPr id="325" name="Straight Connector 324">
                      <a:extLst>
                        <a:ext uri="{FF2B5EF4-FFF2-40B4-BE49-F238E27FC236}">
                          <a16:creationId xmlns:a16="http://schemas.microsoft.com/office/drawing/2014/main" id="{47ABA2FF-8F6A-418B-88A4-3E167C474AE0}"/>
                        </a:ext>
                      </a:extLst>
                    </p:cNvPr>
                    <p:cNvCxnSpPr/>
                    <p:nvPr/>
                  </p:nvCxnSpPr>
                  <p:spPr>
                    <a:xfrm>
                      <a:off x="1029625" y="429579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7D18ACD-4334-45E9-B28B-CEE38FAE50B1}"/>
                        </a:ext>
                      </a:extLst>
                    </p:cNvPr>
                    <p:cNvCxnSpPr/>
                    <p:nvPr/>
                  </p:nvCxnSpPr>
                  <p:spPr>
                    <a:xfrm>
                      <a:off x="1029625" y="438599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71400F1E-1912-415D-8010-00BF38110910}"/>
                        </a:ext>
                      </a:extLst>
                    </p:cNvPr>
                    <p:cNvCxnSpPr/>
                    <p:nvPr/>
                  </p:nvCxnSpPr>
                  <p:spPr>
                    <a:xfrm>
                      <a:off x="1029625" y="447619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4CDA5EF4-1569-4F68-BF0D-4F7DCA33D9C8}"/>
                        </a:ext>
                      </a:extLst>
                    </p:cNvPr>
                    <p:cNvCxnSpPr/>
                    <p:nvPr/>
                  </p:nvCxnSpPr>
                  <p:spPr>
                    <a:xfrm>
                      <a:off x="1029625" y="456640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8B6E0571-9FB0-41B8-8BBB-9365984F8380}"/>
                        </a:ext>
                      </a:extLst>
                    </p:cNvPr>
                    <p:cNvCxnSpPr/>
                    <p:nvPr/>
                  </p:nvCxnSpPr>
                  <p:spPr>
                    <a:xfrm>
                      <a:off x="1029625" y="465660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D4EBA2C-F093-48DB-A0FC-E660464EF9AE}"/>
                        </a:ext>
                      </a:extLst>
                    </p:cNvPr>
                    <p:cNvCxnSpPr>
                      <a:cxnSpLocks/>
                    </p:cNvCxnSpPr>
                    <p:nvPr/>
                  </p:nvCxnSpPr>
                  <p:spPr>
                    <a:xfrm>
                      <a:off x="1029625" y="474680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24" name="TextBox 323">
                    <a:extLst>
                      <a:ext uri="{FF2B5EF4-FFF2-40B4-BE49-F238E27FC236}">
                        <a16:creationId xmlns:a16="http://schemas.microsoft.com/office/drawing/2014/main" id="{936040DD-0497-41B9-A340-1F8FDD357888}"/>
                      </a:ext>
                    </a:extLst>
                  </p:cNvPr>
                  <p:cNvSpPr txBox="1"/>
                  <p:nvPr/>
                </p:nvSpPr>
                <p:spPr>
                  <a:xfrm>
                    <a:off x="8775001" y="6493718"/>
                    <a:ext cx="737702" cy="230832"/>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Bar Article</a:t>
                    </a:r>
                  </a:p>
                </p:txBody>
              </p:sp>
            </p:grpSp>
            <p:grpSp>
              <p:nvGrpSpPr>
                <p:cNvPr id="349" name="Group 348">
                  <a:extLst>
                    <a:ext uri="{FF2B5EF4-FFF2-40B4-BE49-F238E27FC236}">
                      <a16:creationId xmlns:a16="http://schemas.microsoft.com/office/drawing/2014/main" id="{F0D0C4D2-16A1-47CC-9B22-5C45AB7AD004}"/>
                    </a:ext>
                  </a:extLst>
                </p:cNvPr>
                <p:cNvGrpSpPr/>
                <p:nvPr/>
              </p:nvGrpSpPr>
              <p:grpSpPr>
                <a:xfrm>
                  <a:off x="8710516" y="6614498"/>
                  <a:ext cx="1084498" cy="1411254"/>
                  <a:chOff x="8602409" y="6493718"/>
                  <a:chExt cx="1084498" cy="1411254"/>
                </a:xfrm>
              </p:grpSpPr>
              <p:sp>
                <p:nvSpPr>
                  <p:cNvPr id="350" name="Rectangle 349">
                    <a:extLst>
                      <a:ext uri="{FF2B5EF4-FFF2-40B4-BE49-F238E27FC236}">
                        <a16:creationId xmlns:a16="http://schemas.microsoft.com/office/drawing/2014/main" id="{D2E83363-EED8-48DF-97E3-05992C138372}"/>
                      </a:ext>
                    </a:extLst>
                  </p:cNvPr>
                  <p:cNvSpPr/>
                  <p:nvPr/>
                </p:nvSpPr>
                <p:spPr>
                  <a:xfrm>
                    <a:off x="8602409" y="6493818"/>
                    <a:ext cx="1084498" cy="1411154"/>
                  </a:xfrm>
                  <a:prstGeom prst="rect">
                    <a:avLst/>
                  </a:prstGeom>
                  <a:solidFill>
                    <a:schemeClr val="accent2">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1" name="Group 350">
                    <a:extLst>
                      <a:ext uri="{FF2B5EF4-FFF2-40B4-BE49-F238E27FC236}">
                        <a16:creationId xmlns:a16="http://schemas.microsoft.com/office/drawing/2014/main" id="{0CD7E151-B073-47EE-A3FB-8B11A28D3AA3}"/>
                      </a:ext>
                    </a:extLst>
                  </p:cNvPr>
                  <p:cNvGrpSpPr/>
                  <p:nvPr/>
                </p:nvGrpSpPr>
                <p:grpSpPr>
                  <a:xfrm>
                    <a:off x="8710516" y="6719726"/>
                    <a:ext cx="868283" cy="332350"/>
                    <a:chOff x="1029626" y="3002844"/>
                    <a:chExt cx="1885246" cy="721610"/>
                  </a:xfrm>
                  <a:solidFill>
                    <a:srgbClr val="A9D18E"/>
                  </a:solidFill>
                </p:grpSpPr>
                <p:cxnSp>
                  <p:nvCxnSpPr>
                    <p:cNvPr id="370" name="Straight Connector 369">
                      <a:extLst>
                        <a:ext uri="{FF2B5EF4-FFF2-40B4-BE49-F238E27FC236}">
                          <a16:creationId xmlns:a16="http://schemas.microsoft.com/office/drawing/2014/main" id="{ABC17D17-FC3E-4032-AB97-63E69D693321}"/>
                        </a:ext>
                      </a:extLst>
                    </p:cNvPr>
                    <p:cNvCxnSpPr/>
                    <p:nvPr/>
                  </p:nvCxnSpPr>
                  <p:spPr>
                    <a:xfrm>
                      <a:off x="1029627" y="3002844"/>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3784589C-B74F-4BBF-91D4-52A91BE3FFE7}"/>
                        </a:ext>
                      </a:extLst>
                    </p:cNvPr>
                    <p:cNvCxnSpPr/>
                    <p:nvPr/>
                  </p:nvCxnSpPr>
                  <p:spPr>
                    <a:xfrm>
                      <a:off x="1029626" y="3093045"/>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EAC2BE40-5802-4856-853C-5E1F4BB38C47}"/>
                        </a:ext>
                      </a:extLst>
                    </p:cNvPr>
                    <p:cNvCxnSpPr/>
                    <p:nvPr/>
                  </p:nvCxnSpPr>
                  <p:spPr>
                    <a:xfrm>
                      <a:off x="1029626" y="3183246"/>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688712E9-8159-46A3-8B87-B808C90CE335}"/>
                        </a:ext>
                      </a:extLst>
                    </p:cNvPr>
                    <p:cNvCxnSpPr/>
                    <p:nvPr/>
                  </p:nvCxnSpPr>
                  <p:spPr>
                    <a:xfrm>
                      <a:off x="1029626" y="327344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D5DC014F-9EB5-432D-96FE-0BCDBCE03F34}"/>
                        </a:ext>
                      </a:extLst>
                    </p:cNvPr>
                    <p:cNvCxnSpPr/>
                    <p:nvPr/>
                  </p:nvCxnSpPr>
                  <p:spPr>
                    <a:xfrm>
                      <a:off x="1029626" y="336364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CA5F3994-0B6B-4CD7-8373-B31381C483E7}"/>
                        </a:ext>
                      </a:extLst>
                    </p:cNvPr>
                    <p:cNvCxnSpPr/>
                    <p:nvPr/>
                  </p:nvCxnSpPr>
                  <p:spPr>
                    <a:xfrm>
                      <a:off x="1029626" y="345384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D06C52F-8FC7-4ED3-9B95-B9EA47CBA0CB}"/>
                        </a:ext>
                      </a:extLst>
                    </p:cNvPr>
                    <p:cNvCxnSpPr/>
                    <p:nvPr/>
                  </p:nvCxnSpPr>
                  <p:spPr>
                    <a:xfrm>
                      <a:off x="1029626" y="354405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F88A2897-ECD1-4F65-BAB5-B941B651D822}"/>
                        </a:ext>
                      </a:extLst>
                    </p:cNvPr>
                    <p:cNvCxnSpPr/>
                    <p:nvPr/>
                  </p:nvCxnSpPr>
                  <p:spPr>
                    <a:xfrm>
                      <a:off x="1029626" y="363425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B469B0A0-FDBC-45BD-8297-BDCF20E768C4}"/>
                        </a:ext>
                      </a:extLst>
                    </p:cNvPr>
                    <p:cNvCxnSpPr>
                      <a:cxnSpLocks/>
                    </p:cNvCxnSpPr>
                    <p:nvPr/>
                  </p:nvCxnSpPr>
                  <p:spPr>
                    <a:xfrm>
                      <a:off x="1029626" y="372445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2" name="Group 351">
                    <a:extLst>
                      <a:ext uri="{FF2B5EF4-FFF2-40B4-BE49-F238E27FC236}">
                        <a16:creationId xmlns:a16="http://schemas.microsoft.com/office/drawing/2014/main" id="{31BC9EC1-7F1A-4F4D-9534-23FD7DD37B74}"/>
                      </a:ext>
                    </a:extLst>
                  </p:cNvPr>
                  <p:cNvGrpSpPr/>
                  <p:nvPr/>
                </p:nvGrpSpPr>
                <p:grpSpPr>
                  <a:xfrm>
                    <a:off x="8710516" y="7173040"/>
                    <a:ext cx="868283" cy="332350"/>
                    <a:chOff x="1029625" y="4025194"/>
                    <a:chExt cx="1885246" cy="721610"/>
                  </a:xfrm>
                  <a:solidFill>
                    <a:srgbClr val="A9D18E"/>
                  </a:solidFill>
                </p:grpSpPr>
                <p:cxnSp>
                  <p:nvCxnSpPr>
                    <p:cNvPr id="361" name="Straight Connector 360">
                      <a:extLst>
                        <a:ext uri="{FF2B5EF4-FFF2-40B4-BE49-F238E27FC236}">
                          <a16:creationId xmlns:a16="http://schemas.microsoft.com/office/drawing/2014/main" id="{62BF1337-CC9D-47D5-B712-1C7EF33DC567}"/>
                        </a:ext>
                      </a:extLst>
                    </p:cNvPr>
                    <p:cNvCxnSpPr/>
                    <p:nvPr/>
                  </p:nvCxnSpPr>
                  <p:spPr>
                    <a:xfrm>
                      <a:off x="1029626" y="4025194"/>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9459597-8007-4605-AB59-8A7291199095}"/>
                        </a:ext>
                      </a:extLst>
                    </p:cNvPr>
                    <p:cNvCxnSpPr/>
                    <p:nvPr/>
                  </p:nvCxnSpPr>
                  <p:spPr>
                    <a:xfrm>
                      <a:off x="1029625" y="4115395"/>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62EF8C6-61A1-4C37-9660-6C2FB3CC4F2E}"/>
                        </a:ext>
                      </a:extLst>
                    </p:cNvPr>
                    <p:cNvCxnSpPr/>
                    <p:nvPr/>
                  </p:nvCxnSpPr>
                  <p:spPr>
                    <a:xfrm>
                      <a:off x="1029625" y="4205596"/>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8AA5C841-B386-4BA1-AD9E-86F730919B45}"/>
                        </a:ext>
                      </a:extLst>
                    </p:cNvPr>
                    <p:cNvCxnSpPr/>
                    <p:nvPr/>
                  </p:nvCxnSpPr>
                  <p:spPr>
                    <a:xfrm>
                      <a:off x="1029625" y="429579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8A0564F0-EB45-4A7B-8929-EF35E3AE4AC5}"/>
                        </a:ext>
                      </a:extLst>
                    </p:cNvPr>
                    <p:cNvCxnSpPr/>
                    <p:nvPr/>
                  </p:nvCxnSpPr>
                  <p:spPr>
                    <a:xfrm>
                      <a:off x="1029625" y="438599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3B43C624-8B7D-42E4-A271-931B0CBBE5EB}"/>
                        </a:ext>
                      </a:extLst>
                    </p:cNvPr>
                    <p:cNvCxnSpPr/>
                    <p:nvPr/>
                  </p:nvCxnSpPr>
                  <p:spPr>
                    <a:xfrm>
                      <a:off x="1029625" y="447619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7301B657-244D-42F8-8C31-D30DE97A985E}"/>
                        </a:ext>
                      </a:extLst>
                    </p:cNvPr>
                    <p:cNvCxnSpPr/>
                    <p:nvPr/>
                  </p:nvCxnSpPr>
                  <p:spPr>
                    <a:xfrm>
                      <a:off x="1029625" y="456640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4C31E1BC-4D84-4E9B-AA46-11250C68FC3F}"/>
                        </a:ext>
                      </a:extLst>
                    </p:cNvPr>
                    <p:cNvCxnSpPr/>
                    <p:nvPr/>
                  </p:nvCxnSpPr>
                  <p:spPr>
                    <a:xfrm>
                      <a:off x="1029625" y="465660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C478345-5C48-42AF-B959-3C66B648029F}"/>
                        </a:ext>
                      </a:extLst>
                    </p:cNvPr>
                    <p:cNvCxnSpPr>
                      <a:cxnSpLocks/>
                    </p:cNvCxnSpPr>
                    <p:nvPr/>
                  </p:nvCxnSpPr>
                  <p:spPr>
                    <a:xfrm>
                      <a:off x="1029625" y="474680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3" name="Group 352">
                    <a:extLst>
                      <a:ext uri="{FF2B5EF4-FFF2-40B4-BE49-F238E27FC236}">
                        <a16:creationId xmlns:a16="http://schemas.microsoft.com/office/drawing/2014/main" id="{C83E2103-5AD6-43BE-8610-EE755850914B}"/>
                      </a:ext>
                    </a:extLst>
                  </p:cNvPr>
                  <p:cNvGrpSpPr/>
                  <p:nvPr/>
                </p:nvGrpSpPr>
                <p:grpSpPr>
                  <a:xfrm>
                    <a:off x="8710516" y="7627438"/>
                    <a:ext cx="868282" cy="207719"/>
                    <a:chOff x="1029625" y="4295797"/>
                    <a:chExt cx="1885245" cy="451007"/>
                  </a:xfrm>
                  <a:solidFill>
                    <a:srgbClr val="A9D18E"/>
                  </a:solidFill>
                </p:grpSpPr>
                <p:cxnSp>
                  <p:nvCxnSpPr>
                    <p:cNvPr id="355" name="Straight Connector 354">
                      <a:extLst>
                        <a:ext uri="{FF2B5EF4-FFF2-40B4-BE49-F238E27FC236}">
                          <a16:creationId xmlns:a16="http://schemas.microsoft.com/office/drawing/2014/main" id="{0A934864-21C9-4344-B68E-06E232D90778}"/>
                        </a:ext>
                      </a:extLst>
                    </p:cNvPr>
                    <p:cNvCxnSpPr/>
                    <p:nvPr/>
                  </p:nvCxnSpPr>
                  <p:spPr>
                    <a:xfrm>
                      <a:off x="1029625" y="4295797"/>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B880272B-4355-48DC-A6F5-1A04C276A60C}"/>
                        </a:ext>
                      </a:extLst>
                    </p:cNvPr>
                    <p:cNvCxnSpPr/>
                    <p:nvPr/>
                  </p:nvCxnSpPr>
                  <p:spPr>
                    <a:xfrm>
                      <a:off x="1029625" y="4385998"/>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37C4DCB8-9049-4A09-9182-F6AED27D5E43}"/>
                        </a:ext>
                      </a:extLst>
                    </p:cNvPr>
                    <p:cNvCxnSpPr/>
                    <p:nvPr/>
                  </p:nvCxnSpPr>
                  <p:spPr>
                    <a:xfrm>
                      <a:off x="1029625" y="4476199"/>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79124122-64B9-4420-A882-75F9258ED892}"/>
                        </a:ext>
                      </a:extLst>
                    </p:cNvPr>
                    <p:cNvCxnSpPr/>
                    <p:nvPr/>
                  </p:nvCxnSpPr>
                  <p:spPr>
                    <a:xfrm>
                      <a:off x="1029625" y="4566400"/>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AAB70AEF-8625-4891-81C5-D604DEEC8B95}"/>
                        </a:ext>
                      </a:extLst>
                    </p:cNvPr>
                    <p:cNvCxnSpPr/>
                    <p:nvPr/>
                  </p:nvCxnSpPr>
                  <p:spPr>
                    <a:xfrm>
                      <a:off x="1029625" y="4656601"/>
                      <a:ext cx="1885245"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7A63CA08-228C-434D-8D6D-F03BA666A6F9}"/>
                        </a:ext>
                      </a:extLst>
                    </p:cNvPr>
                    <p:cNvCxnSpPr>
                      <a:cxnSpLocks/>
                    </p:cNvCxnSpPr>
                    <p:nvPr/>
                  </p:nvCxnSpPr>
                  <p:spPr>
                    <a:xfrm>
                      <a:off x="1029625" y="4746804"/>
                      <a:ext cx="884899"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4" name="TextBox 353">
                    <a:extLst>
                      <a:ext uri="{FF2B5EF4-FFF2-40B4-BE49-F238E27FC236}">
                        <a16:creationId xmlns:a16="http://schemas.microsoft.com/office/drawing/2014/main" id="{CFC71AE3-6BCD-4469-8653-55EF33D6D52E}"/>
                      </a:ext>
                    </a:extLst>
                  </p:cNvPr>
                  <p:cNvSpPr txBox="1"/>
                  <p:nvPr/>
                </p:nvSpPr>
                <p:spPr>
                  <a:xfrm>
                    <a:off x="8775001" y="6493718"/>
                    <a:ext cx="737702" cy="230832"/>
                  </a:xfrm>
                  <a:prstGeom prst="rect">
                    <a:avLst/>
                  </a:prstGeom>
                  <a:noFill/>
                </p:spPr>
                <p:txBody>
                  <a:bodyPr wrap="none" rtlCol="0">
                    <a:spAutoFit/>
                  </a:bodyPr>
                  <a:lstStyle/>
                  <a:p>
                    <a:r>
                      <a:rPr lang="en-US" sz="900"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Bar Article</a:t>
                    </a:r>
                  </a:p>
                </p:txBody>
              </p:sp>
            </p:grpSp>
          </p:grpSp>
        </p:grpSp>
        <p:grpSp>
          <p:nvGrpSpPr>
            <p:cNvPr id="1036" name="Group 1035">
              <a:extLst>
                <a:ext uri="{FF2B5EF4-FFF2-40B4-BE49-F238E27FC236}">
                  <a16:creationId xmlns:a16="http://schemas.microsoft.com/office/drawing/2014/main" id="{9322A6AD-E6E2-449B-8462-8CEACC413756}"/>
                </a:ext>
              </a:extLst>
            </p:cNvPr>
            <p:cNvGrpSpPr/>
            <p:nvPr/>
          </p:nvGrpSpPr>
          <p:grpSpPr>
            <a:xfrm>
              <a:off x="6789055" y="3379456"/>
              <a:ext cx="2262308" cy="3897936"/>
              <a:chOff x="6789055" y="3379456"/>
              <a:chExt cx="2262308" cy="3897936"/>
            </a:xfrm>
          </p:grpSpPr>
          <p:cxnSp>
            <p:nvCxnSpPr>
              <p:cNvPr id="1030" name="Straight Arrow Connector 1029">
                <a:extLst>
                  <a:ext uri="{FF2B5EF4-FFF2-40B4-BE49-F238E27FC236}">
                    <a16:creationId xmlns:a16="http://schemas.microsoft.com/office/drawing/2014/main" id="{4FA611C3-C0C7-47D9-BBD2-5C2AB12E59D0}"/>
                  </a:ext>
                </a:extLst>
              </p:cNvPr>
              <p:cNvCxnSpPr/>
              <p:nvPr/>
            </p:nvCxnSpPr>
            <p:spPr>
              <a:xfrm>
                <a:off x="7671706" y="3392031"/>
                <a:ext cx="1373307"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91EE18AF-93D2-447E-A206-63F04960428C}"/>
                  </a:ext>
                </a:extLst>
              </p:cNvPr>
              <p:cNvCxnSpPr/>
              <p:nvPr/>
            </p:nvCxnSpPr>
            <p:spPr>
              <a:xfrm>
                <a:off x="7678056" y="5341061"/>
                <a:ext cx="1373307"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937110FD-B06D-401B-9510-212908A57AB5}"/>
                  </a:ext>
                </a:extLst>
              </p:cNvPr>
              <p:cNvCxnSpPr/>
              <p:nvPr/>
            </p:nvCxnSpPr>
            <p:spPr>
              <a:xfrm>
                <a:off x="7665355" y="7277392"/>
                <a:ext cx="1373307"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95754EAF-3E77-41B7-8D64-732D3EB9ED73}"/>
                  </a:ext>
                </a:extLst>
              </p:cNvPr>
              <p:cNvCxnSpPr>
                <a:cxnSpLocks/>
              </p:cNvCxnSpPr>
              <p:nvPr/>
            </p:nvCxnSpPr>
            <p:spPr>
              <a:xfrm>
                <a:off x="7678056" y="3379456"/>
                <a:ext cx="0" cy="3897936"/>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86E933BD-102C-4F16-A91E-6113E90795C9}"/>
                  </a:ext>
                </a:extLst>
              </p:cNvPr>
              <p:cNvCxnSpPr/>
              <p:nvPr/>
            </p:nvCxnSpPr>
            <p:spPr>
              <a:xfrm>
                <a:off x="6789055" y="5341061"/>
                <a:ext cx="87630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037" name="TextBox 1036">
              <a:extLst>
                <a:ext uri="{FF2B5EF4-FFF2-40B4-BE49-F238E27FC236}">
                  <a16:creationId xmlns:a16="http://schemas.microsoft.com/office/drawing/2014/main" id="{3F463662-2D60-46E9-ACF8-76A614BFFCAC}"/>
                </a:ext>
              </a:extLst>
            </p:cNvPr>
            <p:cNvSpPr txBox="1"/>
            <p:nvPr/>
          </p:nvSpPr>
          <p:spPr>
            <a:xfrm>
              <a:off x="10904092" y="3238556"/>
              <a:ext cx="1668598"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Technology</a:t>
              </a:r>
            </a:p>
          </p:txBody>
        </p:sp>
        <p:sp>
          <p:nvSpPr>
            <p:cNvPr id="392" name="TextBox 391">
              <a:extLst>
                <a:ext uri="{FF2B5EF4-FFF2-40B4-BE49-F238E27FC236}">
                  <a16:creationId xmlns:a16="http://schemas.microsoft.com/office/drawing/2014/main" id="{6586ECB9-E2D6-4016-8C19-6D4E8C1CD760}"/>
                </a:ext>
              </a:extLst>
            </p:cNvPr>
            <p:cNvSpPr txBox="1"/>
            <p:nvPr/>
          </p:nvSpPr>
          <p:spPr>
            <a:xfrm>
              <a:off x="10904092" y="5130410"/>
              <a:ext cx="1032655"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Sports</a:t>
              </a:r>
            </a:p>
          </p:txBody>
        </p:sp>
        <p:sp>
          <p:nvSpPr>
            <p:cNvPr id="393" name="TextBox 392">
              <a:extLst>
                <a:ext uri="{FF2B5EF4-FFF2-40B4-BE49-F238E27FC236}">
                  <a16:creationId xmlns:a16="http://schemas.microsoft.com/office/drawing/2014/main" id="{D4954E26-E7E1-4A55-BB8C-359ADB61885A}"/>
                </a:ext>
              </a:extLst>
            </p:cNvPr>
            <p:cNvSpPr txBox="1"/>
            <p:nvPr/>
          </p:nvSpPr>
          <p:spPr>
            <a:xfrm>
              <a:off x="10904092" y="7111261"/>
              <a:ext cx="2084225"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Entertainment</a:t>
              </a:r>
            </a:p>
          </p:txBody>
        </p:sp>
      </p:grpSp>
    </p:spTree>
    <p:extLst>
      <p:ext uri="{BB962C8B-B14F-4D97-AF65-F5344CB8AC3E}">
        <p14:creationId xmlns:p14="http://schemas.microsoft.com/office/powerpoint/2010/main" val="1126984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B2CAE2C-06FD-4D91-8C47-47EE2AA437A6}"/>
              </a:ext>
            </a:extLst>
          </p:cNvPr>
          <p:cNvSpPr txBox="1">
            <a:spLocks noGrp="1"/>
          </p:cNvSpPr>
          <p:nvPr>
            <p:ph type="title"/>
          </p:nvPr>
        </p:nvSpPr>
        <p:spPr>
          <a:xfrm>
            <a:off x="3079" y="176241"/>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Training Decision Tree Model</a:t>
            </a:r>
          </a:p>
        </p:txBody>
      </p:sp>
      <p:pic>
        <p:nvPicPr>
          <p:cNvPr id="4" name="Shape 375">
            <a:extLst>
              <a:ext uri="{FF2B5EF4-FFF2-40B4-BE49-F238E27FC236}">
                <a16:creationId xmlns:a16="http://schemas.microsoft.com/office/drawing/2014/main" id="{4F4BF094-03B2-4364-9073-25E4D33377FE}"/>
              </a:ext>
            </a:extLst>
          </p:cNvPr>
          <p:cNvPicPr preferRelativeResize="0"/>
          <p:nvPr/>
        </p:nvPicPr>
        <p:blipFill rotWithShape="1">
          <a:blip r:embed="rId2">
            <a:alphaModFix/>
          </a:blip>
          <a:srcRect/>
          <a:stretch/>
        </p:blipFill>
        <p:spPr>
          <a:xfrm>
            <a:off x="5519539" y="829986"/>
            <a:ext cx="5330952" cy="253919"/>
          </a:xfrm>
          <a:prstGeom prst="rect">
            <a:avLst/>
          </a:prstGeom>
          <a:noFill/>
          <a:ln>
            <a:noFill/>
          </a:ln>
        </p:spPr>
      </p:pic>
      <p:grpSp>
        <p:nvGrpSpPr>
          <p:cNvPr id="5" name="Group 4">
            <a:extLst>
              <a:ext uri="{FF2B5EF4-FFF2-40B4-BE49-F238E27FC236}">
                <a16:creationId xmlns:a16="http://schemas.microsoft.com/office/drawing/2014/main" id="{9F385DF3-E833-4C0C-AA25-8B10A8A1D78B}"/>
              </a:ext>
            </a:extLst>
          </p:cNvPr>
          <p:cNvGrpSpPr/>
          <p:nvPr/>
        </p:nvGrpSpPr>
        <p:grpSpPr>
          <a:xfrm>
            <a:off x="7374550" y="1506372"/>
            <a:ext cx="1559705" cy="667557"/>
            <a:chOff x="7530784" y="3794728"/>
            <a:chExt cx="1194432" cy="685800"/>
          </a:xfrm>
        </p:grpSpPr>
        <p:sp>
          <p:nvSpPr>
            <p:cNvPr id="6" name="Rounded Rectangle 124">
              <a:extLst>
                <a:ext uri="{FF2B5EF4-FFF2-40B4-BE49-F238E27FC236}">
                  <a16:creationId xmlns:a16="http://schemas.microsoft.com/office/drawing/2014/main" id="{881A90E7-1F12-4355-92A5-8B7C26D4F3E6}"/>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CD962FD9-27AA-49CF-AE0B-E349EB08C871}"/>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35EA19C2-4D74-4700-9939-A2A0C7AA2176}"/>
              </a:ext>
            </a:extLst>
          </p:cNvPr>
          <p:cNvCxnSpPr/>
          <p:nvPr/>
        </p:nvCxnSpPr>
        <p:spPr>
          <a:xfrm rot="5400000">
            <a:off x="7856231" y="2445700"/>
            <a:ext cx="5435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52164986-4209-4DC7-901D-26570D5BB4B3}"/>
              </a:ext>
            </a:extLst>
          </p:cNvPr>
          <p:cNvSpPr/>
          <p:nvPr/>
        </p:nvSpPr>
        <p:spPr>
          <a:xfrm>
            <a:off x="7760545" y="2390081"/>
            <a:ext cx="734908" cy="294452"/>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D641E67F-7870-4B58-A6F5-9F05B9829657}"/>
              </a:ext>
            </a:extLst>
          </p:cNvPr>
          <p:cNvGrpSpPr/>
          <p:nvPr/>
        </p:nvGrpSpPr>
        <p:grpSpPr>
          <a:xfrm>
            <a:off x="1250543" y="2649554"/>
            <a:ext cx="13754912" cy="1922446"/>
            <a:chOff x="1250544" y="2786446"/>
            <a:chExt cx="13754912" cy="3094402"/>
          </a:xfrm>
        </p:grpSpPr>
        <p:sp>
          <p:nvSpPr>
            <p:cNvPr id="11" name="Rectangle 10">
              <a:extLst>
                <a:ext uri="{FF2B5EF4-FFF2-40B4-BE49-F238E27FC236}">
                  <a16:creationId xmlns:a16="http://schemas.microsoft.com/office/drawing/2014/main" id="{77F0810B-F7A6-436D-ADB5-9DDB66FC7EC1}"/>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3C774832-723B-4C1A-8804-1BEFC0894B66}"/>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sklearn.tree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DecisionTreeClassifier</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dtree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DecisionTreeClassifier</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dtree.fit</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X_train,y_train</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3" name="Picture 12">
            <a:extLst>
              <a:ext uri="{FF2B5EF4-FFF2-40B4-BE49-F238E27FC236}">
                <a16:creationId xmlns:a16="http://schemas.microsoft.com/office/drawing/2014/main" id="{54827320-7787-4059-9638-F495D12E3F33}"/>
              </a:ext>
            </a:extLst>
          </p:cNvPr>
          <p:cNvPicPr>
            <a:picLocks noChangeAspect="1"/>
          </p:cNvPicPr>
          <p:nvPr/>
        </p:nvPicPr>
        <p:blipFill>
          <a:blip r:embed="rId3"/>
          <a:stretch>
            <a:fillRect/>
          </a:stretch>
        </p:blipFill>
        <p:spPr>
          <a:xfrm>
            <a:off x="3532297" y="5047625"/>
            <a:ext cx="9191402" cy="1422647"/>
          </a:xfrm>
          <a:prstGeom prst="rect">
            <a:avLst/>
          </a:prstGeom>
          <a:ln w="28575">
            <a:solidFill>
              <a:schemeClr val="accent2"/>
            </a:solidFill>
          </a:ln>
        </p:spPr>
      </p:pic>
    </p:spTree>
    <p:extLst>
      <p:ext uri="{BB962C8B-B14F-4D97-AF65-F5344CB8AC3E}">
        <p14:creationId xmlns:p14="http://schemas.microsoft.com/office/powerpoint/2010/main" val="3882009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7548721-1C4C-416E-AC7E-553BD7A1A47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Evaluating Decision Tree</a:t>
            </a:r>
          </a:p>
        </p:txBody>
      </p:sp>
      <p:pic>
        <p:nvPicPr>
          <p:cNvPr id="4" name="Shape 375">
            <a:extLst>
              <a:ext uri="{FF2B5EF4-FFF2-40B4-BE49-F238E27FC236}">
                <a16:creationId xmlns:a16="http://schemas.microsoft.com/office/drawing/2014/main" id="{884017C8-4258-450D-9E37-3902AF5C8006}"/>
              </a:ext>
            </a:extLst>
          </p:cNvPr>
          <p:cNvPicPr preferRelativeResize="0"/>
          <p:nvPr/>
        </p:nvPicPr>
        <p:blipFill rotWithShape="1">
          <a:blip r:embed="rId3">
            <a:alphaModFix/>
          </a:blip>
          <a:srcRect/>
          <a:stretch/>
        </p:blipFill>
        <p:spPr>
          <a:xfrm>
            <a:off x="5982143" y="829986"/>
            <a:ext cx="4405745" cy="253919"/>
          </a:xfrm>
          <a:prstGeom prst="rect">
            <a:avLst/>
          </a:prstGeom>
          <a:noFill/>
          <a:ln>
            <a:noFill/>
          </a:ln>
        </p:spPr>
      </p:pic>
      <p:grpSp>
        <p:nvGrpSpPr>
          <p:cNvPr id="13" name="Group 12">
            <a:extLst>
              <a:ext uri="{FF2B5EF4-FFF2-40B4-BE49-F238E27FC236}">
                <a16:creationId xmlns:a16="http://schemas.microsoft.com/office/drawing/2014/main" id="{AD39BF70-8FA5-43A9-BB20-6BAB02E66530}"/>
              </a:ext>
            </a:extLst>
          </p:cNvPr>
          <p:cNvGrpSpPr/>
          <p:nvPr/>
        </p:nvGrpSpPr>
        <p:grpSpPr>
          <a:xfrm>
            <a:off x="1250543" y="2241477"/>
            <a:ext cx="13754912" cy="3065628"/>
            <a:chOff x="1250543" y="1506372"/>
            <a:chExt cx="13754912" cy="3065628"/>
          </a:xfrm>
        </p:grpSpPr>
        <p:grpSp>
          <p:nvGrpSpPr>
            <p:cNvPr id="5" name="Group 4">
              <a:extLst>
                <a:ext uri="{FF2B5EF4-FFF2-40B4-BE49-F238E27FC236}">
                  <a16:creationId xmlns:a16="http://schemas.microsoft.com/office/drawing/2014/main" id="{5877C473-85AE-43ED-B839-026459B52B8E}"/>
                </a:ext>
              </a:extLst>
            </p:cNvPr>
            <p:cNvGrpSpPr/>
            <p:nvPr/>
          </p:nvGrpSpPr>
          <p:grpSpPr>
            <a:xfrm>
              <a:off x="7374550" y="1506372"/>
              <a:ext cx="1559705" cy="667557"/>
              <a:chOff x="7530784" y="3794728"/>
              <a:chExt cx="1194432" cy="685800"/>
            </a:xfrm>
          </p:grpSpPr>
          <p:sp>
            <p:nvSpPr>
              <p:cNvPr id="6" name="Rounded Rectangle 124">
                <a:extLst>
                  <a:ext uri="{FF2B5EF4-FFF2-40B4-BE49-F238E27FC236}">
                    <a16:creationId xmlns:a16="http://schemas.microsoft.com/office/drawing/2014/main" id="{5C0061AD-3D5D-4FC3-A6A3-DF99D5E5E448}"/>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E0D78B27-66C3-4DD3-A69B-AF789F0536C9}"/>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BC4D1DB8-4324-4FDB-8D27-251DF2A9AACE}"/>
                </a:ext>
              </a:extLst>
            </p:cNvPr>
            <p:cNvCxnSpPr/>
            <p:nvPr/>
          </p:nvCxnSpPr>
          <p:spPr>
            <a:xfrm rot="5400000">
              <a:off x="7856231" y="2445700"/>
              <a:ext cx="5435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38D19B1D-A608-4FFF-B100-9E6D12560289}"/>
                </a:ext>
              </a:extLst>
            </p:cNvPr>
            <p:cNvSpPr/>
            <p:nvPr/>
          </p:nvSpPr>
          <p:spPr>
            <a:xfrm>
              <a:off x="7760545" y="2390081"/>
              <a:ext cx="734908" cy="294452"/>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027CE744-83CD-4D07-B2C6-A5669C9A6143}"/>
                </a:ext>
              </a:extLst>
            </p:cNvPr>
            <p:cNvGrpSpPr/>
            <p:nvPr/>
          </p:nvGrpSpPr>
          <p:grpSpPr>
            <a:xfrm>
              <a:off x="1250543" y="2649554"/>
              <a:ext cx="13754912" cy="1922446"/>
              <a:chOff x="1250544" y="2786446"/>
              <a:chExt cx="13754912" cy="3094402"/>
            </a:xfrm>
          </p:grpSpPr>
          <p:sp>
            <p:nvSpPr>
              <p:cNvPr id="11" name="Rectangle 10">
                <a:extLst>
                  <a:ext uri="{FF2B5EF4-FFF2-40B4-BE49-F238E27FC236}">
                    <a16:creationId xmlns:a16="http://schemas.microsoft.com/office/drawing/2014/main" id="{4988899B-7A4F-4E4F-8737-DA3766617CFF}"/>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FED566D0-1285-4977-A015-365E5B948343}"/>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predictions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dtree.predict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sklearn.metrics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classification_report,confusion_matrix</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classification_report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y_test,predictions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grpSp>
      <p:sp>
        <p:nvSpPr>
          <p:cNvPr id="14" name="Rectangle: Rounded Corners 13">
            <a:extLst>
              <a:ext uri="{FF2B5EF4-FFF2-40B4-BE49-F238E27FC236}">
                <a16:creationId xmlns:a16="http://schemas.microsoft.com/office/drawing/2014/main" id="{F7667D74-4B1A-4F2F-ABC0-4D95BF39800D}"/>
              </a:ext>
            </a:extLst>
          </p:cNvPr>
          <p:cNvSpPr/>
          <p:nvPr/>
        </p:nvSpPr>
        <p:spPr>
          <a:xfrm>
            <a:off x="2211294" y="1307470"/>
            <a:ext cx="11833412"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a:rPr>
              <a:t>Create predictions from the test set, and create a classification report and a confusion matrix.</a:t>
            </a:r>
          </a:p>
        </p:txBody>
      </p:sp>
      <p:pic>
        <p:nvPicPr>
          <p:cNvPr id="15" name="Picture 14">
            <a:extLst>
              <a:ext uri="{FF2B5EF4-FFF2-40B4-BE49-F238E27FC236}">
                <a16:creationId xmlns:a16="http://schemas.microsoft.com/office/drawing/2014/main" id="{45F88C95-0BC1-44AA-A71A-9FC11A428D68}"/>
              </a:ext>
            </a:extLst>
          </p:cNvPr>
          <p:cNvPicPr>
            <a:picLocks noChangeAspect="1"/>
          </p:cNvPicPr>
          <p:nvPr/>
        </p:nvPicPr>
        <p:blipFill>
          <a:blip r:embed="rId4"/>
          <a:stretch>
            <a:fillRect/>
          </a:stretch>
        </p:blipFill>
        <p:spPr>
          <a:xfrm>
            <a:off x="4659883" y="5566577"/>
            <a:ext cx="6936229" cy="1772031"/>
          </a:xfrm>
          <a:prstGeom prst="rect">
            <a:avLst/>
          </a:prstGeom>
          <a:ln w="28575">
            <a:solidFill>
              <a:schemeClr val="accent2"/>
            </a:solidFill>
          </a:ln>
        </p:spPr>
      </p:pic>
    </p:spTree>
    <p:extLst>
      <p:ext uri="{BB962C8B-B14F-4D97-AF65-F5344CB8AC3E}">
        <p14:creationId xmlns:p14="http://schemas.microsoft.com/office/powerpoint/2010/main" val="2930842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01227D1-9144-4222-9DC8-0AAA7D249D5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Confusion Matrix</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8F11199F-A966-4700-A3C9-9F145D5C6E61}"/>
              </a:ext>
            </a:extLst>
          </p:cNvPr>
          <p:cNvPicPr preferRelativeResize="0"/>
          <p:nvPr/>
        </p:nvPicPr>
        <p:blipFill rotWithShape="1">
          <a:blip r:embed="rId2">
            <a:alphaModFix/>
          </a:blip>
          <a:srcRect/>
          <a:stretch/>
        </p:blipFill>
        <p:spPr>
          <a:xfrm>
            <a:off x="6680423" y="829986"/>
            <a:ext cx="3009184" cy="253919"/>
          </a:xfrm>
          <a:prstGeom prst="rect">
            <a:avLst/>
          </a:prstGeom>
          <a:noFill/>
          <a:ln>
            <a:noFill/>
          </a:ln>
        </p:spPr>
      </p:pic>
      <p:grpSp>
        <p:nvGrpSpPr>
          <p:cNvPr id="6" name="Group 5">
            <a:extLst>
              <a:ext uri="{FF2B5EF4-FFF2-40B4-BE49-F238E27FC236}">
                <a16:creationId xmlns:a16="http://schemas.microsoft.com/office/drawing/2014/main" id="{BAF7C9AA-BCC8-4172-9F15-AFC373303A3C}"/>
              </a:ext>
            </a:extLst>
          </p:cNvPr>
          <p:cNvGrpSpPr/>
          <p:nvPr/>
        </p:nvGrpSpPr>
        <p:grpSpPr>
          <a:xfrm>
            <a:off x="7374550" y="1596023"/>
            <a:ext cx="1559705" cy="667557"/>
            <a:chOff x="7530784" y="3794728"/>
            <a:chExt cx="1194432" cy="685800"/>
          </a:xfrm>
        </p:grpSpPr>
        <p:sp>
          <p:nvSpPr>
            <p:cNvPr id="12" name="Rounded Rectangle 124">
              <a:extLst>
                <a:ext uri="{FF2B5EF4-FFF2-40B4-BE49-F238E27FC236}">
                  <a16:creationId xmlns:a16="http://schemas.microsoft.com/office/drawing/2014/main" id="{B10D5D4A-4A19-446A-B9A4-DBAB5CBA0AD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6E5AA41B-E273-425F-905B-8337B81D6D7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7" name="Straight Connector 6">
            <a:extLst>
              <a:ext uri="{FF2B5EF4-FFF2-40B4-BE49-F238E27FC236}">
                <a16:creationId xmlns:a16="http://schemas.microsoft.com/office/drawing/2014/main" id="{A42C027D-6E21-47D6-A0F7-142B8E180428}"/>
              </a:ext>
            </a:extLst>
          </p:cNvPr>
          <p:cNvCxnSpPr/>
          <p:nvPr/>
        </p:nvCxnSpPr>
        <p:spPr>
          <a:xfrm rot="5400000">
            <a:off x="7856231" y="2535351"/>
            <a:ext cx="5435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8" name="Isosceles Triangle 7">
            <a:extLst>
              <a:ext uri="{FF2B5EF4-FFF2-40B4-BE49-F238E27FC236}">
                <a16:creationId xmlns:a16="http://schemas.microsoft.com/office/drawing/2014/main" id="{6893E346-672D-4C48-B14E-744A57B1D3DE}"/>
              </a:ext>
            </a:extLst>
          </p:cNvPr>
          <p:cNvSpPr/>
          <p:nvPr/>
        </p:nvSpPr>
        <p:spPr>
          <a:xfrm>
            <a:off x="7760545" y="2479732"/>
            <a:ext cx="734908" cy="294452"/>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9" name="Group 8">
            <a:extLst>
              <a:ext uri="{FF2B5EF4-FFF2-40B4-BE49-F238E27FC236}">
                <a16:creationId xmlns:a16="http://schemas.microsoft.com/office/drawing/2014/main" id="{18F8751F-EFFE-469C-83AA-B441DEF65B85}"/>
              </a:ext>
            </a:extLst>
          </p:cNvPr>
          <p:cNvGrpSpPr/>
          <p:nvPr/>
        </p:nvGrpSpPr>
        <p:grpSpPr>
          <a:xfrm>
            <a:off x="1250543" y="2739205"/>
            <a:ext cx="13754912" cy="864607"/>
            <a:chOff x="1250544" y="2786446"/>
            <a:chExt cx="13754912" cy="3094402"/>
          </a:xfrm>
        </p:grpSpPr>
        <p:sp>
          <p:nvSpPr>
            <p:cNvPr id="10" name="Rectangle 9">
              <a:extLst>
                <a:ext uri="{FF2B5EF4-FFF2-40B4-BE49-F238E27FC236}">
                  <a16:creationId xmlns:a16="http://schemas.microsoft.com/office/drawing/2014/main" id="{7BDF9C1A-A2C1-4893-92A7-1F242D548F1D}"/>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C6A6947F-3459-44D7-8112-031B702472E6}"/>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confusion_matrix</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y_test,predictions</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4" name="Picture 13">
            <a:extLst>
              <a:ext uri="{FF2B5EF4-FFF2-40B4-BE49-F238E27FC236}">
                <a16:creationId xmlns:a16="http://schemas.microsoft.com/office/drawing/2014/main" id="{1A8CC45C-0F90-4F8C-8AB3-ECEB580704FD}"/>
              </a:ext>
            </a:extLst>
          </p:cNvPr>
          <p:cNvPicPr>
            <a:picLocks noChangeAspect="1"/>
          </p:cNvPicPr>
          <p:nvPr/>
        </p:nvPicPr>
        <p:blipFill>
          <a:blip r:embed="rId3"/>
          <a:stretch>
            <a:fillRect/>
          </a:stretch>
        </p:blipFill>
        <p:spPr>
          <a:xfrm>
            <a:off x="1250543" y="4079436"/>
            <a:ext cx="1873289" cy="776318"/>
          </a:xfrm>
          <a:prstGeom prst="rect">
            <a:avLst/>
          </a:prstGeom>
          <a:ln w="28575">
            <a:solidFill>
              <a:schemeClr val="accent2"/>
            </a:solidFill>
          </a:ln>
        </p:spPr>
      </p:pic>
    </p:spTree>
    <p:extLst>
      <p:ext uri="{BB962C8B-B14F-4D97-AF65-F5344CB8AC3E}">
        <p14:creationId xmlns:p14="http://schemas.microsoft.com/office/powerpoint/2010/main" val="954572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C6A751F-DF56-4E94-9D7B-5F30912F64B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Training Random Forest Model</a:t>
            </a:r>
          </a:p>
        </p:txBody>
      </p:sp>
      <p:pic>
        <p:nvPicPr>
          <p:cNvPr id="4" name="Shape 375">
            <a:extLst>
              <a:ext uri="{FF2B5EF4-FFF2-40B4-BE49-F238E27FC236}">
                <a16:creationId xmlns:a16="http://schemas.microsoft.com/office/drawing/2014/main" id="{C3B1A582-8EC6-4E4E-8BD1-71A62A4D080E}"/>
              </a:ext>
            </a:extLst>
          </p:cNvPr>
          <p:cNvPicPr preferRelativeResize="0"/>
          <p:nvPr/>
        </p:nvPicPr>
        <p:blipFill rotWithShape="1">
          <a:blip r:embed="rId2">
            <a:alphaModFix/>
          </a:blip>
          <a:srcRect/>
          <a:stretch/>
        </p:blipFill>
        <p:spPr>
          <a:xfrm>
            <a:off x="5519539" y="829986"/>
            <a:ext cx="5330952" cy="253919"/>
          </a:xfrm>
          <a:prstGeom prst="rect">
            <a:avLst/>
          </a:prstGeom>
          <a:noFill/>
          <a:ln>
            <a:noFill/>
          </a:ln>
        </p:spPr>
      </p:pic>
      <p:grpSp>
        <p:nvGrpSpPr>
          <p:cNvPr id="5" name="Group 4">
            <a:extLst>
              <a:ext uri="{FF2B5EF4-FFF2-40B4-BE49-F238E27FC236}">
                <a16:creationId xmlns:a16="http://schemas.microsoft.com/office/drawing/2014/main" id="{D5F53C6A-2CAF-459B-8F2D-06422181AE80}"/>
              </a:ext>
            </a:extLst>
          </p:cNvPr>
          <p:cNvGrpSpPr/>
          <p:nvPr/>
        </p:nvGrpSpPr>
        <p:grpSpPr>
          <a:xfrm>
            <a:off x="7374550" y="1506372"/>
            <a:ext cx="1559705" cy="667557"/>
            <a:chOff x="7530784" y="3794728"/>
            <a:chExt cx="1194432" cy="685800"/>
          </a:xfrm>
        </p:grpSpPr>
        <p:sp>
          <p:nvSpPr>
            <p:cNvPr id="6" name="Rounded Rectangle 124">
              <a:extLst>
                <a:ext uri="{FF2B5EF4-FFF2-40B4-BE49-F238E27FC236}">
                  <a16:creationId xmlns:a16="http://schemas.microsoft.com/office/drawing/2014/main" id="{3A67F884-69B2-44A9-8953-3C30188C1FE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491F5C10-05D5-489B-A2E3-03DF3953F18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23B1BE30-1B55-4025-99D8-E0EDD60FB77B}"/>
              </a:ext>
            </a:extLst>
          </p:cNvPr>
          <p:cNvCxnSpPr/>
          <p:nvPr/>
        </p:nvCxnSpPr>
        <p:spPr>
          <a:xfrm rot="5400000">
            <a:off x="7856231" y="2445700"/>
            <a:ext cx="5435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2310836A-2650-4053-B1E5-0B11A67B93A0}"/>
              </a:ext>
            </a:extLst>
          </p:cNvPr>
          <p:cNvSpPr/>
          <p:nvPr/>
        </p:nvSpPr>
        <p:spPr>
          <a:xfrm>
            <a:off x="7760545" y="2390081"/>
            <a:ext cx="734908" cy="294452"/>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C117C293-8F33-4A16-BB43-9777E6C984AC}"/>
              </a:ext>
            </a:extLst>
          </p:cNvPr>
          <p:cNvGrpSpPr/>
          <p:nvPr/>
        </p:nvGrpSpPr>
        <p:grpSpPr>
          <a:xfrm>
            <a:off x="1250543" y="2649554"/>
            <a:ext cx="13754912" cy="1922446"/>
            <a:chOff x="1250544" y="2786446"/>
            <a:chExt cx="13754912" cy="3094402"/>
          </a:xfrm>
        </p:grpSpPr>
        <p:sp>
          <p:nvSpPr>
            <p:cNvPr id="11" name="Rectangle 10">
              <a:extLst>
                <a:ext uri="{FF2B5EF4-FFF2-40B4-BE49-F238E27FC236}">
                  <a16:creationId xmlns:a16="http://schemas.microsoft.com/office/drawing/2014/main" id="{370E111A-299F-4050-A925-7A155E7E768C}"/>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6EB219D0-4EDA-4449-A02B-DA4461469FAC}"/>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sklearn.ensemble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RandomForestClassifier</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rfc</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RandomForestClassifier</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n_estimators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=600)</a:t>
              </a:r>
            </a:p>
            <a:p>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rfc.fit</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X_train,y_train</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3" name="Picture 12">
            <a:extLst>
              <a:ext uri="{FF2B5EF4-FFF2-40B4-BE49-F238E27FC236}">
                <a16:creationId xmlns:a16="http://schemas.microsoft.com/office/drawing/2014/main" id="{2EAECA48-25FB-4CC2-B3FF-AA1D5FC4865A}"/>
              </a:ext>
            </a:extLst>
          </p:cNvPr>
          <p:cNvPicPr>
            <a:picLocks noChangeAspect="1"/>
          </p:cNvPicPr>
          <p:nvPr/>
        </p:nvPicPr>
        <p:blipFill>
          <a:blip r:embed="rId3"/>
          <a:stretch>
            <a:fillRect/>
          </a:stretch>
        </p:blipFill>
        <p:spPr>
          <a:xfrm>
            <a:off x="3183442" y="4831473"/>
            <a:ext cx="10003146" cy="1902439"/>
          </a:xfrm>
          <a:prstGeom prst="rect">
            <a:avLst/>
          </a:prstGeom>
          <a:ln w="28575">
            <a:solidFill>
              <a:schemeClr val="accent2"/>
            </a:solidFill>
          </a:ln>
        </p:spPr>
      </p:pic>
    </p:spTree>
    <p:extLst>
      <p:ext uri="{BB962C8B-B14F-4D97-AF65-F5344CB8AC3E}">
        <p14:creationId xmlns:p14="http://schemas.microsoft.com/office/powerpoint/2010/main" val="4252689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3E565D1-2ADA-4619-B114-2BF5D36298A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Evaluating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Random Forest Model</a:t>
            </a:r>
          </a:p>
        </p:txBody>
      </p:sp>
      <p:pic>
        <p:nvPicPr>
          <p:cNvPr id="4" name="Shape 375">
            <a:extLst>
              <a:ext uri="{FF2B5EF4-FFF2-40B4-BE49-F238E27FC236}">
                <a16:creationId xmlns:a16="http://schemas.microsoft.com/office/drawing/2014/main" id="{FF70688E-6AE3-4D0E-B1D6-63695932E3E8}"/>
              </a:ext>
            </a:extLst>
          </p:cNvPr>
          <p:cNvPicPr preferRelativeResize="0"/>
          <p:nvPr/>
        </p:nvPicPr>
        <p:blipFill rotWithShape="1">
          <a:blip r:embed="rId2">
            <a:alphaModFix/>
          </a:blip>
          <a:srcRect/>
          <a:stretch/>
        </p:blipFill>
        <p:spPr>
          <a:xfrm>
            <a:off x="5252992" y="829986"/>
            <a:ext cx="5864047" cy="253919"/>
          </a:xfrm>
          <a:prstGeom prst="rect">
            <a:avLst/>
          </a:prstGeom>
          <a:noFill/>
          <a:ln>
            <a:noFill/>
          </a:ln>
        </p:spPr>
      </p:pic>
      <p:grpSp>
        <p:nvGrpSpPr>
          <p:cNvPr id="6" name="Group 5">
            <a:extLst>
              <a:ext uri="{FF2B5EF4-FFF2-40B4-BE49-F238E27FC236}">
                <a16:creationId xmlns:a16="http://schemas.microsoft.com/office/drawing/2014/main" id="{5819994D-6F9D-4FE9-8AF2-96015CD6FFD4}"/>
              </a:ext>
            </a:extLst>
          </p:cNvPr>
          <p:cNvGrpSpPr/>
          <p:nvPr/>
        </p:nvGrpSpPr>
        <p:grpSpPr>
          <a:xfrm>
            <a:off x="7374550" y="2241477"/>
            <a:ext cx="1559705" cy="667557"/>
            <a:chOff x="7530784" y="3794728"/>
            <a:chExt cx="1194432" cy="685800"/>
          </a:xfrm>
        </p:grpSpPr>
        <p:sp>
          <p:nvSpPr>
            <p:cNvPr id="12" name="Rounded Rectangle 124">
              <a:extLst>
                <a:ext uri="{FF2B5EF4-FFF2-40B4-BE49-F238E27FC236}">
                  <a16:creationId xmlns:a16="http://schemas.microsoft.com/office/drawing/2014/main" id="{8A85CC6F-3C62-41AA-8234-0E97D7B8930C}"/>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BB32D9EB-C5A1-4BD1-8B39-C240D403DFF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7" name="Straight Connector 6">
            <a:extLst>
              <a:ext uri="{FF2B5EF4-FFF2-40B4-BE49-F238E27FC236}">
                <a16:creationId xmlns:a16="http://schemas.microsoft.com/office/drawing/2014/main" id="{00216AB5-B59E-4043-8C1F-D2700A767C5C}"/>
              </a:ext>
            </a:extLst>
          </p:cNvPr>
          <p:cNvCxnSpPr/>
          <p:nvPr/>
        </p:nvCxnSpPr>
        <p:spPr>
          <a:xfrm rot="5400000">
            <a:off x="7856231" y="3180805"/>
            <a:ext cx="5435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8" name="Isosceles Triangle 7">
            <a:extLst>
              <a:ext uri="{FF2B5EF4-FFF2-40B4-BE49-F238E27FC236}">
                <a16:creationId xmlns:a16="http://schemas.microsoft.com/office/drawing/2014/main" id="{0737C62A-B175-4BB5-999B-D1E535BEEF43}"/>
              </a:ext>
            </a:extLst>
          </p:cNvPr>
          <p:cNvSpPr/>
          <p:nvPr/>
        </p:nvSpPr>
        <p:spPr>
          <a:xfrm>
            <a:off x="7760545" y="3125186"/>
            <a:ext cx="734908" cy="294452"/>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9" name="Group 8">
            <a:extLst>
              <a:ext uri="{FF2B5EF4-FFF2-40B4-BE49-F238E27FC236}">
                <a16:creationId xmlns:a16="http://schemas.microsoft.com/office/drawing/2014/main" id="{A1DC5D63-0217-4544-978D-2DE184D96C96}"/>
              </a:ext>
            </a:extLst>
          </p:cNvPr>
          <p:cNvGrpSpPr/>
          <p:nvPr/>
        </p:nvGrpSpPr>
        <p:grpSpPr>
          <a:xfrm>
            <a:off x="1250543" y="3384659"/>
            <a:ext cx="13754912" cy="1510070"/>
            <a:chOff x="1250544" y="2786446"/>
            <a:chExt cx="13754912" cy="3094402"/>
          </a:xfrm>
        </p:grpSpPr>
        <p:sp>
          <p:nvSpPr>
            <p:cNvPr id="10" name="Rectangle 9">
              <a:extLst>
                <a:ext uri="{FF2B5EF4-FFF2-40B4-BE49-F238E27FC236}">
                  <a16:creationId xmlns:a16="http://schemas.microsoft.com/office/drawing/2014/main" id="{ECDF1742-F952-4960-8301-971F34BBCC15}"/>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43E73A0D-EA11-461D-84BC-B64146CDFAA9}"/>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predictions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rfc.predict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sklearn.metrics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classification_report,confusion_matrix</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classification_report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y_test,predictions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pic>
        <p:nvPicPr>
          <p:cNvPr id="14" name="Picture 13">
            <a:extLst>
              <a:ext uri="{FF2B5EF4-FFF2-40B4-BE49-F238E27FC236}">
                <a16:creationId xmlns:a16="http://schemas.microsoft.com/office/drawing/2014/main" id="{C9117C59-77EB-4D86-8972-81D6CC63F984}"/>
              </a:ext>
            </a:extLst>
          </p:cNvPr>
          <p:cNvPicPr>
            <a:picLocks noChangeAspect="1"/>
          </p:cNvPicPr>
          <p:nvPr/>
        </p:nvPicPr>
        <p:blipFill>
          <a:blip r:embed="rId3"/>
          <a:stretch>
            <a:fillRect/>
          </a:stretch>
        </p:blipFill>
        <p:spPr>
          <a:xfrm>
            <a:off x="4750652" y="5156364"/>
            <a:ext cx="6868726" cy="1738276"/>
          </a:xfrm>
          <a:prstGeom prst="rect">
            <a:avLst/>
          </a:prstGeom>
          <a:ln w="28575">
            <a:solidFill>
              <a:schemeClr val="accent2"/>
            </a:solidFill>
          </a:ln>
        </p:spPr>
      </p:pic>
    </p:spTree>
    <p:extLst>
      <p:ext uri="{BB962C8B-B14F-4D97-AF65-F5344CB8AC3E}">
        <p14:creationId xmlns:p14="http://schemas.microsoft.com/office/powerpoint/2010/main" val="745955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AA0D304-C399-4073-B167-4F43B255616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Printing the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Confusion Matrix</a:t>
            </a:r>
          </a:p>
        </p:txBody>
      </p:sp>
      <p:pic>
        <p:nvPicPr>
          <p:cNvPr id="4" name="Shape 375">
            <a:extLst>
              <a:ext uri="{FF2B5EF4-FFF2-40B4-BE49-F238E27FC236}">
                <a16:creationId xmlns:a16="http://schemas.microsoft.com/office/drawing/2014/main" id="{879F7A5C-A7FE-4CD7-8859-0257CFAA8031}"/>
              </a:ext>
            </a:extLst>
          </p:cNvPr>
          <p:cNvPicPr preferRelativeResize="0"/>
          <p:nvPr/>
        </p:nvPicPr>
        <p:blipFill rotWithShape="1">
          <a:blip r:embed="rId2">
            <a:alphaModFix/>
          </a:blip>
          <a:srcRect/>
          <a:stretch/>
        </p:blipFill>
        <p:spPr>
          <a:xfrm>
            <a:off x="5519539" y="829986"/>
            <a:ext cx="5330952" cy="253919"/>
          </a:xfrm>
          <a:prstGeom prst="rect">
            <a:avLst/>
          </a:prstGeom>
          <a:noFill/>
          <a:ln>
            <a:noFill/>
          </a:ln>
        </p:spPr>
      </p:pic>
      <p:grpSp>
        <p:nvGrpSpPr>
          <p:cNvPr id="5" name="Group 4">
            <a:extLst>
              <a:ext uri="{FF2B5EF4-FFF2-40B4-BE49-F238E27FC236}">
                <a16:creationId xmlns:a16="http://schemas.microsoft.com/office/drawing/2014/main" id="{9514C334-BA80-491E-BA9E-39A044933E38}"/>
              </a:ext>
            </a:extLst>
          </p:cNvPr>
          <p:cNvGrpSpPr/>
          <p:nvPr/>
        </p:nvGrpSpPr>
        <p:grpSpPr>
          <a:xfrm>
            <a:off x="7374550" y="1416730"/>
            <a:ext cx="1559705" cy="667557"/>
            <a:chOff x="7530784" y="3794728"/>
            <a:chExt cx="1194432" cy="685800"/>
          </a:xfrm>
        </p:grpSpPr>
        <p:sp>
          <p:nvSpPr>
            <p:cNvPr id="6" name="Rounded Rectangle 124">
              <a:extLst>
                <a:ext uri="{FF2B5EF4-FFF2-40B4-BE49-F238E27FC236}">
                  <a16:creationId xmlns:a16="http://schemas.microsoft.com/office/drawing/2014/main" id="{1BB7071E-724B-4A25-9920-CF7046CF4D5A}"/>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E06A7032-58E5-430F-A810-9AA7E6B1E2A7}"/>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05B51DCF-2C07-4F9B-893D-D4E597193F66}"/>
              </a:ext>
            </a:extLst>
          </p:cNvPr>
          <p:cNvCxnSpPr/>
          <p:nvPr/>
        </p:nvCxnSpPr>
        <p:spPr>
          <a:xfrm rot="5400000">
            <a:off x="7856231" y="2356058"/>
            <a:ext cx="543535"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BA541353-0256-4DA1-BA61-5A889D40FF0E}"/>
              </a:ext>
            </a:extLst>
          </p:cNvPr>
          <p:cNvSpPr/>
          <p:nvPr/>
        </p:nvSpPr>
        <p:spPr>
          <a:xfrm>
            <a:off x="7760545" y="2300439"/>
            <a:ext cx="734908" cy="294452"/>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7642F74B-461F-48FB-80B1-C77B9C0DDF33}"/>
              </a:ext>
            </a:extLst>
          </p:cNvPr>
          <p:cNvGrpSpPr/>
          <p:nvPr/>
        </p:nvGrpSpPr>
        <p:grpSpPr>
          <a:xfrm>
            <a:off x="1250543" y="2559912"/>
            <a:ext cx="13754912" cy="864607"/>
            <a:chOff x="1250544" y="2786446"/>
            <a:chExt cx="13754912" cy="3094402"/>
          </a:xfrm>
        </p:grpSpPr>
        <p:sp>
          <p:nvSpPr>
            <p:cNvPr id="11" name="Rectangle 10">
              <a:extLst>
                <a:ext uri="{FF2B5EF4-FFF2-40B4-BE49-F238E27FC236}">
                  <a16:creationId xmlns:a16="http://schemas.microsoft.com/office/drawing/2014/main" id="{5AB5FC32-0C1D-4F37-92A9-8A74A70A8E25}"/>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01A07051-DC76-4AC4-8CBD-F5B52E5B6EF6}"/>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confusion_matrix</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y_test,predictions</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3" name="Picture 12">
            <a:extLst>
              <a:ext uri="{FF2B5EF4-FFF2-40B4-BE49-F238E27FC236}">
                <a16:creationId xmlns:a16="http://schemas.microsoft.com/office/drawing/2014/main" id="{7D58A424-3272-466C-B604-BC882FB2BA2F}"/>
              </a:ext>
            </a:extLst>
          </p:cNvPr>
          <p:cNvPicPr>
            <a:picLocks noChangeAspect="1"/>
          </p:cNvPicPr>
          <p:nvPr/>
        </p:nvPicPr>
        <p:blipFill>
          <a:blip r:embed="rId3"/>
          <a:stretch>
            <a:fillRect/>
          </a:stretch>
        </p:blipFill>
        <p:spPr>
          <a:xfrm>
            <a:off x="1250543" y="3900143"/>
            <a:ext cx="2079182" cy="891078"/>
          </a:xfrm>
          <a:prstGeom prst="rect">
            <a:avLst/>
          </a:prstGeom>
          <a:ln w="28575">
            <a:solidFill>
              <a:schemeClr val="accent2"/>
            </a:solidFill>
          </a:ln>
        </p:spPr>
      </p:pic>
    </p:spTree>
    <p:extLst>
      <p:ext uri="{BB962C8B-B14F-4D97-AF65-F5344CB8AC3E}">
        <p14:creationId xmlns:p14="http://schemas.microsoft.com/office/powerpoint/2010/main" val="7698517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Classification</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a:t>
            </a:r>
            <a:r>
              <a:rPr lang="en-US" dirty="0"/>
              <a:t>7</a:t>
            </a:r>
            <a:r>
              <a:rPr lang="en-US" sz="2800" b="0" i="0" u="none" strike="noStrike" cap="none" dirty="0">
                <a:solidFill>
                  <a:srgbClr val="0F547B"/>
                </a:solidFill>
                <a:latin typeface="Open Sans SemiBold"/>
                <a:ea typeface="Open Sans SemiBold"/>
                <a:cs typeface="Open Sans SemiBold"/>
                <a:sym typeface="Open Sans SemiBold"/>
              </a:rPr>
              <a:t>: Naïve </a:t>
            </a:r>
            <a:r>
              <a:rPr lang="en-US" sz="2800" b="0" i="0" u="none" strike="noStrike" cap="none" dirty="0" err="1">
                <a:solidFill>
                  <a:srgbClr val="0F547B"/>
                </a:solidFill>
                <a:latin typeface="Open Sans SemiBold"/>
                <a:ea typeface="Open Sans SemiBold"/>
                <a:cs typeface="Open Sans SemiBold"/>
                <a:sym typeface="Open Sans SemiBold"/>
              </a:rPr>
              <a:t>Baye’s</a:t>
            </a:r>
            <a:r>
              <a:rPr lang="en-US" sz="2800" b="0" i="0" u="none" strike="noStrike" cap="none" dirty="0">
                <a:solidFill>
                  <a:srgbClr val="0F547B"/>
                </a:solidFill>
                <a:latin typeface="Open Sans SemiBold"/>
                <a:ea typeface="Open Sans SemiBold"/>
                <a:cs typeface="Open Sans SemiBold"/>
                <a:sym typeface="Open Sans SemiBold"/>
              </a:rPr>
              <a:t> Classifier</a:t>
            </a:r>
          </a:p>
        </p:txBody>
      </p:sp>
    </p:spTree>
    <p:extLst>
      <p:ext uri="{BB962C8B-B14F-4D97-AF65-F5344CB8AC3E}">
        <p14:creationId xmlns:p14="http://schemas.microsoft.com/office/powerpoint/2010/main" val="7066144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2CBF926-7967-4FC0-B3F5-7C84FC81D0B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Naïve </a:t>
            </a: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Baye’s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Classifier and </a:t>
            </a: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Baye’s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Theorem</a:t>
            </a:r>
          </a:p>
        </p:txBody>
      </p:sp>
      <p:pic>
        <p:nvPicPr>
          <p:cNvPr id="4" name="Shape 375">
            <a:extLst>
              <a:ext uri="{FF2B5EF4-FFF2-40B4-BE49-F238E27FC236}">
                <a16:creationId xmlns:a16="http://schemas.microsoft.com/office/drawing/2014/main" id="{6DCC845C-AA35-4A34-887F-01CCA24FFBDB}"/>
              </a:ext>
            </a:extLst>
          </p:cNvPr>
          <p:cNvPicPr preferRelativeResize="0"/>
          <p:nvPr/>
        </p:nvPicPr>
        <p:blipFill rotWithShape="1">
          <a:blip r:embed="rId3">
            <a:alphaModFix/>
          </a:blip>
          <a:srcRect/>
          <a:stretch/>
        </p:blipFill>
        <p:spPr>
          <a:xfrm>
            <a:off x="4282492" y="829986"/>
            <a:ext cx="7805047" cy="253919"/>
          </a:xfrm>
          <a:prstGeom prst="rect">
            <a:avLst/>
          </a:prstGeom>
          <a:noFill/>
          <a:ln>
            <a:noFill/>
          </a:ln>
        </p:spPr>
      </p:pic>
      <p:sp>
        <p:nvSpPr>
          <p:cNvPr id="5" name="Rectangle: Rounded Corners 4">
            <a:extLst>
              <a:ext uri="{FF2B5EF4-FFF2-40B4-BE49-F238E27FC236}">
                <a16:creationId xmlns:a16="http://schemas.microsoft.com/office/drawing/2014/main" id="{9F5CA1C0-CD99-44CB-8130-11DA2AB6CF10}"/>
              </a:ext>
            </a:extLst>
          </p:cNvPr>
          <p:cNvSpPr/>
          <p:nvPr/>
        </p:nvSpPr>
        <p:spPr>
          <a:xfrm>
            <a:off x="5154944" y="1261692"/>
            <a:ext cx="6060142"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Classification technique based on </a:t>
            </a:r>
            <a:r>
              <a:rPr lang="en-IN" sz="2000" dirty="0" err="1">
                <a:latin typeface="Open Sans" panose="020B0604020202020204"/>
              </a:rPr>
              <a:t>Baye’s</a:t>
            </a:r>
            <a:r>
              <a:rPr lang="en-IN" sz="2000" dirty="0">
                <a:latin typeface="Open Sans" panose="020B0604020202020204"/>
              </a:rPr>
              <a:t> theorem</a:t>
            </a:r>
          </a:p>
        </p:txBody>
      </p:sp>
      <p:grpSp>
        <p:nvGrpSpPr>
          <p:cNvPr id="27" name="Group 26">
            <a:extLst>
              <a:ext uri="{FF2B5EF4-FFF2-40B4-BE49-F238E27FC236}">
                <a16:creationId xmlns:a16="http://schemas.microsoft.com/office/drawing/2014/main" id="{83824811-8148-4B65-9D44-F028D23A4120}"/>
              </a:ext>
            </a:extLst>
          </p:cNvPr>
          <p:cNvGrpSpPr/>
          <p:nvPr/>
        </p:nvGrpSpPr>
        <p:grpSpPr>
          <a:xfrm>
            <a:off x="2198104" y="2607725"/>
            <a:ext cx="11973822" cy="3289723"/>
            <a:chOff x="2141089" y="2403332"/>
            <a:chExt cx="11973822" cy="3289723"/>
          </a:xfrm>
        </p:grpSpPr>
        <p:grpSp>
          <p:nvGrpSpPr>
            <p:cNvPr id="16" name="Group 15">
              <a:extLst>
                <a:ext uri="{FF2B5EF4-FFF2-40B4-BE49-F238E27FC236}">
                  <a16:creationId xmlns:a16="http://schemas.microsoft.com/office/drawing/2014/main" id="{C65A2191-B345-4800-A690-DBEFF989BDC6}"/>
                </a:ext>
              </a:extLst>
            </p:cNvPr>
            <p:cNvGrpSpPr/>
            <p:nvPr/>
          </p:nvGrpSpPr>
          <p:grpSpPr>
            <a:xfrm>
              <a:off x="2141089" y="2403332"/>
              <a:ext cx="11973822" cy="3289723"/>
              <a:chOff x="3717586" y="5896014"/>
              <a:chExt cx="8814495" cy="2421720"/>
            </a:xfrm>
          </p:grpSpPr>
          <p:grpSp>
            <p:nvGrpSpPr>
              <p:cNvPr id="11" name="Group 10">
                <a:extLst>
                  <a:ext uri="{FF2B5EF4-FFF2-40B4-BE49-F238E27FC236}">
                    <a16:creationId xmlns:a16="http://schemas.microsoft.com/office/drawing/2014/main" id="{3DDE16CB-7C1A-4866-82BC-31B3F99575A4}"/>
                  </a:ext>
                </a:extLst>
              </p:cNvPr>
              <p:cNvGrpSpPr/>
              <p:nvPr/>
            </p:nvGrpSpPr>
            <p:grpSpPr>
              <a:xfrm>
                <a:off x="3750637" y="5896014"/>
                <a:ext cx="8781444" cy="2421720"/>
                <a:chOff x="847758" y="4349731"/>
                <a:chExt cx="8781444" cy="2421720"/>
              </a:xfrm>
            </p:grpSpPr>
            <p:sp>
              <p:nvSpPr>
                <p:cNvPr id="12" name="Rounded Rectangle 32">
                  <a:extLst>
                    <a:ext uri="{FF2B5EF4-FFF2-40B4-BE49-F238E27FC236}">
                      <a16:creationId xmlns:a16="http://schemas.microsoft.com/office/drawing/2014/main" id="{3A29A6D4-D60D-4B2B-B904-AC89D261AB17}"/>
                    </a:ext>
                  </a:extLst>
                </p:cNvPr>
                <p:cNvSpPr/>
                <p:nvPr/>
              </p:nvSpPr>
              <p:spPr>
                <a:xfrm>
                  <a:off x="847758" y="4875732"/>
                  <a:ext cx="8781444" cy="1895719"/>
                </a:xfrm>
                <a:prstGeom prst="roundRect">
                  <a:avLst>
                    <a:gd name="adj" fmla="val 4792"/>
                  </a:avLst>
                </a:prstGeom>
                <a:solidFill>
                  <a:schemeClr val="bg1">
                    <a:lumMod val="85000"/>
                  </a:schemeClr>
                </a:solidFill>
                <a:ln w="41275" cap="rnd">
                  <a:solidFill>
                    <a:srgbClr val="D9D9D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80ECBFDF-1AE6-4E05-99F8-3536435CDA7A}"/>
                    </a:ext>
                  </a:extLst>
                </p:cNvPr>
                <p:cNvSpPr/>
                <p:nvPr/>
              </p:nvSpPr>
              <p:spPr>
                <a:xfrm>
                  <a:off x="1083724" y="4349731"/>
                  <a:ext cx="1388522" cy="430887"/>
                </a:xfrm>
                <a:prstGeom prst="rect">
                  <a:avLst/>
                </a:prstGeom>
              </p:spPr>
              <p:txBody>
                <a:bodyPr wrap="none">
                  <a:spAutoFit/>
                </a:bodyPr>
                <a:lstStyle/>
                <a:p>
                  <a:r>
                    <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Example:</a:t>
                  </a:r>
                </a:p>
              </p:txBody>
            </p:sp>
            <p:sp>
              <p:nvSpPr>
                <p:cNvPr id="14" name="Rounded Rectangle 28">
                  <a:extLst>
                    <a:ext uri="{FF2B5EF4-FFF2-40B4-BE49-F238E27FC236}">
                      <a16:creationId xmlns:a16="http://schemas.microsoft.com/office/drawing/2014/main" id="{BA7E935B-9FDB-4A73-AC46-8363D911DBB0}"/>
                    </a:ext>
                  </a:extLst>
                </p:cNvPr>
                <p:cNvSpPr/>
                <p:nvPr/>
              </p:nvSpPr>
              <p:spPr>
                <a:xfrm>
                  <a:off x="923915" y="5111723"/>
                  <a:ext cx="8584281" cy="1655475"/>
                </a:xfrm>
                <a:prstGeom prst="roundRect">
                  <a:avLst>
                    <a:gd name="adj" fmla="val 4792"/>
                  </a:avLst>
                </a:prstGeom>
                <a:noFill/>
                <a:ln w="41275"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15" name="Snip and Round Single Corner Rectangle 29">
                <a:extLst>
                  <a:ext uri="{FF2B5EF4-FFF2-40B4-BE49-F238E27FC236}">
                    <a16:creationId xmlns:a16="http://schemas.microsoft.com/office/drawing/2014/main" id="{2684D8AD-9045-43C9-A735-B76AE8549DF7}"/>
                  </a:ext>
                </a:extLst>
              </p:cNvPr>
              <p:cNvSpPr/>
              <p:nvPr/>
            </p:nvSpPr>
            <p:spPr>
              <a:xfrm>
                <a:off x="3717586" y="6225452"/>
                <a:ext cx="1651602" cy="495342"/>
              </a:xfrm>
              <a:prstGeom prst="snipRoundRect">
                <a:avLst>
                  <a:gd name="adj1" fmla="val 16667"/>
                  <a:gd name="adj2" fmla="val 32955"/>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t>Baye’s</a:t>
                </a:r>
                <a:r>
                  <a:rPr lang="en-US" sz="2200" dirty="0"/>
                  <a:t> Theorem</a:t>
                </a:r>
              </a:p>
            </p:txBody>
          </p:sp>
        </p:grpSp>
        <p:sp>
          <p:nvSpPr>
            <p:cNvPr id="25" name="TextBox 24">
              <a:extLst>
                <a:ext uri="{FF2B5EF4-FFF2-40B4-BE49-F238E27FC236}">
                  <a16:creationId xmlns:a16="http://schemas.microsoft.com/office/drawing/2014/main" id="{17502CE6-3726-4717-9E7D-F8947CBCB400}"/>
                </a:ext>
              </a:extLst>
            </p:cNvPr>
            <p:cNvSpPr txBox="1"/>
            <p:nvPr/>
          </p:nvSpPr>
          <p:spPr>
            <a:xfrm>
              <a:off x="5147558" y="4207747"/>
              <a:ext cx="1315548" cy="400110"/>
            </a:xfrm>
            <a:prstGeom prst="rect">
              <a:avLst/>
            </a:prstGeom>
            <a:noFill/>
          </p:spPr>
          <p:txBody>
            <a:bodyPr wrap="square" rtlCol="0">
              <a:spAutoFit/>
            </a:bodyPr>
            <a:lstStyle/>
            <a:p>
              <a:r>
                <a:rPr lang="en-IN" sz="2000" dirty="0">
                  <a:solidFill>
                    <a:schemeClr val="tx1">
                      <a:lumMod val="65000"/>
                      <a:lumOff val="35000"/>
                    </a:schemeClr>
                  </a:solidFill>
                  <a:latin typeface="Open Sans" panose="020B0606030504020204"/>
                </a:rPr>
                <a:t>Where,</a:t>
              </a:r>
            </a:p>
          </p:txBody>
        </p:sp>
        <p:sp>
          <p:nvSpPr>
            <p:cNvPr id="26" name="Rectangle 25">
              <a:extLst>
                <a:ext uri="{FF2B5EF4-FFF2-40B4-BE49-F238E27FC236}">
                  <a16:creationId xmlns:a16="http://schemas.microsoft.com/office/drawing/2014/main" id="{B714EEDC-79CF-41B2-AB7B-F08075BE1955}"/>
                </a:ext>
              </a:extLst>
            </p:cNvPr>
            <p:cNvSpPr/>
            <p:nvPr/>
          </p:nvSpPr>
          <p:spPr>
            <a:xfrm>
              <a:off x="6361721" y="3709917"/>
              <a:ext cx="4157548" cy="1323439"/>
            </a:xfrm>
            <a:prstGeom prst="rect">
              <a:avLst/>
            </a:prstGeom>
          </p:spPr>
          <p:txBody>
            <a:bodyPr wrap="none">
              <a:spAutoFit/>
            </a:bodyPr>
            <a:lstStyle/>
            <a:p>
              <a:pPr marL="285750" indent="-285750">
                <a:buFont typeface="Arial" panose="020B0604020202020204" pitchFamily="34" charset="0"/>
                <a:buChar char="•"/>
              </a:pPr>
              <a:r>
                <a:rPr lang="en-US" altLang="en-US" sz="2000" dirty="0">
                  <a:solidFill>
                    <a:schemeClr val="tx1">
                      <a:lumMod val="65000"/>
                      <a:lumOff val="35000"/>
                    </a:schemeClr>
                  </a:solidFill>
                  <a:latin typeface="Open Sans" panose="020B0606030504020204"/>
                </a:rPr>
                <a:t>P(A) – Class Prior Probability</a:t>
              </a:r>
            </a:p>
            <a:p>
              <a:pPr marL="285750" indent="-285750">
                <a:buFont typeface="Arial" panose="020B0604020202020204" pitchFamily="34" charset="0"/>
                <a:buChar char="•"/>
              </a:pPr>
              <a:r>
                <a:rPr lang="en-US" altLang="en-US" sz="2000" dirty="0">
                  <a:solidFill>
                    <a:schemeClr val="tx1">
                      <a:lumMod val="65000"/>
                      <a:lumOff val="35000"/>
                    </a:schemeClr>
                  </a:solidFill>
                  <a:latin typeface="Open Sans" panose="020B0606030504020204"/>
                </a:rPr>
                <a:t>P(B|A) – Likelihood</a:t>
              </a:r>
            </a:p>
            <a:p>
              <a:pPr marL="285750" indent="-285750">
                <a:buFont typeface="Arial" panose="020B0604020202020204" pitchFamily="34" charset="0"/>
                <a:buChar char="•"/>
              </a:pPr>
              <a:r>
                <a:rPr lang="en-US" altLang="en-US" sz="2000" dirty="0">
                  <a:solidFill>
                    <a:schemeClr val="tx1">
                      <a:lumMod val="65000"/>
                      <a:lumOff val="35000"/>
                    </a:schemeClr>
                  </a:solidFill>
                  <a:latin typeface="Open Sans" panose="020B0606030504020204"/>
                </a:rPr>
                <a:t>P(A|B) – Posterior Probability</a:t>
              </a:r>
            </a:p>
            <a:p>
              <a:pPr marL="285750" indent="-285750">
                <a:buFont typeface="Arial" panose="020B0604020202020204" pitchFamily="34" charset="0"/>
                <a:buChar char="•"/>
              </a:pPr>
              <a:r>
                <a:rPr lang="en-US" altLang="en-US" sz="2000" dirty="0">
                  <a:solidFill>
                    <a:schemeClr val="tx1">
                      <a:lumMod val="65000"/>
                      <a:lumOff val="35000"/>
                    </a:schemeClr>
                  </a:solidFill>
                  <a:latin typeface="Open Sans" panose="020B0606030504020204"/>
                </a:rPr>
                <a:t>P(A) -  Predictor Prior Probability</a:t>
              </a:r>
              <a:endParaRPr lang="en-IN" sz="2000" dirty="0">
                <a:solidFill>
                  <a:schemeClr val="tx1">
                    <a:lumMod val="65000"/>
                    <a:lumOff val="35000"/>
                  </a:schemeClr>
                </a:solidFill>
                <a:latin typeface="Open Sans" panose="020B0606030504020204"/>
              </a:endParaRPr>
            </a:p>
          </p:txBody>
        </p:sp>
      </p:grpSp>
      <p:grpSp>
        <p:nvGrpSpPr>
          <p:cNvPr id="28" name="Group 27">
            <a:extLst>
              <a:ext uri="{FF2B5EF4-FFF2-40B4-BE49-F238E27FC236}">
                <a16:creationId xmlns:a16="http://schemas.microsoft.com/office/drawing/2014/main" id="{A2AFCBED-8CB6-4763-AEC9-AA1D445DE9F5}"/>
              </a:ext>
            </a:extLst>
          </p:cNvPr>
          <p:cNvGrpSpPr/>
          <p:nvPr/>
        </p:nvGrpSpPr>
        <p:grpSpPr>
          <a:xfrm>
            <a:off x="1170555" y="7520452"/>
            <a:ext cx="13914889" cy="687003"/>
            <a:chOff x="925061" y="7962682"/>
            <a:chExt cx="13914889" cy="687003"/>
          </a:xfrm>
        </p:grpSpPr>
        <p:pic>
          <p:nvPicPr>
            <p:cNvPr id="29" name="Graphic 28" descr="Right Pointing Backhand Index ">
              <a:extLst>
                <a:ext uri="{FF2B5EF4-FFF2-40B4-BE49-F238E27FC236}">
                  <a16:creationId xmlns:a16="http://schemas.microsoft.com/office/drawing/2014/main" id="{ACDB6263-6A95-4A10-9102-B90F4C8D75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5061" y="7962682"/>
              <a:ext cx="687003" cy="687003"/>
            </a:xfrm>
            <a:prstGeom prst="rect">
              <a:avLst/>
            </a:prstGeom>
          </p:spPr>
        </p:pic>
        <p:sp>
          <p:nvSpPr>
            <p:cNvPr id="30" name="Rectangle: Rounded Corners 29">
              <a:extLst>
                <a:ext uri="{FF2B5EF4-FFF2-40B4-BE49-F238E27FC236}">
                  <a16:creationId xmlns:a16="http://schemas.microsoft.com/office/drawing/2014/main" id="{40F6EF76-8848-40C9-A8E7-E3880E7A4982}"/>
                </a:ext>
              </a:extLst>
            </p:cNvPr>
            <p:cNvSpPr/>
            <p:nvPr/>
          </p:nvSpPr>
          <p:spPr>
            <a:xfrm>
              <a:off x="1612064" y="7962682"/>
              <a:ext cx="13227886" cy="687003"/>
            </a:xfrm>
            <a:prstGeom prst="roundRect">
              <a:avLst/>
            </a:prstGeom>
            <a:solidFill>
              <a:srgbClr val="5EB9C2"/>
            </a:solidFill>
            <a:ln w="285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bg1"/>
                  </a:solidFill>
                  <a:latin typeface="Open Sans"/>
                </a:rPr>
                <a:t>Note: </a:t>
              </a:r>
              <a:r>
                <a:rPr lang="en-IN" sz="2000" dirty="0">
                  <a:solidFill>
                    <a:schemeClr val="bg1"/>
                  </a:solidFill>
                  <a:latin typeface="Open Sans" panose="020B0606030504020204"/>
                </a:rPr>
                <a:t>Naive </a:t>
              </a:r>
              <a:r>
                <a:rPr lang="en-IN" sz="2000" dirty="0" err="1">
                  <a:solidFill>
                    <a:schemeClr val="bg1"/>
                  </a:solidFill>
                  <a:latin typeface="Open Sans" panose="020B0606030504020204"/>
                </a:rPr>
                <a:t>Baye’s</a:t>
              </a:r>
              <a:r>
                <a:rPr lang="en-IN" sz="2000" dirty="0">
                  <a:solidFill>
                    <a:schemeClr val="bg1"/>
                  </a:solidFill>
                  <a:latin typeface="Open Sans" panose="020B0606030504020204"/>
                </a:rPr>
                <a:t> classifier assumes that the presence of a particular feature in a class is unrelated to the presence of any other feature.</a:t>
              </a:r>
            </a:p>
          </p:txBody>
        </p:sp>
      </p:grpSp>
      <p:grpSp>
        <p:nvGrpSpPr>
          <p:cNvPr id="23" name="Group 22">
            <a:extLst>
              <a:ext uri="{FF2B5EF4-FFF2-40B4-BE49-F238E27FC236}">
                <a16:creationId xmlns:a16="http://schemas.microsoft.com/office/drawing/2014/main" id="{9767C427-9CC7-4D2C-B6B8-38BAF958BB4F}"/>
              </a:ext>
            </a:extLst>
          </p:cNvPr>
          <p:cNvGrpSpPr/>
          <p:nvPr/>
        </p:nvGrpSpPr>
        <p:grpSpPr>
          <a:xfrm>
            <a:off x="-346635" y="4014943"/>
            <a:ext cx="8128000" cy="784830"/>
            <a:chOff x="4064000" y="4210363"/>
            <a:chExt cx="8128000" cy="784830"/>
          </a:xfrm>
        </p:grpSpPr>
        <p:sp>
          <p:nvSpPr>
            <p:cNvPr id="21" name="Rectangle 20">
              <a:extLst>
                <a:ext uri="{FF2B5EF4-FFF2-40B4-BE49-F238E27FC236}">
                  <a16:creationId xmlns:a16="http://schemas.microsoft.com/office/drawing/2014/main" id="{2DB87E31-1ED9-498D-A267-8D0D3C51CDA8}"/>
                </a:ext>
              </a:extLst>
            </p:cNvPr>
            <p:cNvSpPr/>
            <p:nvPr/>
          </p:nvSpPr>
          <p:spPr>
            <a:xfrm>
              <a:off x="4064000" y="4210363"/>
              <a:ext cx="8128000" cy="784830"/>
            </a:xfrm>
            <a:prstGeom prst="rect">
              <a:avLst/>
            </a:prstGeom>
          </p:spPr>
          <p:txBody>
            <a:bodyPr>
              <a:spAutoFit/>
            </a:bodyPr>
            <a:lstStyle/>
            <a:p>
              <a:pPr algn="ctr">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000" dirty="0">
                  <a:solidFill>
                    <a:schemeClr val="tx1">
                      <a:lumMod val="65000"/>
                      <a:lumOff val="35000"/>
                    </a:schemeClr>
                  </a:solidFill>
                  <a:latin typeface="Open Sans" panose="020B0606030504020204"/>
                </a:rPr>
                <a:t>P(A|B) = P(B|A) P(A)</a:t>
              </a:r>
            </a:p>
            <a:p>
              <a:pPr algn="ctr">
                <a:spcAft>
                  <a:spcPts val="575"/>
                </a:spcAf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000" dirty="0">
                  <a:solidFill>
                    <a:schemeClr val="tx1">
                      <a:lumMod val="65000"/>
                      <a:lumOff val="35000"/>
                    </a:schemeClr>
                  </a:solidFill>
                  <a:latin typeface="Open Sans" panose="020B0606030504020204"/>
                </a:rPr>
                <a:t>              P(B)</a:t>
              </a:r>
            </a:p>
          </p:txBody>
        </p:sp>
        <p:sp>
          <p:nvSpPr>
            <p:cNvPr id="22" name="Line 3">
              <a:extLst>
                <a:ext uri="{FF2B5EF4-FFF2-40B4-BE49-F238E27FC236}">
                  <a16:creationId xmlns:a16="http://schemas.microsoft.com/office/drawing/2014/main" id="{6C5FF367-2D73-46C9-8A4C-E3EA0A4D9ACA}"/>
                </a:ext>
              </a:extLst>
            </p:cNvPr>
            <p:cNvSpPr>
              <a:spLocks noChangeShapeType="1"/>
            </p:cNvSpPr>
            <p:nvPr/>
          </p:nvSpPr>
          <p:spPr bwMode="auto">
            <a:xfrm>
              <a:off x="7959898" y="4616073"/>
              <a:ext cx="1315548" cy="14350"/>
            </a:xfrm>
            <a:prstGeom prst="line">
              <a:avLst/>
            </a:prstGeom>
            <a:noFill/>
            <a:ln w="18000">
              <a:solidFill>
                <a:schemeClr val="tx1">
                  <a:lumMod val="65000"/>
                  <a:lumOff val="35000"/>
                </a:schemeClr>
              </a:solidFill>
              <a:round/>
              <a:headEnd/>
              <a:tailEn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1697911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3FD313B-5BF9-4A6E-841B-25D9BD250C2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Naïve </a:t>
            </a: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Baye’s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Classifier: Example</a:t>
            </a:r>
          </a:p>
        </p:txBody>
      </p:sp>
      <p:pic>
        <p:nvPicPr>
          <p:cNvPr id="4" name="Shape 375">
            <a:extLst>
              <a:ext uri="{FF2B5EF4-FFF2-40B4-BE49-F238E27FC236}">
                <a16:creationId xmlns:a16="http://schemas.microsoft.com/office/drawing/2014/main" id="{D5FE4DB1-B0F2-46DF-BBB9-1A3ECE9EBE1B}"/>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pic>
        <p:nvPicPr>
          <p:cNvPr id="5" name="Picture 4">
            <a:extLst>
              <a:ext uri="{FF2B5EF4-FFF2-40B4-BE49-F238E27FC236}">
                <a16:creationId xmlns:a16="http://schemas.microsoft.com/office/drawing/2014/main" id="{937D0989-D8D2-4D89-B429-FF07E76BDC9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828128" y="2408967"/>
            <a:ext cx="4940972" cy="5767277"/>
          </a:xfrm>
          <a:prstGeom prst="rect">
            <a:avLst/>
          </a:prstGeom>
          <a:ln w="28575">
            <a:solidFill>
              <a:schemeClr val="accent2"/>
            </a:solidFill>
          </a:ln>
        </p:spPr>
      </p:pic>
      <p:grpSp>
        <p:nvGrpSpPr>
          <p:cNvPr id="46" name="Group 45">
            <a:extLst>
              <a:ext uri="{FF2B5EF4-FFF2-40B4-BE49-F238E27FC236}">
                <a16:creationId xmlns:a16="http://schemas.microsoft.com/office/drawing/2014/main" id="{9C3D2769-4817-42E0-A20F-7C3FBE4373F9}"/>
              </a:ext>
            </a:extLst>
          </p:cNvPr>
          <p:cNvGrpSpPr/>
          <p:nvPr/>
        </p:nvGrpSpPr>
        <p:grpSpPr>
          <a:xfrm>
            <a:off x="10175330" y="2408967"/>
            <a:ext cx="4684342" cy="5997335"/>
            <a:chOff x="10089553" y="1814607"/>
            <a:chExt cx="4684342" cy="5997335"/>
          </a:xfrm>
        </p:grpSpPr>
        <p:grpSp>
          <p:nvGrpSpPr>
            <p:cNvPr id="6" name="Group 5">
              <a:extLst>
                <a:ext uri="{FF2B5EF4-FFF2-40B4-BE49-F238E27FC236}">
                  <a16:creationId xmlns:a16="http://schemas.microsoft.com/office/drawing/2014/main" id="{3A96F389-A288-4789-9D47-E0F35EBA9CDB}"/>
                </a:ext>
              </a:extLst>
            </p:cNvPr>
            <p:cNvGrpSpPr/>
            <p:nvPr/>
          </p:nvGrpSpPr>
          <p:grpSpPr>
            <a:xfrm>
              <a:off x="10089553" y="1814607"/>
              <a:ext cx="4684342" cy="2047376"/>
              <a:chOff x="5630376" y="2341983"/>
              <a:chExt cx="2565235" cy="1121182"/>
            </a:xfrm>
          </p:grpSpPr>
          <p:sp>
            <p:nvSpPr>
              <p:cNvPr id="7" name="Rectangle 6">
                <a:extLst>
                  <a:ext uri="{FF2B5EF4-FFF2-40B4-BE49-F238E27FC236}">
                    <a16:creationId xmlns:a16="http://schemas.microsoft.com/office/drawing/2014/main" id="{8BBFD627-E39F-4FF2-9012-8DC48ED87191}"/>
                  </a:ext>
                </a:extLst>
              </p:cNvPr>
              <p:cNvSpPr/>
              <p:nvPr/>
            </p:nvSpPr>
            <p:spPr>
              <a:xfrm>
                <a:off x="7150585"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Yes</a:t>
                </a:r>
              </a:p>
            </p:txBody>
          </p:sp>
          <p:sp>
            <p:nvSpPr>
              <p:cNvPr id="8" name="Rectangle 7">
                <a:extLst>
                  <a:ext uri="{FF2B5EF4-FFF2-40B4-BE49-F238E27FC236}">
                    <a16:creationId xmlns:a16="http://schemas.microsoft.com/office/drawing/2014/main" id="{217053B9-2ACF-4D7A-9C6E-C6155583E0BB}"/>
                  </a:ext>
                </a:extLst>
              </p:cNvPr>
              <p:cNvSpPr/>
              <p:nvPr/>
            </p:nvSpPr>
            <p:spPr>
              <a:xfrm>
                <a:off x="7663767"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No</a:t>
                </a:r>
              </a:p>
            </p:txBody>
          </p:sp>
          <p:sp>
            <p:nvSpPr>
              <p:cNvPr id="9" name="Rectangle 8">
                <a:extLst>
                  <a:ext uri="{FF2B5EF4-FFF2-40B4-BE49-F238E27FC236}">
                    <a16:creationId xmlns:a16="http://schemas.microsoft.com/office/drawing/2014/main" id="{54770FFE-F632-4BC4-9A6A-6563854617D3}"/>
                  </a:ext>
                </a:extLst>
              </p:cNvPr>
              <p:cNvSpPr/>
              <p:nvPr/>
            </p:nvSpPr>
            <p:spPr>
              <a:xfrm>
                <a:off x="7150585"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a:t>
                </a:r>
              </a:p>
            </p:txBody>
          </p:sp>
          <p:sp>
            <p:nvSpPr>
              <p:cNvPr id="10" name="Rectangle 9">
                <a:extLst>
                  <a:ext uri="{FF2B5EF4-FFF2-40B4-BE49-F238E27FC236}">
                    <a16:creationId xmlns:a16="http://schemas.microsoft.com/office/drawing/2014/main" id="{C41BA368-A357-472E-A3B2-C21848C50517}"/>
                  </a:ext>
                </a:extLst>
              </p:cNvPr>
              <p:cNvSpPr/>
              <p:nvPr/>
            </p:nvSpPr>
            <p:spPr>
              <a:xfrm>
                <a:off x="7663767"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2</a:t>
                </a:r>
              </a:p>
            </p:txBody>
          </p:sp>
          <p:sp>
            <p:nvSpPr>
              <p:cNvPr id="11" name="Rectangle 10">
                <a:extLst>
                  <a:ext uri="{FF2B5EF4-FFF2-40B4-BE49-F238E27FC236}">
                    <a16:creationId xmlns:a16="http://schemas.microsoft.com/office/drawing/2014/main" id="{A026D8A8-8E8E-439B-AEDE-0B25CA66CD9A}"/>
                  </a:ext>
                </a:extLst>
              </p:cNvPr>
              <p:cNvSpPr/>
              <p:nvPr/>
            </p:nvSpPr>
            <p:spPr>
              <a:xfrm>
                <a:off x="7150585"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4</a:t>
                </a:r>
              </a:p>
            </p:txBody>
          </p:sp>
          <p:sp>
            <p:nvSpPr>
              <p:cNvPr id="12" name="Rectangle 11">
                <a:extLst>
                  <a:ext uri="{FF2B5EF4-FFF2-40B4-BE49-F238E27FC236}">
                    <a16:creationId xmlns:a16="http://schemas.microsoft.com/office/drawing/2014/main" id="{A0FA2878-69A7-4B5B-BEFE-FC18F246AF98}"/>
                  </a:ext>
                </a:extLst>
              </p:cNvPr>
              <p:cNvSpPr/>
              <p:nvPr/>
            </p:nvSpPr>
            <p:spPr>
              <a:xfrm>
                <a:off x="7663767"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0</a:t>
                </a:r>
              </a:p>
            </p:txBody>
          </p:sp>
          <p:sp>
            <p:nvSpPr>
              <p:cNvPr id="13" name="Rectangle 12">
                <a:extLst>
                  <a:ext uri="{FF2B5EF4-FFF2-40B4-BE49-F238E27FC236}">
                    <a16:creationId xmlns:a16="http://schemas.microsoft.com/office/drawing/2014/main" id="{726F717E-2511-4EC4-99B2-573EC493D86C}"/>
                  </a:ext>
                </a:extLst>
              </p:cNvPr>
              <p:cNvSpPr/>
              <p:nvPr/>
            </p:nvSpPr>
            <p:spPr>
              <a:xfrm>
                <a:off x="7150585" y="323923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a:t>
                </a:r>
              </a:p>
            </p:txBody>
          </p:sp>
          <p:sp>
            <p:nvSpPr>
              <p:cNvPr id="14" name="Rectangle 13">
                <a:extLst>
                  <a:ext uri="{FF2B5EF4-FFF2-40B4-BE49-F238E27FC236}">
                    <a16:creationId xmlns:a16="http://schemas.microsoft.com/office/drawing/2014/main" id="{AD9129AC-2153-4082-BBF4-AD58DCED8C85}"/>
                  </a:ext>
                </a:extLst>
              </p:cNvPr>
              <p:cNvSpPr/>
              <p:nvPr/>
            </p:nvSpPr>
            <p:spPr>
              <a:xfrm>
                <a:off x="7663767" y="323923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2</a:t>
                </a:r>
              </a:p>
            </p:txBody>
          </p:sp>
          <p:sp>
            <p:nvSpPr>
              <p:cNvPr id="15" name="Rectangle 14">
                <a:extLst>
                  <a:ext uri="{FF2B5EF4-FFF2-40B4-BE49-F238E27FC236}">
                    <a16:creationId xmlns:a16="http://schemas.microsoft.com/office/drawing/2014/main" id="{B47363B4-0A79-4AD0-8654-31C379975331}"/>
                  </a:ext>
                </a:extLst>
              </p:cNvPr>
              <p:cNvSpPr/>
              <p:nvPr/>
            </p:nvSpPr>
            <p:spPr>
              <a:xfrm>
                <a:off x="6398309" y="2785189"/>
                <a:ext cx="752276" cy="230106"/>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Sunny</a:t>
                </a:r>
              </a:p>
            </p:txBody>
          </p:sp>
          <p:sp>
            <p:nvSpPr>
              <p:cNvPr id="16" name="Rectangle 15">
                <a:extLst>
                  <a:ext uri="{FF2B5EF4-FFF2-40B4-BE49-F238E27FC236}">
                    <a16:creationId xmlns:a16="http://schemas.microsoft.com/office/drawing/2014/main" id="{9040B8D3-F972-49D3-B737-7C68A48496BF}"/>
                  </a:ext>
                </a:extLst>
              </p:cNvPr>
              <p:cNvSpPr/>
              <p:nvPr/>
            </p:nvSpPr>
            <p:spPr>
              <a:xfrm>
                <a:off x="6398309" y="3015295"/>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Overcast</a:t>
                </a:r>
              </a:p>
            </p:txBody>
          </p:sp>
          <p:sp>
            <p:nvSpPr>
              <p:cNvPr id="17" name="Rectangle 16">
                <a:extLst>
                  <a:ext uri="{FF2B5EF4-FFF2-40B4-BE49-F238E27FC236}">
                    <a16:creationId xmlns:a16="http://schemas.microsoft.com/office/drawing/2014/main" id="{84231579-E80B-430E-9190-234D853B5E5C}"/>
                  </a:ext>
                </a:extLst>
              </p:cNvPr>
              <p:cNvSpPr/>
              <p:nvPr/>
            </p:nvSpPr>
            <p:spPr>
              <a:xfrm>
                <a:off x="6398309" y="3239230"/>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Rainy</a:t>
                </a:r>
              </a:p>
            </p:txBody>
          </p:sp>
          <p:sp>
            <p:nvSpPr>
              <p:cNvPr id="18" name="Rectangle 17">
                <a:extLst>
                  <a:ext uri="{FF2B5EF4-FFF2-40B4-BE49-F238E27FC236}">
                    <a16:creationId xmlns:a16="http://schemas.microsoft.com/office/drawing/2014/main" id="{8ED4CEB7-B411-4BA7-9F6E-ACC09C113050}"/>
                  </a:ext>
                </a:extLst>
              </p:cNvPr>
              <p:cNvSpPr/>
              <p:nvPr/>
            </p:nvSpPr>
            <p:spPr>
              <a:xfrm>
                <a:off x="5630377" y="2786696"/>
                <a:ext cx="767932" cy="676469"/>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Outlook</a:t>
                </a:r>
              </a:p>
            </p:txBody>
          </p:sp>
          <p:sp>
            <p:nvSpPr>
              <p:cNvPr id="19" name="Rectangle 18">
                <a:extLst>
                  <a:ext uri="{FF2B5EF4-FFF2-40B4-BE49-F238E27FC236}">
                    <a16:creationId xmlns:a16="http://schemas.microsoft.com/office/drawing/2014/main" id="{37B1BB3F-7F8F-49FD-AC3E-CB4B3537C25C}"/>
                  </a:ext>
                </a:extLst>
              </p:cNvPr>
              <p:cNvSpPr/>
              <p:nvPr/>
            </p:nvSpPr>
            <p:spPr>
              <a:xfrm>
                <a:off x="7150585" y="2341983"/>
                <a:ext cx="104502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Play</a:t>
                </a:r>
              </a:p>
            </p:txBody>
          </p:sp>
          <p:sp>
            <p:nvSpPr>
              <p:cNvPr id="20" name="Rectangle 19">
                <a:extLst>
                  <a:ext uri="{FF2B5EF4-FFF2-40B4-BE49-F238E27FC236}">
                    <a16:creationId xmlns:a16="http://schemas.microsoft.com/office/drawing/2014/main" id="{B8D000A0-48F5-4519-A3BE-026C0582CA9E}"/>
                  </a:ext>
                </a:extLst>
              </p:cNvPr>
              <p:cNvSpPr/>
              <p:nvPr/>
            </p:nvSpPr>
            <p:spPr>
              <a:xfrm>
                <a:off x="5630376" y="2341983"/>
                <a:ext cx="1520210" cy="444713"/>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Frequency Table</a:t>
                </a:r>
              </a:p>
            </p:txBody>
          </p:sp>
        </p:grpSp>
        <p:grpSp>
          <p:nvGrpSpPr>
            <p:cNvPr id="21" name="Group 20">
              <a:extLst>
                <a:ext uri="{FF2B5EF4-FFF2-40B4-BE49-F238E27FC236}">
                  <a16:creationId xmlns:a16="http://schemas.microsoft.com/office/drawing/2014/main" id="{B0999394-96A4-43C0-8CD9-3473B8D249C9}"/>
                </a:ext>
              </a:extLst>
            </p:cNvPr>
            <p:cNvGrpSpPr/>
            <p:nvPr/>
          </p:nvGrpSpPr>
          <p:grpSpPr>
            <a:xfrm>
              <a:off x="10089553" y="4198510"/>
              <a:ext cx="4684342" cy="1638453"/>
              <a:chOff x="5630376" y="2341983"/>
              <a:chExt cx="2565235" cy="897248"/>
            </a:xfrm>
          </p:grpSpPr>
          <p:sp>
            <p:nvSpPr>
              <p:cNvPr id="22" name="Rectangle 21">
                <a:extLst>
                  <a:ext uri="{FF2B5EF4-FFF2-40B4-BE49-F238E27FC236}">
                    <a16:creationId xmlns:a16="http://schemas.microsoft.com/office/drawing/2014/main" id="{0169F1FB-D350-4F5B-B2B2-9129693E2BA8}"/>
                  </a:ext>
                </a:extLst>
              </p:cNvPr>
              <p:cNvSpPr/>
              <p:nvPr/>
            </p:nvSpPr>
            <p:spPr>
              <a:xfrm>
                <a:off x="7150585"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Yes</a:t>
                </a:r>
              </a:p>
            </p:txBody>
          </p:sp>
          <p:sp>
            <p:nvSpPr>
              <p:cNvPr id="23" name="Rectangle 22">
                <a:extLst>
                  <a:ext uri="{FF2B5EF4-FFF2-40B4-BE49-F238E27FC236}">
                    <a16:creationId xmlns:a16="http://schemas.microsoft.com/office/drawing/2014/main" id="{7C042879-28B2-4127-974C-A77F9C5F7CB0}"/>
                  </a:ext>
                </a:extLst>
              </p:cNvPr>
              <p:cNvSpPr/>
              <p:nvPr/>
            </p:nvSpPr>
            <p:spPr>
              <a:xfrm>
                <a:off x="7663767"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No</a:t>
                </a:r>
              </a:p>
            </p:txBody>
          </p:sp>
          <p:sp>
            <p:nvSpPr>
              <p:cNvPr id="24" name="Rectangle 23">
                <a:extLst>
                  <a:ext uri="{FF2B5EF4-FFF2-40B4-BE49-F238E27FC236}">
                    <a16:creationId xmlns:a16="http://schemas.microsoft.com/office/drawing/2014/main" id="{F60C6576-E3A8-42C9-B9B8-503729E61F7B}"/>
                  </a:ext>
                </a:extLst>
              </p:cNvPr>
              <p:cNvSpPr/>
              <p:nvPr/>
            </p:nvSpPr>
            <p:spPr>
              <a:xfrm>
                <a:off x="7150585"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a:t>
                </a:r>
              </a:p>
            </p:txBody>
          </p:sp>
          <p:sp>
            <p:nvSpPr>
              <p:cNvPr id="25" name="Rectangle 24">
                <a:extLst>
                  <a:ext uri="{FF2B5EF4-FFF2-40B4-BE49-F238E27FC236}">
                    <a16:creationId xmlns:a16="http://schemas.microsoft.com/office/drawing/2014/main" id="{904AE010-54E0-4B6F-BE1D-D9F8CE57704C}"/>
                  </a:ext>
                </a:extLst>
              </p:cNvPr>
              <p:cNvSpPr/>
              <p:nvPr/>
            </p:nvSpPr>
            <p:spPr>
              <a:xfrm>
                <a:off x="7663767"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4</a:t>
                </a:r>
              </a:p>
            </p:txBody>
          </p:sp>
          <p:sp>
            <p:nvSpPr>
              <p:cNvPr id="26" name="Rectangle 25">
                <a:extLst>
                  <a:ext uri="{FF2B5EF4-FFF2-40B4-BE49-F238E27FC236}">
                    <a16:creationId xmlns:a16="http://schemas.microsoft.com/office/drawing/2014/main" id="{53755F77-3085-4637-BEE2-06800B17B726}"/>
                  </a:ext>
                </a:extLst>
              </p:cNvPr>
              <p:cNvSpPr/>
              <p:nvPr/>
            </p:nvSpPr>
            <p:spPr>
              <a:xfrm>
                <a:off x="7150585"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6</a:t>
                </a:r>
              </a:p>
            </p:txBody>
          </p:sp>
          <p:sp>
            <p:nvSpPr>
              <p:cNvPr id="27" name="Rectangle 26">
                <a:extLst>
                  <a:ext uri="{FF2B5EF4-FFF2-40B4-BE49-F238E27FC236}">
                    <a16:creationId xmlns:a16="http://schemas.microsoft.com/office/drawing/2014/main" id="{A1035C9A-4F65-42F9-92DF-8C5FDDCA77B4}"/>
                  </a:ext>
                </a:extLst>
              </p:cNvPr>
              <p:cNvSpPr/>
              <p:nvPr/>
            </p:nvSpPr>
            <p:spPr>
              <a:xfrm>
                <a:off x="7663767"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1</a:t>
                </a:r>
              </a:p>
            </p:txBody>
          </p:sp>
          <p:sp>
            <p:nvSpPr>
              <p:cNvPr id="28" name="Rectangle 27">
                <a:extLst>
                  <a:ext uri="{FF2B5EF4-FFF2-40B4-BE49-F238E27FC236}">
                    <a16:creationId xmlns:a16="http://schemas.microsoft.com/office/drawing/2014/main" id="{CA75D694-FCB1-4180-A13F-00892B573D75}"/>
                  </a:ext>
                </a:extLst>
              </p:cNvPr>
              <p:cNvSpPr/>
              <p:nvPr/>
            </p:nvSpPr>
            <p:spPr>
              <a:xfrm>
                <a:off x="6398309" y="2791360"/>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High</a:t>
                </a:r>
              </a:p>
            </p:txBody>
          </p:sp>
          <p:sp>
            <p:nvSpPr>
              <p:cNvPr id="29" name="Rectangle 28">
                <a:extLst>
                  <a:ext uri="{FF2B5EF4-FFF2-40B4-BE49-F238E27FC236}">
                    <a16:creationId xmlns:a16="http://schemas.microsoft.com/office/drawing/2014/main" id="{1EA122B9-FF6C-4649-8840-FD54889F868A}"/>
                  </a:ext>
                </a:extLst>
              </p:cNvPr>
              <p:cNvSpPr/>
              <p:nvPr/>
            </p:nvSpPr>
            <p:spPr>
              <a:xfrm>
                <a:off x="6398309" y="3015295"/>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Normal</a:t>
                </a:r>
              </a:p>
            </p:txBody>
          </p:sp>
          <p:sp>
            <p:nvSpPr>
              <p:cNvPr id="30" name="Rectangle 29">
                <a:extLst>
                  <a:ext uri="{FF2B5EF4-FFF2-40B4-BE49-F238E27FC236}">
                    <a16:creationId xmlns:a16="http://schemas.microsoft.com/office/drawing/2014/main" id="{4F90EAE8-CDAF-4429-91C9-40B574CD5907}"/>
                  </a:ext>
                </a:extLst>
              </p:cNvPr>
              <p:cNvSpPr/>
              <p:nvPr/>
            </p:nvSpPr>
            <p:spPr>
              <a:xfrm>
                <a:off x="5630377" y="2786697"/>
                <a:ext cx="767932" cy="452534"/>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Humidity</a:t>
                </a:r>
              </a:p>
            </p:txBody>
          </p:sp>
          <p:sp>
            <p:nvSpPr>
              <p:cNvPr id="31" name="Rectangle 30">
                <a:extLst>
                  <a:ext uri="{FF2B5EF4-FFF2-40B4-BE49-F238E27FC236}">
                    <a16:creationId xmlns:a16="http://schemas.microsoft.com/office/drawing/2014/main" id="{643041BE-B4A7-42BB-A69F-8B3753955852}"/>
                  </a:ext>
                </a:extLst>
              </p:cNvPr>
              <p:cNvSpPr/>
              <p:nvPr/>
            </p:nvSpPr>
            <p:spPr>
              <a:xfrm>
                <a:off x="7150585" y="2341983"/>
                <a:ext cx="1045026" cy="228599"/>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Play</a:t>
                </a:r>
              </a:p>
            </p:txBody>
          </p:sp>
          <p:sp>
            <p:nvSpPr>
              <p:cNvPr id="32" name="Rectangle 31">
                <a:extLst>
                  <a:ext uri="{FF2B5EF4-FFF2-40B4-BE49-F238E27FC236}">
                    <a16:creationId xmlns:a16="http://schemas.microsoft.com/office/drawing/2014/main" id="{626FFFCA-08EB-4797-9EAB-D3DC82A6634F}"/>
                  </a:ext>
                </a:extLst>
              </p:cNvPr>
              <p:cNvSpPr/>
              <p:nvPr/>
            </p:nvSpPr>
            <p:spPr>
              <a:xfrm>
                <a:off x="5630376" y="2341983"/>
                <a:ext cx="1520210" cy="444713"/>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Frequency Table</a:t>
                </a:r>
              </a:p>
            </p:txBody>
          </p:sp>
        </p:grpSp>
        <p:grpSp>
          <p:nvGrpSpPr>
            <p:cNvPr id="33" name="Group 32">
              <a:extLst>
                <a:ext uri="{FF2B5EF4-FFF2-40B4-BE49-F238E27FC236}">
                  <a16:creationId xmlns:a16="http://schemas.microsoft.com/office/drawing/2014/main" id="{C5343594-CBC3-4C9E-9BA3-DE724644E7B7}"/>
                </a:ext>
              </a:extLst>
            </p:cNvPr>
            <p:cNvGrpSpPr/>
            <p:nvPr/>
          </p:nvGrpSpPr>
          <p:grpSpPr>
            <a:xfrm>
              <a:off x="10089553" y="6173489"/>
              <a:ext cx="4684342" cy="1638453"/>
              <a:chOff x="5630376" y="2341983"/>
              <a:chExt cx="2565235" cy="897248"/>
            </a:xfrm>
          </p:grpSpPr>
          <p:sp>
            <p:nvSpPr>
              <p:cNvPr id="34" name="Rectangle 33">
                <a:extLst>
                  <a:ext uri="{FF2B5EF4-FFF2-40B4-BE49-F238E27FC236}">
                    <a16:creationId xmlns:a16="http://schemas.microsoft.com/office/drawing/2014/main" id="{4AF9B541-7390-4928-9D88-E86DCDEA3E47}"/>
                  </a:ext>
                </a:extLst>
              </p:cNvPr>
              <p:cNvSpPr/>
              <p:nvPr/>
            </p:nvSpPr>
            <p:spPr>
              <a:xfrm>
                <a:off x="7150585"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Yes</a:t>
                </a:r>
              </a:p>
            </p:txBody>
          </p:sp>
          <p:sp>
            <p:nvSpPr>
              <p:cNvPr id="35" name="Rectangle 34">
                <a:extLst>
                  <a:ext uri="{FF2B5EF4-FFF2-40B4-BE49-F238E27FC236}">
                    <a16:creationId xmlns:a16="http://schemas.microsoft.com/office/drawing/2014/main" id="{1BEA4D58-B432-4BEC-BD72-D7FEA6D73639}"/>
                  </a:ext>
                </a:extLst>
              </p:cNvPr>
              <p:cNvSpPr/>
              <p:nvPr/>
            </p:nvSpPr>
            <p:spPr>
              <a:xfrm>
                <a:off x="7663767"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No</a:t>
                </a:r>
              </a:p>
            </p:txBody>
          </p:sp>
          <p:sp>
            <p:nvSpPr>
              <p:cNvPr id="36" name="Rectangle 35">
                <a:extLst>
                  <a:ext uri="{FF2B5EF4-FFF2-40B4-BE49-F238E27FC236}">
                    <a16:creationId xmlns:a16="http://schemas.microsoft.com/office/drawing/2014/main" id="{8B475322-F035-405E-929D-AA43C858A06C}"/>
                  </a:ext>
                </a:extLst>
              </p:cNvPr>
              <p:cNvSpPr/>
              <p:nvPr/>
            </p:nvSpPr>
            <p:spPr>
              <a:xfrm>
                <a:off x="7150585"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6</a:t>
                </a:r>
              </a:p>
            </p:txBody>
          </p:sp>
          <p:sp>
            <p:nvSpPr>
              <p:cNvPr id="37" name="Rectangle 36">
                <a:extLst>
                  <a:ext uri="{FF2B5EF4-FFF2-40B4-BE49-F238E27FC236}">
                    <a16:creationId xmlns:a16="http://schemas.microsoft.com/office/drawing/2014/main" id="{6AE7C8AF-F113-49C5-B3FF-860C63EB261D}"/>
                  </a:ext>
                </a:extLst>
              </p:cNvPr>
              <p:cNvSpPr/>
              <p:nvPr/>
            </p:nvSpPr>
            <p:spPr>
              <a:xfrm>
                <a:off x="7663767"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2</a:t>
                </a:r>
              </a:p>
            </p:txBody>
          </p:sp>
          <p:sp>
            <p:nvSpPr>
              <p:cNvPr id="38" name="Rectangle 37">
                <a:extLst>
                  <a:ext uri="{FF2B5EF4-FFF2-40B4-BE49-F238E27FC236}">
                    <a16:creationId xmlns:a16="http://schemas.microsoft.com/office/drawing/2014/main" id="{BFB8E276-81E7-4ACA-ADE0-49B77E05D58D}"/>
                  </a:ext>
                </a:extLst>
              </p:cNvPr>
              <p:cNvSpPr/>
              <p:nvPr/>
            </p:nvSpPr>
            <p:spPr>
              <a:xfrm>
                <a:off x="7150585"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a:t>
                </a:r>
              </a:p>
            </p:txBody>
          </p:sp>
          <p:sp>
            <p:nvSpPr>
              <p:cNvPr id="39" name="Rectangle 38">
                <a:extLst>
                  <a:ext uri="{FF2B5EF4-FFF2-40B4-BE49-F238E27FC236}">
                    <a16:creationId xmlns:a16="http://schemas.microsoft.com/office/drawing/2014/main" id="{C59E159A-065D-4C42-9466-EC03F8334902}"/>
                  </a:ext>
                </a:extLst>
              </p:cNvPr>
              <p:cNvSpPr/>
              <p:nvPr/>
            </p:nvSpPr>
            <p:spPr>
              <a:xfrm>
                <a:off x="7663767"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a:t>
                </a:r>
              </a:p>
            </p:txBody>
          </p:sp>
          <p:sp>
            <p:nvSpPr>
              <p:cNvPr id="40" name="Rectangle 39">
                <a:extLst>
                  <a:ext uri="{FF2B5EF4-FFF2-40B4-BE49-F238E27FC236}">
                    <a16:creationId xmlns:a16="http://schemas.microsoft.com/office/drawing/2014/main" id="{7E131E2B-C57C-40E9-A2F0-53BB7DE283A8}"/>
                  </a:ext>
                </a:extLst>
              </p:cNvPr>
              <p:cNvSpPr/>
              <p:nvPr/>
            </p:nvSpPr>
            <p:spPr>
              <a:xfrm>
                <a:off x="6398309" y="2791360"/>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Strong</a:t>
                </a:r>
              </a:p>
            </p:txBody>
          </p:sp>
          <p:sp>
            <p:nvSpPr>
              <p:cNvPr id="41" name="Rectangle 40">
                <a:extLst>
                  <a:ext uri="{FF2B5EF4-FFF2-40B4-BE49-F238E27FC236}">
                    <a16:creationId xmlns:a16="http://schemas.microsoft.com/office/drawing/2014/main" id="{290BCC16-66BE-402B-BC12-EE3EC5FE60D1}"/>
                  </a:ext>
                </a:extLst>
              </p:cNvPr>
              <p:cNvSpPr/>
              <p:nvPr/>
            </p:nvSpPr>
            <p:spPr>
              <a:xfrm>
                <a:off x="6398309" y="3015295"/>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Weak</a:t>
                </a:r>
              </a:p>
            </p:txBody>
          </p:sp>
          <p:sp>
            <p:nvSpPr>
              <p:cNvPr id="42" name="Rectangle 41">
                <a:extLst>
                  <a:ext uri="{FF2B5EF4-FFF2-40B4-BE49-F238E27FC236}">
                    <a16:creationId xmlns:a16="http://schemas.microsoft.com/office/drawing/2014/main" id="{92FEABEE-0443-40A7-AB12-39E2270FBA08}"/>
                  </a:ext>
                </a:extLst>
              </p:cNvPr>
              <p:cNvSpPr/>
              <p:nvPr/>
            </p:nvSpPr>
            <p:spPr>
              <a:xfrm>
                <a:off x="5630377" y="2786697"/>
                <a:ext cx="767932" cy="452534"/>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Wind</a:t>
                </a:r>
              </a:p>
            </p:txBody>
          </p:sp>
          <p:sp>
            <p:nvSpPr>
              <p:cNvPr id="43" name="Rectangle 42">
                <a:extLst>
                  <a:ext uri="{FF2B5EF4-FFF2-40B4-BE49-F238E27FC236}">
                    <a16:creationId xmlns:a16="http://schemas.microsoft.com/office/drawing/2014/main" id="{D189BB82-499D-4EC6-9085-24CD12B75FC1}"/>
                  </a:ext>
                </a:extLst>
              </p:cNvPr>
              <p:cNvSpPr/>
              <p:nvPr/>
            </p:nvSpPr>
            <p:spPr>
              <a:xfrm>
                <a:off x="7150585" y="2341983"/>
                <a:ext cx="104502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Play</a:t>
                </a:r>
              </a:p>
            </p:txBody>
          </p:sp>
          <p:sp>
            <p:nvSpPr>
              <p:cNvPr id="44" name="Rectangle 43">
                <a:extLst>
                  <a:ext uri="{FF2B5EF4-FFF2-40B4-BE49-F238E27FC236}">
                    <a16:creationId xmlns:a16="http://schemas.microsoft.com/office/drawing/2014/main" id="{FBA9AA08-60ED-4420-B452-76B2DFC323DC}"/>
                  </a:ext>
                </a:extLst>
              </p:cNvPr>
              <p:cNvSpPr/>
              <p:nvPr/>
            </p:nvSpPr>
            <p:spPr>
              <a:xfrm>
                <a:off x="5630376" y="2341983"/>
                <a:ext cx="1520210" cy="444713"/>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Frequency Table</a:t>
                </a:r>
              </a:p>
            </p:txBody>
          </p:sp>
        </p:grpSp>
      </p:grpSp>
      <p:sp>
        <p:nvSpPr>
          <p:cNvPr id="45" name="Rectangle: Rounded Corners 44">
            <a:extLst>
              <a:ext uri="{FF2B5EF4-FFF2-40B4-BE49-F238E27FC236}">
                <a16:creationId xmlns:a16="http://schemas.microsoft.com/office/drawing/2014/main" id="{8BDCBACB-8786-4E81-BEC4-A5E5A254BA95}"/>
              </a:ext>
            </a:extLst>
          </p:cNvPr>
          <p:cNvSpPr/>
          <p:nvPr/>
        </p:nvSpPr>
        <p:spPr>
          <a:xfrm>
            <a:off x="1425733" y="1304463"/>
            <a:ext cx="13518563"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panose="020B0604020202020204"/>
              </a:rPr>
              <a:t>As the first step toward prediction using naïve </a:t>
            </a:r>
            <a:r>
              <a:rPr lang="en-US" sz="2000" dirty="0" err="1">
                <a:solidFill>
                  <a:schemeClr val="bg1"/>
                </a:solidFill>
                <a:latin typeface="Open Sans" panose="020B0604020202020204"/>
              </a:rPr>
              <a:t>bayes</a:t>
            </a:r>
            <a:r>
              <a:rPr lang="en-US" sz="2000" dirty="0">
                <a:solidFill>
                  <a:schemeClr val="bg1"/>
                </a:solidFill>
                <a:latin typeface="Open Sans" panose="020B0604020202020204"/>
              </a:rPr>
              <a:t>, you will have to estimate frequency of each and every attribute</a:t>
            </a:r>
          </a:p>
        </p:txBody>
      </p:sp>
    </p:spTree>
    <p:extLst>
      <p:ext uri="{BB962C8B-B14F-4D97-AF65-F5344CB8AC3E}">
        <p14:creationId xmlns:p14="http://schemas.microsoft.com/office/powerpoint/2010/main" val="191234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81D88B2-BDB5-46F2-AD7C-02F5266149A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Building Likelihood Tables</a:t>
            </a:r>
          </a:p>
        </p:txBody>
      </p:sp>
      <p:pic>
        <p:nvPicPr>
          <p:cNvPr id="4" name="Shape 375">
            <a:extLst>
              <a:ext uri="{FF2B5EF4-FFF2-40B4-BE49-F238E27FC236}">
                <a16:creationId xmlns:a16="http://schemas.microsoft.com/office/drawing/2014/main" id="{3B356B93-921C-450E-AB57-7FFC9521CE44}"/>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grpSp>
        <p:nvGrpSpPr>
          <p:cNvPr id="5" name="Group 4">
            <a:extLst>
              <a:ext uri="{FF2B5EF4-FFF2-40B4-BE49-F238E27FC236}">
                <a16:creationId xmlns:a16="http://schemas.microsoft.com/office/drawing/2014/main" id="{49B3DCD9-0458-4801-B04C-8511156F4F40}"/>
              </a:ext>
            </a:extLst>
          </p:cNvPr>
          <p:cNvGrpSpPr/>
          <p:nvPr/>
        </p:nvGrpSpPr>
        <p:grpSpPr>
          <a:xfrm>
            <a:off x="1387525" y="2721109"/>
            <a:ext cx="6386203" cy="2761397"/>
            <a:chOff x="4557183" y="2245869"/>
            <a:chExt cx="3087860" cy="1335192"/>
          </a:xfrm>
        </p:grpSpPr>
        <p:sp>
          <p:nvSpPr>
            <p:cNvPr id="6" name="Rectangle 5">
              <a:extLst>
                <a:ext uri="{FF2B5EF4-FFF2-40B4-BE49-F238E27FC236}">
                  <a16:creationId xmlns:a16="http://schemas.microsoft.com/office/drawing/2014/main" id="{36802835-5300-4304-9CB2-B63C842B55FE}"/>
                </a:ext>
              </a:extLst>
            </p:cNvPr>
            <p:cNvSpPr/>
            <p:nvPr/>
          </p:nvSpPr>
          <p:spPr>
            <a:xfrm>
              <a:off x="6077392" y="2476584"/>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Yes</a:t>
              </a:r>
            </a:p>
          </p:txBody>
        </p:sp>
        <p:sp>
          <p:nvSpPr>
            <p:cNvPr id="7" name="Rectangle 6">
              <a:extLst>
                <a:ext uri="{FF2B5EF4-FFF2-40B4-BE49-F238E27FC236}">
                  <a16:creationId xmlns:a16="http://schemas.microsoft.com/office/drawing/2014/main" id="{F74DC5E3-BDDA-4DB1-811A-319CC53B7269}"/>
                </a:ext>
              </a:extLst>
            </p:cNvPr>
            <p:cNvSpPr/>
            <p:nvPr/>
          </p:nvSpPr>
          <p:spPr>
            <a:xfrm>
              <a:off x="6590574" y="2476584"/>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No</a:t>
              </a:r>
            </a:p>
          </p:txBody>
        </p:sp>
        <p:sp>
          <p:nvSpPr>
            <p:cNvPr id="8" name="Rectangle 7">
              <a:extLst>
                <a:ext uri="{FF2B5EF4-FFF2-40B4-BE49-F238E27FC236}">
                  <a16:creationId xmlns:a16="http://schemas.microsoft.com/office/drawing/2014/main" id="{534C2FA3-B9CC-4E5D-A8C2-626D659213C5}"/>
                </a:ext>
              </a:extLst>
            </p:cNvPr>
            <p:cNvSpPr/>
            <p:nvPr/>
          </p:nvSpPr>
          <p:spPr>
            <a:xfrm>
              <a:off x="6077392" y="2700519"/>
              <a:ext cx="531844" cy="223935"/>
            </a:xfrm>
            <a:prstGeom prst="rect">
              <a:avLst/>
            </a:prstGeom>
            <a:solidFill>
              <a:schemeClr val="accent2">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3/9</a:t>
              </a:r>
            </a:p>
          </p:txBody>
        </p:sp>
        <p:sp>
          <p:nvSpPr>
            <p:cNvPr id="9" name="Rectangle 8">
              <a:extLst>
                <a:ext uri="{FF2B5EF4-FFF2-40B4-BE49-F238E27FC236}">
                  <a16:creationId xmlns:a16="http://schemas.microsoft.com/office/drawing/2014/main" id="{EB31BEA7-4F3E-4D80-908B-433EA5895EF1}"/>
                </a:ext>
              </a:extLst>
            </p:cNvPr>
            <p:cNvSpPr/>
            <p:nvPr/>
          </p:nvSpPr>
          <p:spPr>
            <a:xfrm>
              <a:off x="6590574" y="2700519"/>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2/5</a:t>
              </a:r>
            </a:p>
          </p:txBody>
        </p:sp>
        <p:sp>
          <p:nvSpPr>
            <p:cNvPr id="10" name="Rectangle 9">
              <a:extLst>
                <a:ext uri="{FF2B5EF4-FFF2-40B4-BE49-F238E27FC236}">
                  <a16:creationId xmlns:a16="http://schemas.microsoft.com/office/drawing/2014/main" id="{29874F27-BDA0-4086-BD1B-412924701E92}"/>
                </a:ext>
              </a:extLst>
            </p:cNvPr>
            <p:cNvSpPr/>
            <p:nvPr/>
          </p:nvSpPr>
          <p:spPr>
            <a:xfrm>
              <a:off x="6077392" y="2924454"/>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4/9</a:t>
              </a:r>
            </a:p>
          </p:txBody>
        </p:sp>
        <p:sp>
          <p:nvSpPr>
            <p:cNvPr id="11" name="Rectangle 10">
              <a:extLst>
                <a:ext uri="{FF2B5EF4-FFF2-40B4-BE49-F238E27FC236}">
                  <a16:creationId xmlns:a16="http://schemas.microsoft.com/office/drawing/2014/main" id="{CB5F90B0-52F7-41E7-9FDB-275C727D59E2}"/>
                </a:ext>
              </a:extLst>
            </p:cNvPr>
            <p:cNvSpPr/>
            <p:nvPr/>
          </p:nvSpPr>
          <p:spPr>
            <a:xfrm>
              <a:off x="6590574" y="2924454"/>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0/5</a:t>
              </a:r>
            </a:p>
          </p:txBody>
        </p:sp>
        <p:sp>
          <p:nvSpPr>
            <p:cNvPr id="12" name="Rectangle 11">
              <a:extLst>
                <a:ext uri="{FF2B5EF4-FFF2-40B4-BE49-F238E27FC236}">
                  <a16:creationId xmlns:a16="http://schemas.microsoft.com/office/drawing/2014/main" id="{E0F054AF-255A-429F-A6C9-E90F956FFF68}"/>
                </a:ext>
              </a:extLst>
            </p:cNvPr>
            <p:cNvSpPr/>
            <p:nvPr/>
          </p:nvSpPr>
          <p:spPr>
            <a:xfrm>
              <a:off x="6077392" y="3148389"/>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3/9</a:t>
              </a:r>
            </a:p>
          </p:txBody>
        </p:sp>
        <p:sp>
          <p:nvSpPr>
            <p:cNvPr id="13" name="Rectangle 12">
              <a:extLst>
                <a:ext uri="{FF2B5EF4-FFF2-40B4-BE49-F238E27FC236}">
                  <a16:creationId xmlns:a16="http://schemas.microsoft.com/office/drawing/2014/main" id="{AFB8388A-7A49-460A-AD4F-A8BABE842057}"/>
                </a:ext>
              </a:extLst>
            </p:cNvPr>
            <p:cNvSpPr/>
            <p:nvPr/>
          </p:nvSpPr>
          <p:spPr>
            <a:xfrm>
              <a:off x="6590574" y="3148389"/>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2/5</a:t>
              </a:r>
            </a:p>
          </p:txBody>
        </p:sp>
        <p:sp>
          <p:nvSpPr>
            <p:cNvPr id="14" name="Rectangle 13">
              <a:extLst>
                <a:ext uri="{FF2B5EF4-FFF2-40B4-BE49-F238E27FC236}">
                  <a16:creationId xmlns:a16="http://schemas.microsoft.com/office/drawing/2014/main" id="{BDCA921B-15A1-4B03-9C4F-E571CFD76DDA}"/>
                </a:ext>
              </a:extLst>
            </p:cNvPr>
            <p:cNvSpPr/>
            <p:nvPr/>
          </p:nvSpPr>
          <p:spPr>
            <a:xfrm>
              <a:off x="5325116" y="2700519"/>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Sunny</a:t>
              </a:r>
            </a:p>
          </p:txBody>
        </p:sp>
        <p:sp>
          <p:nvSpPr>
            <p:cNvPr id="15" name="Rectangle 14">
              <a:extLst>
                <a:ext uri="{FF2B5EF4-FFF2-40B4-BE49-F238E27FC236}">
                  <a16:creationId xmlns:a16="http://schemas.microsoft.com/office/drawing/2014/main" id="{90C6ADC7-CF84-4D4A-9A16-3B456BAFD66C}"/>
                </a:ext>
              </a:extLst>
            </p:cNvPr>
            <p:cNvSpPr/>
            <p:nvPr/>
          </p:nvSpPr>
          <p:spPr>
            <a:xfrm>
              <a:off x="5325116" y="2924454"/>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Overcast</a:t>
              </a:r>
            </a:p>
          </p:txBody>
        </p:sp>
        <p:sp>
          <p:nvSpPr>
            <p:cNvPr id="16" name="Rectangle 15">
              <a:extLst>
                <a:ext uri="{FF2B5EF4-FFF2-40B4-BE49-F238E27FC236}">
                  <a16:creationId xmlns:a16="http://schemas.microsoft.com/office/drawing/2014/main" id="{9CEB82D5-CF32-49F5-853C-DF15A16A21F3}"/>
                </a:ext>
              </a:extLst>
            </p:cNvPr>
            <p:cNvSpPr/>
            <p:nvPr/>
          </p:nvSpPr>
          <p:spPr>
            <a:xfrm>
              <a:off x="5325116" y="3148389"/>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Rainy</a:t>
              </a:r>
            </a:p>
          </p:txBody>
        </p:sp>
        <p:sp>
          <p:nvSpPr>
            <p:cNvPr id="17" name="Rectangle 16">
              <a:extLst>
                <a:ext uri="{FF2B5EF4-FFF2-40B4-BE49-F238E27FC236}">
                  <a16:creationId xmlns:a16="http://schemas.microsoft.com/office/drawing/2014/main" id="{F3FB5329-CD89-4414-8BFD-A68022EB0065}"/>
                </a:ext>
              </a:extLst>
            </p:cNvPr>
            <p:cNvSpPr/>
            <p:nvPr/>
          </p:nvSpPr>
          <p:spPr>
            <a:xfrm>
              <a:off x="4557184" y="2695855"/>
              <a:ext cx="767932" cy="676469"/>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Outlook</a:t>
              </a:r>
            </a:p>
          </p:txBody>
        </p:sp>
        <p:sp>
          <p:nvSpPr>
            <p:cNvPr id="18" name="Rectangle 17">
              <a:extLst>
                <a:ext uri="{FF2B5EF4-FFF2-40B4-BE49-F238E27FC236}">
                  <a16:creationId xmlns:a16="http://schemas.microsoft.com/office/drawing/2014/main" id="{957427FA-8A2E-4CEB-8E94-83945C08D98B}"/>
                </a:ext>
              </a:extLst>
            </p:cNvPr>
            <p:cNvSpPr/>
            <p:nvPr/>
          </p:nvSpPr>
          <p:spPr>
            <a:xfrm>
              <a:off x="6077392" y="2246478"/>
              <a:ext cx="1045026" cy="238027"/>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Play</a:t>
              </a:r>
            </a:p>
          </p:txBody>
        </p:sp>
        <p:sp>
          <p:nvSpPr>
            <p:cNvPr id="19" name="Rectangle 18">
              <a:extLst>
                <a:ext uri="{FF2B5EF4-FFF2-40B4-BE49-F238E27FC236}">
                  <a16:creationId xmlns:a16="http://schemas.microsoft.com/office/drawing/2014/main" id="{6A13D549-36EA-4C85-9460-C9353F1C59F3}"/>
                </a:ext>
              </a:extLst>
            </p:cNvPr>
            <p:cNvSpPr/>
            <p:nvPr/>
          </p:nvSpPr>
          <p:spPr>
            <a:xfrm>
              <a:off x="4557183" y="2246478"/>
              <a:ext cx="1520210" cy="449377"/>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Likelihood Table</a:t>
              </a:r>
            </a:p>
          </p:txBody>
        </p:sp>
        <p:sp>
          <p:nvSpPr>
            <p:cNvPr id="20" name="Rectangle 19">
              <a:extLst>
                <a:ext uri="{FF2B5EF4-FFF2-40B4-BE49-F238E27FC236}">
                  <a16:creationId xmlns:a16="http://schemas.microsoft.com/office/drawing/2014/main" id="{34C9C95B-162C-49B7-9A31-DBA8C2C9B615}"/>
                </a:ext>
              </a:extLst>
            </p:cNvPr>
            <p:cNvSpPr/>
            <p:nvPr/>
          </p:nvSpPr>
          <p:spPr>
            <a:xfrm>
              <a:off x="6045037" y="3372324"/>
              <a:ext cx="597189" cy="207355"/>
            </a:xfrm>
            <a:prstGeom prst="rect">
              <a:avLst/>
            </a:prstGeom>
            <a:solidFill>
              <a:schemeClr val="accent6">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10/14</a:t>
              </a:r>
            </a:p>
          </p:txBody>
        </p:sp>
        <p:sp>
          <p:nvSpPr>
            <p:cNvPr id="21" name="Rectangle 20">
              <a:extLst>
                <a:ext uri="{FF2B5EF4-FFF2-40B4-BE49-F238E27FC236}">
                  <a16:creationId xmlns:a16="http://schemas.microsoft.com/office/drawing/2014/main" id="{20D792EF-FE45-437F-B3D5-3926564C02C2}"/>
                </a:ext>
              </a:extLst>
            </p:cNvPr>
            <p:cNvSpPr/>
            <p:nvPr/>
          </p:nvSpPr>
          <p:spPr>
            <a:xfrm>
              <a:off x="6590574" y="3370209"/>
              <a:ext cx="523259" cy="210852"/>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4/14</a:t>
              </a:r>
            </a:p>
          </p:txBody>
        </p:sp>
        <p:sp>
          <p:nvSpPr>
            <p:cNvPr id="22" name="Rectangle 21">
              <a:extLst>
                <a:ext uri="{FF2B5EF4-FFF2-40B4-BE49-F238E27FC236}">
                  <a16:creationId xmlns:a16="http://schemas.microsoft.com/office/drawing/2014/main" id="{E3F5066B-AF88-4BDA-B55C-E5BBDE866DEC}"/>
                </a:ext>
              </a:extLst>
            </p:cNvPr>
            <p:cNvSpPr/>
            <p:nvPr/>
          </p:nvSpPr>
          <p:spPr>
            <a:xfrm>
              <a:off x="4557184" y="3370209"/>
              <a:ext cx="1520842" cy="210852"/>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accent1"/>
                </a:solidFill>
                <a:latin typeface="Open Sans"/>
              </a:endParaRPr>
            </a:p>
          </p:txBody>
        </p:sp>
        <p:sp>
          <p:nvSpPr>
            <p:cNvPr id="23" name="Rectangle 22">
              <a:extLst>
                <a:ext uri="{FF2B5EF4-FFF2-40B4-BE49-F238E27FC236}">
                  <a16:creationId xmlns:a16="http://schemas.microsoft.com/office/drawing/2014/main" id="{EAA8AA88-7348-4F48-A40D-24695A2DC241}"/>
                </a:ext>
              </a:extLst>
            </p:cNvPr>
            <p:cNvSpPr/>
            <p:nvPr/>
          </p:nvSpPr>
          <p:spPr>
            <a:xfrm>
              <a:off x="7113199" y="2695855"/>
              <a:ext cx="531844" cy="230714"/>
            </a:xfrm>
            <a:prstGeom prst="rect">
              <a:avLst/>
            </a:prstGeom>
            <a:solidFill>
              <a:schemeClr val="accent4">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5/14</a:t>
              </a:r>
            </a:p>
          </p:txBody>
        </p:sp>
        <p:sp>
          <p:nvSpPr>
            <p:cNvPr id="24" name="Rectangle 23">
              <a:extLst>
                <a:ext uri="{FF2B5EF4-FFF2-40B4-BE49-F238E27FC236}">
                  <a16:creationId xmlns:a16="http://schemas.microsoft.com/office/drawing/2014/main" id="{09D0B82C-50FB-426D-9761-F9C79C22851B}"/>
                </a:ext>
              </a:extLst>
            </p:cNvPr>
            <p:cNvSpPr/>
            <p:nvPr/>
          </p:nvSpPr>
          <p:spPr>
            <a:xfrm>
              <a:off x="7113199" y="2926569"/>
              <a:ext cx="531844" cy="223935"/>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4/14</a:t>
              </a:r>
            </a:p>
          </p:txBody>
        </p:sp>
        <p:sp>
          <p:nvSpPr>
            <p:cNvPr id="25" name="Rectangle 24">
              <a:extLst>
                <a:ext uri="{FF2B5EF4-FFF2-40B4-BE49-F238E27FC236}">
                  <a16:creationId xmlns:a16="http://schemas.microsoft.com/office/drawing/2014/main" id="{FDC05223-9F6E-4566-AFDD-6A55A2C48655}"/>
                </a:ext>
              </a:extLst>
            </p:cNvPr>
            <p:cNvSpPr/>
            <p:nvPr/>
          </p:nvSpPr>
          <p:spPr>
            <a:xfrm>
              <a:off x="7113199" y="3150504"/>
              <a:ext cx="531844" cy="223935"/>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5/14</a:t>
              </a:r>
            </a:p>
          </p:txBody>
        </p:sp>
        <p:sp>
          <p:nvSpPr>
            <p:cNvPr id="26" name="Rectangle 25">
              <a:extLst>
                <a:ext uri="{FF2B5EF4-FFF2-40B4-BE49-F238E27FC236}">
                  <a16:creationId xmlns:a16="http://schemas.microsoft.com/office/drawing/2014/main" id="{A43B0CAF-584C-48E5-B457-75EA5B0F0644}"/>
                </a:ext>
              </a:extLst>
            </p:cNvPr>
            <p:cNvSpPr/>
            <p:nvPr/>
          </p:nvSpPr>
          <p:spPr>
            <a:xfrm>
              <a:off x="7113199" y="2245869"/>
              <a:ext cx="531844" cy="454649"/>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solidFill>
                <a:latin typeface="Open Sans"/>
              </a:endParaRPr>
            </a:p>
          </p:txBody>
        </p:sp>
        <p:sp>
          <p:nvSpPr>
            <p:cNvPr id="27" name="Rectangle 26">
              <a:extLst>
                <a:ext uri="{FF2B5EF4-FFF2-40B4-BE49-F238E27FC236}">
                  <a16:creationId xmlns:a16="http://schemas.microsoft.com/office/drawing/2014/main" id="{539EF95F-2925-400E-B68B-279890980C42}"/>
                </a:ext>
              </a:extLst>
            </p:cNvPr>
            <p:cNvSpPr/>
            <p:nvPr/>
          </p:nvSpPr>
          <p:spPr>
            <a:xfrm>
              <a:off x="7112357" y="3370209"/>
              <a:ext cx="532686" cy="210851"/>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solidFill>
                <a:latin typeface="Open Sans"/>
              </a:endParaRPr>
            </a:p>
          </p:txBody>
        </p:sp>
      </p:grpSp>
      <p:grpSp>
        <p:nvGrpSpPr>
          <p:cNvPr id="37" name="Group 36">
            <a:extLst>
              <a:ext uri="{FF2B5EF4-FFF2-40B4-BE49-F238E27FC236}">
                <a16:creationId xmlns:a16="http://schemas.microsoft.com/office/drawing/2014/main" id="{391AB021-502A-4BAF-BD47-584FA495B082}"/>
              </a:ext>
            </a:extLst>
          </p:cNvPr>
          <p:cNvGrpSpPr/>
          <p:nvPr/>
        </p:nvGrpSpPr>
        <p:grpSpPr>
          <a:xfrm>
            <a:off x="9915944" y="2922891"/>
            <a:ext cx="4846313" cy="2338444"/>
            <a:chOff x="9836897" y="2286769"/>
            <a:chExt cx="4146462" cy="2338444"/>
          </a:xfrm>
        </p:grpSpPr>
        <p:sp>
          <p:nvSpPr>
            <p:cNvPr id="28" name="TextBox 27">
              <a:extLst>
                <a:ext uri="{FF2B5EF4-FFF2-40B4-BE49-F238E27FC236}">
                  <a16:creationId xmlns:a16="http://schemas.microsoft.com/office/drawing/2014/main" id="{42307650-7E84-41F5-8CB2-60A560CC69E5}"/>
                </a:ext>
              </a:extLst>
            </p:cNvPr>
            <p:cNvSpPr txBox="1"/>
            <p:nvPr/>
          </p:nvSpPr>
          <p:spPr>
            <a:xfrm>
              <a:off x="9836897" y="2286769"/>
              <a:ext cx="4146462" cy="400110"/>
            </a:xfrm>
            <a:prstGeom prst="rect">
              <a:avLst/>
            </a:prstGeom>
            <a:solidFill>
              <a:schemeClr val="accent2">
                <a:lumMod val="40000"/>
                <a:lumOff val="60000"/>
              </a:schemeClr>
            </a:solidFill>
            <a:ln>
              <a:solidFill>
                <a:schemeClr val="bg1"/>
              </a:solidFill>
            </a:ln>
            <a:effectLst>
              <a:outerShdw blurRad="50800" dist="38100" dir="5400000" algn="t" rotWithShape="0">
                <a:prstClr val="black">
                  <a:alpha val="40000"/>
                </a:prstClr>
              </a:outerShdw>
            </a:effectLst>
          </p:spPr>
          <p:txBody>
            <a:bodyPr wrap="square" rtlCol="0">
              <a:spAutoFit/>
            </a:bodyPr>
            <a:lstStyle/>
            <a:p>
              <a:pPr marL="0" defTabSz="430213">
                <a:spcAft>
                  <a:spcPts val="400"/>
                </a:spcAft>
                <a:buSzPct val="100000"/>
              </a:pPr>
              <a:r>
                <a:rPr lang="en-US" sz="2000" i="1" dirty="0">
                  <a:solidFill>
                    <a:schemeClr val="tx1">
                      <a:lumMod val="65000"/>
                      <a:lumOff val="35000"/>
                    </a:schemeClr>
                  </a:solidFill>
                  <a:latin typeface="Open Sans"/>
                  <a:cs typeface="HP Simplified" pitchFamily="34" charset="0"/>
                </a:rPr>
                <a:t>P</a:t>
              </a:r>
              <a:r>
                <a:rPr lang="en-US" sz="2000" dirty="0">
                  <a:solidFill>
                    <a:schemeClr val="tx1">
                      <a:lumMod val="65000"/>
                      <a:lumOff val="35000"/>
                    </a:schemeClr>
                  </a:solidFill>
                  <a:latin typeface="Open Sans"/>
                  <a:cs typeface="HP Simplified" pitchFamily="34" charset="0"/>
                </a:rPr>
                <a:t>(</a:t>
              </a:r>
              <a:r>
                <a:rPr lang="en-US" sz="2000" i="1" dirty="0">
                  <a:solidFill>
                    <a:schemeClr val="tx1">
                      <a:lumMod val="65000"/>
                      <a:lumOff val="35000"/>
                    </a:schemeClr>
                  </a:solidFill>
                  <a:latin typeface="Open Sans"/>
                  <a:cs typeface="HP Simplified" pitchFamily="34" charset="0"/>
                </a:rPr>
                <a:t>B</a:t>
              </a:r>
              <a:r>
                <a:rPr lang="en-US" sz="2000" dirty="0">
                  <a:solidFill>
                    <a:schemeClr val="tx1">
                      <a:lumMod val="65000"/>
                      <a:lumOff val="35000"/>
                    </a:schemeClr>
                  </a:solidFill>
                  <a:latin typeface="Open Sans"/>
                  <a:cs typeface="HP Simplified" pitchFamily="34" charset="0"/>
                </a:rPr>
                <a:t>|</a:t>
              </a:r>
              <a:r>
                <a:rPr lang="en-US" sz="2000" i="1" dirty="0">
                  <a:solidFill>
                    <a:schemeClr val="tx1">
                      <a:lumMod val="65000"/>
                      <a:lumOff val="35000"/>
                    </a:schemeClr>
                  </a:solidFill>
                  <a:latin typeface="Open Sans"/>
                  <a:cs typeface="HP Simplified" pitchFamily="34" charset="0"/>
                </a:rPr>
                <a:t>A</a:t>
              </a:r>
              <a:r>
                <a:rPr lang="en-US" sz="2000" dirty="0">
                  <a:solidFill>
                    <a:schemeClr val="tx1">
                      <a:lumMod val="65000"/>
                      <a:lumOff val="35000"/>
                    </a:schemeClr>
                  </a:solidFill>
                  <a:latin typeface="Open Sans"/>
                  <a:cs typeface="HP Simplified" pitchFamily="34" charset="0"/>
                </a:rPr>
                <a:t>) = </a:t>
              </a:r>
              <a:r>
                <a:rPr lang="en-US" sz="2000" i="1" dirty="0">
                  <a:solidFill>
                    <a:schemeClr val="tx1">
                      <a:lumMod val="65000"/>
                      <a:lumOff val="35000"/>
                    </a:schemeClr>
                  </a:solidFill>
                  <a:latin typeface="Open Sans"/>
                  <a:cs typeface="HP Simplified" pitchFamily="34" charset="0"/>
                </a:rPr>
                <a:t>P</a:t>
              </a:r>
              <a:r>
                <a:rPr lang="en-US" sz="2000" dirty="0">
                  <a:solidFill>
                    <a:schemeClr val="tx1">
                      <a:lumMod val="65000"/>
                      <a:lumOff val="35000"/>
                    </a:schemeClr>
                  </a:solidFill>
                  <a:latin typeface="Open Sans"/>
                  <a:cs typeface="HP Simplified" pitchFamily="34" charset="0"/>
                </a:rPr>
                <a:t>(</a:t>
              </a:r>
              <a:r>
                <a:rPr lang="en-US" sz="2000" i="1" dirty="0" err="1">
                  <a:solidFill>
                    <a:schemeClr val="tx1">
                      <a:lumMod val="65000"/>
                      <a:lumOff val="35000"/>
                    </a:schemeClr>
                  </a:solidFill>
                  <a:latin typeface="Open Sans"/>
                  <a:cs typeface="HP Simplified" pitchFamily="34" charset="0"/>
                </a:rPr>
                <a:t>Sunny</a:t>
              </a:r>
              <a:r>
                <a:rPr lang="en-US" sz="2000" dirty="0" err="1">
                  <a:solidFill>
                    <a:schemeClr val="tx1">
                      <a:lumMod val="65000"/>
                      <a:lumOff val="35000"/>
                    </a:schemeClr>
                  </a:solidFill>
                  <a:latin typeface="Open Sans"/>
                  <a:cs typeface="HP Simplified" pitchFamily="34" charset="0"/>
                </a:rPr>
                <a:t>|</a:t>
              </a:r>
              <a:r>
                <a:rPr lang="en-US" sz="2000" i="1" dirty="0" err="1">
                  <a:solidFill>
                    <a:schemeClr val="tx1">
                      <a:lumMod val="65000"/>
                      <a:lumOff val="35000"/>
                    </a:schemeClr>
                  </a:solidFill>
                  <a:latin typeface="Open Sans"/>
                  <a:cs typeface="HP Simplified" pitchFamily="34" charset="0"/>
                </a:rPr>
                <a:t>Yes</a:t>
              </a:r>
              <a:r>
                <a:rPr lang="en-US" sz="2000" dirty="0">
                  <a:solidFill>
                    <a:schemeClr val="tx1">
                      <a:lumMod val="65000"/>
                      <a:lumOff val="35000"/>
                    </a:schemeClr>
                  </a:solidFill>
                  <a:latin typeface="Open Sans"/>
                  <a:cs typeface="HP Simplified" pitchFamily="34" charset="0"/>
                </a:rPr>
                <a:t>) = 3/9 = 0.33</a:t>
              </a:r>
            </a:p>
          </p:txBody>
        </p:sp>
        <p:sp>
          <p:nvSpPr>
            <p:cNvPr id="35" name="TextBox 34">
              <a:extLst>
                <a:ext uri="{FF2B5EF4-FFF2-40B4-BE49-F238E27FC236}">
                  <a16:creationId xmlns:a16="http://schemas.microsoft.com/office/drawing/2014/main" id="{87298CB9-6BDC-4A72-90EC-8A74BCFDA4BC}"/>
                </a:ext>
              </a:extLst>
            </p:cNvPr>
            <p:cNvSpPr txBox="1"/>
            <p:nvPr/>
          </p:nvSpPr>
          <p:spPr>
            <a:xfrm>
              <a:off x="9836897" y="3255936"/>
              <a:ext cx="3524522" cy="400110"/>
            </a:xfrm>
            <a:prstGeom prst="rect">
              <a:avLst/>
            </a:prstGeom>
            <a:solidFill>
              <a:schemeClr val="accent4">
                <a:lumMod val="40000"/>
                <a:lumOff val="60000"/>
              </a:schemeClr>
            </a:solidFill>
            <a:ln>
              <a:solidFill>
                <a:schemeClr val="bg1"/>
              </a:solidFill>
            </a:ln>
            <a:effectLst>
              <a:outerShdw blurRad="50800" dist="38100" dir="5400000" algn="t" rotWithShape="0">
                <a:prstClr val="black">
                  <a:alpha val="40000"/>
                </a:prstClr>
              </a:outerShdw>
            </a:effectLst>
          </p:spPr>
          <p:txBody>
            <a:bodyPr wrap="square" rtlCol="0">
              <a:spAutoFit/>
            </a:bodyPr>
            <a:lstStyle/>
            <a:p>
              <a:pPr marL="0" defTabSz="430213">
                <a:spcAft>
                  <a:spcPts val="400"/>
                </a:spcAft>
                <a:buSzPct val="100000"/>
              </a:pPr>
              <a:r>
                <a:rPr lang="en-US" sz="2000" i="1" dirty="0">
                  <a:solidFill>
                    <a:schemeClr val="tx1">
                      <a:lumMod val="65000"/>
                      <a:lumOff val="35000"/>
                    </a:schemeClr>
                  </a:solidFill>
                  <a:latin typeface="Open Sans" panose="020B0606030504020204"/>
                  <a:cs typeface="HP Simplified" pitchFamily="34" charset="0"/>
                </a:rPr>
                <a:t>P</a:t>
              </a:r>
              <a:r>
                <a:rPr lang="en-US" sz="2000" dirty="0">
                  <a:solidFill>
                    <a:schemeClr val="tx1">
                      <a:lumMod val="65000"/>
                      <a:lumOff val="35000"/>
                    </a:schemeClr>
                  </a:solidFill>
                  <a:latin typeface="Open Sans" panose="020B0606030504020204"/>
                  <a:cs typeface="HP Simplified" pitchFamily="34" charset="0"/>
                </a:rPr>
                <a:t>(</a:t>
              </a:r>
              <a:r>
                <a:rPr lang="en-US" sz="2000" i="1" dirty="0">
                  <a:solidFill>
                    <a:schemeClr val="tx1">
                      <a:lumMod val="65000"/>
                      <a:lumOff val="35000"/>
                    </a:schemeClr>
                  </a:solidFill>
                  <a:latin typeface="Open Sans" panose="020B0606030504020204"/>
                  <a:cs typeface="HP Simplified" pitchFamily="34" charset="0"/>
                </a:rPr>
                <a:t>B</a:t>
              </a:r>
              <a:r>
                <a:rPr lang="en-US" sz="2000" dirty="0">
                  <a:solidFill>
                    <a:schemeClr val="tx1">
                      <a:lumMod val="65000"/>
                      <a:lumOff val="35000"/>
                    </a:schemeClr>
                  </a:solidFill>
                  <a:latin typeface="Open Sans" panose="020B0606030504020204"/>
                  <a:cs typeface="HP Simplified" pitchFamily="34" charset="0"/>
                </a:rPr>
                <a:t>) = </a:t>
              </a:r>
              <a:r>
                <a:rPr lang="en-US" sz="2000" i="1" dirty="0">
                  <a:solidFill>
                    <a:schemeClr val="tx1">
                      <a:lumMod val="65000"/>
                      <a:lumOff val="35000"/>
                    </a:schemeClr>
                  </a:solidFill>
                  <a:latin typeface="Open Sans" panose="020B0606030504020204"/>
                  <a:cs typeface="HP Simplified" pitchFamily="34" charset="0"/>
                </a:rPr>
                <a:t>P</a:t>
              </a:r>
              <a:r>
                <a:rPr lang="en-US" sz="2000" dirty="0">
                  <a:solidFill>
                    <a:schemeClr val="tx1">
                      <a:lumMod val="65000"/>
                      <a:lumOff val="35000"/>
                    </a:schemeClr>
                  </a:solidFill>
                  <a:latin typeface="Open Sans" panose="020B0606030504020204"/>
                  <a:cs typeface="HP Simplified" pitchFamily="34" charset="0"/>
                </a:rPr>
                <a:t>(</a:t>
              </a:r>
              <a:r>
                <a:rPr lang="en-US" sz="2000" i="1" dirty="0">
                  <a:solidFill>
                    <a:schemeClr val="tx1">
                      <a:lumMod val="65000"/>
                      <a:lumOff val="35000"/>
                    </a:schemeClr>
                  </a:solidFill>
                  <a:latin typeface="Open Sans" panose="020B0606030504020204"/>
                  <a:cs typeface="HP Simplified" pitchFamily="34" charset="0"/>
                </a:rPr>
                <a:t>Sunny</a:t>
              </a:r>
              <a:r>
                <a:rPr lang="en-US" sz="2000" dirty="0">
                  <a:solidFill>
                    <a:schemeClr val="tx1">
                      <a:lumMod val="65000"/>
                      <a:lumOff val="35000"/>
                    </a:schemeClr>
                  </a:solidFill>
                  <a:latin typeface="Open Sans" panose="020B0606030504020204"/>
                  <a:cs typeface="HP Simplified" pitchFamily="34" charset="0"/>
                </a:rPr>
                <a:t>) = 5/14 = 0.36</a:t>
              </a:r>
            </a:p>
          </p:txBody>
        </p:sp>
        <p:sp>
          <p:nvSpPr>
            <p:cNvPr id="36" name="TextBox 35">
              <a:extLst>
                <a:ext uri="{FF2B5EF4-FFF2-40B4-BE49-F238E27FC236}">
                  <a16:creationId xmlns:a16="http://schemas.microsoft.com/office/drawing/2014/main" id="{7BF32060-5964-46C9-8501-BE090311FA58}"/>
                </a:ext>
              </a:extLst>
            </p:cNvPr>
            <p:cNvSpPr txBox="1"/>
            <p:nvPr/>
          </p:nvSpPr>
          <p:spPr>
            <a:xfrm>
              <a:off x="9836897" y="4225103"/>
              <a:ext cx="3450211" cy="400110"/>
            </a:xfrm>
            <a:prstGeom prst="rect">
              <a:avLst/>
            </a:prstGeom>
            <a:solidFill>
              <a:schemeClr val="accent6">
                <a:lumMod val="40000"/>
                <a:lumOff val="60000"/>
              </a:schemeClr>
            </a:solidFill>
            <a:ln>
              <a:solidFill>
                <a:schemeClr val="bg1"/>
              </a:solidFill>
            </a:ln>
            <a:effectLst>
              <a:outerShdw blurRad="50800" dist="38100" dir="5400000" algn="t" rotWithShape="0">
                <a:prstClr val="black">
                  <a:alpha val="40000"/>
                </a:prstClr>
              </a:outerShdw>
            </a:effectLst>
          </p:spPr>
          <p:txBody>
            <a:bodyPr wrap="square" rtlCol="0">
              <a:spAutoFit/>
            </a:bodyPr>
            <a:lstStyle/>
            <a:p>
              <a:pPr marL="0" defTabSz="430213">
                <a:spcAft>
                  <a:spcPts val="400"/>
                </a:spcAft>
                <a:buSzPct val="100000"/>
              </a:pPr>
              <a:r>
                <a:rPr lang="en-US" sz="2000" i="1" dirty="0">
                  <a:solidFill>
                    <a:srgbClr val="000000"/>
                  </a:solidFill>
                  <a:latin typeface="Open Sans" panose="020B0606030504020204"/>
                  <a:cs typeface="HP Simplified" pitchFamily="34" charset="0"/>
                </a:rPr>
                <a:t>P</a:t>
              </a:r>
              <a:r>
                <a:rPr lang="en-US" sz="2000" dirty="0">
                  <a:solidFill>
                    <a:srgbClr val="000000"/>
                  </a:solidFill>
                  <a:latin typeface="Open Sans" panose="020B0606030504020204"/>
                  <a:cs typeface="HP Simplified" pitchFamily="34" charset="0"/>
                </a:rPr>
                <a:t>(</a:t>
              </a:r>
              <a:r>
                <a:rPr lang="en-US" sz="2000" i="1" dirty="0">
                  <a:solidFill>
                    <a:srgbClr val="000000"/>
                  </a:solidFill>
                  <a:latin typeface="Open Sans" panose="020B0606030504020204"/>
                  <a:cs typeface="HP Simplified" pitchFamily="34" charset="0"/>
                </a:rPr>
                <a:t>A</a:t>
              </a:r>
              <a:r>
                <a:rPr lang="en-US" sz="2000" dirty="0">
                  <a:solidFill>
                    <a:srgbClr val="000000"/>
                  </a:solidFill>
                  <a:latin typeface="Open Sans" panose="020B0606030504020204"/>
                  <a:cs typeface="HP Simplified" pitchFamily="34" charset="0"/>
                </a:rPr>
                <a:t>) = </a:t>
              </a:r>
              <a:r>
                <a:rPr lang="en-US" sz="2000" i="1" dirty="0">
                  <a:solidFill>
                    <a:srgbClr val="000000"/>
                  </a:solidFill>
                  <a:latin typeface="Open Sans" panose="020B0606030504020204"/>
                  <a:cs typeface="HP Simplified" pitchFamily="34" charset="0"/>
                </a:rPr>
                <a:t>P</a:t>
              </a:r>
              <a:r>
                <a:rPr lang="en-US" sz="2000" dirty="0">
                  <a:solidFill>
                    <a:srgbClr val="000000"/>
                  </a:solidFill>
                  <a:latin typeface="Open Sans" panose="020B0606030504020204"/>
                  <a:cs typeface="HP Simplified" pitchFamily="34" charset="0"/>
                </a:rPr>
                <a:t>(</a:t>
              </a:r>
              <a:r>
                <a:rPr lang="en-US" sz="2000" i="1" dirty="0">
                  <a:solidFill>
                    <a:srgbClr val="000000"/>
                  </a:solidFill>
                  <a:latin typeface="Open Sans" panose="020B0606030504020204"/>
                  <a:cs typeface="HP Simplified" pitchFamily="34" charset="0"/>
                </a:rPr>
                <a:t>Yes</a:t>
              </a:r>
              <a:r>
                <a:rPr lang="en-US" sz="2000" dirty="0">
                  <a:solidFill>
                    <a:srgbClr val="000000"/>
                  </a:solidFill>
                  <a:latin typeface="Open Sans" panose="020B0606030504020204"/>
                  <a:cs typeface="HP Simplified" pitchFamily="34" charset="0"/>
                </a:rPr>
                <a:t>) = 10/14 = 0.71</a:t>
              </a:r>
            </a:p>
          </p:txBody>
        </p:sp>
      </p:grpSp>
      <p:cxnSp>
        <p:nvCxnSpPr>
          <p:cNvPr id="39" name="Straight Connector 38">
            <a:extLst>
              <a:ext uri="{FF2B5EF4-FFF2-40B4-BE49-F238E27FC236}">
                <a16:creationId xmlns:a16="http://schemas.microsoft.com/office/drawing/2014/main" id="{F65369B6-DA5A-4D33-9078-9810258A3B10}"/>
              </a:ext>
            </a:extLst>
          </p:cNvPr>
          <p:cNvCxnSpPr/>
          <p:nvPr/>
        </p:nvCxnSpPr>
        <p:spPr>
          <a:xfrm>
            <a:off x="8795657" y="2410951"/>
            <a:ext cx="0" cy="368854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7543D6A-4A70-4F99-9FCF-7D85438FF9C5}"/>
              </a:ext>
            </a:extLst>
          </p:cNvPr>
          <p:cNvSpPr txBox="1"/>
          <p:nvPr/>
        </p:nvSpPr>
        <p:spPr>
          <a:xfrm>
            <a:off x="1387525" y="7414516"/>
            <a:ext cx="10747301" cy="400110"/>
          </a:xfrm>
          <a:prstGeom prst="rect">
            <a:avLst/>
          </a:prstGeom>
          <a:noFill/>
        </p:spPr>
        <p:txBody>
          <a:bodyPr wrap="square" rtlCol="0">
            <a:spAutoFit/>
          </a:bodyPr>
          <a:lstStyle/>
          <a:p>
            <a:pPr defTabSz="430213">
              <a:spcAft>
                <a:spcPts val="400"/>
              </a:spcAft>
              <a:buSzPct val="100000"/>
            </a:pPr>
            <a:r>
              <a:rPr lang="en-US" sz="2000" i="1" dirty="0">
                <a:solidFill>
                  <a:schemeClr val="tx1">
                    <a:lumMod val="65000"/>
                    <a:lumOff val="35000"/>
                  </a:schemeClr>
                </a:solidFill>
                <a:latin typeface="Open Sans" panose="020B0606030504020204"/>
                <a:cs typeface="HP Simplified" pitchFamily="34" charset="0"/>
              </a:rPr>
              <a:t>P</a:t>
            </a:r>
            <a:r>
              <a:rPr lang="en-US" sz="2000" dirty="0">
                <a:solidFill>
                  <a:schemeClr val="tx1">
                    <a:lumMod val="65000"/>
                    <a:lumOff val="35000"/>
                  </a:schemeClr>
                </a:solidFill>
                <a:latin typeface="Open Sans" panose="020B0606030504020204"/>
                <a:cs typeface="HP Simplified" pitchFamily="34" charset="0"/>
              </a:rPr>
              <a:t>(</a:t>
            </a:r>
            <a:r>
              <a:rPr lang="en-US" sz="2000" i="1" dirty="0">
                <a:solidFill>
                  <a:schemeClr val="tx1">
                    <a:lumMod val="65000"/>
                    <a:lumOff val="35000"/>
                  </a:schemeClr>
                </a:solidFill>
                <a:latin typeface="Open Sans" panose="020B0606030504020204"/>
                <a:cs typeface="HP Simplified" pitchFamily="34" charset="0"/>
              </a:rPr>
              <a:t>A|B</a:t>
            </a:r>
            <a:r>
              <a:rPr lang="en-US" sz="2000" dirty="0">
                <a:solidFill>
                  <a:schemeClr val="tx1">
                    <a:lumMod val="65000"/>
                    <a:lumOff val="35000"/>
                  </a:schemeClr>
                </a:solidFill>
                <a:latin typeface="Open Sans" panose="020B0606030504020204"/>
                <a:cs typeface="HP Simplified" pitchFamily="34" charset="0"/>
              </a:rPr>
              <a:t>) = </a:t>
            </a:r>
            <a:r>
              <a:rPr lang="en-US" sz="2000" i="1" dirty="0">
                <a:solidFill>
                  <a:schemeClr val="tx1">
                    <a:lumMod val="65000"/>
                    <a:lumOff val="35000"/>
                  </a:schemeClr>
                </a:solidFill>
                <a:latin typeface="Open Sans" panose="020B0606030504020204"/>
                <a:cs typeface="HP Simplified" pitchFamily="34" charset="0"/>
              </a:rPr>
              <a:t>P</a:t>
            </a:r>
            <a:r>
              <a:rPr lang="en-US" sz="2000" dirty="0">
                <a:solidFill>
                  <a:schemeClr val="tx1">
                    <a:lumMod val="65000"/>
                    <a:lumOff val="35000"/>
                  </a:schemeClr>
                </a:solidFill>
                <a:latin typeface="Open Sans" panose="020B0606030504020204"/>
                <a:cs typeface="HP Simplified" pitchFamily="34" charset="0"/>
              </a:rPr>
              <a:t>(</a:t>
            </a:r>
            <a:r>
              <a:rPr lang="en-US" sz="2000" i="1" dirty="0" err="1">
                <a:solidFill>
                  <a:schemeClr val="tx1">
                    <a:lumMod val="65000"/>
                    <a:lumOff val="35000"/>
                  </a:schemeClr>
                </a:solidFill>
                <a:latin typeface="Open Sans" panose="020B0606030504020204"/>
                <a:cs typeface="HP Simplified" pitchFamily="34" charset="0"/>
              </a:rPr>
              <a:t>No|Sunny</a:t>
            </a:r>
            <a:r>
              <a:rPr lang="en-US" sz="2000" dirty="0">
                <a:solidFill>
                  <a:schemeClr val="tx1">
                    <a:lumMod val="65000"/>
                    <a:lumOff val="35000"/>
                  </a:schemeClr>
                </a:solidFill>
                <a:latin typeface="Open Sans" panose="020B0606030504020204"/>
                <a:cs typeface="HP Simplified" pitchFamily="34" charset="0"/>
              </a:rPr>
              <a:t>) = </a:t>
            </a:r>
            <a:r>
              <a:rPr lang="en-US" sz="2000" i="1" dirty="0">
                <a:solidFill>
                  <a:schemeClr val="tx1">
                    <a:lumMod val="65000"/>
                    <a:lumOff val="35000"/>
                  </a:schemeClr>
                </a:solidFill>
                <a:latin typeface="Open Sans" panose="020B0606030504020204"/>
                <a:cs typeface="HP Simplified" pitchFamily="34" charset="0"/>
              </a:rPr>
              <a:t>P</a:t>
            </a:r>
            <a:r>
              <a:rPr lang="en-US" sz="2000" dirty="0">
                <a:solidFill>
                  <a:schemeClr val="tx1">
                    <a:lumMod val="65000"/>
                    <a:lumOff val="35000"/>
                  </a:schemeClr>
                </a:solidFill>
                <a:latin typeface="Open Sans" panose="020B0606030504020204"/>
                <a:cs typeface="HP Simplified" pitchFamily="34" charset="0"/>
              </a:rPr>
              <a:t>(</a:t>
            </a:r>
            <a:r>
              <a:rPr lang="en-US" sz="2000" i="1" dirty="0" err="1">
                <a:solidFill>
                  <a:schemeClr val="tx1">
                    <a:lumMod val="65000"/>
                    <a:lumOff val="35000"/>
                  </a:schemeClr>
                </a:solidFill>
                <a:latin typeface="Open Sans" panose="020B0606030504020204"/>
                <a:cs typeface="HP Simplified" pitchFamily="34" charset="0"/>
              </a:rPr>
              <a:t>Sunny</a:t>
            </a:r>
            <a:r>
              <a:rPr lang="en-US" sz="2000" dirty="0" err="1">
                <a:solidFill>
                  <a:schemeClr val="tx1">
                    <a:lumMod val="65000"/>
                    <a:lumOff val="35000"/>
                  </a:schemeClr>
                </a:solidFill>
                <a:latin typeface="Open Sans" panose="020B0606030504020204"/>
                <a:cs typeface="HP Simplified" pitchFamily="34" charset="0"/>
              </a:rPr>
              <a:t>|</a:t>
            </a:r>
            <a:r>
              <a:rPr lang="en-US" sz="2000" i="1" dirty="0" err="1">
                <a:solidFill>
                  <a:schemeClr val="tx1">
                    <a:lumMod val="65000"/>
                    <a:lumOff val="35000"/>
                  </a:schemeClr>
                </a:solidFill>
                <a:latin typeface="Open Sans" panose="020B0606030504020204"/>
                <a:cs typeface="HP Simplified" pitchFamily="34" charset="0"/>
              </a:rPr>
              <a:t>No</a:t>
            </a:r>
            <a:r>
              <a:rPr lang="en-US" sz="2000" dirty="0">
                <a:solidFill>
                  <a:schemeClr val="tx1">
                    <a:lumMod val="65000"/>
                    <a:lumOff val="35000"/>
                  </a:schemeClr>
                </a:solidFill>
                <a:latin typeface="Open Sans" panose="020B0606030504020204"/>
                <a:cs typeface="HP Simplified" pitchFamily="34" charset="0"/>
              </a:rPr>
              <a:t>)*</a:t>
            </a:r>
            <a:r>
              <a:rPr lang="en-US" sz="2000" i="1" dirty="0">
                <a:solidFill>
                  <a:schemeClr val="tx1">
                    <a:lumMod val="65000"/>
                    <a:lumOff val="35000"/>
                  </a:schemeClr>
                </a:solidFill>
                <a:latin typeface="Open Sans" panose="020B0606030504020204"/>
                <a:cs typeface="HP Simplified" pitchFamily="34" charset="0"/>
              </a:rPr>
              <a:t> P</a:t>
            </a:r>
            <a:r>
              <a:rPr lang="en-US" sz="2000" dirty="0">
                <a:solidFill>
                  <a:schemeClr val="tx1">
                    <a:lumMod val="65000"/>
                    <a:lumOff val="35000"/>
                  </a:schemeClr>
                </a:solidFill>
                <a:latin typeface="Open Sans" panose="020B0606030504020204"/>
                <a:cs typeface="HP Simplified" pitchFamily="34" charset="0"/>
              </a:rPr>
              <a:t>(</a:t>
            </a:r>
            <a:r>
              <a:rPr lang="en-US" sz="2000" i="1" dirty="0">
                <a:solidFill>
                  <a:schemeClr val="tx1">
                    <a:lumMod val="65000"/>
                    <a:lumOff val="35000"/>
                  </a:schemeClr>
                </a:solidFill>
                <a:latin typeface="Open Sans" panose="020B0606030504020204"/>
                <a:cs typeface="HP Simplified" pitchFamily="34" charset="0"/>
              </a:rPr>
              <a:t>No</a:t>
            </a:r>
            <a:r>
              <a:rPr lang="en-US" sz="2000" dirty="0">
                <a:solidFill>
                  <a:schemeClr val="tx1">
                    <a:lumMod val="65000"/>
                    <a:lumOff val="35000"/>
                  </a:schemeClr>
                </a:solidFill>
                <a:latin typeface="Open Sans" panose="020B0606030504020204"/>
                <a:cs typeface="HP Simplified" pitchFamily="34" charset="0"/>
              </a:rPr>
              <a:t>) /</a:t>
            </a:r>
            <a:r>
              <a:rPr lang="en-US" sz="2000" i="1" dirty="0">
                <a:solidFill>
                  <a:schemeClr val="tx1">
                    <a:lumMod val="65000"/>
                    <a:lumOff val="35000"/>
                  </a:schemeClr>
                </a:solidFill>
                <a:latin typeface="Open Sans" panose="020B0606030504020204"/>
                <a:cs typeface="HP Simplified" pitchFamily="34" charset="0"/>
              </a:rPr>
              <a:t> P</a:t>
            </a:r>
            <a:r>
              <a:rPr lang="en-US" sz="2000" dirty="0">
                <a:solidFill>
                  <a:schemeClr val="tx1">
                    <a:lumMod val="65000"/>
                    <a:lumOff val="35000"/>
                  </a:schemeClr>
                </a:solidFill>
                <a:latin typeface="Open Sans" panose="020B0606030504020204"/>
                <a:cs typeface="HP Simplified" pitchFamily="34" charset="0"/>
              </a:rPr>
              <a:t>(</a:t>
            </a:r>
            <a:r>
              <a:rPr lang="en-US" sz="2000" i="1" dirty="0">
                <a:solidFill>
                  <a:schemeClr val="tx1">
                    <a:lumMod val="65000"/>
                    <a:lumOff val="35000"/>
                  </a:schemeClr>
                </a:solidFill>
                <a:latin typeface="Open Sans" panose="020B0606030504020204"/>
                <a:cs typeface="HP Simplified" pitchFamily="34" charset="0"/>
              </a:rPr>
              <a:t>Sunny</a:t>
            </a:r>
            <a:r>
              <a:rPr lang="en-US" sz="2000" dirty="0">
                <a:solidFill>
                  <a:schemeClr val="tx1">
                    <a:lumMod val="65000"/>
                    <a:lumOff val="35000"/>
                  </a:schemeClr>
                </a:solidFill>
                <a:latin typeface="Open Sans" panose="020B0606030504020204"/>
                <a:cs typeface="HP Simplified" pitchFamily="34" charset="0"/>
              </a:rPr>
              <a:t>) = (0.4 x 0.36) /0.36  = 0.40</a:t>
            </a:r>
          </a:p>
        </p:txBody>
      </p:sp>
      <p:sp>
        <p:nvSpPr>
          <p:cNvPr id="41" name="TextBox 40">
            <a:extLst>
              <a:ext uri="{FF2B5EF4-FFF2-40B4-BE49-F238E27FC236}">
                <a16:creationId xmlns:a16="http://schemas.microsoft.com/office/drawing/2014/main" id="{770589C0-1E6C-45B2-8058-62F8C1D03B0F}"/>
              </a:ext>
            </a:extLst>
          </p:cNvPr>
          <p:cNvSpPr txBox="1"/>
          <p:nvPr/>
        </p:nvSpPr>
        <p:spPr>
          <a:xfrm>
            <a:off x="1387525" y="6805608"/>
            <a:ext cx="5508575" cy="400110"/>
          </a:xfrm>
          <a:prstGeom prst="rect">
            <a:avLst/>
          </a:prstGeom>
          <a:noFill/>
        </p:spPr>
        <p:txBody>
          <a:bodyPr wrap="square" rtlCol="0">
            <a:spAutoFit/>
          </a:bodyPr>
          <a:lstStyle/>
          <a:p>
            <a:pPr marL="0"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Similarly likelihood of “No” given Sunny is:</a:t>
            </a:r>
          </a:p>
        </p:txBody>
      </p:sp>
      <p:sp>
        <p:nvSpPr>
          <p:cNvPr id="34" name="Rectangle: Rounded Corners 33">
            <a:extLst>
              <a:ext uri="{FF2B5EF4-FFF2-40B4-BE49-F238E27FC236}">
                <a16:creationId xmlns:a16="http://schemas.microsoft.com/office/drawing/2014/main" id="{3541EA33-5ADF-40FB-838B-B11D35AFF8FD}"/>
              </a:ext>
            </a:extLst>
          </p:cNvPr>
          <p:cNvSpPr/>
          <p:nvPr/>
        </p:nvSpPr>
        <p:spPr>
          <a:xfrm>
            <a:off x="4730784" y="1238382"/>
            <a:ext cx="8129746" cy="659736"/>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panose="020B0604020202020204"/>
              </a:rPr>
              <a:t>Calculating likelihood of each attribute </a:t>
            </a:r>
          </a:p>
        </p:txBody>
      </p:sp>
    </p:spTree>
    <p:extLst>
      <p:ext uri="{BB962C8B-B14F-4D97-AF65-F5344CB8AC3E}">
        <p14:creationId xmlns:p14="http://schemas.microsoft.com/office/powerpoint/2010/main" val="182942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D39E01E-2B84-499C-8591-D5D1DDA03B6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Classification:</a:t>
            </a:r>
            <a:r>
              <a:rPr lang="en-US" dirty="0">
                <a:solidFill>
                  <a:schemeClr val="tx1">
                    <a:lumMod val="75000"/>
                    <a:lumOff val="25000"/>
                  </a:schemeClr>
                </a:solidFill>
              </a:rPr>
              <a:t> Example</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0AEF47BB-2271-4002-BF00-B7084AD6CF30}"/>
              </a:ext>
            </a:extLst>
          </p:cNvPr>
          <p:cNvPicPr preferRelativeResize="0"/>
          <p:nvPr/>
        </p:nvPicPr>
        <p:blipFill rotWithShape="1">
          <a:blip r:embed="rId3">
            <a:alphaModFix/>
          </a:blip>
          <a:srcRect/>
          <a:stretch/>
        </p:blipFill>
        <p:spPr>
          <a:xfrm>
            <a:off x="6182404" y="829986"/>
            <a:ext cx="4005223" cy="253919"/>
          </a:xfrm>
          <a:prstGeom prst="rect">
            <a:avLst/>
          </a:prstGeom>
          <a:noFill/>
          <a:ln>
            <a:noFill/>
          </a:ln>
        </p:spPr>
      </p:pic>
      <p:grpSp>
        <p:nvGrpSpPr>
          <p:cNvPr id="5" name="Group 3">
            <a:extLst>
              <a:ext uri="{FF2B5EF4-FFF2-40B4-BE49-F238E27FC236}">
                <a16:creationId xmlns:a16="http://schemas.microsoft.com/office/drawing/2014/main" id="{8203DE74-2827-427C-B982-C11B2838F012}"/>
              </a:ext>
            </a:extLst>
          </p:cNvPr>
          <p:cNvGrpSpPr>
            <a:grpSpLocks/>
          </p:cNvGrpSpPr>
          <p:nvPr/>
        </p:nvGrpSpPr>
        <p:grpSpPr bwMode="auto">
          <a:xfrm>
            <a:off x="4988957" y="2364208"/>
            <a:ext cx="2077345" cy="1842430"/>
            <a:chOff x="1283" y="1118"/>
            <a:chExt cx="1070" cy="949"/>
          </a:xfrm>
        </p:grpSpPr>
        <p:pic>
          <p:nvPicPr>
            <p:cNvPr id="6" name="Picture 4">
              <a:extLst>
                <a:ext uri="{FF2B5EF4-FFF2-40B4-BE49-F238E27FC236}">
                  <a16:creationId xmlns:a16="http://schemas.microsoft.com/office/drawing/2014/main" id="{4E2C509D-C414-4F86-A12C-8A054ABE9727}"/>
                </a:ext>
              </a:extLst>
            </p:cNvPr>
            <p:cNvPicPr>
              <a:picLocks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5">
              <a:extLst>
                <a:ext uri="{FF2B5EF4-FFF2-40B4-BE49-F238E27FC236}">
                  <a16:creationId xmlns:a16="http://schemas.microsoft.com/office/drawing/2014/main" id="{57666DC6-E3F6-481B-9A12-6B49B4C15144}"/>
                </a:ext>
              </a:extLst>
            </p:cNvPr>
            <p:cNvSpPr>
              <a:spLocks noChangeArrowheads="1"/>
            </p:cNvSpPr>
            <p:nvPr/>
          </p:nvSpPr>
          <p:spPr bwMode="auto">
            <a:xfrm>
              <a:off x="1347" y="1475"/>
              <a:ext cx="93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en-US" altLang="zh-CN" sz="2000" dirty="0">
                  <a:solidFill>
                    <a:schemeClr val="tx1">
                      <a:lumMod val="65000"/>
                      <a:lumOff val="35000"/>
                    </a:schemeClr>
                  </a:solidFill>
                  <a:latin typeface="Open Sans"/>
                </a:rPr>
                <a:t>Training</a:t>
              </a:r>
            </a:p>
            <a:p>
              <a:pPr algn="ctr" eaLnBrk="0" hangingPunct="0"/>
              <a:r>
                <a:rPr lang="en-US" altLang="zh-CN" sz="2000" dirty="0">
                  <a:solidFill>
                    <a:schemeClr val="tx1">
                      <a:lumMod val="65000"/>
                      <a:lumOff val="35000"/>
                    </a:schemeClr>
                  </a:solidFill>
                  <a:latin typeface="Open Sans"/>
                </a:rPr>
                <a:t>Data</a:t>
              </a:r>
            </a:p>
          </p:txBody>
        </p:sp>
      </p:grpSp>
      <p:sp>
        <p:nvSpPr>
          <p:cNvPr id="9" name="Line 7">
            <a:extLst>
              <a:ext uri="{FF2B5EF4-FFF2-40B4-BE49-F238E27FC236}">
                <a16:creationId xmlns:a16="http://schemas.microsoft.com/office/drawing/2014/main" id="{6C8BE5A3-9286-4846-9CF6-949670B9DF78}"/>
              </a:ext>
            </a:extLst>
          </p:cNvPr>
          <p:cNvSpPr>
            <a:spLocks noChangeShapeType="1"/>
          </p:cNvSpPr>
          <p:nvPr/>
        </p:nvSpPr>
        <p:spPr bwMode="auto">
          <a:xfrm flipH="1">
            <a:off x="2589872" y="3968751"/>
            <a:ext cx="2274228" cy="1026826"/>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Line 8">
            <a:extLst>
              <a:ext uri="{FF2B5EF4-FFF2-40B4-BE49-F238E27FC236}">
                <a16:creationId xmlns:a16="http://schemas.microsoft.com/office/drawing/2014/main" id="{44AA029C-925E-412D-90FD-10B92CC17A6B}"/>
              </a:ext>
            </a:extLst>
          </p:cNvPr>
          <p:cNvSpPr>
            <a:spLocks noChangeShapeType="1"/>
          </p:cNvSpPr>
          <p:nvPr/>
        </p:nvSpPr>
        <p:spPr bwMode="auto">
          <a:xfrm>
            <a:off x="7191159" y="3968750"/>
            <a:ext cx="2461757" cy="1026825"/>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AutoShape 10">
            <a:extLst>
              <a:ext uri="{FF2B5EF4-FFF2-40B4-BE49-F238E27FC236}">
                <a16:creationId xmlns:a16="http://schemas.microsoft.com/office/drawing/2014/main" id="{E2B96EFF-E03E-4F9F-9ECE-B4DDB0FD4487}"/>
              </a:ext>
            </a:extLst>
          </p:cNvPr>
          <p:cNvSpPr>
            <a:spLocks noChangeArrowheads="1"/>
          </p:cNvSpPr>
          <p:nvPr/>
        </p:nvSpPr>
        <p:spPr bwMode="auto">
          <a:xfrm>
            <a:off x="7654288" y="2817168"/>
            <a:ext cx="2975612" cy="592140"/>
          </a:xfrm>
          <a:prstGeom prst="rightArrow">
            <a:avLst>
              <a:gd name="adj1" fmla="val 50000"/>
              <a:gd name="adj2" fmla="val 85606"/>
            </a:avLst>
          </a:prstGeom>
          <a:solidFill>
            <a:srgbClr val="5EB9C2"/>
          </a:solidFill>
          <a:ln w="12700">
            <a:noFill/>
            <a:miter lim="800000"/>
            <a:headEnd/>
            <a:tailEnd/>
          </a:ln>
          <a:effectLst/>
        </p:spPr>
        <p:txBody>
          <a:bodyPr wrap="none" anchor="ctr"/>
          <a:lstStyle/>
          <a:p>
            <a:endParaRPr lang="en-IN"/>
          </a:p>
        </p:txBody>
      </p:sp>
      <p:grpSp>
        <p:nvGrpSpPr>
          <p:cNvPr id="21" name="Group 20">
            <a:extLst>
              <a:ext uri="{FF2B5EF4-FFF2-40B4-BE49-F238E27FC236}">
                <a16:creationId xmlns:a16="http://schemas.microsoft.com/office/drawing/2014/main" id="{6A7E5DB9-D840-4800-9168-C3BD9716F5B8}"/>
              </a:ext>
            </a:extLst>
          </p:cNvPr>
          <p:cNvGrpSpPr/>
          <p:nvPr/>
        </p:nvGrpSpPr>
        <p:grpSpPr>
          <a:xfrm>
            <a:off x="10270283" y="2707991"/>
            <a:ext cx="3679556" cy="6303295"/>
            <a:chOff x="9726680" y="1749697"/>
            <a:chExt cx="3679556" cy="6303295"/>
          </a:xfrm>
        </p:grpSpPr>
        <p:sp>
          <p:nvSpPr>
            <p:cNvPr id="11" name="Rectangle 9">
              <a:extLst>
                <a:ext uri="{FF2B5EF4-FFF2-40B4-BE49-F238E27FC236}">
                  <a16:creationId xmlns:a16="http://schemas.microsoft.com/office/drawing/2014/main" id="{C2F0BEBD-4B9A-4B8F-90F3-0A003A26FC96}"/>
                </a:ext>
              </a:extLst>
            </p:cNvPr>
            <p:cNvSpPr>
              <a:spLocks noChangeArrowheads="1"/>
            </p:cNvSpPr>
            <p:nvPr/>
          </p:nvSpPr>
          <p:spPr bwMode="auto">
            <a:xfrm>
              <a:off x="10254602" y="1749697"/>
              <a:ext cx="2310318" cy="708528"/>
            </a:xfrm>
            <a:prstGeom prst="rect">
              <a:avLst/>
            </a:prstGeom>
            <a:solidFill>
              <a:srgbClr val="BDD7EE"/>
            </a:solidFill>
            <a:ln w="12700">
              <a:noFill/>
              <a:miter lim="800000"/>
              <a:headEnd/>
              <a:tailEnd/>
            </a:ln>
            <a:effectLst/>
          </p:spPr>
          <p:txBody>
            <a:bodyPr wrap="square" lIns="92075" tIns="46038" rIns="92075" bIns="46038" anchor="ctr">
              <a:spAutoFit/>
            </a:bodyPr>
            <a:lstStyle/>
            <a:p>
              <a:pPr algn="ctr" eaLnBrk="0" hangingPunct="0"/>
              <a:r>
                <a:rPr lang="en-US" altLang="zh-CN" sz="2000" dirty="0">
                  <a:solidFill>
                    <a:schemeClr val="tx1">
                      <a:lumMod val="65000"/>
                      <a:lumOff val="35000"/>
                    </a:schemeClr>
                  </a:solidFill>
                  <a:latin typeface="Open Sans"/>
                </a:rPr>
                <a:t>Classification</a:t>
              </a:r>
            </a:p>
            <a:p>
              <a:pPr algn="ctr" eaLnBrk="0" hangingPunct="0"/>
              <a:r>
                <a:rPr lang="en-US" altLang="zh-CN" sz="2000" dirty="0">
                  <a:solidFill>
                    <a:schemeClr val="tx1">
                      <a:lumMod val="65000"/>
                      <a:lumOff val="35000"/>
                    </a:schemeClr>
                  </a:solidFill>
                  <a:latin typeface="Open Sans"/>
                </a:rPr>
                <a:t>Algorithms</a:t>
              </a:r>
            </a:p>
          </p:txBody>
        </p:sp>
        <p:sp>
          <p:nvSpPr>
            <p:cNvPr id="13" name="Rectangle 11">
              <a:extLst>
                <a:ext uri="{FF2B5EF4-FFF2-40B4-BE49-F238E27FC236}">
                  <a16:creationId xmlns:a16="http://schemas.microsoft.com/office/drawing/2014/main" id="{5622A35A-1192-42A0-A655-6F1CA9EF300D}"/>
                </a:ext>
              </a:extLst>
            </p:cNvPr>
            <p:cNvSpPr>
              <a:spLocks noChangeArrowheads="1"/>
            </p:cNvSpPr>
            <p:nvPr/>
          </p:nvSpPr>
          <p:spPr bwMode="auto">
            <a:xfrm>
              <a:off x="9726680" y="7036687"/>
              <a:ext cx="3679556" cy="1016305"/>
            </a:xfrm>
            <a:prstGeom prst="rect">
              <a:avLst/>
            </a:prstGeom>
            <a:solidFill>
              <a:srgbClr val="BDD7EE"/>
            </a:solidFill>
            <a:ln w="12700">
              <a:solidFill>
                <a:schemeClr val="tx1"/>
              </a:solidFill>
              <a:miter lim="800000"/>
              <a:headEnd/>
              <a:tailEnd/>
            </a:ln>
            <a:effectLst/>
          </p:spPr>
          <p:txBody>
            <a:bodyPr wrap="square" lIns="92075" tIns="46038" rIns="92075" bIns="46038" anchor="ctr">
              <a:spAutoFit/>
            </a:bodyPr>
            <a:lstStyle/>
            <a:p>
              <a:pPr eaLnBrk="0" hangingPunct="0"/>
              <a:r>
                <a:rPr lang="en-US" altLang="zh-CN" sz="2000" dirty="0">
                  <a:solidFill>
                    <a:schemeClr val="tx1">
                      <a:lumMod val="65000"/>
                      <a:lumOff val="35000"/>
                    </a:schemeClr>
                  </a:solidFill>
                  <a:latin typeface="Open Sans"/>
                </a:rPr>
                <a:t>IF rank = “professor”</a:t>
              </a:r>
            </a:p>
            <a:p>
              <a:pPr eaLnBrk="0" hangingPunct="0"/>
              <a:r>
                <a:rPr lang="en-US" altLang="zh-CN" sz="2000" dirty="0">
                  <a:solidFill>
                    <a:schemeClr val="tx1">
                      <a:lumMod val="65000"/>
                      <a:lumOff val="35000"/>
                    </a:schemeClr>
                  </a:solidFill>
                  <a:latin typeface="Open Sans"/>
                </a:rPr>
                <a:t>OR years &gt; 6</a:t>
              </a:r>
            </a:p>
            <a:p>
              <a:pPr eaLnBrk="0" hangingPunct="0"/>
              <a:r>
                <a:rPr lang="en-US" altLang="zh-CN" sz="2000" dirty="0">
                  <a:solidFill>
                    <a:schemeClr val="tx1">
                      <a:lumMod val="65000"/>
                      <a:lumOff val="35000"/>
                    </a:schemeClr>
                  </a:solidFill>
                  <a:latin typeface="Open Sans"/>
                </a:rPr>
                <a:t>THEN tenured = “yes” </a:t>
              </a:r>
            </a:p>
          </p:txBody>
        </p:sp>
        <p:grpSp>
          <p:nvGrpSpPr>
            <p:cNvPr id="14" name="Group 12">
              <a:extLst>
                <a:ext uri="{FF2B5EF4-FFF2-40B4-BE49-F238E27FC236}">
                  <a16:creationId xmlns:a16="http://schemas.microsoft.com/office/drawing/2014/main" id="{BF5DA3CB-84E4-475E-93EC-AB7184A89425}"/>
                </a:ext>
              </a:extLst>
            </p:cNvPr>
            <p:cNvGrpSpPr>
              <a:grpSpLocks/>
            </p:cNvGrpSpPr>
            <p:nvPr/>
          </p:nvGrpSpPr>
          <p:grpSpPr bwMode="auto">
            <a:xfrm>
              <a:off x="10397548" y="4232109"/>
              <a:ext cx="2310318" cy="1842430"/>
              <a:chOff x="4081" y="2026"/>
              <a:chExt cx="1190" cy="949"/>
            </a:xfrm>
          </p:grpSpPr>
          <p:pic>
            <p:nvPicPr>
              <p:cNvPr id="15" name="Picture 13">
                <a:extLst>
                  <a:ext uri="{FF2B5EF4-FFF2-40B4-BE49-F238E27FC236}">
                    <a16:creationId xmlns:a16="http://schemas.microsoft.com/office/drawing/2014/main" id="{66BE20F7-7F81-42FF-9102-DEA27424C3EE}"/>
                  </a:ext>
                </a:extLst>
              </p:cNvPr>
              <p:cNvPicPr>
                <a:picLocks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4">
                <a:extLst>
                  <a:ext uri="{FF2B5EF4-FFF2-40B4-BE49-F238E27FC236}">
                    <a16:creationId xmlns:a16="http://schemas.microsoft.com/office/drawing/2014/main" id="{245AE197-9060-4550-9A1A-09F0D5FC2CE1}"/>
                  </a:ext>
                </a:extLst>
              </p:cNvPr>
              <p:cNvSpPr>
                <a:spLocks noChangeArrowheads="1"/>
              </p:cNvSpPr>
              <p:nvPr/>
            </p:nvSpPr>
            <p:spPr bwMode="auto">
              <a:xfrm>
                <a:off x="4365" y="2383"/>
                <a:ext cx="610" cy="3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zh-CN" sz="2000" dirty="0">
                    <a:solidFill>
                      <a:schemeClr val="tx1">
                        <a:lumMod val="65000"/>
                        <a:lumOff val="35000"/>
                      </a:schemeClr>
                    </a:solidFill>
                    <a:latin typeface="Open Sans"/>
                  </a:rPr>
                  <a:t>Classifier</a:t>
                </a:r>
              </a:p>
              <a:p>
                <a:pPr algn="ctr" eaLnBrk="0" hangingPunct="0"/>
                <a:r>
                  <a:rPr lang="en-US" altLang="zh-CN" sz="2000" dirty="0">
                    <a:solidFill>
                      <a:schemeClr val="tx1">
                        <a:lumMod val="65000"/>
                        <a:lumOff val="35000"/>
                      </a:schemeClr>
                    </a:solidFill>
                    <a:latin typeface="Open Sans"/>
                  </a:rPr>
                  <a:t>(Model)</a:t>
                </a:r>
              </a:p>
            </p:txBody>
          </p:sp>
        </p:grpSp>
        <p:sp>
          <p:nvSpPr>
            <p:cNvPr id="17" name="Line 15">
              <a:extLst>
                <a:ext uri="{FF2B5EF4-FFF2-40B4-BE49-F238E27FC236}">
                  <a16:creationId xmlns:a16="http://schemas.microsoft.com/office/drawing/2014/main" id="{074E2071-ECD1-4468-A945-0307A2284313}"/>
                </a:ext>
              </a:extLst>
            </p:cNvPr>
            <p:cNvSpPr>
              <a:spLocks noChangeShapeType="1"/>
            </p:cNvSpPr>
            <p:nvPr/>
          </p:nvSpPr>
          <p:spPr bwMode="auto">
            <a:xfrm flipH="1">
              <a:off x="9743890" y="5904242"/>
              <a:ext cx="646501" cy="1013262"/>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16">
              <a:extLst>
                <a:ext uri="{FF2B5EF4-FFF2-40B4-BE49-F238E27FC236}">
                  <a16:creationId xmlns:a16="http://schemas.microsoft.com/office/drawing/2014/main" id="{1C1D7B9F-5F82-43AB-8D99-397394561D7A}"/>
                </a:ext>
              </a:extLst>
            </p:cNvPr>
            <p:cNvSpPr>
              <a:spLocks noChangeShapeType="1"/>
            </p:cNvSpPr>
            <p:nvPr/>
          </p:nvSpPr>
          <p:spPr bwMode="auto">
            <a:xfrm>
              <a:off x="12692403" y="5904243"/>
              <a:ext cx="669121" cy="103454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AutoShape 17">
              <a:extLst>
                <a:ext uri="{FF2B5EF4-FFF2-40B4-BE49-F238E27FC236}">
                  <a16:creationId xmlns:a16="http://schemas.microsoft.com/office/drawing/2014/main" id="{51987BED-FB65-4C0A-B75A-F6CB35F206FC}"/>
                </a:ext>
              </a:extLst>
            </p:cNvPr>
            <p:cNvSpPr>
              <a:spLocks noChangeArrowheads="1"/>
            </p:cNvSpPr>
            <p:nvPr/>
          </p:nvSpPr>
          <p:spPr bwMode="auto">
            <a:xfrm>
              <a:off x="11231459" y="2667017"/>
              <a:ext cx="619198" cy="1391996"/>
            </a:xfrm>
            <a:prstGeom prst="downArrow">
              <a:avLst>
                <a:gd name="adj1" fmla="val 50000"/>
                <a:gd name="adj2" fmla="val 53964"/>
              </a:avLst>
            </a:prstGeom>
            <a:solidFill>
              <a:srgbClr val="5EB9C2"/>
            </a:solidFill>
            <a:ln w="12700">
              <a:noFill/>
              <a:miter lim="800000"/>
              <a:headEnd/>
              <a:tailEnd/>
            </a:ln>
            <a:effectLst/>
          </p:spPr>
          <p:txBody>
            <a:bodyPr wrap="none" anchor="ctr"/>
            <a:lstStyle/>
            <a:p>
              <a:endParaRPr lang="en-IN" dirty="0"/>
            </a:p>
          </p:txBody>
        </p:sp>
      </p:grpSp>
      <p:graphicFrame>
        <p:nvGraphicFramePr>
          <p:cNvPr id="2" name="Table 1">
            <a:extLst>
              <a:ext uri="{FF2B5EF4-FFF2-40B4-BE49-F238E27FC236}">
                <a16:creationId xmlns:a16="http://schemas.microsoft.com/office/drawing/2014/main" id="{6E475B48-50DE-491B-8F1C-55775DDCA851}"/>
              </a:ext>
            </a:extLst>
          </p:cNvPr>
          <p:cNvGraphicFramePr>
            <a:graphicFrameLocks noGrp="1"/>
          </p:cNvGraphicFramePr>
          <p:nvPr>
            <p:extLst>
              <p:ext uri="{D42A27DB-BD31-4B8C-83A1-F6EECF244321}">
                <p14:modId xmlns:p14="http://schemas.microsoft.com/office/powerpoint/2010/main" val="2377965353"/>
              </p:ext>
            </p:extLst>
          </p:nvPr>
        </p:nvGraphicFramePr>
        <p:xfrm>
          <a:off x="2589872" y="4995576"/>
          <a:ext cx="7063044" cy="2901500"/>
        </p:xfrm>
        <a:graphic>
          <a:graphicData uri="http://schemas.openxmlformats.org/drawingml/2006/table">
            <a:tbl>
              <a:tblPr firstRow="1" bandRow="1">
                <a:tableStyleId>{21E4AEA4-8DFA-4A89-87EB-49C32662AFE0}</a:tableStyleId>
              </a:tblPr>
              <a:tblGrid>
                <a:gridCol w="1765761">
                  <a:extLst>
                    <a:ext uri="{9D8B030D-6E8A-4147-A177-3AD203B41FA5}">
                      <a16:colId xmlns:a16="http://schemas.microsoft.com/office/drawing/2014/main" val="3099220050"/>
                    </a:ext>
                  </a:extLst>
                </a:gridCol>
                <a:gridCol w="2024429">
                  <a:extLst>
                    <a:ext uri="{9D8B030D-6E8A-4147-A177-3AD203B41FA5}">
                      <a16:colId xmlns:a16="http://schemas.microsoft.com/office/drawing/2014/main" val="3360059337"/>
                    </a:ext>
                  </a:extLst>
                </a:gridCol>
                <a:gridCol w="1507093">
                  <a:extLst>
                    <a:ext uri="{9D8B030D-6E8A-4147-A177-3AD203B41FA5}">
                      <a16:colId xmlns:a16="http://schemas.microsoft.com/office/drawing/2014/main" val="718864270"/>
                    </a:ext>
                  </a:extLst>
                </a:gridCol>
                <a:gridCol w="1765761">
                  <a:extLst>
                    <a:ext uri="{9D8B030D-6E8A-4147-A177-3AD203B41FA5}">
                      <a16:colId xmlns:a16="http://schemas.microsoft.com/office/drawing/2014/main" val="2329543276"/>
                    </a:ext>
                  </a:extLst>
                </a:gridCol>
              </a:tblGrid>
              <a:tr h="398551">
                <a:tc>
                  <a:txBody>
                    <a:bodyPr/>
                    <a:lstStyle/>
                    <a:p>
                      <a:pPr algn="ctr"/>
                      <a:r>
                        <a:rPr lang="en-US" sz="2200" dirty="0"/>
                        <a:t>Name</a:t>
                      </a:r>
                      <a:endParaRPr lang="en-US" sz="2200" dirty="0">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Rank</a:t>
                      </a:r>
                      <a:endParaRPr lang="en-US" sz="2200" dirty="0">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Years</a:t>
                      </a:r>
                      <a:endParaRPr lang="en-US" sz="2200" dirty="0">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Tenured</a:t>
                      </a:r>
                      <a:endParaRPr lang="en-US" sz="2200" dirty="0">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extLst>
                  <a:ext uri="{0D108BD9-81ED-4DB2-BD59-A6C34878D82A}">
                    <a16:rowId xmlns:a16="http://schemas.microsoft.com/office/drawing/2014/main" val="445358545"/>
                  </a:ext>
                </a:extLst>
              </a:tr>
              <a:tr h="398551">
                <a:tc>
                  <a:txBody>
                    <a:bodyPr/>
                    <a:lstStyle/>
                    <a:p>
                      <a:pPr algn="l"/>
                      <a:r>
                        <a:rPr lang="en-US" sz="2200" dirty="0"/>
                        <a:t>Mike</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Assistant Prof</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3</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no</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extLst>
                  <a:ext uri="{0D108BD9-81ED-4DB2-BD59-A6C34878D82A}">
                    <a16:rowId xmlns:a16="http://schemas.microsoft.com/office/drawing/2014/main" val="3728286609"/>
                  </a:ext>
                </a:extLst>
              </a:tr>
              <a:tr h="398551">
                <a:tc>
                  <a:txBody>
                    <a:bodyPr/>
                    <a:lstStyle/>
                    <a:p>
                      <a:pPr algn="l"/>
                      <a:r>
                        <a:rPr lang="en-US" sz="2200" dirty="0"/>
                        <a:t>Mary</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2200" dirty="0"/>
                        <a:t>Assistant Prof</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7</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yes</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extLst>
                  <a:ext uri="{0D108BD9-81ED-4DB2-BD59-A6C34878D82A}">
                    <a16:rowId xmlns:a16="http://schemas.microsoft.com/office/drawing/2014/main" val="564138296"/>
                  </a:ext>
                </a:extLst>
              </a:tr>
              <a:tr h="398551">
                <a:tc>
                  <a:txBody>
                    <a:bodyPr/>
                    <a:lstStyle/>
                    <a:p>
                      <a:pPr algn="l"/>
                      <a:r>
                        <a:rPr lang="en-US" sz="2200" dirty="0"/>
                        <a:t>Bill</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Professor</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2</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yes</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extLst>
                  <a:ext uri="{0D108BD9-81ED-4DB2-BD59-A6C34878D82A}">
                    <a16:rowId xmlns:a16="http://schemas.microsoft.com/office/drawing/2014/main" val="4089260241"/>
                  </a:ext>
                </a:extLst>
              </a:tr>
              <a:tr h="398551">
                <a:tc>
                  <a:txBody>
                    <a:bodyPr/>
                    <a:lstStyle/>
                    <a:p>
                      <a:pPr algn="l"/>
                      <a:r>
                        <a:rPr lang="en-US" sz="2200" dirty="0"/>
                        <a:t>Jim</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2200" dirty="0"/>
                        <a:t>Associate Prof</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7</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yes</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extLst>
                  <a:ext uri="{0D108BD9-81ED-4DB2-BD59-A6C34878D82A}">
                    <a16:rowId xmlns:a16="http://schemas.microsoft.com/office/drawing/2014/main" val="2544908098"/>
                  </a:ext>
                </a:extLst>
              </a:tr>
              <a:tr h="398551">
                <a:tc>
                  <a:txBody>
                    <a:bodyPr/>
                    <a:lstStyle/>
                    <a:p>
                      <a:pPr algn="l"/>
                      <a:r>
                        <a:rPr lang="en-US" sz="2200" dirty="0"/>
                        <a:t>Dave</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2200" dirty="0"/>
                        <a:t>Associate Prof</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6</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no</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extLst>
                  <a:ext uri="{0D108BD9-81ED-4DB2-BD59-A6C34878D82A}">
                    <a16:rowId xmlns:a16="http://schemas.microsoft.com/office/drawing/2014/main" val="2429157265"/>
                  </a:ext>
                </a:extLst>
              </a:tr>
              <a:tr h="398551">
                <a:tc>
                  <a:txBody>
                    <a:bodyPr/>
                    <a:lstStyle/>
                    <a:p>
                      <a:pPr algn="l"/>
                      <a:r>
                        <a:rPr lang="en-US" sz="2200" dirty="0"/>
                        <a:t>Anne</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2200" dirty="0"/>
                        <a:t>Associate Prof</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3</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tc>
                  <a:txBody>
                    <a:bodyPr/>
                    <a:lstStyle/>
                    <a:p>
                      <a:pPr algn="ctr"/>
                      <a:r>
                        <a:rPr lang="en-US" sz="2200" dirty="0"/>
                        <a:t>no</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79219" marR="79219" marT="39610" marB="39610"/>
                </a:tc>
                <a:extLst>
                  <a:ext uri="{0D108BD9-81ED-4DB2-BD59-A6C34878D82A}">
                    <a16:rowId xmlns:a16="http://schemas.microsoft.com/office/drawing/2014/main" val="3816271211"/>
                  </a:ext>
                </a:extLst>
              </a:tr>
            </a:tbl>
          </a:graphicData>
        </a:graphic>
      </p:graphicFrame>
      <p:sp>
        <p:nvSpPr>
          <p:cNvPr id="20" name="Rectangle: Rounded Corners 19">
            <a:extLst>
              <a:ext uri="{FF2B5EF4-FFF2-40B4-BE49-F238E27FC236}">
                <a16:creationId xmlns:a16="http://schemas.microsoft.com/office/drawing/2014/main" id="{4BEBDB11-A4E3-4F6B-AB2D-D8EDCAD661E7}"/>
              </a:ext>
            </a:extLst>
          </p:cNvPr>
          <p:cNvSpPr/>
          <p:nvPr/>
        </p:nvSpPr>
        <p:spPr>
          <a:xfrm>
            <a:off x="3869764" y="1160359"/>
            <a:ext cx="8516471"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Training a classifier model with respect to the available data</a:t>
            </a:r>
          </a:p>
        </p:txBody>
      </p:sp>
    </p:spTree>
    <p:extLst>
      <p:ext uri="{BB962C8B-B14F-4D97-AF65-F5344CB8AC3E}">
        <p14:creationId xmlns:p14="http://schemas.microsoft.com/office/powerpoint/2010/main" val="179557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E2C61DEC-FCD5-449A-B71C-F01D7D78F00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Building Likelihood Tables</a:t>
            </a:r>
          </a:p>
        </p:txBody>
      </p:sp>
      <p:pic>
        <p:nvPicPr>
          <p:cNvPr id="4" name="Shape 375">
            <a:extLst>
              <a:ext uri="{FF2B5EF4-FFF2-40B4-BE49-F238E27FC236}">
                <a16:creationId xmlns:a16="http://schemas.microsoft.com/office/drawing/2014/main" id="{D9B39B01-3A2B-4E98-BDE7-A15684F39556}"/>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grpSp>
        <p:nvGrpSpPr>
          <p:cNvPr id="5" name="Group 4">
            <a:extLst>
              <a:ext uri="{FF2B5EF4-FFF2-40B4-BE49-F238E27FC236}">
                <a16:creationId xmlns:a16="http://schemas.microsoft.com/office/drawing/2014/main" id="{0425C9D6-A941-4A86-9CCF-A2E63B6E4763}"/>
              </a:ext>
            </a:extLst>
          </p:cNvPr>
          <p:cNvGrpSpPr/>
          <p:nvPr/>
        </p:nvGrpSpPr>
        <p:grpSpPr>
          <a:xfrm>
            <a:off x="1112301" y="2461059"/>
            <a:ext cx="5998864" cy="2148507"/>
            <a:chOff x="506616" y="2315209"/>
            <a:chExt cx="3097707" cy="1109451"/>
          </a:xfrm>
        </p:grpSpPr>
        <p:sp>
          <p:nvSpPr>
            <p:cNvPr id="6" name="Rectangle 5">
              <a:extLst>
                <a:ext uri="{FF2B5EF4-FFF2-40B4-BE49-F238E27FC236}">
                  <a16:creationId xmlns:a16="http://schemas.microsoft.com/office/drawing/2014/main" id="{04F618A0-475E-408F-B575-E3B5D93F2365}"/>
                </a:ext>
              </a:extLst>
            </p:cNvPr>
            <p:cNvSpPr/>
            <p:nvPr/>
          </p:nvSpPr>
          <p:spPr>
            <a:xfrm>
              <a:off x="2026824" y="3211693"/>
              <a:ext cx="513182" cy="209311"/>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9/14</a:t>
              </a:r>
            </a:p>
          </p:txBody>
        </p:sp>
        <p:sp>
          <p:nvSpPr>
            <p:cNvPr id="7" name="Rectangle 6">
              <a:extLst>
                <a:ext uri="{FF2B5EF4-FFF2-40B4-BE49-F238E27FC236}">
                  <a16:creationId xmlns:a16="http://schemas.microsoft.com/office/drawing/2014/main" id="{CDD58FCC-49AB-4DBF-9C30-B3BEA1C3EB23}"/>
                </a:ext>
              </a:extLst>
            </p:cNvPr>
            <p:cNvSpPr/>
            <p:nvPr/>
          </p:nvSpPr>
          <p:spPr>
            <a:xfrm>
              <a:off x="2540006" y="3213808"/>
              <a:ext cx="531212" cy="207196"/>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5/14</a:t>
              </a:r>
            </a:p>
          </p:txBody>
        </p:sp>
        <p:sp>
          <p:nvSpPr>
            <p:cNvPr id="8" name="Rectangle 7">
              <a:extLst>
                <a:ext uri="{FF2B5EF4-FFF2-40B4-BE49-F238E27FC236}">
                  <a16:creationId xmlns:a16="http://schemas.microsoft.com/office/drawing/2014/main" id="{A3C9E176-2ADD-4F74-99A1-AAC0EAB3015E}"/>
                </a:ext>
              </a:extLst>
            </p:cNvPr>
            <p:cNvSpPr/>
            <p:nvPr/>
          </p:nvSpPr>
          <p:spPr>
            <a:xfrm>
              <a:off x="506616" y="3213808"/>
              <a:ext cx="1520842" cy="210852"/>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accent1"/>
                </a:solidFill>
                <a:latin typeface="Open Sans"/>
              </a:endParaRPr>
            </a:p>
          </p:txBody>
        </p:sp>
        <p:sp>
          <p:nvSpPr>
            <p:cNvPr id="9" name="Rectangle 8">
              <a:extLst>
                <a:ext uri="{FF2B5EF4-FFF2-40B4-BE49-F238E27FC236}">
                  <a16:creationId xmlns:a16="http://schemas.microsoft.com/office/drawing/2014/main" id="{887BBDF1-5324-4532-936A-C227B9AE786E}"/>
                </a:ext>
              </a:extLst>
            </p:cNvPr>
            <p:cNvSpPr/>
            <p:nvPr/>
          </p:nvSpPr>
          <p:spPr>
            <a:xfrm>
              <a:off x="3069726" y="2760741"/>
              <a:ext cx="532685" cy="230584"/>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7/14</a:t>
              </a:r>
            </a:p>
          </p:txBody>
        </p:sp>
        <p:sp>
          <p:nvSpPr>
            <p:cNvPr id="10" name="Rectangle 9">
              <a:extLst>
                <a:ext uri="{FF2B5EF4-FFF2-40B4-BE49-F238E27FC236}">
                  <a16:creationId xmlns:a16="http://schemas.microsoft.com/office/drawing/2014/main" id="{4A9EE731-A909-4E37-8E60-0B1967FA7A13}"/>
                </a:ext>
              </a:extLst>
            </p:cNvPr>
            <p:cNvSpPr/>
            <p:nvPr/>
          </p:nvSpPr>
          <p:spPr>
            <a:xfrm>
              <a:off x="3069726" y="3211398"/>
              <a:ext cx="532686" cy="210851"/>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solidFill>
                <a:latin typeface="Open Sans"/>
              </a:endParaRPr>
            </a:p>
          </p:txBody>
        </p:sp>
        <p:grpSp>
          <p:nvGrpSpPr>
            <p:cNvPr id="11" name="Group 10">
              <a:extLst>
                <a:ext uri="{FF2B5EF4-FFF2-40B4-BE49-F238E27FC236}">
                  <a16:creationId xmlns:a16="http://schemas.microsoft.com/office/drawing/2014/main" id="{66525856-EA6A-4874-984B-58ABF7AC37E3}"/>
                </a:ext>
              </a:extLst>
            </p:cNvPr>
            <p:cNvGrpSpPr/>
            <p:nvPr/>
          </p:nvGrpSpPr>
          <p:grpSpPr>
            <a:xfrm>
              <a:off x="506616" y="2315209"/>
              <a:ext cx="2565235" cy="897248"/>
              <a:chOff x="5630376" y="2341983"/>
              <a:chExt cx="2565235" cy="897248"/>
            </a:xfrm>
          </p:grpSpPr>
          <p:sp>
            <p:nvSpPr>
              <p:cNvPr id="14" name="Rectangle 13">
                <a:extLst>
                  <a:ext uri="{FF2B5EF4-FFF2-40B4-BE49-F238E27FC236}">
                    <a16:creationId xmlns:a16="http://schemas.microsoft.com/office/drawing/2014/main" id="{77C869E2-7EEE-4F5D-BB3C-B4C8556E2D66}"/>
                  </a:ext>
                </a:extLst>
              </p:cNvPr>
              <p:cNvSpPr/>
              <p:nvPr/>
            </p:nvSpPr>
            <p:spPr>
              <a:xfrm>
                <a:off x="7150585"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Yes</a:t>
                </a:r>
              </a:p>
            </p:txBody>
          </p:sp>
          <p:sp>
            <p:nvSpPr>
              <p:cNvPr id="15" name="Rectangle 14">
                <a:extLst>
                  <a:ext uri="{FF2B5EF4-FFF2-40B4-BE49-F238E27FC236}">
                    <a16:creationId xmlns:a16="http://schemas.microsoft.com/office/drawing/2014/main" id="{4248BF4D-22E7-4BD1-8003-FD77A7877383}"/>
                  </a:ext>
                </a:extLst>
              </p:cNvPr>
              <p:cNvSpPr/>
              <p:nvPr/>
            </p:nvSpPr>
            <p:spPr>
              <a:xfrm>
                <a:off x="7663767"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No</a:t>
                </a:r>
              </a:p>
            </p:txBody>
          </p:sp>
          <p:sp>
            <p:nvSpPr>
              <p:cNvPr id="16" name="Rectangle 15">
                <a:extLst>
                  <a:ext uri="{FF2B5EF4-FFF2-40B4-BE49-F238E27FC236}">
                    <a16:creationId xmlns:a16="http://schemas.microsoft.com/office/drawing/2014/main" id="{B240136B-9344-47DF-929A-63B7F6F28C8E}"/>
                  </a:ext>
                </a:extLst>
              </p:cNvPr>
              <p:cNvSpPr/>
              <p:nvPr/>
            </p:nvSpPr>
            <p:spPr>
              <a:xfrm>
                <a:off x="7150585"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3/9</a:t>
                </a:r>
              </a:p>
            </p:txBody>
          </p:sp>
          <p:sp>
            <p:nvSpPr>
              <p:cNvPr id="17" name="Rectangle 16">
                <a:extLst>
                  <a:ext uri="{FF2B5EF4-FFF2-40B4-BE49-F238E27FC236}">
                    <a16:creationId xmlns:a16="http://schemas.microsoft.com/office/drawing/2014/main" id="{DE5C7099-5438-40D4-B3B4-7B9636C5F8D6}"/>
                  </a:ext>
                </a:extLst>
              </p:cNvPr>
              <p:cNvSpPr/>
              <p:nvPr/>
            </p:nvSpPr>
            <p:spPr>
              <a:xfrm>
                <a:off x="7663767"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4/5</a:t>
                </a:r>
              </a:p>
            </p:txBody>
          </p:sp>
          <p:sp>
            <p:nvSpPr>
              <p:cNvPr id="18" name="Rectangle 17">
                <a:extLst>
                  <a:ext uri="{FF2B5EF4-FFF2-40B4-BE49-F238E27FC236}">
                    <a16:creationId xmlns:a16="http://schemas.microsoft.com/office/drawing/2014/main" id="{C2C7293E-07F3-4390-8370-F5DD1B510E1F}"/>
                  </a:ext>
                </a:extLst>
              </p:cNvPr>
              <p:cNvSpPr/>
              <p:nvPr/>
            </p:nvSpPr>
            <p:spPr>
              <a:xfrm>
                <a:off x="7150585"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6/9</a:t>
                </a:r>
              </a:p>
            </p:txBody>
          </p:sp>
          <p:sp>
            <p:nvSpPr>
              <p:cNvPr id="19" name="Rectangle 18">
                <a:extLst>
                  <a:ext uri="{FF2B5EF4-FFF2-40B4-BE49-F238E27FC236}">
                    <a16:creationId xmlns:a16="http://schemas.microsoft.com/office/drawing/2014/main" id="{5AF861C9-C822-427F-9E77-FA99F88DE1BB}"/>
                  </a:ext>
                </a:extLst>
              </p:cNvPr>
              <p:cNvSpPr/>
              <p:nvPr/>
            </p:nvSpPr>
            <p:spPr>
              <a:xfrm>
                <a:off x="7663767"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1/5</a:t>
                </a:r>
              </a:p>
            </p:txBody>
          </p:sp>
          <p:sp>
            <p:nvSpPr>
              <p:cNvPr id="20" name="Rectangle 19">
                <a:extLst>
                  <a:ext uri="{FF2B5EF4-FFF2-40B4-BE49-F238E27FC236}">
                    <a16:creationId xmlns:a16="http://schemas.microsoft.com/office/drawing/2014/main" id="{F2627A70-C810-4CA1-A3D2-28EF6835FBBC}"/>
                  </a:ext>
                </a:extLst>
              </p:cNvPr>
              <p:cNvSpPr/>
              <p:nvPr/>
            </p:nvSpPr>
            <p:spPr>
              <a:xfrm>
                <a:off x="6398309" y="2791360"/>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High</a:t>
                </a:r>
              </a:p>
            </p:txBody>
          </p:sp>
          <p:sp>
            <p:nvSpPr>
              <p:cNvPr id="21" name="Rectangle 20">
                <a:extLst>
                  <a:ext uri="{FF2B5EF4-FFF2-40B4-BE49-F238E27FC236}">
                    <a16:creationId xmlns:a16="http://schemas.microsoft.com/office/drawing/2014/main" id="{789A0129-700E-433B-9910-22EF7A837CFB}"/>
                  </a:ext>
                </a:extLst>
              </p:cNvPr>
              <p:cNvSpPr/>
              <p:nvPr/>
            </p:nvSpPr>
            <p:spPr>
              <a:xfrm>
                <a:off x="6398309" y="3015295"/>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Normal</a:t>
                </a:r>
              </a:p>
            </p:txBody>
          </p:sp>
          <p:sp>
            <p:nvSpPr>
              <p:cNvPr id="22" name="Rectangle 21">
                <a:extLst>
                  <a:ext uri="{FF2B5EF4-FFF2-40B4-BE49-F238E27FC236}">
                    <a16:creationId xmlns:a16="http://schemas.microsoft.com/office/drawing/2014/main" id="{29C15449-C422-4608-900E-6E41150A7ED2}"/>
                  </a:ext>
                </a:extLst>
              </p:cNvPr>
              <p:cNvSpPr/>
              <p:nvPr/>
            </p:nvSpPr>
            <p:spPr>
              <a:xfrm>
                <a:off x="5630377" y="2786697"/>
                <a:ext cx="767932" cy="452534"/>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Humidity</a:t>
                </a:r>
              </a:p>
            </p:txBody>
          </p:sp>
          <p:sp>
            <p:nvSpPr>
              <p:cNvPr id="23" name="Rectangle 22">
                <a:extLst>
                  <a:ext uri="{FF2B5EF4-FFF2-40B4-BE49-F238E27FC236}">
                    <a16:creationId xmlns:a16="http://schemas.microsoft.com/office/drawing/2014/main" id="{223D9493-622A-4C0A-B3AC-BC1583FFA582}"/>
                  </a:ext>
                </a:extLst>
              </p:cNvPr>
              <p:cNvSpPr/>
              <p:nvPr/>
            </p:nvSpPr>
            <p:spPr>
              <a:xfrm>
                <a:off x="7150585" y="2341983"/>
                <a:ext cx="1045026" cy="228599"/>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Play</a:t>
                </a:r>
              </a:p>
            </p:txBody>
          </p:sp>
          <p:sp>
            <p:nvSpPr>
              <p:cNvPr id="24" name="Rectangle 23">
                <a:extLst>
                  <a:ext uri="{FF2B5EF4-FFF2-40B4-BE49-F238E27FC236}">
                    <a16:creationId xmlns:a16="http://schemas.microsoft.com/office/drawing/2014/main" id="{F06E15FD-DEB8-4DB4-ACC7-5FD01881BAA2}"/>
                  </a:ext>
                </a:extLst>
              </p:cNvPr>
              <p:cNvSpPr/>
              <p:nvPr/>
            </p:nvSpPr>
            <p:spPr>
              <a:xfrm>
                <a:off x="5630376" y="2341983"/>
                <a:ext cx="1520210" cy="444713"/>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Likelihood Table</a:t>
                </a:r>
              </a:p>
            </p:txBody>
          </p:sp>
        </p:grpSp>
        <p:sp>
          <p:nvSpPr>
            <p:cNvPr id="12" name="Rectangle 11">
              <a:extLst>
                <a:ext uri="{FF2B5EF4-FFF2-40B4-BE49-F238E27FC236}">
                  <a16:creationId xmlns:a16="http://schemas.microsoft.com/office/drawing/2014/main" id="{5B6BF852-8E9D-4982-A7F0-D6A100AEEE68}"/>
                </a:ext>
              </a:extLst>
            </p:cNvPr>
            <p:cNvSpPr/>
            <p:nvPr/>
          </p:nvSpPr>
          <p:spPr>
            <a:xfrm>
              <a:off x="3071637" y="2989874"/>
              <a:ext cx="532686" cy="218720"/>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7/14</a:t>
              </a:r>
            </a:p>
          </p:txBody>
        </p:sp>
        <p:sp>
          <p:nvSpPr>
            <p:cNvPr id="13" name="Rectangle 12">
              <a:extLst>
                <a:ext uri="{FF2B5EF4-FFF2-40B4-BE49-F238E27FC236}">
                  <a16:creationId xmlns:a16="http://schemas.microsoft.com/office/drawing/2014/main" id="{1BB1CBCB-FAA7-43D1-94F9-6B7465DC7AC8}"/>
                </a:ext>
              </a:extLst>
            </p:cNvPr>
            <p:cNvSpPr/>
            <p:nvPr/>
          </p:nvSpPr>
          <p:spPr>
            <a:xfrm>
              <a:off x="3069726" y="2315209"/>
              <a:ext cx="532686" cy="449378"/>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solidFill>
                <a:latin typeface="Open Sans"/>
              </a:endParaRPr>
            </a:p>
          </p:txBody>
        </p:sp>
      </p:grpSp>
      <p:grpSp>
        <p:nvGrpSpPr>
          <p:cNvPr id="25" name="Group 24">
            <a:extLst>
              <a:ext uri="{FF2B5EF4-FFF2-40B4-BE49-F238E27FC236}">
                <a16:creationId xmlns:a16="http://schemas.microsoft.com/office/drawing/2014/main" id="{2EBF59E8-F43E-4398-BEF8-E4B7F75D943E}"/>
              </a:ext>
            </a:extLst>
          </p:cNvPr>
          <p:cNvGrpSpPr/>
          <p:nvPr/>
        </p:nvGrpSpPr>
        <p:grpSpPr>
          <a:xfrm>
            <a:off x="9144837" y="2471417"/>
            <a:ext cx="5998864" cy="2151410"/>
            <a:chOff x="5875889" y="2539898"/>
            <a:chExt cx="3097707" cy="1110950"/>
          </a:xfrm>
        </p:grpSpPr>
        <p:grpSp>
          <p:nvGrpSpPr>
            <p:cNvPr id="26" name="Group 25">
              <a:extLst>
                <a:ext uri="{FF2B5EF4-FFF2-40B4-BE49-F238E27FC236}">
                  <a16:creationId xmlns:a16="http://schemas.microsoft.com/office/drawing/2014/main" id="{FB051F48-7DEC-4115-BD95-AB945D2A8D01}"/>
                </a:ext>
              </a:extLst>
            </p:cNvPr>
            <p:cNvGrpSpPr/>
            <p:nvPr/>
          </p:nvGrpSpPr>
          <p:grpSpPr>
            <a:xfrm>
              <a:off x="5876522" y="2539898"/>
              <a:ext cx="2565235" cy="897248"/>
              <a:chOff x="5630376" y="2341983"/>
              <a:chExt cx="2565235" cy="897248"/>
            </a:xfrm>
          </p:grpSpPr>
          <p:sp>
            <p:nvSpPr>
              <p:cNvPr id="34" name="Rectangle 33">
                <a:extLst>
                  <a:ext uri="{FF2B5EF4-FFF2-40B4-BE49-F238E27FC236}">
                    <a16:creationId xmlns:a16="http://schemas.microsoft.com/office/drawing/2014/main" id="{9C512CEE-D440-4278-9B84-C0EB06A06207}"/>
                  </a:ext>
                </a:extLst>
              </p:cNvPr>
              <p:cNvSpPr/>
              <p:nvPr/>
            </p:nvSpPr>
            <p:spPr>
              <a:xfrm>
                <a:off x="7150585"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Yes</a:t>
                </a:r>
              </a:p>
            </p:txBody>
          </p:sp>
          <p:sp>
            <p:nvSpPr>
              <p:cNvPr id="35" name="Rectangle 34">
                <a:extLst>
                  <a:ext uri="{FF2B5EF4-FFF2-40B4-BE49-F238E27FC236}">
                    <a16:creationId xmlns:a16="http://schemas.microsoft.com/office/drawing/2014/main" id="{CDE65167-D702-4411-820B-CC872172DD1D}"/>
                  </a:ext>
                </a:extLst>
              </p:cNvPr>
              <p:cNvSpPr/>
              <p:nvPr/>
            </p:nvSpPr>
            <p:spPr>
              <a:xfrm>
                <a:off x="7663767" y="256742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No</a:t>
                </a:r>
              </a:p>
            </p:txBody>
          </p:sp>
          <p:sp>
            <p:nvSpPr>
              <p:cNvPr id="36" name="Rectangle 35">
                <a:extLst>
                  <a:ext uri="{FF2B5EF4-FFF2-40B4-BE49-F238E27FC236}">
                    <a16:creationId xmlns:a16="http://schemas.microsoft.com/office/drawing/2014/main" id="{A4DC5A80-5FAC-47A7-BD7B-0906AF3E1D91}"/>
                  </a:ext>
                </a:extLst>
              </p:cNvPr>
              <p:cNvSpPr/>
              <p:nvPr/>
            </p:nvSpPr>
            <p:spPr>
              <a:xfrm>
                <a:off x="7150585"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6/9</a:t>
                </a:r>
              </a:p>
            </p:txBody>
          </p:sp>
          <p:sp>
            <p:nvSpPr>
              <p:cNvPr id="37" name="Rectangle 36">
                <a:extLst>
                  <a:ext uri="{FF2B5EF4-FFF2-40B4-BE49-F238E27FC236}">
                    <a16:creationId xmlns:a16="http://schemas.microsoft.com/office/drawing/2014/main" id="{B9F7EC46-6B7C-4CBD-91B3-2D16335069F2}"/>
                  </a:ext>
                </a:extLst>
              </p:cNvPr>
              <p:cNvSpPr/>
              <p:nvPr/>
            </p:nvSpPr>
            <p:spPr>
              <a:xfrm>
                <a:off x="7663767" y="2791360"/>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2/5</a:t>
                </a:r>
              </a:p>
            </p:txBody>
          </p:sp>
          <p:sp>
            <p:nvSpPr>
              <p:cNvPr id="38" name="Rectangle 37">
                <a:extLst>
                  <a:ext uri="{FF2B5EF4-FFF2-40B4-BE49-F238E27FC236}">
                    <a16:creationId xmlns:a16="http://schemas.microsoft.com/office/drawing/2014/main" id="{93E8FAEC-E04D-4181-8C80-BBB4A52326C6}"/>
                  </a:ext>
                </a:extLst>
              </p:cNvPr>
              <p:cNvSpPr/>
              <p:nvPr/>
            </p:nvSpPr>
            <p:spPr>
              <a:xfrm>
                <a:off x="7150585"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3/9</a:t>
                </a:r>
              </a:p>
            </p:txBody>
          </p:sp>
          <p:sp>
            <p:nvSpPr>
              <p:cNvPr id="39" name="Rectangle 38">
                <a:extLst>
                  <a:ext uri="{FF2B5EF4-FFF2-40B4-BE49-F238E27FC236}">
                    <a16:creationId xmlns:a16="http://schemas.microsoft.com/office/drawing/2014/main" id="{83C35D61-4397-414D-9225-E74038C36262}"/>
                  </a:ext>
                </a:extLst>
              </p:cNvPr>
              <p:cNvSpPr/>
              <p:nvPr/>
            </p:nvSpPr>
            <p:spPr>
              <a:xfrm>
                <a:off x="7663767" y="3015295"/>
                <a:ext cx="531844"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3/5</a:t>
                </a:r>
              </a:p>
            </p:txBody>
          </p:sp>
          <p:sp>
            <p:nvSpPr>
              <p:cNvPr id="40" name="Rectangle 39">
                <a:extLst>
                  <a:ext uri="{FF2B5EF4-FFF2-40B4-BE49-F238E27FC236}">
                    <a16:creationId xmlns:a16="http://schemas.microsoft.com/office/drawing/2014/main" id="{F1D229E1-0DE2-42C5-94C9-969420E9CA84}"/>
                  </a:ext>
                </a:extLst>
              </p:cNvPr>
              <p:cNvSpPr/>
              <p:nvPr/>
            </p:nvSpPr>
            <p:spPr>
              <a:xfrm>
                <a:off x="6398309" y="2791360"/>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Weak</a:t>
                </a:r>
              </a:p>
            </p:txBody>
          </p:sp>
          <p:sp>
            <p:nvSpPr>
              <p:cNvPr id="41" name="Rectangle 40">
                <a:extLst>
                  <a:ext uri="{FF2B5EF4-FFF2-40B4-BE49-F238E27FC236}">
                    <a16:creationId xmlns:a16="http://schemas.microsoft.com/office/drawing/2014/main" id="{A154A49C-D02F-41E2-9AC0-4A9608D580BC}"/>
                  </a:ext>
                </a:extLst>
              </p:cNvPr>
              <p:cNvSpPr/>
              <p:nvPr/>
            </p:nvSpPr>
            <p:spPr>
              <a:xfrm>
                <a:off x="6398309" y="3015295"/>
                <a:ext cx="75227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Strong</a:t>
                </a:r>
              </a:p>
            </p:txBody>
          </p:sp>
          <p:sp>
            <p:nvSpPr>
              <p:cNvPr id="42" name="Rectangle 41">
                <a:extLst>
                  <a:ext uri="{FF2B5EF4-FFF2-40B4-BE49-F238E27FC236}">
                    <a16:creationId xmlns:a16="http://schemas.microsoft.com/office/drawing/2014/main" id="{22EDA98C-C519-4DA8-B79A-0DE12D11D03E}"/>
                  </a:ext>
                </a:extLst>
              </p:cNvPr>
              <p:cNvSpPr/>
              <p:nvPr/>
            </p:nvSpPr>
            <p:spPr>
              <a:xfrm>
                <a:off x="5630377" y="2786697"/>
                <a:ext cx="767932" cy="452534"/>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Wind</a:t>
                </a:r>
              </a:p>
            </p:txBody>
          </p:sp>
          <p:sp>
            <p:nvSpPr>
              <p:cNvPr id="43" name="Rectangle 42">
                <a:extLst>
                  <a:ext uri="{FF2B5EF4-FFF2-40B4-BE49-F238E27FC236}">
                    <a16:creationId xmlns:a16="http://schemas.microsoft.com/office/drawing/2014/main" id="{0990C47F-164C-48DC-8FFD-3446D2E88714}"/>
                  </a:ext>
                </a:extLst>
              </p:cNvPr>
              <p:cNvSpPr/>
              <p:nvPr/>
            </p:nvSpPr>
            <p:spPr>
              <a:xfrm>
                <a:off x="7150585" y="2341983"/>
                <a:ext cx="1045026" cy="223935"/>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Play</a:t>
                </a:r>
              </a:p>
            </p:txBody>
          </p:sp>
          <p:sp>
            <p:nvSpPr>
              <p:cNvPr id="44" name="Rectangle 43">
                <a:extLst>
                  <a:ext uri="{FF2B5EF4-FFF2-40B4-BE49-F238E27FC236}">
                    <a16:creationId xmlns:a16="http://schemas.microsoft.com/office/drawing/2014/main" id="{424959CD-7E5B-4FDC-9BC3-DEBE39DDC1C0}"/>
                  </a:ext>
                </a:extLst>
              </p:cNvPr>
              <p:cNvSpPr/>
              <p:nvPr/>
            </p:nvSpPr>
            <p:spPr>
              <a:xfrm>
                <a:off x="5630376" y="2341983"/>
                <a:ext cx="1520210" cy="444713"/>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1"/>
                    </a:solidFill>
                    <a:latin typeface="Open Sans"/>
                  </a:rPr>
                  <a:t>Likelihood Table</a:t>
                </a:r>
              </a:p>
            </p:txBody>
          </p:sp>
        </p:grpSp>
        <p:sp>
          <p:nvSpPr>
            <p:cNvPr id="27" name="Rectangle 26">
              <a:extLst>
                <a:ext uri="{FF2B5EF4-FFF2-40B4-BE49-F238E27FC236}">
                  <a16:creationId xmlns:a16="http://schemas.microsoft.com/office/drawing/2014/main" id="{F1BE153B-65CA-477F-9C2F-12FC4924B02B}"/>
                </a:ext>
              </a:extLst>
            </p:cNvPr>
            <p:cNvSpPr/>
            <p:nvPr/>
          </p:nvSpPr>
          <p:spPr>
            <a:xfrm>
              <a:off x="7396097" y="3440292"/>
              <a:ext cx="513182" cy="209311"/>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9/14</a:t>
              </a:r>
            </a:p>
          </p:txBody>
        </p:sp>
        <p:sp>
          <p:nvSpPr>
            <p:cNvPr id="28" name="Rectangle 27">
              <a:extLst>
                <a:ext uri="{FF2B5EF4-FFF2-40B4-BE49-F238E27FC236}">
                  <a16:creationId xmlns:a16="http://schemas.microsoft.com/office/drawing/2014/main" id="{3B401014-8B93-4F31-A1A0-6FE0C91CCE1B}"/>
                </a:ext>
              </a:extLst>
            </p:cNvPr>
            <p:cNvSpPr/>
            <p:nvPr/>
          </p:nvSpPr>
          <p:spPr>
            <a:xfrm>
              <a:off x="7909279" y="3442407"/>
              <a:ext cx="531212" cy="207196"/>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5/14</a:t>
              </a:r>
            </a:p>
          </p:txBody>
        </p:sp>
        <p:sp>
          <p:nvSpPr>
            <p:cNvPr id="29" name="Rectangle 28">
              <a:extLst>
                <a:ext uri="{FF2B5EF4-FFF2-40B4-BE49-F238E27FC236}">
                  <a16:creationId xmlns:a16="http://schemas.microsoft.com/office/drawing/2014/main" id="{FA316D4C-2D33-4903-B884-B2B09FBBCE2B}"/>
                </a:ext>
              </a:extLst>
            </p:cNvPr>
            <p:cNvSpPr/>
            <p:nvPr/>
          </p:nvSpPr>
          <p:spPr>
            <a:xfrm>
              <a:off x="5875889" y="3442407"/>
              <a:ext cx="1520842" cy="207196"/>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accent1"/>
                </a:solidFill>
                <a:latin typeface="Open Sans"/>
              </a:endParaRPr>
            </a:p>
          </p:txBody>
        </p:sp>
        <p:sp>
          <p:nvSpPr>
            <p:cNvPr id="30" name="Rectangle 29">
              <a:extLst>
                <a:ext uri="{FF2B5EF4-FFF2-40B4-BE49-F238E27FC236}">
                  <a16:creationId xmlns:a16="http://schemas.microsoft.com/office/drawing/2014/main" id="{0EE31B2A-F846-40A2-BB9E-49F56070D905}"/>
                </a:ext>
              </a:extLst>
            </p:cNvPr>
            <p:cNvSpPr/>
            <p:nvPr/>
          </p:nvSpPr>
          <p:spPr>
            <a:xfrm>
              <a:off x="8438999" y="2983857"/>
              <a:ext cx="532685" cy="236067"/>
            </a:xfrm>
            <a:prstGeom prst="rect">
              <a:avLst/>
            </a:prstGeom>
            <a:solidFill>
              <a:schemeClr val="accent5">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8/14</a:t>
              </a:r>
            </a:p>
          </p:txBody>
        </p:sp>
        <p:sp>
          <p:nvSpPr>
            <p:cNvPr id="31" name="Rectangle 30">
              <a:extLst>
                <a:ext uri="{FF2B5EF4-FFF2-40B4-BE49-F238E27FC236}">
                  <a16:creationId xmlns:a16="http://schemas.microsoft.com/office/drawing/2014/main" id="{FD6F56E9-F41B-4380-B80E-F1EC77632D6A}"/>
                </a:ext>
              </a:extLst>
            </p:cNvPr>
            <p:cNvSpPr/>
            <p:nvPr/>
          </p:nvSpPr>
          <p:spPr>
            <a:xfrm>
              <a:off x="8438999" y="3439997"/>
              <a:ext cx="532686" cy="210851"/>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solidFill>
                <a:latin typeface="Open Sans"/>
              </a:endParaRPr>
            </a:p>
          </p:txBody>
        </p:sp>
        <p:sp>
          <p:nvSpPr>
            <p:cNvPr id="32" name="Rectangle 31">
              <a:extLst>
                <a:ext uri="{FF2B5EF4-FFF2-40B4-BE49-F238E27FC236}">
                  <a16:creationId xmlns:a16="http://schemas.microsoft.com/office/drawing/2014/main" id="{18462E68-F6FC-44D0-A5E8-824916AF248C}"/>
                </a:ext>
              </a:extLst>
            </p:cNvPr>
            <p:cNvSpPr/>
            <p:nvPr/>
          </p:nvSpPr>
          <p:spPr>
            <a:xfrm>
              <a:off x="8440910" y="3218473"/>
              <a:ext cx="532686" cy="218720"/>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latin typeface="Open Sans"/>
                </a:rPr>
                <a:t>6/14</a:t>
              </a:r>
            </a:p>
          </p:txBody>
        </p:sp>
        <p:sp>
          <p:nvSpPr>
            <p:cNvPr id="33" name="Rectangle 32">
              <a:extLst>
                <a:ext uri="{FF2B5EF4-FFF2-40B4-BE49-F238E27FC236}">
                  <a16:creationId xmlns:a16="http://schemas.microsoft.com/office/drawing/2014/main" id="{F1B9CCF2-FC37-41EA-B68D-21A3DD8407DE}"/>
                </a:ext>
              </a:extLst>
            </p:cNvPr>
            <p:cNvSpPr/>
            <p:nvPr/>
          </p:nvSpPr>
          <p:spPr>
            <a:xfrm>
              <a:off x="8438999" y="2539898"/>
              <a:ext cx="532686" cy="450884"/>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tx2"/>
                </a:solidFill>
                <a:latin typeface="Open Sans"/>
              </a:endParaRPr>
            </a:p>
          </p:txBody>
        </p:sp>
      </p:grpSp>
      <p:sp>
        <p:nvSpPr>
          <p:cNvPr id="45" name="TextBox 44">
            <a:extLst>
              <a:ext uri="{FF2B5EF4-FFF2-40B4-BE49-F238E27FC236}">
                <a16:creationId xmlns:a16="http://schemas.microsoft.com/office/drawing/2014/main" id="{4420A26F-3042-46DA-95D5-E580DCE7B821}"/>
              </a:ext>
            </a:extLst>
          </p:cNvPr>
          <p:cNvSpPr txBox="1"/>
          <p:nvPr/>
        </p:nvSpPr>
        <p:spPr>
          <a:xfrm>
            <a:off x="1124403" y="2038812"/>
            <a:ext cx="3991173" cy="400110"/>
          </a:xfrm>
          <a:prstGeom prst="rect">
            <a:avLst/>
          </a:prstGeom>
          <a:solidFill>
            <a:schemeClr val="accent2">
              <a:lumMod val="20000"/>
              <a:lumOff val="80000"/>
            </a:schemeClr>
          </a:solidFill>
          <a:ln>
            <a:solidFill>
              <a:schemeClr val="bg1"/>
            </a:solidFill>
          </a:ln>
          <a:effectLst>
            <a:outerShdw blurRad="50800" dist="38100" dir="5400000" algn="t" rotWithShape="0">
              <a:prstClr val="black">
                <a:alpha val="40000"/>
              </a:prstClr>
            </a:outerShdw>
          </a:effectLst>
        </p:spPr>
        <p:txBody>
          <a:bodyPr wrap="square" rtlCol="0">
            <a:spAutoFit/>
          </a:bodyPr>
          <a:lstStyle/>
          <a:p>
            <a:pPr marL="0" defTabSz="430213">
              <a:spcAft>
                <a:spcPts val="400"/>
              </a:spcAft>
              <a:buSzPct val="100000"/>
            </a:pPr>
            <a:r>
              <a:rPr lang="en-US" sz="2000" dirty="0">
                <a:solidFill>
                  <a:srgbClr val="000000"/>
                </a:solidFill>
                <a:latin typeface="Open Sans" panose="020B0606030504020204"/>
                <a:cs typeface="HP Simplified" pitchFamily="34" charset="0"/>
              </a:rPr>
              <a:t>Likelihood table for Humidity</a:t>
            </a:r>
          </a:p>
        </p:txBody>
      </p:sp>
      <p:sp>
        <p:nvSpPr>
          <p:cNvPr id="46" name="TextBox 45">
            <a:extLst>
              <a:ext uri="{FF2B5EF4-FFF2-40B4-BE49-F238E27FC236}">
                <a16:creationId xmlns:a16="http://schemas.microsoft.com/office/drawing/2014/main" id="{AC8EFFE7-353F-427A-9F8A-64E5DCBB5BF4}"/>
              </a:ext>
            </a:extLst>
          </p:cNvPr>
          <p:cNvSpPr txBox="1"/>
          <p:nvPr/>
        </p:nvSpPr>
        <p:spPr>
          <a:xfrm>
            <a:off x="9144837" y="2036157"/>
            <a:ext cx="3991173" cy="400110"/>
          </a:xfrm>
          <a:prstGeom prst="rect">
            <a:avLst/>
          </a:prstGeom>
          <a:solidFill>
            <a:schemeClr val="accent2">
              <a:lumMod val="20000"/>
              <a:lumOff val="80000"/>
            </a:schemeClr>
          </a:solidFill>
          <a:ln>
            <a:solidFill>
              <a:schemeClr val="bg1"/>
            </a:solidFill>
          </a:ln>
          <a:effectLst>
            <a:outerShdw blurRad="50800" dist="38100" dir="5400000" algn="t" rotWithShape="0">
              <a:prstClr val="black">
                <a:alpha val="40000"/>
              </a:prstClr>
            </a:outerShdw>
          </a:effectLst>
        </p:spPr>
        <p:txBody>
          <a:bodyPr wrap="square" rtlCol="0">
            <a:spAutoFit/>
          </a:bodyPr>
          <a:lstStyle/>
          <a:p>
            <a:pPr marL="0" defTabSz="430213">
              <a:spcAft>
                <a:spcPts val="400"/>
              </a:spcAft>
              <a:buSzPct val="100000"/>
            </a:pPr>
            <a:r>
              <a:rPr lang="en-US" sz="2000" dirty="0">
                <a:solidFill>
                  <a:srgbClr val="000000"/>
                </a:solidFill>
                <a:latin typeface="Open Sans" panose="020B0606030504020204"/>
                <a:cs typeface="HP Simplified" pitchFamily="34" charset="0"/>
              </a:rPr>
              <a:t>Likelihood table for Wind</a:t>
            </a:r>
          </a:p>
        </p:txBody>
      </p:sp>
      <p:grpSp>
        <p:nvGrpSpPr>
          <p:cNvPr id="51" name="Group 50">
            <a:extLst>
              <a:ext uri="{FF2B5EF4-FFF2-40B4-BE49-F238E27FC236}">
                <a16:creationId xmlns:a16="http://schemas.microsoft.com/office/drawing/2014/main" id="{494D90A3-FF06-494A-A84C-4486BCB6D6B7}"/>
              </a:ext>
            </a:extLst>
          </p:cNvPr>
          <p:cNvGrpSpPr/>
          <p:nvPr/>
        </p:nvGrpSpPr>
        <p:grpSpPr>
          <a:xfrm>
            <a:off x="2026514" y="5191351"/>
            <a:ext cx="6703829" cy="959146"/>
            <a:chOff x="1939428" y="5591461"/>
            <a:chExt cx="6703829" cy="959146"/>
          </a:xfrm>
        </p:grpSpPr>
        <p:sp>
          <p:nvSpPr>
            <p:cNvPr id="47" name="TextBox 46">
              <a:extLst>
                <a:ext uri="{FF2B5EF4-FFF2-40B4-BE49-F238E27FC236}">
                  <a16:creationId xmlns:a16="http://schemas.microsoft.com/office/drawing/2014/main" id="{6F415FFB-E088-48BD-A064-18ABF72DCD30}"/>
                </a:ext>
              </a:extLst>
            </p:cNvPr>
            <p:cNvSpPr txBox="1"/>
            <p:nvPr/>
          </p:nvSpPr>
          <p:spPr>
            <a:xfrm>
              <a:off x="1939428" y="5591461"/>
              <a:ext cx="6703829" cy="400110"/>
            </a:xfrm>
            <a:prstGeom prst="rect">
              <a:avLst/>
            </a:prstGeom>
            <a:noFill/>
          </p:spPr>
          <p:txBody>
            <a:bodyPr wrap="square" rtlCol="0">
              <a:spAutoFit/>
            </a:bodyPr>
            <a:lstStyle/>
            <a:p>
              <a:pPr defTabSz="430213">
                <a:spcAft>
                  <a:spcPts val="400"/>
                </a:spcAft>
                <a:buSzPct val="100000"/>
              </a:pPr>
              <a:r>
                <a:rPr lang="en-US" sz="2000" i="1" dirty="0">
                  <a:solidFill>
                    <a:schemeClr val="accent2"/>
                  </a:solidFill>
                  <a:latin typeface="Open Sans" panose="020B0606030504020204"/>
                  <a:cs typeface="HP Simplified" pitchFamily="34" charset="0"/>
                </a:rPr>
                <a:t>P</a:t>
              </a:r>
              <a:r>
                <a:rPr lang="en-US" sz="2000" dirty="0">
                  <a:solidFill>
                    <a:schemeClr val="accent2"/>
                  </a:solidFill>
                  <a:latin typeface="Open Sans" panose="020B0606030504020204"/>
                  <a:cs typeface="HP Simplified" pitchFamily="34" charset="0"/>
                </a:rPr>
                <a:t>(</a:t>
              </a:r>
              <a:r>
                <a:rPr lang="en-US" sz="2000" i="1" dirty="0" err="1">
                  <a:solidFill>
                    <a:schemeClr val="accent2"/>
                  </a:solidFill>
                  <a:latin typeface="Open Sans" panose="020B0606030504020204"/>
                  <a:cs typeface="HP Simplified" pitchFamily="34" charset="0"/>
                </a:rPr>
                <a:t>Yes|High</a:t>
              </a:r>
              <a:r>
                <a:rPr lang="en-US" sz="2000" dirty="0">
                  <a:solidFill>
                    <a:schemeClr val="accent2"/>
                  </a:solidFill>
                  <a:latin typeface="Open Sans" panose="020B0606030504020204"/>
                  <a:cs typeface="HP Simplified" pitchFamily="34" charset="0"/>
                </a:rPr>
                <a:t>) </a:t>
              </a:r>
              <a:r>
                <a:rPr lang="en-US" sz="2000" dirty="0">
                  <a:latin typeface="Open Sans" panose="020B0606030504020204"/>
                  <a:cs typeface="HP Simplified" pitchFamily="34" charset="0"/>
                </a:rPr>
                <a:t>= 0.33 x 0.6 / 0.5 = 0.42 </a:t>
              </a:r>
            </a:p>
          </p:txBody>
        </p:sp>
        <p:sp>
          <p:nvSpPr>
            <p:cNvPr id="48" name="TextBox 47">
              <a:extLst>
                <a:ext uri="{FF2B5EF4-FFF2-40B4-BE49-F238E27FC236}">
                  <a16:creationId xmlns:a16="http://schemas.microsoft.com/office/drawing/2014/main" id="{C26C9EAC-2B9D-49BC-A566-C0648EFE30C8}"/>
                </a:ext>
              </a:extLst>
            </p:cNvPr>
            <p:cNvSpPr txBox="1"/>
            <p:nvPr/>
          </p:nvSpPr>
          <p:spPr>
            <a:xfrm>
              <a:off x="1946009" y="6150497"/>
              <a:ext cx="6440525" cy="400110"/>
            </a:xfrm>
            <a:prstGeom prst="rect">
              <a:avLst/>
            </a:prstGeom>
            <a:noFill/>
          </p:spPr>
          <p:txBody>
            <a:bodyPr wrap="square" rtlCol="0">
              <a:spAutoFit/>
            </a:bodyPr>
            <a:lstStyle/>
            <a:p>
              <a:pPr defTabSz="430213">
                <a:spcAft>
                  <a:spcPts val="400"/>
                </a:spcAft>
                <a:buSzPct val="100000"/>
              </a:pPr>
              <a:r>
                <a:rPr lang="en-US" sz="2000" i="1" dirty="0">
                  <a:solidFill>
                    <a:schemeClr val="accent2"/>
                  </a:solidFill>
                  <a:latin typeface="Open Sans" panose="020B0606030504020204"/>
                  <a:cs typeface="HP Simplified" pitchFamily="34" charset="0"/>
                </a:rPr>
                <a:t>P</a:t>
              </a:r>
              <a:r>
                <a:rPr lang="en-US" sz="2000" dirty="0">
                  <a:solidFill>
                    <a:schemeClr val="accent2"/>
                  </a:solidFill>
                  <a:latin typeface="Open Sans" panose="020B0606030504020204"/>
                  <a:cs typeface="HP Simplified" pitchFamily="34" charset="0"/>
                </a:rPr>
                <a:t>(</a:t>
              </a:r>
              <a:r>
                <a:rPr lang="en-US" sz="2000" i="1" dirty="0" err="1">
                  <a:solidFill>
                    <a:schemeClr val="accent2"/>
                  </a:solidFill>
                  <a:latin typeface="Open Sans" panose="020B0606030504020204"/>
                  <a:cs typeface="HP Simplified" pitchFamily="34" charset="0"/>
                </a:rPr>
                <a:t>No|High</a:t>
              </a:r>
              <a:r>
                <a:rPr lang="en-US" sz="2000" dirty="0">
                  <a:solidFill>
                    <a:schemeClr val="accent2"/>
                  </a:solidFill>
                  <a:latin typeface="Open Sans" panose="020B0606030504020204"/>
                  <a:cs typeface="HP Simplified" pitchFamily="34" charset="0"/>
                </a:rPr>
                <a:t>) </a:t>
              </a:r>
              <a:r>
                <a:rPr lang="en-US" sz="2000" dirty="0">
                  <a:latin typeface="Open Sans" panose="020B0606030504020204"/>
                  <a:cs typeface="HP Simplified" pitchFamily="34" charset="0"/>
                </a:rPr>
                <a:t>= 0.8 x 0.36 / 0.5 = 0.58</a:t>
              </a:r>
            </a:p>
          </p:txBody>
        </p:sp>
      </p:grpSp>
      <p:grpSp>
        <p:nvGrpSpPr>
          <p:cNvPr id="52" name="Group 51">
            <a:extLst>
              <a:ext uri="{FF2B5EF4-FFF2-40B4-BE49-F238E27FC236}">
                <a16:creationId xmlns:a16="http://schemas.microsoft.com/office/drawing/2014/main" id="{D1DD487D-02D0-480E-AF43-40F1BED57259}"/>
              </a:ext>
            </a:extLst>
          </p:cNvPr>
          <p:cNvGrpSpPr/>
          <p:nvPr/>
        </p:nvGrpSpPr>
        <p:grpSpPr>
          <a:xfrm>
            <a:off x="10001542" y="5115530"/>
            <a:ext cx="7190830" cy="959146"/>
            <a:chOff x="6715650" y="5591461"/>
            <a:chExt cx="7190830" cy="959146"/>
          </a:xfrm>
        </p:grpSpPr>
        <p:sp>
          <p:nvSpPr>
            <p:cNvPr id="49" name="TextBox 48">
              <a:extLst>
                <a:ext uri="{FF2B5EF4-FFF2-40B4-BE49-F238E27FC236}">
                  <a16:creationId xmlns:a16="http://schemas.microsoft.com/office/drawing/2014/main" id="{53502AA8-F380-4D40-B457-076802C459EC}"/>
                </a:ext>
              </a:extLst>
            </p:cNvPr>
            <p:cNvSpPr txBox="1"/>
            <p:nvPr/>
          </p:nvSpPr>
          <p:spPr>
            <a:xfrm>
              <a:off x="6715650" y="5591461"/>
              <a:ext cx="7190830" cy="400110"/>
            </a:xfrm>
            <a:prstGeom prst="rect">
              <a:avLst/>
            </a:prstGeom>
            <a:noFill/>
          </p:spPr>
          <p:txBody>
            <a:bodyPr wrap="square" rtlCol="0">
              <a:spAutoFit/>
            </a:bodyPr>
            <a:lstStyle/>
            <a:p>
              <a:pPr defTabSz="430213">
                <a:spcAft>
                  <a:spcPts val="400"/>
                </a:spcAft>
                <a:buSzPct val="100000"/>
              </a:pPr>
              <a:r>
                <a:rPr lang="en-US" sz="2000" i="1" dirty="0">
                  <a:solidFill>
                    <a:schemeClr val="accent2"/>
                  </a:solidFill>
                  <a:latin typeface="Open Sans" panose="020B0606030504020204"/>
                  <a:cs typeface="HP Simplified" pitchFamily="34" charset="0"/>
                </a:rPr>
                <a:t>P</a:t>
              </a:r>
              <a:r>
                <a:rPr lang="en-US" sz="2000" dirty="0">
                  <a:solidFill>
                    <a:schemeClr val="accent2"/>
                  </a:solidFill>
                  <a:latin typeface="Open Sans" panose="020B0606030504020204"/>
                  <a:cs typeface="HP Simplified" pitchFamily="34" charset="0"/>
                </a:rPr>
                <a:t>(</a:t>
              </a:r>
              <a:r>
                <a:rPr lang="en-US" sz="2000" i="1" dirty="0" err="1">
                  <a:solidFill>
                    <a:schemeClr val="accent2"/>
                  </a:solidFill>
                  <a:latin typeface="Open Sans" panose="020B0606030504020204"/>
                  <a:cs typeface="HP Simplified" pitchFamily="34" charset="0"/>
                </a:rPr>
                <a:t>Yes|Weak</a:t>
              </a:r>
              <a:r>
                <a:rPr lang="en-US" sz="2000" dirty="0">
                  <a:solidFill>
                    <a:schemeClr val="accent2"/>
                  </a:solidFill>
                  <a:latin typeface="Open Sans" panose="020B0606030504020204"/>
                  <a:cs typeface="HP Simplified" pitchFamily="34" charset="0"/>
                </a:rPr>
                <a:t>) </a:t>
              </a:r>
              <a:r>
                <a:rPr lang="en-US" sz="2000" dirty="0">
                  <a:latin typeface="Open Sans" panose="020B0606030504020204"/>
                  <a:cs typeface="HP Simplified" pitchFamily="34" charset="0"/>
                </a:rPr>
                <a:t>= 0.67 x 0.64 / 0.57 = 0.75 </a:t>
              </a:r>
            </a:p>
          </p:txBody>
        </p:sp>
        <p:sp>
          <p:nvSpPr>
            <p:cNvPr id="50" name="TextBox 49">
              <a:extLst>
                <a:ext uri="{FF2B5EF4-FFF2-40B4-BE49-F238E27FC236}">
                  <a16:creationId xmlns:a16="http://schemas.microsoft.com/office/drawing/2014/main" id="{5DF98408-6AF6-4EB4-A8F8-33AE8B5A5E7B}"/>
                </a:ext>
              </a:extLst>
            </p:cNvPr>
            <p:cNvSpPr txBox="1"/>
            <p:nvPr/>
          </p:nvSpPr>
          <p:spPr>
            <a:xfrm>
              <a:off x="6715650" y="6150497"/>
              <a:ext cx="6703829" cy="400110"/>
            </a:xfrm>
            <a:prstGeom prst="rect">
              <a:avLst/>
            </a:prstGeom>
            <a:noFill/>
          </p:spPr>
          <p:txBody>
            <a:bodyPr wrap="square" rtlCol="0">
              <a:spAutoFit/>
            </a:bodyPr>
            <a:lstStyle/>
            <a:p>
              <a:pPr defTabSz="430213">
                <a:spcAft>
                  <a:spcPts val="400"/>
                </a:spcAft>
                <a:buSzPct val="100000"/>
              </a:pPr>
              <a:r>
                <a:rPr lang="en-US" sz="2000" i="1" dirty="0">
                  <a:solidFill>
                    <a:schemeClr val="accent2"/>
                  </a:solidFill>
                  <a:latin typeface="Open Sans" panose="020B0606030504020204"/>
                  <a:cs typeface="HP Simplified" pitchFamily="34" charset="0"/>
                </a:rPr>
                <a:t>P</a:t>
              </a:r>
              <a:r>
                <a:rPr lang="en-US" sz="2000" dirty="0">
                  <a:solidFill>
                    <a:schemeClr val="accent2"/>
                  </a:solidFill>
                  <a:latin typeface="Open Sans" panose="020B0606030504020204"/>
                  <a:cs typeface="HP Simplified" pitchFamily="34" charset="0"/>
                </a:rPr>
                <a:t>(</a:t>
              </a:r>
              <a:r>
                <a:rPr lang="en-US" sz="2000" i="1" dirty="0" err="1">
                  <a:solidFill>
                    <a:schemeClr val="accent2"/>
                  </a:solidFill>
                  <a:latin typeface="Open Sans" panose="020B0606030504020204"/>
                  <a:cs typeface="HP Simplified" pitchFamily="34" charset="0"/>
                </a:rPr>
                <a:t>No|Weak</a:t>
              </a:r>
              <a:r>
                <a:rPr lang="en-US" sz="2000" dirty="0">
                  <a:solidFill>
                    <a:schemeClr val="accent2"/>
                  </a:solidFill>
                  <a:latin typeface="Open Sans" panose="020B0606030504020204"/>
                  <a:cs typeface="HP Simplified" pitchFamily="34" charset="0"/>
                </a:rPr>
                <a:t>) </a:t>
              </a:r>
              <a:r>
                <a:rPr lang="en-US" sz="2000" dirty="0">
                  <a:latin typeface="Open Sans" panose="020B0606030504020204"/>
                  <a:cs typeface="HP Simplified" pitchFamily="34" charset="0"/>
                </a:rPr>
                <a:t>= 0.4 x 0.36 / 0.57 = 0.25 </a:t>
              </a:r>
            </a:p>
          </p:txBody>
        </p:sp>
      </p:grpSp>
    </p:spTree>
    <p:extLst>
      <p:ext uri="{BB962C8B-B14F-4D97-AF65-F5344CB8AC3E}">
        <p14:creationId xmlns:p14="http://schemas.microsoft.com/office/powerpoint/2010/main" val="35616768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5964FF1-1C4F-459C-B6B2-8C7618355C6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Getting th</a:t>
            </a:r>
            <a:r>
              <a:rPr lang="en-US" dirty="0">
                <a:solidFill>
                  <a:schemeClr val="tx1">
                    <a:lumMod val="75000"/>
                    <a:lumOff val="25000"/>
                  </a:schemeClr>
                </a:solidFill>
              </a:rPr>
              <a:t>e Output</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grpSp>
        <p:nvGrpSpPr>
          <p:cNvPr id="7" name="Group 6">
            <a:extLst>
              <a:ext uri="{FF2B5EF4-FFF2-40B4-BE49-F238E27FC236}">
                <a16:creationId xmlns:a16="http://schemas.microsoft.com/office/drawing/2014/main" id="{8EDD794E-3741-4A86-AB34-6278BA8D4627}"/>
              </a:ext>
            </a:extLst>
          </p:cNvPr>
          <p:cNvGrpSpPr/>
          <p:nvPr/>
        </p:nvGrpSpPr>
        <p:grpSpPr>
          <a:xfrm>
            <a:off x="5524643" y="1495031"/>
            <a:ext cx="5320743" cy="3569516"/>
            <a:chOff x="5508104" y="987574"/>
            <a:chExt cx="3456384" cy="2318777"/>
          </a:xfrm>
        </p:grpSpPr>
        <p:sp>
          <p:nvSpPr>
            <p:cNvPr id="5" name="TextBox 4">
              <a:extLst>
                <a:ext uri="{FF2B5EF4-FFF2-40B4-BE49-F238E27FC236}">
                  <a16:creationId xmlns:a16="http://schemas.microsoft.com/office/drawing/2014/main" id="{BF8EE672-B952-43EA-AFE3-6710344DFDDE}"/>
                </a:ext>
              </a:extLst>
            </p:cNvPr>
            <p:cNvSpPr txBox="1"/>
            <p:nvPr/>
          </p:nvSpPr>
          <p:spPr>
            <a:xfrm>
              <a:off x="5508104" y="1059582"/>
              <a:ext cx="3456384" cy="2246769"/>
            </a:xfrm>
            <a:prstGeom prst="rect">
              <a:avLst/>
            </a:prstGeom>
            <a:noFill/>
          </p:spPr>
          <p:txBody>
            <a:bodyPr wrap="square" rtlCol="0">
              <a:spAutoFit/>
            </a:bodyPr>
            <a:lstStyle/>
            <a:p>
              <a:pPr defTabSz="457200" fontAlgn="auto">
                <a:spcBef>
                  <a:spcPts val="0"/>
                </a:spcBef>
                <a:spcAft>
                  <a:spcPts val="0"/>
                </a:spcAft>
              </a:pPr>
              <a:r>
                <a:rPr lang="en-US" sz="2000" dirty="0">
                  <a:solidFill>
                    <a:prstClr val="black"/>
                  </a:solidFill>
                  <a:latin typeface="Open Sans" panose="020B0606030504020204"/>
                  <a:ea typeface="Tahoma" panose="020B0604030504040204" pitchFamily="34" charset="0"/>
                  <a:cs typeface="Tahoma" panose="020B0604030504040204" pitchFamily="34" charset="0"/>
                </a:rPr>
                <a:t>	Outlook 		=	Rain </a:t>
              </a:r>
            </a:p>
            <a:p>
              <a:pPr defTabSz="457200" fontAlgn="auto">
                <a:spcBef>
                  <a:spcPts val="0"/>
                </a:spcBef>
                <a:spcAft>
                  <a:spcPts val="0"/>
                </a:spcAft>
              </a:pPr>
              <a:r>
                <a:rPr lang="en-US" sz="2000" dirty="0">
                  <a:solidFill>
                    <a:prstClr val="black"/>
                  </a:solidFill>
                  <a:latin typeface="Open Sans" panose="020B0606030504020204"/>
                  <a:ea typeface="Tahoma" panose="020B0604030504040204" pitchFamily="34" charset="0"/>
                  <a:cs typeface="Tahoma" panose="020B0604030504040204" pitchFamily="34" charset="0"/>
                </a:rPr>
                <a:t>	Humidity 		=	High</a:t>
              </a:r>
            </a:p>
            <a:p>
              <a:pPr defTabSz="457200" fontAlgn="auto">
                <a:spcBef>
                  <a:spcPts val="0"/>
                </a:spcBef>
                <a:spcAft>
                  <a:spcPts val="0"/>
                </a:spcAft>
              </a:pPr>
              <a:r>
                <a:rPr lang="en-US" sz="2000" dirty="0">
                  <a:solidFill>
                    <a:prstClr val="black"/>
                  </a:solidFill>
                  <a:latin typeface="Open Sans" panose="020B0606030504020204"/>
                  <a:ea typeface="Tahoma" panose="020B0604030504040204" pitchFamily="34" charset="0"/>
                  <a:cs typeface="Tahoma" panose="020B0604030504040204" pitchFamily="34" charset="0"/>
                </a:rPr>
                <a:t>	Wind			=	Weak</a:t>
              </a:r>
            </a:p>
            <a:p>
              <a:pPr defTabSz="457200" fontAlgn="auto">
                <a:spcBef>
                  <a:spcPts val="0"/>
                </a:spcBef>
                <a:spcAft>
                  <a:spcPts val="0"/>
                </a:spcAft>
              </a:pPr>
              <a:r>
                <a:rPr lang="en-US" sz="2000" dirty="0">
                  <a:solidFill>
                    <a:prstClr val="black"/>
                  </a:solidFill>
                  <a:latin typeface="Open Sans" panose="020B0606030504020204"/>
                  <a:ea typeface="Tahoma" panose="020B0604030504040204" pitchFamily="34" charset="0"/>
                  <a:cs typeface="Tahoma" panose="020B0604030504040204" pitchFamily="34" charset="0"/>
                </a:rPr>
                <a:t>	</a:t>
              </a:r>
              <a:r>
                <a:rPr lang="en-US" sz="2000" dirty="0">
                  <a:solidFill>
                    <a:srgbClr val="0096D6"/>
                  </a:solidFill>
                  <a:latin typeface="Open Sans" panose="020B0606030504020204"/>
                  <a:ea typeface="Tahoma" panose="020B0604030504040204" pitchFamily="34" charset="0"/>
                  <a:cs typeface="Tahoma" panose="020B0604030504040204" pitchFamily="34" charset="0"/>
                </a:rPr>
                <a:t>Play			=	?</a:t>
              </a:r>
              <a:endParaRPr lang="en-US" sz="2000" dirty="0">
                <a:solidFill>
                  <a:prstClr val="black"/>
                </a:solidFill>
                <a:latin typeface="Open Sans" panose="020B0606030504020204"/>
              </a:endParaRPr>
            </a:p>
            <a:p>
              <a:pPr defTabSz="430213" fontAlgn="auto">
                <a:spcBef>
                  <a:spcPts val="0"/>
                </a:spcBef>
                <a:spcAft>
                  <a:spcPts val="400"/>
                </a:spcAft>
                <a:buSzPct val="100000"/>
              </a:pPr>
              <a:endParaRPr lang="en-US" sz="2000" dirty="0" err="1">
                <a:solidFill>
                  <a:srgbClr val="000000"/>
                </a:solidFill>
                <a:latin typeface="Open Sans" panose="020B0606030504020204"/>
                <a:cs typeface="HP Simplified" pitchFamily="34" charset="0"/>
              </a:endParaRPr>
            </a:p>
          </p:txBody>
        </p:sp>
        <p:sp>
          <p:nvSpPr>
            <p:cNvPr id="6" name="Rectangle: Rounded Corners 5">
              <a:extLst>
                <a:ext uri="{FF2B5EF4-FFF2-40B4-BE49-F238E27FC236}">
                  <a16:creationId xmlns:a16="http://schemas.microsoft.com/office/drawing/2014/main" id="{E7864196-19E4-4805-A190-344EFD4FEB32}"/>
                </a:ext>
              </a:extLst>
            </p:cNvPr>
            <p:cNvSpPr/>
            <p:nvPr/>
          </p:nvSpPr>
          <p:spPr bwMode="auto">
            <a:xfrm>
              <a:off x="5724128" y="987574"/>
              <a:ext cx="2808312" cy="1368152"/>
            </a:xfrm>
            <a:prstGeom prst="roundRect">
              <a:avLst/>
            </a:prstGeom>
            <a:noFill/>
            <a:ln w="28575" cap="flat" cmpd="sng" algn="ctr">
              <a:solidFill>
                <a:schemeClr val="accent2"/>
              </a:solidFill>
              <a:prstDash val="solid"/>
              <a:round/>
              <a:headEnd type="none" w="sm" len="sm"/>
              <a:tailEnd type="none" w="sm" len="sm"/>
            </a:ln>
            <a:effectLst>
              <a:glow rad="635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grpSp>
      <p:pic>
        <p:nvPicPr>
          <p:cNvPr id="9" name="Shape 375">
            <a:extLst>
              <a:ext uri="{FF2B5EF4-FFF2-40B4-BE49-F238E27FC236}">
                <a16:creationId xmlns:a16="http://schemas.microsoft.com/office/drawing/2014/main" id="{1C60E4A5-5BA2-431A-A4D6-090C71ADDCA8}"/>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grpSp>
        <p:nvGrpSpPr>
          <p:cNvPr id="16" name="Group 15">
            <a:extLst>
              <a:ext uri="{FF2B5EF4-FFF2-40B4-BE49-F238E27FC236}">
                <a16:creationId xmlns:a16="http://schemas.microsoft.com/office/drawing/2014/main" id="{E99F8185-9369-4589-A02A-DFF4A5ED36DE}"/>
              </a:ext>
            </a:extLst>
          </p:cNvPr>
          <p:cNvGrpSpPr/>
          <p:nvPr/>
        </p:nvGrpSpPr>
        <p:grpSpPr>
          <a:xfrm>
            <a:off x="3122611" y="4313368"/>
            <a:ext cx="10010777" cy="2458948"/>
            <a:chOff x="3536266" y="4362224"/>
            <a:chExt cx="10010777" cy="2458948"/>
          </a:xfrm>
        </p:grpSpPr>
        <p:grpSp>
          <p:nvGrpSpPr>
            <p:cNvPr id="10" name="Group 9">
              <a:extLst>
                <a:ext uri="{FF2B5EF4-FFF2-40B4-BE49-F238E27FC236}">
                  <a16:creationId xmlns:a16="http://schemas.microsoft.com/office/drawing/2014/main" id="{DB4CCFBA-9796-4D0B-93AE-EF0A895AC6D5}"/>
                </a:ext>
              </a:extLst>
            </p:cNvPr>
            <p:cNvGrpSpPr/>
            <p:nvPr/>
          </p:nvGrpSpPr>
          <p:grpSpPr>
            <a:xfrm>
              <a:off x="3536266" y="4362224"/>
              <a:ext cx="10010776" cy="1135466"/>
              <a:chOff x="3122611" y="1679781"/>
              <a:chExt cx="10010776" cy="1135466"/>
            </a:xfrm>
          </p:grpSpPr>
          <p:sp>
            <p:nvSpPr>
              <p:cNvPr id="11" name="Rounded Rectangle 25">
                <a:extLst>
                  <a:ext uri="{FF2B5EF4-FFF2-40B4-BE49-F238E27FC236}">
                    <a16:creationId xmlns:a16="http://schemas.microsoft.com/office/drawing/2014/main" id="{D08E12C0-0DE6-4B35-9416-907B491AFFB1}"/>
                  </a:ext>
                </a:extLst>
              </p:cNvPr>
              <p:cNvSpPr/>
              <p:nvPr/>
            </p:nvSpPr>
            <p:spPr>
              <a:xfrm>
                <a:off x="3122611" y="1834172"/>
                <a:ext cx="10010775" cy="981075"/>
              </a:xfrm>
              <a:prstGeom prst="roundRect">
                <a:avLst>
                  <a:gd name="adj" fmla="val 0"/>
                </a:avLst>
              </a:prstGeom>
              <a:solidFill>
                <a:schemeClr val="bg1">
                  <a:lumMod val="85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Likelihood of “</a:t>
                </a:r>
                <a:r>
                  <a:rPr lang="en-US" sz="2000" b="1" dirty="0">
                    <a:solidFill>
                      <a:schemeClr val="tx1">
                        <a:lumMod val="65000"/>
                        <a:lumOff val="35000"/>
                      </a:schemeClr>
                    </a:solidFill>
                    <a:latin typeface="Open Sans" panose="020B0606030504020204"/>
                    <a:cs typeface="HP Simplified" pitchFamily="34" charset="0"/>
                  </a:rPr>
                  <a:t>Yes”</a:t>
                </a:r>
                <a:r>
                  <a:rPr lang="en-US" sz="2000" dirty="0">
                    <a:solidFill>
                      <a:schemeClr val="tx1">
                        <a:lumMod val="65000"/>
                        <a:lumOff val="35000"/>
                      </a:schemeClr>
                    </a:solidFill>
                    <a:latin typeface="Open Sans" panose="020B0606030504020204"/>
                    <a:cs typeface="HP Simplified" pitchFamily="34" charset="0"/>
                  </a:rPr>
                  <a:t> = P(Outlook = </a:t>
                </a:r>
                <a:r>
                  <a:rPr lang="en-US" sz="2000" dirty="0" err="1">
                    <a:solidFill>
                      <a:schemeClr val="tx1">
                        <a:lumMod val="65000"/>
                        <a:lumOff val="35000"/>
                      </a:schemeClr>
                    </a:solidFill>
                    <a:latin typeface="Open Sans" panose="020B0606030504020204"/>
                    <a:cs typeface="HP Simplified" pitchFamily="34" charset="0"/>
                  </a:rPr>
                  <a:t>Rain|</a:t>
                </a:r>
                <a:r>
                  <a:rPr lang="en-US" sz="2000" b="1" dirty="0" err="1">
                    <a:solidFill>
                      <a:schemeClr val="tx1">
                        <a:lumMod val="65000"/>
                        <a:lumOff val="35000"/>
                      </a:schemeClr>
                    </a:solidFill>
                    <a:latin typeface="Open Sans" panose="020B0606030504020204"/>
                    <a:cs typeface="HP Simplified" pitchFamily="34" charset="0"/>
                  </a:rPr>
                  <a:t>Yes</a:t>
                </a:r>
                <a:r>
                  <a:rPr lang="en-US" sz="2000" dirty="0">
                    <a:solidFill>
                      <a:schemeClr val="tx1">
                        <a:lumMod val="65000"/>
                        <a:lumOff val="35000"/>
                      </a:schemeClr>
                    </a:solidFill>
                    <a:latin typeface="Open Sans" panose="020B0606030504020204"/>
                    <a:cs typeface="HP Simplified" pitchFamily="34" charset="0"/>
                  </a:rPr>
                  <a:t>)*P(Humidity= </a:t>
                </a:r>
                <a:r>
                  <a:rPr lang="en-US" sz="2000" dirty="0" err="1">
                    <a:solidFill>
                      <a:schemeClr val="tx1">
                        <a:lumMod val="65000"/>
                        <a:lumOff val="35000"/>
                      </a:schemeClr>
                    </a:solidFill>
                    <a:latin typeface="Open Sans" panose="020B0606030504020204"/>
                    <a:cs typeface="HP Simplified" pitchFamily="34" charset="0"/>
                  </a:rPr>
                  <a:t>High|</a:t>
                </a:r>
                <a:r>
                  <a:rPr lang="en-US" sz="2000" b="1" dirty="0" err="1">
                    <a:solidFill>
                      <a:schemeClr val="tx1">
                        <a:lumMod val="65000"/>
                        <a:lumOff val="35000"/>
                      </a:schemeClr>
                    </a:solidFill>
                    <a:latin typeface="Open Sans" panose="020B0606030504020204"/>
                    <a:cs typeface="HP Simplified" pitchFamily="34" charset="0"/>
                  </a:rPr>
                  <a:t>Yes</a:t>
                </a:r>
                <a:r>
                  <a:rPr lang="en-US" sz="2000" dirty="0">
                    <a:solidFill>
                      <a:schemeClr val="tx1">
                        <a:lumMod val="65000"/>
                        <a:lumOff val="35000"/>
                      </a:schemeClr>
                    </a:solidFill>
                    <a:latin typeface="Open Sans" panose="020B0606030504020204"/>
                    <a:cs typeface="HP Simplified" pitchFamily="34" charset="0"/>
                  </a:rPr>
                  <a:t>)* P(Wind= </a:t>
                </a:r>
                <a:r>
                  <a:rPr lang="en-US" sz="2000" dirty="0" err="1">
                    <a:solidFill>
                      <a:schemeClr val="tx1">
                        <a:lumMod val="65000"/>
                        <a:lumOff val="35000"/>
                      </a:schemeClr>
                    </a:solidFill>
                    <a:latin typeface="Open Sans" panose="020B0606030504020204"/>
                    <a:cs typeface="HP Simplified" pitchFamily="34" charset="0"/>
                  </a:rPr>
                  <a:t>Weak|</a:t>
                </a:r>
                <a:r>
                  <a:rPr lang="en-US" sz="2000" b="1" dirty="0" err="1">
                    <a:solidFill>
                      <a:schemeClr val="tx1">
                        <a:lumMod val="65000"/>
                        <a:lumOff val="35000"/>
                      </a:schemeClr>
                    </a:solidFill>
                    <a:latin typeface="Open Sans" panose="020B0606030504020204"/>
                    <a:cs typeface="HP Simplified" pitchFamily="34" charset="0"/>
                  </a:rPr>
                  <a:t>Yes</a:t>
                </a:r>
                <a:r>
                  <a:rPr lang="en-US" sz="2000" dirty="0">
                    <a:solidFill>
                      <a:schemeClr val="tx1">
                        <a:lumMod val="65000"/>
                        <a:lumOff val="35000"/>
                      </a:schemeClr>
                    </a:solidFill>
                    <a:latin typeface="Open Sans" panose="020B0606030504020204"/>
                    <a:cs typeface="HP Simplified" pitchFamily="34" charset="0"/>
                  </a:rPr>
                  <a:t>)*P(</a:t>
                </a:r>
                <a:r>
                  <a:rPr lang="en-US" sz="2000" b="1" dirty="0">
                    <a:solidFill>
                      <a:schemeClr val="tx1">
                        <a:lumMod val="65000"/>
                        <a:lumOff val="35000"/>
                      </a:schemeClr>
                    </a:solidFill>
                    <a:latin typeface="Open Sans" panose="020B0606030504020204"/>
                    <a:cs typeface="HP Simplified" pitchFamily="34" charset="0"/>
                  </a:rPr>
                  <a:t>Yes</a:t>
                </a:r>
                <a:r>
                  <a:rPr lang="en-US" sz="2000" dirty="0">
                    <a:solidFill>
                      <a:schemeClr val="tx1">
                        <a:lumMod val="65000"/>
                        <a:lumOff val="35000"/>
                      </a:schemeClr>
                    </a:solidFill>
                    <a:latin typeface="Open Sans" panose="020B0606030504020204"/>
                    <a:cs typeface="HP Simplified" pitchFamily="34" charset="0"/>
                  </a:rPr>
                  <a:t>) =  2/9 * 3/9 * 6/9 * 9/14 =  0.0199</a:t>
                </a:r>
              </a:p>
            </p:txBody>
          </p:sp>
          <p:sp>
            <p:nvSpPr>
              <p:cNvPr id="12" name="Rectangle 11">
                <a:extLst>
                  <a:ext uri="{FF2B5EF4-FFF2-40B4-BE49-F238E27FC236}">
                    <a16:creationId xmlns:a16="http://schemas.microsoft.com/office/drawing/2014/main" id="{118C754A-E09F-402B-AA52-9E9447A22122}"/>
                  </a:ext>
                </a:extLst>
              </p:cNvPr>
              <p:cNvSpPr/>
              <p:nvPr/>
            </p:nvSpPr>
            <p:spPr>
              <a:xfrm>
                <a:off x="3122611" y="1679781"/>
                <a:ext cx="10010776" cy="169470"/>
              </a:xfrm>
              <a:prstGeom prst="rect">
                <a:avLst/>
              </a:prstGeom>
              <a:solidFill>
                <a:schemeClr val="tx1">
                  <a:lumMod val="75000"/>
                  <a:lumOff val="25000"/>
                </a:schemeClr>
              </a:solidFill>
              <a:ln>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nvGrpSpPr>
            <p:cNvPr id="13" name="Group 12">
              <a:extLst>
                <a:ext uri="{FF2B5EF4-FFF2-40B4-BE49-F238E27FC236}">
                  <a16:creationId xmlns:a16="http://schemas.microsoft.com/office/drawing/2014/main" id="{2D17CA93-3915-44D7-A6B6-48801A5E446C}"/>
                </a:ext>
              </a:extLst>
            </p:cNvPr>
            <p:cNvGrpSpPr/>
            <p:nvPr/>
          </p:nvGrpSpPr>
          <p:grpSpPr>
            <a:xfrm>
              <a:off x="3536267" y="5685706"/>
              <a:ext cx="10010776" cy="1135466"/>
              <a:chOff x="3122611" y="1679781"/>
              <a:chExt cx="10010776" cy="1135466"/>
            </a:xfrm>
          </p:grpSpPr>
          <p:sp>
            <p:nvSpPr>
              <p:cNvPr id="14" name="Rounded Rectangle 40">
                <a:extLst>
                  <a:ext uri="{FF2B5EF4-FFF2-40B4-BE49-F238E27FC236}">
                    <a16:creationId xmlns:a16="http://schemas.microsoft.com/office/drawing/2014/main" id="{05B77B21-27E4-4DED-8319-2C42E655F778}"/>
                  </a:ext>
                </a:extLst>
              </p:cNvPr>
              <p:cNvSpPr/>
              <p:nvPr/>
            </p:nvSpPr>
            <p:spPr>
              <a:xfrm>
                <a:off x="3122611" y="1834172"/>
                <a:ext cx="10010775" cy="981075"/>
              </a:xfrm>
              <a:prstGeom prst="roundRect">
                <a:avLst>
                  <a:gd name="adj" fmla="val 0"/>
                </a:avLst>
              </a:prstGeom>
              <a:solidFill>
                <a:schemeClr val="bg1">
                  <a:lumMod val="85000"/>
                </a:schemeClr>
              </a:solidFill>
              <a:ln>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Likelihood of “</a:t>
                </a:r>
                <a:r>
                  <a:rPr lang="en-US" sz="2000" b="1" dirty="0">
                    <a:solidFill>
                      <a:schemeClr val="tx1">
                        <a:lumMod val="65000"/>
                        <a:lumOff val="35000"/>
                      </a:schemeClr>
                    </a:solidFill>
                    <a:latin typeface="Open Sans" panose="020B0606030504020204"/>
                    <a:cs typeface="HP Simplified" pitchFamily="34" charset="0"/>
                  </a:rPr>
                  <a:t>No”</a:t>
                </a:r>
                <a:r>
                  <a:rPr lang="en-US" sz="2000" dirty="0">
                    <a:solidFill>
                      <a:schemeClr val="tx1">
                        <a:lumMod val="65000"/>
                        <a:lumOff val="35000"/>
                      </a:schemeClr>
                    </a:solidFill>
                    <a:latin typeface="Open Sans" panose="020B0606030504020204"/>
                    <a:cs typeface="HP Simplified" pitchFamily="34" charset="0"/>
                  </a:rPr>
                  <a:t> = P(Outlook = </a:t>
                </a:r>
                <a:r>
                  <a:rPr lang="en-US" sz="2000" dirty="0" err="1">
                    <a:solidFill>
                      <a:schemeClr val="tx1">
                        <a:lumMod val="65000"/>
                        <a:lumOff val="35000"/>
                      </a:schemeClr>
                    </a:solidFill>
                    <a:latin typeface="Open Sans" panose="020B0606030504020204"/>
                    <a:cs typeface="HP Simplified" pitchFamily="34" charset="0"/>
                  </a:rPr>
                  <a:t>Rain|</a:t>
                </a:r>
                <a:r>
                  <a:rPr lang="en-US" sz="2000" b="1" dirty="0" err="1">
                    <a:solidFill>
                      <a:schemeClr val="tx1">
                        <a:lumMod val="65000"/>
                        <a:lumOff val="35000"/>
                      </a:schemeClr>
                    </a:solidFill>
                    <a:latin typeface="Open Sans" panose="020B0606030504020204"/>
                    <a:cs typeface="HP Simplified" pitchFamily="34" charset="0"/>
                  </a:rPr>
                  <a:t>No</a:t>
                </a:r>
                <a:r>
                  <a:rPr lang="en-US" sz="2000" dirty="0">
                    <a:solidFill>
                      <a:schemeClr val="tx1">
                        <a:lumMod val="65000"/>
                        <a:lumOff val="35000"/>
                      </a:schemeClr>
                    </a:solidFill>
                    <a:latin typeface="Open Sans" panose="020B0606030504020204"/>
                    <a:cs typeface="HP Simplified" pitchFamily="34" charset="0"/>
                  </a:rPr>
                  <a:t>)*P(Humidity= </a:t>
                </a:r>
                <a:r>
                  <a:rPr lang="en-US" sz="2000" dirty="0" err="1">
                    <a:solidFill>
                      <a:schemeClr val="tx1">
                        <a:lumMod val="65000"/>
                        <a:lumOff val="35000"/>
                      </a:schemeClr>
                    </a:solidFill>
                    <a:latin typeface="Open Sans" panose="020B0606030504020204"/>
                    <a:cs typeface="HP Simplified" pitchFamily="34" charset="0"/>
                  </a:rPr>
                  <a:t>High|</a:t>
                </a:r>
                <a:r>
                  <a:rPr lang="en-US" sz="2000" b="1" dirty="0" err="1">
                    <a:solidFill>
                      <a:schemeClr val="tx1">
                        <a:lumMod val="65000"/>
                        <a:lumOff val="35000"/>
                      </a:schemeClr>
                    </a:solidFill>
                    <a:latin typeface="Open Sans" panose="020B0606030504020204"/>
                    <a:cs typeface="HP Simplified" pitchFamily="34" charset="0"/>
                  </a:rPr>
                  <a:t>No</a:t>
                </a:r>
                <a:r>
                  <a:rPr lang="en-US" sz="2000" dirty="0">
                    <a:solidFill>
                      <a:schemeClr val="tx1">
                        <a:lumMod val="65000"/>
                        <a:lumOff val="35000"/>
                      </a:schemeClr>
                    </a:solidFill>
                    <a:latin typeface="Open Sans" panose="020B0606030504020204"/>
                    <a:cs typeface="HP Simplified" pitchFamily="34" charset="0"/>
                  </a:rPr>
                  <a:t>)* P(Wind= </a:t>
                </a:r>
                <a:r>
                  <a:rPr lang="en-US" sz="2000" dirty="0" err="1">
                    <a:solidFill>
                      <a:schemeClr val="tx1">
                        <a:lumMod val="65000"/>
                        <a:lumOff val="35000"/>
                      </a:schemeClr>
                    </a:solidFill>
                    <a:latin typeface="Open Sans" panose="020B0606030504020204"/>
                    <a:cs typeface="HP Simplified" pitchFamily="34" charset="0"/>
                  </a:rPr>
                  <a:t>Weak|</a:t>
                </a:r>
                <a:r>
                  <a:rPr lang="en-US" sz="2000" b="1" dirty="0" err="1">
                    <a:solidFill>
                      <a:schemeClr val="tx1">
                        <a:lumMod val="65000"/>
                        <a:lumOff val="35000"/>
                      </a:schemeClr>
                    </a:solidFill>
                    <a:latin typeface="Open Sans" panose="020B0606030504020204"/>
                    <a:cs typeface="HP Simplified" pitchFamily="34" charset="0"/>
                  </a:rPr>
                  <a:t>No</a:t>
                </a:r>
                <a:r>
                  <a:rPr lang="en-US" sz="2000" dirty="0">
                    <a:solidFill>
                      <a:schemeClr val="tx1">
                        <a:lumMod val="65000"/>
                        <a:lumOff val="35000"/>
                      </a:schemeClr>
                    </a:solidFill>
                    <a:latin typeface="Open Sans" panose="020B0606030504020204"/>
                    <a:cs typeface="HP Simplified" pitchFamily="34" charset="0"/>
                  </a:rPr>
                  <a:t>)*P(</a:t>
                </a:r>
                <a:r>
                  <a:rPr lang="en-US" sz="2000" b="1" dirty="0">
                    <a:solidFill>
                      <a:schemeClr val="tx1">
                        <a:lumMod val="65000"/>
                        <a:lumOff val="35000"/>
                      </a:schemeClr>
                    </a:solidFill>
                    <a:latin typeface="Open Sans" panose="020B0606030504020204"/>
                    <a:cs typeface="HP Simplified" pitchFamily="34" charset="0"/>
                  </a:rPr>
                  <a:t>No</a:t>
                </a:r>
                <a:r>
                  <a:rPr lang="en-US" sz="2000" dirty="0">
                    <a:solidFill>
                      <a:schemeClr val="tx1">
                        <a:lumMod val="65000"/>
                        <a:lumOff val="35000"/>
                      </a:schemeClr>
                    </a:solidFill>
                    <a:latin typeface="Open Sans" panose="020B0606030504020204"/>
                    <a:cs typeface="HP Simplified" pitchFamily="34" charset="0"/>
                  </a:rPr>
                  <a:t>) =  2/5 * 4/5 * 2/5 * 5/14 =  0.0166</a:t>
                </a:r>
              </a:p>
            </p:txBody>
          </p:sp>
          <p:sp>
            <p:nvSpPr>
              <p:cNvPr id="15" name="Rectangle 14">
                <a:extLst>
                  <a:ext uri="{FF2B5EF4-FFF2-40B4-BE49-F238E27FC236}">
                    <a16:creationId xmlns:a16="http://schemas.microsoft.com/office/drawing/2014/main" id="{B2D9F63D-5CFE-4A6F-8E87-22E46F265277}"/>
                  </a:ext>
                </a:extLst>
              </p:cNvPr>
              <p:cNvSpPr/>
              <p:nvPr/>
            </p:nvSpPr>
            <p:spPr>
              <a:xfrm>
                <a:off x="3122611" y="1679781"/>
                <a:ext cx="10010776" cy="169470"/>
              </a:xfrm>
              <a:prstGeom prst="rect">
                <a:avLst/>
              </a:prstGeom>
              <a:solidFill>
                <a:schemeClr val="tx1">
                  <a:lumMod val="75000"/>
                  <a:lumOff val="25000"/>
                </a:schemeClr>
              </a:solidFill>
              <a:ln>
                <a:solidFill>
                  <a:schemeClr val="tx1">
                    <a:lumMod val="75000"/>
                    <a:lumOff val="2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grpSp>
    </p:spTree>
    <p:extLst>
      <p:ext uri="{BB962C8B-B14F-4D97-AF65-F5344CB8AC3E}">
        <p14:creationId xmlns:p14="http://schemas.microsoft.com/office/powerpoint/2010/main" val="1681178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05BF8BF-A5BE-4290-9FA7-E2BCF1F486F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Getting th</a:t>
            </a:r>
            <a:r>
              <a:rPr lang="en-US" dirty="0">
                <a:solidFill>
                  <a:schemeClr val="tx1">
                    <a:lumMod val="75000"/>
                    <a:lumOff val="25000"/>
                  </a:schemeClr>
                </a:solidFill>
              </a:rPr>
              <a:t>e Output</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60B8D797-1094-44F6-A111-BCCF5D6A85F1}"/>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sp>
        <p:nvSpPr>
          <p:cNvPr id="5" name="Rectangle: Rounded Corners 4">
            <a:extLst>
              <a:ext uri="{FF2B5EF4-FFF2-40B4-BE49-F238E27FC236}">
                <a16:creationId xmlns:a16="http://schemas.microsoft.com/office/drawing/2014/main" id="{8B97AD2D-16D4-4D2B-86B6-770545905D5E}"/>
              </a:ext>
            </a:extLst>
          </p:cNvPr>
          <p:cNvSpPr/>
          <p:nvPr/>
        </p:nvSpPr>
        <p:spPr>
          <a:xfrm>
            <a:off x="5154944" y="1261692"/>
            <a:ext cx="6060142" cy="665045"/>
          </a:xfrm>
          <a:prstGeom prst="roundRect">
            <a:avLst/>
          </a:prstGeom>
          <a:solidFill>
            <a:srgbClr val="5EB9C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Normalizing the values</a:t>
            </a:r>
          </a:p>
        </p:txBody>
      </p:sp>
      <p:grpSp>
        <p:nvGrpSpPr>
          <p:cNvPr id="10" name="Group 9">
            <a:extLst>
              <a:ext uri="{FF2B5EF4-FFF2-40B4-BE49-F238E27FC236}">
                <a16:creationId xmlns:a16="http://schemas.microsoft.com/office/drawing/2014/main" id="{0D09DC99-E33D-434A-A902-9120EDC01368}"/>
              </a:ext>
            </a:extLst>
          </p:cNvPr>
          <p:cNvGrpSpPr/>
          <p:nvPr/>
        </p:nvGrpSpPr>
        <p:grpSpPr>
          <a:xfrm>
            <a:off x="1980492" y="3548742"/>
            <a:ext cx="18469187" cy="2046515"/>
            <a:chOff x="3984171" y="3069771"/>
            <a:chExt cx="18469187" cy="2046515"/>
          </a:xfrm>
        </p:grpSpPr>
        <p:sp>
          <p:nvSpPr>
            <p:cNvPr id="9" name="Rectangle: Rounded Corners 8">
              <a:extLst>
                <a:ext uri="{FF2B5EF4-FFF2-40B4-BE49-F238E27FC236}">
                  <a16:creationId xmlns:a16="http://schemas.microsoft.com/office/drawing/2014/main" id="{E0614789-E5AB-43C4-BD3D-5D9FA5824590}"/>
                </a:ext>
              </a:extLst>
            </p:cNvPr>
            <p:cNvSpPr/>
            <p:nvPr/>
          </p:nvSpPr>
          <p:spPr>
            <a:xfrm>
              <a:off x="3984171" y="3069771"/>
              <a:ext cx="6814458" cy="2046515"/>
            </a:xfrm>
            <a:prstGeom prst="roundRect">
              <a:avLst/>
            </a:prstGeom>
            <a:solidFill>
              <a:schemeClr val="bg1">
                <a:lumMod val="6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250020D4-2272-4EDB-ADC6-D3DBA9A20446}"/>
                </a:ext>
              </a:extLst>
            </p:cNvPr>
            <p:cNvGrpSpPr/>
            <p:nvPr/>
          </p:nvGrpSpPr>
          <p:grpSpPr>
            <a:xfrm>
              <a:off x="4271347" y="3348798"/>
              <a:ext cx="18182011" cy="1488459"/>
              <a:chOff x="3117461" y="3412578"/>
              <a:chExt cx="8097625" cy="662907"/>
            </a:xfrm>
          </p:grpSpPr>
          <p:sp>
            <p:nvSpPr>
              <p:cNvPr id="6" name="TextBox 5">
                <a:extLst>
                  <a:ext uri="{FF2B5EF4-FFF2-40B4-BE49-F238E27FC236}">
                    <a16:creationId xmlns:a16="http://schemas.microsoft.com/office/drawing/2014/main" id="{70A810B9-E70A-4B37-82F7-181DB6DD95A1}"/>
                  </a:ext>
                </a:extLst>
              </p:cNvPr>
              <p:cNvSpPr txBox="1"/>
              <p:nvPr/>
            </p:nvSpPr>
            <p:spPr>
              <a:xfrm>
                <a:off x="3117461" y="3412578"/>
                <a:ext cx="8097625" cy="178195"/>
              </a:xfrm>
              <a:prstGeom prst="rect">
                <a:avLst/>
              </a:prstGeom>
              <a:noFill/>
            </p:spPr>
            <p:txBody>
              <a:bodyPr wrap="square" rtlCol="0">
                <a:spAutoFit/>
              </a:bodyPr>
              <a:lstStyle/>
              <a:p>
                <a:pPr defTabSz="430213">
                  <a:spcAft>
                    <a:spcPts val="400"/>
                  </a:spcAft>
                  <a:buSzPct val="100000"/>
                </a:pPr>
                <a:r>
                  <a:rPr lang="en-US" sz="2000" dirty="0">
                    <a:solidFill>
                      <a:schemeClr val="bg1"/>
                    </a:solidFill>
                    <a:latin typeface="Open Sans" panose="020B0604020202020204"/>
                    <a:cs typeface="HP Simplified" pitchFamily="34" charset="0"/>
                  </a:rPr>
                  <a:t>P(</a:t>
                </a:r>
                <a:r>
                  <a:rPr lang="en-US" sz="2000" b="1" dirty="0">
                    <a:solidFill>
                      <a:schemeClr val="bg1"/>
                    </a:solidFill>
                    <a:latin typeface="Open Sans" panose="020B0604020202020204"/>
                    <a:cs typeface="HP Simplified" pitchFamily="34" charset="0"/>
                  </a:rPr>
                  <a:t>Yes</a:t>
                </a:r>
                <a:r>
                  <a:rPr lang="en-US" sz="2000" dirty="0">
                    <a:solidFill>
                      <a:schemeClr val="bg1"/>
                    </a:solidFill>
                    <a:latin typeface="Open Sans" panose="020B0604020202020204"/>
                    <a:cs typeface="HP Simplified" pitchFamily="34" charset="0"/>
                  </a:rPr>
                  <a:t>) =  0.0199 / (0.0199+ 0.0166) = 0.55 </a:t>
                </a:r>
              </a:p>
            </p:txBody>
          </p:sp>
          <p:sp>
            <p:nvSpPr>
              <p:cNvPr id="7" name="TextBox 6">
                <a:extLst>
                  <a:ext uri="{FF2B5EF4-FFF2-40B4-BE49-F238E27FC236}">
                    <a16:creationId xmlns:a16="http://schemas.microsoft.com/office/drawing/2014/main" id="{459063B8-0177-4404-936E-9F445AC6D331}"/>
                  </a:ext>
                </a:extLst>
              </p:cNvPr>
              <p:cNvSpPr txBox="1"/>
              <p:nvPr/>
            </p:nvSpPr>
            <p:spPr>
              <a:xfrm>
                <a:off x="3117461" y="3897290"/>
                <a:ext cx="8097625" cy="178195"/>
              </a:xfrm>
              <a:prstGeom prst="rect">
                <a:avLst/>
              </a:prstGeom>
              <a:noFill/>
            </p:spPr>
            <p:txBody>
              <a:bodyPr wrap="square" rtlCol="0">
                <a:spAutoFit/>
              </a:bodyPr>
              <a:lstStyle/>
              <a:p>
                <a:pPr defTabSz="430213">
                  <a:spcAft>
                    <a:spcPts val="400"/>
                  </a:spcAft>
                  <a:buSzPct val="100000"/>
                </a:pPr>
                <a:r>
                  <a:rPr lang="en-US" sz="2000" dirty="0">
                    <a:solidFill>
                      <a:schemeClr val="bg1"/>
                    </a:solidFill>
                    <a:latin typeface="Open Sans" panose="020B0604020202020204"/>
                    <a:cs typeface="HP Simplified" pitchFamily="34" charset="0"/>
                  </a:rPr>
                  <a:t>P(</a:t>
                </a:r>
                <a:r>
                  <a:rPr lang="en-US" sz="2000" b="1" dirty="0">
                    <a:solidFill>
                      <a:schemeClr val="bg1"/>
                    </a:solidFill>
                    <a:latin typeface="Open Sans" panose="020B0604020202020204"/>
                    <a:cs typeface="HP Simplified" pitchFamily="34" charset="0"/>
                  </a:rPr>
                  <a:t>No</a:t>
                </a:r>
                <a:r>
                  <a:rPr lang="en-US" sz="2000" dirty="0">
                    <a:solidFill>
                      <a:schemeClr val="bg1"/>
                    </a:solidFill>
                    <a:latin typeface="Open Sans" panose="020B0604020202020204"/>
                    <a:cs typeface="HP Simplified" pitchFamily="34" charset="0"/>
                  </a:rPr>
                  <a:t>) = 0.0166 / (0.0199+ 0.0166)  = 0.45 </a:t>
                </a:r>
              </a:p>
            </p:txBody>
          </p:sp>
        </p:grpSp>
      </p:grpSp>
      <p:sp>
        <p:nvSpPr>
          <p:cNvPr id="11" name="Speech Bubble: Oval 10">
            <a:extLst>
              <a:ext uri="{FF2B5EF4-FFF2-40B4-BE49-F238E27FC236}">
                <a16:creationId xmlns:a16="http://schemas.microsoft.com/office/drawing/2014/main" id="{44CB076F-1BDB-44E0-99B9-58B778CFAD07}"/>
              </a:ext>
            </a:extLst>
          </p:cNvPr>
          <p:cNvSpPr/>
          <p:nvPr/>
        </p:nvSpPr>
        <p:spPr>
          <a:xfrm>
            <a:off x="9561407" y="4916118"/>
            <a:ext cx="4078979" cy="2519008"/>
          </a:xfrm>
          <a:prstGeom prst="wedgeEllipseCallout">
            <a:avLst>
              <a:gd name="adj1" fmla="val -88764"/>
              <a:gd name="adj2" fmla="val -51071"/>
            </a:avLst>
          </a:prstGeom>
          <a:solidFill>
            <a:schemeClr val="accent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panose="020B0604020202020204"/>
              </a:rPr>
              <a:t>The model predicts that there is a 55% chance</a:t>
            </a:r>
          </a:p>
          <a:p>
            <a:pPr algn="ctr"/>
            <a:r>
              <a:rPr lang="en-US" sz="2000" dirty="0">
                <a:solidFill>
                  <a:schemeClr val="bg1"/>
                </a:solidFill>
                <a:latin typeface="Open Sans" panose="020B0604020202020204"/>
              </a:rPr>
              <a:t>that there will be game tomorrow</a:t>
            </a:r>
          </a:p>
        </p:txBody>
      </p:sp>
    </p:spTree>
    <p:extLst>
      <p:ext uri="{BB962C8B-B14F-4D97-AF65-F5344CB8AC3E}">
        <p14:creationId xmlns:p14="http://schemas.microsoft.com/office/powerpoint/2010/main" val="2001820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Classification</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8: Support Vector Machines</a:t>
            </a:r>
          </a:p>
        </p:txBody>
      </p:sp>
    </p:spTree>
    <p:extLst>
      <p:ext uri="{BB962C8B-B14F-4D97-AF65-F5344CB8AC3E}">
        <p14:creationId xmlns:p14="http://schemas.microsoft.com/office/powerpoint/2010/main" val="1871361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CE962D1-C527-4875-9F4E-7FC14834DE8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Linear Separators</a:t>
            </a:r>
          </a:p>
        </p:txBody>
      </p:sp>
      <p:pic>
        <p:nvPicPr>
          <p:cNvPr id="4" name="Shape 375">
            <a:extLst>
              <a:ext uri="{FF2B5EF4-FFF2-40B4-BE49-F238E27FC236}">
                <a16:creationId xmlns:a16="http://schemas.microsoft.com/office/drawing/2014/main" id="{9505F392-608A-44A2-A745-F501A7E5C870}"/>
              </a:ext>
            </a:extLst>
          </p:cNvPr>
          <p:cNvPicPr preferRelativeResize="0"/>
          <p:nvPr/>
        </p:nvPicPr>
        <p:blipFill rotWithShape="1">
          <a:blip r:embed="rId3">
            <a:alphaModFix/>
          </a:blip>
          <a:srcRect/>
          <a:stretch/>
        </p:blipFill>
        <p:spPr>
          <a:xfrm>
            <a:off x="6529964" y="829986"/>
            <a:ext cx="3310102" cy="253919"/>
          </a:xfrm>
          <a:prstGeom prst="rect">
            <a:avLst/>
          </a:prstGeom>
          <a:noFill/>
          <a:ln>
            <a:noFill/>
          </a:ln>
        </p:spPr>
      </p:pic>
      <p:sp>
        <p:nvSpPr>
          <p:cNvPr id="5" name="Rectangle: Rounded Corners 4">
            <a:extLst>
              <a:ext uri="{FF2B5EF4-FFF2-40B4-BE49-F238E27FC236}">
                <a16:creationId xmlns:a16="http://schemas.microsoft.com/office/drawing/2014/main" id="{4FF7E4A9-D2C1-4C5F-B86D-F4F8AF9C975F}"/>
              </a:ext>
            </a:extLst>
          </p:cNvPr>
          <p:cNvSpPr/>
          <p:nvPr/>
        </p:nvSpPr>
        <p:spPr>
          <a:xfrm>
            <a:off x="3029542" y="1371600"/>
            <a:ext cx="10196916" cy="665045"/>
          </a:xfrm>
          <a:prstGeom prst="roundRect">
            <a:avLst/>
          </a:prstGeom>
          <a:solidFill>
            <a:srgbClr val="5EB9C2"/>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a:rPr>
              <a:t>Consider a binary separation which can be viewed as the task of separating classes in feature space.</a:t>
            </a:r>
          </a:p>
        </p:txBody>
      </p:sp>
      <p:grpSp>
        <p:nvGrpSpPr>
          <p:cNvPr id="8" name="Group 7">
            <a:extLst>
              <a:ext uri="{FF2B5EF4-FFF2-40B4-BE49-F238E27FC236}">
                <a16:creationId xmlns:a16="http://schemas.microsoft.com/office/drawing/2014/main" id="{AAB5A167-7581-4EBA-85FF-32BBF80FD051}"/>
              </a:ext>
            </a:extLst>
          </p:cNvPr>
          <p:cNvGrpSpPr/>
          <p:nvPr/>
        </p:nvGrpSpPr>
        <p:grpSpPr>
          <a:xfrm>
            <a:off x="4747078" y="2867649"/>
            <a:ext cx="8638352" cy="4700130"/>
            <a:chOff x="5718628" y="1743699"/>
            <a:chExt cx="8638352" cy="4700130"/>
          </a:xfrm>
        </p:grpSpPr>
        <p:grpSp>
          <p:nvGrpSpPr>
            <p:cNvPr id="9" name="Group 8">
              <a:extLst>
                <a:ext uri="{FF2B5EF4-FFF2-40B4-BE49-F238E27FC236}">
                  <a16:creationId xmlns:a16="http://schemas.microsoft.com/office/drawing/2014/main" id="{3EBBBDD3-063D-4C08-8B29-97F1C56D3940}"/>
                </a:ext>
              </a:extLst>
            </p:cNvPr>
            <p:cNvGrpSpPr/>
            <p:nvPr/>
          </p:nvGrpSpPr>
          <p:grpSpPr>
            <a:xfrm>
              <a:off x="5718628" y="2141038"/>
              <a:ext cx="5733143" cy="4302791"/>
              <a:chOff x="10130971" y="1749153"/>
              <a:chExt cx="5733143" cy="4302791"/>
            </a:xfrm>
          </p:grpSpPr>
          <p:grpSp>
            <p:nvGrpSpPr>
              <p:cNvPr id="35" name="Group 34">
                <a:extLst>
                  <a:ext uri="{FF2B5EF4-FFF2-40B4-BE49-F238E27FC236}">
                    <a16:creationId xmlns:a16="http://schemas.microsoft.com/office/drawing/2014/main" id="{BD851739-8AB9-43FE-9949-F1284C4063FD}"/>
                  </a:ext>
                </a:extLst>
              </p:cNvPr>
              <p:cNvGrpSpPr/>
              <p:nvPr/>
            </p:nvGrpSpPr>
            <p:grpSpPr>
              <a:xfrm>
                <a:off x="10130971" y="1771106"/>
                <a:ext cx="5733143" cy="4280838"/>
                <a:chOff x="1306286" y="1306286"/>
                <a:chExt cx="5733143" cy="4280838"/>
              </a:xfrm>
            </p:grpSpPr>
            <p:cxnSp>
              <p:nvCxnSpPr>
                <p:cNvPr id="37" name="Straight Arrow Connector 36">
                  <a:extLst>
                    <a:ext uri="{FF2B5EF4-FFF2-40B4-BE49-F238E27FC236}">
                      <a16:creationId xmlns:a16="http://schemas.microsoft.com/office/drawing/2014/main" id="{9790E9B0-BAC2-4456-9D2E-C32FCF53AF6F}"/>
                    </a:ext>
                  </a:extLst>
                </p:cNvPr>
                <p:cNvCxnSpPr/>
                <p:nvPr/>
              </p:nvCxnSpPr>
              <p:spPr>
                <a:xfrm flipV="1">
                  <a:off x="1480457" y="1306286"/>
                  <a:ext cx="0" cy="428083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AB9BEAD-2412-423C-B03F-2A48E7CB35BD}"/>
                    </a:ext>
                  </a:extLst>
                </p:cNvPr>
                <p:cNvCxnSpPr/>
                <p:nvPr/>
              </p:nvCxnSpPr>
              <p:spPr>
                <a:xfrm>
                  <a:off x="1306286" y="5428343"/>
                  <a:ext cx="573314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85819608-03DE-4FB3-9C16-6394DF8E1A19}"/>
                  </a:ext>
                </a:extLst>
              </p:cNvPr>
              <p:cNvCxnSpPr>
                <a:cxnSpLocks/>
              </p:cNvCxnSpPr>
              <p:nvPr/>
            </p:nvCxnSpPr>
            <p:spPr>
              <a:xfrm flipV="1">
                <a:off x="10755086" y="1749153"/>
                <a:ext cx="3454400" cy="377327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0E1D452-CB97-4E5C-A02F-49BAE5ACA437}"/>
                </a:ext>
              </a:extLst>
            </p:cNvPr>
            <p:cNvGrpSpPr/>
            <p:nvPr/>
          </p:nvGrpSpPr>
          <p:grpSpPr>
            <a:xfrm>
              <a:off x="6236606" y="2019057"/>
              <a:ext cx="2435679" cy="3262634"/>
              <a:chOff x="12091985" y="2015354"/>
              <a:chExt cx="2435679" cy="3262634"/>
            </a:xfrm>
          </p:grpSpPr>
          <p:sp>
            <p:nvSpPr>
              <p:cNvPr id="25" name="Octagon 24">
                <a:extLst>
                  <a:ext uri="{FF2B5EF4-FFF2-40B4-BE49-F238E27FC236}">
                    <a16:creationId xmlns:a16="http://schemas.microsoft.com/office/drawing/2014/main" id="{D7EF3916-2880-46AA-A5D5-025A903ADE83}"/>
                  </a:ext>
                </a:extLst>
              </p:cNvPr>
              <p:cNvSpPr/>
              <p:nvPr/>
            </p:nvSpPr>
            <p:spPr>
              <a:xfrm>
                <a:off x="12091986" y="513035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ctagon 25">
                <a:extLst>
                  <a:ext uri="{FF2B5EF4-FFF2-40B4-BE49-F238E27FC236}">
                    <a16:creationId xmlns:a16="http://schemas.microsoft.com/office/drawing/2014/main" id="{FA9E7087-CD5C-4843-A735-4C3FFDDEBF15}"/>
                  </a:ext>
                </a:extLst>
              </p:cNvPr>
              <p:cNvSpPr/>
              <p:nvPr/>
            </p:nvSpPr>
            <p:spPr>
              <a:xfrm>
                <a:off x="12639674" y="448027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ctagon 26">
                <a:extLst>
                  <a:ext uri="{FF2B5EF4-FFF2-40B4-BE49-F238E27FC236}">
                    <a16:creationId xmlns:a16="http://schemas.microsoft.com/office/drawing/2014/main" id="{D86FF65E-A82A-4296-A872-81E1707AD1CE}"/>
                  </a:ext>
                </a:extLst>
              </p:cNvPr>
              <p:cNvSpPr/>
              <p:nvPr/>
            </p:nvSpPr>
            <p:spPr>
              <a:xfrm>
                <a:off x="12308680" y="437073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ctagon 27">
                <a:extLst>
                  <a:ext uri="{FF2B5EF4-FFF2-40B4-BE49-F238E27FC236}">
                    <a16:creationId xmlns:a16="http://schemas.microsoft.com/office/drawing/2014/main" id="{04B71D0A-B626-479D-8144-6A27D78CF26C}"/>
                  </a:ext>
                </a:extLst>
              </p:cNvPr>
              <p:cNvSpPr/>
              <p:nvPr/>
            </p:nvSpPr>
            <p:spPr>
              <a:xfrm>
                <a:off x="12091985" y="415577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ctagon 28">
                <a:extLst>
                  <a:ext uri="{FF2B5EF4-FFF2-40B4-BE49-F238E27FC236}">
                    <a16:creationId xmlns:a16="http://schemas.microsoft.com/office/drawing/2014/main" id="{A447197D-1C34-4596-AD72-E88B16D959EB}"/>
                  </a:ext>
                </a:extLst>
              </p:cNvPr>
              <p:cNvSpPr/>
              <p:nvPr/>
            </p:nvSpPr>
            <p:spPr>
              <a:xfrm>
                <a:off x="12422978" y="370809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ctagon 29">
                <a:extLst>
                  <a:ext uri="{FF2B5EF4-FFF2-40B4-BE49-F238E27FC236}">
                    <a16:creationId xmlns:a16="http://schemas.microsoft.com/office/drawing/2014/main" id="{B0044DF0-9132-4A11-AAF9-6FCCC79818D8}"/>
                  </a:ext>
                </a:extLst>
              </p:cNvPr>
              <p:cNvSpPr/>
              <p:nvPr/>
            </p:nvSpPr>
            <p:spPr>
              <a:xfrm>
                <a:off x="13391804" y="384144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ctagon 30">
                <a:extLst>
                  <a:ext uri="{FF2B5EF4-FFF2-40B4-BE49-F238E27FC236}">
                    <a16:creationId xmlns:a16="http://schemas.microsoft.com/office/drawing/2014/main" id="{2476BB97-435B-4B36-86FA-472B3F0D26A3}"/>
                  </a:ext>
                </a:extLst>
              </p:cNvPr>
              <p:cNvSpPr/>
              <p:nvPr/>
            </p:nvSpPr>
            <p:spPr>
              <a:xfrm>
                <a:off x="13239404" y="320327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ctagon 31">
                <a:extLst>
                  <a:ext uri="{FF2B5EF4-FFF2-40B4-BE49-F238E27FC236}">
                    <a16:creationId xmlns:a16="http://schemas.microsoft.com/office/drawing/2014/main" id="{38B7891C-1B72-4DD1-8535-8AEDC5ED42A9}"/>
                  </a:ext>
                </a:extLst>
              </p:cNvPr>
              <p:cNvSpPr/>
              <p:nvPr/>
            </p:nvSpPr>
            <p:spPr>
              <a:xfrm>
                <a:off x="12848879" y="286513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ctagon 32">
                <a:extLst>
                  <a:ext uri="{FF2B5EF4-FFF2-40B4-BE49-F238E27FC236}">
                    <a16:creationId xmlns:a16="http://schemas.microsoft.com/office/drawing/2014/main" id="{32E0F75C-AB0F-4A60-9DBF-DADC146227EA}"/>
                  </a:ext>
                </a:extLst>
              </p:cNvPr>
              <p:cNvSpPr/>
              <p:nvPr/>
            </p:nvSpPr>
            <p:spPr>
              <a:xfrm>
                <a:off x="13513252" y="201535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ctagon 33">
                <a:extLst>
                  <a:ext uri="{FF2B5EF4-FFF2-40B4-BE49-F238E27FC236}">
                    <a16:creationId xmlns:a16="http://schemas.microsoft.com/office/drawing/2014/main" id="{5288F60B-2673-41EB-9C69-9974DA73214C}"/>
                  </a:ext>
                </a:extLst>
              </p:cNvPr>
              <p:cNvSpPr/>
              <p:nvPr/>
            </p:nvSpPr>
            <p:spPr>
              <a:xfrm>
                <a:off x="14380027" y="210822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801CB9B-7E58-4AA2-9FD7-FB24D004702F}"/>
                </a:ext>
              </a:extLst>
            </p:cNvPr>
            <p:cNvGrpSpPr/>
            <p:nvPr/>
          </p:nvGrpSpPr>
          <p:grpSpPr>
            <a:xfrm>
              <a:off x="7837431" y="3198887"/>
              <a:ext cx="2346377" cy="2822425"/>
              <a:chOff x="13700523" y="3203274"/>
              <a:chExt cx="2346377" cy="2822425"/>
            </a:xfrm>
          </p:grpSpPr>
          <p:sp>
            <p:nvSpPr>
              <p:cNvPr id="16" name="Octagon 15">
                <a:extLst>
                  <a:ext uri="{FF2B5EF4-FFF2-40B4-BE49-F238E27FC236}">
                    <a16:creationId xmlns:a16="http://schemas.microsoft.com/office/drawing/2014/main" id="{85489B1A-243A-4C29-BA74-3D0E9D42AC38}"/>
                  </a:ext>
                </a:extLst>
              </p:cNvPr>
              <p:cNvSpPr/>
              <p:nvPr/>
            </p:nvSpPr>
            <p:spPr>
              <a:xfrm>
                <a:off x="15899263" y="3203274"/>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ctagon 16">
                <a:extLst>
                  <a:ext uri="{FF2B5EF4-FFF2-40B4-BE49-F238E27FC236}">
                    <a16:creationId xmlns:a16="http://schemas.microsoft.com/office/drawing/2014/main" id="{61F9390C-BDF0-4B42-8456-F61046613AAC}"/>
                  </a:ext>
                </a:extLst>
              </p:cNvPr>
              <p:cNvSpPr/>
              <p:nvPr/>
            </p:nvSpPr>
            <p:spPr>
              <a:xfrm>
                <a:off x="14665776" y="381763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ctagon 17">
                <a:extLst>
                  <a:ext uri="{FF2B5EF4-FFF2-40B4-BE49-F238E27FC236}">
                    <a16:creationId xmlns:a16="http://schemas.microsoft.com/office/drawing/2014/main" id="{8B21AB38-CC74-405D-B716-2CEDF1926C54}"/>
                  </a:ext>
                </a:extLst>
              </p:cNvPr>
              <p:cNvSpPr/>
              <p:nvPr/>
            </p:nvSpPr>
            <p:spPr>
              <a:xfrm>
                <a:off x="14587194" y="426693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ctagon 18">
                <a:extLst>
                  <a:ext uri="{FF2B5EF4-FFF2-40B4-BE49-F238E27FC236}">
                    <a16:creationId xmlns:a16="http://schemas.microsoft.com/office/drawing/2014/main" id="{319890E0-9FAE-40E5-B9EE-3A7D4E46FCB8}"/>
                  </a:ext>
                </a:extLst>
              </p:cNvPr>
              <p:cNvSpPr/>
              <p:nvPr/>
            </p:nvSpPr>
            <p:spPr>
              <a:xfrm>
                <a:off x="15653149" y="415577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ctagon 19">
                <a:extLst>
                  <a:ext uri="{FF2B5EF4-FFF2-40B4-BE49-F238E27FC236}">
                    <a16:creationId xmlns:a16="http://schemas.microsoft.com/office/drawing/2014/main" id="{EBF5BECC-EF2B-4E5D-A5FF-F32C299688F6}"/>
                  </a:ext>
                </a:extLst>
              </p:cNvPr>
              <p:cNvSpPr/>
              <p:nvPr/>
            </p:nvSpPr>
            <p:spPr>
              <a:xfrm>
                <a:off x="13700524" y="4893961"/>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ctagon 20">
                <a:extLst>
                  <a:ext uri="{FF2B5EF4-FFF2-40B4-BE49-F238E27FC236}">
                    <a16:creationId xmlns:a16="http://schemas.microsoft.com/office/drawing/2014/main" id="{BE77FB1D-91BF-4854-987C-09A055F2AF7D}"/>
                  </a:ext>
                </a:extLst>
              </p:cNvPr>
              <p:cNvSpPr/>
              <p:nvPr/>
            </p:nvSpPr>
            <p:spPr>
              <a:xfrm>
                <a:off x="14152962" y="5130350"/>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ctagon 21">
                <a:extLst>
                  <a:ext uri="{FF2B5EF4-FFF2-40B4-BE49-F238E27FC236}">
                    <a16:creationId xmlns:a16="http://schemas.microsoft.com/office/drawing/2014/main" id="{FC831AF1-B573-4BDA-85E2-B39574F9EEDE}"/>
                  </a:ext>
                </a:extLst>
              </p:cNvPr>
              <p:cNvSpPr/>
              <p:nvPr/>
            </p:nvSpPr>
            <p:spPr>
              <a:xfrm>
                <a:off x="15548379" y="513034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ctagon 22">
                <a:extLst>
                  <a:ext uri="{FF2B5EF4-FFF2-40B4-BE49-F238E27FC236}">
                    <a16:creationId xmlns:a16="http://schemas.microsoft.com/office/drawing/2014/main" id="{1250CC79-ECED-47F3-9037-C01F972687A5}"/>
                  </a:ext>
                </a:extLst>
              </p:cNvPr>
              <p:cNvSpPr/>
              <p:nvPr/>
            </p:nvSpPr>
            <p:spPr>
              <a:xfrm>
                <a:off x="14689591" y="545419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ctagon 23">
                <a:extLst>
                  <a:ext uri="{FF2B5EF4-FFF2-40B4-BE49-F238E27FC236}">
                    <a16:creationId xmlns:a16="http://schemas.microsoft.com/office/drawing/2014/main" id="{971F9BCE-AD27-4183-9A70-027171F68AE2}"/>
                  </a:ext>
                </a:extLst>
              </p:cNvPr>
              <p:cNvSpPr/>
              <p:nvPr/>
            </p:nvSpPr>
            <p:spPr>
              <a:xfrm>
                <a:off x="13700523" y="5878062"/>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100B21E-4BF1-4451-A61E-9C3352D8BF2C}"/>
                    </a:ext>
                  </a:extLst>
                </p:cNvPr>
                <p:cNvSpPr txBox="1"/>
                <p:nvPr/>
              </p:nvSpPr>
              <p:spPr>
                <a:xfrm>
                  <a:off x="6323875" y="2298561"/>
                  <a:ext cx="1641988" cy="344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rPr>
                              <m:t>𝒘</m:t>
                            </m:r>
                          </m:e>
                          <m:sup>
                            <m:r>
                              <a:rPr lang="en-US" sz="2200" b="1" i="1" smtClean="0">
                                <a:latin typeface="Cambria Math" panose="02040503050406030204" pitchFamily="18" charset="0"/>
                              </a:rPr>
                              <m:t>𝑻</m:t>
                            </m:r>
                          </m:sup>
                        </m:sSup>
                        <m:r>
                          <a:rPr lang="en-US" sz="2200" b="1" i="1" smtClean="0">
                            <a:latin typeface="Cambria Math" panose="02040503050406030204" pitchFamily="18" charset="0"/>
                          </a:rPr>
                          <m:t>𝒙</m:t>
                        </m:r>
                        <m:r>
                          <a:rPr lang="en-US" sz="2200" b="1" i="1" smtClean="0">
                            <a:latin typeface="Cambria Math" panose="02040503050406030204" pitchFamily="18" charset="0"/>
                          </a:rPr>
                          <m:t>+</m:t>
                        </m:r>
                        <m:r>
                          <a:rPr lang="en-US" sz="2200" b="1" i="1" smtClean="0">
                            <a:latin typeface="Cambria Math" panose="02040503050406030204" pitchFamily="18" charset="0"/>
                          </a:rPr>
                          <m:t>𝒃</m:t>
                        </m:r>
                        <m:r>
                          <a:rPr lang="en-US" sz="2200" b="1" i="1" smtClean="0">
                            <a:latin typeface="Cambria Math" panose="02040503050406030204" pitchFamily="18" charset="0"/>
                          </a:rPr>
                          <m:t>&gt;</m:t>
                        </m:r>
                        <m:r>
                          <a:rPr lang="en-US" sz="2200" b="1" i="1" smtClean="0">
                            <a:latin typeface="Cambria Math" panose="02040503050406030204" pitchFamily="18" charset="0"/>
                          </a:rPr>
                          <m:t>𝟎</m:t>
                        </m:r>
                      </m:oMath>
                    </m:oMathPara>
                  </a14:m>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2" name="TextBox 11">
                  <a:extLst>
                    <a:ext uri="{FF2B5EF4-FFF2-40B4-BE49-F238E27FC236}">
                      <a16:creationId xmlns:a16="http://schemas.microsoft.com/office/drawing/2014/main" id="{5100B21E-4BF1-4451-A61E-9C3352D8BF2C}"/>
                    </a:ext>
                  </a:extLst>
                </p:cNvPr>
                <p:cNvSpPr txBox="1">
                  <a:spLocks noRot="1" noChangeAspect="1" noMove="1" noResize="1" noEditPoints="1" noAdjustHandles="1" noChangeArrowheads="1" noChangeShapeType="1" noTextEdit="1"/>
                </p:cNvSpPr>
                <p:nvPr/>
              </p:nvSpPr>
              <p:spPr>
                <a:xfrm>
                  <a:off x="6323875" y="2298561"/>
                  <a:ext cx="1641988" cy="344646"/>
                </a:xfrm>
                <a:prstGeom prst="rect">
                  <a:avLst/>
                </a:prstGeom>
                <a:blipFill>
                  <a:blip r:embed="rId4"/>
                  <a:stretch>
                    <a:fillRect l="-1859" t="-3509" r="-3717"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3E63D71-9481-4B33-9F9C-BBBBFA7FE583}"/>
                    </a:ext>
                  </a:extLst>
                </p:cNvPr>
                <p:cNvSpPr txBox="1"/>
                <p:nvPr/>
              </p:nvSpPr>
              <p:spPr>
                <a:xfrm>
                  <a:off x="10238383" y="1743699"/>
                  <a:ext cx="1640385" cy="344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rPr>
                              <m:t>𝒘</m:t>
                            </m:r>
                          </m:e>
                          <m:sup>
                            <m:r>
                              <a:rPr lang="en-US" sz="2200" b="1" i="1" smtClean="0">
                                <a:latin typeface="Cambria Math" panose="02040503050406030204" pitchFamily="18" charset="0"/>
                              </a:rPr>
                              <m:t>𝑻</m:t>
                            </m:r>
                          </m:sup>
                        </m:sSup>
                        <m:r>
                          <a:rPr lang="en-US" sz="2200" b="1" i="1" smtClean="0">
                            <a:latin typeface="Cambria Math" panose="02040503050406030204" pitchFamily="18" charset="0"/>
                          </a:rPr>
                          <m:t>𝒙</m:t>
                        </m:r>
                        <m:r>
                          <a:rPr lang="en-US" sz="2200" b="1" i="1" smtClean="0">
                            <a:latin typeface="Cambria Math" panose="02040503050406030204" pitchFamily="18" charset="0"/>
                          </a:rPr>
                          <m:t>+</m:t>
                        </m:r>
                        <m:r>
                          <a:rPr lang="en-US" sz="2200" b="1" i="1" smtClean="0">
                            <a:latin typeface="Cambria Math" panose="02040503050406030204" pitchFamily="18" charset="0"/>
                          </a:rPr>
                          <m:t>𝒃</m:t>
                        </m:r>
                        <m:r>
                          <a:rPr lang="en-US" sz="2200" b="1" i="1" smtClean="0">
                            <a:latin typeface="Cambria Math" panose="02040503050406030204" pitchFamily="18" charset="0"/>
                          </a:rPr>
                          <m:t>=</m:t>
                        </m:r>
                        <m:r>
                          <a:rPr lang="en-US" sz="2200" b="1" i="1" smtClean="0">
                            <a:latin typeface="Cambria Math" panose="02040503050406030204" pitchFamily="18" charset="0"/>
                          </a:rPr>
                          <m:t>𝟎</m:t>
                        </m:r>
                      </m:oMath>
                    </m:oMathPara>
                  </a14:m>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3" name="TextBox 12">
                  <a:extLst>
                    <a:ext uri="{FF2B5EF4-FFF2-40B4-BE49-F238E27FC236}">
                      <a16:creationId xmlns:a16="http://schemas.microsoft.com/office/drawing/2014/main" id="{83E63D71-9481-4B33-9F9C-BBBBFA7FE583}"/>
                    </a:ext>
                  </a:extLst>
                </p:cNvPr>
                <p:cNvSpPr txBox="1">
                  <a:spLocks noRot="1" noChangeAspect="1" noMove="1" noResize="1" noEditPoints="1" noAdjustHandles="1" noChangeArrowheads="1" noChangeShapeType="1" noTextEdit="1"/>
                </p:cNvSpPr>
                <p:nvPr/>
              </p:nvSpPr>
              <p:spPr>
                <a:xfrm>
                  <a:off x="10238383" y="1743699"/>
                  <a:ext cx="1640385" cy="344646"/>
                </a:xfrm>
                <a:prstGeom prst="rect">
                  <a:avLst/>
                </a:prstGeom>
                <a:blipFill>
                  <a:blip r:embed="rId5"/>
                  <a:stretch>
                    <a:fillRect l="-1859" t="-3509" r="-3346"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A8A25C-E56B-46CB-BF08-8B2C8EA41780}"/>
                    </a:ext>
                  </a:extLst>
                </p:cNvPr>
                <p:cNvSpPr txBox="1"/>
                <p:nvPr/>
              </p:nvSpPr>
              <p:spPr>
                <a:xfrm>
                  <a:off x="10232698" y="2352081"/>
                  <a:ext cx="1640385" cy="344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rPr>
                              <m:t>𝒘</m:t>
                            </m:r>
                          </m:e>
                          <m:sup>
                            <m:r>
                              <a:rPr lang="en-US" sz="2200" b="1" i="1" smtClean="0">
                                <a:latin typeface="Cambria Math" panose="02040503050406030204" pitchFamily="18" charset="0"/>
                              </a:rPr>
                              <m:t>𝑻</m:t>
                            </m:r>
                          </m:sup>
                        </m:sSup>
                        <m:r>
                          <a:rPr lang="en-US" sz="2200" b="1" i="1" smtClean="0">
                            <a:latin typeface="Cambria Math" panose="02040503050406030204" pitchFamily="18" charset="0"/>
                          </a:rPr>
                          <m:t>𝒙</m:t>
                        </m:r>
                        <m:r>
                          <a:rPr lang="en-US" sz="2200" b="1" i="1" smtClean="0">
                            <a:latin typeface="Cambria Math" panose="02040503050406030204" pitchFamily="18" charset="0"/>
                          </a:rPr>
                          <m:t>+</m:t>
                        </m:r>
                        <m:r>
                          <a:rPr lang="en-US" sz="2200" b="1" i="1" smtClean="0">
                            <a:latin typeface="Cambria Math" panose="02040503050406030204" pitchFamily="18" charset="0"/>
                          </a:rPr>
                          <m:t>𝒃</m:t>
                        </m:r>
                        <m:r>
                          <a:rPr lang="en-US" sz="2200" b="1" i="1" smtClean="0">
                            <a:latin typeface="Cambria Math" panose="02040503050406030204" pitchFamily="18" charset="0"/>
                          </a:rPr>
                          <m:t>&lt;</m:t>
                        </m:r>
                        <m:r>
                          <a:rPr lang="en-US" sz="2200" b="1" i="1" smtClean="0">
                            <a:latin typeface="Cambria Math" panose="02040503050406030204" pitchFamily="18" charset="0"/>
                          </a:rPr>
                          <m:t>𝟎</m:t>
                        </m:r>
                      </m:oMath>
                    </m:oMathPara>
                  </a14:m>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4" name="TextBox 13">
                  <a:extLst>
                    <a:ext uri="{FF2B5EF4-FFF2-40B4-BE49-F238E27FC236}">
                      <a16:creationId xmlns:a16="http://schemas.microsoft.com/office/drawing/2014/main" id="{39A8A25C-E56B-46CB-BF08-8B2C8EA41780}"/>
                    </a:ext>
                  </a:extLst>
                </p:cNvPr>
                <p:cNvSpPr txBox="1">
                  <a:spLocks noRot="1" noChangeAspect="1" noMove="1" noResize="1" noEditPoints="1" noAdjustHandles="1" noChangeArrowheads="1" noChangeShapeType="1" noTextEdit="1"/>
                </p:cNvSpPr>
                <p:nvPr/>
              </p:nvSpPr>
              <p:spPr>
                <a:xfrm>
                  <a:off x="10232698" y="2352081"/>
                  <a:ext cx="1640385" cy="344646"/>
                </a:xfrm>
                <a:prstGeom prst="rect">
                  <a:avLst/>
                </a:prstGeom>
                <a:blipFill>
                  <a:blip r:embed="rId6"/>
                  <a:stretch>
                    <a:fillRect l="-1859" t="-3509" r="-3717"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14DCAD-C551-4586-95B0-6D45E02604FA}"/>
                    </a:ext>
                  </a:extLst>
                </p:cNvPr>
                <p:cNvSpPr txBox="1"/>
                <p:nvPr/>
              </p:nvSpPr>
              <p:spPr>
                <a:xfrm>
                  <a:off x="11477346" y="3987307"/>
                  <a:ext cx="2879634" cy="344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rPr>
                          <m:t>𝒇</m:t>
                        </m:r>
                        <m:d>
                          <m:dPr>
                            <m:ctrlPr>
                              <a:rPr lang="en-US" sz="2200" b="1" i="1" smtClean="0">
                                <a:latin typeface="Cambria Math" panose="02040503050406030204" pitchFamily="18" charset="0"/>
                              </a:rPr>
                            </m:ctrlPr>
                          </m:dPr>
                          <m:e>
                            <m:r>
                              <a:rPr lang="en-US" sz="2200" b="1" i="1" smtClean="0">
                                <a:latin typeface="Cambria Math" panose="02040503050406030204" pitchFamily="18" charset="0"/>
                              </a:rPr>
                              <m:t>𝒙</m:t>
                            </m:r>
                          </m:e>
                        </m:d>
                        <m:r>
                          <a:rPr lang="en-US" sz="2200" b="1" i="1" smtClean="0">
                            <a:latin typeface="Cambria Math" panose="02040503050406030204" pitchFamily="18" charset="0"/>
                          </a:rPr>
                          <m:t>=</m:t>
                        </m:r>
                        <m:r>
                          <a:rPr lang="en-US" sz="2200" b="1" i="1" smtClean="0">
                            <a:latin typeface="Cambria Math" panose="02040503050406030204" pitchFamily="18" charset="0"/>
                          </a:rPr>
                          <m:t>𝒔𝒊𝒈𝒏</m:t>
                        </m:r>
                        <m:r>
                          <a:rPr lang="en-US" sz="2200" b="1" i="1" smtClean="0">
                            <a:latin typeface="Cambria Math" panose="02040503050406030204" pitchFamily="18" charset="0"/>
                          </a:rPr>
                          <m:t>(</m:t>
                        </m:r>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rPr>
                              <m:t>𝒘</m:t>
                            </m:r>
                          </m:e>
                          <m:sup>
                            <m:r>
                              <a:rPr lang="en-US" sz="2200" b="1" i="1" smtClean="0">
                                <a:latin typeface="Cambria Math" panose="02040503050406030204" pitchFamily="18" charset="0"/>
                              </a:rPr>
                              <m:t>𝑻</m:t>
                            </m:r>
                          </m:sup>
                        </m:sSup>
                        <m:r>
                          <a:rPr lang="en-US" sz="2200" b="1" i="1" smtClean="0">
                            <a:latin typeface="Cambria Math" panose="02040503050406030204" pitchFamily="18" charset="0"/>
                          </a:rPr>
                          <m:t>𝒙</m:t>
                        </m:r>
                        <m:r>
                          <a:rPr lang="en-US" sz="2200" b="1" i="1" smtClean="0">
                            <a:latin typeface="Cambria Math" panose="02040503050406030204" pitchFamily="18" charset="0"/>
                          </a:rPr>
                          <m:t>+</m:t>
                        </m:r>
                        <m:r>
                          <a:rPr lang="en-US" sz="2200" b="1" i="1" smtClean="0">
                            <a:latin typeface="Cambria Math" panose="02040503050406030204" pitchFamily="18" charset="0"/>
                          </a:rPr>
                          <m:t>𝒃</m:t>
                        </m:r>
                        <m:r>
                          <a:rPr lang="en-US" sz="2200" b="1" i="1" smtClean="0">
                            <a:latin typeface="Cambria Math" panose="02040503050406030204" pitchFamily="18" charset="0"/>
                          </a:rPr>
                          <m:t>)</m:t>
                        </m:r>
                      </m:oMath>
                    </m:oMathPara>
                  </a14:m>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15" name="TextBox 14">
                  <a:extLst>
                    <a:ext uri="{FF2B5EF4-FFF2-40B4-BE49-F238E27FC236}">
                      <a16:creationId xmlns:a16="http://schemas.microsoft.com/office/drawing/2014/main" id="{E614DCAD-C551-4586-95B0-6D45E02604FA}"/>
                    </a:ext>
                  </a:extLst>
                </p:cNvPr>
                <p:cNvSpPr txBox="1">
                  <a:spLocks noRot="1" noChangeAspect="1" noMove="1" noResize="1" noEditPoints="1" noAdjustHandles="1" noChangeArrowheads="1" noChangeShapeType="1" noTextEdit="1"/>
                </p:cNvSpPr>
                <p:nvPr/>
              </p:nvSpPr>
              <p:spPr>
                <a:xfrm>
                  <a:off x="11477346" y="3987307"/>
                  <a:ext cx="2879634" cy="344646"/>
                </a:xfrm>
                <a:prstGeom prst="rect">
                  <a:avLst/>
                </a:prstGeom>
                <a:blipFill>
                  <a:blip r:embed="rId7"/>
                  <a:stretch>
                    <a:fillRect l="-2748" t="-3509" r="-274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38052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6775FF7-C416-4F99-B20C-3A75964346A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Optimal Separation</a:t>
            </a:r>
          </a:p>
        </p:txBody>
      </p:sp>
      <p:pic>
        <p:nvPicPr>
          <p:cNvPr id="4" name="Shape 375">
            <a:extLst>
              <a:ext uri="{FF2B5EF4-FFF2-40B4-BE49-F238E27FC236}">
                <a16:creationId xmlns:a16="http://schemas.microsoft.com/office/drawing/2014/main" id="{B34AD7D6-BBCC-437E-A0A2-31596BCBBB55}"/>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sp>
        <p:nvSpPr>
          <p:cNvPr id="5" name="Rectangle: Rounded Corners 4">
            <a:extLst>
              <a:ext uri="{FF2B5EF4-FFF2-40B4-BE49-F238E27FC236}">
                <a16:creationId xmlns:a16="http://schemas.microsoft.com/office/drawing/2014/main" id="{EA006C4B-5EE6-4831-B205-E0BB1FD52F7D}"/>
              </a:ext>
            </a:extLst>
          </p:cNvPr>
          <p:cNvSpPr/>
          <p:nvPr/>
        </p:nvSpPr>
        <p:spPr>
          <a:xfrm>
            <a:off x="3029542" y="1371600"/>
            <a:ext cx="10196916" cy="665045"/>
          </a:xfrm>
          <a:prstGeom prst="roundRect">
            <a:avLst/>
          </a:prstGeom>
          <a:solidFill>
            <a:srgbClr val="5EB9C2"/>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a:rPr>
              <a:t>It’s difficult to evaluate the optimal separator.</a:t>
            </a:r>
          </a:p>
        </p:txBody>
      </p:sp>
      <p:grpSp>
        <p:nvGrpSpPr>
          <p:cNvPr id="7" name="Group 6">
            <a:extLst>
              <a:ext uri="{FF2B5EF4-FFF2-40B4-BE49-F238E27FC236}">
                <a16:creationId xmlns:a16="http://schemas.microsoft.com/office/drawing/2014/main" id="{C2D38977-B9B8-44FB-A612-EF448FC4E112}"/>
              </a:ext>
            </a:extLst>
          </p:cNvPr>
          <p:cNvGrpSpPr/>
          <p:nvPr/>
        </p:nvGrpSpPr>
        <p:grpSpPr>
          <a:xfrm>
            <a:off x="4974771" y="2789163"/>
            <a:ext cx="6306457" cy="4708922"/>
            <a:chOff x="697458" y="225152"/>
            <a:chExt cx="6306457" cy="4708922"/>
          </a:xfrm>
        </p:grpSpPr>
        <p:grpSp>
          <p:nvGrpSpPr>
            <p:cNvPr id="8" name="Group 7">
              <a:extLst>
                <a:ext uri="{FF2B5EF4-FFF2-40B4-BE49-F238E27FC236}">
                  <a16:creationId xmlns:a16="http://schemas.microsoft.com/office/drawing/2014/main" id="{A819C913-684B-4382-9C34-47D84FCF3D98}"/>
                </a:ext>
              </a:extLst>
            </p:cNvPr>
            <p:cNvGrpSpPr/>
            <p:nvPr/>
          </p:nvGrpSpPr>
          <p:grpSpPr>
            <a:xfrm>
              <a:off x="697458" y="225152"/>
              <a:ext cx="6306457" cy="4708922"/>
              <a:chOff x="10085614" y="1341164"/>
              <a:chExt cx="6306457" cy="4708922"/>
            </a:xfrm>
          </p:grpSpPr>
          <p:grpSp>
            <p:nvGrpSpPr>
              <p:cNvPr id="35" name="Group 34">
                <a:extLst>
                  <a:ext uri="{FF2B5EF4-FFF2-40B4-BE49-F238E27FC236}">
                    <a16:creationId xmlns:a16="http://schemas.microsoft.com/office/drawing/2014/main" id="{D206DC65-0F93-4E0B-9B1B-AEF87BA3ED84}"/>
                  </a:ext>
                </a:extLst>
              </p:cNvPr>
              <p:cNvGrpSpPr/>
              <p:nvPr/>
            </p:nvGrpSpPr>
            <p:grpSpPr>
              <a:xfrm>
                <a:off x="10085614" y="1341164"/>
                <a:ext cx="6306457" cy="4708922"/>
                <a:chOff x="1260929" y="876344"/>
                <a:chExt cx="6306457" cy="4708922"/>
              </a:xfrm>
            </p:grpSpPr>
            <p:cxnSp>
              <p:nvCxnSpPr>
                <p:cNvPr id="37" name="Straight Arrow Connector 36">
                  <a:extLst>
                    <a:ext uri="{FF2B5EF4-FFF2-40B4-BE49-F238E27FC236}">
                      <a16:creationId xmlns:a16="http://schemas.microsoft.com/office/drawing/2014/main" id="{22094C09-9B85-4722-A400-D0E80FBD0C7F}"/>
                    </a:ext>
                  </a:extLst>
                </p:cNvPr>
                <p:cNvCxnSpPr/>
                <p:nvPr/>
              </p:nvCxnSpPr>
              <p:spPr>
                <a:xfrm flipV="1">
                  <a:off x="1480457" y="876344"/>
                  <a:ext cx="0" cy="4708922"/>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F2A2DCC-9011-45C1-8C73-C917A81540DB}"/>
                    </a:ext>
                  </a:extLst>
                </p:cNvPr>
                <p:cNvCxnSpPr/>
                <p:nvPr/>
              </p:nvCxnSpPr>
              <p:spPr>
                <a:xfrm>
                  <a:off x="1260929" y="5428343"/>
                  <a:ext cx="6306457"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B7BB0BC5-37DA-4B99-BA02-A4C26436F2E2}"/>
                  </a:ext>
                </a:extLst>
              </p:cNvPr>
              <p:cNvCxnSpPr>
                <a:cxnSpLocks/>
              </p:cNvCxnSpPr>
              <p:nvPr/>
            </p:nvCxnSpPr>
            <p:spPr>
              <a:xfrm flipV="1">
                <a:off x="10755086" y="1749153"/>
                <a:ext cx="3454400" cy="377327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F2C9C0F4-15D0-4D2C-87E3-0117A3ADAC09}"/>
                </a:ext>
              </a:extLst>
            </p:cNvPr>
            <p:cNvGrpSpPr/>
            <p:nvPr/>
          </p:nvGrpSpPr>
          <p:grpSpPr>
            <a:xfrm>
              <a:off x="1260793" y="511160"/>
              <a:ext cx="2435679" cy="3262634"/>
              <a:chOff x="12091985" y="2015354"/>
              <a:chExt cx="2435679" cy="3262634"/>
            </a:xfrm>
          </p:grpSpPr>
          <p:sp>
            <p:nvSpPr>
              <p:cNvPr id="25" name="Octagon 24">
                <a:extLst>
                  <a:ext uri="{FF2B5EF4-FFF2-40B4-BE49-F238E27FC236}">
                    <a16:creationId xmlns:a16="http://schemas.microsoft.com/office/drawing/2014/main" id="{F2532D26-6E13-427E-8549-170B24D30FCD}"/>
                  </a:ext>
                </a:extLst>
              </p:cNvPr>
              <p:cNvSpPr/>
              <p:nvPr/>
            </p:nvSpPr>
            <p:spPr>
              <a:xfrm>
                <a:off x="12091986" y="513035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ctagon 25">
                <a:extLst>
                  <a:ext uri="{FF2B5EF4-FFF2-40B4-BE49-F238E27FC236}">
                    <a16:creationId xmlns:a16="http://schemas.microsoft.com/office/drawing/2014/main" id="{D20085DC-8B56-43A2-83F0-EC189C6B602A}"/>
                  </a:ext>
                </a:extLst>
              </p:cNvPr>
              <p:cNvSpPr/>
              <p:nvPr/>
            </p:nvSpPr>
            <p:spPr>
              <a:xfrm>
                <a:off x="12639674" y="448027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ctagon 26">
                <a:extLst>
                  <a:ext uri="{FF2B5EF4-FFF2-40B4-BE49-F238E27FC236}">
                    <a16:creationId xmlns:a16="http://schemas.microsoft.com/office/drawing/2014/main" id="{25DF04E7-2C0A-4106-AB84-933C78244F14}"/>
                  </a:ext>
                </a:extLst>
              </p:cNvPr>
              <p:cNvSpPr/>
              <p:nvPr/>
            </p:nvSpPr>
            <p:spPr>
              <a:xfrm>
                <a:off x="12308680" y="437073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ctagon 27">
                <a:extLst>
                  <a:ext uri="{FF2B5EF4-FFF2-40B4-BE49-F238E27FC236}">
                    <a16:creationId xmlns:a16="http://schemas.microsoft.com/office/drawing/2014/main" id="{8D65A5CD-EB48-401C-9284-E062DF6F2E39}"/>
                  </a:ext>
                </a:extLst>
              </p:cNvPr>
              <p:cNvSpPr/>
              <p:nvPr/>
            </p:nvSpPr>
            <p:spPr>
              <a:xfrm>
                <a:off x="12091985" y="415577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ctagon 28">
                <a:extLst>
                  <a:ext uri="{FF2B5EF4-FFF2-40B4-BE49-F238E27FC236}">
                    <a16:creationId xmlns:a16="http://schemas.microsoft.com/office/drawing/2014/main" id="{98402DEF-0089-4F77-8BD0-C83987E0F85D}"/>
                  </a:ext>
                </a:extLst>
              </p:cNvPr>
              <p:cNvSpPr/>
              <p:nvPr/>
            </p:nvSpPr>
            <p:spPr>
              <a:xfrm>
                <a:off x="12422978" y="370809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ctagon 29">
                <a:extLst>
                  <a:ext uri="{FF2B5EF4-FFF2-40B4-BE49-F238E27FC236}">
                    <a16:creationId xmlns:a16="http://schemas.microsoft.com/office/drawing/2014/main" id="{61E421A0-E627-45BA-89D2-5CD4B72C4109}"/>
                  </a:ext>
                </a:extLst>
              </p:cNvPr>
              <p:cNvSpPr/>
              <p:nvPr/>
            </p:nvSpPr>
            <p:spPr>
              <a:xfrm>
                <a:off x="13391804" y="384144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ctagon 30">
                <a:extLst>
                  <a:ext uri="{FF2B5EF4-FFF2-40B4-BE49-F238E27FC236}">
                    <a16:creationId xmlns:a16="http://schemas.microsoft.com/office/drawing/2014/main" id="{6156A5D2-763D-4EA5-B202-E97FE50E5BA1}"/>
                  </a:ext>
                </a:extLst>
              </p:cNvPr>
              <p:cNvSpPr/>
              <p:nvPr/>
            </p:nvSpPr>
            <p:spPr>
              <a:xfrm>
                <a:off x="13239404" y="320327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ctagon 31">
                <a:extLst>
                  <a:ext uri="{FF2B5EF4-FFF2-40B4-BE49-F238E27FC236}">
                    <a16:creationId xmlns:a16="http://schemas.microsoft.com/office/drawing/2014/main" id="{2BF9505E-1F66-48CC-B0E3-2AA7992C5566}"/>
                  </a:ext>
                </a:extLst>
              </p:cNvPr>
              <p:cNvSpPr/>
              <p:nvPr/>
            </p:nvSpPr>
            <p:spPr>
              <a:xfrm>
                <a:off x="12848879" y="286513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ctagon 32">
                <a:extLst>
                  <a:ext uri="{FF2B5EF4-FFF2-40B4-BE49-F238E27FC236}">
                    <a16:creationId xmlns:a16="http://schemas.microsoft.com/office/drawing/2014/main" id="{A0E1C54A-9EE5-4EA5-8124-AC6508BDB1DC}"/>
                  </a:ext>
                </a:extLst>
              </p:cNvPr>
              <p:cNvSpPr/>
              <p:nvPr/>
            </p:nvSpPr>
            <p:spPr>
              <a:xfrm>
                <a:off x="13513252" y="201535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ctagon 33">
                <a:extLst>
                  <a:ext uri="{FF2B5EF4-FFF2-40B4-BE49-F238E27FC236}">
                    <a16:creationId xmlns:a16="http://schemas.microsoft.com/office/drawing/2014/main" id="{59AB4B3A-E915-4E1E-A66A-3B1B2B92FF5C}"/>
                  </a:ext>
                </a:extLst>
              </p:cNvPr>
              <p:cNvSpPr/>
              <p:nvPr/>
            </p:nvSpPr>
            <p:spPr>
              <a:xfrm>
                <a:off x="14380027" y="210822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82956B4-DFD3-4091-89C4-F9723A4DCB8D}"/>
                </a:ext>
              </a:extLst>
            </p:cNvPr>
            <p:cNvGrpSpPr/>
            <p:nvPr/>
          </p:nvGrpSpPr>
          <p:grpSpPr>
            <a:xfrm>
              <a:off x="2861618" y="1690990"/>
              <a:ext cx="2346377" cy="2822425"/>
              <a:chOff x="13700523" y="3203274"/>
              <a:chExt cx="2346377" cy="2822425"/>
            </a:xfrm>
          </p:grpSpPr>
          <p:sp>
            <p:nvSpPr>
              <p:cNvPr id="16" name="Octagon 15">
                <a:extLst>
                  <a:ext uri="{FF2B5EF4-FFF2-40B4-BE49-F238E27FC236}">
                    <a16:creationId xmlns:a16="http://schemas.microsoft.com/office/drawing/2014/main" id="{2E7D55A0-FA67-49FF-A30A-0DB4DC457A22}"/>
                  </a:ext>
                </a:extLst>
              </p:cNvPr>
              <p:cNvSpPr/>
              <p:nvPr/>
            </p:nvSpPr>
            <p:spPr>
              <a:xfrm>
                <a:off x="15899263" y="3203274"/>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ctagon 16">
                <a:extLst>
                  <a:ext uri="{FF2B5EF4-FFF2-40B4-BE49-F238E27FC236}">
                    <a16:creationId xmlns:a16="http://schemas.microsoft.com/office/drawing/2014/main" id="{F9BCC4C0-9390-4B3D-8F4D-E0FB09A4ED31}"/>
                  </a:ext>
                </a:extLst>
              </p:cNvPr>
              <p:cNvSpPr/>
              <p:nvPr/>
            </p:nvSpPr>
            <p:spPr>
              <a:xfrm>
                <a:off x="14665776" y="381763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ctagon 17">
                <a:extLst>
                  <a:ext uri="{FF2B5EF4-FFF2-40B4-BE49-F238E27FC236}">
                    <a16:creationId xmlns:a16="http://schemas.microsoft.com/office/drawing/2014/main" id="{995938D9-B48A-49FD-A9D8-9515ED54116B}"/>
                  </a:ext>
                </a:extLst>
              </p:cNvPr>
              <p:cNvSpPr/>
              <p:nvPr/>
            </p:nvSpPr>
            <p:spPr>
              <a:xfrm>
                <a:off x="14587194" y="426693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ctagon 18">
                <a:extLst>
                  <a:ext uri="{FF2B5EF4-FFF2-40B4-BE49-F238E27FC236}">
                    <a16:creationId xmlns:a16="http://schemas.microsoft.com/office/drawing/2014/main" id="{C6E2FC35-BB32-4AAF-BE3B-B1B0E6CA69A9}"/>
                  </a:ext>
                </a:extLst>
              </p:cNvPr>
              <p:cNvSpPr/>
              <p:nvPr/>
            </p:nvSpPr>
            <p:spPr>
              <a:xfrm>
                <a:off x="15653149" y="415577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ctagon 19">
                <a:extLst>
                  <a:ext uri="{FF2B5EF4-FFF2-40B4-BE49-F238E27FC236}">
                    <a16:creationId xmlns:a16="http://schemas.microsoft.com/office/drawing/2014/main" id="{77A4DA91-76EF-4628-8C24-F40583019204}"/>
                  </a:ext>
                </a:extLst>
              </p:cNvPr>
              <p:cNvSpPr/>
              <p:nvPr/>
            </p:nvSpPr>
            <p:spPr>
              <a:xfrm>
                <a:off x="13700524" y="4893961"/>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ctagon 20">
                <a:extLst>
                  <a:ext uri="{FF2B5EF4-FFF2-40B4-BE49-F238E27FC236}">
                    <a16:creationId xmlns:a16="http://schemas.microsoft.com/office/drawing/2014/main" id="{E863F02E-3843-4884-9456-4FF08B22A7A6}"/>
                  </a:ext>
                </a:extLst>
              </p:cNvPr>
              <p:cNvSpPr/>
              <p:nvPr/>
            </p:nvSpPr>
            <p:spPr>
              <a:xfrm>
                <a:off x="14152962" y="5130350"/>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ctagon 21">
                <a:extLst>
                  <a:ext uri="{FF2B5EF4-FFF2-40B4-BE49-F238E27FC236}">
                    <a16:creationId xmlns:a16="http://schemas.microsoft.com/office/drawing/2014/main" id="{66DAA1F0-8995-4BB5-84DC-79728986B650}"/>
                  </a:ext>
                </a:extLst>
              </p:cNvPr>
              <p:cNvSpPr/>
              <p:nvPr/>
            </p:nvSpPr>
            <p:spPr>
              <a:xfrm>
                <a:off x="15548379" y="513034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ctagon 22">
                <a:extLst>
                  <a:ext uri="{FF2B5EF4-FFF2-40B4-BE49-F238E27FC236}">
                    <a16:creationId xmlns:a16="http://schemas.microsoft.com/office/drawing/2014/main" id="{0A28E519-90CA-4763-BA0D-6A7EC6822B28}"/>
                  </a:ext>
                </a:extLst>
              </p:cNvPr>
              <p:cNvSpPr/>
              <p:nvPr/>
            </p:nvSpPr>
            <p:spPr>
              <a:xfrm>
                <a:off x="14689591" y="545419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ctagon 23">
                <a:extLst>
                  <a:ext uri="{FF2B5EF4-FFF2-40B4-BE49-F238E27FC236}">
                    <a16:creationId xmlns:a16="http://schemas.microsoft.com/office/drawing/2014/main" id="{B1D51CAF-DE0F-4627-B0B9-CEFA4A7B6CD5}"/>
                  </a:ext>
                </a:extLst>
              </p:cNvPr>
              <p:cNvSpPr/>
              <p:nvPr/>
            </p:nvSpPr>
            <p:spPr>
              <a:xfrm>
                <a:off x="13700523" y="5878062"/>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8ACF0518-7CCC-41DF-A6DB-C94AD8F615A3}"/>
                </a:ext>
              </a:extLst>
            </p:cNvPr>
            <p:cNvCxnSpPr>
              <a:cxnSpLocks/>
            </p:cNvCxnSpPr>
            <p:nvPr/>
          </p:nvCxnSpPr>
          <p:spPr>
            <a:xfrm flipV="1">
              <a:off x="1227739" y="1160500"/>
              <a:ext cx="4152507" cy="2831728"/>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101230-D36A-4524-A37A-25553BE792A6}"/>
                </a:ext>
              </a:extLst>
            </p:cNvPr>
            <p:cNvCxnSpPr>
              <a:cxnSpLocks/>
            </p:cNvCxnSpPr>
            <p:nvPr/>
          </p:nvCxnSpPr>
          <p:spPr>
            <a:xfrm flipV="1">
              <a:off x="2125353" y="584978"/>
              <a:ext cx="2218134" cy="3987022"/>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B619E12-20DF-437C-9BC0-992A4ECC4E15}"/>
                </a:ext>
              </a:extLst>
            </p:cNvPr>
            <p:cNvCxnSpPr>
              <a:cxnSpLocks/>
            </p:cNvCxnSpPr>
            <p:nvPr/>
          </p:nvCxnSpPr>
          <p:spPr>
            <a:xfrm flipV="1">
              <a:off x="1615646" y="526144"/>
              <a:ext cx="2460123" cy="3797808"/>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17E1FC-155C-4C9E-A788-B9801215D018}"/>
                </a:ext>
              </a:extLst>
            </p:cNvPr>
            <p:cNvCxnSpPr>
              <a:cxnSpLocks/>
            </p:cNvCxnSpPr>
            <p:nvPr/>
          </p:nvCxnSpPr>
          <p:spPr>
            <a:xfrm flipV="1">
              <a:off x="1897922" y="584978"/>
              <a:ext cx="2671001" cy="3833581"/>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C07F51-D582-4173-9D9A-1EBA1094D440}"/>
                </a:ext>
              </a:extLst>
            </p:cNvPr>
            <p:cNvCxnSpPr>
              <a:cxnSpLocks/>
            </p:cNvCxnSpPr>
            <p:nvPr/>
          </p:nvCxnSpPr>
          <p:spPr>
            <a:xfrm flipV="1">
              <a:off x="1363239" y="850900"/>
              <a:ext cx="3732900" cy="3444976"/>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325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46C8CC3-37FF-40C1-9B37-58D4517FBF6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Concept of Classification Margin</a:t>
            </a:r>
          </a:p>
        </p:txBody>
      </p:sp>
      <p:pic>
        <p:nvPicPr>
          <p:cNvPr id="4" name="Shape 375">
            <a:extLst>
              <a:ext uri="{FF2B5EF4-FFF2-40B4-BE49-F238E27FC236}">
                <a16:creationId xmlns:a16="http://schemas.microsoft.com/office/drawing/2014/main" id="{99C6E1F5-55B1-47FA-B88E-5A149A94058B}"/>
              </a:ext>
            </a:extLst>
          </p:cNvPr>
          <p:cNvPicPr preferRelativeResize="0"/>
          <p:nvPr/>
        </p:nvPicPr>
        <p:blipFill rotWithShape="1">
          <a:blip r:embed="rId4">
            <a:alphaModFix/>
          </a:blip>
          <a:srcRect/>
          <a:stretch/>
        </p:blipFill>
        <p:spPr>
          <a:xfrm>
            <a:off x="5252992" y="829986"/>
            <a:ext cx="5864047" cy="253919"/>
          </a:xfrm>
          <a:prstGeom prst="rect">
            <a:avLst/>
          </a:prstGeom>
          <a:noFill/>
          <a:ln>
            <a:noFill/>
          </a:ln>
        </p:spPr>
      </p:pic>
      <p:cxnSp>
        <p:nvCxnSpPr>
          <p:cNvPr id="12" name="Straight Connector 11">
            <a:extLst>
              <a:ext uri="{FF2B5EF4-FFF2-40B4-BE49-F238E27FC236}">
                <a16:creationId xmlns:a16="http://schemas.microsoft.com/office/drawing/2014/main" id="{099AAF0C-533F-4BA4-850E-507039A0D485}"/>
              </a:ext>
            </a:extLst>
          </p:cNvPr>
          <p:cNvCxnSpPr/>
          <p:nvPr/>
        </p:nvCxnSpPr>
        <p:spPr>
          <a:xfrm flipH="1">
            <a:off x="7636883" y="1783773"/>
            <a:ext cx="57015" cy="5576455"/>
          </a:xfrm>
          <a:prstGeom prst="line">
            <a:avLst/>
          </a:prstGeom>
          <a:ln w="38100">
            <a:solidFill>
              <a:srgbClr val="2CA6DE"/>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9817A58-CC78-4A2B-8F4C-565AEB2624E9}"/>
              </a:ext>
            </a:extLst>
          </p:cNvPr>
          <p:cNvSpPr txBox="1"/>
          <p:nvPr/>
        </p:nvSpPr>
        <p:spPr>
          <a:xfrm>
            <a:off x="8354136" y="2652367"/>
            <a:ext cx="5527216" cy="455485"/>
          </a:xfrm>
          <a:prstGeom prst="rect">
            <a:avLst/>
          </a:prstGeom>
          <a:noFill/>
        </p:spPr>
        <p:txBody>
          <a:bodyPr wrap="square" lIns="146279" tIns="73140" rIns="146279" bIns="73140" rtlCol="0">
            <a:spAutoFit/>
          </a:bodyPr>
          <a:lstStyle/>
          <a:p>
            <a:pPr algn="just" defTabSz="1219017"/>
            <a:r>
              <a:rPr lang="en-US" altLang="en-US" sz="2000" dirty="0">
                <a:solidFill>
                  <a:schemeClr val="tx1">
                    <a:lumMod val="65000"/>
                    <a:lumOff val="35000"/>
                  </a:schemeClr>
                </a:solidFill>
                <a:latin typeface="Open Sans"/>
              </a:rPr>
              <a:t>Distance from example x</a:t>
            </a:r>
            <a:r>
              <a:rPr lang="en-US" altLang="en-US" sz="2000" i="1" baseline="-25000" dirty="0">
                <a:solidFill>
                  <a:schemeClr val="tx1">
                    <a:lumMod val="65000"/>
                    <a:lumOff val="35000"/>
                  </a:schemeClr>
                </a:solidFill>
                <a:latin typeface="Open Sans"/>
              </a:rPr>
              <a:t>i</a:t>
            </a:r>
            <a:r>
              <a:rPr lang="en-US" altLang="en-US" sz="2000" dirty="0">
                <a:solidFill>
                  <a:schemeClr val="tx1">
                    <a:lumMod val="65000"/>
                    <a:lumOff val="35000"/>
                  </a:schemeClr>
                </a:solidFill>
                <a:latin typeface="Open Sans"/>
              </a:rPr>
              <a:t> to the separator is </a:t>
            </a:r>
          </a:p>
        </p:txBody>
      </p:sp>
      <p:sp>
        <p:nvSpPr>
          <p:cNvPr id="14" name="TextBox 13">
            <a:extLst>
              <a:ext uri="{FF2B5EF4-FFF2-40B4-BE49-F238E27FC236}">
                <a16:creationId xmlns:a16="http://schemas.microsoft.com/office/drawing/2014/main" id="{D1F37B85-195F-4ED0-B63B-B6252960B700}"/>
              </a:ext>
            </a:extLst>
          </p:cNvPr>
          <p:cNvSpPr txBox="1"/>
          <p:nvPr/>
        </p:nvSpPr>
        <p:spPr>
          <a:xfrm>
            <a:off x="8354135" y="3907816"/>
            <a:ext cx="6181469" cy="455485"/>
          </a:xfrm>
          <a:prstGeom prst="rect">
            <a:avLst/>
          </a:prstGeom>
          <a:noFill/>
        </p:spPr>
        <p:txBody>
          <a:bodyPr wrap="square" lIns="146279" tIns="73140" rIns="146279" bIns="73140" rtlCol="0">
            <a:spAutoFit/>
          </a:bodyPr>
          <a:lstStyle/>
          <a:p>
            <a:pPr algn="just" defTabSz="1219017"/>
            <a:r>
              <a:rPr lang="en-US" altLang="en-US" sz="2000" dirty="0">
                <a:solidFill>
                  <a:schemeClr val="tx1">
                    <a:lumMod val="65000"/>
                    <a:lumOff val="35000"/>
                  </a:schemeClr>
                </a:solidFill>
                <a:latin typeface="Open Sans"/>
              </a:rPr>
              <a:t>Closest to the hyperplane are </a:t>
            </a:r>
            <a:r>
              <a:rPr lang="en-US" altLang="en-US" sz="2000" i="1" dirty="0">
                <a:solidFill>
                  <a:schemeClr val="tx1">
                    <a:lumMod val="65000"/>
                    <a:lumOff val="35000"/>
                  </a:schemeClr>
                </a:solidFill>
                <a:latin typeface="Open Sans"/>
              </a:rPr>
              <a:t>support vectors</a:t>
            </a:r>
            <a:r>
              <a:rPr lang="en-US" altLang="en-US" sz="2000" dirty="0">
                <a:solidFill>
                  <a:schemeClr val="tx1">
                    <a:lumMod val="65000"/>
                    <a:lumOff val="35000"/>
                  </a:schemeClr>
                </a:solidFill>
                <a:latin typeface="Open Sans"/>
              </a:rPr>
              <a:t>. </a:t>
            </a:r>
          </a:p>
        </p:txBody>
      </p:sp>
      <p:sp>
        <p:nvSpPr>
          <p:cNvPr id="15" name="TextBox 14">
            <a:extLst>
              <a:ext uri="{FF2B5EF4-FFF2-40B4-BE49-F238E27FC236}">
                <a16:creationId xmlns:a16="http://schemas.microsoft.com/office/drawing/2014/main" id="{B5C8AD2C-4766-4674-935A-DE251A89451D}"/>
              </a:ext>
            </a:extLst>
          </p:cNvPr>
          <p:cNvSpPr txBox="1"/>
          <p:nvPr/>
        </p:nvSpPr>
        <p:spPr>
          <a:xfrm>
            <a:off x="8365641" y="5256805"/>
            <a:ext cx="6181467" cy="763262"/>
          </a:xfrm>
          <a:prstGeom prst="rect">
            <a:avLst/>
          </a:prstGeom>
          <a:noFill/>
        </p:spPr>
        <p:txBody>
          <a:bodyPr wrap="square" lIns="146279" tIns="73140" rIns="146279" bIns="73140" rtlCol="0">
            <a:spAutoFit/>
          </a:bodyPr>
          <a:lstStyle/>
          <a:p>
            <a:pPr algn="just" defTabSz="1219017"/>
            <a:r>
              <a:rPr lang="en-US" altLang="en-US" sz="2000" i="1" dirty="0">
                <a:solidFill>
                  <a:schemeClr val="tx1">
                    <a:lumMod val="65000"/>
                    <a:lumOff val="35000"/>
                  </a:schemeClr>
                </a:solidFill>
                <a:latin typeface="Open Sans"/>
              </a:rPr>
              <a:t>Margin </a:t>
            </a:r>
            <a:r>
              <a:rPr lang="el-GR" altLang="en-US" sz="2000" i="1" dirty="0">
                <a:solidFill>
                  <a:schemeClr val="tx1">
                    <a:lumMod val="65000"/>
                    <a:lumOff val="35000"/>
                  </a:schemeClr>
                </a:solidFill>
                <a:latin typeface="Open Sans"/>
                <a:cs typeface="Times New Roman" panose="02020603050405020304" pitchFamily="18" charset="0"/>
              </a:rPr>
              <a:t>ρ</a:t>
            </a:r>
            <a:r>
              <a:rPr lang="en-US" altLang="en-US" sz="2000" i="1" dirty="0">
                <a:solidFill>
                  <a:schemeClr val="tx1">
                    <a:lumMod val="65000"/>
                    <a:lumOff val="35000"/>
                  </a:schemeClr>
                </a:solidFill>
                <a:latin typeface="Open Sans"/>
                <a:cs typeface="Times New Roman" panose="02020603050405020304" pitchFamily="18" charset="0"/>
              </a:rPr>
              <a:t> </a:t>
            </a:r>
            <a:r>
              <a:rPr lang="en-US" altLang="en-US" sz="2000" dirty="0">
                <a:solidFill>
                  <a:schemeClr val="tx1">
                    <a:lumMod val="65000"/>
                    <a:lumOff val="35000"/>
                  </a:schemeClr>
                </a:solidFill>
                <a:latin typeface="Open Sans"/>
              </a:rPr>
              <a:t>of the separator is the distance between support vectors.</a:t>
            </a:r>
          </a:p>
        </p:txBody>
      </p:sp>
      <p:sp>
        <p:nvSpPr>
          <p:cNvPr id="16" name="Round Same Side Corner Rectangle 124">
            <a:extLst>
              <a:ext uri="{FF2B5EF4-FFF2-40B4-BE49-F238E27FC236}">
                <a16:creationId xmlns:a16="http://schemas.microsoft.com/office/drawing/2014/main" id="{F1EB1296-1E66-452F-9D5B-493589A4C4A8}"/>
              </a:ext>
            </a:extLst>
          </p:cNvPr>
          <p:cNvSpPr/>
          <p:nvPr/>
        </p:nvSpPr>
        <p:spPr>
          <a:xfrm rot="10800000" flipH="1">
            <a:off x="8365641" y="2713028"/>
            <a:ext cx="73131" cy="60906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
        <p:nvSpPr>
          <p:cNvPr id="17" name="Round Same Side Corner Rectangle 125">
            <a:extLst>
              <a:ext uri="{FF2B5EF4-FFF2-40B4-BE49-F238E27FC236}">
                <a16:creationId xmlns:a16="http://schemas.microsoft.com/office/drawing/2014/main" id="{D091A052-F5E7-45D4-BE8B-0448F56C8549}"/>
              </a:ext>
            </a:extLst>
          </p:cNvPr>
          <p:cNvSpPr/>
          <p:nvPr/>
        </p:nvSpPr>
        <p:spPr>
          <a:xfrm rot="10800000" flipH="1">
            <a:off x="8365641" y="3962939"/>
            <a:ext cx="73131" cy="60906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sp>
        <p:nvSpPr>
          <p:cNvPr id="18" name="Round Same Side Corner Rectangle 126">
            <a:extLst>
              <a:ext uri="{FF2B5EF4-FFF2-40B4-BE49-F238E27FC236}">
                <a16:creationId xmlns:a16="http://schemas.microsoft.com/office/drawing/2014/main" id="{2AD928F8-EC1D-4CC4-A19B-A7E6C7965666}"/>
              </a:ext>
            </a:extLst>
          </p:cNvPr>
          <p:cNvSpPr/>
          <p:nvPr/>
        </p:nvSpPr>
        <p:spPr>
          <a:xfrm rot="10800000" flipH="1">
            <a:off x="8377145" y="5287895"/>
            <a:ext cx="73131" cy="609061"/>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46279" tIns="73140" rIns="146279" bIns="73140" rtlCol="0" anchor="ctr"/>
          <a:lstStyle/>
          <a:p>
            <a:pPr algn="ctr" defTabSz="1219017"/>
            <a:endParaRPr lang="bg-BG" sz="2400" dirty="0">
              <a:solidFill>
                <a:srgbClr val="445469"/>
              </a:solidFill>
            </a:endParaRPr>
          </a:p>
        </p:txBody>
      </p:sp>
      <p:graphicFrame>
        <p:nvGraphicFramePr>
          <p:cNvPr id="19" name="Object 36">
            <a:extLst>
              <a:ext uri="{FF2B5EF4-FFF2-40B4-BE49-F238E27FC236}">
                <a16:creationId xmlns:a16="http://schemas.microsoft.com/office/drawing/2014/main" id="{670D9C2F-335C-4C81-A3C1-F9E546598CB5}"/>
              </a:ext>
            </a:extLst>
          </p:cNvPr>
          <p:cNvGraphicFramePr>
            <a:graphicFrameLocks noChangeAspect="1"/>
          </p:cNvGraphicFramePr>
          <p:nvPr>
            <p:extLst>
              <p:ext uri="{D42A27DB-BD31-4B8C-83A1-F6EECF244321}">
                <p14:modId xmlns:p14="http://schemas.microsoft.com/office/powerpoint/2010/main" val="3462490267"/>
              </p:ext>
            </p:extLst>
          </p:nvPr>
        </p:nvGraphicFramePr>
        <p:xfrm>
          <a:off x="13493750" y="2597150"/>
          <a:ext cx="1041400" cy="603250"/>
        </p:xfrm>
        <a:graphic>
          <a:graphicData uri="http://schemas.openxmlformats.org/presentationml/2006/ole">
            <mc:AlternateContent xmlns:mc="http://schemas.openxmlformats.org/markup-compatibility/2006">
              <mc:Choice xmlns:v="urn:schemas-microsoft-com:vml" Requires="v">
                <p:oleObj spid="_x0000_s14590" name="Equation" r:id="rId5" imgW="812520" imgH="469800" progId="Equation.3">
                  <p:embed/>
                </p:oleObj>
              </mc:Choice>
              <mc:Fallback>
                <p:oleObj name="Equation" r:id="rId5" imgW="812520" imgH="469800" progId="Equation.3">
                  <p:embed/>
                  <p:pic>
                    <p:nvPicPr>
                      <p:cNvPr id="207908" name="Object 36">
                        <a:extLst>
                          <a:ext uri="{FF2B5EF4-FFF2-40B4-BE49-F238E27FC236}">
                            <a16:creationId xmlns:a16="http://schemas.microsoft.com/office/drawing/2014/main" id="{C7AB7F37-4D4E-4A68-BA17-E2F6FB83F7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3750" y="2597150"/>
                        <a:ext cx="104140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Group 21">
            <a:extLst>
              <a:ext uri="{FF2B5EF4-FFF2-40B4-BE49-F238E27FC236}">
                <a16:creationId xmlns:a16="http://schemas.microsoft.com/office/drawing/2014/main" id="{BEC6C328-0655-4B05-ABC5-A849D60CC1EB}"/>
              </a:ext>
            </a:extLst>
          </p:cNvPr>
          <p:cNvGrpSpPr/>
          <p:nvPr/>
        </p:nvGrpSpPr>
        <p:grpSpPr>
          <a:xfrm>
            <a:off x="1110342" y="1905425"/>
            <a:ext cx="5733143" cy="4768044"/>
            <a:chOff x="9547678" y="2212162"/>
            <a:chExt cx="5733143" cy="4768044"/>
          </a:xfrm>
        </p:grpSpPr>
        <p:cxnSp>
          <p:nvCxnSpPr>
            <p:cNvPr id="23" name="Straight Connector 22">
              <a:extLst>
                <a:ext uri="{FF2B5EF4-FFF2-40B4-BE49-F238E27FC236}">
                  <a16:creationId xmlns:a16="http://schemas.microsoft.com/office/drawing/2014/main" id="{7BD55512-A617-4329-8BF0-643F51BE7C2B}"/>
                </a:ext>
              </a:extLst>
            </p:cNvPr>
            <p:cNvCxnSpPr>
              <a:cxnSpLocks/>
            </p:cNvCxnSpPr>
            <p:nvPr/>
          </p:nvCxnSpPr>
          <p:spPr>
            <a:xfrm>
              <a:off x="11493268" y="4505873"/>
              <a:ext cx="249020" cy="220909"/>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25681EF-F98B-421C-AF8C-217B60681D7A}"/>
                </a:ext>
              </a:extLst>
            </p:cNvPr>
            <p:cNvCxnSpPr>
              <a:cxnSpLocks/>
            </p:cNvCxnSpPr>
            <p:nvPr/>
          </p:nvCxnSpPr>
          <p:spPr>
            <a:xfrm>
              <a:off x="11608254" y="2677068"/>
              <a:ext cx="1118618" cy="992341"/>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B94632-8A50-4763-AE01-84B9C92DAAFB}"/>
                </a:ext>
              </a:extLst>
            </p:cNvPr>
            <p:cNvCxnSpPr>
              <a:cxnSpLocks/>
            </p:cNvCxnSpPr>
            <p:nvPr/>
          </p:nvCxnSpPr>
          <p:spPr>
            <a:xfrm>
              <a:off x="11364091" y="5162215"/>
              <a:ext cx="324222" cy="287622"/>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527AF7-F8A8-44B9-B8DA-A90757E393FD}"/>
                </a:ext>
              </a:extLst>
            </p:cNvPr>
            <p:cNvCxnSpPr>
              <a:cxnSpLocks/>
            </p:cNvCxnSpPr>
            <p:nvPr/>
          </p:nvCxnSpPr>
          <p:spPr>
            <a:xfrm>
              <a:off x="12331214" y="4088334"/>
              <a:ext cx="324335" cy="287722"/>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A5B82B6E-51FE-47BB-876B-BAAD47E5AE0B}"/>
                </a:ext>
              </a:extLst>
            </p:cNvPr>
            <p:cNvGrpSpPr/>
            <p:nvPr/>
          </p:nvGrpSpPr>
          <p:grpSpPr>
            <a:xfrm>
              <a:off x="9547678" y="2555434"/>
              <a:ext cx="5733143" cy="4424772"/>
              <a:chOff x="5718628" y="2019057"/>
              <a:chExt cx="5733143" cy="4424772"/>
            </a:xfrm>
          </p:grpSpPr>
          <p:grpSp>
            <p:nvGrpSpPr>
              <p:cNvPr id="30" name="Group 29">
                <a:extLst>
                  <a:ext uri="{FF2B5EF4-FFF2-40B4-BE49-F238E27FC236}">
                    <a16:creationId xmlns:a16="http://schemas.microsoft.com/office/drawing/2014/main" id="{1DA9ECC7-F4F1-4D25-9FD7-B424CF4DB766}"/>
                  </a:ext>
                </a:extLst>
              </p:cNvPr>
              <p:cNvGrpSpPr/>
              <p:nvPr/>
            </p:nvGrpSpPr>
            <p:grpSpPr>
              <a:xfrm>
                <a:off x="5718628" y="2141038"/>
                <a:ext cx="5733143" cy="4302791"/>
                <a:chOff x="10130971" y="1749153"/>
                <a:chExt cx="5733143" cy="4302791"/>
              </a:xfrm>
            </p:grpSpPr>
            <p:grpSp>
              <p:nvGrpSpPr>
                <p:cNvPr id="52" name="Group 51">
                  <a:extLst>
                    <a:ext uri="{FF2B5EF4-FFF2-40B4-BE49-F238E27FC236}">
                      <a16:creationId xmlns:a16="http://schemas.microsoft.com/office/drawing/2014/main" id="{F12E3B7E-9B90-48E0-934B-306C1C004F60}"/>
                    </a:ext>
                  </a:extLst>
                </p:cNvPr>
                <p:cNvGrpSpPr/>
                <p:nvPr/>
              </p:nvGrpSpPr>
              <p:grpSpPr>
                <a:xfrm>
                  <a:off x="10130971" y="1771106"/>
                  <a:ext cx="5733143" cy="4280838"/>
                  <a:chOff x="1306286" y="1306286"/>
                  <a:chExt cx="5733143" cy="4280838"/>
                </a:xfrm>
              </p:grpSpPr>
              <p:cxnSp>
                <p:nvCxnSpPr>
                  <p:cNvPr id="54" name="Straight Arrow Connector 53">
                    <a:extLst>
                      <a:ext uri="{FF2B5EF4-FFF2-40B4-BE49-F238E27FC236}">
                        <a16:creationId xmlns:a16="http://schemas.microsoft.com/office/drawing/2014/main" id="{31465C46-4BFA-4E43-9AF6-196C4609A244}"/>
                      </a:ext>
                    </a:extLst>
                  </p:cNvPr>
                  <p:cNvCxnSpPr/>
                  <p:nvPr/>
                </p:nvCxnSpPr>
                <p:spPr>
                  <a:xfrm flipV="1">
                    <a:off x="1480457" y="1306286"/>
                    <a:ext cx="0" cy="428083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43B535B-54E3-49D2-AAF5-8A417DDB7657}"/>
                      </a:ext>
                    </a:extLst>
                  </p:cNvPr>
                  <p:cNvCxnSpPr/>
                  <p:nvPr/>
                </p:nvCxnSpPr>
                <p:spPr>
                  <a:xfrm>
                    <a:off x="1306286" y="5428343"/>
                    <a:ext cx="573314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52CDE090-4CB5-4B22-8E92-FD018211BE5A}"/>
                    </a:ext>
                  </a:extLst>
                </p:cNvPr>
                <p:cNvCxnSpPr>
                  <a:cxnSpLocks/>
                </p:cNvCxnSpPr>
                <p:nvPr/>
              </p:nvCxnSpPr>
              <p:spPr>
                <a:xfrm flipV="1">
                  <a:off x="10755086" y="1749153"/>
                  <a:ext cx="3454400" cy="377327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9A3228D8-C71E-407D-8D0C-0DD7F8DE745B}"/>
                  </a:ext>
                </a:extLst>
              </p:cNvPr>
              <p:cNvGrpSpPr/>
              <p:nvPr/>
            </p:nvGrpSpPr>
            <p:grpSpPr>
              <a:xfrm>
                <a:off x="6236606" y="2019057"/>
                <a:ext cx="2435679" cy="3262634"/>
                <a:chOff x="12091985" y="2015354"/>
                <a:chExt cx="2435679" cy="3262634"/>
              </a:xfrm>
            </p:grpSpPr>
            <p:sp>
              <p:nvSpPr>
                <p:cNvPr id="42" name="Octagon 41">
                  <a:extLst>
                    <a:ext uri="{FF2B5EF4-FFF2-40B4-BE49-F238E27FC236}">
                      <a16:creationId xmlns:a16="http://schemas.microsoft.com/office/drawing/2014/main" id="{D4070021-7C49-4600-A50B-07DE4688AEE8}"/>
                    </a:ext>
                  </a:extLst>
                </p:cNvPr>
                <p:cNvSpPr/>
                <p:nvPr/>
              </p:nvSpPr>
              <p:spPr>
                <a:xfrm>
                  <a:off x="12091986" y="513035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ctagon 42">
                  <a:extLst>
                    <a:ext uri="{FF2B5EF4-FFF2-40B4-BE49-F238E27FC236}">
                      <a16:creationId xmlns:a16="http://schemas.microsoft.com/office/drawing/2014/main" id="{083E0C97-91C7-4944-8378-FA22BC6ECB7E}"/>
                    </a:ext>
                  </a:extLst>
                </p:cNvPr>
                <p:cNvSpPr/>
                <p:nvPr/>
              </p:nvSpPr>
              <p:spPr>
                <a:xfrm>
                  <a:off x="12639674" y="448027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ctagon 43">
                  <a:extLst>
                    <a:ext uri="{FF2B5EF4-FFF2-40B4-BE49-F238E27FC236}">
                      <a16:creationId xmlns:a16="http://schemas.microsoft.com/office/drawing/2014/main" id="{02CE77AF-473C-4807-8419-B1D3099E5BB6}"/>
                    </a:ext>
                  </a:extLst>
                </p:cNvPr>
                <p:cNvSpPr/>
                <p:nvPr/>
              </p:nvSpPr>
              <p:spPr>
                <a:xfrm>
                  <a:off x="12308680" y="437073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ctagon 44">
                  <a:extLst>
                    <a:ext uri="{FF2B5EF4-FFF2-40B4-BE49-F238E27FC236}">
                      <a16:creationId xmlns:a16="http://schemas.microsoft.com/office/drawing/2014/main" id="{89E0A972-F071-4AE2-A45F-BABBD58D9562}"/>
                    </a:ext>
                  </a:extLst>
                </p:cNvPr>
                <p:cNvSpPr/>
                <p:nvPr/>
              </p:nvSpPr>
              <p:spPr>
                <a:xfrm>
                  <a:off x="12091985" y="415577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ctagon 45">
                  <a:extLst>
                    <a:ext uri="{FF2B5EF4-FFF2-40B4-BE49-F238E27FC236}">
                      <a16:creationId xmlns:a16="http://schemas.microsoft.com/office/drawing/2014/main" id="{5145CD90-CFDC-4DC1-9964-A0BDD11F6278}"/>
                    </a:ext>
                  </a:extLst>
                </p:cNvPr>
                <p:cNvSpPr/>
                <p:nvPr/>
              </p:nvSpPr>
              <p:spPr>
                <a:xfrm>
                  <a:off x="12422978" y="370809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ctagon 46">
                  <a:extLst>
                    <a:ext uri="{FF2B5EF4-FFF2-40B4-BE49-F238E27FC236}">
                      <a16:creationId xmlns:a16="http://schemas.microsoft.com/office/drawing/2014/main" id="{00D970F7-BB70-40FF-9879-BFD28900B8A5}"/>
                    </a:ext>
                  </a:extLst>
                </p:cNvPr>
                <p:cNvSpPr/>
                <p:nvPr/>
              </p:nvSpPr>
              <p:spPr>
                <a:xfrm>
                  <a:off x="13391804" y="384144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ctagon 47">
                  <a:extLst>
                    <a:ext uri="{FF2B5EF4-FFF2-40B4-BE49-F238E27FC236}">
                      <a16:creationId xmlns:a16="http://schemas.microsoft.com/office/drawing/2014/main" id="{AF56D76E-8B83-41D5-9577-F96E49087466}"/>
                    </a:ext>
                  </a:extLst>
                </p:cNvPr>
                <p:cNvSpPr/>
                <p:nvPr/>
              </p:nvSpPr>
              <p:spPr>
                <a:xfrm>
                  <a:off x="13239404" y="320327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ctagon 48">
                  <a:extLst>
                    <a:ext uri="{FF2B5EF4-FFF2-40B4-BE49-F238E27FC236}">
                      <a16:creationId xmlns:a16="http://schemas.microsoft.com/office/drawing/2014/main" id="{60E13B8F-30C0-4C4E-A4E1-424BCD7335F6}"/>
                    </a:ext>
                  </a:extLst>
                </p:cNvPr>
                <p:cNvSpPr/>
                <p:nvPr/>
              </p:nvSpPr>
              <p:spPr>
                <a:xfrm>
                  <a:off x="12848879" y="286513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ctagon 49">
                  <a:extLst>
                    <a:ext uri="{FF2B5EF4-FFF2-40B4-BE49-F238E27FC236}">
                      <a16:creationId xmlns:a16="http://schemas.microsoft.com/office/drawing/2014/main" id="{5ACEBDCB-723A-4936-8E4C-62F2B8CD7B2C}"/>
                    </a:ext>
                  </a:extLst>
                </p:cNvPr>
                <p:cNvSpPr/>
                <p:nvPr/>
              </p:nvSpPr>
              <p:spPr>
                <a:xfrm>
                  <a:off x="13513252" y="201535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ctagon 50">
                  <a:extLst>
                    <a:ext uri="{FF2B5EF4-FFF2-40B4-BE49-F238E27FC236}">
                      <a16:creationId xmlns:a16="http://schemas.microsoft.com/office/drawing/2014/main" id="{0219290D-A717-431A-8CCD-073A2A02E266}"/>
                    </a:ext>
                  </a:extLst>
                </p:cNvPr>
                <p:cNvSpPr/>
                <p:nvPr/>
              </p:nvSpPr>
              <p:spPr>
                <a:xfrm>
                  <a:off x="14380027" y="210822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F9DA898-88BC-4284-BEC2-3666F0884F15}"/>
                  </a:ext>
                </a:extLst>
              </p:cNvPr>
              <p:cNvGrpSpPr/>
              <p:nvPr/>
            </p:nvGrpSpPr>
            <p:grpSpPr>
              <a:xfrm>
                <a:off x="7837431" y="3198887"/>
                <a:ext cx="2346377" cy="2822425"/>
                <a:chOff x="13700523" y="3203274"/>
                <a:chExt cx="2346377" cy="2822425"/>
              </a:xfrm>
            </p:grpSpPr>
            <p:sp>
              <p:nvSpPr>
                <p:cNvPr id="33" name="Octagon 32">
                  <a:extLst>
                    <a:ext uri="{FF2B5EF4-FFF2-40B4-BE49-F238E27FC236}">
                      <a16:creationId xmlns:a16="http://schemas.microsoft.com/office/drawing/2014/main" id="{725DB50D-9213-446B-B39F-EDDEA8D74A11}"/>
                    </a:ext>
                  </a:extLst>
                </p:cNvPr>
                <p:cNvSpPr/>
                <p:nvPr/>
              </p:nvSpPr>
              <p:spPr>
                <a:xfrm>
                  <a:off x="15899263" y="3203274"/>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ctagon 33">
                  <a:extLst>
                    <a:ext uri="{FF2B5EF4-FFF2-40B4-BE49-F238E27FC236}">
                      <a16:creationId xmlns:a16="http://schemas.microsoft.com/office/drawing/2014/main" id="{5AD15EA5-E71A-4B33-8869-13CD650C1766}"/>
                    </a:ext>
                  </a:extLst>
                </p:cNvPr>
                <p:cNvSpPr/>
                <p:nvPr/>
              </p:nvSpPr>
              <p:spPr>
                <a:xfrm>
                  <a:off x="14665776" y="381763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ctagon 34">
                  <a:extLst>
                    <a:ext uri="{FF2B5EF4-FFF2-40B4-BE49-F238E27FC236}">
                      <a16:creationId xmlns:a16="http://schemas.microsoft.com/office/drawing/2014/main" id="{EAB55858-9868-4874-ADFF-C48D43D0413F}"/>
                    </a:ext>
                  </a:extLst>
                </p:cNvPr>
                <p:cNvSpPr/>
                <p:nvPr/>
              </p:nvSpPr>
              <p:spPr>
                <a:xfrm>
                  <a:off x="14587194" y="426693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ctagon 35">
                  <a:extLst>
                    <a:ext uri="{FF2B5EF4-FFF2-40B4-BE49-F238E27FC236}">
                      <a16:creationId xmlns:a16="http://schemas.microsoft.com/office/drawing/2014/main" id="{3C231B85-4E1E-4442-BB32-CCD735A008EE}"/>
                    </a:ext>
                  </a:extLst>
                </p:cNvPr>
                <p:cNvSpPr/>
                <p:nvPr/>
              </p:nvSpPr>
              <p:spPr>
                <a:xfrm>
                  <a:off x="15653149" y="415577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ctagon 36">
                  <a:extLst>
                    <a:ext uri="{FF2B5EF4-FFF2-40B4-BE49-F238E27FC236}">
                      <a16:creationId xmlns:a16="http://schemas.microsoft.com/office/drawing/2014/main" id="{43CFE131-28A5-4E1D-9AEC-8BEB57230028}"/>
                    </a:ext>
                  </a:extLst>
                </p:cNvPr>
                <p:cNvSpPr/>
                <p:nvPr/>
              </p:nvSpPr>
              <p:spPr>
                <a:xfrm>
                  <a:off x="13700524" y="4893961"/>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ctagon 37">
                  <a:extLst>
                    <a:ext uri="{FF2B5EF4-FFF2-40B4-BE49-F238E27FC236}">
                      <a16:creationId xmlns:a16="http://schemas.microsoft.com/office/drawing/2014/main" id="{9E602EC9-8A35-4A2F-AB0B-2B0EF5991F04}"/>
                    </a:ext>
                  </a:extLst>
                </p:cNvPr>
                <p:cNvSpPr/>
                <p:nvPr/>
              </p:nvSpPr>
              <p:spPr>
                <a:xfrm>
                  <a:off x="14152962" y="5130350"/>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ctagon 38">
                  <a:extLst>
                    <a:ext uri="{FF2B5EF4-FFF2-40B4-BE49-F238E27FC236}">
                      <a16:creationId xmlns:a16="http://schemas.microsoft.com/office/drawing/2014/main" id="{00AD96C9-4623-4434-B855-873C232A6FF7}"/>
                    </a:ext>
                  </a:extLst>
                </p:cNvPr>
                <p:cNvSpPr/>
                <p:nvPr/>
              </p:nvSpPr>
              <p:spPr>
                <a:xfrm>
                  <a:off x="15548379" y="513034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ctagon 39">
                  <a:extLst>
                    <a:ext uri="{FF2B5EF4-FFF2-40B4-BE49-F238E27FC236}">
                      <a16:creationId xmlns:a16="http://schemas.microsoft.com/office/drawing/2014/main" id="{69AC04EA-76B0-4916-AFE6-A91DF967F0B7}"/>
                    </a:ext>
                  </a:extLst>
                </p:cNvPr>
                <p:cNvSpPr/>
                <p:nvPr/>
              </p:nvSpPr>
              <p:spPr>
                <a:xfrm>
                  <a:off x="14689591" y="545419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ctagon 40">
                  <a:extLst>
                    <a:ext uri="{FF2B5EF4-FFF2-40B4-BE49-F238E27FC236}">
                      <a16:creationId xmlns:a16="http://schemas.microsoft.com/office/drawing/2014/main" id="{AA59BB20-667D-46A0-B054-F70C33F1B9AF}"/>
                    </a:ext>
                  </a:extLst>
                </p:cNvPr>
                <p:cNvSpPr/>
                <p:nvPr/>
              </p:nvSpPr>
              <p:spPr>
                <a:xfrm>
                  <a:off x="13700523" y="5878062"/>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A20F688-574E-4D44-909A-2A60F908F3A7}"/>
                    </a:ext>
                  </a:extLst>
                </p:cNvPr>
                <p:cNvSpPr txBox="1"/>
                <p:nvPr/>
              </p:nvSpPr>
              <p:spPr>
                <a:xfrm>
                  <a:off x="11864300" y="3109703"/>
                  <a:ext cx="2340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tx1">
                                <a:lumMod val="75000"/>
                                <a:lumOff val="25000"/>
                              </a:schemeClr>
                            </a:solidFill>
                            <a:latin typeface="Cambria Math" panose="02040503050406030204" pitchFamily="18" charset="0"/>
                          </a:rPr>
                          <m:t>𝒓</m:t>
                        </m:r>
                      </m:oMath>
                    </m:oMathPara>
                  </a14:m>
                  <a:endParaRPr lang="en-US" sz="2400" b="1" dirty="0">
                    <a:solidFill>
                      <a:schemeClr val="tx1">
                        <a:lumMod val="75000"/>
                        <a:lumOff val="25000"/>
                      </a:schemeClr>
                    </a:solidFill>
                  </a:endParaRPr>
                </a:p>
              </p:txBody>
            </p:sp>
          </mc:Choice>
          <mc:Fallback xmlns="">
            <p:sp>
              <p:nvSpPr>
                <p:cNvPr id="28" name="TextBox 27">
                  <a:extLst>
                    <a:ext uri="{FF2B5EF4-FFF2-40B4-BE49-F238E27FC236}">
                      <a16:creationId xmlns:a16="http://schemas.microsoft.com/office/drawing/2014/main" id="{BA20F688-574E-4D44-909A-2A60F908F3A7}"/>
                    </a:ext>
                  </a:extLst>
                </p:cNvPr>
                <p:cNvSpPr txBox="1">
                  <a:spLocks noRot="1" noChangeAspect="1" noMove="1" noResize="1" noEditPoints="1" noAdjustHandles="1" noChangeArrowheads="1" noChangeShapeType="1" noTextEdit="1"/>
                </p:cNvSpPr>
                <p:nvPr/>
              </p:nvSpPr>
              <p:spPr>
                <a:xfrm>
                  <a:off x="11864300" y="3109703"/>
                  <a:ext cx="234038" cy="369332"/>
                </a:xfrm>
                <a:prstGeom prst="rect">
                  <a:avLst/>
                </a:prstGeom>
                <a:blipFill>
                  <a:blip r:embed="rId7"/>
                  <a:stretch>
                    <a:fillRect l="-17949" r="-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DCC6F2B-E101-40BF-A047-8B417ECE756D}"/>
                    </a:ext>
                  </a:extLst>
                </p:cNvPr>
                <p:cNvSpPr txBox="1"/>
                <p:nvPr/>
              </p:nvSpPr>
              <p:spPr>
                <a:xfrm>
                  <a:off x="13349308" y="2212162"/>
                  <a:ext cx="2596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tx1">
                                <a:lumMod val="75000"/>
                                <a:lumOff val="25000"/>
                              </a:schemeClr>
                            </a:solidFill>
                            <a:latin typeface="Cambria Math" panose="02040503050406030204" pitchFamily="18" charset="0"/>
                            <a:ea typeface="Cambria Math" panose="02040503050406030204" pitchFamily="18" charset="0"/>
                          </a:rPr>
                          <m:t>𝝆</m:t>
                        </m:r>
                      </m:oMath>
                    </m:oMathPara>
                  </a14:m>
                  <a:endParaRPr lang="en-US" sz="2400" b="1" dirty="0">
                    <a:solidFill>
                      <a:schemeClr val="tx1">
                        <a:lumMod val="75000"/>
                        <a:lumOff val="25000"/>
                      </a:schemeClr>
                    </a:solidFill>
                  </a:endParaRPr>
                </a:p>
              </p:txBody>
            </p:sp>
          </mc:Choice>
          <mc:Fallback xmlns="">
            <p:sp>
              <p:nvSpPr>
                <p:cNvPr id="29" name="TextBox 28">
                  <a:extLst>
                    <a:ext uri="{FF2B5EF4-FFF2-40B4-BE49-F238E27FC236}">
                      <a16:creationId xmlns:a16="http://schemas.microsoft.com/office/drawing/2014/main" id="{BDCC6F2B-E101-40BF-A047-8B417ECE756D}"/>
                    </a:ext>
                  </a:extLst>
                </p:cNvPr>
                <p:cNvSpPr txBox="1">
                  <a:spLocks noRot="1" noChangeAspect="1" noMove="1" noResize="1" noEditPoints="1" noAdjustHandles="1" noChangeArrowheads="1" noChangeShapeType="1" noTextEdit="1"/>
                </p:cNvSpPr>
                <p:nvPr/>
              </p:nvSpPr>
              <p:spPr>
                <a:xfrm>
                  <a:off x="13349308" y="2212162"/>
                  <a:ext cx="259686" cy="369332"/>
                </a:xfrm>
                <a:prstGeom prst="rect">
                  <a:avLst/>
                </a:prstGeom>
                <a:blipFill>
                  <a:blip r:embed="rId8"/>
                  <a:stretch>
                    <a:fillRect l="-30952" r="-30952" b="-2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90923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38762AA-9431-4197-9AD7-5ADCAFE2378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Maximizing Classification Margin</a:t>
            </a:r>
          </a:p>
        </p:txBody>
      </p:sp>
      <p:pic>
        <p:nvPicPr>
          <p:cNvPr id="4" name="Shape 375">
            <a:extLst>
              <a:ext uri="{FF2B5EF4-FFF2-40B4-BE49-F238E27FC236}">
                <a16:creationId xmlns:a16="http://schemas.microsoft.com/office/drawing/2014/main" id="{06AB5732-0740-41B1-A96F-8541918693B7}"/>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grpSp>
        <p:nvGrpSpPr>
          <p:cNvPr id="10" name="Group 9">
            <a:extLst>
              <a:ext uri="{FF2B5EF4-FFF2-40B4-BE49-F238E27FC236}">
                <a16:creationId xmlns:a16="http://schemas.microsoft.com/office/drawing/2014/main" id="{C966FB01-0BAC-4861-AE5D-308F868E5C7B}"/>
              </a:ext>
            </a:extLst>
          </p:cNvPr>
          <p:cNvGrpSpPr/>
          <p:nvPr/>
        </p:nvGrpSpPr>
        <p:grpSpPr>
          <a:xfrm>
            <a:off x="1099229" y="3600381"/>
            <a:ext cx="4331559" cy="1682904"/>
            <a:chOff x="1105970" y="3859531"/>
            <a:chExt cx="14046945" cy="1253456"/>
          </a:xfrm>
          <a:solidFill>
            <a:schemeClr val="accent3">
              <a:lumMod val="75000"/>
            </a:schemeClr>
          </a:solidFill>
        </p:grpSpPr>
        <p:grpSp>
          <p:nvGrpSpPr>
            <p:cNvPr id="11" name="Group 10">
              <a:extLst>
                <a:ext uri="{FF2B5EF4-FFF2-40B4-BE49-F238E27FC236}">
                  <a16:creationId xmlns:a16="http://schemas.microsoft.com/office/drawing/2014/main" id="{8C4A0035-D168-42B9-A792-E6E3E9300F1E}"/>
                </a:ext>
              </a:extLst>
            </p:cNvPr>
            <p:cNvGrpSpPr/>
            <p:nvPr/>
          </p:nvGrpSpPr>
          <p:grpSpPr>
            <a:xfrm>
              <a:off x="1105970" y="3859531"/>
              <a:ext cx="14046945" cy="1188000"/>
              <a:chOff x="1701055" y="3859531"/>
              <a:chExt cx="12891991" cy="1188000"/>
            </a:xfrm>
            <a:grpFill/>
          </p:grpSpPr>
          <p:sp>
            <p:nvSpPr>
              <p:cNvPr id="13" name="Rounded Rectangle 50">
                <a:extLst>
                  <a:ext uri="{FF2B5EF4-FFF2-40B4-BE49-F238E27FC236}">
                    <a16:creationId xmlns:a16="http://schemas.microsoft.com/office/drawing/2014/main" id="{A3C8DEC0-0986-4A07-9705-D4396D01DF7F}"/>
                  </a:ext>
                </a:extLst>
              </p:cNvPr>
              <p:cNvSpPr/>
              <p:nvPr/>
            </p:nvSpPr>
            <p:spPr>
              <a:xfrm>
                <a:off x="1701055" y="3859531"/>
                <a:ext cx="12891991" cy="1188000"/>
              </a:xfrm>
              <a:prstGeom prst="roundRect">
                <a:avLst>
                  <a:gd name="adj" fmla="val 8013"/>
                </a:avLst>
              </a:prstGeom>
              <a:solidFill>
                <a:srgbClr val="44B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4" name="Rounded Rectangle 51">
                <a:extLst>
                  <a:ext uri="{FF2B5EF4-FFF2-40B4-BE49-F238E27FC236}">
                    <a16:creationId xmlns:a16="http://schemas.microsoft.com/office/drawing/2014/main" id="{69499B8C-9D62-40AD-9449-D3136A61A43F}"/>
                  </a:ext>
                </a:extLst>
              </p:cNvPr>
              <p:cNvSpPr/>
              <p:nvPr/>
            </p:nvSpPr>
            <p:spPr>
              <a:xfrm>
                <a:off x="1863296" y="3921761"/>
                <a:ext cx="12527123" cy="1057119"/>
              </a:xfrm>
              <a:prstGeom prst="roundRect">
                <a:avLst>
                  <a:gd name="adj" fmla="val 8013"/>
                </a:avLst>
              </a:prstGeom>
              <a:solidFill>
                <a:srgbClr val="44B3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BE89ECAF-B72B-4BE6-88A4-0FD9E8AE3E0D}"/>
                </a:ext>
              </a:extLst>
            </p:cNvPr>
            <p:cNvSpPr/>
            <p:nvPr/>
          </p:nvSpPr>
          <p:spPr>
            <a:xfrm>
              <a:off x="1635901" y="3947069"/>
              <a:ext cx="13075373" cy="1165918"/>
            </a:xfrm>
            <a:prstGeom prst="rect">
              <a:avLst/>
            </a:prstGeom>
            <a:noFill/>
          </p:spPr>
          <p:txBody>
            <a:bodyPr wrap="square">
              <a:spAutoFit/>
            </a:bodyPr>
            <a:lstStyle/>
            <a:p>
              <a:pPr lvl="0" algn="ctr" defTabSz="914400">
                <a:defRPr/>
              </a:pPr>
              <a:r>
                <a:rPr lang="en-US" sz="2000" dirty="0">
                  <a:solidFill>
                    <a:schemeClr val="bg1"/>
                  </a:solidFill>
                  <a:latin typeface="Open Sans" panose="020B0606030504020204"/>
                </a:rPr>
                <a:t>Helps generalize the predictions and perform better on the test data by not overfitting the model to the training data</a:t>
              </a:r>
              <a:endParaRPr kumimoji="0" lang="en-IN" sz="2400" b="0" i="0" u="none" strike="noStrike" kern="0" cap="none" spc="0" normalizeH="0" baseline="0" noProof="0" dirty="0">
                <a:ln>
                  <a:noFill/>
                </a:ln>
                <a:solidFill>
                  <a:schemeClr val="bg1"/>
                </a:solidFill>
                <a:effectLst/>
                <a:uLnTx/>
                <a:uFillTx/>
                <a:latin typeface="Open Sans" panose="020B0606030504020204"/>
                <a:ea typeface="Open Sans" panose="020B0606030504020204" pitchFamily="34" charset="0"/>
                <a:cs typeface="Open Sans" panose="020B0606030504020204" pitchFamily="34" charset="0"/>
              </a:endParaRPr>
            </a:p>
          </p:txBody>
        </p:sp>
      </p:grpSp>
      <p:grpSp>
        <p:nvGrpSpPr>
          <p:cNvPr id="5" name="Group 4">
            <a:extLst>
              <a:ext uri="{FF2B5EF4-FFF2-40B4-BE49-F238E27FC236}">
                <a16:creationId xmlns:a16="http://schemas.microsoft.com/office/drawing/2014/main" id="{E81E8E3B-A9A8-41E7-A946-15E229012B66}"/>
              </a:ext>
            </a:extLst>
          </p:cNvPr>
          <p:cNvGrpSpPr/>
          <p:nvPr/>
        </p:nvGrpSpPr>
        <p:grpSpPr>
          <a:xfrm>
            <a:off x="10825212" y="3481405"/>
            <a:ext cx="4331559" cy="1713995"/>
            <a:chOff x="1105970" y="3859531"/>
            <a:chExt cx="14046945" cy="1188000"/>
          </a:xfrm>
          <a:solidFill>
            <a:schemeClr val="accent3">
              <a:lumMod val="75000"/>
            </a:schemeClr>
          </a:solidFill>
        </p:grpSpPr>
        <p:grpSp>
          <p:nvGrpSpPr>
            <p:cNvPr id="6" name="Group 5">
              <a:extLst>
                <a:ext uri="{FF2B5EF4-FFF2-40B4-BE49-F238E27FC236}">
                  <a16:creationId xmlns:a16="http://schemas.microsoft.com/office/drawing/2014/main" id="{1205D3B9-6C50-4321-8C02-E912EF6FADA8}"/>
                </a:ext>
              </a:extLst>
            </p:cNvPr>
            <p:cNvGrpSpPr/>
            <p:nvPr/>
          </p:nvGrpSpPr>
          <p:grpSpPr>
            <a:xfrm>
              <a:off x="1105970" y="3859531"/>
              <a:ext cx="14046945" cy="1188000"/>
              <a:chOff x="1701055" y="3859531"/>
              <a:chExt cx="12891991" cy="1188000"/>
            </a:xfrm>
            <a:grpFill/>
          </p:grpSpPr>
          <p:sp>
            <p:nvSpPr>
              <p:cNvPr id="8" name="Rounded Rectangle 45">
                <a:extLst>
                  <a:ext uri="{FF2B5EF4-FFF2-40B4-BE49-F238E27FC236}">
                    <a16:creationId xmlns:a16="http://schemas.microsoft.com/office/drawing/2014/main" id="{F7AD9D52-7D52-40FA-A440-140F08D0172D}"/>
                  </a:ext>
                </a:extLst>
              </p:cNvPr>
              <p:cNvSpPr/>
              <p:nvPr/>
            </p:nvSpPr>
            <p:spPr>
              <a:xfrm>
                <a:off x="1701055" y="3859531"/>
                <a:ext cx="12891991" cy="1188000"/>
              </a:xfrm>
              <a:prstGeom prst="roundRect">
                <a:avLst>
                  <a:gd name="adj" fmla="val 8013"/>
                </a:avLst>
              </a:prstGeom>
              <a:solidFill>
                <a:srgbClr val="44B3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 name="Rounded Rectangle 46">
                <a:extLst>
                  <a:ext uri="{FF2B5EF4-FFF2-40B4-BE49-F238E27FC236}">
                    <a16:creationId xmlns:a16="http://schemas.microsoft.com/office/drawing/2014/main" id="{9A1C05C5-3D23-4DC3-B618-C8A623315FC1}"/>
                  </a:ext>
                </a:extLst>
              </p:cNvPr>
              <p:cNvSpPr/>
              <p:nvPr/>
            </p:nvSpPr>
            <p:spPr>
              <a:xfrm>
                <a:off x="1863296" y="3921761"/>
                <a:ext cx="12527123" cy="1057119"/>
              </a:xfrm>
              <a:prstGeom prst="roundRect">
                <a:avLst>
                  <a:gd name="adj" fmla="val 8013"/>
                </a:avLst>
              </a:prstGeom>
              <a:solidFill>
                <a:srgbClr val="44B3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Rectangle 6">
              <a:extLst>
                <a:ext uri="{FF2B5EF4-FFF2-40B4-BE49-F238E27FC236}">
                  <a16:creationId xmlns:a16="http://schemas.microsoft.com/office/drawing/2014/main" id="{A874B7CC-A92A-43AC-9EB4-3FCDE19ED141}"/>
                </a:ext>
              </a:extLst>
            </p:cNvPr>
            <p:cNvSpPr/>
            <p:nvPr/>
          </p:nvSpPr>
          <p:spPr>
            <a:xfrm>
              <a:off x="1635901" y="4008553"/>
              <a:ext cx="13075373" cy="894775"/>
            </a:xfrm>
            <a:prstGeom prst="rect">
              <a:avLst/>
            </a:prstGeom>
            <a:noFill/>
          </p:spPr>
          <p:txBody>
            <a:bodyPr wrap="square">
              <a:spAutoFit/>
            </a:bodyPr>
            <a:lstStyle/>
            <a:p>
              <a:pPr marL="0" marR="0" lvl="0" indent="0" algn="ctr" defTabSz="914400" eaLnBrk="1" fontAlgn="auto" latinLnBrk="0" hangingPunct="1">
                <a:spcBef>
                  <a:spcPts val="0"/>
                </a:spcBef>
                <a:spcAft>
                  <a:spcPts val="0"/>
                </a:spcAft>
                <a:buClrTx/>
                <a:buSzTx/>
                <a:buFontTx/>
                <a:buNone/>
                <a:tabLst/>
                <a:defRPr/>
              </a:pPr>
              <a:r>
                <a:rPr kumimoji="0" lang="en-IN" sz="2000" b="0" i="0" u="none" strike="noStrike" kern="0" cap="none" spc="0" normalizeH="0" baseline="0" noProof="0" dirty="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Takes care only of the support vectors, ignoring other training examples</a:t>
              </a:r>
            </a:p>
          </p:txBody>
        </p:sp>
      </p:grpSp>
      <p:grpSp>
        <p:nvGrpSpPr>
          <p:cNvPr id="17" name="Group 16">
            <a:extLst>
              <a:ext uri="{FF2B5EF4-FFF2-40B4-BE49-F238E27FC236}">
                <a16:creationId xmlns:a16="http://schemas.microsoft.com/office/drawing/2014/main" id="{64926E8D-583E-4A9C-96D3-17DE0BD064EC}"/>
              </a:ext>
            </a:extLst>
          </p:cNvPr>
          <p:cNvGrpSpPr/>
          <p:nvPr/>
        </p:nvGrpSpPr>
        <p:grpSpPr>
          <a:xfrm>
            <a:off x="5624329" y="1946007"/>
            <a:ext cx="5733143" cy="4424772"/>
            <a:chOff x="9547678" y="2555434"/>
            <a:chExt cx="5733143" cy="4424772"/>
          </a:xfrm>
        </p:grpSpPr>
        <p:cxnSp>
          <p:nvCxnSpPr>
            <p:cNvPr id="18" name="Straight Connector 17">
              <a:extLst>
                <a:ext uri="{FF2B5EF4-FFF2-40B4-BE49-F238E27FC236}">
                  <a16:creationId xmlns:a16="http://schemas.microsoft.com/office/drawing/2014/main" id="{F01DA488-0BD9-4278-BE76-8D73095E5877}"/>
                </a:ext>
              </a:extLst>
            </p:cNvPr>
            <p:cNvCxnSpPr>
              <a:cxnSpLocks/>
            </p:cNvCxnSpPr>
            <p:nvPr/>
          </p:nvCxnSpPr>
          <p:spPr>
            <a:xfrm>
              <a:off x="11493268" y="4505873"/>
              <a:ext cx="249020" cy="220909"/>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330AEF-58F3-41D8-8E4F-E8B30E9A5B2E}"/>
                </a:ext>
              </a:extLst>
            </p:cNvPr>
            <p:cNvCxnSpPr>
              <a:cxnSpLocks/>
            </p:cNvCxnSpPr>
            <p:nvPr/>
          </p:nvCxnSpPr>
          <p:spPr>
            <a:xfrm>
              <a:off x="11364091" y="5162215"/>
              <a:ext cx="324222" cy="287622"/>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C2D1CB-C42B-4CFE-9909-50471A3C8057}"/>
                </a:ext>
              </a:extLst>
            </p:cNvPr>
            <p:cNvCxnSpPr>
              <a:cxnSpLocks/>
            </p:cNvCxnSpPr>
            <p:nvPr/>
          </p:nvCxnSpPr>
          <p:spPr>
            <a:xfrm>
              <a:off x="12331214" y="4088334"/>
              <a:ext cx="324335" cy="287722"/>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112E996D-8F02-4FAF-BFD7-E0FB41E86403}"/>
                </a:ext>
              </a:extLst>
            </p:cNvPr>
            <p:cNvGrpSpPr/>
            <p:nvPr/>
          </p:nvGrpSpPr>
          <p:grpSpPr>
            <a:xfrm>
              <a:off x="9547678" y="2555434"/>
              <a:ext cx="5733143" cy="4424772"/>
              <a:chOff x="5718628" y="2019057"/>
              <a:chExt cx="5733143" cy="4424772"/>
            </a:xfrm>
          </p:grpSpPr>
          <p:grpSp>
            <p:nvGrpSpPr>
              <p:cNvPr id="22" name="Group 21">
                <a:extLst>
                  <a:ext uri="{FF2B5EF4-FFF2-40B4-BE49-F238E27FC236}">
                    <a16:creationId xmlns:a16="http://schemas.microsoft.com/office/drawing/2014/main" id="{AB96F27F-22A2-4189-856F-D8BF7DFB58FC}"/>
                  </a:ext>
                </a:extLst>
              </p:cNvPr>
              <p:cNvGrpSpPr/>
              <p:nvPr/>
            </p:nvGrpSpPr>
            <p:grpSpPr>
              <a:xfrm>
                <a:off x="5718628" y="2141038"/>
                <a:ext cx="5733143" cy="4302791"/>
                <a:chOff x="10130971" y="1749153"/>
                <a:chExt cx="5733143" cy="4302791"/>
              </a:xfrm>
            </p:grpSpPr>
            <p:grpSp>
              <p:nvGrpSpPr>
                <p:cNvPr id="44" name="Group 43">
                  <a:extLst>
                    <a:ext uri="{FF2B5EF4-FFF2-40B4-BE49-F238E27FC236}">
                      <a16:creationId xmlns:a16="http://schemas.microsoft.com/office/drawing/2014/main" id="{D08A84BE-B5CA-42DF-8786-157FEAF3327C}"/>
                    </a:ext>
                  </a:extLst>
                </p:cNvPr>
                <p:cNvGrpSpPr/>
                <p:nvPr/>
              </p:nvGrpSpPr>
              <p:grpSpPr>
                <a:xfrm>
                  <a:off x="10130971" y="1771106"/>
                  <a:ext cx="5733143" cy="4280838"/>
                  <a:chOff x="1306286" y="1306286"/>
                  <a:chExt cx="5733143" cy="4280838"/>
                </a:xfrm>
              </p:grpSpPr>
              <p:cxnSp>
                <p:nvCxnSpPr>
                  <p:cNvPr id="46" name="Straight Arrow Connector 45">
                    <a:extLst>
                      <a:ext uri="{FF2B5EF4-FFF2-40B4-BE49-F238E27FC236}">
                        <a16:creationId xmlns:a16="http://schemas.microsoft.com/office/drawing/2014/main" id="{C42EC47B-1C2F-4DB5-94D1-156B3FE1B40D}"/>
                      </a:ext>
                    </a:extLst>
                  </p:cNvPr>
                  <p:cNvCxnSpPr/>
                  <p:nvPr/>
                </p:nvCxnSpPr>
                <p:spPr>
                  <a:xfrm flipV="1">
                    <a:off x="1480457" y="1306286"/>
                    <a:ext cx="0" cy="428083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877BB59-0E4E-4858-AC24-0AA1B77F14D8}"/>
                      </a:ext>
                    </a:extLst>
                  </p:cNvPr>
                  <p:cNvCxnSpPr/>
                  <p:nvPr/>
                </p:nvCxnSpPr>
                <p:spPr>
                  <a:xfrm>
                    <a:off x="1306286" y="5428343"/>
                    <a:ext cx="573314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23B1828A-C8FD-4022-8EA3-B877EA900A24}"/>
                    </a:ext>
                  </a:extLst>
                </p:cNvPr>
                <p:cNvCxnSpPr>
                  <a:cxnSpLocks/>
                </p:cNvCxnSpPr>
                <p:nvPr/>
              </p:nvCxnSpPr>
              <p:spPr>
                <a:xfrm flipV="1">
                  <a:off x="10755086" y="1749153"/>
                  <a:ext cx="3454400" cy="377327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0EA93A2-9C62-4FD9-A5A9-C74F41E9D6B6}"/>
                  </a:ext>
                </a:extLst>
              </p:cNvPr>
              <p:cNvGrpSpPr/>
              <p:nvPr/>
            </p:nvGrpSpPr>
            <p:grpSpPr>
              <a:xfrm>
                <a:off x="6236606" y="2019057"/>
                <a:ext cx="2435679" cy="3262634"/>
                <a:chOff x="12091985" y="2015354"/>
                <a:chExt cx="2435679" cy="3262634"/>
              </a:xfrm>
            </p:grpSpPr>
            <p:sp>
              <p:nvSpPr>
                <p:cNvPr id="34" name="Octagon 33">
                  <a:extLst>
                    <a:ext uri="{FF2B5EF4-FFF2-40B4-BE49-F238E27FC236}">
                      <a16:creationId xmlns:a16="http://schemas.microsoft.com/office/drawing/2014/main" id="{E05DDAF4-0E23-42B6-8A34-7C13158F53FD}"/>
                    </a:ext>
                  </a:extLst>
                </p:cNvPr>
                <p:cNvSpPr/>
                <p:nvPr/>
              </p:nvSpPr>
              <p:spPr>
                <a:xfrm>
                  <a:off x="12091986" y="513035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ctagon 34">
                  <a:extLst>
                    <a:ext uri="{FF2B5EF4-FFF2-40B4-BE49-F238E27FC236}">
                      <a16:creationId xmlns:a16="http://schemas.microsoft.com/office/drawing/2014/main" id="{C2C19D6C-59EE-4461-A5D1-40F5742C4DA7}"/>
                    </a:ext>
                  </a:extLst>
                </p:cNvPr>
                <p:cNvSpPr/>
                <p:nvPr/>
              </p:nvSpPr>
              <p:spPr>
                <a:xfrm>
                  <a:off x="12639674" y="448027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ctagon 35">
                  <a:extLst>
                    <a:ext uri="{FF2B5EF4-FFF2-40B4-BE49-F238E27FC236}">
                      <a16:creationId xmlns:a16="http://schemas.microsoft.com/office/drawing/2014/main" id="{7099E9E2-5712-4C78-885A-7FBA07C5D8F6}"/>
                    </a:ext>
                  </a:extLst>
                </p:cNvPr>
                <p:cNvSpPr/>
                <p:nvPr/>
              </p:nvSpPr>
              <p:spPr>
                <a:xfrm>
                  <a:off x="12308680" y="437073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ctagon 36">
                  <a:extLst>
                    <a:ext uri="{FF2B5EF4-FFF2-40B4-BE49-F238E27FC236}">
                      <a16:creationId xmlns:a16="http://schemas.microsoft.com/office/drawing/2014/main" id="{75BB6C26-B955-425B-8042-956FEBC98E62}"/>
                    </a:ext>
                  </a:extLst>
                </p:cNvPr>
                <p:cNvSpPr/>
                <p:nvPr/>
              </p:nvSpPr>
              <p:spPr>
                <a:xfrm>
                  <a:off x="12091985" y="415577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ctagon 37">
                  <a:extLst>
                    <a:ext uri="{FF2B5EF4-FFF2-40B4-BE49-F238E27FC236}">
                      <a16:creationId xmlns:a16="http://schemas.microsoft.com/office/drawing/2014/main" id="{EA1B631C-44C5-4F50-831B-2C2DF54E7E28}"/>
                    </a:ext>
                  </a:extLst>
                </p:cNvPr>
                <p:cNvSpPr/>
                <p:nvPr/>
              </p:nvSpPr>
              <p:spPr>
                <a:xfrm>
                  <a:off x="12422978" y="370809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ctagon 38">
                  <a:extLst>
                    <a:ext uri="{FF2B5EF4-FFF2-40B4-BE49-F238E27FC236}">
                      <a16:creationId xmlns:a16="http://schemas.microsoft.com/office/drawing/2014/main" id="{572A442E-9F63-48B6-B64E-CC16BFBF46C1}"/>
                    </a:ext>
                  </a:extLst>
                </p:cNvPr>
                <p:cNvSpPr/>
                <p:nvPr/>
              </p:nvSpPr>
              <p:spPr>
                <a:xfrm>
                  <a:off x="13391804" y="384144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ctagon 39">
                  <a:extLst>
                    <a:ext uri="{FF2B5EF4-FFF2-40B4-BE49-F238E27FC236}">
                      <a16:creationId xmlns:a16="http://schemas.microsoft.com/office/drawing/2014/main" id="{72A51C7A-446A-4FFB-A379-CFF887018AA4}"/>
                    </a:ext>
                  </a:extLst>
                </p:cNvPr>
                <p:cNvSpPr/>
                <p:nvPr/>
              </p:nvSpPr>
              <p:spPr>
                <a:xfrm>
                  <a:off x="13239404" y="320327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ctagon 40">
                  <a:extLst>
                    <a:ext uri="{FF2B5EF4-FFF2-40B4-BE49-F238E27FC236}">
                      <a16:creationId xmlns:a16="http://schemas.microsoft.com/office/drawing/2014/main" id="{B2656031-B280-48D1-A2C7-A5C19272784A}"/>
                    </a:ext>
                  </a:extLst>
                </p:cNvPr>
                <p:cNvSpPr/>
                <p:nvPr/>
              </p:nvSpPr>
              <p:spPr>
                <a:xfrm>
                  <a:off x="12848879" y="286513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ctagon 41">
                  <a:extLst>
                    <a:ext uri="{FF2B5EF4-FFF2-40B4-BE49-F238E27FC236}">
                      <a16:creationId xmlns:a16="http://schemas.microsoft.com/office/drawing/2014/main" id="{333F6C6B-9B63-43C8-8FE8-EA44064F97F4}"/>
                    </a:ext>
                  </a:extLst>
                </p:cNvPr>
                <p:cNvSpPr/>
                <p:nvPr/>
              </p:nvSpPr>
              <p:spPr>
                <a:xfrm>
                  <a:off x="13513252" y="201535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ctagon 42">
                  <a:extLst>
                    <a:ext uri="{FF2B5EF4-FFF2-40B4-BE49-F238E27FC236}">
                      <a16:creationId xmlns:a16="http://schemas.microsoft.com/office/drawing/2014/main" id="{A636C046-A509-462F-BC7A-D8CCABE84680}"/>
                    </a:ext>
                  </a:extLst>
                </p:cNvPr>
                <p:cNvSpPr/>
                <p:nvPr/>
              </p:nvSpPr>
              <p:spPr>
                <a:xfrm>
                  <a:off x="14380027" y="210822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80C914E-EDD3-47CF-8FBD-159B86CA6A0F}"/>
                  </a:ext>
                </a:extLst>
              </p:cNvPr>
              <p:cNvGrpSpPr/>
              <p:nvPr/>
            </p:nvGrpSpPr>
            <p:grpSpPr>
              <a:xfrm>
                <a:off x="7837431" y="3198887"/>
                <a:ext cx="2346377" cy="2822425"/>
                <a:chOff x="13700523" y="3203274"/>
                <a:chExt cx="2346377" cy="2822425"/>
              </a:xfrm>
            </p:grpSpPr>
            <p:sp>
              <p:nvSpPr>
                <p:cNvPr id="25" name="Octagon 24">
                  <a:extLst>
                    <a:ext uri="{FF2B5EF4-FFF2-40B4-BE49-F238E27FC236}">
                      <a16:creationId xmlns:a16="http://schemas.microsoft.com/office/drawing/2014/main" id="{A863A5B4-4E37-4B35-BF81-3D44EE836F5E}"/>
                    </a:ext>
                  </a:extLst>
                </p:cNvPr>
                <p:cNvSpPr/>
                <p:nvPr/>
              </p:nvSpPr>
              <p:spPr>
                <a:xfrm>
                  <a:off x="15899263" y="3203274"/>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ctagon 25">
                  <a:extLst>
                    <a:ext uri="{FF2B5EF4-FFF2-40B4-BE49-F238E27FC236}">
                      <a16:creationId xmlns:a16="http://schemas.microsoft.com/office/drawing/2014/main" id="{E97BBD52-B3EF-4238-8941-B1F328FC43F8}"/>
                    </a:ext>
                  </a:extLst>
                </p:cNvPr>
                <p:cNvSpPr/>
                <p:nvPr/>
              </p:nvSpPr>
              <p:spPr>
                <a:xfrm>
                  <a:off x="14665776" y="381763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ctagon 26">
                  <a:extLst>
                    <a:ext uri="{FF2B5EF4-FFF2-40B4-BE49-F238E27FC236}">
                      <a16:creationId xmlns:a16="http://schemas.microsoft.com/office/drawing/2014/main" id="{B263AB3F-947F-49E2-B12E-6AADDB85A688}"/>
                    </a:ext>
                  </a:extLst>
                </p:cNvPr>
                <p:cNvSpPr/>
                <p:nvPr/>
              </p:nvSpPr>
              <p:spPr>
                <a:xfrm>
                  <a:off x="14587194" y="426693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ctagon 27">
                  <a:extLst>
                    <a:ext uri="{FF2B5EF4-FFF2-40B4-BE49-F238E27FC236}">
                      <a16:creationId xmlns:a16="http://schemas.microsoft.com/office/drawing/2014/main" id="{4DCB5CA8-0C80-4E54-9086-7AA3C9EEC18D}"/>
                    </a:ext>
                  </a:extLst>
                </p:cNvPr>
                <p:cNvSpPr/>
                <p:nvPr/>
              </p:nvSpPr>
              <p:spPr>
                <a:xfrm>
                  <a:off x="15653149" y="415577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ctagon 28">
                  <a:extLst>
                    <a:ext uri="{FF2B5EF4-FFF2-40B4-BE49-F238E27FC236}">
                      <a16:creationId xmlns:a16="http://schemas.microsoft.com/office/drawing/2014/main" id="{8FF3997C-D226-497D-ACAE-517DD32F8DA7}"/>
                    </a:ext>
                  </a:extLst>
                </p:cNvPr>
                <p:cNvSpPr/>
                <p:nvPr/>
              </p:nvSpPr>
              <p:spPr>
                <a:xfrm>
                  <a:off x="13700524" y="4893961"/>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ctagon 29">
                  <a:extLst>
                    <a:ext uri="{FF2B5EF4-FFF2-40B4-BE49-F238E27FC236}">
                      <a16:creationId xmlns:a16="http://schemas.microsoft.com/office/drawing/2014/main" id="{B75D49B5-588F-473F-9641-DD3D5A528E31}"/>
                    </a:ext>
                  </a:extLst>
                </p:cNvPr>
                <p:cNvSpPr/>
                <p:nvPr/>
              </p:nvSpPr>
              <p:spPr>
                <a:xfrm>
                  <a:off x="14152962" y="5130350"/>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ctagon 30">
                  <a:extLst>
                    <a:ext uri="{FF2B5EF4-FFF2-40B4-BE49-F238E27FC236}">
                      <a16:creationId xmlns:a16="http://schemas.microsoft.com/office/drawing/2014/main" id="{53265728-94A5-41D0-8E61-518EE296A535}"/>
                    </a:ext>
                  </a:extLst>
                </p:cNvPr>
                <p:cNvSpPr/>
                <p:nvPr/>
              </p:nvSpPr>
              <p:spPr>
                <a:xfrm>
                  <a:off x="15548379" y="513034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ctagon 31">
                  <a:extLst>
                    <a:ext uri="{FF2B5EF4-FFF2-40B4-BE49-F238E27FC236}">
                      <a16:creationId xmlns:a16="http://schemas.microsoft.com/office/drawing/2014/main" id="{4AEEBB3C-7E49-4E83-8ACE-27D763DEC223}"/>
                    </a:ext>
                  </a:extLst>
                </p:cNvPr>
                <p:cNvSpPr/>
                <p:nvPr/>
              </p:nvSpPr>
              <p:spPr>
                <a:xfrm>
                  <a:off x="14689591" y="545419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ctagon 32">
                  <a:extLst>
                    <a:ext uri="{FF2B5EF4-FFF2-40B4-BE49-F238E27FC236}">
                      <a16:creationId xmlns:a16="http://schemas.microsoft.com/office/drawing/2014/main" id="{AB26E4BB-7434-414D-9661-E3073ED7D594}"/>
                    </a:ext>
                  </a:extLst>
                </p:cNvPr>
                <p:cNvSpPr/>
                <p:nvPr/>
              </p:nvSpPr>
              <p:spPr>
                <a:xfrm>
                  <a:off x="13700523" y="5878062"/>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3647841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57DDC4F-7BA4-4B07-AE3E-9EB72DBA6EC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Linear SVM: Mathematically</a:t>
            </a:r>
          </a:p>
        </p:txBody>
      </p:sp>
      <p:pic>
        <p:nvPicPr>
          <p:cNvPr id="4" name="Shape 375">
            <a:extLst>
              <a:ext uri="{FF2B5EF4-FFF2-40B4-BE49-F238E27FC236}">
                <a16:creationId xmlns:a16="http://schemas.microsoft.com/office/drawing/2014/main" id="{57B5A947-528A-4820-BB73-510287C73F4C}"/>
              </a:ext>
            </a:extLst>
          </p:cNvPr>
          <p:cNvPicPr preferRelativeResize="0"/>
          <p:nvPr/>
        </p:nvPicPr>
        <p:blipFill rotWithShape="1">
          <a:blip r:embed="rId4">
            <a:alphaModFix/>
          </a:blip>
          <a:srcRect/>
          <a:stretch/>
        </p:blipFill>
        <p:spPr>
          <a:xfrm>
            <a:off x="5519539" y="829986"/>
            <a:ext cx="5330952" cy="253919"/>
          </a:xfrm>
          <a:prstGeom prst="rect">
            <a:avLst/>
          </a:prstGeom>
          <a:noFill/>
          <a:ln>
            <a:noFill/>
          </a:ln>
        </p:spPr>
      </p:pic>
      <p:grpSp>
        <p:nvGrpSpPr>
          <p:cNvPr id="5" name="Group 4">
            <a:extLst>
              <a:ext uri="{FF2B5EF4-FFF2-40B4-BE49-F238E27FC236}">
                <a16:creationId xmlns:a16="http://schemas.microsoft.com/office/drawing/2014/main" id="{5CC870C8-D1FA-4988-A29F-4F24D2FAEFE6}"/>
              </a:ext>
            </a:extLst>
          </p:cNvPr>
          <p:cNvGrpSpPr/>
          <p:nvPr/>
        </p:nvGrpSpPr>
        <p:grpSpPr>
          <a:xfrm>
            <a:off x="6025446" y="4461935"/>
            <a:ext cx="3460044" cy="3400777"/>
            <a:chOff x="3389313" y="2509838"/>
            <a:chExt cx="1946275" cy="1912937"/>
          </a:xfrm>
          <a:solidFill>
            <a:schemeClr val="accent3"/>
          </a:solidFill>
        </p:grpSpPr>
        <p:sp>
          <p:nvSpPr>
            <p:cNvPr id="6" name="Oval 5">
              <a:extLst>
                <a:ext uri="{FF2B5EF4-FFF2-40B4-BE49-F238E27FC236}">
                  <a16:creationId xmlns:a16="http://schemas.microsoft.com/office/drawing/2014/main" id="{0E5A1D31-2549-4556-843C-C4499713A1A9}"/>
                </a:ext>
              </a:extLst>
            </p:cNvPr>
            <p:cNvSpPr>
              <a:spLocks noChangeArrowheads="1"/>
            </p:cNvSpPr>
            <p:nvPr/>
          </p:nvSpPr>
          <p:spPr bwMode="auto">
            <a:xfrm>
              <a:off x="3794125" y="2906713"/>
              <a:ext cx="1139825" cy="1139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7" name="Freeform 6">
              <a:extLst>
                <a:ext uri="{FF2B5EF4-FFF2-40B4-BE49-F238E27FC236}">
                  <a16:creationId xmlns:a16="http://schemas.microsoft.com/office/drawing/2014/main" id="{207395CD-17E8-4B0B-8127-2FBFB1CEFE07}"/>
                </a:ext>
              </a:extLst>
            </p:cNvPr>
            <p:cNvSpPr>
              <a:spLocks noEditPoints="1"/>
            </p:cNvSpPr>
            <p:nvPr/>
          </p:nvSpPr>
          <p:spPr bwMode="auto">
            <a:xfrm>
              <a:off x="3389313" y="2509838"/>
              <a:ext cx="1946275" cy="1912937"/>
            </a:xfrm>
            <a:custGeom>
              <a:avLst/>
              <a:gdLst>
                <a:gd name="T0" fmla="*/ 939 w 1040"/>
                <a:gd name="T1" fmla="*/ 562 h 1023"/>
                <a:gd name="T2" fmla="*/ 1040 w 1040"/>
                <a:gd name="T3" fmla="*/ 538 h 1023"/>
                <a:gd name="T4" fmla="*/ 929 w 1040"/>
                <a:gd name="T5" fmla="*/ 420 h 1023"/>
                <a:gd name="T6" fmla="*/ 910 w 1040"/>
                <a:gd name="T7" fmla="*/ 354 h 1023"/>
                <a:gd name="T8" fmla="*/ 929 w 1040"/>
                <a:gd name="T9" fmla="*/ 197 h 1023"/>
                <a:gd name="T10" fmla="*/ 783 w 1040"/>
                <a:gd name="T11" fmla="*/ 188 h 1023"/>
                <a:gd name="T12" fmla="*/ 817 w 1040"/>
                <a:gd name="T13" fmla="*/ 90 h 1023"/>
                <a:gd name="T14" fmla="*/ 657 w 1040"/>
                <a:gd name="T15" fmla="*/ 120 h 1023"/>
                <a:gd name="T16" fmla="*/ 591 w 1040"/>
                <a:gd name="T17" fmla="*/ 101 h 1023"/>
                <a:gd name="T18" fmla="*/ 469 w 1040"/>
                <a:gd name="T19" fmla="*/ 0 h 1023"/>
                <a:gd name="T20" fmla="*/ 364 w 1040"/>
                <a:gd name="T21" fmla="*/ 127 h 1023"/>
                <a:gd name="T22" fmla="*/ 295 w 1040"/>
                <a:gd name="T23" fmla="*/ 49 h 1023"/>
                <a:gd name="T24" fmla="*/ 242 w 1040"/>
                <a:gd name="T25" fmla="*/ 202 h 1023"/>
                <a:gd name="T26" fmla="*/ 172 w 1040"/>
                <a:gd name="T27" fmla="*/ 277 h 1023"/>
                <a:gd name="T28" fmla="*/ 30 w 1040"/>
                <a:gd name="T29" fmla="*/ 346 h 1023"/>
                <a:gd name="T30" fmla="*/ 115 w 1040"/>
                <a:gd name="T31" fmla="*/ 408 h 1023"/>
                <a:gd name="T32" fmla="*/ 100 w 1040"/>
                <a:gd name="T33" fmla="*/ 474 h 1023"/>
                <a:gd name="T34" fmla="*/ 7 w 1040"/>
                <a:gd name="T35" fmla="*/ 603 h 1023"/>
                <a:gd name="T36" fmla="*/ 112 w 1040"/>
                <a:gd name="T37" fmla="*/ 617 h 1023"/>
                <a:gd name="T38" fmla="*/ 130 w 1040"/>
                <a:gd name="T39" fmla="*/ 682 h 1023"/>
                <a:gd name="T40" fmla="*/ 111 w 1040"/>
                <a:gd name="T41" fmla="*/ 839 h 1023"/>
                <a:gd name="T42" fmla="*/ 210 w 1040"/>
                <a:gd name="T43" fmla="*/ 800 h 1023"/>
                <a:gd name="T44" fmla="*/ 257 w 1040"/>
                <a:gd name="T45" fmla="*/ 850 h 1023"/>
                <a:gd name="T46" fmla="*/ 316 w 1040"/>
                <a:gd name="T47" fmla="*/ 997 h 1023"/>
                <a:gd name="T48" fmla="*/ 390 w 1040"/>
                <a:gd name="T49" fmla="*/ 915 h 1023"/>
                <a:gd name="T50" fmla="*/ 460 w 1040"/>
                <a:gd name="T51" fmla="*/ 935 h 1023"/>
                <a:gd name="T52" fmla="*/ 571 w 1040"/>
                <a:gd name="T53" fmla="*/ 1023 h 1023"/>
                <a:gd name="T54" fmla="*/ 592 w 1040"/>
                <a:gd name="T55" fmla="*/ 928 h 1023"/>
                <a:gd name="T56" fmla="*/ 678 w 1040"/>
                <a:gd name="T57" fmla="*/ 910 h 1023"/>
                <a:gd name="T58" fmla="*/ 835 w 1040"/>
                <a:gd name="T59" fmla="*/ 932 h 1023"/>
                <a:gd name="T60" fmla="*/ 798 w 1040"/>
                <a:gd name="T61" fmla="*/ 833 h 1023"/>
                <a:gd name="T62" fmla="*/ 868 w 1040"/>
                <a:gd name="T63" fmla="*/ 759 h 1023"/>
                <a:gd name="T64" fmla="*/ 1011 w 1040"/>
                <a:gd name="T65" fmla="*/ 691 h 1023"/>
                <a:gd name="T66" fmla="*/ 521 w 1040"/>
                <a:gd name="T67" fmla="*/ 866 h 1023"/>
                <a:gd name="T68" fmla="*/ 521 w 1040"/>
                <a:gd name="T69" fmla="*/ 168 h 1023"/>
                <a:gd name="T70" fmla="*/ 521 w 1040"/>
                <a:gd name="T71" fmla="*/ 866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0" h="1023">
                  <a:moveTo>
                    <a:pt x="926" y="628"/>
                  </a:moveTo>
                  <a:cubicBezTo>
                    <a:pt x="932" y="607"/>
                    <a:pt x="936" y="585"/>
                    <a:pt x="939" y="562"/>
                  </a:cubicBezTo>
                  <a:cubicBezTo>
                    <a:pt x="941" y="562"/>
                    <a:pt x="941" y="562"/>
                    <a:pt x="941" y="562"/>
                  </a:cubicBezTo>
                  <a:cubicBezTo>
                    <a:pt x="1040" y="538"/>
                    <a:pt x="1040" y="538"/>
                    <a:pt x="1040" y="538"/>
                  </a:cubicBezTo>
                  <a:cubicBezTo>
                    <a:pt x="1034" y="433"/>
                    <a:pt x="1034" y="433"/>
                    <a:pt x="1034" y="433"/>
                  </a:cubicBezTo>
                  <a:cubicBezTo>
                    <a:pt x="929" y="420"/>
                    <a:pt x="929" y="420"/>
                    <a:pt x="929" y="420"/>
                  </a:cubicBezTo>
                  <a:cubicBezTo>
                    <a:pt x="924" y="398"/>
                    <a:pt x="917" y="376"/>
                    <a:pt x="909" y="355"/>
                  </a:cubicBezTo>
                  <a:cubicBezTo>
                    <a:pt x="910" y="354"/>
                    <a:pt x="910" y="354"/>
                    <a:pt x="910" y="354"/>
                  </a:cubicBezTo>
                  <a:cubicBezTo>
                    <a:pt x="986" y="285"/>
                    <a:pt x="986" y="285"/>
                    <a:pt x="986" y="285"/>
                  </a:cubicBezTo>
                  <a:cubicBezTo>
                    <a:pt x="929" y="197"/>
                    <a:pt x="929" y="197"/>
                    <a:pt x="929" y="197"/>
                  </a:cubicBezTo>
                  <a:cubicBezTo>
                    <a:pt x="832" y="235"/>
                    <a:pt x="832" y="235"/>
                    <a:pt x="832" y="235"/>
                  </a:cubicBezTo>
                  <a:cubicBezTo>
                    <a:pt x="817" y="218"/>
                    <a:pt x="800" y="203"/>
                    <a:pt x="783" y="188"/>
                  </a:cubicBezTo>
                  <a:cubicBezTo>
                    <a:pt x="784" y="187"/>
                    <a:pt x="784" y="187"/>
                    <a:pt x="784" y="187"/>
                  </a:cubicBezTo>
                  <a:cubicBezTo>
                    <a:pt x="817" y="90"/>
                    <a:pt x="817" y="90"/>
                    <a:pt x="817" y="90"/>
                  </a:cubicBezTo>
                  <a:cubicBezTo>
                    <a:pt x="725" y="40"/>
                    <a:pt x="725" y="40"/>
                    <a:pt x="725" y="40"/>
                  </a:cubicBezTo>
                  <a:cubicBezTo>
                    <a:pt x="657" y="120"/>
                    <a:pt x="657" y="120"/>
                    <a:pt x="657" y="120"/>
                  </a:cubicBezTo>
                  <a:cubicBezTo>
                    <a:pt x="636" y="112"/>
                    <a:pt x="621" y="107"/>
                    <a:pt x="591" y="103"/>
                  </a:cubicBezTo>
                  <a:cubicBezTo>
                    <a:pt x="591" y="101"/>
                    <a:pt x="591" y="101"/>
                    <a:pt x="591" y="101"/>
                  </a:cubicBezTo>
                  <a:cubicBezTo>
                    <a:pt x="574" y="0"/>
                    <a:pt x="574" y="0"/>
                    <a:pt x="574" y="0"/>
                  </a:cubicBezTo>
                  <a:cubicBezTo>
                    <a:pt x="469" y="0"/>
                    <a:pt x="469" y="0"/>
                    <a:pt x="469" y="0"/>
                  </a:cubicBezTo>
                  <a:cubicBezTo>
                    <a:pt x="449" y="103"/>
                    <a:pt x="449" y="103"/>
                    <a:pt x="449" y="103"/>
                  </a:cubicBezTo>
                  <a:cubicBezTo>
                    <a:pt x="420" y="108"/>
                    <a:pt x="391" y="116"/>
                    <a:pt x="364" y="127"/>
                  </a:cubicBezTo>
                  <a:cubicBezTo>
                    <a:pt x="363" y="125"/>
                    <a:pt x="363" y="125"/>
                    <a:pt x="363" y="125"/>
                  </a:cubicBezTo>
                  <a:cubicBezTo>
                    <a:pt x="295" y="49"/>
                    <a:pt x="295" y="49"/>
                    <a:pt x="295" y="49"/>
                  </a:cubicBezTo>
                  <a:cubicBezTo>
                    <a:pt x="206" y="104"/>
                    <a:pt x="206" y="104"/>
                    <a:pt x="206" y="104"/>
                  </a:cubicBezTo>
                  <a:cubicBezTo>
                    <a:pt x="242" y="202"/>
                    <a:pt x="242" y="202"/>
                    <a:pt x="242" y="202"/>
                  </a:cubicBezTo>
                  <a:cubicBezTo>
                    <a:pt x="217" y="225"/>
                    <a:pt x="194" y="250"/>
                    <a:pt x="175" y="278"/>
                  </a:cubicBezTo>
                  <a:cubicBezTo>
                    <a:pt x="172" y="277"/>
                    <a:pt x="172" y="277"/>
                    <a:pt x="172" y="277"/>
                  </a:cubicBezTo>
                  <a:cubicBezTo>
                    <a:pt x="74" y="251"/>
                    <a:pt x="74" y="251"/>
                    <a:pt x="74" y="251"/>
                  </a:cubicBezTo>
                  <a:cubicBezTo>
                    <a:pt x="30" y="346"/>
                    <a:pt x="30" y="346"/>
                    <a:pt x="30" y="346"/>
                  </a:cubicBezTo>
                  <a:cubicBezTo>
                    <a:pt x="115" y="408"/>
                    <a:pt x="115" y="408"/>
                    <a:pt x="115" y="408"/>
                  </a:cubicBezTo>
                  <a:cubicBezTo>
                    <a:pt x="115" y="408"/>
                    <a:pt x="115" y="408"/>
                    <a:pt x="115" y="408"/>
                  </a:cubicBezTo>
                  <a:cubicBezTo>
                    <a:pt x="109" y="429"/>
                    <a:pt x="104" y="451"/>
                    <a:pt x="102" y="474"/>
                  </a:cubicBezTo>
                  <a:cubicBezTo>
                    <a:pt x="100" y="474"/>
                    <a:pt x="100" y="474"/>
                    <a:pt x="100" y="474"/>
                  </a:cubicBezTo>
                  <a:cubicBezTo>
                    <a:pt x="0" y="498"/>
                    <a:pt x="0" y="498"/>
                    <a:pt x="0" y="498"/>
                  </a:cubicBezTo>
                  <a:cubicBezTo>
                    <a:pt x="7" y="603"/>
                    <a:pt x="7" y="603"/>
                    <a:pt x="7" y="603"/>
                  </a:cubicBezTo>
                  <a:cubicBezTo>
                    <a:pt x="112" y="617"/>
                    <a:pt x="112" y="617"/>
                    <a:pt x="112" y="617"/>
                  </a:cubicBezTo>
                  <a:cubicBezTo>
                    <a:pt x="112" y="617"/>
                    <a:pt x="112" y="617"/>
                    <a:pt x="112" y="617"/>
                  </a:cubicBezTo>
                  <a:cubicBezTo>
                    <a:pt x="118" y="638"/>
                    <a:pt x="124" y="660"/>
                    <a:pt x="133" y="680"/>
                  </a:cubicBezTo>
                  <a:cubicBezTo>
                    <a:pt x="130" y="682"/>
                    <a:pt x="130" y="682"/>
                    <a:pt x="130" y="682"/>
                  </a:cubicBezTo>
                  <a:cubicBezTo>
                    <a:pt x="55" y="751"/>
                    <a:pt x="55" y="751"/>
                    <a:pt x="55" y="751"/>
                  </a:cubicBezTo>
                  <a:cubicBezTo>
                    <a:pt x="111" y="839"/>
                    <a:pt x="111" y="839"/>
                    <a:pt x="111" y="839"/>
                  </a:cubicBezTo>
                  <a:cubicBezTo>
                    <a:pt x="209" y="801"/>
                    <a:pt x="209" y="801"/>
                    <a:pt x="209" y="801"/>
                  </a:cubicBezTo>
                  <a:cubicBezTo>
                    <a:pt x="210" y="800"/>
                    <a:pt x="210" y="800"/>
                    <a:pt x="210" y="800"/>
                  </a:cubicBezTo>
                  <a:cubicBezTo>
                    <a:pt x="225" y="817"/>
                    <a:pt x="242" y="832"/>
                    <a:pt x="259" y="846"/>
                  </a:cubicBezTo>
                  <a:cubicBezTo>
                    <a:pt x="257" y="850"/>
                    <a:pt x="257" y="850"/>
                    <a:pt x="257" y="850"/>
                  </a:cubicBezTo>
                  <a:cubicBezTo>
                    <a:pt x="224" y="946"/>
                    <a:pt x="224" y="946"/>
                    <a:pt x="224" y="946"/>
                  </a:cubicBezTo>
                  <a:cubicBezTo>
                    <a:pt x="316" y="997"/>
                    <a:pt x="316" y="997"/>
                    <a:pt x="316" y="997"/>
                  </a:cubicBezTo>
                  <a:cubicBezTo>
                    <a:pt x="384" y="916"/>
                    <a:pt x="384" y="916"/>
                    <a:pt x="384" y="916"/>
                  </a:cubicBezTo>
                  <a:cubicBezTo>
                    <a:pt x="390" y="915"/>
                    <a:pt x="390" y="915"/>
                    <a:pt x="390" y="915"/>
                  </a:cubicBezTo>
                  <a:cubicBezTo>
                    <a:pt x="411" y="922"/>
                    <a:pt x="430" y="927"/>
                    <a:pt x="460" y="931"/>
                  </a:cubicBezTo>
                  <a:cubicBezTo>
                    <a:pt x="460" y="935"/>
                    <a:pt x="460" y="935"/>
                    <a:pt x="460" y="935"/>
                  </a:cubicBezTo>
                  <a:cubicBezTo>
                    <a:pt x="467" y="1023"/>
                    <a:pt x="467" y="1023"/>
                    <a:pt x="467" y="1023"/>
                  </a:cubicBezTo>
                  <a:cubicBezTo>
                    <a:pt x="571" y="1023"/>
                    <a:pt x="571" y="1023"/>
                    <a:pt x="571" y="1023"/>
                  </a:cubicBezTo>
                  <a:cubicBezTo>
                    <a:pt x="592" y="926"/>
                    <a:pt x="592" y="926"/>
                    <a:pt x="592" y="926"/>
                  </a:cubicBezTo>
                  <a:cubicBezTo>
                    <a:pt x="592" y="928"/>
                    <a:pt x="592" y="928"/>
                    <a:pt x="592" y="928"/>
                  </a:cubicBezTo>
                  <a:cubicBezTo>
                    <a:pt x="621" y="923"/>
                    <a:pt x="649" y="917"/>
                    <a:pt x="676" y="906"/>
                  </a:cubicBezTo>
                  <a:cubicBezTo>
                    <a:pt x="678" y="910"/>
                    <a:pt x="678" y="910"/>
                    <a:pt x="678" y="910"/>
                  </a:cubicBezTo>
                  <a:cubicBezTo>
                    <a:pt x="745" y="987"/>
                    <a:pt x="745" y="987"/>
                    <a:pt x="745" y="987"/>
                  </a:cubicBezTo>
                  <a:cubicBezTo>
                    <a:pt x="835" y="932"/>
                    <a:pt x="835" y="932"/>
                    <a:pt x="835" y="932"/>
                  </a:cubicBezTo>
                  <a:cubicBezTo>
                    <a:pt x="798" y="834"/>
                    <a:pt x="798" y="834"/>
                    <a:pt x="798" y="834"/>
                  </a:cubicBezTo>
                  <a:cubicBezTo>
                    <a:pt x="798" y="833"/>
                    <a:pt x="798" y="833"/>
                    <a:pt x="798" y="833"/>
                  </a:cubicBezTo>
                  <a:cubicBezTo>
                    <a:pt x="823" y="811"/>
                    <a:pt x="846" y="785"/>
                    <a:pt x="865" y="758"/>
                  </a:cubicBezTo>
                  <a:cubicBezTo>
                    <a:pt x="868" y="759"/>
                    <a:pt x="868" y="759"/>
                    <a:pt x="868" y="759"/>
                  </a:cubicBezTo>
                  <a:cubicBezTo>
                    <a:pt x="967" y="786"/>
                    <a:pt x="967" y="786"/>
                    <a:pt x="967" y="786"/>
                  </a:cubicBezTo>
                  <a:cubicBezTo>
                    <a:pt x="1011" y="691"/>
                    <a:pt x="1011" y="691"/>
                    <a:pt x="1011" y="691"/>
                  </a:cubicBezTo>
                  <a:cubicBezTo>
                    <a:pt x="926" y="628"/>
                    <a:pt x="926" y="628"/>
                    <a:pt x="926" y="628"/>
                  </a:cubicBezTo>
                  <a:close/>
                  <a:moveTo>
                    <a:pt x="521" y="866"/>
                  </a:moveTo>
                  <a:cubicBezTo>
                    <a:pt x="328" y="866"/>
                    <a:pt x="172" y="710"/>
                    <a:pt x="172" y="517"/>
                  </a:cubicBezTo>
                  <a:cubicBezTo>
                    <a:pt x="172" y="324"/>
                    <a:pt x="328" y="168"/>
                    <a:pt x="521" y="168"/>
                  </a:cubicBezTo>
                  <a:cubicBezTo>
                    <a:pt x="713" y="168"/>
                    <a:pt x="869" y="324"/>
                    <a:pt x="869" y="517"/>
                  </a:cubicBezTo>
                  <a:cubicBezTo>
                    <a:pt x="869" y="710"/>
                    <a:pt x="713" y="866"/>
                    <a:pt x="521" y="86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8" name="Group 7">
            <a:extLst>
              <a:ext uri="{FF2B5EF4-FFF2-40B4-BE49-F238E27FC236}">
                <a16:creationId xmlns:a16="http://schemas.microsoft.com/office/drawing/2014/main" id="{26D6E866-3396-4892-8319-A4F18D630937}"/>
              </a:ext>
            </a:extLst>
          </p:cNvPr>
          <p:cNvGrpSpPr/>
          <p:nvPr/>
        </p:nvGrpSpPr>
        <p:grpSpPr>
          <a:xfrm>
            <a:off x="8661402" y="3285067"/>
            <a:ext cx="1913467" cy="1893710"/>
            <a:chOff x="4872038" y="1847850"/>
            <a:chExt cx="1076325" cy="1065212"/>
          </a:xfrm>
          <a:solidFill>
            <a:schemeClr val="accent2"/>
          </a:solidFill>
        </p:grpSpPr>
        <p:sp>
          <p:nvSpPr>
            <p:cNvPr id="9" name="Freeform 7">
              <a:extLst>
                <a:ext uri="{FF2B5EF4-FFF2-40B4-BE49-F238E27FC236}">
                  <a16:creationId xmlns:a16="http://schemas.microsoft.com/office/drawing/2014/main" id="{E5F476FE-9C1F-4F89-B066-905032A528D6}"/>
                </a:ext>
              </a:extLst>
            </p:cNvPr>
            <p:cNvSpPr>
              <a:spLocks/>
            </p:cNvSpPr>
            <p:nvPr/>
          </p:nvSpPr>
          <p:spPr bwMode="auto">
            <a:xfrm>
              <a:off x="5060950" y="2030413"/>
              <a:ext cx="698500" cy="698500"/>
            </a:xfrm>
            <a:custGeom>
              <a:avLst/>
              <a:gdLst>
                <a:gd name="T0" fmla="*/ 350 w 373"/>
                <a:gd name="T1" fmla="*/ 144 h 373"/>
                <a:gd name="T2" fmla="*/ 144 w 373"/>
                <a:gd name="T3" fmla="*/ 23 h 373"/>
                <a:gd name="T4" fmla="*/ 23 w 373"/>
                <a:gd name="T5" fmla="*/ 229 h 373"/>
                <a:gd name="T6" fmla="*/ 229 w 373"/>
                <a:gd name="T7" fmla="*/ 350 h 373"/>
                <a:gd name="T8" fmla="*/ 350 w 373"/>
                <a:gd name="T9" fmla="*/ 144 h 373"/>
              </a:gdLst>
              <a:ahLst/>
              <a:cxnLst>
                <a:cxn ang="0">
                  <a:pos x="T0" y="T1"/>
                </a:cxn>
                <a:cxn ang="0">
                  <a:pos x="T2" y="T3"/>
                </a:cxn>
                <a:cxn ang="0">
                  <a:pos x="T4" y="T5"/>
                </a:cxn>
                <a:cxn ang="0">
                  <a:pos x="T6" y="T7"/>
                </a:cxn>
                <a:cxn ang="0">
                  <a:pos x="T8" y="T9"/>
                </a:cxn>
              </a:cxnLst>
              <a:rect l="0" t="0" r="r" b="b"/>
              <a:pathLst>
                <a:path w="373" h="373">
                  <a:moveTo>
                    <a:pt x="350" y="144"/>
                  </a:moveTo>
                  <a:cubicBezTo>
                    <a:pt x="326" y="54"/>
                    <a:pt x="234" y="0"/>
                    <a:pt x="144" y="23"/>
                  </a:cubicBezTo>
                  <a:cubicBezTo>
                    <a:pt x="54" y="47"/>
                    <a:pt x="0" y="139"/>
                    <a:pt x="23" y="229"/>
                  </a:cubicBezTo>
                  <a:cubicBezTo>
                    <a:pt x="46" y="319"/>
                    <a:pt x="139" y="373"/>
                    <a:pt x="229" y="350"/>
                  </a:cubicBezTo>
                  <a:cubicBezTo>
                    <a:pt x="319" y="327"/>
                    <a:pt x="373" y="234"/>
                    <a:pt x="350" y="1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0" name="Freeform 8">
              <a:extLst>
                <a:ext uri="{FF2B5EF4-FFF2-40B4-BE49-F238E27FC236}">
                  <a16:creationId xmlns:a16="http://schemas.microsoft.com/office/drawing/2014/main" id="{DFD176D3-90D3-4B67-A3B2-C34A562410A6}"/>
                </a:ext>
              </a:extLst>
            </p:cNvPr>
            <p:cNvSpPr>
              <a:spLocks noEditPoints="1"/>
            </p:cNvSpPr>
            <p:nvPr/>
          </p:nvSpPr>
          <p:spPr bwMode="auto">
            <a:xfrm>
              <a:off x="4872038" y="1847850"/>
              <a:ext cx="1076325" cy="1065212"/>
            </a:xfrm>
            <a:custGeom>
              <a:avLst/>
              <a:gdLst>
                <a:gd name="T0" fmla="*/ 518 w 575"/>
                <a:gd name="T1" fmla="*/ 251 h 570"/>
                <a:gd name="T2" fmla="*/ 569 w 575"/>
                <a:gd name="T3" fmla="*/ 224 h 570"/>
                <a:gd name="T4" fmla="*/ 493 w 575"/>
                <a:gd name="T5" fmla="*/ 176 h 570"/>
                <a:gd name="T6" fmla="*/ 474 w 575"/>
                <a:gd name="T7" fmla="*/ 143 h 570"/>
                <a:gd name="T8" fmla="*/ 462 w 575"/>
                <a:gd name="T9" fmla="*/ 56 h 570"/>
                <a:gd name="T10" fmla="*/ 382 w 575"/>
                <a:gd name="T11" fmla="*/ 72 h 570"/>
                <a:gd name="T12" fmla="*/ 387 w 575"/>
                <a:gd name="T13" fmla="*/ 15 h 570"/>
                <a:gd name="T14" fmla="*/ 305 w 575"/>
                <a:gd name="T15" fmla="*/ 53 h 570"/>
                <a:gd name="T16" fmla="*/ 267 w 575"/>
                <a:gd name="T17" fmla="*/ 52 h 570"/>
                <a:gd name="T18" fmla="*/ 189 w 575"/>
                <a:gd name="T19" fmla="*/ 16 h 570"/>
                <a:gd name="T20" fmla="*/ 149 w 575"/>
                <a:gd name="T21" fmla="*/ 98 h 570"/>
                <a:gd name="T22" fmla="*/ 102 w 575"/>
                <a:gd name="T23" fmla="*/ 65 h 570"/>
                <a:gd name="T24" fmla="*/ 95 w 575"/>
                <a:gd name="T25" fmla="*/ 154 h 570"/>
                <a:gd name="T26" fmla="*/ 67 w 575"/>
                <a:gd name="T27" fmla="*/ 204 h 570"/>
                <a:gd name="T28" fmla="*/ 0 w 575"/>
                <a:gd name="T29" fmla="*/ 261 h 570"/>
                <a:gd name="T30" fmla="*/ 55 w 575"/>
                <a:gd name="T31" fmla="*/ 282 h 570"/>
                <a:gd name="T32" fmla="*/ 56 w 575"/>
                <a:gd name="T33" fmla="*/ 320 h 570"/>
                <a:gd name="T34" fmla="*/ 24 w 575"/>
                <a:gd name="T35" fmla="*/ 402 h 570"/>
                <a:gd name="T36" fmla="*/ 82 w 575"/>
                <a:gd name="T37" fmla="*/ 395 h 570"/>
                <a:gd name="T38" fmla="*/ 101 w 575"/>
                <a:gd name="T39" fmla="*/ 427 h 570"/>
                <a:gd name="T40" fmla="*/ 113 w 575"/>
                <a:gd name="T41" fmla="*/ 514 h 570"/>
                <a:gd name="T42" fmla="*/ 160 w 575"/>
                <a:gd name="T43" fmla="*/ 480 h 570"/>
                <a:gd name="T44" fmla="*/ 192 w 575"/>
                <a:gd name="T45" fmla="*/ 499 h 570"/>
                <a:gd name="T46" fmla="*/ 244 w 575"/>
                <a:gd name="T47" fmla="*/ 570 h 570"/>
                <a:gd name="T48" fmla="*/ 274 w 575"/>
                <a:gd name="T49" fmla="*/ 516 h 570"/>
                <a:gd name="T50" fmla="*/ 315 w 575"/>
                <a:gd name="T51" fmla="*/ 517 h 570"/>
                <a:gd name="T52" fmla="*/ 385 w 575"/>
                <a:gd name="T53" fmla="*/ 549 h 570"/>
                <a:gd name="T54" fmla="*/ 383 w 575"/>
                <a:gd name="T55" fmla="*/ 495 h 570"/>
                <a:gd name="T56" fmla="*/ 426 w 575"/>
                <a:gd name="T57" fmla="*/ 473 h 570"/>
                <a:gd name="T58" fmla="*/ 514 w 575"/>
                <a:gd name="T59" fmla="*/ 463 h 570"/>
                <a:gd name="T60" fmla="*/ 480 w 575"/>
                <a:gd name="T61" fmla="*/ 415 h 570"/>
                <a:gd name="T62" fmla="*/ 508 w 575"/>
                <a:gd name="T63" fmla="*/ 366 h 570"/>
                <a:gd name="T64" fmla="*/ 575 w 575"/>
                <a:gd name="T65" fmla="*/ 309 h 570"/>
                <a:gd name="T66" fmla="*/ 336 w 575"/>
                <a:gd name="T67" fmla="*/ 472 h 570"/>
                <a:gd name="T68" fmla="*/ 239 w 575"/>
                <a:gd name="T69" fmla="*/ 98 h 570"/>
                <a:gd name="T70" fmla="*/ 336 w 575"/>
                <a:gd name="T71" fmla="*/ 472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5" h="570">
                  <a:moveTo>
                    <a:pt x="520" y="288"/>
                  </a:moveTo>
                  <a:cubicBezTo>
                    <a:pt x="520" y="276"/>
                    <a:pt x="520" y="263"/>
                    <a:pt x="518" y="251"/>
                  </a:cubicBezTo>
                  <a:cubicBezTo>
                    <a:pt x="519" y="250"/>
                    <a:pt x="519" y="250"/>
                    <a:pt x="519" y="250"/>
                  </a:cubicBezTo>
                  <a:cubicBezTo>
                    <a:pt x="569" y="224"/>
                    <a:pt x="569" y="224"/>
                    <a:pt x="569" y="224"/>
                  </a:cubicBezTo>
                  <a:cubicBezTo>
                    <a:pt x="551" y="168"/>
                    <a:pt x="551" y="168"/>
                    <a:pt x="551" y="168"/>
                  </a:cubicBezTo>
                  <a:cubicBezTo>
                    <a:pt x="493" y="176"/>
                    <a:pt x="493" y="176"/>
                    <a:pt x="493" y="176"/>
                  </a:cubicBezTo>
                  <a:cubicBezTo>
                    <a:pt x="487" y="164"/>
                    <a:pt x="481" y="154"/>
                    <a:pt x="473" y="144"/>
                  </a:cubicBezTo>
                  <a:cubicBezTo>
                    <a:pt x="474" y="143"/>
                    <a:pt x="474" y="143"/>
                    <a:pt x="474" y="143"/>
                  </a:cubicBezTo>
                  <a:cubicBezTo>
                    <a:pt x="505" y="96"/>
                    <a:pt x="505" y="96"/>
                    <a:pt x="505" y="96"/>
                  </a:cubicBezTo>
                  <a:cubicBezTo>
                    <a:pt x="462" y="56"/>
                    <a:pt x="462" y="56"/>
                    <a:pt x="462" y="56"/>
                  </a:cubicBezTo>
                  <a:cubicBezTo>
                    <a:pt x="415" y="90"/>
                    <a:pt x="415" y="90"/>
                    <a:pt x="415" y="90"/>
                  </a:cubicBezTo>
                  <a:cubicBezTo>
                    <a:pt x="405" y="83"/>
                    <a:pt x="394" y="77"/>
                    <a:pt x="382" y="72"/>
                  </a:cubicBezTo>
                  <a:cubicBezTo>
                    <a:pt x="383" y="71"/>
                    <a:pt x="383" y="71"/>
                    <a:pt x="383" y="71"/>
                  </a:cubicBezTo>
                  <a:cubicBezTo>
                    <a:pt x="387" y="15"/>
                    <a:pt x="387" y="15"/>
                    <a:pt x="387" y="15"/>
                  </a:cubicBezTo>
                  <a:cubicBezTo>
                    <a:pt x="330" y="0"/>
                    <a:pt x="330" y="0"/>
                    <a:pt x="330" y="0"/>
                  </a:cubicBezTo>
                  <a:cubicBezTo>
                    <a:pt x="305" y="53"/>
                    <a:pt x="305" y="53"/>
                    <a:pt x="305" y="53"/>
                  </a:cubicBezTo>
                  <a:cubicBezTo>
                    <a:pt x="293" y="52"/>
                    <a:pt x="286" y="50"/>
                    <a:pt x="267" y="53"/>
                  </a:cubicBezTo>
                  <a:cubicBezTo>
                    <a:pt x="267" y="52"/>
                    <a:pt x="267" y="52"/>
                    <a:pt x="267" y="52"/>
                  </a:cubicBezTo>
                  <a:cubicBezTo>
                    <a:pt x="245" y="1"/>
                    <a:pt x="245" y="1"/>
                    <a:pt x="245" y="1"/>
                  </a:cubicBezTo>
                  <a:cubicBezTo>
                    <a:pt x="189" y="16"/>
                    <a:pt x="189" y="16"/>
                    <a:pt x="189" y="16"/>
                  </a:cubicBezTo>
                  <a:cubicBezTo>
                    <a:pt x="192" y="73"/>
                    <a:pt x="192" y="73"/>
                    <a:pt x="192" y="73"/>
                  </a:cubicBezTo>
                  <a:cubicBezTo>
                    <a:pt x="177" y="80"/>
                    <a:pt x="162" y="88"/>
                    <a:pt x="149" y="98"/>
                  </a:cubicBezTo>
                  <a:cubicBezTo>
                    <a:pt x="148" y="97"/>
                    <a:pt x="148" y="97"/>
                    <a:pt x="148" y="97"/>
                  </a:cubicBezTo>
                  <a:cubicBezTo>
                    <a:pt x="102" y="65"/>
                    <a:pt x="102" y="65"/>
                    <a:pt x="102" y="65"/>
                  </a:cubicBezTo>
                  <a:cubicBezTo>
                    <a:pt x="61" y="107"/>
                    <a:pt x="61" y="107"/>
                    <a:pt x="61" y="107"/>
                  </a:cubicBezTo>
                  <a:cubicBezTo>
                    <a:pt x="95" y="154"/>
                    <a:pt x="95" y="154"/>
                    <a:pt x="95" y="154"/>
                  </a:cubicBezTo>
                  <a:cubicBezTo>
                    <a:pt x="84" y="170"/>
                    <a:pt x="75" y="187"/>
                    <a:pt x="69" y="205"/>
                  </a:cubicBezTo>
                  <a:cubicBezTo>
                    <a:pt x="67" y="204"/>
                    <a:pt x="67" y="204"/>
                    <a:pt x="67" y="204"/>
                  </a:cubicBezTo>
                  <a:cubicBezTo>
                    <a:pt x="11" y="204"/>
                    <a:pt x="11" y="204"/>
                    <a:pt x="11" y="204"/>
                  </a:cubicBezTo>
                  <a:cubicBezTo>
                    <a:pt x="0" y="261"/>
                    <a:pt x="0" y="261"/>
                    <a:pt x="0" y="261"/>
                  </a:cubicBezTo>
                  <a:cubicBezTo>
                    <a:pt x="55" y="282"/>
                    <a:pt x="55" y="282"/>
                    <a:pt x="55" y="282"/>
                  </a:cubicBezTo>
                  <a:cubicBezTo>
                    <a:pt x="55" y="282"/>
                    <a:pt x="55" y="282"/>
                    <a:pt x="55" y="282"/>
                  </a:cubicBezTo>
                  <a:cubicBezTo>
                    <a:pt x="55" y="295"/>
                    <a:pt x="55" y="307"/>
                    <a:pt x="57" y="320"/>
                  </a:cubicBezTo>
                  <a:cubicBezTo>
                    <a:pt x="56" y="320"/>
                    <a:pt x="56" y="320"/>
                    <a:pt x="56" y="320"/>
                  </a:cubicBezTo>
                  <a:cubicBezTo>
                    <a:pt x="6" y="347"/>
                    <a:pt x="6" y="347"/>
                    <a:pt x="6" y="347"/>
                  </a:cubicBezTo>
                  <a:cubicBezTo>
                    <a:pt x="24" y="402"/>
                    <a:pt x="24" y="402"/>
                    <a:pt x="24" y="402"/>
                  </a:cubicBezTo>
                  <a:cubicBezTo>
                    <a:pt x="82" y="395"/>
                    <a:pt x="82" y="395"/>
                    <a:pt x="82" y="395"/>
                  </a:cubicBezTo>
                  <a:cubicBezTo>
                    <a:pt x="82" y="395"/>
                    <a:pt x="82" y="395"/>
                    <a:pt x="82" y="395"/>
                  </a:cubicBezTo>
                  <a:cubicBezTo>
                    <a:pt x="88" y="406"/>
                    <a:pt x="95" y="416"/>
                    <a:pt x="102" y="426"/>
                  </a:cubicBezTo>
                  <a:cubicBezTo>
                    <a:pt x="101" y="427"/>
                    <a:pt x="101" y="427"/>
                    <a:pt x="101" y="427"/>
                  </a:cubicBezTo>
                  <a:cubicBezTo>
                    <a:pt x="70" y="475"/>
                    <a:pt x="70" y="475"/>
                    <a:pt x="70" y="475"/>
                  </a:cubicBezTo>
                  <a:cubicBezTo>
                    <a:pt x="113" y="514"/>
                    <a:pt x="113" y="514"/>
                    <a:pt x="113" y="514"/>
                  </a:cubicBezTo>
                  <a:cubicBezTo>
                    <a:pt x="160" y="480"/>
                    <a:pt x="160" y="480"/>
                    <a:pt x="160" y="480"/>
                  </a:cubicBezTo>
                  <a:cubicBezTo>
                    <a:pt x="160" y="480"/>
                    <a:pt x="160" y="480"/>
                    <a:pt x="160" y="480"/>
                  </a:cubicBezTo>
                  <a:cubicBezTo>
                    <a:pt x="171" y="486"/>
                    <a:pt x="182" y="492"/>
                    <a:pt x="193" y="497"/>
                  </a:cubicBezTo>
                  <a:cubicBezTo>
                    <a:pt x="192" y="499"/>
                    <a:pt x="192" y="499"/>
                    <a:pt x="192" y="499"/>
                  </a:cubicBezTo>
                  <a:cubicBezTo>
                    <a:pt x="188" y="556"/>
                    <a:pt x="188" y="556"/>
                    <a:pt x="188" y="556"/>
                  </a:cubicBezTo>
                  <a:cubicBezTo>
                    <a:pt x="244" y="570"/>
                    <a:pt x="244" y="570"/>
                    <a:pt x="244" y="570"/>
                  </a:cubicBezTo>
                  <a:cubicBezTo>
                    <a:pt x="269" y="517"/>
                    <a:pt x="269" y="517"/>
                    <a:pt x="269" y="517"/>
                  </a:cubicBezTo>
                  <a:cubicBezTo>
                    <a:pt x="274" y="516"/>
                    <a:pt x="274" y="516"/>
                    <a:pt x="274" y="516"/>
                  </a:cubicBezTo>
                  <a:cubicBezTo>
                    <a:pt x="286" y="517"/>
                    <a:pt x="296" y="517"/>
                    <a:pt x="315" y="514"/>
                  </a:cubicBezTo>
                  <a:cubicBezTo>
                    <a:pt x="315" y="517"/>
                    <a:pt x="315" y="517"/>
                    <a:pt x="315" y="517"/>
                  </a:cubicBezTo>
                  <a:cubicBezTo>
                    <a:pt x="329" y="563"/>
                    <a:pt x="329" y="563"/>
                    <a:pt x="329" y="563"/>
                  </a:cubicBezTo>
                  <a:cubicBezTo>
                    <a:pt x="385" y="549"/>
                    <a:pt x="385" y="549"/>
                    <a:pt x="385" y="549"/>
                  </a:cubicBezTo>
                  <a:cubicBezTo>
                    <a:pt x="382" y="494"/>
                    <a:pt x="382" y="494"/>
                    <a:pt x="382" y="494"/>
                  </a:cubicBezTo>
                  <a:cubicBezTo>
                    <a:pt x="383" y="495"/>
                    <a:pt x="383" y="495"/>
                    <a:pt x="383" y="495"/>
                  </a:cubicBezTo>
                  <a:cubicBezTo>
                    <a:pt x="398" y="488"/>
                    <a:pt x="412" y="481"/>
                    <a:pt x="425" y="472"/>
                  </a:cubicBezTo>
                  <a:cubicBezTo>
                    <a:pt x="426" y="473"/>
                    <a:pt x="426" y="473"/>
                    <a:pt x="426" y="473"/>
                  </a:cubicBezTo>
                  <a:cubicBezTo>
                    <a:pt x="473" y="505"/>
                    <a:pt x="473" y="505"/>
                    <a:pt x="473" y="505"/>
                  </a:cubicBezTo>
                  <a:cubicBezTo>
                    <a:pt x="514" y="463"/>
                    <a:pt x="514" y="463"/>
                    <a:pt x="514" y="463"/>
                  </a:cubicBezTo>
                  <a:cubicBezTo>
                    <a:pt x="480" y="416"/>
                    <a:pt x="480" y="416"/>
                    <a:pt x="480" y="416"/>
                  </a:cubicBezTo>
                  <a:cubicBezTo>
                    <a:pt x="480" y="415"/>
                    <a:pt x="480" y="415"/>
                    <a:pt x="480" y="415"/>
                  </a:cubicBezTo>
                  <a:cubicBezTo>
                    <a:pt x="490" y="400"/>
                    <a:pt x="499" y="383"/>
                    <a:pt x="506" y="366"/>
                  </a:cubicBezTo>
                  <a:cubicBezTo>
                    <a:pt x="508" y="366"/>
                    <a:pt x="508" y="366"/>
                    <a:pt x="508" y="366"/>
                  </a:cubicBezTo>
                  <a:cubicBezTo>
                    <a:pt x="564" y="367"/>
                    <a:pt x="564" y="367"/>
                    <a:pt x="564" y="367"/>
                  </a:cubicBezTo>
                  <a:cubicBezTo>
                    <a:pt x="575" y="309"/>
                    <a:pt x="575" y="309"/>
                    <a:pt x="575" y="309"/>
                  </a:cubicBezTo>
                  <a:cubicBezTo>
                    <a:pt x="520" y="288"/>
                    <a:pt x="520" y="288"/>
                    <a:pt x="520" y="288"/>
                  </a:cubicBezTo>
                  <a:close/>
                  <a:moveTo>
                    <a:pt x="336" y="472"/>
                  </a:moveTo>
                  <a:cubicBezTo>
                    <a:pt x="233" y="498"/>
                    <a:pt x="127" y="436"/>
                    <a:pt x="100" y="333"/>
                  </a:cubicBezTo>
                  <a:cubicBezTo>
                    <a:pt x="74" y="230"/>
                    <a:pt x="136" y="124"/>
                    <a:pt x="239" y="98"/>
                  </a:cubicBezTo>
                  <a:cubicBezTo>
                    <a:pt x="342" y="71"/>
                    <a:pt x="448" y="133"/>
                    <a:pt x="474" y="236"/>
                  </a:cubicBezTo>
                  <a:cubicBezTo>
                    <a:pt x="501" y="339"/>
                    <a:pt x="439" y="445"/>
                    <a:pt x="336" y="4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11" name="Group 10">
            <a:extLst>
              <a:ext uri="{FF2B5EF4-FFF2-40B4-BE49-F238E27FC236}">
                <a16:creationId xmlns:a16="http://schemas.microsoft.com/office/drawing/2014/main" id="{6055C169-9A12-4CA8-91B3-13AE26DC9CC1}"/>
              </a:ext>
            </a:extLst>
          </p:cNvPr>
          <p:cNvGrpSpPr/>
          <p:nvPr/>
        </p:nvGrpSpPr>
        <p:grpSpPr>
          <a:xfrm>
            <a:off x="6527802" y="1890890"/>
            <a:ext cx="2376311" cy="2384777"/>
            <a:chOff x="3671888" y="1063625"/>
            <a:chExt cx="1336675" cy="1341437"/>
          </a:xfrm>
          <a:solidFill>
            <a:schemeClr val="accent1"/>
          </a:solidFill>
        </p:grpSpPr>
        <p:sp>
          <p:nvSpPr>
            <p:cNvPr id="12" name="Freeform 9">
              <a:extLst>
                <a:ext uri="{FF2B5EF4-FFF2-40B4-BE49-F238E27FC236}">
                  <a16:creationId xmlns:a16="http://schemas.microsoft.com/office/drawing/2014/main" id="{953EC7B4-5FF1-470F-A71F-9F998B8966D2}"/>
                </a:ext>
              </a:extLst>
            </p:cNvPr>
            <p:cNvSpPr>
              <a:spLocks/>
            </p:cNvSpPr>
            <p:nvPr/>
          </p:nvSpPr>
          <p:spPr bwMode="auto">
            <a:xfrm>
              <a:off x="3890963" y="1284288"/>
              <a:ext cx="896937" cy="895350"/>
            </a:xfrm>
            <a:custGeom>
              <a:avLst/>
              <a:gdLst>
                <a:gd name="T0" fmla="*/ 430 w 479"/>
                <a:gd name="T1" fmla="*/ 151 h 479"/>
                <a:gd name="T2" fmla="*/ 151 w 479"/>
                <a:gd name="T3" fmla="*/ 49 h 479"/>
                <a:gd name="T4" fmla="*/ 49 w 479"/>
                <a:gd name="T5" fmla="*/ 329 h 479"/>
                <a:gd name="T6" fmla="*/ 328 w 479"/>
                <a:gd name="T7" fmla="*/ 430 h 479"/>
                <a:gd name="T8" fmla="*/ 430 w 479"/>
                <a:gd name="T9" fmla="*/ 151 h 479"/>
              </a:gdLst>
              <a:ahLst/>
              <a:cxnLst>
                <a:cxn ang="0">
                  <a:pos x="T0" y="T1"/>
                </a:cxn>
                <a:cxn ang="0">
                  <a:pos x="T2" y="T3"/>
                </a:cxn>
                <a:cxn ang="0">
                  <a:pos x="T4" y="T5"/>
                </a:cxn>
                <a:cxn ang="0">
                  <a:pos x="T6" y="T7"/>
                </a:cxn>
                <a:cxn ang="0">
                  <a:pos x="T8" y="T9"/>
                </a:cxn>
              </a:cxnLst>
              <a:rect l="0" t="0" r="r" b="b"/>
              <a:pathLst>
                <a:path w="479" h="479">
                  <a:moveTo>
                    <a:pt x="430" y="151"/>
                  </a:moveTo>
                  <a:cubicBezTo>
                    <a:pt x="381" y="46"/>
                    <a:pt x="256" y="0"/>
                    <a:pt x="151" y="49"/>
                  </a:cubicBezTo>
                  <a:cubicBezTo>
                    <a:pt x="46" y="98"/>
                    <a:pt x="0" y="223"/>
                    <a:pt x="49" y="329"/>
                  </a:cubicBezTo>
                  <a:cubicBezTo>
                    <a:pt x="98" y="434"/>
                    <a:pt x="223" y="479"/>
                    <a:pt x="328" y="430"/>
                  </a:cubicBezTo>
                  <a:cubicBezTo>
                    <a:pt x="434" y="381"/>
                    <a:pt x="479" y="256"/>
                    <a:pt x="430" y="15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3" name="Freeform 10">
              <a:extLst>
                <a:ext uri="{FF2B5EF4-FFF2-40B4-BE49-F238E27FC236}">
                  <a16:creationId xmlns:a16="http://schemas.microsoft.com/office/drawing/2014/main" id="{493F20F9-4F1F-46B2-B8A7-1295CFAB0757}"/>
                </a:ext>
              </a:extLst>
            </p:cNvPr>
            <p:cNvSpPr>
              <a:spLocks noEditPoints="1"/>
            </p:cNvSpPr>
            <p:nvPr/>
          </p:nvSpPr>
          <p:spPr bwMode="auto">
            <a:xfrm>
              <a:off x="3671888" y="1063625"/>
              <a:ext cx="1336675" cy="1341437"/>
            </a:xfrm>
            <a:custGeom>
              <a:avLst/>
              <a:gdLst>
                <a:gd name="T0" fmla="*/ 631 w 714"/>
                <a:gd name="T1" fmla="*/ 264 h 717"/>
                <a:gd name="T2" fmla="*/ 688 w 714"/>
                <a:gd name="T3" fmla="*/ 220 h 717"/>
                <a:gd name="T4" fmla="*/ 584 w 714"/>
                <a:gd name="T5" fmla="*/ 178 h 717"/>
                <a:gd name="T6" fmla="*/ 553 w 714"/>
                <a:gd name="T7" fmla="*/ 143 h 717"/>
                <a:gd name="T8" fmla="*/ 519 w 714"/>
                <a:gd name="T9" fmla="*/ 39 h 717"/>
                <a:gd name="T10" fmla="*/ 425 w 714"/>
                <a:gd name="T11" fmla="*/ 76 h 717"/>
                <a:gd name="T12" fmla="*/ 417 w 714"/>
                <a:gd name="T13" fmla="*/ 5 h 717"/>
                <a:gd name="T14" fmla="*/ 326 w 714"/>
                <a:gd name="T15" fmla="*/ 70 h 717"/>
                <a:gd name="T16" fmla="*/ 279 w 714"/>
                <a:gd name="T17" fmla="*/ 77 h 717"/>
                <a:gd name="T18" fmla="*/ 175 w 714"/>
                <a:gd name="T19" fmla="*/ 51 h 717"/>
                <a:gd name="T20" fmla="*/ 145 w 714"/>
                <a:gd name="T21" fmla="*/ 160 h 717"/>
                <a:gd name="T22" fmla="*/ 79 w 714"/>
                <a:gd name="T23" fmla="*/ 131 h 717"/>
                <a:gd name="T24" fmla="*/ 91 w 714"/>
                <a:gd name="T25" fmla="*/ 242 h 717"/>
                <a:gd name="T26" fmla="*/ 69 w 714"/>
                <a:gd name="T27" fmla="*/ 309 h 717"/>
                <a:gd name="T28" fmla="*/ 0 w 714"/>
                <a:gd name="T29" fmla="*/ 394 h 717"/>
                <a:gd name="T30" fmla="*/ 71 w 714"/>
                <a:gd name="T31" fmla="*/ 408 h 717"/>
                <a:gd name="T32" fmla="*/ 81 w 714"/>
                <a:gd name="T33" fmla="*/ 454 h 717"/>
                <a:gd name="T34" fmla="*/ 61 w 714"/>
                <a:gd name="T35" fmla="*/ 561 h 717"/>
                <a:gd name="T36" fmla="*/ 130 w 714"/>
                <a:gd name="T37" fmla="*/ 539 h 717"/>
                <a:gd name="T38" fmla="*/ 161 w 714"/>
                <a:gd name="T39" fmla="*/ 575 h 717"/>
                <a:gd name="T40" fmla="*/ 194 w 714"/>
                <a:gd name="T41" fmla="*/ 678 h 717"/>
                <a:gd name="T42" fmla="*/ 245 w 714"/>
                <a:gd name="T43" fmla="*/ 625 h 717"/>
                <a:gd name="T44" fmla="*/ 289 w 714"/>
                <a:gd name="T45" fmla="*/ 642 h 717"/>
                <a:gd name="T46" fmla="*/ 368 w 714"/>
                <a:gd name="T47" fmla="*/ 717 h 717"/>
                <a:gd name="T48" fmla="*/ 392 w 714"/>
                <a:gd name="T49" fmla="*/ 644 h 717"/>
                <a:gd name="T50" fmla="*/ 443 w 714"/>
                <a:gd name="T51" fmla="*/ 636 h 717"/>
                <a:gd name="T52" fmla="*/ 536 w 714"/>
                <a:gd name="T53" fmla="*/ 659 h 717"/>
                <a:gd name="T54" fmla="*/ 521 w 714"/>
                <a:gd name="T55" fmla="*/ 594 h 717"/>
                <a:gd name="T56" fmla="*/ 569 w 714"/>
                <a:gd name="T57" fmla="*/ 558 h 717"/>
                <a:gd name="T58" fmla="*/ 674 w 714"/>
                <a:gd name="T59" fmla="*/ 526 h 717"/>
                <a:gd name="T60" fmla="*/ 622 w 714"/>
                <a:gd name="T61" fmla="*/ 475 h 717"/>
                <a:gd name="T62" fmla="*/ 644 w 714"/>
                <a:gd name="T63" fmla="*/ 408 h 717"/>
                <a:gd name="T64" fmla="*/ 714 w 714"/>
                <a:gd name="T65" fmla="*/ 323 h 717"/>
                <a:gd name="T66" fmla="*/ 642 w 714"/>
                <a:gd name="T67" fmla="*/ 309 h 717"/>
                <a:gd name="T68" fmla="*/ 139 w 714"/>
                <a:gd name="T69" fmla="*/ 459 h 717"/>
                <a:gd name="T70" fmla="*/ 575 w 714"/>
                <a:gd name="T71" fmla="*/ 256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4" h="717">
                  <a:moveTo>
                    <a:pt x="642" y="309"/>
                  </a:moveTo>
                  <a:cubicBezTo>
                    <a:pt x="640" y="294"/>
                    <a:pt x="636" y="279"/>
                    <a:pt x="631" y="264"/>
                  </a:cubicBezTo>
                  <a:cubicBezTo>
                    <a:pt x="633" y="263"/>
                    <a:pt x="633" y="263"/>
                    <a:pt x="633" y="263"/>
                  </a:cubicBezTo>
                  <a:cubicBezTo>
                    <a:pt x="688" y="220"/>
                    <a:pt x="688" y="220"/>
                    <a:pt x="688" y="220"/>
                  </a:cubicBezTo>
                  <a:cubicBezTo>
                    <a:pt x="653" y="156"/>
                    <a:pt x="653" y="156"/>
                    <a:pt x="653" y="156"/>
                  </a:cubicBezTo>
                  <a:cubicBezTo>
                    <a:pt x="584" y="178"/>
                    <a:pt x="584" y="178"/>
                    <a:pt x="584" y="178"/>
                  </a:cubicBezTo>
                  <a:cubicBezTo>
                    <a:pt x="574" y="166"/>
                    <a:pt x="564" y="154"/>
                    <a:pt x="552" y="144"/>
                  </a:cubicBezTo>
                  <a:cubicBezTo>
                    <a:pt x="553" y="143"/>
                    <a:pt x="553" y="143"/>
                    <a:pt x="553" y="143"/>
                  </a:cubicBezTo>
                  <a:cubicBezTo>
                    <a:pt x="580" y="78"/>
                    <a:pt x="580" y="78"/>
                    <a:pt x="580" y="78"/>
                  </a:cubicBezTo>
                  <a:cubicBezTo>
                    <a:pt x="519" y="39"/>
                    <a:pt x="519" y="39"/>
                    <a:pt x="519" y="39"/>
                  </a:cubicBezTo>
                  <a:cubicBezTo>
                    <a:pt x="469" y="91"/>
                    <a:pt x="469" y="91"/>
                    <a:pt x="469" y="91"/>
                  </a:cubicBezTo>
                  <a:cubicBezTo>
                    <a:pt x="455" y="85"/>
                    <a:pt x="440" y="80"/>
                    <a:pt x="425" y="76"/>
                  </a:cubicBezTo>
                  <a:cubicBezTo>
                    <a:pt x="425" y="75"/>
                    <a:pt x="425" y="75"/>
                    <a:pt x="425" y="75"/>
                  </a:cubicBezTo>
                  <a:cubicBezTo>
                    <a:pt x="417" y="5"/>
                    <a:pt x="417" y="5"/>
                    <a:pt x="417" y="5"/>
                  </a:cubicBezTo>
                  <a:cubicBezTo>
                    <a:pt x="345" y="0"/>
                    <a:pt x="345" y="0"/>
                    <a:pt x="345" y="0"/>
                  </a:cubicBezTo>
                  <a:cubicBezTo>
                    <a:pt x="326" y="70"/>
                    <a:pt x="326" y="70"/>
                    <a:pt x="326" y="70"/>
                  </a:cubicBezTo>
                  <a:cubicBezTo>
                    <a:pt x="311" y="71"/>
                    <a:pt x="302" y="71"/>
                    <a:pt x="280" y="79"/>
                  </a:cubicBezTo>
                  <a:cubicBezTo>
                    <a:pt x="279" y="77"/>
                    <a:pt x="279" y="77"/>
                    <a:pt x="279" y="77"/>
                  </a:cubicBezTo>
                  <a:cubicBezTo>
                    <a:pt x="241" y="21"/>
                    <a:pt x="241" y="21"/>
                    <a:pt x="241" y="21"/>
                  </a:cubicBezTo>
                  <a:cubicBezTo>
                    <a:pt x="175" y="51"/>
                    <a:pt x="175" y="51"/>
                    <a:pt x="175" y="51"/>
                  </a:cubicBezTo>
                  <a:cubicBezTo>
                    <a:pt x="192" y="120"/>
                    <a:pt x="192" y="120"/>
                    <a:pt x="192" y="120"/>
                  </a:cubicBezTo>
                  <a:cubicBezTo>
                    <a:pt x="175" y="132"/>
                    <a:pt x="159" y="145"/>
                    <a:pt x="145" y="160"/>
                  </a:cubicBezTo>
                  <a:cubicBezTo>
                    <a:pt x="144" y="159"/>
                    <a:pt x="144" y="159"/>
                    <a:pt x="144" y="159"/>
                  </a:cubicBezTo>
                  <a:cubicBezTo>
                    <a:pt x="79" y="131"/>
                    <a:pt x="79" y="131"/>
                    <a:pt x="79" y="131"/>
                  </a:cubicBezTo>
                  <a:cubicBezTo>
                    <a:pt x="40" y="191"/>
                    <a:pt x="40" y="191"/>
                    <a:pt x="40" y="191"/>
                  </a:cubicBezTo>
                  <a:cubicBezTo>
                    <a:pt x="91" y="242"/>
                    <a:pt x="91" y="242"/>
                    <a:pt x="91" y="242"/>
                  </a:cubicBezTo>
                  <a:cubicBezTo>
                    <a:pt x="82" y="263"/>
                    <a:pt x="75" y="286"/>
                    <a:pt x="71" y="309"/>
                  </a:cubicBezTo>
                  <a:cubicBezTo>
                    <a:pt x="69" y="309"/>
                    <a:pt x="69" y="309"/>
                    <a:pt x="69" y="309"/>
                  </a:cubicBezTo>
                  <a:cubicBezTo>
                    <a:pt x="0" y="321"/>
                    <a:pt x="0" y="321"/>
                    <a:pt x="0" y="321"/>
                  </a:cubicBezTo>
                  <a:cubicBezTo>
                    <a:pt x="0" y="394"/>
                    <a:pt x="0" y="394"/>
                    <a:pt x="0" y="394"/>
                  </a:cubicBezTo>
                  <a:cubicBezTo>
                    <a:pt x="71" y="408"/>
                    <a:pt x="71" y="408"/>
                    <a:pt x="71" y="408"/>
                  </a:cubicBezTo>
                  <a:cubicBezTo>
                    <a:pt x="71" y="408"/>
                    <a:pt x="71" y="408"/>
                    <a:pt x="71" y="408"/>
                  </a:cubicBezTo>
                  <a:cubicBezTo>
                    <a:pt x="74" y="423"/>
                    <a:pt x="77" y="438"/>
                    <a:pt x="82" y="453"/>
                  </a:cubicBezTo>
                  <a:cubicBezTo>
                    <a:pt x="81" y="454"/>
                    <a:pt x="81" y="454"/>
                    <a:pt x="81" y="454"/>
                  </a:cubicBezTo>
                  <a:cubicBezTo>
                    <a:pt x="26" y="498"/>
                    <a:pt x="26" y="498"/>
                    <a:pt x="26" y="498"/>
                  </a:cubicBezTo>
                  <a:cubicBezTo>
                    <a:pt x="61" y="561"/>
                    <a:pt x="61" y="561"/>
                    <a:pt x="61" y="561"/>
                  </a:cubicBezTo>
                  <a:cubicBezTo>
                    <a:pt x="130" y="539"/>
                    <a:pt x="130" y="539"/>
                    <a:pt x="130" y="539"/>
                  </a:cubicBezTo>
                  <a:cubicBezTo>
                    <a:pt x="130" y="539"/>
                    <a:pt x="130" y="539"/>
                    <a:pt x="130" y="539"/>
                  </a:cubicBezTo>
                  <a:cubicBezTo>
                    <a:pt x="140" y="551"/>
                    <a:pt x="150" y="563"/>
                    <a:pt x="162" y="573"/>
                  </a:cubicBezTo>
                  <a:cubicBezTo>
                    <a:pt x="161" y="575"/>
                    <a:pt x="161" y="575"/>
                    <a:pt x="161" y="575"/>
                  </a:cubicBezTo>
                  <a:cubicBezTo>
                    <a:pt x="133" y="640"/>
                    <a:pt x="133" y="640"/>
                    <a:pt x="133" y="640"/>
                  </a:cubicBezTo>
                  <a:cubicBezTo>
                    <a:pt x="194" y="678"/>
                    <a:pt x="194" y="678"/>
                    <a:pt x="194" y="678"/>
                  </a:cubicBezTo>
                  <a:cubicBezTo>
                    <a:pt x="245" y="626"/>
                    <a:pt x="245" y="626"/>
                    <a:pt x="245" y="626"/>
                  </a:cubicBezTo>
                  <a:cubicBezTo>
                    <a:pt x="245" y="625"/>
                    <a:pt x="245" y="625"/>
                    <a:pt x="245" y="625"/>
                  </a:cubicBezTo>
                  <a:cubicBezTo>
                    <a:pt x="259" y="631"/>
                    <a:pt x="274" y="636"/>
                    <a:pt x="289" y="640"/>
                  </a:cubicBezTo>
                  <a:cubicBezTo>
                    <a:pt x="289" y="642"/>
                    <a:pt x="289" y="642"/>
                    <a:pt x="289" y="642"/>
                  </a:cubicBezTo>
                  <a:cubicBezTo>
                    <a:pt x="296" y="712"/>
                    <a:pt x="296" y="712"/>
                    <a:pt x="296" y="712"/>
                  </a:cubicBezTo>
                  <a:cubicBezTo>
                    <a:pt x="368" y="717"/>
                    <a:pt x="368" y="717"/>
                    <a:pt x="368" y="717"/>
                  </a:cubicBezTo>
                  <a:cubicBezTo>
                    <a:pt x="387" y="647"/>
                    <a:pt x="387" y="647"/>
                    <a:pt x="387" y="647"/>
                  </a:cubicBezTo>
                  <a:cubicBezTo>
                    <a:pt x="392" y="644"/>
                    <a:pt x="392" y="644"/>
                    <a:pt x="392" y="644"/>
                  </a:cubicBezTo>
                  <a:cubicBezTo>
                    <a:pt x="407" y="642"/>
                    <a:pt x="419" y="641"/>
                    <a:pt x="442" y="633"/>
                  </a:cubicBezTo>
                  <a:cubicBezTo>
                    <a:pt x="443" y="636"/>
                    <a:pt x="443" y="636"/>
                    <a:pt x="443" y="636"/>
                  </a:cubicBezTo>
                  <a:cubicBezTo>
                    <a:pt x="470" y="690"/>
                    <a:pt x="470" y="690"/>
                    <a:pt x="470" y="690"/>
                  </a:cubicBezTo>
                  <a:cubicBezTo>
                    <a:pt x="536" y="659"/>
                    <a:pt x="536" y="659"/>
                    <a:pt x="536" y="659"/>
                  </a:cubicBezTo>
                  <a:cubicBezTo>
                    <a:pt x="520" y="593"/>
                    <a:pt x="520" y="593"/>
                    <a:pt x="520" y="593"/>
                  </a:cubicBezTo>
                  <a:cubicBezTo>
                    <a:pt x="521" y="594"/>
                    <a:pt x="521" y="594"/>
                    <a:pt x="521" y="594"/>
                  </a:cubicBezTo>
                  <a:cubicBezTo>
                    <a:pt x="537" y="582"/>
                    <a:pt x="553" y="570"/>
                    <a:pt x="567" y="556"/>
                  </a:cubicBezTo>
                  <a:cubicBezTo>
                    <a:pt x="569" y="558"/>
                    <a:pt x="569" y="558"/>
                    <a:pt x="569" y="558"/>
                  </a:cubicBezTo>
                  <a:cubicBezTo>
                    <a:pt x="634" y="586"/>
                    <a:pt x="634" y="586"/>
                    <a:pt x="634" y="586"/>
                  </a:cubicBezTo>
                  <a:cubicBezTo>
                    <a:pt x="674" y="526"/>
                    <a:pt x="674" y="526"/>
                    <a:pt x="674" y="526"/>
                  </a:cubicBezTo>
                  <a:cubicBezTo>
                    <a:pt x="622" y="475"/>
                    <a:pt x="622" y="475"/>
                    <a:pt x="622" y="475"/>
                  </a:cubicBezTo>
                  <a:cubicBezTo>
                    <a:pt x="622" y="475"/>
                    <a:pt x="622" y="475"/>
                    <a:pt x="622" y="475"/>
                  </a:cubicBezTo>
                  <a:cubicBezTo>
                    <a:pt x="631" y="453"/>
                    <a:pt x="638" y="431"/>
                    <a:pt x="642" y="408"/>
                  </a:cubicBezTo>
                  <a:cubicBezTo>
                    <a:pt x="644" y="408"/>
                    <a:pt x="644" y="408"/>
                    <a:pt x="644" y="408"/>
                  </a:cubicBezTo>
                  <a:cubicBezTo>
                    <a:pt x="714" y="396"/>
                    <a:pt x="714" y="396"/>
                    <a:pt x="714" y="396"/>
                  </a:cubicBezTo>
                  <a:cubicBezTo>
                    <a:pt x="714" y="323"/>
                    <a:pt x="714" y="323"/>
                    <a:pt x="714" y="323"/>
                  </a:cubicBezTo>
                  <a:cubicBezTo>
                    <a:pt x="643" y="309"/>
                    <a:pt x="643" y="309"/>
                    <a:pt x="643" y="309"/>
                  </a:cubicBezTo>
                  <a:lnTo>
                    <a:pt x="642" y="309"/>
                  </a:lnTo>
                  <a:close/>
                  <a:moveTo>
                    <a:pt x="458" y="576"/>
                  </a:moveTo>
                  <a:cubicBezTo>
                    <a:pt x="338" y="632"/>
                    <a:pt x="195" y="580"/>
                    <a:pt x="139" y="459"/>
                  </a:cubicBezTo>
                  <a:cubicBezTo>
                    <a:pt x="82" y="339"/>
                    <a:pt x="135" y="196"/>
                    <a:pt x="255" y="140"/>
                  </a:cubicBezTo>
                  <a:cubicBezTo>
                    <a:pt x="375" y="84"/>
                    <a:pt x="519" y="136"/>
                    <a:pt x="575" y="256"/>
                  </a:cubicBezTo>
                  <a:cubicBezTo>
                    <a:pt x="631" y="377"/>
                    <a:pt x="578" y="520"/>
                    <a:pt x="458" y="5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14" name="TextBox 13">
            <a:extLst>
              <a:ext uri="{FF2B5EF4-FFF2-40B4-BE49-F238E27FC236}">
                <a16:creationId xmlns:a16="http://schemas.microsoft.com/office/drawing/2014/main" id="{1684622A-EF14-4717-9A6A-5951DAB740C8}"/>
              </a:ext>
            </a:extLst>
          </p:cNvPr>
          <p:cNvSpPr txBox="1"/>
          <p:nvPr/>
        </p:nvSpPr>
        <p:spPr>
          <a:xfrm>
            <a:off x="948267" y="5745072"/>
            <a:ext cx="4645500" cy="707886"/>
          </a:xfrm>
          <a:prstGeom prst="rect">
            <a:avLst/>
          </a:prstGeom>
          <a:noFill/>
        </p:spPr>
        <p:txBody>
          <a:bodyPr wrap="square" numCol="1" spcCol="640080" rtlCol="0">
            <a:spAutoFit/>
          </a:bodyPr>
          <a:lstStyle/>
          <a:p>
            <a:pPr algn="r" defTabSz="1625620"/>
            <a:r>
              <a:rPr lang="en-US" altLang="en-US" sz="2000" dirty="0">
                <a:solidFill>
                  <a:schemeClr val="tx1">
                    <a:lumMod val="65000"/>
                    <a:lumOff val="35000"/>
                  </a:schemeClr>
                </a:solidFill>
                <a:latin typeface="Open Sans"/>
              </a:rPr>
              <a:t>Then the margin can be expressed through (rescaled) </a:t>
            </a:r>
            <a:r>
              <a:rPr lang="en-US" altLang="en-US" sz="2000" b="1" dirty="0">
                <a:solidFill>
                  <a:schemeClr val="tx1">
                    <a:lumMod val="65000"/>
                    <a:lumOff val="35000"/>
                  </a:schemeClr>
                </a:solidFill>
                <a:latin typeface="Open Sans"/>
              </a:rPr>
              <a:t>w</a:t>
            </a:r>
            <a:r>
              <a:rPr lang="en-US" altLang="en-US" sz="2000" dirty="0">
                <a:solidFill>
                  <a:schemeClr val="tx1">
                    <a:lumMod val="65000"/>
                    <a:lumOff val="35000"/>
                  </a:schemeClr>
                </a:solidFill>
                <a:latin typeface="Open Sans"/>
              </a:rPr>
              <a:t> and b as:</a:t>
            </a:r>
          </a:p>
        </p:txBody>
      </p:sp>
      <p:grpSp>
        <p:nvGrpSpPr>
          <p:cNvPr id="15" name="Group 14">
            <a:extLst>
              <a:ext uri="{FF2B5EF4-FFF2-40B4-BE49-F238E27FC236}">
                <a16:creationId xmlns:a16="http://schemas.microsoft.com/office/drawing/2014/main" id="{032CA46C-499C-4C6C-8B1B-8169E55734B2}"/>
              </a:ext>
            </a:extLst>
          </p:cNvPr>
          <p:cNvGrpSpPr>
            <a:grpSpLocks noChangeAspect="1"/>
          </p:cNvGrpSpPr>
          <p:nvPr/>
        </p:nvGrpSpPr>
        <p:grpSpPr>
          <a:xfrm>
            <a:off x="7403017" y="2766107"/>
            <a:ext cx="625877" cy="625876"/>
            <a:chOff x="1941513" y="2219325"/>
            <a:chExt cx="477838" cy="481012"/>
          </a:xfrm>
          <a:solidFill>
            <a:schemeClr val="bg2"/>
          </a:solidFill>
        </p:grpSpPr>
        <p:sp>
          <p:nvSpPr>
            <p:cNvPr id="16" name="Freeform 76">
              <a:extLst>
                <a:ext uri="{FF2B5EF4-FFF2-40B4-BE49-F238E27FC236}">
                  <a16:creationId xmlns:a16="http://schemas.microsoft.com/office/drawing/2014/main" id="{81369A85-8136-43BF-B6EE-7417ED411AA8}"/>
                </a:ext>
              </a:extLst>
            </p:cNvPr>
            <p:cNvSpPr>
              <a:spLocks/>
            </p:cNvSpPr>
            <p:nvPr/>
          </p:nvSpPr>
          <p:spPr bwMode="auto">
            <a:xfrm>
              <a:off x="2201863" y="2222500"/>
              <a:ext cx="217488" cy="217487"/>
            </a:xfrm>
            <a:custGeom>
              <a:avLst/>
              <a:gdLst>
                <a:gd name="T0" fmla="*/ 54 w 82"/>
                <a:gd name="T1" fmla="*/ 13 h 82"/>
                <a:gd name="T2" fmla="*/ 58 w 82"/>
                <a:gd name="T3" fmla="*/ 13 h 82"/>
                <a:gd name="T4" fmla="*/ 58 w 82"/>
                <a:gd name="T5" fmla="*/ 17 h 82"/>
                <a:gd name="T6" fmla="*/ 11 w 82"/>
                <a:gd name="T7" fmla="*/ 64 h 82"/>
                <a:gd name="T8" fmla="*/ 18 w 82"/>
                <a:gd name="T9" fmla="*/ 71 h 82"/>
                <a:gd name="T10" fmla="*/ 65 w 82"/>
                <a:gd name="T11" fmla="*/ 24 h 82"/>
                <a:gd name="T12" fmla="*/ 69 w 82"/>
                <a:gd name="T13" fmla="*/ 24 h 82"/>
                <a:gd name="T14" fmla="*/ 69 w 82"/>
                <a:gd name="T15" fmla="*/ 28 h 82"/>
                <a:gd name="T16" fmla="*/ 22 w 82"/>
                <a:gd name="T17" fmla="*/ 75 h 82"/>
                <a:gd name="T18" fmla="*/ 29 w 82"/>
                <a:gd name="T19" fmla="*/ 82 h 82"/>
                <a:gd name="T20" fmla="*/ 29 w 82"/>
                <a:gd name="T21" fmla="*/ 82 h 82"/>
                <a:gd name="T22" fmla="*/ 34 w 82"/>
                <a:gd name="T23" fmla="*/ 77 h 82"/>
                <a:gd name="T24" fmla="*/ 34 w 82"/>
                <a:gd name="T25" fmla="*/ 77 h 82"/>
                <a:gd name="T26" fmla="*/ 74 w 82"/>
                <a:gd name="T27" fmla="*/ 37 h 82"/>
                <a:gd name="T28" fmla="*/ 74 w 82"/>
                <a:gd name="T29" fmla="*/ 8 h 82"/>
                <a:gd name="T30" fmla="*/ 45 w 82"/>
                <a:gd name="T31" fmla="*/ 8 h 82"/>
                <a:gd name="T32" fmla="*/ 6 w 82"/>
                <a:gd name="T33" fmla="*/ 48 h 82"/>
                <a:gd name="T34" fmla="*/ 1 w 82"/>
                <a:gd name="T35" fmla="*/ 53 h 82"/>
                <a:gd name="T36" fmla="*/ 0 w 82"/>
                <a:gd name="T37" fmla="*/ 53 h 82"/>
                <a:gd name="T38" fmla="*/ 7 w 82"/>
                <a:gd name="T39" fmla="*/ 60 h 82"/>
                <a:gd name="T40" fmla="*/ 54 w 82"/>
                <a:gd name="T41"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2">
                  <a:moveTo>
                    <a:pt x="54" y="13"/>
                  </a:moveTo>
                  <a:cubicBezTo>
                    <a:pt x="55" y="12"/>
                    <a:pt x="57" y="12"/>
                    <a:pt x="58" y="13"/>
                  </a:cubicBezTo>
                  <a:cubicBezTo>
                    <a:pt x="59" y="14"/>
                    <a:pt x="59" y="16"/>
                    <a:pt x="58" y="17"/>
                  </a:cubicBezTo>
                  <a:cubicBezTo>
                    <a:pt x="11" y="64"/>
                    <a:pt x="11" y="64"/>
                    <a:pt x="11" y="64"/>
                  </a:cubicBezTo>
                  <a:cubicBezTo>
                    <a:pt x="18" y="71"/>
                    <a:pt x="18" y="71"/>
                    <a:pt x="18" y="71"/>
                  </a:cubicBezTo>
                  <a:cubicBezTo>
                    <a:pt x="65" y="24"/>
                    <a:pt x="65" y="24"/>
                    <a:pt x="65" y="24"/>
                  </a:cubicBezTo>
                  <a:cubicBezTo>
                    <a:pt x="66" y="23"/>
                    <a:pt x="68" y="23"/>
                    <a:pt x="69" y="24"/>
                  </a:cubicBezTo>
                  <a:cubicBezTo>
                    <a:pt x="70" y="25"/>
                    <a:pt x="70" y="27"/>
                    <a:pt x="69" y="28"/>
                  </a:cubicBezTo>
                  <a:cubicBezTo>
                    <a:pt x="22" y="75"/>
                    <a:pt x="22" y="75"/>
                    <a:pt x="22" y="75"/>
                  </a:cubicBezTo>
                  <a:cubicBezTo>
                    <a:pt x="29" y="82"/>
                    <a:pt x="29" y="82"/>
                    <a:pt x="29" y="82"/>
                  </a:cubicBezTo>
                  <a:cubicBezTo>
                    <a:pt x="29" y="82"/>
                    <a:pt x="29" y="82"/>
                    <a:pt x="29" y="82"/>
                  </a:cubicBezTo>
                  <a:cubicBezTo>
                    <a:pt x="34" y="77"/>
                    <a:pt x="34" y="77"/>
                    <a:pt x="34" y="77"/>
                  </a:cubicBezTo>
                  <a:cubicBezTo>
                    <a:pt x="34" y="77"/>
                    <a:pt x="34" y="77"/>
                    <a:pt x="34" y="77"/>
                  </a:cubicBezTo>
                  <a:cubicBezTo>
                    <a:pt x="74" y="37"/>
                    <a:pt x="74" y="37"/>
                    <a:pt x="74" y="37"/>
                  </a:cubicBezTo>
                  <a:cubicBezTo>
                    <a:pt x="82" y="29"/>
                    <a:pt x="82" y="16"/>
                    <a:pt x="74" y="8"/>
                  </a:cubicBezTo>
                  <a:cubicBezTo>
                    <a:pt x="66" y="0"/>
                    <a:pt x="53" y="0"/>
                    <a:pt x="45" y="8"/>
                  </a:cubicBezTo>
                  <a:cubicBezTo>
                    <a:pt x="6" y="48"/>
                    <a:pt x="6" y="48"/>
                    <a:pt x="6" y="48"/>
                  </a:cubicBezTo>
                  <a:cubicBezTo>
                    <a:pt x="1" y="53"/>
                    <a:pt x="1" y="53"/>
                    <a:pt x="1" y="53"/>
                  </a:cubicBezTo>
                  <a:cubicBezTo>
                    <a:pt x="0" y="53"/>
                    <a:pt x="0" y="53"/>
                    <a:pt x="0" y="53"/>
                  </a:cubicBezTo>
                  <a:cubicBezTo>
                    <a:pt x="7" y="60"/>
                    <a:pt x="7" y="60"/>
                    <a:pt x="7" y="60"/>
                  </a:cubicBezTo>
                  <a:lnTo>
                    <a:pt x="5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7" name="Freeform 75">
              <a:extLst>
                <a:ext uri="{FF2B5EF4-FFF2-40B4-BE49-F238E27FC236}">
                  <a16:creationId xmlns:a16="http://schemas.microsoft.com/office/drawing/2014/main" id="{951E0CDC-F207-466C-A7AB-241894255C83}"/>
                </a:ext>
              </a:extLst>
            </p:cNvPr>
            <p:cNvSpPr>
              <a:spLocks/>
            </p:cNvSpPr>
            <p:nvPr/>
          </p:nvSpPr>
          <p:spPr bwMode="auto">
            <a:xfrm>
              <a:off x="1947863" y="2508250"/>
              <a:ext cx="185738" cy="187325"/>
            </a:xfrm>
            <a:custGeom>
              <a:avLst/>
              <a:gdLst>
                <a:gd name="T0" fmla="*/ 55 w 117"/>
                <a:gd name="T1" fmla="*/ 46 h 118"/>
                <a:gd name="T2" fmla="*/ 35 w 117"/>
                <a:gd name="T3" fmla="*/ 51 h 118"/>
                <a:gd name="T4" fmla="*/ 0 w 117"/>
                <a:gd name="T5" fmla="*/ 104 h 118"/>
                <a:gd name="T6" fmla="*/ 6 w 117"/>
                <a:gd name="T7" fmla="*/ 111 h 118"/>
                <a:gd name="T8" fmla="*/ 13 w 117"/>
                <a:gd name="T9" fmla="*/ 118 h 118"/>
                <a:gd name="T10" fmla="*/ 67 w 117"/>
                <a:gd name="T11" fmla="*/ 82 h 118"/>
                <a:gd name="T12" fmla="*/ 72 w 117"/>
                <a:gd name="T13" fmla="*/ 62 h 118"/>
                <a:gd name="T14" fmla="*/ 117 w 117"/>
                <a:gd name="T15" fmla="*/ 17 h 118"/>
                <a:gd name="T16" fmla="*/ 100 w 117"/>
                <a:gd name="T17" fmla="*/ 0 h 118"/>
                <a:gd name="T18" fmla="*/ 55 w 117"/>
                <a:gd name="T19" fmla="*/ 4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18">
                  <a:moveTo>
                    <a:pt x="55" y="46"/>
                  </a:moveTo>
                  <a:lnTo>
                    <a:pt x="35" y="51"/>
                  </a:lnTo>
                  <a:lnTo>
                    <a:pt x="0" y="104"/>
                  </a:lnTo>
                  <a:lnTo>
                    <a:pt x="6" y="111"/>
                  </a:lnTo>
                  <a:lnTo>
                    <a:pt x="13" y="118"/>
                  </a:lnTo>
                  <a:lnTo>
                    <a:pt x="67" y="82"/>
                  </a:lnTo>
                  <a:lnTo>
                    <a:pt x="72" y="62"/>
                  </a:lnTo>
                  <a:lnTo>
                    <a:pt x="117" y="17"/>
                  </a:lnTo>
                  <a:lnTo>
                    <a:pt x="100" y="0"/>
                  </a:lnTo>
                  <a:lnTo>
                    <a:pt x="55"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8" name="Freeform 77">
              <a:extLst>
                <a:ext uri="{FF2B5EF4-FFF2-40B4-BE49-F238E27FC236}">
                  <a16:creationId xmlns:a16="http://schemas.microsoft.com/office/drawing/2014/main" id="{3BA1E6BF-2A12-484D-829A-69F789B777CB}"/>
                </a:ext>
              </a:extLst>
            </p:cNvPr>
            <p:cNvSpPr>
              <a:spLocks noEditPoints="1"/>
            </p:cNvSpPr>
            <p:nvPr/>
          </p:nvSpPr>
          <p:spPr bwMode="auto">
            <a:xfrm>
              <a:off x="1941513" y="2219325"/>
              <a:ext cx="469900" cy="481012"/>
            </a:xfrm>
            <a:custGeom>
              <a:avLst/>
              <a:gdLst>
                <a:gd name="T0" fmla="*/ 49 w 177"/>
                <a:gd name="T1" fmla="*/ 85 h 181"/>
                <a:gd name="T2" fmla="*/ 136 w 177"/>
                <a:gd name="T3" fmla="*/ 172 h 181"/>
                <a:gd name="T4" fmla="*/ 170 w 177"/>
                <a:gd name="T5" fmla="*/ 172 h 181"/>
                <a:gd name="T6" fmla="*/ 177 w 177"/>
                <a:gd name="T7" fmla="*/ 155 h 181"/>
                <a:gd name="T8" fmla="*/ 170 w 177"/>
                <a:gd name="T9" fmla="*/ 138 h 181"/>
                <a:gd name="T10" fmla="*/ 84 w 177"/>
                <a:gd name="T11" fmla="*/ 52 h 181"/>
                <a:gd name="T12" fmla="*/ 85 w 177"/>
                <a:gd name="T13" fmla="*/ 41 h 181"/>
                <a:gd name="T14" fmla="*/ 73 w 177"/>
                <a:gd name="T15" fmla="*/ 15 h 181"/>
                <a:gd name="T16" fmla="*/ 28 w 177"/>
                <a:gd name="T17" fmla="*/ 7 h 181"/>
                <a:gd name="T18" fmla="*/ 52 w 177"/>
                <a:gd name="T19" fmla="*/ 31 h 181"/>
                <a:gd name="T20" fmla="*/ 52 w 177"/>
                <a:gd name="T21" fmla="*/ 44 h 181"/>
                <a:gd name="T22" fmla="*/ 42 w 177"/>
                <a:gd name="T23" fmla="*/ 54 h 181"/>
                <a:gd name="T24" fmla="*/ 29 w 177"/>
                <a:gd name="T25" fmla="*/ 54 h 181"/>
                <a:gd name="T26" fmla="*/ 5 w 177"/>
                <a:gd name="T27" fmla="*/ 30 h 181"/>
                <a:gd name="T28" fmla="*/ 15 w 177"/>
                <a:gd name="T29" fmla="*/ 73 h 181"/>
                <a:gd name="T30" fmla="*/ 37 w 177"/>
                <a:gd name="T31" fmla="*/ 85 h 181"/>
                <a:gd name="T32" fmla="*/ 49 w 177"/>
                <a:gd name="T33" fmla="*/ 85 h 181"/>
                <a:gd name="T34" fmla="*/ 145 w 177"/>
                <a:gd name="T35" fmla="*/ 147 h 181"/>
                <a:gd name="T36" fmla="*/ 163 w 177"/>
                <a:gd name="T37" fmla="*/ 147 h 181"/>
                <a:gd name="T38" fmla="*/ 163 w 177"/>
                <a:gd name="T39" fmla="*/ 165 h 181"/>
                <a:gd name="T40" fmla="*/ 145 w 177"/>
                <a:gd name="T41" fmla="*/ 165 h 181"/>
                <a:gd name="T42" fmla="*/ 145 w 177"/>
                <a:gd name="T4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181">
                  <a:moveTo>
                    <a:pt x="49" y="85"/>
                  </a:moveTo>
                  <a:cubicBezTo>
                    <a:pt x="74" y="110"/>
                    <a:pt x="136" y="172"/>
                    <a:pt x="136" y="172"/>
                  </a:cubicBezTo>
                  <a:cubicBezTo>
                    <a:pt x="146" y="181"/>
                    <a:pt x="161" y="181"/>
                    <a:pt x="170" y="172"/>
                  </a:cubicBezTo>
                  <a:cubicBezTo>
                    <a:pt x="175" y="168"/>
                    <a:pt x="177" y="162"/>
                    <a:pt x="177" y="155"/>
                  </a:cubicBezTo>
                  <a:cubicBezTo>
                    <a:pt x="177" y="149"/>
                    <a:pt x="175" y="143"/>
                    <a:pt x="170" y="138"/>
                  </a:cubicBezTo>
                  <a:cubicBezTo>
                    <a:pt x="84" y="52"/>
                    <a:pt x="84" y="52"/>
                    <a:pt x="84" y="52"/>
                  </a:cubicBezTo>
                  <a:cubicBezTo>
                    <a:pt x="85" y="48"/>
                    <a:pt x="85" y="44"/>
                    <a:pt x="85" y="41"/>
                  </a:cubicBezTo>
                  <a:cubicBezTo>
                    <a:pt x="84" y="31"/>
                    <a:pt x="80" y="22"/>
                    <a:pt x="73" y="15"/>
                  </a:cubicBezTo>
                  <a:cubicBezTo>
                    <a:pt x="61" y="3"/>
                    <a:pt x="43" y="0"/>
                    <a:pt x="28" y="7"/>
                  </a:cubicBezTo>
                  <a:cubicBezTo>
                    <a:pt x="52" y="31"/>
                    <a:pt x="52" y="31"/>
                    <a:pt x="52" y="31"/>
                  </a:cubicBezTo>
                  <a:cubicBezTo>
                    <a:pt x="56" y="34"/>
                    <a:pt x="56" y="40"/>
                    <a:pt x="52" y="44"/>
                  </a:cubicBezTo>
                  <a:cubicBezTo>
                    <a:pt x="42" y="54"/>
                    <a:pt x="42" y="54"/>
                    <a:pt x="42" y="54"/>
                  </a:cubicBezTo>
                  <a:cubicBezTo>
                    <a:pt x="38" y="57"/>
                    <a:pt x="33" y="57"/>
                    <a:pt x="29" y="54"/>
                  </a:cubicBezTo>
                  <a:cubicBezTo>
                    <a:pt x="5" y="30"/>
                    <a:pt x="5" y="30"/>
                    <a:pt x="5" y="30"/>
                  </a:cubicBezTo>
                  <a:cubicBezTo>
                    <a:pt x="0" y="45"/>
                    <a:pt x="3" y="62"/>
                    <a:pt x="15" y="73"/>
                  </a:cubicBezTo>
                  <a:cubicBezTo>
                    <a:pt x="21" y="80"/>
                    <a:pt x="29" y="84"/>
                    <a:pt x="37" y="85"/>
                  </a:cubicBezTo>
                  <a:cubicBezTo>
                    <a:pt x="41" y="86"/>
                    <a:pt x="45" y="86"/>
                    <a:pt x="49" y="85"/>
                  </a:cubicBezTo>
                  <a:close/>
                  <a:moveTo>
                    <a:pt x="145" y="147"/>
                  </a:moveTo>
                  <a:cubicBezTo>
                    <a:pt x="150" y="142"/>
                    <a:pt x="158" y="142"/>
                    <a:pt x="163" y="147"/>
                  </a:cubicBezTo>
                  <a:cubicBezTo>
                    <a:pt x="168" y="152"/>
                    <a:pt x="168" y="160"/>
                    <a:pt x="163" y="165"/>
                  </a:cubicBezTo>
                  <a:cubicBezTo>
                    <a:pt x="158" y="170"/>
                    <a:pt x="150" y="170"/>
                    <a:pt x="145" y="165"/>
                  </a:cubicBezTo>
                  <a:cubicBezTo>
                    <a:pt x="140" y="160"/>
                    <a:pt x="140" y="152"/>
                    <a:pt x="145"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19" name="Group 18">
            <a:extLst>
              <a:ext uri="{FF2B5EF4-FFF2-40B4-BE49-F238E27FC236}">
                <a16:creationId xmlns:a16="http://schemas.microsoft.com/office/drawing/2014/main" id="{8D11EC35-F1AA-4482-A47F-73FDC51793D5}"/>
              </a:ext>
            </a:extLst>
          </p:cNvPr>
          <p:cNvGrpSpPr>
            <a:grpSpLocks noChangeAspect="1"/>
          </p:cNvGrpSpPr>
          <p:nvPr/>
        </p:nvGrpSpPr>
        <p:grpSpPr>
          <a:xfrm>
            <a:off x="7238301" y="5837202"/>
            <a:ext cx="1034332" cy="650240"/>
            <a:chOff x="346075" y="4211638"/>
            <a:chExt cx="542925" cy="341313"/>
          </a:xfrm>
          <a:solidFill>
            <a:schemeClr val="bg2"/>
          </a:solidFill>
        </p:grpSpPr>
        <p:sp>
          <p:nvSpPr>
            <p:cNvPr id="20" name="Oval 105">
              <a:extLst>
                <a:ext uri="{FF2B5EF4-FFF2-40B4-BE49-F238E27FC236}">
                  <a16:creationId xmlns:a16="http://schemas.microsoft.com/office/drawing/2014/main" id="{2087B659-172C-4302-98FE-D54C2D836479}"/>
                </a:ext>
              </a:extLst>
            </p:cNvPr>
            <p:cNvSpPr>
              <a:spLocks noChangeArrowheads="1"/>
            </p:cNvSpPr>
            <p:nvPr/>
          </p:nvSpPr>
          <p:spPr bwMode="auto">
            <a:xfrm>
              <a:off x="550863" y="4211638"/>
              <a:ext cx="141287" cy="141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1" name="Freeform 106">
              <a:extLst>
                <a:ext uri="{FF2B5EF4-FFF2-40B4-BE49-F238E27FC236}">
                  <a16:creationId xmlns:a16="http://schemas.microsoft.com/office/drawing/2014/main" id="{AB66A747-23B9-46C0-95D7-69649D80336A}"/>
                </a:ext>
              </a:extLst>
            </p:cNvPr>
            <p:cNvSpPr>
              <a:spLocks/>
            </p:cNvSpPr>
            <p:nvPr/>
          </p:nvSpPr>
          <p:spPr bwMode="auto">
            <a:xfrm>
              <a:off x="692150" y="4433888"/>
              <a:ext cx="196850" cy="119063"/>
            </a:xfrm>
            <a:custGeom>
              <a:avLst/>
              <a:gdLst>
                <a:gd name="T0" fmla="*/ 47 w 93"/>
                <a:gd name="T1" fmla="*/ 0 h 56"/>
                <a:gd name="T2" fmla="*/ 0 w 93"/>
                <a:gd name="T3" fmla="*/ 56 h 56"/>
                <a:gd name="T4" fmla="*/ 93 w 93"/>
                <a:gd name="T5" fmla="*/ 56 h 56"/>
                <a:gd name="T6" fmla="*/ 47 w 93"/>
                <a:gd name="T7" fmla="*/ 0 h 56"/>
              </a:gdLst>
              <a:ahLst/>
              <a:cxnLst>
                <a:cxn ang="0">
                  <a:pos x="T0" y="T1"/>
                </a:cxn>
                <a:cxn ang="0">
                  <a:pos x="T2" y="T3"/>
                </a:cxn>
                <a:cxn ang="0">
                  <a:pos x="T4" y="T5"/>
                </a:cxn>
                <a:cxn ang="0">
                  <a:pos x="T6" y="T7"/>
                </a:cxn>
              </a:cxnLst>
              <a:rect l="0" t="0" r="r" b="b"/>
              <a:pathLst>
                <a:path w="93" h="56">
                  <a:moveTo>
                    <a:pt x="47" y="0"/>
                  </a:moveTo>
                  <a:cubicBezTo>
                    <a:pt x="18" y="0"/>
                    <a:pt x="0" y="19"/>
                    <a:pt x="0" y="56"/>
                  </a:cubicBezTo>
                  <a:cubicBezTo>
                    <a:pt x="93" y="56"/>
                    <a:pt x="93" y="56"/>
                    <a:pt x="93" y="56"/>
                  </a:cubicBezTo>
                  <a:cubicBezTo>
                    <a:pt x="93" y="19"/>
                    <a:pt x="76" y="0"/>
                    <a:pt x="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2" name="Freeform 107">
              <a:extLst>
                <a:ext uri="{FF2B5EF4-FFF2-40B4-BE49-F238E27FC236}">
                  <a16:creationId xmlns:a16="http://schemas.microsoft.com/office/drawing/2014/main" id="{A345C66F-0391-4240-95A0-764620F2403C}"/>
                </a:ext>
              </a:extLst>
            </p:cNvPr>
            <p:cNvSpPr>
              <a:spLocks/>
            </p:cNvSpPr>
            <p:nvPr/>
          </p:nvSpPr>
          <p:spPr bwMode="auto">
            <a:xfrm>
              <a:off x="496888" y="4376738"/>
              <a:ext cx="244475" cy="176213"/>
            </a:xfrm>
            <a:custGeom>
              <a:avLst/>
              <a:gdLst>
                <a:gd name="T0" fmla="*/ 57 w 115"/>
                <a:gd name="T1" fmla="*/ 0 h 83"/>
                <a:gd name="T2" fmla="*/ 0 w 115"/>
                <a:gd name="T3" fmla="*/ 20 h 83"/>
                <a:gd name="T4" fmla="*/ 34 w 115"/>
                <a:gd name="T5" fmla="*/ 83 h 83"/>
                <a:gd name="T6" fmla="*/ 50 w 115"/>
                <a:gd name="T7" fmla="*/ 83 h 83"/>
                <a:gd name="T8" fmla="*/ 70 w 115"/>
                <a:gd name="T9" fmla="*/ 83 h 83"/>
                <a:gd name="T10" fmla="*/ 81 w 115"/>
                <a:gd name="T11" fmla="*/ 83 h 83"/>
                <a:gd name="T12" fmla="*/ 115 w 115"/>
                <a:gd name="T13" fmla="*/ 20 h 83"/>
                <a:gd name="T14" fmla="*/ 57 w 115"/>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83">
                  <a:moveTo>
                    <a:pt x="57" y="0"/>
                  </a:moveTo>
                  <a:cubicBezTo>
                    <a:pt x="39" y="0"/>
                    <a:pt x="12" y="7"/>
                    <a:pt x="0" y="20"/>
                  </a:cubicBezTo>
                  <a:cubicBezTo>
                    <a:pt x="22" y="29"/>
                    <a:pt x="34" y="51"/>
                    <a:pt x="34" y="83"/>
                  </a:cubicBezTo>
                  <a:cubicBezTo>
                    <a:pt x="50" y="83"/>
                    <a:pt x="50" y="83"/>
                    <a:pt x="50" y="83"/>
                  </a:cubicBezTo>
                  <a:cubicBezTo>
                    <a:pt x="70" y="83"/>
                    <a:pt x="70" y="83"/>
                    <a:pt x="70" y="83"/>
                  </a:cubicBezTo>
                  <a:cubicBezTo>
                    <a:pt x="81" y="83"/>
                    <a:pt x="81" y="83"/>
                    <a:pt x="81" y="83"/>
                  </a:cubicBezTo>
                  <a:cubicBezTo>
                    <a:pt x="81" y="51"/>
                    <a:pt x="93" y="29"/>
                    <a:pt x="115" y="20"/>
                  </a:cubicBezTo>
                  <a:cubicBezTo>
                    <a:pt x="103" y="7"/>
                    <a:pt x="75" y="0"/>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3" name="Oval 108">
              <a:extLst>
                <a:ext uri="{FF2B5EF4-FFF2-40B4-BE49-F238E27FC236}">
                  <a16:creationId xmlns:a16="http://schemas.microsoft.com/office/drawing/2014/main" id="{FAF426C1-E204-4C31-9F42-4A4F98E6B9CA}"/>
                </a:ext>
              </a:extLst>
            </p:cNvPr>
            <p:cNvSpPr>
              <a:spLocks noChangeArrowheads="1"/>
            </p:cNvSpPr>
            <p:nvPr/>
          </p:nvSpPr>
          <p:spPr bwMode="auto">
            <a:xfrm>
              <a:off x="738188" y="4324350"/>
              <a:ext cx="98425" cy="952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4" name="Freeform 109">
              <a:extLst>
                <a:ext uri="{FF2B5EF4-FFF2-40B4-BE49-F238E27FC236}">
                  <a16:creationId xmlns:a16="http://schemas.microsoft.com/office/drawing/2014/main" id="{0DEA49D1-51CE-4E40-A43C-8F1ED675AD1E}"/>
                </a:ext>
              </a:extLst>
            </p:cNvPr>
            <p:cNvSpPr>
              <a:spLocks/>
            </p:cNvSpPr>
            <p:nvPr/>
          </p:nvSpPr>
          <p:spPr bwMode="auto">
            <a:xfrm>
              <a:off x="346075" y="4433888"/>
              <a:ext cx="198437" cy="119063"/>
            </a:xfrm>
            <a:custGeom>
              <a:avLst/>
              <a:gdLst>
                <a:gd name="T0" fmla="*/ 46 w 93"/>
                <a:gd name="T1" fmla="*/ 0 h 56"/>
                <a:gd name="T2" fmla="*/ 0 w 93"/>
                <a:gd name="T3" fmla="*/ 56 h 56"/>
                <a:gd name="T4" fmla="*/ 93 w 93"/>
                <a:gd name="T5" fmla="*/ 56 h 56"/>
                <a:gd name="T6" fmla="*/ 46 w 93"/>
                <a:gd name="T7" fmla="*/ 0 h 56"/>
              </a:gdLst>
              <a:ahLst/>
              <a:cxnLst>
                <a:cxn ang="0">
                  <a:pos x="T0" y="T1"/>
                </a:cxn>
                <a:cxn ang="0">
                  <a:pos x="T2" y="T3"/>
                </a:cxn>
                <a:cxn ang="0">
                  <a:pos x="T4" y="T5"/>
                </a:cxn>
                <a:cxn ang="0">
                  <a:pos x="T6" y="T7"/>
                </a:cxn>
              </a:cxnLst>
              <a:rect l="0" t="0" r="r" b="b"/>
              <a:pathLst>
                <a:path w="93" h="56">
                  <a:moveTo>
                    <a:pt x="46" y="0"/>
                  </a:moveTo>
                  <a:cubicBezTo>
                    <a:pt x="17" y="0"/>
                    <a:pt x="0" y="19"/>
                    <a:pt x="0" y="56"/>
                  </a:cubicBezTo>
                  <a:cubicBezTo>
                    <a:pt x="93" y="56"/>
                    <a:pt x="93" y="56"/>
                    <a:pt x="93" y="56"/>
                  </a:cubicBezTo>
                  <a:cubicBezTo>
                    <a:pt x="93" y="19"/>
                    <a:pt x="75" y="0"/>
                    <a:pt x="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5" name="Oval 110">
              <a:extLst>
                <a:ext uri="{FF2B5EF4-FFF2-40B4-BE49-F238E27FC236}">
                  <a16:creationId xmlns:a16="http://schemas.microsoft.com/office/drawing/2014/main" id="{FE437A26-CFCE-4756-AE8C-2C0E021E3C11}"/>
                </a:ext>
              </a:extLst>
            </p:cNvPr>
            <p:cNvSpPr>
              <a:spLocks noChangeArrowheads="1"/>
            </p:cNvSpPr>
            <p:nvPr/>
          </p:nvSpPr>
          <p:spPr bwMode="auto">
            <a:xfrm>
              <a:off x="393700" y="4324350"/>
              <a:ext cx="95250" cy="952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26" name="Group 25">
            <a:extLst>
              <a:ext uri="{FF2B5EF4-FFF2-40B4-BE49-F238E27FC236}">
                <a16:creationId xmlns:a16="http://schemas.microsoft.com/office/drawing/2014/main" id="{541F7213-B710-4790-B517-5ED3A1C6D68C}"/>
              </a:ext>
            </a:extLst>
          </p:cNvPr>
          <p:cNvGrpSpPr>
            <a:grpSpLocks noChangeAspect="1"/>
          </p:cNvGrpSpPr>
          <p:nvPr/>
        </p:nvGrpSpPr>
        <p:grpSpPr>
          <a:xfrm>
            <a:off x="9371671" y="3985460"/>
            <a:ext cx="492924" cy="492924"/>
            <a:chOff x="7432675" y="1098551"/>
            <a:chExt cx="298450" cy="298450"/>
          </a:xfrm>
          <a:solidFill>
            <a:schemeClr val="bg2"/>
          </a:solidFill>
        </p:grpSpPr>
        <p:sp>
          <p:nvSpPr>
            <p:cNvPr id="27" name="Freeform 170">
              <a:extLst>
                <a:ext uri="{FF2B5EF4-FFF2-40B4-BE49-F238E27FC236}">
                  <a16:creationId xmlns:a16="http://schemas.microsoft.com/office/drawing/2014/main" id="{0477BF50-590A-43BA-817E-DEC908F939A9}"/>
                </a:ext>
              </a:extLst>
            </p:cNvPr>
            <p:cNvSpPr>
              <a:spLocks noEditPoints="1"/>
            </p:cNvSpPr>
            <p:nvPr/>
          </p:nvSpPr>
          <p:spPr bwMode="auto">
            <a:xfrm>
              <a:off x="7591425" y="1258888"/>
              <a:ext cx="139700" cy="138113"/>
            </a:xfrm>
            <a:custGeom>
              <a:avLst/>
              <a:gdLst>
                <a:gd name="T0" fmla="*/ 59 w 117"/>
                <a:gd name="T1" fmla="*/ 0 h 116"/>
                <a:gd name="T2" fmla="*/ 0 w 117"/>
                <a:gd name="T3" fmla="*/ 58 h 116"/>
                <a:gd name="T4" fmla="*/ 59 w 117"/>
                <a:gd name="T5" fmla="*/ 116 h 116"/>
                <a:gd name="T6" fmla="*/ 117 w 117"/>
                <a:gd name="T7" fmla="*/ 58 h 116"/>
                <a:gd name="T8" fmla="*/ 59 w 117"/>
                <a:gd name="T9" fmla="*/ 0 h 116"/>
                <a:gd name="T10" fmla="*/ 62 w 117"/>
                <a:gd name="T11" fmla="*/ 101 h 116"/>
                <a:gd name="T12" fmla="*/ 62 w 117"/>
                <a:gd name="T13" fmla="*/ 96 h 116"/>
                <a:gd name="T14" fmla="*/ 59 w 117"/>
                <a:gd name="T15" fmla="*/ 93 h 116"/>
                <a:gd name="T16" fmla="*/ 55 w 117"/>
                <a:gd name="T17" fmla="*/ 96 h 116"/>
                <a:gd name="T18" fmla="*/ 55 w 117"/>
                <a:gd name="T19" fmla="*/ 101 h 116"/>
                <a:gd name="T20" fmla="*/ 16 w 117"/>
                <a:gd name="T21" fmla="*/ 62 h 116"/>
                <a:gd name="T22" fmla="*/ 21 w 117"/>
                <a:gd name="T23" fmla="*/ 62 h 116"/>
                <a:gd name="T24" fmla="*/ 24 w 117"/>
                <a:gd name="T25" fmla="*/ 58 h 116"/>
                <a:gd name="T26" fmla="*/ 21 w 117"/>
                <a:gd name="T27" fmla="*/ 55 h 116"/>
                <a:gd name="T28" fmla="*/ 16 w 117"/>
                <a:gd name="T29" fmla="*/ 55 h 116"/>
                <a:gd name="T30" fmla="*/ 55 w 117"/>
                <a:gd name="T31" fmla="*/ 15 h 116"/>
                <a:gd name="T32" fmla="*/ 55 w 117"/>
                <a:gd name="T33" fmla="*/ 20 h 116"/>
                <a:gd name="T34" fmla="*/ 59 w 117"/>
                <a:gd name="T35" fmla="*/ 24 h 116"/>
                <a:gd name="T36" fmla="*/ 62 w 117"/>
                <a:gd name="T37" fmla="*/ 20 h 116"/>
                <a:gd name="T38" fmla="*/ 62 w 117"/>
                <a:gd name="T39" fmla="*/ 15 h 116"/>
                <a:gd name="T40" fmla="*/ 102 w 117"/>
                <a:gd name="T41" fmla="*/ 55 h 116"/>
                <a:gd name="T42" fmla="*/ 97 w 117"/>
                <a:gd name="T43" fmla="*/ 55 h 116"/>
                <a:gd name="T44" fmla="*/ 93 w 117"/>
                <a:gd name="T45" fmla="*/ 58 h 116"/>
                <a:gd name="T46" fmla="*/ 97 w 117"/>
                <a:gd name="T47" fmla="*/ 62 h 116"/>
                <a:gd name="T48" fmla="*/ 102 w 117"/>
                <a:gd name="T49" fmla="*/ 62 h 116"/>
                <a:gd name="T50" fmla="*/ 62 w 117"/>
                <a:gd name="T51" fmla="*/ 10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116">
                  <a:moveTo>
                    <a:pt x="59" y="0"/>
                  </a:moveTo>
                  <a:cubicBezTo>
                    <a:pt x="26" y="0"/>
                    <a:pt x="0" y="26"/>
                    <a:pt x="0" y="58"/>
                  </a:cubicBezTo>
                  <a:cubicBezTo>
                    <a:pt x="0" y="90"/>
                    <a:pt x="26" y="116"/>
                    <a:pt x="59" y="116"/>
                  </a:cubicBezTo>
                  <a:cubicBezTo>
                    <a:pt x="91" y="116"/>
                    <a:pt x="117" y="90"/>
                    <a:pt x="117" y="58"/>
                  </a:cubicBezTo>
                  <a:cubicBezTo>
                    <a:pt x="117" y="26"/>
                    <a:pt x="91" y="0"/>
                    <a:pt x="59" y="0"/>
                  </a:cubicBezTo>
                  <a:moveTo>
                    <a:pt x="62" y="101"/>
                  </a:moveTo>
                  <a:cubicBezTo>
                    <a:pt x="62" y="96"/>
                    <a:pt x="62" y="96"/>
                    <a:pt x="62" y="96"/>
                  </a:cubicBezTo>
                  <a:cubicBezTo>
                    <a:pt x="62" y="94"/>
                    <a:pt x="61" y="93"/>
                    <a:pt x="59" y="93"/>
                  </a:cubicBezTo>
                  <a:cubicBezTo>
                    <a:pt x="56" y="93"/>
                    <a:pt x="55" y="94"/>
                    <a:pt x="55" y="96"/>
                  </a:cubicBezTo>
                  <a:cubicBezTo>
                    <a:pt x="55" y="101"/>
                    <a:pt x="55" y="101"/>
                    <a:pt x="55" y="101"/>
                  </a:cubicBezTo>
                  <a:cubicBezTo>
                    <a:pt x="34" y="100"/>
                    <a:pt x="17" y="83"/>
                    <a:pt x="16" y="62"/>
                  </a:cubicBezTo>
                  <a:cubicBezTo>
                    <a:pt x="21" y="62"/>
                    <a:pt x="21" y="62"/>
                    <a:pt x="21" y="62"/>
                  </a:cubicBezTo>
                  <a:cubicBezTo>
                    <a:pt x="23" y="62"/>
                    <a:pt x="24" y="60"/>
                    <a:pt x="24" y="58"/>
                  </a:cubicBezTo>
                  <a:cubicBezTo>
                    <a:pt x="24" y="56"/>
                    <a:pt x="23" y="55"/>
                    <a:pt x="21" y="55"/>
                  </a:cubicBezTo>
                  <a:cubicBezTo>
                    <a:pt x="16" y="55"/>
                    <a:pt x="16" y="55"/>
                    <a:pt x="16" y="55"/>
                  </a:cubicBezTo>
                  <a:cubicBezTo>
                    <a:pt x="17" y="34"/>
                    <a:pt x="34" y="17"/>
                    <a:pt x="55" y="15"/>
                  </a:cubicBezTo>
                  <a:cubicBezTo>
                    <a:pt x="55" y="20"/>
                    <a:pt x="55" y="20"/>
                    <a:pt x="55" y="20"/>
                  </a:cubicBezTo>
                  <a:cubicBezTo>
                    <a:pt x="55" y="22"/>
                    <a:pt x="56" y="24"/>
                    <a:pt x="59" y="24"/>
                  </a:cubicBezTo>
                  <a:cubicBezTo>
                    <a:pt x="61" y="24"/>
                    <a:pt x="62" y="22"/>
                    <a:pt x="62" y="20"/>
                  </a:cubicBezTo>
                  <a:cubicBezTo>
                    <a:pt x="62" y="15"/>
                    <a:pt x="62" y="15"/>
                    <a:pt x="62" y="15"/>
                  </a:cubicBezTo>
                  <a:cubicBezTo>
                    <a:pt x="83" y="17"/>
                    <a:pt x="100" y="34"/>
                    <a:pt x="102" y="55"/>
                  </a:cubicBezTo>
                  <a:cubicBezTo>
                    <a:pt x="97" y="55"/>
                    <a:pt x="97" y="55"/>
                    <a:pt x="97" y="55"/>
                  </a:cubicBezTo>
                  <a:cubicBezTo>
                    <a:pt x="94" y="55"/>
                    <a:pt x="93" y="56"/>
                    <a:pt x="93" y="58"/>
                  </a:cubicBezTo>
                  <a:cubicBezTo>
                    <a:pt x="93" y="60"/>
                    <a:pt x="94" y="62"/>
                    <a:pt x="97" y="62"/>
                  </a:cubicBezTo>
                  <a:cubicBezTo>
                    <a:pt x="102" y="62"/>
                    <a:pt x="102" y="62"/>
                    <a:pt x="102" y="62"/>
                  </a:cubicBezTo>
                  <a:cubicBezTo>
                    <a:pt x="100" y="83"/>
                    <a:pt x="83" y="100"/>
                    <a:pt x="62" y="10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8" name="Freeform 171">
              <a:extLst>
                <a:ext uri="{FF2B5EF4-FFF2-40B4-BE49-F238E27FC236}">
                  <a16:creationId xmlns:a16="http://schemas.microsoft.com/office/drawing/2014/main" id="{986216C2-7818-4EE5-92D6-2FD3620F5B63}"/>
                </a:ext>
              </a:extLst>
            </p:cNvPr>
            <p:cNvSpPr>
              <a:spLocks/>
            </p:cNvSpPr>
            <p:nvPr/>
          </p:nvSpPr>
          <p:spPr bwMode="auto">
            <a:xfrm>
              <a:off x="7632700" y="1292226"/>
              <a:ext cx="60325" cy="47625"/>
            </a:xfrm>
            <a:custGeom>
              <a:avLst/>
              <a:gdLst>
                <a:gd name="T0" fmla="*/ 45 w 51"/>
                <a:gd name="T1" fmla="*/ 25 h 40"/>
                <a:gd name="T2" fmla="*/ 32 w 51"/>
                <a:gd name="T3" fmla="*/ 25 h 40"/>
                <a:gd name="T4" fmla="*/ 24 w 51"/>
                <a:gd name="T5" fmla="*/ 20 h 40"/>
                <a:gd name="T6" fmla="*/ 23 w 51"/>
                <a:gd name="T7" fmla="*/ 20 h 40"/>
                <a:gd name="T8" fmla="*/ 11 w 51"/>
                <a:gd name="T9" fmla="*/ 3 h 40"/>
                <a:gd name="T10" fmla="*/ 3 w 51"/>
                <a:gd name="T11" fmla="*/ 2 h 40"/>
                <a:gd name="T12" fmla="*/ 2 w 51"/>
                <a:gd name="T13" fmla="*/ 10 h 40"/>
                <a:gd name="T14" fmla="*/ 14 w 51"/>
                <a:gd name="T15" fmla="*/ 27 h 40"/>
                <a:gd name="T16" fmla="*/ 14 w 51"/>
                <a:gd name="T17" fmla="*/ 30 h 40"/>
                <a:gd name="T18" fmla="*/ 24 w 51"/>
                <a:gd name="T19" fmla="*/ 40 h 40"/>
                <a:gd name="T20" fmla="*/ 32 w 51"/>
                <a:gd name="T21" fmla="*/ 36 h 40"/>
                <a:gd name="T22" fmla="*/ 45 w 51"/>
                <a:gd name="T23" fmla="*/ 36 h 40"/>
                <a:gd name="T24" fmla="*/ 51 w 51"/>
                <a:gd name="T25" fmla="*/ 30 h 40"/>
                <a:gd name="T26" fmla="*/ 45 w 51"/>
                <a:gd name="T2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40">
                  <a:moveTo>
                    <a:pt x="45" y="25"/>
                  </a:moveTo>
                  <a:cubicBezTo>
                    <a:pt x="32" y="25"/>
                    <a:pt x="32" y="25"/>
                    <a:pt x="32" y="25"/>
                  </a:cubicBezTo>
                  <a:cubicBezTo>
                    <a:pt x="30" y="22"/>
                    <a:pt x="27" y="20"/>
                    <a:pt x="24" y="20"/>
                  </a:cubicBezTo>
                  <a:cubicBezTo>
                    <a:pt x="23" y="20"/>
                    <a:pt x="23" y="20"/>
                    <a:pt x="23" y="20"/>
                  </a:cubicBezTo>
                  <a:cubicBezTo>
                    <a:pt x="11" y="3"/>
                    <a:pt x="11" y="3"/>
                    <a:pt x="11" y="3"/>
                  </a:cubicBezTo>
                  <a:cubicBezTo>
                    <a:pt x="9" y="1"/>
                    <a:pt x="6" y="0"/>
                    <a:pt x="3" y="2"/>
                  </a:cubicBezTo>
                  <a:cubicBezTo>
                    <a:pt x="1" y="4"/>
                    <a:pt x="0" y="7"/>
                    <a:pt x="2" y="10"/>
                  </a:cubicBezTo>
                  <a:cubicBezTo>
                    <a:pt x="14" y="27"/>
                    <a:pt x="14" y="27"/>
                    <a:pt x="14" y="27"/>
                  </a:cubicBezTo>
                  <a:cubicBezTo>
                    <a:pt x="14" y="28"/>
                    <a:pt x="14" y="29"/>
                    <a:pt x="14" y="30"/>
                  </a:cubicBezTo>
                  <a:cubicBezTo>
                    <a:pt x="14" y="36"/>
                    <a:pt x="18" y="40"/>
                    <a:pt x="24" y="40"/>
                  </a:cubicBezTo>
                  <a:cubicBezTo>
                    <a:pt x="27" y="40"/>
                    <a:pt x="30" y="39"/>
                    <a:pt x="32" y="36"/>
                  </a:cubicBezTo>
                  <a:cubicBezTo>
                    <a:pt x="45" y="36"/>
                    <a:pt x="45" y="36"/>
                    <a:pt x="45" y="36"/>
                  </a:cubicBezTo>
                  <a:cubicBezTo>
                    <a:pt x="48" y="36"/>
                    <a:pt x="51" y="33"/>
                    <a:pt x="51" y="30"/>
                  </a:cubicBezTo>
                  <a:cubicBezTo>
                    <a:pt x="51" y="27"/>
                    <a:pt x="48" y="25"/>
                    <a:pt x="45"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9" name="Freeform 172">
              <a:extLst>
                <a:ext uri="{FF2B5EF4-FFF2-40B4-BE49-F238E27FC236}">
                  <a16:creationId xmlns:a16="http://schemas.microsoft.com/office/drawing/2014/main" id="{F98527CB-5A95-4AAF-B1F5-7A6150D9D564}"/>
                </a:ext>
              </a:extLst>
            </p:cNvPr>
            <p:cNvSpPr>
              <a:spLocks/>
            </p:cNvSpPr>
            <p:nvPr/>
          </p:nvSpPr>
          <p:spPr bwMode="auto">
            <a:xfrm>
              <a:off x="7564438" y="1127126"/>
              <a:ext cx="161925" cy="144463"/>
            </a:xfrm>
            <a:custGeom>
              <a:avLst/>
              <a:gdLst>
                <a:gd name="T0" fmla="*/ 61 w 136"/>
                <a:gd name="T1" fmla="*/ 12 h 121"/>
                <a:gd name="T2" fmla="*/ 51 w 136"/>
                <a:gd name="T3" fmla="*/ 3 h 121"/>
                <a:gd name="T4" fmla="*/ 39 w 136"/>
                <a:gd name="T5" fmla="*/ 0 h 121"/>
                <a:gd name="T6" fmla="*/ 39 w 136"/>
                <a:gd name="T7" fmla="*/ 6 h 121"/>
                <a:gd name="T8" fmla="*/ 50 w 136"/>
                <a:gd name="T9" fmla="*/ 17 h 121"/>
                <a:gd name="T10" fmla="*/ 56 w 136"/>
                <a:gd name="T11" fmla="*/ 23 h 121"/>
                <a:gd name="T12" fmla="*/ 50 w 136"/>
                <a:gd name="T13" fmla="*/ 27 h 121"/>
                <a:gd name="T14" fmla="*/ 45 w 136"/>
                <a:gd name="T15" fmla="*/ 25 h 121"/>
                <a:gd name="T16" fmla="*/ 37 w 136"/>
                <a:gd name="T17" fmla="*/ 22 h 121"/>
                <a:gd name="T18" fmla="*/ 37 w 136"/>
                <a:gd name="T19" fmla="*/ 16 h 121"/>
                <a:gd name="T20" fmla="*/ 27 w 136"/>
                <a:gd name="T21" fmla="*/ 12 h 121"/>
                <a:gd name="T22" fmla="*/ 24 w 136"/>
                <a:gd name="T23" fmla="*/ 26 h 121"/>
                <a:gd name="T24" fmla="*/ 14 w 136"/>
                <a:gd name="T25" fmla="*/ 28 h 121"/>
                <a:gd name="T26" fmla="*/ 15 w 136"/>
                <a:gd name="T27" fmla="*/ 37 h 121"/>
                <a:gd name="T28" fmla="*/ 28 w 136"/>
                <a:gd name="T29" fmla="*/ 39 h 121"/>
                <a:gd name="T30" fmla="*/ 30 w 136"/>
                <a:gd name="T31" fmla="*/ 26 h 121"/>
                <a:gd name="T32" fmla="*/ 41 w 136"/>
                <a:gd name="T33" fmla="*/ 28 h 121"/>
                <a:gd name="T34" fmla="*/ 46 w 136"/>
                <a:gd name="T35" fmla="*/ 31 h 121"/>
                <a:gd name="T36" fmla="*/ 54 w 136"/>
                <a:gd name="T37" fmla="*/ 31 h 121"/>
                <a:gd name="T38" fmla="*/ 60 w 136"/>
                <a:gd name="T39" fmla="*/ 42 h 121"/>
                <a:gd name="T40" fmla="*/ 74 w 136"/>
                <a:gd name="T41" fmla="*/ 57 h 121"/>
                <a:gd name="T42" fmla="*/ 73 w 136"/>
                <a:gd name="T43" fmla="*/ 63 h 121"/>
                <a:gd name="T44" fmla="*/ 62 w 136"/>
                <a:gd name="T45" fmla="*/ 61 h 121"/>
                <a:gd name="T46" fmla="*/ 41 w 136"/>
                <a:gd name="T47" fmla="*/ 71 h 121"/>
                <a:gd name="T48" fmla="*/ 26 w 136"/>
                <a:gd name="T49" fmla="*/ 89 h 121"/>
                <a:gd name="T50" fmla="*/ 24 w 136"/>
                <a:gd name="T51" fmla="*/ 97 h 121"/>
                <a:gd name="T52" fmla="*/ 19 w 136"/>
                <a:gd name="T53" fmla="*/ 97 h 121"/>
                <a:gd name="T54" fmla="*/ 9 w 136"/>
                <a:gd name="T55" fmla="*/ 92 h 121"/>
                <a:gd name="T56" fmla="*/ 0 w 136"/>
                <a:gd name="T57" fmla="*/ 97 h 121"/>
                <a:gd name="T58" fmla="*/ 2 w 136"/>
                <a:gd name="T59" fmla="*/ 107 h 121"/>
                <a:gd name="T60" fmla="*/ 6 w 136"/>
                <a:gd name="T61" fmla="*/ 102 h 121"/>
                <a:gd name="T62" fmla="*/ 14 w 136"/>
                <a:gd name="T63" fmla="*/ 102 h 121"/>
                <a:gd name="T64" fmla="*/ 13 w 136"/>
                <a:gd name="T65" fmla="*/ 111 h 121"/>
                <a:gd name="T66" fmla="*/ 19 w 136"/>
                <a:gd name="T67" fmla="*/ 113 h 121"/>
                <a:gd name="T68" fmla="*/ 25 w 136"/>
                <a:gd name="T69" fmla="*/ 120 h 121"/>
                <a:gd name="T70" fmla="*/ 33 w 136"/>
                <a:gd name="T71" fmla="*/ 117 h 121"/>
                <a:gd name="T72" fmla="*/ 82 w 136"/>
                <a:gd name="T73" fmla="*/ 98 h 121"/>
                <a:gd name="T74" fmla="*/ 133 w 136"/>
                <a:gd name="T75" fmla="*/ 121 h 121"/>
                <a:gd name="T76" fmla="*/ 136 w 136"/>
                <a:gd name="T77" fmla="*/ 99 h 121"/>
                <a:gd name="T78" fmla="*/ 115 w 136"/>
                <a:gd name="T79" fmla="*/ 30 h 121"/>
                <a:gd name="T80" fmla="*/ 111 w 136"/>
                <a:gd name="T81" fmla="*/ 31 h 121"/>
                <a:gd name="T82" fmla="*/ 91 w 136"/>
                <a:gd name="T83" fmla="*/ 33 h 121"/>
                <a:gd name="T84" fmla="*/ 86 w 136"/>
                <a:gd name="T85" fmla="*/ 42 h 121"/>
                <a:gd name="T86" fmla="*/ 82 w 136"/>
                <a:gd name="T87" fmla="*/ 41 h 121"/>
                <a:gd name="T88" fmla="*/ 66 w 136"/>
                <a:gd name="T89" fmla="*/ 27 h 121"/>
                <a:gd name="T90" fmla="*/ 64 w 136"/>
                <a:gd name="T91" fmla="*/ 19 h 121"/>
                <a:gd name="T92" fmla="*/ 61 w 136"/>
                <a:gd name="T93" fmla="*/ 1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121">
                  <a:moveTo>
                    <a:pt x="61" y="12"/>
                  </a:moveTo>
                  <a:cubicBezTo>
                    <a:pt x="51" y="3"/>
                    <a:pt x="51" y="3"/>
                    <a:pt x="51" y="3"/>
                  </a:cubicBezTo>
                  <a:cubicBezTo>
                    <a:pt x="39" y="0"/>
                    <a:pt x="39" y="0"/>
                    <a:pt x="39" y="0"/>
                  </a:cubicBezTo>
                  <a:cubicBezTo>
                    <a:pt x="39" y="6"/>
                    <a:pt x="39" y="6"/>
                    <a:pt x="39" y="6"/>
                  </a:cubicBezTo>
                  <a:cubicBezTo>
                    <a:pt x="50" y="17"/>
                    <a:pt x="50" y="17"/>
                    <a:pt x="50" y="17"/>
                  </a:cubicBezTo>
                  <a:cubicBezTo>
                    <a:pt x="56" y="23"/>
                    <a:pt x="56" y="23"/>
                    <a:pt x="56" y="23"/>
                  </a:cubicBezTo>
                  <a:cubicBezTo>
                    <a:pt x="50" y="27"/>
                    <a:pt x="50" y="27"/>
                    <a:pt x="50" y="27"/>
                  </a:cubicBezTo>
                  <a:cubicBezTo>
                    <a:pt x="45" y="25"/>
                    <a:pt x="45" y="25"/>
                    <a:pt x="45" y="25"/>
                  </a:cubicBezTo>
                  <a:cubicBezTo>
                    <a:pt x="37" y="22"/>
                    <a:pt x="37" y="22"/>
                    <a:pt x="37" y="22"/>
                  </a:cubicBezTo>
                  <a:cubicBezTo>
                    <a:pt x="37" y="16"/>
                    <a:pt x="37" y="16"/>
                    <a:pt x="37" y="16"/>
                  </a:cubicBezTo>
                  <a:cubicBezTo>
                    <a:pt x="27" y="12"/>
                    <a:pt x="27" y="12"/>
                    <a:pt x="27" y="12"/>
                  </a:cubicBezTo>
                  <a:cubicBezTo>
                    <a:pt x="24" y="26"/>
                    <a:pt x="24" y="26"/>
                    <a:pt x="24" y="26"/>
                  </a:cubicBezTo>
                  <a:cubicBezTo>
                    <a:pt x="14" y="28"/>
                    <a:pt x="14" y="28"/>
                    <a:pt x="14" y="28"/>
                  </a:cubicBezTo>
                  <a:cubicBezTo>
                    <a:pt x="15" y="37"/>
                    <a:pt x="15" y="37"/>
                    <a:pt x="15" y="37"/>
                  </a:cubicBezTo>
                  <a:cubicBezTo>
                    <a:pt x="28" y="39"/>
                    <a:pt x="28" y="39"/>
                    <a:pt x="28" y="39"/>
                  </a:cubicBezTo>
                  <a:cubicBezTo>
                    <a:pt x="30" y="26"/>
                    <a:pt x="30" y="26"/>
                    <a:pt x="30" y="26"/>
                  </a:cubicBezTo>
                  <a:cubicBezTo>
                    <a:pt x="41" y="28"/>
                    <a:pt x="41" y="28"/>
                    <a:pt x="41" y="28"/>
                  </a:cubicBezTo>
                  <a:cubicBezTo>
                    <a:pt x="46" y="31"/>
                    <a:pt x="46" y="31"/>
                    <a:pt x="46" y="31"/>
                  </a:cubicBezTo>
                  <a:cubicBezTo>
                    <a:pt x="54" y="31"/>
                    <a:pt x="54" y="31"/>
                    <a:pt x="54" y="31"/>
                  </a:cubicBezTo>
                  <a:cubicBezTo>
                    <a:pt x="60" y="42"/>
                    <a:pt x="60" y="42"/>
                    <a:pt x="60" y="42"/>
                  </a:cubicBezTo>
                  <a:cubicBezTo>
                    <a:pt x="74" y="57"/>
                    <a:pt x="74" y="57"/>
                    <a:pt x="74" y="57"/>
                  </a:cubicBezTo>
                  <a:cubicBezTo>
                    <a:pt x="73" y="63"/>
                    <a:pt x="73" y="63"/>
                    <a:pt x="73" y="63"/>
                  </a:cubicBezTo>
                  <a:cubicBezTo>
                    <a:pt x="62" y="61"/>
                    <a:pt x="62" y="61"/>
                    <a:pt x="62" y="61"/>
                  </a:cubicBezTo>
                  <a:cubicBezTo>
                    <a:pt x="41" y="71"/>
                    <a:pt x="41" y="71"/>
                    <a:pt x="41" y="71"/>
                  </a:cubicBezTo>
                  <a:cubicBezTo>
                    <a:pt x="26" y="89"/>
                    <a:pt x="26" y="89"/>
                    <a:pt x="26" y="89"/>
                  </a:cubicBezTo>
                  <a:cubicBezTo>
                    <a:pt x="24" y="97"/>
                    <a:pt x="24" y="97"/>
                    <a:pt x="24" y="97"/>
                  </a:cubicBezTo>
                  <a:cubicBezTo>
                    <a:pt x="19" y="97"/>
                    <a:pt x="19" y="97"/>
                    <a:pt x="19" y="97"/>
                  </a:cubicBezTo>
                  <a:cubicBezTo>
                    <a:pt x="9" y="92"/>
                    <a:pt x="9" y="92"/>
                    <a:pt x="9" y="92"/>
                  </a:cubicBezTo>
                  <a:cubicBezTo>
                    <a:pt x="0" y="97"/>
                    <a:pt x="0" y="97"/>
                    <a:pt x="0" y="97"/>
                  </a:cubicBezTo>
                  <a:cubicBezTo>
                    <a:pt x="2" y="107"/>
                    <a:pt x="2" y="107"/>
                    <a:pt x="2" y="107"/>
                  </a:cubicBezTo>
                  <a:cubicBezTo>
                    <a:pt x="6" y="102"/>
                    <a:pt x="6" y="102"/>
                    <a:pt x="6" y="102"/>
                  </a:cubicBezTo>
                  <a:cubicBezTo>
                    <a:pt x="14" y="102"/>
                    <a:pt x="14" y="102"/>
                    <a:pt x="14" y="102"/>
                  </a:cubicBezTo>
                  <a:cubicBezTo>
                    <a:pt x="13" y="111"/>
                    <a:pt x="13" y="111"/>
                    <a:pt x="13" y="111"/>
                  </a:cubicBezTo>
                  <a:cubicBezTo>
                    <a:pt x="19" y="113"/>
                    <a:pt x="19" y="113"/>
                    <a:pt x="19" y="113"/>
                  </a:cubicBezTo>
                  <a:cubicBezTo>
                    <a:pt x="25" y="120"/>
                    <a:pt x="25" y="120"/>
                    <a:pt x="25" y="120"/>
                  </a:cubicBezTo>
                  <a:cubicBezTo>
                    <a:pt x="33" y="117"/>
                    <a:pt x="33" y="117"/>
                    <a:pt x="33" y="117"/>
                  </a:cubicBezTo>
                  <a:cubicBezTo>
                    <a:pt x="46" y="105"/>
                    <a:pt x="63" y="98"/>
                    <a:pt x="82" y="98"/>
                  </a:cubicBezTo>
                  <a:cubicBezTo>
                    <a:pt x="102" y="98"/>
                    <a:pt x="121" y="107"/>
                    <a:pt x="133" y="121"/>
                  </a:cubicBezTo>
                  <a:cubicBezTo>
                    <a:pt x="135" y="114"/>
                    <a:pt x="136" y="107"/>
                    <a:pt x="136" y="99"/>
                  </a:cubicBezTo>
                  <a:cubicBezTo>
                    <a:pt x="136" y="74"/>
                    <a:pt x="128" y="50"/>
                    <a:pt x="115" y="30"/>
                  </a:cubicBezTo>
                  <a:cubicBezTo>
                    <a:pt x="111" y="31"/>
                    <a:pt x="111" y="31"/>
                    <a:pt x="111" y="31"/>
                  </a:cubicBezTo>
                  <a:cubicBezTo>
                    <a:pt x="91" y="33"/>
                    <a:pt x="91" y="33"/>
                    <a:pt x="91" y="33"/>
                  </a:cubicBezTo>
                  <a:cubicBezTo>
                    <a:pt x="86" y="42"/>
                    <a:pt x="86" y="42"/>
                    <a:pt x="86" y="42"/>
                  </a:cubicBezTo>
                  <a:cubicBezTo>
                    <a:pt x="82" y="41"/>
                    <a:pt x="82" y="41"/>
                    <a:pt x="82" y="41"/>
                  </a:cubicBezTo>
                  <a:cubicBezTo>
                    <a:pt x="66" y="27"/>
                    <a:pt x="66" y="27"/>
                    <a:pt x="66" y="27"/>
                  </a:cubicBezTo>
                  <a:cubicBezTo>
                    <a:pt x="64" y="19"/>
                    <a:pt x="64" y="19"/>
                    <a:pt x="64" y="19"/>
                  </a:cubicBezTo>
                  <a:lnTo>
                    <a:pt x="6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0" name="Freeform 173">
              <a:extLst>
                <a:ext uri="{FF2B5EF4-FFF2-40B4-BE49-F238E27FC236}">
                  <a16:creationId xmlns:a16="http://schemas.microsoft.com/office/drawing/2014/main" id="{916A8E02-D199-4333-B89F-7000708DF8E2}"/>
                </a:ext>
              </a:extLst>
            </p:cNvPr>
            <p:cNvSpPr>
              <a:spLocks/>
            </p:cNvSpPr>
            <p:nvPr/>
          </p:nvSpPr>
          <p:spPr bwMode="auto">
            <a:xfrm>
              <a:off x="7432675" y="1169988"/>
              <a:ext cx="165100" cy="222250"/>
            </a:xfrm>
            <a:custGeom>
              <a:avLst/>
              <a:gdLst>
                <a:gd name="T0" fmla="*/ 122 w 139"/>
                <a:gd name="T1" fmla="*/ 133 h 187"/>
                <a:gd name="T2" fmla="*/ 134 w 139"/>
                <a:gd name="T3" fmla="*/ 94 h 187"/>
                <a:gd name="T4" fmla="*/ 128 w 139"/>
                <a:gd name="T5" fmla="*/ 92 h 187"/>
                <a:gd name="T6" fmla="*/ 119 w 139"/>
                <a:gd name="T7" fmla="*/ 83 h 187"/>
                <a:gd name="T8" fmla="*/ 99 w 139"/>
                <a:gd name="T9" fmla="*/ 78 h 187"/>
                <a:gd name="T10" fmla="*/ 92 w 139"/>
                <a:gd name="T11" fmla="*/ 64 h 187"/>
                <a:gd name="T12" fmla="*/ 92 w 139"/>
                <a:gd name="T13" fmla="*/ 72 h 187"/>
                <a:gd name="T14" fmla="*/ 89 w 139"/>
                <a:gd name="T15" fmla="*/ 72 h 187"/>
                <a:gd name="T16" fmla="*/ 71 w 139"/>
                <a:gd name="T17" fmla="*/ 48 h 187"/>
                <a:gd name="T18" fmla="*/ 71 w 139"/>
                <a:gd name="T19" fmla="*/ 29 h 187"/>
                <a:gd name="T20" fmla="*/ 58 w 139"/>
                <a:gd name="T21" fmla="*/ 8 h 187"/>
                <a:gd name="T22" fmla="*/ 38 w 139"/>
                <a:gd name="T23" fmla="*/ 11 h 187"/>
                <a:gd name="T24" fmla="*/ 24 w 139"/>
                <a:gd name="T25" fmla="*/ 11 h 187"/>
                <a:gd name="T26" fmla="*/ 17 w 139"/>
                <a:gd name="T27" fmla="*/ 7 h 187"/>
                <a:gd name="T28" fmla="*/ 26 w 139"/>
                <a:gd name="T29" fmla="*/ 0 h 187"/>
                <a:gd name="T30" fmla="*/ 17 w 139"/>
                <a:gd name="T31" fmla="*/ 2 h 187"/>
                <a:gd name="T32" fmla="*/ 0 w 139"/>
                <a:gd name="T33" fmla="*/ 64 h 187"/>
                <a:gd name="T34" fmla="*/ 123 w 139"/>
                <a:gd name="T35" fmla="*/ 187 h 187"/>
                <a:gd name="T36" fmla="*/ 139 w 139"/>
                <a:gd name="T37" fmla="*/ 186 h 187"/>
                <a:gd name="T38" fmla="*/ 138 w 139"/>
                <a:gd name="T39" fmla="*/ 177 h 187"/>
                <a:gd name="T40" fmla="*/ 122 w 139"/>
                <a:gd name="T41" fmla="*/ 13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9" h="187">
                  <a:moveTo>
                    <a:pt x="122" y="133"/>
                  </a:moveTo>
                  <a:cubicBezTo>
                    <a:pt x="122" y="119"/>
                    <a:pt x="127" y="105"/>
                    <a:pt x="134" y="94"/>
                  </a:cubicBezTo>
                  <a:cubicBezTo>
                    <a:pt x="128" y="92"/>
                    <a:pt x="128" y="92"/>
                    <a:pt x="128" y="92"/>
                  </a:cubicBezTo>
                  <a:cubicBezTo>
                    <a:pt x="119" y="83"/>
                    <a:pt x="119" y="83"/>
                    <a:pt x="119" y="83"/>
                  </a:cubicBezTo>
                  <a:cubicBezTo>
                    <a:pt x="99" y="78"/>
                    <a:pt x="99" y="78"/>
                    <a:pt x="99" y="78"/>
                  </a:cubicBezTo>
                  <a:cubicBezTo>
                    <a:pt x="92" y="64"/>
                    <a:pt x="92" y="64"/>
                    <a:pt x="92" y="64"/>
                  </a:cubicBezTo>
                  <a:cubicBezTo>
                    <a:pt x="92" y="72"/>
                    <a:pt x="92" y="72"/>
                    <a:pt x="92" y="72"/>
                  </a:cubicBezTo>
                  <a:cubicBezTo>
                    <a:pt x="89" y="72"/>
                    <a:pt x="89" y="72"/>
                    <a:pt x="89" y="72"/>
                  </a:cubicBezTo>
                  <a:cubicBezTo>
                    <a:pt x="71" y="48"/>
                    <a:pt x="71" y="48"/>
                    <a:pt x="71" y="48"/>
                  </a:cubicBezTo>
                  <a:cubicBezTo>
                    <a:pt x="71" y="29"/>
                    <a:pt x="71" y="29"/>
                    <a:pt x="71" y="29"/>
                  </a:cubicBezTo>
                  <a:cubicBezTo>
                    <a:pt x="58" y="8"/>
                    <a:pt x="58" y="8"/>
                    <a:pt x="58" y="8"/>
                  </a:cubicBezTo>
                  <a:cubicBezTo>
                    <a:pt x="38" y="11"/>
                    <a:pt x="38" y="11"/>
                    <a:pt x="38" y="11"/>
                  </a:cubicBezTo>
                  <a:cubicBezTo>
                    <a:pt x="24" y="11"/>
                    <a:pt x="24" y="11"/>
                    <a:pt x="24" y="11"/>
                  </a:cubicBezTo>
                  <a:cubicBezTo>
                    <a:pt x="17" y="7"/>
                    <a:pt x="17" y="7"/>
                    <a:pt x="17" y="7"/>
                  </a:cubicBezTo>
                  <a:cubicBezTo>
                    <a:pt x="26" y="0"/>
                    <a:pt x="26" y="0"/>
                    <a:pt x="26" y="0"/>
                  </a:cubicBezTo>
                  <a:cubicBezTo>
                    <a:pt x="17" y="2"/>
                    <a:pt x="17" y="2"/>
                    <a:pt x="17" y="2"/>
                  </a:cubicBezTo>
                  <a:cubicBezTo>
                    <a:pt x="6" y="20"/>
                    <a:pt x="0" y="41"/>
                    <a:pt x="0" y="64"/>
                  </a:cubicBezTo>
                  <a:cubicBezTo>
                    <a:pt x="0" y="132"/>
                    <a:pt x="55" y="187"/>
                    <a:pt x="123" y="187"/>
                  </a:cubicBezTo>
                  <a:cubicBezTo>
                    <a:pt x="128" y="187"/>
                    <a:pt x="134" y="187"/>
                    <a:pt x="139" y="186"/>
                  </a:cubicBezTo>
                  <a:cubicBezTo>
                    <a:pt x="138" y="177"/>
                    <a:pt x="138" y="177"/>
                    <a:pt x="138" y="177"/>
                  </a:cubicBezTo>
                  <a:cubicBezTo>
                    <a:pt x="128" y="165"/>
                    <a:pt x="122" y="150"/>
                    <a:pt x="122"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1" name="Freeform 174">
              <a:extLst>
                <a:ext uri="{FF2B5EF4-FFF2-40B4-BE49-F238E27FC236}">
                  <a16:creationId xmlns:a16="http://schemas.microsoft.com/office/drawing/2014/main" id="{EB81D592-29BA-4431-9317-5DB645C406DE}"/>
                </a:ext>
              </a:extLst>
            </p:cNvPr>
            <p:cNvSpPr>
              <a:spLocks noEditPoints="1"/>
            </p:cNvSpPr>
            <p:nvPr/>
          </p:nvSpPr>
          <p:spPr bwMode="auto">
            <a:xfrm>
              <a:off x="7466013" y="1098551"/>
              <a:ext cx="174625" cy="52388"/>
            </a:xfrm>
            <a:custGeom>
              <a:avLst/>
              <a:gdLst>
                <a:gd name="T0" fmla="*/ 18 w 148"/>
                <a:gd name="T1" fmla="*/ 39 h 44"/>
                <a:gd name="T2" fmla="*/ 40 w 148"/>
                <a:gd name="T3" fmla="*/ 36 h 44"/>
                <a:gd name="T4" fmla="*/ 50 w 148"/>
                <a:gd name="T5" fmla="*/ 31 h 44"/>
                <a:gd name="T6" fmla="*/ 61 w 148"/>
                <a:gd name="T7" fmla="*/ 34 h 44"/>
                <a:gd name="T8" fmla="*/ 79 w 148"/>
                <a:gd name="T9" fmla="*/ 33 h 44"/>
                <a:gd name="T10" fmla="*/ 85 w 148"/>
                <a:gd name="T11" fmla="*/ 23 h 44"/>
                <a:gd name="T12" fmla="*/ 94 w 148"/>
                <a:gd name="T13" fmla="*/ 25 h 44"/>
                <a:gd name="T14" fmla="*/ 117 w 148"/>
                <a:gd name="T15" fmla="*/ 23 h 44"/>
                <a:gd name="T16" fmla="*/ 123 w 148"/>
                <a:gd name="T17" fmla="*/ 16 h 44"/>
                <a:gd name="T18" fmla="*/ 131 w 148"/>
                <a:gd name="T19" fmla="*/ 10 h 44"/>
                <a:gd name="T20" fmla="*/ 143 w 148"/>
                <a:gd name="T21" fmla="*/ 12 h 44"/>
                <a:gd name="T22" fmla="*/ 148 w 148"/>
                <a:gd name="T23" fmla="*/ 11 h 44"/>
                <a:gd name="T24" fmla="*/ 95 w 148"/>
                <a:gd name="T25" fmla="*/ 0 h 44"/>
                <a:gd name="T26" fmla="*/ 0 w 148"/>
                <a:gd name="T27" fmla="*/ 44 h 44"/>
                <a:gd name="T28" fmla="*/ 0 w 148"/>
                <a:gd name="T29" fmla="*/ 44 h 44"/>
                <a:gd name="T30" fmla="*/ 18 w 148"/>
                <a:gd name="T31" fmla="*/ 39 h 44"/>
                <a:gd name="T32" fmla="*/ 100 w 148"/>
                <a:gd name="T33" fmla="*/ 12 h 44"/>
                <a:gd name="T34" fmla="*/ 113 w 148"/>
                <a:gd name="T35" fmla="*/ 5 h 44"/>
                <a:gd name="T36" fmla="*/ 121 w 148"/>
                <a:gd name="T37" fmla="*/ 10 h 44"/>
                <a:gd name="T38" fmla="*/ 109 w 148"/>
                <a:gd name="T39" fmla="*/ 18 h 44"/>
                <a:gd name="T40" fmla="*/ 98 w 148"/>
                <a:gd name="T41" fmla="*/ 20 h 44"/>
                <a:gd name="T42" fmla="*/ 93 w 148"/>
                <a:gd name="T43" fmla="*/ 16 h 44"/>
                <a:gd name="T44" fmla="*/ 100 w 148"/>
                <a:gd name="T45" fmla="*/ 12 h 44"/>
                <a:gd name="T46" fmla="*/ 63 w 148"/>
                <a:gd name="T47" fmla="*/ 13 h 44"/>
                <a:gd name="T48" fmla="*/ 69 w 148"/>
                <a:gd name="T49" fmla="*/ 15 h 44"/>
                <a:gd name="T50" fmla="*/ 76 w 148"/>
                <a:gd name="T51" fmla="*/ 13 h 44"/>
                <a:gd name="T52" fmla="*/ 80 w 148"/>
                <a:gd name="T53" fmla="*/ 20 h 44"/>
                <a:gd name="T54" fmla="*/ 63 w 148"/>
                <a:gd name="T55" fmla="*/ 24 h 44"/>
                <a:gd name="T56" fmla="*/ 55 w 148"/>
                <a:gd name="T57" fmla="*/ 19 h 44"/>
                <a:gd name="T58" fmla="*/ 63 w 148"/>
                <a:gd name="T59"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44">
                  <a:moveTo>
                    <a:pt x="18" y="39"/>
                  </a:moveTo>
                  <a:cubicBezTo>
                    <a:pt x="40" y="36"/>
                    <a:pt x="40" y="36"/>
                    <a:pt x="40" y="36"/>
                  </a:cubicBezTo>
                  <a:cubicBezTo>
                    <a:pt x="50" y="31"/>
                    <a:pt x="50" y="31"/>
                    <a:pt x="50" y="31"/>
                  </a:cubicBezTo>
                  <a:cubicBezTo>
                    <a:pt x="61" y="34"/>
                    <a:pt x="61" y="34"/>
                    <a:pt x="61" y="34"/>
                  </a:cubicBezTo>
                  <a:cubicBezTo>
                    <a:pt x="79" y="33"/>
                    <a:pt x="79" y="33"/>
                    <a:pt x="79" y="33"/>
                  </a:cubicBezTo>
                  <a:cubicBezTo>
                    <a:pt x="85" y="23"/>
                    <a:pt x="85" y="23"/>
                    <a:pt x="85" y="23"/>
                  </a:cubicBezTo>
                  <a:cubicBezTo>
                    <a:pt x="94" y="25"/>
                    <a:pt x="94" y="25"/>
                    <a:pt x="94" y="25"/>
                  </a:cubicBezTo>
                  <a:cubicBezTo>
                    <a:pt x="117" y="23"/>
                    <a:pt x="117" y="23"/>
                    <a:pt x="117" y="23"/>
                  </a:cubicBezTo>
                  <a:cubicBezTo>
                    <a:pt x="123" y="16"/>
                    <a:pt x="123" y="16"/>
                    <a:pt x="123" y="16"/>
                  </a:cubicBezTo>
                  <a:cubicBezTo>
                    <a:pt x="131" y="10"/>
                    <a:pt x="131" y="10"/>
                    <a:pt x="131" y="10"/>
                  </a:cubicBezTo>
                  <a:cubicBezTo>
                    <a:pt x="143" y="12"/>
                    <a:pt x="143" y="12"/>
                    <a:pt x="143" y="12"/>
                  </a:cubicBezTo>
                  <a:cubicBezTo>
                    <a:pt x="148" y="11"/>
                    <a:pt x="148" y="11"/>
                    <a:pt x="148" y="11"/>
                  </a:cubicBezTo>
                  <a:cubicBezTo>
                    <a:pt x="132" y="4"/>
                    <a:pt x="114" y="0"/>
                    <a:pt x="95" y="0"/>
                  </a:cubicBezTo>
                  <a:cubicBezTo>
                    <a:pt x="57" y="0"/>
                    <a:pt x="23" y="17"/>
                    <a:pt x="0" y="44"/>
                  </a:cubicBezTo>
                  <a:cubicBezTo>
                    <a:pt x="0" y="44"/>
                    <a:pt x="0" y="44"/>
                    <a:pt x="0" y="44"/>
                  </a:cubicBezTo>
                  <a:lnTo>
                    <a:pt x="18" y="39"/>
                  </a:lnTo>
                  <a:close/>
                  <a:moveTo>
                    <a:pt x="100" y="12"/>
                  </a:moveTo>
                  <a:cubicBezTo>
                    <a:pt x="113" y="5"/>
                    <a:pt x="113" y="5"/>
                    <a:pt x="113" y="5"/>
                  </a:cubicBezTo>
                  <a:cubicBezTo>
                    <a:pt x="121" y="10"/>
                    <a:pt x="121" y="10"/>
                    <a:pt x="121" y="10"/>
                  </a:cubicBezTo>
                  <a:cubicBezTo>
                    <a:pt x="109" y="18"/>
                    <a:pt x="109" y="18"/>
                    <a:pt x="109" y="18"/>
                  </a:cubicBezTo>
                  <a:cubicBezTo>
                    <a:pt x="98" y="20"/>
                    <a:pt x="98" y="20"/>
                    <a:pt x="98" y="20"/>
                  </a:cubicBezTo>
                  <a:cubicBezTo>
                    <a:pt x="93" y="16"/>
                    <a:pt x="93" y="16"/>
                    <a:pt x="93" y="16"/>
                  </a:cubicBezTo>
                  <a:lnTo>
                    <a:pt x="100" y="12"/>
                  </a:lnTo>
                  <a:close/>
                  <a:moveTo>
                    <a:pt x="63" y="13"/>
                  </a:moveTo>
                  <a:cubicBezTo>
                    <a:pt x="69" y="15"/>
                    <a:pt x="69" y="15"/>
                    <a:pt x="69" y="15"/>
                  </a:cubicBezTo>
                  <a:cubicBezTo>
                    <a:pt x="76" y="13"/>
                    <a:pt x="76" y="13"/>
                    <a:pt x="76" y="13"/>
                  </a:cubicBezTo>
                  <a:cubicBezTo>
                    <a:pt x="80" y="20"/>
                    <a:pt x="80" y="20"/>
                    <a:pt x="80" y="20"/>
                  </a:cubicBezTo>
                  <a:cubicBezTo>
                    <a:pt x="63" y="24"/>
                    <a:pt x="63" y="24"/>
                    <a:pt x="63" y="24"/>
                  </a:cubicBezTo>
                  <a:cubicBezTo>
                    <a:pt x="55" y="19"/>
                    <a:pt x="55" y="19"/>
                    <a:pt x="55" y="19"/>
                  </a:cubicBezTo>
                  <a:cubicBezTo>
                    <a:pt x="55" y="19"/>
                    <a:pt x="63" y="14"/>
                    <a:pt x="63"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32" name="TextBox 31">
            <a:extLst>
              <a:ext uri="{FF2B5EF4-FFF2-40B4-BE49-F238E27FC236}">
                <a16:creationId xmlns:a16="http://schemas.microsoft.com/office/drawing/2014/main" id="{2DFC2EB4-03BC-46D7-92BE-5C6287A5F374}"/>
              </a:ext>
            </a:extLst>
          </p:cNvPr>
          <p:cNvSpPr txBox="1"/>
          <p:nvPr/>
        </p:nvSpPr>
        <p:spPr>
          <a:xfrm>
            <a:off x="637701" y="2508759"/>
            <a:ext cx="5387502" cy="1316642"/>
          </a:xfrm>
          <a:prstGeom prst="rect">
            <a:avLst/>
          </a:prstGeom>
          <a:noFill/>
        </p:spPr>
        <p:txBody>
          <a:bodyPr wrap="square" numCol="1" spcCol="640080" rtlCol="0">
            <a:spAutoFit/>
          </a:bodyPr>
          <a:lstStyle/>
          <a:p>
            <a:pPr algn="r" defTabSz="1625620"/>
            <a:r>
              <a:rPr lang="en-US" altLang="en-US" sz="2000" dirty="0">
                <a:solidFill>
                  <a:schemeClr val="tx1">
                    <a:lumMod val="65000"/>
                    <a:lumOff val="35000"/>
                  </a:schemeClr>
                </a:solidFill>
                <a:latin typeface="Open Sans"/>
              </a:rPr>
              <a:t>Let training set {(</a:t>
            </a:r>
            <a:r>
              <a:rPr lang="en-US" altLang="en-US" sz="2000" b="1" dirty="0">
                <a:solidFill>
                  <a:schemeClr val="tx1">
                    <a:lumMod val="65000"/>
                    <a:lumOff val="35000"/>
                  </a:schemeClr>
                </a:solidFill>
                <a:latin typeface="Open Sans"/>
              </a:rPr>
              <a:t>x</a:t>
            </a:r>
            <a:r>
              <a:rPr lang="en-US" altLang="en-US" sz="2000" i="1" baseline="-25000" dirty="0">
                <a:solidFill>
                  <a:schemeClr val="tx1">
                    <a:lumMod val="65000"/>
                    <a:lumOff val="35000"/>
                  </a:schemeClr>
                </a:solidFill>
                <a:latin typeface="Open Sans"/>
              </a:rPr>
              <a:t>i</a:t>
            </a:r>
            <a:r>
              <a:rPr lang="en-US" altLang="en-US" sz="2000" dirty="0">
                <a:solidFill>
                  <a:schemeClr val="tx1">
                    <a:lumMod val="65000"/>
                    <a:lumOff val="35000"/>
                  </a:schemeClr>
                </a:solidFill>
                <a:latin typeface="Open Sans"/>
              </a:rPr>
              <a:t>, </a:t>
            </a:r>
            <a:r>
              <a:rPr lang="en-US" altLang="en-US" sz="2000" i="1" dirty="0" err="1">
                <a:solidFill>
                  <a:schemeClr val="tx1">
                    <a:lumMod val="65000"/>
                    <a:lumOff val="35000"/>
                  </a:schemeClr>
                </a:solidFill>
                <a:latin typeface="Open Sans"/>
              </a:rPr>
              <a:t>y</a:t>
            </a:r>
            <a:r>
              <a:rPr lang="en-US" altLang="en-US" sz="2000" i="1" baseline="-25000" dirty="0" err="1">
                <a:solidFill>
                  <a:schemeClr val="tx1">
                    <a:lumMod val="65000"/>
                    <a:lumOff val="35000"/>
                  </a:schemeClr>
                </a:solidFill>
                <a:latin typeface="Open Sans"/>
              </a:rPr>
              <a:t>i</a:t>
            </a:r>
            <a:r>
              <a:rPr lang="en-US" altLang="en-US" sz="2000" dirty="0">
                <a:solidFill>
                  <a:schemeClr val="tx1">
                    <a:lumMod val="65000"/>
                    <a:lumOff val="35000"/>
                  </a:schemeClr>
                </a:solidFill>
                <a:latin typeface="Open Sans"/>
              </a:rPr>
              <a:t>)}</a:t>
            </a:r>
            <a:r>
              <a:rPr lang="en-US" altLang="en-US" sz="2000" i="1" baseline="-25000" dirty="0" err="1">
                <a:solidFill>
                  <a:schemeClr val="tx1">
                    <a:lumMod val="65000"/>
                    <a:lumOff val="35000"/>
                  </a:schemeClr>
                </a:solidFill>
                <a:latin typeface="Open Sans"/>
              </a:rPr>
              <a:t>i</a:t>
            </a:r>
            <a:r>
              <a:rPr lang="en-US" altLang="en-US" sz="2000" baseline="-25000" dirty="0">
                <a:solidFill>
                  <a:schemeClr val="tx1">
                    <a:lumMod val="65000"/>
                    <a:lumOff val="35000"/>
                  </a:schemeClr>
                </a:solidFill>
                <a:latin typeface="Open Sans"/>
              </a:rPr>
              <a:t>=1..</a:t>
            </a:r>
            <a:r>
              <a:rPr lang="en-US" altLang="en-US" sz="2000" i="1" baseline="-25000" dirty="0">
                <a:solidFill>
                  <a:schemeClr val="tx1">
                    <a:lumMod val="65000"/>
                    <a:lumOff val="35000"/>
                  </a:schemeClr>
                </a:solidFill>
                <a:latin typeface="Open Sans"/>
              </a:rPr>
              <a:t>n</a:t>
            </a:r>
            <a:r>
              <a:rPr lang="en-US" altLang="en-US" sz="2000" dirty="0">
                <a:solidFill>
                  <a:schemeClr val="tx1">
                    <a:lumMod val="65000"/>
                    <a:lumOff val="35000"/>
                  </a:schemeClr>
                </a:solidFill>
                <a:latin typeface="Open Sans"/>
              </a:rPr>
              <a:t>, </a:t>
            </a:r>
            <a:r>
              <a:rPr lang="en-US" altLang="en-US" sz="2000" b="1" dirty="0" err="1">
                <a:solidFill>
                  <a:schemeClr val="tx1">
                    <a:lumMod val="65000"/>
                    <a:lumOff val="35000"/>
                  </a:schemeClr>
                </a:solidFill>
                <a:latin typeface="Open Sans"/>
              </a:rPr>
              <a:t>x</a:t>
            </a:r>
            <a:r>
              <a:rPr lang="en-US" altLang="en-US" sz="2000" i="1" baseline="-25000" dirty="0" err="1">
                <a:solidFill>
                  <a:schemeClr val="tx1">
                    <a:lumMod val="65000"/>
                    <a:lumOff val="35000"/>
                  </a:schemeClr>
                </a:solidFill>
                <a:latin typeface="Open Sans"/>
              </a:rPr>
              <a:t>i</a:t>
            </a:r>
            <a:r>
              <a:rPr lang="en-US" altLang="en-US" sz="2000" b="1" dirty="0" err="1">
                <a:solidFill>
                  <a:schemeClr val="tx1">
                    <a:lumMod val="65000"/>
                    <a:lumOff val="35000"/>
                  </a:schemeClr>
                </a:solidFill>
                <a:latin typeface="Open Sans"/>
                <a:sym typeface="Symbol" panose="05050102010706020507" pitchFamily="18" charset="2"/>
              </a:rPr>
              <a:t>R</a:t>
            </a:r>
            <a:r>
              <a:rPr lang="en-US" altLang="en-US" sz="2000" i="1" baseline="30000" dirty="0" err="1">
                <a:solidFill>
                  <a:schemeClr val="tx1">
                    <a:lumMod val="65000"/>
                    <a:lumOff val="35000"/>
                  </a:schemeClr>
                </a:solidFill>
                <a:latin typeface="Open Sans"/>
                <a:sym typeface="Symbol" panose="05050102010706020507" pitchFamily="18" charset="2"/>
              </a:rPr>
              <a:t>d</a:t>
            </a:r>
            <a:r>
              <a:rPr lang="en-US" altLang="en-US" sz="2000" b="1" dirty="0">
                <a:solidFill>
                  <a:schemeClr val="tx1">
                    <a:lumMod val="65000"/>
                    <a:lumOff val="35000"/>
                  </a:schemeClr>
                </a:solidFill>
                <a:latin typeface="Open Sans"/>
                <a:sym typeface="Symbol" panose="05050102010706020507" pitchFamily="18" charset="2"/>
              </a:rPr>
              <a:t>, </a:t>
            </a:r>
            <a:r>
              <a:rPr lang="en-US" altLang="en-US" sz="2000" i="1" dirty="0" err="1">
                <a:solidFill>
                  <a:schemeClr val="tx1">
                    <a:lumMod val="65000"/>
                    <a:lumOff val="35000"/>
                  </a:schemeClr>
                </a:solidFill>
                <a:latin typeface="Open Sans"/>
                <a:sym typeface="Symbol" panose="05050102010706020507" pitchFamily="18" charset="2"/>
              </a:rPr>
              <a:t>y</a:t>
            </a:r>
            <a:r>
              <a:rPr lang="en-US" altLang="en-US" sz="2000" i="1" baseline="-25000" dirty="0" err="1">
                <a:solidFill>
                  <a:schemeClr val="tx1">
                    <a:lumMod val="65000"/>
                    <a:lumOff val="35000"/>
                  </a:schemeClr>
                </a:solidFill>
                <a:latin typeface="Open Sans"/>
                <a:sym typeface="Symbol" panose="05050102010706020507" pitchFamily="18" charset="2"/>
              </a:rPr>
              <a:t>i</a:t>
            </a:r>
            <a:r>
              <a:rPr lang="en-US" altLang="en-US" sz="2000" b="1" baseline="-25000" dirty="0">
                <a:solidFill>
                  <a:schemeClr val="tx1">
                    <a:lumMod val="65000"/>
                    <a:lumOff val="35000"/>
                  </a:schemeClr>
                </a:solidFill>
                <a:latin typeface="Open Sans"/>
                <a:sym typeface="Symbol" panose="05050102010706020507" pitchFamily="18" charset="2"/>
              </a:rPr>
              <a:t> </a:t>
            </a:r>
            <a:r>
              <a:rPr lang="en-US" altLang="en-US" sz="2000" b="1" dirty="0">
                <a:solidFill>
                  <a:schemeClr val="tx1">
                    <a:lumMod val="65000"/>
                    <a:lumOff val="35000"/>
                  </a:schemeClr>
                </a:solidFill>
                <a:latin typeface="Open Sans"/>
                <a:sym typeface="Symbol" panose="05050102010706020507" pitchFamily="18" charset="2"/>
              </a:rPr>
              <a:t></a:t>
            </a:r>
            <a:r>
              <a:rPr lang="en-US" altLang="en-US" sz="2000" b="1" baseline="-25000" dirty="0">
                <a:solidFill>
                  <a:schemeClr val="tx1">
                    <a:lumMod val="65000"/>
                    <a:lumOff val="35000"/>
                  </a:schemeClr>
                </a:solidFill>
                <a:latin typeface="Open Sans"/>
                <a:sym typeface="Symbol" panose="05050102010706020507" pitchFamily="18" charset="2"/>
              </a:rPr>
              <a:t> </a:t>
            </a:r>
            <a:r>
              <a:rPr lang="en-US" altLang="en-US" sz="2000" dirty="0">
                <a:solidFill>
                  <a:schemeClr val="tx1">
                    <a:lumMod val="65000"/>
                    <a:lumOff val="35000"/>
                  </a:schemeClr>
                </a:solidFill>
                <a:latin typeface="Open Sans"/>
                <a:sym typeface="Symbol" panose="05050102010706020507" pitchFamily="18" charset="2"/>
              </a:rPr>
              <a:t>{-1, 1}</a:t>
            </a:r>
            <a:r>
              <a:rPr lang="en-US" altLang="en-US" sz="2000" b="1" dirty="0">
                <a:solidFill>
                  <a:schemeClr val="tx1">
                    <a:lumMod val="65000"/>
                    <a:lumOff val="35000"/>
                  </a:schemeClr>
                </a:solidFill>
                <a:latin typeface="Open Sans"/>
                <a:sym typeface="Symbol" panose="05050102010706020507" pitchFamily="18" charset="2"/>
              </a:rPr>
              <a:t> </a:t>
            </a:r>
            <a:r>
              <a:rPr lang="en-US" altLang="en-US" sz="2000" dirty="0">
                <a:solidFill>
                  <a:schemeClr val="tx1">
                    <a:lumMod val="65000"/>
                    <a:lumOff val="35000"/>
                  </a:schemeClr>
                </a:solidFill>
                <a:latin typeface="Open Sans"/>
              </a:rPr>
              <a:t>be separated by a hyperplane with</a:t>
            </a:r>
            <a:r>
              <a:rPr lang="en-US" altLang="en-US" sz="2000" b="1" dirty="0">
                <a:solidFill>
                  <a:schemeClr val="tx1">
                    <a:lumMod val="65000"/>
                    <a:lumOff val="35000"/>
                  </a:schemeClr>
                </a:solidFill>
                <a:latin typeface="Open Sans"/>
              </a:rPr>
              <a:t> </a:t>
            </a:r>
            <a:r>
              <a:rPr lang="en-US" altLang="en-US" sz="2000" dirty="0">
                <a:solidFill>
                  <a:schemeClr val="tx1">
                    <a:lumMod val="65000"/>
                    <a:lumOff val="35000"/>
                  </a:schemeClr>
                </a:solidFill>
                <a:latin typeface="Open Sans"/>
              </a:rPr>
              <a:t>margin </a:t>
            </a:r>
            <a:r>
              <a:rPr lang="el-GR" altLang="en-US" sz="2000" i="1" dirty="0">
                <a:solidFill>
                  <a:schemeClr val="tx1">
                    <a:lumMod val="65000"/>
                    <a:lumOff val="35000"/>
                  </a:schemeClr>
                </a:solidFill>
                <a:latin typeface="Open Sans"/>
                <a:cs typeface="Times New Roman" panose="02020603050405020304" pitchFamily="18" charset="0"/>
              </a:rPr>
              <a:t>ρ</a:t>
            </a:r>
            <a:r>
              <a:rPr lang="en-US" altLang="en-US" sz="2000" dirty="0">
                <a:solidFill>
                  <a:schemeClr val="tx1">
                    <a:lumMod val="65000"/>
                    <a:lumOff val="35000"/>
                  </a:schemeClr>
                </a:solidFill>
                <a:latin typeface="Open Sans"/>
                <a:cs typeface="Times New Roman" panose="02020603050405020304" pitchFamily="18" charset="0"/>
              </a:rPr>
              <a:t>. Then for each training example</a:t>
            </a:r>
            <a:r>
              <a:rPr lang="en-US" altLang="en-US" sz="2000" dirty="0">
                <a:solidFill>
                  <a:schemeClr val="tx1">
                    <a:lumMod val="65000"/>
                    <a:lumOff val="35000"/>
                  </a:schemeClr>
                </a:solidFill>
                <a:latin typeface="Open Sans"/>
              </a:rPr>
              <a:t> (</a:t>
            </a:r>
            <a:r>
              <a:rPr lang="en-US" altLang="en-US" sz="2000" b="1" dirty="0">
                <a:solidFill>
                  <a:schemeClr val="tx1">
                    <a:lumMod val="65000"/>
                    <a:lumOff val="35000"/>
                  </a:schemeClr>
                </a:solidFill>
                <a:latin typeface="Open Sans"/>
              </a:rPr>
              <a:t>x</a:t>
            </a:r>
            <a:r>
              <a:rPr lang="en-US" altLang="en-US" sz="2000" i="1" baseline="-25000" dirty="0">
                <a:solidFill>
                  <a:schemeClr val="tx1">
                    <a:lumMod val="65000"/>
                    <a:lumOff val="35000"/>
                  </a:schemeClr>
                </a:solidFill>
                <a:latin typeface="Open Sans"/>
              </a:rPr>
              <a:t>i</a:t>
            </a:r>
            <a:r>
              <a:rPr lang="en-US" altLang="en-US" sz="2000" dirty="0">
                <a:solidFill>
                  <a:schemeClr val="tx1">
                    <a:lumMod val="65000"/>
                    <a:lumOff val="35000"/>
                  </a:schemeClr>
                </a:solidFill>
                <a:latin typeface="Open Sans"/>
              </a:rPr>
              <a:t>, </a:t>
            </a:r>
            <a:r>
              <a:rPr lang="en-US" altLang="en-US" sz="2000" i="1" dirty="0" err="1">
                <a:solidFill>
                  <a:schemeClr val="tx1">
                    <a:lumMod val="65000"/>
                    <a:lumOff val="35000"/>
                  </a:schemeClr>
                </a:solidFill>
                <a:latin typeface="Open Sans"/>
              </a:rPr>
              <a:t>y</a:t>
            </a:r>
            <a:r>
              <a:rPr lang="en-US" altLang="en-US" sz="2000" i="1" baseline="-25000" dirty="0" err="1">
                <a:solidFill>
                  <a:schemeClr val="tx1">
                    <a:lumMod val="65000"/>
                    <a:lumOff val="35000"/>
                  </a:schemeClr>
                </a:solidFill>
                <a:latin typeface="Open Sans"/>
              </a:rPr>
              <a:t>i</a:t>
            </a:r>
            <a:r>
              <a:rPr lang="en-US" altLang="en-US" sz="2000" dirty="0">
                <a:solidFill>
                  <a:schemeClr val="tx1">
                    <a:lumMod val="65000"/>
                    <a:lumOff val="35000"/>
                  </a:schemeClr>
                </a:solidFill>
                <a:latin typeface="Open Sans"/>
              </a:rPr>
              <a:t>):</a:t>
            </a:r>
          </a:p>
          <a:p>
            <a:pPr algn="r" defTabSz="1625620"/>
            <a:endParaRPr lang="en-US" sz="1956" dirty="0">
              <a:solidFill>
                <a:schemeClr val="tx1">
                  <a:lumMod val="65000"/>
                  <a:lumOff val="35000"/>
                </a:schemeClr>
              </a:solidFill>
              <a:latin typeface="Open Sans"/>
            </a:endParaRPr>
          </a:p>
        </p:txBody>
      </p:sp>
      <p:sp>
        <p:nvSpPr>
          <p:cNvPr id="33" name="TextBox 32">
            <a:extLst>
              <a:ext uri="{FF2B5EF4-FFF2-40B4-BE49-F238E27FC236}">
                <a16:creationId xmlns:a16="http://schemas.microsoft.com/office/drawing/2014/main" id="{16BC2E0D-170B-44E8-96FF-B5128D8C8271}"/>
              </a:ext>
            </a:extLst>
          </p:cNvPr>
          <p:cNvSpPr txBox="1"/>
          <p:nvPr/>
        </p:nvSpPr>
        <p:spPr>
          <a:xfrm>
            <a:off x="10972800" y="3712464"/>
            <a:ext cx="4645500" cy="1631216"/>
          </a:xfrm>
          <a:prstGeom prst="rect">
            <a:avLst/>
          </a:prstGeom>
          <a:noFill/>
        </p:spPr>
        <p:txBody>
          <a:bodyPr wrap="square" numCol="1" spcCol="640080" rtlCol="0">
            <a:spAutoFit/>
          </a:bodyPr>
          <a:lstStyle/>
          <a:p>
            <a:pPr defTabSz="1625620"/>
            <a:r>
              <a:rPr lang="en-US" altLang="en-US" sz="2000" dirty="0">
                <a:solidFill>
                  <a:schemeClr val="tx1">
                    <a:lumMod val="65000"/>
                    <a:lumOff val="35000"/>
                  </a:schemeClr>
                </a:solidFill>
                <a:latin typeface="Open Sans"/>
              </a:rPr>
              <a:t>For every support vector </a:t>
            </a:r>
            <a:r>
              <a:rPr lang="en-US" altLang="en-US" sz="2000" b="1" dirty="0" err="1">
                <a:solidFill>
                  <a:schemeClr val="tx1">
                    <a:lumMod val="65000"/>
                    <a:lumOff val="35000"/>
                  </a:schemeClr>
                </a:solidFill>
                <a:latin typeface="Open Sans"/>
              </a:rPr>
              <a:t>x</a:t>
            </a:r>
            <a:r>
              <a:rPr lang="en-US" altLang="en-US" sz="2000" i="1" baseline="-25000" dirty="0" err="1">
                <a:solidFill>
                  <a:schemeClr val="tx1">
                    <a:lumMod val="65000"/>
                    <a:lumOff val="35000"/>
                  </a:schemeClr>
                </a:solidFill>
                <a:latin typeface="Open Sans"/>
              </a:rPr>
              <a:t>s</a:t>
            </a:r>
            <a:r>
              <a:rPr lang="en-US" altLang="en-US" sz="2000" dirty="0">
                <a:solidFill>
                  <a:schemeClr val="tx1">
                    <a:lumMod val="65000"/>
                    <a:lumOff val="35000"/>
                  </a:schemeClr>
                </a:solidFill>
                <a:latin typeface="Open Sans"/>
              </a:rPr>
              <a:t>, the above inequality is an equality. After rescaling </a:t>
            </a:r>
            <a:r>
              <a:rPr lang="en-US" altLang="en-US" sz="2000" b="1" dirty="0">
                <a:solidFill>
                  <a:schemeClr val="tx1">
                    <a:lumMod val="65000"/>
                    <a:lumOff val="35000"/>
                  </a:schemeClr>
                </a:solidFill>
                <a:latin typeface="Open Sans"/>
              </a:rPr>
              <a:t>w</a:t>
            </a:r>
            <a:r>
              <a:rPr lang="en-US" altLang="en-US" sz="2000" dirty="0">
                <a:solidFill>
                  <a:schemeClr val="tx1">
                    <a:lumMod val="65000"/>
                    <a:lumOff val="35000"/>
                  </a:schemeClr>
                </a:solidFill>
                <a:latin typeface="Open Sans"/>
              </a:rPr>
              <a:t> and </a:t>
            </a:r>
            <a:r>
              <a:rPr lang="en-US" altLang="en-US" sz="2000" i="1" dirty="0">
                <a:solidFill>
                  <a:schemeClr val="tx1">
                    <a:lumMod val="65000"/>
                    <a:lumOff val="35000"/>
                  </a:schemeClr>
                </a:solidFill>
                <a:latin typeface="Open Sans"/>
              </a:rPr>
              <a:t>b</a:t>
            </a:r>
            <a:r>
              <a:rPr lang="en-US" altLang="en-US" sz="2000" dirty="0">
                <a:solidFill>
                  <a:schemeClr val="tx1">
                    <a:lumMod val="65000"/>
                    <a:lumOff val="35000"/>
                  </a:schemeClr>
                </a:solidFill>
                <a:latin typeface="Open Sans"/>
              </a:rPr>
              <a:t> by </a:t>
            </a:r>
            <a:r>
              <a:rPr lang="el-GR" altLang="en-US" sz="2000" i="1" dirty="0">
                <a:solidFill>
                  <a:schemeClr val="tx1">
                    <a:lumMod val="65000"/>
                    <a:lumOff val="35000"/>
                  </a:schemeClr>
                </a:solidFill>
                <a:latin typeface="Open Sans"/>
                <a:cs typeface="Times New Roman" panose="02020603050405020304" pitchFamily="18" charset="0"/>
              </a:rPr>
              <a:t>ρ</a:t>
            </a:r>
            <a:r>
              <a:rPr lang="en-US" altLang="en-US" sz="2000" i="1" dirty="0">
                <a:solidFill>
                  <a:schemeClr val="tx1">
                    <a:lumMod val="65000"/>
                    <a:lumOff val="35000"/>
                  </a:schemeClr>
                </a:solidFill>
                <a:latin typeface="Open Sans"/>
                <a:cs typeface="Times New Roman" panose="02020603050405020304" pitchFamily="18" charset="0"/>
              </a:rPr>
              <a:t>/</a:t>
            </a:r>
            <a:r>
              <a:rPr lang="en-US" altLang="en-US" sz="2000" dirty="0">
                <a:solidFill>
                  <a:schemeClr val="tx1">
                    <a:lumMod val="65000"/>
                    <a:lumOff val="35000"/>
                  </a:schemeClr>
                </a:solidFill>
                <a:latin typeface="Open Sans"/>
                <a:cs typeface="Times New Roman" panose="02020603050405020304" pitchFamily="18" charset="0"/>
              </a:rPr>
              <a:t>2</a:t>
            </a:r>
            <a:r>
              <a:rPr lang="en-US" altLang="en-US" sz="2000" i="1" dirty="0">
                <a:solidFill>
                  <a:schemeClr val="tx1">
                    <a:lumMod val="65000"/>
                    <a:lumOff val="35000"/>
                  </a:schemeClr>
                </a:solidFill>
                <a:latin typeface="Open Sans"/>
                <a:cs typeface="Times New Roman" panose="02020603050405020304" pitchFamily="18" charset="0"/>
              </a:rPr>
              <a:t> </a:t>
            </a:r>
            <a:r>
              <a:rPr lang="en-US" altLang="en-US" sz="2000" dirty="0">
                <a:solidFill>
                  <a:schemeClr val="tx1">
                    <a:lumMod val="65000"/>
                    <a:lumOff val="35000"/>
                  </a:schemeClr>
                </a:solidFill>
                <a:latin typeface="Open Sans"/>
                <a:cs typeface="Times New Roman" panose="02020603050405020304" pitchFamily="18" charset="0"/>
              </a:rPr>
              <a:t>in the equality</a:t>
            </a:r>
            <a:r>
              <a:rPr lang="en-US" altLang="en-US" sz="2000" dirty="0">
                <a:solidFill>
                  <a:schemeClr val="tx1">
                    <a:lumMod val="65000"/>
                    <a:lumOff val="35000"/>
                  </a:schemeClr>
                </a:solidFill>
                <a:latin typeface="Open Sans"/>
              </a:rPr>
              <a:t>, you obtain the distance between each </a:t>
            </a:r>
            <a:r>
              <a:rPr lang="en-US" altLang="en-US" sz="2000" b="1" dirty="0" err="1">
                <a:solidFill>
                  <a:schemeClr val="tx1">
                    <a:lumMod val="65000"/>
                    <a:lumOff val="35000"/>
                  </a:schemeClr>
                </a:solidFill>
                <a:latin typeface="Open Sans"/>
              </a:rPr>
              <a:t>x</a:t>
            </a:r>
            <a:r>
              <a:rPr lang="en-US" altLang="en-US" sz="2000" i="1" baseline="-25000" dirty="0" err="1">
                <a:solidFill>
                  <a:schemeClr val="tx1">
                    <a:lumMod val="65000"/>
                    <a:lumOff val="35000"/>
                  </a:schemeClr>
                </a:solidFill>
                <a:latin typeface="Open Sans"/>
              </a:rPr>
              <a:t>s</a:t>
            </a:r>
            <a:r>
              <a:rPr lang="en-US" altLang="en-US" sz="2000" i="1" baseline="-25000" dirty="0">
                <a:solidFill>
                  <a:schemeClr val="tx1">
                    <a:lumMod val="65000"/>
                    <a:lumOff val="35000"/>
                  </a:schemeClr>
                </a:solidFill>
                <a:latin typeface="Open Sans"/>
              </a:rPr>
              <a:t>. </a:t>
            </a:r>
            <a:r>
              <a:rPr lang="en-US" altLang="en-US" sz="2000" dirty="0">
                <a:solidFill>
                  <a:schemeClr val="tx1">
                    <a:lumMod val="65000"/>
                    <a:lumOff val="35000"/>
                  </a:schemeClr>
                </a:solidFill>
                <a:latin typeface="Open Sans"/>
              </a:rPr>
              <a:t>The hyperplane is:</a:t>
            </a:r>
          </a:p>
        </p:txBody>
      </p:sp>
      <p:sp>
        <p:nvSpPr>
          <p:cNvPr id="34" name="Text Box 4">
            <a:extLst>
              <a:ext uri="{FF2B5EF4-FFF2-40B4-BE49-F238E27FC236}">
                <a16:creationId xmlns:a16="http://schemas.microsoft.com/office/drawing/2014/main" id="{F3394309-6016-4503-BF39-CB34F56C1AEA}"/>
              </a:ext>
            </a:extLst>
          </p:cNvPr>
          <p:cNvSpPr txBox="1">
            <a:spLocks noChangeArrowheads="1"/>
          </p:cNvSpPr>
          <p:nvPr/>
        </p:nvSpPr>
        <p:spPr bwMode="auto">
          <a:xfrm>
            <a:off x="891327" y="3511889"/>
            <a:ext cx="4610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en-US" b="1" dirty="0" err="1">
                <a:solidFill>
                  <a:schemeClr val="tx1">
                    <a:lumMod val="65000"/>
                    <a:lumOff val="35000"/>
                  </a:schemeClr>
                </a:solidFill>
                <a:latin typeface="Open Sans"/>
              </a:rPr>
              <a:t>w</a:t>
            </a:r>
            <a:r>
              <a:rPr lang="en-US" altLang="en-US" b="1" baseline="30000" dirty="0" err="1">
                <a:solidFill>
                  <a:schemeClr val="tx1">
                    <a:lumMod val="65000"/>
                    <a:lumOff val="35000"/>
                  </a:schemeClr>
                </a:solidFill>
                <a:latin typeface="Open Sans"/>
              </a:rPr>
              <a:t>T</a:t>
            </a:r>
            <a:r>
              <a:rPr lang="en-US" altLang="en-US" b="1" dirty="0" err="1">
                <a:solidFill>
                  <a:schemeClr val="tx1">
                    <a:lumMod val="65000"/>
                    <a:lumOff val="35000"/>
                  </a:schemeClr>
                </a:solidFill>
                <a:latin typeface="Open Sans"/>
              </a:rPr>
              <a:t>x</a:t>
            </a:r>
            <a:r>
              <a:rPr lang="en-US" altLang="en-US" i="1" baseline="-25000" dirty="0" err="1">
                <a:solidFill>
                  <a:schemeClr val="tx1">
                    <a:lumMod val="65000"/>
                    <a:lumOff val="35000"/>
                  </a:schemeClr>
                </a:solidFill>
                <a:latin typeface="Open Sans"/>
              </a:rPr>
              <a:t>i</a:t>
            </a:r>
            <a:r>
              <a:rPr lang="en-US" altLang="en-US" b="1" dirty="0">
                <a:solidFill>
                  <a:schemeClr val="tx1">
                    <a:lumMod val="65000"/>
                    <a:lumOff val="35000"/>
                  </a:schemeClr>
                </a:solidFill>
                <a:latin typeface="Open Sans"/>
              </a:rPr>
              <a:t> </a:t>
            </a:r>
            <a:r>
              <a:rPr lang="en-US" altLang="en-US" dirty="0">
                <a:solidFill>
                  <a:schemeClr val="tx1">
                    <a:lumMod val="65000"/>
                    <a:lumOff val="35000"/>
                  </a:schemeClr>
                </a:solidFill>
                <a:latin typeface="Open Sans"/>
              </a:rPr>
              <a:t>+ </a:t>
            </a:r>
            <a:r>
              <a:rPr lang="en-US" altLang="en-US" i="1" dirty="0">
                <a:solidFill>
                  <a:schemeClr val="tx1">
                    <a:lumMod val="65000"/>
                    <a:lumOff val="35000"/>
                  </a:schemeClr>
                </a:solidFill>
                <a:latin typeface="Open Sans"/>
              </a:rPr>
              <a:t>b</a:t>
            </a:r>
            <a:r>
              <a:rPr lang="en-US" altLang="en-US" b="1" dirty="0">
                <a:solidFill>
                  <a:schemeClr val="tx1">
                    <a:lumMod val="65000"/>
                    <a:lumOff val="35000"/>
                  </a:schemeClr>
                </a:solidFill>
                <a:latin typeface="Open Sans"/>
                <a:cs typeface="Times New Roman" panose="02020603050405020304" pitchFamily="18" charset="0"/>
              </a:rPr>
              <a:t> ≤ - </a:t>
            </a:r>
            <a:r>
              <a:rPr lang="el-GR" altLang="en-US" i="1" dirty="0">
                <a:solidFill>
                  <a:schemeClr val="tx1">
                    <a:lumMod val="65000"/>
                    <a:lumOff val="35000"/>
                  </a:schemeClr>
                </a:solidFill>
                <a:latin typeface="Open Sans"/>
              </a:rPr>
              <a:t>ρ</a:t>
            </a:r>
            <a:r>
              <a:rPr lang="en-US" altLang="en-US" dirty="0">
                <a:solidFill>
                  <a:schemeClr val="tx1">
                    <a:lumMod val="65000"/>
                    <a:lumOff val="35000"/>
                  </a:schemeClr>
                </a:solidFill>
                <a:latin typeface="Open Sans"/>
              </a:rPr>
              <a:t>/2 </a:t>
            </a:r>
            <a:r>
              <a:rPr lang="en-US" altLang="en-US" dirty="0">
                <a:solidFill>
                  <a:schemeClr val="tx1">
                    <a:lumMod val="65000"/>
                    <a:lumOff val="35000"/>
                  </a:schemeClr>
                </a:solidFill>
                <a:latin typeface="Open Sans"/>
                <a:cs typeface="Times New Roman" panose="02020603050405020304" pitchFamily="18" charset="0"/>
              </a:rPr>
              <a:t>   if </a:t>
            </a:r>
            <a:r>
              <a:rPr lang="en-US" altLang="en-US" i="1" dirty="0" err="1">
                <a:solidFill>
                  <a:schemeClr val="tx1">
                    <a:lumMod val="65000"/>
                    <a:lumOff val="35000"/>
                  </a:schemeClr>
                </a:solidFill>
                <a:latin typeface="Open Sans"/>
                <a:cs typeface="Times New Roman" panose="02020603050405020304" pitchFamily="18" charset="0"/>
              </a:rPr>
              <a:t>y</a:t>
            </a:r>
            <a:r>
              <a:rPr lang="en-US" altLang="en-US" i="1" baseline="-25000" dirty="0" err="1">
                <a:solidFill>
                  <a:schemeClr val="tx1">
                    <a:lumMod val="65000"/>
                    <a:lumOff val="35000"/>
                  </a:schemeClr>
                </a:solidFill>
                <a:latin typeface="Open Sans"/>
                <a:cs typeface="Times New Roman" panose="02020603050405020304" pitchFamily="18" charset="0"/>
              </a:rPr>
              <a:t>i</a:t>
            </a:r>
            <a:r>
              <a:rPr lang="en-US" altLang="en-US" baseline="-25000" dirty="0">
                <a:solidFill>
                  <a:schemeClr val="tx1">
                    <a:lumMod val="65000"/>
                    <a:lumOff val="35000"/>
                  </a:schemeClr>
                </a:solidFill>
                <a:latin typeface="Open Sans"/>
                <a:cs typeface="Times New Roman" panose="02020603050405020304" pitchFamily="18" charset="0"/>
              </a:rPr>
              <a:t> </a:t>
            </a:r>
            <a:r>
              <a:rPr lang="en-US" altLang="en-US" dirty="0">
                <a:solidFill>
                  <a:schemeClr val="tx1">
                    <a:lumMod val="65000"/>
                    <a:lumOff val="35000"/>
                  </a:schemeClr>
                </a:solidFill>
                <a:latin typeface="Open Sans"/>
                <a:cs typeface="Times New Roman" panose="02020603050405020304" pitchFamily="18" charset="0"/>
              </a:rPr>
              <a:t>= -1</a:t>
            </a:r>
          </a:p>
          <a:p>
            <a:pPr>
              <a:spcBef>
                <a:spcPct val="0"/>
              </a:spcBef>
            </a:pPr>
            <a:r>
              <a:rPr lang="en-US" altLang="en-US" b="1" dirty="0" err="1">
                <a:solidFill>
                  <a:schemeClr val="tx1">
                    <a:lumMod val="65000"/>
                    <a:lumOff val="35000"/>
                  </a:schemeClr>
                </a:solidFill>
                <a:latin typeface="Open Sans"/>
              </a:rPr>
              <a:t>w</a:t>
            </a:r>
            <a:r>
              <a:rPr lang="en-US" altLang="en-US" b="1" baseline="30000" dirty="0" err="1">
                <a:solidFill>
                  <a:schemeClr val="tx1">
                    <a:lumMod val="65000"/>
                    <a:lumOff val="35000"/>
                  </a:schemeClr>
                </a:solidFill>
                <a:latin typeface="Open Sans"/>
              </a:rPr>
              <a:t>T</a:t>
            </a:r>
            <a:r>
              <a:rPr lang="en-US" altLang="en-US" b="1" dirty="0" err="1">
                <a:solidFill>
                  <a:schemeClr val="tx1">
                    <a:lumMod val="65000"/>
                    <a:lumOff val="35000"/>
                  </a:schemeClr>
                </a:solidFill>
                <a:latin typeface="Open Sans"/>
              </a:rPr>
              <a:t>x</a:t>
            </a:r>
            <a:r>
              <a:rPr lang="en-US" altLang="en-US" i="1" baseline="-25000" dirty="0" err="1">
                <a:solidFill>
                  <a:schemeClr val="tx1">
                    <a:lumMod val="65000"/>
                    <a:lumOff val="35000"/>
                  </a:schemeClr>
                </a:solidFill>
                <a:latin typeface="Open Sans"/>
              </a:rPr>
              <a:t>i</a:t>
            </a:r>
            <a:r>
              <a:rPr lang="en-US" altLang="en-US" b="1" dirty="0">
                <a:solidFill>
                  <a:schemeClr val="tx1">
                    <a:lumMod val="65000"/>
                    <a:lumOff val="35000"/>
                  </a:schemeClr>
                </a:solidFill>
                <a:latin typeface="Open Sans"/>
              </a:rPr>
              <a:t> </a:t>
            </a:r>
            <a:r>
              <a:rPr lang="en-US" altLang="en-US" dirty="0">
                <a:solidFill>
                  <a:schemeClr val="tx1">
                    <a:lumMod val="65000"/>
                    <a:lumOff val="35000"/>
                  </a:schemeClr>
                </a:solidFill>
                <a:latin typeface="Open Sans"/>
              </a:rPr>
              <a:t>+ </a:t>
            </a:r>
            <a:r>
              <a:rPr lang="en-US" altLang="en-US" i="1" dirty="0">
                <a:solidFill>
                  <a:schemeClr val="tx1">
                    <a:lumMod val="65000"/>
                    <a:lumOff val="35000"/>
                  </a:schemeClr>
                </a:solidFill>
                <a:latin typeface="Open Sans"/>
              </a:rPr>
              <a:t>b</a:t>
            </a:r>
            <a:r>
              <a:rPr lang="en-US" altLang="en-US" b="1" dirty="0">
                <a:solidFill>
                  <a:schemeClr val="tx1">
                    <a:lumMod val="65000"/>
                    <a:lumOff val="35000"/>
                  </a:schemeClr>
                </a:solidFill>
                <a:latin typeface="Open Sans"/>
              </a:rPr>
              <a:t> </a:t>
            </a:r>
            <a:r>
              <a:rPr lang="en-US" altLang="en-US" b="1" dirty="0">
                <a:solidFill>
                  <a:schemeClr val="tx1">
                    <a:lumMod val="65000"/>
                    <a:lumOff val="35000"/>
                  </a:schemeClr>
                </a:solidFill>
                <a:latin typeface="Open Sans"/>
                <a:cs typeface="Times New Roman" panose="02020603050405020304" pitchFamily="18" charset="0"/>
              </a:rPr>
              <a:t>≥ </a:t>
            </a:r>
            <a:r>
              <a:rPr lang="el-GR" altLang="en-US" i="1" dirty="0">
                <a:solidFill>
                  <a:schemeClr val="tx1">
                    <a:lumMod val="65000"/>
                    <a:lumOff val="35000"/>
                  </a:schemeClr>
                </a:solidFill>
                <a:latin typeface="Open Sans"/>
              </a:rPr>
              <a:t>ρ</a:t>
            </a:r>
            <a:r>
              <a:rPr lang="en-US" altLang="en-US" dirty="0">
                <a:solidFill>
                  <a:schemeClr val="tx1">
                    <a:lumMod val="65000"/>
                    <a:lumOff val="35000"/>
                  </a:schemeClr>
                </a:solidFill>
                <a:latin typeface="Open Sans"/>
              </a:rPr>
              <a:t>/2</a:t>
            </a:r>
            <a:r>
              <a:rPr lang="en-US" altLang="en-US" dirty="0">
                <a:solidFill>
                  <a:schemeClr val="tx1">
                    <a:lumMod val="65000"/>
                    <a:lumOff val="35000"/>
                  </a:schemeClr>
                </a:solidFill>
                <a:latin typeface="Open Sans"/>
                <a:cs typeface="Times New Roman" panose="02020603050405020304" pitchFamily="18" charset="0"/>
              </a:rPr>
              <a:t>    if </a:t>
            </a:r>
            <a:r>
              <a:rPr lang="en-US" altLang="en-US" i="1" dirty="0" err="1">
                <a:solidFill>
                  <a:schemeClr val="tx1">
                    <a:lumMod val="65000"/>
                    <a:lumOff val="35000"/>
                  </a:schemeClr>
                </a:solidFill>
                <a:latin typeface="Open Sans"/>
                <a:cs typeface="Times New Roman" panose="02020603050405020304" pitchFamily="18" charset="0"/>
              </a:rPr>
              <a:t>y</a:t>
            </a:r>
            <a:r>
              <a:rPr lang="en-US" altLang="en-US" i="1" baseline="-25000" dirty="0" err="1">
                <a:solidFill>
                  <a:schemeClr val="tx1">
                    <a:lumMod val="65000"/>
                    <a:lumOff val="35000"/>
                  </a:schemeClr>
                </a:solidFill>
                <a:latin typeface="Open Sans"/>
                <a:cs typeface="Times New Roman" panose="02020603050405020304" pitchFamily="18" charset="0"/>
              </a:rPr>
              <a:t>i</a:t>
            </a:r>
            <a:r>
              <a:rPr lang="en-US" altLang="en-US" baseline="-25000" dirty="0">
                <a:solidFill>
                  <a:schemeClr val="tx1">
                    <a:lumMod val="65000"/>
                    <a:lumOff val="35000"/>
                  </a:schemeClr>
                </a:solidFill>
                <a:latin typeface="Open Sans"/>
                <a:cs typeface="Times New Roman" panose="02020603050405020304" pitchFamily="18" charset="0"/>
              </a:rPr>
              <a:t> </a:t>
            </a:r>
            <a:r>
              <a:rPr lang="en-US" altLang="en-US" dirty="0">
                <a:solidFill>
                  <a:schemeClr val="tx1">
                    <a:lumMod val="65000"/>
                    <a:lumOff val="35000"/>
                  </a:schemeClr>
                </a:solidFill>
                <a:latin typeface="Open Sans"/>
                <a:cs typeface="Times New Roman" panose="02020603050405020304" pitchFamily="18" charset="0"/>
              </a:rPr>
              <a:t>= 1</a:t>
            </a:r>
          </a:p>
        </p:txBody>
      </p:sp>
      <p:sp>
        <p:nvSpPr>
          <p:cNvPr id="35" name="Text Box 7">
            <a:extLst>
              <a:ext uri="{FF2B5EF4-FFF2-40B4-BE49-F238E27FC236}">
                <a16:creationId xmlns:a16="http://schemas.microsoft.com/office/drawing/2014/main" id="{F59E9805-3823-4510-8A9A-5D0FA3F33466}"/>
              </a:ext>
            </a:extLst>
          </p:cNvPr>
          <p:cNvSpPr txBox="1">
            <a:spLocks noChangeArrowheads="1"/>
          </p:cNvSpPr>
          <p:nvPr/>
        </p:nvSpPr>
        <p:spPr bwMode="auto">
          <a:xfrm>
            <a:off x="4438741" y="3662446"/>
            <a:ext cx="381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dirty="0" err="1">
                <a:solidFill>
                  <a:schemeClr val="tx1">
                    <a:lumMod val="65000"/>
                    <a:lumOff val="35000"/>
                  </a:schemeClr>
                </a:solidFill>
                <a:latin typeface="Open Sans"/>
              </a:rPr>
              <a:t>y</a:t>
            </a:r>
            <a:r>
              <a:rPr lang="en-US" altLang="en-US" i="1" baseline="-25000" dirty="0" err="1">
                <a:solidFill>
                  <a:schemeClr val="tx1">
                    <a:lumMod val="65000"/>
                    <a:lumOff val="35000"/>
                  </a:schemeClr>
                </a:solidFill>
                <a:latin typeface="Open Sans"/>
              </a:rPr>
              <a:t>i</a:t>
            </a:r>
            <a:r>
              <a:rPr lang="en-US" altLang="en-US" dirty="0">
                <a:solidFill>
                  <a:schemeClr val="tx1">
                    <a:lumMod val="65000"/>
                    <a:lumOff val="35000"/>
                  </a:schemeClr>
                </a:solidFill>
                <a:latin typeface="Open Sans"/>
              </a:rPr>
              <a:t>(</a:t>
            </a:r>
            <a:r>
              <a:rPr lang="en-US" altLang="en-US" b="1" dirty="0" err="1">
                <a:solidFill>
                  <a:schemeClr val="tx1">
                    <a:lumMod val="65000"/>
                    <a:lumOff val="35000"/>
                  </a:schemeClr>
                </a:solidFill>
                <a:latin typeface="Open Sans"/>
              </a:rPr>
              <a:t>w</a:t>
            </a:r>
            <a:r>
              <a:rPr lang="en-US" altLang="en-US" b="1" baseline="30000" dirty="0" err="1">
                <a:solidFill>
                  <a:schemeClr val="tx1">
                    <a:lumMod val="65000"/>
                    <a:lumOff val="35000"/>
                  </a:schemeClr>
                </a:solidFill>
                <a:latin typeface="Open Sans"/>
              </a:rPr>
              <a:t>T</a:t>
            </a:r>
            <a:r>
              <a:rPr lang="en-US" altLang="en-US" b="1" dirty="0" err="1">
                <a:solidFill>
                  <a:schemeClr val="tx1">
                    <a:lumMod val="65000"/>
                    <a:lumOff val="35000"/>
                  </a:schemeClr>
                </a:solidFill>
                <a:latin typeface="Open Sans"/>
              </a:rPr>
              <a:t>x</a:t>
            </a:r>
            <a:r>
              <a:rPr lang="en-US" altLang="en-US" i="1" baseline="-25000" dirty="0" err="1">
                <a:solidFill>
                  <a:schemeClr val="tx1">
                    <a:lumMod val="65000"/>
                    <a:lumOff val="35000"/>
                  </a:schemeClr>
                </a:solidFill>
                <a:latin typeface="Open Sans"/>
              </a:rPr>
              <a:t>i</a:t>
            </a:r>
            <a:r>
              <a:rPr lang="en-US" altLang="en-US" b="1" dirty="0">
                <a:solidFill>
                  <a:schemeClr val="tx1">
                    <a:lumMod val="65000"/>
                    <a:lumOff val="35000"/>
                  </a:schemeClr>
                </a:solidFill>
                <a:latin typeface="Open Sans"/>
              </a:rPr>
              <a:t> </a:t>
            </a:r>
            <a:r>
              <a:rPr lang="en-US" altLang="en-US" dirty="0">
                <a:solidFill>
                  <a:schemeClr val="tx1">
                    <a:lumMod val="65000"/>
                    <a:lumOff val="35000"/>
                  </a:schemeClr>
                </a:solidFill>
                <a:latin typeface="Open Sans"/>
              </a:rPr>
              <a:t>+ </a:t>
            </a:r>
            <a:r>
              <a:rPr lang="en-US" altLang="en-US" i="1" dirty="0">
                <a:solidFill>
                  <a:schemeClr val="tx1">
                    <a:lumMod val="65000"/>
                    <a:lumOff val="35000"/>
                  </a:schemeClr>
                </a:solidFill>
                <a:latin typeface="Open Sans"/>
              </a:rPr>
              <a:t>b</a:t>
            </a:r>
            <a:r>
              <a:rPr lang="en-US" altLang="en-US" dirty="0">
                <a:solidFill>
                  <a:schemeClr val="tx1">
                    <a:lumMod val="65000"/>
                    <a:lumOff val="35000"/>
                  </a:schemeClr>
                </a:solidFill>
                <a:latin typeface="Open Sans"/>
              </a:rPr>
              <a:t>)</a:t>
            </a:r>
            <a:r>
              <a:rPr lang="en-US" altLang="en-US" b="1" dirty="0">
                <a:solidFill>
                  <a:schemeClr val="tx1">
                    <a:lumMod val="65000"/>
                    <a:lumOff val="35000"/>
                  </a:schemeClr>
                </a:solidFill>
                <a:latin typeface="Open Sans"/>
                <a:cs typeface="Times New Roman" panose="02020603050405020304" pitchFamily="18" charset="0"/>
              </a:rPr>
              <a:t> </a:t>
            </a:r>
            <a:r>
              <a:rPr lang="en-US" altLang="en-US" b="1" dirty="0">
                <a:solidFill>
                  <a:schemeClr val="tx1">
                    <a:lumMod val="65000"/>
                    <a:lumOff val="35000"/>
                  </a:schemeClr>
                </a:solidFill>
                <a:latin typeface="Open Sans"/>
              </a:rPr>
              <a:t>≥</a:t>
            </a:r>
            <a:r>
              <a:rPr lang="en-US" altLang="en-US" b="1" dirty="0">
                <a:solidFill>
                  <a:schemeClr val="tx1">
                    <a:lumMod val="65000"/>
                    <a:lumOff val="35000"/>
                  </a:schemeClr>
                </a:solidFill>
                <a:latin typeface="Open Sans"/>
                <a:cs typeface="Times New Roman" panose="02020603050405020304" pitchFamily="18" charset="0"/>
              </a:rPr>
              <a:t>  </a:t>
            </a:r>
            <a:r>
              <a:rPr lang="el-GR" altLang="en-US" i="1" dirty="0">
                <a:solidFill>
                  <a:schemeClr val="tx1">
                    <a:lumMod val="65000"/>
                    <a:lumOff val="35000"/>
                  </a:schemeClr>
                </a:solidFill>
                <a:latin typeface="Open Sans"/>
              </a:rPr>
              <a:t>ρ</a:t>
            </a:r>
            <a:r>
              <a:rPr lang="en-US" altLang="en-US" dirty="0">
                <a:solidFill>
                  <a:schemeClr val="tx1">
                    <a:lumMod val="65000"/>
                    <a:lumOff val="35000"/>
                  </a:schemeClr>
                </a:solidFill>
                <a:latin typeface="Open Sans"/>
              </a:rPr>
              <a:t>/2</a:t>
            </a:r>
          </a:p>
        </p:txBody>
      </p:sp>
      <p:sp>
        <p:nvSpPr>
          <p:cNvPr id="36" name="Text Box 8">
            <a:extLst>
              <a:ext uri="{FF2B5EF4-FFF2-40B4-BE49-F238E27FC236}">
                <a16:creationId xmlns:a16="http://schemas.microsoft.com/office/drawing/2014/main" id="{D7B60F02-C5B1-4FF9-804E-82AC42FD4AB5}"/>
              </a:ext>
            </a:extLst>
          </p:cNvPr>
          <p:cNvSpPr txBox="1">
            <a:spLocks noChangeArrowheads="1"/>
          </p:cNvSpPr>
          <p:nvPr/>
        </p:nvSpPr>
        <p:spPr bwMode="auto">
          <a:xfrm>
            <a:off x="3787491" y="3615357"/>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solidFill>
                  <a:schemeClr val="tx1">
                    <a:lumMod val="65000"/>
                    <a:lumOff val="35000"/>
                  </a:schemeClr>
                </a:solidFill>
                <a:sym typeface="Symbol" panose="05050102010706020507" pitchFamily="18" charset="2"/>
              </a:rPr>
              <a:t></a:t>
            </a:r>
          </a:p>
        </p:txBody>
      </p:sp>
      <p:graphicFrame>
        <p:nvGraphicFramePr>
          <p:cNvPr id="38" name="Object 6">
            <a:extLst>
              <a:ext uri="{FF2B5EF4-FFF2-40B4-BE49-F238E27FC236}">
                <a16:creationId xmlns:a16="http://schemas.microsoft.com/office/drawing/2014/main" id="{5C660892-7CE5-41FB-8FD5-CC516896AAD5}"/>
              </a:ext>
            </a:extLst>
          </p:cNvPr>
          <p:cNvGraphicFramePr>
            <a:graphicFrameLocks noChangeAspect="1"/>
          </p:cNvGraphicFramePr>
          <p:nvPr>
            <p:extLst>
              <p:ext uri="{D42A27DB-BD31-4B8C-83A1-F6EECF244321}">
                <p14:modId xmlns:p14="http://schemas.microsoft.com/office/powerpoint/2010/main" val="3411298781"/>
              </p:ext>
            </p:extLst>
          </p:nvPr>
        </p:nvGraphicFramePr>
        <p:xfrm>
          <a:off x="10972800" y="5461222"/>
          <a:ext cx="2266950" cy="730250"/>
        </p:xfrm>
        <a:graphic>
          <a:graphicData uri="http://schemas.openxmlformats.org/presentationml/2006/ole">
            <mc:AlternateContent xmlns:mc="http://schemas.openxmlformats.org/markup-compatibility/2006">
              <mc:Choice xmlns:v="urn:schemas-microsoft-com:vml" Requires="v">
                <p:oleObj spid="_x0000_s15838" name="Equation" r:id="rId5" imgW="1460160" imgH="469800" progId="Equation.3">
                  <p:embed/>
                </p:oleObj>
              </mc:Choice>
              <mc:Fallback>
                <p:oleObj name="Equation" r:id="rId5" imgW="1460160" imgH="469800" progId="Equation.3">
                  <p:embed/>
                  <p:pic>
                    <p:nvPicPr>
                      <p:cNvPr id="210950" name="Object 6">
                        <a:extLst>
                          <a:ext uri="{FF2B5EF4-FFF2-40B4-BE49-F238E27FC236}">
                            <a16:creationId xmlns:a16="http://schemas.microsoft.com/office/drawing/2014/main" id="{2E5F2617-4529-45EA-AE5B-5380AE25F0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2800" y="5461222"/>
                        <a:ext cx="226695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5">
            <a:extLst>
              <a:ext uri="{FF2B5EF4-FFF2-40B4-BE49-F238E27FC236}">
                <a16:creationId xmlns:a16="http://schemas.microsoft.com/office/drawing/2014/main" id="{7813A99D-EEF7-4681-86A8-8667B5E6CCA5}"/>
              </a:ext>
            </a:extLst>
          </p:cNvPr>
          <p:cNvGraphicFramePr>
            <a:graphicFrameLocks noChangeAspect="1"/>
          </p:cNvGraphicFramePr>
          <p:nvPr>
            <p:extLst>
              <p:ext uri="{D42A27DB-BD31-4B8C-83A1-F6EECF244321}">
                <p14:modId xmlns:p14="http://schemas.microsoft.com/office/powerpoint/2010/main" val="2782800241"/>
              </p:ext>
            </p:extLst>
          </p:nvPr>
        </p:nvGraphicFramePr>
        <p:xfrm>
          <a:off x="3902200" y="6452958"/>
          <a:ext cx="1409223" cy="759619"/>
        </p:xfrm>
        <a:graphic>
          <a:graphicData uri="http://schemas.openxmlformats.org/presentationml/2006/ole">
            <mc:AlternateContent xmlns:mc="http://schemas.openxmlformats.org/markup-compatibility/2006">
              <mc:Choice xmlns:v="urn:schemas-microsoft-com:vml" Requires="v">
                <p:oleObj spid="_x0000_s15839" name="Equation" r:id="rId7" imgW="825480" imgH="444240" progId="Equation.3">
                  <p:embed/>
                </p:oleObj>
              </mc:Choice>
              <mc:Fallback>
                <p:oleObj name="Equation" r:id="rId7" imgW="825480" imgH="444240" progId="Equation.3">
                  <p:embed/>
                  <p:pic>
                    <p:nvPicPr>
                      <p:cNvPr id="210949" name="Object 5">
                        <a:extLst>
                          <a:ext uri="{FF2B5EF4-FFF2-40B4-BE49-F238E27FC236}">
                            <a16:creationId xmlns:a16="http://schemas.microsoft.com/office/drawing/2014/main" id="{CFFF9593-08C1-423A-9EBA-4EAB38BA6D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2200" y="6452958"/>
                        <a:ext cx="1409223" cy="75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0995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D8329CA-583C-4B1D-9597-2C219BB3422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Linear SVM: Mathematically</a:t>
            </a:r>
          </a:p>
        </p:txBody>
      </p:sp>
      <p:pic>
        <p:nvPicPr>
          <p:cNvPr id="4" name="Shape 375">
            <a:extLst>
              <a:ext uri="{FF2B5EF4-FFF2-40B4-BE49-F238E27FC236}">
                <a16:creationId xmlns:a16="http://schemas.microsoft.com/office/drawing/2014/main" id="{24D7F973-0E77-44D0-8016-A63650A93948}"/>
              </a:ext>
            </a:extLst>
          </p:cNvPr>
          <p:cNvPicPr preferRelativeResize="0"/>
          <p:nvPr/>
        </p:nvPicPr>
        <p:blipFill rotWithShape="1">
          <a:blip r:embed="rId4">
            <a:alphaModFix/>
          </a:blip>
          <a:srcRect/>
          <a:stretch/>
        </p:blipFill>
        <p:spPr>
          <a:xfrm>
            <a:off x="5761855" y="829986"/>
            <a:ext cx="4846320" cy="253919"/>
          </a:xfrm>
          <a:prstGeom prst="rect">
            <a:avLst/>
          </a:prstGeom>
          <a:noFill/>
          <a:ln>
            <a:noFill/>
          </a:ln>
        </p:spPr>
      </p:pic>
      <p:sp>
        <p:nvSpPr>
          <p:cNvPr id="5" name="Rounded Rectangle 73">
            <a:extLst>
              <a:ext uri="{FF2B5EF4-FFF2-40B4-BE49-F238E27FC236}">
                <a16:creationId xmlns:a16="http://schemas.microsoft.com/office/drawing/2014/main" id="{86269B13-12B9-46BD-8FD6-30C8A95C7166}"/>
              </a:ext>
            </a:extLst>
          </p:cNvPr>
          <p:cNvSpPr/>
          <p:nvPr/>
        </p:nvSpPr>
        <p:spPr>
          <a:xfrm>
            <a:off x="2370026" y="4203883"/>
            <a:ext cx="11515945" cy="1049748"/>
          </a:xfrm>
          <a:prstGeom prst="roundRect">
            <a:avLst>
              <a:gd name="adj" fmla="val 114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r>
              <a:rPr lang="en-US" altLang="en-US" sz="2000" dirty="0">
                <a:solidFill>
                  <a:schemeClr val="tx1">
                    <a:lumMod val="65000"/>
                    <a:lumOff val="35000"/>
                  </a:schemeClr>
                </a:solidFill>
                <a:latin typeface="Open Sans" panose="020B0606030504020204"/>
              </a:rPr>
              <a:t>You can reformulate the problem as:</a:t>
            </a:r>
          </a:p>
        </p:txBody>
      </p:sp>
      <p:sp>
        <p:nvSpPr>
          <p:cNvPr id="6" name="Rounded Rectangle 72">
            <a:extLst>
              <a:ext uri="{FF2B5EF4-FFF2-40B4-BE49-F238E27FC236}">
                <a16:creationId xmlns:a16="http://schemas.microsoft.com/office/drawing/2014/main" id="{AD818B41-3368-41BC-B1DB-982F6913F7FF}"/>
              </a:ext>
            </a:extLst>
          </p:cNvPr>
          <p:cNvSpPr/>
          <p:nvPr/>
        </p:nvSpPr>
        <p:spPr>
          <a:xfrm>
            <a:off x="2370027" y="1908605"/>
            <a:ext cx="11515945" cy="1049748"/>
          </a:xfrm>
          <a:prstGeom prst="roundRect">
            <a:avLst>
              <a:gd name="adj" fmla="val 1177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Open Sans" panose="020B0606030504020204"/>
              </a:rPr>
              <a:t>Now, you can formulate the quadratic optimization problem: </a:t>
            </a:r>
          </a:p>
        </p:txBody>
      </p:sp>
      <p:sp>
        <p:nvSpPr>
          <p:cNvPr id="7" name="Text Box 4">
            <a:extLst>
              <a:ext uri="{FF2B5EF4-FFF2-40B4-BE49-F238E27FC236}">
                <a16:creationId xmlns:a16="http://schemas.microsoft.com/office/drawing/2014/main" id="{C33D28A5-03F2-460E-9AA3-A36BDB7CC302}"/>
              </a:ext>
            </a:extLst>
          </p:cNvPr>
          <p:cNvSpPr txBox="1">
            <a:spLocks noChangeArrowheads="1"/>
          </p:cNvSpPr>
          <p:nvPr/>
        </p:nvSpPr>
        <p:spPr bwMode="auto">
          <a:xfrm>
            <a:off x="2370027" y="2956667"/>
            <a:ext cx="5886450" cy="861774"/>
          </a:xfrm>
          <a:prstGeom prst="rect">
            <a:avLst/>
          </a:prstGeom>
          <a:noFill/>
          <a:ln w="25400" algn="ctr">
            <a:solidFill>
              <a:schemeClr val="accent2"/>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chemeClr val="tx1">
                    <a:lumMod val="65000"/>
                    <a:lumOff val="35000"/>
                  </a:schemeClr>
                </a:solidFill>
                <a:latin typeface="Open Sans" panose="020B0606030504020204"/>
              </a:rPr>
              <a:t>Find </a:t>
            </a:r>
            <a:r>
              <a:rPr lang="en-US" altLang="en-US" sz="2000" b="1" dirty="0">
                <a:solidFill>
                  <a:schemeClr val="tx1">
                    <a:lumMod val="65000"/>
                    <a:lumOff val="35000"/>
                  </a:schemeClr>
                </a:solidFill>
                <a:latin typeface="Open Sans" panose="020B0606030504020204"/>
              </a:rPr>
              <a:t>w</a:t>
            </a:r>
            <a:r>
              <a:rPr lang="en-US" altLang="en-US" sz="2000" dirty="0">
                <a:solidFill>
                  <a:schemeClr val="tx1">
                    <a:lumMod val="65000"/>
                    <a:lumOff val="35000"/>
                  </a:schemeClr>
                </a:solidFill>
                <a:latin typeface="Open Sans" panose="020B0606030504020204"/>
              </a:rPr>
              <a:t> and </a:t>
            </a:r>
            <a:r>
              <a:rPr lang="en-US" altLang="en-US" sz="2000" i="1" dirty="0">
                <a:solidFill>
                  <a:schemeClr val="tx1">
                    <a:lumMod val="65000"/>
                    <a:lumOff val="35000"/>
                  </a:schemeClr>
                </a:solidFill>
                <a:latin typeface="Open Sans" panose="020B0606030504020204"/>
              </a:rPr>
              <a:t>b</a:t>
            </a:r>
            <a:r>
              <a:rPr lang="en-US" altLang="en-US" sz="2000" dirty="0">
                <a:solidFill>
                  <a:schemeClr val="tx1">
                    <a:lumMod val="65000"/>
                    <a:lumOff val="35000"/>
                  </a:schemeClr>
                </a:solidFill>
                <a:latin typeface="Open Sans" panose="020B0606030504020204"/>
              </a:rPr>
              <a:t> such that           is maximized </a:t>
            </a:r>
          </a:p>
          <a:p>
            <a:pPr>
              <a:spcBef>
                <a:spcPct val="50000"/>
              </a:spcBef>
            </a:pPr>
            <a:r>
              <a:rPr lang="en-US" altLang="en-US" sz="2000" dirty="0">
                <a:solidFill>
                  <a:schemeClr val="tx1">
                    <a:lumMod val="65000"/>
                    <a:lumOff val="35000"/>
                  </a:schemeClr>
                </a:solidFill>
                <a:latin typeface="Open Sans" panose="020B0606030504020204"/>
              </a:rPr>
              <a:t>and for all (</a:t>
            </a:r>
            <a:r>
              <a:rPr lang="en-US" altLang="en-US" sz="2000" b="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a:t>
            </a:r>
            <a:r>
              <a:rPr lang="en-US" altLang="en-US" sz="2000" dirty="0">
                <a:solidFill>
                  <a:schemeClr val="tx1">
                    <a:lumMod val="65000"/>
                    <a:lumOff val="35000"/>
                  </a:schemeClr>
                </a:solidFill>
                <a:latin typeface="Open Sans" panose="020B0606030504020204"/>
              </a:rPr>
              <a:t>, </a:t>
            </a:r>
            <a:r>
              <a:rPr lang="en-US" altLang="en-US" sz="2000" i="1" dirty="0" err="1">
                <a:solidFill>
                  <a:schemeClr val="tx1">
                    <a:lumMod val="65000"/>
                    <a:lumOff val="35000"/>
                  </a:schemeClr>
                </a:solidFill>
                <a:latin typeface="Open Sans" panose="020B0606030504020204"/>
              </a:rPr>
              <a:t>y</a:t>
            </a:r>
            <a:r>
              <a:rPr lang="en-US" altLang="en-US" sz="2000" i="1" baseline="-25000" dirty="0" err="1">
                <a:solidFill>
                  <a:schemeClr val="tx1">
                    <a:lumMod val="65000"/>
                    <a:lumOff val="35000"/>
                  </a:schemeClr>
                </a:solidFill>
                <a:latin typeface="Open Sans" panose="020B0606030504020204"/>
              </a:rPr>
              <a:t>i</a:t>
            </a:r>
            <a:r>
              <a:rPr lang="en-US" altLang="en-US" sz="2000" dirty="0">
                <a:solidFill>
                  <a:schemeClr val="tx1">
                    <a:lumMod val="65000"/>
                    <a:lumOff val="35000"/>
                  </a:schemeClr>
                </a:solidFill>
                <a:latin typeface="Open Sans" panose="020B0606030504020204"/>
              </a:rPr>
              <a:t>), </a:t>
            </a:r>
            <a:r>
              <a:rPr lang="en-US" altLang="en-US" sz="2000" i="1" dirty="0" err="1">
                <a:solidFill>
                  <a:schemeClr val="tx1">
                    <a:lumMod val="65000"/>
                    <a:lumOff val="35000"/>
                  </a:schemeClr>
                </a:solidFill>
                <a:latin typeface="Open Sans" panose="020B0606030504020204"/>
              </a:rPr>
              <a:t>i</a:t>
            </a:r>
            <a:r>
              <a:rPr lang="en-US" altLang="en-US" sz="2000" dirty="0">
                <a:solidFill>
                  <a:schemeClr val="tx1">
                    <a:lumMod val="65000"/>
                    <a:lumOff val="35000"/>
                  </a:schemeClr>
                </a:solidFill>
                <a:latin typeface="Open Sans" panose="020B0606030504020204"/>
              </a:rPr>
              <a:t>=1..</a:t>
            </a:r>
            <a:r>
              <a:rPr lang="en-US" altLang="en-US" sz="2000" i="1" dirty="0">
                <a:solidFill>
                  <a:schemeClr val="tx1">
                    <a:lumMod val="65000"/>
                    <a:lumOff val="35000"/>
                  </a:schemeClr>
                </a:solidFill>
                <a:latin typeface="Open Sans" panose="020B0606030504020204"/>
              </a:rPr>
              <a:t>n</a:t>
            </a:r>
            <a:r>
              <a:rPr lang="en-US" altLang="en-US" sz="2000" dirty="0">
                <a:solidFill>
                  <a:schemeClr val="tx1">
                    <a:lumMod val="65000"/>
                    <a:lumOff val="35000"/>
                  </a:schemeClr>
                </a:solidFill>
                <a:latin typeface="Open Sans" panose="020B0606030504020204"/>
              </a:rPr>
              <a:t> :     </a:t>
            </a:r>
            <a:r>
              <a:rPr lang="en-US" altLang="en-US" sz="2000" i="1" dirty="0" err="1">
                <a:solidFill>
                  <a:schemeClr val="tx1">
                    <a:lumMod val="65000"/>
                    <a:lumOff val="35000"/>
                  </a:schemeClr>
                </a:solidFill>
                <a:latin typeface="Open Sans" panose="020B0606030504020204"/>
              </a:rPr>
              <a:t>y</a:t>
            </a:r>
            <a:r>
              <a:rPr lang="en-US" altLang="en-US" sz="2000" i="1" baseline="-25000" dirty="0" err="1">
                <a:solidFill>
                  <a:schemeClr val="tx1">
                    <a:lumMod val="65000"/>
                    <a:lumOff val="35000"/>
                  </a:schemeClr>
                </a:solidFill>
                <a:latin typeface="Open Sans" panose="020B0606030504020204"/>
              </a:rPr>
              <a:t>i</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w</a:t>
            </a:r>
            <a:r>
              <a:rPr lang="en-US" altLang="en-US" sz="2000" b="1" baseline="30000" dirty="0" err="1">
                <a:solidFill>
                  <a:schemeClr val="tx1">
                    <a:lumMod val="65000"/>
                    <a:lumOff val="35000"/>
                  </a:schemeClr>
                </a:solidFill>
                <a:latin typeface="Open Sans" panose="020B0606030504020204"/>
              </a:rPr>
              <a:t>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b="1"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rPr>
              <a:t>+ </a:t>
            </a:r>
            <a:r>
              <a:rPr lang="en-US" altLang="en-US" sz="2000" i="1" dirty="0">
                <a:solidFill>
                  <a:schemeClr val="tx1">
                    <a:lumMod val="65000"/>
                    <a:lumOff val="35000"/>
                  </a:schemeClr>
                </a:solidFill>
                <a:latin typeface="Open Sans" panose="020B0606030504020204"/>
              </a:rPr>
              <a:t>b)</a:t>
            </a:r>
            <a:r>
              <a:rPr lang="en-US" altLang="en-US" sz="2000" b="1" dirty="0">
                <a:solidFill>
                  <a:schemeClr val="tx1">
                    <a:lumMod val="65000"/>
                    <a:lumOff val="35000"/>
                  </a:schemeClr>
                </a:solidFill>
                <a:latin typeface="Open Sans" panose="020B0606030504020204"/>
              </a:rPr>
              <a:t> </a:t>
            </a:r>
            <a:r>
              <a:rPr lang="en-US" altLang="en-US" sz="2000" b="1" dirty="0">
                <a:solidFill>
                  <a:schemeClr val="tx1">
                    <a:lumMod val="65000"/>
                    <a:lumOff val="35000"/>
                  </a:schemeClr>
                </a:solidFill>
                <a:latin typeface="Open Sans" panose="020B0606030504020204"/>
                <a:cs typeface="Times New Roman" panose="02020603050405020304" pitchFamily="18" charset="0"/>
              </a:rPr>
              <a:t>≥ </a:t>
            </a:r>
            <a:r>
              <a:rPr lang="en-US" altLang="en-US" sz="2000" dirty="0">
                <a:solidFill>
                  <a:schemeClr val="tx1">
                    <a:lumMod val="65000"/>
                    <a:lumOff val="35000"/>
                  </a:schemeClr>
                </a:solidFill>
                <a:latin typeface="Open Sans" panose="020B0606030504020204"/>
                <a:cs typeface="Times New Roman" panose="02020603050405020304" pitchFamily="18" charset="0"/>
              </a:rPr>
              <a:t>1</a:t>
            </a:r>
          </a:p>
        </p:txBody>
      </p:sp>
      <p:graphicFrame>
        <p:nvGraphicFramePr>
          <p:cNvPr id="8" name="Object 5">
            <a:extLst>
              <a:ext uri="{FF2B5EF4-FFF2-40B4-BE49-F238E27FC236}">
                <a16:creationId xmlns:a16="http://schemas.microsoft.com/office/drawing/2014/main" id="{CF7CB803-C0C0-4B9D-A6EA-6C8BEB3A4AD4}"/>
              </a:ext>
            </a:extLst>
          </p:cNvPr>
          <p:cNvGraphicFramePr>
            <a:graphicFrameLocks noChangeAspect="1"/>
          </p:cNvGraphicFramePr>
          <p:nvPr>
            <p:extLst>
              <p:ext uri="{D42A27DB-BD31-4B8C-83A1-F6EECF244321}">
                <p14:modId xmlns:p14="http://schemas.microsoft.com/office/powerpoint/2010/main" val="255670048"/>
              </p:ext>
            </p:extLst>
          </p:nvPr>
        </p:nvGraphicFramePr>
        <p:xfrm>
          <a:off x="5099355" y="2956667"/>
          <a:ext cx="607091" cy="518832"/>
        </p:xfrm>
        <a:graphic>
          <a:graphicData uri="http://schemas.openxmlformats.org/presentationml/2006/ole">
            <mc:AlternateContent xmlns:mc="http://schemas.openxmlformats.org/markup-compatibility/2006">
              <mc:Choice xmlns:v="urn:schemas-microsoft-com:vml" Requires="v">
                <p:oleObj spid="_x0000_s16623" name="Equation" r:id="rId5" imgW="520560" imgH="444240" progId="Equation.3">
                  <p:embed/>
                </p:oleObj>
              </mc:Choice>
              <mc:Fallback>
                <p:oleObj name="Equation" r:id="rId5" imgW="520560" imgH="444240" progId="Equation.3">
                  <p:embed/>
                  <p:pic>
                    <p:nvPicPr>
                      <p:cNvPr id="211973" name="Object 5">
                        <a:extLst>
                          <a:ext uri="{FF2B5EF4-FFF2-40B4-BE49-F238E27FC236}">
                            <a16:creationId xmlns:a16="http://schemas.microsoft.com/office/drawing/2014/main" id="{3C380AA0-AE6A-4F8F-96E0-C0865D9409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9355" y="2956667"/>
                        <a:ext cx="607091" cy="518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6">
            <a:extLst>
              <a:ext uri="{FF2B5EF4-FFF2-40B4-BE49-F238E27FC236}">
                <a16:creationId xmlns:a16="http://schemas.microsoft.com/office/drawing/2014/main" id="{C8809B84-A6F2-4AFA-947F-4659A6AF4D78}"/>
              </a:ext>
            </a:extLst>
          </p:cNvPr>
          <p:cNvSpPr txBox="1">
            <a:spLocks noChangeArrowheads="1"/>
          </p:cNvSpPr>
          <p:nvPr/>
        </p:nvSpPr>
        <p:spPr bwMode="auto">
          <a:xfrm>
            <a:off x="2370026" y="5253631"/>
            <a:ext cx="6438900" cy="1323439"/>
          </a:xfrm>
          <a:prstGeom prst="rect">
            <a:avLst/>
          </a:prstGeom>
          <a:noFill/>
          <a:ln w="25400" algn="ctr">
            <a:solidFill>
              <a:schemeClr val="accent2"/>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tx1">
                    <a:lumMod val="65000"/>
                    <a:lumOff val="35000"/>
                  </a:schemeClr>
                </a:solidFill>
                <a:latin typeface="Open Sans" panose="020B0606030504020204"/>
              </a:rPr>
              <a:t>Find </a:t>
            </a:r>
            <a:r>
              <a:rPr lang="en-US" altLang="en-US" sz="2000" b="1">
                <a:solidFill>
                  <a:schemeClr val="tx1">
                    <a:lumMod val="65000"/>
                    <a:lumOff val="35000"/>
                  </a:schemeClr>
                </a:solidFill>
                <a:latin typeface="Open Sans" panose="020B0606030504020204"/>
              </a:rPr>
              <a:t>w</a:t>
            </a:r>
            <a:r>
              <a:rPr lang="en-US" altLang="en-US" sz="2000">
                <a:solidFill>
                  <a:schemeClr val="tx1">
                    <a:lumMod val="65000"/>
                    <a:lumOff val="35000"/>
                  </a:schemeClr>
                </a:solidFill>
                <a:latin typeface="Open Sans" panose="020B0606030504020204"/>
              </a:rPr>
              <a:t> and </a:t>
            </a:r>
            <a:r>
              <a:rPr lang="en-US" altLang="en-US" sz="2000" i="1">
                <a:solidFill>
                  <a:schemeClr val="tx1">
                    <a:lumMod val="65000"/>
                    <a:lumOff val="35000"/>
                  </a:schemeClr>
                </a:solidFill>
                <a:latin typeface="Open Sans" panose="020B0606030504020204"/>
              </a:rPr>
              <a:t>b</a:t>
            </a:r>
            <a:r>
              <a:rPr lang="en-US" altLang="en-US" sz="2000">
                <a:solidFill>
                  <a:schemeClr val="tx1">
                    <a:lumMod val="65000"/>
                    <a:lumOff val="35000"/>
                  </a:schemeClr>
                </a:solidFill>
                <a:latin typeface="Open Sans" panose="020B0606030504020204"/>
              </a:rPr>
              <a:t> such that</a:t>
            </a:r>
          </a:p>
          <a:p>
            <a:pPr>
              <a:spcBef>
                <a:spcPct val="50000"/>
              </a:spcBef>
            </a:pPr>
            <a:r>
              <a:rPr lang="el-GR" altLang="en-US" sz="2000" b="1">
                <a:solidFill>
                  <a:schemeClr val="tx1">
                    <a:lumMod val="65000"/>
                    <a:lumOff val="35000"/>
                  </a:schemeClr>
                </a:solidFill>
                <a:cs typeface="Times New Roman" panose="02020603050405020304" pitchFamily="18" charset="0"/>
              </a:rPr>
              <a:t>Φ</a:t>
            </a:r>
            <a:r>
              <a:rPr lang="en-US" altLang="en-US" sz="2000">
                <a:solidFill>
                  <a:schemeClr val="tx1">
                    <a:lumMod val="65000"/>
                    <a:lumOff val="35000"/>
                  </a:schemeClr>
                </a:solidFill>
                <a:latin typeface="Open Sans" panose="020B0606030504020204"/>
                <a:cs typeface="Times New Roman" panose="02020603050405020304" pitchFamily="18" charset="0"/>
              </a:rPr>
              <a:t>(</a:t>
            </a:r>
            <a:r>
              <a:rPr lang="en-US" altLang="en-US" sz="2000" b="1">
                <a:solidFill>
                  <a:schemeClr val="tx1">
                    <a:lumMod val="65000"/>
                    <a:lumOff val="35000"/>
                  </a:schemeClr>
                </a:solidFill>
                <a:latin typeface="Open Sans" panose="020B0606030504020204"/>
                <a:cs typeface="Times New Roman" panose="02020603050405020304" pitchFamily="18" charset="0"/>
              </a:rPr>
              <a:t>w</a:t>
            </a:r>
            <a:r>
              <a:rPr lang="en-US" altLang="en-US" sz="2000">
                <a:solidFill>
                  <a:schemeClr val="tx1">
                    <a:lumMod val="65000"/>
                    <a:lumOff val="35000"/>
                  </a:schemeClr>
                </a:solidFill>
                <a:latin typeface="Open Sans" panose="020B0606030504020204"/>
                <a:cs typeface="Times New Roman" panose="02020603050405020304" pitchFamily="18" charset="0"/>
              </a:rPr>
              <a:t>)</a:t>
            </a:r>
            <a:r>
              <a:rPr lang="en-US" altLang="en-US" sz="2000" b="1">
                <a:solidFill>
                  <a:schemeClr val="tx1">
                    <a:lumMod val="65000"/>
                    <a:lumOff val="35000"/>
                  </a:schemeClr>
                </a:solidFill>
                <a:latin typeface="Open Sans" panose="020B0606030504020204"/>
                <a:cs typeface="Times New Roman" panose="02020603050405020304" pitchFamily="18" charset="0"/>
              </a:rPr>
              <a:t> = ||w||</a:t>
            </a:r>
            <a:r>
              <a:rPr lang="en-US" altLang="en-US" sz="2000" baseline="30000">
                <a:solidFill>
                  <a:schemeClr val="tx1">
                    <a:lumMod val="65000"/>
                    <a:lumOff val="35000"/>
                  </a:schemeClr>
                </a:solidFill>
                <a:latin typeface="Open Sans" panose="020B0606030504020204"/>
                <a:cs typeface="Times New Roman" panose="02020603050405020304" pitchFamily="18" charset="0"/>
              </a:rPr>
              <a:t>2</a:t>
            </a:r>
            <a:r>
              <a:rPr lang="en-US" altLang="en-US" sz="2000">
                <a:solidFill>
                  <a:schemeClr val="tx1">
                    <a:lumMod val="65000"/>
                    <a:lumOff val="35000"/>
                  </a:schemeClr>
                </a:solidFill>
                <a:latin typeface="Open Sans" panose="020B0606030504020204"/>
                <a:cs typeface="Times New Roman" panose="02020603050405020304" pitchFamily="18" charset="0"/>
              </a:rPr>
              <a:t>=</a:t>
            </a:r>
            <a:r>
              <a:rPr lang="en-US" altLang="en-US" sz="2000" b="1">
                <a:solidFill>
                  <a:schemeClr val="tx1">
                    <a:lumMod val="65000"/>
                    <a:lumOff val="35000"/>
                  </a:schemeClr>
                </a:solidFill>
                <a:latin typeface="Open Sans" panose="020B0606030504020204"/>
              </a:rPr>
              <a:t>w</a:t>
            </a:r>
            <a:r>
              <a:rPr lang="en-US" altLang="en-US" sz="2000" baseline="30000">
                <a:solidFill>
                  <a:schemeClr val="tx1">
                    <a:lumMod val="65000"/>
                    <a:lumOff val="35000"/>
                  </a:schemeClr>
                </a:solidFill>
                <a:latin typeface="Open Sans" panose="020B0606030504020204"/>
              </a:rPr>
              <a:t>T</a:t>
            </a:r>
            <a:r>
              <a:rPr lang="en-US" altLang="en-US" sz="2000" b="1">
                <a:solidFill>
                  <a:schemeClr val="tx1">
                    <a:lumMod val="65000"/>
                    <a:lumOff val="35000"/>
                  </a:schemeClr>
                </a:solidFill>
                <a:latin typeface="Open Sans" panose="020B0606030504020204"/>
              </a:rPr>
              <a:t>w</a:t>
            </a:r>
            <a:r>
              <a:rPr lang="en-US" altLang="en-US" sz="2000">
                <a:solidFill>
                  <a:schemeClr val="tx1">
                    <a:lumMod val="65000"/>
                    <a:lumOff val="35000"/>
                  </a:schemeClr>
                </a:solidFill>
                <a:latin typeface="Open Sans" panose="020B0606030504020204"/>
              </a:rPr>
              <a:t>  is minimized </a:t>
            </a:r>
          </a:p>
          <a:p>
            <a:pPr>
              <a:spcBef>
                <a:spcPct val="50000"/>
              </a:spcBef>
            </a:pPr>
            <a:r>
              <a:rPr lang="en-US" altLang="en-US" sz="2000">
                <a:solidFill>
                  <a:schemeClr val="tx1">
                    <a:lumMod val="65000"/>
                    <a:lumOff val="35000"/>
                  </a:schemeClr>
                </a:solidFill>
                <a:latin typeface="Open Sans" panose="020B0606030504020204"/>
              </a:rPr>
              <a:t>and for all (</a:t>
            </a:r>
            <a:r>
              <a:rPr lang="en-US" altLang="en-US" sz="2000" b="1">
                <a:solidFill>
                  <a:schemeClr val="tx1">
                    <a:lumMod val="65000"/>
                    <a:lumOff val="35000"/>
                  </a:schemeClr>
                </a:solidFill>
                <a:latin typeface="Open Sans" panose="020B0606030504020204"/>
              </a:rPr>
              <a:t>x</a:t>
            </a:r>
            <a:r>
              <a:rPr lang="en-US" altLang="en-US" sz="2000" i="1" baseline="-25000">
                <a:solidFill>
                  <a:schemeClr val="tx1">
                    <a:lumMod val="65000"/>
                    <a:lumOff val="35000"/>
                  </a:schemeClr>
                </a:solidFill>
                <a:latin typeface="Open Sans" panose="020B0606030504020204"/>
              </a:rPr>
              <a:t>i</a:t>
            </a:r>
            <a:r>
              <a:rPr lang="en-US" altLang="en-US" sz="2000">
                <a:solidFill>
                  <a:schemeClr val="tx1">
                    <a:lumMod val="65000"/>
                    <a:lumOff val="35000"/>
                  </a:schemeClr>
                </a:solidFill>
                <a:latin typeface="Open Sans" panose="020B0606030504020204"/>
              </a:rPr>
              <a:t>, </a:t>
            </a:r>
            <a:r>
              <a:rPr lang="en-US" altLang="en-US" sz="2000" i="1">
                <a:solidFill>
                  <a:schemeClr val="tx1">
                    <a:lumMod val="65000"/>
                    <a:lumOff val="35000"/>
                  </a:schemeClr>
                </a:solidFill>
                <a:latin typeface="Open Sans" panose="020B0606030504020204"/>
              </a:rPr>
              <a:t>y</a:t>
            </a:r>
            <a:r>
              <a:rPr lang="en-US" altLang="en-US" sz="2000" i="1" baseline="-25000">
                <a:solidFill>
                  <a:schemeClr val="tx1">
                    <a:lumMod val="65000"/>
                    <a:lumOff val="35000"/>
                  </a:schemeClr>
                </a:solidFill>
                <a:latin typeface="Open Sans" panose="020B0606030504020204"/>
              </a:rPr>
              <a:t>i</a:t>
            </a:r>
            <a:r>
              <a:rPr lang="en-US" altLang="en-US" sz="2000">
                <a:solidFill>
                  <a:schemeClr val="tx1">
                    <a:lumMod val="65000"/>
                    <a:lumOff val="35000"/>
                  </a:schemeClr>
                </a:solidFill>
                <a:latin typeface="Open Sans" panose="020B0606030504020204"/>
              </a:rPr>
              <a:t>), </a:t>
            </a:r>
            <a:r>
              <a:rPr lang="en-US" altLang="en-US" sz="2000" i="1">
                <a:solidFill>
                  <a:schemeClr val="tx1">
                    <a:lumMod val="65000"/>
                    <a:lumOff val="35000"/>
                  </a:schemeClr>
                </a:solidFill>
                <a:latin typeface="Open Sans" panose="020B0606030504020204"/>
              </a:rPr>
              <a:t>i</a:t>
            </a:r>
            <a:r>
              <a:rPr lang="en-US" altLang="en-US" sz="2000">
                <a:solidFill>
                  <a:schemeClr val="tx1">
                    <a:lumMod val="65000"/>
                    <a:lumOff val="35000"/>
                  </a:schemeClr>
                </a:solidFill>
                <a:latin typeface="Open Sans" panose="020B0606030504020204"/>
              </a:rPr>
              <a:t>=1..</a:t>
            </a:r>
            <a:r>
              <a:rPr lang="en-US" altLang="en-US" sz="2000" i="1">
                <a:solidFill>
                  <a:schemeClr val="tx1">
                    <a:lumMod val="65000"/>
                    <a:lumOff val="35000"/>
                  </a:schemeClr>
                </a:solidFill>
                <a:latin typeface="Open Sans" panose="020B0606030504020204"/>
              </a:rPr>
              <a:t>n</a:t>
            </a:r>
            <a:r>
              <a:rPr lang="en-US" altLang="en-US" sz="2000">
                <a:solidFill>
                  <a:schemeClr val="tx1">
                    <a:lumMod val="65000"/>
                    <a:lumOff val="35000"/>
                  </a:schemeClr>
                </a:solidFill>
                <a:latin typeface="Open Sans" panose="020B0606030504020204"/>
              </a:rPr>
              <a:t> :    </a:t>
            </a:r>
            <a:r>
              <a:rPr lang="en-US" altLang="en-US" sz="2000" i="1">
                <a:solidFill>
                  <a:schemeClr val="tx1">
                    <a:lumMod val="65000"/>
                    <a:lumOff val="35000"/>
                  </a:schemeClr>
                </a:solidFill>
                <a:latin typeface="Open Sans" panose="020B0606030504020204"/>
              </a:rPr>
              <a:t>y</a:t>
            </a:r>
            <a:r>
              <a:rPr lang="en-US" altLang="en-US" sz="2000" i="1" baseline="-25000">
                <a:solidFill>
                  <a:schemeClr val="tx1">
                    <a:lumMod val="65000"/>
                    <a:lumOff val="35000"/>
                  </a:schemeClr>
                </a:solidFill>
                <a:latin typeface="Open Sans" panose="020B0606030504020204"/>
              </a:rPr>
              <a:t>i</a:t>
            </a:r>
            <a:r>
              <a:rPr lang="en-US" altLang="en-US" sz="2000">
                <a:solidFill>
                  <a:schemeClr val="tx1">
                    <a:lumMod val="65000"/>
                    <a:lumOff val="35000"/>
                  </a:schemeClr>
                </a:solidFill>
                <a:latin typeface="Open Sans" panose="020B0606030504020204"/>
              </a:rPr>
              <a:t> (</a:t>
            </a:r>
            <a:r>
              <a:rPr lang="en-US" altLang="en-US" sz="2000" b="1">
                <a:solidFill>
                  <a:schemeClr val="tx1">
                    <a:lumMod val="65000"/>
                    <a:lumOff val="35000"/>
                  </a:schemeClr>
                </a:solidFill>
                <a:latin typeface="Open Sans" panose="020B0606030504020204"/>
              </a:rPr>
              <a:t>w</a:t>
            </a:r>
            <a:r>
              <a:rPr lang="en-US" altLang="en-US" sz="2000" b="1" baseline="30000">
                <a:solidFill>
                  <a:schemeClr val="tx1">
                    <a:lumMod val="65000"/>
                    <a:lumOff val="35000"/>
                  </a:schemeClr>
                </a:solidFill>
                <a:latin typeface="Open Sans" panose="020B0606030504020204"/>
              </a:rPr>
              <a:t>T</a:t>
            </a:r>
            <a:r>
              <a:rPr lang="en-US" altLang="en-US" sz="2000" b="1">
                <a:solidFill>
                  <a:schemeClr val="tx1">
                    <a:lumMod val="65000"/>
                    <a:lumOff val="35000"/>
                  </a:schemeClr>
                </a:solidFill>
                <a:latin typeface="Open Sans" panose="020B0606030504020204"/>
              </a:rPr>
              <a:t>x</a:t>
            </a:r>
            <a:r>
              <a:rPr lang="en-US" altLang="en-US" sz="2000" i="1" baseline="-25000">
                <a:solidFill>
                  <a:schemeClr val="tx1">
                    <a:lumMod val="65000"/>
                    <a:lumOff val="35000"/>
                  </a:schemeClr>
                </a:solidFill>
                <a:latin typeface="Open Sans" panose="020B0606030504020204"/>
              </a:rPr>
              <a:t>i</a:t>
            </a:r>
            <a:r>
              <a:rPr lang="en-US" altLang="en-US" sz="2000" b="1">
                <a:solidFill>
                  <a:schemeClr val="tx1">
                    <a:lumMod val="65000"/>
                    <a:lumOff val="35000"/>
                  </a:schemeClr>
                </a:solidFill>
                <a:latin typeface="Open Sans" panose="020B0606030504020204"/>
              </a:rPr>
              <a:t> </a:t>
            </a:r>
            <a:r>
              <a:rPr lang="en-US" altLang="en-US" sz="2000">
                <a:solidFill>
                  <a:schemeClr val="tx1">
                    <a:lumMod val="65000"/>
                    <a:lumOff val="35000"/>
                  </a:schemeClr>
                </a:solidFill>
                <a:latin typeface="Open Sans" panose="020B0606030504020204"/>
              </a:rPr>
              <a:t>+ </a:t>
            </a:r>
            <a:r>
              <a:rPr lang="en-US" altLang="en-US" sz="2000" i="1">
                <a:solidFill>
                  <a:schemeClr val="tx1">
                    <a:lumMod val="65000"/>
                    <a:lumOff val="35000"/>
                  </a:schemeClr>
                </a:solidFill>
                <a:latin typeface="Open Sans" panose="020B0606030504020204"/>
              </a:rPr>
              <a:t>b</a:t>
            </a:r>
            <a:r>
              <a:rPr lang="en-US" altLang="en-US" sz="2000">
                <a:solidFill>
                  <a:schemeClr val="tx1">
                    <a:lumMod val="65000"/>
                    <a:lumOff val="35000"/>
                  </a:schemeClr>
                </a:solidFill>
                <a:latin typeface="Open Sans" panose="020B0606030504020204"/>
              </a:rPr>
              <a:t>)</a:t>
            </a:r>
            <a:r>
              <a:rPr lang="en-US" altLang="en-US" sz="2000" b="1">
                <a:solidFill>
                  <a:schemeClr val="tx1">
                    <a:lumMod val="65000"/>
                    <a:lumOff val="35000"/>
                  </a:schemeClr>
                </a:solidFill>
                <a:latin typeface="Open Sans" panose="020B0606030504020204"/>
              </a:rPr>
              <a:t> </a:t>
            </a:r>
            <a:r>
              <a:rPr lang="en-US" altLang="en-US" sz="2000" b="1">
                <a:solidFill>
                  <a:schemeClr val="tx1">
                    <a:lumMod val="65000"/>
                    <a:lumOff val="35000"/>
                  </a:schemeClr>
                </a:solidFill>
                <a:latin typeface="Open Sans" panose="020B0606030504020204"/>
                <a:cs typeface="Times New Roman" panose="02020603050405020304" pitchFamily="18" charset="0"/>
              </a:rPr>
              <a:t>≥ </a:t>
            </a:r>
            <a:r>
              <a:rPr lang="en-US" altLang="en-US" sz="2000">
                <a:solidFill>
                  <a:schemeClr val="tx1">
                    <a:lumMod val="65000"/>
                    <a:lumOff val="35000"/>
                  </a:schemeClr>
                </a:solidFill>
                <a:latin typeface="Open Sans" panose="020B0606030504020204"/>
                <a:cs typeface="Times New Roman" panose="02020603050405020304" pitchFamily="18" charset="0"/>
              </a:rPr>
              <a:t>1</a:t>
            </a:r>
          </a:p>
        </p:txBody>
      </p:sp>
    </p:spTree>
    <p:extLst>
      <p:ext uri="{BB962C8B-B14F-4D97-AF65-F5344CB8AC3E}">
        <p14:creationId xmlns:p14="http://schemas.microsoft.com/office/powerpoint/2010/main" val="17538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45713F5-8524-4AEB-93BD-5610FC420FC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Classification: E</a:t>
            </a:r>
            <a:r>
              <a:rPr lang="en-US" dirty="0">
                <a:solidFill>
                  <a:schemeClr val="tx1">
                    <a:lumMod val="75000"/>
                    <a:lumOff val="25000"/>
                  </a:schemeClr>
                </a:solidFill>
              </a:rPr>
              <a:t>xample</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21CA6233-B918-4DCA-BFB9-D1F89225345B}"/>
              </a:ext>
            </a:extLst>
          </p:cNvPr>
          <p:cNvPicPr preferRelativeResize="0"/>
          <p:nvPr/>
        </p:nvPicPr>
        <p:blipFill rotWithShape="1">
          <a:blip r:embed="rId3">
            <a:alphaModFix/>
          </a:blip>
          <a:srcRect/>
          <a:stretch/>
        </p:blipFill>
        <p:spPr>
          <a:xfrm>
            <a:off x="6182404" y="829986"/>
            <a:ext cx="4005223" cy="253919"/>
          </a:xfrm>
          <a:prstGeom prst="rect">
            <a:avLst/>
          </a:prstGeom>
          <a:noFill/>
          <a:ln>
            <a:noFill/>
          </a:ln>
        </p:spPr>
      </p:pic>
      <p:grpSp>
        <p:nvGrpSpPr>
          <p:cNvPr id="5" name="Group 3">
            <a:extLst>
              <a:ext uri="{FF2B5EF4-FFF2-40B4-BE49-F238E27FC236}">
                <a16:creationId xmlns:a16="http://schemas.microsoft.com/office/drawing/2014/main" id="{2A8AA005-7646-42C2-8AC9-F57848CD6E56}"/>
              </a:ext>
            </a:extLst>
          </p:cNvPr>
          <p:cNvGrpSpPr>
            <a:grpSpLocks/>
          </p:cNvGrpSpPr>
          <p:nvPr/>
        </p:nvGrpSpPr>
        <p:grpSpPr bwMode="auto">
          <a:xfrm>
            <a:off x="7895287" y="2203691"/>
            <a:ext cx="2517522" cy="2007670"/>
            <a:chOff x="2800" y="989"/>
            <a:chExt cx="1190" cy="949"/>
          </a:xfrm>
        </p:grpSpPr>
        <p:pic>
          <p:nvPicPr>
            <p:cNvPr id="6" name="Picture 4">
              <a:extLst>
                <a:ext uri="{FF2B5EF4-FFF2-40B4-BE49-F238E27FC236}">
                  <a16:creationId xmlns:a16="http://schemas.microsoft.com/office/drawing/2014/main" id="{4DCD1E7B-38B3-40F3-A939-F00609F33CCA}"/>
                </a:ext>
              </a:extLst>
            </p:cNvPr>
            <p:cNvPicPr>
              <a:picLocks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5">
              <a:extLst>
                <a:ext uri="{FF2B5EF4-FFF2-40B4-BE49-F238E27FC236}">
                  <a16:creationId xmlns:a16="http://schemas.microsoft.com/office/drawing/2014/main" id="{D84BBA74-5F2A-4B08-9590-D54880A44F56}"/>
                </a:ext>
              </a:extLst>
            </p:cNvPr>
            <p:cNvSpPr>
              <a:spLocks noChangeArrowheads="1"/>
            </p:cNvSpPr>
            <p:nvPr/>
          </p:nvSpPr>
          <p:spPr bwMode="auto">
            <a:xfrm>
              <a:off x="3110" y="1434"/>
              <a:ext cx="56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zh-CN" sz="2000" dirty="0">
                  <a:solidFill>
                    <a:schemeClr val="tx1">
                      <a:lumMod val="65000"/>
                      <a:lumOff val="35000"/>
                    </a:schemeClr>
                  </a:solidFill>
                  <a:latin typeface="Open Sans"/>
                </a:rPr>
                <a:t>Classifier</a:t>
              </a:r>
            </a:p>
          </p:txBody>
        </p:sp>
      </p:grpSp>
      <p:grpSp>
        <p:nvGrpSpPr>
          <p:cNvPr id="8" name="Group 6">
            <a:extLst>
              <a:ext uri="{FF2B5EF4-FFF2-40B4-BE49-F238E27FC236}">
                <a16:creationId xmlns:a16="http://schemas.microsoft.com/office/drawing/2014/main" id="{E5036DB5-649A-494D-B008-EC69B339CAF4}"/>
              </a:ext>
            </a:extLst>
          </p:cNvPr>
          <p:cNvGrpSpPr>
            <a:grpSpLocks/>
          </p:cNvGrpSpPr>
          <p:nvPr/>
        </p:nvGrpSpPr>
        <p:grpSpPr bwMode="auto">
          <a:xfrm>
            <a:off x="4537761" y="3719482"/>
            <a:ext cx="2263654" cy="2007670"/>
            <a:chOff x="1359" y="1723"/>
            <a:chExt cx="1070" cy="949"/>
          </a:xfrm>
        </p:grpSpPr>
        <p:pic>
          <p:nvPicPr>
            <p:cNvPr id="9" name="Picture 7">
              <a:extLst>
                <a:ext uri="{FF2B5EF4-FFF2-40B4-BE49-F238E27FC236}">
                  <a16:creationId xmlns:a16="http://schemas.microsoft.com/office/drawing/2014/main" id="{52F369A4-B871-4120-B92F-AA97C3FBDDD8}"/>
                </a:ext>
              </a:extLst>
            </p:cNvPr>
            <p:cNvPicPr>
              <a:picLocks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8">
              <a:extLst>
                <a:ext uri="{FF2B5EF4-FFF2-40B4-BE49-F238E27FC236}">
                  <a16:creationId xmlns:a16="http://schemas.microsoft.com/office/drawing/2014/main" id="{2DED0886-0831-4EDD-9DCF-20E2BAE9450C}"/>
                </a:ext>
              </a:extLst>
            </p:cNvPr>
            <p:cNvSpPr>
              <a:spLocks noChangeArrowheads="1"/>
            </p:cNvSpPr>
            <p:nvPr/>
          </p:nvSpPr>
          <p:spPr bwMode="auto">
            <a:xfrm>
              <a:off x="1423" y="2094"/>
              <a:ext cx="934"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en-US" altLang="zh-CN" sz="2000" dirty="0">
                  <a:solidFill>
                    <a:schemeClr val="tx1">
                      <a:lumMod val="65000"/>
                      <a:lumOff val="35000"/>
                    </a:schemeClr>
                  </a:solidFill>
                  <a:latin typeface="Open Sans"/>
                </a:rPr>
                <a:t>Testing</a:t>
              </a:r>
            </a:p>
            <a:p>
              <a:pPr algn="ctr" eaLnBrk="0" hangingPunct="0"/>
              <a:r>
                <a:rPr lang="en-US" altLang="zh-CN" sz="2000" dirty="0">
                  <a:solidFill>
                    <a:schemeClr val="tx1">
                      <a:lumMod val="65000"/>
                      <a:lumOff val="35000"/>
                    </a:schemeClr>
                  </a:solidFill>
                  <a:latin typeface="Open Sans"/>
                </a:rPr>
                <a:t>Data</a:t>
              </a:r>
            </a:p>
          </p:txBody>
        </p:sp>
      </p:grpSp>
      <p:sp>
        <p:nvSpPr>
          <p:cNvPr id="12" name="Line 10">
            <a:extLst>
              <a:ext uri="{FF2B5EF4-FFF2-40B4-BE49-F238E27FC236}">
                <a16:creationId xmlns:a16="http://schemas.microsoft.com/office/drawing/2014/main" id="{80DAF8E2-6B98-40FD-B8B1-7285B07E8296}"/>
              </a:ext>
            </a:extLst>
          </p:cNvPr>
          <p:cNvSpPr>
            <a:spLocks noChangeShapeType="1"/>
          </p:cNvSpPr>
          <p:nvPr/>
        </p:nvSpPr>
        <p:spPr bwMode="auto">
          <a:xfrm flipH="1">
            <a:off x="2348026" y="5589373"/>
            <a:ext cx="2191725" cy="932963"/>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11">
            <a:extLst>
              <a:ext uri="{FF2B5EF4-FFF2-40B4-BE49-F238E27FC236}">
                <a16:creationId xmlns:a16="http://schemas.microsoft.com/office/drawing/2014/main" id="{FAD355FB-DD7C-4735-9AF8-916948A89492}"/>
              </a:ext>
            </a:extLst>
          </p:cNvPr>
          <p:cNvSpPr>
            <a:spLocks noChangeShapeType="1"/>
          </p:cNvSpPr>
          <p:nvPr/>
        </p:nvSpPr>
        <p:spPr bwMode="auto">
          <a:xfrm>
            <a:off x="6649094" y="5625934"/>
            <a:ext cx="2699460" cy="932963"/>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AutoShape 12">
            <a:extLst>
              <a:ext uri="{FF2B5EF4-FFF2-40B4-BE49-F238E27FC236}">
                <a16:creationId xmlns:a16="http://schemas.microsoft.com/office/drawing/2014/main" id="{526C6D21-707A-4D5F-81D5-07044162A068}"/>
              </a:ext>
            </a:extLst>
          </p:cNvPr>
          <p:cNvSpPr>
            <a:spLocks noChangeArrowheads="1"/>
          </p:cNvSpPr>
          <p:nvPr/>
        </p:nvSpPr>
        <p:spPr bwMode="auto">
          <a:xfrm>
            <a:off x="11855773" y="6825740"/>
            <a:ext cx="587968" cy="1337496"/>
          </a:xfrm>
          <a:prstGeom prst="downArrow">
            <a:avLst>
              <a:gd name="adj1" fmla="val 50000"/>
              <a:gd name="adj2" fmla="val 53294"/>
            </a:avLst>
          </a:prstGeom>
          <a:solidFill>
            <a:srgbClr val="5EB9C2"/>
          </a:solidFill>
          <a:ln w="12700">
            <a:noFill/>
            <a:miter lim="800000"/>
            <a:headEnd/>
            <a:tailEnd/>
          </a:ln>
          <a:effectLst/>
        </p:spPr>
        <p:txBody>
          <a:bodyPr wrap="none" anchor="ctr"/>
          <a:lstStyle/>
          <a:p>
            <a:endParaRPr lang="en-IN"/>
          </a:p>
        </p:txBody>
      </p:sp>
      <p:sp>
        <p:nvSpPr>
          <p:cNvPr id="15" name="Freeform 13">
            <a:extLst>
              <a:ext uri="{FF2B5EF4-FFF2-40B4-BE49-F238E27FC236}">
                <a16:creationId xmlns:a16="http://schemas.microsoft.com/office/drawing/2014/main" id="{9BB15A3F-8D7B-48CB-A50A-C0210345EB04}"/>
              </a:ext>
            </a:extLst>
          </p:cNvPr>
          <p:cNvSpPr>
            <a:spLocks/>
          </p:cNvSpPr>
          <p:nvPr/>
        </p:nvSpPr>
        <p:spPr bwMode="auto">
          <a:xfrm>
            <a:off x="10538686" y="3077922"/>
            <a:ext cx="1254529" cy="1021817"/>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5EB9C2"/>
          </a:solidFill>
          <a:ln w="12700" cap="rnd" cmpd="sng">
            <a:noFill/>
            <a:prstDash val="solid"/>
            <a:round/>
            <a:headEnd/>
            <a:tailEnd/>
          </a:ln>
          <a:effectLst/>
        </p:spPr>
        <p:txBody>
          <a:bodyPr/>
          <a:lstStyle/>
          <a:p>
            <a:endParaRPr lang="en-IN"/>
          </a:p>
        </p:txBody>
      </p:sp>
      <p:grpSp>
        <p:nvGrpSpPr>
          <p:cNvPr id="16" name="Group 14">
            <a:extLst>
              <a:ext uri="{FF2B5EF4-FFF2-40B4-BE49-F238E27FC236}">
                <a16:creationId xmlns:a16="http://schemas.microsoft.com/office/drawing/2014/main" id="{07505711-0925-4997-A49F-F9C8888D4C5D}"/>
              </a:ext>
            </a:extLst>
          </p:cNvPr>
          <p:cNvGrpSpPr>
            <a:grpSpLocks/>
          </p:cNvGrpSpPr>
          <p:nvPr/>
        </p:nvGrpSpPr>
        <p:grpSpPr bwMode="auto">
          <a:xfrm>
            <a:off x="10829576" y="4359451"/>
            <a:ext cx="2373663" cy="1087400"/>
            <a:chOff x="4187" y="2008"/>
            <a:chExt cx="1122" cy="514"/>
          </a:xfrm>
        </p:grpSpPr>
        <p:pic>
          <p:nvPicPr>
            <p:cNvPr id="17" name="Picture 15">
              <a:extLst>
                <a:ext uri="{FF2B5EF4-FFF2-40B4-BE49-F238E27FC236}">
                  <a16:creationId xmlns:a16="http://schemas.microsoft.com/office/drawing/2014/main" id="{95FF2F56-95C5-4040-B51F-4D07461FBF1C}"/>
                </a:ext>
              </a:extLst>
            </p:cNvPr>
            <p:cNvPicPr>
              <a:picLocks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6">
              <a:extLst>
                <a:ext uri="{FF2B5EF4-FFF2-40B4-BE49-F238E27FC236}">
                  <a16:creationId xmlns:a16="http://schemas.microsoft.com/office/drawing/2014/main" id="{A08F2C8D-A625-4F4A-A5FB-A9921CB8AF35}"/>
                </a:ext>
              </a:extLst>
            </p:cNvPr>
            <p:cNvSpPr>
              <a:spLocks noChangeArrowheads="1"/>
            </p:cNvSpPr>
            <p:nvPr/>
          </p:nvSpPr>
          <p:spPr bwMode="auto">
            <a:xfrm>
              <a:off x="4358" y="2237"/>
              <a:ext cx="77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altLang="zh-CN" sz="2000" dirty="0">
                  <a:solidFill>
                    <a:schemeClr val="tx1">
                      <a:lumMod val="65000"/>
                      <a:lumOff val="35000"/>
                    </a:schemeClr>
                  </a:solidFill>
                  <a:latin typeface="Open Sans"/>
                </a:rPr>
                <a:t>Unseen Data</a:t>
              </a:r>
            </a:p>
          </p:txBody>
        </p:sp>
      </p:grpSp>
      <p:sp>
        <p:nvSpPr>
          <p:cNvPr id="19" name="Rectangle 17">
            <a:extLst>
              <a:ext uri="{FF2B5EF4-FFF2-40B4-BE49-F238E27FC236}">
                <a16:creationId xmlns:a16="http://schemas.microsoft.com/office/drawing/2014/main" id="{3CC47B5C-EF92-4BF1-A0B4-723AEEC92A60}"/>
              </a:ext>
            </a:extLst>
          </p:cNvPr>
          <p:cNvSpPr>
            <a:spLocks noChangeArrowheads="1"/>
          </p:cNvSpPr>
          <p:nvPr/>
        </p:nvSpPr>
        <p:spPr bwMode="auto">
          <a:xfrm>
            <a:off x="10254596" y="5895953"/>
            <a:ext cx="3480674" cy="400752"/>
          </a:xfrm>
          <a:prstGeom prst="rect">
            <a:avLst/>
          </a:prstGeom>
          <a:solidFill>
            <a:srgbClr val="EFD5C3"/>
          </a:solidFill>
          <a:ln>
            <a:solidFill>
              <a:schemeClr val="accent2"/>
            </a:solidFill>
          </a:ln>
          <a:effectLst/>
        </p:spPr>
        <p:txBody>
          <a:bodyPr wrap="square" lIns="92075" tIns="46038" rIns="92075" bIns="46038" anchor="ctr">
            <a:spAutoFit/>
          </a:bodyPr>
          <a:lstStyle/>
          <a:p>
            <a:pPr algn="ctr" eaLnBrk="0" hangingPunct="0"/>
            <a:r>
              <a:rPr lang="en-US" altLang="zh-CN" sz="2000" dirty="0">
                <a:solidFill>
                  <a:schemeClr val="tx1">
                    <a:lumMod val="65000"/>
                    <a:lumOff val="35000"/>
                  </a:schemeClr>
                </a:solidFill>
                <a:latin typeface="Open Sans" panose="020B0604020202020204"/>
              </a:rPr>
              <a:t>(Jeff, Professor, 4)</a:t>
            </a:r>
          </a:p>
        </p:txBody>
      </p:sp>
      <p:sp>
        <p:nvSpPr>
          <p:cNvPr id="20" name="Line 18">
            <a:extLst>
              <a:ext uri="{FF2B5EF4-FFF2-40B4-BE49-F238E27FC236}">
                <a16:creationId xmlns:a16="http://schemas.microsoft.com/office/drawing/2014/main" id="{36884BEC-3356-4BC5-8CE1-3BAB19299A27}"/>
              </a:ext>
            </a:extLst>
          </p:cNvPr>
          <p:cNvSpPr>
            <a:spLocks noChangeShapeType="1"/>
          </p:cNvSpPr>
          <p:nvPr/>
        </p:nvSpPr>
        <p:spPr bwMode="auto">
          <a:xfrm flipH="1">
            <a:off x="10262605" y="5313571"/>
            <a:ext cx="556392" cy="551604"/>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9">
            <a:extLst>
              <a:ext uri="{FF2B5EF4-FFF2-40B4-BE49-F238E27FC236}">
                <a16:creationId xmlns:a16="http://schemas.microsoft.com/office/drawing/2014/main" id="{022694E1-9730-4CC4-AFC2-5EE8749888EA}"/>
              </a:ext>
            </a:extLst>
          </p:cNvPr>
          <p:cNvSpPr>
            <a:spLocks noChangeShapeType="1"/>
          </p:cNvSpPr>
          <p:nvPr/>
        </p:nvSpPr>
        <p:spPr bwMode="auto">
          <a:xfrm>
            <a:off x="13170868" y="5313571"/>
            <a:ext cx="544337" cy="551604"/>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22" name="Freeform 20">
            <a:extLst>
              <a:ext uri="{FF2B5EF4-FFF2-40B4-BE49-F238E27FC236}">
                <a16:creationId xmlns:a16="http://schemas.microsoft.com/office/drawing/2014/main" id="{753234D9-5210-41A2-8055-93D76FE02ED1}"/>
              </a:ext>
            </a:extLst>
          </p:cNvPr>
          <p:cNvSpPr>
            <a:spLocks/>
          </p:cNvSpPr>
          <p:nvPr/>
        </p:nvSpPr>
        <p:spPr bwMode="auto">
          <a:xfrm>
            <a:off x="6567769" y="2876081"/>
            <a:ext cx="1201641" cy="791221"/>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5EB9C2"/>
          </a:solidFill>
          <a:ln w="12700" cap="rnd" cmpd="sng">
            <a:noFill/>
            <a:prstDash val="solid"/>
            <a:round/>
            <a:headEnd/>
            <a:tailEnd/>
          </a:ln>
          <a:effectLst/>
        </p:spPr>
        <p:txBody>
          <a:bodyPr/>
          <a:lstStyle/>
          <a:p>
            <a:endParaRPr lang="en-IN"/>
          </a:p>
        </p:txBody>
      </p:sp>
      <p:sp>
        <p:nvSpPr>
          <p:cNvPr id="24" name="Rectangle 22">
            <a:extLst>
              <a:ext uri="{FF2B5EF4-FFF2-40B4-BE49-F238E27FC236}">
                <a16:creationId xmlns:a16="http://schemas.microsoft.com/office/drawing/2014/main" id="{5D45D881-1FB7-4B88-93FB-E3E5F55FB0A0}"/>
              </a:ext>
            </a:extLst>
          </p:cNvPr>
          <p:cNvSpPr>
            <a:spLocks noChangeArrowheads="1"/>
          </p:cNvSpPr>
          <p:nvPr/>
        </p:nvSpPr>
        <p:spPr bwMode="auto">
          <a:xfrm>
            <a:off x="10641138" y="6720421"/>
            <a:ext cx="127599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2000" b="1" dirty="0">
                <a:solidFill>
                  <a:srgbClr val="FF0000"/>
                </a:solidFill>
                <a:latin typeface="Open Sans"/>
              </a:rPr>
              <a:t>Tenured?</a:t>
            </a:r>
          </a:p>
        </p:txBody>
      </p:sp>
      <p:sp>
        <p:nvSpPr>
          <p:cNvPr id="26" name="TextBox 25">
            <a:extLst>
              <a:ext uri="{FF2B5EF4-FFF2-40B4-BE49-F238E27FC236}">
                <a16:creationId xmlns:a16="http://schemas.microsoft.com/office/drawing/2014/main" id="{96C95B94-4DA3-4BC2-A8C7-804406A5F9A1}"/>
              </a:ext>
            </a:extLst>
          </p:cNvPr>
          <p:cNvSpPr txBox="1"/>
          <p:nvPr/>
        </p:nvSpPr>
        <p:spPr>
          <a:xfrm>
            <a:off x="11578421" y="8333767"/>
            <a:ext cx="1142671" cy="400110"/>
          </a:xfrm>
          <a:prstGeom prst="rect">
            <a:avLst/>
          </a:prstGeom>
          <a:noFill/>
        </p:spPr>
        <p:txBody>
          <a:bodyPr wrap="square" rtlCol="0">
            <a:spAutoFit/>
          </a:bodyPr>
          <a:lstStyle/>
          <a:p>
            <a:pPr algn="ctr"/>
            <a:r>
              <a:rPr lang="en-IN" sz="2000" b="1" dirty="0">
                <a:solidFill>
                  <a:srgbClr val="00B050"/>
                </a:solidFill>
                <a:latin typeface="Open Sans"/>
              </a:rPr>
              <a:t>Yes</a:t>
            </a:r>
          </a:p>
        </p:txBody>
      </p:sp>
      <p:graphicFrame>
        <p:nvGraphicFramePr>
          <p:cNvPr id="23" name="Table 22">
            <a:extLst>
              <a:ext uri="{FF2B5EF4-FFF2-40B4-BE49-F238E27FC236}">
                <a16:creationId xmlns:a16="http://schemas.microsoft.com/office/drawing/2014/main" id="{957823C8-BB4D-4CF6-BA26-6F2373A43E0B}"/>
              </a:ext>
            </a:extLst>
          </p:cNvPr>
          <p:cNvGraphicFramePr>
            <a:graphicFrameLocks noGrp="1"/>
          </p:cNvGraphicFramePr>
          <p:nvPr>
            <p:extLst>
              <p:ext uri="{D42A27DB-BD31-4B8C-83A1-F6EECF244321}">
                <p14:modId xmlns:p14="http://schemas.microsoft.com/office/powerpoint/2010/main" val="2667267050"/>
              </p:ext>
            </p:extLst>
          </p:nvPr>
        </p:nvGraphicFramePr>
        <p:xfrm>
          <a:off x="2024420" y="6610039"/>
          <a:ext cx="7559008" cy="2175315"/>
        </p:xfrm>
        <a:graphic>
          <a:graphicData uri="http://schemas.openxmlformats.org/drawingml/2006/table">
            <a:tbl>
              <a:tblPr firstRow="1" bandRow="1">
                <a:tableStyleId>{21E4AEA4-8DFA-4A89-87EB-49C32662AFE0}</a:tableStyleId>
              </a:tblPr>
              <a:tblGrid>
                <a:gridCol w="1858475">
                  <a:extLst>
                    <a:ext uri="{9D8B030D-6E8A-4147-A177-3AD203B41FA5}">
                      <a16:colId xmlns:a16="http://schemas.microsoft.com/office/drawing/2014/main" val="91857439"/>
                    </a:ext>
                  </a:extLst>
                </a:gridCol>
                <a:gridCol w="1983583">
                  <a:extLst>
                    <a:ext uri="{9D8B030D-6E8A-4147-A177-3AD203B41FA5}">
                      <a16:colId xmlns:a16="http://schemas.microsoft.com/office/drawing/2014/main" val="2927003666"/>
                    </a:ext>
                  </a:extLst>
                </a:gridCol>
                <a:gridCol w="1858475">
                  <a:extLst>
                    <a:ext uri="{9D8B030D-6E8A-4147-A177-3AD203B41FA5}">
                      <a16:colId xmlns:a16="http://schemas.microsoft.com/office/drawing/2014/main" val="1574413431"/>
                    </a:ext>
                  </a:extLst>
                </a:gridCol>
                <a:gridCol w="1858475">
                  <a:extLst>
                    <a:ext uri="{9D8B030D-6E8A-4147-A177-3AD203B41FA5}">
                      <a16:colId xmlns:a16="http://schemas.microsoft.com/office/drawing/2014/main" val="3796697024"/>
                    </a:ext>
                  </a:extLst>
                </a:gridCol>
              </a:tblGrid>
              <a:tr h="435063">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Name</a:t>
                      </a:r>
                    </a:p>
                  </a:txBody>
                  <a:tcPr marL="62723" marR="62723" marT="31362" marB="31362"/>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Rank</a:t>
                      </a:r>
                    </a:p>
                  </a:txBody>
                  <a:tcPr marL="62723" marR="62723" marT="31362" marB="31362"/>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Years</a:t>
                      </a:r>
                    </a:p>
                  </a:txBody>
                  <a:tcPr marL="62723" marR="62723" marT="31362" marB="31362"/>
                </a:tc>
                <a:tc>
                  <a:txBody>
                    <a:bodyPr/>
                    <a:lstStyle/>
                    <a:p>
                      <a:pPr algn="ctr"/>
                      <a:r>
                        <a:rPr lang="en-US" sz="2200" dirty="0">
                          <a:latin typeface="Open Sans" panose="020B0606030504020204" pitchFamily="34" charset="0"/>
                          <a:ea typeface="Open Sans" panose="020B0606030504020204" pitchFamily="34" charset="0"/>
                          <a:cs typeface="Open Sans" panose="020B0606030504020204" pitchFamily="34" charset="0"/>
                        </a:rPr>
                        <a:t>Tenured</a:t>
                      </a:r>
                    </a:p>
                  </a:txBody>
                  <a:tcPr marL="62723" marR="62723" marT="31362" marB="31362"/>
                </a:tc>
                <a:extLst>
                  <a:ext uri="{0D108BD9-81ED-4DB2-BD59-A6C34878D82A}">
                    <a16:rowId xmlns:a16="http://schemas.microsoft.com/office/drawing/2014/main" val="1720413534"/>
                  </a:ext>
                </a:extLst>
              </a:tr>
              <a:tr h="435063">
                <a:tc>
                  <a:txBody>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Tom</a:t>
                      </a:r>
                    </a:p>
                  </a:txBody>
                  <a:tcPr marL="62723" marR="62723" marT="31362" marB="31362"/>
                </a:tc>
                <a:tc>
                  <a:txBody>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Assistant Prof</a:t>
                      </a:r>
                    </a:p>
                  </a:txBody>
                  <a:tcPr marL="62723" marR="62723" marT="31362" marB="31362"/>
                </a:tc>
                <a:tc>
                  <a:txBody>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a:t>
                      </a:r>
                    </a:p>
                  </a:txBody>
                  <a:tcPr marL="62723" marR="62723" marT="31362" marB="31362"/>
                </a:tc>
                <a:tc>
                  <a:txBody>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a:t>
                      </a:r>
                    </a:p>
                  </a:txBody>
                  <a:tcPr marL="62723" marR="62723" marT="31362" marB="31362"/>
                </a:tc>
                <a:extLst>
                  <a:ext uri="{0D108BD9-81ED-4DB2-BD59-A6C34878D82A}">
                    <a16:rowId xmlns:a16="http://schemas.microsoft.com/office/drawing/2014/main" val="3124406297"/>
                  </a:ext>
                </a:extLst>
              </a:tr>
              <a:tr h="435063">
                <a:tc>
                  <a:txBody>
                    <a:bodyPr/>
                    <a:lstStyle/>
                    <a:p>
                      <a:r>
                        <a:rPr lang="en-US" sz="22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Merlisa</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62723" marR="62723" marT="31362" marB="31362">
                    <a:solidFill>
                      <a:schemeClr val="accent6">
                        <a:lumMod val="60000"/>
                        <a:lumOff val="4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Assistant Prof</a:t>
                      </a:r>
                    </a:p>
                  </a:txBody>
                  <a:tcPr marL="62723" marR="62723" marT="31362" marB="31362">
                    <a:solidFill>
                      <a:schemeClr val="accent6">
                        <a:lumMod val="60000"/>
                        <a:lumOff val="40000"/>
                      </a:schemeClr>
                    </a:solidFill>
                  </a:tcPr>
                </a:tc>
                <a:tc>
                  <a:txBody>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a:t>
                      </a:r>
                    </a:p>
                  </a:txBody>
                  <a:tcPr marL="62723" marR="62723" marT="31362" marB="31362">
                    <a:solidFill>
                      <a:schemeClr val="accent6">
                        <a:lumMod val="60000"/>
                        <a:lumOff val="40000"/>
                      </a:schemeClr>
                    </a:solidFill>
                  </a:tcPr>
                </a:tc>
                <a:tc>
                  <a:txBody>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a:t>
                      </a:r>
                    </a:p>
                  </a:txBody>
                  <a:tcPr marL="62723" marR="62723" marT="31362" marB="31362">
                    <a:solidFill>
                      <a:schemeClr val="accent6">
                        <a:lumMod val="60000"/>
                        <a:lumOff val="40000"/>
                      </a:schemeClr>
                    </a:solidFill>
                  </a:tcPr>
                </a:tc>
                <a:extLst>
                  <a:ext uri="{0D108BD9-81ED-4DB2-BD59-A6C34878D82A}">
                    <a16:rowId xmlns:a16="http://schemas.microsoft.com/office/drawing/2014/main" val="956891862"/>
                  </a:ext>
                </a:extLst>
              </a:tr>
              <a:tr h="435063">
                <a:tc>
                  <a:txBody>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George</a:t>
                      </a:r>
                    </a:p>
                  </a:txBody>
                  <a:tcPr marL="62723" marR="62723" marT="31362" marB="31362"/>
                </a:tc>
                <a:tc>
                  <a:txBody>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Professor</a:t>
                      </a:r>
                    </a:p>
                  </a:txBody>
                  <a:tcPr marL="62723" marR="62723" marT="31362" marB="31362"/>
                </a:tc>
                <a:tc>
                  <a:txBody>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a:t>
                      </a:r>
                    </a:p>
                  </a:txBody>
                  <a:tcPr marL="62723" marR="62723" marT="31362" marB="31362"/>
                </a:tc>
                <a:tc>
                  <a:txBody>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yes</a:t>
                      </a:r>
                    </a:p>
                  </a:txBody>
                  <a:tcPr marL="62723" marR="62723" marT="31362" marB="31362"/>
                </a:tc>
                <a:extLst>
                  <a:ext uri="{0D108BD9-81ED-4DB2-BD59-A6C34878D82A}">
                    <a16:rowId xmlns:a16="http://schemas.microsoft.com/office/drawing/2014/main" val="420447335"/>
                  </a:ext>
                </a:extLst>
              </a:tr>
              <a:tr h="435063">
                <a:tc>
                  <a:txBody>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Joseph</a:t>
                      </a:r>
                    </a:p>
                  </a:txBody>
                  <a:tcPr marL="62723" marR="62723" marT="31362" marB="31362"/>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Assistant Prof</a:t>
                      </a:r>
                    </a:p>
                  </a:txBody>
                  <a:tcPr marL="62723" marR="62723" marT="31362" marB="31362"/>
                </a:tc>
                <a:tc>
                  <a:txBody>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a:t>
                      </a:r>
                    </a:p>
                  </a:txBody>
                  <a:tcPr marL="62723" marR="62723" marT="31362" marB="31362"/>
                </a:tc>
                <a:tc>
                  <a:txBody>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yes</a:t>
                      </a:r>
                    </a:p>
                  </a:txBody>
                  <a:tcPr marL="62723" marR="62723" marT="31362" marB="31362"/>
                </a:tc>
                <a:extLst>
                  <a:ext uri="{0D108BD9-81ED-4DB2-BD59-A6C34878D82A}">
                    <a16:rowId xmlns:a16="http://schemas.microsoft.com/office/drawing/2014/main" val="1963712885"/>
                  </a:ext>
                </a:extLst>
              </a:tr>
            </a:tbl>
          </a:graphicData>
        </a:graphic>
      </p:graphicFrame>
      <p:sp>
        <p:nvSpPr>
          <p:cNvPr id="25" name="Rectangle: Rounded Corners 24">
            <a:extLst>
              <a:ext uri="{FF2B5EF4-FFF2-40B4-BE49-F238E27FC236}">
                <a16:creationId xmlns:a16="http://schemas.microsoft.com/office/drawing/2014/main" id="{72F541D0-44F2-4B35-8D2B-AF035F5E99DF}"/>
              </a:ext>
            </a:extLst>
          </p:cNvPr>
          <p:cNvSpPr/>
          <p:nvPr/>
        </p:nvSpPr>
        <p:spPr>
          <a:xfrm>
            <a:off x="3869764" y="1160359"/>
            <a:ext cx="8516471"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The model will classify if the professors are tenured or not</a:t>
            </a:r>
          </a:p>
        </p:txBody>
      </p:sp>
    </p:spTree>
    <p:extLst>
      <p:ext uri="{BB962C8B-B14F-4D97-AF65-F5344CB8AC3E}">
        <p14:creationId xmlns:p14="http://schemas.microsoft.com/office/powerpoint/2010/main" val="37955780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9AAB9B3-BFF6-4155-BFB9-6B8DA57A4F2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Nonlinear SVMs</a:t>
            </a:r>
          </a:p>
        </p:txBody>
      </p:sp>
      <p:pic>
        <p:nvPicPr>
          <p:cNvPr id="4" name="Shape 375">
            <a:extLst>
              <a:ext uri="{FF2B5EF4-FFF2-40B4-BE49-F238E27FC236}">
                <a16:creationId xmlns:a16="http://schemas.microsoft.com/office/drawing/2014/main" id="{3138FAB8-6436-4B26-A613-E7D9FB8FD1E0}"/>
              </a:ext>
            </a:extLst>
          </p:cNvPr>
          <p:cNvPicPr preferRelativeResize="0"/>
          <p:nvPr/>
        </p:nvPicPr>
        <p:blipFill rotWithShape="1">
          <a:blip r:embed="rId3">
            <a:alphaModFix/>
          </a:blip>
          <a:srcRect/>
          <a:stretch/>
        </p:blipFill>
        <p:spPr>
          <a:xfrm>
            <a:off x="6680423" y="829986"/>
            <a:ext cx="3009184" cy="253919"/>
          </a:xfrm>
          <a:prstGeom prst="rect">
            <a:avLst/>
          </a:prstGeom>
          <a:noFill/>
          <a:ln>
            <a:noFill/>
          </a:ln>
        </p:spPr>
      </p:pic>
      <p:sp>
        <p:nvSpPr>
          <p:cNvPr id="5" name="Rectangle: Rounded Corners 4">
            <a:extLst>
              <a:ext uri="{FF2B5EF4-FFF2-40B4-BE49-F238E27FC236}">
                <a16:creationId xmlns:a16="http://schemas.microsoft.com/office/drawing/2014/main" id="{7867A533-4A35-4242-BDE4-E49353511F4E}"/>
              </a:ext>
            </a:extLst>
          </p:cNvPr>
          <p:cNvSpPr/>
          <p:nvPr/>
        </p:nvSpPr>
        <p:spPr>
          <a:xfrm>
            <a:off x="2779059" y="1649507"/>
            <a:ext cx="10452847" cy="6650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dirty="0">
                <a:solidFill>
                  <a:schemeClr val="tx1">
                    <a:lumMod val="65000"/>
                    <a:lumOff val="35000"/>
                  </a:schemeClr>
                </a:solidFill>
                <a:latin typeface="Open Sans"/>
              </a:rPr>
              <a:t>Datasets that are linearly separable with some noise:</a:t>
            </a:r>
          </a:p>
        </p:txBody>
      </p:sp>
      <p:grpSp>
        <p:nvGrpSpPr>
          <p:cNvPr id="47" name="Group 46">
            <a:extLst>
              <a:ext uri="{FF2B5EF4-FFF2-40B4-BE49-F238E27FC236}">
                <a16:creationId xmlns:a16="http://schemas.microsoft.com/office/drawing/2014/main" id="{4399AE9C-E7F1-41B2-95EC-92043590745B}"/>
              </a:ext>
            </a:extLst>
          </p:cNvPr>
          <p:cNvGrpSpPr/>
          <p:nvPr/>
        </p:nvGrpSpPr>
        <p:grpSpPr>
          <a:xfrm>
            <a:off x="6058538" y="2555496"/>
            <a:ext cx="4324350" cy="708085"/>
            <a:chOff x="2779059" y="2665618"/>
            <a:chExt cx="4324350" cy="708085"/>
          </a:xfrm>
        </p:grpSpPr>
        <p:grpSp>
          <p:nvGrpSpPr>
            <p:cNvPr id="20" name="Group 19">
              <a:extLst>
                <a:ext uri="{FF2B5EF4-FFF2-40B4-BE49-F238E27FC236}">
                  <a16:creationId xmlns:a16="http://schemas.microsoft.com/office/drawing/2014/main" id="{207B53BC-4970-4F36-B0D0-850E57A4A5DA}"/>
                </a:ext>
              </a:extLst>
            </p:cNvPr>
            <p:cNvGrpSpPr/>
            <p:nvPr/>
          </p:nvGrpSpPr>
          <p:grpSpPr>
            <a:xfrm>
              <a:off x="2779059" y="2725943"/>
              <a:ext cx="4324350" cy="647760"/>
              <a:chOff x="2553167" y="2800444"/>
              <a:chExt cx="4324350" cy="647760"/>
            </a:xfrm>
          </p:grpSpPr>
          <p:sp>
            <p:nvSpPr>
              <p:cNvPr id="6" name="Line 4">
                <a:extLst>
                  <a:ext uri="{FF2B5EF4-FFF2-40B4-BE49-F238E27FC236}">
                    <a16:creationId xmlns:a16="http://schemas.microsoft.com/office/drawing/2014/main" id="{BCDFAA9C-39B2-4D58-90DF-DE3FDC2D0C11}"/>
                  </a:ext>
                </a:extLst>
              </p:cNvPr>
              <p:cNvSpPr>
                <a:spLocks noChangeShapeType="1"/>
              </p:cNvSpPr>
              <p:nvPr/>
            </p:nvSpPr>
            <p:spPr bwMode="auto">
              <a:xfrm>
                <a:off x="2553167" y="3048094"/>
                <a:ext cx="39624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solidFill>
                    <a:schemeClr val="tx1">
                      <a:lumMod val="65000"/>
                      <a:lumOff val="35000"/>
                    </a:schemeClr>
                  </a:solidFill>
                  <a:latin typeface="Open Sans"/>
                </a:endParaRPr>
              </a:p>
            </p:txBody>
          </p:sp>
          <p:sp>
            <p:nvSpPr>
              <p:cNvPr id="7" name="AutoShape 5">
                <a:extLst>
                  <a:ext uri="{FF2B5EF4-FFF2-40B4-BE49-F238E27FC236}">
                    <a16:creationId xmlns:a16="http://schemas.microsoft.com/office/drawing/2014/main" id="{8A78436C-2EC8-4CC0-9D64-030CA6836A16}"/>
                  </a:ext>
                </a:extLst>
              </p:cNvPr>
              <p:cNvSpPr>
                <a:spLocks noChangeArrowheads="1"/>
              </p:cNvSpPr>
              <p:nvPr/>
            </p:nvSpPr>
            <p:spPr bwMode="auto">
              <a:xfrm>
                <a:off x="2996080" y="300840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8" name="Line 6">
                <a:extLst>
                  <a:ext uri="{FF2B5EF4-FFF2-40B4-BE49-F238E27FC236}">
                    <a16:creationId xmlns:a16="http://schemas.microsoft.com/office/drawing/2014/main" id="{582191AC-5219-4555-B4E7-D440B56011AB}"/>
                  </a:ext>
                </a:extLst>
              </p:cNvPr>
              <p:cNvSpPr>
                <a:spLocks noChangeShapeType="1"/>
              </p:cNvSpPr>
              <p:nvPr/>
            </p:nvSpPr>
            <p:spPr bwMode="auto">
              <a:xfrm>
                <a:off x="4362917" y="2990944"/>
                <a:ext cx="0" cy="1143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solidFill>
                    <a:schemeClr val="tx1">
                      <a:lumMod val="65000"/>
                      <a:lumOff val="35000"/>
                    </a:schemeClr>
                  </a:solidFill>
                  <a:latin typeface="Open Sans"/>
                </a:endParaRPr>
              </a:p>
            </p:txBody>
          </p:sp>
          <p:sp>
            <p:nvSpPr>
              <p:cNvPr id="9" name="Text Box 7">
                <a:extLst>
                  <a:ext uri="{FF2B5EF4-FFF2-40B4-BE49-F238E27FC236}">
                    <a16:creationId xmlns:a16="http://schemas.microsoft.com/office/drawing/2014/main" id="{CDA47B5F-1AA2-415D-B33F-4B6A3E29215C}"/>
                  </a:ext>
                </a:extLst>
              </p:cNvPr>
              <p:cNvSpPr txBox="1">
                <a:spLocks noChangeArrowheads="1"/>
              </p:cNvSpPr>
              <p:nvPr/>
            </p:nvSpPr>
            <p:spPr bwMode="auto">
              <a:xfrm>
                <a:off x="4220042" y="3048094"/>
                <a:ext cx="342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tx1">
                        <a:lumMod val="65000"/>
                        <a:lumOff val="35000"/>
                      </a:schemeClr>
                    </a:solidFill>
                    <a:latin typeface="Open Sans"/>
                  </a:rPr>
                  <a:t>0</a:t>
                </a:r>
              </a:p>
            </p:txBody>
          </p:sp>
          <p:sp>
            <p:nvSpPr>
              <p:cNvPr id="10" name="AutoShape 8">
                <a:extLst>
                  <a:ext uri="{FF2B5EF4-FFF2-40B4-BE49-F238E27FC236}">
                    <a16:creationId xmlns:a16="http://schemas.microsoft.com/office/drawing/2014/main" id="{C3BA92E0-F318-4FE0-86C6-D8BEDF42F582}"/>
                  </a:ext>
                </a:extLst>
              </p:cNvPr>
              <p:cNvSpPr>
                <a:spLocks noChangeArrowheads="1"/>
              </p:cNvSpPr>
              <p:nvPr/>
            </p:nvSpPr>
            <p:spPr bwMode="auto">
              <a:xfrm>
                <a:off x="3358030" y="2998882"/>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11" name="AutoShape 9">
                <a:extLst>
                  <a:ext uri="{FF2B5EF4-FFF2-40B4-BE49-F238E27FC236}">
                    <a16:creationId xmlns:a16="http://schemas.microsoft.com/office/drawing/2014/main" id="{8F2321F4-4347-4520-A914-8784849878A9}"/>
                  </a:ext>
                </a:extLst>
              </p:cNvPr>
              <p:cNvSpPr>
                <a:spLocks noChangeArrowheads="1"/>
              </p:cNvSpPr>
              <p:nvPr/>
            </p:nvSpPr>
            <p:spPr bwMode="auto">
              <a:xfrm>
                <a:off x="3834280" y="300840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12" name="AutoShape 10">
                <a:extLst>
                  <a:ext uri="{FF2B5EF4-FFF2-40B4-BE49-F238E27FC236}">
                    <a16:creationId xmlns:a16="http://schemas.microsoft.com/office/drawing/2014/main" id="{983B149E-87C9-4616-8D5D-19D040507F27}"/>
                  </a:ext>
                </a:extLst>
              </p:cNvPr>
              <p:cNvSpPr>
                <a:spLocks noChangeArrowheads="1"/>
              </p:cNvSpPr>
              <p:nvPr/>
            </p:nvSpPr>
            <p:spPr bwMode="auto">
              <a:xfrm>
                <a:off x="4043830" y="3008407"/>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13" name="AutoShape 11">
                <a:extLst>
                  <a:ext uri="{FF2B5EF4-FFF2-40B4-BE49-F238E27FC236}">
                    <a16:creationId xmlns:a16="http://schemas.microsoft.com/office/drawing/2014/main" id="{E7147272-D8DA-4819-BD95-1B7771F2B05C}"/>
                  </a:ext>
                </a:extLst>
              </p:cNvPr>
              <p:cNvSpPr>
                <a:spLocks noChangeArrowheads="1"/>
              </p:cNvSpPr>
              <p:nvPr/>
            </p:nvSpPr>
            <p:spPr bwMode="auto">
              <a:xfrm>
                <a:off x="4901080" y="300840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14" name="AutoShape 12">
                <a:extLst>
                  <a:ext uri="{FF2B5EF4-FFF2-40B4-BE49-F238E27FC236}">
                    <a16:creationId xmlns:a16="http://schemas.microsoft.com/office/drawing/2014/main" id="{B9F7B12C-7354-4969-A8E4-BC10DEF7F102}"/>
                  </a:ext>
                </a:extLst>
              </p:cNvPr>
              <p:cNvSpPr>
                <a:spLocks noChangeArrowheads="1"/>
              </p:cNvSpPr>
              <p:nvPr/>
            </p:nvSpPr>
            <p:spPr bwMode="auto">
              <a:xfrm>
                <a:off x="5129680" y="300840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15" name="AutoShape 13">
                <a:extLst>
                  <a:ext uri="{FF2B5EF4-FFF2-40B4-BE49-F238E27FC236}">
                    <a16:creationId xmlns:a16="http://schemas.microsoft.com/office/drawing/2014/main" id="{B048B647-B5E2-4F74-B48D-0620584387C6}"/>
                  </a:ext>
                </a:extLst>
              </p:cNvPr>
              <p:cNvSpPr>
                <a:spLocks noChangeArrowheads="1"/>
              </p:cNvSpPr>
              <p:nvPr/>
            </p:nvSpPr>
            <p:spPr bwMode="auto">
              <a:xfrm>
                <a:off x="4767730" y="3008407"/>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16" name="Line 14">
                <a:extLst>
                  <a:ext uri="{FF2B5EF4-FFF2-40B4-BE49-F238E27FC236}">
                    <a16:creationId xmlns:a16="http://schemas.microsoft.com/office/drawing/2014/main" id="{4CD23426-95A5-405F-988E-FCF8AB2A8083}"/>
                  </a:ext>
                </a:extLst>
              </p:cNvPr>
              <p:cNvSpPr>
                <a:spLocks noChangeShapeType="1"/>
              </p:cNvSpPr>
              <p:nvPr/>
            </p:nvSpPr>
            <p:spPr bwMode="auto">
              <a:xfrm>
                <a:off x="4477217" y="2800444"/>
                <a:ext cx="0" cy="55245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solidFill>
                    <a:schemeClr val="tx1">
                      <a:lumMod val="65000"/>
                      <a:lumOff val="35000"/>
                    </a:schemeClr>
                  </a:solidFill>
                  <a:latin typeface="Open Sans"/>
                </a:endParaRPr>
              </a:p>
            </p:txBody>
          </p:sp>
          <p:sp>
            <p:nvSpPr>
              <p:cNvPr id="17" name="Oval 15">
                <a:extLst>
                  <a:ext uri="{FF2B5EF4-FFF2-40B4-BE49-F238E27FC236}">
                    <a16:creationId xmlns:a16="http://schemas.microsoft.com/office/drawing/2014/main" id="{AF196937-A5B6-4335-B314-2636284BC7CB}"/>
                  </a:ext>
                </a:extLst>
              </p:cNvPr>
              <p:cNvSpPr>
                <a:spLocks noChangeArrowheads="1"/>
              </p:cNvSpPr>
              <p:nvPr/>
            </p:nvSpPr>
            <p:spPr bwMode="auto">
              <a:xfrm>
                <a:off x="4694705" y="2944907"/>
                <a:ext cx="228600" cy="219075"/>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18" name="Oval 16">
                <a:extLst>
                  <a:ext uri="{FF2B5EF4-FFF2-40B4-BE49-F238E27FC236}">
                    <a16:creationId xmlns:a16="http://schemas.microsoft.com/office/drawing/2014/main" id="{DED8D7B6-C497-4AF3-A9D2-8E1B06AA2BB7}"/>
                  </a:ext>
                </a:extLst>
              </p:cNvPr>
              <p:cNvSpPr>
                <a:spLocks noChangeArrowheads="1"/>
              </p:cNvSpPr>
              <p:nvPr/>
            </p:nvSpPr>
            <p:spPr bwMode="auto">
              <a:xfrm>
                <a:off x="3980330" y="2935382"/>
                <a:ext cx="228600" cy="219075"/>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solidFill>
                    <a:schemeClr val="tx1">
                      <a:lumMod val="65000"/>
                      <a:lumOff val="35000"/>
                    </a:schemeClr>
                  </a:solidFill>
                  <a:latin typeface="Open Sans"/>
                </a:endParaRPr>
              </a:p>
            </p:txBody>
          </p:sp>
          <p:sp>
            <p:nvSpPr>
              <p:cNvPr id="19" name="Text Box 55">
                <a:extLst>
                  <a:ext uri="{FF2B5EF4-FFF2-40B4-BE49-F238E27FC236}">
                    <a16:creationId xmlns:a16="http://schemas.microsoft.com/office/drawing/2014/main" id="{8D9F605F-3208-4A3A-83E2-D4E50D20A394}"/>
                  </a:ext>
                </a:extLst>
              </p:cNvPr>
              <p:cNvSpPr txBox="1">
                <a:spLocks noChangeArrowheads="1"/>
              </p:cNvSpPr>
              <p:nvPr/>
            </p:nvSpPr>
            <p:spPr bwMode="auto">
              <a:xfrm>
                <a:off x="6420317" y="2971894"/>
                <a:ext cx="45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dirty="0">
                    <a:solidFill>
                      <a:schemeClr val="tx1">
                        <a:lumMod val="65000"/>
                        <a:lumOff val="35000"/>
                      </a:schemeClr>
                    </a:solidFill>
                    <a:latin typeface="Open Sans"/>
                  </a:rPr>
                  <a:t>x</a:t>
                </a:r>
                <a:endParaRPr lang="en-US" altLang="en-US" sz="2000" i="1" baseline="30000" dirty="0">
                  <a:solidFill>
                    <a:schemeClr val="tx1">
                      <a:lumMod val="65000"/>
                      <a:lumOff val="35000"/>
                    </a:schemeClr>
                  </a:solidFill>
                  <a:latin typeface="Open Sans"/>
                </a:endParaRPr>
              </a:p>
            </p:txBody>
          </p:sp>
        </p:grpSp>
        <p:sp>
          <p:nvSpPr>
            <p:cNvPr id="21" name="Line 18">
              <a:extLst>
                <a:ext uri="{FF2B5EF4-FFF2-40B4-BE49-F238E27FC236}">
                  <a16:creationId xmlns:a16="http://schemas.microsoft.com/office/drawing/2014/main" id="{F76BBD19-BE6F-4D7A-92F4-CC837512C179}"/>
                </a:ext>
              </a:extLst>
            </p:cNvPr>
            <p:cNvSpPr>
              <a:spLocks noChangeShapeType="1"/>
            </p:cNvSpPr>
            <p:nvPr/>
          </p:nvSpPr>
          <p:spPr bwMode="auto">
            <a:xfrm flipH="1" flipV="1">
              <a:off x="5039660" y="2665618"/>
              <a:ext cx="9525" cy="598488"/>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solidFill>
                  <a:schemeClr val="tx1">
                    <a:lumMod val="65000"/>
                    <a:lumOff val="35000"/>
                  </a:schemeClr>
                </a:solidFill>
                <a:latin typeface="Open Sans"/>
              </a:endParaRPr>
            </a:p>
          </p:txBody>
        </p:sp>
        <p:sp>
          <p:nvSpPr>
            <p:cNvPr id="22" name="Line 19">
              <a:extLst>
                <a:ext uri="{FF2B5EF4-FFF2-40B4-BE49-F238E27FC236}">
                  <a16:creationId xmlns:a16="http://schemas.microsoft.com/office/drawing/2014/main" id="{C549732F-9442-41BE-BEF8-4DAE1E7BD359}"/>
                </a:ext>
              </a:extLst>
            </p:cNvPr>
            <p:cNvSpPr>
              <a:spLocks noChangeShapeType="1"/>
            </p:cNvSpPr>
            <p:nvPr/>
          </p:nvSpPr>
          <p:spPr bwMode="auto">
            <a:xfrm flipH="1" flipV="1">
              <a:off x="4325285" y="2665618"/>
              <a:ext cx="9525" cy="598488"/>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solidFill>
                  <a:schemeClr val="tx1">
                    <a:lumMod val="65000"/>
                    <a:lumOff val="35000"/>
                  </a:schemeClr>
                </a:solidFill>
                <a:latin typeface="Open Sans"/>
              </a:endParaRPr>
            </a:p>
          </p:txBody>
        </p:sp>
      </p:grpSp>
      <p:sp>
        <p:nvSpPr>
          <p:cNvPr id="23" name="Rectangle: Rounded Corners 22">
            <a:extLst>
              <a:ext uri="{FF2B5EF4-FFF2-40B4-BE49-F238E27FC236}">
                <a16:creationId xmlns:a16="http://schemas.microsoft.com/office/drawing/2014/main" id="{6565D198-7839-4C71-BE0D-96575E198708}"/>
              </a:ext>
            </a:extLst>
          </p:cNvPr>
          <p:cNvSpPr/>
          <p:nvPr/>
        </p:nvSpPr>
        <p:spPr>
          <a:xfrm>
            <a:off x="2779058" y="4031386"/>
            <a:ext cx="10452847" cy="6650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sz="2000" dirty="0">
                <a:solidFill>
                  <a:schemeClr val="tx1">
                    <a:lumMod val="65000"/>
                    <a:lumOff val="35000"/>
                  </a:schemeClr>
                </a:solidFill>
                <a:latin typeface="Open Sans"/>
              </a:rPr>
              <a:t>When the dataset is hard: </a:t>
            </a:r>
          </a:p>
        </p:txBody>
      </p:sp>
      <p:sp>
        <p:nvSpPr>
          <p:cNvPr id="25" name="Rectangle 24">
            <a:extLst>
              <a:ext uri="{FF2B5EF4-FFF2-40B4-BE49-F238E27FC236}">
                <a16:creationId xmlns:a16="http://schemas.microsoft.com/office/drawing/2014/main" id="{E3A5D8A6-8E0E-4FE2-94EB-2F1A5E08D6ED}"/>
              </a:ext>
            </a:extLst>
          </p:cNvPr>
          <p:cNvSpPr/>
          <p:nvPr/>
        </p:nvSpPr>
        <p:spPr>
          <a:xfrm>
            <a:off x="2779058" y="1129555"/>
            <a:ext cx="2576514" cy="498194"/>
          </a:xfrm>
          <a:prstGeom prst="rect">
            <a:avLst/>
          </a:prstGeom>
          <a:solidFill>
            <a:schemeClr val="accent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a:rPr>
              <a:t>Scenario 1</a:t>
            </a:r>
          </a:p>
        </p:txBody>
      </p:sp>
      <p:sp>
        <p:nvSpPr>
          <p:cNvPr id="26" name="Rectangle 25">
            <a:extLst>
              <a:ext uri="{FF2B5EF4-FFF2-40B4-BE49-F238E27FC236}">
                <a16:creationId xmlns:a16="http://schemas.microsoft.com/office/drawing/2014/main" id="{98BE9363-887B-4929-8FCC-322893E780A1}"/>
              </a:ext>
            </a:extLst>
          </p:cNvPr>
          <p:cNvSpPr/>
          <p:nvPr/>
        </p:nvSpPr>
        <p:spPr>
          <a:xfrm>
            <a:off x="2823508" y="3504526"/>
            <a:ext cx="2576514" cy="498194"/>
          </a:xfrm>
          <a:prstGeom prst="rect">
            <a:avLst/>
          </a:prstGeom>
          <a:solidFill>
            <a:schemeClr val="accent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a:rPr>
              <a:t>Scenario 2</a:t>
            </a:r>
          </a:p>
        </p:txBody>
      </p:sp>
      <p:grpSp>
        <p:nvGrpSpPr>
          <p:cNvPr id="41" name="Group 40">
            <a:extLst>
              <a:ext uri="{FF2B5EF4-FFF2-40B4-BE49-F238E27FC236}">
                <a16:creationId xmlns:a16="http://schemas.microsoft.com/office/drawing/2014/main" id="{88F31FF5-2B2D-4C8D-8ED8-B60F7502ADCD}"/>
              </a:ext>
            </a:extLst>
          </p:cNvPr>
          <p:cNvGrpSpPr/>
          <p:nvPr/>
        </p:nvGrpSpPr>
        <p:grpSpPr>
          <a:xfrm>
            <a:off x="6041890" y="5167155"/>
            <a:ext cx="4286250" cy="423863"/>
            <a:chOff x="1676400" y="3686175"/>
            <a:chExt cx="4286250" cy="423863"/>
          </a:xfrm>
        </p:grpSpPr>
        <p:sp>
          <p:nvSpPr>
            <p:cNvPr id="27" name="Line 20">
              <a:extLst>
                <a:ext uri="{FF2B5EF4-FFF2-40B4-BE49-F238E27FC236}">
                  <a16:creationId xmlns:a16="http://schemas.microsoft.com/office/drawing/2014/main" id="{564A96A8-3B0F-40A1-9030-A805AC2DD41C}"/>
                </a:ext>
              </a:extLst>
            </p:cNvPr>
            <p:cNvSpPr>
              <a:spLocks noChangeShapeType="1"/>
            </p:cNvSpPr>
            <p:nvPr/>
          </p:nvSpPr>
          <p:spPr bwMode="auto">
            <a:xfrm>
              <a:off x="1676400" y="3743325"/>
              <a:ext cx="39624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AutoShape 21">
              <a:extLst>
                <a:ext uri="{FF2B5EF4-FFF2-40B4-BE49-F238E27FC236}">
                  <a16:creationId xmlns:a16="http://schemas.microsoft.com/office/drawing/2014/main" id="{6263DD2A-7AFA-4ECC-84E9-AE29BFCCA53B}"/>
                </a:ext>
              </a:extLst>
            </p:cNvPr>
            <p:cNvSpPr>
              <a:spLocks noChangeArrowheads="1"/>
            </p:cNvSpPr>
            <p:nvPr/>
          </p:nvSpPr>
          <p:spPr bwMode="auto">
            <a:xfrm>
              <a:off x="211931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22">
              <a:extLst>
                <a:ext uri="{FF2B5EF4-FFF2-40B4-BE49-F238E27FC236}">
                  <a16:creationId xmlns:a16="http://schemas.microsoft.com/office/drawing/2014/main" id="{4C106BB2-186B-43F8-9EF0-F87BFEC16483}"/>
                </a:ext>
              </a:extLst>
            </p:cNvPr>
            <p:cNvSpPr>
              <a:spLocks noChangeShapeType="1"/>
            </p:cNvSpPr>
            <p:nvPr/>
          </p:nvSpPr>
          <p:spPr bwMode="auto">
            <a:xfrm>
              <a:off x="3486150" y="3686175"/>
              <a:ext cx="0" cy="1143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Text Box 23">
              <a:extLst>
                <a:ext uri="{FF2B5EF4-FFF2-40B4-BE49-F238E27FC236}">
                  <a16:creationId xmlns:a16="http://schemas.microsoft.com/office/drawing/2014/main" id="{D87693DC-1853-4C64-9762-DDB4A519BF2C}"/>
                </a:ext>
              </a:extLst>
            </p:cNvPr>
            <p:cNvSpPr txBox="1">
              <a:spLocks noChangeArrowheads="1"/>
            </p:cNvSpPr>
            <p:nvPr/>
          </p:nvSpPr>
          <p:spPr bwMode="auto">
            <a:xfrm>
              <a:off x="3343275" y="3743325"/>
              <a:ext cx="34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dirty="0"/>
                <a:t>0</a:t>
              </a:r>
            </a:p>
          </p:txBody>
        </p:sp>
        <p:sp>
          <p:nvSpPr>
            <p:cNvPr id="31" name="AutoShape 24">
              <a:extLst>
                <a:ext uri="{FF2B5EF4-FFF2-40B4-BE49-F238E27FC236}">
                  <a16:creationId xmlns:a16="http://schemas.microsoft.com/office/drawing/2014/main" id="{7719A57B-A55F-4EC4-B08C-E30363742877}"/>
                </a:ext>
              </a:extLst>
            </p:cNvPr>
            <p:cNvSpPr>
              <a:spLocks noChangeArrowheads="1"/>
            </p:cNvSpPr>
            <p:nvPr/>
          </p:nvSpPr>
          <p:spPr bwMode="auto">
            <a:xfrm>
              <a:off x="2481263" y="369411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AutoShape 25">
              <a:extLst>
                <a:ext uri="{FF2B5EF4-FFF2-40B4-BE49-F238E27FC236}">
                  <a16:creationId xmlns:a16="http://schemas.microsoft.com/office/drawing/2014/main" id="{1B757676-0C5D-4F6C-A0CB-A4C9C1019F36}"/>
                </a:ext>
              </a:extLst>
            </p:cNvPr>
            <p:cNvSpPr>
              <a:spLocks noChangeArrowheads="1"/>
            </p:cNvSpPr>
            <p:nvPr/>
          </p:nvSpPr>
          <p:spPr bwMode="auto">
            <a:xfrm>
              <a:off x="295751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AutoShape 26">
              <a:extLst>
                <a:ext uri="{FF2B5EF4-FFF2-40B4-BE49-F238E27FC236}">
                  <a16:creationId xmlns:a16="http://schemas.microsoft.com/office/drawing/2014/main" id="{7E4C6C98-7F1E-44EE-99E9-B4D082D72D40}"/>
                </a:ext>
              </a:extLst>
            </p:cNvPr>
            <p:cNvSpPr>
              <a:spLocks noChangeArrowheads="1"/>
            </p:cNvSpPr>
            <p:nvPr/>
          </p:nvSpPr>
          <p:spPr bwMode="auto">
            <a:xfrm>
              <a:off x="316706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AutoShape 27">
              <a:extLst>
                <a:ext uri="{FF2B5EF4-FFF2-40B4-BE49-F238E27FC236}">
                  <a16:creationId xmlns:a16="http://schemas.microsoft.com/office/drawing/2014/main" id="{9F77D053-3F50-47E1-A2A3-A583B547B224}"/>
                </a:ext>
              </a:extLst>
            </p:cNvPr>
            <p:cNvSpPr>
              <a:spLocks noChangeArrowheads="1"/>
            </p:cNvSpPr>
            <p:nvPr/>
          </p:nvSpPr>
          <p:spPr bwMode="auto">
            <a:xfrm>
              <a:off x="4024313" y="37036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AutoShape 28">
              <a:extLst>
                <a:ext uri="{FF2B5EF4-FFF2-40B4-BE49-F238E27FC236}">
                  <a16:creationId xmlns:a16="http://schemas.microsoft.com/office/drawing/2014/main" id="{3CD7E5DA-8F2B-42FE-B639-5DA3A04116F3}"/>
                </a:ext>
              </a:extLst>
            </p:cNvPr>
            <p:cNvSpPr>
              <a:spLocks noChangeArrowheads="1"/>
            </p:cNvSpPr>
            <p:nvPr/>
          </p:nvSpPr>
          <p:spPr bwMode="auto">
            <a:xfrm>
              <a:off x="4252913" y="37036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AutoShape 29">
              <a:extLst>
                <a:ext uri="{FF2B5EF4-FFF2-40B4-BE49-F238E27FC236}">
                  <a16:creationId xmlns:a16="http://schemas.microsoft.com/office/drawing/2014/main" id="{83F27D5D-4F3A-45E7-98FA-0C68BBC261D7}"/>
                </a:ext>
              </a:extLst>
            </p:cNvPr>
            <p:cNvSpPr>
              <a:spLocks noChangeArrowheads="1"/>
            </p:cNvSpPr>
            <p:nvPr/>
          </p:nvSpPr>
          <p:spPr bwMode="auto">
            <a:xfrm>
              <a:off x="3890963" y="3703638"/>
              <a:ext cx="88900" cy="88900"/>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utoShape 35">
              <a:extLst>
                <a:ext uri="{FF2B5EF4-FFF2-40B4-BE49-F238E27FC236}">
                  <a16:creationId xmlns:a16="http://schemas.microsoft.com/office/drawing/2014/main" id="{9AE824A6-B3FD-43DF-A0EF-2985E8D2B4C8}"/>
                </a:ext>
              </a:extLst>
            </p:cNvPr>
            <p:cNvSpPr>
              <a:spLocks noChangeArrowheads="1"/>
            </p:cNvSpPr>
            <p:nvPr/>
          </p:nvSpPr>
          <p:spPr bwMode="auto">
            <a:xfrm>
              <a:off x="463391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AutoShape 36">
              <a:extLst>
                <a:ext uri="{FF2B5EF4-FFF2-40B4-BE49-F238E27FC236}">
                  <a16:creationId xmlns:a16="http://schemas.microsoft.com/office/drawing/2014/main" id="{D84980E2-146A-4B3E-99C1-B3117B23F381}"/>
                </a:ext>
              </a:extLst>
            </p:cNvPr>
            <p:cNvSpPr>
              <a:spLocks noChangeArrowheads="1"/>
            </p:cNvSpPr>
            <p:nvPr/>
          </p:nvSpPr>
          <p:spPr bwMode="auto">
            <a:xfrm>
              <a:off x="4862513" y="3703638"/>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utoShape 37">
              <a:extLst>
                <a:ext uri="{FF2B5EF4-FFF2-40B4-BE49-F238E27FC236}">
                  <a16:creationId xmlns:a16="http://schemas.microsoft.com/office/drawing/2014/main" id="{3B5C1E2C-01D1-49BB-81C2-88A55905CD70}"/>
                </a:ext>
              </a:extLst>
            </p:cNvPr>
            <p:cNvSpPr>
              <a:spLocks noChangeArrowheads="1"/>
            </p:cNvSpPr>
            <p:nvPr/>
          </p:nvSpPr>
          <p:spPr bwMode="auto">
            <a:xfrm>
              <a:off x="5357813" y="3694113"/>
              <a:ext cx="88900" cy="88900"/>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Text Box 54">
              <a:extLst>
                <a:ext uri="{FF2B5EF4-FFF2-40B4-BE49-F238E27FC236}">
                  <a16:creationId xmlns:a16="http://schemas.microsoft.com/office/drawing/2014/main" id="{1DB1CE78-6F03-4146-863B-84E706FA99B7}"/>
                </a:ext>
              </a:extLst>
            </p:cNvPr>
            <p:cNvSpPr txBox="1">
              <a:spLocks noChangeArrowheads="1"/>
            </p:cNvSpPr>
            <p:nvPr/>
          </p:nvSpPr>
          <p:spPr bwMode="auto">
            <a:xfrm>
              <a:off x="5505450" y="3686175"/>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i="1"/>
                <a:t>x</a:t>
              </a:r>
              <a:endParaRPr lang="en-US" altLang="en-US" sz="1800" i="1" baseline="30000"/>
            </a:p>
          </p:txBody>
        </p:sp>
      </p:grpSp>
      <p:sp>
        <p:nvSpPr>
          <p:cNvPr id="42" name="Rectangle: Rounded Corners 41">
            <a:extLst>
              <a:ext uri="{FF2B5EF4-FFF2-40B4-BE49-F238E27FC236}">
                <a16:creationId xmlns:a16="http://schemas.microsoft.com/office/drawing/2014/main" id="{FF229170-43E0-4A95-9432-612409C9FC75}"/>
              </a:ext>
            </a:extLst>
          </p:cNvPr>
          <p:cNvSpPr/>
          <p:nvPr/>
        </p:nvSpPr>
        <p:spPr>
          <a:xfrm>
            <a:off x="2779058" y="6421329"/>
            <a:ext cx="10452847" cy="66504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sz="2000" dirty="0">
                <a:solidFill>
                  <a:schemeClr val="tx1">
                    <a:lumMod val="65000"/>
                    <a:lumOff val="35000"/>
                  </a:schemeClr>
                </a:solidFill>
                <a:latin typeface="Open Sans"/>
              </a:rPr>
              <a:t>Mapping data to a higher dimensional space</a:t>
            </a:r>
          </a:p>
        </p:txBody>
      </p:sp>
      <p:sp>
        <p:nvSpPr>
          <p:cNvPr id="43" name="Rectangle 42">
            <a:extLst>
              <a:ext uri="{FF2B5EF4-FFF2-40B4-BE49-F238E27FC236}">
                <a16:creationId xmlns:a16="http://schemas.microsoft.com/office/drawing/2014/main" id="{A43DAC3E-70FA-43FE-B9E6-5FD29C2339E6}"/>
              </a:ext>
            </a:extLst>
          </p:cNvPr>
          <p:cNvSpPr/>
          <p:nvPr/>
        </p:nvSpPr>
        <p:spPr>
          <a:xfrm>
            <a:off x="2823508" y="5894469"/>
            <a:ext cx="2576514" cy="498194"/>
          </a:xfrm>
          <a:prstGeom prst="rect">
            <a:avLst/>
          </a:prstGeom>
          <a:solidFill>
            <a:schemeClr val="accent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a:rPr>
              <a:t>Scenario 3</a:t>
            </a:r>
          </a:p>
        </p:txBody>
      </p:sp>
      <p:pic>
        <p:nvPicPr>
          <p:cNvPr id="44" name="Picture 43">
            <a:extLst>
              <a:ext uri="{FF2B5EF4-FFF2-40B4-BE49-F238E27FC236}">
                <a16:creationId xmlns:a16="http://schemas.microsoft.com/office/drawing/2014/main" id="{A1BE362E-B31D-4FFB-82F7-8C4EDEC49D0E}"/>
              </a:ext>
            </a:extLst>
          </p:cNvPr>
          <p:cNvPicPr>
            <a:picLocks noChangeAspect="1"/>
          </p:cNvPicPr>
          <p:nvPr/>
        </p:nvPicPr>
        <p:blipFill>
          <a:blip r:embed="rId4"/>
          <a:stretch>
            <a:fillRect/>
          </a:stretch>
        </p:blipFill>
        <p:spPr>
          <a:xfrm>
            <a:off x="6459978" y="7329717"/>
            <a:ext cx="3592950" cy="1481555"/>
          </a:xfrm>
          <a:prstGeom prst="rect">
            <a:avLst/>
          </a:prstGeom>
        </p:spPr>
      </p:pic>
    </p:spTree>
    <p:extLst>
      <p:ext uri="{BB962C8B-B14F-4D97-AF65-F5344CB8AC3E}">
        <p14:creationId xmlns:p14="http://schemas.microsoft.com/office/powerpoint/2010/main" val="42212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FC2E0A1-AEA0-4334-A6A7-A6014BB8664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Nonlinear SVMs: Feature Spaces</a:t>
            </a:r>
          </a:p>
        </p:txBody>
      </p:sp>
      <p:pic>
        <p:nvPicPr>
          <p:cNvPr id="4" name="Shape 375">
            <a:extLst>
              <a:ext uri="{FF2B5EF4-FFF2-40B4-BE49-F238E27FC236}">
                <a16:creationId xmlns:a16="http://schemas.microsoft.com/office/drawing/2014/main" id="{149DA0F4-CB96-474C-A765-6A1FACF55E4D}"/>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
        <p:nvSpPr>
          <p:cNvPr id="5" name="Rectangle: Rounded Corners 4">
            <a:extLst>
              <a:ext uri="{FF2B5EF4-FFF2-40B4-BE49-F238E27FC236}">
                <a16:creationId xmlns:a16="http://schemas.microsoft.com/office/drawing/2014/main" id="{AA235960-099F-48AA-B5C2-4D6C1E3D802B}"/>
              </a:ext>
            </a:extLst>
          </p:cNvPr>
          <p:cNvSpPr/>
          <p:nvPr/>
        </p:nvSpPr>
        <p:spPr>
          <a:xfrm>
            <a:off x="3029542" y="1371600"/>
            <a:ext cx="10196916" cy="665045"/>
          </a:xfrm>
          <a:prstGeom prst="roundRect">
            <a:avLst/>
          </a:prstGeom>
          <a:solidFill>
            <a:srgbClr val="5EB9C2"/>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6030504020204"/>
              </a:rPr>
              <a:t>The original feature space can always be mapped to some higher-dimensional feature space where the training set is separable.</a:t>
            </a:r>
            <a:endParaRPr lang="en-IN" sz="2000" dirty="0">
              <a:latin typeface="Open Sans" panose="020B0606030504020204"/>
            </a:endParaRPr>
          </a:p>
        </p:txBody>
      </p:sp>
      <p:grpSp>
        <p:nvGrpSpPr>
          <p:cNvPr id="68" name="Group 67">
            <a:extLst>
              <a:ext uri="{FF2B5EF4-FFF2-40B4-BE49-F238E27FC236}">
                <a16:creationId xmlns:a16="http://schemas.microsoft.com/office/drawing/2014/main" id="{1FB936CD-3F4F-4F9F-9351-851BCABA933F}"/>
              </a:ext>
            </a:extLst>
          </p:cNvPr>
          <p:cNvGrpSpPr/>
          <p:nvPr/>
        </p:nvGrpSpPr>
        <p:grpSpPr>
          <a:xfrm>
            <a:off x="1733105" y="2675353"/>
            <a:ext cx="12847765" cy="5370185"/>
            <a:chOff x="1980755" y="2694403"/>
            <a:chExt cx="12847765" cy="5370185"/>
          </a:xfrm>
        </p:grpSpPr>
        <p:grpSp>
          <p:nvGrpSpPr>
            <p:cNvPr id="8" name="Group 7">
              <a:extLst>
                <a:ext uri="{FF2B5EF4-FFF2-40B4-BE49-F238E27FC236}">
                  <a16:creationId xmlns:a16="http://schemas.microsoft.com/office/drawing/2014/main" id="{ED547A0C-3158-41D4-8E09-226B72511341}"/>
                </a:ext>
              </a:extLst>
            </p:cNvPr>
            <p:cNvGrpSpPr/>
            <p:nvPr/>
          </p:nvGrpSpPr>
          <p:grpSpPr>
            <a:xfrm>
              <a:off x="1980755" y="3006650"/>
              <a:ext cx="5057938" cy="5057938"/>
              <a:chOff x="-2022057" y="1010703"/>
              <a:chExt cx="5057938" cy="5057938"/>
            </a:xfrm>
          </p:grpSpPr>
          <p:grpSp>
            <p:nvGrpSpPr>
              <p:cNvPr id="43" name="Group 42">
                <a:extLst>
                  <a:ext uri="{FF2B5EF4-FFF2-40B4-BE49-F238E27FC236}">
                    <a16:creationId xmlns:a16="http://schemas.microsoft.com/office/drawing/2014/main" id="{1627D59D-41D3-401E-A346-060CE8352DD2}"/>
                  </a:ext>
                </a:extLst>
              </p:cNvPr>
              <p:cNvGrpSpPr/>
              <p:nvPr/>
            </p:nvGrpSpPr>
            <p:grpSpPr>
              <a:xfrm>
                <a:off x="-2022057" y="1010703"/>
                <a:ext cx="5057938" cy="5057938"/>
                <a:chOff x="-1999197" y="998003"/>
                <a:chExt cx="5057938" cy="5057938"/>
              </a:xfrm>
            </p:grpSpPr>
            <p:grpSp>
              <p:nvGrpSpPr>
                <p:cNvPr id="64" name="Group 63">
                  <a:extLst>
                    <a:ext uri="{FF2B5EF4-FFF2-40B4-BE49-F238E27FC236}">
                      <a16:creationId xmlns:a16="http://schemas.microsoft.com/office/drawing/2014/main" id="{E2AF2604-E144-4A42-ACB5-DF9E2A2BC9FD}"/>
                    </a:ext>
                  </a:extLst>
                </p:cNvPr>
                <p:cNvGrpSpPr/>
                <p:nvPr/>
              </p:nvGrpSpPr>
              <p:grpSpPr>
                <a:xfrm>
                  <a:off x="-1999197" y="998003"/>
                  <a:ext cx="5057938" cy="5057938"/>
                  <a:chOff x="-1999197" y="998003"/>
                  <a:chExt cx="5057938" cy="5057938"/>
                </a:xfrm>
              </p:grpSpPr>
              <p:cxnSp>
                <p:nvCxnSpPr>
                  <p:cNvPr id="66" name="Straight Arrow Connector 65">
                    <a:extLst>
                      <a:ext uri="{FF2B5EF4-FFF2-40B4-BE49-F238E27FC236}">
                        <a16:creationId xmlns:a16="http://schemas.microsoft.com/office/drawing/2014/main" id="{7C48C866-9817-44FA-BF06-56C9737D68BA}"/>
                      </a:ext>
                    </a:extLst>
                  </p:cNvPr>
                  <p:cNvCxnSpPr/>
                  <p:nvPr/>
                </p:nvCxnSpPr>
                <p:spPr>
                  <a:xfrm flipV="1">
                    <a:off x="377372" y="998003"/>
                    <a:ext cx="0" cy="505793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3DF5A00-CA07-4731-BD56-9EE3ECE96B80}"/>
                      </a:ext>
                    </a:extLst>
                  </p:cNvPr>
                  <p:cNvCxnSpPr>
                    <a:cxnSpLocks/>
                  </p:cNvCxnSpPr>
                  <p:nvPr/>
                </p:nvCxnSpPr>
                <p:spPr>
                  <a:xfrm rot="5400000" flipV="1">
                    <a:off x="529772" y="1150403"/>
                    <a:ext cx="0" cy="505793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Oval 64">
                  <a:extLst>
                    <a:ext uri="{FF2B5EF4-FFF2-40B4-BE49-F238E27FC236}">
                      <a16:creationId xmlns:a16="http://schemas.microsoft.com/office/drawing/2014/main" id="{EEA2118A-0422-4EDB-B6D6-E051B738F9EC}"/>
                    </a:ext>
                  </a:extLst>
                </p:cNvPr>
                <p:cNvSpPr/>
                <p:nvPr/>
              </p:nvSpPr>
              <p:spPr>
                <a:xfrm>
                  <a:off x="-1328290" y="1973710"/>
                  <a:ext cx="3411323" cy="3411323"/>
                </a:xfrm>
                <a:prstGeom prst="ellipse">
                  <a:avLst/>
                </a:prstGeom>
                <a:noFill/>
                <a:ln w="28575">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E06A46AE-9938-4365-A880-0F37ED804337}"/>
                  </a:ext>
                </a:extLst>
              </p:cNvPr>
              <p:cNvGrpSpPr/>
              <p:nvPr/>
            </p:nvGrpSpPr>
            <p:grpSpPr>
              <a:xfrm>
                <a:off x="-1794001" y="1804096"/>
                <a:ext cx="4153885" cy="4143721"/>
                <a:chOff x="2738389" y="3140891"/>
                <a:chExt cx="4153885" cy="4143721"/>
              </a:xfrm>
            </p:grpSpPr>
            <p:sp>
              <p:nvSpPr>
                <p:cNvPr id="45" name="Octagon 44">
                  <a:extLst>
                    <a:ext uri="{FF2B5EF4-FFF2-40B4-BE49-F238E27FC236}">
                      <a16:creationId xmlns:a16="http://schemas.microsoft.com/office/drawing/2014/main" id="{6827ECDD-D404-47D2-B37A-2D9599E2B183}"/>
                    </a:ext>
                  </a:extLst>
                </p:cNvPr>
                <p:cNvSpPr/>
                <p:nvPr/>
              </p:nvSpPr>
              <p:spPr>
                <a:xfrm>
                  <a:off x="4102411" y="454660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ctagon 45">
                  <a:extLst>
                    <a:ext uri="{FF2B5EF4-FFF2-40B4-BE49-F238E27FC236}">
                      <a16:creationId xmlns:a16="http://schemas.microsoft.com/office/drawing/2014/main" id="{64C157BC-8C50-46DD-B595-A2B147EB3030}"/>
                    </a:ext>
                  </a:extLst>
                </p:cNvPr>
                <p:cNvSpPr/>
                <p:nvPr/>
              </p:nvSpPr>
              <p:spPr>
                <a:xfrm>
                  <a:off x="3740461" y="4791127"/>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ctagon 46">
                  <a:extLst>
                    <a:ext uri="{FF2B5EF4-FFF2-40B4-BE49-F238E27FC236}">
                      <a16:creationId xmlns:a16="http://schemas.microsoft.com/office/drawing/2014/main" id="{98C221BD-BF6A-4B18-859D-979C5C8CE6FE}"/>
                    </a:ext>
                  </a:extLst>
                </p:cNvPr>
                <p:cNvSpPr/>
                <p:nvPr/>
              </p:nvSpPr>
              <p:spPr>
                <a:xfrm>
                  <a:off x="4470711" y="410215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ctagon 47">
                  <a:extLst>
                    <a:ext uri="{FF2B5EF4-FFF2-40B4-BE49-F238E27FC236}">
                      <a16:creationId xmlns:a16="http://schemas.microsoft.com/office/drawing/2014/main" id="{EF14F966-0713-4BD1-B163-15646C5A5F33}"/>
                    </a:ext>
                  </a:extLst>
                </p:cNvPr>
                <p:cNvSpPr/>
                <p:nvPr/>
              </p:nvSpPr>
              <p:spPr>
                <a:xfrm>
                  <a:off x="4921561" y="403468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ctagon 48">
                  <a:extLst>
                    <a:ext uri="{FF2B5EF4-FFF2-40B4-BE49-F238E27FC236}">
                      <a16:creationId xmlns:a16="http://schemas.microsoft.com/office/drawing/2014/main" id="{D77F859A-B98E-431E-92A6-0F9B66B529C0}"/>
                    </a:ext>
                  </a:extLst>
                </p:cNvPr>
                <p:cNvSpPr/>
                <p:nvPr/>
              </p:nvSpPr>
              <p:spPr>
                <a:xfrm>
                  <a:off x="5066023" y="4684712"/>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ctagon 49">
                  <a:extLst>
                    <a:ext uri="{FF2B5EF4-FFF2-40B4-BE49-F238E27FC236}">
                      <a16:creationId xmlns:a16="http://schemas.microsoft.com/office/drawing/2014/main" id="{4F387DEC-088F-4375-9589-640D7BD98005}"/>
                    </a:ext>
                  </a:extLst>
                </p:cNvPr>
                <p:cNvSpPr/>
                <p:nvPr/>
              </p:nvSpPr>
              <p:spPr>
                <a:xfrm>
                  <a:off x="4319899" y="5241364"/>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ctagon 50">
                  <a:extLst>
                    <a:ext uri="{FF2B5EF4-FFF2-40B4-BE49-F238E27FC236}">
                      <a16:creationId xmlns:a16="http://schemas.microsoft.com/office/drawing/2014/main" id="{66381332-73F8-49F2-A93A-84C503624231}"/>
                    </a:ext>
                  </a:extLst>
                </p:cNvPr>
                <p:cNvSpPr/>
                <p:nvPr/>
              </p:nvSpPr>
              <p:spPr>
                <a:xfrm>
                  <a:off x="4958391" y="541598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ctagon 51">
                  <a:extLst>
                    <a:ext uri="{FF2B5EF4-FFF2-40B4-BE49-F238E27FC236}">
                      <a16:creationId xmlns:a16="http://schemas.microsoft.com/office/drawing/2014/main" id="{70DD729B-A33C-4B9B-A4CE-79DAD7BC162B}"/>
                    </a:ext>
                  </a:extLst>
                </p:cNvPr>
                <p:cNvSpPr/>
                <p:nvPr/>
              </p:nvSpPr>
              <p:spPr>
                <a:xfrm>
                  <a:off x="5483536" y="523422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ctagon 52">
                  <a:extLst>
                    <a:ext uri="{FF2B5EF4-FFF2-40B4-BE49-F238E27FC236}">
                      <a16:creationId xmlns:a16="http://schemas.microsoft.com/office/drawing/2014/main" id="{D75B6422-B715-4E39-881B-0AACC9DC4CE2}"/>
                    </a:ext>
                  </a:extLst>
                </p:cNvPr>
                <p:cNvSpPr/>
                <p:nvPr/>
              </p:nvSpPr>
              <p:spPr>
                <a:xfrm>
                  <a:off x="5376539" y="3140891"/>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ctagon 53">
                  <a:extLst>
                    <a:ext uri="{FF2B5EF4-FFF2-40B4-BE49-F238E27FC236}">
                      <a16:creationId xmlns:a16="http://schemas.microsoft.com/office/drawing/2014/main" id="{51F5ADBD-4E05-4328-93B4-347BCEE8A355}"/>
                    </a:ext>
                  </a:extLst>
                </p:cNvPr>
                <p:cNvSpPr/>
                <p:nvPr/>
              </p:nvSpPr>
              <p:spPr>
                <a:xfrm>
                  <a:off x="6388729" y="3362188"/>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ctagon 54">
                  <a:extLst>
                    <a:ext uri="{FF2B5EF4-FFF2-40B4-BE49-F238E27FC236}">
                      <a16:creationId xmlns:a16="http://schemas.microsoft.com/office/drawing/2014/main" id="{6E59BD7E-E724-41D3-860D-9D21A9E9D9F9}"/>
                    </a:ext>
                  </a:extLst>
                </p:cNvPr>
                <p:cNvSpPr/>
                <p:nvPr/>
              </p:nvSpPr>
              <p:spPr>
                <a:xfrm>
                  <a:off x="6744637" y="4534157"/>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ctagon 55">
                  <a:extLst>
                    <a:ext uri="{FF2B5EF4-FFF2-40B4-BE49-F238E27FC236}">
                      <a16:creationId xmlns:a16="http://schemas.microsoft.com/office/drawing/2014/main" id="{A1917E67-014D-4A84-B2D2-9045202CC978}"/>
                    </a:ext>
                  </a:extLst>
                </p:cNvPr>
                <p:cNvSpPr/>
                <p:nvPr/>
              </p:nvSpPr>
              <p:spPr>
                <a:xfrm>
                  <a:off x="6684956" y="5734895"/>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ctagon 56">
                  <a:extLst>
                    <a:ext uri="{FF2B5EF4-FFF2-40B4-BE49-F238E27FC236}">
                      <a16:creationId xmlns:a16="http://schemas.microsoft.com/office/drawing/2014/main" id="{98605B1F-599B-4593-9D2C-692E8DA7E241}"/>
                    </a:ext>
                  </a:extLst>
                </p:cNvPr>
                <p:cNvSpPr/>
                <p:nvPr/>
              </p:nvSpPr>
              <p:spPr>
                <a:xfrm>
                  <a:off x="6274112" y="6593415"/>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ctagon 57">
                  <a:extLst>
                    <a:ext uri="{FF2B5EF4-FFF2-40B4-BE49-F238E27FC236}">
                      <a16:creationId xmlns:a16="http://schemas.microsoft.com/office/drawing/2014/main" id="{37C7B1CF-C0C3-4CED-8C06-AC2754CA7A97}"/>
                    </a:ext>
                  </a:extLst>
                </p:cNvPr>
                <p:cNvSpPr/>
                <p:nvPr/>
              </p:nvSpPr>
              <p:spPr>
                <a:xfrm>
                  <a:off x="5097290" y="7136975"/>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ctagon 58">
                  <a:extLst>
                    <a:ext uri="{FF2B5EF4-FFF2-40B4-BE49-F238E27FC236}">
                      <a16:creationId xmlns:a16="http://schemas.microsoft.com/office/drawing/2014/main" id="{EB38C9BF-5734-4D55-BF19-231D6B9174ED}"/>
                    </a:ext>
                  </a:extLst>
                </p:cNvPr>
                <p:cNvSpPr/>
                <p:nvPr/>
              </p:nvSpPr>
              <p:spPr>
                <a:xfrm>
                  <a:off x="3385076" y="6624389"/>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ctagon 59">
                  <a:extLst>
                    <a:ext uri="{FF2B5EF4-FFF2-40B4-BE49-F238E27FC236}">
                      <a16:creationId xmlns:a16="http://schemas.microsoft.com/office/drawing/2014/main" id="{B03B09C5-1A00-4568-91E1-9FBF8AA6C7A7}"/>
                    </a:ext>
                  </a:extLst>
                </p:cNvPr>
                <p:cNvSpPr/>
                <p:nvPr/>
              </p:nvSpPr>
              <p:spPr>
                <a:xfrm>
                  <a:off x="2816406" y="572172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ctagon 60">
                  <a:extLst>
                    <a:ext uri="{FF2B5EF4-FFF2-40B4-BE49-F238E27FC236}">
                      <a16:creationId xmlns:a16="http://schemas.microsoft.com/office/drawing/2014/main" id="{3F1103EB-37A9-42CE-93F1-CDA1FC8A1E4F}"/>
                    </a:ext>
                  </a:extLst>
                </p:cNvPr>
                <p:cNvSpPr/>
                <p:nvPr/>
              </p:nvSpPr>
              <p:spPr>
                <a:xfrm>
                  <a:off x="2738389" y="4681794"/>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ctagon 61">
                  <a:extLst>
                    <a:ext uri="{FF2B5EF4-FFF2-40B4-BE49-F238E27FC236}">
                      <a16:creationId xmlns:a16="http://schemas.microsoft.com/office/drawing/2014/main" id="{187CAD57-E384-499C-8ACF-813FE1220BCB}"/>
                    </a:ext>
                  </a:extLst>
                </p:cNvPr>
                <p:cNvSpPr/>
                <p:nvPr/>
              </p:nvSpPr>
              <p:spPr>
                <a:xfrm>
                  <a:off x="3057354" y="3513318"/>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ctagon 62">
                  <a:extLst>
                    <a:ext uri="{FF2B5EF4-FFF2-40B4-BE49-F238E27FC236}">
                      <a16:creationId xmlns:a16="http://schemas.microsoft.com/office/drawing/2014/main" id="{9D6421B9-D138-4B32-ACD3-10712021EAAE}"/>
                    </a:ext>
                  </a:extLst>
                </p:cNvPr>
                <p:cNvSpPr/>
                <p:nvPr/>
              </p:nvSpPr>
              <p:spPr>
                <a:xfrm>
                  <a:off x="2846488" y="3285512"/>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 name="Group 1">
              <a:extLst>
                <a:ext uri="{FF2B5EF4-FFF2-40B4-BE49-F238E27FC236}">
                  <a16:creationId xmlns:a16="http://schemas.microsoft.com/office/drawing/2014/main" id="{A6C11F98-5F40-4F95-9520-F51BE2D33222}"/>
                </a:ext>
              </a:extLst>
            </p:cNvPr>
            <p:cNvGrpSpPr/>
            <p:nvPr/>
          </p:nvGrpSpPr>
          <p:grpSpPr>
            <a:xfrm>
              <a:off x="9423400" y="2694403"/>
              <a:ext cx="5405120" cy="4804033"/>
              <a:chOff x="9423400" y="2694403"/>
              <a:chExt cx="5405120" cy="4804033"/>
            </a:xfrm>
          </p:grpSpPr>
          <p:grpSp>
            <p:nvGrpSpPr>
              <p:cNvPr id="9" name="Group 8">
                <a:extLst>
                  <a:ext uri="{FF2B5EF4-FFF2-40B4-BE49-F238E27FC236}">
                    <a16:creationId xmlns:a16="http://schemas.microsoft.com/office/drawing/2014/main" id="{7E23EC8C-CF74-4627-8122-60FF366DF6A9}"/>
                  </a:ext>
                </a:extLst>
              </p:cNvPr>
              <p:cNvGrpSpPr/>
              <p:nvPr/>
            </p:nvGrpSpPr>
            <p:grpSpPr>
              <a:xfrm>
                <a:off x="9817100" y="2694403"/>
                <a:ext cx="5011420" cy="4418271"/>
                <a:chOff x="10350500" y="1124443"/>
                <a:chExt cx="5011420" cy="4418271"/>
              </a:xfrm>
            </p:grpSpPr>
            <p:cxnSp>
              <p:nvCxnSpPr>
                <p:cNvPr id="40" name="Straight Arrow Connector 39">
                  <a:extLst>
                    <a:ext uri="{FF2B5EF4-FFF2-40B4-BE49-F238E27FC236}">
                      <a16:creationId xmlns:a16="http://schemas.microsoft.com/office/drawing/2014/main" id="{23F845F9-1821-4196-B8B2-BBF7BC6E006D}"/>
                    </a:ext>
                  </a:extLst>
                </p:cNvPr>
                <p:cNvCxnSpPr>
                  <a:cxnSpLocks/>
                </p:cNvCxnSpPr>
                <p:nvPr/>
              </p:nvCxnSpPr>
              <p:spPr>
                <a:xfrm flipV="1">
                  <a:off x="12118340" y="1124443"/>
                  <a:ext cx="0" cy="3041269"/>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7684692-8F6E-4974-8E62-C0AA53A841AC}"/>
                    </a:ext>
                  </a:extLst>
                </p:cNvPr>
                <p:cNvCxnSpPr>
                  <a:cxnSpLocks/>
                </p:cNvCxnSpPr>
                <p:nvPr/>
              </p:nvCxnSpPr>
              <p:spPr>
                <a:xfrm>
                  <a:off x="12104914" y="4153446"/>
                  <a:ext cx="3257006"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789548D-B2C6-4EDF-B816-E0D4E29673F9}"/>
                    </a:ext>
                  </a:extLst>
                </p:cNvPr>
                <p:cNvCxnSpPr/>
                <p:nvPr/>
              </p:nvCxnSpPr>
              <p:spPr>
                <a:xfrm flipH="1">
                  <a:off x="10350500" y="4153446"/>
                  <a:ext cx="1767840" cy="138926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E81A8D4-2414-405C-8BAD-AD26A344DD40}"/>
                  </a:ext>
                </a:extLst>
              </p:cNvPr>
              <p:cNvGrpSpPr/>
              <p:nvPr/>
            </p:nvGrpSpPr>
            <p:grpSpPr>
              <a:xfrm>
                <a:off x="9423400" y="3861030"/>
                <a:ext cx="4209143" cy="3637406"/>
                <a:chOff x="9956800" y="2291070"/>
                <a:chExt cx="4209143" cy="3637406"/>
              </a:xfrm>
            </p:grpSpPr>
            <p:cxnSp>
              <p:nvCxnSpPr>
                <p:cNvPr id="36" name="Straight Connector 35">
                  <a:extLst>
                    <a:ext uri="{FF2B5EF4-FFF2-40B4-BE49-F238E27FC236}">
                      <a16:creationId xmlns:a16="http://schemas.microsoft.com/office/drawing/2014/main" id="{62520771-9CEE-4352-9E52-5B4ACD04B6B7}"/>
                    </a:ext>
                  </a:extLst>
                </p:cNvPr>
                <p:cNvCxnSpPr/>
                <p:nvPr/>
              </p:nvCxnSpPr>
              <p:spPr>
                <a:xfrm>
                  <a:off x="12145554" y="2307832"/>
                  <a:ext cx="2020389" cy="1828852"/>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3693488-16CE-48B6-9992-EA7D84106350}"/>
                    </a:ext>
                  </a:extLst>
                </p:cNvPr>
                <p:cNvCxnSpPr>
                  <a:cxnSpLocks/>
                </p:cNvCxnSpPr>
                <p:nvPr/>
              </p:nvCxnSpPr>
              <p:spPr>
                <a:xfrm>
                  <a:off x="9956800" y="3505336"/>
                  <a:ext cx="2525486" cy="242314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0139D39-333B-4930-B9CB-90E08EF1C198}"/>
                    </a:ext>
                  </a:extLst>
                </p:cNvPr>
                <p:cNvCxnSpPr/>
                <p:nvPr/>
              </p:nvCxnSpPr>
              <p:spPr>
                <a:xfrm flipV="1">
                  <a:off x="12469585" y="4178462"/>
                  <a:ext cx="1680773" cy="1750014"/>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AB0B76-E5EF-4DB8-B221-30D5D4EC6022}"/>
                    </a:ext>
                  </a:extLst>
                </p:cNvPr>
                <p:cNvCxnSpPr/>
                <p:nvPr/>
              </p:nvCxnSpPr>
              <p:spPr>
                <a:xfrm flipV="1">
                  <a:off x="9956800" y="2291070"/>
                  <a:ext cx="2148114" cy="1235902"/>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BE813F49-104B-4BF0-9608-B0A7279DA0E4}"/>
                  </a:ext>
                </a:extLst>
              </p:cNvPr>
              <p:cNvGrpSpPr/>
              <p:nvPr/>
            </p:nvGrpSpPr>
            <p:grpSpPr>
              <a:xfrm>
                <a:off x="10798916" y="3399489"/>
                <a:ext cx="3864077" cy="3500909"/>
                <a:chOff x="10587906" y="7198784"/>
                <a:chExt cx="3864077" cy="3500909"/>
              </a:xfrm>
            </p:grpSpPr>
            <p:sp>
              <p:nvSpPr>
                <p:cNvPr id="15" name="Octagon 14">
                  <a:extLst>
                    <a:ext uri="{FF2B5EF4-FFF2-40B4-BE49-F238E27FC236}">
                      <a16:creationId xmlns:a16="http://schemas.microsoft.com/office/drawing/2014/main" id="{EBF6ED44-CA49-45D5-B943-9A1AB4DE50B2}"/>
                    </a:ext>
                  </a:extLst>
                </p:cNvPr>
                <p:cNvSpPr/>
                <p:nvPr/>
              </p:nvSpPr>
              <p:spPr>
                <a:xfrm>
                  <a:off x="12555719" y="7198784"/>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ctagon 15">
                  <a:extLst>
                    <a:ext uri="{FF2B5EF4-FFF2-40B4-BE49-F238E27FC236}">
                      <a16:creationId xmlns:a16="http://schemas.microsoft.com/office/drawing/2014/main" id="{40326A63-0BAF-4E46-A9C3-9061800BD01A}"/>
                    </a:ext>
                  </a:extLst>
                </p:cNvPr>
                <p:cNvSpPr/>
                <p:nvPr/>
              </p:nvSpPr>
              <p:spPr>
                <a:xfrm>
                  <a:off x="13309972" y="7365471"/>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ctagon 16">
                  <a:extLst>
                    <a:ext uri="{FF2B5EF4-FFF2-40B4-BE49-F238E27FC236}">
                      <a16:creationId xmlns:a16="http://schemas.microsoft.com/office/drawing/2014/main" id="{F6DC3504-B83D-477D-97F6-9D54E769980F}"/>
                    </a:ext>
                  </a:extLst>
                </p:cNvPr>
                <p:cNvSpPr/>
                <p:nvPr/>
              </p:nvSpPr>
              <p:spPr>
                <a:xfrm>
                  <a:off x="13223453" y="7677450"/>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ctagon 17">
                  <a:extLst>
                    <a:ext uri="{FF2B5EF4-FFF2-40B4-BE49-F238E27FC236}">
                      <a16:creationId xmlns:a16="http://schemas.microsoft.com/office/drawing/2014/main" id="{EFC9EBE5-57A8-46ED-B84F-1E64DE45E676}"/>
                    </a:ext>
                  </a:extLst>
                </p:cNvPr>
                <p:cNvSpPr/>
                <p:nvPr/>
              </p:nvSpPr>
              <p:spPr>
                <a:xfrm>
                  <a:off x="13200012" y="7856876"/>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ctagon 18">
                  <a:extLst>
                    <a:ext uri="{FF2B5EF4-FFF2-40B4-BE49-F238E27FC236}">
                      <a16:creationId xmlns:a16="http://schemas.microsoft.com/office/drawing/2014/main" id="{42A94F28-0F30-41FC-892B-4A7AD0658ABE}"/>
                    </a:ext>
                  </a:extLst>
                </p:cNvPr>
                <p:cNvSpPr/>
                <p:nvPr/>
              </p:nvSpPr>
              <p:spPr>
                <a:xfrm>
                  <a:off x="14156709" y="800451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ctagon 19">
                  <a:extLst>
                    <a:ext uri="{FF2B5EF4-FFF2-40B4-BE49-F238E27FC236}">
                      <a16:creationId xmlns:a16="http://schemas.microsoft.com/office/drawing/2014/main" id="{563264C2-656C-441F-B7DA-A379224CF216}"/>
                    </a:ext>
                  </a:extLst>
                </p:cNvPr>
                <p:cNvSpPr/>
                <p:nvPr/>
              </p:nvSpPr>
              <p:spPr>
                <a:xfrm>
                  <a:off x="12664430" y="8391863"/>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ctagon 20">
                  <a:extLst>
                    <a:ext uri="{FF2B5EF4-FFF2-40B4-BE49-F238E27FC236}">
                      <a16:creationId xmlns:a16="http://schemas.microsoft.com/office/drawing/2014/main" id="{36E19146-370A-4385-98B1-2E37F9455574}"/>
                    </a:ext>
                  </a:extLst>
                </p:cNvPr>
                <p:cNvSpPr/>
                <p:nvPr/>
              </p:nvSpPr>
              <p:spPr>
                <a:xfrm>
                  <a:off x="14192427" y="8848174"/>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ctagon 21">
                  <a:extLst>
                    <a:ext uri="{FF2B5EF4-FFF2-40B4-BE49-F238E27FC236}">
                      <a16:creationId xmlns:a16="http://schemas.microsoft.com/office/drawing/2014/main" id="{40016502-B7D3-4BF8-AD70-B4A47E0D880D}"/>
                    </a:ext>
                  </a:extLst>
                </p:cNvPr>
                <p:cNvSpPr/>
                <p:nvPr/>
              </p:nvSpPr>
              <p:spPr>
                <a:xfrm>
                  <a:off x="13322672" y="9164260"/>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ctagon 22">
                  <a:extLst>
                    <a:ext uri="{FF2B5EF4-FFF2-40B4-BE49-F238E27FC236}">
                      <a16:creationId xmlns:a16="http://schemas.microsoft.com/office/drawing/2014/main" id="{4AD4F6B1-3996-4692-9495-36A0E6D92F80}"/>
                    </a:ext>
                  </a:extLst>
                </p:cNvPr>
                <p:cNvSpPr/>
                <p:nvPr/>
              </p:nvSpPr>
              <p:spPr>
                <a:xfrm>
                  <a:off x="14304346" y="9889820"/>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ctagon 23">
                  <a:extLst>
                    <a:ext uri="{FF2B5EF4-FFF2-40B4-BE49-F238E27FC236}">
                      <a16:creationId xmlns:a16="http://schemas.microsoft.com/office/drawing/2014/main" id="{D81996B8-8E6F-4C9A-B230-96C2F4774086}"/>
                    </a:ext>
                  </a:extLst>
                </p:cNvPr>
                <p:cNvSpPr/>
                <p:nvPr/>
              </p:nvSpPr>
              <p:spPr>
                <a:xfrm>
                  <a:off x="13476659" y="10131120"/>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ctagon 24">
                  <a:extLst>
                    <a:ext uri="{FF2B5EF4-FFF2-40B4-BE49-F238E27FC236}">
                      <a16:creationId xmlns:a16="http://schemas.microsoft.com/office/drawing/2014/main" id="{DCF82F02-BBE3-45AE-8046-B6C108966B1B}"/>
                    </a:ext>
                  </a:extLst>
                </p:cNvPr>
                <p:cNvSpPr/>
                <p:nvPr/>
              </p:nvSpPr>
              <p:spPr>
                <a:xfrm>
                  <a:off x="14009072" y="10552056"/>
                  <a:ext cx="147637" cy="147637"/>
                </a:xfrm>
                <a:prstGeom prst="octagon">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ctagon 25">
                  <a:extLst>
                    <a:ext uri="{FF2B5EF4-FFF2-40B4-BE49-F238E27FC236}">
                      <a16:creationId xmlns:a16="http://schemas.microsoft.com/office/drawing/2014/main" id="{949B569B-EF6A-4023-B308-AE251838D5CD}"/>
                    </a:ext>
                  </a:extLst>
                </p:cNvPr>
                <p:cNvSpPr/>
                <p:nvPr/>
              </p:nvSpPr>
              <p:spPr>
                <a:xfrm>
                  <a:off x="11306409" y="879623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ctagon 26">
                  <a:extLst>
                    <a:ext uri="{FF2B5EF4-FFF2-40B4-BE49-F238E27FC236}">
                      <a16:creationId xmlns:a16="http://schemas.microsoft.com/office/drawing/2014/main" id="{AFDDC7DE-2DED-4B30-A748-D57B57582C11}"/>
                    </a:ext>
                  </a:extLst>
                </p:cNvPr>
                <p:cNvSpPr/>
                <p:nvPr/>
              </p:nvSpPr>
              <p:spPr>
                <a:xfrm>
                  <a:off x="11738209" y="872242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ctagon 27">
                  <a:extLst>
                    <a:ext uri="{FF2B5EF4-FFF2-40B4-BE49-F238E27FC236}">
                      <a16:creationId xmlns:a16="http://schemas.microsoft.com/office/drawing/2014/main" id="{DE6E4CFA-6F91-4875-BF04-030015F962FF}"/>
                    </a:ext>
                  </a:extLst>
                </p:cNvPr>
                <p:cNvSpPr/>
                <p:nvPr/>
              </p:nvSpPr>
              <p:spPr>
                <a:xfrm>
                  <a:off x="10926504" y="9238078"/>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ctagon 28">
                  <a:extLst>
                    <a:ext uri="{FF2B5EF4-FFF2-40B4-BE49-F238E27FC236}">
                      <a16:creationId xmlns:a16="http://schemas.microsoft.com/office/drawing/2014/main" id="{E1CE5600-EBFD-4E90-9F3B-CF42429DA143}"/>
                    </a:ext>
                  </a:extLst>
                </p:cNvPr>
                <p:cNvSpPr/>
                <p:nvPr/>
              </p:nvSpPr>
              <p:spPr>
                <a:xfrm>
                  <a:off x="11610806" y="907409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ctagon 29">
                  <a:extLst>
                    <a:ext uri="{FF2B5EF4-FFF2-40B4-BE49-F238E27FC236}">
                      <a16:creationId xmlns:a16="http://schemas.microsoft.com/office/drawing/2014/main" id="{42AEA6AD-558C-4ADD-857D-B246BCA7BEAA}"/>
                    </a:ext>
                  </a:extLst>
                </p:cNvPr>
                <p:cNvSpPr/>
                <p:nvPr/>
              </p:nvSpPr>
              <p:spPr>
                <a:xfrm>
                  <a:off x="11892196" y="9261096"/>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ctagon 30">
                  <a:extLst>
                    <a:ext uri="{FF2B5EF4-FFF2-40B4-BE49-F238E27FC236}">
                      <a16:creationId xmlns:a16="http://schemas.microsoft.com/office/drawing/2014/main" id="{D60709C8-FDD9-4236-873C-BD2AD453C318}"/>
                    </a:ext>
                  </a:extLst>
                </p:cNvPr>
                <p:cNvSpPr/>
                <p:nvPr/>
              </p:nvSpPr>
              <p:spPr>
                <a:xfrm>
                  <a:off x="10587906" y="9939033"/>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ctagon 31">
                  <a:extLst>
                    <a:ext uri="{FF2B5EF4-FFF2-40B4-BE49-F238E27FC236}">
                      <a16:creationId xmlns:a16="http://schemas.microsoft.com/office/drawing/2014/main" id="{427D0494-BDF0-42E9-A13A-4399463FFA22}"/>
                    </a:ext>
                  </a:extLst>
                </p:cNvPr>
                <p:cNvSpPr/>
                <p:nvPr/>
              </p:nvSpPr>
              <p:spPr>
                <a:xfrm>
                  <a:off x="11234420" y="981600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ctagon 32">
                  <a:extLst>
                    <a:ext uri="{FF2B5EF4-FFF2-40B4-BE49-F238E27FC236}">
                      <a16:creationId xmlns:a16="http://schemas.microsoft.com/office/drawing/2014/main" id="{10DAF30B-B832-49C8-AF9D-4FC94E0DFE1B}"/>
                    </a:ext>
                  </a:extLst>
                </p:cNvPr>
                <p:cNvSpPr/>
                <p:nvPr/>
              </p:nvSpPr>
              <p:spPr>
                <a:xfrm>
                  <a:off x="11463169" y="10026040"/>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ctagon 33">
                  <a:extLst>
                    <a:ext uri="{FF2B5EF4-FFF2-40B4-BE49-F238E27FC236}">
                      <a16:creationId xmlns:a16="http://schemas.microsoft.com/office/drawing/2014/main" id="{B1384291-DCA4-4BB7-BECE-4ABB78CBE8F3}"/>
                    </a:ext>
                  </a:extLst>
                </p:cNvPr>
                <p:cNvSpPr/>
                <p:nvPr/>
              </p:nvSpPr>
              <p:spPr>
                <a:xfrm>
                  <a:off x="11940221" y="10076351"/>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ctagon 34">
                  <a:extLst>
                    <a:ext uri="{FF2B5EF4-FFF2-40B4-BE49-F238E27FC236}">
                      <a16:creationId xmlns:a16="http://schemas.microsoft.com/office/drawing/2014/main" id="{094DB029-5F53-45D5-BECE-A696957A3CA4}"/>
                    </a:ext>
                  </a:extLst>
                </p:cNvPr>
                <p:cNvSpPr/>
                <p:nvPr/>
              </p:nvSpPr>
              <p:spPr>
                <a:xfrm>
                  <a:off x="12629537" y="10026039"/>
                  <a:ext cx="147637" cy="147637"/>
                </a:xfrm>
                <a:prstGeom prst="oct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a:extLst>
                <a:ext uri="{FF2B5EF4-FFF2-40B4-BE49-F238E27FC236}">
                  <a16:creationId xmlns:a16="http://schemas.microsoft.com/office/drawing/2014/main" id="{F944781F-C60B-4E01-881F-CD17B3F3D845}"/>
                </a:ext>
              </a:extLst>
            </p:cNvPr>
            <p:cNvGrpSpPr/>
            <p:nvPr/>
          </p:nvGrpSpPr>
          <p:grpSpPr>
            <a:xfrm>
              <a:off x="7038693" y="2819640"/>
              <a:ext cx="1778757" cy="904951"/>
              <a:chOff x="7572093" y="754380"/>
              <a:chExt cx="1778757" cy="90495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EA9D573-6D70-4B28-8B70-920D8EC06313}"/>
                      </a:ext>
                    </a:extLst>
                  </p:cNvPr>
                  <p:cNvSpPr txBox="1"/>
                  <p:nvPr/>
                </p:nvSpPr>
                <p:spPr>
                  <a:xfrm>
                    <a:off x="7572093" y="1289999"/>
                    <a:ext cx="1778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𝝓</m:t>
                          </m:r>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𝒙</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𝝋</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3" name="TextBox 12">
                    <a:extLst>
                      <a:ext uri="{FF2B5EF4-FFF2-40B4-BE49-F238E27FC236}">
                        <a16:creationId xmlns:a16="http://schemas.microsoft.com/office/drawing/2014/main" id="{6EA9D573-6D70-4B28-8B70-920D8EC06313}"/>
                      </a:ext>
                    </a:extLst>
                  </p:cNvPr>
                  <p:cNvSpPr txBox="1">
                    <a:spLocks noRot="1" noChangeAspect="1" noMove="1" noResize="1" noEditPoints="1" noAdjustHandles="1" noChangeArrowheads="1" noChangeShapeType="1" noTextEdit="1"/>
                  </p:cNvSpPr>
                  <p:nvPr/>
                </p:nvSpPr>
                <p:spPr>
                  <a:xfrm>
                    <a:off x="7572093" y="1289999"/>
                    <a:ext cx="1778757" cy="369332"/>
                  </a:xfrm>
                  <a:prstGeom prst="rect">
                    <a:avLst/>
                  </a:prstGeom>
                  <a:blipFill>
                    <a:blip r:embed="rId4"/>
                    <a:stretch>
                      <a:fillRect l="-5479" r="-5822" b="-34426"/>
                    </a:stretch>
                  </a:blipFill>
                </p:spPr>
                <p:txBody>
                  <a:bodyPr/>
                  <a:lstStyle/>
                  <a:p>
                    <a:r>
                      <a:rPr lang="en-US">
                        <a:noFill/>
                      </a:rPr>
                      <a:t> </a:t>
                    </a:r>
                  </a:p>
                </p:txBody>
              </p:sp>
            </mc:Fallback>
          </mc:AlternateContent>
          <p:sp>
            <p:nvSpPr>
              <p:cNvPr id="14" name="Arrow: Curved Down 13">
                <a:extLst>
                  <a:ext uri="{FF2B5EF4-FFF2-40B4-BE49-F238E27FC236}">
                    <a16:creationId xmlns:a16="http://schemas.microsoft.com/office/drawing/2014/main" id="{34BEA868-91E4-4911-A0B9-6ABAF457057D}"/>
                  </a:ext>
                </a:extLst>
              </p:cNvPr>
              <p:cNvSpPr/>
              <p:nvPr/>
            </p:nvSpPr>
            <p:spPr>
              <a:xfrm>
                <a:off x="7734299" y="754380"/>
                <a:ext cx="1424939" cy="474727"/>
              </a:xfrm>
              <a:prstGeom prst="curvedDownArrow">
                <a:avLst>
                  <a:gd name="adj1" fmla="val 34480"/>
                  <a:gd name="adj2" fmla="val 64558"/>
                  <a:gd name="adj3" fmla="val 346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1961654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8C6EEFB-D2B3-4769-91FF-48950439DD1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The Kerne</a:t>
            </a:r>
            <a:r>
              <a:rPr lang="en-US" dirty="0">
                <a:solidFill>
                  <a:schemeClr val="tx1">
                    <a:lumMod val="75000"/>
                    <a:lumOff val="25000"/>
                  </a:schemeClr>
                </a:solidFill>
              </a:rPr>
              <a:t>l Trick</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F6E49086-2C7C-4014-8C5C-694F525642D5}"/>
              </a:ext>
            </a:extLst>
          </p:cNvPr>
          <p:cNvPicPr preferRelativeResize="0"/>
          <p:nvPr/>
        </p:nvPicPr>
        <p:blipFill rotWithShape="1">
          <a:blip r:embed="rId3">
            <a:alphaModFix/>
          </a:blip>
          <a:srcRect/>
          <a:stretch/>
        </p:blipFill>
        <p:spPr>
          <a:xfrm>
            <a:off x="6680423" y="829986"/>
            <a:ext cx="3009184" cy="253919"/>
          </a:xfrm>
          <a:prstGeom prst="rect">
            <a:avLst/>
          </a:prstGeom>
          <a:noFill/>
          <a:ln>
            <a:noFill/>
          </a:ln>
        </p:spPr>
      </p:pic>
      <p:sp>
        <p:nvSpPr>
          <p:cNvPr id="5" name="Rectangle 4">
            <a:extLst>
              <a:ext uri="{FF2B5EF4-FFF2-40B4-BE49-F238E27FC236}">
                <a16:creationId xmlns:a16="http://schemas.microsoft.com/office/drawing/2014/main" id="{02DC461F-27EE-406D-B622-D9D6243064CA}"/>
              </a:ext>
            </a:extLst>
          </p:cNvPr>
          <p:cNvSpPr/>
          <p:nvPr/>
        </p:nvSpPr>
        <p:spPr>
          <a:xfrm>
            <a:off x="908814" y="1571377"/>
            <a:ext cx="14448188" cy="705266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B147822-277E-4649-9BCF-31DA706A7800}"/>
              </a:ext>
            </a:extLst>
          </p:cNvPr>
          <p:cNvGrpSpPr/>
          <p:nvPr/>
        </p:nvGrpSpPr>
        <p:grpSpPr>
          <a:xfrm>
            <a:off x="811914" y="1639616"/>
            <a:ext cx="14632172" cy="725138"/>
            <a:chOff x="1295400" y="8157038"/>
            <a:chExt cx="13663054" cy="725138"/>
          </a:xfrm>
        </p:grpSpPr>
        <p:cxnSp>
          <p:nvCxnSpPr>
            <p:cNvPr id="7" name="Straight Connector 6">
              <a:extLst>
                <a:ext uri="{FF2B5EF4-FFF2-40B4-BE49-F238E27FC236}">
                  <a16:creationId xmlns:a16="http://schemas.microsoft.com/office/drawing/2014/main" id="{3816617C-3E73-4394-8E92-6F6DBEA628DD}"/>
                </a:ext>
              </a:extLst>
            </p:cNvPr>
            <p:cNvCxnSpPr/>
            <p:nvPr/>
          </p:nvCxnSpPr>
          <p:spPr>
            <a:xfrm>
              <a:off x="8214013" y="8207262"/>
              <a:ext cx="0" cy="37793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76F76DE-69C8-4861-91C2-ADD01AAE3D7F}"/>
                </a:ext>
              </a:extLst>
            </p:cNvPr>
            <p:cNvSpPr/>
            <p:nvPr/>
          </p:nvSpPr>
          <p:spPr>
            <a:xfrm>
              <a:off x="8061613" y="8577376"/>
              <a:ext cx="304800" cy="3048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76">
              <a:extLst>
                <a:ext uri="{FF2B5EF4-FFF2-40B4-BE49-F238E27FC236}">
                  <a16:creationId xmlns:a16="http://schemas.microsoft.com/office/drawing/2014/main" id="{8E90A3A4-8A69-4EEE-A15D-F1863ED558A7}"/>
                </a:ext>
              </a:extLst>
            </p:cNvPr>
            <p:cNvSpPr/>
            <p:nvPr/>
          </p:nvSpPr>
          <p:spPr>
            <a:xfrm>
              <a:off x="1295400" y="8157038"/>
              <a:ext cx="13663054" cy="250362"/>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35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FF446CCF-4ACC-4A91-9D2B-B86CC7EE683A}"/>
              </a:ext>
            </a:extLst>
          </p:cNvPr>
          <p:cNvGrpSpPr/>
          <p:nvPr/>
        </p:nvGrpSpPr>
        <p:grpSpPr>
          <a:xfrm>
            <a:off x="811914" y="1083905"/>
            <a:ext cx="14632172" cy="547897"/>
            <a:chOff x="1295400" y="1825727"/>
            <a:chExt cx="13663054" cy="418381"/>
          </a:xfrm>
        </p:grpSpPr>
        <p:sp>
          <p:nvSpPr>
            <p:cNvPr id="11" name="Rounded Rectangle 78">
              <a:extLst>
                <a:ext uri="{FF2B5EF4-FFF2-40B4-BE49-F238E27FC236}">
                  <a16:creationId xmlns:a16="http://schemas.microsoft.com/office/drawing/2014/main" id="{8B3E94FC-3279-4D5B-A3F6-AAA6C1B78D6D}"/>
                </a:ext>
              </a:extLst>
            </p:cNvPr>
            <p:cNvSpPr/>
            <p:nvPr/>
          </p:nvSpPr>
          <p:spPr>
            <a:xfrm>
              <a:off x="7539099" y="1848190"/>
              <a:ext cx="1175657" cy="357637"/>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79">
              <a:extLst>
                <a:ext uri="{FF2B5EF4-FFF2-40B4-BE49-F238E27FC236}">
                  <a16:creationId xmlns:a16="http://schemas.microsoft.com/office/drawing/2014/main" id="{276F1ADF-681B-4537-8FF1-D6C830582C6F}"/>
                </a:ext>
              </a:extLst>
            </p:cNvPr>
            <p:cNvSpPr/>
            <p:nvPr/>
          </p:nvSpPr>
          <p:spPr>
            <a:xfrm>
              <a:off x="7938241" y="1825727"/>
              <a:ext cx="377372" cy="138375"/>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80">
              <a:extLst>
                <a:ext uri="{FF2B5EF4-FFF2-40B4-BE49-F238E27FC236}">
                  <a16:creationId xmlns:a16="http://schemas.microsoft.com/office/drawing/2014/main" id="{5E7E5AB4-3911-400A-81A0-4FD8E8AB2101}"/>
                </a:ext>
              </a:extLst>
            </p:cNvPr>
            <p:cNvSpPr/>
            <p:nvPr/>
          </p:nvSpPr>
          <p:spPr>
            <a:xfrm>
              <a:off x="1295400" y="2117684"/>
              <a:ext cx="13663054" cy="126424"/>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35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3">
            <a:extLst>
              <a:ext uri="{FF2B5EF4-FFF2-40B4-BE49-F238E27FC236}">
                <a16:creationId xmlns:a16="http://schemas.microsoft.com/office/drawing/2014/main" id="{533DD813-4607-4628-BF14-2F4CCEBC32A2}"/>
              </a:ext>
            </a:extLst>
          </p:cNvPr>
          <p:cNvSpPr txBox="1">
            <a:spLocks noChangeArrowheads="1"/>
          </p:cNvSpPr>
          <p:nvPr/>
        </p:nvSpPr>
        <p:spPr>
          <a:xfrm>
            <a:off x="1246094" y="2505024"/>
            <a:ext cx="13814612" cy="5029200"/>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en-US" sz="2000" dirty="0">
                <a:solidFill>
                  <a:schemeClr val="tx1">
                    <a:lumMod val="65000"/>
                    <a:lumOff val="35000"/>
                  </a:schemeClr>
                </a:solidFill>
                <a:latin typeface="Open Sans" panose="020B0606030504020204"/>
              </a:rPr>
              <a:t>The linear classifier relies on inner product between vectors </a:t>
            </a:r>
            <a:r>
              <a:rPr lang="en-US" altLang="en-US" sz="2000" i="1" dirty="0">
                <a:solidFill>
                  <a:schemeClr val="tx1">
                    <a:lumMod val="65000"/>
                    <a:lumOff val="35000"/>
                  </a:schemeClr>
                </a:solidFill>
                <a:latin typeface="Open Sans" panose="020B0606030504020204"/>
              </a:rPr>
              <a:t>K</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dirty="0" err="1">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b="1" baseline="30000" dirty="0" err="1">
                <a:solidFill>
                  <a:schemeClr val="tx1">
                    <a:lumMod val="65000"/>
                    <a:lumOff val="35000"/>
                  </a:schemeClr>
                </a:solidFill>
                <a:latin typeface="Open Sans" panose="020B0606030504020204"/>
              </a:rPr>
              <a:t>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endParaRPr lang="en-US" altLang="en-US" sz="2000" i="1" baseline="-25000" dirty="0">
              <a:solidFill>
                <a:schemeClr val="tx1">
                  <a:lumMod val="65000"/>
                  <a:lumOff val="35000"/>
                </a:schemeClr>
              </a:solidFill>
              <a:latin typeface="Open Sans" panose="020B0606030504020204"/>
            </a:endParaRPr>
          </a:p>
          <a:p>
            <a:r>
              <a:rPr lang="en-US" altLang="en-US" sz="2000" dirty="0">
                <a:solidFill>
                  <a:schemeClr val="tx1">
                    <a:lumMod val="65000"/>
                    <a:lumOff val="35000"/>
                  </a:schemeClr>
                </a:solidFill>
                <a:latin typeface="Open Sans" panose="020B0606030504020204"/>
              </a:rPr>
              <a:t>If every datapoint is mapped into high-dimensional space via some transformation </a:t>
            </a:r>
            <a:r>
              <a:rPr lang="el-GR" altLang="en-US" sz="2000"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cs typeface="Times New Roman" panose="02020603050405020304" pitchFamily="18" charset="0"/>
              </a:rPr>
              <a:t>:  </a:t>
            </a:r>
            <a:r>
              <a:rPr lang="en-US" altLang="en-US" sz="2000" b="1" dirty="0">
                <a:solidFill>
                  <a:schemeClr val="tx1">
                    <a:lumMod val="65000"/>
                    <a:lumOff val="35000"/>
                  </a:schemeClr>
                </a:solidFill>
                <a:latin typeface="Open Sans" panose="020B0606030504020204"/>
                <a:cs typeface="Times New Roman" panose="02020603050405020304" pitchFamily="18" charset="0"/>
              </a:rPr>
              <a:t>x</a:t>
            </a:r>
            <a:r>
              <a:rPr lang="en-US" altLang="en-US" sz="2000" b="1" baseline="-25000" dirty="0">
                <a:solidFill>
                  <a:schemeClr val="tx1">
                    <a:lumMod val="65000"/>
                    <a:lumOff val="35000"/>
                  </a:schemeClr>
                </a:solidFill>
                <a:latin typeface="Open Sans" panose="020B0606030504020204"/>
                <a:cs typeface="Times New Roman" panose="02020603050405020304" pitchFamily="18" charset="0"/>
              </a:rPr>
              <a:t> </a:t>
            </a:r>
            <a:r>
              <a:rPr lang="en-US" altLang="en-US" sz="2000" b="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cs typeface="Times New Roman" panose="02020603050405020304" pitchFamily="18" charset="0"/>
              </a:rPr>
              <a:t> </a:t>
            </a:r>
            <a:r>
              <a:rPr lang="el-GR" altLang="en-US" sz="2000"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cs typeface="Times New Roman" panose="02020603050405020304" pitchFamily="18" charset="0"/>
              </a:rPr>
              <a:t>(</a:t>
            </a:r>
            <a:r>
              <a:rPr lang="en-US" altLang="en-US" sz="2000" b="1" dirty="0">
                <a:solidFill>
                  <a:schemeClr val="tx1">
                    <a:lumMod val="65000"/>
                    <a:lumOff val="35000"/>
                  </a:schemeClr>
                </a:solidFill>
                <a:latin typeface="Open Sans" panose="020B0606030504020204"/>
                <a:cs typeface="Times New Roman" panose="02020603050405020304" pitchFamily="18" charset="0"/>
              </a:rPr>
              <a:t>x</a:t>
            </a:r>
            <a:r>
              <a:rPr lang="en-US" altLang="en-US" sz="2000" dirty="0">
                <a:solidFill>
                  <a:schemeClr val="tx1">
                    <a:lumMod val="65000"/>
                    <a:lumOff val="35000"/>
                  </a:schemeClr>
                </a:solidFill>
                <a:latin typeface="Open Sans" panose="020B0606030504020204"/>
                <a:cs typeface="Times New Roman" panose="02020603050405020304" pitchFamily="18" charset="0"/>
              </a:rPr>
              <a:t>), the inner product becomes:</a:t>
            </a:r>
          </a:p>
          <a:p>
            <a:pPr algn="ctr">
              <a:buFontTx/>
              <a:buNone/>
            </a:pPr>
            <a:r>
              <a:rPr lang="en-US" altLang="en-US" sz="2000" i="1" dirty="0">
                <a:solidFill>
                  <a:schemeClr val="tx1">
                    <a:lumMod val="65000"/>
                    <a:lumOff val="35000"/>
                  </a:schemeClr>
                </a:solidFill>
                <a:latin typeface="Open Sans" panose="020B0606030504020204"/>
              </a:rPr>
              <a:t>K</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dirty="0" err="1">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 </a:t>
            </a:r>
            <a:r>
              <a:rPr lang="el-GR" altLang="en-US" sz="2000" b="1"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rPr>
              <a:t>(</a:t>
            </a:r>
            <a:r>
              <a:rPr lang="en-US" altLang="en-US" sz="2000" b="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a:t>
            </a:r>
            <a:r>
              <a:rPr lang="en-US" altLang="en-US" sz="2000" dirty="0">
                <a:solidFill>
                  <a:schemeClr val="tx1">
                    <a:lumMod val="65000"/>
                    <a:lumOff val="35000"/>
                  </a:schemeClr>
                </a:solidFill>
                <a:latin typeface="Open Sans" panose="020B0606030504020204"/>
              </a:rPr>
              <a:t>)</a:t>
            </a:r>
            <a:r>
              <a:rPr lang="en-US" altLang="en-US" sz="2000" b="1" baseline="-25000" dirty="0">
                <a:solidFill>
                  <a:schemeClr val="tx1">
                    <a:lumMod val="65000"/>
                    <a:lumOff val="35000"/>
                  </a:schemeClr>
                </a:solidFill>
                <a:latin typeface="Open Sans" panose="020B0606030504020204"/>
              </a:rPr>
              <a:t> </a:t>
            </a:r>
            <a:r>
              <a:rPr lang="en-US" altLang="en-US" sz="2000" b="1" baseline="30000" dirty="0">
                <a:solidFill>
                  <a:schemeClr val="tx1">
                    <a:lumMod val="65000"/>
                    <a:lumOff val="35000"/>
                  </a:schemeClr>
                </a:solidFill>
                <a:latin typeface="Open Sans" panose="020B0606030504020204"/>
              </a:rPr>
              <a:t>T</a:t>
            </a:r>
            <a:r>
              <a:rPr lang="el-GR" altLang="en-US" sz="2000" b="1"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a:t>
            </a:r>
          </a:p>
          <a:p>
            <a:r>
              <a:rPr lang="en-US" altLang="en-US" sz="2000" dirty="0">
                <a:solidFill>
                  <a:schemeClr val="tx1">
                    <a:lumMod val="65000"/>
                    <a:lumOff val="35000"/>
                  </a:schemeClr>
                </a:solidFill>
                <a:latin typeface="Open Sans" panose="020B0606030504020204"/>
              </a:rPr>
              <a:t>A </a:t>
            </a:r>
            <a:r>
              <a:rPr lang="en-US" altLang="en-US" sz="2000" b="1" dirty="0">
                <a:solidFill>
                  <a:schemeClr val="tx1">
                    <a:lumMod val="65000"/>
                    <a:lumOff val="35000"/>
                  </a:schemeClr>
                </a:solidFill>
                <a:latin typeface="Open Sans" panose="020B0606030504020204"/>
              </a:rPr>
              <a:t>kernel function </a:t>
            </a:r>
            <a:r>
              <a:rPr lang="en-US" altLang="en-US" sz="2000" dirty="0">
                <a:solidFill>
                  <a:schemeClr val="tx1">
                    <a:lumMod val="65000"/>
                    <a:lumOff val="35000"/>
                  </a:schemeClr>
                </a:solidFill>
                <a:latin typeface="Open Sans" panose="020B0606030504020204"/>
              </a:rPr>
              <a:t>is a function that is equivalent to an inner product in a feature space.</a:t>
            </a:r>
          </a:p>
          <a:p>
            <a:r>
              <a:rPr lang="en-US" altLang="en-US" sz="2000" dirty="0">
                <a:solidFill>
                  <a:schemeClr val="tx1">
                    <a:lumMod val="65000"/>
                    <a:lumOff val="35000"/>
                  </a:schemeClr>
                </a:solidFill>
                <a:latin typeface="Open Sans" panose="020B0606030504020204"/>
              </a:rPr>
              <a:t>Example: </a:t>
            </a:r>
          </a:p>
          <a:p>
            <a:pPr>
              <a:buFontTx/>
              <a:buNone/>
            </a:pPr>
            <a:r>
              <a:rPr lang="en-US" altLang="en-US" sz="2000" dirty="0">
                <a:solidFill>
                  <a:schemeClr val="tx1">
                    <a:lumMod val="65000"/>
                    <a:lumOff val="35000"/>
                  </a:schemeClr>
                </a:solidFill>
                <a:latin typeface="Open Sans" panose="020B0606030504020204"/>
              </a:rPr>
              <a:t>	2-dimensional vectors </a:t>
            </a:r>
            <a:r>
              <a:rPr lang="en-US" altLang="en-US" sz="2000" b="1" dirty="0">
                <a:solidFill>
                  <a:schemeClr val="tx1">
                    <a:lumMod val="65000"/>
                    <a:lumOff val="35000"/>
                  </a:schemeClr>
                </a:solidFill>
                <a:latin typeface="Open Sans" panose="020B0606030504020204"/>
              </a:rPr>
              <a:t>x</a:t>
            </a:r>
            <a:r>
              <a:rPr lang="en-US" altLang="en-US" sz="2000" dirty="0">
                <a:solidFill>
                  <a:schemeClr val="tx1">
                    <a:lumMod val="65000"/>
                    <a:lumOff val="35000"/>
                  </a:schemeClr>
                </a:solidFill>
                <a:latin typeface="Open Sans" panose="020B0606030504020204"/>
              </a:rPr>
              <a:t>=[</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1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2</a:t>
            </a:r>
            <a:r>
              <a:rPr lang="en-US" altLang="en-US" sz="2000" dirty="0">
                <a:solidFill>
                  <a:schemeClr val="tx1">
                    <a:lumMod val="65000"/>
                    <a:lumOff val="35000"/>
                  </a:schemeClr>
                </a:solidFill>
                <a:latin typeface="Open Sans" panose="020B0606030504020204"/>
              </a:rPr>
              <a:t>];  let </a:t>
            </a:r>
            <a:r>
              <a:rPr lang="en-US" altLang="en-US" sz="2000" i="1" dirty="0">
                <a:solidFill>
                  <a:schemeClr val="tx1">
                    <a:lumMod val="65000"/>
                    <a:lumOff val="35000"/>
                  </a:schemeClr>
                </a:solidFill>
                <a:latin typeface="Open Sans" panose="020B0606030504020204"/>
              </a:rPr>
              <a:t>K</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dirty="0" err="1">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)=(1 + </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b="1" baseline="30000" dirty="0" err="1">
                <a:solidFill>
                  <a:schemeClr val="tx1">
                    <a:lumMod val="65000"/>
                    <a:lumOff val="35000"/>
                  </a:schemeClr>
                </a:solidFill>
                <a:latin typeface="Open Sans" panose="020B0606030504020204"/>
              </a:rPr>
              <a:t>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a:t>
            </a:r>
            <a:r>
              <a:rPr lang="en-US" altLang="en-US" sz="2000" baseline="30000" dirty="0">
                <a:solidFill>
                  <a:schemeClr val="tx1">
                    <a:lumMod val="65000"/>
                    <a:lumOff val="35000"/>
                  </a:schemeClr>
                </a:solidFill>
                <a:latin typeface="Open Sans" panose="020B0606030504020204"/>
              </a:rPr>
              <a:t>2</a:t>
            </a:r>
            <a:r>
              <a:rPr lang="en-US" altLang="en-US" sz="2000" baseline="-25000" dirty="0">
                <a:solidFill>
                  <a:schemeClr val="tx1">
                    <a:lumMod val="65000"/>
                    <a:lumOff val="35000"/>
                  </a:schemeClr>
                </a:solidFill>
                <a:latin typeface="Open Sans" panose="020B0606030504020204"/>
              </a:rPr>
              <a:t>,</a:t>
            </a:r>
            <a:endParaRPr lang="en-US" altLang="en-US" sz="2000" dirty="0">
              <a:solidFill>
                <a:schemeClr val="tx1">
                  <a:lumMod val="65000"/>
                  <a:lumOff val="35000"/>
                </a:schemeClr>
              </a:solidFill>
              <a:latin typeface="Open Sans" panose="020B0606030504020204"/>
            </a:endParaRPr>
          </a:p>
          <a:p>
            <a:pPr>
              <a:buFontTx/>
              <a:buNone/>
            </a:pPr>
            <a:r>
              <a:rPr lang="en-US" altLang="en-US" sz="2000" dirty="0">
                <a:solidFill>
                  <a:schemeClr val="tx1">
                    <a:lumMod val="65000"/>
                    <a:lumOff val="35000"/>
                  </a:schemeClr>
                </a:solidFill>
                <a:latin typeface="Open Sans" panose="020B0606030504020204"/>
              </a:rPr>
              <a:t>	Need to show that </a:t>
            </a:r>
            <a:r>
              <a:rPr lang="en-US" altLang="en-US" sz="2000" i="1" dirty="0">
                <a:solidFill>
                  <a:schemeClr val="tx1">
                    <a:lumMod val="65000"/>
                    <a:lumOff val="35000"/>
                  </a:schemeClr>
                </a:solidFill>
                <a:latin typeface="Open Sans" panose="020B0606030504020204"/>
              </a:rPr>
              <a:t>K</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dirty="0" err="1">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b="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 </a:t>
            </a:r>
            <a:r>
              <a:rPr lang="el-GR" altLang="en-US" sz="2000" b="1"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rPr>
              <a:t>(</a:t>
            </a:r>
            <a:r>
              <a:rPr lang="en-US" altLang="en-US" sz="2000" b="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a:t>
            </a:r>
            <a:r>
              <a:rPr lang="en-US" altLang="en-US" sz="2000" dirty="0">
                <a:solidFill>
                  <a:schemeClr val="tx1">
                    <a:lumMod val="65000"/>
                    <a:lumOff val="35000"/>
                  </a:schemeClr>
                </a:solidFill>
                <a:latin typeface="Open Sans" panose="020B0606030504020204"/>
              </a:rPr>
              <a:t>)</a:t>
            </a:r>
            <a:r>
              <a:rPr lang="en-US" altLang="en-US" sz="2000" b="1" baseline="-25000" dirty="0">
                <a:solidFill>
                  <a:schemeClr val="tx1">
                    <a:lumMod val="65000"/>
                    <a:lumOff val="35000"/>
                  </a:schemeClr>
                </a:solidFill>
                <a:latin typeface="Open Sans" panose="020B0606030504020204"/>
              </a:rPr>
              <a:t> </a:t>
            </a:r>
            <a:r>
              <a:rPr lang="en-US" altLang="en-US" sz="2000" b="1" baseline="30000" dirty="0">
                <a:solidFill>
                  <a:schemeClr val="tx1">
                    <a:lumMod val="65000"/>
                    <a:lumOff val="35000"/>
                  </a:schemeClr>
                </a:solidFill>
                <a:latin typeface="Open Sans" panose="020B0606030504020204"/>
              </a:rPr>
              <a:t>T</a:t>
            </a:r>
            <a:r>
              <a:rPr lang="el-GR" altLang="en-US" sz="2000" b="1"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a:t>
            </a:r>
          </a:p>
          <a:p>
            <a:pPr>
              <a:buFontTx/>
              <a:buNone/>
            </a:pPr>
            <a:r>
              <a:rPr lang="en-US" altLang="en-US" sz="2000" dirty="0">
                <a:solidFill>
                  <a:schemeClr val="tx1">
                    <a:lumMod val="65000"/>
                    <a:lumOff val="35000"/>
                  </a:schemeClr>
                </a:solidFill>
                <a:latin typeface="Open Sans" panose="020B0606030504020204"/>
              </a:rPr>
              <a:t>	 </a:t>
            </a:r>
            <a:r>
              <a:rPr lang="en-US" altLang="en-US" sz="2000" i="1" dirty="0">
                <a:solidFill>
                  <a:schemeClr val="tx1">
                    <a:lumMod val="65000"/>
                    <a:lumOff val="35000"/>
                  </a:schemeClr>
                </a:solidFill>
                <a:latin typeface="Open Sans" panose="020B0606030504020204"/>
              </a:rPr>
              <a:t>K</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dirty="0" err="1">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)=(1 + </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i</a:t>
            </a:r>
            <a:r>
              <a:rPr lang="en-US" altLang="en-US" sz="2000" b="1" baseline="30000" dirty="0" err="1">
                <a:solidFill>
                  <a:schemeClr val="tx1">
                    <a:lumMod val="65000"/>
                    <a:lumOff val="35000"/>
                  </a:schemeClr>
                </a:solidFill>
                <a:latin typeface="Open Sans" panose="020B0606030504020204"/>
              </a:rPr>
              <a:t>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a:t>
            </a:r>
            <a:r>
              <a:rPr lang="en-US" altLang="en-US" sz="2000" baseline="30000" dirty="0">
                <a:solidFill>
                  <a:schemeClr val="tx1">
                    <a:lumMod val="65000"/>
                    <a:lumOff val="35000"/>
                  </a:schemeClr>
                </a:solidFill>
                <a:latin typeface="Open Sans" panose="020B0606030504020204"/>
              </a:rPr>
              <a:t>2</a:t>
            </a:r>
            <a:r>
              <a:rPr lang="en-US" altLang="en-US" sz="2000" baseline="-25000" dirty="0">
                <a:solidFill>
                  <a:schemeClr val="tx1">
                    <a:lumMod val="65000"/>
                    <a:lumOff val="35000"/>
                  </a:schemeClr>
                </a:solidFill>
                <a:latin typeface="Open Sans" panose="020B0606030504020204"/>
              </a:rPr>
              <a:t>,</a:t>
            </a:r>
            <a:r>
              <a:rPr lang="en-US" altLang="en-US" sz="2000" dirty="0">
                <a:solidFill>
                  <a:schemeClr val="tx1">
                    <a:lumMod val="65000"/>
                    <a:lumOff val="35000"/>
                  </a:schemeClr>
                </a:solidFill>
                <a:latin typeface="Open Sans" panose="020B0606030504020204"/>
              </a:rPr>
              <a:t>= 1+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i1</a:t>
            </a:r>
            <a:r>
              <a:rPr lang="en-US" altLang="en-US" sz="2000" i="1" baseline="30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j1</a:t>
            </a:r>
            <a:r>
              <a:rPr lang="en-US" altLang="en-US" sz="2000" i="1" baseline="30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i1</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j1</a:t>
            </a:r>
            <a:r>
              <a:rPr lang="en-US" altLang="en-US" sz="2000" i="1" baseline="30000" dirty="0">
                <a:solidFill>
                  <a:schemeClr val="tx1">
                    <a:lumMod val="65000"/>
                    <a:lumOff val="35000"/>
                  </a:schemeClr>
                </a:solidFill>
                <a:latin typeface="Open Sans" panose="020B0606030504020204"/>
              </a:rPr>
              <a:t>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j2</a:t>
            </a:r>
            <a:r>
              <a:rPr lang="en-US" altLang="en-US" sz="2000" i="1" dirty="0">
                <a:solidFill>
                  <a:schemeClr val="tx1">
                    <a:lumMod val="65000"/>
                    <a:lumOff val="35000"/>
                  </a:schemeClr>
                </a:solidFill>
                <a:latin typeface="Open Sans" panose="020B0606030504020204"/>
              </a:rPr>
              <a:t>+ x</a:t>
            </a:r>
            <a:r>
              <a:rPr lang="en-US" altLang="en-US" sz="2000" i="1" baseline="-25000" dirty="0">
                <a:solidFill>
                  <a:schemeClr val="tx1">
                    <a:lumMod val="65000"/>
                    <a:lumOff val="35000"/>
                  </a:schemeClr>
                </a:solidFill>
                <a:latin typeface="Open Sans" panose="020B0606030504020204"/>
              </a:rPr>
              <a:t>i2</a:t>
            </a:r>
            <a:r>
              <a:rPr lang="en-US" altLang="en-US" sz="2000" i="1" baseline="30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j2</a:t>
            </a:r>
            <a:r>
              <a:rPr lang="en-US" altLang="en-US" sz="2000" i="1" baseline="30000" dirty="0">
                <a:solidFill>
                  <a:schemeClr val="tx1">
                    <a:lumMod val="65000"/>
                    <a:lumOff val="35000"/>
                  </a:schemeClr>
                </a:solidFill>
                <a:latin typeface="Open Sans" panose="020B0606030504020204"/>
              </a:rPr>
              <a:t>2 </a:t>
            </a:r>
            <a:r>
              <a:rPr lang="en-US" altLang="en-US" sz="2000" dirty="0">
                <a:solidFill>
                  <a:schemeClr val="tx1">
                    <a:lumMod val="65000"/>
                    <a:lumOff val="35000"/>
                  </a:schemeClr>
                </a:solidFill>
                <a:latin typeface="Open Sans" panose="020B0606030504020204"/>
              </a:rPr>
              <a:t>+ 2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i1</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j1 </a:t>
            </a:r>
            <a:r>
              <a:rPr lang="en-US" altLang="en-US" sz="2000" i="1"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j2</a:t>
            </a:r>
            <a:r>
              <a:rPr lang="en-US" altLang="en-US" sz="2000" i="1" dirty="0">
                <a:solidFill>
                  <a:schemeClr val="tx1">
                    <a:lumMod val="65000"/>
                    <a:lumOff val="35000"/>
                  </a:schemeClr>
                </a:solidFill>
                <a:latin typeface="Open Sans" panose="020B0606030504020204"/>
              </a:rPr>
              <a:t>=</a:t>
            </a:r>
          </a:p>
          <a:p>
            <a:pPr>
              <a:buFontTx/>
              <a:buNone/>
            </a:pPr>
            <a:r>
              <a:rPr lang="en-US" altLang="en-US" sz="2000" i="1" dirty="0">
                <a:solidFill>
                  <a:schemeClr val="tx1">
                    <a:lumMod val="65000"/>
                    <a:lumOff val="35000"/>
                  </a:schemeClr>
                </a:solidFill>
                <a:latin typeface="Open Sans" panose="020B0606030504020204"/>
              </a:rPr>
              <a:t>	      = </a:t>
            </a:r>
            <a:r>
              <a:rPr lang="en-US" altLang="en-US" sz="2000" dirty="0">
                <a:solidFill>
                  <a:schemeClr val="tx1">
                    <a:lumMod val="65000"/>
                    <a:lumOff val="35000"/>
                  </a:schemeClr>
                </a:solidFill>
                <a:latin typeface="Open Sans" panose="020B0606030504020204"/>
              </a:rPr>
              <a:t>[1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i1</a:t>
            </a:r>
            <a:r>
              <a:rPr lang="en-US" altLang="en-US" sz="2000" i="1" baseline="30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i1</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i2  </a:t>
            </a:r>
            <a:r>
              <a:rPr lang="en-US" altLang="en-US" sz="2000" i="1" dirty="0">
                <a:solidFill>
                  <a:schemeClr val="tx1">
                    <a:lumMod val="65000"/>
                    <a:lumOff val="35000"/>
                  </a:schemeClr>
                </a:solidFill>
                <a:latin typeface="Open Sans" panose="020B0606030504020204"/>
              </a:rPr>
              <a:t> x</a:t>
            </a:r>
            <a:r>
              <a:rPr lang="en-US" altLang="en-US" sz="2000" i="1" baseline="-25000" dirty="0">
                <a:solidFill>
                  <a:schemeClr val="tx1">
                    <a:lumMod val="65000"/>
                    <a:lumOff val="35000"/>
                  </a:schemeClr>
                </a:solidFill>
                <a:latin typeface="Open Sans" panose="020B0606030504020204"/>
              </a:rPr>
              <a:t>i2</a:t>
            </a:r>
            <a:r>
              <a:rPr lang="en-US" altLang="en-US" sz="2000" i="1" baseline="30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i1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i2</a:t>
            </a:r>
            <a:r>
              <a:rPr lang="en-US" altLang="en-US" sz="2000" dirty="0">
                <a:solidFill>
                  <a:schemeClr val="tx1">
                    <a:lumMod val="65000"/>
                    <a:lumOff val="35000"/>
                  </a:schemeClr>
                </a:solidFill>
                <a:latin typeface="Open Sans" panose="020B0606030504020204"/>
              </a:rPr>
              <a:t>]</a:t>
            </a:r>
            <a:r>
              <a:rPr lang="en-US" altLang="en-US" sz="2000" b="1" baseline="30000" dirty="0">
                <a:solidFill>
                  <a:schemeClr val="tx1">
                    <a:lumMod val="65000"/>
                    <a:lumOff val="35000"/>
                  </a:schemeClr>
                </a:solidFill>
                <a:latin typeface="Open Sans" panose="020B0606030504020204"/>
              </a:rPr>
              <a:t>T </a:t>
            </a:r>
            <a:r>
              <a:rPr lang="en-US" altLang="en-US" sz="2000" dirty="0">
                <a:solidFill>
                  <a:schemeClr val="tx1">
                    <a:lumMod val="65000"/>
                    <a:lumOff val="35000"/>
                  </a:schemeClr>
                </a:solidFill>
                <a:latin typeface="Open Sans" panose="020B0606030504020204"/>
              </a:rPr>
              <a:t>[1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j1</a:t>
            </a:r>
            <a:r>
              <a:rPr lang="en-US" altLang="en-US" sz="2000" i="1" baseline="30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j1</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j2  </a:t>
            </a:r>
            <a:r>
              <a:rPr lang="en-US" altLang="en-US" sz="2000" i="1" dirty="0">
                <a:solidFill>
                  <a:schemeClr val="tx1">
                    <a:lumMod val="65000"/>
                    <a:lumOff val="35000"/>
                  </a:schemeClr>
                </a:solidFill>
                <a:latin typeface="Open Sans" panose="020B0606030504020204"/>
              </a:rPr>
              <a:t> x</a:t>
            </a:r>
            <a:r>
              <a:rPr lang="en-US" altLang="en-US" sz="2000" i="1" baseline="-25000" dirty="0">
                <a:solidFill>
                  <a:schemeClr val="tx1">
                    <a:lumMod val="65000"/>
                    <a:lumOff val="35000"/>
                  </a:schemeClr>
                </a:solidFill>
                <a:latin typeface="Open Sans" panose="020B0606030504020204"/>
              </a:rPr>
              <a:t>j2</a:t>
            </a:r>
            <a:r>
              <a:rPr lang="en-US" altLang="en-US" sz="2000" i="1" baseline="30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j1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j2</a:t>
            </a:r>
            <a:r>
              <a:rPr lang="en-US" altLang="en-US" sz="2000" dirty="0">
                <a:solidFill>
                  <a:schemeClr val="tx1">
                    <a:lumMod val="65000"/>
                    <a:lumOff val="35000"/>
                  </a:schemeClr>
                </a:solidFill>
                <a:latin typeface="Open Sans" panose="020B0606030504020204"/>
              </a:rPr>
              <a:t>] =</a:t>
            </a:r>
          </a:p>
          <a:p>
            <a:pPr>
              <a:buFontTx/>
              <a:buNone/>
            </a:pPr>
            <a:r>
              <a:rPr lang="en-US" altLang="en-US" sz="2000" dirty="0">
                <a:solidFill>
                  <a:schemeClr val="tx1">
                    <a:lumMod val="65000"/>
                    <a:lumOff val="35000"/>
                  </a:schemeClr>
                </a:solidFill>
                <a:latin typeface="Open Sans" panose="020B0606030504020204"/>
              </a:rPr>
              <a:t>	      = </a:t>
            </a:r>
            <a:r>
              <a:rPr lang="el-GR" altLang="en-US" sz="2000" b="1"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rPr>
              <a:t>(</a:t>
            </a:r>
            <a:r>
              <a:rPr lang="en-US" altLang="en-US" sz="2000" b="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i</a:t>
            </a:r>
            <a:r>
              <a:rPr lang="en-US" altLang="en-US" sz="2000" dirty="0">
                <a:solidFill>
                  <a:schemeClr val="tx1">
                    <a:lumMod val="65000"/>
                    <a:lumOff val="35000"/>
                  </a:schemeClr>
                </a:solidFill>
                <a:latin typeface="Open Sans" panose="020B0606030504020204"/>
              </a:rPr>
              <a:t>)</a:t>
            </a:r>
            <a:r>
              <a:rPr lang="en-US" altLang="en-US" sz="2000" b="1" baseline="-25000" dirty="0">
                <a:solidFill>
                  <a:schemeClr val="tx1">
                    <a:lumMod val="65000"/>
                    <a:lumOff val="35000"/>
                  </a:schemeClr>
                </a:solidFill>
                <a:latin typeface="Open Sans" panose="020B0606030504020204"/>
              </a:rPr>
              <a:t> </a:t>
            </a:r>
            <a:r>
              <a:rPr lang="en-US" altLang="en-US" sz="2000" b="1" baseline="30000" dirty="0">
                <a:solidFill>
                  <a:schemeClr val="tx1">
                    <a:lumMod val="65000"/>
                    <a:lumOff val="35000"/>
                  </a:schemeClr>
                </a:solidFill>
                <a:latin typeface="Open Sans" panose="020B0606030504020204"/>
              </a:rPr>
              <a:t>T</a:t>
            </a:r>
            <a:r>
              <a:rPr lang="el-GR" altLang="en-US" sz="2000" b="1"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rPr>
              <a:t>(</a:t>
            </a:r>
            <a:r>
              <a:rPr lang="en-US" altLang="en-US" sz="2000" b="1" dirty="0" err="1">
                <a:solidFill>
                  <a:schemeClr val="tx1">
                    <a:lumMod val="65000"/>
                    <a:lumOff val="35000"/>
                  </a:schemeClr>
                </a:solidFill>
                <a:latin typeface="Open Sans" panose="020B0606030504020204"/>
              </a:rPr>
              <a:t>x</a:t>
            </a:r>
            <a:r>
              <a:rPr lang="en-US" altLang="en-US" sz="2000" i="1" baseline="-25000" dirty="0" err="1">
                <a:solidFill>
                  <a:schemeClr val="tx1">
                    <a:lumMod val="65000"/>
                    <a:lumOff val="35000"/>
                  </a:schemeClr>
                </a:solidFill>
                <a:latin typeface="Open Sans" panose="020B0606030504020204"/>
              </a:rPr>
              <a:t>j</a:t>
            </a:r>
            <a:r>
              <a:rPr lang="en-US" altLang="en-US" sz="2000" dirty="0">
                <a:solidFill>
                  <a:schemeClr val="tx1">
                    <a:lumMod val="65000"/>
                    <a:lumOff val="35000"/>
                  </a:schemeClr>
                </a:solidFill>
                <a:latin typeface="Open Sans" panose="020B0606030504020204"/>
              </a:rPr>
              <a:t>),    where </a:t>
            </a:r>
            <a:r>
              <a:rPr lang="el-GR" altLang="en-US" sz="2000" b="1"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rPr>
              <a:t>(</a:t>
            </a:r>
            <a:r>
              <a:rPr lang="en-US" altLang="en-US" sz="2000" b="1" dirty="0">
                <a:solidFill>
                  <a:schemeClr val="tx1">
                    <a:lumMod val="65000"/>
                    <a:lumOff val="35000"/>
                  </a:schemeClr>
                </a:solidFill>
                <a:latin typeface="Open Sans" panose="020B0606030504020204"/>
              </a:rPr>
              <a:t>x</a:t>
            </a:r>
            <a:r>
              <a:rPr lang="en-US" altLang="en-US" sz="2000" dirty="0">
                <a:solidFill>
                  <a:schemeClr val="tx1">
                    <a:lumMod val="65000"/>
                    <a:lumOff val="35000"/>
                  </a:schemeClr>
                </a:solidFill>
                <a:latin typeface="Open Sans" panose="020B0606030504020204"/>
              </a:rPr>
              <a:t>) = </a:t>
            </a:r>
            <a:r>
              <a:rPr lang="en-US" altLang="en-US" sz="2000" b="1" baseline="-25000"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rPr>
              <a:t>[1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1</a:t>
            </a:r>
            <a:r>
              <a:rPr lang="en-US" altLang="en-US" sz="2000" i="1" baseline="30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1</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rPr>
              <a:t> x</a:t>
            </a:r>
            <a:r>
              <a:rPr lang="en-US" altLang="en-US" sz="2000" i="1" baseline="-25000" dirty="0">
                <a:solidFill>
                  <a:schemeClr val="tx1">
                    <a:lumMod val="65000"/>
                    <a:lumOff val="35000"/>
                  </a:schemeClr>
                </a:solidFill>
                <a:latin typeface="Open Sans" panose="020B0606030504020204"/>
              </a:rPr>
              <a:t>2</a:t>
            </a:r>
            <a:r>
              <a:rPr lang="en-US" altLang="en-US" sz="2000" i="1" baseline="30000" dirty="0">
                <a:solidFill>
                  <a:schemeClr val="tx1">
                    <a:lumMod val="65000"/>
                    <a:lumOff val="35000"/>
                  </a:schemeClr>
                </a:solidFill>
                <a:latin typeface="Open Sans" panose="020B0606030504020204"/>
              </a:rPr>
              <a:t>2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1  </a:t>
            </a:r>
            <a:r>
              <a:rPr lang="en-US" altLang="en-US" sz="2000" i="1" dirty="0">
                <a:solidFill>
                  <a:schemeClr val="tx1">
                    <a:lumMod val="65000"/>
                    <a:lumOff val="35000"/>
                  </a:schemeClr>
                </a:solidFill>
                <a:latin typeface="Open Sans" panose="020B0606030504020204"/>
                <a:cs typeface="Times New Roman" panose="02020603050405020304" pitchFamily="18" charset="0"/>
              </a:rPr>
              <a:t>√</a:t>
            </a:r>
            <a:r>
              <a:rPr lang="en-US" altLang="en-US" sz="2000" dirty="0">
                <a:solidFill>
                  <a:schemeClr val="tx1">
                    <a:lumMod val="65000"/>
                    <a:lumOff val="35000"/>
                  </a:schemeClr>
                </a:solidFill>
                <a:latin typeface="Open Sans" panose="020B0606030504020204"/>
              </a:rPr>
              <a:t>2</a:t>
            </a:r>
            <a:r>
              <a:rPr lang="en-US" altLang="en-US" sz="2000" i="1" dirty="0">
                <a:solidFill>
                  <a:schemeClr val="tx1">
                    <a:lumMod val="65000"/>
                    <a:lumOff val="35000"/>
                  </a:schemeClr>
                </a:solidFill>
                <a:latin typeface="Open Sans" panose="020B0606030504020204"/>
              </a:rPr>
              <a:t>x</a:t>
            </a:r>
            <a:r>
              <a:rPr lang="en-US" altLang="en-US" sz="2000" i="1" baseline="-25000" dirty="0">
                <a:solidFill>
                  <a:schemeClr val="tx1">
                    <a:lumMod val="65000"/>
                    <a:lumOff val="35000"/>
                  </a:schemeClr>
                </a:solidFill>
                <a:latin typeface="Open Sans" panose="020B0606030504020204"/>
              </a:rPr>
              <a:t>2</a:t>
            </a:r>
            <a:r>
              <a:rPr lang="en-US" altLang="en-US" sz="2000" dirty="0">
                <a:solidFill>
                  <a:schemeClr val="tx1">
                    <a:lumMod val="65000"/>
                    <a:lumOff val="35000"/>
                  </a:schemeClr>
                </a:solidFill>
                <a:latin typeface="Open Sans" panose="020B0606030504020204"/>
              </a:rPr>
              <a:t>]</a:t>
            </a:r>
          </a:p>
          <a:p>
            <a:r>
              <a:rPr lang="en-US" altLang="en-US" sz="2000" dirty="0">
                <a:solidFill>
                  <a:schemeClr val="tx1">
                    <a:lumMod val="65000"/>
                    <a:lumOff val="35000"/>
                  </a:schemeClr>
                </a:solidFill>
                <a:latin typeface="Open Sans" panose="020B0606030504020204"/>
              </a:rPr>
              <a:t>Thus, a kernel function</a:t>
            </a:r>
            <a:r>
              <a:rPr lang="en-US" altLang="en-US" sz="2000" i="1"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rPr>
              <a:t>implicitly</a:t>
            </a:r>
            <a:r>
              <a:rPr lang="en-US" altLang="en-US" sz="2000" i="1" dirty="0">
                <a:solidFill>
                  <a:schemeClr val="tx1">
                    <a:lumMod val="65000"/>
                    <a:lumOff val="35000"/>
                  </a:schemeClr>
                </a:solidFill>
                <a:latin typeface="Open Sans" panose="020B0606030504020204"/>
              </a:rPr>
              <a:t> </a:t>
            </a:r>
            <a:r>
              <a:rPr lang="en-US" altLang="en-US" sz="2000" dirty="0">
                <a:solidFill>
                  <a:schemeClr val="tx1">
                    <a:lumMod val="65000"/>
                    <a:lumOff val="35000"/>
                  </a:schemeClr>
                </a:solidFill>
                <a:latin typeface="Open Sans" panose="020B0606030504020204"/>
              </a:rPr>
              <a:t>maps data to a high-dimensional space (without the need to compute each </a:t>
            </a:r>
            <a:r>
              <a:rPr lang="el-GR" altLang="en-US" sz="2000" b="1" dirty="0">
                <a:solidFill>
                  <a:schemeClr val="tx1">
                    <a:lumMod val="65000"/>
                    <a:lumOff val="35000"/>
                  </a:schemeClr>
                </a:solidFill>
                <a:cs typeface="Times New Roman" panose="02020603050405020304" pitchFamily="18" charset="0"/>
              </a:rPr>
              <a:t>φ</a:t>
            </a:r>
            <a:r>
              <a:rPr lang="en-US" altLang="en-US" sz="2000" dirty="0">
                <a:solidFill>
                  <a:schemeClr val="tx1">
                    <a:lumMod val="65000"/>
                    <a:lumOff val="35000"/>
                  </a:schemeClr>
                </a:solidFill>
                <a:latin typeface="Open Sans" panose="020B0606030504020204"/>
              </a:rPr>
              <a:t>(</a:t>
            </a:r>
            <a:r>
              <a:rPr lang="en-US" altLang="en-US" sz="2000" b="1" dirty="0">
                <a:solidFill>
                  <a:schemeClr val="tx1">
                    <a:lumMod val="65000"/>
                    <a:lumOff val="35000"/>
                  </a:schemeClr>
                </a:solidFill>
                <a:latin typeface="Open Sans" panose="020B0606030504020204"/>
              </a:rPr>
              <a:t>x</a:t>
            </a:r>
            <a:r>
              <a:rPr lang="en-US" altLang="en-US" sz="2000" dirty="0">
                <a:solidFill>
                  <a:schemeClr val="tx1">
                    <a:lumMod val="65000"/>
                    <a:lumOff val="35000"/>
                  </a:schemeClr>
                </a:solidFill>
                <a:latin typeface="Open Sans" panose="020B0606030504020204"/>
              </a:rPr>
              <a:t>) explicitly).</a:t>
            </a:r>
            <a:endParaRPr lang="el-GR" altLang="en-US" sz="2000" dirty="0">
              <a:solidFill>
                <a:schemeClr val="tx1">
                  <a:lumMod val="65000"/>
                  <a:lumOff val="35000"/>
                </a:schemeClr>
              </a:solidFill>
            </a:endParaRPr>
          </a:p>
        </p:txBody>
      </p:sp>
    </p:spTree>
    <p:extLst>
      <p:ext uri="{BB962C8B-B14F-4D97-AF65-F5344CB8AC3E}">
        <p14:creationId xmlns:p14="http://schemas.microsoft.com/office/powerpoint/2010/main" val="380243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dirty="0">
                <a:solidFill>
                  <a:srgbClr val="3F3F3F"/>
                </a:solidFill>
              </a:rPr>
              <a:t>Support Vector Machines</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6" y="3670642"/>
            <a:ext cx="13249736" cy="3243114"/>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4020202020204"/>
              </a:rPr>
              <a:t>Motion Studios is the largest radio production house in Europe. Its total revenue is $ 1B+. The company has launched a new reality show "The Star RJ." The show is about finding a new radio jockey who will be the star presenter on upcoming shows. </a:t>
            </a:r>
          </a:p>
          <a:p>
            <a:r>
              <a:rPr lang="en-IN" sz="2000" dirty="0">
                <a:solidFill>
                  <a:schemeClr val="tx1">
                    <a:lumMod val="65000"/>
                    <a:lumOff val="35000"/>
                  </a:schemeClr>
                </a:solidFill>
                <a:latin typeface="Open Sans" panose="020B0604020202020204"/>
              </a:rPr>
              <a:t>In the first round, participants have to upload their voice clip online. The clip will be evaluated by experts for selection to the next round. There is a separate team in the first round for evaluation of male and female voice. </a:t>
            </a:r>
          </a:p>
          <a:p>
            <a:r>
              <a:rPr lang="en-IN" sz="2000" dirty="0">
                <a:solidFill>
                  <a:schemeClr val="tx1">
                    <a:lumMod val="65000"/>
                    <a:lumOff val="35000"/>
                  </a:schemeClr>
                </a:solidFill>
                <a:latin typeface="Open Sans" panose="020B0604020202020204"/>
              </a:rPr>
              <a:t>Response to the show is unprecedented, and company is flooded with voice clips.</a:t>
            </a:r>
          </a:p>
          <a:p>
            <a:r>
              <a:rPr lang="en-IN" sz="2000" dirty="0">
                <a:solidFill>
                  <a:schemeClr val="tx1">
                    <a:lumMod val="65000"/>
                    <a:lumOff val="35000"/>
                  </a:schemeClr>
                </a:solidFill>
                <a:latin typeface="Open Sans" panose="020B0604020202020204"/>
              </a:rPr>
              <a:t>You “as an ML” expert have to classify the voice as either male or female so that the first level of filtration is quicker. </a:t>
            </a:r>
          </a:p>
          <a:p>
            <a:pPr defTabSz="914400">
              <a:buClr>
                <a:srgbClr val="000000"/>
              </a:buCl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kumimoji="0" lang="en-IN" sz="200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a:cs typeface="Open Sans"/>
                <a:sym typeface="Open Sans"/>
              </a:rPr>
              <a:t>O</a:t>
            </a:r>
            <a:r>
              <a:rPr lang="en-IN" sz="2000" dirty="0" err="1">
                <a:solidFill>
                  <a:schemeClr val="tx1">
                    <a:lumMod val="65000"/>
                    <a:lumOff val="35000"/>
                  </a:schemeClr>
                </a:solidFill>
                <a:latin typeface="Open Sans" panose="020B0604020202020204"/>
              </a:rPr>
              <a:t>ptimize</a:t>
            </a:r>
            <a:r>
              <a:rPr lang="en-IN" sz="2000" dirty="0">
                <a:solidFill>
                  <a:schemeClr val="tx1">
                    <a:lumMod val="65000"/>
                    <a:lumOff val="35000"/>
                  </a:schemeClr>
                </a:solidFill>
                <a:latin typeface="Open Sans" panose="020B0604020202020204"/>
              </a:rPr>
              <a:t> selection process.</a:t>
            </a:r>
          </a:p>
          <a:p>
            <a:pPr lvl="0" defTabSz="914400">
              <a:buClr>
                <a:srgbClr val="000000"/>
              </a:buClr>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4020202020204"/>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103735"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15 mins.</a:t>
            </a:r>
            <a:endParaRPr lang="en-IN" sz="2800" dirty="0"/>
          </a:p>
        </p:txBody>
      </p:sp>
    </p:spTree>
    <p:extLst>
      <p:ext uri="{BB962C8B-B14F-4D97-AF65-F5344CB8AC3E}">
        <p14:creationId xmlns:p14="http://schemas.microsoft.com/office/powerpoint/2010/main" val="10748597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sz="2800" b="0" i="0" u="none" strike="noStrike" cap="none" dirty="0">
                <a:solidFill>
                  <a:srgbClr val="3F3F3F"/>
                </a:solidFill>
                <a:latin typeface="Open Sans SemiBold"/>
                <a:ea typeface="Open Sans SemiBold"/>
                <a:cs typeface="Open Sans SemiBold"/>
                <a:sym typeface="Open Sans SemiBold"/>
              </a:rPr>
              <a:t>Support Vector </a:t>
            </a:r>
            <a:r>
              <a:rPr lang="en-IN" dirty="0">
                <a:solidFill>
                  <a:srgbClr val="3F3F3F"/>
                </a:solidFill>
              </a:rPr>
              <a:t>Machines</a:t>
            </a:r>
            <a:r>
              <a:rPr lang="en-US" sz="2800" b="0" i="0" u="none" strike="noStrike" cap="none" dirty="0">
                <a:solidFill>
                  <a:srgbClr val="3F3F3F"/>
                </a:solidFill>
                <a:latin typeface="Open Sans SemiBold"/>
                <a:ea typeface="Open Sans SemiBold"/>
                <a:cs typeface="Open Sans SemiBold"/>
                <a:sym typeface="Open Sans SemiBold"/>
              </a:rPr>
              <a:t>								</a:t>
            </a:r>
            <a:r>
              <a:rPr lang="en-US" dirty="0">
                <a:solidFill>
                  <a:srgbClr val="3F3F3F"/>
                </a:solidFill>
              </a:rPr>
              <a:t>       </a:t>
            </a:r>
            <a:r>
              <a:rPr lang="en-US" sz="2800" b="0" i="0" u="none" strike="noStrike" cap="none" dirty="0">
                <a:solidFill>
                  <a:srgbClr val="3F3F3F"/>
                </a:solidFill>
                <a:latin typeface="Open Sans SemiBold"/>
                <a:ea typeface="Open Sans SemiBold"/>
                <a:cs typeface="Open Sans SemiBold"/>
                <a:sym typeface="Open Sans SemiBold"/>
              </a:rPr>
              <a:t>Duration: 15 mins.</a:t>
            </a:r>
            <a:endParaRPr dirty="0"/>
          </a:p>
        </p:txBody>
      </p:sp>
      <p:sp>
        <p:nvSpPr>
          <p:cNvPr id="389" name="Google Shape;389;p25"/>
          <p:cNvSpPr/>
          <p:nvPr/>
        </p:nvSpPr>
        <p:spPr>
          <a:xfrm>
            <a:off x="951456" y="3670642"/>
            <a:ext cx="14873262" cy="5027309"/>
          </a:xfrm>
          <a:prstGeom prst="rect">
            <a:avLst/>
          </a:prstGeom>
          <a:noFill/>
          <a:ln>
            <a:noFill/>
          </a:ln>
        </p:spPr>
        <p:txBody>
          <a:bodyPr spcFirstLastPara="1" wrap="square" lIns="91425" tIns="45700" rIns="91425" bIns="45700" anchor="t" anchorCtr="0">
            <a:noAutofit/>
          </a:bodyPr>
          <a:lstStyle/>
          <a:p>
            <a:pPr lvl="0"/>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4020202020204"/>
              </a:rPr>
              <a:t>Load the data from “college.csv” that has attributes collected about private and public colleges for a particular year. Predict the private/public status of the colleges from other attributes.</a:t>
            </a:r>
          </a:p>
          <a:p>
            <a:pPr lvl="0"/>
            <a:r>
              <a:rPr lang="en-IN" sz="2000" dirty="0">
                <a:solidFill>
                  <a:schemeClr val="tx1">
                    <a:lumMod val="65000"/>
                    <a:lumOff val="35000"/>
                  </a:schemeClr>
                </a:solidFill>
                <a:latin typeface="Open Sans" panose="020B0604020202020204"/>
              </a:rPr>
              <a:t>Use </a:t>
            </a:r>
            <a:r>
              <a:rPr lang="en-IN" sz="2000" dirty="0" err="1">
                <a:solidFill>
                  <a:schemeClr val="tx1">
                    <a:lumMod val="65000"/>
                    <a:lumOff val="35000"/>
                  </a:schemeClr>
                </a:solidFill>
                <a:latin typeface="Open Sans" panose="020B0604020202020204"/>
              </a:rPr>
              <a:t>LabelEncoder</a:t>
            </a:r>
            <a:r>
              <a:rPr lang="en-IN" sz="2000" dirty="0">
                <a:solidFill>
                  <a:schemeClr val="tx1">
                    <a:lumMod val="65000"/>
                    <a:lumOff val="35000"/>
                  </a:schemeClr>
                </a:solidFill>
                <a:latin typeface="Open Sans" panose="020B0604020202020204"/>
              </a:rPr>
              <a:t> to encode the target variable to numerical form. Split the data such that 20% of the data is set aside for testing. Fit a linear </a:t>
            </a:r>
            <a:r>
              <a:rPr lang="en-IN" sz="2000" dirty="0" err="1">
                <a:solidFill>
                  <a:schemeClr val="tx1">
                    <a:lumMod val="65000"/>
                    <a:lumOff val="35000"/>
                  </a:schemeClr>
                </a:solidFill>
                <a:latin typeface="Open Sans" panose="020B0604020202020204"/>
              </a:rPr>
              <a:t>svm</a:t>
            </a:r>
            <a:r>
              <a:rPr lang="en-IN" sz="2000" dirty="0">
                <a:solidFill>
                  <a:schemeClr val="tx1">
                    <a:lumMod val="65000"/>
                    <a:lumOff val="35000"/>
                  </a:schemeClr>
                </a:solidFill>
                <a:latin typeface="Open Sans" panose="020B0604020202020204"/>
              </a:rPr>
              <a:t> from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 learn and observe the accuracy. [Hint: Use Linear SVC]</a:t>
            </a:r>
          </a:p>
          <a:p>
            <a:r>
              <a:rPr lang="en-IN" sz="2000" dirty="0" err="1">
                <a:solidFill>
                  <a:schemeClr val="tx1">
                    <a:lumMod val="65000"/>
                    <a:lumOff val="35000"/>
                  </a:schemeClr>
                </a:solidFill>
                <a:latin typeface="Open Sans" panose="020B0604020202020204"/>
              </a:rPr>
              <a:t>Preprocess</a:t>
            </a:r>
            <a:r>
              <a:rPr lang="en-IN" sz="2000" dirty="0">
                <a:solidFill>
                  <a:schemeClr val="tx1">
                    <a:lumMod val="65000"/>
                    <a:lumOff val="35000"/>
                  </a:schemeClr>
                </a:solidFill>
                <a:latin typeface="Open Sans" panose="020B0604020202020204"/>
              </a:rPr>
              <a:t> the data using </a:t>
            </a:r>
            <a:r>
              <a:rPr lang="en-IN" sz="2000" dirty="0" err="1">
                <a:solidFill>
                  <a:schemeClr val="tx1">
                    <a:lumMod val="65000"/>
                    <a:lumOff val="35000"/>
                  </a:schemeClr>
                </a:solidFill>
                <a:latin typeface="Open Sans" panose="020B0604020202020204"/>
              </a:rPr>
              <a:t>StandardScalar</a:t>
            </a:r>
            <a:r>
              <a:rPr lang="en-IN" sz="2000" dirty="0">
                <a:solidFill>
                  <a:schemeClr val="tx1">
                    <a:lumMod val="65000"/>
                    <a:lumOff val="35000"/>
                  </a:schemeClr>
                </a:solidFill>
                <a:latin typeface="Open Sans" panose="020B0604020202020204"/>
              </a:rPr>
              <a:t> and fit the same model again. Observe the change in accuracy. </a:t>
            </a:r>
          </a:p>
          <a:p>
            <a:pPr lvl="0"/>
            <a:r>
              <a:rPr lang="en-IN" sz="2000" dirty="0">
                <a:solidFill>
                  <a:schemeClr val="tx1">
                    <a:lumMod val="65000"/>
                    <a:lumOff val="35000"/>
                  </a:schemeClr>
                </a:solidFill>
                <a:latin typeface="Open Sans" panose="020B0604020202020204"/>
              </a:rPr>
              <a:t>Use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 </a:t>
            </a:r>
            <a:r>
              <a:rPr lang="en-IN" sz="2000" dirty="0" err="1">
                <a:solidFill>
                  <a:schemeClr val="tx1">
                    <a:lumMod val="65000"/>
                    <a:lumOff val="35000"/>
                  </a:schemeClr>
                </a:solidFill>
                <a:latin typeface="Open Sans" panose="020B0604020202020204"/>
              </a:rPr>
              <a:t>learn’s</a:t>
            </a:r>
            <a:r>
              <a:rPr lang="en-IN" sz="2000" dirty="0">
                <a:solidFill>
                  <a:schemeClr val="tx1">
                    <a:lumMod val="65000"/>
                    <a:lumOff val="35000"/>
                  </a:schemeClr>
                </a:solidFill>
                <a:latin typeface="Open Sans" panose="020B0604020202020204"/>
              </a:rPr>
              <a:t> </a:t>
            </a:r>
            <a:r>
              <a:rPr lang="en-IN" sz="2000" dirty="0" err="1">
                <a:solidFill>
                  <a:schemeClr val="tx1">
                    <a:lumMod val="65000"/>
                    <a:lumOff val="35000"/>
                  </a:schemeClr>
                </a:solidFill>
                <a:latin typeface="Open Sans" panose="020B0604020202020204"/>
              </a:rPr>
              <a:t>gridsearch</a:t>
            </a:r>
            <a:r>
              <a:rPr lang="en-IN" sz="2000" dirty="0">
                <a:solidFill>
                  <a:schemeClr val="tx1">
                    <a:lumMod val="65000"/>
                    <a:lumOff val="35000"/>
                  </a:schemeClr>
                </a:solidFill>
                <a:latin typeface="Open Sans" panose="020B0604020202020204"/>
              </a:rPr>
              <a:t> to select the best hyperparameter for a nonlinear SVM. Identify the model with best score and its parameters. [Hint: Refer to </a:t>
            </a:r>
            <a:r>
              <a:rPr lang="en-IN" sz="2000" dirty="0" err="1">
                <a:solidFill>
                  <a:schemeClr val="tx1">
                    <a:lumMod val="65000"/>
                    <a:lumOff val="35000"/>
                  </a:schemeClr>
                </a:solidFill>
                <a:latin typeface="Open Sans" panose="020B0604020202020204"/>
              </a:rPr>
              <a:t>model_selection</a:t>
            </a:r>
            <a:r>
              <a:rPr lang="en-IN" sz="2000" dirty="0">
                <a:solidFill>
                  <a:schemeClr val="tx1">
                    <a:lumMod val="65000"/>
                    <a:lumOff val="35000"/>
                  </a:schemeClr>
                </a:solidFill>
                <a:latin typeface="Open Sans" panose="020B0604020202020204"/>
              </a:rPr>
              <a:t> module of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 learn]</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IN" sz="2200" b="1"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lvl="0"/>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lang="en-IN" sz="2000" dirty="0">
                <a:solidFill>
                  <a:schemeClr val="tx1">
                    <a:lumMod val="65000"/>
                    <a:lumOff val="35000"/>
                  </a:schemeClr>
                </a:solidFill>
                <a:latin typeface="Open Sans" panose="020B0606030504020204"/>
              </a:rPr>
              <a:t>Employ SVM from </a:t>
            </a:r>
            <a:r>
              <a:rPr lang="en-IN" sz="2000" dirty="0" err="1">
                <a:solidFill>
                  <a:schemeClr val="tx1">
                    <a:lumMod val="65000"/>
                    <a:lumOff val="35000"/>
                  </a:schemeClr>
                </a:solidFill>
                <a:latin typeface="Open Sans" panose="020B0606030504020204"/>
              </a:rPr>
              <a:t>scikit</a:t>
            </a:r>
            <a:r>
              <a:rPr lang="en-IN" sz="2000" dirty="0">
                <a:solidFill>
                  <a:schemeClr val="tx1">
                    <a:lumMod val="65000"/>
                    <a:lumOff val="35000"/>
                  </a:schemeClr>
                </a:solidFill>
                <a:latin typeface="Open Sans" panose="020B0606030504020204"/>
              </a:rPr>
              <a:t> learn for binary classification and measure the impact of </a:t>
            </a:r>
            <a:r>
              <a:rPr lang="en-IN" sz="2000" dirty="0" err="1">
                <a:solidFill>
                  <a:schemeClr val="tx1">
                    <a:lumMod val="65000"/>
                    <a:lumOff val="35000"/>
                  </a:schemeClr>
                </a:solidFill>
                <a:latin typeface="Open Sans" panose="020B0606030504020204"/>
              </a:rPr>
              <a:t>preprocessing</a:t>
            </a:r>
            <a:r>
              <a:rPr lang="en-IN" sz="2000" dirty="0">
                <a:solidFill>
                  <a:schemeClr val="tx1">
                    <a:lumMod val="65000"/>
                    <a:lumOff val="35000"/>
                  </a:schemeClr>
                </a:solidFill>
                <a:latin typeface="Open Sans" panose="020B0606030504020204"/>
              </a:rPr>
              <a:t> data and hyper parameter search using grid search.</a:t>
            </a:r>
          </a:p>
          <a:p>
            <a:pPr lvl="0"/>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rPr>
              <a:t>This practice is not graded. It is only intended for you to apply the knowledge you have gained to solve real-world problems.</a:t>
            </a: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lang="en-US" sz="2200" kern="0" dirty="0">
                <a:solidFill>
                  <a:srgbClr val="3F3F3F"/>
                </a:solidFill>
                <a:latin typeface="Open Sans"/>
                <a:ea typeface="Open Sans"/>
                <a:cs typeface="Open Sans"/>
                <a:sym typeface="Open Sans"/>
              </a:rPr>
              <a:t> </a:t>
            </a:r>
            <a:r>
              <a:rPr lang="en-US" sz="2000" dirty="0">
                <a:solidFill>
                  <a:schemeClr val="tx1">
                    <a:lumMod val="65000"/>
                    <a:lumOff val="35000"/>
                  </a:scheme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6030504020204"/>
              <a:cs typeface="Arial"/>
              <a:sym typeface="Arial"/>
            </a:endParaRPr>
          </a:p>
        </p:txBody>
      </p:sp>
    </p:spTree>
    <p:extLst>
      <p:ext uri="{BB962C8B-B14F-4D97-AF65-F5344CB8AC3E}">
        <p14:creationId xmlns:p14="http://schemas.microsoft.com/office/powerpoint/2010/main" val="1320359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2519FA9-E04D-47F3-B24E-C08CBDA04E8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Import the Dataset</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351236D4-BA48-4D88-A165-73807D11CD78}"/>
              </a:ext>
            </a:extLst>
          </p:cNvPr>
          <p:cNvPicPr preferRelativeResize="0"/>
          <p:nvPr/>
        </p:nvPicPr>
        <p:blipFill rotWithShape="1">
          <a:blip r:embed="rId2">
            <a:alphaModFix/>
          </a:blip>
          <a:srcRect/>
          <a:stretch/>
        </p:blipFill>
        <p:spPr>
          <a:xfrm>
            <a:off x="6364459" y="829986"/>
            <a:ext cx="3641112" cy="253919"/>
          </a:xfrm>
          <a:prstGeom prst="rect">
            <a:avLst/>
          </a:prstGeom>
          <a:noFill/>
          <a:ln>
            <a:noFill/>
          </a:ln>
        </p:spPr>
      </p:pic>
      <p:grpSp>
        <p:nvGrpSpPr>
          <p:cNvPr id="6" name="Group 5">
            <a:extLst>
              <a:ext uri="{FF2B5EF4-FFF2-40B4-BE49-F238E27FC236}">
                <a16:creationId xmlns:a16="http://schemas.microsoft.com/office/drawing/2014/main" id="{B58B876C-2F6E-47DE-A3DE-09881D63F5D5}"/>
              </a:ext>
            </a:extLst>
          </p:cNvPr>
          <p:cNvGrpSpPr/>
          <p:nvPr/>
        </p:nvGrpSpPr>
        <p:grpSpPr>
          <a:xfrm>
            <a:off x="7374551" y="1381254"/>
            <a:ext cx="1559705" cy="820557"/>
            <a:chOff x="7530784" y="3794728"/>
            <a:chExt cx="1194432" cy="685800"/>
          </a:xfrm>
        </p:grpSpPr>
        <p:sp>
          <p:nvSpPr>
            <p:cNvPr id="12" name="Rounded Rectangle 124">
              <a:extLst>
                <a:ext uri="{FF2B5EF4-FFF2-40B4-BE49-F238E27FC236}">
                  <a16:creationId xmlns:a16="http://schemas.microsoft.com/office/drawing/2014/main" id="{253AB9EE-576C-48A0-94AF-77EB519697D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C11AD62F-C69A-43F3-9D33-4DBB798A2FFE}"/>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9" name="Straight Connector 8">
            <a:extLst>
              <a:ext uri="{FF2B5EF4-FFF2-40B4-BE49-F238E27FC236}">
                <a16:creationId xmlns:a16="http://schemas.microsoft.com/office/drawing/2014/main" id="{13CD64C8-2B31-4AC7-935D-DF10E5A40C41}"/>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0" name="Isosceles Triangle 9">
            <a:extLst>
              <a:ext uri="{FF2B5EF4-FFF2-40B4-BE49-F238E27FC236}">
                <a16:creationId xmlns:a16="http://schemas.microsoft.com/office/drawing/2014/main" id="{78BF63FB-DCA9-4727-90A0-E69187D144CB}"/>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4" name="Group 13">
            <a:extLst>
              <a:ext uri="{FF2B5EF4-FFF2-40B4-BE49-F238E27FC236}">
                <a16:creationId xmlns:a16="http://schemas.microsoft.com/office/drawing/2014/main" id="{50ADD7B4-B539-4FFB-9655-80A9CD78719E}"/>
              </a:ext>
            </a:extLst>
          </p:cNvPr>
          <p:cNvGrpSpPr/>
          <p:nvPr/>
        </p:nvGrpSpPr>
        <p:grpSpPr>
          <a:xfrm>
            <a:off x="1250544" y="2786446"/>
            <a:ext cx="13754912" cy="1516613"/>
            <a:chOff x="1250544" y="2786446"/>
            <a:chExt cx="13754912" cy="3094402"/>
          </a:xfrm>
        </p:grpSpPr>
        <p:sp>
          <p:nvSpPr>
            <p:cNvPr id="8" name="Rectangle 7">
              <a:extLst>
                <a:ext uri="{FF2B5EF4-FFF2-40B4-BE49-F238E27FC236}">
                  <a16:creationId xmlns:a16="http://schemas.microsoft.com/office/drawing/2014/main" id="{916A7872-4EEB-45E1-BA70-562F751FC285}"/>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29AC350E-866A-4497-87C1-5ACC164BE225}"/>
                </a:ext>
              </a:extLst>
            </p:cNvPr>
            <p:cNvSpPr/>
            <p:nvPr/>
          </p:nvSpPr>
          <p:spPr>
            <a:xfrm>
              <a:off x="1371493" y="2886346"/>
              <a:ext cx="13513015" cy="2889821"/>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pandas as pd</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pd.read_csv</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("College.csv")</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df.columns</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2" name="Picture 1">
            <a:extLst>
              <a:ext uri="{FF2B5EF4-FFF2-40B4-BE49-F238E27FC236}">
                <a16:creationId xmlns:a16="http://schemas.microsoft.com/office/drawing/2014/main" id="{BDE55B72-2C60-4732-B2DC-DAE90008C3D9}"/>
              </a:ext>
            </a:extLst>
          </p:cNvPr>
          <p:cNvPicPr>
            <a:picLocks noChangeAspect="1"/>
          </p:cNvPicPr>
          <p:nvPr/>
        </p:nvPicPr>
        <p:blipFill>
          <a:blip r:embed="rId3"/>
          <a:stretch>
            <a:fillRect/>
          </a:stretch>
        </p:blipFill>
        <p:spPr>
          <a:xfrm>
            <a:off x="3168172" y="4887693"/>
            <a:ext cx="9972461" cy="1365460"/>
          </a:xfrm>
          <a:prstGeom prst="rect">
            <a:avLst/>
          </a:prstGeom>
          <a:ln w="28575">
            <a:solidFill>
              <a:schemeClr val="accent2"/>
            </a:solidFill>
          </a:ln>
        </p:spPr>
      </p:pic>
    </p:spTree>
    <p:extLst>
      <p:ext uri="{BB962C8B-B14F-4D97-AF65-F5344CB8AC3E}">
        <p14:creationId xmlns:p14="http://schemas.microsoft.com/office/powerpoint/2010/main" val="741658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F08B335-FBF0-45BA-BE36-672E814F0D9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Label Encoding</a:t>
            </a:r>
          </a:p>
        </p:txBody>
      </p:sp>
      <p:pic>
        <p:nvPicPr>
          <p:cNvPr id="4" name="Shape 375">
            <a:extLst>
              <a:ext uri="{FF2B5EF4-FFF2-40B4-BE49-F238E27FC236}">
                <a16:creationId xmlns:a16="http://schemas.microsoft.com/office/drawing/2014/main" id="{40BCF904-809F-4221-8659-A0CC258409B2}"/>
              </a:ext>
            </a:extLst>
          </p:cNvPr>
          <p:cNvPicPr preferRelativeResize="0"/>
          <p:nvPr/>
        </p:nvPicPr>
        <p:blipFill rotWithShape="1">
          <a:blip r:embed="rId2">
            <a:alphaModFix/>
          </a:blip>
          <a:srcRect/>
          <a:stretch/>
        </p:blipFill>
        <p:spPr>
          <a:xfrm>
            <a:off x="6680423" y="829986"/>
            <a:ext cx="3009184" cy="253919"/>
          </a:xfrm>
          <a:prstGeom prst="rect">
            <a:avLst/>
          </a:prstGeom>
          <a:noFill/>
          <a:ln>
            <a:noFill/>
          </a:ln>
        </p:spPr>
      </p:pic>
      <p:grpSp>
        <p:nvGrpSpPr>
          <p:cNvPr id="5" name="Group 4">
            <a:extLst>
              <a:ext uri="{FF2B5EF4-FFF2-40B4-BE49-F238E27FC236}">
                <a16:creationId xmlns:a16="http://schemas.microsoft.com/office/drawing/2014/main" id="{93A02AE7-ACB7-4C71-A795-5FC2B02E6A2A}"/>
              </a:ext>
            </a:extLst>
          </p:cNvPr>
          <p:cNvGrpSpPr/>
          <p:nvPr/>
        </p:nvGrpSpPr>
        <p:grpSpPr>
          <a:xfrm>
            <a:off x="7374551" y="1381254"/>
            <a:ext cx="1559705" cy="820557"/>
            <a:chOff x="7530784" y="3794728"/>
            <a:chExt cx="1194432" cy="685800"/>
          </a:xfrm>
        </p:grpSpPr>
        <p:sp>
          <p:nvSpPr>
            <p:cNvPr id="6" name="Rounded Rectangle 124">
              <a:extLst>
                <a:ext uri="{FF2B5EF4-FFF2-40B4-BE49-F238E27FC236}">
                  <a16:creationId xmlns:a16="http://schemas.microsoft.com/office/drawing/2014/main" id="{9DDE2B26-11B6-4FB6-984C-D2274ECA5DA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D26AA6B2-41FA-4369-884C-7FF145481779}"/>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7590C4B4-4A46-4FCC-B4E0-2B228982AC60}"/>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1CD79AB6-9F72-413A-A058-802F74D67060}"/>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393DB0B9-0254-4D32-B0E2-4EAA8DDF0047}"/>
              </a:ext>
            </a:extLst>
          </p:cNvPr>
          <p:cNvGrpSpPr/>
          <p:nvPr/>
        </p:nvGrpSpPr>
        <p:grpSpPr>
          <a:xfrm>
            <a:off x="1250544" y="2786446"/>
            <a:ext cx="13754912" cy="4155740"/>
            <a:chOff x="1250544" y="2786446"/>
            <a:chExt cx="13754912" cy="3094402"/>
          </a:xfrm>
        </p:grpSpPr>
        <p:sp>
          <p:nvSpPr>
            <p:cNvPr id="11" name="Rectangle 10">
              <a:extLst>
                <a:ext uri="{FF2B5EF4-FFF2-40B4-BE49-F238E27FC236}">
                  <a16:creationId xmlns:a16="http://schemas.microsoft.com/office/drawing/2014/main" id="{6DC110AE-0E91-4EC6-B6EE-BFE1B880E45C}"/>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A67C7B9E-7FB8-46C4-9E1E-8D33D1659327}"/>
                </a:ext>
              </a:extLst>
            </p:cNvPr>
            <p:cNvSpPr/>
            <p:nvPr/>
          </p:nvSpPr>
          <p:spPr>
            <a:xfrm>
              <a:off x="1371493" y="2886345"/>
              <a:ext cx="13513015" cy="288982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sklearn.model_selection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train_test_split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sklearn.preprocessing</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LabelEncoder</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y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df.iloc</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1:].values,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df.iloc</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0].values</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male -&gt; 1</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female -&gt; 0</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target_encoder</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LabelEncoder</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y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target_encoder.fit_transform</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(y)</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train_test_split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y,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test_size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=0.2,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random_state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X_train.shape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pic>
        <p:nvPicPr>
          <p:cNvPr id="13" name="Picture 12">
            <a:extLst>
              <a:ext uri="{FF2B5EF4-FFF2-40B4-BE49-F238E27FC236}">
                <a16:creationId xmlns:a16="http://schemas.microsoft.com/office/drawing/2014/main" id="{B232171A-EAFE-4B1B-AB3A-08458FEA88A7}"/>
              </a:ext>
            </a:extLst>
          </p:cNvPr>
          <p:cNvPicPr>
            <a:picLocks noChangeAspect="1"/>
          </p:cNvPicPr>
          <p:nvPr/>
        </p:nvPicPr>
        <p:blipFill>
          <a:blip r:embed="rId3"/>
          <a:stretch>
            <a:fillRect/>
          </a:stretch>
        </p:blipFill>
        <p:spPr>
          <a:xfrm>
            <a:off x="1319174" y="7298987"/>
            <a:ext cx="1350118" cy="455665"/>
          </a:xfrm>
          <a:prstGeom prst="rect">
            <a:avLst/>
          </a:prstGeom>
          <a:ln w="28575">
            <a:solidFill>
              <a:schemeClr val="accent2"/>
            </a:solidFill>
          </a:ln>
        </p:spPr>
      </p:pic>
    </p:spTree>
    <p:extLst>
      <p:ext uri="{BB962C8B-B14F-4D97-AF65-F5344CB8AC3E}">
        <p14:creationId xmlns:p14="http://schemas.microsoft.com/office/powerpoint/2010/main" val="1338189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C1101EB-A50F-45CA-8BDF-60F0509E5FB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Fit the Linear SVC Classifier</a:t>
            </a:r>
          </a:p>
        </p:txBody>
      </p:sp>
      <p:pic>
        <p:nvPicPr>
          <p:cNvPr id="4" name="Shape 375">
            <a:extLst>
              <a:ext uri="{FF2B5EF4-FFF2-40B4-BE49-F238E27FC236}">
                <a16:creationId xmlns:a16="http://schemas.microsoft.com/office/drawing/2014/main" id="{9365C2FB-0380-4058-AA67-858B30B4669C}"/>
              </a:ext>
            </a:extLst>
          </p:cNvPr>
          <p:cNvPicPr preferRelativeResize="0"/>
          <p:nvPr/>
        </p:nvPicPr>
        <p:blipFill rotWithShape="1">
          <a:blip r:embed="rId2">
            <a:alphaModFix/>
          </a:blip>
          <a:srcRect/>
          <a:stretch/>
        </p:blipFill>
        <p:spPr>
          <a:xfrm>
            <a:off x="5761855" y="829986"/>
            <a:ext cx="4846320" cy="253919"/>
          </a:xfrm>
          <a:prstGeom prst="rect">
            <a:avLst/>
          </a:prstGeom>
          <a:noFill/>
          <a:ln>
            <a:noFill/>
          </a:ln>
        </p:spPr>
      </p:pic>
      <p:grpSp>
        <p:nvGrpSpPr>
          <p:cNvPr id="5" name="Group 4">
            <a:extLst>
              <a:ext uri="{FF2B5EF4-FFF2-40B4-BE49-F238E27FC236}">
                <a16:creationId xmlns:a16="http://schemas.microsoft.com/office/drawing/2014/main" id="{5DBC758E-B309-4C7A-BE3C-345EBF5A11F8}"/>
              </a:ext>
            </a:extLst>
          </p:cNvPr>
          <p:cNvGrpSpPr/>
          <p:nvPr/>
        </p:nvGrpSpPr>
        <p:grpSpPr>
          <a:xfrm>
            <a:off x="7374551" y="1381254"/>
            <a:ext cx="1559705" cy="820557"/>
            <a:chOff x="7530784" y="3794728"/>
            <a:chExt cx="1194432" cy="685800"/>
          </a:xfrm>
        </p:grpSpPr>
        <p:sp>
          <p:nvSpPr>
            <p:cNvPr id="6" name="Rounded Rectangle 124">
              <a:extLst>
                <a:ext uri="{FF2B5EF4-FFF2-40B4-BE49-F238E27FC236}">
                  <a16:creationId xmlns:a16="http://schemas.microsoft.com/office/drawing/2014/main" id="{413B6ACE-97CD-4794-95CA-C644F01C54EC}"/>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F46A62B8-FD7E-4F63-943E-084FE31CF04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CFE28012-DA3D-4A85-B1D1-0FD66FA5B42D}"/>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713DFEEF-88EE-4497-91D1-B88C07DD2B1B}"/>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6ABC4FEB-E28F-45EE-8A0F-41A642DA3A02}"/>
              </a:ext>
            </a:extLst>
          </p:cNvPr>
          <p:cNvGrpSpPr/>
          <p:nvPr/>
        </p:nvGrpSpPr>
        <p:grpSpPr>
          <a:xfrm>
            <a:off x="1250544" y="2786446"/>
            <a:ext cx="13754912" cy="2664095"/>
            <a:chOff x="1250544" y="2786446"/>
            <a:chExt cx="13754912" cy="3094402"/>
          </a:xfrm>
        </p:grpSpPr>
        <p:sp>
          <p:nvSpPr>
            <p:cNvPr id="11" name="Rectangle 10">
              <a:extLst>
                <a:ext uri="{FF2B5EF4-FFF2-40B4-BE49-F238E27FC236}">
                  <a16:creationId xmlns:a16="http://schemas.microsoft.com/office/drawing/2014/main" id="{9462158A-826E-406F-9F1D-C676AFBDEF96}"/>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FCCA7B22-9B09-444B-BAC6-0228B398C708}"/>
                </a:ext>
              </a:extLst>
            </p:cNvPr>
            <p:cNvSpPr/>
            <p:nvPr/>
          </p:nvSpPr>
          <p:spPr>
            <a:xfrm>
              <a:off x="1371493" y="2886345"/>
              <a:ext cx="13513015" cy="288982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sklearn.svm</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LinearSVC,SVC</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classifier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LinearSVC</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classifier.fit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X_train,y_train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y_predict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classifier.predict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classifier.score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X_test,y_test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pic>
        <p:nvPicPr>
          <p:cNvPr id="13" name="Picture 12">
            <a:extLst>
              <a:ext uri="{FF2B5EF4-FFF2-40B4-BE49-F238E27FC236}">
                <a16:creationId xmlns:a16="http://schemas.microsoft.com/office/drawing/2014/main" id="{35B5FF5E-1FD5-4DDB-986C-97C567690481}"/>
              </a:ext>
            </a:extLst>
          </p:cNvPr>
          <p:cNvPicPr>
            <a:picLocks noChangeAspect="1"/>
          </p:cNvPicPr>
          <p:nvPr/>
        </p:nvPicPr>
        <p:blipFill>
          <a:blip r:embed="rId3"/>
          <a:stretch>
            <a:fillRect/>
          </a:stretch>
        </p:blipFill>
        <p:spPr>
          <a:xfrm>
            <a:off x="1358973" y="5906897"/>
            <a:ext cx="3359952" cy="521638"/>
          </a:xfrm>
          <a:prstGeom prst="rect">
            <a:avLst/>
          </a:prstGeom>
          <a:ln w="28575">
            <a:solidFill>
              <a:schemeClr val="accent2"/>
            </a:solidFill>
          </a:ln>
        </p:spPr>
      </p:pic>
    </p:spTree>
    <p:extLst>
      <p:ext uri="{BB962C8B-B14F-4D97-AF65-F5344CB8AC3E}">
        <p14:creationId xmlns:p14="http://schemas.microsoft.com/office/powerpoint/2010/main" val="34066203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4B3AD14-852A-4309-B561-0CC20800740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Obtain Performance Matrix</a:t>
            </a:r>
          </a:p>
        </p:txBody>
      </p:sp>
      <p:pic>
        <p:nvPicPr>
          <p:cNvPr id="4" name="Shape 375">
            <a:extLst>
              <a:ext uri="{FF2B5EF4-FFF2-40B4-BE49-F238E27FC236}">
                <a16:creationId xmlns:a16="http://schemas.microsoft.com/office/drawing/2014/main" id="{2C3567E3-9423-4306-B192-88BBDF276DC8}"/>
              </a:ext>
            </a:extLst>
          </p:cNvPr>
          <p:cNvPicPr preferRelativeResize="0"/>
          <p:nvPr/>
        </p:nvPicPr>
        <p:blipFill rotWithShape="1">
          <a:blip r:embed="rId2">
            <a:alphaModFix/>
          </a:blip>
          <a:srcRect/>
          <a:stretch/>
        </p:blipFill>
        <p:spPr>
          <a:xfrm>
            <a:off x="5761855" y="829986"/>
            <a:ext cx="4846320" cy="253919"/>
          </a:xfrm>
          <a:prstGeom prst="rect">
            <a:avLst/>
          </a:prstGeom>
          <a:noFill/>
          <a:ln>
            <a:noFill/>
          </a:ln>
        </p:spPr>
      </p:pic>
      <p:grpSp>
        <p:nvGrpSpPr>
          <p:cNvPr id="5" name="Group 4">
            <a:extLst>
              <a:ext uri="{FF2B5EF4-FFF2-40B4-BE49-F238E27FC236}">
                <a16:creationId xmlns:a16="http://schemas.microsoft.com/office/drawing/2014/main" id="{27E9D2EB-553E-4FBF-91B2-CBDEA0854EA5}"/>
              </a:ext>
            </a:extLst>
          </p:cNvPr>
          <p:cNvGrpSpPr/>
          <p:nvPr/>
        </p:nvGrpSpPr>
        <p:grpSpPr>
          <a:xfrm>
            <a:off x="7374551" y="1381254"/>
            <a:ext cx="1559705" cy="820557"/>
            <a:chOff x="7530784" y="3794728"/>
            <a:chExt cx="1194432" cy="685800"/>
          </a:xfrm>
        </p:grpSpPr>
        <p:sp>
          <p:nvSpPr>
            <p:cNvPr id="6" name="Rounded Rectangle 124">
              <a:extLst>
                <a:ext uri="{FF2B5EF4-FFF2-40B4-BE49-F238E27FC236}">
                  <a16:creationId xmlns:a16="http://schemas.microsoft.com/office/drawing/2014/main" id="{C7392CB5-AB83-4336-9AF0-A41CE3C836B8}"/>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485E6D9C-450F-4480-B349-3A63DC86169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E7DA6F74-F3A9-4E3E-980B-50E365D1B634}"/>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F384814A-B319-4E47-A225-A4089BB2D545}"/>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63AA5530-1AF0-4B72-B5E9-F21E382E38ED}"/>
              </a:ext>
            </a:extLst>
          </p:cNvPr>
          <p:cNvGrpSpPr/>
          <p:nvPr/>
        </p:nvGrpSpPr>
        <p:grpSpPr>
          <a:xfrm>
            <a:off x="1250544" y="2786446"/>
            <a:ext cx="13754912" cy="1498683"/>
            <a:chOff x="1250544" y="2786446"/>
            <a:chExt cx="13754912" cy="3094402"/>
          </a:xfrm>
        </p:grpSpPr>
        <p:sp>
          <p:nvSpPr>
            <p:cNvPr id="11" name="Rectangle 10">
              <a:extLst>
                <a:ext uri="{FF2B5EF4-FFF2-40B4-BE49-F238E27FC236}">
                  <a16:creationId xmlns:a16="http://schemas.microsoft.com/office/drawing/2014/main" id="{5D00BF24-9954-4D2B-834B-506AF673CD3F}"/>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38C4174B-1673-4E76-A81D-9F628BD11587}"/>
                </a:ext>
              </a:extLst>
            </p:cNvPr>
            <p:cNvSpPr/>
            <p:nvPr/>
          </p:nvSpPr>
          <p:spPr>
            <a:xfrm>
              <a:off x="1371493" y="2886345"/>
              <a:ext cx="13513015" cy="288982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sklearn.metrics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confusion_matrix</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confusion_matrix</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y_predict,y_test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pic>
        <p:nvPicPr>
          <p:cNvPr id="13" name="Picture 12">
            <a:extLst>
              <a:ext uri="{FF2B5EF4-FFF2-40B4-BE49-F238E27FC236}">
                <a16:creationId xmlns:a16="http://schemas.microsoft.com/office/drawing/2014/main" id="{4D514561-E7CB-4AB2-88ED-F0E8FB8262E4}"/>
              </a:ext>
            </a:extLst>
          </p:cNvPr>
          <p:cNvPicPr>
            <a:picLocks noChangeAspect="1"/>
          </p:cNvPicPr>
          <p:nvPr/>
        </p:nvPicPr>
        <p:blipFill>
          <a:blip r:embed="rId3"/>
          <a:stretch>
            <a:fillRect/>
          </a:stretch>
        </p:blipFill>
        <p:spPr>
          <a:xfrm>
            <a:off x="1250544" y="4858872"/>
            <a:ext cx="1689337" cy="779695"/>
          </a:xfrm>
          <a:prstGeom prst="rect">
            <a:avLst/>
          </a:prstGeom>
          <a:ln w="28575">
            <a:solidFill>
              <a:schemeClr val="accent2"/>
            </a:solidFill>
          </a:ln>
        </p:spPr>
      </p:pic>
    </p:spTree>
    <p:extLst>
      <p:ext uri="{BB962C8B-B14F-4D97-AF65-F5344CB8AC3E}">
        <p14:creationId xmlns:p14="http://schemas.microsoft.com/office/powerpoint/2010/main" val="2586032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882852D-4EE2-46ED-A52F-6AD8C9DB405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Fit the SVC Classifier</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43C674BC-1223-4F93-8604-2A9DBB757D77}"/>
              </a:ext>
            </a:extLst>
          </p:cNvPr>
          <p:cNvPicPr preferRelativeResize="0"/>
          <p:nvPr/>
        </p:nvPicPr>
        <p:blipFill rotWithShape="1">
          <a:blip r:embed="rId2">
            <a:alphaModFix/>
          </a:blip>
          <a:srcRect/>
          <a:stretch/>
        </p:blipFill>
        <p:spPr>
          <a:xfrm>
            <a:off x="6182404" y="829986"/>
            <a:ext cx="4005223" cy="253919"/>
          </a:xfrm>
          <a:prstGeom prst="rect">
            <a:avLst/>
          </a:prstGeom>
          <a:noFill/>
          <a:ln>
            <a:noFill/>
          </a:ln>
        </p:spPr>
      </p:pic>
      <p:grpSp>
        <p:nvGrpSpPr>
          <p:cNvPr id="5" name="Group 4">
            <a:extLst>
              <a:ext uri="{FF2B5EF4-FFF2-40B4-BE49-F238E27FC236}">
                <a16:creationId xmlns:a16="http://schemas.microsoft.com/office/drawing/2014/main" id="{62B8A3A8-06BD-4B33-A498-CE0D4DE293EF}"/>
              </a:ext>
            </a:extLst>
          </p:cNvPr>
          <p:cNvGrpSpPr/>
          <p:nvPr/>
        </p:nvGrpSpPr>
        <p:grpSpPr>
          <a:xfrm>
            <a:off x="7374551" y="1381254"/>
            <a:ext cx="1559705" cy="820557"/>
            <a:chOff x="7530784" y="3794728"/>
            <a:chExt cx="1194432" cy="685800"/>
          </a:xfrm>
        </p:grpSpPr>
        <p:sp>
          <p:nvSpPr>
            <p:cNvPr id="6" name="Rounded Rectangle 124">
              <a:extLst>
                <a:ext uri="{FF2B5EF4-FFF2-40B4-BE49-F238E27FC236}">
                  <a16:creationId xmlns:a16="http://schemas.microsoft.com/office/drawing/2014/main" id="{2DB12328-440C-4D96-85E4-B56D16C2C66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94C1DA92-3D99-448C-9234-66370FDF6325}"/>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9C164583-C05A-475F-8228-0C610673C62E}"/>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FB1D2A4F-3DEC-49A6-A74C-33A3B30D5A79}"/>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CA4E6B25-42F8-4F55-89EA-7397AA92EB04}"/>
              </a:ext>
            </a:extLst>
          </p:cNvPr>
          <p:cNvGrpSpPr/>
          <p:nvPr/>
        </p:nvGrpSpPr>
        <p:grpSpPr>
          <a:xfrm>
            <a:off x="1250544" y="2786446"/>
            <a:ext cx="13754912" cy="1498683"/>
            <a:chOff x="1250544" y="2786446"/>
            <a:chExt cx="13754912" cy="3094402"/>
          </a:xfrm>
        </p:grpSpPr>
        <p:sp>
          <p:nvSpPr>
            <p:cNvPr id="11" name="Rectangle 10">
              <a:extLst>
                <a:ext uri="{FF2B5EF4-FFF2-40B4-BE49-F238E27FC236}">
                  <a16:creationId xmlns:a16="http://schemas.microsoft.com/office/drawing/2014/main" id="{C4244AC4-C775-4174-9C3C-1C116EDB5E1F}"/>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6C70CF64-7AB6-49F9-A313-96F61A7A3A0A}"/>
                </a:ext>
              </a:extLst>
            </p:cNvPr>
            <p:cNvSpPr/>
            <p:nvPr/>
          </p:nvSpPr>
          <p:spPr>
            <a:xfrm>
              <a:off x="1371493" y="2886345"/>
              <a:ext cx="13513015" cy="288982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classifier = SVC()</a:t>
              </a:r>
            </a:p>
            <a:p>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classifier.fit</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X_train,y_train</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classifier.score</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X_test,y_test</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3" name="Picture 12">
            <a:extLst>
              <a:ext uri="{FF2B5EF4-FFF2-40B4-BE49-F238E27FC236}">
                <a16:creationId xmlns:a16="http://schemas.microsoft.com/office/drawing/2014/main" id="{330A264B-2807-449D-B19F-B01286DC871E}"/>
              </a:ext>
            </a:extLst>
          </p:cNvPr>
          <p:cNvPicPr>
            <a:picLocks noChangeAspect="1"/>
          </p:cNvPicPr>
          <p:nvPr/>
        </p:nvPicPr>
        <p:blipFill>
          <a:blip r:embed="rId3"/>
          <a:stretch>
            <a:fillRect/>
          </a:stretch>
        </p:blipFill>
        <p:spPr>
          <a:xfrm>
            <a:off x="1250544" y="4675683"/>
            <a:ext cx="2210817" cy="388160"/>
          </a:xfrm>
          <a:prstGeom prst="rect">
            <a:avLst/>
          </a:prstGeom>
          <a:ln w="28575">
            <a:solidFill>
              <a:schemeClr val="accent2"/>
            </a:solidFill>
          </a:ln>
        </p:spPr>
      </p:pic>
    </p:spTree>
    <p:extLst>
      <p:ext uri="{BB962C8B-B14F-4D97-AF65-F5344CB8AC3E}">
        <p14:creationId xmlns:p14="http://schemas.microsoft.com/office/powerpoint/2010/main" val="350143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5816E5A-0855-4E63-91AC-404111A3E6B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Classification: Work Flow</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BFD35D22-8F03-4C79-AA7D-F03F4AE9E198}"/>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grpSp>
        <p:nvGrpSpPr>
          <p:cNvPr id="12" name="Group 11">
            <a:extLst>
              <a:ext uri="{FF2B5EF4-FFF2-40B4-BE49-F238E27FC236}">
                <a16:creationId xmlns:a16="http://schemas.microsoft.com/office/drawing/2014/main" id="{FCC3F894-F304-46BE-BCD4-D5C11141DFD8}"/>
              </a:ext>
            </a:extLst>
          </p:cNvPr>
          <p:cNvGrpSpPr/>
          <p:nvPr/>
        </p:nvGrpSpPr>
        <p:grpSpPr>
          <a:xfrm>
            <a:off x="1145869" y="2119996"/>
            <a:ext cx="14249400" cy="3103678"/>
            <a:chOff x="1765300" y="1594216"/>
            <a:chExt cx="14249400" cy="3103678"/>
          </a:xfrm>
        </p:grpSpPr>
        <p:sp>
          <p:nvSpPr>
            <p:cNvPr id="2" name="Rectangle: Rounded Corners 1">
              <a:extLst>
                <a:ext uri="{FF2B5EF4-FFF2-40B4-BE49-F238E27FC236}">
                  <a16:creationId xmlns:a16="http://schemas.microsoft.com/office/drawing/2014/main" id="{FEDDA695-96B2-40C8-8A7C-CE0990BB34BA}"/>
                </a:ext>
              </a:extLst>
            </p:cNvPr>
            <p:cNvSpPr/>
            <p:nvPr/>
          </p:nvSpPr>
          <p:spPr>
            <a:xfrm>
              <a:off x="1765300" y="1594216"/>
              <a:ext cx="14249400" cy="3103678"/>
            </a:xfrm>
            <a:prstGeom prst="roundRect">
              <a:avLst>
                <a:gd name="adj" fmla="val 5898"/>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13165D7-3EE2-4789-BC5E-D47B3FBCE469}"/>
                </a:ext>
              </a:extLst>
            </p:cNvPr>
            <p:cNvGrpSpPr/>
            <p:nvPr/>
          </p:nvGrpSpPr>
          <p:grpSpPr>
            <a:xfrm>
              <a:off x="2182553" y="2170316"/>
              <a:ext cx="1600200" cy="704850"/>
              <a:chOff x="3867150" y="5181600"/>
              <a:chExt cx="1600200" cy="704850"/>
            </a:xfrm>
          </p:grpSpPr>
          <p:sp>
            <p:nvSpPr>
              <p:cNvPr id="5" name="Rectangle 4">
                <a:extLst>
                  <a:ext uri="{FF2B5EF4-FFF2-40B4-BE49-F238E27FC236}">
                    <a16:creationId xmlns:a16="http://schemas.microsoft.com/office/drawing/2014/main" id="{422B7C19-2ECF-4051-89F4-E2EC74198104}"/>
                  </a:ext>
                </a:extLst>
              </p:cNvPr>
              <p:cNvSpPr/>
              <p:nvPr/>
            </p:nvSpPr>
            <p:spPr>
              <a:xfrm>
                <a:off x="3867150" y="5181600"/>
                <a:ext cx="1600200" cy="70485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8D82A8-D3B4-4A21-8593-290D6C8D80F5}"/>
                  </a:ext>
                </a:extLst>
              </p:cNvPr>
              <p:cNvSpPr txBox="1"/>
              <p:nvPr/>
            </p:nvSpPr>
            <p:spPr>
              <a:xfrm>
                <a:off x="4258323" y="5358929"/>
                <a:ext cx="817853"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label</a:t>
                </a:r>
              </a:p>
            </p:txBody>
          </p:sp>
        </p:grpSp>
        <p:grpSp>
          <p:nvGrpSpPr>
            <p:cNvPr id="9" name="Group 8">
              <a:extLst>
                <a:ext uri="{FF2B5EF4-FFF2-40B4-BE49-F238E27FC236}">
                  <a16:creationId xmlns:a16="http://schemas.microsoft.com/office/drawing/2014/main" id="{E5F88290-02A1-4516-BC42-6F858820FD8C}"/>
                </a:ext>
              </a:extLst>
            </p:cNvPr>
            <p:cNvGrpSpPr/>
            <p:nvPr/>
          </p:nvGrpSpPr>
          <p:grpSpPr>
            <a:xfrm>
              <a:off x="11450749" y="2170316"/>
              <a:ext cx="1850525" cy="2001634"/>
              <a:chOff x="3867150" y="5181600"/>
              <a:chExt cx="1600200" cy="704850"/>
            </a:xfrm>
            <a:solidFill>
              <a:schemeClr val="accent2">
                <a:lumMod val="60000"/>
                <a:lumOff val="40000"/>
              </a:schemeClr>
            </a:solidFill>
          </p:grpSpPr>
          <p:sp>
            <p:nvSpPr>
              <p:cNvPr id="10" name="Rectangle 9">
                <a:extLst>
                  <a:ext uri="{FF2B5EF4-FFF2-40B4-BE49-F238E27FC236}">
                    <a16:creationId xmlns:a16="http://schemas.microsoft.com/office/drawing/2014/main" id="{936D3C06-4725-4C9A-A115-7EA1441EAD60}"/>
                  </a:ext>
                </a:extLst>
              </p:cNvPr>
              <p:cNvSpPr/>
              <p:nvPr/>
            </p:nvSpPr>
            <p:spPr>
              <a:xfrm>
                <a:off x="3867150" y="5181600"/>
                <a:ext cx="1600200" cy="70485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8747577-1C52-4D0A-BB32-8CFA5B8186FA}"/>
                  </a:ext>
                </a:extLst>
              </p:cNvPr>
              <p:cNvSpPr txBox="1"/>
              <p:nvPr/>
            </p:nvSpPr>
            <p:spPr>
              <a:xfrm>
                <a:off x="4035715" y="5338941"/>
                <a:ext cx="1263070" cy="390167"/>
              </a:xfrm>
              <a:prstGeom prst="rect">
                <a:avLst/>
              </a:prstGeom>
              <a:grpFill/>
            </p:spPr>
            <p:txBody>
              <a:bodyPr wrap="none" rtlCol="0">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machine </a:t>
                </a:r>
              </a:p>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learning</a:t>
                </a:r>
              </a:p>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algorithm</a:t>
                </a:r>
              </a:p>
            </p:txBody>
          </p:sp>
        </p:grpSp>
        <p:grpSp>
          <p:nvGrpSpPr>
            <p:cNvPr id="8" name="Group 7">
              <a:extLst>
                <a:ext uri="{FF2B5EF4-FFF2-40B4-BE49-F238E27FC236}">
                  <a16:creationId xmlns:a16="http://schemas.microsoft.com/office/drawing/2014/main" id="{A30F3CB2-E107-491F-B80D-1C446698A834}"/>
                </a:ext>
              </a:extLst>
            </p:cNvPr>
            <p:cNvGrpSpPr/>
            <p:nvPr/>
          </p:nvGrpSpPr>
          <p:grpSpPr>
            <a:xfrm>
              <a:off x="8598395" y="3529982"/>
              <a:ext cx="2228850" cy="361950"/>
              <a:chOff x="5886450" y="6201630"/>
              <a:chExt cx="2228850" cy="361950"/>
            </a:xfrm>
          </p:grpSpPr>
          <p:sp>
            <p:nvSpPr>
              <p:cNvPr id="13" name="Rectangle 12">
                <a:extLst>
                  <a:ext uri="{FF2B5EF4-FFF2-40B4-BE49-F238E27FC236}">
                    <a16:creationId xmlns:a16="http://schemas.microsoft.com/office/drawing/2014/main" id="{177EE512-9453-4CB4-86B4-69C3EC354F0A}"/>
                  </a:ext>
                </a:extLst>
              </p:cNvPr>
              <p:cNvSpPr/>
              <p:nvPr/>
            </p:nvSpPr>
            <p:spPr>
              <a:xfrm>
                <a:off x="5886450"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2483B80-73F8-4ACA-8079-C9A0A68C40E9}"/>
                  </a:ext>
                </a:extLst>
              </p:cNvPr>
              <p:cNvSpPr/>
              <p:nvPr/>
            </p:nvSpPr>
            <p:spPr>
              <a:xfrm>
                <a:off x="6257925"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A9386D9-AF66-49C6-9CBD-4831148E0E40}"/>
                  </a:ext>
                </a:extLst>
              </p:cNvPr>
              <p:cNvSpPr/>
              <p:nvPr/>
            </p:nvSpPr>
            <p:spPr>
              <a:xfrm>
                <a:off x="6629400"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59D6022-9E7B-4CBE-9B2A-158F997D2EEC}"/>
                  </a:ext>
                </a:extLst>
              </p:cNvPr>
              <p:cNvSpPr/>
              <p:nvPr/>
            </p:nvSpPr>
            <p:spPr>
              <a:xfrm>
                <a:off x="7000875"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1D78350-A4AE-4082-896A-7F6CF7870023}"/>
                  </a:ext>
                </a:extLst>
              </p:cNvPr>
              <p:cNvSpPr/>
              <p:nvPr/>
            </p:nvSpPr>
            <p:spPr>
              <a:xfrm>
                <a:off x="7372350"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F44B4B0-1762-449E-A009-419A5C314651}"/>
                  </a:ext>
                </a:extLst>
              </p:cNvPr>
              <p:cNvSpPr/>
              <p:nvPr/>
            </p:nvSpPr>
            <p:spPr>
              <a:xfrm>
                <a:off x="7743825"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37C3B1FA-34D0-4473-ADCF-E388683D635D}"/>
                </a:ext>
              </a:extLst>
            </p:cNvPr>
            <p:cNvGrpSpPr/>
            <p:nvPr/>
          </p:nvGrpSpPr>
          <p:grpSpPr>
            <a:xfrm>
              <a:off x="4645963" y="3022029"/>
              <a:ext cx="2610631" cy="1149921"/>
              <a:chOff x="3867150" y="5181600"/>
              <a:chExt cx="1600200" cy="704850"/>
            </a:xfrm>
            <a:solidFill>
              <a:schemeClr val="accent6">
                <a:lumMod val="20000"/>
                <a:lumOff val="80000"/>
              </a:schemeClr>
            </a:solidFill>
          </p:grpSpPr>
          <p:sp>
            <p:nvSpPr>
              <p:cNvPr id="22" name="Rectangle 21">
                <a:extLst>
                  <a:ext uri="{FF2B5EF4-FFF2-40B4-BE49-F238E27FC236}">
                    <a16:creationId xmlns:a16="http://schemas.microsoft.com/office/drawing/2014/main" id="{76528C31-77E4-4A3D-86CE-D5A02BD1D693}"/>
                  </a:ext>
                </a:extLst>
              </p:cNvPr>
              <p:cNvSpPr/>
              <p:nvPr/>
            </p:nvSpPr>
            <p:spPr>
              <a:xfrm>
                <a:off x="3867150" y="5181600"/>
                <a:ext cx="1600200" cy="70485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D7EAB5E-AE0B-4547-ABCE-74B6389D10C7}"/>
                  </a:ext>
                </a:extLst>
              </p:cNvPr>
              <p:cNvSpPr txBox="1"/>
              <p:nvPr/>
            </p:nvSpPr>
            <p:spPr>
              <a:xfrm>
                <a:off x="4311703" y="5296653"/>
                <a:ext cx="739960" cy="415338"/>
              </a:xfrm>
              <a:prstGeom prst="rect">
                <a:avLst/>
              </a:prstGeom>
              <a:grpFill/>
            </p:spPr>
            <p:txBody>
              <a:bodyPr wrap="none" rtlCol="0">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extractor</a:t>
                </a:r>
              </a:p>
            </p:txBody>
          </p:sp>
        </p:grpSp>
        <p:cxnSp>
          <p:nvCxnSpPr>
            <p:cNvPr id="24" name="Straight Arrow Connector 23">
              <a:extLst>
                <a:ext uri="{FF2B5EF4-FFF2-40B4-BE49-F238E27FC236}">
                  <a16:creationId xmlns:a16="http://schemas.microsoft.com/office/drawing/2014/main" id="{C8165992-0E27-4445-9745-8AAB6D38F9EF}"/>
                </a:ext>
              </a:extLst>
            </p:cNvPr>
            <p:cNvCxnSpPr/>
            <p:nvPr/>
          </p:nvCxnSpPr>
          <p:spPr>
            <a:xfrm>
              <a:off x="3805957" y="2579033"/>
              <a:ext cx="7635480"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1508FD3-7736-4327-AD3D-BAC0421ECF0C}"/>
                </a:ext>
              </a:extLst>
            </p:cNvPr>
            <p:cNvCxnSpPr>
              <a:cxnSpLocks/>
            </p:cNvCxnSpPr>
            <p:nvPr/>
          </p:nvCxnSpPr>
          <p:spPr>
            <a:xfrm>
              <a:off x="10824400" y="3719094"/>
              <a:ext cx="617037"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ADF98F-A3FA-427D-B588-66099B3DB179}"/>
                </a:ext>
              </a:extLst>
            </p:cNvPr>
            <p:cNvCxnSpPr>
              <a:cxnSpLocks/>
            </p:cNvCxnSpPr>
            <p:nvPr/>
          </p:nvCxnSpPr>
          <p:spPr>
            <a:xfrm>
              <a:off x="7266098" y="3709807"/>
              <a:ext cx="132267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FDDE102-EE1E-4555-A24C-6BC3BEC89D33}"/>
                </a:ext>
              </a:extLst>
            </p:cNvPr>
            <p:cNvSpPr txBox="1"/>
            <p:nvPr/>
          </p:nvSpPr>
          <p:spPr>
            <a:xfrm>
              <a:off x="9076684" y="3913834"/>
              <a:ext cx="1272271"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features</a:t>
              </a:r>
            </a:p>
          </p:txBody>
        </p:sp>
        <p:cxnSp>
          <p:nvCxnSpPr>
            <p:cNvPr id="29" name="Straight Arrow Connector 28">
              <a:extLst>
                <a:ext uri="{FF2B5EF4-FFF2-40B4-BE49-F238E27FC236}">
                  <a16:creationId xmlns:a16="http://schemas.microsoft.com/office/drawing/2014/main" id="{0D96CA56-8D50-45D8-B8C2-066129C51D4D}"/>
                </a:ext>
              </a:extLst>
            </p:cNvPr>
            <p:cNvCxnSpPr>
              <a:cxnSpLocks/>
            </p:cNvCxnSpPr>
            <p:nvPr/>
          </p:nvCxnSpPr>
          <p:spPr>
            <a:xfrm>
              <a:off x="3652217" y="3686337"/>
              <a:ext cx="99374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Folded Corner 27">
              <a:extLst>
                <a:ext uri="{FF2B5EF4-FFF2-40B4-BE49-F238E27FC236}">
                  <a16:creationId xmlns:a16="http://schemas.microsoft.com/office/drawing/2014/main" id="{99D8A815-9AE4-48E6-BD8D-1B4555BD4C75}"/>
                </a:ext>
              </a:extLst>
            </p:cNvPr>
            <p:cNvSpPr/>
            <p:nvPr/>
          </p:nvSpPr>
          <p:spPr>
            <a:xfrm rot="10800000">
              <a:off x="2950142" y="3236235"/>
              <a:ext cx="648012" cy="855367"/>
            </a:xfrm>
            <a:prstGeom prst="foldedCorner">
              <a:avLst>
                <a:gd name="adj" fmla="val 35775"/>
              </a:avLst>
            </a:prstGeom>
            <a:solidFill>
              <a:schemeClr val="accent4">
                <a:lumMod val="60000"/>
                <a:lumOff val="4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E2BE0A2-6DEB-4312-BE94-811407F19B77}"/>
                </a:ext>
              </a:extLst>
            </p:cNvPr>
            <p:cNvSpPr txBox="1"/>
            <p:nvPr/>
          </p:nvSpPr>
          <p:spPr>
            <a:xfrm>
              <a:off x="2836366" y="4089491"/>
              <a:ext cx="875561"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input</a:t>
              </a:r>
            </a:p>
          </p:txBody>
        </p:sp>
        <p:sp>
          <p:nvSpPr>
            <p:cNvPr id="32" name="TextBox 31">
              <a:extLst>
                <a:ext uri="{FF2B5EF4-FFF2-40B4-BE49-F238E27FC236}">
                  <a16:creationId xmlns:a16="http://schemas.microsoft.com/office/drawing/2014/main" id="{02C13114-C380-4AE8-AD0F-0F541A67C2A4}"/>
                </a:ext>
              </a:extLst>
            </p:cNvPr>
            <p:cNvSpPr txBox="1"/>
            <p:nvPr/>
          </p:nvSpPr>
          <p:spPr>
            <a:xfrm>
              <a:off x="1963219" y="1671368"/>
              <a:ext cx="1634935"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Training</a:t>
              </a:r>
            </a:p>
          </p:txBody>
        </p:sp>
      </p:grpSp>
      <p:grpSp>
        <p:nvGrpSpPr>
          <p:cNvPr id="30" name="Group 29">
            <a:extLst>
              <a:ext uri="{FF2B5EF4-FFF2-40B4-BE49-F238E27FC236}">
                <a16:creationId xmlns:a16="http://schemas.microsoft.com/office/drawing/2014/main" id="{0426782B-3B30-45F4-9E12-CF349210FB67}"/>
              </a:ext>
            </a:extLst>
          </p:cNvPr>
          <p:cNvGrpSpPr/>
          <p:nvPr/>
        </p:nvGrpSpPr>
        <p:grpSpPr>
          <a:xfrm>
            <a:off x="1145869" y="5584743"/>
            <a:ext cx="14249400" cy="3103678"/>
            <a:chOff x="1765300" y="5058963"/>
            <a:chExt cx="14249400" cy="3103678"/>
          </a:xfrm>
        </p:grpSpPr>
        <p:sp>
          <p:nvSpPr>
            <p:cNvPr id="34" name="Rectangle: Rounded Corners 33">
              <a:extLst>
                <a:ext uri="{FF2B5EF4-FFF2-40B4-BE49-F238E27FC236}">
                  <a16:creationId xmlns:a16="http://schemas.microsoft.com/office/drawing/2014/main" id="{DEFC5548-5403-4476-876A-D61B84EEA071}"/>
                </a:ext>
              </a:extLst>
            </p:cNvPr>
            <p:cNvSpPr/>
            <p:nvPr/>
          </p:nvSpPr>
          <p:spPr>
            <a:xfrm>
              <a:off x="1765300" y="5058963"/>
              <a:ext cx="14249400" cy="3103678"/>
            </a:xfrm>
            <a:prstGeom prst="roundRect">
              <a:avLst>
                <a:gd name="adj" fmla="val 5898"/>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69F769F-B6EF-450D-B43F-68A4519A59C2}"/>
                </a:ext>
              </a:extLst>
            </p:cNvPr>
            <p:cNvGrpSpPr/>
            <p:nvPr/>
          </p:nvGrpSpPr>
          <p:grpSpPr>
            <a:xfrm>
              <a:off x="1963219" y="5136115"/>
              <a:ext cx="13637995" cy="2452001"/>
              <a:chOff x="1963219" y="5136115"/>
              <a:chExt cx="13637995" cy="2452001"/>
            </a:xfrm>
          </p:grpSpPr>
          <p:sp>
            <p:nvSpPr>
              <p:cNvPr id="46" name="TextBox 45">
                <a:extLst>
                  <a:ext uri="{FF2B5EF4-FFF2-40B4-BE49-F238E27FC236}">
                    <a16:creationId xmlns:a16="http://schemas.microsoft.com/office/drawing/2014/main" id="{C1569EEB-D2E6-43A8-B117-58EDDEC60FCD}"/>
                  </a:ext>
                </a:extLst>
              </p:cNvPr>
              <p:cNvSpPr txBox="1"/>
              <p:nvPr/>
            </p:nvSpPr>
            <p:spPr>
              <a:xfrm>
                <a:off x="1963219" y="5136115"/>
                <a:ext cx="1915076"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Prediction</a:t>
                </a:r>
              </a:p>
            </p:txBody>
          </p:sp>
          <p:grpSp>
            <p:nvGrpSpPr>
              <p:cNvPr id="14" name="Group 13">
                <a:extLst>
                  <a:ext uri="{FF2B5EF4-FFF2-40B4-BE49-F238E27FC236}">
                    <a16:creationId xmlns:a16="http://schemas.microsoft.com/office/drawing/2014/main" id="{E117A53C-E1D5-49E7-9FD1-5C2D2F810F32}"/>
                  </a:ext>
                </a:extLst>
              </p:cNvPr>
              <p:cNvGrpSpPr/>
              <p:nvPr/>
            </p:nvGrpSpPr>
            <p:grpSpPr>
              <a:xfrm>
                <a:off x="2630876" y="6048626"/>
                <a:ext cx="12970338" cy="1539490"/>
                <a:chOff x="2630876" y="6048626"/>
                <a:chExt cx="12970338" cy="1539490"/>
              </a:xfrm>
            </p:grpSpPr>
            <p:grpSp>
              <p:nvGrpSpPr>
                <p:cNvPr id="35" name="Group 34">
                  <a:extLst>
                    <a:ext uri="{FF2B5EF4-FFF2-40B4-BE49-F238E27FC236}">
                      <a16:creationId xmlns:a16="http://schemas.microsoft.com/office/drawing/2014/main" id="{98E95EEB-352A-44BC-A556-04EC85C46987}"/>
                    </a:ext>
                  </a:extLst>
                </p:cNvPr>
                <p:cNvGrpSpPr/>
                <p:nvPr/>
              </p:nvGrpSpPr>
              <p:grpSpPr>
                <a:xfrm>
                  <a:off x="14001014" y="6383979"/>
                  <a:ext cx="1600200" cy="704850"/>
                  <a:chOff x="4088130" y="5181600"/>
                  <a:chExt cx="1600200" cy="704850"/>
                </a:xfrm>
              </p:grpSpPr>
              <p:sp>
                <p:nvSpPr>
                  <p:cNvPr id="57" name="Rectangle 56">
                    <a:extLst>
                      <a:ext uri="{FF2B5EF4-FFF2-40B4-BE49-F238E27FC236}">
                        <a16:creationId xmlns:a16="http://schemas.microsoft.com/office/drawing/2014/main" id="{049E8678-E2DD-41BB-B14A-3DD46C190CB4}"/>
                      </a:ext>
                    </a:extLst>
                  </p:cNvPr>
                  <p:cNvSpPr/>
                  <p:nvPr/>
                </p:nvSpPr>
                <p:spPr>
                  <a:xfrm>
                    <a:off x="4088130" y="5181600"/>
                    <a:ext cx="1600200" cy="70485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FD8D40E9-271D-427F-9448-FBB5B634328D}"/>
                      </a:ext>
                    </a:extLst>
                  </p:cNvPr>
                  <p:cNvSpPr txBox="1"/>
                  <p:nvPr/>
                </p:nvSpPr>
                <p:spPr>
                  <a:xfrm>
                    <a:off x="4503408" y="5320281"/>
                    <a:ext cx="817853"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label</a:t>
                    </a:r>
                  </a:p>
                </p:txBody>
              </p:sp>
            </p:grpSp>
            <p:grpSp>
              <p:nvGrpSpPr>
                <p:cNvPr id="36" name="Group 35">
                  <a:extLst>
                    <a:ext uri="{FF2B5EF4-FFF2-40B4-BE49-F238E27FC236}">
                      <a16:creationId xmlns:a16="http://schemas.microsoft.com/office/drawing/2014/main" id="{5A48774D-FB8A-485E-865E-B1F20AB1A113}"/>
                    </a:ext>
                  </a:extLst>
                </p:cNvPr>
                <p:cNvGrpSpPr/>
                <p:nvPr/>
              </p:nvGrpSpPr>
              <p:grpSpPr>
                <a:xfrm>
                  <a:off x="11458957" y="6390708"/>
                  <a:ext cx="1850525" cy="709966"/>
                  <a:chOff x="4051646" y="5180230"/>
                  <a:chExt cx="1600200" cy="706220"/>
                </a:xfrm>
                <a:solidFill>
                  <a:schemeClr val="accent2">
                    <a:lumMod val="60000"/>
                    <a:lumOff val="40000"/>
                  </a:schemeClr>
                </a:solidFill>
              </p:grpSpPr>
              <p:sp>
                <p:nvSpPr>
                  <p:cNvPr id="55" name="Rectangle 54">
                    <a:extLst>
                      <a:ext uri="{FF2B5EF4-FFF2-40B4-BE49-F238E27FC236}">
                        <a16:creationId xmlns:a16="http://schemas.microsoft.com/office/drawing/2014/main" id="{E8FD04A2-B880-4C9D-9FB4-D93477AD617D}"/>
                      </a:ext>
                    </a:extLst>
                  </p:cNvPr>
                  <p:cNvSpPr/>
                  <p:nvPr/>
                </p:nvSpPr>
                <p:spPr>
                  <a:xfrm>
                    <a:off x="4051646" y="5181600"/>
                    <a:ext cx="1600200" cy="704850"/>
                  </a:xfrm>
                  <a:prstGeom prst="rect">
                    <a:avLst/>
                  </a:prstGeom>
                  <a:solidFill>
                    <a:schemeClr val="accent3">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4005E3A-1325-42F2-9288-C046379FDF0B}"/>
                      </a:ext>
                    </a:extLst>
                  </p:cNvPr>
                  <p:cNvSpPr txBox="1"/>
                  <p:nvPr/>
                </p:nvSpPr>
                <p:spPr>
                  <a:xfrm>
                    <a:off x="4267648" y="5180230"/>
                    <a:ext cx="1189604" cy="270949"/>
                  </a:xfrm>
                  <a:prstGeom prst="rect">
                    <a:avLst/>
                  </a:prstGeom>
                  <a:noFill/>
                </p:spPr>
                <p:txBody>
                  <a:bodyPr wrap="none" rtlCol="0">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Classifier</a:t>
                    </a:r>
                  </a:p>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p:txBody>
              </p:sp>
            </p:grpSp>
            <p:grpSp>
              <p:nvGrpSpPr>
                <p:cNvPr id="37" name="Group 36">
                  <a:extLst>
                    <a:ext uri="{FF2B5EF4-FFF2-40B4-BE49-F238E27FC236}">
                      <a16:creationId xmlns:a16="http://schemas.microsoft.com/office/drawing/2014/main" id="{07D44059-A72E-4863-9268-0A04A3F6D6C3}"/>
                    </a:ext>
                  </a:extLst>
                </p:cNvPr>
                <p:cNvGrpSpPr/>
                <p:nvPr/>
              </p:nvGrpSpPr>
              <p:grpSpPr>
                <a:xfrm>
                  <a:off x="8350745" y="6556579"/>
                  <a:ext cx="2228850" cy="361950"/>
                  <a:chOff x="5886450" y="6201630"/>
                  <a:chExt cx="2228850" cy="361950"/>
                </a:xfrm>
              </p:grpSpPr>
              <p:sp>
                <p:nvSpPr>
                  <p:cNvPr id="49" name="Rectangle 48">
                    <a:extLst>
                      <a:ext uri="{FF2B5EF4-FFF2-40B4-BE49-F238E27FC236}">
                        <a16:creationId xmlns:a16="http://schemas.microsoft.com/office/drawing/2014/main" id="{02D5ACBB-E23E-4A74-9B95-E3B453C64E57}"/>
                      </a:ext>
                    </a:extLst>
                  </p:cNvPr>
                  <p:cNvSpPr/>
                  <p:nvPr/>
                </p:nvSpPr>
                <p:spPr>
                  <a:xfrm>
                    <a:off x="5886450"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DEA78A1-9035-4785-AF98-EB59ACDB1C65}"/>
                      </a:ext>
                    </a:extLst>
                  </p:cNvPr>
                  <p:cNvSpPr/>
                  <p:nvPr/>
                </p:nvSpPr>
                <p:spPr>
                  <a:xfrm>
                    <a:off x="6257925"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6B4534C-5701-4205-B656-A9C1165EE9B3}"/>
                      </a:ext>
                    </a:extLst>
                  </p:cNvPr>
                  <p:cNvSpPr/>
                  <p:nvPr/>
                </p:nvSpPr>
                <p:spPr>
                  <a:xfrm>
                    <a:off x="6629400"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56B6F31-8E49-43F9-928C-19C99724F458}"/>
                      </a:ext>
                    </a:extLst>
                  </p:cNvPr>
                  <p:cNvSpPr/>
                  <p:nvPr/>
                </p:nvSpPr>
                <p:spPr>
                  <a:xfrm>
                    <a:off x="7000875"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78D346D-BCE8-441F-BE83-C92C6B22469E}"/>
                      </a:ext>
                    </a:extLst>
                  </p:cNvPr>
                  <p:cNvSpPr/>
                  <p:nvPr/>
                </p:nvSpPr>
                <p:spPr>
                  <a:xfrm>
                    <a:off x="7372350"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9230B8B3-2B64-4FE6-B7D7-302512DEE87F}"/>
                      </a:ext>
                    </a:extLst>
                  </p:cNvPr>
                  <p:cNvSpPr/>
                  <p:nvPr/>
                </p:nvSpPr>
                <p:spPr>
                  <a:xfrm>
                    <a:off x="7743825" y="6201630"/>
                    <a:ext cx="371475" cy="361950"/>
                  </a:xfrm>
                  <a:prstGeom prst="rect">
                    <a:avLst/>
                  </a:prstGeom>
                  <a:solidFill>
                    <a:schemeClr val="accent4">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 name="Group 37">
                  <a:extLst>
                    <a:ext uri="{FF2B5EF4-FFF2-40B4-BE49-F238E27FC236}">
                      <a16:creationId xmlns:a16="http://schemas.microsoft.com/office/drawing/2014/main" id="{68F52BEF-FE20-479B-A45D-0BF3F1362303}"/>
                    </a:ext>
                  </a:extLst>
                </p:cNvPr>
                <p:cNvGrpSpPr/>
                <p:nvPr/>
              </p:nvGrpSpPr>
              <p:grpSpPr>
                <a:xfrm>
                  <a:off x="4398313" y="6048626"/>
                  <a:ext cx="2610631" cy="1149921"/>
                  <a:chOff x="3867150" y="5181600"/>
                  <a:chExt cx="1600200" cy="704850"/>
                </a:xfrm>
                <a:solidFill>
                  <a:schemeClr val="accent6">
                    <a:lumMod val="20000"/>
                    <a:lumOff val="80000"/>
                  </a:schemeClr>
                </a:solidFill>
              </p:grpSpPr>
              <p:sp>
                <p:nvSpPr>
                  <p:cNvPr id="47" name="Rectangle 46">
                    <a:extLst>
                      <a:ext uri="{FF2B5EF4-FFF2-40B4-BE49-F238E27FC236}">
                        <a16:creationId xmlns:a16="http://schemas.microsoft.com/office/drawing/2014/main" id="{E9CBDB7E-7772-49FF-A2E5-3DD6003E7561}"/>
                      </a:ext>
                    </a:extLst>
                  </p:cNvPr>
                  <p:cNvSpPr/>
                  <p:nvPr/>
                </p:nvSpPr>
                <p:spPr>
                  <a:xfrm>
                    <a:off x="3867150" y="5181600"/>
                    <a:ext cx="1600200" cy="70485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D58746CE-283F-470A-A87A-C10E96331812}"/>
                      </a:ext>
                    </a:extLst>
                  </p:cNvPr>
                  <p:cNvSpPr txBox="1"/>
                  <p:nvPr/>
                </p:nvSpPr>
                <p:spPr>
                  <a:xfrm>
                    <a:off x="4311703" y="5296653"/>
                    <a:ext cx="739960" cy="415338"/>
                  </a:xfrm>
                  <a:prstGeom prst="rect">
                    <a:avLst/>
                  </a:prstGeom>
                  <a:grpFill/>
                </p:spPr>
                <p:txBody>
                  <a:bodyPr wrap="none" rtlCol="0">
                    <a:spAutoFit/>
                  </a:bodyPr>
                  <a:lstStyle/>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pPr algn="ct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extractor</a:t>
                    </a:r>
                  </a:p>
                </p:txBody>
              </p:sp>
            </p:grpSp>
            <p:cxnSp>
              <p:nvCxnSpPr>
                <p:cNvPr id="40" name="Straight Arrow Connector 39">
                  <a:extLst>
                    <a:ext uri="{FF2B5EF4-FFF2-40B4-BE49-F238E27FC236}">
                      <a16:creationId xmlns:a16="http://schemas.microsoft.com/office/drawing/2014/main" id="{1506A596-6BAB-4B8F-B729-B6828A6CD5E4}"/>
                    </a:ext>
                  </a:extLst>
                </p:cNvPr>
                <p:cNvCxnSpPr>
                  <a:cxnSpLocks/>
                </p:cNvCxnSpPr>
                <p:nvPr/>
              </p:nvCxnSpPr>
              <p:spPr>
                <a:xfrm>
                  <a:off x="10607980" y="6745691"/>
                  <a:ext cx="821277"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01E053-EDD7-4EAB-BCE9-87BF73FEC27D}"/>
                    </a:ext>
                  </a:extLst>
                </p:cNvPr>
                <p:cNvCxnSpPr>
                  <a:cxnSpLocks/>
                </p:cNvCxnSpPr>
                <p:nvPr/>
              </p:nvCxnSpPr>
              <p:spPr>
                <a:xfrm>
                  <a:off x="7018448" y="6736404"/>
                  <a:ext cx="132267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97A81C3-8648-49BC-B22A-E39E2EF5D719}"/>
                    </a:ext>
                  </a:extLst>
                </p:cNvPr>
                <p:cNvSpPr txBox="1"/>
                <p:nvPr/>
              </p:nvSpPr>
              <p:spPr>
                <a:xfrm>
                  <a:off x="8829034" y="6940431"/>
                  <a:ext cx="1272271"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features</a:t>
                  </a:r>
                </a:p>
              </p:txBody>
            </p:sp>
            <p:cxnSp>
              <p:nvCxnSpPr>
                <p:cNvPr id="43" name="Straight Arrow Connector 42">
                  <a:extLst>
                    <a:ext uri="{FF2B5EF4-FFF2-40B4-BE49-F238E27FC236}">
                      <a16:creationId xmlns:a16="http://schemas.microsoft.com/office/drawing/2014/main" id="{FAEFE502-3C3D-4230-A65F-7E344D88C62A}"/>
                    </a:ext>
                  </a:extLst>
                </p:cNvPr>
                <p:cNvCxnSpPr>
                  <a:cxnSpLocks/>
                </p:cNvCxnSpPr>
                <p:nvPr/>
              </p:nvCxnSpPr>
              <p:spPr>
                <a:xfrm>
                  <a:off x="3404567" y="6712934"/>
                  <a:ext cx="99374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Folded Corner 43">
                  <a:extLst>
                    <a:ext uri="{FF2B5EF4-FFF2-40B4-BE49-F238E27FC236}">
                      <a16:creationId xmlns:a16="http://schemas.microsoft.com/office/drawing/2014/main" id="{C7E58485-225E-46E3-A28B-EB31314355A8}"/>
                    </a:ext>
                  </a:extLst>
                </p:cNvPr>
                <p:cNvSpPr/>
                <p:nvPr/>
              </p:nvSpPr>
              <p:spPr>
                <a:xfrm rot="10800000">
                  <a:off x="2702492" y="6262832"/>
                  <a:ext cx="648012" cy="855367"/>
                </a:xfrm>
                <a:prstGeom prst="foldedCorner">
                  <a:avLst>
                    <a:gd name="adj" fmla="val 35775"/>
                  </a:avLst>
                </a:prstGeom>
                <a:solidFill>
                  <a:schemeClr val="accent4">
                    <a:lumMod val="60000"/>
                    <a:lumOff val="40000"/>
                  </a:schemeClr>
                </a:soli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0EF68FC-1C5A-48AA-9624-A4186CC8D279}"/>
                    </a:ext>
                  </a:extLst>
                </p:cNvPr>
                <p:cNvSpPr txBox="1"/>
                <p:nvPr/>
              </p:nvSpPr>
              <p:spPr>
                <a:xfrm>
                  <a:off x="2630876" y="7157229"/>
                  <a:ext cx="875561" cy="430887"/>
                </a:xfrm>
                <a:prstGeom prst="rect">
                  <a:avLst/>
                </a:prstGeom>
                <a:noFill/>
              </p:spPr>
              <p:txBody>
                <a:bodyPr wrap="none" rtlCol="0">
                  <a:spAutoFit/>
                </a:bodyPr>
                <a:lstStyle/>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input</a:t>
                  </a:r>
                </a:p>
              </p:txBody>
            </p:sp>
            <p:cxnSp>
              <p:nvCxnSpPr>
                <p:cNvPr id="59" name="Straight Arrow Connector 58">
                  <a:extLst>
                    <a:ext uri="{FF2B5EF4-FFF2-40B4-BE49-F238E27FC236}">
                      <a16:creationId xmlns:a16="http://schemas.microsoft.com/office/drawing/2014/main" id="{3067C4F2-2BC7-4352-AFBD-F0F362B99B90}"/>
                    </a:ext>
                  </a:extLst>
                </p:cNvPr>
                <p:cNvCxnSpPr>
                  <a:cxnSpLocks/>
                </p:cNvCxnSpPr>
                <p:nvPr/>
              </p:nvCxnSpPr>
              <p:spPr>
                <a:xfrm>
                  <a:off x="13339877" y="6743156"/>
                  <a:ext cx="617037"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61" name="Straight Arrow Connector 60">
            <a:extLst>
              <a:ext uri="{FF2B5EF4-FFF2-40B4-BE49-F238E27FC236}">
                <a16:creationId xmlns:a16="http://schemas.microsoft.com/office/drawing/2014/main" id="{A6CD6062-4DD3-4849-8168-5AD3AC442A59}"/>
              </a:ext>
            </a:extLst>
          </p:cNvPr>
          <p:cNvCxnSpPr>
            <a:cxnSpLocks/>
          </p:cNvCxnSpPr>
          <p:nvPr/>
        </p:nvCxnSpPr>
        <p:spPr>
          <a:xfrm rot="5400000">
            <a:off x="10689178" y="5280782"/>
            <a:ext cx="2130183"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150D3337-D925-4A5E-853A-E67DA626F02E}"/>
              </a:ext>
            </a:extLst>
          </p:cNvPr>
          <p:cNvSpPr/>
          <p:nvPr/>
        </p:nvSpPr>
        <p:spPr>
          <a:xfrm>
            <a:off x="2812540" y="1161057"/>
            <a:ext cx="10744950"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A typical classifier model workflow with input training data and output labels</a:t>
            </a:r>
          </a:p>
        </p:txBody>
      </p:sp>
    </p:spTree>
    <p:extLst>
      <p:ext uri="{BB962C8B-B14F-4D97-AF65-F5344CB8AC3E}">
        <p14:creationId xmlns:p14="http://schemas.microsoft.com/office/powerpoint/2010/main" val="6943989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F796481-F955-42AF-89B9-AEE0CCD42AA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Preprocess the Data</a:t>
            </a:r>
          </a:p>
        </p:txBody>
      </p:sp>
      <p:pic>
        <p:nvPicPr>
          <p:cNvPr id="4" name="Shape 375">
            <a:extLst>
              <a:ext uri="{FF2B5EF4-FFF2-40B4-BE49-F238E27FC236}">
                <a16:creationId xmlns:a16="http://schemas.microsoft.com/office/drawing/2014/main" id="{671E6939-D7A2-4604-B227-03EF5F279F27}"/>
              </a:ext>
            </a:extLst>
          </p:cNvPr>
          <p:cNvPicPr preferRelativeResize="0"/>
          <p:nvPr/>
        </p:nvPicPr>
        <p:blipFill rotWithShape="1">
          <a:blip r:embed="rId2">
            <a:alphaModFix/>
          </a:blip>
          <a:srcRect/>
          <a:stretch/>
        </p:blipFill>
        <p:spPr>
          <a:xfrm>
            <a:off x="6364459" y="829986"/>
            <a:ext cx="3641112" cy="253919"/>
          </a:xfrm>
          <a:prstGeom prst="rect">
            <a:avLst/>
          </a:prstGeom>
          <a:noFill/>
          <a:ln>
            <a:noFill/>
          </a:ln>
        </p:spPr>
      </p:pic>
      <p:grpSp>
        <p:nvGrpSpPr>
          <p:cNvPr id="5" name="Group 4">
            <a:extLst>
              <a:ext uri="{FF2B5EF4-FFF2-40B4-BE49-F238E27FC236}">
                <a16:creationId xmlns:a16="http://schemas.microsoft.com/office/drawing/2014/main" id="{251DF849-52D8-4C6D-AC48-9A886A6544E8}"/>
              </a:ext>
            </a:extLst>
          </p:cNvPr>
          <p:cNvGrpSpPr/>
          <p:nvPr/>
        </p:nvGrpSpPr>
        <p:grpSpPr>
          <a:xfrm>
            <a:off x="7374551" y="1381254"/>
            <a:ext cx="1559705" cy="820557"/>
            <a:chOff x="7530784" y="3794728"/>
            <a:chExt cx="1194432" cy="685800"/>
          </a:xfrm>
        </p:grpSpPr>
        <p:sp>
          <p:nvSpPr>
            <p:cNvPr id="6" name="Rounded Rectangle 124">
              <a:extLst>
                <a:ext uri="{FF2B5EF4-FFF2-40B4-BE49-F238E27FC236}">
                  <a16:creationId xmlns:a16="http://schemas.microsoft.com/office/drawing/2014/main" id="{1B04A33E-B31E-48B9-87D9-654BBD74CAF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6389DD84-769A-4059-9EAB-546336805EB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B63666DC-787D-4A64-B494-75A301827B62}"/>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49A13660-4ED1-44F7-8401-A18B5451624F}"/>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101D9494-EA44-4639-947E-9E4638775723}"/>
              </a:ext>
            </a:extLst>
          </p:cNvPr>
          <p:cNvGrpSpPr/>
          <p:nvPr/>
        </p:nvGrpSpPr>
        <p:grpSpPr>
          <a:xfrm>
            <a:off x="1250544" y="2786446"/>
            <a:ext cx="13754912" cy="4600472"/>
            <a:chOff x="1250544" y="2786446"/>
            <a:chExt cx="13754912" cy="3094402"/>
          </a:xfrm>
        </p:grpSpPr>
        <p:sp>
          <p:nvSpPr>
            <p:cNvPr id="11" name="Rectangle 10">
              <a:extLst>
                <a:ext uri="{FF2B5EF4-FFF2-40B4-BE49-F238E27FC236}">
                  <a16:creationId xmlns:a16="http://schemas.microsoft.com/office/drawing/2014/main" id="{095D6B31-A944-4E6D-BD42-37BFF5ED6A69}"/>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10DD878F-17E2-48BF-BC1F-78BD2F5E4AD0}"/>
                </a:ext>
              </a:extLst>
            </p:cNvPr>
            <p:cNvSpPr/>
            <p:nvPr/>
          </p:nvSpPr>
          <p:spPr>
            <a:xfrm>
              <a:off x="1371493" y="2886345"/>
              <a:ext cx="13513015" cy="288982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sklearn.model_selection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GridSearchCV</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sklearn.preprocessing</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StandardScaler</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scaler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StandardScaler</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y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df.iloc</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1:].values,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df.iloc</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0].values</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scaler.fit_transform</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target_encoder</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LabelEncoder</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y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target_encoder.fit_transform</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(y)</a:t>
              </a:r>
            </a:p>
            <a:p>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y_test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train_test_split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y,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test_size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=0.2,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random_state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=1)</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X_train.shape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pic>
        <p:nvPicPr>
          <p:cNvPr id="13" name="Picture 12">
            <a:extLst>
              <a:ext uri="{FF2B5EF4-FFF2-40B4-BE49-F238E27FC236}">
                <a16:creationId xmlns:a16="http://schemas.microsoft.com/office/drawing/2014/main" id="{91E56CBB-2D3F-4604-A1A5-EFD33688A206}"/>
              </a:ext>
            </a:extLst>
          </p:cNvPr>
          <p:cNvPicPr>
            <a:picLocks noChangeAspect="1"/>
          </p:cNvPicPr>
          <p:nvPr/>
        </p:nvPicPr>
        <p:blipFill>
          <a:blip r:embed="rId3"/>
          <a:stretch>
            <a:fillRect/>
          </a:stretch>
        </p:blipFill>
        <p:spPr>
          <a:xfrm>
            <a:off x="1250544" y="7735281"/>
            <a:ext cx="1569513" cy="472541"/>
          </a:xfrm>
          <a:prstGeom prst="rect">
            <a:avLst/>
          </a:prstGeom>
          <a:ln w="28575">
            <a:solidFill>
              <a:schemeClr val="accent2"/>
            </a:solidFill>
          </a:ln>
        </p:spPr>
      </p:pic>
    </p:spTree>
    <p:extLst>
      <p:ext uri="{BB962C8B-B14F-4D97-AF65-F5344CB8AC3E}">
        <p14:creationId xmlns:p14="http://schemas.microsoft.com/office/powerpoint/2010/main" val="41933164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D8EFC2A-8E3C-4716-9E42-8BC0204F9D3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Refitting the SVC Model</a:t>
            </a:r>
          </a:p>
        </p:txBody>
      </p:sp>
      <p:pic>
        <p:nvPicPr>
          <p:cNvPr id="4" name="Shape 375">
            <a:extLst>
              <a:ext uri="{FF2B5EF4-FFF2-40B4-BE49-F238E27FC236}">
                <a16:creationId xmlns:a16="http://schemas.microsoft.com/office/drawing/2014/main" id="{58D88BB9-A922-44E1-8B2E-7EEA16925970}"/>
              </a:ext>
            </a:extLst>
          </p:cNvPr>
          <p:cNvPicPr preferRelativeResize="0"/>
          <p:nvPr/>
        </p:nvPicPr>
        <p:blipFill rotWithShape="1">
          <a:blip r:embed="rId2">
            <a:alphaModFix/>
          </a:blip>
          <a:srcRect/>
          <a:stretch/>
        </p:blipFill>
        <p:spPr>
          <a:xfrm>
            <a:off x="5982143" y="829986"/>
            <a:ext cx="4405745" cy="253919"/>
          </a:xfrm>
          <a:prstGeom prst="rect">
            <a:avLst/>
          </a:prstGeom>
          <a:noFill/>
          <a:ln>
            <a:noFill/>
          </a:ln>
        </p:spPr>
      </p:pic>
      <p:grpSp>
        <p:nvGrpSpPr>
          <p:cNvPr id="5" name="Group 4">
            <a:extLst>
              <a:ext uri="{FF2B5EF4-FFF2-40B4-BE49-F238E27FC236}">
                <a16:creationId xmlns:a16="http://schemas.microsoft.com/office/drawing/2014/main" id="{F38DC72D-18EF-403E-A75F-FF2C82E3C32C}"/>
              </a:ext>
            </a:extLst>
          </p:cNvPr>
          <p:cNvGrpSpPr/>
          <p:nvPr/>
        </p:nvGrpSpPr>
        <p:grpSpPr>
          <a:xfrm>
            <a:off x="7374551" y="1381254"/>
            <a:ext cx="1559705" cy="820557"/>
            <a:chOff x="7530784" y="3794728"/>
            <a:chExt cx="1194432" cy="685800"/>
          </a:xfrm>
        </p:grpSpPr>
        <p:sp>
          <p:nvSpPr>
            <p:cNvPr id="6" name="Rounded Rectangle 124">
              <a:extLst>
                <a:ext uri="{FF2B5EF4-FFF2-40B4-BE49-F238E27FC236}">
                  <a16:creationId xmlns:a16="http://schemas.microsoft.com/office/drawing/2014/main" id="{1C233F89-EA1B-4DB9-9F1C-AE7C1727627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5CA2EA0F-C1D0-443D-B7FD-5B9E8F9A6EBA}"/>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5CBF608D-C786-4A99-816E-75F7C85C6AEF}"/>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B3BA5707-E6B4-436B-A41E-B492D3A12110}"/>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C2DB7A79-6580-4A47-A9B0-ABA06A1AB1B2}"/>
              </a:ext>
            </a:extLst>
          </p:cNvPr>
          <p:cNvGrpSpPr/>
          <p:nvPr/>
        </p:nvGrpSpPr>
        <p:grpSpPr>
          <a:xfrm>
            <a:off x="1250544" y="2786446"/>
            <a:ext cx="13754912" cy="1498683"/>
            <a:chOff x="1250544" y="2786446"/>
            <a:chExt cx="13754912" cy="3094402"/>
          </a:xfrm>
        </p:grpSpPr>
        <p:sp>
          <p:nvSpPr>
            <p:cNvPr id="11" name="Rectangle 10">
              <a:extLst>
                <a:ext uri="{FF2B5EF4-FFF2-40B4-BE49-F238E27FC236}">
                  <a16:creationId xmlns:a16="http://schemas.microsoft.com/office/drawing/2014/main" id="{52D91E30-6781-4462-96EB-43970799862E}"/>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E8B3FE82-39CE-4029-A353-98EF679E8F16}"/>
                </a:ext>
              </a:extLst>
            </p:cNvPr>
            <p:cNvSpPr/>
            <p:nvPr/>
          </p:nvSpPr>
          <p:spPr>
            <a:xfrm>
              <a:off x="1371493" y="2886345"/>
              <a:ext cx="13513015" cy="288982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classifier = SVC()</a:t>
              </a:r>
            </a:p>
            <a:p>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classifier.fit</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X_train,y_train</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classifier.score</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fr-FR"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X_test,y_test</a:t>
              </a:r>
              <a:r>
                <a:rPr lang="fr-FR"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3" name="Picture 12">
            <a:extLst>
              <a:ext uri="{FF2B5EF4-FFF2-40B4-BE49-F238E27FC236}">
                <a16:creationId xmlns:a16="http://schemas.microsoft.com/office/drawing/2014/main" id="{8996BA46-B318-46CF-B259-77D9FED77858}"/>
              </a:ext>
            </a:extLst>
          </p:cNvPr>
          <p:cNvPicPr>
            <a:picLocks noChangeAspect="1"/>
          </p:cNvPicPr>
          <p:nvPr/>
        </p:nvPicPr>
        <p:blipFill>
          <a:blip r:embed="rId3"/>
          <a:stretch>
            <a:fillRect/>
          </a:stretch>
        </p:blipFill>
        <p:spPr>
          <a:xfrm>
            <a:off x="1250544" y="4692560"/>
            <a:ext cx="3932221" cy="354406"/>
          </a:xfrm>
          <a:prstGeom prst="rect">
            <a:avLst/>
          </a:prstGeom>
          <a:ln w="28575">
            <a:solidFill>
              <a:schemeClr val="accent2"/>
            </a:solidFill>
          </a:ln>
        </p:spPr>
      </p:pic>
    </p:spTree>
    <p:extLst>
      <p:ext uri="{BB962C8B-B14F-4D97-AF65-F5344CB8AC3E}">
        <p14:creationId xmlns:p14="http://schemas.microsoft.com/office/powerpoint/2010/main" val="4389484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3518B43-AA74-46D8-A6D9-AEE27D0CA08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Fitting Grid Search </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0C853C78-479F-4E71-B57A-4FF1AB0D68AF}"/>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grpSp>
        <p:nvGrpSpPr>
          <p:cNvPr id="5" name="Group 4">
            <a:extLst>
              <a:ext uri="{FF2B5EF4-FFF2-40B4-BE49-F238E27FC236}">
                <a16:creationId xmlns:a16="http://schemas.microsoft.com/office/drawing/2014/main" id="{B94CE0D2-DD58-46C2-9A98-3215CE9EFC74}"/>
              </a:ext>
            </a:extLst>
          </p:cNvPr>
          <p:cNvGrpSpPr/>
          <p:nvPr/>
        </p:nvGrpSpPr>
        <p:grpSpPr>
          <a:xfrm>
            <a:off x="7374551" y="1381254"/>
            <a:ext cx="1559705" cy="820557"/>
            <a:chOff x="7530784" y="3794728"/>
            <a:chExt cx="1194432" cy="685800"/>
          </a:xfrm>
        </p:grpSpPr>
        <p:sp>
          <p:nvSpPr>
            <p:cNvPr id="6" name="Rounded Rectangle 124">
              <a:extLst>
                <a:ext uri="{FF2B5EF4-FFF2-40B4-BE49-F238E27FC236}">
                  <a16:creationId xmlns:a16="http://schemas.microsoft.com/office/drawing/2014/main" id="{C61AAE4B-9D26-476E-9C5E-52B6DC3C736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FDE2B1A4-DCA1-46C6-ACDD-4BDF7A4A073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3986DC93-1341-4197-B2A7-87AF6843BED4}"/>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385633C7-DC06-48CE-BB10-03E71FAD743B}"/>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8981BA03-E96D-4951-B9C7-56B7268CC401}"/>
              </a:ext>
            </a:extLst>
          </p:cNvPr>
          <p:cNvGrpSpPr/>
          <p:nvPr/>
        </p:nvGrpSpPr>
        <p:grpSpPr>
          <a:xfrm>
            <a:off x="1250544" y="2786446"/>
            <a:ext cx="13754912" cy="2825460"/>
            <a:chOff x="1250544" y="2786446"/>
            <a:chExt cx="13754912" cy="3094402"/>
          </a:xfrm>
        </p:grpSpPr>
        <p:sp>
          <p:nvSpPr>
            <p:cNvPr id="11" name="Rectangle 10">
              <a:extLst>
                <a:ext uri="{FF2B5EF4-FFF2-40B4-BE49-F238E27FC236}">
                  <a16:creationId xmlns:a16="http://schemas.microsoft.com/office/drawing/2014/main" id="{5AF6D44C-EDD2-4385-A618-D4CF4230478E}"/>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D66C7BB5-2F9A-4876-9EE1-50AA6BFC569D}"/>
                </a:ext>
              </a:extLst>
            </p:cNvPr>
            <p:cNvSpPr/>
            <p:nvPr/>
          </p:nvSpPr>
          <p:spPr>
            <a:xfrm>
              <a:off x="1371493" y="2886345"/>
              <a:ext cx="13513015" cy="288982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numpy</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as np</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sklearn.model_selection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StratifiedShuffleSplit</a:t>
              </a:r>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C_range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np.logspace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(-2, 10, 13)</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gamma_range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np.logspace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(-9, 3, 13)</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param_grid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dict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gamma=</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gamma_range,C</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C_range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grid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GridSearchCV</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(SVC(),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param_grid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param_grid</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grid.fit</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y_train</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pic>
        <p:nvPicPr>
          <p:cNvPr id="13" name="Picture 12">
            <a:extLst>
              <a:ext uri="{FF2B5EF4-FFF2-40B4-BE49-F238E27FC236}">
                <a16:creationId xmlns:a16="http://schemas.microsoft.com/office/drawing/2014/main" id="{90232909-77D6-4E0E-93C0-A0BFA320E789}"/>
              </a:ext>
            </a:extLst>
          </p:cNvPr>
          <p:cNvPicPr>
            <a:picLocks noChangeAspect="1"/>
          </p:cNvPicPr>
          <p:nvPr/>
        </p:nvPicPr>
        <p:blipFill>
          <a:blip r:embed="rId4"/>
          <a:stretch>
            <a:fillRect/>
          </a:stretch>
        </p:blipFill>
        <p:spPr>
          <a:xfrm>
            <a:off x="3505110" y="5873449"/>
            <a:ext cx="9359810" cy="2950875"/>
          </a:xfrm>
          <a:prstGeom prst="rect">
            <a:avLst/>
          </a:prstGeom>
          <a:ln w="28575">
            <a:solidFill>
              <a:schemeClr val="accent2"/>
            </a:solidFill>
          </a:ln>
        </p:spPr>
      </p:pic>
    </p:spTree>
    <p:extLst>
      <p:ext uri="{BB962C8B-B14F-4D97-AF65-F5344CB8AC3E}">
        <p14:creationId xmlns:p14="http://schemas.microsoft.com/office/powerpoint/2010/main" val="1385826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402C91C-9A9E-4E80-9C9C-531502172A3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Getting th</a:t>
            </a:r>
            <a:r>
              <a:rPr lang="en-US" dirty="0">
                <a:solidFill>
                  <a:schemeClr val="tx1">
                    <a:lumMod val="75000"/>
                    <a:lumOff val="25000"/>
                  </a:schemeClr>
                </a:solidFill>
              </a:rPr>
              <a:t>e Best Hyperparameter</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5C2C87C1-FB79-4B18-85B1-3B3A7271AAC8}"/>
              </a:ext>
            </a:extLst>
          </p:cNvPr>
          <p:cNvPicPr preferRelativeResize="0"/>
          <p:nvPr/>
        </p:nvPicPr>
        <p:blipFill rotWithShape="1">
          <a:blip r:embed="rId2">
            <a:alphaModFix/>
          </a:blip>
          <a:srcRect/>
          <a:stretch/>
        </p:blipFill>
        <p:spPr>
          <a:xfrm>
            <a:off x="5252992" y="829986"/>
            <a:ext cx="5864047" cy="253919"/>
          </a:xfrm>
          <a:prstGeom prst="rect">
            <a:avLst/>
          </a:prstGeom>
          <a:noFill/>
          <a:ln>
            <a:noFill/>
          </a:ln>
        </p:spPr>
      </p:pic>
      <p:grpSp>
        <p:nvGrpSpPr>
          <p:cNvPr id="5" name="Group 4">
            <a:extLst>
              <a:ext uri="{FF2B5EF4-FFF2-40B4-BE49-F238E27FC236}">
                <a16:creationId xmlns:a16="http://schemas.microsoft.com/office/drawing/2014/main" id="{9DD3A9FA-96B5-426A-9958-0C74AE2A627F}"/>
              </a:ext>
            </a:extLst>
          </p:cNvPr>
          <p:cNvGrpSpPr/>
          <p:nvPr/>
        </p:nvGrpSpPr>
        <p:grpSpPr>
          <a:xfrm>
            <a:off x="7374551" y="1381254"/>
            <a:ext cx="1559705" cy="820557"/>
            <a:chOff x="7530784" y="3794728"/>
            <a:chExt cx="1194432" cy="685800"/>
          </a:xfrm>
        </p:grpSpPr>
        <p:sp>
          <p:nvSpPr>
            <p:cNvPr id="6" name="Rounded Rectangle 124">
              <a:extLst>
                <a:ext uri="{FF2B5EF4-FFF2-40B4-BE49-F238E27FC236}">
                  <a16:creationId xmlns:a16="http://schemas.microsoft.com/office/drawing/2014/main" id="{5D5F3CCB-0AD8-4881-A79A-661D7F687DF8}"/>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919349F8-0259-40ED-AA01-30ECBB1A322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8" name="Straight Connector 7">
            <a:extLst>
              <a:ext uri="{FF2B5EF4-FFF2-40B4-BE49-F238E27FC236}">
                <a16:creationId xmlns:a16="http://schemas.microsoft.com/office/drawing/2014/main" id="{12B76413-4203-4520-ADD4-44968E1E5D3B}"/>
              </a:ext>
            </a:extLst>
          </p:cNvPr>
          <p:cNvCxnSpPr/>
          <p:nvPr/>
        </p:nvCxnSpPr>
        <p:spPr>
          <a:xfrm rot="5400000">
            <a:off x="7793945" y="2535869"/>
            <a:ext cx="66811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9" name="Isosceles Triangle 8">
            <a:extLst>
              <a:ext uri="{FF2B5EF4-FFF2-40B4-BE49-F238E27FC236}">
                <a16:creationId xmlns:a16="http://schemas.microsoft.com/office/drawing/2014/main" id="{D3B07BFC-746E-4A90-B20F-50A9E247F7C1}"/>
              </a:ext>
            </a:extLst>
          </p:cNvPr>
          <p:cNvSpPr/>
          <p:nvPr/>
        </p:nvSpPr>
        <p:spPr>
          <a:xfrm>
            <a:off x="7760546" y="2467503"/>
            <a:ext cx="734908" cy="36193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C4633109-F7B5-446C-9430-DB13EC8AE011}"/>
              </a:ext>
            </a:extLst>
          </p:cNvPr>
          <p:cNvGrpSpPr/>
          <p:nvPr/>
        </p:nvGrpSpPr>
        <p:grpSpPr>
          <a:xfrm>
            <a:off x="1250544" y="2786446"/>
            <a:ext cx="13754912" cy="1122166"/>
            <a:chOff x="1250544" y="2786446"/>
            <a:chExt cx="13754912" cy="3094402"/>
          </a:xfrm>
        </p:grpSpPr>
        <p:sp>
          <p:nvSpPr>
            <p:cNvPr id="11" name="Rectangle 10">
              <a:extLst>
                <a:ext uri="{FF2B5EF4-FFF2-40B4-BE49-F238E27FC236}">
                  <a16:creationId xmlns:a16="http://schemas.microsoft.com/office/drawing/2014/main" id="{43A0B88F-A096-44FB-B511-011814AD97E2}"/>
                </a:ext>
              </a:extLst>
            </p:cNvPr>
            <p:cNvSpPr/>
            <p:nvPr/>
          </p:nvSpPr>
          <p:spPr>
            <a:xfrm rot="16200000">
              <a:off x="6580799" y="-2543809"/>
              <a:ext cx="3094402" cy="13754912"/>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F3B81C6E-B1C0-433B-85B5-E3F452D7202E}"/>
                </a:ext>
              </a:extLst>
            </p:cNvPr>
            <p:cNvSpPr/>
            <p:nvPr/>
          </p:nvSpPr>
          <p:spPr>
            <a:xfrm>
              <a:off x="1371493" y="2886345"/>
              <a:ext cx="13513015" cy="288982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print("The best parameters are %s with a score of %0.2f"</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grid.best_params</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_, </a:t>
              </a:r>
              <a:r>
                <a:rPr lang="en-US" altLang="en-US" sz="24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grid.best_score</a:t>
              </a:r>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_))</a:t>
              </a:r>
            </a:p>
          </p:txBody>
        </p:sp>
      </p:grpSp>
      <p:pic>
        <p:nvPicPr>
          <p:cNvPr id="13" name="Picture 12">
            <a:extLst>
              <a:ext uri="{FF2B5EF4-FFF2-40B4-BE49-F238E27FC236}">
                <a16:creationId xmlns:a16="http://schemas.microsoft.com/office/drawing/2014/main" id="{1C6D5D11-B2F8-435A-99E6-CA559F890FC5}"/>
              </a:ext>
            </a:extLst>
          </p:cNvPr>
          <p:cNvPicPr>
            <a:picLocks noChangeAspect="1"/>
          </p:cNvPicPr>
          <p:nvPr/>
        </p:nvPicPr>
        <p:blipFill>
          <a:blip r:embed="rId3"/>
          <a:stretch>
            <a:fillRect/>
          </a:stretch>
        </p:blipFill>
        <p:spPr>
          <a:xfrm>
            <a:off x="1250544" y="4335729"/>
            <a:ext cx="12539220" cy="472541"/>
          </a:xfrm>
          <a:prstGeom prst="rect">
            <a:avLst/>
          </a:prstGeom>
          <a:ln w="28575">
            <a:solidFill>
              <a:schemeClr val="accent2"/>
            </a:solidFill>
          </a:ln>
        </p:spPr>
      </p:pic>
    </p:spTree>
    <p:extLst>
      <p:ext uri="{BB962C8B-B14F-4D97-AF65-F5344CB8AC3E}">
        <p14:creationId xmlns:p14="http://schemas.microsoft.com/office/powerpoint/2010/main" val="4291484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45"/>
          <p:cNvSpPr txBox="1"/>
          <p:nvPr/>
        </p:nvSpPr>
        <p:spPr>
          <a:xfrm>
            <a:off x="5097059" y="3158167"/>
            <a:ext cx="8946900" cy="586200"/>
          </a:xfrm>
          <a:prstGeom prst="rect">
            <a:avLst/>
          </a:prstGeom>
          <a:noFill/>
          <a:ln>
            <a:noFill/>
          </a:ln>
        </p:spPr>
        <p:txBody>
          <a:bodyPr spcFirstLastPara="1" wrap="square" lIns="91425" tIns="45700" rIns="91425" bIns="45700" anchor="t" anchorCtr="0">
            <a:noAutofit/>
          </a:bodyPr>
          <a:lstStyle/>
          <a:p>
            <a:pPr>
              <a:buClr>
                <a:srgbClr val="3F3F3F"/>
              </a:buClr>
              <a:buSzPts val="2200"/>
            </a:pPr>
            <a:r>
              <a:rPr lang="en-US" sz="2000" dirty="0">
                <a:solidFill>
                  <a:schemeClr val="tx1">
                    <a:lumMod val="65000"/>
                    <a:lumOff val="35000"/>
                  </a:schemeClr>
                </a:solidFill>
              </a:rPr>
              <a:t>Understand classification as part of supervised learning</a:t>
            </a:r>
            <a:endParaRPr lang="en-US" sz="2000" dirty="0">
              <a:solidFill>
                <a:schemeClr val="tx1">
                  <a:lumMod val="65000"/>
                  <a:lumOff val="35000"/>
                </a:schemeClr>
              </a:solidFill>
              <a:latin typeface="Open Sans"/>
              <a:ea typeface="Open Sans"/>
              <a:cs typeface="Open Sans"/>
              <a:sym typeface="Open Sans"/>
            </a:endParaRPr>
          </a:p>
        </p:txBody>
      </p:sp>
      <p:sp>
        <p:nvSpPr>
          <p:cNvPr id="1669" name="Google Shape;1669;p145"/>
          <p:cNvSpPr txBox="1"/>
          <p:nvPr/>
        </p:nvSpPr>
        <p:spPr>
          <a:xfrm>
            <a:off x="5097060" y="3967546"/>
            <a:ext cx="8946900" cy="586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2200"/>
              <a:buFont typeface="Arial"/>
              <a:buNone/>
            </a:pPr>
            <a:endParaRPr sz="2200" b="0" i="0" u="none" strike="noStrike" cap="none">
              <a:solidFill>
                <a:srgbClr val="3F3F3F"/>
              </a:solidFill>
              <a:latin typeface="Open Sans"/>
              <a:ea typeface="Open Sans"/>
              <a:cs typeface="Open Sans"/>
              <a:sym typeface="Open Sans"/>
            </a:endParaRPr>
          </a:p>
        </p:txBody>
      </p:sp>
      <p:sp>
        <p:nvSpPr>
          <p:cNvPr id="1670" name="Google Shape;1670;p145"/>
          <p:cNvSpPr txBox="1"/>
          <p:nvPr/>
        </p:nvSpPr>
        <p:spPr>
          <a:xfrm>
            <a:off x="5097058" y="3996847"/>
            <a:ext cx="9819000" cy="586200"/>
          </a:xfrm>
          <a:prstGeom prst="rect">
            <a:avLst/>
          </a:prstGeom>
          <a:noFill/>
          <a:ln>
            <a:noFill/>
          </a:ln>
        </p:spPr>
        <p:txBody>
          <a:bodyPr spcFirstLastPara="1" wrap="square" lIns="91425" tIns="45700" rIns="91425" bIns="45700" anchor="t" anchorCtr="0">
            <a:noAutofit/>
          </a:bodyPr>
          <a:lstStyle>
            <a:defPPr>
              <a:defRPr lang="en-US"/>
            </a:defPPr>
            <a:lvl1pPr marR="0" lvl="0" indent="0">
              <a:lnSpc>
                <a:spcPct val="100000"/>
              </a:lnSpc>
              <a:spcBef>
                <a:spcPts val="0"/>
              </a:spcBef>
              <a:spcAft>
                <a:spcPts val="0"/>
              </a:spcAft>
              <a:buClr>
                <a:srgbClr val="3F3F3F"/>
              </a:buClr>
              <a:buSzPts val="2200"/>
              <a:buFont typeface="Arial"/>
              <a:buNone/>
              <a:defRPr sz="2000">
                <a:solidFill>
                  <a:srgbClr val="434343"/>
                </a:solidFill>
                <a:latin typeface="Open Sans" panose="020B0604020202020204" charset="0"/>
                <a:ea typeface="Open Sans" panose="020B0604020202020204" charset="0"/>
                <a:cs typeface="Open Sans" panose="020B0604020202020204" charset="0"/>
              </a:defRPr>
            </a:lvl1pPr>
          </a:lstStyle>
          <a:p>
            <a:r>
              <a:rPr lang="en-US" dirty="0">
                <a:solidFill>
                  <a:schemeClr val="tx1">
                    <a:lumMod val="65000"/>
                    <a:lumOff val="35000"/>
                  </a:schemeClr>
                </a:solidFill>
              </a:rPr>
              <a:t>Demonstrate different classification techniques in Python</a:t>
            </a:r>
          </a:p>
        </p:txBody>
      </p:sp>
      <p:pic>
        <p:nvPicPr>
          <p:cNvPr id="1672" name="Google Shape;1672;p145"/>
          <p:cNvPicPr preferRelativeResize="0"/>
          <p:nvPr/>
        </p:nvPicPr>
        <p:blipFill rotWithShape="1">
          <a:blip r:embed="rId3">
            <a:alphaModFix/>
          </a:blip>
          <a:srcRect l="19928" t="20890" r="25873" b="23651"/>
          <a:stretch/>
        </p:blipFill>
        <p:spPr>
          <a:xfrm>
            <a:off x="4406534" y="3158167"/>
            <a:ext cx="457415" cy="457200"/>
          </a:xfrm>
          <a:prstGeom prst="rect">
            <a:avLst/>
          </a:prstGeom>
          <a:noFill/>
          <a:ln>
            <a:noFill/>
          </a:ln>
        </p:spPr>
      </p:pic>
      <p:pic>
        <p:nvPicPr>
          <p:cNvPr id="1673" name="Google Shape;1673;p145"/>
          <p:cNvPicPr preferRelativeResize="0"/>
          <p:nvPr/>
        </p:nvPicPr>
        <p:blipFill rotWithShape="1">
          <a:blip r:embed="rId3">
            <a:alphaModFix/>
          </a:blip>
          <a:srcRect l="19928" t="20890" r="25873" b="23651"/>
          <a:stretch/>
        </p:blipFill>
        <p:spPr>
          <a:xfrm>
            <a:off x="4406534" y="3982943"/>
            <a:ext cx="457415" cy="457200"/>
          </a:xfrm>
          <a:prstGeom prst="rect">
            <a:avLst/>
          </a:prstGeom>
          <a:noFill/>
          <a:ln>
            <a:noFill/>
          </a:ln>
        </p:spPr>
      </p:pic>
      <p:pic>
        <p:nvPicPr>
          <p:cNvPr id="1674" name="Google Shape;1674;p145"/>
          <p:cNvPicPr preferRelativeResize="0"/>
          <p:nvPr/>
        </p:nvPicPr>
        <p:blipFill rotWithShape="1">
          <a:blip r:embed="rId3">
            <a:alphaModFix/>
          </a:blip>
          <a:srcRect l="19928" t="20890" r="25873" b="23651"/>
          <a:stretch/>
        </p:blipFill>
        <p:spPr>
          <a:xfrm>
            <a:off x="4406534" y="4807719"/>
            <a:ext cx="457415" cy="457200"/>
          </a:xfrm>
          <a:prstGeom prst="rect">
            <a:avLst/>
          </a:prstGeom>
          <a:noFill/>
          <a:ln>
            <a:noFill/>
          </a:ln>
        </p:spPr>
      </p:pic>
      <p:sp>
        <p:nvSpPr>
          <p:cNvPr id="1676" name="Google Shape;1676;p145"/>
          <p:cNvSpPr txBox="1"/>
          <p:nvPr/>
        </p:nvSpPr>
        <p:spPr>
          <a:xfrm>
            <a:off x="5097058" y="4809212"/>
            <a:ext cx="8946900" cy="586200"/>
          </a:xfrm>
          <a:prstGeom prst="rect">
            <a:avLst/>
          </a:prstGeom>
          <a:noFill/>
          <a:ln>
            <a:noFill/>
          </a:ln>
        </p:spPr>
        <p:txBody>
          <a:bodyPr spcFirstLastPara="1" wrap="square" lIns="91425" tIns="45700" rIns="91425" bIns="45700" anchor="t" anchorCtr="0">
            <a:noAutofit/>
          </a:bodyPr>
          <a:lstStyle>
            <a:defPPr>
              <a:defRPr lang="en-US"/>
            </a:defPPr>
            <a:lvl1pPr marR="0" lvl="0" indent="0">
              <a:lnSpc>
                <a:spcPct val="100000"/>
              </a:lnSpc>
              <a:spcBef>
                <a:spcPts val="0"/>
              </a:spcBef>
              <a:spcAft>
                <a:spcPts val="0"/>
              </a:spcAft>
              <a:buClr>
                <a:srgbClr val="3F3F3F"/>
              </a:buClr>
              <a:buSzPts val="2200"/>
              <a:buFont typeface="Arial"/>
              <a:buNone/>
              <a:defRPr sz="2000">
                <a:solidFill>
                  <a:srgbClr val="434343"/>
                </a:solidFill>
                <a:latin typeface="Open Sans" panose="020B0604020202020204" charset="0"/>
                <a:ea typeface="Open Sans" panose="020B0604020202020204" charset="0"/>
                <a:cs typeface="Open Sans" panose="020B0604020202020204" charset="0"/>
              </a:defRPr>
            </a:lvl1pPr>
          </a:lstStyle>
          <a:p>
            <a:r>
              <a:rPr lang="en-US" dirty="0">
                <a:solidFill>
                  <a:schemeClr val="tx1">
                    <a:lumMod val="65000"/>
                    <a:lumOff val="35000"/>
                  </a:schemeClr>
                </a:solidFill>
              </a:rPr>
              <a:t>Evaluate classification models </a:t>
            </a:r>
          </a:p>
        </p:txBody>
      </p:sp>
      <p:sp>
        <p:nvSpPr>
          <p:cNvPr id="1679" name="Google Shape;1679;p145"/>
          <p:cNvSpPr txBox="1"/>
          <p:nvPr/>
        </p:nvSpPr>
        <p:spPr>
          <a:xfrm>
            <a:off x="4406525" y="2142075"/>
            <a:ext cx="8847600" cy="78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000"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rPr>
              <a:t>Now, y</a:t>
            </a:r>
            <a:r>
              <a:rPr lang="en-US" sz="2000" b="0" i="0" u="none" strike="noStrike" cap="none"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rPr>
              <a:t>ou are now able to:</a:t>
            </a:r>
            <a:endParaRPr sz="2000" b="0" i="0" u="none" strike="noStrike" cap="none"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2" name="Google Shape;28;p2">
            <a:extLst>
              <a:ext uri="{FF2B5EF4-FFF2-40B4-BE49-F238E27FC236}">
                <a16:creationId xmlns:a16="http://schemas.microsoft.com/office/drawing/2014/main" id="{B061DFAD-F33B-46EC-80CD-B3670ECF3B48}"/>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3" name="Google Shape;37;p2">
            <a:extLst>
              <a:ext uri="{FF2B5EF4-FFF2-40B4-BE49-F238E27FC236}">
                <a16:creationId xmlns:a16="http://schemas.microsoft.com/office/drawing/2014/main" id="{0F403743-839A-4CB9-B3AD-C4BE1A4B2C20}"/>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Let us train T1, a decision tree, with the data given below. Which feature will you split at the root?</a:t>
            </a: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lstStyle/>
          <a:p>
            <a:r>
              <a:rPr lang="en-IN" dirty="0"/>
              <a:t>x1</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lstStyle/>
          <a:p>
            <a:r>
              <a:rPr lang="en-IN" dirty="0"/>
              <a:t>x2</a:t>
            </a:r>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4"/>
          </p:nvPr>
        </p:nvSpPr>
        <p:spPr>
          <a:xfrm>
            <a:off x="2329744" y="4348626"/>
            <a:ext cx="11250640" cy="701711"/>
          </a:xfrm>
        </p:spPr>
        <p:txBody>
          <a:bodyPr/>
          <a:lstStyle/>
          <a:p>
            <a:r>
              <a:rPr lang="en-IN" dirty="0"/>
              <a:t>x3</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5"/>
          </p:nvPr>
        </p:nvSpPr>
        <p:spPr>
          <a:xfrm>
            <a:off x="2329744" y="5207331"/>
            <a:ext cx="11250640" cy="701711"/>
          </a:xfrm>
        </p:spPr>
        <p:txBody>
          <a:bodyPr/>
          <a:lstStyle/>
          <a:p>
            <a:r>
              <a:rPr lang="en-IN" dirty="0"/>
              <a:t>y</a:t>
            </a:r>
          </a:p>
        </p:txBody>
      </p:sp>
      <p:pic>
        <p:nvPicPr>
          <p:cNvPr id="2" name="Picture 1">
            <a:extLst>
              <a:ext uri="{FF2B5EF4-FFF2-40B4-BE49-F238E27FC236}">
                <a16:creationId xmlns:a16="http://schemas.microsoft.com/office/drawing/2014/main" id="{41E3859D-2238-46F6-9D70-E23B32EE1D97}"/>
              </a:ext>
            </a:extLst>
          </p:cNvPr>
          <p:cNvPicPr>
            <a:picLocks noChangeAspect="1"/>
          </p:cNvPicPr>
          <p:nvPr/>
        </p:nvPicPr>
        <p:blipFill>
          <a:blip r:embed="rId3"/>
          <a:stretch>
            <a:fillRect/>
          </a:stretch>
        </p:blipFill>
        <p:spPr>
          <a:xfrm>
            <a:off x="6835094" y="3153521"/>
            <a:ext cx="3248479" cy="2232019"/>
          </a:xfrm>
          <a:prstGeom prst="rect">
            <a:avLst/>
          </a:prstGeom>
        </p:spPr>
      </p:pic>
      <p:sp>
        <p:nvSpPr>
          <p:cNvPr id="10" name="Google Shape;28;p2">
            <a:extLst>
              <a:ext uri="{FF2B5EF4-FFF2-40B4-BE49-F238E27FC236}">
                <a16:creationId xmlns:a16="http://schemas.microsoft.com/office/drawing/2014/main" id="{0BAC96AC-0F23-47BF-AB59-63BD40B947BD}"/>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11" name="Google Shape;37;p2">
            <a:extLst>
              <a:ext uri="{FF2B5EF4-FFF2-40B4-BE49-F238E27FC236}">
                <a16:creationId xmlns:a16="http://schemas.microsoft.com/office/drawing/2014/main" id="{718ED4C9-79FA-4505-AE13-5D8609F3F977}"/>
              </a:ext>
            </a:extLst>
          </p:cNvPr>
          <p:cNvPicPr preferRelativeResize="0"/>
          <p:nvPr/>
        </p:nvPicPr>
        <p:blipFill rotWithShape="1">
          <a:blip r:embed="rId4">
            <a:alphaModFix/>
          </a:blip>
          <a:srcRect/>
          <a:stretch/>
        </p:blipFill>
        <p:spPr>
          <a:xfrm>
            <a:off x="14996159" y="8781788"/>
            <a:ext cx="879553" cy="26093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Let us train T1, a decision tree, with the data given below. Which feature will you split at the root?</a:t>
            </a: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IN" dirty="0"/>
              <a:t>x3 will split because it has the lowest classification error. At row 3, x3=1, y=-1; there is only one error compared to other features.</a:t>
            </a:r>
          </a:p>
        </p:txBody>
      </p:sp>
      <p:sp>
        <p:nvSpPr>
          <p:cNvPr id="1700" name="Google Shape;1700;p148"/>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p>
            <a:pPr marL="304792" lvl="0" indent="-304792" algn="l" rtl="0">
              <a:lnSpc>
                <a:spcPct val="90000"/>
              </a:lnSpc>
              <a:spcBef>
                <a:spcPts val="1000"/>
              </a:spcBef>
              <a:spcAft>
                <a:spcPts val="0"/>
              </a:spcAft>
              <a:buSzPts val="2800"/>
              <a:buNone/>
            </a:pPr>
            <a:r>
              <a:rPr lang="en-US" sz="2200" dirty="0"/>
              <a:t>c. x3</a:t>
            </a:r>
            <a:endParaRPr dirty="0"/>
          </a:p>
        </p:txBody>
      </p:sp>
      <p:sp>
        <p:nvSpPr>
          <p:cNvPr id="1701" name="Google Shape;1701;p148"/>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18" name="Text Placeholder 2">
            <a:extLst>
              <a:ext uri="{FF2B5EF4-FFF2-40B4-BE49-F238E27FC236}">
                <a16:creationId xmlns:a16="http://schemas.microsoft.com/office/drawing/2014/main" id="{A275AEDA-C340-45D9-807E-9E88F6B7D200}"/>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sym typeface="Open Sans ExtraBold"/>
              </a:rPr>
              <a:t>x1</a:t>
            </a:r>
          </a:p>
        </p:txBody>
      </p:sp>
      <p:sp>
        <p:nvSpPr>
          <p:cNvPr id="19" name="Text Placeholder 4">
            <a:extLst>
              <a:ext uri="{FF2B5EF4-FFF2-40B4-BE49-F238E27FC236}">
                <a16:creationId xmlns:a16="http://schemas.microsoft.com/office/drawing/2014/main" id="{949FDE26-74F9-4A36-98B0-5352D3531749}"/>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t>x2</a:t>
            </a:r>
          </a:p>
        </p:txBody>
      </p:sp>
      <p:sp>
        <p:nvSpPr>
          <p:cNvPr id="20" name="Text Placeholder 6">
            <a:extLst>
              <a:ext uri="{FF2B5EF4-FFF2-40B4-BE49-F238E27FC236}">
                <a16:creationId xmlns:a16="http://schemas.microsoft.com/office/drawing/2014/main" id="{AB1DD441-C38E-4212-BD5F-F1DCAEE84606}"/>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algn="l"/>
            <a:r>
              <a:rPr lang="en-IN" dirty="0"/>
              <a:t>x3</a:t>
            </a: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a:xfrm>
            <a:off x="2329744" y="5207331"/>
            <a:ext cx="11250640" cy="701711"/>
          </a:xfrm>
        </p:spPr>
        <p:txBody>
          <a:bodyPr/>
          <a:lstStyle/>
          <a:p>
            <a:r>
              <a:rPr lang="en-IN" dirty="0"/>
              <a:t>y</a:t>
            </a:r>
          </a:p>
        </p:txBody>
      </p:sp>
      <p:pic>
        <p:nvPicPr>
          <p:cNvPr id="10" name="Picture 9">
            <a:extLst>
              <a:ext uri="{FF2B5EF4-FFF2-40B4-BE49-F238E27FC236}">
                <a16:creationId xmlns:a16="http://schemas.microsoft.com/office/drawing/2014/main" id="{1D93C594-BC39-4741-ACDB-EEE6EE4FD773}"/>
              </a:ext>
            </a:extLst>
          </p:cNvPr>
          <p:cNvPicPr>
            <a:picLocks noChangeAspect="1"/>
          </p:cNvPicPr>
          <p:nvPr/>
        </p:nvPicPr>
        <p:blipFill>
          <a:blip r:embed="rId3"/>
          <a:stretch>
            <a:fillRect/>
          </a:stretch>
        </p:blipFill>
        <p:spPr>
          <a:xfrm>
            <a:off x="6835094" y="3153521"/>
            <a:ext cx="3248479" cy="2232019"/>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en-US" dirty="0">
                <a:solidFill>
                  <a:schemeClr val="tx1"/>
                </a:solidFill>
              </a:rPr>
              <a:t>If you are training a decision tree, and you are at a node in which all of its data has the same y value, you should:</a:t>
            </a: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2</a:t>
            </a:r>
            <a:endParaRPr dirty="0"/>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normAutofit/>
          </a:bodyPr>
          <a:lstStyle/>
          <a:p>
            <a:r>
              <a:rPr lang="en-IN" dirty="0">
                <a:solidFill>
                  <a:schemeClr val="tx1">
                    <a:lumMod val="65000"/>
                    <a:lumOff val="35000"/>
                  </a:schemeClr>
                </a:solidFill>
              </a:rPr>
              <a:t>Find the best feature to split</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normAutofit/>
          </a:bodyPr>
          <a:lstStyle/>
          <a:p>
            <a:r>
              <a:rPr lang="en-IN" dirty="0">
                <a:solidFill>
                  <a:schemeClr val="tx1">
                    <a:lumMod val="65000"/>
                    <a:lumOff val="35000"/>
                  </a:schemeClr>
                </a:solidFill>
              </a:rPr>
              <a:t>Create a leaf that predicts the y value of all the data</a:t>
            </a:r>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4"/>
          </p:nvPr>
        </p:nvSpPr>
        <p:spPr>
          <a:xfrm>
            <a:off x="2329744" y="4348626"/>
            <a:ext cx="11250640" cy="701711"/>
          </a:xfrm>
        </p:spPr>
        <p:txBody>
          <a:bodyPr>
            <a:normAutofit/>
          </a:bodyPr>
          <a:lstStyle/>
          <a:p>
            <a:r>
              <a:rPr lang="en-IN" dirty="0">
                <a:solidFill>
                  <a:schemeClr val="tx1">
                    <a:lumMod val="65000"/>
                    <a:lumOff val="35000"/>
                  </a:schemeClr>
                </a:solidFill>
              </a:rPr>
              <a:t>Terminate recursions on all branches and return the current tree</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5"/>
          </p:nvPr>
        </p:nvSpPr>
        <p:spPr>
          <a:xfrm>
            <a:off x="2329744" y="5207331"/>
            <a:ext cx="11250640" cy="701711"/>
          </a:xfrm>
        </p:spPr>
        <p:txBody>
          <a:bodyPr>
            <a:noAutofit/>
          </a:bodyPr>
          <a:lstStyle/>
          <a:p>
            <a:pPr marL="261938" indent="-33338"/>
            <a:r>
              <a:rPr lang="en-IN" dirty="0">
                <a:solidFill>
                  <a:schemeClr val="tx1">
                    <a:lumMod val="65000"/>
                    <a:lumOff val="35000"/>
                  </a:schemeClr>
                </a:solidFill>
              </a:rPr>
              <a:t>Go back to the parent node and select a different feature to split so that the y values are not all the same at this node</a:t>
            </a:r>
          </a:p>
        </p:txBody>
      </p:sp>
      <p:sp>
        <p:nvSpPr>
          <p:cNvPr id="8" name="Google Shape;28;p2">
            <a:extLst>
              <a:ext uri="{FF2B5EF4-FFF2-40B4-BE49-F238E27FC236}">
                <a16:creationId xmlns:a16="http://schemas.microsoft.com/office/drawing/2014/main" id="{B0B3F3FE-91F1-4A8D-93C8-972198987AEC}"/>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10" name="Google Shape;37;p2">
            <a:extLst>
              <a:ext uri="{FF2B5EF4-FFF2-40B4-BE49-F238E27FC236}">
                <a16:creationId xmlns:a16="http://schemas.microsoft.com/office/drawing/2014/main" id="{B393C0DF-C1DE-4DE3-A19D-910299898EB3}"/>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extLst>
      <p:ext uri="{BB962C8B-B14F-4D97-AF65-F5344CB8AC3E}">
        <p14:creationId xmlns:p14="http://schemas.microsoft.com/office/powerpoint/2010/main" val="36535061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en-US" dirty="0">
                <a:solidFill>
                  <a:schemeClr val="tx1"/>
                </a:solidFill>
              </a:rPr>
              <a:t>If you are training a decision tree, and you are at a node in which all of its data has the same y value, you should</a:t>
            </a: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US" altLang="en-US" dirty="0">
                <a:solidFill>
                  <a:schemeClr val="tx1"/>
                </a:solidFill>
              </a:rPr>
              <a:t>You should </a:t>
            </a:r>
            <a:r>
              <a:rPr lang="en-IN" altLang="en-US" dirty="0">
                <a:solidFill>
                  <a:schemeClr val="tx1"/>
                </a:solidFill>
              </a:rPr>
              <a:t>c</a:t>
            </a:r>
            <a:r>
              <a:rPr lang="en-IN" dirty="0">
                <a:solidFill>
                  <a:schemeClr val="tx1"/>
                </a:solidFill>
              </a:rPr>
              <a:t>reate a leaf that predicts the y value of all the data.</a:t>
            </a:r>
            <a:endParaRPr lang="en-US" altLang="en-US" dirty="0">
              <a:solidFill>
                <a:schemeClr val="tx1"/>
              </a:solidFill>
            </a:endParaRPr>
          </a:p>
          <a:p>
            <a:pPr marL="0" indent="0">
              <a:lnSpc>
                <a:spcPct val="90000"/>
              </a:lnSpc>
              <a:spcBef>
                <a:spcPts val="0"/>
              </a:spcBef>
              <a:buClr>
                <a:srgbClr val="3F3F3F"/>
              </a:buClr>
              <a:buSzPts val="2400"/>
            </a:pPr>
            <a:endParaRPr lang="en-IN" dirty="0"/>
          </a:p>
        </p:txBody>
      </p:sp>
      <p:sp>
        <p:nvSpPr>
          <p:cNvPr id="1700" name="Google Shape;1700;p148"/>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p>
            <a:pPr marL="304792" indent="-304792"/>
            <a:r>
              <a:rPr lang="en-US" sz="2200" dirty="0"/>
              <a:t>b. </a:t>
            </a:r>
            <a:r>
              <a:rPr lang="en-IN" dirty="0"/>
              <a:t>Create a leaf that predicts the y value of all the data</a:t>
            </a:r>
          </a:p>
        </p:txBody>
      </p:sp>
      <p:sp>
        <p:nvSpPr>
          <p:cNvPr id="1701" name="Google Shape;1701;p148"/>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2</a:t>
            </a:r>
            <a:endParaRPr dirty="0"/>
          </a:p>
        </p:txBody>
      </p:sp>
      <p:sp>
        <p:nvSpPr>
          <p:cNvPr id="24" name="Text Placeholder 2">
            <a:extLst>
              <a:ext uri="{FF2B5EF4-FFF2-40B4-BE49-F238E27FC236}">
                <a16:creationId xmlns:a16="http://schemas.microsoft.com/office/drawing/2014/main" id="{DF84E288-7E9B-42CA-8696-7B20FEFE800E}"/>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t" anchorCtr="0">
            <a:normAutofit/>
          </a:bodyPr>
          <a:lstStyle>
            <a:lvl1pPr marL="457200" lvl="0" indent="-228600" algn="l" defTabSz="1219170" rtl="0" eaLnBrk="1" latinLnBrk="0" hangingPunct="1">
              <a:lnSpc>
                <a:spcPct val="150000"/>
              </a:lnSpc>
              <a:spcBef>
                <a:spcPts val="1000"/>
              </a:spcBef>
              <a:spcAft>
                <a:spcPts val="0"/>
              </a:spcAft>
              <a:buSzPts val="2800"/>
              <a:buFont typeface="Arial" panose="020B0604020202020204" pitchFamily="34" charset="0"/>
              <a:buNone/>
              <a:defRPr sz="2000" b="1" kern="1200">
                <a:solidFill>
                  <a:srgbClr val="3F3F3F"/>
                </a:solidFill>
                <a:latin typeface="Open Sans"/>
                <a:ea typeface="Open Sans"/>
                <a:cs typeface="Open Sans"/>
                <a:sym typeface="Open Sans"/>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r>
              <a:rPr lang="en-IN" b="0" dirty="0">
                <a:solidFill>
                  <a:schemeClr val="tx1">
                    <a:lumMod val="65000"/>
                    <a:lumOff val="35000"/>
                  </a:schemeClr>
                </a:solidFill>
              </a:rPr>
              <a:t>Find the best feature to split</a:t>
            </a:r>
          </a:p>
        </p:txBody>
      </p:sp>
      <p:sp>
        <p:nvSpPr>
          <p:cNvPr id="25" name="Text Placeholder 4">
            <a:extLst>
              <a:ext uri="{FF2B5EF4-FFF2-40B4-BE49-F238E27FC236}">
                <a16:creationId xmlns:a16="http://schemas.microsoft.com/office/drawing/2014/main" id="{838F1739-51E4-4769-A88A-C41588E7A4AB}"/>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l" defTabSz="1219170" rtl="0" eaLnBrk="1" latinLnBrk="0" hangingPunct="1">
              <a:lnSpc>
                <a:spcPct val="90000"/>
              </a:lnSpc>
              <a:spcBef>
                <a:spcPts val="1000"/>
              </a:spcBef>
              <a:spcAft>
                <a:spcPts val="0"/>
              </a:spcAft>
              <a:buSzPts val="2800"/>
              <a:buFont typeface="Arial" panose="020B0604020202020204" pitchFamily="34" charset="0"/>
              <a:buNone/>
              <a:defRPr sz="2000" b="1" kern="1200">
                <a:solidFill>
                  <a:srgbClr val="3C9F37"/>
                </a:solidFill>
                <a:latin typeface="Open Sans"/>
                <a:ea typeface="Open Sans"/>
                <a:cs typeface="Open Sans"/>
                <a:sym typeface="Open Sans"/>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r>
              <a:rPr lang="en-IN" b="0" dirty="0">
                <a:solidFill>
                  <a:schemeClr val="tx1">
                    <a:lumMod val="65000"/>
                    <a:lumOff val="35000"/>
                  </a:schemeClr>
                </a:solidFill>
              </a:rPr>
              <a:t>Create a leaf that predicts the y value of all the data</a:t>
            </a:r>
          </a:p>
        </p:txBody>
      </p:sp>
      <p:sp>
        <p:nvSpPr>
          <p:cNvPr id="26" name="Text Placeholder 6">
            <a:extLst>
              <a:ext uri="{FF2B5EF4-FFF2-40B4-BE49-F238E27FC236}">
                <a16:creationId xmlns:a16="http://schemas.microsoft.com/office/drawing/2014/main" id="{863D4E26-1F82-4C81-B7DD-74942BFC1CA1}"/>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algn="l"/>
            <a:r>
              <a:rPr lang="en-IN">
                <a:solidFill>
                  <a:schemeClr val="tx1">
                    <a:lumMod val="65000"/>
                    <a:lumOff val="35000"/>
                  </a:schemeClr>
                </a:solidFill>
                <a:latin typeface="Open Sans" panose="020B0606030504020204"/>
              </a:rPr>
              <a:t>Terminate recursions on all branches and return the current tree</a:t>
            </a:r>
            <a:endParaRPr lang="en-IN" dirty="0">
              <a:solidFill>
                <a:schemeClr val="tx1">
                  <a:lumMod val="65000"/>
                  <a:lumOff val="35000"/>
                </a:schemeClr>
              </a:solidFill>
              <a:latin typeface="Open Sans" panose="020B0606030504020204"/>
            </a:endParaRPr>
          </a:p>
        </p:txBody>
      </p:sp>
      <p:sp>
        <p:nvSpPr>
          <p:cNvPr id="27" name="Text Placeholder 8">
            <a:extLst>
              <a:ext uri="{FF2B5EF4-FFF2-40B4-BE49-F238E27FC236}">
                <a16:creationId xmlns:a16="http://schemas.microsoft.com/office/drawing/2014/main" id="{DF05459D-BA93-4B21-A17F-E204E1DC6324}"/>
              </a:ext>
            </a:extLst>
          </p:cNvPr>
          <p:cNvSpPr>
            <a:spLocks noGrp="1"/>
          </p:cNvSpPr>
          <p:nvPr>
            <p:ph type="body" idx="5"/>
          </p:nvPr>
        </p:nvSpPr>
        <p:spPr>
          <a:xfrm>
            <a:off x="2329744" y="5207331"/>
            <a:ext cx="11250640" cy="701711"/>
          </a:xfrm>
        </p:spPr>
        <p:txBody>
          <a:bodyPr>
            <a:noAutofit/>
          </a:bodyPr>
          <a:lstStyle/>
          <a:p>
            <a:pPr marL="261938" indent="-33338"/>
            <a:r>
              <a:rPr lang="en-IN" dirty="0">
                <a:solidFill>
                  <a:schemeClr val="tx1">
                    <a:lumMod val="65000"/>
                    <a:lumOff val="35000"/>
                  </a:schemeClr>
                </a:solidFill>
              </a:rPr>
              <a:t>Go back to the parent node and select a different feature to split so that the y values are not all the same at this node</a:t>
            </a:r>
          </a:p>
        </p:txBody>
      </p:sp>
    </p:spTree>
    <p:extLst>
      <p:ext uri="{BB962C8B-B14F-4D97-AF65-F5344CB8AC3E}">
        <p14:creationId xmlns:p14="http://schemas.microsoft.com/office/powerpoint/2010/main" val="232745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CDD923C-54B9-40E0-98FC-0A4923557FE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Classification: A Supervised Learning Algorithm</a:t>
            </a:r>
          </a:p>
        </p:txBody>
      </p:sp>
      <p:pic>
        <p:nvPicPr>
          <p:cNvPr id="4" name="Shape 375">
            <a:extLst>
              <a:ext uri="{FF2B5EF4-FFF2-40B4-BE49-F238E27FC236}">
                <a16:creationId xmlns:a16="http://schemas.microsoft.com/office/drawing/2014/main" id="{B90DE769-DB45-4B0E-A6EC-667ECCE41D7B}"/>
              </a:ext>
            </a:extLst>
          </p:cNvPr>
          <p:cNvPicPr preferRelativeResize="0"/>
          <p:nvPr/>
        </p:nvPicPr>
        <p:blipFill rotWithShape="1">
          <a:blip r:embed="rId3">
            <a:alphaModFix/>
          </a:blip>
          <a:srcRect/>
          <a:stretch/>
        </p:blipFill>
        <p:spPr>
          <a:xfrm>
            <a:off x="3462962" y="829986"/>
            <a:ext cx="9444107" cy="253919"/>
          </a:xfrm>
          <a:prstGeom prst="rect">
            <a:avLst/>
          </a:prstGeom>
          <a:noFill/>
          <a:ln>
            <a:noFill/>
          </a:ln>
        </p:spPr>
      </p:pic>
      <p:graphicFrame>
        <p:nvGraphicFramePr>
          <p:cNvPr id="5" name="Table 4">
            <a:extLst>
              <a:ext uri="{FF2B5EF4-FFF2-40B4-BE49-F238E27FC236}">
                <a16:creationId xmlns:a16="http://schemas.microsoft.com/office/drawing/2014/main" id="{2009D98F-3A01-4A34-869F-FE3D5968FBCC}"/>
              </a:ext>
            </a:extLst>
          </p:cNvPr>
          <p:cNvGraphicFramePr>
            <a:graphicFrameLocks noGrp="1"/>
          </p:cNvGraphicFramePr>
          <p:nvPr>
            <p:extLst>
              <p:ext uri="{D42A27DB-BD31-4B8C-83A1-F6EECF244321}">
                <p14:modId xmlns:p14="http://schemas.microsoft.com/office/powerpoint/2010/main" val="2773501826"/>
              </p:ext>
            </p:extLst>
          </p:nvPr>
        </p:nvGraphicFramePr>
        <p:xfrm>
          <a:off x="454579" y="2386862"/>
          <a:ext cx="7875219" cy="6260036"/>
        </p:xfrm>
        <a:graphic>
          <a:graphicData uri="http://schemas.openxmlformats.org/drawingml/2006/table">
            <a:tbl>
              <a:tblPr firstRow="1" bandRow="1">
                <a:tableStyleId>{93296810-A885-4BE3-A3E7-6D5BEEA58F35}</a:tableStyleId>
              </a:tblPr>
              <a:tblGrid>
                <a:gridCol w="898525">
                  <a:extLst>
                    <a:ext uri="{9D8B030D-6E8A-4147-A177-3AD203B41FA5}">
                      <a16:colId xmlns:a16="http://schemas.microsoft.com/office/drawing/2014/main" val="2245183507"/>
                    </a:ext>
                  </a:extLst>
                </a:gridCol>
                <a:gridCol w="1442895">
                  <a:extLst>
                    <a:ext uri="{9D8B030D-6E8A-4147-A177-3AD203B41FA5}">
                      <a16:colId xmlns:a16="http://schemas.microsoft.com/office/drawing/2014/main" val="2700619870"/>
                    </a:ext>
                  </a:extLst>
                </a:gridCol>
                <a:gridCol w="1421420">
                  <a:extLst>
                    <a:ext uri="{9D8B030D-6E8A-4147-A177-3AD203B41FA5}">
                      <a16:colId xmlns:a16="http://schemas.microsoft.com/office/drawing/2014/main" val="2031931002"/>
                    </a:ext>
                  </a:extLst>
                </a:gridCol>
                <a:gridCol w="1171115">
                  <a:extLst>
                    <a:ext uri="{9D8B030D-6E8A-4147-A177-3AD203B41FA5}">
                      <a16:colId xmlns:a16="http://schemas.microsoft.com/office/drawing/2014/main" val="2124754265"/>
                    </a:ext>
                  </a:extLst>
                </a:gridCol>
                <a:gridCol w="1703764">
                  <a:extLst>
                    <a:ext uri="{9D8B030D-6E8A-4147-A177-3AD203B41FA5}">
                      <a16:colId xmlns:a16="http://schemas.microsoft.com/office/drawing/2014/main" val="3588905946"/>
                    </a:ext>
                  </a:extLst>
                </a:gridCol>
                <a:gridCol w="1237500">
                  <a:extLst>
                    <a:ext uri="{9D8B030D-6E8A-4147-A177-3AD203B41FA5}">
                      <a16:colId xmlns:a16="http://schemas.microsoft.com/office/drawing/2014/main" val="2111760205"/>
                    </a:ext>
                  </a:extLst>
                </a:gridCol>
              </a:tblGrid>
              <a:tr h="555396">
                <a:tc>
                  <a:txBody>
                    <a:bodyPr/>
                    <a:lstStyle/>
                    <a:p>
                      <a:pPr algn="ctr"/>
                      <a:r>
                        <a:rPr lang="en-US" sz="1600" dirty="0"/>
                        <a:t>Record </a:t>
                      </a:r>
                    </a:p>
                    <a:p>
                      <a:pPr algn="ctr"/>
                      <a:r>
                        <a:rPr lang="en-US" sz="1600" dirty="0"/>
                        <a:t>ID</a:t>
                      </a:r>
                      <a:endParaRPr lang="en-US" sz="1600" b="0" dirty="0">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nchor="ctr"/>
                </a:tc>
                <a:tc>
                  <a:txBody>
                    <a:bodyPr/>
                    <a:lstStyle/>
                    <a:p>
                      <a:pPr algn="ctr"/>
                      <a:r>
                        <a:rPr lang="en-US" sz="1600" dirty="0"/>
                        <a:t>Age</a:t>
                      </a:r>
                      <a:endParaRPr lang="en-US" sz="1600" b="0" dirty="0">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nchor="ctr"/>
                </a:tc>
                <a:tc>
                  <a:txBody>
                    <a:bodyPr/>
                    <a:lstStyle/>
                    <a:p>
                      <a:pPr algn="ctr"/>
                      <a:r>
                        <a:rPr lang="en-US" sz="1600" dirty="0"/>
                        <a:t>Spectacle</a:t>
                      </a:r>
                    </a:p>
                    <a:p>
                      <a:pPr algn="ctr"/>
                      <a:r>
                        <a:rPr lang="en-US" sz="1600" dirty="0"/>
                        <a:t>Prescription</a:t>
                      </a:r>
                      <a:endParaRPr lang="en-US" sz="1600" b="0" dirty="0">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nchor="ctr"/>
                </a:tc>
                <a:tc>
                  <a:txBody>
                    <a:bodyPr/>
                    <a:lstStyle/>
                    <a:p>
                      <a:pPr algn="ctr"/>
                      <a:r>
                        <a:rPr lang="en-US" sz="1600" dirty="0"/>
                        <a:t>Astigmatic</a:t>
                      </a:r>
                      <a:endParaRPr lang="en-US" sz="1600" b="0" dirty="0">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nchor="ctr"/>
                </a:tc>
                <a:tc>
                  <a:txBody>
                    <a:bodyPr/>
                    <a:lstStyle/>
                    <a:p>
                      <a:pPr algn="ctr"/>
                      <a:r>
                        <a:rPr lang="en-US" sz="1600" dirty="0"/>
                        <a:t>Tear production</a:t>
                      </a:r>
                    </a:p>
                    <a:p>
                      <a:pPr algn="ctr"/>
                      <a:r>
                        <a:rPr lang="en-US" sz="1600" dirty="0"/>
                        <a:t>Rate</a:t>
                      </a:r>
                      <a:endParaRPr lang="en-US" sz="1600" b="0" dirty="0">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nchor="ctr"/>
                </a:tc>
                <a:tc>
                  <a:txBody>
                    <a:bodyPr/>
                    <a:lstStyle/>
                    <a:p>
                      <a:pPr algn="ctr"/>
                      <a:r>
                        <a:rPr lang="en-US" sz="1600" dirty="0"/>
                        <a:t>Class Label</a:t>
                      </a:r>
                    </a:p>
                    <a:p>
                      <a:pPr algn="ctr"/>
                      <a:r>
                        <a:rPr lang="en-US" sz="1600" dirty="0"/>
                        <a:t>Lenses</a:t>
                      </a:r>
                      <a:endParaRPr lang="en-US" sz="1600" b="0" dirty="0">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nchor="ctr"/>
                </a:tc>
                <a:extLst>
                  <a:ext uri="{0D108BD9-81ED-4DB2-BD59-A6C34878D82A}">
                    <a16:rowId xmlns:a16="http://schemas.microsoft.com/office/drawing/2014/main" val="3622755022"/>
                  </a:ext>
                </a:extLst>
              </a:tr>
              <a:tr h="283155">
                <a:tc>
                  <a:txBody>
                    <a:bodyPr/>
                    <a:lstStyle/>
                    <a:p>
                      <a:pPr algn="ctr"/>
                      <a:r>
                        <a:rPr lang="en-US" sz="1500" dirty="0"/>
                        <a:t>1</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Young</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3137673409"/>
                  </a:ext>
                </a:extLst>
              </a:tr>
              <a:tr h="283155">
                <a:tc>
                  <a:txBody>
                    <a:bodyPr/>
                    <a:lstStyle/>
                    <a:p>
                      <a:pPr algn="ctr"/>
                      <a:r>
                        <a:rPr lang="en-US" sz="1500" dirty="0"/>
                        <a:t>2</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Young</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Soft 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3851013564"/>
                  </a:ext>
                </a:extLst>
              </a:tr>
              <a:tr h="283155">
                <a:tc>
                  <a:txBody>
                    <a:bodyPr/>
                    <a:lstStyle/>
                    <a:p>
                      <a:pPr algn="ctr"/>
                      <a:r>
                        <a:rPr lang="en-US" sz="1500" dirty="0"/>
                        <a:t>3</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Young</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282242096"/>
                  </a:ext>
                </a:extLst>
              </a:tr>
              <a:tr h="283155">
                <a:tc>
                  <a:txBody>
                    <a:bodyPr/>
                    <a:lstStyle/>
                    <a:p>
                      <a:pPr algn="ctr"/>
                      <a:r>
                        <a:rPr lang="en-US" sz="1500" dirty="0"/>
                        <a:t>4</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Young</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Hard 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1835420817"/>
                  </a:ext>
                </a:extLst>
              </a:tr>
              <a:tr h="283155">
                <a:tc>
                  <a:txBody>
                    <a:bodyPr/>
                    <a:lstStyle/>
                    <a:p>
                      <a:pPr algn="ctr"/>
                      <a:r>
                        <a:rPr lang="en-US" sz="1500" dirty="0"/>
                        <a:t>5</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Young</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err="1"/>
                        <a:t>Hypermetrope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560677230"/>
                  </a:ext>
                </a:extLst>
              </a:tr>
              <a:tr h="283155">
                <a:tc>
                  <a:txBody>
                    <a:bodyPr/>
                    <a:lstStyle/>
                    <a:p>
                      <a:pPr algn="ctr"/>
                      <a:r>
                        <a:rPr lang="en-US" sz="1500" dirty="0"/>
                        <a:t>6</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Young</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Hypermetrope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Soft 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2954979768"/>
                  </a:ext>
                </a:extLst>
              </a:tr>
              <a:tr h="283155">
                <a:tc>
                  <a:txBody>
                    <a:bodyPr/>
                    <a:lstStyle/>
                    <a:p>
                      <a:pPr algn="ctr"/>
                      <a:r>
                        <a:rPr lang="en-US" sz="1500" dirty="0"/>
                        <a:t>7</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Young</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Hypermetrope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1015357929"/>
                  </a:ext>
                </a:extLst>
              </a:tr>
              <a:tr h="283155">
                <a:tc>
                  <a:txBody>
                    <a:bodyPr/>
                    <a:lstStyle/>
                    <a:p>
                      <a:pPr algn="ctr"/>
                      <a:r>
                        <a:rPr lang="en-US" sz="1500" dirty="0"/>
                        <a:t>8</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Young</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Hypermetrope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Hard 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888459850"/>
                  </a:ext>
                </a:extLst>
              </a:tr>
              <a:tr h="283155">
                <a:tc>
                  <a:txBody>
                    <a:bodyPr/>
                    <a:lstStyle/>
                    <a:p>
                      <a:pPr algn="ctr"/>
                      <a:r>
                        <a:rPr lang="en-US" sz="1500" dirty="0"/>
                        <a:t>9</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Pre-</a:t>
                      </a: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1291174115"/>
                  </a:ext>
                </a:extLst>
              </a:tr>
              <a:tr h="283155">
                <a:tc>
                  <a:txBody>
                    <a:bodyPr/>
                    <a:lstStyle/>
                    <a:p>
                      <a:pPr algn="ctr"/>
                      <a:r>
                        <a:rPr lang="en-US" sz="1500" dirty="0"/>
                        <a:t>10</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Pre-</a:t>
                      </a: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Soft 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4178433129"/>
                  </a:ext>
                </a:extLst>
              </a:tr>
              <a:tr h="283155">
                <a:tc>
                  <a:txBody>
                    <a:bodyPr/>
                    <a:lstStyle/>
                    <a:p>
                      <a:pPr algn="ctr"/>
                      <a:r>
                        <a:rPr lang="en-US" sz="1500" dirty="0"/>
                        <a:t>11</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Pre-</a:t>
                      </a: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726102939"/>
                  </a:ext>
                </a:extLst>
              </a:tr>
              <a:tr h="283155">
                <a:tc>
                  <a:txBody>
                    <a:bodyPr/>
                    <a:lstStyle/>
                    <a:p>
                      <a:pPr algn="ctr"/>
                      <a:r>
                        <a:rPr lang="en-US" sz="1500" dirty="0"/>
                        <a:t>12</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Pre-</a:t>
                      </a: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Hard 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897173828"/>
                  </a:ext>
                </a:extLst>
              </a:tr>
              <a:tr h="283155">
                <a:tc>
                  <a:txBody>
                    <a:bodyPr/>
                    <a:lstStyle/>
                    <a:p>
                      <a:pPr algn="ctr"/>
                      <a:r>
                        <a:rPr lang="en-US" sz="1500" dirty="0"/>
                        <a:t>13</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Pre-</a:t>
                      </a: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Hypermetrope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1864222197"/>
                  </a:ext>
                </a:extLst>
              </a:tr>
              <a:tr h="283155">
                <a:tc>
                  <a:txBody>
                    <a:bodyPr/>
                    <a:lstStyle/>
                    <a:p>
                      <a:pPr algn="ctr"/>
                      <a:r>
                        <a:rPr lang="en-US" sz="1500" dirty="0"/>
                        <a:t>14</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Pre-</a:t>
                      </a: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Hypermetrope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Soft 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362847426"/>
                  </a:ext>
                </a:extLst>
              </a:tr>
              <a:tr h="283155">
                <a:tc>
                  <a:txBody>
                    <a:bodyPr/>
                    <a:lstStyle/>
                    <a:p>
                      <a:pPr algn="ctr"/>
                      <a:r>
                        <a:rPr lang="en-US" sz="1500" dirty="0"/>
                        <a:t>15</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Pre-</a:t>
                      </a: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Hypermetrope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3559814048"/>
                  </a:ext>
                </a:extLst>
              </a:tr>
              <a:tr h="283155">
                <a:tc>
                  <a:txBody>
                    <a:bodyPr/>
                    <a:lstStyle/>
                    <a:p>
                      <a:pPr algn="ctr"/>
                      <a:r>
                        <a:rPr lang="en-US" sz="1500" dirty="0"/>
                        <a:t>16</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Pre-</a:t>
                      </a: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Hypermetrope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2011408260"/>
                  </a:ext>
                </a:extLst>
              </a:tr>
              <a:tr h="283155">
                <a:tc>
                  <a:txBody>
                    <a:bodyPr/>
                    <a:lstStyle/>
                    <a:p>
                      <a:pPr algn="ctr"/>
                      <a:r>
                        <a:rPr lang="en-US" sz="1500" dirty="0"/>
                        <a:t>17</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2354667172"/>
                  </a:ext>
                </a:extLst>
              </a:tr>
              <a:tr h="283155">
                <a:tc>
                  <a:txBody>
                    <a:bodyPr/>
                    <a:lstStyle/>
                    <a:p>
                      <a:pPr algn="ctr"/>
                      <a:r>
                        <a:rPr lang="en-US" sz="1500" dirty="0"/>
                        <a:t>18</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No</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1296178827"/>
                  </a:ext>
                </a:extLst>
              </a:tr>
              <a:tr h="283155">
                <a:tc>
                  <a:txBody>
                    <a:bodyPr/>
                    <a:lstStyle/>
                    <a:p>
                      <a:pPr algn="ctr"/>
                      <a:r>
                        <a:rPr lang="en-US" sz="1500" dirty="0"/>
                        <a:t>19</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Reduced</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Noncontact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4281420769"/>
                  </a:ext>
                </a:extLst>
              </a:tr>
              <a:tr h="283155">
                <a:tc>
                  <a:txBody>
                    <a:bodyPr/>
                    <a:lstStyle/>
                    <a:p>
                      <a:pPr algn="ctr"/>
                      <a:r>
                        <a:rPr lang="en-US" sz="1500" dirty="0"/>
                        <a:t>20</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err="1"/>
                        <a:t>Presbyopic</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Myope</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algn="ctr"/>
                      <a:r>
                        <a:rPr lang="en-US" sz="1500" dirty="0"/>
                        <a:t>Yes</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Normal</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500" dirty="0"/>
                        <a:t>Hard contact</a:t>
                      </a:r>
                      <a:endParaRPr lang="en-US" sz="15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txBody>
                  <a:tcPr marL="56631" marR="56631" marT="28316" marB="28316"/>
                </a:tc>
                <a:extLst>
                  <a:ext uri="{0D108BD9-81ED-4DB2-BD59-A6C34878D82A}">
                    <a16:rowId xmlns:a16="http://schemas.microsoft.com/office/drawing/2014/main" val="2899823864"/>
                  </a:ext>
                </a:extLst>
              </a:tr>
            </a:tbl>
          </a:graphicData>
        </a:graphic>
      </p:graphicFrame>
      <p:grpSp>
        <p:nvGrpSpPr>
          <p:cNvPr id="10" name="Group 9">
            <a:extLst>
              <a:ext uri="{FF2B5EF4-FFF2-40B4-BE49-F238E27FC236}">
                <a16:creationId xmlns:a16="http://schemas.microsoft.com/office/drawing/2014/main" id="{0D475807-651C-4BC6-B805-294A47034DB5}"/>
              </a:ext>
            </a:extLst>
          </p:cNvPr>
          <p:cNvGrpSpPr/>
          <p:nvPr/>
        </p:nvGrpSpPr>
        <p:grpSpPr>
          <a:xfrm>
            <a:off x="8329798" y="2142568"/>
            <a:ext cx="1231836" cy="3029377"/>
            <a:chOff x="9353614" y="1775984"/>
            <a:chExt cx="1231836" cy="3029377"/>
          </a:xfrm>
        </p:grpSpPr>
        <p:cxnSp>
          <p:nvCxnSpPr>
            <p:cNvPr id="14" name="Straight Arrow Connector 13">
              <a:extLst>
                <a:ext uri="{FF2B5EF4-FFF2-40B4-BE49-F238E27FC236}">
                  <a16:creationId xmlns:a16="http://schemas.microsoft.com/office/drawing/2014/main" id="{CB876AEA-8A7D-440E-9E24-C652BA8AC286}"/>
                </a:ext>
              </a:extLst>
            </p:cNvPr>
            <p:cNvCxnSpPr/>
            <p:nvPr/>
          </p:nvCxnSpPr>
          <p:spPr>
            <a:xfrm>
              <a:off x="9931400" y="4805361"/>
              <a:ext cx="654050"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BA73BA6-1BCA-49B4-8903-57F2B1608C5C}"/>
                </a:ext>
              </a:extLst>
            </p:cNvPr>
            <p:cNvCxnSpPr>
              <a:cxnSpLocks/>
            </p:cNvCxnSpPr>
            <p:nvPr/>
          </p:nvCxnSpPr>
          <p:spPr>
            <a:xfrm flipV="1">
              <a:off x="9944100" y="1775984"/>
              <a:ext cx="0" cy="302810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2EFC6F2-52AC-4036-AC1D-71018F35E650}"/>
                </a:ext>
              </a:extLst>
            </p:cNvPr>
            <p:cNvCxnSpPr/>
            <p:nvPr/>
          </p:nvCxnSpPr>
          <p:spPr>
            <a:xfrm>
              <a:off x="9353614" y="1777253"/>
              <a:ext cx="599313"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E34F549A-C08E-4015-8AAB-97F12D9F31C5}"/>
              </a:ext>
            </a:extLst>
          </p:cNvPr>
          <p:cNvGrpSpPr/>
          <p:nvPr/>
        </p:nvGrpSpPr>
        <p:grpSpPr>
          <a:xfrm>
            <a:off x="8538267" y="1829132"/>
            <a:ext cx="7174757" cy="6786219"/>
            <a:chOff x="8481117" y="884252"/>
            <a:chExt cx="7174757" cy="6786219"/>
          </a:xfrm>
        </p:grpSpPr>
        <p:grpSp>
          <p:nvGrpSpPr>
            <p:cNvPr id="58" name="Group 57">
              <a:extLst>
                <a:ext uri="{FF2B5EF4-FFF2-40B4-BE49-F238E27FC236}">
                  <a16:creationId xmlns:a16="http://schemas.microsoft.com/office/drawing/2014/main" id="{520B36C4-CDD8-484B-B258-D9F8B42981A5}"/>
                </a:ext>
              </a:extLst>
            </p:cNvPr>
            <p:cNvGrpSpPr/>
            <p:nvPr/>
          </p:nvGrpSpPr>
          <p:grpSpPr>
            <a:xfrm>
              <a:off x="8481117" y="1531913"/>
              <a:ext cx="7174757" cy="6138558"/>
              <a:chOff x="8481117" y="1417613"/>
              <a:chExt cx="7174757" cy="6138558"/>
            </a:xfrm>
          </p:grpSpPr>
          <p:grpSp>
            <p:nvGrpSpPr>
              <p:cNvPr id="8" name="Group 7">
                <a:extLst>
                  <a:ext uri="{FF2B5EF4-FFF2-40B4-BE49-F238E27FC236}">
                    <a16:creationId xmlns:a16="http://schemas.microsoft.com/office/drawing/2014/main" id="{63A51387-F7A4-4F9A-8344-77836E8A10E5}"/>
                  </a:ext>
                </a:extLst>
              </p:cNvPr>
              <p:cNvGrpSpPr/>
              <p:nvPr/>
            </p:nvGrpSpPr>
            <p:grpSpPr>
              <a:xfrm>
                <a:off x="9540630" y="4262677"/>
                <a:ext cx="1499759" cy="859809"/>
                <a:chOff x="10585450" y="4514102"/>
                <a:chExt cx="1499759" cy="859809"/>
              </a:xfrm>
            </p:grpSpPr>
            <p:sp>
              <p:nvSpPr>
                <p:cNvPr id="24" name="Rectangle 23">
                  <a:extLst>
                    <a:ext uri="{FF2B5EF4-FFF2-40B4-BE49-F238E27FC236}">
                      <a16:creationId xmlns:a16="http://schemas.microsoft.com/office/drawing/2014/main" id="{01C7249E-79FE-4BC9-A4B1-D0769C63016B}"/>
                    </a:ext>
                  </a:extLst>
                </p:cNvPr>
                <p:cNvSpPr/>
                <p:nvPr/>
              </p:nvSpPr>
              <p:spPr>
                <a:xfrm>
                  <a:off x="10585450" y="4791390"/>
                  <a:ext cx="1322479" cy="582521"/>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F360A6C-D979-4CB1-A32D-AF6F7253EAF0}"/>
                    </a:ext>
                  </a:extLst>
                </p:cNvPr>
                <p:cNvSpPr/>
                <p:nvPr/>
              </p:nvSpPr>
              <p:spPr>
                <a:xfrm>
                  <a:off x="10675160" y="4665482"/>
                  <a:ext cx="1322479" cy="582521"/>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F889370-CCEE-4E00-B16B-25A5E05D6666}"/>
                    </a:ext>
                  </a:extLst>
                </p:cNvPr>
                <p:cNvGrpSpPr/>
                <p:nvPr/>
              </p:nvGrpSpPr>
              <p:grpSpPr>
                <a:xfrm>
                  <a:off x="10762730" y="4514102"/>
                  <a:ext cx="1322479" cy="582521"/>
                  <a:chOff x="10623869" y="4452937"/>
                  <a:chExt cx="1600200" cy="704850"/>
                </a:xfrm>
              </p:grpSpPr>
              <p:sp>
                <p:nvSpPr>
                  <p:cNvPr id="11" name="Rectangle 10">
                    <a:extLst>
                      <a:ext uri="{FF2B5EF4-FFF2-40B4-BE49-F238E27FC236}">
                        <a16:creationId xmlns:a16="http://schemas.microsoft.com/office/drawing/2014/main" id="{205B2E6F-E704-4C2C-B72E-DA0F58811B8D}"/>
                      </a:ext>
                    </a:extLst>
                  </p:cNvPr>
                  <p:cNvSpPr/>
                  <p:nvPr/>
                </p:nvSpPr>
                <p:spPr>
                  <a:xfrm>
                    <a:off x="10623869" y="4452937"/>
                    <a:ext cx="1600200" cy="704850"/>
                  </a:xfrm>
                  <a:prstGeom prst="rect">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CB017C-BCF9-4ADC-B9E4-6B964B8A1686}"/>
                      </a:ext>
                    </a:extLst>
                  </p:cNvPr>
                  <p:cNvSpPr txBox="1"/>
                  <p:nvPr/>
                </p:nvSpPr>
                <p:spPr>
                  <a:xfrm>
                    <a:off x="10926898" y="4619486"/>
                    <a:ext cx="960507" cy="409650"/>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Labels</a:t>
                    </a:r>
                  </a:p>
                </p:txBody>
              </p:sp>
            </p:grpSp>
          </p:grpSp>
          <p:grpSp>
            <p:nvGrpSpPr>
              <p:cNvPr id="27" name="Group 26">
                <a:extLst>
                  <a:ext uri="{FF2B5EF4-FFF2-40B4-BE49-F238E27FC236}">
                    <a16:creationId xmlns:a16="http://schemas.microsoft.com/office/drawing/2014/main" id="{FFAF56F7-215C-478B-BD2F-4511C9580F9B}"/>
                  </a:ext>
                </a:extLst>
              </p:cNvPr>
              <p:cNvGrpSpPr/>
              <p:nvPr/>
            </p:nvGrpSpPr>
            <p:grpSpPr>
              <a:xfrm>
                <a:off x="9272006" y="1541166"/>
                <a:ext cx="1668436" cy="1704344"/>
                <a:chOff x="10352972" y="1593682"/>
                <a:chExt cx="1668436" cy="1704344"/>
              </a:xfrm>
            </p:grpSpPr>
            <p:sp>
              <p:nvSpPr>
                <p:cNvPr id="29" name="Rectangle 28">
                  <a:extLst>
                    <a:ext uri="{FF2B5EF4-FFF2-40B4-BE49-F238E27FC236}">
                      <a16:creationId xmlns:a16="http://schemas.microsoft.com/office/drawing/2014/main" id="{59656DD7-85CC-4A1C-BB9C-F149EA7061BB}"/>
                    </a:ext>
                  </a:extLst>
                </p:cNvPr>
                <p:cNvSpPr/>
                <p:nvPr/>
              </p:nvSpPr>
              <p:spPr>
                <a:xfrm>
                  <a:off x="10352972" y="1787885"/>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89D06ED-A9FE-4E32-903C-FD3514C65226}"/>
                    </a:ext>
                  </a:extLst>
                </p:cNvPr>
                <p:cNvSpPr/>
                <p:nvPr/>
              </p:nvSpPr>
              <p:spPr>
                <a:xfrm>
                  <a:off x="10460463" y="1706917"/>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215409D0-5EE1-4729-9AB4-7DAF8DC39EBE}"/>
                    </a:ext>
                  </a:extLst>
                </p:cNvPr>
                <p:cNvGrpSpPr/>
                <p:nvPr/>
              </p:nvGrpSpPr>
              <p:grpSpPr>
                <a:xfrm>
                  <a:off x="10579025" y="1593682"/>
                  <a:ext cx="1442383" cy="1510141"/>
                  <a:chOff x="11109311" y="1775983"/>
                  <a:chExt cx="1442383" cy="1510141"/>
                </a:xfrm>
              </p:grpSpPr>
              <p:sp>
                <p:nvSpPr>
                  <p:cNvPr id="13" name="Rectangle 12">
                    <a:extLst>
                      <a:ext uri="{FF2B5EF4-FFF2-40B4-BE49-F238E27FC236}">
                        <a16:creationId xmlns:a16="http://schemas.microsoft.com/office/drawing/2014/main" id="{FE6B4F00-97D0-466E-B839-C88208530163}"/>
                      </a:ext>
                    </a:extLst>
                  </p:cNvPr>
                  <p:cNvSpPr/>
                  <p:nvPr/>
                </p:nvSpPr>
                <p:spPr>
                  <a:xfrm>
                    <a:off x="11109311" y="1775983"/>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F69460A-243A-4DEA-A2C3-70D9CB453562}"/>
                      </a:ext>
                    </a:extLst>
                  </p:cNvPr>
                  <p:cNvSpPr txBox="1"/>
                  <p:nvPr/>
                </p:nvSpPr>
                <p:spPr>
                  <a:xfrm>
                    <a:off x="11109311" y="2032425"/>
                    <a:ext cx="1442383" cy="830997"/>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Training Text,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Documents,</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 etc.</a:t>
                    </a:r>
                  </a:p>
                </p:txBody>
              </p:sp>
            </p:grpSp>
          </p:grpSp>
          <p:grpSp>
            <p:nvGrpSpPr>
              <p:cNvPr id="36" name="Group 35">
                <a:extLst>
                  <a:ext uri="{FF2B5EF4-FFF2-40B4-BE49-F238E27FC236}">
                    <a16:creationId xmlns:a16="http://schemas.microsoft.com/office/drawing/2014/main" id="{39E08752-4EFD-4E98-BFDD-D7009C04CFFD}"/>
                  </a:ext>
                </a:extLst>
              </p:cNvPr>
              <p:cNvGrpSpPr/>
              <p:nvPr/>
            </p:nvGrpSpPr>
            <p:grpSpPr>
              <a:xfrm>
                <a:off x="12511125" y="1417613"/>
                <a:ext cx="1440448" cy="1497732"/>
                <a:chOff x="13590646" y="1393203"/>
                <a:chExt cx="1440448" cy="1497732"/>
              </a:xfrm>
            </p:grpSpPr>
            <p:grpSp>
              <p:nvGrpSpPr>
                <p:cNvPr id="30" name="Group 29">
                  <a:extLst>
                    <a:ext uri="{FF2B5EF4-FFF2-40B4-BE49-F238E27FC236}">
                      <a16:creationId xmlns:a16="http://schemas.microsoft.com/office/drawing/2014/main" id="{667196C0-6BBF-4799-AE4D-A6215BD02A88}"/>
                    </a:ext>
                  </a:extLst>
                </p:cNvPr>
                <p:cNvGrpSpPr/>
                <p:nvPr/>
              </p:nvGrpSpPr>
              <p:grpSpPr>
                <a:xfrm>
                  <a:off x="13590646" y="1393203"/>
                  <a:ext cx="481042" cy="1497732"/>
                  <a:chOff x="12958415" y="1469044"/>
                  <a:chExt cx="481042" cy="1497732"/>
                </a:xfrm>
              </p:grpSpPr>
              <p:sp>
                <p:nvSpPr>
                  <p:cNvPr id="26" name="Rectangle 25">
                    <a:extLst>
                      <a:ext uri="{FF2B5EF4-FFF2-40B4-BE49-F238E27FC236}">
                        <a16:creationId xmlns:a16="http://schemas.microsoft.com/office/drawing/2014/main" id="{3B846E94-B3D7-4B5A-AD27-6639188EC07F}"/>
                      </a:ext>
                    </a:extLst>
                  </p:cNvPr>
                  <p:cNvSpPr/>
                  <p:nvPr/>
                </p:nvSpPr>
                <p:spPr>
                  <a:xfrm>
                    <a:off x="13279419" y="1469044"/>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C87C2CE-AD98-44AC-AC4B-090C5C701DF2}"/>
                      </a:ext>
                    </a:extLst>
                  </p:cNvPr>
                  <p:cNvSpPr/>
                  <p:nvPr/>
                </p:nvSpPr>
                <p:spPr>
                  <a:xfrm>
                    <a:off x="13118917" y="1562079"/>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420B49F-FB0F-4E68-A0D3-0801E15A1881}"/>
                      </a:ext>
                    </a:extLst>
                  </p:cNvPr>
                  <p:cNvSpPr/>
                  <p:nvPr/>
                </p:nvSpPr>
                <p:spPr>
                  <a:xfrm>
                    <a:off x="12958415" y="1664332"/>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a:extLst>
                    <a:ext uri="{FF2B5EF4-FFF2-40B4-BE49-F238E27FC236}">
                      <a16:creationId xmlns:a16="http://schemas.microsoft.com/office/drawing/2014/main" id="{B019E1D7-F1C7-46E5-8746-F60500181A12}"/>
                    </a:ext>
                  </a:extLst>
                </p:cNvPr>
                <p:cNvSpPr txBox="1"/>
                <p:nvPr/>
              </p:nvSpPr>
              <p:spPr>
                <a:xfrm>
                  <a:off x="14117959" y="1440666"/>
                  <a:ext cx="913135"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Vectors</a:t>
                  </a:r>
                </a:p>
              </p:txBody>
            </p:sp>
          </p:grpSp>
          <p:sp>
            <p:nvSpPr>
              <p:cNvPr id="35" name="Arrow: Right 34">
                <a:extLst>
                  <a:ext uri="{FF2B5EF4-FFF2-40B4-BE49-F238E27FC236}">
                    <a16:creationId xmlns:a16="http://schemas.microsoft.com/office/drawing/2014/main" id="{E35E3692-1C62-4BC5-B751-4B2A94CD49DB}"/>
                  </a:ext>
                </a:extLst>
              </p:cNvPr>
              <p:cNvSpPr/>
              <p:nvPr/>
            </p:nvSpPr>
            <p:spPr>
              <a:xfrm>
                <a:off x="11081361" y="2057927"/>
                <a:ext cx="131120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E75C3490-9745-416F-BF81-D632A6202D66}"/>
                  </a:ext>
                </a:extLst>
              </p:cNvPr>
              <p:cNvSpPr/>
              <p:nvPr/>
            </p:nvSpPr>
            <p:spPr>
              <a:xfrm rot="5400000">
                <a:off x="12353603" y="3191475"/>
                <a:ext cx="70531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5CB8B8E4-D8A2-4A5D-AD71-740D498E50B4}"/>
                  </a:ext>
                </a:extLst>
              </p:cNvPr>
              <p:cNvGrpSpPr/>
              <p:nvPr/>
            </p:nvGrpSpPr>
            <p:grpSpPr>
              <a:xfrm>
                <a:off x="11982883" y="3884599"/>
                <a:ext cx="1511300" cy="1511300"/>
                <a:chOff x="13811093" y="3866464"/>
                <a:chExt cx="1511300" cy="1511300"/>
              </a:xfrm>
            </p:grpSpPr>
            <p:sp>
              <p:nvSpPr>
                <p:cNvPr id="37" name="Oval 36">
                  <a:extLst>
                    <a:ext uri="{FF2B5EF4-FFF2-40B4-BE49-F238E27FC236}">
                      <a16:creationId xmlns:a16="http://schemas.microsoft.com/office/drawing/2014/main" id="{063F9708-BBAD-4B41-BD57-EE6D9AF7A86D}"/>
                    </a:ext>
                  </a:extLst>
                </p:cNvPr>
                <p:cNvSpPr/>
                <p:nvPr/>
              </p:nvSpPr>
              <p:spPr>
                <a:xfrm>
                  <a:off x="13811093" y="3866464"/>
                  <a:ext cx="1511300" cy="1511300"/>
                </a:xfrm>
                <a:prstGeom prst="ellipse">
                  <a:avLst/>
                </a:prstGeom>
                <a:solidFill>
                  <a:schemeClr val="accent3">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C3BF942-9283-42CE-B473-80CE0A44FEE5}"/>
                    </a:ext>
                  </a:extLst>
                </p:cNvPr>
                <p:cNvSpPr txBox="1"/>
                <p:nvPr/>
              </p:nvSpPr>
              <p:spPr>
                <a:xfrm>
                  <a:off x="14054606" y="4206615"/>
                  <a:ext cx="1125629" cy="830997"/>
                </a:xfrm>
                <a:prstGeom prst="rect">
                  <a:avLst/>
                </a:prstGeom>
                <a:noFill/>
              </p:spPr>
              <p:txBody>
                <a:bodyPr wrap="none" rtlCol="0">
                  <a:spAutoFit/>
                </a:bodyPr>
                <a:lstStyle/>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Machine</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Learning </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Algorithm</a:t>
                  </a:r>
                </a:p>
              </p:txBody>
            </p:sp>
          </p:grpSp>
          <p:sp>
            <p:nvSpPr>
              <p:cNvPr id="42" name="Arrow: Right 41">
                <a:extLst>
                  <a:ext uri="{FF2B5EF4-FFF2-40B4-BE49-F238E27FC236}">
                    <a16:creationId xmlns:a16="http://schemas.microsoft.com/office/drawing/2014/main" id="{230EF955-223D-46EA-BDF8-B0E7B3A94B6C}"/>
                  </a:ext>
                </a:extLst>
              </p:cNvPr>
              <p:cNvSpPr/>
              <p:nvPr/>
            </p:nvSpPr>
            <p:spPr>
              <a:xfrm>
                <a:off x="11184416" y="4315628"/>
                <a:ext cx="705312" cy="476618"/>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3D508C30-EF2E-4ABE-AFB9-C7490CF1B8A3}"/>
                  </a:ext>
                </a:extLst>
              </p:cNvPr>
              <p:cNvSpPr/>
              <p:nvPr/>
            </p:nvSpPr>
            <p:spPr>
              <a:xfrm rot="5400000">
                <a:off x="12400652" y="5581183"/>
                <a:ext cx="646533" cy="363441"/>
              </a:xfrm>
              <a:prstGeom prst="rightArrow">
                <a:avLst/>
              </a:prstGeom>
              <a:solidFill>
                <a:srgbClr val="88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6E553814-B0D5-4CBE-B42E-C3081FA37D58}"/>
                  </a:ext>
                </a:extLst>
              </p:cNvPr>
              <p:cNvGrpSpPr/>
              <p:nvPr/>
            </p:nvGrpSpPr>
            <p:grpSpPr>
              <a:xfrm>
                <a:off x="8481117" y="6046030"/>
                <a:ext cx="7174757" cy="1510141"/>
                <a:chOff x="8481117" y="6046030"/>
                <a:chExt cx="7174757" cy="1510141"/>
              </a:xfrm>
            </p:grpSpPr>
            <p:grpSp>
              <p:nvGrpSpPr>
                <p:cNvPr id="49" name="Group 48">
                  <a:extLst>
                    <a:ext uri="{FF2B5EF4-FFF2-40B4-BE49-F238E27FC236}">
                      <a16:creationId xmlns:a16="http://schemas.microsoft.com/office/drawing/2014/main" id="{89BF3965-03B3-40BC-B75B-D0560663EAC5}"/>
                    </a:ext>
                  </a:extLst>
                </p:cNvPr>
                <p:cNvGrpSpPr/>
                <p:nvPr/>
              </p:nvGrpSpPr>
              <p:grpSpPr>
                <a:xfrm>
                  <a:off x="8481117" y="6046030"/>
                  <a:ext cx="1392683" cy="1510141"/>
                  <a:chOff x="9562083" y="6098546"/>
                  <a:chExt cx="1392683" cy="1510141"/>
                </a:xfrm>
              </p:grpSpPr>
              <p:sp>
                <p:nvSpPr>
                  <p:cNvPr id="43" name="Rectangle 42">
                    <a:extLst>
                      <a:ext uri="{FF2B5EF4-FFF2-40B4-BE49-F238E27FC236}">
                        <a16:creationId xmlns:a16="http://schemas.microsoft.com/office/drawing/2014/main" id="{4212CD56-1F2A-40FB-B841-540E941B5B72}"/>
                      </a:ext>
                    </a:extLst>
                  </p:cNvPr>
                  <p:cNvSpPr/>
                  <p:nvPr/>
                </p:nvSpPr>
                <p:spPr>
                  <a:xfrm>
                    <a:off x="9562083" y="6098546"/>
                    <a:ext cx="1392683" cy="1510141"/>
                  </a:xfrm>
                  <a:prstGeom prst="rect">
                    <a:avLst/>
                  </a:prstGeom>
                  <a:solidFill>
                    <a:schemeClr val="accent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2EADB2F-4D62-45D5-A843-B3B605CE8699}"/>
                      </a:ext>
                    </a:extLst>
                  </p:cNvPr>
                  <p:cNvSpPr txBox="1"/>
                  <p:nvPr/>
                </p:nvSpPr>
                <p:spPr>
                  <a:xfrm>
                    <a:off x="9620746" y="6435974"/>
                    <a:ext cx="1334020" cy="830997"/>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New Text,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Images, etc.</a:t>
                    </a:r>
                  </a:p>
                </p:txBody>
              </p:sp>
            </p:grpSp>
            <p:sp>
              <p:nvSpPr>
                <p:cNvPr id="45" name="Arrow: Right 44">
                  <a:extLst>
                    <a:ext uri="{FF2B5EF4-FFF2-40B4-BE49-F238E27FC236}">
                      <a16:creationId xmlns:a16="http://schemas.microsoft.com/office/drawing/2014/main" id="{3F6D1C6F-7F3F-40E4-8001-C65271E2CB57}"/>
                    </a:ext>
                  </a:extLst>
                </p:cNvPr>
                <p:cNvSpPr/>
                <p:nvPr/>
              </p:nvSpPr>
              <p:spPr>
                <a:xfrm>
                  <a:off x="10012594" y="6560647"/>
                  <a:ext cx="759586"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6016B13-8482-4379-BEE2-E4B9A06BABD7}"/>
                    </a:ext>
                  </a:extLst>
                </p:cNvPr>
                <p:cNvSpPr/>
                <p:nvPr/>
              </p:nvSpPr>
              <p:spPr>
                <a:xfrm>
                  <a:off x="10892547" y="6144022"/>
                  <a:ext cx="160038" cy="1302444"/>
                </a:xfrm>
                <a:prstGeom prst="rect">
                  <a:avLst/>
                </a:prstGeom>
                <a:solidFill>
                  <a:schemeClr val="accent4">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4F6C7AB-B761-41F8-A049-74F68A74B591}"/>
                    </a:ext>
                  </a:extLst>
                </p:cNvPr>
                <p:cNvSpPr txBox="1"/>
                <p:nvPr/>
              </p:nvSpPr>
              <p:spPr>
                <a:xfrm>
                  <a:off x="11114442" y="6077349"/>
                  <a:ext cx="913135"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Feature</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Vectors</a:t>
                  </a:r>
                </a:p>
              </p:txBody>
            </p:sp>
            <p:sp>
              <p:nvSpPr>
                <p:cNvPr id="50" name="Arrow: Right 49">
                  <a:extLst>
                    <a:ext uri="{FF2B5EF4-FFF2-40B4-BE49-F238E27FC236}">
                      <a16:creationId xmlns:a16="http://schemas.microsoft.com/office/drawing/2014/main" id="{950EAAB0-3A6B-4288-A4FA-169143DEFD92}"/>
                    </a:ext>
                  </a:extLst>
                </p:cNvPr>
                <p:cNvSpPr/>
                <p:nvPr/>
              </p:nvSpPr>
              <p:spPr>
                <a:xfrm>
                  <a:off x="11218352" y="6560647"/>
                  <a:ext cx="760385"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C0B5034B-D886-4596-8AF0-35B14A49ED67}"/>
                    </a:ext>
                  </a:extLst>
                </p:cNvPr>
                <p:cNvGrpSpPr/>
                <p:nvPr/>
              </p:nvGrpSpPr>
              <p:grpSpPr>
                <a:xfrm>
                  <a:off x="12027577" y="6112266"/>
                  <a:ext cx="1392683" cy="1392683"/>
                  <a:chOff x="13182466" y="6157635"/>
                  <a:chExt cx="1392683" cy="1392683"/>
                </a:xfrm>
              </p:grpSpPr>
              <p:sp>
                <p:nvSpPr>
                  <p:cNvPr id="41" name="Diamond 40">
                    <a:extLst>
                      <a:ext uri="{FF2B5EF4-FFF2-40B4-BE49-F238E27FC236}">
                        <a16:creationId xmlns:a16="http://schemas.microsoft.com/office/drawing/2014/main" id="{487072B8-E103-409E-B818-97A2416AC5AC}"/>
                      </a:ext>
                    </a:extLst>
                  </p:cNvPr>
                  <p:cNvSpPr/>
                  <p:nvPr/>
                </p:nvSpPr>
                <p:spPr>
                  <a:xfrm>
                    <a:off x="13182466" y="6157635"/>
                    <a:ext cx="1392683" cy="1392683"/>
                  </a:xfrm>
                  <a:prstGeom prst="diamond">
                    <a:avLst/>
                  </a:prstGeom>
                  <a:solidFill>
                    <a:schemeClr val="accent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55E76A9-709F-4B00-88F4-6683B2E15A00}"/>
                      </a:ext>
                    </a:extLst>
                  </p:cNvPr>
                  <p:cNvSpPr txBox="1"/>
                  <p:nvPr/>
                </p:nvSpPr>
                <p:spPr>
                  <a:xfrm>
                    <a:off x="13334661" y="6584226"/>
                    <a:ext cx="1118319" cy="584775"/>
                  </a:xfrm>
                  <a:prstGeom prst="rect">
                    <a:avLst/>
                  </a:prstGeom>
                  <a:noFill/>
                </p:spPr>
                <p:txBody>
                  <a:bodyPr wrap="none" rtlCol="0">
                    <a:spAutoFit/>
                  </a:bodyPr>
                  <a:lstStyle/>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Predictive</a:t>
                    </a:r>
                  </a:p>
                  <a:p>
                    <a:pPr algn="ct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Model</a:t>
                    </a:r>
                  </a:p>
                </p:txBody>
              </p:sp>
            </p:grpSp>
            <p:sp>
              <p:nvSpPr>
                <p:cNvPr id="54" name="Arrow: Right 53">
                  <a:extLst>
                    <a:ext uri="{FF2B5EF4-FFF2-40B4-BE49-F238E27FC236}">
                      <a16:creationId xmlns:a16="http://schemas.microsoft.com/office/drawing/2014/main" id="{11F6A5C7-5F1C-4B17-AD80-79E2D83F5B6E}"/>
                    </a:ext>
                  </a:extLst>
                </p:cNvPr>
                <p:cNvSpPr/>
                <p:nvPr/>
              </p:nvSpPr>
              <p:spPr>
                <a:xfrm>
                  <a:off x="13514862" y="6560647"/>
                  <a:ext cx="759586" cy="476618"/>
                </a:xfrm>
                <a:prstGeom prst="rightArrow">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1C5DB626-08CD-4E1C-B2A9-7D40864DB44D}"/>
                    </a:ext>
                  </a:extLst>
                </p:cNvPr>
                <p:cNvGrpSpPr/>
                <p:nvPr/>
              </p:nvGrpSpPr>
              <p:grpSpPr>
                <a:xfrm>
                  <a:off x="14333395" y="6504906"/>
                  <a:ext cx="1322479" cy="596088"/>
                  <a:chOff x="14333395" y="6504906"/>
                  <a:chExt cx="1322479" cy="596088"/>
                </a:xfrm>
              </p:grpSpPr>
              <p:sp>
                <p:nvSpPr>
                  <p:cNvPr id="55" name="Rectangle 54">
                    <a:extLst>
                      <a:ext uri="{FF2B5EF4-FFF2-40B4-BE49-F238E27FC236}">
                        <a16:creationId xmlns:a16="http://schemas.microsoft.com/office/drawing/2014/main" id="{A7036517-4C8F-4988-AF6D-5CCCC9B60AC0}"/>
                      </a:ext>
                    </a:extLst>
                  </p:cNvPr>
                  <p:cNvSpPr/>
                  <p:nvPr/>
                </p:nvSpPr>
                <p:spPr>
                  <a:xfrm>
                    <a:off x="14333395" y="6504906"/>
                    <a:ext cx="1322479" cy="582521"/>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4A5E5D8E-82ED-478F-BA1D-08ACE545EDD1}"/>
                      </a:ext>
                    </a:extLst>
                  </p:cNvPr>
                  <p:cNvSpPr txBox="1"/>
                  <p:nvPr/>
                </p:nvSpPr>
                <p:spPr>
                  <a:xfrm>
                    <a:off x="14466284" y="6516219"/>
                    <a:ext cx="1056700" cy="584775"/>
                  </a:xfrm>
                  <a:prstGeom prst="rect">
                    <a:avLst/>
                  </a:prstGeom>
                  <a:noFill/>
                </p:spPr>
                <p:txBody>
                  <a:bodyPr wrap="none" rtlCol="0">
                    <a:spAutoFit/>
                  </a:bodyPr>
                  <a:lstStyle/>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Expected</a:t>
                    </a:r>
                  </a:p>
                  <a:p>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Label</a:t>
                    </a:r>
                  </a:p>
                </p:txBody>
              </p:sp>
            </p:grpSp>
          </p:grpSp>
        </p:grpSp>
        <p:sp>
          <p:nvSpPr>
            <p:cNvPr id="60" name="TextBox 59">
              <a:extLst>
                <a:ext uri="{FF2B5EF4-FFF2-40B4-BE49-F238E27FC236}">
                  <a16:creationId xmlns:a16="http://schemas.microsoft.com/office/drawing/2014/main" id="{EA2A01A1-E658-4B28-84D8-E4159BB44BCA}"/>
                </a:ext>
              </a:extLst>
            </p:cNvPr>
            <p:cNvSpPr txBox="1"/>
            <p:nvPr/>
          </p:nvSpPr>
          <p:spPr>
            <a:xfrm>
              <a:off x="10978353" y="884252"/>
              <a:ext cx="3296095" cy="369332"/>
            </a:xfrm>
            <a:prstGeom prst="rect">
              <a:avLst/>
            </a:prstGeom>
            <a:noFill/>
          </p:spPr>
          <p:txBody>
            <a:bodyPr wrap="none" rtlCol="0">
              <a:spAutoFit/>
            </a:bodyP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Supervised Learning Model</a:t>
              </a:r>
            </a:p>
          </p:txBody>
        </p:sp>
      </p:grpSp>
      <p:sp>
        <p:nvSpPr>
          <p:cNvPr id="61" name="Rectangle: Rounded Corners 60">
            <a:extLst>
              <a:ext uri="{FF2B5EF4-FFF2-40B4-BE49-F238E27FC236}">
                <a16:creationId xmlns:a16="http://schemas.microsoft.com/office/drawing/2014/main" id="{5D6057D8-2DA0-4946-8411-9B984674AB8C}"/>
              </a:ext>
            </a:extLst>
          </p:cNvPr>
          <p:cNvSpPr/>
          <p:nvPr/>
        </p:nvSpPr>
        <p:spPr>
          <a:xfrm>
            <a:off x="2812540" y="1161057"/>
            <a:ext cx="10744950" cy="69466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Classification is a supervised learning algorithm as the training data contains labels</a:t>
            </a:r>
          </a:p>
        </p:txBody>
      </p:sp>
    </p:spTree>
    <p:extLst>
      <p:ext uri="{BB962C8B-B14F-4D97-AF65-F5344CB8AC3E}">
        <p14:creationId xmlns:p14="http://schemas.microsoft.com/office/powerpoint/2010/main" val="2597607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55"/>
          <p:cNvSpPr txBox="1">
            <a:spLocks noGrp="1"/>
          </p:cNvSpPr>
          <p:nvPr>
            <p:ph type="body" idx="1"/>
          </p:nvPr>
        </p:nvSpPr>
        <p:spPr>
          <a:xfrm>
            <a:off x="926745" y="2210097"/>
            <a:ext cx="12378900" cy="535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1776" name="Google Shape;1776;p155"/>
          <p:cNvSpPr txBox="1"/>
          <p:nvPr/>
        </p:nvSpPr>
        <p:spPr>
          <a:xfrm>
            <a:off x="926750" y="3610143"/>
            <a:ext cx="13264738" cy="4990500"/>
          </a:xfrm>
          <a:prstGeom prst="rect">
            <a:avLst/>
          </a:prstGeom>
          <a:noFill/>
          <a:ln>
            <a:noFill/>
          </a:ln>
        </p:spPr>
        <p:txBody>
          <a:bodyPr spcFirstLastPara="1" wrap="square" lIns="91425" tIns="45700" rIns="91425" bIns="45700" anchor="t" anchorCtr="0">
            <a:noAutofit/>
          </a:bodyPr>
          <a:lstStyle/>
          <a:p>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Problem Statement:</a:t>
            </a:r>
            <a:r>
              <a:rPr lang="en-US" sz="2000" dirty="0">
                <a:solidFill>
                  <a:srgbClr val="000000"/>
                </a:solidFill>
                <a:latin typeface="Open Sans" panose="020B0604020202020204"/>
                <a:ea typeface="Open Sans" panose="020B0604020202020204"/>
                <a:cs typeface="Arial"/>
                <a:sym typeface="Arial"/>
              </a:rPr>
              <a:t> </a:t>
            </a:r>
            <a:r>
              <a:rPr lang="en-IN" sz="2000" dirty="0">
                <a:solidFill>
                  <a:srgbClr val="000000"/>
                </a:solidFill>
                <a:latin typeface="Open Sans" panose="020B0604020202020204"/>
                <a:ea typeface="Open Sans" panose="020B0604020202020204"/>
                <a:cs typeface="Times New Roman" panose="02020603050405020304" pitchFamily="18" charset="0"/>
                <a:sym typeface="Arial"/>
              </a:rPr>
              <a:t> </a:t>
            </a:r>
            <a:r>
              <a:rPr lang="en-IN" sz="2000" dirty="0">
                <a:solidFill>
                  <a:schemeClr val="tx1">
                    <a:lumMod val="65000"/>
                    <a:lumOff val="35000"/>
                  </a:schemeClr>
                </a:solidFill>
                <a:latin typeface="Open Sans" panose="020B0604020202020204"/>
              </a:rPr>
              <a:t>Load the kinematics dataset as measured on mobile sensors from the file “run_or_walk.csv.” List the columns in the dataset. Let the target variable “y” be the activity, and assign all the columns after it to “x.” </a:t>
            </a:r>
          </a:p>
          <a:p>
            <a:r>
              <a:rPr lang="en-IN" sz="2000" dirty="0">
                <a:solidFill>
                  <a:schemeClr val="tx1">
                    <a:lumMod val="65000"/>
                    <a:lumOff val="35000"/>
                  </a:schemeClr>
                </a:solidFill>
                <a:latin typeface="Open Sans" panose="020B0604020202020204"/>
              </a:rPr>
              <a:t>Using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-learn, fit a Gaussian Naive Bayes model and observe the accuracy. Generate a classification report using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-learn. Repeat the model once using only the acceleration values as predictors and then using only the gyro values as predictors. Comment on the difference in accuracy between both the models.</a:t>
            </a:r>
          </a:p>
          <a:p>
            <a:endParaRPr sz="2000" b="0" i="0" u="none" strike="noStrike" cap="none" dirty="0">
              <a:solidFill>
                <a:srgbClr val="000000"/>
              </a:solidFill>
              <a:latin typeface="Open Sans" panose="020B0604020202020204"/>
              <a:ea typeface="Open Sans" panose="020B0604020202020204"/>
              <a:cs typeface="Open Sans" panose="020B0604020202020204"/>
              <a:sym typeface="Open Sans"/>
            </a:endParaRPr>
          </a:p>
          <a:p>
            <a:pPr lvl="0"/>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Objective: </a:t>
            </a:r>
            <a:r>
              <a:rPr lang="en-IN" sz="2000" dirty="0">
                <a:solidFill>
                  <a:schemeClr val="tx1">
                    <a:lumMod val="65000"/>
                    <a:lumOff val="35000"/>
                  </a:schemeClr>
                </a:solidFill>
                <a:latin typeface="Open Sans" panose="020B0604020202020204"/>
              </a:rPr>
              <a:t>Practice classification based on Naive Bayes algorithm. Identify the predictors that can be influential.</a:t>
            </a:r>
            <a:br>
              <a:rPr lang="en-US" sz="2000" b="0" i="0" u="none" strike="noStrike" cap="none" dirty="0">
                <a:solidFill>
                  <a:srgbClr val="000000"/>
                </a:solidFill>
                <a:latin typeface="Open Sans" panose="020B0604020202020204"/>
                <a:ea typeface="Open Sans" panose="020B0604020202020204"/>
                <a:cs typeface="Open Sans" panose="020B0604020202020204"/>
                <a:sym typeface="Open Sans"/>
              </a:rPr>
            </a:br>
            <a:endParaRPr sz="2000" b="0" i="0" u="none" strike="noStrike" cap="none" dirty="0">
              <a:solidFill>
                <a:srgbClr val="000000"/>
              </a:solidFill>
              <a:latin typeface="Open Sans" panose="020B0604020202020204"/>
              <a:ea typeface="Open Sans" panose="020B0604020202020204"/>
              <a:cs typeface="Open Sans" panose="020B0604020202020204"/>
              <a:sym typeface="Open Sans"/>
            </a:endParaRPr>
          </a:p>
          <a:p>
            <a:pPr marL="0" marR="0" lvl="0" indent="0" algn="l" rtl="0">
              <a:lnSpc>
                <a:spcPct val="90000"/>
              </a:lnSpc>
              <a:spcBef>
                <a:spcPts val="0"/>
              </a:spcBef>
              <a:spcAft>
                <a:spcPts val="0"/>
              </a:spcAft>
              <a:buClr>
                <a:schemeClr val="dk1"/>
              </a:buClr>
              <a:buSzPts val="700"/>
              <a:buFont typeface="Arial"/>
              <a:buNone/>
            </a:pPr>
            <a:r>
              <a:rPr lang="en-US" sz="2000" b="1" i="0" u="none" strike="noStrike" cap="none" dirty="0">
                <a:solidFill>
                  <a:schemeClr val="dk1"/>
                </a:solidFill>
                <a:latin typeface="Open Sans" panose="020B0604020202020204"/>
                <a:ea typeface="Open Sans" panose="020B0604020202020204"/>
                <a:cs typeface="Open Sans" panose="020B0604020202020204"/>
                <a:sym typeface="Open Sans"/>
              </a:rPr>
              <a:t>Access:</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 </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Click the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Labs</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tab in the left side panel of the LMS. Copy or note the username and password that </a:t>
            </a:r>
            <a:r>
              <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rPr>
              <a:t>are</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generated. Click the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Launch Lab </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button. On the page that appears, enter the username and password in the respective fields, and click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Login.</a:t>
            </a:r>
            <a:endParaRPr sz="2000" i="0" u="none" strike="noStrike" cap="none" dirty="0">
              <a:solidFill>
                <a:schemeClr val="tx1">
                  <a:lumMod val="65000"/>
                  <a:lumOff val="35000"/>
                </a:schemeClr>
              </a:solidFill>
              <a:latin typeface="Open Sans" panose="020B0604020202020204"/>
              <a:ea typeface="Open Sans SemiBold"/>
              <a:cs typeface="Open Sans SemiBold"/>
              <a:sym typeface="Open Sans SemiBold"/>
            </a:endParaRPr>
          </a:p>
          <a:p>
            <a:pPr marL="0" marR="0" lvl="0" indent="0" algn="l" rtl="0">
              <a:lnSpc>
                <a:spcPct val="90000"/>
              </a:lnSpc>
              <a:spcBef>
                <a:spcPts val="0"/>
              </a:spcBef>
              <a:spcAft>
                <a:spcPts val="0"/>
              </a:spcAft>
              <a:buClr>
                <a:srgbClr val="0F547B"/>
              </a:buClr>
              <a:buSzPts val="700"/>
              <a:buFont typeface="Arial"/>
              <a:buNone/>
            </a:pPr>
            <a:endParaRPr sz="2200" b="1" i="0" u="none" strike="noStrike" cap="none" dirty="0">
              <a:solidFill>
                <a:schemeClr val="dk1"/>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p:txBody>
      </p:sp>
      <p:sp>
        <p:nvSpPr>
          <p:cNvPr id="1777" name="Google Shape;1777;p155"/>
          <p:cNvSpPr txBox="1"/>
          <p:nvPr/>
        </p:nvSpPr>
        <p:spPr>
          <a:xfrm>
            <a:off x="12496932" y="2298747"/>
            <a:ext cx="3484800" cy="358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20 mins.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2" name="Google Shape;28;p2">
            <a:extLst>
              <a:ext uri="{FF2B5EF4-FFF2-40B4-BE49-F238E27FC236}">
                <a16:creationId xmlns:a16="http://schemas.microsoft.com/office/drawing/2014/main" id="{D0F6D392-DA0F-4FEF-88A5-0E8964B77ECA}"/>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6278</Words>
  <Application>Microsoft Office PowerPoint</Application>
  <PresentationFormat>Custom</PresentationFormat>
  <Paragraphs>1272</Paragraphs>
  <Slides>91</Slides>
  <Notes>67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91</vt:i4>
      </vt:variant>
    </vt:vector>
  </HeadingPairs>
  <TitlesOfParts>
    <vt:vector size="107" baseType="lpstr">
      <vt:lpstr>Arial</vt:lpstr>
      <vt:lpstr>Calibri</vt:lpstr>
      <vt:lpstr>Calibri Light</vt:lpstr>
      <vt:lpstr>Cambria Math</vt:lpstr>
      <vt:lpstr>Courier New</vt:lpstr>
      <vt:lpstr>Monotype Sorts</vt:lpstr>
      <vt:lpstr>Open Sans</vt:lpstr>
      <vt:lpstr>Open Sans ExtraBold</vt:lpstr>
      <vt:lpstr>Open Sans ExtraBold</vt:lpstr>
      <vt:lpstr>Open Sans SemiBold</vt:lpstr>
      <vt:lpstr>Times New Roman</vt:lpstr>
      <vt:lpstr>Wingdings</vt:lpstr>
      <vt:lpstr>Office Theme</vt:lpstr>
      <vt:lpstr>Custom Design</vt:lpstr>
      <vt:lpstr>Document</vt:lpstr>
      <vt:lpstr>Equation</vt:lpstr>
      <vt:lpstr>PowerPoint Presentation</vt:lpstr>
      <vt:lpstr>PowerPoint Presentation</vt:lpstr>
      <vt:lpstr>PowerPoint Presentation</vt:lpstr>
      <vt:lpstr>PowerPoint Presentation</vt:lpstr>
      <vt:lpstr>What Is Classification?</vt:lpstr>
      <vt:lpstr>Classification: Example</vt:lpstr>
      <vt:lpstr>Classification: Example</vt:lpstr>
      <vt:lpstr>Classification: Work Flow</vt:lpstr>
      <vt:lpstr>Classification: A Supervised Learning Algorithm</vt:lpstr>
      <vt:lpstr>PowerPoint Presentation</vt:lpstr>
      <vt:lpstr>PowerPoint Presentation</vt:lpstr>
      <vt:lpstr>PowerPoint Presentation</vt:lpstr>
      <vt:lpstr>PowerPoint Presentation</vt:lpstr>
      <vt:lpstr>Classification Algorithms</vt:lpstr>
      <vt:lpstr>PowerPoint Presentation</vt:lpstr>
      <vt:lpstr>Decision Tree Classifier</vt:lpstr>
      <vt:lpstr>Decision Tree: Schematic Representation</vt:lpstr>
      <vt:lpstr>Decision Tree: Example 1</vt:lpstr>
      <vt:lpstr>Decision Tree: Example 2</vt:lpstr>
      <vt:lpstr>Decision Tree Formation</vt:lpstr>
      <vt:lpstr>Which Attribute Is the Best Classifier?</vt:lpstr>
      <vt:lpstr>Which Attribute Is the Best Classifier?</vt:lpstr>
      <vt:lpstr>Which Attribute Is the Best Classifier?</vt:lpstr>
      <vt:lpstr>Overfitting of Decision Trees</vt:lpstr>
      <vt:lpstr>Avoiding Overfitting of Decision Trees</vt:lpstr>
      <vt:lpstr>PowerPoint Presentation</vt:lpstr>
      <vt:lpstr>Bagging and Bootstrapping</vt:lpstr>
      <vt:lpstr>Bagging and Bootstrapping</vt:lpstr>
      <vt:lpstr>Decision Tree Classifier</vt:lpstr>
      <vt:lpstr>Random Forest Classifier</vt:lpstr>
      <vt:lpstr>PowerPoint Presentation</vt:lpstr>
      <vt:lpstr>Confusion Matrix</vt:lpstr>
      <vt:lpstr>Accuracy Metric</vt:lpstr>
      <vt:lpstr>Limitation of Accuracy </vt:lpstr>
      <vt:lpstr>Cost Matrix</vt:lpstr>
      <vt:lpstr>Computing Cost of Classification</vt:lpstr>
      <vt:lpstr>Cost vs. Accuracy</vt:lpstr>
      <vt:lpstr>PowerPoint Presentation</vt:lpstr>
      <vt:lpstr>PowerPoint Presentation</vt:lpstr>
      <vt:lpstr>Import Libraries</vt:lpstr>
      <vt:lpstr>Get the Data</vt:lpstr>
      <vt:lpstr>Exploratory Data Analysis</vt:lpstr>
      <vt:lpstr>Exploratory Data Analysis</vt:lpstr>
      <vt:lpstr>Exploratory Data Analysis</vt:lpstr>
      <vt:lpstr>Exploratory Data Analysis</vt:lpstr>
      <vt:lpstr>Exploratory Data Analysis</vt:lpstr>
      <vt:lpstr>Setting Up the Data</vt:lpstr>
      <vt:lpstr>Setting Up the Data</vt:lpstr>
      <vt:lpstr>Train-Test Split</vt:lpstr>
      <vt:lpstr>Training Decision Tree Model</vt:lpstr>
      <vt:lpstr>Evaluating Decision Tree</vt:lpstr>
      <vt:lpstr>Confusion Matrix</vt:lpstr>
      <vt:lpstr>Training Random Forest Model</vt:lpstr>
      <vt:lpstr>Evaluating Random Forest Model</vt:lpstr>
      <vt:lpstr>Printing the Confusion Matrix</vt:lpstr>
      <vt:lpstr>PowerPoint Presentation</vt:lpstr>
      <vt:lpstr>Naïve Baye’s Classifier and Baye’s Theorem</vt:lpstr>
      <vt:lpstr>Naïve Baye’s Classifier: Example</vt:lpstr>
      <vt:lpstr>Building Likelihood Tables</vt:lpstr>
      <vt:lpstr>Building Likelihood Tables</vt:lpstr>
      <vt:lpstr>Getting the Output</vt:lpstr>
      <vt:lpstr>Getting the Output</vt:lpstr>
      <vt:lpstr>PowerPoint Presentation</vt:lpstr>
      <vt:lpstr>Linear Separators</vt:lpstr>
      <vt:lpstr>Optimal Separation</vt:lpstr>
      <vt:lpstr>Concept of Classification Margin</vt:lpstr>
      <vt:lpstr>Maximizing Classification Margin</vt:lpstr>
      <vt:lpstr>Linear SVM: Mathematically</vt:lpstr>
      <vt:lpstr>Linear SVM: Mathematically</vt:lpstr>
      <vt:lpstr>Nonlinear SVMs</vt:lpstr>
      <vt:lpstr>Nonlinear SVMs: Feature Spaces</vt:lpstr>
      <vt:lpstr>The Kernel Trick</vt:lpstr>
      <vt:lpstr>PowerPoint Presentation</vt:lpstr>
      <vt:lpstr>PowerPoint Presentation</vt:lpstr>
      <vt:lpstr>Import the Dataset</vt:lpstr>
      <vt:lpstr>Label Encoding</vt:lpstr>
      <vt:lpstr>Fit the Linear SVC Classifier</vt:lpstr>
      <vt:lpstr>Obtain Performance Matrix</vt:lpstr>
      <vt:lpstr>Fit the SVC Classifier</vt:lpstr>
      <vt:lpstr>Preprocess the Data</vt:lpstr>
      <vt:lpstr>Refitting the SVC Model</vt:lpstr>
      <vt:lpstr>Fitting Grid Search </vt:lpstr>
      <vt:lpstr>Getting the Best Hyperparameter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Shanthi L.M DSA</cp:lastModifiedBy>
  <cp:revision>1803</cp:revision>
  <dcterms:created xsi:type="dcterms:W3CDTF">2016-09-03T17:46:52Z</dcterms:created>
  <dcterms:modified xsi:type="dcterms:W3CDTF">2019-05-27T11:44:47Z</dcterms:modified>
</cp:coreProperties>
</file>