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29" r:id="rId2"/>
    <p:sldMasterId id="2147483711" r:id="rId3"/>
  </p:sldMasterIdLst>
  <p:notesMasterIdLst>
    <p:notesMasterId r:id="rId55"/>
  </p:notesMasterIdLst>
  <p:sldIdLst>
    <p:sldId id="352" r:id="rId4"/>
    <p:sldId id="591" r:id="rId5"/>
    <p:sldId id="257" r:id="rId6"/>
    <p:sldId id="258" r:id="rId7"/>
    <p:sldId id="469" r:id="rId8"/>
    <p:sldId id="551" r:id="rId9"/>
    <p:sldId id="552" r:id="rId10"/>
    <p:sldId id="553" r:id="rId11"/>
    <p:sldId id="554" r:id="rId12"/>
    <p:sldId id="555" r:id="rId13"/>
    <p:sldId id="556" r:id="rId14"/>
    <p:sldId id="557" r:id="rId15"/>
    <p:sldId id="558" r:id="rId16"/>
    <p:sldId id="559" r:id="rId17"/>
    <p:sldId id="560" r:id="rId18"/>
    <p:sldId id="561" r:id="rId19"/>
    <p:sldId id="565" r:id="rId20"/>
    <p:sldId id="566" r:id="rId21"/>
    <p:sldId id="567" r:id="rId22"/>
    <p:sldId id="568" r:id="rId23"/>
    <p:sldId id="569" r:id="rId24"/>
    <p:sldId id="570" r:id="rId25"/>
    <p:sldId id="563" r:id="rId26"/>
    <p:sldId id="571" r:id="rId27"/>
    <p:sldId id="572" r:id="rId28"/>
    <p:sldId id="573" r:id="rId29"/>
    <p:sldId id="574" r:id="rId30"/>
    <p:sldId id="575" r:id="rId31"/>
    <p:sldId id="576" r:id="rId32"/>
    <p:sldId id="577" r:id="rId33"/>
    <p:sldId id="578" r:id="rId34"/>
    <p:sldId id="579" r:id="rId35"/>
    <p:sldId id="580" r:id="rId36"/>
    <p:sldId id="581" r:id="rId37"/>
    <p:sldId id="582" r:id="rId38"/>
    <p:sldId id="583" r:id="rId39"/>
    <p:sldId id="584" r:id="rId40"/>
    <p:sldId id="585" r:id="rId41"/>
    <p:sldId id="587" r:id="rId42"/>
    <p:sldId id="586" r:id="rId43"/>
    <p:sldId id="588" r:id="rId44"/>
    <p:sldId id="589" r:id="rId45"/>
    <p:sldId id="590" r:id="rId46"/>
    <p:sldId id="324" r:id="rId47"/>
    <p:sldId id="325" r:id="rId48"/>
    <p:sldId id="326" r:id="rId49"/>
    <p:sldId id="327" r:id="rId50"/>
    <p:sldId id="467" r:id="rId51"/>
    <p:sldId id="468" r:id="rId52"/>
    <p:sldId id="334" r:id="rId53"/>
    <p:sldId id="335" r:id="rId54"/>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ol+6XZRRHsHhtRxO0sIGg==" hashData="xN5xz983tQoTgEy4gq1T5+DYZPIh4L7cu1DhVdlCuVwO2e00VGrN/z4ztAL0qGvXiGW7/qpqeDAlaWZQx/u+yQ=="/>
  <p:extLst>
    <p:ext uri="{EFAFB233-063F-42B5-8137-9DF3F51BA10A}">
      <p15:sldGuideLst xmlns:p15="http://schemas.microsoft.com/office/powerpoint/2012/main">
        <p15:guide id="1" orient="horz" pos="2904" userDrawn="1">
          <p15:clr>
            <a:srgbClr val="A4A3A4"/>
          </p15:clr>
        </p15:guide>
        <p15:guide id="2" pos="5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183"/>
    <a:srgbClr val="FFD966"/>
    <a:srgbClr val="3C9F37"/>
    <a:srgbClr val="F05686"/>
    <a:srgbClr val="5EB9C2"/>
    <a:srgbClr val="EFD5C3"/>
    <a:srgbClr val="F2F2F2"/>
    <a:srgbClr val="2CA6DE"/>
    <a:srgbClr val="ED7D31"/>
    <a:srgbClr val="5D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7" autoAdjust="0"/>
    <p:restoredTop sz="77970" autoAdjust="0"/>
  </p:normalViewPr>
  <p:slideViewPr>
    <p:cSldViewPr snapToGrid="0">
      <p:cViewPr varScale="1">
        <p:scale>
          <a:sx n="45" d="100"/>
          <a:sy n="45" d="100"/>
        </p:scale>
        <p:origin x="1032" y="66"/>
      </p:cViewPr>
      <p:guideLst>
        <p:guide orient="horz" pos="2904"/>
        <p:guide pos="519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2A706-A0F1-49DA-BE57-D553623793DF}"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43BFC-CDBF-4076-A12A-B8552B9862CC}" type="slidenum">
              <a:rPr lang="en-US" smtClean="0"/>
              <a:t>‹#›</a:t>
            </a:fld>
            <a:endParaRPr lang="en-US" dirty="0"/>
          </a:p>
        </p:txBody>
      </p:sp>
    </p:spTree>
    <p:extLst>
      <p:ext uri="{BB962C8B-B14F-4D97-AF65-F5344CB8AC3E}">
        <p14:creationId xmlns:p14="http://schemas.microsoft.com/office/powerpoint/2010/main" val="186638117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214857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 based on behaviour of peers (similar to you)</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11</a:t>
            </a:fld>
            <a:endParaRPr lang="en-US" dirty="0"/>
          </a:p>
        </p:txBody>
      </p:sp>
    </p:spTree>
    <p:extLst>
      <p:ext uri="{BB962C8B-B14F-4D97-AF65-F5344CB8AC3E}">
        <p14:creationId xmlns:p14="http://schemas.microsoft.com/office/powerpoint/2010/main" val="431867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 based on similarity of item (Content based recommendation)</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12</a:t>
            </a:fld>
            <a:endParaRPr lang="en-US" dirty="0"/>
          </a:p>
        </p:txBody>
      </p:sp>
    </p:spTree>
    <p:extLst>
      <p:ext uri="{BB962C8B-B14F-4D97-AF65-F5344CB8AC3E}">
        <p14:creationId xmlns:p14="http://schemas.microsoft.com/office/powerpoint/2010/main" val="3956545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 based on knowledge acquired </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13</a:t>
            </a:fld>
            <a:endParaRPr lang="en-US" dirty="0"/>
          </a:p>
        </p:txBody>
      </p:sp>
    </p:spTree>
    <p:extLst>
      <p:ext uri="{BB962C8B-B14F-4D97-AF65-F5344CB8AC3E}">
        <p14:creationId xmlns:p14="http://schemas.microsoft.com/office/powerpoint/2010/main" val="146198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 based on knowledge, item similarity, peers (Hybrid)</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14</a:t>
            </a:fld>
            <a:endParaRPr lang="en-US" dirty="0"/>
          </a:p>
        </p:txBody>
      </p:sp>
    </p:spTree>
    <p:extLst>
      <p:ext uri="{BB962C8B-B14F-4D97-AF65-F5344CB8AC3E}">
        <p14:creationId xmlns:p14="http://schemas.microsoft.com/office/powerpoint/2010/main" val="87143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Give a brief introduction of collaborative filtering and a real life scenario with collaborative filtering</a:t>
            </a:r>
          </a:p>
          <a:p>
            <a:endParaRPr lang="en-IN" dirty="0"/>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74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What is collaborative filtering</a:t>
            </a:r>
          </a:p>
          <a:p>
            <a:pPr marL="342900" indent="-342900">
              <a:buAutoNum type="arabicPeriod"/>
            </a:pPr>
            <a:r>
              <a:rPr lang="en-IN" dirty="0"/>
              <a:t>Types of collaborative filtering</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16</a:t>
            </a:fld>
            <a:endParaRPr lang="en-US" dirty="0"/>
          </a:p>
        </p:txBody>
      </p:sp>
    </p:spTree>
    <p:extLst>
      <p:ext uri="{BB962C8B-B14F-4D97-AF65-F5344CB8AC3E}">
        <p14:creationId xmlns:p14="http://schemas.microsoft.com/office/powerpoint/2010/main" val="656128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a:t>
            </a:r>
          </a:p>
          <a:p>
            <a:pPr marL="342900" indent="-342900">
              <a:buAutoNum type="arabicPeriod"/>
            </a:pPr>
            <a:r>
              <a:rPr lang="en-IN" dirty="0"/>
              <a:t>Problem statement to check the recommendation of item 5 to </a:t>
            </a:r>
            <a:r>
              <a:rPr lang="en-IN" dirty="0" err="1"/>
              <a:t>alice</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17</a:t>
            </a:fld>
            <a:endParaRPr lang="en-US" dirty="0"/>
          </a:p>
        </p:txBody>
      </p:sp>
    </p:spTree>
    <p:extLst>
      <p:ext uri="{BB962C8B-B14F-4D97-AF65-F5344CB8AC3E}">
        <p14:creationId xmlns:p14="http://schemas.microsoft.com/office/powerpoint/2010/main" val="629876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similarity formula with respect to each and every parameters</a:t>
            </a:r>
          </a:p>
          <a:p>
            <a:endParaRPr lang="en-IN" dirty="0"/>
          </a:p>
          <a:p>
            <a:endParaRPr lang="en-US" b="0" dirty="0"/>
          </a:p>
        </p:txBody>
      </p:sp>
      <p:sp>
        <p:nvSpPr>
          <p:cNvPr id="4" name="Slide Number Placeholder 3"/>
          <p:cNvSpPr>
            <a:spLocks noGrp="1"/>
          </p:cNvSpPr>
          <p:nvPr>
            <p:ph type="sldNum" sz="quarter" idx="5"/>
          </p:nvPr>
        </p:nvSpPr>
        <p:spPr/>
        <p:txBody>
          <a:bodyPr/>
          <a:lstStyle/>
          <a:p>
            <a:fld id="{16743BFC-CDBF-4076-A12A-B8552B9862CC}" type="slidenum">
              <a:rPr lang="en-US" smtClean="0"/>
              <a:t>18</a:t>
            </a:fld>
            <a:endParaRPr lang="en-US" dirty="0"/>
          </a:p>
        </p:txBody>
      </p:sp>
    </p:spTree>
    <p:extLst>
      <p:ext uri="{BB962C8B-B14F-4D97-AF65-F5344CB8AC3E}">
        <p14:creationId xmlns:p14="http://schemas.microsoft.com/office/powerpoint/2010/main" val="24009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How to get sim values</a:t>
            </a:r>
          </a:p>
          <a:p>
            <a:pPr marL="342900" indent="-342900">
              <a:buAutoNum type="arabicPeriod"/>
            </a:pPr>
            <a:r>
              <a:rPr lang="en-IN" dirty="0"/>
              <a:t>Making predictions</a:t>
            </a:r>
          </a:p>
          <a:p>
            <a:endParaRPr lang="en-US" dirty="0"/>
          </a:p>
        </p:txBody>
      </p:sp>
      <p:sp>
        <p:nvSpPr>
          <p:cNvPr id="4" name="Slide Number Placeholder 3"/>
          <p:cNvSpPr>
            <a:spLocks noGrp="1"/>
          </p:cNvSpPr>
          <p:nvPr>
            <p:ph type="sldNum" sz="quarter" idx="5"/>
          </p:nvPr>
        </p:nvSpPr>
        <p:spPr/>
        <p:txBody>
          <a:bodyPr/>
          <a:lstStyle/>
          <a:p>
            <a:fld id="{16743BFC-CDBF-4076-A12A-B8552B9862CC}" type="slidenum">
              <a:rPr lang="en-US" smtClean="0"/>
              <a:t>19</a:t>
            </a:fld>
            <a:endParaRPr lang="en-US" dirty="0"/>
          </a:p>
        </p:txBody>
      </p:sp>
    </p:spTree>
    <p:extLst>
      <p:ext uri="{BB962C8B-B14F-4D97-AF65-F5344CB8AC3E}">
        <p14:creationId xmlns:p14="http://schemas.microsoft.com/office/powerpoint/2010/main" val="15712431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Explain in detail item based nearest neighbour with respect to the above example</a:t>
            </a:r>
          </a:p>
        </p:txBody>
      </p:sp>
      <p:sp>
        <p:nvSpPr>
          <p:cNvPr id="4" name="Slide Number Placeholder 3"/>
          <p:cNvSpPr>
            <a:spLocks noGrp="1"/>
          </p:cNvSpPr>
          <p:nvPr>
            <p:ph type="sldNum" sz="quarter" idx="5"/>
          </p:nvPr>
        </p:nvSpPr>
        <p:spPr/>
        <p:txBody>
          <a:bodyPr/>
          <a:lstStyle/>
          <a:p>
            <a:fld id="{16743BFC-CDBF-4076-A12A-B8552B9862CC}" type="slidenum">
              <a:rPr lang="en-US" smtClean="0"/>
              <a:t>20</a:t>
            </a:fld>
            <a:endParaRPr lang="en-US" dirty="0"/>
          </a:p>
        </p:txBody>
      </p:sp>
    </p:spTree>
    <p:extLst>
      <p:ext uri="{BB962C8B-B14F-4D97-AF65-F5344CB8AC3E}">
        <p14:creationId xmlns:p14="http://schemas.microsoft.com/office/powerpoint/2010/main" val="2794845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870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formulas</a:t>
            </a:r>
          </a:p>
          <a:p>
            <a:pPr marL="342900" indent="-342900">
              <a:buAutoNum type="arabicPeriod"/>
            </a:pPr>
            <a:r>
              <a:rPr lang="en-IN" dirty="0"/>
              <a:t>Difference between cosine and adjusted cosine similarity</a:t>
            </a:r>
          </a:p>
          <a:p>
            <a:pPr marL="342900" indent="-342900">
              <a:buAutoNum type="arabicPeriod"/>
            </a:pPr>
            <a:r>
              <a:rPr lang="en-IN" dirty="0"/>
              <a:t>Significance of cosine and adjusted cosine similarity</a:t>
            </a:r>
          </a:p>
          <a:p>
            <a:endParaRPr lang="en-IN" dirty="0"/>
          </a:p>
          <a:p>
            <a:endParaRPr lang="en-US" dirty="0"/>
          </a:p>
        </p:txBody>
      </p:sp>
      <p:sp>
        <p:nvSpPr>
          <p:cNvPr id="4" name="Slide Number Placeholder 3"/>
          <p:cNvSpPr>
            <a:spLocks noGrp="1"/>
          </p:cNvSpPr>
          <p:nvPr>
            <p:ph type="sldNum" sz="quarter" idx="5"/>
          </p:nvPr>
        </p:nvSpPr>
        <p:spPr/>
        <p:txBody>
          <a:bodyPr/>
          <a:lstStyle/>
          <a:p>
            <a:fld id="{16743BFC-CDBF-4076-A12A-B8552B9862CC}" type="slidenum">
              <a:rPr lang="en-US" smtClean="0"/>
              <a:t>21</a:t>
            </a:fld>
            <a:endParaRPr lang="en-US" dirty="0"/>
          </a:p>
        </p:txBody>
      </p:sp>
    </p:spTree>
    <p:extLst>
      <p:ext uri="{BB962C8B-B14F-4D97-AF65-F5344CB8AC3E}">
        <p14:creationId xmlns:p14="http://schemas.microsoft.com/office/powerpoint/2010/main" val="37669610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Give an introduction to association rule mining</a:t>
            </a:r>
          </a:p>
          <a:p>
            <a:pPr marL="342900" indent="-342900">
              <a:buAutoNum type="arabicPeriod"/>
            </a:pPr>
            <a:r>
              <a:rPr lang="en-IN" dirty="0"/>
              <a:t>A real life scenario with respect to association rule mining</a:t>
            </a:r>
          </a:p>
          <a:p>
            <a:endParaRPr lang="en-IN" dirty="0"/>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555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All the four concepts related to association rule mining</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23</a:t>
            </a:fld>
            <a:endParaRPr lang="en-US" dirty="0"/>
          </a:p>
        </p:txBody>
      </p:sp>
    </p:spTree>
    <p:extLst>
      <p:ext uri="{BB962C8B-B14F-4D97-AF65-F5344CB8AC3E}">
        <p14:creationId xmlns:p14="http://schemas.microsoft.com/office/powerpoint/2010/main" val="2350049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All the performance measures like confidence, support and lift</a:t>
            </a:r>
          </a:p>
          <a:p>
            <a:pPr marL="342900" indent="-342900">
              <a:buAutoNum type="arabicPeriod"/>
            </a:pPr>
            <a:r>
              <a:rPr lang="en-IN" dirty="0"/>
              <a:t>Mathematical calculations for all the parameters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24</a:t>
            </a:fld>
            <a:endParaRPr lang="en-US" dirty="0"/>
          </a:p>
        </p:txBody>
      </p:sp>
    </p:spTree>
    <p:extLst>
      <p:ext uri="{BB962C8B-B14F-4D97-AF65-F5344CB8AC3E}">
        <p14:creationId xmlns:p14="http://schemas.microsoft.com/office/powerpoint/2010/main" val="99897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for Market Basket Analysis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25</a:t>
            </a:fld>
            <a:endParaRPr lang="en-US" dirty="0"/>
          </a:p>
        </p:txBody>
      </p:sp>
    </p:spTree>
    <p:extLst>
      <p:ext uri="{BB962C8B-B14F-4D97-AF65-F5344CB8AC3E}">
        <p14:creationId xmlns:p14="http://schemas.microsoft.com/office/powerpoint/2010/main" val="4199337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Rule creation</a:t>
            </a:r>
          </a:p>
          <a:p>
            <a:pPr marL="342900" indent="-342900">
              <a:buAutoNum type="arabicPeriod"/>
            </a:pPr>
            <a:r>
              <a:rPr lang="en-IN" dirty="0"/>
              <a:t>Calculating support, confidence and lift for each of the rules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26</a:t>
            </a:fld>
            <a:endParaRPr lang="en-US" dirty="0"/>
          </a:p>
        </p:txBody>
      </p:sp>
    </p:spTree>
    <p:extLst>
      <p:ext uri="{BB962C8B-B14F-4D97-AF65-F5344CB8AC3E}">
        <p14:creationId xmlns:p14="http://schemas.microsoft.com/office/powerpoint/2010/main" val="913472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err="1"/>
              <a:t>Apriori</a:t>
            </a:r>
            <a:r>
              <a:rPr lang="en-IN" dirty="0"/>
              <a:t> algorithm</a:t>
            </a:r>
          </a:p>
          <a:p>
            <a:pPr marL="342900" indent="-342900">
              <a:buAutoNum type="arabicPeriod"/>
            </a:pPr>
            <a:r>
              <a:rPr lang="en-IN" dirty="0"/>
              <a:t>Significance of </a:t>
            </a:r>
            <a:r>
              <a:rPr lang="en-IN" dirty="0" err="1"/>
              <a:t>apriori</a:t>
            </a:r>
            <a:r>
              <a:rPr lang="en-IN" dirty="0"/>
              <a:t> algorithm in market basket analysis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27</a:t>
            </a:fld>
            <a:endParaRPr lang="en-US" dirty="0"/>
          </a:p>
        </p:txBody>
      </p:sp>
    </p:spTree>
    <p:extLst>
      <p:ext uri="{BB962C8B-B14F-4D97-AF65-F5344CB8AC3E}">
        <p14:creationId xmlns:p14="http://schemas.microsoft.com/office/powerpoint/2010/main" val="3453840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example</a:t>
            </a:r>
          </a:p>
          <a:p>
            <a:pPr marL="342900" indent="-342900">
              <a:buAutoNum type="arabicPeriod"/>
            </a:pPr>
            <a:r>
              <a:rPr lang="en-IN" dirty="0"/>
              <a:t>Significance of minimum support count and threshold value</a:t>
            </a:r>
          </a:p>
        </p:txBody>
      </p:sp>
      <p:sp>
        <p:nvSpPr>
          <p:cNvPr id="4" name="Slide Number Placeholder 3"/>
          <p:cNvSpPr>
            <a:spLocks noGrp="1"/>
          </p:cNvSpPr>
          <p:nvPr>
            <p:ph type="sldNum" sz="quarter" idx="5"/>
          </p:nvPr>
        </p:nvSpPr>
        <p:spPr/>
        <p:txBody>
          <a:bodyPr/>
          <a:lstStyle/>
          <a:p>
            <a:fld id="{16743BFC-CDBF-4076-A12A-B8552B9862CC}" type="slidenum">
              <a:rPr lang="en-US" smtClean="0"/>
              <a:t>28</a:t>
            </a:fld>
            <a:endParaRPr lang="en-US" dirty="0"/>
          </a:p>
        </p:txBody>
      </p:sp>
    </p:spTree>
    <p:extLst>
      <p:ext uri="{BB962C8B-B14F-4D97-AF65-F5344CB8AC3E}">
        <p14:creationId xmlns:p14="http://schemas.microsoft.com/office/powerpoint/2010/main" val="4035752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a:t>
            </a:r>
            <a:r>
              <a:rPr kumimoji="0" lang="en-US" sz="1600" b="0" i="0" u="none" strike="noStrike" kern="1200" cap="none" spc="0" normalizeH="0" baseline="0" noProof="0" dirty="0">
                <a:ln>
                  <a:noFill/>
                </a:ln>
                <a:solidFill>
                  <a:prstClr val="black">
                    <a:lumMod val="65000"/>
                    <a:lumOff val="35000"/>
                  </a:prstClr>
                </a:solidFill>
                <a:effectLst/>
                <a:uLnTx/>
                <a:uFillTx/>
                <a:latin typeface="+mn-lt"/>
                <a:ea typeface="+mn-ea"/>
                <a:cs typeface="HP Simplified" pitchFamily="34" charset="0"/>
              </a:rPr>
              <a:t>any itemset with support less than 2 are omitted</a:t>
            </a:r>
            <a:endParaRPr lang="en-IN" sz="1600" b="0" i="0" dirty="0">
              <a:latin typeface="+mn-lt"/>
            </a:endParaRP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29</a:t>
            </a:fld>
            <a:endParaRPr lang="en-US" dirty="0"/>
          </a:p>
        </p:txBody>
      </p:sp>
    </p:spTree>
    <p:extLst>
      <p:ext uri="{BB962C8B-B14F-4D97-AF65-F5344CB8AC3E}">
        <p14:creationId xmlns:p14="http://schemas.microsoft.com/office/powerpoint/2010/main" val="1994064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Why the length is extended with 1</a:t>
            </a:r>
          </a:p>
        </p:txBody>
      </p:sp>
      <p:sp>
        <p:nvSpPr>
          <p:cNvPr id="4" name="Slide Number Placeholder 3"/>
          <p:cNvSpPr>
            <a:spLocks noGrp="1"/>
          </p:cNvSpPr>
          <p:nvPr>
            <p:ph type="sldNum" sz="quarter" idx="5"/>
          </p:nvPr>
        </p:nvSpPr>
        <p:spPr/>
        <p:txBody>
          <a:bodyPr/>
          <a:lstStyle/>
          <a:p>
            <a:fld id="{16743BFC-CDBF-4076-A12A-B8552B9862CC}" type="slidenum">
              <a:rPr lang="en-US" smtClean="0"/>
              <a:t>30</a:t>
            </a:fld>
            <a:endParaRPr lang="en-US" dirty="0"/>
          </a:p>
        </p:txBody>
      </p:sp>
    </p:spTree>
    <p:extLst>
      <p:ext uri="{BB962C8B-B14F-4D97-AF65-F5344CB8AC3E}">
        <p14:creationId xmlns:p14="http://schemas.microsoft.com/office/powerpoint/2010/main" val="155647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Give an introduction to recommender systems from marketing perspective</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How the combinations are made</a:t>
            </a:r>
          </a:p>
          <a:p>
            <a:pPr marL="342900" indent="-342900">
              <a:buAutoNum type="arabicPeriod"/>
            </a:pPr>
            <a:r>
              <a:rPr lang="en-IN" sz="1600" b="0" i="0" dirty="0">
                <a:latin typeface="+mn-lt"/>
              </a:rPr>
              <a:t>Why is it necessary to build all the possible combinations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31</a:t>
            </a:fld>
            <a:endParaRPr lang="en-US" dirty="0"/>
          </a:p>
        </p:txBody>
      </p:sp>
    </p:spTree>
    <p:extLst>
      <p:ext uri="{BB962C8B-B14F-4D97-AF65-F5344CB8AC3E}">
        <p14:creationId xmlns:p14="http://schemas.microsoft.com/office/powerpoint/2010/main" val="3523299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Why are we suppose to divide the itemset</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32</a:t>
            </a:fld>
            <a:endParaRPr lang="en-US" dirty="0"/>
          </a:p>
        </p:txBody>
      </p:sp>
    </p:spTree>
    <p:extLst>
      <p:ext uri="{BB962C8B-B14F-4D97-AF65-F5344CB8AC3E}">
        <p14:creationId xmlns:p14="http://schemas.microsoft.com/office/powerpoint/2010/main" val="36656272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How is this new itemset created </a:t>
            </a:r>
          </a:p>
          <a:p>
            <a:pPr marL="342900" indent="-342900">
              <a:buAutoNum type="arabicPeriod"/>
            </a:pPr>
            <a:r>
              <a:rPr lang="en-IN" sz="1600" b="0" i="0" dirty="0">
                <a:latin typeface="+mn-lt"/>
              </a:rPr>
              <a:t>What is the significance of new itemset</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33</a:t>
            </a:fld>
            <a:endParaRPr lang="en-US" dirty="0"/>
          </a:p>
        </p:txBody>
      </p:sp>
    </p:spTree>
    <p:extLst>
      <p:ext uri="{BB962C8B-B14F-4D97-AF65-F5344CB8AC3E}">
        <p14:creationId xmlns:p14="http://schemas.microsoft.com/office/powerpoint/2010/main" val="16357366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How subset creation works</a:t>
            </a:r>
          </a:p>
          <a:p>
            <a:pPr marL="342900" indent="-342900">
              <a:buAutoNum type="arabicPeriod"/>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34</a:t>
            </a:fld>
            <a:endParaRPr lang="en-US" dirty="0"/>
          </a:p>
        </p:txBody>
      </p:sp>
    </p:spTree>
    <p:extLst>
      <p:ext uri="{BB962C8B-B14F-4D97-AF65-F5344CB8AC3E}">
        <p14:creationId xmlns:p14="http://schemas.microsoft.com/office/powerpoint/2010/main" val="3530561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Why the above rules are getting selected</a:t>
            </a:r>
          </a:p>
          <a:p>
            <a:pPr marL="342900" indent="-342900">
              <a:buAutoNum type="arabicPeriod"/>
            </a:pPr>
            <a:r>
              <a:rPr lang="en-IN" sz="1600" b="0" i="0" dirty="0">
                <a:latin typeface="+mn-lt"/>
              </a:rPr>
              <a:t>What is the meaning of rules getting selected</a:t>
            </a:r>
          </a:p>
          <a:p>
            <a:pPr marL="342900" indent="-342900">
              <a:buAutoNum type="arabicPeriod"/>
            </a:pPr>
            <a:r>
              <a:rPr lang="en-IN" sz="1600" b="0" i="0" dirty="0">
                <a:latin typeface="+mn-lt"/>
              </a:rPr>
              <a:t>Significance of threshold values above</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35</a:t>
            </a:fld>
            <a:endParaRPr lang="en-US" dirty="0"/>
          </a:p>
        </p:txBody>
      </p:sp>
    </p:spTree>
    <p:extLst>
      <p:ext uri="{BB962C8B-B14F-4D97-AF65-F5344CB8AC3E}">
        <p14:creationId xmlns:p14="http://schemas.microsoft.com/office/powerpoint/2010/main" val="1101925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sz="1600" b="0" i="0" dirty="0">
                <a:latin typeface="+mn-lt"/>
              </a:rPr>
              <a:t>Why few of the rules are getting rejected</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36</a:t>
            </a:fld>
            <a:endParaRPr lang="en-US" dirty="0"/>
          </a:p>
        </p:txBody>
      </p:sp>
    </p:spTree>
    <p:extLst>
      <p:ext uri="{BB962C8B-B14F-4D97-AF65-F5344CB8AC3E}">
        <p14:creationId xmlns:p14="http://schemas.microsoft.com/office/powerpoint/2010/main" val="3338246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a:t>
            </a:r>
          </a:p>
          <a:p>
            <a:pPr marL="342900" indent="-342900">
              <a:buFont typeface="+mj-lt"/>
              <a:buAutoNum type="arabicPeriod"/>
            </a:pPr>
            <a:r>
              <a:rPr lang="en-IN" sz="1200" dirty="0"/>
              <a:t>Explain the above scenario</a:t>
            </a:r>
          </a:p>
          <a:p>
            <a:pPr marL="342900" indent="-342900">
              <a:buFont typeface="+mj-lt"/>
              <a:buAutoNum type="arabicPeriod"/>
            </a:pPr>
            <a:r>
              <a:rPr lang="en-IN" sz="1200" dirty="0"/>
              <a:t>Download the BX_books_books_ratings_users.zip file for datasets and the corresponding .</a:t>
            </a:r>
            <a:r>
              <a:rPr lang="en-IN" sz="1200" dirty="0" err="1"/>
              <a:t>ipynb</a:t>
            </a:r>
            <a:r>
              <a:rPr lang="en-IN" sz="1200" dirty="0"/>
              <a:t> file as a reference to demonstrate the above problem</a:t>
            </a:r>
          </a:p>
          <a:p>
            <a:pPr marL="342900" indent="-342900">
              <a:buFont typeface="+mj-lt"/>
              <a:buAutoNum type="arabicPeriod"/>
            </a:pPr>
            <a:r>
              <a:rPr lang="en-IN" sz="1200" dirty="0"/>
              <a:t>Ask the learners to perform the practice simultaneously on their local system</a:t>
            </a:r>
          </a:p>
          <a:p>
            <a:endParaRPr lang="en-US" sz="12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dirty="0"/>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799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Trainer Notes: </a:t>
            </a:r>
            <a:r>
              <a:rPr lang="en-IN" sz="1200" b="0" dirty="0">
                <a:latin typeface="Open Sans" panose="020B0606030504020204" pitchFamily="34" charset="0"/>
                <a:ea typeface="Open Sans" panose="020B0606030504020204" pitchFamily="34" charset="0"/>
                <a:cs typeface="Open Sans" panose="020B0606030504020204" pitchFamily="34" charset="0"/>
              </a:rPr>
              <a:t>Explain the following:</a:t>
            </a:r>
            <a:endParaRPr lang="en-IN" sz="1200" dirty="0"/>
          </a:p>
          <a:p>
            <a:pPr marL="342900" indent="-342900">
              <a:buFont typeface="+mj-lt"/>
              <a:buAutoNum type="arabicPeriod"/>
            </a:pPr>
            <a:r>
              <a:rPr lang="en-IN" sz="1200" dirty="0"/>
              <a:t>The above scenario</a:t>
            </a:r>
          </a:p>
          <a:p>
            <a:pPr marL="342900" indent="-342900">
              <a:buFont typeface="+mj-lt"/>
              <a:buAutoNum type="arabicPeriod"/>
            </a:pPr>
            <a:r>
              <a:rPr lang="en-IN" sz="1200" dirty="0"/>
              <a:t>Ask the learners to download the BX_books_books_ratings_users.zip file to start with the practice</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686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sz="1600" b="0" i="0" kern="1200">
                <a:solidFill>
                  <a:schemeClr val="tx1"/>
                </a:solidFill>
                <a:effectLst/>
                <a:latin typeface="+mn-lt"/>
                <a:ea typeface="+mn-ea"/>
                <a:cs typeface="+mn-cs"/>
              </a:rPr>
              <a:t>Explain the output</a:t>
            </a:r>
            <a:endParaRPr lang="en-US" b="1" dirty="0"/>
          </a:p>
        </p:txBody>
      </p:sp>
      <p:sp>
        <p:nvSpPr>
          <p:cNvPr id="4" name="Slide Number Placeholder 3"/>
          <p:cNvSpPr>
            <a:spLocks noGrp="1"/>
          </p:cNvSpPr>
          <p:nvPr>
            <p:ph type="sldNum" sz="quarter" idx="5"/>
          </p:nvPr>
        </p:nvSpPr>
        <p:spPr/>
        <p:txBody>
          <a:bodyPr/>
          <a:lstStyle/>
          <a:p>
            <a:fld id="{16743BFC-CDBF-4076-A12A-B8552B9862CC}" type="slidenum">
              <a:rPr lang="en-US" smtClean="0"/>
              <a:t>42</a:t>
            </a:fld>
            <a:endParaRPr lang="en-US" dirty="0"/>
          </a:p>
        </p:txBody>
      </p:sp>
    </p:spTree>
    <p:extLst>
      <p:ext uri="{BB962C8B-B14F-4D97-AF65-F5344CB8AC3E}">
        <p14:creationId xmlns:p14="http://schemas.microsoft.com/office/powerpoint/2010/main" val="3602907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6" name="Google Shape;166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Define and explain recommender systems with respect to the below image</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a:t>
            </a:fld>
            <a:endParaRPr lang="en-US" dirty="0"/>
          </a:p>
        </p:txBody>
      </p:sp>
    </p:spTree>
    <p:extLst>
      <p:ext uri="{BB962C8B-B14F-4D97-AF65-F5344CB8AC3E}">
        <p14:creationId xmlns:p14="http://schemas.microsoft.com/office/powerpoint/2010/main" val="1495100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29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3904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dirty="0">
                <a:solidFill>
                  <a:schemeClr val="dk1"/>
                </a:solidFill>
              </a:rPr>
              <a:t>Trainer Notes: </a:t>
            </a:r>
            <a:r>
              <a:rPr lang="en-US" dirty="0"/>
              <a:t>Explain</a:t>
            </a:r>
            <a:r>
              <a:rPr lang="en-US" sz="1600" b="0" i="0" u="none" strike="noStrike" cap="none" dirty="0">
                <a:solidFill>
                  <a:schemeClr val="dk1"/>
                </a:solidFill>
              </a:rPr>
              <a:t> the project to the learners and instruct them to perform it after the lesson. Also, ask them to download recommend.csv for the same.</a:t>
            </a:r>
            <a:endParaRPr sz="1600" b="0" i="0" u="none" strike="noStrike" cap="none" dirty="0">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50</a:t>
            </a:fld>
            <a:endParaRPr sz="120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0" name="Google Shape;178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How recommender systems solve our day to day problems with respect to the above slide</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a:t>
            </a:fld>
            <a:endParaRPr lang="en-US" dirty="0"/>
          </a:p>
        </p:txBody>
      </p:sp>
    </p:spTree>
    <p:extLst>
      <p:ext uri="{BB962C8B-B14F-4D97-AF65-F5344CB8AC3E}">
        <p14:creationId xmlns:p14="http://schemas.microsoft.com/office/powerpoint/2010/main" val="1806070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Explain the above example of book recommendation on amazon </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7</a:t>
            </a:fld>
            <a:endParaRPr lang="en-US" dirty="0"/>
          </a:p>
        </p:txBody>
      </p:sp>
    </p:spTree>
    <p:extLst>
      <p:ext uri="{BB962C8B-B14F-4D97-AF65-F5344CB8AC3E}">
        <p14:creationId xmlns:p14="http://schemas.microsoft.com/office/powerpoint/2010/main" val="504307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Each of the purposes of recommendation systems which leaded to its success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8</a:t>
            </a:fld>
            <a:endParaRPr lang="en-US" dirty="0"/>
          </a:p>
        </p:txBody>
      </p:sp>
    </p:spTree>
    <p:extLst>
      <p:ext uri="{BB962C8B-B14F-4D97-AF65-F5344CB8AC3E}">
        <p14:creationId xmlns:p14="http://schemas.microsoft.com/office/powerpoint/2010/main" val="205090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9</a:t>
            </a:fld>
            <a:endParaRPr lang="en-US" dirty="0"/>
          </a:p>
        </p:txBody>
      </p:sp>
    </p:spTree>
    <p:extLst>
      <p:ext uri="{BB962C8B-B14F-4D97-AF65-F5344CB8AC3E}">
        <p14:creationId xmlns:p14="http://schemas.microsoft.com/office/powerpoint/2010/main" val="3073253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dirty="0">
                <a:latin typeface="Open Sans" panose="020B0606030504020204" pitchFamily="34" charset="0"/>
                <a:ea typeface="Open Sans" panose="020B0606030504020204" pitchFamily="34" charset="0"/>
                <a:cs typeface="Open Sans" panose="020B0606030504020204" pitchFamily="34" charset="0"/>
              </a:rPr>
              <a:t>Trainer Notes: Explain the following:</a:t>
            </a:r>
          </a:p>
          <a:p>
            <a:pPr marL="342900" indent="-342900">
              <a:buAutoNum type="arabicPeriod"/>
            </a:pPr>
            <a:r>
              <a:rPr lang="en-IN" dirty="0"/>
              <a:t>The above scenario where the most relevant item is recommended based on the user profile and contextual parameters (personalized recommendations)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10</a:t>
            </a:fld>
            <a:endParaRPr lang="en-US" dirty="0"/>
          </a:p>
        </p:txBody>
      </p:sp>
    </p:spTree>
    <p:extLst>
      <p:ext uri="{BB962C8B-B14F-4D97-AF65-F5344CB8AC3E}">
        <p14:creationId xmlns:p14="http://schemas.microsoft.com/office/powerpoint/2010/main" val="100169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228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5516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85542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67164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60" name="Rectangle 59"/>
          <p:cNvSpPr/>
          <p:nvPr userDrawn="1"/>
        </p:nvSpPr>
        <p:spPr>
          <a:xfrm>
            <a:off x="0" y="6789112"/>
            <a:ext cx="16313155" cy="2354888"/>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62" name="TextBox 61"/>
          <p:cNvSpPr txBox="1"/>
          <p:nvPr userDrawn="1"/>
        </p:nvSpPr>
        <p:spPr>
          <a:xfrm>
            <a:off x="489441" y="6843544"/>
            <a:ext cx="4078009" cy="430887"/>
          </a:xfrm>
          <a:prstGeom prst="rect">
            <a:avLst/>
          </a:prstGeom>
          <a:noFill/>
        </p:spPr>
        <p:txBody>
          <a:bodyPr wrap="square" rtlCol="0">
            <a:spAutoFit/>
          </a:bodyPr>
          <a:lstStyle/>
          <a:p>
            <a:pPr algn="l"/>
            <a:r>
              <a:rPr lang="en-US" sz="2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correct answers are</a:t>
            </a:r>
          </a:p>
        </p:txBody>
      </p:sp>
      <p:cxnSp>
        <p:nvCxnSpPr>
          <p:cNvPr id="63" name="Straight Connector 62"/>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402163" y="7435667"/>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65" name="Content Placeholder 3"/>
          <p:cNvSpPr>
            <a:spLocks noGrp="1"/>
          </p:cNvSpPr>
          <p:nvPr>
            <p:ph sz="quarter" idx="37"/>
          </p:nvPr>
        </p:nvSpPr>
        <p:spPr>
          <a:xfrm>
            <a:off x="3894162" y="6760723"/>
            <a:ext cx="8790897" cy="619532"/>
          </a:xfrm>
          <a:prstGeom prst="rect">
            <a:avLst/>
          </a:prstGeom>
        </p:spPr>
        <p:txBody>
          <a:bodyPr wrap="none" anchor="ctr" anchorCtr="0">
            <a:normAutofit/>
          </a:bodyPr>
          <a:lstStyle>
            <a:lvl1pPr marL="304784" indent="-304784">
              <a:buNone/>
              <a:defRPr lang="en-US" sz="22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68" name="Text Placeholder 6"/>
          <p:cNvSpPr>
            <a:spLocks noGrp="1"/>
          </p:cNvSpPr>
          <p:nvPr>
            <p:ph type="body" sz="quarter" idx="26" hasCustomPrompt="1"/>
          </p:nvPr>
        </p:nvSpPr>
        <p:spPr>
          <a:xfrm>
            <a:off x="489443" y="7435667"/>
            <a:ext cx="15375004" cy="1333852"/>
          </a:xfrm>
          <a:prstGeom prst="rect">
            <a:avLst/>
          </a:prstGeom>
        </p:spPr>
        <p:txBody>
          <a:bodyPr anchor="t">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sz="2200" b="1">
                <a:solidFill>
                  <a:srgbClr val="404040"/>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Explanation: </a:t>
            </a:r>
            <a:r>
              <a:rPr lang="en-US" b="0" dirty="0"/>
              <a:t>Write the explanation in </a:t>
            </a:r>
            <a:r>
              <a:rPr lang="en-US" b="0" dirty="0" err="1"/>
              <a:t>openSans</a:t>
            </a:r>
            <a:r>
              <a:rPr lang="en-US" b="0" dirty="0"/>
              <a:t> 22, </a:t>
            </a:r>
            <a:r>
              <a:rPr lang="en-US" b="0" dirty="0" err="1"/>
              <a:t>unbold</a:t>
            </a:r>
            <a:r>
              <a:rPr lang="en-US" b="0" dirty="0"/>
              <a:t> font here</a:t>
            </a:r>
          </a:p>
          <a:p>
            <a:pPr lvl="0"/>
            <a:endParaRPr lang="en-US" dirty="0"/>
          </a:p>
        </p:txBody>
      </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57333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201404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page">
    <p:spTree>
      <p:nvGrpSpPr>
        <p:cNvPr id="1" name="Shape 52"/>
        <p:cNvGrpSpPr/>
        <p:nvPr/>
      </p:nvGrpSpPr>
      <p:grpSpPr>
        <a:xfrm>
          <a:off x="0" y="0"/>
          <a:ext cx="0" cy="0"/>
          <a:chOff x="0" y="0"/>
          <a:chExt cx="0" cy="0"/>
        </a:xfrm>
      </p:grpSpPr>
      <p:sp>
        <p:nvSpPr>
          <p:cNvPr id="53" name="Shape 53"/>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4" name="Shape 54"/>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55" name="Shape 55"/>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6" name="Shape 56"/>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7" name="Shape 57"/>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8" name="Shape 58"/>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9" name="Shape 59"/>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0" name="Shape 60"/>
          <p:cNvSpPr txBox="1">
            <a:spLocks noGrp="1"/>
          </p:cNvSpPr>
          <p:nvPr>
            <p:ph type="body" idx="1"/>
          </p:nvPr>
        </p:nvSpPr>
        <p:spPr>
          <a:xfrm>
            <a:off x="364902" y="1250983"/>
            <a:ext cx="15528769" cy="7268478"/>
          </a:xfrm>
          <a:prstGeom prst="rect">
            <a:avLst/>
          </a:prstGeom>
          <a:noFill/>
          <a:ln>
            <a:noFill/>
          </a:ln>
        </p:spPr>
        <p:txBody>
          <a:bodyPr lIns="91425" tIns="91425" rIns="91425" bIns="91425" anchor="t" anchorCtr="0"/>
          <a:lstStyle>
            <a:lvl1pPr marL="304792" marR="0" lvl="0" indent="-126992"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1pPr>
            <a:lvl2pPr marL="876278" marR="0" lvl="1" indent="-101578"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2pPr>
            <a:lvl3pPr marL="1547407" marR="0" lvl="2" indent="-163107"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3pPr>
            <a:lvl4pPr marL="2184345" marR="0" lvl="3" indent="-190444"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4pPr>
            <a:lvl5pPr marL="2793929" marR="0" lvl="4" indent="-190429"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0" y="190278"/>
            <a:ext cx="13306560" cy="670313"/>
          </a:xfrm>
          <a:prstGeom prst="rect">
            <a:avLst/>
          </a:prstGeom>
          <a:noFill/>
          <a:ln>
            <a:noFill/>
          </a:ln>
        </p:spPr>
        <p:txBody>
          <a:bodyPr lIns="91425" tIns="91425" rIns="91425" bIns="91425" anchor="ctr"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2" name="Shape 62"/>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pic>
        <p:nvPicPr>
          <p:cNvPr id="63" name="Shape 63" descr="Picture 16"/>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64" name="Shape 64"/>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355272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img/table layout">
    <p:spTree>
      <p:nvGrpSpPr>
        <p:cNvPr id="1" name="Shape 65"/>
        <p:cNvGrpSpPr/>
        <p:nvPr/>
      </p:nvGrpSpPr>
      <p:grpSpPr>
        <a:xfrm>
          <a:off x="0" y="0"/>
          <a:ext cx="0" cy="0"/>
          <a:chOff x="0" y="0"/>
          <a:chExt cx="0" cy="0"/>
        </a:xfrm>
      </p:grpSpPr>
      <p:sp>
        <p:nvSpPr>
          <p:cNvPr id="66" name="Shape 66"/>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7" name="Shape 67"/>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68" name="Shape 68"/>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9" name="Shape 69"/>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0" name="Shape 70"/>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1" name="Shape 71"/>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2" name="Shape 72"/>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3" name="Shape 73"/>
          <p:cNvSpPr txBox="1">
            <a:spLocks noGrp="1"/>
          </p:cNvSpPr>
          <p:nvPr>
            <p:ph type="body" idx="1"/>
          </p:nvPr>
        </p:nvSpPr>
        <p:spPr>
          <a:xfrm>
            <a:off x="1" y="190278"/>
            <a:ext cx="13306559" cy="670313"/>
          </a:xfrm>
          <a:prstGeom prst="rect">
            <a:avLst/>
          </a:prstGeom>
          <a:noFill/>
          <a:ln>
            <a:noFill/>
          </a:ln>
        </p:spPr>
        <p:txBody>
          <a:bodyPr lIns="91425" tIns="91425" rIns="91425" bIns="91425" anchor="ctr" anchorCtr="0"/>
          <a:lstStyle>
            <a:lvl1pPr marL="0" marR="0" lvl="0" indent="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1pPr>
            <a:lvl2pPr marL="0" marR="0" lvl="1" indent="5842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2pPr>
            <a:lvl3pPr marL="0" marR="0" lvl="2" indent="11684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3pPr>
            <a:lvl4pPr marL="0" marR="0" lvl="3" indent="17526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4pPr>
            <a:lvl5pPr marL="0" marR="0" lvl="4" indent="23495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4" name="Shape 74"/>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sp>
        <p:nvSpPr>
          <p:cNvPr id="75" name="Shape 75"/>
          <p:cNvSpPr txBox="1">
            <a:spLocks noGrp="1"/>
          </p:cNvSpPr>
          <p:nvPr>
            <p:ph type="body" idx="2"/>
          </p:nvPr>
        </p:nvSpPr>
        <p:spPr>
          <a:xfrm>
            <a:off x="1025296" y="2705305"/>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6" name="Shape 76"/>
          <p:cNvSpPr txBox="1">
            <a:spLocks noGrp="1"/>
          </p:cNvSpPr>
          <p:nvPr>
            <p:ph type="body" idx="3"/>
          </p:nvPr>
        </p:nvSpPr>
        <p:spPr>
          <a:xfrm>
            <a:off x="8831895" y="2712651"/>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7" name="Shape 77"/>
          <p:cNvSpPr txBox="1">
            <a:spLocks noGrp="1"/>
          </p:cNvSpPr>
          <p:nvPr>
            <p:ph type="body" idx="4"/>
          </p:nvPr>
        </p:nvSpPr>
        <p:spPr>
          <a:xfrm>
            <a:off x="364902" y="1250987"/>
            <a:ext cx="15528769" cy="93989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8" name="Shape 78"/>
          <p:cNvSpPr txBox="1">
            <a:spLocks noGrp="1"/>
          </p:cNvSpPr>
          <p:nvPr>
            <p:ph type="body" idx="5"/>
          </p:nvPr>
        </p:nvSpPr>
        <p:spPr>
          <a:xfrm>
            <a:off x="784947" y="3404198"/>
            <a:ext cx="6936000" cy="4788500"/>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9" name="Shape 79"/>
          <p:cNvSpPr txBox="1">
            <a:spLocks noGrp="1"/>
          </p:cNvSpPr>
          <p:nvPr>
            <p:ph type="body" idx="6"/>
          </p:nvPr>
        </p:nvSpPr>
        <p:spPr>
          <a:xfrm>
            <a:off x="8579903" y="3423017"/>
            <a:ext cx="6931147" cy="476968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pic>
        <p:nvPicPr>
          <p:cNvPr id="80" name="Shape 80" descr="Picture 22"/>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81" name="Shape 81"/>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43962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735270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6510683" y="885620"/>
            <a:ext cx="3234635"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Concepts Covered</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pic>
        <p:nvPicPr>
          <p:cNvPr id="3" name="Graphic 2">
            <a:extLst>
              <a:ext uri="{FF2B5EF4-FFF2-40B4-BE49-F238E27FC236}">
                <a16:creationId xmlns:a16="http://schemas.microsoft.com/office/drawing/2014/main" id="{30C03D52-0D5A-42A1-B373-44F331C6B87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5515" y="3732841"/>
            <a:ext cx="2275064" cy="2275064"/>
          </a:xfrm>
          <a:prstGeom prst="rect">
            <a:avLst/>
          </a:prstGeom>
        </p:spPr>
      </p:pic>
    </p:spTree>
    <p:extLst>
      <p:ext uri="{BB962C8B-B14F-4D97-AF65-F5344CB8AC3E}">
        <p14:creationId xmlns:p14="http://schemas.microsoft.com/office/powerpoint/2010/main" val="255396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te">
    <p:spTree>
      <p:nvGrpSpPr>
        <p:cNvPr id="1" name="Shape 59"/>
        <p:cNvGrpSpPr/>
        <p:nvPr/>
      </p:nvGrpSpPr>
      <p:grpSpPr>
        <a:xfrm>
          <a:off x="0" y="0"/>
          <a:ext cx="0" cy="0"/>
          <a:chOff x="0" y="0"/>
          <a:chExt cx="0" cy="0"/>
        </a:xfrm>
      </p:grpSpPr>
      <p:grpSp>
        <p:nvGrpSpPr>
          <p:cNvPr id="60" name="Shape 60"/>
          <p:cNvGrpSpPr/>
          <p:nvPr/>
        </p:nvGrpSpPr>
        <p:grpSpPr>
          <a:xfrm>
            <a:off x="4" y="1425868"/>
            <a:ext cx="16230596" cy="7659508"/>
            <a:chOff x="3" y="1425868"/>
            <a:chExt cx="16230596" cy="7659508"/>
          </a:xfrm>
        </p:grpSpPr>
        <p:grpSp>
          <p:nvGrpSpPr>
            <p:cNvPr id="61" name="Shape 61"/>
            <p:cNvGrpSpPr/>
            <p:nvPr/>
          </p:nvGrpSpPr>
          <p:grpSpPr>
            <a:xfrm>
              <a:off x="3" y="1425868"/>
              <a:ext cx="16230596" cy="4611508"/>
              <a:chOff x="0" y="4531017"/>
              <a:chExt cx="16230596" cy="4611508"/>
            </a:xfrm>
          </p:grpSpPr>
          <p:pic>
            <p:nvPicPr>
              <p:cNvPr id="62" name="Shape 62"/>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3" name="Shape 63"/>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4" name="Shape 64"/>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nvGrpSpPr>
            <p:cNvPr id="65" name="Shape 65"/>
            <p:cNvGrpSpPr/>
            <p:nvPr/>
          </p:nvGrpSpPr>
          <p:grpSpPr>
            <a:xfrm>
              <a:off x="3" y="4473868"/>
              <a:ext cx="16230596" cy="4611508"/>
              <a:chOff x="0" y="4531017"/>
              <a:chExt cx="16230596" cy="4611508"/>
            </a:xfrm>
          </p:grpSpPr>
          <p:pic>
            <p:nvPicPr>
              <p:cNvPr id="66" name="Shape 66"/>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7" name="Shape 67"/>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8" name="Shape 68"/>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sp>
        <p:nvSpPr>
          <p:cNvPr id="69" name="Shape 69"/>
          <p:cNvSpPr/>
          <p:nvPr/>
        </p:nvSpPr>
        <p:spPr>
          <a:xfrm>
            <a:off x="0" y="-1219199"/>
            <a:ext cx="16256003" cy="4476748"/>
          </a:xfrm>
          <a:prstGeom prst="rect">
            <a:avLst/>
          </a:prstGeom>
          <a:solidFill>
            <a:srgbClr val="56BFF4"/>
          </a:solidFill>
          <a:ln>
            <a:noFill/>
          </a:ln>
        </p:spPr>
        <p:txBody>
          <a:bodyPr lIns="91425" tIns="45700" rIns="91425" bIns="45700" anchor="ctr" anchorCtr="0">
            <a:noAutofit/>
          </a:bodyPr>
          <a:lstStyle/>
          <a:p>
            <a:pPr marL="0" marR="0" lvl="0" indent="0" algn="ctr" rtl="0">
              <a:spcBef>
                <a:spcPts val="0"/>
              </a:spcBef>
              <a:buNone/>
            </a:pPr>
            <a:endParaRPr sz="1843" b="0" i="0" u="none" strike="noStrike" cap="none" dirty="0">
              <a:solidFill>
                <a:srgbClr val="FFFFFF"/>
              </a:solidFill>
              <a:latin typeface="Calibri"/>
              <a:ea typeface="Calibri"/>
              <a:cs typeface="Calibri"/>
              <a:sym typeface="Calibri"/>
            </a:endParaRPr>
          </a:p>
        </p:txBody>
      </p:sp>
      <p:pic>
        <p:nvPicPr>
          <p:cNvPr id="70" name="Shape 70"/>
          <p:cNvPicPr preferRelativeResize="0"/>
          <p:nvPr/>
        </p:nvPicPr>
        <p:blipFill rotWithShape="1">
          <a:blip r:embed="rId3">
            <a:alphaModFix/>
          </a:blip>
          <a:srcRect/>
          <a:stretch/>
        </p:blipFill>
        <p:spPr>
          <a:xfrm>
            <a:off x="0" y="-1246720"/>
            <a:ext cx="16256000" cy="4504271"/>
          </a:xfrm>
          <a:prstGeom prst="rect">
            <a:avLst/>
          </a:prstGeom>
          <a:noFill/>
          <a:ln>
            <a:noFill/>
          </a:ln>
        </p:spPr>
      </p:pic>
      <p:grpSp>
        <p:nvGrpSpPr>
          <p:cNvPr id="71" name="Shape 71"/>
          <p:cNvGrpSpPr/>
          <p:nvPr/>
        </p:nvGrpSpPr>
        <p:grpSpPr>
          <a:xfrm>
            <a:off x="0" y="3238671"/>
            <a:ext cx="16255999" cy="130963"/>
            <a:chOff x="0" y="474414"/>
            <a:chExt cx="7908924" cy="61411"/>
          </a:xfrm>
        </p:grpSpPr>
        <p:sp>
          <p:nvSpPr>
            <p:cNvPr id="72" name="Shape 72"/>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3" name="Shape 73"/>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4" name="Shape 74"/>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5" name="Shape 75"/>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6" name="Shape 76"/>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7" name="Shape 77"/>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8" name="Shape 78"/>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grpSp>
      <p:sp>
        <p:nvSpPr>
          <p:cNvPr id="79" name="Shape 79"/>
          <p:cNvSpPr txBox="1">
            <a:spLocks noGrp="1"/>
          </p:cNvSpPr>
          <p:nvPr>
            <p:ph type="body" idx="1"/>
          </p:nvPr>
        </p:nvSpPr>
        <p:spPr>
          <a:xfrm>
            <a:off x="926745" y="1676697"/>
            <a:ext cx="12378946" cy="5355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chemeClr val="lt1"/>
              </a:buClr>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2"/>
          </p:nvPr>
        </p:nvSpPr>
        <p:spPr>
          <a:xfrm>
            <a:off x="926744" y="2380588"/>
            <a:ext cx="12378949" cy="4801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rgbClr val="0F547B"/>
              </a:buClr>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81" name="Shape 81"/>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53993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7199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4" name="Shape 84"/>
          <p:cNvSpPr txBox="1">
            <a:spLocks noGrp="1"/>
          </p:cNvSpPr>
          <p:nvPr>
            <p:ph type="title"/>
          </p:nvPr>
        </p:nvSpPr>
        <p:spPr>
          <a:xfrm>
            <a:off x="3079" y="319676"/>
            <a:ext cx="16258031" cy="665045"/>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F3F3F"/>
              </a:buClr>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20319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25" name="TextBox 24"/>
          <p:cNvSpPr txBox="1"/>
          <p:nvPr userDrawn="1"/>
        </p:nvSpPr>
        <p:spPr>
          <a:xfrm>
            <a:off x="88120" y="8713208"/>
            <a:ext cx="3817263" cy="369332"/>
          </a:xfrm>
          <a:prstGeom prst="rect">
            <a:avLst/>
          </a:prstGeom>
          <a:noFill/>
        </p:spPr>
        <p:txBody>
          <a:bodyPr wrap="none" rtlCol="0" anchor="ctr">
            <a:spAutoFit/>
          </a:bodyPr>
          <a:lstStyle/>
          <a:p>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pic>
        <p:nvPicPr>
          <p:cNvPr id="4" name="Picture 3">
            <a:extLst>
              <a:ext uri="{FF2B5EF4-FFF2-40B4-BE49-F238E27FC236}">
                <a16:creationId xmlns:a16="http://schemas.microsoft.com/office/drawing/2014/main" id="{32F9E0B8-BA73-4E9F-A5CC-D55C7ED8A7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73559" y="176536"/>
            <a:ext cx="2589088" cy="768096"/>
          </a:xfrm>
          <a:prstGeom prst="rect">
            <a:avLst/>
          </a:prstGeom>
        </p:spPr>
      </p:pic>
    </p:spTree>
    <p:extLst>
      <p:ext uri="{BB962C8B-B14F-4D97-AF65-F5344CB8AC3E}">
        <p14:creationId xmlns:p14="http://schemas.microsoft.com/office/powerpoint/2010/main" val="125711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ummary">
  <p:cSld name="1_Summary">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532" name="Google Shape;532;p62"/>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533" name="Google Shape;533;p62"/>
          <p:cNvGrpSpPr/>
          <p:nvPr/>
        </p:nvGrpSpPr>
        <p:grpSpPr>
          <a:xfrm>
            <a:off x="0" y="-4724"/>
            <a:ext cx="16256000" cy="195000"/>
            <a:chOff x="0" y="-4724"/>
            <a:chExt cx="16256000" cy="195000"/>
          </a:xfrm>
        </p:grpSpPr>
        <p:sp>
          <p:nvSpPr>
            <p:cNvPr id="534" name="Google Shape;534;p6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5" name="Google Shape;535;p6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Open Sans"/>
                <a:ea typeface="Open Sans"/>
                <a:cs typeface="Open Sans"/>
                <a:sym typeface="Open Sans"/>
              </a:endParaRPr>
            </a:p>
          </p:txBody>
        </p:sp>
        <p:sp>
          <p:nvSpPr>
            <p:cNvPr id="536" name="Google Shape;536;p6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7" name="Google Shape;537;p6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8" name="Google Shape;538;p6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9" name="Google Shape;539;p6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40" name="Google Shape;540;p6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grpSp>
      <p:pic>
        <p:nvPicPr>
          <p:cNvPr id="541" name="Google Shape;541;p62"/>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542" name="Google Shape;542;p62"/>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62"/>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62"/>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5" name="Google Shape;545;p62"/>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6" name="Google Shape;546;p62"/>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547" name="Google Shape;547;p62"/>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3F3F3F"/>
                </a:solidFill>
                <a:latin typeface="Open Sans ExtraBold"/>
                <a:ea typeface="Open Sans ExtraBold"/>
                <a:cs typeface="Open Sans ExtraBold"/>
                <a:sym typeface="Open Sans ExtraBold"/>
              </a:rPr>
              <a:t>Key Takeaways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046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548"/>
        <p:cNvGrpSpPr/>
        <p:nvPr/>
      </p:nvGrpSpPr>
      <p:grpSpPr>
        <a:xfrm>
          <a:off x="0" y="0"/>
          <a:ext cx="0" cy="0"/>
          <a:chOff x="0" y="0"/>
          <a:chExt cx="0" cy="0"/>
        </a:xfrm>
      </p:grpSpPr>
      <p:pic>
        <p:nvPicPr>
          <p:cNvPr id="549" name="Google Shape;549;p63"/>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550" name="Google Shape;550;p63"/>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800" b="1" i="0" u="none" strike="noStrike" cap="none">
                <a:solidFill>
                  <a:schemeClr val="lt1"/>
                </a:solidFill>
                <a:latin typeface="Open Sans ExtraBold"/>
                <a:ea typeface="Open Sans ExtraBold"/>
                <a:cs typeface="Open Sans ExtraBold"/>
                <a:sym typeface="Open Sans ExtraBold"/>
              </a:rPr>
              <a:t>Knowledge Check</a:t>
            </a:r>
            <a:endParaRPr/>
          </a:p>
        </p:txBody>
      </p:sp>
      <p:grpSp>
        <p:nvGrpSpPr>
          <p:cNvPr id="551" name="Google Shape;551;p63"/>
          <p:cNvGrpSpPr/>
          <p:nvPr/>
        </p:nvGrpSpPr>
        <p:grpSpPr>
          <a:xfrm>
            <a:off x="0" y="-7450"/>
            <a:ext cx="16256000" cy="130964"/>
            <a:chOff x="0" y="474414"/>
            <a:chExt cx="7908925" cy="61412"/>
          </a:xfrm>
        </p:grpSpPr>
        <p:sp>
          <p:nvSpPr>
            <p:cNvPr id="552" name="Google Shape;552;p6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3" name="Google Shape;553;p6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4" name="Google Shape;554;p6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5" name="Google Shape;555;p6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6" name="Google Shape;556;p6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7" name="Google Shape;557;p6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8" name="Google Shape;558;p6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10250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903753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8478749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9"/>
        <p:cNvGrpSpPr/>
        <p:nvPr/>
      </p:nvGrpSpPr>
      <p:grpSpPr>
        <a:xfrm>
          <a:off x="0" y="0"/>
          <a:ext cx="0" cy="0"/>
          <a:chOff x="0" y="0"/>
          <a:chExt cx="0" cy="0"/>
        </a:xfrm>
      </p:grpSpPr>
      <p:sp>
        <p:nvSpPr>
          <p:cNvPr id="220" name="Google Shape;220;p47"/>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221" name="Google Shape;221;p47"/>
          <p:cNvGrpSpPr/>
          <p:nvPr/>
        </p:nvGrpSpPr>
        <p:grpSpPr>
          <a:xfrm>
            <a:off x="-3" y="7545045"/>
            <a:ext cx="16256000" cy="130964"/>
            <a:chOff x="0" y="474414"/>
            <a:chExt cx="7908925" cy="61412"/>
          </a:xfrm>
        </p:grpSpPr>
        <p:sp>
          <p:nvSpPr>
            <p:cNvPr id="222" name="Google Shape;222;p4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3" name="Google Shape;223;p4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4" name="Google Shape;224;p4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5" name="Google Shape;225;p4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6" name="Google Shape;226;p4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7" name="Google Shape;227;p4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8" name="Google Shape;228;p47"/>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sp>
        <p:nvSpPr>
          <p:cNvPr id="229" name="Google Shape;229;p47"/>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30" name="Google Shape;230;p47"/>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231" name="Google Shape;231;p47"/>
          <p:cNvGrpSpPr/>
          <p:nvPr/>
        </p:nvGrpSpPr>
        <p:grpSpPr>
          <a:xfrm>
            <a:off x="2493994" y="2493927"/>
            <a:ext cx="3549856" cy="3683090"/>
            <a:chOff x="1430872" y="1152875"/>
            <a:chExt cx="1727088" cy="1727088"/>
          </a:xfrm>
        </p:grpSpPr>
        <p:sp>
          <p:nvSpPr>
            <p:cNvPr id="232" name="Google Shape;232;p47"/>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pic>
          <p:nvPicPr>
            <p:cNvPr id="233" name="Google Shape;233;p47"/>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34" name="Google Shape;234;p47"/>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35" name="Google Shape;235;p47"/>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42208655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10395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2800"/>
              <a:buFont typeface="Arial"/>
              <a:buNone/>
              <a:defRPr sz="2800" b="0"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3200"/>
              <a:buFont typeface="Arial"/>
              <a:buNone/>
              <a:defRPr sz="3200" b="1"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grpSp>
      <p:sp>
        <p:nvSpPr>
          <p:cNvPr id="28" name="Google Shape;28;p2"/>
          <p:cNvSpPr txBox="1"/>
          <p:nvPr/>
        </p:nvSpPr>
        <p:spPr>
          <a:xfrm>
            <a:off x="88120" y="8713208"/>
            <a:ext cx="381726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lt1"/>
                </a:solidFill>
                <a:latin typeface="Open Sans"/>
                <a:ea typeface="Open Sans"/>
                <a:cs typeface="Open Sans"/>
                <a:sym typeface="Open Sans"/>
              </a:rPr>
              <a:t>©</a:t>
            </a:r>
            <a:r>
              <a:rPr lang="en-US" sz="1800" b="0" i="0" u="none" strike="noStrike" cap="none">
                <a:solidFill>
                  <a:schemeClr val="dk1"/>
                </a:solidFill>
                <a:latin typeface="Open Sans"/>
                <a:ea typeface="Open Sans"/>
                <a:cs typeface="Open Sans"/>
                <a:sym typeface="Open Sans"/>
              </a:rPr>
              <a:t> </a:t>
            </a:r>
            <a:r>
              <a:rPr lang="en-US" sz="1800" b="0" i="0" u="none" strike="noStrike" cap="none">
                <a:solidFill>
                  <a:schemeClr val="lt1"/>
                </a:solidFill>
                <a:latin typeface="Open Sans"/>
                <a:ea typeface="Open Sans"/>
                <a:cs typeface="Open Sans"/>
                <a:sym typeface="Open Sans"/>
              </a:rPr>
              <a:t>Simplilearn. All rights reserved.</a:t>
            </a:r>
            <a:endParaRPr/>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350856" y="176536"/>
            <a:ext cx="2589088" cy="768096"/>
          </a:xfrm>
          <a:prstGeom prst="rect">
            <a:avLst/>
          </a:prstGeom>
          <a:noFill/>
          <a:ln>
            <a:noFill/>
          </a:ln>
        </p:spPr>
      </p:pic>
    </p:spTree>
    <p:extLst>
      <p:ext uri="{BB962C8B-B14F-4D97-AF65-F5344CB8AC3E}">
        <p14:creationId xmlns:p14="http://schemas.microsoft.com/office/powerpoint/2010/main" val="3283432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chemeClr val="lt1"/>
              </a:buClr>
              <a:buSzPts val="3200"/>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rgbClr val="0F547B"/>
              </a:buClr>
              <a:buSzPts val="2800"/>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400009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153935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0064347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Summary">
  <p:cSld name="1_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84" name="Google Shape;84;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5" name="Google Shape;85;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6" name="Google Shape;86;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7" name="Google Shape;87;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pic>
        <p:nvPicPr>
          <p:cNvPr id="91" name="Google Shape;91;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2" name="Google Shape;92;p6"/>
          <p:cNvSpPr txBox="1">
            <a:spLocks noGrp="1"/>
          </p:cNvSpPr>
          <p:nvPr>
            <p:ph type="body" idx="1"/>
          </p:nvPr>
        </p:nvSpPr>
        <p:spPr>
          <a:xfrm>
            <a:off x="5249459" y="2742873"/>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6"/>
          <p:cNvSpPr txBox="1">
            <a:spLocks noGrp="1"/>
          </p:cNvSpPr>
          <p:nvPr>
            <p:ph type="body" idx="2"/>
          </p:nvPr>
        </p:nvSpPr>
        <p:spPr>
          <a:xfrm>
            <a:off x="5249459" y="393557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6"/>
          <p:cNvSpPr txBox="1">
            <a:spLocks noGrp="1"/>
          </p:cNvSpPr>
          <p:nvPr>
            <p:ph type="body" idx="3"/>
          </p:nvPr>
        </p:nvSpPr>
        <p:spPr>
          <a:xfrm>
            <a:off x="5249459" y="5128267"/>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body" idx="4"/>
          </p:nvPr>
        </p:nvSpPr>
        <p:spPr>
          <a:xfrm>
            <a:off x="5249459" y="6320965"/>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 name="Google Shape;96;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7" name="Google Shape;97;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extLst>
      <p:ext uri="{BB962C8B-B14F-4D97-AF65-F5344CB8AC3E}">
        <p14:creationId xmlns:p14="http://schemas.microsoft.com/office/powerpoint/2010/main" val="3877606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Title page">
  <p:cSld name="1_Title page">
    <p:spTree>
      <p:nvGrpSpPr>
        <p:cNvPr id="1" name="Shape 163"/>
        <p:cNvGrpSpPr/>
        <p:nvPr/>
      </p:nvGrpSpPr>
      <p:grpSpPr>
        <a:xfrm>
          <a:off x="0" y="0"/>
          <a:ext cx="0" cy="0"/>
          <a:chOff x="0" y="0"/>
          <a:chExt cx="0" cy="0"/>
        </a:xfrm>
      </p:grpSpPr>
      <p:grpSp>
        <p:nvGrpSpPr>
          <p:cNvPr id="164" name="Google Shape;164;p10"/>
          <p:cNvGrpSpPr/>
          <p:nvPr/>
        </p:nvGrpSpPr>
        <p:grpSpPr>
          <a:xfrm>
            <a:off x="0" y="4423428"/>
            <a:ext cx="16925364" cy="4792282"/>
            <a:chOff x="0" y="4606764"/>
            <a:chExt cx="16306800" cy="4233210"/>
          </a:xfrm>
        </p:grpSpPr>
        <p:pic>
          <p:nvPicPr>
            <p:cNvPr id="165" name="Google Shape;165;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66" name="Google Shape;166;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67" name="Google Shape;167;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68" name="Google Shape;168;p10"/>
          <p:cNvGrpSpPr/>
          <p:nvPr/>
        </p:nvGrpSpPr>
        <p:grpSpPr>
          <a:xfrm>
            <a:off x="0" y="123514"/>
            <a:ext cx="16925364" cy="4792282"/>
            <a:chOff x="0" y="4606764"/>
            <a:chExt cx="16306800" cy="4233210"/>
          </a:xfrm>
        </p:grpSpPr>
        <p:pic>
          <p:nvPicPr>
            <p:cNvPr id="169" name="Google Shape;169;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70" name="Google Shape;170;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71" name="Google Shape;171;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72" name="Google Shape;172;p10"/>
          <p:cNvGrpSpPr/>
          <p:nvPr/>
        </p:nvGrpSpPr>
        <p:grpSpPr>
          <a:xfrm>
            <a:off x="0" y="-24382"/>
            <a:ext cx="16925362" cy="153283"/>
            <a:chOff x="0" y="474414"/>
            <a:chExt cx="7908924" cy="61411"/>
          </a:xfrm>
        </p:grpSpPr>
        <p:sp>
          <p:nvSpPr>
            <p:cNvPr id="173" name="Google Shape;173;p10"/>
            <p:cNvSpPr/>
            <p:nvPr/>
          </p:nvSpPr>
          <p:spPr>
            <a:xfrm>
              <a:off x="0" y="474414"/>
              <a:ext cx="711993"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4" name="Google Shape;174;p10"/>
            <p:cNvSpPr/>
            <p:nvPr/>
          </p:nvSpPr>
          <p:spPr>
            <a:xfrm>
              <a:off x="711993" y="474414"/>
              <a:ext cx="3455194" cy="61411"/>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5" name="Google Shape;175;p10"/>
            <p:cNvSpPr/>
            <p:nvPr/>
          </p:nvSpPr>
          <p:spPr>
            <a:xfrm>
              <a:off x="4167187" y="474414"/>
              <a:ext cx="683418" cy="61411"/>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6" name="Google Shape;176;p10"/>
            <p:cNvSpPr/>
            <p:nvPr/>
          </p:nvSpPr>
          <p:spPr>
            <a:xfrm>
              <a:off x="4850605" y="474414"/>
              <a:ext cx="228600"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7" name="Google Shape;177;p10"/>
            <p:cNvSpPr/>
            <p:nvPr/>
          </p:nvSpPr>
          <p:spPr>
            <a:xfrm>
              <a:off x="5079205" y="474414"/>
              <a:ext cx="80962" cy="61411"/>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8" name="Google Shape;178;p10"/>
            <p:cNvSpPr/>
            <p:nvPr/>
          </p:nvSpPr>
          <p:spPr>
            <a:xfrm>
              <a:off x="5160169" y="474414"/>
              <a:ext cx="812005" cy="61411"/>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9" name="Google Shape;179;p10"/>
            <p:cNvSpPr/>
            <p:nvPr/>
          </p:nvSpPr>
          <p:spPr>
            <a:xfrm>
              <a:off x="5972175" y="474414"/>
              <a:ext cx="1936749" cy="61411"/>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grpSp>
      <p:sp>
        <p:nvSpPr>
          <p:cNvPr id="180" name="Google Shape;180;p10"/>
          <p:cNvSpPr txBox="1">
            <a:spLocks noGrp="1"/>
          </p:cNvSpPr>
          <p:nvPr>
            <p:ph type="body" idx="1"/>
          </p:nvPr>
        </p:nvSpPr>
        <p:spPr>
          <a:xfrm>
            <a:off x="1886347" y="3734607"/>
            <a:ext cx="12483308" cy="5909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3600"/>
              <a:buFont typeface="Arial"/>
              <a:buNone/>
              <a:defRPr sz="3600" b="0" i="0" u="none" strike="noStrike" cap="none">
                <a:solidFill>
                  <a:srgbClr val="404040"/>
                </a:solidFill>
                <a:latin typeface="Open Sans ExtraBold"/>
                <a:ea typeface="Open Sans ExtraBold"/>
                <a:cs typeface="Open Sans ExtraBold"/>
                <a:sym typeface="Open Sans ExtraBold"/>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1" name="Google Shape;181;p10"/>
          <p:cNvSpPr txBox="1">
            <a:spLocks noGrp="1"/>
          </p:cNvSpPr>
          <p:nvPr>
            <p:ph type="body" idx="2"/>
          </p:nvPr>
        </p:nvSpPr>
        <p:spPr>
          <a:xfrm>
            <a:off x="2453769" y="4553376"/>
            <a:ext cx="11348462" cy="4801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2800"/>
              <a:buFont typeface="Arial"/>
              <a:buNone/>
              <a:defRPr sz="2800" b="0" i="0" u="none" strike="noStrike" cap="none">
                <a:solidFill>
                  <a:srgbClr val="404040"/>
                </a:solidFill>
                <a:latin typeface="Open Sans"/>
                <a:ea typeface="Open Sans"/>
                <a:cs typeface="Open Sans"/>
                <a:sym typeface="Open Sans"/>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182" name="Google Shape;182;p10"/>
          <p:cNvGrpSpPr/>
          <p:nvPr/>
        </p:nvGrpSpPr>
        <p:grpSpPr>
          <a:xfrm>
            <a:off x="391398" y="8733453"/>
            <a:ext cx="15571094" cy="410547"/>
            <a:chOff x="391397" y="8733452"/>
            <a:chExt cx="15571092" cy="410547"/>
          </a:xfrm>
        </p:grpSpPr>
        <p:pic>
          <p:nvPicPr>
            <p:cNvPr id="183" name="Google Shape;183;p10"/>
            <p:cNvPicPr preferRelativeResize="0"/>
            <p:nvPr/>
          </p:nvPicPr>
          <p:blipFill rotWithShape="1">
            <a:blip r:embed="rId3">
              <a:alphaModFix/>
            </a:blip>
            <a:srcRect l="91737" t="95510"/>
            <a:stretch/>
          </p:blipFill>
          <p:spPr>
            <a:xfrm>
              <a:off x="14667720" y="8733452"/>
              <a:ext cx="1294769" cy="410547"/>
            </a:xfrm>
            <a:prstGeom prst="rect">
              <a:avLst/>
            </a:prstGeom>
            <a:noFill/>
            <a:ln>
              <a:noFill/>
            </a:ln>
          </p:spPr>
        </p:pic>
        <p:sp>
          <p:nvSpPr>
            <p:cNvPr id="184" name="Google Shape;184;p10"/>
            <p:cNvSpPr txBox="1"/>
            <p:nvPr/>
          </p:nvSpPr>
          <p:spPr>
            <a:xfrm>
              <a:off x="391397" y="8735072"/>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dirty="0">
                  <a:solidFill>
                    <a:srgbClr val="A5A5A5"/>
                  </a:solidFill>
                  <a:latin typeface="Open Sans"/>
                  <a:ea typeface="Open Sans"/>
                  <a:cs typeface="Open Sans"/>
                  <a:sym typeface="Open Sans"/>
                </a:rPr>
                <a:t>©</a:t>
              </a:r>
              <a:r>
                <a:rPr lang="en-US" sz="1600" dirty="0" err="1">
                  <a:solidFill>
                    <a:srgbClr val="A5A5A5"/>
                  </a:solidFill>
                  <a:latin typeface="Open Sans"/>
                  <a:ea typeface="Open Sans"/>
                  <a:cs typeface="Open Sans"/>
                  <a:sym typeface="Open Sans"/>
                </a:rPr>
                <a:t>Simplilearn</a:t>
              </a:r>
              <a:r>
                <a:rPr lang="en-US" sz="1600" dirty="0">
                  <a:solidFill>
                    <a:srgbClr val="A5A5A5"/>
                  </a:solidFill>
                  <a:latin typeface="Open Sans"/>
                  <a:ea typeface="Open Sans"/>
                  <a:cs typeface="Open Sans"/>
                  <a:sym typeface="Open Sans"/>
                </a:rPr>
                <a:t>. All rights reserved</a:t>
              </a:r>
              <a:endParaRPr dirty="0"/>
            </a:p>
          </p:txBody>
        </p:sp>
      </p:grpSp>
    </p:spTree>
    <p:extLst>
      <p:ext uri="{BB962C8B-B14F-4D97-AF65-F5344CB8AC3E}">
        <p14:creationId xmlns:p14="http://schemas.microsoft.com/office/powerpoint/2010/main" val="14171274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185"/>
        <p:cNvGrpSpPr/>
        <p:nvPr/>
      </p:nvGrpSpPr>
      <p:grpSpPr>
        <a:xfrm>
          <a:off x="0" y="0"/>
          <a:ext cx="0" cy="0"/>
          <a:chOff x="0" y="0"/>
          <a:chExt cx="0" cy="0"/>
        </a:xfrm>
      </p:grpSpPr>
      <p:pic>
        <p:nvPicPr>
          <p:cNvPr id="186" name="Google Shape;186;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187" name="Google Shape;187;p11"/>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891843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88"/>
        <p:cNvGrpSpPr/>
        <p:nvPr/>
      </p:nvGrpSpPr>
      <p:grpSpPr>
        <a:xfrm>
          <a:off x="0" y="0"/>
          <a:ext cx="0" cy="0"/>
          <a:chOff x="0" y="0"/>
          <a:chExt cx="0" cy="0"/>
        </a:xfrm>
      </p:grpSpPr>
      <p:sp>
        <p:nvSpPr>
          <p:cNvPr id="189" name="Google Shape;189;p12"/>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0" name="Google Shape;190;p12"/>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1" name="Google Shape;191;p12"/>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2" name="Google Shape;192;p12"/>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3" name="Google Shape;193;p12"/>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4" name="Google Shape;194;p12"/>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5" name="Google Shape;195;p12"/>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6" name="Google Shape;196;p12"/>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197" name="Google Shape;197;p12"/>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198" name="Google Shape;198;p12"/>
          <p:cNvSpPr txBox="1">
            <a:spLocks noGrp="1"/>
          </p:cNvSpPr>
          <p:nvPr>
            <p:ph type="body" idx="1"/>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99" name="Google Shape;199;p12"/>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0" name="Google Shape;200;p12"/>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12"/>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02" name="Google Shape;202;p12"/>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3" name="Google Shape;203;p12"/>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04" name="Google Shape;204;p12"/>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pic>
        <p:nvPicPr>
          <p:cNvPr id="205" name="Google Shape;205;p12"/>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06" name="Google Shape;206;p12"/>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7" name="Google Shape;207;p12"/>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6987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208"/>
        <p:cNvGrpSpPr/>
        <p:nvPr/>
      </p:nvGrpSpPr>
      <p:grpSpPr>
        <a:xfrm>
          <a:off x="0" y="0"/>
          <a:ext cx="0" cy="0"/>
          <a:chOff x="0" y="0"/>
          <a:chExt cx="0" cy="0"/>
        </a:xfrm>
      </p:grpSpPr>
      <p:sp>
        <p:nvSpPr>
          <p:cNvPr id="209" name="Google Shape;209;p13"/>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10" name="Google Shape;210;p13"/>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11" name="Google Shape;211;p13"/>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12" name="Google Shape;212;p13"/>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13" name="Google Shape;213;p13"/>
          <p:cNvSpPr txBox="1">
            <a:spLocks noGrp="1"/>
          </p:cNvSpPr>
          <p:nvPr>
            <p:ph type="body" idx="1"/>
          </p:nvPr>
        </p:nvSpPr>
        <p:spPr>
          <a:xfrm>
            <a:off x="3662871" y="6760723"/>
            <a:ext cx="9022188" cy="61953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C9F37"/>
              </a:buClr>
              <a:buSzPts val="2400"/>
              <a:buFont typeface="Arial"/>
              <a:buNone/>
              <a:defRPr sz="2400" b="1" i="0" u="none" strike="noStrike" cap="none">
                <a:solidFill>
                  <a:srgbClr val="3C9F37"/>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13"/>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5" name="Google Shape;215;p13"/>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6" name="Google Shape;216;p13"/>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7" name="Google Shape;217;p13"/>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8" name="Google Shape;218;p13"/>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9" name="Google Shape;219;p13"/>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0" name="Google Shape;220;p13"/>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1" name="Google Shape;221;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22" name="Google Shape;222;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23" name="Google Shape;223;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4" name="Google Shape;224;p13"/>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6" name="Google Shape;226;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7" name="Google Shape;227;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8" name="Google Shape;228;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1" name="Google Shape;231;p13"/>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32" name="Google Shape;232;p13"/>
          <p:cNvSpPr txBox="1">
            <a:spLocks noGrp="1"/>
          </p:cNvSpPr>
          <p:nvPr>
            <p:ph type="body" idx="5"/>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13"/>
          <p:cNvSpPr txBox="1">
            <a:spLocks noGrp="1"/>
          </p:cNvSpPr>
          <p:nvPr>
            <p:ph type="body" idx="6"/>
          </p:nvPr>
        </p:nvSpPr>
        <p:spPr>
          <a:xfrm>
            <a:off x="427451" y="7435666"/>
            <a:ext cx="15375004" cy="133385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284094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34"/>
        <p:cNvGrpSpPr/>
        <p:nvPr/>
      </p:nvGrpSpPr>
      <p:grpSpPr>
        <a:xfrm>
          <a:off x="0" y="0"/>
          <a:ext cx="0" cy="0"/>
          <a:chOff x="0" y="0"/>
          <a:chExt cx="0" cy="0"/>
        </a:xfrm>
      </p:grpSpPr>
      <p:sp>
        <p:nvSpPr>
          <p:cNvPr id="235" name="Google Shape;235;p14"/>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236" name="Google Shape;236;p14"/>
          <p:cNvGrpSpPr/>
          <p:nvPr/>
        </p:nvGrpSpPr>
        <p:grpSpPr>
          <a:xfrm>
            <a:off x="-3" y="7545045"/>
            <a:ext cx="16256000" cy="130964"/>
            <a:chOff x="0" y="474414"/>
            <a:chExt cx="7908925" cy="61412"/>
          </a:xfrm>
        </p:grpSpPr>
        <p:sp>
          <p:nvSpPr>
            <p:cNvPr id="237" name="Google Shape;23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8" name="Google Shape;23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9" name="Google Shape;23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0" name="Google Shape;24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1" name="Google Shape;24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2" name="Google Shape;24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3" name="Google Shape;24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244" name="Google Shape;244;p14"/>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5" name="Google Shape;245;p14"/>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46" name="Google Shape;246;p14"/>
          <p:cNvGrpSpPr/>
          <p:nvPr/>
        </p:nvGrpSpPr>
        <p:grpSpPr>
          <a:xfrm>
            <a:off x="2493994" y="2493927"/>
            <a:ext cx="3549856" cy="3683090"/>
            <a:chOff x="1430872" y="1152875"/>
            <a:chExt cx="1727088" cy="1727088"/>
          </a:xfrm>
        </p:grpSpPr>
        <p:sp>
          <p:nvSpPr>
            <p:cNvPr id="247" name="Google Shape;247;p14"/>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48" name="Google Shape;248;p14"/>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49" name="Google Shape;249;p14"/>
          <p:cNvPicPr preferRelativeResize="0"/>
          <p:nvPr/>
        </p:nvPicPr>
        <p:blipFill rotWithShape="1">
          <a:blip r:embed="rId3">
            <a:alphaModFix/>
          </a:blip>
          <a:srcRect/>
          <a:stretch/>
        </p:blipFill>
        <p:spPr>
          <a:xfrm>
            <a:off x="13413430" y="174759"/>
            <a:ext cx="2673811" cy="771649"/>
          </a:xfrm>
          <a:prstGeom prst="rect">
            <a:avLst/>
          </a:prstGeom>
          <a:noFill/>
          <a:ln>
            <a:noFill/>
          </a:ln>
        </p:spPr>
      </p:pic>
    </p:spTree>
    <p:extLst>
      <p:ext uri="{BB962C8B-B14F-4D97-AF65-F5344CB8AC3E}">
        <p14:creationId xmlns:p14="http://schemas.microsoft.com/office/powerpoint/2010/main" val="31063347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bjctive">
  <p:cSld name="Objctive">
    <p:spTree>
      <p:nvGrpSpPr>
        <p:cNvPr id="1" name="Shape 250"/>
        <p:cNvGrpSpPr/>
        <p:nvPr/>
      </p:nvGrpSpPr>
      <p:grpSpPr>
        <a:xfrm>
          <a:off x="0" y="0"/>
          <a:ext cx="0" cy="0"/>
          <a:chOff x="0" y="0"/>
          <a:chExt cx="0" cy="0"/>
        </a:xfrm>
      </p:grpSpPr>
      <p:sp>
        <p:nvSpPr>
          <p:cNvPr id="251" name="Google Shape;251;p15"/>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2" name="Google Shape;252;p15"/>
          <p:cNvSpPr txBox="1">
            <a:spLocks noGrp="1"/>
          </p:cNvSpPr>
          <p:nvPr>
            <p:ph type="body" idx="1"/>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15"/>
          <p:cNvSpPr txBox="1">
            <a:spLocks noGrp="1"/>
          </p:cNvSpPr>
          <p:nvPr>
            <p:ph type="body" idx="2"/>
          </p:nvPr>
        </p:nvSpPr>
        <p:spPr>
          <a:xfrm>
            <a:off x="4089699" y="1242018"/>
            <a:ext cx="11814231" cy="7268479"/>
          </a:xfrm>
          <a:prstGeom prst="rect">
            <a:avLst/>
          </a:prstGeom>
          <a:noFill/>
          <a:ln>
            <a:noFill/>
          </a:ln>
        </p:spPr>
        <p:txBody>
          <a:bodyPr spcFirstLastPara="1" wrap="square" lIns="91425" tIns="91425" rIns="91425" bIns="91425" anchor="t" anchorCtr="0"/>
          <a:lstStyle>
            <a:lvl1pPr marL="457200" marR="0" lvl="0" indent="-406400" algn="l" rtl="0">
              <a:lnSpc>
                <a:spcPct val="15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54" name="Google Shape;254;p15"/>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4342581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255"/>
        <p:cNvGrpSpPr/>
        <p:nvPr/>
      </p:nvGrpSpPr>
      <p:grpSpPr>
        <a:xfrm>
          <a:off x="0" y="0"/>
          <a:ext cx="0" cy="0"/>
          <a:chOff x="0" y="0"/>
          <a:chExt cx="0" cy="0"/>
        </a:xfrm>
      </p:grpSpPr>
      <p:sp>
        <p:nvSpPr>
          <p:cNvPr id="256" name="Google Shape;256;p16"/>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7" name="Google Shape;257;p16"/>
          <p:cNvSpPr txBox="1">
            <a:spLocks noGrp="1"/>
          </p:cNvSpPr>
          <p:nvPr>
            <p:ph type="body" idx="1"/>
          </p:nvPr>
        </p:nvSpPr>
        <p:spPr>
          <a:xfrm>
            <a:off x="364903" y="1250986"/>
            <a:ext cx="15528769" cy="4974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16"/>
          <p:cNvSpPr txBox="1">
            <a:spLocks noGrp="1"/>
          </p:cNvSpPr>
          <p:nvPr>
            <p:ph type="body" idx="2"/>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16"/>
          <p:cNvSpPr txBox="1">
            <a:spLocks noGrp="1"/>
          </p:cNvSpPr>
          <p:nvPr>
            <p:ph type="body" idx="3"/>
          </p:nvPr>
        </p:nvSpPr>
        <p:spPr>
          <a:xfrm>
            <a:off x="364903" y="2031140"/>
            <a:ext cx="15528769" cy="6145707"/>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60" name="Google Shape;260;p16"/>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14860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8235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286095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42945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90317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9462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5522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39111877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4" r:id="rId12"/>
    <p:sldLayoutId id="2147483671" r:id="rId13"/>
    <p:sldLayoutId id="2147483670" r:id="rId14"/>
    <p:sldLayoutId id="2147483696" r:id="rId15"/>
    <p:sldLayoutId id="2147483697" r:id="rId16"/>
    <p:sldLayoutId id="2147483699" r:id="rId17"/>
    <p:sldLayoutId id="2147483731" r:id="rId18"/>
    <p:sldLayoutId id="2147483700" r:id="rId19"/>
    <p:sldLayoutId id="2147483707" r:id="rId20"/>
    <p:sldLayoutId id="2147483708" r:id="rId21"/>
    <p:sldLayoutId id="2147483724" r:id="rId22"/>
    <p:sldLayoutId id="2147483725" r:id="rId23"/>
    <p:sldLayoutId id="2147483726" r:id="rId24"/>
    <p:sldLayoutId id="2147483727" r:id="rId25"/>
    <p:sldLayoutId id="2147483728" r:id="rId26"/>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2102702882"/>
      </p:ext>
    </p:extLst>
  </p:cSld>
  <p:clrMap bg1="lt1" tx1="dk1" bg2="lt2" tx2="dk2" accent1="accent1" accent2="accent2" accent3="accent3" accent4="accent4" accent5="accent5" accent6="accent6" hlink="hlink" folHlink="folHlink"/>
  <p:sldLayoutIdLst>
    <p:sldLayoutId id="2147483730" r:id="rId1"/>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2508428"/>
      </p:ext>
    </p:extLst>
  </p:cSld>
  <p:clrMap bg1="lt1" tx1="dk1" bg2="dk2" tx2="lt2" accent1="accent1" accent2="accent2" accent3="accent3" accent4="accent4" accent5="accent5" accent6="accent6" hlink="hlink" folHlink="folHlink"/>
  <p:sldLayoutIdLst>
    <p:sldLayoutId id="2147483712"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31.png"/><Relationship Id="rId10"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5.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image" Target="../media/image27.png"/><Relationship Id="rId11" Type="http://schemas.openxmlformats.org/officeDocument/2006/relationships/image" Target="../media/image34.png"/><Relationship Id="rId5" Type="http://schemas.openxmlformats.org/officeDocument/2006/relationships/image" Target="../media/image26.png"/><Relationship Id="rId10" Type="http://schemas.openxmlformats.org/officeDocument/2006/relationships/image" Target="../media/image33.pn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0.xml"/><Relationship Id="rId5" Type="http://schemas.openxmlformats.org/officeDocument/2006/relationships/image" Target="../media/image350.png"/><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36.emf"/></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0.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pPr lvl="0">
              <a:spcBef>
                <a:spcPts val="0"/>
              </a:spcBef>
              <a:buClr>
                <a:srgbClr val="3F3F3F"/>
              </a:buClr>
              <a:buSzPct val="25000"/>
            </a:pPr>
            <a:r>
              <a:rPr lang="en-US" dirty="0">
                <a:solidFill>
                  <a:srgbClr val="3F3F3F"/>
                </a:solidFill>
                <a:latin typeface="Open Sans"/>
                <a:ea typeface="Open Sans"/>
                <a:cs typeface="Open Sans"/>
                <a:sym typeface="Open Sans"/>
              </a:rPr>
              <a:t>Lesson 9: Recommender Systems</a:t>
            </a:r>
          </a:p>
        </p:txBody>
      </p:sp>
      <p:sp>
        <p:nvSpPr>
          <p:cNvPr id="2" name="Text Placeholder 1"/>
          <p:cNvSpPr>
            <a:spLocks noGrp="1"/>
          </p:cNvSpPr>
          <p:nvPr>
            <p:ph type="body" sz="quarter" idx="10"/>
          </p:nvPr>
        </p:nvSpPr>
        <p:spPr>
          <a:xfrm>
            <a:off x="3687281" y="2625331"/>
            <a:ext cx="9486278" cy="443198"/>
          </a:xfrm>
        </p:spPr>
        <p:txBody>
          <a:bodyPr/>
          <a:lstStyle/>
          <a:p>
            <a:r>
              <a:rPr lang="en-US" dirty="0"/>
              <a:t>Machine Learning</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444F4F9-0D7A-443B-AA20-4E5EFAD6605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 (Contd.)</a:t>
            </a:r>
          </a:p>
        </p:txBody>
      </p:sp>
      <p:pic>
        <p:nvPicPr>
          <p:cNvPr id="4" name="Shape 375">
            <a:extLst>
              <a:ext uri="{FF2B5EF4-FFF2-40B4-BE49-F238E27FC236}">
                <a16:creationId xmlns:a16="http://schemas.microsoft.com/office/drawing/2014/main" id="{09508F59-EA3B-46B3-B4CC-DC938EC89267}"/>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12" name="Group 11">
            <a:extLst>
              <a:ext uri="{FF2B5EF4-FFF2-40B4-BE49-F238E27FC236}">
                <a16:creationId xmlns:a16="http://schemas.microsoft.com/office/drawing/2014/main" id="{DA04EBED-2C8E-438A-8A3D-A11A9B95B121}"/>
              </a:ext>
            </a:extLst>
          </p:cNvPr>
          <p:cNvGrpSpPr/>
          <p:nvPr/>
        </p:nvGrpSpPr>
        <p:grpSpPr>
          <a:xfrm>
            <a:off x="2769897" y="2562028"/>
            <a:ext cx="10087688" cy="3879064"/>
            <a:chOff x="698500" y="1643063"/>
            <a:chExt cx="7554913" cy="2905125"/>
          </a:xfrm>
        </p:grpSpPr>
        <p:grpSp>
          <p:nvGrpSpPr>
            <p:cNvPr id="5" name="Gruppieren 12">
              <a:extLst>
                <a:ext uri="{FF2B5EF4-FFF2-40B4-BE49-F238E27FC236}">
                  <a16:creationId xmlns:a16="http://schemas.microsoft.com/office/drawing/2014/main" id="{B5617F8B-8B0E-474B-B3B0-585AE68B7B2C}"/>
                </a:ext>
              </a:extLst>
            </p:cNvPr>
            <p:cNvGrpSpPr>
              <a:grpSpLocks/>
            </p:cNvGrpSpPr>
            <p:nvPr/>
          </p:nvGrpSpPr>
          <p:grpSpPr bwMode="auto">
            <a:xfrm>
              <a:off x="4071938" y="3000375"/>
              <a:ext cx="4181475" cy="1547813"/>
              <a:chOff x="4786314" y="3071810"/>
              <a:chExt cx="4181496" cy="1547815"/>
            </a:xfrm>
          </p:grpSpPr>
          <p:pic>
            <p:nvPicPr>
              <p:cNvPr id="6" name="Grafik 5" descr="Box.png">
                <a:extLst>
                  <a:ext uri="{FF2B5EF4-FFF2-40B4-BE49-F238E27FC236}">
                    <a16:creationId xmlns:a16="http://schemas.microsoft.com/office/drawing/2014/main" id="{DD8D6EFA-CEBE-4452-9A97-B927C98D41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Outputarrow.png">
                <a:extLst>
                  <a:ext uri="{FF2B5EF4-FFF2-40B4-BE49-F238E27FC236}">
                    <a16:creationId xmlns:a16="http://schemas.microsoft.com/office/drawing/2014/main" id="{F284A77D-866D-4B54-9392-A15592B8276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descr="Output.png">
                <a:extLst>
                  <a:ext uri="{FF2B5EF4-FFF2-40B4-BE49-F238E27FC236}">
                    <a16:creationId xmlns:a16="http://schemas.microsoft.com/office/drawing/2014/main" id="{B3EEDE9A-1999-4883-B37C-CC3D41179A4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uppieren 13">
              <a:extLst>
                <a:ext uri="{FF2B5EF4-FFF2-40B4-BE49-F238E27FC236}">
                  <a16:creationId xmlns:a16="http://schemas.microsoft.com/office/drawing/2014/main" id="{E27CFD24-F022-4A46-9708-F832553ECD41}"/>
                </a:ext>
              </a:extLst>
            </p:cNvPr>
            <p:cNvGrpSpPr>
              <a:grpSpLocks/>
            </p:cNvGrpSpPr>
            <p:nvPr/>
          </p:nvGrpSpPr>
          <p:grpSpPr bwMode="auto">
            <a:xfrm>
              <a:off x="698500" y="1643063"/>
              <a:ext cx="3659188" cy="1296987"/>
              <a:chOff x="699167" y="1643050"/>
              <a:chExt cx="3658519" cy="1297164"/>
            </a:xfrm>
          </p:grpSpPr>
          <p:pic>
            <p:nvPicPr>
              <p:cNvPr id="10" name="Grafik 10" descr="UM.png">
                <a:extLst>
                  <a:ext uri="{FF2B5EF4-FFF2-40B4-BE49-F238E27FC236}">
                    <a16:creationId xmlns:a16="http://schemas.microsoft.com/office/drawing/2014/main" id="{4DFF09E6-3E26-4D69-A560-2258311640E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9167" y="1643050"/>
                <a:ext cx="1801131" cy="9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fik 11" descr="UMarrow.png">
                <a:extLst>
                  <a:ext uri="{FF2B5EF4-FFF2-40B4-BE49-F238E27FC236}">
                    <a16:creationId xmlns:a16="http://schemas.microsoft.com/office/drawing/2014/main" id="{D8F0A62A-FEDE-4F50-B404-8E6CC1CBADD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1736" y="2071678"/>
                <a:ext cx="1785950" cy="86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3" name="Speech Bubble: Rectangle 12">
            <a:extLst>
              <a:ext uri="{FF2B5EF4-FFF2-40B4-BE49-F238E27FC236}">
                <a16:creationId xmlns:a16="http://schemas.microsoft.com/office/drawing/2014/main" id="{8417859B-8608-4048-9CF5-0852968C778E}"/>
              </a:ext>
            </a:extLst>
          </p:cNvPr>
          <p:cNvSpPr/>
          <p:nvPr/>
        </p:nvSpPr>
        <p:spPr>
          <a:xfrm>
            <a:off x="9935802" y="1813624"/>
            <a:ext cx="4249755" cy="1412183"/>
          </a:xfrm>
          <a:prstGeom prst="wedgeRectCallout">
            <a:avLst>
              <a:gd name="adj1" fmla="val -49613"/>
              <a:gd name="adj2" fmla="val 154715"/>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Personalized Recommendations: The most relevant item is recommended based on the user profile and contextual parameters</a:t>
            </a:r>
          </a:p>
        </p:txBody>
      </p:sp>
    </p:spTree>
    <p:extLst>
      <p:ext uri="{BB962C8B-B14F-4D97-AF65-F5344CB8AC3E}">
        <p14:creationId xmlns:p14="http://schemas.microsoft.com/office/powerpoint/2010/main" val="204211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93F2055-A7A8-4EBC-85DE-5938BF456FB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 (Contd.)</a:t>
            </a:r>
          </a:p>
        </p:txBody>
      </p:sp>
      <p:pic>
        <p:nvPicPr>
          <p:cNvPr id="4" name="Shape 375">
            <a:extLst>
              <a:ext uri="{FF2B5EF4-FFF2-40B4-BE49-F238E27FC236}">
                <a16:creationId xmlns:a16="http://schemas.microsoft.com/office/drawing/2014/main" id="{3F257DA2-F1FB-4BAD-B39A-A558DC31EA74}"/>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12" name="Gruppieren 18">
            <a:extLst>
              <a:ext uri="{FF2B5EF4-FFF2-40B4-BE49-F238E27FC236}">
                <a16:creationId xmlns:a16="http://schemas.microsoft.com/office/drawing/2014/main" id="{C280500D-B730-44CB-9E38-C88918818D5B}"/>
              </a:ext>
            </a:extLst>
          </p:cNvPr>
          <p:cNvGrpSpPr>
            <a:grpSpLocks/>
          </p:cNvGrpSpPr>
          <p:nvPr/>
        </p:nvGrpSpPr>
        <p:grpSpPr bwMode="auto">
          <a:xfrm>
            <a:off x="2902596" y="4279592"/>
            <a:ext cx="4096424" cy="1159554"/>
            <a:chOff x="857224" y="2722011"/>
            <a:chExt cx="3252812" cy="921303"/>
          </a:xfrm>
        </p:grpSpPr>
        <p:pic>
          <p:nvPicPr>
            <p:cNvPr id="13" name="Grafik 16" descr="Commarrow.png">
              <a:extLst>
                <a:ext uri="{FF2B5EF4-FFF2-40B4-BE49-F238E27FC236}">
                  <a16:creationId xmlns:a16="http://schemas.microsoft.com/office/drawing/2014/main" id="{204DE27B-98EA-4400-9F1A-FB3E43E86D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08" y="3143248"/>
              <a:ext cx="1966928"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fik 15" descr="Community.png">
              <a:extLst>
                <a:ext uri="{FF2B5EF4-FFF2-40B4-BE49-F238E27FC236}">
                  <a16:creationId xmlns:a16="http://schemas.microsoft.com/office/drawing/2014/main" id="{FA1C2929-F9A9-4471-9268-88A441DE625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7224" y="2722011"/>
              <a:ext cx="1428760" cy="84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4">
            <a:extLst>
              <a:ext uri="{FF2B5EF4-FFF2-40B4-BE49-F238E27FC236}">
                <a16:creationId xmlns:a16="http://schemas.microsoft.com/office/drawing/2014/main" id="{374762DA-8782-441A-BD4D-D21D981EE242}"/>
              </a:ext>
            </a:extLst>
          </p:cNvPr>
          <p:cNvGrpSpPr/>
          <p:nvPr/>
        </p:nvGrpSpPr>
        <p:grpSpPr>
          <a:xfrm>
            <a:off x="2769897" y="2562028"/>
            <a:ext cx="10087688" cy="3879064"/>
            <a:chOff x="698500" y="1643063"/>
            <a:chExt cx="7554913" cy="2905125"/>
          </a:xfrm>
        </p:grpSpPr>
        <p:grpSp>
          <p:nvGrpSpPr>
            <p:cNvPr id="16" name="Gruppieren 12">
              <a:extLst>
                <a:ext uri="{FF2B5EF4-FFF2-40B4-BE49-F238E27FC236}">
                  <a16:creationId xmlns:a16="http://schemas.microsoft.com/office/drawing/2014/main" id="{D2576357-DF47-4191-A829-6A5DD96F3317}"/>
                </a:ext>
              </a:extLst>
            </p:cNvPr>
            <p:cNvGrpSpPr>
              <a:grpSpLocks/>
            </p:cNvGrpSpPr>
            <p:nvPr/>
          </p:nvGrpSpPr>
          <p:grpSpPr bwMode="auto">
            <a:xfrm>
              <a:off x="4071938" y="3000375"/>
              <a:ext cx="4181475" cy="1547813"/>
              <a:chOff x="4786314" y="3071810"/>
              <a:chExt cx="4181496" cy="1547815"/>
            </a:xfrm>
          </p:grpSpPr>
          <p:pic>
            <p:nvPicPr>
              <p:cNvPr id="20" name="Grafik 5" descr="Box.png">
                <a:extLst>
                  <a:ext uri="{FF2B5EF4-FFF2-40B4-BE49-F238E27FC236}">
                    <a16:creationId xmlns:a16="http://schemas.microsoft.com/office/drawing/2014/main" id="{7E819541-9919-4C72-A361-1CB4187D90D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fik 6" descr="Outputarrow.png">
                <a:extLst>
                  <a:ext uri="{FF2B5EF4-FFF2-40B4-BE49-F238E27FC236}">
                    <a16:creationId xmlns:a16="http://schemas.microsoft.com/office/drawing/2014/main" id="{B204C26A-82D5-4B27-BBBE-86C9CD5FC15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Grafik 7" descr="Output.png">
                <a:extLst>
                  <a:ext uri="{FF2B5EF4-FFF2-40B4-BE49-F238E27FC236}">
                    <a16:creationId xmlns:a16="http://schemas.microsoft.com/office/drawing/2014/main" id="{687B97A4-18E4-4690-A0C0-F74092AD620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uppieren 13">
              <a:extLst>
                <a:ext uri="{FF2B5EF4-FFF2-40B4-BE49-F238E27FC236}">
                  <a16:creationId xmlns:a16="http://schemas.microsoft.com/office/drawing/2014/main" id="{12D4097A-281C-4681-BD43-E4B19DBC7D8E}"/>
                </a:ext>
              </a:extLst>
            </p:cNvPr>
            <p:cNvGrpSpPr>
              <a:grpSpLocks/>
            </p:cNvGrpSpPr>
            <p:nvPr/>
          </p:nvGrpSpPr>
          <p:grpSpPr bwMode="auto">
            <a:xfrm>
              <a:off x="698500" y="1643063"/>
              <a:ext cx="3659188" cy="1296987"/>
              <a:chOff x="699167" y="1643050"/>
              <a:chExt cx="3658519" cy="1297164"/>
            </a:xfrm>
          </p:grpSpPr>
          <p:pic>
            <p:nvPicPr>
              <p:cNvPr id="18" name="Grafik 10" descr="UM.png">
                <a:extLst>
                  <a:ext uri="{FF2B5EF4-FFF2-40B4-BE49-F238E27FC236}">
                    <a16:creationId xmlns:a16="http://schemas.microsoft.com/office/drawing/2014/main" id="{6D05CF60-34B2-4E19-AC27-3618606134C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99167" y="1643050"/>
                <a:ext cx="1801131" cy="9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Grafik 11" descr="UMarrow.png">
                <a:extLst>
                  <a:ext uri="{FF2B5EF4-FFF2-40B4-BE49-F238E27FC236}">
                    <a16:creationId xmlns:a16="http://schemas.microsoft.com/office/drawing/2014/main" id="{F455C72C-81FB-40D2-BF87-D33938AAD429}"/>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71736" y="2071678"/>
                <a:ext cx="1785950" cy="86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3" name="Speech Bubble: Rectangle 22">
            <a:extLst>
              <a:ext uri="{FF2B5EF4-FFF2-40B4-BE49-F238E27FC236}">
                <a16:creationId xmlns:a16="http://schemas.microsoft.com/office/drawing/2014/main" id="{A782A021-5307-4371-B04C-FF58E8CA1F50}"/>
              </a:ext>
            </a:extLst>
          </p:cNvPr>
          <p:cNvSpPr/>
          <p:nvPr/>
        </p:nvSpPr>
        <p:spPr>
          <a:xfrm>
            <a:off x="9935802" y="1813625"/>
            <a:ext cx="3406974" cy="1291076"/>
          </a:xfrm>
          <a:prstGeom prst="wedgeRectCallout">
            <a:avLst>
              <a:gd name="adj1" fmla="val -57829"/>
              <a:gd name="adj2" fmla="val 13014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a:rPr>
              <a:t>Collaborative: “Recommends what's popular among your peers"</a:t>
            </a:r>
          </a:p>
        </p:txBody>
      </p:sp>
    </p:spTree>
    <p:extLst>
      <p:ext uri="{BB962C8B-B14F-4D97-AF65-F5344CB8AC3E}">
        <p14:creationId xmlns:p14="http://schemas.microsoft.com/office/powerpoint/2010/main" val="260351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FF8BB05-EADE-4DA9-BD9A-CA77C52E23F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 (Contd.)</a:t>
            </a:r>
          </a:p>
        </p:txBody>
      </p:sp>
      <p:pic>
        <p:nvPicPr>
          <p:cNvPr id="4" name="Shape 375">
            <a:extLst>
              <a:ext uri="{FF2B5EF4-FFF2-40B4-BE49-F238E27FC236}">
                <a16:creationId xmlns:a16="http://schemas.microsoft.com/office/drawing/2014/main" id="{079FC49B-08C9-49F0-BBFA-93EDD63E7D68}"/>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5" name="Group 4">
            <a:extLst>
              <a:ext uri="{FF2B5EF4-FFF2-40B4-BE49-F238E27FC236}">
                <a16:creationId xmlns:a16="http://schemas.microsoft.com/office/drawing/2014/main" id="{6FDD5179-7525-437E-A3EA-6D2D110B8D9B}"/>
              </a:ext>
            </a:extLst>
          </p:cNvPr>
          <p:cNvGrpSpPr/>
          <p:nvPr/>
        </p:nvGrpSpPr>
        <p:grpSpPr>
          <a:xfrm>
            <a:off x="2769897" y="2562028"/>
            <a:ext cx="10087688" cy="3879064"/>
            <a:chOff x="698500" y="1643063"/>
            <a:chExt cx="7554913" cy="2905125"/>
          </a:xfrm>
        </p:grpSpPr>
        <p:grpSp>
          <p:nvGrpSpPr>
            <p:cNvPr id="6" name="Gruppieren 12">
              <a:extLst>
                <a:ext uri="{FF2B5EF4-FFF2-40B4-BE49-F238E27FC236}">
                  <a16:creationId xmlns:a16="http://schemas.microsoft.com/office/drawing/2014/main" id="{7945B3F4-7DC7-4FF2-87F5-EBF02BA9B7B2}"/>
                </a:ext>
              </a:extLst>
            </p:cNvPr>
            <p:cNvGrpSpPr>
              <a:grpSpLocks/>
            </p:cNvGrpSpPr>
            <p:nvPr/>
          </p:nvGrpSpPr>
          <p:grpSpPr bwMode="auto">
            <a:xfrm>
              <a:off x="4071938" y="3000375"/>
              <a:ext cx="4181475" cy="1547813"/>
              <a:chOff x="4786314" y="3071810"/>
              <a:chExt cx="4181496" cy="1547815"/>
            </a:xfrm>
          </p:grpSpPr>
          <p:pic>
            <p:nvPicPr>
              <p:cNvPr id="10" name="Grafik 5" descr="Box.png">
                <a:extLst>
                  <a:ext uri="{FF2B5EF4-FFF2-40B4-BE49-F238E27FC236}">
                    <a16:creationId xmlns:a16="http://schemas.microsoft.com/office/drawing/2014/main" id="{82FB3898-3540-49B6-85D5-7F3B01DC20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fik 6" descr="Outputarrow.png">
                <a:extLst>
                  <a:ext uri="{FF2B5EF4-FFF2-40B4-BE49-F238E27FC236}">
                    <a16:creationId xmlns:a16="http://schemas.microsoft.com/office/drawing/2014/main" id="{75A0EE9E-72C3-45A7-B139-29042CDEA51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7" descr="Output.png">
                <a:extLst>
                  <a:ext uri="{FF2B5EF4-FFF2-40B4-BE49-F238E27FC236}">
                    <a16:creationId xmlns:a16="http://schemas.microsoft.com/office/drawing/2014/main" id="{7BE4EECF-FC05-4445-9FCB-9EB54094981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uppieren 13">
              <a:extLst>
                <a:ext uri="{FF2B5EF4-FFF2-40B4-BE49-F238E27FC236}">
                  <a16:creationId xmlns:a16="http://schemas.microsoft.com/office/drawing/2014/main" id="{0F07DFC6-3AF6-452E-814F-C49897A12744}"/>
                </a:ext>
              </a:extLst>
            </p:cNvPr>
            <p:cNvGrpSpPr>
              <a:grpSpLocks/>
            </p:cNvGrpSpPr>
            <p:nvPr/>
          </p:nvGrpSpPr>
          <p:grpSpPr bwMode="auto">
            <a:xfrm>
              <a:off x="698500" y="1643063"/>
              <a:ext cx="3659188" cy="1296987"/>
              <a:chOff x="699167" y="1643050"/>
              <a:chExt cx="3658519" cy="1297164"/>
            </a:xfrm>
          </p:grpSpPr>
          <p:pic>
            <p:nvPicPr>
              <p:cNvPr id="8" name="Grafik 10" descr="UM.png">
                <a:extLst>
                  <a:ext uri="{FF2B5EF4-FFF2-40B4-BE49-F238E27FC236}">
                    <a16:creationId xmlns:a16="http://schemas.microsoft.com/office/drawing/2014/main" id="{95E8534F-488A-49AF-B07E-6F410FFA5F7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9167" y="1643050"/>
                <a:ext cx="1801131" cy="9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fik 11" descr="UMarrow.png">
                <a:extLst>
                  <a:ext uri="{FF2B5EF4-FFF2-40B4-BE49-F238E27FC236}">
                    <a16:creationId xmlns:a16="http://schemas.microsoft.com/office/drawing/2014/main" id="{2E897EFB-6B06-4791-9BA2-115AB1DF4C4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1736" y="2071678"/>
                <a:ext cx="1785950" cy="86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 name="Gruppieren 23">
            <a:extLst>
              <a:ext uri="{FF2B5EF4-FFF2-40B4-BE49-F238E27FC236}">
                <a16:creationId xmlns:a16="http://schemas.microsoft.com/office/drawing/2014/main" id="{7EB9577E-6809-4C48-8B56-68280A8ED7EB}"/>
              </a:ext>
            </a:extLst>
          </p:cNvPr>
          <p:cNvGrpSpPr>
            <a:grpSpLocks/>
          </p:cNvGrpSpPr>
          <p:nvPr/>
        </p:nvGrpSpPr>
        <p:grpSpPr bwMode="auto">
          <a:xfrm>
            <a:off x="2665195" y="4874481"/>
            <a:ext cx="4303691" cy="1012889"/>
            <a:chOff x="714348" y="3857628"/>
            <a:chExt cx="3143272" cy="739014"/>
          </a:xfrm>
        </p:grpSpPr>
        <p:pic>
          <p:nvPicPr>
            <p:cNvPr id="14" name="Grafik 21" descr="PM.png">
              <a:extLst>
                <a:ext uri="{FF2B5EF4-FFF2-40B4-BE49-F238E27FC236}">
                  <a16:creationId xmlns:a16="http://schemas.microsoft.com/office/drawing/2014/main" id="{2FBA2386-9EDA-47F9-91F6-6A41A54B450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4348" y="3857628"/>
              <a:ext cx="1785950" cy="73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fik 22" descr="PMarrow.png">
              <a:extLst>
                <a:ext uri="{FF2B5EF4-FFF2-40B4-BE49-F238E27FC236}">
                  <a16:creationId xmlns:a16="http://schemas.microsoft.com/office/drawing/2014/main" id="{18C7B50A-CF35-473F-BC1E-2B3372A8DA6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14612" y="3929066"/>
              <a:ext cx="114300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Speech Bubble: Rectangle 15">
            <a:extLst>
              <a:ext uri="{FF2B5EF4-FFF2-40B4-BE49-F238E27FC236}">
                <a16:creationId xmlns:a16="http://schemas.microsoft.com/office/drawing/2014/main" id="{ABC62E6D-B16E-4914-93F8-DD8A0EB39523}"/>
              </a:ext>
            </a:extLst>
          </p:cNvPr>
          <p:cNvSpPr/>
          <p:nvPr/>
        </p:nvSpPr>
        <p:spPr>
          <a:xfrm>
            <a:off x="9935802" y="1813625"/>
            <a:ext cx="3406974" cy="1291076"/>
          </a:xfrm>
          <a:prstGeom prst="wedgeRectCallout">
            <a:avLst>
              <a:gd name="adj1" fmla="val -57829"/>
              <a:gd name="adj2" fmla="val 13014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panose="020B0604020202020204"/>
              </a:rPr>
              <a:t>Content-based: "</a:t>
            </a:r>
            <a:r>
              <a:rPr lang="en-US" sz="2000" dirty="0">
                <a:solidFill>
                  <a:schemeClr val="tx1">
                    <a:lumMod val="65000"/>
                    <a:lumOff val="35000"/>
                  </a:schemeClr>
                </a:solidFill>
                <a:latin typeface="Open Sans" panose="020B0604020202020204"/>
              </a:rPr>
              <a:t>Displays similar to what you have liked</a:t>
            </a:r>
            <a:r>
              <a:rPr lang="en-US" altLang="en-US" sz="2000" dirty="0">
                <a:solidFill>
                  <a:schemeClr val="tx1">
                    <a:lumMod val="65000"/>
                    <a:lumOff val="35000"/>
                  </a:schemeClr>
                </a:solidFill>
                <a:latin typeface="Open Sans" panose="020B0604020202020204"/>
              </a:rPr>
              <a:t>"</a:t>
            </a:r>
          </a:p>
        </p:txBody>
      </p:sp>
    </p:spTree>
    <p:extLst>
      <p:ext uri="{BB962C8B-B14F-4D97-AF65-F5344CB8AC3E}">
        <p14:creationId xmlns:p14="http://schemas.microsoft.com/office/powerpoint/2010/main" val="243487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BD98A02-4DDB-4933-A2F7-E7BA0C9B387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 (Contd.)</a:t>
            </a:r>
          </a:p>
        </p:txBody>
      </p:sp>
      <p:pic>
        <p:nvPicPr>
          <p:cNvPr id="4" name="Shape 375">
            <a:extLst>
              <a:ext uri="{FF2B5EF4-FFF2-40B4-BE49-F238E27FC236}">
                <a16:creationId xmlns:a16="http://schemas.microsoft.com/office/drawing/2014/main" id="{99D32DAF-0014-43C0-BDF5-539382DA0919}"/>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5" name="Group 4">
            <a:extLst>
              <a:ext uri="{FF2B5EF4-FFF2-40B4-BE49-F238E27FC236}">
                <a16:creationId xmlns:a16="http://schemas.microsoft.com/office/drawing/2014/main" id="{6F926B5A-7F37-4B3F-8E19-83AF9431ABBC}"/>
              </a:ext>
            </a:extLst>
          </p:cNvPr>
          <p:cNvGrpSpPr/>
          <p:nvPr/>
        </p:nvGrpSpPr>
        <p:grpSpPr>
          <a:xfrm>
            <a:off x="2769897" y="2562028"/>
            <a:ext cx="10087688" cy="3879064"/>
            <a:chOff x="698500" y="1643063"/>
            <a:chExt cx="7554913" cy="2905125"/>
          </a:xfrm>
        </p:grpSpPr>
        <p:grpSp>
          <p:nvGrpSpPr>
            <p:cNvPr id="6" name="Gruppieren 12">
              <a:extLst>
                <a:ext uri="{FF2B5EF4-FFF2-40B4-BE49-F238E27FC236}">
                  <a16:creationId xmlns:a16="http://schemas.microsoft.com/office/drawing/2014/main" id="{C54BE486-CA30-415C-9FDC-75417A80D9E3}"/>
                </a:ext>
              </a:extLst>
            </p:cNvPr>
            <p:cNvGrpSpPr>
              <a:grpSpLocks/>
            </p:cNvGrpSpPr>
            <p:nvPr/>
          </p:nvGrpSpPr>
          <p:grpSpPr bwMode="auto">
            <a:xfrm>
              <a:off x="4071938" y="3000375"/>
              <a:ext cx="4181475" cy="1547813"/>
              <a:chOff x="4786314" y="3071810"/>
              <a:chExt cx="4181496" cy="1547815"/>
            </a:xfrm>
          </p:grpSpPr>
          <p:pic>
            <p:nvPicPr>
              <p:cNvPr id="10" name="Grafik 5" descr="Box.png">
                <a:extLst>
                  <a:ext uri="{FF2B5EF4-FFF2-40B4-BE49-F238E27FC236}">
                    <a16:creationId xmlns:a16="http://schemas.microsoft.com/office/drawing/2014/main" id="{776E7D56-B1F0-4B21-9F52-6B5C730BAB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fik 6" descr="Outputarrow.png">
                <a:extLst>
                  <a:ext uri="{FF2B5EF4-FFF2-40B4-BE49-F238E27FC236}">
                    <a16:creationId xmlns:a16="http://schemas.microsoft.com/office/drawing/2014/main" id="{BB8E52F4-EED5-4B1E-993A-9A934043B8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7" descr="Output.png">
                <a:extLst>
                  <a:ext uri="{FF2B5EF4-FFF2-40B4-BE49-F238E27FC236}">
                    <a16:creationId xmlns:a16="http://schemas.microsoft.com/office/drawing/2014/main" id="{AA0A8A34-0075-4C61-A246-2B568D37002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uppieren 13">
              <a:extLst>
                <a:ext uri="{FF2B5EF4-FFF2-40B4-BE49-F238E27FC236}">
                  <a16:creationId xmlns:a16="http://schemas.microsoft.com/office/drawing/2014/main" id="{5E7A8E6C-CA77-4AFA-A663-9D8966F4C257}"/>
                </a:ext>
              </a:extLst>
            </p:cNvPr>
            <p:cNvGrpSpPr>
              <a:grpSpLocks/>
            </p:cNvGrpSpPr>
            <p:nvPr/>
          </p:nvGrpSpPr>
          <p:grpSpPr bwMode="auto">
            <a:xfrm>
              <a:off x="698500" y="1643063"/>
              <a:ext cx="3659188" cy="1296987"/>
              <a:chOff x="699167" y="1643050"/>
              <a:chExt cx="3658519" cy="1297164"/>
            </a:xfrm>
          </p:grpSpPr>
          <p:pic>
            <p:nvPicPr>
              <p:cNvPr id="8" name="Grafik 10" descr="UM.png">
                <a:extLst>
                  <a:ext uri="{FF2B5EF4-FFF2-40B4-BE49-F238E27FC236}">
                    <a16:creationId xmlns:a16="http://schemas.microsoft.com/office/drawing/2014/main" id="{AC181E0F-1E4E-443F-A1C5-4D078930C44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9167" y="1643050"/>
                <a:ext cx="1801131" cy="9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fik 11" descr="UMarrow.png">
                <a:extLst>
                  <a:ext uri="{FF2B5EF4-FFF2-40B4-BE49-F238E27FC236}">
                    <a16:creationId xmlns:a16="http://schemas.microsoft.com/office/drawing/2014/main" id="{90E016D3-B82A-4808-98A6-636B9FEC1AD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1736" y="2071678"/>
                <a:ext cx="1785950" cy="86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 name="Gruppieren 23">
            <a:extLst>
              <a:ext uri="{FF2B5EF4-FFF2-40B4-BE49-F238E27FC236}">
                <a16:creationId xmlns:a16="http://schemas.microsoft.com/office/drawing/2014/main" id="{632A6165-8BB7-44D9-B074-2A3979B02DC8}"/>
              </a:ext>
            </a:extLst>
          </p:cNvPr>
          <p:cNvGrpSpPr>
            <a:grpSpLocks/>
          </p:cNvGrpSpPr>
          <p:nvPr/>
        </p:nvGrpSpPr>
        <p:grpSpPr bwMode="auto">
          <a:xfrm>
            <a:off x="2665195" y="4874481"/>
            <a:ext cx="4303691" cy="1012889"/>
            <a:chOff x="714348" y="3857628"/>
            <a:chExt cx="3143272" cy="739014"/>
          </a:xfrm>
        </p:grpSpPr>
        <p:pic>
          <p:nvPicPr>
            <p:cNvPr id="14" name="Grafik 21" descr="PM.png">
              <a:extLst>
                <a:ext uri="{FF2B5EF4-FFF2-40B4-BE49-F238E27FC236}">
                  <a16:creationId xmlns:a16="http://schemas.microsoft.com/office/drawing/2014/main" id="{A0706775-EF32-43A0-8EEB-9F0219EA4D9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4348" y="3857628"/>
              <a:ext cx="1785950" cy="73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fik 22" descr="PMarrow.png">
              <a:extLst>
                <a:ext uri="{FF2B5EF4-FFF2-40B4-BE49-F238E27FC236}">
                  <a16:creationId xmlns:a16="http://schemas.microsoft.com/office/drawing/2014/main" id="{D7F5D377-0F05-4A0B-815A-88F78806B23F}"/>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14612" y="3929066"/>
              <a:ext cx="114300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uppieren 27">
            <a:extLst>
              <a:ext uri="{FF2B5EF4-FFF2-40B4-BE49-F238E27FC236}">
                <a16:creationId xmlns:a16="http://schemas.microsoft.com/office/drawing/2014/main" id="{F88F5E2D-68A7-4B55-9DA1-31074D5240F7}"/>
              </a:ext>
            </a:extLst>
          </p:cNvPr>
          <p:cNvGrpSpPr>
            <a:grpSpLocks/>
          </p:cNvGrpSpPr>
          <p:nvPr/>
        </p:nvGrpSpPr>
        <p:grpSpPr bwMode="auto">
          <a:xfrm>
            <a:off x="2750175" y="6344198"/>
            <a:ext cx="4559135" cy="1847421"/>
            <a:chOff x="751620" y="4500570"/>
            <a:chExt cx="3348404" cy="1357322"/>
          </a:xfrm>
        </p:grpSpPr>
        <p:pic>
          <p:nvPicPr>
            <p:cNvPr id="17" name="Grafik 25" descr="KM.png">
              <a:extLst>
                <a:ext uri="{FF2B5EF4-FFF2-40B4-BE49-F238E27FC236}">
                  <a16:creationId xmlns:a16="http://schemas.microsoft.com/office/drawing/2014/main" id="{DD9A4754-64C9-4244-8369-56F8728988A0}"/>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51620" y="5000636"/>
              <a:ext cx="1677240"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26" descr="KMarrow.png">
              <a:extLst>
                <a:ext uri="{FF2B5EF4-FFF2-40B4-BE49-F238E27FC236}">
                  <a16:creationId xmlns:a16="http://schemas.microsoft.com/office/drawing/2014/main" id="{2F07953E-8555-4318-89AF-E039B749096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428860" y="4500570"/>
              <a:ext cx="1671164" cy="104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Speech Bubble: Rectangle 18">
            <a:extLst>
              <a:ext uri="{FF2B5EF4-FFF2-40B4-BE49-F238E27FC236}">
                <a16:creationId xmlns:a16="http://schemas.microsoft.com/office/drawing/2014/main" id="{7556FDD9-32BB-47F8-BD89-9831426D51A9}"/>
              </a:ext>
            </a:extLst>
          </p:cNvPr>
          <p:cNvSpPr/>
          <p:nvPr/>
        </p:nvSpPr>
        <p:spPr>
          <a:xfrm>
            <a:off x="9935802" y="1813625"/>
            <a:ext cx="3406974" cy="1291076"/>
          </a:xfrm>
          <a:prstGeom prst="wedgeRectCallout">
            <a:avLst>
              <a:gd name="adj1" fmla="val -57829"/>
              <a:gd name="adj2" fmla="val 13014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a:rPr>
              <a:t>Knowledge-based: "</a:t>
            </a:r>
            <a:r>
              <a:rPr lang="en-US" sz="2000" dirty="0">
                <a:solidFill>
                  <a:schemeClr val="tx1">
                    <a:lumMod val="65000"/>
                    <a:lumOff val="35000"/>
                  </a:schemeClr>
                </a:solidFill>
                <a:latin typeface="Open Sans" panose="020B0604020202020204"/>
              </a:rPr>
              <a:t>Recommends you what fits, based on your needs”</a:t>
            </a:r>
            <a:endParaRPr lang="en-US" altLang="en-US" sz="2000" dirty="0">
              <a:solidFill>
                <a:schemeClr val="tx1">
                  <a:lumMod val="65000"/>
                  <a:lumOff val="35000"/>
                </a:schemeClr>
              </a:solidFill>
              <a:latin typeface="Open Sans" panose="020B0604020202020204"/>
            </a:endParaRPr>
          </a:p>
        </p:txBody>
      </p:sp>
    </p:spTree>
    <p:extLst>
      <p:ext uri="{BB962C8B-B14F-4D97-AF65-F5344CB8AC3E}">
        <p14:creationId xmlns:p14="http://schemas.microsoft.com/office/powerpoint/2010/main" val="19694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278F581-314E-48B5-8529-EEC07F8231B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 (Contd.)</a:t>
            </a:r>
          </a:p>
        </p:txBody>
      </p:sp>
      <p:pic>
        <p:nvPicPr>
          <p:cNvPr id="4" name="Shape 375">
            <a:extLst>
              <a:ext uri="{FF2B5EF4-FFF2-40B4-BE49-F238E27FC236}">
                <a16:creationId xmlns:a16="http://schemas.microsoft.com/office/drawing/2014/main" id="{EB925B4A-EB33-4FB2-B749-D33AC9B691DE}"/>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5" name="Group 4">
            <a:extLst>
              <a:ext uri="{FF2B5EF4-FFF2-40B4-BE49-F238E27FC236}">
                <a16:creationId xmlns:a16="http://schemas.microsoft.com/office/drawing/2014/main" id="{B658EE71-14C5-4644-A8F0-0A0D1BE67DF1}"/>
              </a:ext>
            </a:extLst>
          </p:cNvPr>
          <p:cNvGrpSpPr/>
          <p:nvPr/>
        </p:nvGrpSpPr>
        <p:grpSpPr>
          <a:xfrm>
            <a:off x="2769897" y="2562028"/>
            <a:ext cx="10087688" cy="3879064"/>
            <a:chOff x="698500" y="1643063"/>
            <a:chExt cx="7554913" cy="2905125"/>
          </a:xfrm>
        </p:grpSpPr>
        <p:grpSp>
          <p:nvGrpSpPr>
            <p:cNvPr id="6" name="Gruppieren 12">
              <a:extLst>
                <a:ext uri="{FF2B5EF4-FFF2-40B4-BE49-F238E27FC236}">
                  <a16:creationId xmlns:a16="http://schemas.microsoft.com/office/drawing/2014/main" id="{78A93A9A-34B6-416B-96A2-69296EECB8DB}"/>
                </a:ext>
              </a:extLst>
            </p:cNvPr>
            <p:cNvGrpSpPr>
              <a:grpSpLocks/>
            </p:cNvGrpSpPr>
            <p:nvPr/>
          </p:nvGrpSpPr>
          <p:grpSpPr bwMode="auto">
            <a:xfrm>
              <a:off x="4071938" y="3000375"/>
              <a:ext cx="4181475" cy="1547813"/>
              <a:chOff x="4786314" y="3071810"/>
              <a:chExt cx="4181496" cy="1547815"/>
            </a:xfrm>
          </p:grpSpPr>
          <p:pic>
            <p:nvPicPr>
              <p:cNvPr id="10" name="Grafik 5" descr="Box.png">
                <a:extLst>
                  <a:ext uri="{FF2B5EF4-FFF2-40B4-BE49-F238E27FC236}">
                    <a16:creationId xmlns:a16="http://schemas.microsoft.com/office/drawing/2014/main" id="{AEB2F03D-8D9A-4101-AA44-FA557F4E607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Grafik 6" descr="Outputarrow.png">
                <a:extLst>
                  <a:ext uri="{FF2B5EF4-FFF2-40B4-BE49-F238E27FC236}">
                    <a16:creationId xmlns:a16="http://schemas.microsoft.com/office/drawing/2014/main" id="{BA176611-E943-4B78-A078-A822E81F5D0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Grafik 7" descr="Output.png">
                <a:extLst>
                  <a:ext uri="{FF2B5EF4-FFF2-40B4-BE49-F238E27FC236}">
                    <a16:creationId xmlns:a16="http://schemas.microsoft.com/office/drawing/2014/main" id="{EFDA5EC7-346B-404C-AA47-F745B4A9579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uppieren 13">
              <a:extLst>
                <a:ext uri="{FF2B5EF4-FFF2-40B4-BE49-F238E27FC236}">
                  <a16:creationId xmlns:a16="http://schemas.microsoft.com/office/drawing/2014/main" id="{C145A434-58C2-4387-9FA6-6697DEB3D0DD}"/>
                </a:ext>
              </a:extLst>
            </p:cNvPr>
            <p:cNvGrpSpPr>
              <a:grpSpLocks/>
            </p:cNvGrpSpPr>
            <p:nvPr/>
          </p:nvGrpSpPr>
          <p:grpSpPr bwMode="auto">
            <a:xfrm>
              <a:off x="698500" y="1643063"/>
              <a:ext cx="3659188" cy="1296987"/>
              <a:chOff x="699167" y="1643050"/>
              <a:chExt cx="3658519" cy="1297164"/>
            </a:xfrm>
          </p:grpSpPr>
          <p:pic>
            <p:nvPicPr>
              <p:cNvPr id="8" name="Grafik 10" descr="UM.png">
                <a:extLst>
                  <a:ext uri="{FF2B5EF4-FFF2-40B4-BE49-F238E27FC236}">
                    <a16:creationId xmlns:a16="http://schemas.microsoft.com/office/drawing/2014/main" id="{DAEAA9CE-E418-4F95-83B4-764A3DCB233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9167" y="1643050"/>
                <a:ext cx="1801131" cy="9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rafik 11" descr="UMarrow.png">
                <a:extLst>
                  <a:ext uri="{FF2B5EF4-FFF2-40B4-BE49-F238E27FC236}">
                    <a16:creationId xmlns:a16="http://schemas.microsoft.com/office/drawing/2014/main" id="{DFEB497A-0EB9-48B1-BA52-2C1CFAAC4A80}"/>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571736" y="2071678"/>
                <a:ext cx="1785950" cy="86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3" name="Gruppieren 23">
            <a:extLst>
              <a:ext uri="{FF2B5EF4-FFF2-40B4-BE49-F238E27FC236}">
                <a16:creationId xmlns:a16="http://schemas.microsoft.com/office/drawing/2014/main" id="{4EE67651-C993-49A9-86AC-DBC1022CA42E}"/>
              </a:ext>
            </a:extLst>
          </p:cNvPr>
          <p:cNvGrpSpPr>
            <a:grpSpLocks/>
          </p:cNvGrpSpPr>
          <p:nvPr/>
        </p:nvGrpSpPr>
        <p:grpSpPr bwMode="auto">
          <a:xfrm>
            <a:off x="2665195" y="5751554"/>
            <a:ext cx="4303691" cy="1012889"/>
            <a:chOff x="714348" y="3857628"/>
            <a:chExt cx="3143272" cy="739014"/>
          </a:xfrm>
        </p:grpSpPr>
        <p:pic>
          <p:nvPicPr>
            <p:cNvPr id="14" name="Grafik 21" descr="PM.png">
              <a:extLst>
                <a:ext uri="{FF2B5EF4-FFF2-40B4-BE49-F238E27FC236}">
                  <a16:creationId xmlns:a16="http://schemas.microsoft.com/office/drawing/2014/main" id="{88E7EA2D-C26A-4482-9613-20BADA0A5BE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14348" y="3857628"/>
              <a:ext cx="1785950" cy="73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fik 22" descr="PMarrow.png">
              <a:extLst>
                <a:ext uri="{FF2B5EF4-FFF2-40B4-BE49-F238E27FC236}">
                  <a16:creationId xmlns:a16="http://schemas.microsoft.com/office/drawing/2014/main" id="{1FDF229D-6B70-47AF-8E64-91BA39889612}"/>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714612" y="3929066"/>
              <a:ext cx="1143008" cy="2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 name="Gruppieren 27">
            <a:extLst>
              <a:ext uri="{FF2B5EF4-FFF2-40B4-BE49-F238E27FC236}">
                <a16:creationId xmlns:a16="http://schemas.microsoft.com/office/drawing/2014/main" id="{233C0650-0B9E-4822-9489-E36C12FCF46F}"/>
              </a:ext>
            </a:extLst>
          </p:cNvPr>
          <p:cNvGrpSpPr>
            <a:grpSpLocks/>
          </p:cNvGrpSpPr>
          <p:nvPr/>
        </p:nvGrpSpPr>
        <p:grpSpPr bwMode="auto">
          <a:xfrm>
            <a:off x="2750175" y="6344198"/>
            <a:ext cx="4559135" cy="1847421"/>
            <a:chOff x="751620" y="4500570"/>
            <a:chExt cx="3348404" cy="1357322"/>
          </a:xfrm>
        </p:grpSpPr>
        <p:pic>
          <p:nvPicPr>
            <p:cNvPr id="17" name="Grafik 25" descr="KM.png">
              <a:extLst>
                <a:ext uri="{FF2B5EF4-FFF2-40B4-BE49-F238E27FC236}">
                  <a16:creationId xmlns:a16="http://schemas.microsoft.com/office/drawing/2014/main" id="{CA83CB27-0BBA-420F-A13B-5C41092E23E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51620" y="5000636"/>
              <a:ext cx="1677240"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26" descr="KMarrow.png">
              <a:extLst>
                <a:ext uri="{FF2B5EF4-FFF2-40B4-BE49-F238E27FC236}">
                  <a16:creationId xmlns:a16="http://schemas.microsoft.com/office/drawing/2014/main" id="{9B48EFC8-176B-45F8-9795-C77FCBA5026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428860" y="4500570"/>
              <a:ext cx="1671164" cy="104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uppieren 18">
            <a:extLst>
              <a:ext uri="{FF2B5EF4-FFF2-40B4-BE49-F238E27FC236}">
                <a16:creationId xmlns:a16="http://schemas.microsoft.com/office/drawing/2014/main" id="{90B3CA46-C627-4344-864C-E51AD0B9DB2D}"/>
              </a:ext>
            </a:extLst>
          </p:cNvPr>
          <p:cNvGrpSpPr>
            <a:grpSpLocks/>
          </p:cNvGrpSpPr>
          <p:nvPr/>
        </p:nvGrpSpPr>
        <p:grpSpPr bwMode="auto">
          <a:xfrm>
            <a:off x="2902596" y="4279592"/>
            <a:ext cx="4096424" cy="1159554"/>
            <a:chOff x="857224" y="2722011"/>
            <a:chExt cx="3252812" cy="921303"/>
          </a:xfrm>
        </p:grpSpPr>
        <p:pic>
          <p:nvPicPr>
            <p:cNvPr id="20" name="Grafik 16" descr="Commarrow.png">
              <a:extLst>
                <a:ext uri="{FF2B5EF4-FFF2-40B4-BE49-F238E27FC236}">
                  <a16:creationId xmlns:a16="http://schemas.microsoft.com/office/drawing/2014/main" id="{8CAA2BF8-71F3-4931-A3E8-86EA877A237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143108" y="3143248"/>
              <a:ext cx="1966928" cy="50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fik 15" descr="Community.png">
              <a:extLst>
                <a:ext uri="{FF2B5EF4-FFF2-40B4-BE49-F238E27FC236}">
                  <a16:creationId xmlns:a16="http://schemas.microsoft.com/office/drawing/2014/main" id="{09AEF5D4-9A87-4F32-805C-8B7DF5B6AB72}"/>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57224" y="2722011"/>
              <a:ext cx="1428760" cy="84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Speech Bubble: Rectangle 21">
            <a:extLst>
              <a:ext uri="{FF2B5EF4-FFF2-40B4-BE49-F238E27FC236}">
                <a16:creationId xmlns:a16="http://schemas.microsoft.com/office/drawing/2014/main" id="{08152C5E-72BD-4589-BC78-D29934DA41BD}"/>
              </a:ext>
            </a:extLst>
          </p:cNvPr>
          <p:cNvSpPr/>
          <p:nvPr/>
        </p:nvSpPr>
        <p:spPr>
          <a:xfrm>
            <a:off x="9935802" y="1813625"/>
            <a:ext cx="3406974" cy="1291076"/>
          </a:xfrm>
          <a:prstGeom prst="wedgeRectCallout">
            <a:avLst>
              <a:gd name="adj1" fmla="val -57829"/>
              <a:gd name="adj2" fmla="val 13014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a:rPr>
              <a:t>Hybrid: Combinations of various inputs and/or composition of different mechanism</a:t>
            </a:r>
          </a:p>
        </p:txBody>
      </p:sp>
    </p:spTree>
    <p:extLst>
      <p:ext uri="{BB962C8B-B14F-4D97-AF65-F5344CB8AC3E}">
        <p14:creationId xmlns:p14="http://schemas.microsoft.com/office/powerpoint/2010/main" val="20117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Recommender Systems</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2: Collaborative Filtering</a:t>
            </a:r>
          </a:p>
        </p:txBody>
      </p:sp>
    </p:spTree>
    <p:extLst>
      <p:ext uri="{BB962C8B-B14F-4D97-AF65-F5344CB8AC3E}">
        <p14:creationId xmlns:p14="http://schemas.microsoft.com/office/powerpoint/2010/main" val="3784453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DC31CEA-AE3A-4F66-A632-77425C8A418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Collaborative Filtering</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DBBF9D70-C2B4-4ED0-BBD2-035B72196D36}"/>
              </a:ext>
            </a:extLst>
          </p:cNvPr>
          <p:cNvPicPr preferRelativeResize="0"/>
          <p:nvPr/>
        </p:nvPicPr>
        <p:blipFill rotWithShape="1">
          <a:blip r:embed="rId3">
            <a:alphaModFix/>
          </a:blip>
          <a:srcRect/>
          <a:stretch/>
        </p:blipFill>
        <p:spPr>
          <a:xfrm>
            <a:off x="6182404" y="829986"/>
            <a:ext cx="4005223" cy="253919"/>
          </a:xfrm>
          <a:prstGeom prst="rect">
            <a:avLst/>
          </a:prstGeom>
          <a:noFill/>
          <a:ln>
            <a:noFill/>
          </a:ln>
        </p:spPr>
      </p:pic>
      <p:sp>
        <p:nvSpPr>
          <p:cNvPr id="5" name="Rectangle: Rounded Corners 4">
            <a:extLst>
              <a:ext uri="{FF2B5EF4-FFF2-40B4-BE49-F238E27FC236}">
                <a16:creationId xmlns:a16="http://schemas.microsoft.com/office/drawing/2014/main" id="{A26B3A65-FCFA-4869-985B-F467406E1790}"/>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2000" dirty="0"/>
              <a:t>It matches people with similar interests as a basis for recommendation. </a:t>
            </a:r>
          </a:p>
        </p:txBody>
      </p:sp>
      <p:grpSp>
        <p:nvGrpSpPr>
          <p:cNvPr id="16" name="Group 15">
            <a:extLst>
              <a:ext uri="{FF2B5EF4-FFF2-40B4-BE49-F238E27FC236}">
                <a16:creationId xmlns:a16="http://schemas.microsoft.com/office/drawing/2014/main" id="{E06B8914-2F87-4D11-AF6A-B7435E450B63}"/>
              </a:ext>
            </a:extLst>
          </p:cNvPr>
          <p:cNvGrpSpPr/>
          <p:nvPr/>
        </p:nvGrpSpPr>
        <p:grpSpPr>
          <a:xfrm>
            <a:off x="1116238" y="2629831"/>
            <a:ext cx="14023523" cy="4185589"/>
            <a:chOff x="1378713" y="2119230"/>
            <a:chExt cx="14023523" cy="4185589"/>
          </a:xfrm>
        </p:grpSpPr>
        <p:sp>
          <p:nvSpPr>
            <p:cNvPr id="17" name="Oval 16">
              <a:extLst>
                <a:ext uri="{FF2B5EF4-FFF2-40B4-BE49-F238E27FC236}">
                  <a16:creationId xmlns:a16="http://schemas.microsoft.com/office/drawing/2014/main" id="{87EB8C13-2DEA-4BEB-90E0-BFC2EE59163D}"/>
                </a:ext>
              </a:extLst>
            </p:cNvPr>
            <p:cNvSpPr/>
            <p:nvPr/>
          </p:nvSpPr>
          <p:spPr>
            <a:xfrm>
              <a:off x="6297680" y="2119230"/>
              <a:ext cx="4185588" cy="4185589"/>
            </a:xfrm>
            <a:prstGeom prst="ellipse">
              <a:avLst/>
            </a:prstGeom>
            <a:solidFill>
              <a:srgbClr val="F1958B"/>
            </a:solidFill>
            <a:ln w="19050" cap="flat" cmpd="sng" algn="ctr">
              <a:noFill/>
              <a:prstDash val="solid"/>
            </a:ln>
            <a:effectLst/>
          </p:spPr>
          <p:txBody>
            <a:bodyPr rtlCol="0" anchor="ctr"/>
            <a:lstStyle/>
            <a:p>
              <a:pPr algn="ctr" defTabSz="914217">
                <a:defRPr/>
              </a:pPr>
              <a:endParaRPr lang="en-US" sz="1800" kern="0" dirty="0">
                <a:solidFill>
                  <a:prstClr val="white"/>
                </a:solidFill>
                <a:latin typeface="Calibri"/>
              </a:endParaRPr>
            </a:p>
          </p:txBody>
        </p:sp>
        <p:sp>
          <p:nvSpPr>
            <p:cNvPr id="18" name="TextBox 17">
              <a:extLst>
                <a:ext uri="{FF2B5EF4-FFF2-40B4-BE49-F238E27FC236}">
                  <a16:creationId xmlns:a16="http://schemas.microsoft.com/office/drawing/2014/main" id="{FAC6F5B5-A5A2-4685-8EB4-0F17161928AD}"/>
                </a:ext>
              </a:extLst>
            </p:cNvPr>
            <p:cNvSpPr txBox="1"/>
            <p:nvPr/>
          </p:nvSpPr>
          <p:spPr>
            <a:xfrm>
              <a:off x="11216648" y="4011969"/>
              <a:ext cx="4185588" cy="400110"/>
            </a:xfrm>
            <a:prstGeom prst="rect">
              <a:avLst/>
            </a:prstGeom>
            <a:noFill/>
          </p:spPr>
          <p:txBody>
            <a:bodyPr wrap="square" numCol="1" spcCol="640080" rtlCol="0">
              <a:spAutoFit/>
            </a:bodyPr>
            <a:lstStyle/>
            <a:p>
              <a:r>
                <a:rPr lang="en-US"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User-Based Nearest Neighbor</a:t>
              </a:r>
            </a:p>
          </p:txBody>
        </p:sp>
        <p:grpSp>
          <p:nvGrpSpPr>
            <p:cNvPr id="19" name="Group 18">
              <a:extLst>
                <a:ext uri="{FF2B5EF4-FFF2-40B4-BE49-F238E27FC236}">
                  <a16:creationId xmlns:a16="http://schemas.microsoft.com/office/drawing/2014/main" id="{5B61E7FE-C42F-45EE-8CAF-73B5A5D97217}"/>
                </a:ext>
              </a:extLst>
            </p:cNvPr>
            <p:cNvGrpSpPr/>
            <p:nvPr/>
          </p:nvGrpSpPr>
          <p:grpSpPr>
            <a:xfrm>
              <a:off x="6297680" y="2119230"/>
              <a:ext cx="4710539" cy="4185589"/>
              <a:chOff x="6187236" y="2762742"/>
              <a:chExt cx="4711357" cy="4186316"/>
            </a:xfrm>
          </p:grpSpPr>
          <p:sp>
            <p:nvSpPr>
              <p:cNvPr id="24" name="Arc 23">
                <a:extLst>
                  <a:ext uri="{FF2B5EF4-FFF2-40B4-BE49-F238E27FC236}">
                    <a16:creationId xmlns:a16="http://schemas.microsoft.com/office/drawing/2014/main" id="{0C7EB966-6E30-4B16-99CD-4330C3700A87}"/>
                  </a:ext>
                </a:extLst>
              </p:cNvPr>
              <p:cNvSpPr/>
              <p:nvPr/>
            </p:nvSpPr>
            <p:spPr>
              <a:xfrm>
                <a:off x="6187236" y="2762742"/>
                <a:ext cx="4186315" cy="4186316"/>
              </a:xfrm>
              <a:prstGeom prst="arc">
                <a:avLst>
                  <a:gd name="adj1" fmla="val 19354005"/>
                  <a:gd name="adj2" fmla="val 2259154"/>
                </a:avLst>
              </a:prstGeom>
              <a:noFill/>
              <a:ln w="76200" cap="flat" cmpd="sng" algn="ctr">
                <a:solidFill>
                  <a:srgbClr val="8ECFDE"/>
                </a:solidFill>
                <a:prstDash val="solid"/>
              </a:ln>
              <a:effectLst/>
            </p:spPr>
            <p:txBody>
              <a:bodyPr rtlCol="0" anchor="ctr"/>
              <a:lstStyle/>
              <a:p>
                <a:pPr algn="ctr" defTabSz="914217">
                  <a:defRPr/>
                </a:pPr>
                <a:endParaRPr lang="en-US" sz="1800" kern="0" dirty="0">
                  <a:solidFill>
                    <a:srgbClr val="44494E"/>
                  </a:solidFill>
                  <a:latin typeface="Calibri"/>
                </a:endParaRPr>
              </a:p>
            </p:txBody>
          </p:sp>
          <p:sp>
            <p:nvSpPr>
              <p:cNvPr id="25" name="Oval 24">
                <a:extLst>
                  <a:ext uri="{FF2B5EF4-FFF2-40B4-BE49-F238E27FC236}">
                    <a16:creationId xmlns:a16="http://schemas.microsoft.com/office/drawing/2014/main" id="{58C2452B-E56D-4D1D-93C1-8D8F1E0FC48B}"/>
                  </a:ext>
                </a:extLst>
              </p:cNvPr>
              <p:cNvSpPr/>
              <p:nvPr/>
            </p:nvSpPr>
            <p:spPr>
              <a:xfrm>
                <a:off x="9841444" y="4327325"/>
                <a:ext cx="1057149" cy="1057151"/>
              </a:xfrm>
              <a:prstGeom prst="ellipse">
                <a:avLst/>
              </a:prstGeom>
              <a:solidFill>
                <a:srgbClr val="8ECFDE"/>
              </a:solidFill>
              <a:ln w="25400" cap="flat" cmpd="sng" algn="ctr">
                <a:noFill/>
                <a:prstDash val="solid"/>
              </a:ln>
              <a:effectLst/>
            </p:spPr>
            <p:txBody>
              <a:bodyPr rtlCol="0" anchor="ctr"/>
              <a:lstStyle/>
              <a:p>
                <a:pPr algn="ctr" defTabSz="914217">
                  <a:defRPr/>
                </a:pPr>
                <a:endParaRPr lang="en-US" sz="1800" kern="0" dirty="0">
                  <a:solidFill>
                    <a:prstClr val="white"/>
                  </a:solidFill>
                  <a:latin typeface="Calibri"/>
                </a:endParaRPr>
              </a:p>
            </p:txBody>
          </p:sp>
        </p:grpSp>
        <p:sp>
          <p:nvSpPr>
            <p:cNvPr id="20" name="TextBox 19">
              <a:extLst>
                <a:ext uri="{FF2B5EF4-FFF2-40B4-BE49-F238E27FC236}">
                  <a16:creationId xmlns:a16="http://schemas.microsoft.com/office/drawing/2014/main" id="{4613EEBC-9EB2-43E5-919A-F4109F48FFBA}"/>
                </a:ext>
              </a:extLst>
            </p:cNvPr>
            <p:cNvSpPr txBox="1"/>
            <p:nvPr/>
          </p:nvSpPr>
          <p:spPr>
            <a:xfrm>
              <a:off x="1378713" y="4011969"/>
              <a:ext cx="4185588" cy="400110"/>
            </a:xfrm>
            <a:prstGeom prst="rect">
              <a:avLst/>
            </a:prstGeom>
            <a:noFill/>
          </p:spPr>
          <p:txBody>
            <a:bodyPr wrap="square" numCol="1" spcCol="640080" rtlCol="0">
              <a:spAutoFit/>
            </a:bodyPr>
            <a:lstStyle/>
            <a:p>
              <a:pPr algn="r"/>
              <a:r>
                <a:rPr lang="en-US"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Item-Based Nearest Neighbor</a:t>
              </a:r>
            </a:p>
          </p:txBody>
        </p:sp>
        <p:grpSp>
          <p:nvGrpSpPr>
            <p:cNvPr id="21" name="Group 20">
              <a:extLst>
                <a:ext uri="{FF2B5EF4-FFF2-40B4-BE49-F238E27FC236}">
                  <a16:creationId xmlns:a16="http://schemas.microsoft.com/office/drawing/2014/main" id="{C4551011-2B81-49B5-81A8-F265DDFCD34E}"/>
                </a:ext>
              </a:extLst>
            </p:cNvPr>
            <p:cNvGrpSpPr/>
            <p:nvPr/>
          </p:nvGrpSpPr>
          <p:grpSpPr>
            <a:xfrm>
              <a:off x="5772730" y="2119230"/>
              <a:ext cx="4710540" cy="4185589"/>
              <a:chOff x="5662193" y="2762742"/>
              <a:chExt cx="4711358" cy="4186316"/>
            </a:xfrm>
          </p:grpSpPr>
          <p:sp>
            <p:nvSpPr>
              <p:cNvPr id="22" name="Arc 21">
                <a:extLst>
                  <a:ext uri="{FF2B5EF4-FFF2-40B4-BE49-F238E27FC236}">
                    <a16:creationId xmlns:a16="http://schemas.microsoft.com/office/drawing/2014/main" id="{FB6B1A1F-B0E5-4426-9D26-D0D1F7E328E8}"/>
                  </a:ext>
                </a:extLst>
              </p:cNvPr>
              <p:cNvSpPr/>
              <p:nvPr/>
            </p:nvSpPr>
            <p:spPr>
              <a:xfrm flipH="1">
                <a:off x="6187236" y="2762742"/>
                <a:ext cx="4186315" cy="4186316"/>
              </a:xfrm>
              <a:prstGeom prst="arc">
                <a:avLst>
                  <a:gd name="adj1" fmla="val 19354005"/>
                  <a:gd name="adj2" fmla="val 2259154"/>
                </a:avLst>
              </a:prstGeom>
              <a:noFill/>
              <a:ln w="76200" cap="flat" cmpd="sng" algn="ctr">
                <a:solidFill>
                  <a:srgbClr val="B6E682"/>
                </a:solidFill>
                <a:prstDash val="solid"/>
              </a:ln>
              <a:effectLst/>
            </p:spPr>
            <p:txBody>
              <a:bodyPr rtlCol="0" anchor="ctr"/>
              <a:lstStyle/>
              <a:p>
                <a:pPr algn="ctr" defTabSz="914217">
                  <a:defRPr/>
                </a:pPr>
                <a:endParaRPr lang="en-US" sz="1800" kern="0" dirty="0">
                  <a:solidFill>
                    <a:srgbClr val="44494E"/>
                  </a:solidFill>
                  <a:latin typeface="Calibri"/>
                </a:endParaRPr>
              </a:p>
            </p:txBody>
          </p:sp>
          <p:sp>
            <p:nvSpPr>
              <p:cNvPr id="23" name="Oval 22">
                <a:extLst>
                  <a:ext uri="{FF2B5EF4-FFF2-40B4-BE49-F238E27FC236}">
                    <a16:creationId xmlns:a16="http://schemas.microsoft.com/office/drawing/2014/main" id="{247F5488-918E-489A-82E3-B3AA5A3890DF}"/>
                  </a:ext>
                </a:extLst>
              </p:cNvPr>
              <p:cNvSpPr/>
              <p:nvPr/>
            </p:nvSpPr>
            <p:spPr>
              <a:xfrm flipH="1">
                <a:off x="5662193" y="4327325"/>
                <a:ext cx="1057150" cy="1057151"/>
              </a:xfrm>
              <a:prstGeom prst="ellipse">
                <a:avLst/>
              </a:prstGeom>
              <a:solidFill>
                <a:srgbClr val="B6E682"/>
              </a:solidFill>
              <a:ln w="25400" cap="flat" cmpd="sng" algn="ctr">
                <a:noFill/>
                <a:prstDash val="solid"/>
              </a:ln>
              <a:effectLst/>
            </p:spPr>
            <p:txBody>
              <a:bodyPr rtlCol="0" anchor="ctr"/>
              <a:lstStyle/>
              <a:p>
                <a:pPr algn="ctr" defTabSz="914217">
                  <a:defRPr/>
                </a:pPr>
                <a:endParaRPr lang="en-US" sz="1800" kern="0" dirty="0">
                  <a:solidFill>
                    <a:prstClr val="white"/>
                  </a:solidFill>
                  <a:latin typeface="Calibri"/>
                </a:endParaRPr>
              </a:p>
            </p:txBody>
          </p:sp>
        </p:grpSp>
      </p:grpSp>
    </p:spTree>
    <p:extLst>
      <p:ext uri="{BB962C8B-B14F-4D97-AF65-F5344CB8AC3E}">
        <p14:creationId xmlns:p14="http://schemas.microsoft.com/office/powerpoint/2010/main" val="2148699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E53201DF-8DBD-4069-BE2C-D390A33B735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User-Based Nearest Neighbor</a:t>
            </a:r>
          </a:p>
        </p:txBody>
      </p:sp>
      <p:pic>
        <p:nvPicPr>
          <p:cNvPr id="4" name="Shape 375">
            <a:extLst>
              <a:ext uri="{FF2B5EF4-FFF2-40B4-BE49-F238E27FC236}">
                <a16:creationId xmlns:a16="http://schemas.microsoft.com/office/drawing/2014/main" id="{3E2340E4-A91F-4D23-9D6A-628E37ABDBF3}"/>
              </a:ext>
            </a:extLst>
          </p:cNvPr>
          <p:cNvPicPr preferRelativeResize="0"/>
          <p:nvPr/>
        </p:nvPicPr>
        <p:blipFill rotWithShape="1">
          <a:blip r:embed="rId3">
            <a:alphaModFix/>
          </a:blip>
          <a:srcRect/>
          <a:stretch/>
        </p:blipFill>
        <p:spPr>
          <a:xfrm>
            <a:off x="5519539" y="829986"/>
            <a:ext cx="5330952" cy="253919"/>
          </a:xfrm>
          <a:prstGeom prst="rect">
            <a:avLst/>
          </a:prstGeom>
          <a:noFill/>
          <a:ln>
            <a:noFill/>
          </a:ln>
        </p:spPr>
      </p:pic>
      <p:graphicFrame>
        <p:nvGraphicFramePr>
          <p:cNvPr id="6" name="Tabelle 4">
            <a:extLst>
              <a:ext uri="{FF2B5EF4-FFF2-40B4-BE49-F238E27FC236}">
                <a16:creationId xmlns:a16="http://schemas.microsoft.com/office/drawing/2014/main" id="{B9FB5A62-B49E-46FD-AAA9-7A3547A5377E}"/>
              </a:ext>
            </a:extLst>
          </p:cNvPr>
          <p:cNvGraphicFramePr>
            <a:graphicFrameLocks noGrp="1"/>
          </p:cNvGraphicFramePr>
          <p:nvPr>
            <p:extLst>
              <p:ext uri="{D42A27DB-BD31-4B8C-83A1-F6EECF244321}">
                <p14:modId xmlns:p14="http://schemas.microsoft.com/office/powerpoint/2010/main" val="2782386671"/>
              </p:ext>
            </p:extLst>
          </p:nvPr>
        </p:nvGraphicFramePr>
        <p:xfrm>
          <a:off x="5137015" y="2756790"/>
          <a:ext cx="6096000" cy="237744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endParaRPr lang="en-US" sz="2000" baseline="0" dirty="0">
                        <a:latin typeface="Open Sans" panose="020B0606030504020204"/>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Item1</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Item2</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Item3</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Item4</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Item5</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Alice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solidFill>
                          <a:latin typeface="Open Sans" panose="020B0606030504020204"/>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User1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2"/>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User2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3"/>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User3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4"/>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User4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1E93A346-C0D9-45F9-8F04-BC8049113E48}"/>
              </a:ext>
            </a:extLst>
          </p:cNvPr>
          <p:cNvGrpSpPr/>
          <p:nvPr/>
        </p:nvGrpSpPr>
        <p:grpSpPr>
          <a:xfrm>
            <a:off x="2376471" y="5794270"/>
            <a:ext cx="11503058" cy="1112029"/>
            <a:chOff x="2376471" y="5803641"/>
            <a:chExt cx="11503058" cy="1112029"/>
          </a:xfrm>
        </p:grpSpPr>
        <p:sp>
          <p:nvSpPr>
            <p:cNvPr id="8" name="Rectangle 7">
              <a:extLst>
                <a:ext uri="{FF2B5EF4-FFF2-40B4-BE49-F238E27FC236}">
                  <a16:creationId xmlns:a16="http://schemas.microsoft.com/office/drawing/2014/main" id="{B07FDEFC-B3E2-410D-8C51-0D28E27B7D58}"/>
                </a:ext>
              </a:extLst>
            </p:cNvPr>
            <p:cNvSpPr/>
            <p:nvPr/>
          </p:nvSpPr>
          <p:spPr>
            <a:xfrm>
              <a:off x="2376471" y="6250624"/>
              <a:ext cx="11503058" cy="665046"/>
            </a:xfrm>
            <a:prstGeom prst="rect">
              <a:avLst/>
            </a:prstGeom>
            <a:solidFill>
              <a:srgbClr val="F2F2F2"/>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lumMod val="65000"/>
                      <a:lumOff val="35000"/>
                    </a:schemeClr>
                  </a:solidFill>
                  <a:latin typeface="Open Sans" panose="020B0606030504020204"/>
                </a:rPr>
                <a:t>Determine whether Alice will like the Item 5 that is not seen or rated</a:t>
              </a:r>
              <a:endParaRPr lang="en-US" sz="2400" dirty="0">
                <a:solidFill>
                  <a:schemeClr val="tx1">
                    <a:lumMod val="65000"/>
                    <a:lumOff val="35000"/>
                  </a:schemeClr>
                </a:solidFill>
                <a:latin typeface="Open Sans" panose="020B0606030504020204"/>
              </a:endParaRPr>
            </a:p>
          </p:txBody>
        </p:sp>
        <p:sp>
          <p:nvSpPr>
            <p:cNvPr id="9" name="Rounded Rectangle 43">
              <a:extLst>
                <a:ext uri="{FF2B5EF4-FFF2-40B4-BE49-F238E27FC236}">
                  <a16:creationId xmlns:a16="http://schemas.microsoft.com/office/drawing/2014/main" id="{6ED2D9CA-7F2F-42D8-A940-A9936800C378}"/>
                </a:ext>
              </a:extLst>
            </p:cNvPr>
            <p:cNvSpPr/>
            <p:nvPr/>
          </p:nvSpPr>
          <p:spPr>
            <a:xfrm>
              <a:off x="2376471" y="5803641"/>
              <a:ext cx="2475884" cy="446982"/>
            </a:xfrm>
            <a:prstGeom prst="roundRect">
              <a:avLst/>
            </a:prstGeom>
            <a:solidFill>
              <a:srgbClr val="E74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Problem</a:t>
              </a:r>
            </a:p>
          </p:txBody>
        </p:sp>
      </p:grpSp>
      <p:sp>
        <p:nvSpPr>
          <p:cNvPr id="11" name="Rectangle: Rounded Corners 10">
            <a:extLst>
              <a:ext uri="{FF2B5EF4-FFF2-40B4-BE49-F238E27FC236}">
                <a16:creationId xmlns:a16="http://schemas.microsoft.com/office/drawing/2014/main" id="{6CDF036A-ECD1-4CC5-9ECA-2A4C9A5129A6}"/>
              </a:ext>
            </a:extLst>
          </p:cNvPr>
          <p:cNvSpPr/>
          <p:nvPr/>
        </p:nvSpPr>
        <p:spPr>
          <a:xfrm>
            <a:off x="3812403" y="1388958"/>
            <a:ext cx="8745224" cy="932329"/>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Consider a database of ratings of the current user, Alice and other users given:</a:t>
            </a:r>
            <a:endParaRPr lang="en-GB" altLang="en-US"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79744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7AB77E1-8860-4E18-9972-26A8383B1FF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Measuring User Similarity: Pearson Correlation</a:t>
            </a:r>
          </a:p>
        </p:txBody>
      </p:sp>
      <p:pic>
        <p:nvPicPr>
          <p:cNvPr id="4" name="Shape 375">
            <a:extLst>
              <a:ext uri="{FF2B5EF4-FFF2-40B4-BE49-F238E27FC236}">
                <a16:creationId xmlns:a16="http://schemas.microsoft.com/office/drawing/2014/main" id="{B196F163-372B-4DF4-B41A-5A6EFEEFCE7A}"/>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pSp>
        <p:nvGrpSpPr>
          <p:cNvPr id="8" name="Group 7">
            <a:extLst>
              <a:ext uri="{FF2B5EF4-FFF2-40B4-BE49-F238E27FC236}">
                <a16:creationId xmlns:a16="http://schemas.microsoft.com/office/drawing/2014/main" id="{29257772-C87C-46E0-9103-B9784E9BB3C0}"/>
              </a:ext>
            </a:extLst>
          </p:cNvPr>
          <p:cNvGrpSpPr/>
          <p:nvPr/>
        </p:nvGrpSpPr>
        <p:grpSpPr>
          <a:xfrm>
            <a:off x="4050730" y="2879721"/>
            <a:ext cx="11494069" cy="5129704"/>
            <a:chOff x="4013408" y="1495032"/>
            <a:chExt cx="11494069" cy="5129704"/>
          </a:xfrm>
        </p:grpSpPr>
        <p:sp>
          <p:nvSpPr>
            <p:cNvPr id="6" name="Rectangle: Rounded Corners 5">
              <a:extLst>
                <a:ext uri="{FF2B5EF4-FFF2-40B4-BE49-F238E27FC236}">
                  <a16:creationId xmlns:a16="http://schemas.microsoft.com/office/drawing/2014/main" id="{BA97C031-B181-45AB-9206-3995B5410689}"/>
                </a:ext>
              </a:extLst>
            </p:cNvPr>
            <p:cNvSpPr/>
            <p:nvPr/>
          </p:nvSpPr>
          <p:spPr>
            <a:xfrm>
              <a:off x="4348066" y="1495032"/>
              <a:ext cx="7651102" cy="5129704"/>
            </a:xfrm>
            <a:prstGeom prst="roundRect">
              <a:avLst/>
            </a:prstGeom>
            <a:solidFill>
              <a:schemeClr val="bg1">
                <a:lumMod val="95000"/>
              </a:schemeClr>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 name="Textfeld 3">
                  <a:extLst>
                    <a:ext uri="{FF2B5EF4-FFF2-40B4-BE49-F238E27FC236}">
                      <a16:creationId xmlns:a16="http://schemas.microsoft.com/office/drawing/2014/main" id="{47C5E9BD-6DC6-42B5-A3E5-2AD88F1E3985}"/>
                    </a:ext>
                  </a:extLst>
                </p:cNvPr>
                <p:cNvSpPr txBox="1"/>
                <p:nvPr/>
              </p:nvSpPr>
              <p:spPr>
                <a:xfrm>
                  <a:off x="4013408" y="2289910"/>
                  <a:ext cx="8229183" cy="10899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65000"/>
                                <a:lumOff val="35000"/>
                              </a:schemeClr>
                            </a:solidFill>
                            <a:latin typeface="Cambria Math"/>
                          </a:rPr>
                          <m:t>𝒔𝒊𝒎</m:t>
                        </m:r>
                        <m:d>
                          <m:dPr>
                            <m:ctrlPr>
                              <a:rPr lang="en-US" sz="2000" b="1" i="1" smtClean="0">
                                <a:solidFill>
                                  <a:schemeClr val="tx1">
                                    <a:lumMod val="65000"/>
                                    <a:lumOff val="35000"/>
                                  </a:schemeClr>
                                </a:solidFill>
                                <a:latin typeface="Cambria Math" panose="02040503050406030204" pitchFamily="18" charset="0"/>
                              </a:rPr>
                            </m:ctrlPr>
                          </m:dPr>
                          <m:e>
                            <m:r>
                              <a:rPr lang="en-US" sz="2000" b="1" i="1" smtClean="0">
                                <a:solidFill>
                                  <a:schemeClr val="tx1">
                                    <a:lumMod val="65000"/>
                                    <a:lumOff val="35000"/>
                                  </a:schemeClr>
                                </a:solidFill>
                                <a:latin typeface="Cambria Math"/>
                              </a:rPr>
                              <m:t>𝒂</m:t>
                            </m:r>
                            <m:r>
                              <a:rPr lang="en-US" sz="2000" b="1" i="1" smtClean="0">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𝒃</m:t>
                            </m:r>
                          </m:e>
                        </m:d>
                        <m:r>
                          <a:rPr lang="en-US" sz="2000" b="1" i="1" smtClean="0">
                            <a:solidFill>
                              <a:schemeClr val="tx1">
                                <a:lumMod val="65000"/>
                                <a:lumOff val="35000"/>
                              </a:schemeClr>
                            </a:solidFill>
                            <a:latin typeface="Cambria Math"/>
                          </a:rPr>
                          <m:t>= </m:t>
                        </m:r>
                        <m:f>
                          <m:fPr>
                            <m:ctrlPr>
                              <a:rPr lang="en-US" sz="2000" b="1" i="1" smtClean="0">
                                <a:solidFill>
                                  <a:schemeClr val="tx1">
                                    <a:lumMod val="65000"/>
                                    <a:lumOff val="35000"/>
                                  </a:schemeClr>
                                </a:solidFill>
                                <a:latin typeface="Cambria Math" panose="02040503050406030204" pitchFamily="18" charset="0"/>
                              </a:rPr>
                            </m:ctrlPr>
                          </m:fPr>
                          <m:num>
                            <m:nary>
                              <m:naryPr>
                                <m:chr m:val="∑"/>
                                <m:supHide m:val="on"/>
                                <m:ctrlPr>
                                  <a:rPr lang="en-US" sz="2000" b="1" i="1" smtClean="0">
                                    <a:solidFill>
                                      <a:schemeClr val="tx1">
                                        <a:lumMod val="65000"/>
                                        <a:lumOff val="35000"/>
                                      </a:schemeClr>
                                    </a:solidFill>
                                    <a:latin typeface="Cambria Math" panose="02040503050406030204" pitchFamily="18" charset="0"/>
                                  </a:rPr>
                                </m:ctrlPr>
                              </m:naryPr>
                              <m:sub>
                                <m:r>
                                  <m:rPr>
                                    <m:brk m:alnAt="7"/>
                                  </m:rPr>
                                  <a:rPr lang="en-US" sz="2000" b="1" i="1" smtClean="0">
                                    <a:solidFill>
                                      <a:schemeClr val="tx1">
                                        <a:lumMod val="65000"/>
                                        <a:lumOff val="35000"/>
                                      </a:schemeClr>
                                    </a:solidFill>
                                    <a:latin typeface="Cambria Math"/>
                                  </a:rPr>
                                  <m:t>𝒑</m:t>
                                </m:r>
                                <m:r>
                                  <a:rPr lang="en-US" sz="2000" b="1" i="1" smtClean="0">
                                    <a:solidFill>
                                      <a:schemeClr val="tx1">
                                        <a:lumMod val="65000"/>
                                        <a:lumOff val="35000"/>
                                      </a:schemeClr>
                                    </a:solidFill>
                                    <a:latin typeface="Cambria Math"/>
                                  </a:rPr>
                                  <m:t> ∈</m:t>
                                </m:r>
                                <m:r>
                                  <a:rPr lang="en-US" sz="2000" b="1" i="1" smtClean="0">
                                    <a:solidFill>
                                      <a:schemeClr val="tx1">
                                        <a:lumMod val="65000"/>
                                        <a:lumOff val="35000"/>
                                      </a:schemeClr>
                                    </a:solidFill>
                                    <a:latin typeface="Cambria Math"/>
                                    <a:ea typeface="Cambria Math"/>
                                  </a:rPr>
                                  <m:t>𝑷</m:t>
                                </m:r>
                              </m:sub>
                              <m:sup/>
                              <m:e>
                                <m:r>
                                  <a:rPr lang="en-US" sz="2000" b="1" i="1" smtClean="0">
                                    <a:solidFill>
                                      <a:schemeClr val="tx1">
                                        <a:lumMod val="65000"/>
                                        <a:lumOff val="35000"/>
                                      </a:schemeClr>
                                    </a:solidFill>
                                    <a:latin typeface="Cambria Math"/>
                                  </a:rPr>
                                  <m:t>(</m:t>
                                </m:r>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𝒂</m:t>
                                    </m:r>
                                    <m:r>
                                      <a:rPr lang="en-US" sz="2000" b="1" i="1" smtClean="0">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𝒑</m:t>
                                    </m:r>
                                  </m:sub>
                                </m:sSub>
                                <m:r>
                                  <a:rPr lang="en-US" sz="2000" b="1" i="1" smtClean="0">
                                    <a:solidFill>
                                      <a:schemeClr val="tx1">
                                        <a:lumMod val="65000"/>
                                        <a:lumOff val="35000"/>
                                      </a:schemeClr>
                                    </a:solidFill>
                                    <a:latin typeface="Cambria Math"/>
                                  </a:rPr>
                                  <m:t>−</m:t>
                                </m:r>
                                <m:sSub>
                                  <m:sSubPr>
                                    <m:ctrlPr>
                                      <a:rPr lang="en-US" sz="2000" b="1" i="1" smtClean="0">
                                        <a:solidFill>
                                          <a:schemeClr val="tx1">
                                            <a:lumMod val="65000"/>
                                            <a:lumOff val="35000"/>
                                          </a:schemeClr>
                                        </a:solidFill>
                                        <a:latin typeface="Cambria Math" panose="02040503050406030204" pitchFamily="18" charset="0"/>
                                      </a:rPr>
                                    </m:ctrlPr>
                                  </m:sSubPr>
                                  <m:e>
                                    <m:acc>
                                      <m:accPr>
                                        <m:chr m:val="̅"/>
                                        <m:ctrlPr>
                                          <a:rPr lang="en-US" sz="2000" b="1" i="1" smtClean="0">
                                            <a:solidFill>
                                              <a:schemeClr val="tx1">
                                                <a:lumMod val="65000"/>
                                                <a:lumOff val="35000"/>
                                              </a:schemeClr>
                                            </a:solidFill>
                                            <a:latin typeface="Cambria Math" panose="02040503050406030204" pitchFamily="18" charset="0"/>
                                          </a:rPr>
                                        </m:ctrlPr>
                                      </m:accPr>
                                      <m:e>
                                        <m:r>
                                          <a:rPr lang="en-US" sz="2000" b="1" i="1" smtClean="0">
                                            <a:solidFill>
                                              <a:schemeClr val="tx1">
                                                <a:lumMod val="65000"/>
                                                <a:lumOff val="35000"/>
                                              </a:schemeClr>
                                            </a:solidFill>
                                            <a:latin typeface="Cambria Math"/>
                                          </a:rPr>
                                          <m:t>𝒓</m:t>
                                        </m:r>
                                      </m:e>
                                    </m:acc>
                                  </m:e>
                                  <m:sub>
                                    <m:r>
                                      <a:rPr lang="en-US" sz="2000" b="1" i="1" smtClean="0">
                                        <a:solidFill>
                                          <a:schemeClr val="tx1">
                                            <a:lumMod val="65000"/>
                                            <a:lumOff val="35000"/>
                                          </a:schemeClr>
                                        </a:solidFill>
                                        <a:latin typeface="Cambria Math"/>
                                      </a:rPr>
                                      <m:t>𝒂</m:t>
                                    </m:r>
                                  </m:sub>
                                </m:sSub>
                                <m:r>
                                  <a:rPr lang="en-US" sz="2000" b="1" i="1" smtClean="0">
                                    <a:solidFill>
                                      <a:schemeClr val="tx1">
                                        <a:lumMod val="65000"/>
                                        <a:lumOff val="35000"/>
                                      </a:schemeClr>
                                    </a:solidFill>
                                    <a:latin typeface="Cambria Math"/>
                                  </a:rPr>
                                  <m:t>)</m:t>
                                </m:r>
                                <m:r>
                                  <a:rPr lang="en-US" sz="2000" i="1">
                                    <a:solidFill>
                                      <a:schemeClr val="tx1">
                                        <a:lumMod val="65000"/>
                                        <a:lumOff val="35000"/>
                                      </a:schemeClr>
                                    </a:solidFill>
                                    <a:latin typeface="Cambria Math"/>
                                  </a:rPr>
                                  <m:t>(</m:t>
                                </m:r>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𝒃</m:t>
                                    </m:r>
                                    <m:r>
                                      <a:rPr lang="en-US" sz="2000" i="1">
                                        <a:solidFill>
                                          <a:schemeClr val="tx1">
                                            <a:lumMod val="65000"/>
                                            <a:lumOff val="35000"/>
                                          </a:schemeClr>
                                        </a:solidFill>
                                        <a:latin typeface="Cambria Math"/>
                                      </a:rPr>
                                      <m:t>,</m:t>
                                    </m:r>
                                    <m:r>
                                      <a:rPr lang="en-US" sz="2000" i="1">
                                        <a:solidFill>
                                          <a:schemeClr val="tx1">
                                            <a:lumMod val="65000"/>
                                            <a:lumOff val="35000"/>
                                          </a:schemeClr>
                                        </a:solidFill>
                                        <a:latin typeface="Cambria Math"/>
                                      </a:rPr>
                                      <m:t>𝒑</m:t>
                                    </m:r>
                                  </m:sub>
                                </m:sSub>
                                <m:r>
                                  <a:rPr lang="en-US" sz="2000" i="1">
                                    <a:solidFill>
                                      <a:schemeClr val="tx1">
                                        <a:lumMod val="65000"/>
                                        <a:lumOff val="35000"/>
                                      </a:schemeClr>
                                    </a:solidFill>
                                    <a:latin typeface="Cambria Math"/>
                                  </a:rPr>
                                  <m:t>−</m:t>
                                </m:r>
                                <m:sSub>
                                  <m:sSubPr>
                                    <m:ctrlPr>
                                      <a:rPr lang="en-US" sz="2000" i="1">
                                        <a:solidFill>
                                          <a:schemeClr val="tx1">
                                            <a:lumMod val="65000"/>
                                            <a:lumOff val="35000"/>
                                          </a:schemeClr>
                                        </a:solidFill>
                                        <a:latin typeface="Cambria Math" panose="02040503050406030204" pitchFamily="18" charset="0"/>
                                      </a:rPr>
                                    </m:ctrlPr>
                                  </m:sSub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𝒓</m:t>
                                        </m:r>
                                      </m:e>
                                    </m:acc>
                                  </m:e>
                                  <m:sub>
                                    <m:r>
                                      <a:rPr lang="en-US" sz="2000" b="1" i="1" smtClean="0">
                                        <a:solidFill>
                                          <a:schemeClr val="tx1">
                                            <a:lumMod val="65000"/>
                                            <a:lumOff val="35000"/>
                                          </a:schemeClr>
                                        </a:solidFill>
                                        <a:latin typeface="Cambria Math"/>
                                      </a:rPr>
                                      <m:t>𝒃</m:t>
                                    </m:r>
                                  </m:sub>
                                </m:sSub>
                                <m:r>
                                  <a:rPr lang="en-US" sz="2000" i="1">
                                    <a:solidFill>
                                      <a:schemeClr val="tx1">
                                        <a:lumMod val="65000"/>
                                        <a:lumOff val="35000"/>
                                      </a:schemeClr>
                                    </a:solidFill>
                                    <a:latin typeface="Cambria Math"/>
                                  </a:rPr>
                                  <m:t>)</m:t>
                                </m:r>
                              </m:e>
                            </m:nary>
                          </m:num>
                          <m:den>
                            <m:rad>
                              <m:radPr>
                                <m:degHide m:val="on"/>
                                <m:ctrlPr>
                                  <a:rPr lang="en-US" sz="2000" b="1" i="1" smtClean="0">
                                    <a:solidFill>
                                      <a:schemeClr val="tx1">
                                        <a:lumMod val="65000"/>
                                        <a:lumOff val="35000"/>
                                      </a:schemeClr>
                                    </a:solidFill>
                                    <a:latin typeface="Cambria Math" panose="02040503050406030204" pitchFamily="18" charset="0"/>
                                  </a:rPr>
                                </m:ctrlPr>
                              </m:radPr>
                              <m:deg/>
                              <m:e>
                                <m:nary>
                                  <m:naryPr>
                                    <m:chr m:val="∑"/>
                                    <m:supHide m:val="on"/>
                                    <m:ctrlPr>
                                      <a:rPr lang="en-US" sz="2000" i="1">
                                        <a:solidFill>
                                          <a:schemeClr val="tx1">
                                            <a:lumMod val="65000"/>
                                            <a:lumOff val="35000"/>
                                          </a:schemeClr>
                                        </a:solidFill>
                                        <a:latin typeface="Cambria Math" panose="02040503050406030204" pitchFamily="18" charset="0"/>
                                      </a:rPr>
                                    </m:ctrlPr>
                                  </m:naryPr>
                                  <m:sub>
                                    <m:r>
                                      <m:rPr>
                                        <m:brk m:alnAt="7"/>
                                      </m:rPr>
                                      <a:rPr lang="en-US" sz="2000" i="1">
                                        <a:solidFill>
                                          <a:schemeClr val="tx1">
                                            <a:lumMod val="65000"/>
                                            <a:lumOff val="35000"/>
                                          </a:schemeClr>
                                        </a:solidFill>
                                        <a:latin typeface="Cambria Math"/>
                                      </a:rPr>
                                      <m:t>𝒑</m:t>
                                    </m:r>
                                    <m:r>
                                      <a:rPr lang="en-US" sz="2000" i="1">
                                        <a:solidFill>
                                          <a:schemeClr val="tx1">
                                            <a:lumMod val="65000"/>
                                            <a:lumOff val="35000"/>
                                          </a:schemeClr>
                                        </a:solidFill>
                                        <a:latin typeface="Cambria Math"/>
                                      </a:rPr>
                                      <m:t> ∈</m:t>
                                    </m:r>
                                    <m:r>
                                      <a:rPr lang="en-US" sz="2000" i="1">
                                        <a:solidFill>
                                          <a:schemeClr val="tx1">
                                            <a:lumMod val="65000"/>
                                            <a:lumOff val="35000"/>
                                          </a:schemeClr>
                                        </a:solidFill>
                                        <a:latin typeface="Cambria Math"/>
                                        <a:ea typeface="Cambria Math"/>
                                      </a:rPr>
                                      <m:t>𝑷</m:t>
                                    </m:r>
                                  </m:sub>
                                  <m:sup/>
                                  <m:e>
                                    <m:sSup>
                                      <m:sSupPr>
                                        <m:ctrlPr>
                                          <a:rPr lang="en-US" sz="2000" b="1" i="1" smtClean="0">
                                            <a:solidFill>
                                              <a:schemeClr val="tx1">
                                                <a:lumMod val="65000"/>
                                                <a:lumOff val="35000"/>
                                              </a:schemeClr>
                                            </a:solidFill>
                                            <a:latin typeface="Cambria Math" panose="02040503050406030204" pitchFamily="18" charset="0"/>
                                          </a:rPr>
                                        </m:ctrlPr>
                                      </m:sSupPr>
                                      <m:e>
                                        <m:d>
                                          <m:dPr>
                                            <m:ctrlPr>
                                              <a:rPr lang="en-US" sz="2000" i="1">
                                                <a:solidFill>
                                                  <a:schemeClr val="tx1">
                                                    <a:lumMod val="65000"/>
                                                    <a:lumOff val="35000"/>
                                                  </a:schemeClr>
                                                </a:solidFill>
                                                <a:latin typeface="Cambria Math" panose="02040503050406030204" pitchFamily="18" charset="0"/>
                                              </a:rPr>
                                            </m:ctrlPr>
                                          </m:dPr>
                                          <m:e>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i="1">
                                                    <a:solidFill>
                                                      <a:schemeClr val="tx1">
                                                        <a:lumMod val="65000"/>
                                                        <a:lumOff val="35000"/>
                                                      </a:schemeClr>
                                                    </a:solidFill>
                                                    <a:latin typeface="Cambria Math"/>
                                                  </a:rPr>
                                                  <m:t>𝒂</m:t>
                                                </m:r>
                                                <m:r>
                                                  <a:rPr lang="en-US" sz="2000" i="1">
                                                    <a:solidFill>
                                                      <a:schemeClr val="tx1">
                                                        <a:lumMod val="65000"/>
                                                        <a:lumOff val="35000"/>
                                                      </a:schemeClr>
                                                    </a:solidFill>
                                                    <a:latin typeface="Cambria Math"/>
                                                  </a:rPr>
                                                  <m:t>,</m:t>
                                                </m:r>
                                                <m:r>
                                                  <a:rPr lang="en-US" sz="2000" i="1">
                                                    <a:solidFill>
                                                      <a:schemeClr val="tx1">
                                                        <a:lumMod val="65000"/>
                                                        <a:lumOff val="35000"/>
                                                      </a:schemeClr>
                                                    </a:solidFill>
                                                    <a:latin typeface="Cambria Math"/>
                                                  </a:rPr>
                                                  <m:t>𝒑</m:t>
                                                </m:r>
                                              </m:sub>
                                            </m:sSub>
                                            <m:r>
                                              <a:rPr lang="en-US" sz="2000" i="1">
                                                <a:solidFill>
                                                  <a:schemeClr val="tx1">
                                                    <a:lumMod val="65000"/>
                                                    <a:lumOff val="35000"/>
                                                  </a:schemeClr>
                                                </a:solidFill>
                                                <a:latin typeface="Cambria Math"/>
                                              </a:rPr>
                                              <m:t>−</m:t>
                                            </m:r>
                                            <m:sSub>
                                              <m:sSubPr>
                                                <m:ctrlPr>
                                                  <a:rPr lang="en-US" sz="2000" i="1">
                                                    <a:solidFill>
                                                      <a:schemeClr val="tx1">
                                                        <a:lumMod val="65000"/>
                                                        <a:lumOff val="35000"/>
                                                      </a:schemeClr>
                                                    </a:solidFill>
                                                    <a:latin typeface="Cambria Math" panose="02040503050406030204" pitchFamily="18" charset="0"/>
                                                  </a:rPr>
                                                </m:ctrlPr>
                                              </m:sSub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𝒓</m:t>
                                                    </m:r>
                                                  </m:e>
                                                </m:acc>
                                              </m:e>
                                              <m:sub>
                                                <m:r>
                                                  <a:rPr lang="en-US" sz="2000" i="1">
                                                    <a:solidFill>
                                                      <a:schemeClr val="tx1">
                                                        <a:lumMod val="65000"/>
                                                        <a:lumOff val="35000"/>
                                                      </a:schemeClr>
                                                    </a:solidFill>
                                                    <a:latin typeface="Cambria Math"/>
                                                  </a:rPr>
                                                  <m:t>𝒂</m:t>
                                                </m:r>
                                              </m:sub>
                                            </m:sSub>
                                          </m:e>
                                        </m:d>
                                      </m:e>
                                      <m:sup>
                                        <m:r>
                                          <a:rPr lang="en-US" sz="2000" b="1" i="1" smtClean="0">
                                            <a:solidFill>
                                              <a:schemeClr val="tx1">
                                                <a:lumMod val="65000"/>
                                                <a:lumOff val="35000"/>
                                              </a:schemeClr>
                                            </a:solidFill>
                                            <a:latin typeface="Cambria Math"/>
                                          </a:rPr>
                                          <m:t>𝟐</m:t>
                                        </m:r>
                                      </m:sup>
                                    </m:sSup>
                                  </m:e>
                                </m:nary>
                              </m:e>
                            </m:rad>
                            <m:rad>
                              <m:radPr>
                                <m:degHide m:val="on"/>
                                <m:ctrlPr>
                                  <a:rPr lang="en-US" sz="2000" i="1">
                                    <a:solidFill>
                                      <a:schemeClr val="tx1">
                                        <a:lumMod val="65000"/>
                                        <a:lumOff val="35000"/>
                                      </a:schemeClr>
                                    </a:solidFill>
                                    <a:latin typeface="Cambria Math" panose="02040503050406030204" pitchFamily="18" charset="0"/>
                                  </a:rPr>
                                </m:ctrlPr>
                              </m:radPr>
                              <m:deg/>
                              <m:e>
                                <m:nary>
                                  <m:naryPr>
                                    <m:chr m:val="∑"/>
                                    <m:supHide m:val="on"/>
                                    <m:ctrlPr>
                                      <a:rPr lang="en-US" sz="2000" i="1">
                                        <a:solidFill>
                                          <a:schemeClr val="tx1">
                                            <a:lumMod val="65000"/>
                                            <a:lumOff val="35000"/>
                                          </a:schemeClr>
                                        </a:solidFill>
                                        <a:latin typeface="Cambria Math" panose="02040503050406030204" pitchFamily="18" charset="0"/>
                                      </a:rPr>
                                    </m:ctrlPr>
                                  </m:naryPr>
                                  <m:sub>
                                    <m:r>
                                      <m:rPr>
                                        <m:brk m:alnAt="7"/>
                                      </m:rPr>
                                      <a:rPr lang="en-US" sz="2000" i="1">
                                        <a:solidFill>
                                          <a:schemeClr val="tx1">
                                            <a:lumMod val="65000"/>
                                            <a:lumOff val="35000"/>
                                          </a:schemeClr>
                                        </a:solidFill>
                                        <a:latin typeface="Cambria Math"/>
                                      </a:rPr>
                                      <m:t>𝒑</m:t>
                                    </m:r>
                                    <m:r>
                                      <a:rPr lang="en-US" sz="2000" i="1">
                                        <a:solidFill>
                                          <a:schemeClr val="tx1">
                                            <a:lumMod val="65000"/>
                                            <a:lumOff val="35000"/>
                                          </a:schemeClr>
                                        </a:solidFill>
                                        <a:latin typeface="Cambria Math"/>
                                      </a:rPr>
                                      <m:t> ∈</m:t>
                                    </m:r>
                                    <m:r>
                                      <a:rPr lang="en-US" sz="2000" i="1">
                                        <a:solidFill>
                                          <a:schemeClr val="tx1">
                                            <a:lumMod val="65000"/>
                                            <a:lumOff val="35000"/>
                                          </a:schemeClr>
                                        </a:solidFill>
                                        <a:latin typeface="Cambria Math"/>
                                        <a:ea typeface="Cambria Math"/>
                                      </a:rPr>
                                      <m:t>𝑷</m:t>
                                    </m:r>
                                  </m:sub>
                                  <m:sup/>
                                  <m:e>
                                    <m:sSup>
                                      <m:sSupPr>
                                        <m:ctrlPr>
                                          <a:rPr lang="en-US" sz="2000" i="1">
                                            <a:solidFill>
                                              <a:schemeClr val="tx1">
                                                <a:lumMod val="65000"/>
                                                <a:lumOff val="35000"/>
                                              </a:schemeClr>
                                            </a:solidFill>
                                            <a:latin typeface="Cambria Math" panose="02040503050406030204" pitchFamily="18" charset="0"/>
                                          </a:rPr>
                                        </m:ctrlPr>
                                      </m:sSupPr>
                                      <m:e>
                                        <m:d>
                                          <m:dPr>
                                            <m:ctrlPr>
                                              <a:rPr lang="en-US" sz="2000" i="1">
                                                <a:solidFill>
                                                  <a:schemeClr val="tx1">
                                                    <a:lumMod val="65000"/>
                                                    <a:lumOff val="35000"/>
                                                  </a:schemeClr>
                                                </a:solidFill>
                                                <a:latin typeface="Cambria Math" panose="02040503050406030204" pitchFamily="18" charset="0"/>
                                              </a:rPr>
                                            </m:ctrlPr>
                                          </m:dPr>
                                          <m:e>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𝒃</m:t>
                                                </m:r>
                                                <m:r>
                                                  <a:rPr lang="en-US" sz="2000" i="1">
                                                    <a:solidFill>
                                                      <a:schemeClr val="tx1">
                                                        <a:lumMod val="65000"/>
                                                        <a:lumOff val="35000"/>
                                                      </a:schemeClr>
                                                    </a:solidFill>
                                                    <a:latin typeface="Cambria Math"/>
                                                  </a:rPr>
                                                  <m:t>,</m:t>
                                                </m:r>
                                                <m:r>
                                                  <a:rPr lang="en-US" sz="2000" i="1">
                                                    <a:solidFill>
                                                      <a:schemeClr val="tx1">
                                                        <a:lumMod val="65000"/>
                                                        <a:lumOff val="35000"/>
                                                      </a:schemeClr>
                                                    </a:solidFill>
                                                    <a:latin typeface="Cambria Math"/>
                                                  </a:rPr>
                                                  <m:t>𝒑</m:t>
                                                </m:r>
                                              </m:sub>
                                            </m:sSub>
                                            <m:r>
                                              <a:rPr lang="en-US" sz="2000" i="1">
                                                <a:solidFill>
                                                  <a:schemeClr val="tx1">
                                                    <a:lumMod val="65000"/>
                                                    <a:lumOff val="35000"/>
                                                  </a:schemeClr>
                                                </a:solidFill>
                                                <a:latin typeface="Cambria Math"/>
                                              </a:rPr>
                                              <m:t>−</m:t>
                                            </m:r>
                                            <m:sSub>
                                              <m:sSubPr>
                                                <m:ctrlPr>
                                                  <a:rPr lang="en-US" sz="2000" i="1" smtClean="0">
                                                    <a:solidFill>
                                                      <a:schemeClr val="tx1">
                                                        <a:lumMod val="65000"/>
                                                        <a:lumOff val="35000"/>
                                                      </a:schemeClr>
                                                    </a:solidFill>
                                                    <a:latin typeface="Cambria Math" panose="02040503050406030204" pitchFamily="18" charset="0"/>
                                                  </a:rPr>
                                                </m:ctrlPr>
                                              </m:sSub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𝒓</m:t>
                                                    </m:r>
                                                  </m:e>
                                                </m:acc>
                                              </m:e>
                                              <m:sub>
                                                <m:r>
                                                  <a:rPr lang="en-US" sz="2000" b="1" i="1" smtClean="0">
                                                    <a:solidFill>
                                                      <a:schemeClr val="tx1">
                                                        <a:lumMod val="65000"/>
                                                        <a:lumOff val="35000"/>
                                                      </a:schemeClr>
                                                    </a:solidFill>
                                                    <a:latin typeface="Cambria Math"/>
                                                  </a:rPr>
                                                  <m:t>𝒃</m:t>
                                                </m:r>
                                              </m:sub>
                                            </m:sSub>
                                          </m:e>
                                        </m:d>
                                      </m:e>
                                      <m:sup>
                                        <m:r>
                                          <a:rPr lang="en-US" sz="2000" i="1">
                                            <a:solidFill>
                                              <a:schemeClr val="tx1">
                                                <a:lumMod val="65000"/>
                                                <a:lumOff val="35000"/>
                                              </a:schemeClr>
                                            </a:solidFill>
                                            <a:latin typeface="Cambria Math"/>
                                          </a:rPr>
                                          <m:t>𝟐</m:t>
                                        </m:r>
                                      </m:sup>
                                    </m:sSup>
                                  </m:e>
                                </m:nary>
                              </m:e>
                            </m:rad>
                          </m:den>
                        </m:f>
                      </m:oMath>
                    </m:oMathPara>
                  </a14:m>
                  <a:endParaRPr lang="en-US" sz="2000" dirty="0">
                    <a:solidFill>
                      <a:schemeClr val="tx1">
                        <a:lumMod val="65000"/>
                        <a:lumOff val="35000"/>
                      </a:schemeClr>
                    </a:solidFill>
                    <a:latin typeface="Open Sans" panose="020B0606030504020204"/>
                  </a:endParaRPr>
                </a:p>
              </p:txBody>
            </p:sp>
          </mc:Choice>
          <mc:Fallback xmlns="">
            <p:sp>
              <p:nvSpPr>
                <p:cNvPr id="5" name="Textfeld 3">
                  <a:extLst>
                    <a:ext uri="{FF2B5EF4-FFF2-40B4-BE49-F238E27FC236}">
                      <a16:creationId xmlns:a16="http://schemas.microsoft.com/office/drawing/2014/main" id="{47C5E9BD-6DC6-42B5-A3E5-2AD88F1E3985}"/>
                    </a:ext>
                  </a:extLst>
                </p:cNvPr>
                <p:cNvSpPr txBox="1">
                  <a:spLocks noRot="1" noChangeAspect="1" noMove="1" noResize="1" noEditPoints="1" noAdjustHandles="1" noChangeArrowheads="1" noChangeShapeType="1" noTextEdit="1"/>
                </p:cNvSpPr>
                <p:nvPr/>
              </p:nvSpPr>
              <p:spPr>
                <a:xfrm>
                  <a:off x="4013408" y="2289910"/>
                  <a:ext cx="8229183" cy="1089978"/>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2976B9-C128-45F5-8A8D-090B575546A5}"/>
                    </a:ext>
                  </a:extLst>
                </p:cNvPr>
                <p:cNvSpPr txBox="1"/>
                <p:nvPr/>
              </p:nvSpPr>
              <p:spPr>
                <a:xfrm>
                  <a:off x="5038530" y="4192073"/>
                  <a:ext cx="10468947" cy="1654877"/>
                </a:xfrm>
                <a:prstGeom prst="rect">
                  <a:avLst/>
                </a:prstGeom>
                <a:noFill/>
              </p:spPr>
              <p:txBody>
                <a:bodyPr wrap="square" rtlCol="0">
                  <a:spAutoFit/>
                </a:bodyPr>
                <a:lstStyle/>
                <a:p>
                  <a:r>
                    <a:rPr lang="en-IN" sz="2000" dirty="0">
                      <a:solidFill>
                        <a:schemeClr val="tx1">
                          <a:lumMod val="65000"/>
                          <a:lumOff val="35000"/>
                        </a:schemeClr>
                      </a:solidFill>
                      <a:latin typeface="Open Sans" panose="020B0606030504020204"/>
                    </a:rPr>
                    <a:t>Where,</a:t>
                  </a:r>
                </a:p>
                <a:p>
                  <a:pPr lvl="1">
                    <a:buNone/>
                  </a:pPr>
                  <a14:m>
                    <m:oMath xmlns:m="http://schemas.openxmlformats.org/officeDocument/2006/math">
                      <m:r>
                        <a:rPr lang="en-US" sz="2000" i="1" dirty="0">
                          <a:solidFill>
                            <a:schemeClr val="tx1">
                              <a:lumMod val="65000"/>
                              <a:lumOff val="35000"/>
                            </a:schemeClr>
                          </a:solidFill>
                          <a:latin typeface="Cambria Math"/>
                        </a:rPr>
                        <m:t>𝑎</m:t>
                      </m:r>
                    </m:oMath>
                  </a14:m>
                  <a:r>
                    <a:rPr lang="en-US" sz="2000" dirty="0">
                      <a:solidFill>
                        <a:schemeClr val="tx1">
                          <a:lumMod val="65000"/>
                          <a:lumOff val="35000"/>
                        </a:schemeClr>
                      </a:solidFill>
                      <a:latin typeface="Open Sans" panose="020B0606030504020204"/>
                    </a:rPr>
                    <a:t>, </a:t>
                  </a:r>
                  <a14:m>
                    <m:oMath xmlns:m="http://schemas.openxmlformats.org/officeDocument/2006/math">
                      <m:r>
                        <a:rPr lang="en-US" sz="2000" i="1" dirty="0">
                          <a:solidFill>
                            <a:schemeClr val="tx1">
                              <a:lumMod val="65000"/>
                              <a:lumOff val="35000"/>
                            </a:schemeClr>
                          </a:solidFill>
                          <a:latin typeface="Cambria Math"/>
                        </a:rPr>
                        <m:t>𝑏</m:t>
                      </m:r>
                    </m:oMath>
                  </a14:m>
                  <a:r>
                    <a:rPr lang="en-US" sz="2000" dirty="0">
                      <a:solidFill>
                        <a:schemeClr val="tx1">
                          <a:lumMod val="65000"/>
                          <a:lumOff val="35000"/>
                        </a:schemeClr>
                      </a:solidFill>
                      <a:latin typeface="Open Sans" panose="020B0606030504020204"/>
                    </a:rPr>
                    <a:t>  : users</a:t>
                  </a:r>
                </a:p>
                <a:p>
                  <a:pPr lvl="1">
                    <a:buNone/>
                  </a:pPr>
                  <a14:m>
                    <m:oMath xmlns:m="http://schemas.openxmlformats.org/officeDocument/2006/math">
                      <m:sSub>
                        <m:sSubPr>
                          <m:ctrlPr>
                            <a:rPr lang="de-DE" sz="2000" i="1" dirty="0">
                              <a:solidFill>
                                <a:schemeClr val="tx1">
                                  <a:lumMod val="65000"/>
                                  <a:lumOff val="35000"/>
                                </a:schemeClr>
                              </a:solidFill>
                              <a:latin typeface="Cambria Math" panose="02040503050406030204" pitchFamily="18" charset="0"/>
                            </a:rPr>
                          </m:ctrlPr>
                        </m:sSubPr>
                        <m:e>
                          <m:r>
                            <a:rPr lang="en-US" sz="2000" i="1" dirty="0">
                              <a:solidFill>
                                <a:schemeClr val="tx1">
                                  <a:lumMod val="65000"/>
                                  <a:lumOff val="35000"/>
                                </a:schemeClr>
                              </a:solidFill>
                              <a:latin typeface="Cambria Math"/>
                            </a:rPr>
                            <m:t>𝑟</m:t>
                          </m:r>
                        </m:e>
                        <m:sub>
                          <m:r>
                            <a:rPr lang="de-DE" sz="2000" i="1" dirty="0">
                              <a:solidFill>
                                <a:schemeClr val="tx1">
                                  <a:lumMod val="65000"/>
                                  <a:lumOff val="35000"/>
                                </a:schemeClr>
                              </a:solidFill>
                              <a:latin typeface="Cambria Math"/>
                            </a:rPr>
                            <m:t>𝑎</m:t>
                          </m:r>
                          <m:r>
                            <a:rPr lang="de-DE" sz="2000" i="1" dirty="0">
                              <a:solidFill>
                                <a:schemeClr val="tx1">
                                  <a:lumMod val="65000"/>
                                  <a:lumOff val="35000"/>
                                </a:schemeClr>
                              </a:solidFill>
                              <a:latin typeface="Cambria Math"/>
                            </a:rPr>
                            <m:t>,</m:t>
                          </m:r>
                          <m:r>
                            <a:rPr lang="de-DE" sz="2000" i="1" dirty="0">
                              <a:solidFill>
                                <a:schemeClr val="tx1">
                                  <a:lumMod val="65000"/>
                                  <a:lumOff val="35000"/>
                                </a:schemeClr>
                              </a:solidFill>
                              <a:latin typeface="Cambria Math"/>
                            </a:rPr>
                            <m:t>𝑝</m:t>
                          </m:r>
                        </m:sub>
                      </m:sSub>
                    </m:oMath>
                  </a14:m>
                  <a:r>
                    <a:rPr lang="en-US" sz="2000" baseline="-25000" dirty="0">
                      <a:solidFill>
                        <a:schemeClr val="tx1">
                          <a:lumMod val="65000"/>
                          <a:lumOff val="35000"/>
                        </a:schemeClr>
                      </a:solidFill>
                      <a:latin typeface="Open Sans" panose="020B0606030504020204"/>
                    </a:rPr>
                    <a:t>     </a:t>
                  </a:r>
                  <a:r>
                    <a:rPr lang="en-US" sz="2000" dirty="0">
                      <a:solidFill>
                        <a:schemeClr val="tx1">
                          <a:lumMod val="65000"/>
                          <a:lumOff val="35000"/>
                        </a:schemeClr>
                      </a:solidFill>
                      <a:latin typeface="Open Sans" panose="020B0606030504020204"/>
                    </a:rPr>
                    <a:t>: rating of user </a:t>
                  </a:r>
                  <a14:m>
                    <m:oMath xmlns:m="http://schemas.openxmlformats.org/officeDocument/2006/math">
                      <m:r>
                        <a:rPr lang="en-US" sz="2000" i="1" dirty="0">
                          <a:solidFill>
                            <a:schemeClr val="tx1">
                              <a:lumMod val="65000"/>
                              <a:lumOff val="35000"/>
                            </a:schemeClr>
                          </a:solidFill>
                          <a:latin typeface="Cambria Math"/>
                        </a:rPr>
                        <m:t>𝑎</m:t>
                      </m:r>
                    </m:oMath>
                  </a14:m>
                  <a:r>
                    <a:rPr lang="en-US" sz="2000" dirty="0">
                      <a:solidFill>
                        <a:schemeClr val="tx1">
                          <a:lumMod val="65000"/>
                          <a:lumOff val="35000"/>
                        </a:schemeClr>
                      </a:solidFill>
                      <a:latin typeface="Open Sans" panose="020B0606030504020204"/>
                    </a:rPr>
                    <a:t> for item </a:t>
                  </a:r>
                  <a14:m>
                    <m:oMath xmlns:m="http://schemas.openxmlformats.org/officeDocument/2006/math">
                      <m:r>
                        <a:rPr lang="en-US" sz="2000" i="1" dirty="0">
                          <a:solidFill>
                            <a:schemeClr val="tx1">
                              <a:lumMod val="65000"/>
                              <a:lumOff val="35000"/>
                            </a:schemeClr>
                          </a:solidFill>
                          <a:latin typeface="Cambria Math"/>
                        </a:rPr>
                        <m:t>𝑝</m:t>
                      </m:r>
                    </m:oMath>
                  </a14:m>
                  <a:endParaRPr lang="en-US" sz="2000" dirty="0">
                    <a:solidFill>
                      <a:schemeClr val="tx1">
                        <a:lumMod val="65000"/>
                        <a:lumOff val="35000"/>
                      </a:schemeClr>
                    </a:solidFill>
                    <a:latin typeface="Open Sans" panose="020B0606030504020204"/>
                  </a:endParaRPr>
                </a:p>
                <a:p>
                  <a:pPr lvl="1">
                    <a:buNone/>
                  </a:pPr>
                  <a14:m>
                    <m:oMath xmlns:m="http://schemas.openxmlformats.org/officeDocument/2006/math">
                      <m:r>
                        <a:rPr lang="en-US" sz="2000" i="1" dirty="0" smtClean="0">
                          <a:solidFill>
                            <a:schemeClr val="tx1">
                              <a:lumMod val="65000"/>
                              <a:lumOff val="35000"/>
                            </a:schemeClr>
                          </a:solidFill>
                          <a:latin typeface="Cambria Math"/>
                        </a:rPr>
                        <m:t>𝑃</m:t>
                      </m:r>
                    </m:oMath>
                  </a14:m>
                  <a:r>
                    <a:rPr lang="en-US" sz="2000" dirty="0">
                      <a:solidFill>
                        <a:schemeClr val="tx1">
                          <a:lumMod val="65000"/>
                          <a:lumOff val="35000"/>
                        </a:schemeClr>
                      </a:solidFill>
                      <a:latin typeface="Open Sans" panose="020B0606030504020204"/>
                    </a:rPr>
                    <a:t> : set of items, rated both by </a:t>
                  </a:r>
                  <a14:m>
                    <m:oMath xmlns:m="http://schemas.openxmlformats.org/officeDocument/2006/math">
                      <m:r>
                        <a:rPr lang="en-US" sz="2000" i="1" dirty="0">
                          <a:solidFill>
                            <a:schemeClr val="tx1">
                              <a:lumMod val="65000"/>
                              <a:lumOff val="35000"/>
                            </a:schemeClr>
                          </a:solidFill>
                          <a:latin typeface="Cambria Math"/>
                        </a:rPr>
                        <m:t>𝑎</m:t>
                      </m:r>
                    </m:oMath>
                  </a14:m>
                  <a:r>
                    <a:rPr lang="en-US" sz="2000" dirty="0">
                      <a:solidFill>
                        <a:schemeClr val="tx1">
                          <a:lumMod val="65000"/>
                          <a:lumOff val="35000"/>
                        </a:schemeClr>
                      </a:solidFill>
                      <a:latin typeface="Open Sans" panose="020B0606030504020204"/>
                    </a:rPr>
                    <a:t> and </a:t>
                  </a:r>
                  <a14:m>
                    <m:oMath xmlns:m="http://schemas.openxmlformats.org/officeDocument/2006/math">
                      <m:r>
                        <a:rPr lang="en-US" sz="2000" i="1" dirty="0">
                          <a:solidFill>
                            <a:schemeClr val="tx1">
                              <a:lumMod val="65000"/>
                              <a:lumOff val="35000"/>
                            </a:schemeClr>
                          </a:solidFill>
                          <a:latin typeface="Cambria Math"/>
                        </a:rPr>
                        <m:t>𝑏</m:t>
                      </m:r>
                    </m:oMath>
                  </a14:m>
                  <a:endParaRPr lang="en-US" sz="2000" dirty="0">
                    <a:solidFill>
                      <a:schemeClr val="tx1">
                        <a:lumMod val="65000"/>
                        <a:lumOff val="35000"/>
                      </a:schemeClr>
                    </a:solidFill>
                    <a:latin typeface="Open Sans" panose="020B0606030504020204"/>
                  </a:endParaRPr>
                </a:p>
                <a:p>
                  <a:pPr lvl="1"/>
                  <a:r>
                    <a:rPr lang="en-US" sz="2000" dirty="0">
                      <a:solidFill>
                        <a:schemeClr val="tx1">
                          <a:lumMod val="65000"/>
                          <a:lumOff val="35000"/>
                        </a:schemeClr>
                      </a:solidFill>
                      <a:latin typeface="Open Sans" panose="020B0606030504020204"/>
                    </a:rPr>
                    <a:t>Possible similarity values between </a:t>
                  </a:r>
                  <a14:m>
                    <m:oMath xmlns:m="http://schemas.openxmlformats.org/officeDocument/2006/math">
                      <m:r>
                        <a:rPr lang="en-US" sz="2000" i="1" dirty="0">
                          <a:solidFill>
                            <a:schemeClr val="tx1">
                              <a:lumMod val="65000"/>
                              <a:lumOff val="35000"/>
                            </a:schemeClr>
                          </a:solidFill>
                          <a:latin typeface="Cambria Math"/>
                        </a:rPr>
                        <m:t>−1</m:t>
                      </m:r>
                    </m:oMath>
                  </a14:m>
                  <a:r>
                    <a:rPr lang="en-US" sz="2000" dirty="0">
                      <a:solidFill>
                        <a:schemeClr val="tx1">
                          <a:lumMod val="65000"/>
                          <a:lumOff val="35000"/>
                        </a:schemeClr>
                      </a:solidFill>
                      <a:latin typeface="Open Sans" panose="020B0606030504020204"/>
                    </a:rPr>
                    <a:t> and </a:t>
                  </a:r>
                  <a14:m>
                    <m:oMath xmlns:m="http://schemas.openxmlformats.org/officeDocument/2006/math">
                      <m:r>
                        <a:rPr lang="en-US" sz="2000" i="1" dirty="0">
                          <a:solidFill>
                            <a:schemeClr val="tx1">
                              <a:lumMod val="65000"/>
                              <a:lumOff val="35000"/>
                            </a:schemeClr>
                          </a:solidFill>
                          <a:latin typeface="Cambria Math"/>
                        </a:rPr>
                        <m:t>1</m:t>
                      </m:r>
                    </m:oMath>
                  </a14:m>
                  <a:r>
                    <a:rPr lang="en-US" sz="2000" dirty="0">
                      <a:solidFill>
                        <a:schemeClr val="tx1">
                          <a:lumMod val="65000"/>
                          <a:lumOff val="35000"/>
                        </a:schemeClr>
                      </a:solidFill>
                      <a:latin typeface="Open Sans" panose="020B0606030504020204"/>
                    </a:rPr>
                    <a:t> </a:t>
                  </a:r>
                </a:p>
              </p:txBody>
            </p:sp>
          </mc:Choice>
          <mc:Fallback xmlns="">
            <p:sp>
              <p:nvSpPr>
                <p:cNvPr id="7" name="TextBox 6">
                  <a:extLst>
                    <a:ext uri="{FF2B5EF4-FFF2-40B4-BE49-F238E27FC236}">
                      <a16:creationId xmlns:a16="http://schemas.microsoft.com/office/drawing/2014/main" id="{9F2976B9-C128-45F5-8A8D-090B575546A5}"/>
                    </a:ext>
                  </a:extLst>
                </p:cNvPr>
                <p:cNvSpPr txBox="1">
                  <a:spLocks noRot="1" noChangeAspect="1" noMove="1" noResize="1" noEditPoints="1" noAdjustHandles="1" noChangeArrowheads="1" noChangeShapeType="1" noTextEdit="1"/>
                </p:cNvSpPr>
                <p:nvPr/>
              </p:nvSpPr>
              <p:spPr>
                <a:xfrm>
                  <a:off x="5038530" y="4192073"/>
                  <a:ext cx="10468947" cy="1654877"/>
                </a:xfrm>
                <a:prstGeom prst="rect">
                  <a:avLst/>
                </a:prstGeom>
                <a:blipFill>
                  <a:blip r:embed="rId5"/>
                  <a:stretch>
                    <a:fillRect l="-641" t="-1471" b="-5515"/>
                  </a:stretch>
                </a:blipFill>
              </p:spPr>
              <p:txBody>
                <a:bodyPr/>
                <a:lstStyle/>
                <a:p>
                  <a:r>
                    <a:rPr lang="en-IN">
                      <a:noFill/>
                    </a:rPr>
                    <a:t> </a:t>
                  </a:r>
                </a:p>
              </p:txBody>
            </p:sp>
          </mc:Fallback>
        </mc:AlternateContent>
      </p:grpSp>
      <p:sp>
        <p:nvSpPr>
          <p:cNvPr id="9" name="Rectangle: Rounded Corners 8">
            <a:extLst>
              <a:ext uri="{FF2B5EF4-FFF2-40B4-BE49-F238E27FC236}">
                <a16:creationId xmlns:a16="http://schemas.microsoft.com/office/drawing/2014/main" id="{8A82F9E4-1835-499C-8E60-E5FD80DB6FFF}"/>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a:rPr>
              <a:t>A measure of how strong a relationship is between two variables</a:t>
            </a:r>
            <a:endParaRPr lang="en-GB" altLang="en-US" sz="2400" dirty="0">
              <a:latin typeface="Open Sans" panose="020B0606030504020204"/>
            </a:endParaRPr>
          </a:p>
        </p:txBody>
      </p:sp>
    </p:spTree>
    <p:extLst>
      <p:ext uri="{BB962C8B-B14F-4D97-AF65-F5344CB8AC3E}">
        <p14:creationId xmlns:p14="http://schemas.microsoft.com/office/powerpoint/2010/main" val="367940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3C933B3-6C2C-4DB7-8515-3F07AF80EBA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Measuring User Similarity: Pearson Correlation</a:t>
            </a:r>
          </a:p>
        </p:txBody>
      </p:sp>
      <p:pic>
        <p:nvPicPr>
          <p:cNvPr id="4" name="Shape 375">
            <a:extLst>
              <a:ext uri="{FF2B5EF4-FFF2-40B4-BE49-F238E27FC236}">
                <a16:creationId xmlns:a16="http://schemas.microsoft.com/office/drawing/2014/main" id="{67F20B00-631A-49E2-BF07-30ED2DF678DA}"/>
              </a:ext>
            </a:extLst>
          </p:cNvPr>
          <p:cNvPicPr preferRelativeResize="0"/>
          <p:nvPr/>
        </p:nvPicPr>
        <p:blipFill rotWithShape="1">
          <a:blip r:embed="rId3">
            <a:alphaModFix/>
          </a:blip>
          <a:srcRect/>
          <a:stretch/>
        </p:blipFill>
        <p:spPr>
          <a:xfrm>
            <a:off x="3892239" y="829986"/>
            <a:ext cx="8585552" cy="253919"/>
          </a:xfrm>
          <a:prstGeom prst="rect">
            <a:avLst/>
          </a:prstGeom>
          <a:noFill/>
          <a:ln>
            <a:noFill/>
          </a:ln>
        </p:spPr>
      </p:pic>
      <p:graphicFrame>
        <p:nvGraphicFramePr>
          <p:cNvPr id="18" name="Tabelle 18">
            <a:extLst>
              <a:ext uri="{FF2B5EF4-FFF2-40B4-BE49-F238E27FC236}">
                <a16:creationId xmlns:a16="http://schemas.microsoft.com/office/drawing/2014/main" id="{D40AEF91-3196-4436-9C6E-48879A6A8D5B}"/>
              </a:ext>
            </a:extLst>
          </p:cNvPr>
          <p:cNvGraphicFramePr>
            <a:graphicFrameLocks noGrp="1"/>
          </p:cNvGraphicFramePr>
          <p:nvPr>
            <p:extLst>
              <p:ext uri="{D42A27DB-BD31-4B8C-83A1-F6EECF244321}">
                <p14:modId xmlns:p14="http://schemas.microsoft.com/office/powerpoint/2010/main" val="323083177"/>
              </p:ext>
            </p:extLst>
          </p:nvPr>
        </p:nvGraphicFramePr>
        <p:xfrm>
          <a:off x="4099238" y="2763589"/>
          <a:ext cx="6096000" cy="2377440"/>
        </p:xfrm>
        <a:graphic>
          <a:graphicData uri="http://schemas.openxmlformats.org/drawingml/2006/table">
            <a:tbl>
              <a:tblPr firstRow="1" bandRow="1"/>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endParaRPr lang="en-US" sz="2000" baseline="0" dirty="0">
                        <a:latin typeface="Open Sans" panose="020B0606030504020204"/>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Item1</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Item2</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Item3</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Item4</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Item5</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Alice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2"/>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3"/>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4"/>
                  </a:ext>
                </a:extLst>
              </a:tr>
              <a:tr h="370840">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5"/>
                  </a:ext>
                </a:extLst>
              </a:tr>
            </a:tbl>
          </a:graphicData>
        </a:graphic>
      </p:graphicFrame>
      <p:grpSp>
        <p:nvGrpSpPr>
          <p:cNvPr id="19" name="Gruppieren 4">
            <a:extLst>
              <a:ext uri="{FF2B5EF4-FFF2-40B4-BE49-F238E27FC236}">
                <a16:creationId xmlns:a16="http://schemas.microsoft.com/office/drawing/2014/main" id="{4120E107-1A00-44B6-800F-C79A55705E7D}"/>
              </a:ext>
            </a:extLst>
          </p:cNvPr>
          <p:cNvGrpSpPr/>
          <p:nvPr/>
        </p:nvGrpSpPr>
        <p:grpSpPr>
          <a:xfrm>
            <a:off x="10333856" y="3341178"/>
            <a:ext cx="1877399" cy="589103"/>
            <a:chOff x="6732240" y="4166819"/>
            <a:chExt cx="1877399" cy="589103"/>
          </a:xfrm>
        </p:grpSpPr>
        <p:sp>
          <p:nvSpPr>
            <p:cNvPr id="20" name="Textfeld 16">
              <a:extLst>
                <a:ext uri="{FF2B5EF4-FFF2-40B4-BE49-F238E27FC236}">
                  <a16:creationId xmlns:a16="http://schemas.microsoft.com/office/drawing/2014/main" id="{4083186A-2982-4DA0-827B-DA38A06D9969}"/>
                </a:ext>
              </a:extLst>
            </p:cNvPr>
            <p:cNvSpPr txBox="1"/>
            <p:nvPr/>
          </p:nvSpPr>
          <p:spPr>
            <a:xfrm>
              <a:off x="7246765" y="4355812"/>
              <a:ext cx="1362874" cy="400110"/>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rPr>
                <a:t>sim = 0,85</a:t>
              </a:r>
            </a:p>
          </p:txBody>
        </p:sp>
        <p:sp>
          <p:nvSpPr>
            <p:cNvPr id="21" name="Nach links gekrümmter Pfeil 3">
              <a:extLst>
                <a:ext uri="{FF2B5EF4-FFF2-40B4-BE49-F238E27FC236}">
                  <a16:creationId xmlns:a16="http://schemas.microsoft.com/office/drawing/2014/main" id="{E96ECC0B-15AD-4767-9382-5BBEED3972D7}"/>
                </a:ext>
              </a:extLst>
            </p:cNvPr>
            <p:cNvSpPr/>
            <p:nvPr/>
          </p:nvSpPr>
          <p:spPr bwMode="auto">
            <a:xfrm>
              <a:off x="6732240" y="4166819"/>
              <a:ext cx="238254" cy="472698"/>
            </a:xfrm>
            <a:prstGeom prst="curvedLeftArrow">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2000" b="1" i="0" u="none" strike="noStrike" kern="0" cap="none" spc="0" normalizeH="0" baseline="0" noProof="0">
                <a:ln>
                  <a:noFill/>
                </a:ln>
                <a:solidFill>
                  <a:schemeClr val="tx1">
                    <a:lumMod val="65000"/>
                    <a:lumOff val="35000"/>
                  </a:schemeClr>
                </a:solidFill>
                <a:effectLst/>
                <a:uLnTx/>
                <a:uFillTx/>
                <a:latin typeface="Open Sans" panose="020B0606030504020204"/>
              </a:endParaRPr>
            </a:p>
          </p:txBody>
        </p:sp>
      </p:grpSp>
      <p:grpSp>
        <p:nvGrpSpPr>
          <p:cNvPr id="22" name="Gruppieren 5">
            <a:extLst>
              <a:ext uri="{FF2B5EF4-FFF2-40B4-BE49-F238E27FC236}">
                <a16:creationId xmlns:a16="http://schemas.microsoft.com/office/drawing/2014/main" id="{708D83E2-8BB1-46CF-89D9-11E3328906C1}"/>
              </a:ext>
            </a:extLst>
          </p:cNvPr>
          <p:cNvGrpSpPr/>
          <p:nvPr/>
        </p:nvGrpSpPr>
        <p:grpSpPr>
          <a:xfrm>
            <a:off x="10333856" y="3323439"/>
            <a:ext cx="1877399" cy="976174"/>
            <a:chOff x="6732240" y="4149080"/>
            <a:chExt cx="1877399" cy="976174"/>
          </a:xfrm>
        </p:grpSpPr>
        <p:sp>
          <p:nvSpPr>
            <p:cNvPr id="23" name="Nach links gekrümmter Pfeil 15">
              <a:extLst>
                <a:ext uri="{FF2B5EF4-FFF2-40B4-BE49-F238E27FC236}">
                  <a16:creationId xmlns:a16="http://schemas.microsoft.com/office/drawing/2014/main" id="{677C47F4-A524-4D43-9853-3298B0BC01CF}"/>
                </a:ext>
              </a:extLst>
            </p:cNvPr>
            <p:cNvSpPr/>
            <p:nvPr/>
          </p:nvSpPr>
          <p:spPr bwMode="auto">
            <a:xfrm>
              <a:off x="6732240" y="4149080"/>
              <a:ext cx="288032" cy="864096"/>
            </a:xfrm>
            <a:prstGeom prst="curvedLeftArrow">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2000" b="1" i="0" u="none" strike="noStrike" kern="0" cap="none" spc="0" normalizeH="0" baseline="0" noProof="0">
                <a:ln>
                  <a:noFill/>
                </a:ln>
                <a:solidFill>
                  <a:schemeClr val="tx1">
                    <a:lumMod val="65000"/>
                    <a:lumOff val="35000"/>
                  </a:schemeClr>
                </a:solidFill>
                <a:effectLst/>
                <a:uLnTx/>
                <a:uFillTx/>
                <a:latin typeface="Open Sans" panose="020B0606030504020204"/>
              </a:endParaRPr>
            </a:p>
          </p:txBody>
        </p:sp>
        <p:sp>
          <p:nvSpPr>
            <p:cNvPr id="24" name="Textfeld 17">
              <a:extLst>
                <a:ext uri="{FF2B5EF4-FFF2-40B4-BE49-F238E27FC236}">
                  <a16:creationId xmlns:a16="http://schemas.microsoft.com/office/drawing/2014/main" id="{DE12E7A7-A6C9-40A1-8D6C-8392F5B89FE0}"/>
                </a:ext>
              </a:extLst>
            </p:cNvPr>
            <p:cNvSpPr txBox="1"/>
            <p:nvPr/>
          </p:nvSpPr>
          <p:spPr>
            <a:xfrm>
              <a:off x="7246765" y="4725144"/>
              <a:ext cx="1362874" cy="400110"/>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err="1">
                  <a:ln>
                    <a:noFill/>
                  </a:ln>
                  <a:solidFill>
                    <a:schemeClr val="tx1">
                      <a:lumMod val="65000"/>
                      <a:lumOff val="35000"/>
                    </a:schemeClr>
                  </a:solidFill>
                  <a:effectLst/>
                  <a:uLnTx/>
                  <a:uFillTx/>
                  <a:latin typeface="Open Sans" panose="020B0606030504020204"/>
                </a:rPr>
                <a:t>sim</a:t>
              </a:r>
              <a:r>
                <a:rPr kumimoji="0" lang="en-US" sz="2000" b="0" i="0" u="none" strike="noStrike" kern="0" cap="none" spc="0" normalizeH="0" baseline="0" noProof="0">
                  <a:ln>
                    <a:noFill/>
                  </a:ln>
                  <a:solidFill>
                    <a:schemeClr val="tx1">
                      <a:lumMod val="65000"/>
                      <a:lumOff val="35000"/>
                    </a:schemeClr>
                  </a:solidFill>
                  <a:effectLst/>
                  <a:uLnTx/>
                  <a:uFillTx/>
                  <a:latin typeface="Open Sans" panose="020B0606030504020204"/>
                </a:rPr>
                <a:t> = 0,00</a:t>
              </a: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ndParaRPr>
            </a:p>
          </p:txBody>
        </p:sp>
      </p:grpSp>
      <p:grpSp>
        <p:nvGrpSpPr>
          <p:cNvPr id="25" name="Gruppieren 6">
            <a:extLst>
              <a:ext uri="{FF2B5EF4-FFF2-40B4-BE49-F238E27FC236}">
                <a16:creationId xmlns:a16="http://schemas.microsoft.com/office/drawing/2014/main" id="{BBA55DDB-9A61-44EB-BCDF-76705AC82A57}"/>
              </a:ext>
            </a:extLst>
          </p:cNvPr>
          <p:cNvGrpSpPr/>
          <p:nvPr/>
        </p:nvGrpSpPr>
        <p:grpSpPr>
          <a:xfrm>
            <a:off x="10333856" y="3323439"/>
            <a:ext cx="1877399" cy="1336214"/>
            <a:chOff x="6732240" y="4149080"/>
            <a:chExt cx="1877399" cy="1336214"/>
          </a:xfrm>
        </p:grpSpPr>
        <p:sp>
          <p:nvSpPr>
            <p:cNvPr id="26" name="Textfeld 21">
              <a:extLst>
                <a:ext uri="{FF2B5EF4-FFF2-40B4-BE49-F238E27FC236}">
                  <a16:creationId xmlns:a16="http://schemas.microsoft.com/office/drawing/2014/main" id="{B7BB4F30-CFA4-4C3A-B912-65776EA907D2}"/>
                </a:ext>
              </a:extLst>
            </p:cNvPr>
            <p:cNvSpPr txBox="1"/>
            <p:nvPr/>
          </p:nvSpPr>
          <p:spPr>
            <a:xfrm>
              <a:off x="7246765" y="5085184"/>
              <a:ext cx="1362874" cy="400110"/>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rPr>
                <a:t>sim = 0,70</a:t>
              </a:r>
            </a:p>
          </p:txBody>
        </p:sp>
        <p:sp>
          <p:nvSpPr>
            <p:cNvPr id="27" name="Nach links gekrümmter Pfeil 19">
              <a:extLst>
                <a:ext uri="{FF2B5EF4-FFF2-40B4-BE49-F238E27FC236}">
                  <a16:creationId xmlns:a16="http://schemas.microsoft.com/office/drawing/2014/main" id="{620EA7D4-E770-4952-AD86-C03D1EDA7D65}"/>
                </a:ext>
              </a:extLst>
            </p:cNvPr>
            <p:cNvSpPr/>
            <p:nvPr/>
          </p:nvSpPr>
          <p:spPr bwMode="auto">
            <a:xfrm>
              <a:off x="6732240" y="4149080"/>
              <a:ext cx="360040" cy="1192778"/>
            </a:xfrm>
            <a:prstGeom prst="curvedLeftArrow">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2000" b="1" i="0" u="none" strike="noStrike" kern="0" cap="none" spc="0" normalizeH="0" baseline="0" noProof="0">
                <a:ln>
                  <a:noFill/>
                </a:ln>
                <a:solidFill>
                  <a:schemeClr val="tx1">
                    <a:lumMod val="65000"/>
                    <a:lumOff val="35000"/>
                  </a:schemeClr>
                </a:solidFill>
                <a:effectLst/>
                <a:uLnTx/>
                <a:uFillTx/>
                <a:latin typeface="Open Sans" panose="020B0606030504020204"/>
              </a:endParaRPr>
            </a:p>
          </p:txBody>
        </p:sp>
      </p:grpSp>
      <p:grpSp>
        <p:nvGrpSpPr>
          <p:cNvPr id="28" name="Gruppieren 7">
            <a:extLst>
              <a:ext uri="{FF2B5EF4-FFF2-40B4-BE49-F238E27FC236}">
                <a16:creationId xmlns:a16="http://schemas.microsoft.com/office/drawing/2014/main" id="{61D60411-8562-4083-8A80-72D09B6CB99E}"/>
              </a:ext>
            </a:extLst>
          </p:cNvPr>
          <p:cNvGrpSpPr/>
          <p:nvPr/>
        </p:nvGrpSpPr>
        <p:grpSpPr>
          <a:xfrm>
            <a:off x="10333856" y="3323438"/>
            <a:ext cx="1981467" cy="1686964"/>
            <a:chOff x="6732240" y="4149079"/>
            <a:chExt cx="1981467" cy="1686964"/>
          </a:xfrm>
        </p:grpSpPr>
        <p:sp>
          <p:nvSpPr>
            <p:cNvPr id="29" name="Textfeld 24">
              <a:extLst>
                <a:ext uri="{FF2B5EF4-FFF2-40B4-BE49-F238E27FC236}">
                  <a16:creationId xmlns:a16="http://schemas.microsoft.com/office/drawing/2014/main" id="{7E4D6744-94F1-4A43-A5B0-E526A1364A23}"/>
                </a:ext>
              </a:extLst>
            </p:cNvPr>
            <p:cNvSpPr txBox="1"/>
            <p:nvPr/>
          </p:nvSpPr>
          <p:spPr>
            <a:xfrm>
              <a:off x="7248241" y="5435933"/>
              <a:ext cx="1465466" cy="400110"/>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err="1">
                  <a:ln>
                    <a:noFill/>
                  </a:ln>
                  <a:solidFill>
                    <a:schemeClr val="tx1">
                      <a:lumMod val="65000"/>
                      <a:lumOff val="35000"/>
                    </a:schemeClr>
                  </a:solidFill>
                  <a:effectLst/>
                  <a:uLnTx/>
                  <a:uFillTx/>
                  <a:latin typeface="Open Sans" panose="020B0606030504020204"/>
                </a:rPr>
                <a:t>sim</a:t>
              </a:r>
              <a:r>
                <a:rPr kumimoji="0" lang="en-US" sz="2000" b="0" i="0" u="none" strike="noStrike" kern="0" cap="none" spc="0" normalizeH="0" baseline="0" noProof="0">
                  <a:ln>
                    <a:noFill/>
                  </a:ln>
                  <a:solidFill>
                    <a:schemeClr val="tx1">
                      <a:lumMod val="65000"/>
                      <a:lumOff val="35000"/>
                    </a:schemeClr>
                  </a:solidFill>
                  <a:effectLst/>
                  <a:uLnTx/>
                  <a:uFillTx/>
                  <a:latin typeface="Open Sans" panose="020B0606030504020204"/>
                </a:rPr>
                <a:t> = </a:t>
              </a:r>
              <a:r>
                <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rPr>
                <a:t>-0,79</a:t>
              </a:r>
            </a:p>
          </p:txBody>
        </p:sp>
        <p:sp>
          <p:nvSpPr>
            <p:cNvPr id="30" name="Nach links gekrümmter Pfeil 25">
              <a:extLst>
                <a:ext uri="{FF2B5EF4-FFF2-40B4-BE49-F238E27FC236}">
                  <a16:creationId xmlns:a16="http://schemas.microsoft.com/office/drawing/2014/main" id="{DAB40CD4-57F8-4A6E-9FE4-E834B1A54A4F}"/>
                </a:ext>
              </a:extLst>
            </p:cNvPr>
            <p:cNvSpPr/>
            <p:nvPr/>
          </p:nvSpPr>
          <p:spPr bwMode="auto">
            <a:xfrm>
              <a:off x="6732240" y="4149079"/>
              <a:ext cx="432048" cy="1624825"/>
            </a:xfrm>
            <a:prstGeom prst="curvedLeftArrow">
              <a:avLst/>
            </a:prstGeom>
            <a:solidFill>
              <a:srgbClr val="BBE0E3"/>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2000" b="1" i="0" u="none" strike="noStrike" kern="0" cap="none" spc="0" normalizeH="0" baseline="0" noProof="0">
                <a:ln>
                  <a:noFill/>
                </a:ln>
                <a:solidFill>
                  <a:schemeClr val="tx1">
                    <a:lumMod val="65000"/>
                    <a:lumOff val="35000"/>
                  </a:schemeClr>
                </a:solidFill>
                <a:effectLst/>
                <a:uLnTx/>
                <a:uFillTx/>
                <a:latin typeface="Open Sans" panose="020B0606030504020204"/>
              </a:endParaRPr>
            </a:p>
          </p:txBody>
        </p:sp>
      </p:grpSp>
      <p:grpSp>
        <p:nvGrpSpPr>
          <p:cNvPr id="35" name="Group 34">
            <a:extLst>
              <a:ext uri="{FF2B5EF4-FFF2-40B4-BE49-F238E27FC236}">
                <a16:creationId xmlns:a16="http://schemas.microsoft.com/office/drawing/2014/main" id="{A1DA98C7-F719-48D3-A043-5723BDE27A3E}"/>
              </a:ext>
            </a:extLst>
          </p:cNvPr>
          <p:cNvGrpSpPr/>
          <p:nvPr/>
        </p:nvGrpSpPr>
        <p:grpSpPr>
          <a:xfrm>
            <a:off x="2781727" y="6322979"/>
            <a:ext cx="10692545" cy="1194096"/>
            <a:chOff x="1785246" y="5654351"/>
            <a:chExt cx="10692545" cy="1194096"/>
          </a:xfrm>
        </p:grpSpPr>
        <p:sp>
          <p:nvSpPr>
            <p:cNvPr id="33" name="Arrow: Right 32">
              <a:extLst>
                <a:ext uri="{FF2B5EF4-FFF2-40B4-BE49-F238E27FC236}">
                  <a16:creationId xmlns:a16="http://schemas.microsoft.com/office/drawing/2014/main" id="{539586A2-45DF-4DB0-A33B-A65F650A8FCE}"/>
                </a:ext>
              </a:extLst>
            </p:cNvPr>
            <p:cNvSpPr/>
            <p:nvPr/>
          </p:nvSpPr>
          <p:spPr>
            <a:xfrm>
              <a:off x="1785246" y="5654351"/>
              <a:ext cx="4627984" cy="1194096"/>
            </a:xfrm>
            <a:prstGeom prst="rightArrow">
              <a:avLst>
                <a:gd name="adj1" fmla="val 50000"/>
                <a:gd name="adj2" fmla="val 63699"/>
              </a:avLst>
            </a:prstGeom>
            <a:solidFill>
              <a:srgbClr val="5EB9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6030504020204"/>
                </a:rPr>
                <a:t>Making Predictions</a:t>
              </a:r>
            </a:p>
          </p:txBody>
        </p:sp>
        <mc:AlternateContent xmlns:mc="http://schemas.openxmlformats.org/markup-compatibility/2006" xmlns:a14="http://schemas.microsoft.com/office/drawing/2010/main">
          <mc:Choice Requires="a14">
            <p:sp>
              <p:nvSpPr>
                <p:cNvPr id="34" name="Textfeld 4">
                  <a:extLst>
                    <a:ext uri="{FF2B5EF4-FFF2-40B4-BE49-F238E27FC236}">
                      <a16:creationId xmlns:a16="http://schemas.microsoft.com/office/drawing/2014/main" id="{7C1AB79E-4C60-465A-BC8C-824808317A44}"/>
                    </a:ext>
                  </a:extLst>
                </p:cNvPr>
                <p:cNvSpPr txBox="1"/>
                <p:nvPr/>
              </p:nvSpPr>
              <p:spPr>
                <a:xfrm>
                  <a:off x="6835364" y="5865858"/>
                  <a:ext cx="5642427" cy="7738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0" smtClean="0">
                            <a:solidFill>
                              <a:schemeClr val="tx1">
                                <a:lumMod val="65000"/>
                                <a:lumOff val="35000"/>
                              </a:schemeClr>
                            </a:solidFill>
                            <a:latin typeface="Cambria Math"/>
                          </a:rPr>
                          <m:t>𝐩𝐫𝐞𝐝</m:t>
                        </m:r>
                        <m:d>
                          <m:dPr>
                            <m:ctrlPr>
                              <a:rPr lang="en-US" sz="2000" b="1" i="1" smtClean="0">
                                <a:solidFill>
                                  <a:schemeClr val="tx1">
                                    <a:lumMod val="65000"/>
                                    <a:lumOff val="35000"/>
                                  </a:schemeClr>
                                </a:solidFill>
                                <a:latin typeface="Cambria Math" panose="02040503050406030204" pitchFamily="18" charset="0"/>
                              </a:rPr>
                            </m:ctrlPr>
                          </m:dPr>
                          <m:e>
                            <m:r>
                              <a:rPr lang="en-US" sz="2000" b="1" i="0" smtClean="0">
                                <a:solidFill>
                                  <a:schemeClr val="tx1">
                                    <a:lumMod val="65000"/>
                                    <a:lumOff val="35000"/>
                                  </a:schemeClr>
                                </a:solidFill>
                                <a:latin typeface="Cambria Math"/>
                              </a:rPr>
                              <m:t>𝐚</m:t>
                            </m:r>
                            <m:r>
                              <a:rPr lang="en-US" sz="2000" b="1" i="0" smtClean="0">
                                <a:solidFill>
                                  <a:schemeClr val="tx1">
                                    <a:lumMod val="65000"/>
                                    <a:lumOff val="35000"/>
                                  </a:schemeClr>
                                </a:solidFill>
                                <a:latin typeface="Cambria Math"/>
                              </a:rPr>
                              <m:t>,</m:t>
                            </m:r>
                            <m:r>
                              <a:rPr lang="en-US" sz="2000" b="1" i="0" smtClean="0">
                                <a:solidFill>
                                  <a:schemeClr val="tx1">
                                    <a:lumMod val="65000"/>
                                    <a:lumOff val="35000"/>
                                  </a:schemeClr>
                                </a:solidFill>
                                <a:latin typeface="Cambria Math"/>
                              </a:rPr>
                              <m:t>𝐩</m:t>
                            </m:r>
                          </m:e>
                        </m:d>
                        <m:r>
                          <a:rPr lang="en-US" sz="2000" b="1" i="0" smtClean="0">
                            <a:solidFill>
                              <a:schemeClr val="tx1">
                                <a:lumMod val="65000"/>
                                <a:lumOff val="35000"/>
                              </a:schemeClr>
                            </a:solidFill>
                            <a:latin typeface="Cambria Math"/>
                          </a:rPr>
                          <m:t>=</m:t>
                        </m:r>
                        <m:acc>
                          <m:accPr>
                            <m:chr m:val="̅"/>
                            <m:ctrlPr>
                              <a:rPr lang="en-US" sz="2000" b="1" i="1" smtClean="0">
                                <a:solidFill>
                                  <a:schemeClr val="tx1">
                                    <a:lumMod val="65000"/>
                                    <a:lumOff val="35000"/>
                                  </a:schemeClr>
                                </a:solidFill>
                                <a:latin typeface="Cambria Math" panose="02040503050406030204" pitchFamily="18" charset="0"/>
                              </a:rPr>
                            </m:ctrlPr>
                          </m:accPr>
                          <m:e>
                            <m:sSub>
                              <m:sSubPr>
                                <m:ctrlPr>
                                  <a:rPr lang="en-US" sz="2000" i="1">
                                    <a:solidFill>
                                      <a:schemeClr val="tx1">
                                        <a:lumMod val="65000"/>
                                        <a:lumOff val="35000"/>
                                      </a:schemeClr>
                                    </a:solidFill>
                                    <a:latin typeface="Cambria Math" panose="02040503050406030204" pitchFamily="18" charset="0"/>
                                  </a:rPr>
                                </m:ctrlPr>
                              </m:sSubPr>
                              <m:e>
                                <m:r>
                                  <m:rPr>
                                    <m:sty m:val="p"/>
                                  </m:rPr>
                                  <a:rPr lang="en-US" sz="2000" i="0">
                                    <a:solidFill>
                                      <a:schemeClr val="tx1">
                                        <a:lumMod val="65000"/>
                                        <a:lumOff val="35000"/>
                                      </a:schemeClr>
                                    </a:solidFill>
                                    <a:latin typeface="Cambria Math"/>
                                  </a:rPr>
                                  <m:t>r</m:t>
                                </m:r>
                              </m:e>
                              <m:sub>
                                <m:r>
                                  <m:rPr>
                                    <m:sty m:val="p"/>
                                  </m:rPr>
                                  <a:rPr lang="en-US" sz="2000" i="0">
                                    <a:solidFill>
                                      <a:schemeClr val="tx1">
                                        <a:lumMod val="65000"/>
                                        <a:lumOff val="35000"/>
                                      </a:schemeClr>
                                    </a:solidFill>
                                    <a:latin typeface="Cambria Math"/>
                                  </a:rPr>
                                  <m:t>a</m:t>
                                </m:r>
                              </m:sub>
                            </m:sSub>
                          </m:e>
                        </m:acc>
                        <m:r>
                          <a:rPr lang="en-US" sz="2000" b="1" i="0" smtClean="0">
                            <a:solidFill>
                              <a:schemeClr val="tx1">
                                <a:lumMod val="65000"/>
                                <a:lumOff val="35000"/>
                              </a:schemeClr>
                            </a:solidFill>
                            <a:latin typeface="Cambria Math"/>
                          </a:rPr>
                          <m:t>+</m:t>
                        </m:r>
                        <m:f>
                          <m:fPr>
                            <m:ctrlPr>
                              <a:rPr lang="en-US" sz="2000" b="1" i="1" smtClean="0">
                                <a:solidFill>
                                  <a:schemeClr val="tx1">
                                    <a:lumMod val="65000"/>
                                    <a:lumOff val="35000"/>
                                  </a:schemeClr>
                                </a:solidFill>
                                <a:latin typeface="Cambria Math" panose="02040503050406030204" pitchFamily="18" charset="0"/>
                              </a:rPr>
                            </m:ctrlPr>
                          </m:fPr>
                          <m:num>
                            <m:nary>
                              <m:naryPr>
                                <m:chr m:val="∑"/>
                                <m:limLoc m:val="subSup"/>
                                <m:supHide m:val="on"/>
                                <m:ctrlPr>
                                  <a:rPr lang="en-US" sz="2000" b="1" i="1" smtClean="0">
                                    <a:solidFill>
                                      <a:schemeClr val="tx1">
                                        <a:lumMod val="65000"/>
                                        <a:lumOff val="35000"/>
                                      </a:schemeClr>
                                    </a:solidFill>
                                    <a:latin typeface="Cambria Math" panose="02040503050406030204" pitchFamily="18" charset="0"/>
                                  </a:rPr>
                                </m:ctrlPr>
                              </m:naryPr>
                              <m:sub>
                                <m:r>
                                  <m:rPr>
                                    <m:brk m:alnAt="9"/>
                                  </m:rPr>
                                  <a:rPr lang="en-US" sz="2000" b="1" i="0" smtClean="0">
                                    <a:solidFill>
                                      <a:schemeClr val="tx1">
                                        <a:lumMod val="65000"/>
                                        <a:lumOff val="35000"/>
                                      </a:schemeClr>
                                    </a:solidFill>
                                    <a:latin typeface="Cambria Math"/>
                                  </a:rPr>
                                  <m:t>𝐛</m:t>
                                </m:r>
                                <m:r>
                                  <a:rPr lang="en-US" sz="2000" b="1" i="0" smtClean="0">
                                    <a:solidFill>
                                      <a:schemeClr val="tx1">
                                        <a:lumMod val="65000"/>
                                        <a:lumOff val="35000"/>
                                      </a:schemeClr>
                                    </a:solidFill>
                                    <a:latin typeface="Cambria Math"/>
                                  </a:rPr>
                                  <m:t> ∈</m:t>
                                </m:r>
                                <m:r>
                                  <a:rPr lang="en-US" sz="2000" b="1" i="0" smtClean="0">
                                    <a:solidFill>
                                      <a:schemeClr val="tx1">
                                        <a:lumMod val="65000"/>
                                        <a:lumOff val="35000"/>
                                      </a:schemeClr>
                                    </a:solidFill>
                                    <a:latin typeface="Cambria Math"/>
                                    <a:ea typeface="Cambria Math"/>
                                  </a:rPr>
                                  <m:t>𝐍</m:t>
                                </m:r>
                              </m:sub>
                              <m:sup/>
                              <m:e>
                                <m:r>
                                  <a:rPr lang="en-US" sz="2000" b="1" i="0" smtClean="0">
                                    <a:solidFill>
                                      <a:schemeClr val="tx1">
                                        <a:lumMod val="65000"/>
                                        <a:lumOff val="35000"/>
                                      </a:schemeClr>
                                    </a:solidFill>
                                    <a:latin typeface="Cambria Math"/>
                                  </a:rPr>
                                  <m:t>𝐬𝐢𝐦</m:t>
                                </m:r>
                                <m:d>
                                  <m:dPr>
                                    <m:ctrlPr>
                                      <a:rPr lang="en-US" sz="2000" b="1" i="1" smtClean="0">
                                        <a:solidFill>
                                          <a:schemeClr val="tx1">
                                            <a:lumMod val="65000"/>
                                            <a:lumOff val="35000"/>
                                          </a:schemeClr>
                                        </a:solidFill>
                                        <a:latin typeface="Cambria Math" panose="02040503050406030204" pitchFamily="18" charset="0"/>
                                      </a:rPr>
                                    </m:ctrlPr>
                                  </m:dPr>
                                  <m:e>
                                    <m:r>
                                      <a:rPr lang="en-US" sz="2000" b="1" i="0" smtClean="0">
                                        <a:solidFill>
                                          <a:schemeClr val="tx1">
                                            <a:lumMod val="65000"/>
                                            <a:lumOff val="35000"/>
                                          </a:schemeClr>
                                        </a:solidFill>
                                        <a:latin typeface="Cambria Math"/>
                                      </a:rPr>
                                      <m:t>𝐚</m:t>
                                    </m:r>
                                    <m:r>
                                      <a:rPr lang="en-US" sz="2000" b="1" i="0" smtClean="0">
                                        <a:solidFill>
                                          <a:schemeClr val="tx1">
                                            <a:lumMod val="65000"/>
                                            <a:lumOff val="35000"/>
                                          </a:schemeClr>
                                        </a:solidFill>
                                        <a:latin typeface="Cambria Math"/>
                                      </a:rPr>
                                      <m:t>,</m:t>
                                    </m:r>
                                    <m:r>
                                      <a:rPr lang="en-US" sz="2000" b="1" i="0" smtClean="0">
                                        <a:solidFill>
                                          <a:schemeClr val="tx1">
                                            <a:lumMod val="65000"/>
                                            <a:lumOff val="35000"/>
                                          </a:schemeClr>
                                        </a:solidFill>
                                        <a:latin typeface="Cambria Math"/>
                                      </a:rPr>
                                      <m:t>𝐛</m:t>
                                    </m:r>
                                  </m:e>
                                </m:d>
                                <m:r>
                                  <a:rPr lang="en-US" sz="2000" b="1" i="0" smtClean="0">
                                    <a:solidFill>
                                      <a:schemeClr val="tx1">
                                        <a:lumMod val="65000"/>
                                        <a:lumOff val="35000"/>
                                      </a:schemeClr>
                                    </a:solidFill>
                                    <a:latin typeface="Cambria Math"/>
                                  </a:rPr>
                                  <m:t>∗(</m:t>
                                </m:r>
                                <m:sSub>
                                  <m:sSubPr>
                                    <m:ctrlPr>
                                      <a:rPr lang="en-US" sz="2000" b="1" i="1" smtClean="0">
                                        <a:solidFill>
                                          <a:schemeClr val="tx1">
                                            <a:lumMod val="65000"/>
                                            <a:lumOff val="35000"/>
                                          </a:schemeClr>
                                        </a:solidFill>
                                        <a:latin typeface="Cambria Math" panose="02040503050406030204" pitchFamily="18" charset="0"/>
                                      </a:rPr>
                                    </m:ctrlPr>
                                  </m:sSubPr>
                                  <m:e>
                                    <m:r>
                                      <a:rPr lang="en-US" sz="2000" b="1" i="0" smtClean="0">
                                        <a:solidFill>
                                          <a:schemeClr val="tx1">
                                            <a:lumMod val="65000"/>
                                            <a:lumOff val="35000"/>
                                          </a:schemeClr>
                                        </a:solidFill>
                                        <a:latin typeface="Cambria Math"/>
                                      </a:rPr>
                                      <m:t>𝐫</m:t>
                                    </m:r>
                                  </m:e>
                                  <m:sub>
                                    <m:r>
                                      <a:rPr lang="en-US" sz="2000" b="1" i="0" smtClean="0">
                                        <a:solidFill>
                                          <a:schemeClr val="tx1">
                                            <a:lumMod val="65000"/>
                                            <a:lumOff val="35000"/>
                                          </a:schemeClr>
                                        </a:solidFill>
                                        <a:latin typeface="Cambria Math"/>
                                      </a:rPr>
                                      <m:t>𝐛</m:t>
                                    </m:r>
                                    <m:r>
                                      <a:rPr lang="en-US" sz="2000" b="1" i="0" smtClean="0">
                                        <a:solidFill>
                                          <a:schemeClr val="tx1">
                                            <a:lumMod val="65000"/>
                                            <a:lumOff val="35000"/>
                                          </a:schemeClr>
                                        </a:solidFill>
                                        <a:latin typeface="Cambria Math"/>
                                      </a:rPr>
                                      <m:t>,</m:t>
                                    </m:r>
                                    <m:r>
                                      <a:rPr lang="en-US" sz="2000" b="1" i="0" smtClean="0">
                                        <a:solidFill>
                                          <a:schemeClr val="tx1">
                                            <a:lumMod val="65000"/>
                                            <a:lumOff val="35000"/>
                                          </a:schemeClr>
                                        </a:solidFill>
                                        <a:latin typeface="Cambria Math"/>
                                      </a:rPr>
                                      <m:t>𝐩</m:t>
                                    </m:r>
                                  </m:sub>
                                </m:sSub>
                                <m:r>
                                  <a:rPr lang="en-US" sz="2000" b="1" i="0" smtClean="0">
                                    <a:solidFill>
                                      <a:schemeClr val="tx1">
                                        <a:lumMod val="65000"/>
                                        <a:lumOff val="35000"/>
                                      </a:schemeClr>
                                    </a:solidFill>
                                    <a:latin typeface="Cambria Math"/>
                                  </a:rPr>
                                  <m:t>−</m:t>
                                </m:r>
                                <m:acc>
                                  <m:accPr>
                                    <m:chr m:val="̅"/>
                                    <m:ctrlPr>
                                      <a:rPr lang="en-US" sz="2000" b="1" i="1" smtClean="0">
                                        <a:solidFill>
                                          <a:schemeClr val="tx1">
                                            <a:lumMod val="65000"/>
                                            <a:lumOff val="35000"/>
                                          </a:schemeClr>
                                        </a:solidFill>
                                        <a:latin typeface="Cambria Math" panose="02040503050406030204" pitchFamily="18" charset="0"/>
                                      </a:rPr>
                                    </m:ctrlPr>
                                  </m:accPr>
                                  <m:e>
                                    <m:sSub>
                                      <m:sSubPr>
                                        <m:ctrlPr>
                                          <a:rPr lang="en-US" sz="2000" b="1" i="1" smtClean="0">
                                            <a:solidFill>
                                              <a:schemeClr val="tx1">
                                                <a:lumMod val="65000"/>
                                                <a:lumOff val="35000"/>
                                              </a:schemeClr>
                                            </a:solidFill>
                                            <a:latin typeface="Cambria Math" panose="02040503050406030204" pitchFamily="18" charset="0"/>
                                          </a:rPr>
                                        </m:ctrlPr>
                                      </m:sSubPr>
                                      <m:e>
                                        <m:r>
                                          <a:rPr lang="en-US" sz="2000" b="1" i="0" smtClean="0">
                                            <a:solidFill>
                                              <a:schemeClr val="tx1">
                                                <a:lumMod val="65000"/>
                                                <a:lumOff val="35000"/>
                                              </a:schemeClr>
                                            </a:solidFill>
                                            <a:latin typeface="Cambria Math"/>
                                          </a:rPr>
                                          <m:t>𝐫</m:t>
                                        </m:r>
                                      </m:e>
                                      <m:sub>
                                        <m:r>
                                          <a:rPr lang="en-US" sz="2000" b="1" i="0" smtClean="0">
                                            <a:solidFill>
                                              <a:schemeClr val="tx1">
                                                <a:lumMod val="65000"/>
                                                <a:lumOff val="35000"/>
                                              </a:schemeClr>
                                            </a:solidFill>
                                            <a:latin typeface="Cambria Math"/>
                                          </a:rPr>
                                          <m:t>𝐛</m:t>
                                        </m:r>
                                      </m:sub>
                                    </m:sSub>
                                  </m:e>
                                </m:acc>
                                <m:r>
                                  <a:rPr lang="en-US" sz="2000" b="1" i="0" smtClean="0">
                                    <a:solidFill>
                                      <a:schemeClr val="tx1">
                                        <a:lumMod val="65000"/>
                                        <a:lumOff val="35000"/>
                                      </a:schemeClr>
                                    </a:solidFill>
                                    <a:latin typeface="Cambria Math"/>
                                  </a:rPr>
                                  <m:t>)</m:t>
                                </m:r>
                              </m:e>
                            </m:nary>
                          </m:num>
                          <m:den>
                            <m:nary>
                              <m:naryPr>
                                <m:chr m:val="∑"/>
                                <m:limLoc m:val="subSup"/>
                                <m:supHide m:val="on"/>
                                <m:ctrlPr>
                                  <a:rPr lang="en-US" sz="2000" i="1">
                                    <a:solidFill>
                                      <a:schemeClr val="tx1">
                                        <a:lumMod val="65000"/>
                                        <a:lumOff val="35000"/>
                                      </a:schemeClr>
                                    </a:solidFill>
                                    <a:latin typeface="Cambria Math" panose="02040503050406030204" pitchFamily="18" charset="0"/>
                                  </a:rPr>
                                </m:ctrlPr>
                              </m:naryPr>
                              <m:sub>
                                <m:r>
                                  <m:rPr>
                                    <m:sty m:val="p"/>
                                    <m:brk m:alnAt="9"/>
                                  </m:rPr>
                                  <a:rPr lang="en-US" sz="2000" i="0">
                                    <a:solidFill>
                                      <a:schemeClr val="tx1">
                                        <a:lumMod val="65000"/>
                                        <a:lumOff val="35000"/>
                                      </a:schemeClr>
                                    </a:solidFill>
                                    <a:latin typeface="Cambria Math"/>
                                  </a:rPr>
                                  <m:t>b</m:t>
                                </m:r>
                                <m:r>
                                  <a:rPr lang="en-US" sz="2000" i="0">
                                    <a:solidFill>
                                      <a:schemeClr val="tx1">
                                        <a:lumMod val="65000"/>
                                        <a:lumOff val="35000"/>
                                      </a:schemeClr>
                                    </a:solidFill>
                                    <a:latin typeface="Cambria Math"/>
                                  </a:rPr>
                                  <m:t> ∈</m:t>
                                </m:r>
                                <m:r>
                                  <m:rPr>
                                    <m:sty m:val="p"/>
                                  </m:rPr>
                                  <a:rPr lang="en-US" sz="2000" i="0">
                                    <a:solidFill>
                                      <a:schemeClr val="tx1">
                                        <a:lumMod val="65000"/>
                                        <a:lumOff val="35000"/>
                                      </a:schemeClr>
                                    </a:solidFill>
                                    <a:latin typeface="Cambria Math"/>
                                    <a:ea typeface="Cambria Math"/>
                                  </a:rPr>
                                  <m:t>N</m:t>
                                </m:r>
                              </m:sub>
                              <m:sup/>
                              <m:e>
                                <m:r>
                                  <m:rPr>
                                    <m:sty m:val="p"/>
                                  </m:rPr>
                                  <a:rPr lang="en-US" sz="2000" i="0">
                                    <a:solidFill>
                                      <a:schemeClr val="tx1">
                                        <a:lumMod val="65000"/>
                                        <a:lumOff val="35000"/>
                                      </a:schemeClr>
                                    </a:solidFill>
                                    <a:latin typeface="Cambria Math"/>
                                  </a:rPr>
                                  <m:t>sim</m:t>
                                </m:r>
                                <m:d>
                                  <m:dPr>
                                    <m:ctrlPr>
                                      <a:rPr lang="en-US" sz="2000" i="1">
                                        <a:solidFill>
                                          <a:schemeClr val="tx1">
                                            <a:lumMod val="65000"/>
                                            <a:lumOff val="35000"/>
                                          </a:schemeClr>
                                        </a:solidFill>
                                        <a:latin typeface="Cambria Math" panose="02040503050406030204" pitchFamily="18" charset="0"/>
                                      </a:rPr>
                                    </m:ctrlPr>
                                  </m:dPr>
                                  <m:e>
                                    <m:r>
                                      <m:rPr>
                                        <m:sty m:val="p"/>
                                      </m:rPr>
                                      <a:rPr lang="en-US" sz="2000" i="0">
                                        <a:solidFill>
                                          <a:schemeClr val="tx1">
                                            <a:lumMod val="65000"/>
                                            <a:lumOff val="35000"/>
                                          </a:schemeClr>
                                        </a:solidFill>
                                        <a:latin typeface="Cambria Math"/>
                                      </a:rPr>
                                      <m:t>a</m:t>
                                    </m:r>
                                    <m:r>
                                      <a:rPr lang="en-US" sz="2000" i="0">
                                        <a:solidFill>
                                          <a:schemeClr val="tx1">
                                            <a:lumMod val="65000"/>
                                            <a:lumOff val="35000"/>
                                          </a:schemeClr>
                                        </a:solidFill>
                                        <a:latin typeface="Cambria Math"/>
                                      </a:rPr>
                                      <m:t>,</m:t>
                                    </m:r>
                                    <m:r>
                                      <m:rPr>
                                        <m:sty m:val="p"/>
                                      </m:rPr>
                                      <a:rPr lang="en-US" sz="2000" i="0">
                                        <a:solidFill>
                                          <a:schemeClr val="tx1">
                                            <a:lumMod val="65000"/>
                                            <a:lumOff val="35000"/>
                                          </a:schemeClr>
                                        </a:solidFill>
                                        <a:latin typeface="Cambria Math"/>
                                      </a:rPr>
                                      <m:t>b</m:t>
                                    </m:r>
                                  </m:e>
                                </m:d>
                              </m:e>
                            </m:nary>
                          </m:den>
                        </m:f>
                      </m:oMath>
                    </m:oMathPara>
                  </a14:m>
                  <a:endParaRPr lang="en-US" sz="2000">
                    <a:solidFill>
                      <a:schemeClr val="tx1">
                        <a:lumMod val="65000"/>
                        <a:lumOff val="35000"/>
                      </a:schemeClr>
                    </a:solidFill>
                    <a:latin typeface="Open Sans" panose="020B0606030504020204"/>
                  </a:endParaRPr>
                </a:p>
              </p:txBody>
            </p:sp>
          </mc:Choice>
          <mc:Fallback xmlns="">
            <p:sp>
              <p:nvSpPr>
                <p:cNvPr id="34" name="Textfeld 4">
                  <a:extLst>
                    <a:ext uri="{FF2B5EF4-FFF2-40B4-BE49-F238E27FC236}">
                      <a16:creationId xmlns:a16="http://schemas.microsoft.com/office/drawing/2014/main" id="{7C1AB79E-4C60-465A-BC8C-824808317A44}"/>
                    </a:ext>
                  </a:extLst>
                </p:cNvPr>
                <p:cNvSpPr txBox="1">
                  <a:spLocks noRot="1" noChangeAspect="1" noMove="1" noResize="1" noEditPoints="1" noAdjustHandles="1" noChangeArrowheads="1" noChangeShapeType="1" noTextEdit="1"/>
                </p:cNvSpPr>
                <p:nvPr/>
              </p:nvSpPr>
              <p:spPr>
                <a:xfrm>
                  <a:off x="6835364" y="5865858"/>
                  <a:ext cx="5642427" cy="773802"/>
                </a:xfrm>
                <a:prstGeom prst="rect">
                  <a:avLst/>
                </a:prstGeom>
                <a:blipFill>
                  <a:blip r:embed="rId4"/>
                  <a:stretch>
                    <a:fillRect/>
                  </a:stretch>
                </a:blipFill>
              </p:spPr>
              <p:txBody>
                <a:bodyPr/>
                <a:lstStyle/>
                <a:p>
                  <a:r>
                    <a:rPr lang="en-IN">
                      <a:noFill/>
                    </a:rPr>
                    <a:t> </a:t>
                  </a:r>
                </a:p>
              </p:txBody>
            </p:sp>
          </mc:Fallback>
        </mc:AlternateContent>
      </p:grpSp>
      <p:sp>
        <p:nvSpPr>
          <p:cNvPr id="31" name="Rectangle: Rounded Corners 30">
            <a:extLst>
              <a:ext uri="{FF2B5EF4-FFF2-40B4-BE49-F238E27FC236}">
                <a16:creationId xmlns:a16="http://schemas.microsoft.com/office/drawing/2014/main" id="{CAD6DF78-2C99-42DF-8662-A8915DC28960}"/>
              </a:ext>
            </a:extLst>
          </p:cNvPr>
          <p:cNvSpPr/>
          <p:nvPr/>
        </p:nvSpPr>
        <p:spPr>
          <a:xfrm>
            <a:off x="4426980" y="1463492"/>
            <a:ext cx="7516070" cy="773803"/>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2400" dirty="0">
                <a:latin typeface="Open Sans" panose="020B0606030504020204"/>
              </a:rPr>
              <a:t>A common prediction function</a:t>
            </a:r>
          </a:p>
        </p:txBody>
      </p:sp>
    </p:spTree>
    <p:extLst>
      <p:ext uri="{BB962C8B-B14F-4D97-AF65-F5344CB8AC3E}">
        <p14:creationId xmlns:p14="http://schemas.microsoft.com/office/powerpoint/2010/main" val="86407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FCB8FB-D04B-40A1-B9FA-A595D71D1925}"/>
              </a:ext>
            </a:extLst>
          </p:cNvPr>
          <p:cNvSpPr>
            <a:spLocks noGrp="1"/>
          </p:cNvSpPr>
          <p:nvPr>
            <p:ph type="body" idx="1"/>
          </p:nvPr>
        </p:nvSpPr>
        <p:spPr>
          <a:xfrm>
            <a:off x="5014335" y="1791829"/>
            <a:ext cx="8946988" cy="586248"/>
          </a:xfrm>
        </p:spPr>
        <p:txBody>
          <a:bodyPr/>
          <a:lstStyle/>
          <a:p>
            <a:r>
              <a:rPr lang="en-IN" dirty="0"/>
              <a:t>Theory of Recommender Systems</a:t>
            </a:r>
          </a:p>
        </p:txBody>
      </p:sp>
      <p:sp>
        <p:nvSpPr>
          <p:cNvPr id="3" name="Text Placeholder 2">
            <a:extLst>
              <a:ext uri="{FF2B5EF4-FFF2-40B4-BE49-F238E27FC236}">
                <a16:creationId xmlns:a16="http://schemas.microsoft.com/office/drawing/2014/main" id="{77E4D0A2-E510-4862-8935-8C01E4C7E39A}"/>
              </a:ext>
            </a:extLst>
          </p:cNvPr>
          <p:cNvSpPr>
            <a:spLocks noGrp="1"/>
          </p:cNvSpPr>
          <p:nvPr>
            <p:ph type="body" idx="2"/>
          </p:nvPr>
        </p:nvSpPr>
        <p:spPr>
          <a:xfrm>
            <a:off x="5014335" y="2612235"/>
            <a:ext cx="8946988" cy="586248"/>
          </a:xfrm>
        </p:spPr>
        <p:txBody>
          <a:bodyPr/>
          <a:lstStyle/>
          <a:p>
            <a:r>
              <a:rPr lang="en-IN" dirty="0"/>
              <a:t>Collaborative Filtering</a:t>
            </a:r>
          </a:p>
        </p:txBody>
      </p:sp>
      <p:sp>
        <p:nvSpPr>
          <p:cNvPr id="4" name="Text Placeholder 3">
            <a:extLst>
              <a:ext uri="{FF2B5EF4-FFF2-40B4-BE49-F238E27FC236}">
                <a16:creationId xmlns:a16="http://schemas.microsoft.com/office/drawing/2014/main" id="{4400C110-6D53-47E4-977D-F9B398ECAEB1}"/>
              </a:ext>
            </a:extLst>
          </p:cNvPr>
          <p:cNvSpPr>
            <a:spLocks noGrp="1"/>
          </p:cNvSpPr>
          <p:nvPr>
            <p:ph type="body" idx="3"/>
          </p:nvPr>
        </p:nvSpPr>
        <p:spPr>
          <a:xfrm>
            <a:off x="5014335" y="3432641"/>
            <a:ext cx="8946988" cy="586248"/>
          </a:xfrm>
        </p:spPr>
        <p:txBody>
          <a:bodyPr/>
          <a:lstStyle/>
          <a:p>
            <a:r>
              <a:rPr lang="en-IN" dirty="0"/>
              <a:t>User Based Nearest Neighbour</a:t>
            </a:r>
          </a:p>
        </p:txBody>
      </p:sp>
      <p:sp>
        <p:nvSpPr>
          <p:cNvPr id="5" name="Text Placeholder 4">
            <a:extLst>
              <a:ext uri="{FF2B5EF4-FFF2-40B4-BE49-F238E27FC236}">
                <a16:creationId xmlns:a16="http://schemas.microsoft.com/office/drawing/2014/main" id="{6AD86E3D-38D1-47C5-926D-A212136EAEE7}"/>
              </a:ext>
            </a:extLst>
          </p:cNvPr>
          <p:cNvSpPr>
            <a:spLocks noGrp="1"/>
          </p:cNvSpPr>
          <p:nvPr>
            <p:ph type="body" idx="4"/>
          </p:nvPr>
        </p:nvSpPr>
        <p:spPr>
          <a:xfrm>
            <a:off x="5014335" y="4298767"/>
            <a:ext cx="8946988" cy="586248"/>
          </a:xfrm>
        </p:spPr>
        <p:txBody>
          <a:bodyPr/>
          <a:lstStyle/>
          <a:p>
            <a:r>
              <a:rPr lang="en-IN" dirty="0"/>
              <a:t>Item Based Nearest Neighbour</a:t>
            </a:r>
          </a:p>
        </p:txBody>
      </p:sp>
      <p:sp>
        <p:nvSpPr>
          <p:cNvPr id="6" name="Text Placeholder 4">
            <a:extLst>
              <a:ext uri="{FF2B5EF4-FFF2-40B4-BE49-F238E27FC236}">
                <a16:creationId xmlns:a16="http://schemas.microsoft.com/office/drawing/2014/main" id="{01F4F418-C6F4-4134-B43B-D69F52FFAA75}"/>
              </a:ext>
            </a:extLst>
          </p:cNvPr>
          <p:cNvSpPr txBox="1">
            <a:spLocks/>
          </p:cNvSpPr>
          <p:nvPr/>
        </p:nvSpPr>
        <p:spPr>
          <a:xfrm>
            <a:off x="5014335" y="5142033"/>
            <a:ext cx="8946988" cy="586248"/>
          </a:xfrm>
          <a:prstGeom prst="rect">
            <a:avLst/>
          </a:prstGeom>
          <a:noFill/>
          <a:ln>
            <a:noFill/>
          </a:ln>
        </p:spPr>
        <p:txBody>
          <a:bodyPr vert="horz" lIns="91425" tIns="91425" rIns="91425" bIns="91425" rtlCol="0" anchor="t" anchorCtr="0">
            <a:norm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r>
              <a:rPr lang="en-IN" dirty="0"/>
              <a:t>Cosine and Adjusted Cosine Similarity</a:t>
            </a:r>
          </a:p>
        </p:txBody>
      </p:sp>
      <p:sp>
        <p:nvSpPr>
          <p:cNvPr id="7" name="Text Placeholder 4">
            <a:extLst>
              <a:ext uri="{FF2B5EF4-FFF2-40B4-BE49-F238E27FC236}">
                <a16:creationId xmlns:a16="http://schemas.microsoft.com/office/drawing/2014/main" id="{4C3B7BC3-3F37-4F0F-951E-A5F404177113}"/>
              </a:ext>
            </a:extLst>
          </p:cNvPr>
          <p:cNvSpPr txBox="1">
            <a:spLocks/>
          </p:cNvSpPr>
          <p:nvPr/>
        </p:nvSpPr>
        <p:spPr>
          <a:xfrm>
            <a:off x="5014335" y="5985299"/>
            <a:ext cx="8946988" cy="586248"/>
          </a:xfrm>
          <a:prstGeom prst="rect">
            <a:avLst/>
          </a:prstGeom>
          <a:noFill/>
          <a:ln>
            <a:noFill/>
          </a:ln>
        </p:spPr>
        <p:txBody>
          <a:bodyPr vert="horz" lIns="91425" tIns="91425" rIns="91425" bIns="91425" rtlCol="0" anchor="t" anchorCtr="0">
            <a:norm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r>
              <a:rPr lang="en-IN" dirty="0"/>
              <a:t>Association Rule Mining</a:t>
            </a:r>
          </a:p>
        </p:txBody>
      </p:sp>
      <p:sp>
        <p:nvSpPr>
          <p:cNvPr id="8" name="Text Placeholder 4">
            <a:extLst>
              <a:ext uri="{FF2B5EF4-FFF2-40B4-BE49-F238E27FC236}">
                <a16:creationId xmlns:a16="http://schemas.microsoft.com/office/drawing/2014/main" id="{F8AD40FE-8FD5-49BF-9DD5-16FA2B93156D}"/>
              </a:ext>
            </a:extLst>
          </p:cNvPr>
          <p:cNvSpPr txBox="1">
            <a:spLocks/>
          </p:cNvSpPr>
          <p:nvPr/>
        </p:nvSpPr>
        <p:spPr>
          <a:xfrm>
            <a:off x="5014335" y="6828566"/>
            <a:ext cx="8946988" cy="586248"/>
          </a:xfrm>
          <a:prstGeom prst="rect">
            <a:avLst/>
          </a:prstGeom>
          <a:noFill/>
          <a:ln>
            <a:noFill/>
          </a:ln>
        </p:spPr>
        <p:txBody>
          <a:bodyPr vert="horz" lIns="91425" tIns="91425" rIns="91425" bIns="91425" rtlCol="0" anchor="t" anchorCtr="0">
            <a:norm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r>
              <a:rPr lang="en-IN" dirty="0" err="1"/>
              <a:t>Apriori</a:t>
            </a:r>
            <a:r>
              <a:rPr lang="en-IN" dirty="0"/>
              <a:t> Algorithm</a:t>
            </a:r>
          </a:p>
        </p:txBody>
      </p:sp>
      <p:grpSp>
        <p:nvGrpSpPr>
          <p:cNvPr id="17" name="Group 16">
            <a:extLst>
              <a:ext uri="{FF2B5EF4-FFF2-40B4-BE49-F238E27FC236}">
                <a16:creationId xmlns:a16="http://schemas.microsoft.com/office/drawing/2014/main" id="{BC46597D-0756-409F-B591-BA36EA25E65F}"/>
              </a:ext>
            </a:extLst>
          </p:cNvPr>
          <p:cNvGrpSpPr/>
          <p:nvPr/>
        </p:nvGrpSpPr>
        <p:grpSpPr>
          <a:xfrm>
            <a:off x="4049648" y="1839154"/>
            <a:ext cx="457416" cy="4672875"/>
            <a:chOff x="4163948" y="2834959"/>
            <a:chExt cx="457416" cy="4672875"/>
          </a:xfrm>
        </p:grpSpPr>
        <p:grpSp>
          <p:nvGrpSpPr>
            <p:cNvPr id="9" name="Group 8">
              <a:extLst>
                <a:ext uri="{FF2B5EF4-FFF2-40B4-BE49-F238E27FC236}">
                  <a16:creationId xmlns:a16="http://schemas.microsoft.com/office/drawing/2014/main" id="{9429EF3C-15E0-4262-BDDA-659AD5359DEC}"/>
                </a:ext>
              </a:extLst>
            </p:cNvPr>
            <p:cNvGrpSpPr/>
            <p:nvPr/>
          </p:nvGrpSpPr>
          <p:grpSpPr>
            <a:xfrm>
              <a:off x="4163949" y="2834959"/>
              <a:ext cx="457415" cy="2059396"/>
              <a:chOff x="4163949" y="2834959"/>
              <a:chExt cx="457415" cy="2059396"/>
            </a:xfrm>
          </p:grpSpPr>
          <p:pic>
            <p:nvPicPr>
              <p:cNvPr id="10" name="Shape 353">
                <a:extLst>
                  <a:ext uri="{FF2B5EF4-FFF2-40B4-BE49-F238E27FC236}">
                    <a16:creationId xmlns:a16="http://schemas.microsoft.com/office/drawing/2014/main" id="{D0423853-CB90-40B9-8291-3937032E1DB7}"/>
                  </a:ext>
                </a:extLst>
              </p:cNvPr>
              <p:cNvPicPr preferRelativeResize="0"/>
              <p:nvPr/>
            </p:nvPicPr>
            <p:blipFill rotWithShape="1">
              <a:blip r:embed="rId2">
                <a:alphaModFix/>
              </a:blip>
              <a:srcRect l="19927" t="20892" r="25876" b="23651"/>
              <a:stretch/>
            </p:blipFill>
            <p:spPr>
              <a:xfrm>
                <a:off x="4163950" y="3631612"/>
                <a:ext cx="457414" cy="457200"/>
              </a:xfrm>
              <a:prstGeom prst="rect">
                <a:avLst/>
              </a:prstGeom>
              <a:noFill/>
              <a:ln>
                <a:noFill/>
              </a:ln>
            </p:spPr>
          </p:pic>
          <p:pic>
            <p:nvPicPr>
              <p:cNvPr id="11" name="Shape 354">
                <a:extLst>
                  <a:ext uri="{FF2B5EF4-FFF2-40B4-BE49-F238E27FC236}">
                    <a16:creationId xmlns:a16="http://schemas.microsoft.com/office/drawing/2014/main" id="{0BF4E0CA-779A-4A84-A931-17E8076CA77E}"/>
                  </a:ext>
                </a:extLst>
              </p:cNvPr>
              <p:cNvPicPr preferRelativeResize="0"/>
              <p:nvPr/>
            </p:nvPicPr>
            <p:blipFill rotWithShape="1">
              <a:blip r:embed="rId2">
                <a:alphaModFix/>
              </a:blip>
              <a:srcRect l="19927" t="20892" r="25876" b="23651"/>
              <a:stretch/>
            </p:blipFill>
            <p:spPr>
              <a:xfrm>
                <a:off x="4163950" y="4437155"/>
                <a:ext cx="457414" cy="457200"/>
              </a:xfrm>
              <a:prstGeom prst="rect">
                <a:avLst/>
              </a:prstGeom>
              <a:noFill/>
              <a:ln>
                <a:noFill/>
              </a:ln>
            </p:spPr>
          </p:pic>
          <p:pic>
            <p:nvPicPr>
              <p:cNvPr id="12" name="Shape 356">
                <a:extLst>
                  <a:ext uri="{FF2B5EF4-FFF2-40B4-BE49-F238E27FC236}">
                    <a16:creationId xmlns:a16="http://schemas.microsoft.com/office/drawing/2014/main" id="{290DDE6D-9411-415B-B56A-E61FB39E5A27}"/>
                  </a:ext>
                </a:extLst>
              </p:cNvPr>
              <p:cNvPicPr preferRelativeResize="0"/>
              <p:nvPr/>
            </p:nvPicPr>
            <p:blipFill rotWithShape="1">
              <a:blip r:embed="rId2">
                <a:alphaModFix/>
              </a:blip>
              <a:srcRect l="19927" t="20892" r="25876" b="23651"/>
              <a:stretch/>
            </p:blipFill>
            <p:spPr>
              <a:xfrm>
                <a:off x="4163949" y="2834959"/>
                <a:ext cx="457414" cy="457200"/>
              </a:xfrm>
              <a:prstGeom prst="rect">
                <a:avLst/>
              </a:prstGeom>
              <a:noFill/>
              <a:ln>
                <a:noFill/>
              </a:ln>
            </p:spPr>
          </p:pic>
        </p:grpSp>
        <p:grpSp>
          <p:nvGrpSpPr>
            <p:cNvPr id="13" name="Group 12">
              <a:extLst>
                <a:ext uri="{FF2B5EF4-FFF2-40B4-BE49-F238E27FC236}">
                  <a16:creationId xmlns:a16="http://schemas.microsoft.com/office/drawing/2014/main" id="{AAE5FB70-B504-4361-A5AA-226BE4F8172E}"/>
                </a:ext>
              </a:extLst>
            </p:cNvPr>
            <p:cNvGrpSpPr/>
            <p:nvPr/>
          </p:nvGrpSpPr>
          <p:grpSpPr>
            <a:xfrm>
              <a:off x="4163948" y="5311278"/>
              <a:ext cx="457415" cy="2196556"/>
              <a:chOff x="4163949" y="2903539"/>
              <a:chExt cx="457415" cy="2196556"/>
            </a:xfrm>
          </p:grpSpPr>
          <p:pic>
            <p:nvPicPr>
              <p:cNvPr id="14" name="Shape 353">
                <a:extLst>
                  <a:ext uri="{FF2B5EF4-FFF2-40B4-BE49-F238E27FC236}">
                    <a16:creationId xmlns:a16="http://schemas.microsoft.com/office/drawing/2014/main" id="{7010F614-07FF-4A27-B711-840D92439A39}"/>
                  </a:ext>
                </a:extLst>
              </p:cNvPr>
              <p:cNvPicPr preferRelativeResize="0"/>
              <p:nvPr/>
            </p:nvPicPr>
            <p:blipFill rotWithShape="1">
              <a:blip r:embed="rId2">
                <a:alphaModFix/>
              </a:blip>
              <a:srcRect l="19927" t="20892" r="25876" b="23651"/>
              <a:stretch/>
            </p:blipFill>
            <p:spPr>
              <a:xfrm>
                <a:off x="4163950" y="3745912"/>
                <a:ext cx="457414" cy="457200"/>
              </a:xfrm>
              <a:prstGeom prst="rect">
                <a:avLst/>
              </a:prstGeom>
              <a:noFill/>
              <a:ln>
                <a:noFill/>
              </a:ln>
            </p:spPr>
          </p:pic>
          <p:pic>
            <p:nvPicPr>
              <p:cNvPr id="15" name="Shape 354">
                <a:extLst>
                  <a:ext uri="{FF2B5EF4-FFF2-40B4-BE49-F238E27FC236}">
                    <a16:creationId xmlns:a16="http://schemas.microsoft.com/office/drawing/2014/main" id="{78F70271-DFA3-4720-8FF4-B27D800E9ED1}"/>
                  </a:ext>
                </a:extLst>
              </p:cNvPr>
              <p:cNvPicPr preferRelativeResize="0"/>
              <p:nvPr/>
            </p:nvPicPr>
            <p:blipFill rotWithShape="1">
              <a:blip r:embed="rId2">
                <a:alphaModFix/>
              </a:blip>
              <a:srcRect l="19927" t="20892" r="25876" b="23651"/>
              <a:stretch/>
            </p:blipFill>
            <p:spPr>
              <a:xfrm>
                <a:off x="4163950" y="4642895"/>
                <a:ext cx="457414" cy="457200"/>
              </a:xfrm>
              <a:prstGeom prst="rect">
                <a:avLst/>
              </a:prstGeom>
              <a:noFill/>
              <a:ln>
                <a:noFill/>
              </a:ln>
            </p:spPr>
          </p:pic>
          <p:pic>
            <p:nvPicPr>
              <p:cNvPr id="16" name="Shape 356">
                <a:extLst>
                  <a:ext uri="{FF2B5EF4-FFF2-40B4-BE49-F238E27FC236}">
                    <a16:creationId xmlns:a16="http://schemas.microsoft.com/office/drawing/2014/main" id="{2F6CE6E7-55CE-49AA-BCFA-113C9D9D62AA}"/>
                  </a:ext>
                </a:extLst>
              </p:cNvPr>
              <p:cNvPicPr preferRelativeResize="0"/>
              <p:nvPr/>
            </p:nvPicPr>
            <p:blipFill rotWithShape="1">
              <a:blip r:embed="rId2">
                <a:alphaModFix/>
              </a:blip>
              <a:srcRect l="19927" t="20892" r="25876" b="23651"/>
              <a:stretch/>
            </p:blipFill>
            <p:spPr>
              <a:xfrm>
                <a:off x="4163949" y="2903539"/>
                <a:ext cx="457414" cy="457200"/>
              </a:xfrm>
              <a:prstGeom prst="rect">
                <a:avLst/>
              </a:prstGeom>
              <a:noFill/>
              <a:ln>
                <a:noFill/>
              </a:ln>
            </p:spPr>
          </p:pic>
        </p:grpSp>
      </p:grpSp>
      <p:pic>
        <p:nvPicPr>
          <p:cNvPr id="18" name="Shape 354">
            <a:extLst>
              <a:ext uri="{FF2B5EF4-FFF2-40B4-BE49-F238E27FC236}">
                <a16:creationId xmlns:a16="http://schemas.microsoft.com/office/drawing/2014/main" id="{04F5B1D3-FB46-4339-B659-87539E9FCF95}"/>
              </a:ext>
            </a:extLst>
          </p:cNvPr>
          <p:cNvPicPr preferRelativeResize="0"/>
          <p:nvPr/>
        </p:nvPicPr>
        <p:blipFill rotWithShape="1">
          <a:blip r:embed="rId2">
            <a:alphaModFix/>
          </a:blip>
          <a:srcRect l="19927" t="20892" r="25876" b="23651"/>
          <a:stretch/>
        </p:blipFill>
        <p:spPr>
          <a:xfrm>
            <a:off x="4049648" y="6893090"/>
            <a:ext cx="457414" cy="457200"/>
          </a:xfrm>
          <a:prstGeom prst="rect">
            <a:avLst/>
          </a:prstGeom>
          <a:noFill/>
          <a:ln>
            <a:noFill/>
          </a:ln>
        </p:spPr>
      </p:pic>
    </p:spTree>
    <p:extLst>
      <p:ext uri="{BB962C8B-B14F-4D97-AF65-F5344CB8AC3E}">
        <p14:creationId xmlns:p14="http://schemas.microsoft.com/office/powerpoint/2010/main" val="660863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56FDB70-89DD-4723-81C9-744EB48898A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Item-Based Nearest Neighbor</a:t>
            </a:r>
          </a:p>
        </p:txBody>
      </p:sp>
      <p:pic>
        <p:nvPicPr>
          <p:cNvPr id="4" name="Shape 375">
            <a:extLst>
              <a:ext uri="{FF2B5EF4-FFF2-40B4-BE49-F238E27FC236}">
                <a16:creationId xmlns:a16="http://schemas.microsoft.com/office/drawing/2014/main" id="{33D8B443-691C-4258-BC82-73D77DD8AB30}"/>
              </a:ext>
            </a:extLst>
          </p:cNvPr>
          <p:cNvPicPr preferRelativeResize="0"/>
          <p:nvPr/>
        </p:nvPicPr>
        <p:blipFill rotWithShape="1">
          <a:blip r:embed="rId3">
            <a:alphaModFix/>
          </a:blip>
          <a:srcRect/>
          <a:stretch/>
        </p:blipFill>
        <p:spPr>
          <a:xfrm>
            <a:off x="5519539" y="829986"/>
            <a:ext cx="5330952" cy="253919"/>
          </a:xfrm>
          <a:prstGeom prst="rect">
            <a:avLst/>
          </a:prstGeom>
          <a:noFill/>
          <a:ln>
            <a:noFill/>
          </a:ln>
        </p:spPr>
      </p:pic>
      <p:sp>
        <p:nvSpPr>
          <p:cNvPr id="5" name="Rectangle: Rounded Corners 4">
            <a:extLst>
              <a:ext uri="{FF2B5EF4-FFF2-40B4-BE49-F238E27FC236}">
                <a16:creationId xmlns:a16="http://schemas.microsoft.com/office/drawing/2014/main" id="{71AFEF58-336F-4936-ADCA-1FEFCD77E86D}"/>
              </a:ext>
            </a:extLst>
          </p:cNvPr>
          <p:cNvSpPr/>
          <p:nvPr/>
        </p:nvSpPr>
        <p:spPr>
          <a:xfrm>
            <a:off x="3812403" y="1370297"/>
            <a:ext cx="8745224" cy="932329"/>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Uses the similarity between items (and not users) to make predictions</a:t>
            </a:r>
          </a:p>
        </p:txBody>
      </p:sp>
      <p:graphicFrame>
        <p:nvGraphicFramePr>
          <p:cNvPr id="24" name="Tabelle 3">
            <a:extLst>
              <a:ext uri="{FF2B5EF4-FFF2-40B4-BE49-F238E27FC236}">
                <a16:creationId xmlns:a16="http://schemas.microsoft.com/office/drawing/2014/main" id="{4FC554DB-8884-4D16-835C-396CD093314E}"/>
              </a:ext>
            </a:extLst>
          </p:cNvPr>
          <p:cNvGraphicFramePr>
            <a:graphicFrameLocks noGrp="1"/>
          </p:cNvGraphicFramePr>
          <p:nvPr>
            <p:extLst>
              <p:ext uri="{D42A27DB-BD31-4B8C-83A1-F6EECF244321}">
                <p14:modId xmlns:p14="http://schemas.microsoft.com/office/powerpoint/2010/main" val="585512607"/>
              </p:ext>
            </p:extLst>
          </p:nvPr>
        </p:nvGraphicFramePr>
        <p:xfrm>
          <a:off x="3812403" y="4721537"/>
          <a:ext cx="8745222" cy="3302790"/>
        </p:xfrm>
        <a:graphic>
          <a:graphicData uri="http://schemas.openxmlformats.org/drawingml/2006/table">
            <a:tbl>
              <a:tblPr firstRow="1" bandRow="1"/>
              <a:tblGrid>
                <a:gridCol w="1457537">
                  <a:extLst>
                    <a:ext uri="{9D8B030D-6E8A-4147-A177-3AD203B41FA5}">
                      <a16:colId xmlns:a16="http://schemas.microsoft.com/office/drawing/2014/main" val="20000"/>
                    </a:ext>
                  </a:extLst>
                </a:gridCol>
                <a:gridCol w="1457537">
                  <a:extLst>
                    <a:ext uri="{9D8B030D-6E8A-4147-A177-3AD203B41FA5}">
                      <a16:colId xmlns:a16="http://schemas.microsoft.com/office/drawing/2014/main" val="20001"/>
                    </a:ext>
                  </a:extLst>
                </a:gridCol>
                <a:gridCol w="1457537">
                  <a:extLst>
                    <a:ext uri="{9D8B030D-6E8A-4147-A177-3AD203B41FA5}">
                      <a16:colId xmlns:a16="http://schemas.microsoft.com/office/drawing/2014/main" val="20002"/>
                    </a:ext>
                  </a:extLst>
                </a:gridCol>
                <a:gridCol w="1457537">
                  <a:extLst>
                    <a:ext uri="{9D8B030D-6E8A-4147-A177-3AD203B41FA5}">
                      <a16:colId xmlns:a16="http://schemas.microsoft.com/office/drawing/2014/main" val="20003"/>
                    </a:ext>
                  </a:extLst>
                </a:gridCol>
                <a:gridCol w="1457537">
                  <a:extLst>
                    <a:ext uri="{9D8B030D-6E8A-4147-A177-3AD203B41FA5}">
                      <a16:colId xmlns:a16="http://schemas.microsoft.com/office/drawing/2014/main" val="20004"/>
                    </a:ext>
                  </a:extLst>
                </a:gridCol>
                <a:gridCol w="1457537">
                  <a:extLst>
                    <a:ext uri="{9D8B030D-6E8A-4147-A177-3AD203B41FA5}">
                      <a16:colId xmlns:a16="http://schemas.microsoft.com/office/drawing/2014/main" val="20005"/>
                    </a:ext>
                  </a:extLst>
                </a:gridCol>
              </a:tblGrid>
              <a:tr h="550465">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endParaRPr lang="en-US" sz="2000" baseline="0" dirty="0">
                        <a:latin typeface="Open Sans" panose="020B0606030504020204"/>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Item1</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Item2</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Item3</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Item4</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tc>
                  <a:txBody>
                    <a:bodyPr/>
                    <a:lstStyle>
                      <a:lvl1pPr marL="0" algn="l" defTabSz="1219170" rtl="0" eaLnBrk="1" latinLnBrk="0" hangingPunct="1">
                        <a:defRPr sz="2400" b="1" kern="1200">
                          <a:solidFill>
                            <a:schemeClr val="lt1"/>
                          </a:solidFill>
                          <a:latin typeface="Verdana"/>
                        </a:defRPr>
                      </a:lvl1pPr>
                      <a:lvl2pPr marL="609585" algn="l" defTabSz="1219170" rtl="0" eaLnBrk="1" latinLnBrk="0" hangingPunct="1">
                        <a:defRPr sz="2400" b="1" kern="1200">
                          <a:solidFill>
                            <a:schemeClr val="lt1"/>
                          </a:solidFill>
                          <a:latin typeface="Verdana"/>
                        </a:defRPr>
                      </a:lvl2pPr>
                      <a:lvl3pPr marL="1219170" algn="l" defTabSz="1219170" rtl="0" eaLnBrk="1" latinLnBrk="0" hangingPunct="1">
                        <a:defRPr sz="2400" b="1" kern="1200">
                          <a:solidFill>
                            <a:schemeClr val="lt1"/>
                          </a:solidFill>
                          <a:latin typeface="Verdana"/>
                        </a:defRPr>
                      </a:lvl3pPr>
                      <a:lvl4pPr marL="1828754" algn="l" defTabSz="1219170" rtl="0" eaLnBrk="1" latinLnBrk="0" hangingPunct="1">
                        <a:defRPr sz="2400" b="1" kern="1200">
                          <a:solidFill>
                            <a:schemeClr val="lt1"/>
                          </a:solidFill>
                          <a:latin typeface="Verdana"/>
                        </a:defRPr>
                      </a:lvl4pPr>
                      <a:lvl5pPr marL="2438339" algn="l" defTabSz="1219170" rtl="0" eaLnBrk="1" latinLnBrk="0" hangingPunct="1">
                        <a:defRPr sz="2400" b="1" kern="1200">
                          <a:solidFill>
                            <a:schemeClr val="lt1"/>
                          </a:solidFill>
                          <a:latin typeface="Verdana"/>
                        </a:defRPr>
                      </a:lvl5pPr>
                      <a:lvl6pPr marL="3047924" algn="l" defTabSz="1219170" rtl="0" eaLnBrk="1" latinLnBrk="0" hangingPunct="1">
                        <a:defRPr sz="2400" b="1" kern="1200">
                          <a:solidFill>
                            <a:schemeClr val="lt1"/>
                          </a:solidFill>
                          <a:latin typeface="Verdana"/>
                        </a:defRPr>
                      </a:lvl6pPr>
                      <a:lvl7pPr marL="3657509" algn="l" defTabSz="1219170" rtl="0" eaLnBrk="1" latinLnBrk="0" hangingPunct="1">
                        <a:defRPr sz="2400" b="1" kern="1200">
                          <a:solidFill>
                            <a:schemeClr val="lt1"/>
                          </a:solidFill>
                          <a:latin typeface="Verdana"/>
                        </a:defRPr>
                      </a:lvl7pPr>
                      <a:lvl8pPr marL="4267093" algn="l" defTabSz="1219170" rtl="0" eaLnBrk="1" latinLnBrk="0" hangingPunct="1">
                        <a:defRPr sz="2400" b="1" kern="1200">
                          <a:solidFill>
                            <a:schemeClr val="lt1"/>
                          </a:solidFill>
                          <a:latin typeface="Verdana"/>
                        </a:defRPr>
                      </a:lvl8pPr>
                      <a:lvl9pPr marL="4876678" algn="l" defTabSz="1219170" rtl="0" eaLnBrk="1" latinLnBrk="0" hangingPunct="1">
                        <a:defRPr sz="2400" b="1" kern="1200">
                          <a:solidFill>
                            <a:schemeClr val="lt1"/>
                          </a:solidFill>
                          <a:latin typeface="Verdana"/>
                        </a:defRPr>
                      </a:lvl9pPr>
                    </a:lstStyle>
                    <a:p>
                      <a:pPr algn="ctr"/>
                      <a:r>
                        <a:rPr lang="en-US" sz="2000" baseline="0" dirty="0">
                          <a:latin typeface="Open Sans" panose="020B0606030504020204"/>
                        </a:rPr>
                        <a:t>Item5</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550465">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Alice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550465">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2"/>
                  </a:ext>
                </a:extLst>
              </a:tr>
              <a:tr h="550465">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3"/>
                  </a:ext>
                </a:extLst>
              </a:tr>
              <a:tr h="550465">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20000"/>
                      </a:srgbClr>
                    </a:solidFill>
                  </a:tcPr>
                </a:tc>
                <a:extLst>
                  <a:ext uri="{0D108BD9-81ED-4DB2-BD59-A6C34878D82A}">
                    <a16:rowId xmlns:a16="http://schemas.microsoft.com/office/drawing/2014/main" val="10004"/>
                  </a:ext>
                </a:extLst>
              </a:tr>
              <a:tr h="550465">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User4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tc>
                  <a:txBody>
                    <a:bodyPr/>
                    <a:lstStyle>
                      <a:lvl1pPr marL="0" algn="l" defTabSz="1219170" rtl="0" eaLnBrk="1" latinLnBrk="0" hangingPunct="1">
                        <a:defRPr sz="2400" kern="1200">
                          <a:solidFill>
                            <a:schemeClr val="dk1"/>
                          </a:solidFill>
                          <a:latin typeface="Verdana"/>
                        </a:defRPr>
                      </a:lvl1pPr>
                      <a:lvl2pPr marL="609585" algn="l" defTabSz="1219170" rtl="0" eaLnBrk="1" latinLnBrk="0" hangingPunct="1">
                        <a:defRPr sz="2400" kern="1200">
                          <a:solidFill>
                            <a:schemeClr val="dk1"/>
                          </a:solidFill>
                          <a:latin typeface="Verdana"/>
                        </a:defRPr>
                      </a:lvl2pPr>
                      <a:lvl3pPr marL="1219170" algn="l" defTabSz="1219170" rtl="0" eaLnBrk="1" latinLnBrk="0" hangingPunct="1">
                        <a:defRPr sz="2400" kern="1200">
                          <a:solidFill>
                            <a:schemeClr val="dk1"/>
                          </a:solidFill>
                          <a:latin typeface="Verdana"/>
                        </a:defRPr>
                      </a:lvl3pPr>
                      <a:lvl4pPr marL="1828754" algn="l" defTabSz="1219170" rtl="0" eaLnBrk="1" latinLnBrk="0" hangingPunct="1">
                        <a:defRPr sz="2400" kern="1200">
                          <a:solidFill>
                            <a:schemeClr val="dk1"/>
                          </a:solidFill>
                          <a:latin typeface="Verdana"/>
                        </a:defRPr>
                      </a:lvl4pPr>
                      <a:lvl5pPr marL="2438339" algn="l" defTabSz="1219170" rtl="0" eaLnBrk="1" latinLnBrk="0" hangingPunct="1">
                        <a:defRPr sz="2400" kern="1200">
                          <a:solidFill>
                            <a:schemeClr val="dk1"/>
                          </a:solidFill>
                          <a:latin typeface="Verdana"/>
                        </a:defRPr>
                      </a:lvl5pPr>
                      <a:lvl6pPr marL="3047924" algn="l" defTabSz="1219170" rtl="0" eaLnBrk="1" latinLnBrk="0" hangingPunct="1">
                        <a:defRPr sz="2400" kern="1200">
                          <a:solidFill>
                            <a:schemeClr val="dk1"/>
                          </a:solidFill>
                          <a:latin typeface="Verdana"/>
                        </a:defRPr>
                      </a:lvl6pPr>
                      <a:lvl7pPr marL="3657509" algn="l" defTabSz="1219170" rtl="0" eaLnBrk="1" latinLnBrk="0" hangingPunct="1">
                        <a:defRPr sz="2400" kern="1200">
                          <a:solidFill>
                            <a:schemeClr val="dk1"/>
                          </a:solidFill>
                          <a:latin typeface="Verdana"/>
                        </a:defRPr>
                      </a:lvl7pPr>
                      <a:lvl8pPr marL="4267093" algn="l" defTabSz="1219170" rtl="0" eaLnBrk="1" latinLnBrk="0" hangingPunct="1">
                        <a:defRPr sz="2400" kern="1200">
                          <a:solidFill>
                            <a:schemeClr val="dk1"/>
                          </a:solidFill>
                          <a:latin typeface="Verdana"/>
                        </a:defRPr>
                      </a:lvl8pPr>
                      <a:lvl9pPr marL="4876678" algn="l" defTabSz="1219170" rtl="0" eaLnBrk="1" latinLnBrk="0" hangingPunct="1">
                        <a:defRPr sz="2400" kern="1200">
                          <a:solidFill>
                            <a:schemeClr val="dk1"/>
                          </a:solidFill>
                          <a:latin typeface="Verdana"/>
                        </a:defRPr>
                      </a:lvl9pPr>
                    </a:lstStyle>
                    <a:p>
                      <a:pPr algn="ctr"/>
                      <a:r>
                        <a:rPr lang="en-US" sz="2000" baseline="0" dirty="0">
                          <a:solidFill>
                            <a:schemeClr val="tx1">
                              <a:lumMod val="65000"/>
                              <a:lumOff val="35000"/>
                            </a:schemeClr>
                          </a:solidFill>
                          <a:latin typeface="Open Sans" panose="020B0606030504020204"/>
                        </a:rPr>
                        <a:t>1</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0000">
                        <a:tint val="40000"/>
                      </a:srgbClr>
                    </a:solidFill>
                  </a:tcPr>
                </a:tc>
                <a:extLst>
                  <a:ext uri="{0D108BD9-81ED-4DB2-BD59-A6C34878D82A}">
                    <a16:rowId xmlns:a16="http://schemas.microsoft.com/office/drawing/2014/main" val="10005"/>
                  </a:ext>
                </a:extLst>
              </a:tr>
            </a:tbl>
          </a:graphicData>
        </a:graphic>
      </p:graphicFrame>
      <p:sp>
        <p:nvSpPr>
          <p:cNvPr id="25" name="Abgerundetes Rechteck 5">
            <a:extLst>
              <a:ext uri="{FF2B5EF4-FFF2-40B4-BE49-F238E27FC236}">
                <a16:creationId xmlns:a16="http://schemas.microsoft.com/office/drawing/2014/main" id="{9A71A049-4878-4E7C-AC23-D26C48DC7FC2}"/>
              </a:ext>
            </a:extLst>
          </p:cNvPr>
          <p:cNvSpPr/>
          <p:nvPr/>
        </p:nvSpPr>
        <p:spPr bwMode="auto">
          <a:xfrm>
            <a:off x="11146839" y="5793113"/>
            <a:ext cx="1410786" cy="2231213"/>
          </a:xfrm>
          <a:prstGeom prst="roundRect">
            <a:avLst/>
          </a:prstGeom>
          <a:solidFill>
            <a:schemeClr val="accent2">
              <a:lumMod val="60000"/>
              <a:lumOff val="40000"/>
              <a:alpha val="29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000000"/>
              </a:solidFill>
              <a:effectLst/>
              <a:uLnTx/>
              <a:uFillTx/>
              <a:latin typeface="Open Sans" panose="020B0606030504020204"/>
            </a:endParaRPr>
          </a:p>
        </p:txBody>
      </p:sp>
      <p:grpSp>
        <p:nvGrpSpPr>
          <p:cNvPr id="26" name="Gruppieren 8">
            <a:extLst>
              <a:ext uri="{FF2B5EF4-FFF2-40B4-BE49-F238E27FC236}">
                <a16:creationId xmlns:a16="http://schemas.microsoft.com/office/drawing/2014/main" id="{79E24520-C572-47C3-9716-8AF043B01626}"/>
              </a:ext>
            </a:extLst>
          </p:cNvPr>
          <p:cNvGrpSpPr/>
          <p:nvPr/>
        </p:nvGrpSpPr>
        <p:grpSpPr>
          <a:xfrm>
            <a:off x="5337110" y="5793109"/>
            <a:ext cx="5728996" cy="2231218"/>
            <a:chOff x="1281247" y="4078537"/>
            <a:chExt cx="5728996" cy="2332635"/>
          </a:xfrm>
        </p:grpSpPr>
        <p:sp>
          <p:nvSpPr>
            <p:cNvPr id="27" name="Abgerundetes Rechteck 6">
              <a:extLst>
                <a:ext uri="{FF2B5EF4-FFF2-40B4-BE49-F238E27FC236}">
                  <a16:creationId xmlns:a16="http://schemas.microsoft.com/office/drawing/2014/main" id="{CEBFA272-D014-4194-B811-EE1FE18B1835}"/>
                </a:ext>
              </a:extLst>
            </p:cNvPr>
            <p:cNvSpPr/>
            <p:nvPr/>
          </p:nvSpPr>
          <p:spPr bwMode="auto">
            <a:xfrm>
              <a:off x="1281247" y="4078537"/>
              <a:ext cx="1410787" cy="2332635"/>
            </a:xfrm>
            <a:prstGeom prst="roundRect">
              <a:avLst/>
            </a:prstGeom>
            <a:solidFill>
              <a:schemeClr val="accent1">
                <a:lumMod val="60000"/>
                <a:lumOff val="40000"/>
                <a:alpha val="29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000000"/>
                </a:solidFill>
                <a:effectLst/>
                <a:uLnTx/>
                <a:uFillTx/>
                <a:latin typeface="Open Sans" panose="020B0606030504020204"/>
              </a:endParaRPr>
            </a:p>
          </p:txBody>
        </p:sp>
        <p:sp>
          <p:nvSpPr>
            <p:cNvPr id="28" name="Abgerundetes Rechteck 7">
              <a:extLst>
                <a:ext uri="{FF2B5EF4-FFF2-40B4-BE49-F238E27FC236}">
                  <a16:creationId xmlns:a16="http://schemas.microsoft.com/office/drawing/2014/main" id="{561A7A4C-AC3C-4554-A90A-6F5DA2AE42BD}"/>
                </a:ext>
              </a:extLst>
            </p:cNvPr>
            <p:cNvSpPr/>
            <p:nvPr/>
          </p:nvSpPr>
          <p:spPr bwMode="auto">
            <a:xfrm>
              <a:off x="5599457" y="4078541"/>
              <a:ext cx="1410786" cy="2332631"/>
            </a:xfrm>
            <a:prstGeom prst="roundRect">
              <a:avLst/>
            </a:prstGeom>
            <a:solidFill>
              <a:schemeClr val="accent5">
                <a:lumMod val="75000"/>
                <a:alpha val="29000"/>
              </a:scheme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0000"/>
                </a:solidFill>
                <a:effectLst/>
                <a:uLnTx/>
                <a:uFillTx/>
                <a:latin typeface="Open Sans" panose="020B0606030504020204"/>
              </a:endParaRPr>
            </a:p>
          </p:txBody>
        </p:sp>
      </p:grpSp>
      <p:grpSp>
        <p:nvGrpSpPr>
          <p:cNvPr id="29" name="Gruppieren 15">
            <a:extLst>
              <a:ext uri="{FF2B5EF4-FFF2-40B4-BE49-F238E27FC236}">
                <a16:creationId xmlns:a16="http://schemas.microsoft.com/office/drawing/2014/main" id="{7A08059B-C13C-4FE4-9AFE-F5EDFD589E80}"/>
              </a:ext>
            </a:extLst>
          </p:cNvPr>
          <p:cNvGrpSpPr/>
          <p:nvPr/>
        </p:nvGrpSpPr>
        <p:grpSpPr>
          <a:xfrm>
            <a:off x="5755148" y="5201340"/>
            <a:ext cx="4855598" cy="528182"/>
            <a:chOff x="1463066" y="4265992"/>
            <a:chExt cx="4855598" cy="528182"/>
          </a:xfrm>
        </p:grpSpPr>
        <p:sp>
          <p:nvSpPr>
            <p:cNvPr id="30" name="Ellipse 13">
              <a:extLst>
                <a:ext uri="{FF2B5EF4-FFF2-40B4-BE49-F238E27FC236}">
                  <a16:creationId xmlns:a16="http://schemas.microsoft.com/office/drawing/2014/main" id="{DA50AA3B-015B-4E3D-BAFD-BB77EEA27DA8}"/>
                </a:ext>
              </a:extLst>
            </p:cNvPr>
            <p:cNvSpPr/>
            <p:nvPr/>
          </p:nvSpPr>
          <p:spPr bwMode="auto">
            <a:xfrm>
              <a:off x="1463066" y="4294108"/>
              <a:ext cx="500066" cy="500066"/>
            </a:xfrm>
            <a:prstGeom prst="ellipse">
              <a:avLst/>
            </a:prstGeom>
            <a:noFill/>
            <a:ln w="349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000" b="1">
                <a:solidFill>
                  <a:srgbClr val="000000"/>
                </a:solidFill>
                <a:latin typeface="Open Sans" panose="020B0606030504020204"/>
              </a:endParaRPr>
            </a:p>
          </p:txBody>
        </p:sp>
        <p:sp>
          <p:nvSpPr>
            <p:cNvPr id="31" name="Ellipse 14">
              <a:extLst>
                <a:ext uri="{FF2B5EF4-FFF2-40B4-BE49-F238E27FC236}">
                  <a16:creationId xmlns:a16="http://schemas.microsoft.com/office/drawing/2014/main" id="{BB7D38B3-163A-4BBA-94B7-5D91902E9209}"/>
                </a:ext>
              </a:extLst>
            </p:cNvPr>
            <p:cNvSpPr/>
            <p:nvPr/>
          </p:nvSpPr>
          <p:spPr bwMode="auto">
            <a:xfrm>
              <a:off x="5818598" y="4265992"/>
              <a:ext cx="500066" cy="500066"/>
            </a:xfrm>
            <a:prstGeom prst="ellipse">
              <a:avLst/>
            </a:prstGeom>
            <a:noFill/>
            <a:ln w="349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fontAlgn="base">
                <a:spcBef>
                  <a:spcPct val="0"/>
                </a:spcBef>
                <a:spcAft>
                  <a:spcPct val="0"/>
                </a:spcAft>
              </a:pPr>
              <a:endParaRPr lang="en-US" sz="2000" b="1">
                <a:solidFill>
                  <a:srgbClr val="000000"/>
                </a:solidFill>
                <a:latin typeface="Open Sans" panose="020B0606030504020204"/>
              </a:endParaRPr>
            </a:p>
          </p:txBody>
        </p:sp>
      </p:grpSp>
      <p:sp>
        <p:nvSpPr>
          <p:cNvPr id="32" name="TextBox 31">
            <a:extLst>
              <a:ext uri="{FF2B5EF4-FFF2-40B4-BE49-F238E27FC236}">
                <a16:creationId xmlns:a16="http://schemas.microsoft.com/office/drawing/2014/main" id="{4DFAE87B-D636-4A49-B9ED-F9C1ACDF79EA}"/>
              </a:ext>
            </a:extLst>
          </p:cNvPr>
          <p:cNvSpPr txBox="1"/>
          <p:nvPr/>
        </p:nvSpPr>
        <p:spPr>
          <a:xfrm>
            <a:off x="3653235" y="3198042"/>
            <a:ext cx="10564570" cy="1015663"/>
          </a:xfrm>
          <a:prstGeom prst="rect">
            <a:avLst/>
          </a:prstGeom>
          <a:noFill/>
        </p:spPr>
        <p:txBody>
          <a:bodyPr wrap="square" rtlCol="0">
            <a:spAutoFit/>
          </a:bodyPr>
          <a:lstStyle/>
          <a:p>
            <a:r>
              <a:rPr lang="en-IN" sz="2000" b="1" dirty="0">
                <a:solidFill>
                  <a:schemeClr val="tx1">
                    <a:lumMod val="65000"/>
                    <a:lumOff val="35000"/>
                  </a:schemeClr>
                </a:solidFill>
                <a:latin typeface="Open Sans" panose="020B0606030504020204"/>
              </a:rPr>
              <a:t>Example:</a:t>
            </a:r>
          </a:p>
          <a:p>
            <a:pPr marL="800100" lvl="1" indent="-342900">
              <a:buFont typeface="Wingdings" panose="05000000000000000000" pitchFamily="2" charset="2"/>
              <a:buChar char="§"/>
            </a:pPr>
            <a:r>
              <a:rPr lang="en-US" sz="2000" dirty="0">
                <a:solidFill>
                  <a:schemeClr val="tx1">
                    <a:lumMod val="65000"/>
                    <a:lumOff val="35000"/>
                  </a:schemeClr>
                </a:solidFill>
                <a:latin typeface="Open Sans" panose="020B0606030504020204"/>
              </a:rPr>
              <a:t>Look for items that are like Item5</a:t>
            </a:r>
          </a:p>
          <a:p>
            <a:pPr marL="800100" lvl="1" indent="-342900">
              <a:buFont typeface="Wingdings" panose="05000000000000000000" pitchFamily="2" charset="2"/>
              <a:buChar char="§"/>
            </a:pPr>
            <a:r>
              <a:rPr lang="en-US" sz="2000" dirty="0">
                <a:solidFill>
                  <a:schemeClr val="tx1">
                    <a:lumMod val="65000"/>
                    <a:lumOff val="35000"/>
                  </a:schemeClr>
                </a:solidFill>
                <a:latin typeface="Open Sans" panose="020B0606030504020204"/>
              </a:rPr>
              <a:t>Take Alice ratings for these items to predict the rating for Item5</a:t>
            </a:r>
            <a:endParaRPr lang="en-IN" sz="20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938357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36C066D-11C4-49EC-822D-587896F63064}"/>
              </a:ext>
            </a:extLst>
          </p:cNvPr>
          <p:cNvSpPr txBox="1">
            <a:spLocks noGrp="1"/>
          </p:cNvSpPr>
          <p:nvPr>
            <p:ph type="title"/>
          </p:nvPr>
        </p:nvSpPr>
        <p:spPr>
          <a:xfrm>
            <a:off x="3079" y="226370"/>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The Cosine and Adjusted Cosine Similarity Measures</a:t>
            </a:r>
          </a:p>
        </p:txBody>
      </p:sp>
      <p:pic>
        <p:nvPicPr>
          <p:cNvPr id="4" name="Shape 375">
            <a:extLst>
              <a:ext uri="{FF2B5EF4-FFF2-40B4-BE49-F238E27FC236}">
                <a16:creationId xmlns:a16="http://schemas.microsoft.com/office/drawing/2014/main" id="{F137B529-0006-417D-99A3-129201B4123E}"/>
              </a:ext>
            </a:extLst>
          </p:cNvPr>
          <p:cNvPicPr preferRelativeResize="0"/>
          <p:nvPr/>
        </p:nvPicPr>
        <p:blipFill rotWithShape="1">
          <a:blip r:embed="rId3">
            <a:alphaModFix/>
          </a:blip>
          <a:srcRect/>
          <a:stretch/>
        </p:blipFill>
        <p:spPr>
          <a:xfrm>
            <a:off x="3620278" y="829986"/>
            <a:ext cx="9129474" cy="253920"/>
          </a:xfrm>
          <a:prstGeom prst="rect">
            <a:avLst/>
          </a:prstGeom>
          <a:noFill/>
          <a:ln>
            <a:noFill/>
          </a:ln>
        </p:spPr>
      </p:pic>
      <p:grpSp>
        <p:nvGrpSpPr>
          <p:cNvPr id="97" name="Group 96">
            <a:extLst>
              <a:ext uri="{FF2B5EF4-FFF2-40B4-BE49-F238E27FC236}">
                <a16:creationId xmlns:a16="http://schemas.microsoft.com/office/drawing/2014/main" id="{F7A50650-E561-4A79-A7E5-A02BD9A0E77A}"/>
              </a:ext>
            </a:extLst>
          </p:cNvPr>
          <p:cNvGrpSpPr/>
          <p:nvPr/>
        </p:nvGrpSpPr>
        <p:grpSpPr>
          <a:xfrm>
            <a:off x="951415" y="1476856"/>
            <a:ext cx="14353171" cy="6190289"/>
            <a:chOff x="1514236" y="1601268"/>
            <a:chExt cx="14353171" cy="6190289"/>
          </a:xfrm>
        </p:grpSpPr>
        <mc:AlternateContent xmlns:mc="http://schemas.openxmlformats.org/markup-compatibility/2006" xmlns:a14="http://schemas.microsoft.com/office/drawing/2010/main">
          <mc:Choice Requires="a14">
            <p:sp>
              <p:nvSpPr>
                <p:cNvPr id="48" name="Textfeld 3">
                  <a:extLst>
                    <a:ext uri="{FF2B5EF4-FFF2-40B4-BE49-F238E27FC236}">
                      <a16:creationId xmlns:a16="http://schemas.microsoft.com/office/drawing/2014/main" id="{DE298E69-B6D1-4FC1-A91A-0ECBD910CD39}"/>
                    </a:ext>
                  </a:extLst>
                </p:cNvPr>
                <p:cNvSpPr txBox="1"/>
                <p:nvPr/>
              </p:nvSpPr>
              <p:spPr>
                <a:xfrm>
                  <a:off x="1514236" y="3728162"/>
                  <a:ext cx="5566888" cy="863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tx1">
                                <a:lumMod val="65000"/>
                                <a:lumOff val="35000"/>
                              </a:schemeClr>
                            </a:solidFill>
                            <a:latin typeface="Cambria Math"/>
                          </a:rPr>
                          <m:t>𝒔𝒊𝒎</m:t>
                        </m:r>
                        <m:d>
                          <m:dPr>
                            <m:ctrlPr>
                              <a:rPr lang="en-US" sz="2000" b="1" i="1" smtClean="0">
                                <a:solidFill>
                                  <a:schemeClr val="tx1">
                                    <a:lumMod val="65000"/>
                                    <a:lumOff val="35000"/>
                                  </a:schemeClr>
                                </a:solidFill>
                                <a:latin typeface="Cambria Math" panose="02040503050406030204" pitchFamily="18" charset="0"/>
                              </a:rPr>
                            </m:ctrlPr>
                          </m:dPr>
                          <m:e>
                            <m:acc>
                              <m:accPr>
                                <m:chr m:val="⃗"/>
                                <m:ctrlPr>
                                  <a:rPr lang="en-US" sz="2000" b="1" i="1" smtClean="0">
                                    <a:solidFill>
                                      <a:schemeClr val="tx1">
                                        <a:lumMod val="65000"/>
                                        <a:lumOff val="35000"/>
                                      </a:schemeClr>
                                    </a:solidFill>
                                    <a:latin typeface="Cambria Math" panose="02040503050406030204" pitchFamily="18" charset="0"/>
                                  </a:rPr>
                                </m:ctrlPr>
                              </m:accPr>
                              <m:e>
                                <m:r>
                                  <a:rPr lang="en-US" sz="2000" b="1" i="1" smtClean="0">
                                    <a:solidFill>
                                      <a:schemeClr val="tx1">
                                        <a:lumMod val="65000"/>
                                        <a:lumOff val="35000"/>
                                      </a:schemeClr>
                                    </a:solidFill>
                                    <a:latin typeface="Cambria Math"/>
                                  </a:rPr>
                                  <m:t>𝒂</m:t>
                                </m:r>
                              </m:e>
                            </m:acc>
                            <m:r>
                              <a:rPr lang="en-US" sz="2000" b="1" i="1" smtClean="0">
                                <a:solidFill>
                                  <a:schemeClr val="tx1">
                                    <a:lumMod val="65000"/>
                                    <a:lumOff val="35000"/>
                                  </a:schemeClr>
                                </a:solidFill>
                                <a:latin typeface="Cambria Math"/>
                              </a:rPr>
                              <m:t>,</m:t>
                            </m:r>
                            <m:acc>
                              <m:accPr>
                                <m:chr m:val="⃗"/>
                                <m:ctrlPr>
                                  <a:rPr lang="en-US" sz="2000" b="1" i="1" smtClean="0">
                                    <a:solidFill>
                                      <a:schemeClr val="tx1">
                                        <a:lumMod val="65000"/>
                                        <a:lumOff val="35000"/>
                                      </a:schemeClr>
                                    </a:solidFill>
                                    <a:latin typeface="Cambria Math" panose="02040503050406030204" pitchFamily="18" charset="0"/>
                                  </a:rPr>
                                </m:ctrlPr>
                              </m:accPr>
                              <m:e>
                                <m:r>
                                  <a:rPr lang="en-US" sz="2000" b="1" i="1" smtClean="0">
                                    <a:solidFill>
                                      <a:schemeClr val="tx1">
                                        <a:lumMod val="65000"/>
                                        <a:lumOff val="35000"/>
                                      </a:schemeClr>
                                    </a:solidFill>
                                    <a:latin typeface="Cambria Math"/>
                                  </a:rPr>
                                  <m:t>𝒃</m:t>
                                </m:r>
                              </m:e>
                            </m:acc>
                          </m:e>
                        </m:d>
                        <m:r>
                          <a:rPr lang="en-US" sz="2000" b="1" i="0" smtClean="0">
                            <a:solidFill>
                              <a:schemeClr val="tx1">
                                <a:lumMod val="65000"/>
                                <a:lumOff val="35000"/>
                              </a:schemeClr>
                            </a:solidFill>
                            <a:latin typeface="Cambria Math"/>
                          </a:rPr>
                          <m:t>=</m:t>
                        </m:r>
                        <m:f>
                          <m:fPr>
                            <m:ctrlPr>
                              <a:rPr lang="en-US" sz="2000" b="1" i="1" smtClean="0">
                                <a:solidFill>
                                  <a:schemeClr val="tx1">
                                    <a:lumMod val="65000"/>
                                    <a:lumOff val="35000"/>
                                  </a:schemeClr>
                                </a:solidFill>
                                <a:latin typeface="Cambria Math" panose="02040503050406030204" pitchFamily="18" charset="0"/>
                              </a:rPr>
                            </m:ctrlPr>
                          </m:fPr>
                          <m:num>
                            <m:acc>
                              <m:accPr>
                                <m:chr m:val="⃗"/>
                                <m:ctrlPr>
                                  <a:rPr lang="en-US" sz="2000" b="1" i="1" smtClean="0">
                                    <a:solidFill>
                                      <a:schemeClr val="tx1">
                                        <a:lumMod val="65000"/>
                                        <a:lumOff val="35000"/>
                                      </a:schemeClr>
                                    </a:solidFill>
                                    <a:latin typeface="Cambria Math" panose="02040503050406030204" pitchFamily="18" charset="0"/>
                                  </a:rPr>
                                </m:ctrlPr>
                              </m:accPr>
                              <m:e>
                                <m:r>
                                  <a:rPr lang="en-US" sz="2000" b="1" i="1" smtClean="0">
                                    <a:solidFill>
                                      <a:schemeClr val="tx1">
                                        <a:lumMod val="65000"/>
                                        <a:lumOff val="35000"/>
                                      </a:schemeClr>
                                    </a:solidFill>
                                    <a:latin typeface="Cambria Math"/>
                                  </a:rPr>
                                  <m:t>𝒂</m:t>
                                </m:r>
                              </m:e>
                            </m:acc>
                            <m:r>
                              <a:rPr lang="en-US" sz="2000" b="1" i="1" smtClean="0">
                                <a:solidFill>
                                  <a:schemeClr val="tx1">
                                    <a:lumMod val="65000"/>
                                    <a:lumOff val="35000"/>
                                  </a:schemeClr>
                                </a:solidFill>
                                <a:latin typeface="Cambria Math"/>
                                <a:ea typeface="Cambria Math"/>
                              </a:rPr>
                              <m:t>∙</m:t>
                            </m:r>
                            <m:acc>
                              <m:accPr>
                                <m:chr m:val="⃗"/>
                                <m:ctrlPr>
                                  <a:rPr lang="en-US" sz="2000" b="1" i="1" smtClean="0">
                                    <a:solidFill>
                                      <a:schemeClr val="tx1">
                                        <a:lumMod val="65000"/>
                                        <a:lumOff val="35000"/>
                                      </a:schemeClr>
                                    </a:solidFill>
                                    <a:latin typeface="Cambria Math" panose="02040503050406030204" pitchFamily="18" charset="0"/>
                                    <a:ea typeface="Cambria Math"/>
                                  </a:rPr>
                                </m:ctrlPr>
                              </m:accPr>
                              <m:e>
                                <m:r>
                                  <a:rPr lang="en-US" sz="2000" b="1" i="1" smtClean="0">
                                    <a:solidFill>
                                      <a:schemeClr val="tx1">
                                        <a:lumMod val="65000"/>
                                        <a:lumOff val="35000"/>
                                      </a:schemeClr>
                                    </a:solidFill>
                                    <a:latin typeface="Cambria Math"/>
                                    <a:ea typeface="Cambria Math"/>
                                  </a:rPr>
                                  <m:t>𝒃</m:t>
                                </m:r>
                              </m:e>
                            </m:acc>
                          </m:num>
                          <m:den>
                            <m:d>
                              <m:dPr>
                                <m:begChr m:val="|"/>
                                <m:endChr m:val="|"/>
                                <m:ctrlPr>
                                  <a:rPr lang="en-US" sz="2000" b="1" i="1" smtClean="0">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𝒂</m:t>
                                    </m:r>
                                  </m:e>
                                </m:acc>
                              </m:e>
                            </m:d>
                            <m:r>
                              <a:rPr lang="en-US" sz="2000" b="1" i="1" smtClean="0">
                                <a:solidFill>
                                  <a:schemeClr val="tx1">
                                    <a:lumMod val="65000"/>
                                    <a:lumOff val="35000"/>
                                  </a:schemeClr>
                                </a:solidFill>
                                <a:latin typeface="Cambria Math"/>
                                <a:ea typeface="Cambria Math"/>
                              </a:rPr>
                              <m:t>∗|</m:t>
                            </m:r>
                            <m:acc>
                              <m:accPr>
                                <m:chr m:val="⃗"/>
                                <m:ctrlPr>
                                  <a:rPr lang="en-US" sz="2000" i="1">
                                    <a:solidFill>
                                      <a:schemeClr val="tx1">
                                        <a:lumMod val="65000"/>
                                        <a:lumOff val="35000"/>
                                      </a:schemeClr>
                                    </a:solidFill>
                                    <a:latin typeface="Cambria Math" panose="02040503050406030204" pitchFamily="18" charset="0"/>
                                    <a:ea typeface="Cambria Math"/>
                                  </a:rPr>
                                </m:ctrlPr>
                              </m:accPr>
                              <m:e>
                                <m:r>
                                  <a:rPr lang="en-US" sz="2000" i="1">
                                    <a:solidFill>
                                      <a:schemeClr val="tx1">
                                        <a:lumMod val="65000"/>
                                        <a:lumOff val="35000"/>
                                      </a:schemeClr>
                                    </a:solidFill>
                                    <a:latin typeface="Cambria Math"/>
                                    <a:ea typeface="Cambria Math"/>
                                  </a:rPr>
                                  <m:t>𝒃</m:t>
                                </m:r>
                              </m:e>
                            </m:acc>
                            <m:r>
                              <a:rPr lang="en-US" sz="2000" b="1" i="1" smtClean="0">
                                <a:solidFill>
                                  <a:schemeClr val="tx1">
                                    <a:lumMod val="65000"/>
                                    <a:lumOff val="35000"/>
                                  </a:schemeClr>
                                </a:solidFill>
                                <a:latin typeface="Cambria Math"/>
                                <a:ea typeface="Cambria Math"/>
                              </a:rPr>
                              <m:t>|</m:t>
                            </m:r>
                          </m:den>
                        </m:f>
                      </m:oMath>
                    </m:oMathPara>
                  </a14:m>
                  <a:endParaRPr lang="en-US" sz="2000" dirty="0">
                    <a:solidFill>
                      <a:schemeClr val="tx1">
                        <a:lumMod val="65000"/>
                        <a:lumOff val="35000"/>
                      </a:schemeClr>
                    </a:solidFill>
                    <a:latin typeface="Open Sans" panose="020B0606030504020204"/>
                  </a:endParaRPr>
                </a:p>
              </p:txBody>
            </p:sp>
          </mc:Choice>
          <mc:Fallback xmlns="">
            <p:sp>
              <p:nvSpPr>
                <p:cNvPr id="48" name="Textfeld 3">
                  <a:extLst>
                    <a:ext uri="{FF2B5EF4-FFF2-40B4-BE49-F238E27FC236}">
                      <a16:creationId xmlns:a16="http://schemas.microsoft.com/office/drawing/2014/main" id="{DE298E69-B6D1-4FC1-A91A-0ECBD910CD39}"/>
                    </a:ext>
                  </a:extLst>
                </p:cNvPr>
                <p:cNvSpPr txBox="1">
                  <a:spLocks noRot="1" noChangeAspect="1" noMove="1" noResize="1" noEditPoints="1" noAdjustHandles="1" noChangeArrowheads="1" noChangeShapeType="1" noTextEdit="1"/>
                </p:cNvSpPr>
                <p:nvPr/>
              </p:nvSpPr>
              <p:spPr>
                <a:xfrm>
                  <a:off x="1514236" y="3728162"/>
                  <a:ext cx="5566888" cy="863441"/>
                </a:xfrm>
                <a:prstGeom prst="rect">
                  <a:avLst/>
                </a:prstGeom>
                <a:blipFill>
                  <a:blip r:embed="rId4"/>
                  <a:stretch>
                    <a:fillRect/>
                  </a:stretch>
                </a:blipFill>
              </p:spPr>
              <p:txBody>
                <a:bodyPr/>
                <a:lstStyle/>
                <a:p>
                  <a:r>
                    <a:rPr lang="en-IN">
                      <a:noFill/>
                    </a:rPr>
                    <a:t> </a:t>
                  </a:r>
                </a:p>
              </p:txBody>
            </p:sp>
          </mc:Fallback>
        </mc:AlternateContent>
        <p:sp>
          <p:nvSpPr>
            <p:cNvPr id="69" name="Text Placeholder 3">
              <a:extLst>
                <a:ext uri="{FF2B5EF4-FFF2-40B4-BE49-F238E27FC236}">
                  <a16:creationId xmlns:a16="http://schemas.microsoft.com/office/drawing/2014/main" id="{19B9A452-8E9F-4DCF-986E-D4D62C24B413}"/>
                </a:ext>
              </a:extLst>
            </p:cNvPr>
            <p:cNvSpPr txBox="1">
              <a:spLocks/>
            </p:cNvSpPr>
            <p:nvPr/>
          </p:nvSpPr>
          <p:spPr>
            <a:xfrm>
              <a:off x="2711957" y="1875591"/>
              <a:ext cx="10596305" cy="366792"/>
            </a:xfrm>
            <a:prstGeom prst="rect">
              <a:avLst/>
            </a:prstGeom>
          </p:spPr>
          <p:txBody>
            <a:bodyPr vert="horz" lIns="91440" tIns="45720" rIns="91440" bIns="45720" rtlCol="0">
              <a:normAutofit lnSpcReduction="10000"/>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Cosine Similarity</a:t>
              </a:r>
            </a:p>
          </p:txBody>
        </p:sp>
        <p:sp>
          <p:nvSpPr>
            <p:cNvPr id="70" name="Rectangle 5">
              <a:extLst>
                <a:ext uri="{FF2B5EF4-FFF2-40B4-BE49-F238E27FC236}">
                  <a16:creationId xmlns:a16="http://schemas.microsoft.com/office/drawing/2014/main" id="{4CF67546-B3D6-4DF0-BF7C-7044DA31FEC0}"/>
                </a:ext>
              </a:extLst>
            </p:cNvPr>
            <p:cNvSpPr>
              <a:spLocks noChangeArrowheads="1"/>
            </p:cNvSpPr>
            <p:nvPr/>
          </p:nvSpPr>
          <p:spPr bwMode="auto">
            <a:xfrm>
              <a:off x="2131025" y="1744961"/>
              <a:ext cx="603504" cy="533340"/>
            </a:xfrm>
            <a:prstGeom prst="rect">
              <a:avLst/>
            </a:prstGeom>
            <a:solidFill>
              <a:srgbClr val="44B3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6">
              <a:extLst>
                <a:ext uri="{FF2B5EF4-FFF2-40B4-BE49-F238E27FC236}">
                  <a16:creationId xmlns:a16="http://schemas.microsoft.com/office/drawing/2014/main" id="{6925911F-6535-41FA-A448-E34D6BF93539}"/>
                </a:ext>
              </a:extLst>
            </p:cNvPr>
            <p:cNvSpPr>
              <a:spLocks/>
            </p:cNvSpPr>
            <p:nvPr/>
          </p:nvSpPr>
          <p:spPr bwMode="auto">
            <a:xfrm flipV="1">
              <a:off x="1703854" y="1601268"/>
              <a:ext cx="427171" cy="671686"/>
            </a:xfrm>
            <a:custGeom>
              <a:avLst/>
              <a:gdLst>
                <a:gd name="T0" fmla="*/ 342 w 342"/>
                <a:gd name="T1" fmla="*/ 0 h 569"/>
                <a:gd name="T2" fmla="*/ 0 w 342"/>
                <a:gd name="T3" fmla="*/ 528 h 569"/>
                <a:gd name="T4" fmla="*/ 45 w 342"/>
                <a:gd name="T5" fmla="*/ 569 h 569"/>
                <a:gd name="T6" fmla="*/ 342 w 342"/>
                <a:gd name="T7" fmla="*/ 427 h 569"/>
                <a:gd name="T8" fmla="*/ 342 w 342"/>
                <a:gd name="T9" fmla="*/ 0 h 569"/>
                <a:gd name="connsiteX0" fmla="*/ 10000 w 10000"/>
                <a:gd name="connsiteY0" fmla="*/ 0 h 9451"/>
                <a:gd name="connsiteX1" fmla="*/ 0 w 10000"/>
                <a:gd name="connsiteY1" fmla="*/ 9279 h 9451"/>
                <a:gd name="connsiteX2" fmla="*/ 99 w 10000"/>
                <a:gd name="connsiteY2" fmla="*/ 9451 h 9451"/>
                <a:gd name="connsiteX3" fmla="*/ 10000 w 10000"/>
                <a:gd name="connsiteY3" fmla="*/ 7504 h 9451"/>
                <a:gd name="connsiteX4" fmla="*/ 10000 w 10000"/>
                <a:gd name="connsiteY4" fmla="*/ 0 h 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451">
                  <a:moveTo>
                    <a:pt x="10000" y="0"/>
                  </a:moveTo>
                  <a:lnTo>
                    <a:pt x="0" y="9279"/>
                  </a:lnTo>
                  <a:cubicBezTo>
                    <a:pt x="33" y="9336"/>
                    <a:pt x="66" y="9394"/>
                    <a:pt x="99" y="9451"/>
                  </a:cubicBezTo>
                  <a:lnTo>
                    <a:pt x="10000" y="7504"/>
                  </a:lnTo>
                  <a:lnTo>
                    <a:pt x="10000" y="0"/>
                  </a:lnTo>
                  <a:close/>
                </a:path>
              </a:pathLst>
            </a:custGeom>
            <a:solidFill>
              <a:srgbClr val="36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726">
              <a:extLst>
                <a:ext uri="{FF2B5EF4-FFF2-40B4-BE49-F238E27FC236}">
                  <a16:creationId xmlns:a16="http://schemas.microsoft.com/office/drawing/2014/main" id="{567BFA77-78D8-412D-944A-DD8E46B307D6}"/>
                </a:ext>
              </a:extLst>
            </p:cNvPr>
            <p:cNvSpPr>
              <a:spLocks noEditPoints="1"/>
            </p:cNvSpPr>
            <p:nvPr/>
          </p:nvSpPr>
          <p:spPr bwMode="auto">
            <a:xfrm>
              <a:off x="2429377" y="2033442"/>
              <a:ext cx="140560" cy="140560"/>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68 w 84"/>
                <a:gd name="T11" fmla="*/ 30 h 84"/>
                <a:gd name="T12" fmla="*/ 38 w 84"/>
                <a:gd name="T13" fmla="*/ 60 h 84"/>
                <a:gd name="T14" fmla="*/ 35 w 84"/>
                <a:gd name="T15" fmla="*/ 62 h 84"/>
                <a:gd name="T16" fmla="*/ 32 w 84"/>
                <a:gd name="T17" fmla="*/ 60 h 84"/>
                <a:gd name="T18" fmla="*/ 17 w 84"/>
                <a:gd name="T19" fmla="*/ 45 h 84"/>
                <a:gd name="T20" fmla="*/ 17 w 84"/>
                <a:gd name="T21" fmla="*/ 40 h 84"/>
                <a:gd name="T22" fmla="*/ 19 w 84"/>
                <a:gd name="T23" fmla="*/ 38 h 84"/>
                <a:gd name="T24" fmla="*/ 24 w 84"/>
                <a:gd name="T25" fmla="*/ 38 h 84"/>
                <a:gd name="T26" fmla="*/ 32 w 84"/>
                <a:gd name="T27" fmla="*/ 46 h 84"/>
                <a:gd name="T28" fmla="*/ 37 w 84"/>
                <a:gd name="T29" fmla="*/ 46 h 84"/>
                <a:gd name="T30" fmla="*/ 61 w 84"/>
                <a:gd name="T31" fmla="*/ 23 h 84"/>
                <a:gd name="T32" fmla="*/ 65 w 84"/>
                <a:gd name="T33" fmla="*/ 23 h 84"/>
                <a:gd name="T34" fmla="*/ 68 w 84"/>
                <a:gd name="T35" fmla="*/ 25 h 84"/>
                <a:gd name="T36" fmla="*/ 68 w 84"/>
                <a:gd name="T37"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4" h="84">
                  <a:moveTo>
                    <a:pt x="42" y="0"/>
                  </a:moveTo>
                  <a:cubicBezTo>
                    <a:pt x="19" y="0"/>
                    <a:pt x="0" y="19"/>
                    <a:pt x="0" y="42"/>
                  </a:cubicBezTo>
                  <a:cubicBezTo>
                    <a:pt x="0" y="65"/>
                    <a:pt x="19" y="84"/>
                    <a:pt x="42" y="84"/>
                  </a:cubicBezTo>
                  <a:cubicBezTo>
                    <a:pt x="66" y="84"/>
                    <a:pt x="84" y="65"/>
                    <a:pt x="84" y="42"/>
                  </a:cubicBezTo>
                  <a:cubicBezTo>
                    <a:pt x="84" y="19"/>
                    <a:pt x="66" y="0"/>
                    <a:pt x="42" y="0"/>
                  </a:cubicBezTo>
                  <a:moveTo>
                    <a:pt x="68" y="30"/>
                  </a:moveTo>
                  <a:cubicBezTo>
                    <a:pt x="38" y="60"/>
                    <a:pt x="38" y="60"/>
                    <a:pt x="38" y="60"/>
                  </a:cubicBezTo>
                  <a:cubicBezTo>
                    <a:pt x="36" y="61"/>
                    <a:pt x="35" y="62"/>
                    <a:pt x="35" y="62"/>
                  </a:cubicBezTo>
                  <a:cubicBezTo>
                    <a:pt x="34" y="62"/>
                    <a:pt x="33" y="61"/>
                    <a:pt x="32" y="60"/>
                  </a:cubicBezTo>
                  <a:cubicBezTo>
                    <a:pt x="17" y="45"/>
                    <a:pt x="17" y="45"/>
                    <a:pt x="17" y="45"/>
                  </a:cubicBezTo>
                  <a:cubicBezTo>
                    <a:pt x="16" y="43"/>
                    <a:pt x="16" y="41"/>
                    <a:pt x="17" y="40"/>
                  </a:cubicBezTo>
                  <a:cubicBezTo>
                    <a:pt x="19" y="38"/>
                    <a:pt x="19" y="38"/>
                    <a:pt x="19" y="38"/>
                  </a:cubicBezTo>
                  <a:cubicBezTo>
                    <a:pt x="20" y="37"/>
                    <a:pt x="23" y="37"/>
                    <a:pt x="24" y="38"/>
                  </a:cubicBezTo>
                  <a:cubicBezTo>
                    <a:pt x="32" y="46"/>
                    <a:pt x="32" y="46"/>
                    <a:pt x="32" y="46"/>
                  </a:cubicBezTo>
                  <a:cubicBezTo>
                    <a:pt x="34" y="48"/>
                    <a:pt x="36" y="48"/>
                    <a:pt x="37" y="46"/>
                  </a:cubicBezTo>
                  <a:cubicBezTo>
                    <a:pt x="61" y="23"/>
                    <a:pt x="61" y="23"/>
                    <a:pt x="61" y="23"/>
                  </a:cubicBezTo>
                  <a:cubicBezTo>
                    <a:pt x="62" y="22"/>
                    <a:pt x="64" y="22"/>
                    <a:pt x="65" y="23"/>
                  </a:cubicBezTo>
                  <a:cubicBezTo>
                    <a:pt x="68" y="25"/>
                    <a:pt x="68" y="25"/>
                    <a:pt x="68" y="25"/>
                  </a:cubicBezTo>
                  <a:cubicBezTo>
                    <a:pt x="69" y="26"/>
                    <a:pt x="69" y="28"/>
                    <a:pt x="68" y="3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727">
              <a:extLst>
                <a:ext uri="{FF2B5EF4-FFF2-40B4-BE49-F238E27FC236}">
                  <a16:creationId xmlns:a16="http://schemas.microsoft.com/office/drawing/2014/main" id="{5A48E351-BCC7-4DA4-BF4A-14F3B0A72485}"/>
                </a:ext>
              </a:extLst>
            </p:cNvPr>
            <p:cNvSpPr>
              <a:spLocks/>
            </p:cNvSpPr>
            <p:nvPr/>
          </p:nvSpPr>
          <p:spPr bwMode="auto">
            <a:xfrm>
              <a:off x="2295617" y="1851801"/>
              <a:ext cx="215375" cy="290189"/>
            </a:xfrm>
            <a:custGeom>
              <a:avLst/>
              <a:gdLst>
                <a:gd name="T0" fmla="*/ 73 w 129"/>
                <a:gd name="T1" fmla="*/ 150 h 174"/>
                <a:gd name="T2" fmla="*/ 122 w 129"/>
                <a:gd name="T3" fmla="*/ 100 h 174"/>
                <a:gd name="T4" fmla="*/ 129 w 129"/>
                <a:gd name="T5" fmla="*/ 101 h 174"/>
                <a:gd name="T6" fmla="*/ 123 w 129"/>
                <a:gd name="T7" fmla="*/ 93 h 174"/>
                <a:gd name="T8" fmla="*/ 115 w 129"/>
                <a:gd name="T9" fmla="*/ 85 h 174"/>
                <a:gd name="T10" fmla="*/ 105 w 129"/>
                <a:gd name="T11" fmla="*/ 79 h 174"/>
                <a:gd name="T12" fmla="*/ 91 w 129"/>
                <a:gd name="T13" fmla="*/ 75 h 174"/>
                <a:gd name="T14" fmla="*/ 88 w 129"/>
                <a:gd name="T15" fmla="*/ 75 h 174"/>
                <a:gd name="T16" fmla="*/ 87 w 129"/>
                <a:gd name="T17" fmla="*/ 74 h 174"/>
                <a:gd name="T18" fmla="*/ 108 w 129"/>
                <a:gd name="T19" fmla="*/ 39 h 174"/>
                <a:gd name="T20" fmla="*/ 69 w 129"/>
                <a:gd name="T21" fmla="*/ 0 h 174"/>
                <a:gd name="T22" fmla="*/ 29 w 129"/>
                <a:gd name="T23" fmla="*/ 39 h 174"/>
                <a:gd name="T24" fmla="*/ 50 w 129"/>
                <a:gd name="T25" fmla="*/ 75 h 174"/>
                <a:gd name="T26" fmla="*/ 46 w 129"/>
                <a:gd name="T27" fmla="*/ 75 h 174"/>
                <a:gd name="T28" fmla="*/ 42 w 129"/>
                <a:gd name="T29" fmla="*/ 76 h 174"/>
                <a:gd name="T30" fmla="*/ 31 w 129"/>
                <a:gd name="T31" fmla="*/ 80 h 174"/>
                <a:gd name="T32" fmla="*/ 21 w 129"/>
                <a:gd name="T33" fmla="*/ 86 h 174"/>
                <a:gd name="T34" fmla="*/ 13 w 129"/>
                <a:gd name="T35" fmla="*/ 94 h 174"/>
                <a:gd name="T36" fmla="*/ 8 w 129"/>
                <a:gd name="T37" fmla="*/ 101 h 174"/>
                <a:gd name="T38" fmla="*/ 4 w 129"/>
                <a:gd name="T39" fmla="*/ 108 h 174"/>
                <a:gd name="T40" fmla="*/ 1 w 129"/>
                <a:gd name="T41" fmla="*/ 118 h 174"/>
                <a:gd name="T42" fmla="*/ 0 w 129"/>
                <a:gd name="T43" fmla="*/ 121 h 174"/>
                <a:gd name="T44" fmla="*/ 0 w 129"/>
                <a:gd name="T45" fmla="*/ 136 h 174"/>
                <a:gd name="T46" fmla="*/ 0 w 129"/>
                <a:gd name="T47" fmla="*/ 150 h 174"/>
                <a:gd name="T48" fmla="*/ 0 w 129"/>
                <a:gd name="T49" fmla="*/ 158 h 174"/>
                <a:gd name="T50" fmla="*/ 9 w 129"/>
                <a:gd name="T51" fmla="*/ 164 h 174"/>
                <a:gd name="T52" fmla="*/ 18 w 129"/>
                <a:gd name="T53" fmla="*/ 167 h 174"/>
                <a:gd name="T54" fmla="*/ 71 w 129"/>
                <a:gd name="T55" fmla="*/ 174 h 174"/>
                <a:gd name="T56" fmla="*/ 79 w 129"/>
                <a:gd name="T57" fmla="*/ 174 h 174"/>
                <a:gd name="T58" fmla="*/ 73 w 129"/>
                <a:gd name="T59" fmla="*/ 15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 h="174">
                  <a:moveTo>
                    <a:pt x="73" y="150"/>
                  </a:moveTo>
                  <a:cubicBezTo>
                    <a:pt x="73" y="123"/>
                    <a:pt x="95" y="100"/>
                    <a:pt x="122" y="100"/>
                  </a:cubicBezTo>
                  <a:cubicBezTo>
                    <a:pt x="125" y="100"/>
                    <a:pt x="127" y="101"/>
                    <a:pt x="129" y="101"/>
                  </a:cubicBezTo>
                  <a:cubicBezTo>
                    <a:pt x="128" y="98"/>
                    <a:pt x="126" y="95"/>
                    <a:pt x="123" y="93"/>
                  </a:cubicBezTo>
                  <a:cubicBezTo>
                    <a:pt x="121" y="90"/>
                    <a:pt x="118" y="87"/>
                    <a:pt x="115" y="85"/>
                  </a:cubicBezTo>
                  <a:cubicBezTo>
                    <a:pt x="112" y="83"/>
                    <a:pt x="109" y="81"/>
                    <a:pt x="105" y="79"/>
                  </a:cubicBezTo>
                  <a:cubicBezTo>
                    <a:pt x="101" y="77"/>
                    <a:pt x="96" y="76"/>
                    <a:pt x="91" y="75"/>
                  </a:cubicBezTo>
                  <a:cubicBezTo>
                    <a:pt x="88" y="75"/>
                    <a:pt x="88" y="75"/>
                    <a:pt x="88" y="75"/>
                  </a:cubicBezTo>
                  <a:cubicBezTo>
                    <a:pt x="88" y="75"/>
                    <a:pt x="88" y="75"/>
                    <a:pt x="87" y="74"/>
                  </a:cubicBezTo>
                  <a:cubicBezTo>
                    <a:pt x="100" y="68"/>
                    <a:pt x="108" y="55"/>
                    <a:pt x="108" y="39"/>
                  </a:cubicBezTo>
                  <a:cubicBezTo>
                    <a:pt x="108" y="18"/>
                    <a:pt x="91" y="0"/>
                    <a:pt x="69" y="0"/>
                  </a:cubicBezTo>
                  <a:cubicBezTo>
                    <a:pt x="47" y="0"/>
                    <a:pt x="29" y="18"/>
                    <a:pt x="29" y="39"/>
                  </a:cubicBezTo>
                  <a:cubicBezTo>
                    <a:pt x="29" y="55"/>
                    <a:pt x="38" y="68"/>
                    <a:pt x="50" y="75"/>
                  </a:cubicBezTo>
                  <a:cubicBezTo>
                    <a:pt x="49" y="75"/>
                    <a:pt x="47" y="75"/>
                    <a:pt x="46" y="75"/>
                  </a:cubicBezTo>
                  <a:cubicBezTo>
                    <a:pt x="42" y="76"/>
                    <a:pt x="42" y="76"/>
                    <a:pt x="42" y="76"/>
                  </a:cubicBezTo>
                  <a:cubicBezTo>
                    <a:pt x="38" y="77"/>
                    <a:pt x="35" y="78"/>
                    <a:pt x="31" y="80"/>
                  </a:cubicBezTo>
                  <a:cubicBezTo>
                    <a:pt x="28" y="81"/>
                    <a:pt x="24" y="83"/>
                    <a:pt x="21" y="86"/>
                  </a:cubicBezTo>
                  <a:cubicBezTo>
                    <a:pt x="18" y="88"/>
                    <a:pt x="15" y="91"/>
                    <a:pt x="13" y="94"/>
                  </a:cubicBezTo>
                  <a:cubicBezTo>
                    <a:pt x="11" y="96"/>
                    <a:pt x="10" y="98"/>
                    <a:pt x="8" y="101"/>
                  </a:cubicBezTo>
                  <a:cubicBezTo>
                    <a:pt x="7" y="103"/>
                    <a:pt x="5" y="106"/>
                    <a:pt x="4" y="108"/>
                  </a:cubicBezTo>
                  <a:cubicBezTo>
                    <a:pt x="3" y="111"/>
                    <a:pt x="2" y="114"/>
                    <a:pt x="1" y="118"/>
                  </a:cubicBezTo>
                  <a:cubicBezTo>
                    <a:pt x="0" y="121"/>
                    <a:pt x="0" y="121"/>
                    <a:pt x="0" y="121"/>
                  </a:cubicBezTo>
                  <a:cubicBezTo>
                    <a:pt x="0" y="126"/>
                    <a:pt x="0" y="132"/>
                    <a:pt x="0" y="136"/>
                  </a:cubicBezTo>
                  <a:cubicBezTo>
                    <a:pt x="0" y="150"/>
                    <a:pt x="0" y="150"/>
                    <a:pt x="0" y="150"/>
                  </a:cubicBezTo>
                  <a:cubicBezTo>
                    <a:pt x="0" y="154"/>
                    <a:pt x="0" y="157"/>
                    <a:pt x="0" y="158"/>
                  </a:cubicBezTo>
                  <a:cubicBezTo>
                    <a:pt x="0" y="159"/>
                    <a:pt x="4" y="162"/>
                    <a:pt x="9" y="164"/>
                  </a:cubicBezTo>
                  <a:cubicBezTo>
                    <a:pt x="9" y="164"/>
                    <a:pt x="12" y="165"/>
                    <a:pt x="18" y="167"/>
                  </a:cubicBezTo>
                  <a:cubicBezTo>
                    <a:pt x="34" y="171"/>
                    <a:pt x="52" y="174"/>
                    <a:pt x="71" y="174"/>
                  </a:cubicBezTo>
                  <a:cubicBezTo>
                    <a:pt x="74" y="174"/>
                    <a:pt x="76" y="174"/>
                    <a:pt x="79" y="174"/>
                  </a:cubicBezTo>
                  <a:cubicBezTo>
                    <a:pt x="75" y="167"/>
                    <a:pt x="73" y="159"/>
                    <a:pt x="73" y="15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74" name="直接连接符 84">
              <a:extLst>
                <a:ext uri="{FF2B5EF4-FFF2-40B4-BE49-F238E27FC236}">
                  <a16:creationId xmlns:a16="http://schemas.microsoft.com/office/drawing/2014/main" id="{D7E625C5-CAA8-4029-9BDC-6DEC1622984E}"/>
                </a:ext>
              </a:extLst>
            </p:cNvPr>
            <p:cNvCxnSpPr/>
            <p:nvPr/>
          </p:nvCxnSpPr>
          <p:spPr>
            <a:xfrm flipV="1">
              <a:off x="2690461" y="2242383"/>
              <a:ext cx="10440000" cy="16424"/>
            </a:xfrm>
            <a:prstGeom prst="line">
              <a:avLst/>
            </a:prstGeom>
            <a:noFill/>
            <a:ln w="19050">
              <a:solidFill>
                <a:srgbClr val="44B3C2"/>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75" name="Text Placeholder 3">
              <a:extLst>
                <a:ext uri="{FF2B5EF4-FFF2-40B4-BE49-F238E27FC236}">
                  <a16:creationId xmlns:a16="http://schemas.microsoft.com/office/drawing/2014/main" id="{313831B9-AE55-416A-920F-5834ECCE265C}"/>
                </a:ext>
              </a:extLst>
            </p:cNvPr>
            <p:cNvSpPr txBox="1">
              <a:spLocks/>
            </p:cNvSpPr>
            <p:nvPr/>
          </p:nvSpPr>
          <p:spPr>
            <a:xfrm>
              <a:off x="2711957" y="4979599"/>
              <a:ext cx="13155450" cy="507793"/>
            </a:xfrm>
            <a:prstGeom prst="rect">
              <a:avLst/>
            </a:prstGeom>
          </p:spPr>
          <p:txBody>
            <a:bodyPr vert="horz" lIns="91440" tIns="45720" rIns="91440" bIns="45720" rtlCol="0">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buFont typeface="Arial" panose="020B0604020202020204" pitchFamily="34" charset="0"/>
                <a:buNone/>
              </a:pPr>
              <a:r>
                <a:rPr lang="en-US" sz="22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Adjusted Cosine Similarity</a:t>
              </a:r>
            </a:p>
          </p:txBody>
        </p:sp>
        <p:grpSp>
          <p:nvGrpSpPr>
            <p:cNvPr id="76" name="Group 75">
              <a:extLst>
                <a:ext uri="{FF2B5EF4-FFF2-40B4-BE49-F238E27FC236}">
                  <a16:creationId xmlns:a16="http://schemas.microsoft.com/office/drawing/2014/main" id="{9CA8440F-9CE9-4E7D-852B-07FCFE64D3B7}"/>
                </a:ext>
              </a:extLst>
            </p:cNvPr>
            <p:cNvGrpSpPr/>
            <p:nvPr/>
          </p:nvGrpSpPr>
          <p:grpSpPr>
            <a:xfrm flipV="1">
              <a:off x="1673714" y="4753637"/>
              <a:ext cx="1030675" cy="671686"/>
              <a:chOff x="14511466" y="6352749"/>
              <a:chExt cx="1030675" cy="671686"/>
            </a:xfrm>
          </p:grpSpPr>
          <p:sp>
            <p:nvSpPr>
              <p:cNvPr id="77" name="Rectangle 5">
                <a:extLst>
                  <a:ext uri="{FF2B5EF4-FFF2-40B4-BE49-F238E27FC236}">
                    <a16:creationId xmlns:a16="http://schemas.microsoft.com/office/drawing/2014/main" id="{DD39060D-5F41-4B35-BF3F-FA8BA185580F}"/>
                  </a:ext>
                </a:extLst>
              </p:cNvPr>
              <p:cNvSpPr>
                <a:spLocks noChangeArrowheads="1"/>
              </p:cNvSpPr>
              <p:nvPr/>
            </p:nvSpPr>
            <p:spPr bwMode="auto">
              <a:xfrm>
                <a:off x="14938637" y="6352749"/>
                <a:ext cx="603504" cy="533340"/>
              </a:xfrm>
              <a:prstGeom prst="rect">
                <a:avLst/>
              </a:prstGeom>
              <a:solidFill>
                <a:srgbClr val="44B3C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6">
                <a:extLst>
                  <a:ext uri="{FF2B5EF4-FFF2-40B4-BE49-F238E27FC236}">
                    <a16:creationId xmlns:a16="http://schemas.microsoft.com/office/drawing/2014/main" id="{579BE00C-E8EB-4D5D-8467-A263BFC4A220}"/>
                  </a:ext>
                </a:extLst>
              </p:cNvPr>
              <p:cNvSpPr>
                <a:spLocks/>
              </p:cNvSpPr>
              <p:nvPr/>
            </p:nvSpPr>
            <p:spPr bwMode="auto">
              <a:xfrm>
                <a:off x="14511466" y="6352749"/>
                <a:ext cx="427171" cy="671686"/>
              </a:xfrm>
              <a:custGeom>
                <a:avLst/>
                <a:gdLst>
                  <a:gd name="T0" fmla="*/ 342 w 342"/>
                  <a:gd name="T1" fmla="*/ 0 h 569"/>
                  <a:gd name="T2" fmla="*/ 0 w 342"/>
                  <a:gd name="T3" fmla="*/ 528 h 569"/>
                  <a:gd name="T4" fmla="*/ 45 w 342"/>
                  <a:gd name="T5" fmla="*/ 569 h 569"/>
                  <a:gd name="T6" fmla="*/ 342 w 342"/>
                  <a:gd name="T7" fmla="*/ 427 h 569"/>
                  <a:gd name="T8" fmla="*/ 342 w 342"/>
                  <a:gd name="T9" fmla="*/ 0 h 569"/>
                  <a:gd name="connsiteX0" fmla="*/ 10000 w 10000"/>
                  <a:gd name="connsiteY0" fmla="*/ 0 h 9451"/>
                  <a:gd name="connsiteX1" fmla="*/ 0 w 10000"/>
                  <a:gd name="connsiteY1" fmla="*/ 9279 h 9451"/>
                  <a:gd name="connsiteX2" fmla="*/ 99 w 10000"/>
                  <a:gd name="connsiteY2" fmla="*/ 9451 h 9451"/>
                  <a:gd name="connsiteX3" fmla="*/ 10000 w 10000"/>
                  <a:gd name="connsiteY3" fmla="*/ 7504 h 9451"/>
                  <a:gd name="connsiteX4" fmla="*/ 10000 w 10000"/>
                  <a:gd name="connsiteY4" fmla="*/ 0 h 9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451">
                    <a:moveTo>
                      <a:pt x="10000" y="0"/>
                    </a:moveTo>
                    <a:lnTo>
                      <a:pt x="0" y="9279"/>
                    </a:lnTo>
                    <a:cubicBezTo>
                      <a:pt x="33" y="9336"/>
                      <a:pt x="66" y="9394"/>
                      <a:pt x="99" y="9451"/>
                    </a:cubicBezTo>
                    <a:lnTo>
                      <a:pt x="10000" y="7504"/>
                    </a:lnTo>
                    <a:lnTo>
                      <a:pt x="10000" y="0"/>
                    </a:lnTo>
                    <a:close/>
                  </a:path>
                </a:pathLst>
              </a:custGeom>
              <a:solidFill>
                <a:srgbClr val="369A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79" name="直接连接符 84">
              <a:extLst>
                <a:ext uri="{FF2B5EF4-FFF2-40B4-BE49-F238E27FC236}">
                  <a16:creationId xmlns:a16="http://schemas.microsoft.com/office/drawing/2014/main" id="{F11F4CE4-ADB1-463E-A165-BEBCF77B7391}"/>
                </a:ext>
              </a:extLst>
            </p:cNvPr>
            <p:cNvCxnSpPr/>
            <p:nvPr/>
          </p:nvCxnSpPr>
          <p:spPr>
            <a:xfrm flipV="1">
              <a:off x="2690461" y="5401574"/>
              <a:ext cx="10440000" cy="16424"/>
            </a:xfrm>
            <a:prstGeom prst="line">
              <a:avLst/>
            </a:prstGeom>
            <a:noFill/>
            <a:ln w="19050">
              <a:solidFill>
                <a:srgbClr val="44B3C2"/>
              </a:solidFil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80" name="Group 79">
              <a:extLst>
                <a:ext uri="{FF2B5EF4-FFF2-40B4-BE49-F238E27FC236}">
                  <a16:creationId xmlns:a16="http://schemas.microsoft.com/office/drawing/2014/main" id="{047547DF-3C2A-4115-806F-98E7C8BAA06F}"/>
                </a:ext>
              </a:extLst>
            </p:cNvPr>
            <p:cNvGrpSpPr>
              <a:grpSpLocks noChangeAspect="1"/>
            </p:cNvGrpSpPr>
            <p:nvPr/>
          </p:nvGrpSpPr>
          <p:grpSpPr>
            <a:xfrm>
              <a:off x="2205037" y="5044080"/>
              <a:ext cx="420101" cy="264098"/>
              <a:chOff x="346075" y="4211638"/>
              <a:chExt cx="542925" cy="341313"/>
            </a:xfrm>
            <a:solidFill>
              <a:schemeClr val="bg1"/>
            </a:solidFill>
          </p:grpSpPr>
          <p:sp>
            <p:nvSpPr>
              <p:cNvPr id="81" name="Oval 105">
                <a:extLst>
                  <a:ext uri="{FF2B5EF4-FFF2-40B4-BE49-F238E27FC236}">
                    <a16:creationId xmlns:a16="http://schemas.microsoft.com/office/drawing/2014/main" id="{18FFD01E-5E16-48BD-8D6F-7E8FD5B07A35}"/>
                  </a:ext>
                </a:extLst>
              </p:cNvPr>
              <p:cNvSpPr>
                <a:spLocks noChangeArrowheads="1"/>
              </p:cNvSpPr>
              <p:nvPr/>
            </p:nvSpPr>
            <p:spPr bwMode="auto">
              <a:xfrm>
                <a:off x="550863" y="4211638"/>
                <a:ext cx="141287" cy="1412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Freeform 106">
                <a:extLst>
                  <a:ext uri="{FF2B5EF4-FFF2-40B4-BE49-F238E27FC236}">
                    <a16:creationId xmlns:a16="http://schemas.microsoft.com/office/drawing/2014/main" id="{67E317AB-7B73-416A-8019-DADDEAC77CC4}"/>
                  </a:ext>
                </a:extLst>
              </p:cNvPr>
              <p:cNvSpPr>
                <a:spLocks/>
              </p:cNvSpPr>
              <p:nvPr/>
            </p:nvSpPr>
            <p:spPr bwMode="auto">
              <a:xfrm>
                <a:off x="692150" y="4433888"/>
                <a:ext cx="196850" cy="119063"/>
              </a:xfrm>
              <a:custGeom>
                <a:avLst/>
                <a:gdLst>
                  <a:gd name="T0" fmla="*/ 47 w 93"/>
                  <a:gd name="T1" fmla="*/ 0 h 56"/>
                  <a:gd name="T2" fmla="*/ 0 w 93"/>
                  <a:gd name="T3" fmla="*/ 56 h 56"/>
                  <a:gd name="T4" fmla="*/ 93 w 93"/>
                  <a:gd name="T5" fmla="*/ 56 h 56"/>
                  <a:gd name="T6" fmla="*/ 47 w 93"/>
                  <a:gd name="T7" fmla="*/ 0 h 56"/>
                </a:gdLst>
                <a:ahLst/>
                <a:cxnLst>
                  <a:cxn ang="0">
                    <a:pos x="T0" y="T1"/>
                  </a:cxn>
                  <a:cxn ang="0">
                    <a:pos x="T2" y="T3"/>
                  </a:cxn>
                  <a:cxn ang="0">
                    <a:pos x="T4" y="T5"/>
                  </a:cxn>
                  <a:cxn ang="0">
                    <a:pos x="T6" y="T7"/>
                  </a:cxn>
                </a:cxnLst>
                <a:rect l="0" t="0" r="r" b="b"/>
                <a:pathLst>
                  <a:path w="93" h="56">
                    <a:moveTo>
                      <a:pt x="47" y="0"/>
                    </a:moveTo>
                    <a:cubicBezTo>
                      <a:pt x="18" y="0"/>
                      <a:pt x="0" y="19"/>
                      <a:pt x="0" y="56"/>
                    </a:cubicBezTo>
                    <a:cubicBezTo>
                      <a:pt x="93" y="56"/>
                      <a:pt x="93" y="56"/>
                      <a:pt x="93" y="56"/>
                    </a:cubicBezTo>
                    <a:cubicBezTo>
                      <a:pt x="93" y="19"/>
                      <a:pt x="76"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Freeform 107">
                <a:extLst>
                  <a:ext uri="{FF2B5EF4-FFF2-40B4-BE49-F238E27FC236}">
                    <a16:creationId xmlns:a16="http://schemas.microsoft.com/office/drawing/2014/main" id="{E4D75C06-536C-49FE-9648-86BEB76ADFA2}"/>
                  </a:ext>
                </a:extLst>
              </p:cNvPr>
              <p:cNvSpPr>
                <a:spLocks/>
              </p:cNvSpPr>
              <p:nvPr/>
            </p:nvSpPr>
            <p:spPr bwMode="auto">
              <a:xfrm>
                <a:off x="496888" y="4376738"/>
                <a:ext cx="244475" cy="176213"/>
              </a:xfrm>
              <a:custGeom>
                <a:avLst/>
                <a:gdLst>
                  <a:gd name="T0" fmla="*/ 57 w 115"/>
                  <a:gd name="T1" fmla="*/ 0 h 83"/>
                  <a:gd name="T2" fmla="*/ 0 w 115"/>
                  <a:gd name="T3" fmla="*/ 20 h 83"/>
                  <a:gd name="T4" fmla="*/ 34 w 115"/>
                  <a:gd name="T5" fmla="*/ 83 h 83"/>
                  <a:gd name="T6" fmla="*/ 50 w 115"/>
                  <a:gd name="T7" fmla="*/ 83 h 83"/>
                  <a:gd name="T8" fmla="*/ 70 w 115"/>
                  <a:gd name="T9" fmla="*/ 83 h 83"/>
                  <a:gd name="T10" fmla="*/ 81 w 115"/>
                  <a:gd name="T11" fmla="*/ 83 h 83"/>
                  <a:gd name="T12" fmla="*/ 115 w 115"/>
                  <a:gd name="T13" fmla="*/ 20 h 83"/>
                  <a:gd name="T14" fmla="*/ 57 w 115"/>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83">
                    <a:moveTo>
                      <a:pt x="57" y="0"/>
                    </a:moveTo>
                    <a:cubicBezTo>
                      <a:pt x="39" y="0"/>
                      <a:pt x="12" y="7"/>
                      <a:pt x="0" y="20"/>
                    </a:cubicBezTo>
                    <a:cubicBezTo>
                      <a:pt x="22" y="29"/>
                      <a:pt x="34" y="51"/>
                      <a:pt x="34" y="83"/>
                    </a:cubicBezTo>
                    <a:cubicBezTo>
                      <a:pt x="50" y="83"/>
                      <a:pt x="50" y="83"/>
                      <a:pt x="50" y="83"/>
                    </a:cubicBezTo>
                    <a:cubicBezTo>
                      <a:pt x="70" y="83"/>
                      <a:pt x="70" y="83"/>
                      <a:pt x="70" y="83"/>
                    </a:cubicBezTo>
                    <a:cubicBezTo>
                      <a:pt x="81" y="83"/>
                      <a:pt x="81" y="83"/>
                      <a:pt x="81" y="83"/>
                    </a:cubicBezTo>
                    <a:cubicBezTo>
                      <a:pt x="81" y="51"/>
                      <a:pt x="93" y="29"/>
                      <a:pt x="115" y="20"/>
                    </a:cubicBezTo>
                    <a:cubicBezTo>
                      <a:pt x="103" y="7"/>
                      <a:pt x="75" y="0"/>
                      <a:pt x="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4" name="Oval 108">
                <a:extLst>
                  <a:ext uri="{FF2B5EF4-FFF2-40B4-BE49-F238E27FC236}">
                    <a16:creationId xmlns:a16="http://schemas.microsoft.com/office/drawing/2014/main" id="{73C4B3B3-DE79-4302-BBC5-242212F6C844}"/>
                  </a:ext>
                </a:extLst>
              </p:cNvPr>
              <p:cNvSpPr>
                <a:spLocks noChangeArrowheads="1"/>
              </p:cNvSpPr>
              <p:nvPr/>
            </p:nvSpPr>
            <p:spPr bwMode="auto">
              <a:xfrm>
                <a:off x="738188" y="4324350"/>
                <a:ext cx="98425" cy="952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Freeform 109">
                <a:extLst>
                  <a:ext uri="{FF2B5EF4-FFF2-40B4-BE49-F238E27FC236}">
                    <a16:creationId xmlns:a16="http://schemas.microsoft.com/office/drawing/2014/main" id="{7A216894-8F47-4BF3-A43C-2AAE58039E42}"/>
                  </a:ext>
                </a:extLst>
              </p:cNvPr>
              <p:cNvSpPr>
                <a:spLocks/>
              </p:cNvSpPr>
              <p:nvPr/>
            </p:nvSpPr>
            <p:spPr bwMode="auto">
              <a:xfrm>
                <a:off x="346075" y="4433888"/>
                <a:ext cx="198437" cy="119063"/>
              </a:xfrm>
              <a:custGeom>
                <a:avLst/>
                <a:gdLst>
                  <a:gd name="T0" fmla="*/ 46 w 93"/>
                  <a:gd name="T1" fmla="*/ 0 h 56"/>
                  <a:gd name="T2" fmla="*/ 0 w 93"/>
                  <a:gd name="T3" fmla="*/ 56 h 56"/>
                  <a:gd name="T4" fmla="*/ 93 w 93"/>
                  <a:gd name="T5" fmla="*/ 56 h 56"/>
                  <a:gd name="T6" fmla="*/ 46 w 93"/>
                  <a:gd name="T7" fmla="*/ 0 h 56"/>
                </a:gdLst>
                <a:ahLst/>
                <a:cxnLst>
                  <a:cxn ang="0">
                    <a:pos x="T0" y="T1"/>
                  </a:cxn>
                  <a:cxn ang="0">
                    <a:pos x="T2" y="T3"/>
                  </a:cxn>
                  <a:cxn ang="0">
                    <a:pos x="T4" y="T5"/>
                  </a:cxn>
                  <a:cxn ang="0">
                    <a:pos x="T6" y="T7"/>
                  </a:cxn>
                </a:cxnLst>
                <a:rect l="0" t="0" r="r" b="b"/>
                <a:pathLst>
                  <a:path w="93" h="56">
                    <a:moveTo>
                      <a:pt x="46" y="0"/>
                    </a:moveTo>
                    <a:cubicBezTo>
                      <a:pt x="17" y="0"/>
                      <a:pt x="0" y="19"/>
                      <a:pt x="0" y="56"/>
                    </a:cubicBezTo>
                    <a:cubicBezTo>
                      <a:pt x="93" y="56"/>
                      <a:pt x="93" y="56"/>
                      <a:pt x="93" y="56"/>
                    </a:cubicBezTo>
                    <a:cubicBezTo>
                      <a:pt x="93" y="19"/>
                      <a:pt x="75" y="0"/>
                      <a:pt x="4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Oval 110">
                <a:extLst>
                  <a:ext uri="{FF2B5EF4-FFF2-40B4-BE49-F238E27FC236}">
                    <a16:creationId xmlns:a16="http://schemas.microsoft.com/office/drawing/2014/main" id="{E088708C-C206-4183-9591-4FE9656718F5}"/>
                  </a:ext>
                </a:extLst>
              </p:cNvPr>
              <p:cNvSpPr>
                <a:spLocks noChangeArrowheads="1"/>
              </p:cNvSpPr>
              <p:nvPr/>
            </p:nvSpPr>
            <p:spPr bwMode="auto">
              <a:xfrm>
                <a:off x="393700" y="4324350"/>
                <a:ext cx="95250" cy="952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91" name="Rectangle 90">
              <a:extLst>
                <a:ext uri="{FF2B5EF4-FFF2-40B4-BE49-F238E27FC236}">
                  <a16:creationId xmlns:a16="http://schemas.microsoft.com/office/drawing/2014/main" id="{CF606763-0B6E-44B8-90FA-824435038B81}"/>
                </a:ext>
              </a:extLst>
            </p:cNvPr>
            <p:cNvSpPr/>
            <p:nvPr/>
          </p:nvSpPr>
          <p:spPr>
            <a:xfrm>
              <a:off x="2721016" y="2394963"/>
              <a:ext cx="5866606" cy="707886"/>
            </a:xfrm>
            <a:prstGeom prst="rect">
              <a:avLst/>
            </a:prstGeom>
          </p:spPr>
          <p:txBody>
            <a:bodyPr wrap="none">
              <a:spAutoFit/>
            </a:bodyPr>
            <a:lstStyle/>
            <a:p>
              <a:pPr marL="342900" lvl="1" indent="-342900">
                <a:buFont typeface="Arial" panose="020B0604020202020204" pitchFamily="34" charset="0"/>
                <a:buChar char="•"/>
              </a:pPr>
              <a:r>
                <a:rPr lang="en-US" sz="2000" dirty="0">
                  <a:solidFill>
                    <a:schemeClr val="tx1">
                      <a:lumMod val="65000"/>
                      <a:lumOff val="35000"/>
                    </a:schemeClr>
                  </a:solidFill>
                  <a:latin typeface="Open Sans" panose="020B0606030504020204"/>
                </a:rPr>
                <a:t>Produces better results in item-to-item filtering</a:t>
              </a:r>
            </a:p>
            <a:p>
              <a:pPr marL="0" lvl="1"/>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92" name="Rectangle 91">
              <a:extLst>
                <a:ext uri="{FF2B5EF4-FFF2-40B4-BE49-F238E27FC236}">
                  <a16:creationId xmlns:a16="http://schemas.microsoft.com/office/drawing/2014/main" id="{4E3C6D1F-C301-4C5D-ACFC-4F548685E525}"/>
                </a:ext>
              </a:extLst>
            </p:cNvPr>
            <p:cNvSpPr/>
            <p:nvPr/>
          </p:nvSpPr>
          <p:spPr>
            <a:xfrm>
              <a:off x="2717089" y="2768181"/>
              <a:ext cx="6259534" cy="400110"/>
            </a:xfrm>
            <a:prstGeom prst="rect">
              <a:avLst/>
            </a:prstGeom>
          </p:spPr>
          <p:txBody>
            <a:bodyPr wrap="none">
              <a:spAutoFit/>
            </a:bodyPr>
            <a:lstStyle/>
            <a:p>
              <a:pPr marL="342900" lvl="1" indent="-342900">
                <a:buFont typeface="Arial" panose="020B0604020202020204" pitchFamily="34" charset="0"/>
                <a:buChar char="•"/>
              </a:pPr>
              <a:r>
                <a:rPr lang="en-US" sz="2000" dirty="0">
                  <a:solidFill>
                    <a:schemeClr val="tx1">
                      <a:lumMod val="65000"/>
                      <a:lumOff val="35000"/>
                    </a:schemeClr>
                  </a:solidFill>
                  <a:latin typeface="Open Sans" panose="020B0606030504020204"/>
                </a:rPr>
                <a:t>Ratings are seen as vectors in n-dimensional space</a:t>
              </a:r>
            </a:p>
          </p:txBody>
        </p:sp>
        <p:sp>
          <p:nvSpPr>
            <p:cNvPr id="93" name="Rectangle 92">
              <a:extLst>
                <a:ext uri="{FF2B5EF4-FFF2-40B4-BE49-F238E27FC236}">
                  <a16:creationId xmlns:a16="http://schemas.microsoft.com/office/drawing/2014/main" id="{B90AD5D4-A5B1-40E6-AF1F-31EF80C3FE9F}"/>
                </a:ext>
              </a:extLst>
            </p:cNvPr>
            <p:cNvSpPr/>
            <p:nvPr/>
          </p:nvSpPr>
          <p:spPr>
            <a:xfrm>
              <a:off x="2721016" y="3172185"/>
              <a:ext cx="7620612" cy="400110"/>
            </a:xfrm>
            <a:prstGeom prst="rect">
              <a:avLst/>
            </a:prstGeom>
          </p:spPr>
          <p:txBody>
            <a:bodyPr wrap="none">
              <a:spAutoFit/>
            </a:bodyPr>
            <a:lstStyle/>
            <a:p>
              <a:pPr marL="342900" lvl="1" indent="-342900">
                <a:buFont typeface="Arial" panose="020B0604020202020204" pitchFamily="34" charset="0"/>
                <a:buChar char="•"/>
              </a:pPr>
              <a:r>
                <a:rPr lang="en-US" sz="2000" dirty="0">
                  <a:solidFill>
                    <a:schemeClr val="tx1">
                      <a:lumMod val="65000"/>
                      <a:lumOff val="35000"/>
                    </a:schemeClr>
                  </a:solidFill>
                  <a:latin typeface="Open Sans" panose="020B0606030504020204"/>
                </a:rPr>
                <a:t>Similarity is calculated based on the angle between the vectors</a:t>
              </a:r>
            </a:p>
          </p:txBody>
        </p:sp>
        <p:sp>
          <p:nvSpPr>
            <p:cNvPr id="95" name="Rectangle 94">
              <a:extLst>
                <a:ext uri="{FF2B5EF4-FFF2-40B4-BE49-F238E27FC236}">
                  <a16:creationId xmlns:a16="http://schemas.microsoft.com/office/drawing/2014/main" id="{EDAAC943-8736-4D2E-963F-EAEA11B4ECBF}"/>
                </a:ext>
              </a:extLst>
            </p:cNvPr>
            <p:cNvSpPr/>
            <p:nvPr/>
          </p:nvSpPr>
          <p:spPr>
            <a:xfrm>
              <a:off x="2831319" y="5622681"/>
              <a:ext cx="4972323" cy="707886"/>
            </a:xfrm>
            <a:prstGeom prst="rect">
              <a:avLst/>
            </a:prstGeom>
          </p:spPr>
          <p:txBody>
            <a:bodyPr wrap="none">
              <a:spAutoFit/>
            </a:bodyPr>
            <a:lstStyle/>
            <a:p>
              <a:pPr marL="342900" lvl="1" indent="-342900">
                <a:buFont typeface="Arial" panose="020B0604020202020204" pitchFamily="34" charset="0"/>
                <a:buChar char="•"/>
              </a:pPr>
              <a:r>
                <a:rPr lang="en-US" sz="2000" dirty="0">
                  <a:solidFill>
                    <a:schemeClr val="tx1">
                      <a:lumMod val="65000"/>
                      <a:lumOff val="35000"/>
                    </a:schemeClr>
                  </a:solidFill>
                  <a:latin typeface="Open Sans" panose="020B0606030504020204"/>
                </a:rPr>
                <a:t>Takes average user ratings into account</a:t>
              </a:r>
            </a:p>
            <a:p>
              <a:pPr marL="342900" lvl="1" indent="-342900">
                <a:buFont typeface="Arial" panose="020B0604020202020204" pitchFamily="34" charset="0"/>
                <a:buChar char="•"/>
              </a:pPr>
              <a:r>
                <a:rPr lang="en-US" sz="2000" dirty="0">
                  <a:solidFill>
                    <a:schemeClr val="tx1">
                      <a:lumMod val="65000"/>
                      <a:lumOff val="35000"/>
                    </a:schemeClr>
                  </a:solidFill>
                  <a:latin typeface="Open Sans" panose="020B0606030504020204"/>
                </a:rPr>
                <a:t>Transforms the original ratings</a:t>
              </a:r>
            </a:p>
          </p:txBody>
        </p:sp>
        <mc:AlternateContent xmlns:mc="http://schemas.openxmlformats.org/markup-compatibility/2006" xmlns:a14="http://schemas.microsoft.com/office/drawing/2010/main">
          <mc:Choice Requires="a14">
            <p:sp>
              <p:nvSpPr>
                <p:cNvPr id="96" name="Textfeld 9">
                  <a:extLst>
                    <a:ext uri="{FF2B5EF4-FFF2-40B4-BE49-F238E27FC236}">
                      <a16:creationId xmlns:a16="http://schemas.microsoft.com/office/drawing/2014/main" id="{A50B6D1E-B36C-4822-866A-A74C40442B82}"/>
                    </a:ext>
                  </a:extLst>
                </p:cNvPr>
                <p:cNvSpPr txBox="1"/>
                <p:nvPr/>
              </p:nvSpPr>
              <p:spPr>
                <a:xfrm>
                  <a:off x="2948878" y="6721392"/>
                  <a:ext cx="5973879" cy="10701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lumMod val="65000"/>
                                <a:lumOff val="35000"/>
                              </a:schemeClr>
                            </a:solidFill>
                            <a:latin typeface="Cambria Math"/>
                          </a:rPr>
                          <m:t>𝒔𝒊𝒎</m:t>
                        </m:r>
                        <m:d>
                          <m:dPr>
                            <m:ctrlPr>
                              <a:rPr lang="en-US" sz="2000" i="1">
                                <a:solidFill>
                                  <a:schemeClr val="tx1">
                                    <a:lumMod val="65000"/>
                                    <a:lumOff val="35000"/>
                                  </a:schemeClr>
                                </a:solidFill>
                                <a:latin typeface="Cambria Math" panose="02040503050406030204" pitchFamily="18" charset="0"/>
                              </a:rPr>
                            </m:ctrlPr>
                          </m:dPr>
                          <m:e>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𝒂</m:t>
                                </m:r>
                              </m:e>
                            </m:acc>
                            <m:r>
                              <a:rPr lang="en-US" sz="2000" i="1">
                                <a:solidFill>
                                  <a:schemeClr val="tx1">
                                    <a:lumMod val="65000"/>
                                    <a:lumOff val="35000"/>
                                  </a:schemeClr>
                                </a:solidFill>
                                <a:latin typeface="Cambria Math"/>
                              </a:rPr>
                              <m:t>,</m:t>
                            </m:r>
                            <m:acc>
                              <m:accPr>
                                <m:chr m:val="⃗"/>
                                <m:ctrlPr>
                                  <a:rPr lang="en-US" sz="2000" i="1">
                                    <a:solidFill>
                                      <a:schemeClr val="tx1">
                                        <a:lumMod val="65000"/>
                                        <a:lumOff val="35000"/>
                                      </a:schemeClr>
                                    </a:solidFill>
                                    <a:latin typeface="Cambria Math" panose="02040503050406030204" pitchFamily="18" charset="0"/>
                                  </a:rPr>
                                </m:ctrlPr>
                              </m:accPr>
                              <m:e>
                                <m:r>
                                  <a:rPr lang="en-US" sz="2000" i="1">
                                    <a:solidFill>
                                      <a:schemeClr val="tx1">
                                        <a:lumMod val="65000"/>
                                        <a:lumOff val="35000"/>
                                      </a:schemeClr>
                                    </a:solidFill>
                                    <a:latin typeface="Cambria Math"/>
                                  </a:rPr>
                                  <m:t>𝒃</m:t>
                                </m:r>
                              </m:e>
                            </m:acc>
                          </m:e>
                        </m:d>
                        <m:r>
                          <a:rPr lang="en-US" sz="2000" b="1" i="1" smtClean="0">
                            <a:solidFill>
                              <a:schemeClr val="tx1">
                                <a:lumMod val="65000"/>
                                <a:lumOff val="35000"/>
                              </a:schemeClr>
                            </a:solidFill>
                            <a:latin typeface="Cambria Math"/>
                          </a:rPr>
                          <m:t>= </m:t>
                        </m:r>
                        <m:f>
                          <m:fPr>
                            <m:ctrlPr>
                              <a:rPr lang="en-US" sz="2000" b="1" i="1" smtClean="0">
                                <a:solidFill>
                                  <a:schemeClr val="tx1">
                                    <a:lumMod val="65000"/>
                                    <a:lumOff val="35000"/>
                                  </a:schemeClr>
                                </a:solidFill>
                                <a:latin typeface="Cambria Math" panose="02040503050406030204" pitchFamily="18" charset="0"/>
                              </a:rPr>
                            </m:ctrlPr>
                          </m:fPr>
                          <m:num>
                            <m:nary>
                              <m:naryPr>
                                <m:chr m:val="∑"/>
                                <m:supHide m:val="on"/>
                                <m:ctrlPr>
                                  <a:rPr lang="en-US" sz="2000" b="1" i="1" smtClean="0">
                                    <a:solidFill>
                                      <a:schemeClr val="tx1">
                                        <a:lumMod val="65000"/>
                                        <a:lumOff val="35000"/>
                                      </a:schemeClr>
                                    </a:solidFill>
                                    <a:latin typeface="Cambria Math" panose="02040503050406030204" pitchFamily="18" charset="0"/>
                                  </a:rPr>
                                </m:ctrlPr>
                              </m:naryPr>
                              <m:sub>
                                <m:r>
                                  <m:rPr>
                                    <m:brk m:alnAt="7"/>
                                  </m:rPr>
                                  <a:rPr lang="en-US" sz="2000" b="1" i="1" smtClean="0">
                                    <a:solidFill>
                                      <a:schemeClr val="tx1">
                                        <a:lumMod val="65000"/>
                                        <a:lumOff val="35000"/>
                                      </a:schemeClr>
                                    </a:solidFill>
                                    <a:latin typeface="Cambria Math"/>
                                  </a:rPr>
                                  <m:t>𝒖</m:t>
                                </m:r>
                                <m:r>
                                  <a:rPr lang="en-US" sz="2000" b="1" i="1" smtClean="0">
                                    <a:solidFill>
                                      <a:schemeClr val="tx1">
                                        <a:lumMod val="65000"/>
                                        <a:lumOff val="35000"/>
                                      </a:schemeClr>
                                    </a:solidFill>
                                    <a:latin typeface="Cambria Math"/>
                                    <a:ea typeface="Cambria Math"/>
                                  </a:rPr>
                                  <m:t>∈</m:t>
                                </m:r>
                                <m:r>
                                  <a:rPr lang="en-US" sz="2000" b="1" i="1" smtClean="0">
                                    <a:solidFill>
                                      <a:schemeClr val="tx1">
                                        <a:lumMod val="65000"/>
                                        <a:lumOff val="35000"/>
                                      </a:schemeClr>
                                    </a:solidFill>
                                    <a:latin typeface="Cambria Math"/>
                                    <a:ea typeface="Cambria Math"/>
                                  </a:rPr>
                                  <m:t>𝑼</m:t>
                                </m:r>
                              </m:sub>
                              <m:sup/>
                              <m:e>
                                <m:r>
                                  <a:rPr lang="en-US" sz="2000" b="1" i="1" smtClean="0">
                                    <a:solidFill>
                                      <a:schemeClr val="tx1">
                                        <a:lumMod val="65000"/>
                                        <a:lumOff val="35000"/>
                                      </a:schemeClr>
                                    </a:solidFill>
                                    <a:latin typeface="Cambria Math"/>
                                  </a:rPr>
                                  <m:t>(</m:t>
                                </m:r>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r>
                                      <a:rPr lang="en-US" sz="2000" b="1" i="1" smtClean="0">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𝒂</m:t>
                                    </m:r>
                                  </m:sub>
                                </m:sSub>
                                <m:r>
                                  <a:rPr lang="en-US" sz="2000" b="1" i="1" smtClean="0">
                                    <a:solidFill>
                                      <a:schemeClr val="tx1">
                                        <a:lumMod val="65000"/>
                                        <a:lumOff val="35000"/>
                                      </a:schemeClr>
                                    </a:solidFill>
                                    <a:latin typeface="Cambria Math"/>
                                  </a:rPr>
                                  <m:t>−</m:t>
                                </m:r>
                                <m:acc>
                                  <m:accPr>
                                    <m:chr m:val="̅"/>
                                    <m:ctrlPr>
                                      <a:rPr lang="en-US" sz="2000" b="1" i="1" smtClean="0">
                                        <a:solidFill>
                                          <a:schemeClr val="tx1">
                                            <a:lumMod val="65000"/>
                                            <a:lumOff val="35000"/>
                                          </a:schemeClr>
                                        </a:solidFill>
                                        <a:latin typeface="Cambria Math" panose="02040503050406030204" pitchFamily="18" charset="0"/>
                                      </a:rPr>
                                    </m:ctrlPr>
                                  </m:accPr>
                                  <m:e>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sub>
                                    </m:sSub>
                                  </m:e>
                                </m:acc>
                                <m:r>
                                  <a:rPr lang="en-US" sz="2000" b="1" i="1" smtClean="0">
                                    <a:solidFill>
                                      <a:schemeClr val="tx1">
                                        <a:lumMod val="65000"/>
                                        <a:lumOff val="35000"/>
                                      </a:schemeClr>
                                    </a:solidFill>
                                    <a:latin typeface="Cambria Math"/>
                                  </a:rPr>
                                  <m:t>)</m:t>
                                </m:r>
                                <m:r>
                                  <a:rPr lang="en-US" sz="2000" i="1">
                                    <a:solidFill>
                                      <a:schemeClr val="tx1">
                                        <a:lumMod val="65000"/>
                                        <a:lumOff val="35000"/>
                                      </a:schemeClr>
                                    </a:solidFill>
                                    <a:latin typeface="Cambria Math"/>
                                  </a:rPr>
                                  <m:t>(</m:t>
                                </m:r>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r>
                                      <a:rPr lang="en-US" sz="2000" i="1">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𝒃</m:t>
                                    </m:r>
                                  </m:sub>
                                </m:sSub>
                                <m:r>
                                  <a:rPr lang="en-US" sz="2000" i="1">
                                    <a:solidFill>
                                      <a:schemeClr val="tx1">
                                        <a:lumMod val="65000"/>
                                        <a:lumOff val="35000"/>
                                      </a:schemeClr>
                                    </a:solidFill>
                                    <a:latin typeface="Cambria Math"/>
                                  </a:rPr>
                                  <m:t>−</m:t>
                                </m:r>
                                <m:acc>
                                  <m:accPr>
                                    <m:chr m:val="̅"/>
                                    <m:ctrlPr>
                                      <a:rPr lang="en-US" sz="2000" i="1" smtClean="0">
                                        <a:solidFill>
                                          <a:schemeClr val="tx1">
                                            <a:lumMod val="65000"/>
                                            <a:lumOff val="35000"/>
                                          </a:schemeClr>
                                        </a:solidFill>
                                        <a:latin typeface="Cambria Math" panose="02040503050406030204" pitchFamily="18" charset="0"/>
                                      </a:rPr>
                                    </m:ctrlPr>
                                  </m:accPr>
                                  <m:e>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sub>
                                    </m:sSub>
                                  </m:e>
                                </m:acc>
                                <m:r>
                                  <a:rPr lang="en-US" sz="2000" i="1">
                                    <a:solidFill>
                                      <a:schemeClr val="tx1">
                                        <a:lumMod val="65000"/>
                                        <a:lumOff val="35000"/>
                                      </a:schemeClr>
                                    </a:solidFill>
                                    <a:latin typeface="Cambria Math"/>
                                  </a:rPr>
                                  <m:t>)</m:t>
                                </m:r>
                              </m:e>
                            </m:nary>
                          </m:num>
                          <m:den>
                            <m:rad>
                              <m:radPr>
                                <m:degHide m:val="on"/>
                                <m:ctrlPr>
                                  <a:rPr lang="en-US" sz="2000" b="1" i="1" smtClean="0">
                                    <a:solidFill>
                                      <a:schemeClr val="tx1">
                                        <a:lumMod val="65000"/>
                                        <a:lumOff val="35000"/>
                                      </a:schemeClr>
                                    </a:solidFill>
                                    <a:latin typeface="Cambria Math" panose="02040503050406030204" pitchFamily="18" charset="0"/>
                                  </a:rPr>
                                </m:ctrlPr>
                              </m:radPr>
                              <m:deg/>
                              <m:e>
                                <m:nary>
                                  <m:naryPr>
                                    <m:chr m:val="∑"/>
                                    <m:supHide m:val="on"/>
                                    <m:ctrlPr>
                                      <a:rPr lang="en-US" sz="2000" i="1">
                                        <a:solidFill>
                                          <a:schemeClr val="tx1">
                                            <a:lumMod val="65000"/>
                                            <a:lumOff val="35000"/>
                                          </a:schemeClr>
                                        </a:solidFill>
                                        <a:latin typeface="Cambria Math" panose="02040503050406030204" pitchFamily="18" charset="0"/>
                                      </a:rPr>
                                    </m:ctrlPr>
                                  </m:naryPr>
                                  <m:sub>
                                    <m:r>
                                      <a:rPr lang="en-US" sz="2000" b="1" i="1" smtClean="0">
                                        <a:solidFill>
                                          <a:schemeClr val="tx1">
                                            <a:lumMod val="65000"/>
                                            <a:lumOff val="35000"/>
                                          </a:schemeClr>
                                        </a:solidFill>
                                        <a:latin typeface="Cambria Math"/>
                                      </a:rPr>
                                      <m:t>𝒖</m:t>
                                    </m:r>
                                    <m:r>
                                      <a:rPr lang="en-US" sz="2000" i="1">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𝑼</m:t>
                                    </m:r>
                                  </m:sub>
                                  <m:sup/>
                                  <m:e>
                                    <m:sSup>
                                      <m:sSupPr>
                                        <m:ctrlPr>
                                          <a:rPr lang="en-US" sz="2000" b="1" i="1" smtClean="0">
                                            <a:solidFill>
                                              <a:schemeClr val="tx1">
                                                <a:lumMod val="65000"/>
                                                <a:lumOff val="35000"/>
                                              </a:schemeClr>
                                            </a:solidFill>
                                            <a:latin typeface="Cambria Math" panose="02040503050406030204" pitchFamily="18" charset="0"/>
                                          </a:rPr>
                                        </m:ctrlPr>
                                      </m:sSupPr>
                                      <m:e>
                                        <m:d>
                                          <m:dPr>
                                            <m:ctrlPr>
                                              <a:rPr lang="en-US" sz="2000" i="1">
                                                <a:solidFill>
                                                  <a:schemeClr val="tx1">
                                                    <a:lumMod val="65000"/>
                                                    <a:lumOff val="35000"/>
                                                  </a:schemeClr>
                                                </a:solidFill>
                                                <a:latin typeface="Cambria Math" panose="02040503050406030204" pitchFamily="18" charset="0"/>
                                              </a:rPr>
                                            </m:ctrlPr>
                                          </m:dPr>
                                          <m:e>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r>
                                                  <a:rPr lang="en-US" sz="2000" i="1">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𝒂</m:t>
                                                </m:r>
                                              </m:sub>
                                            </m:sSub>
                                            <m:r>
                                              <a:rPr lang="en-US" sz="2000" i="1">
                                                <a:solidFill>
                                                  <a:schemeClr val="tx1">
                                                    <a:lumMod val="65000"/>
                                                    <a:lumOff val="35000"/>
                                                  </a:schemeClr>
                                                </a:solidFill>
                                                <a:latin typeface="Cambria Math"/>
                                              </a:rPr>
                                              <m:t>−</m:t>
                                            </m:r>
                                            <m:acc>
                                              <m:accPr>
                                                <m:chr m:val="̅"/>
                                                <m:ctrlPr>
                                                  <a:rPr lang="en-US" sz="2000" i="1" smtClean="0">
                                                    <a:solidFill>
                                                      <a:schemeClr val="tx1">
                                                        <a:lumMod val="65000"/>
                                                        <a:lumOff val="35000"/>
                                                      </a:schemeClr>
                                                    </a:solidFill>
                                                    <a:latin typeface="Cambria Math" panose="02040503050406030204" pitchFamily="18" charset="0"/>
                                                  </a:rPr>
                                                </m:ctrlPr>
                                              </m:accPr>
                                              <m:e>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sub>
                                                </m:sSub>
                                              </m:e>
                                            </m:acc>
                                          </m:e>
                                        </m:d>
                                      </m:e>
                                      <m:sup>
                                        <m:r>
                                          <a:rPr lang="en-US" sz="2000" b="1" i="1" smtClean="0">
                                            <a:solidFill>
                                              <a:schemeClr val="tx1">
                                                <a:lumMod val="65000"/>
                                                <a:lumOff val="35000"/>
                                              </a:schemeClr>
                                            </a:solidFill>
                                            <a:latin typeface="Cambria Math"/>
                                          </a:rPr>
                                          <m:t>𝟐</m:t>
                                        </m:r>
                                      </m:sup>
                                    </m:sSup>
                                  </m:e>
                                </m:nary>
                              </m:e>
                            </m:rad>
                            <m:rad>
                              <m:radPr>
                                <m:degHide m:val="on"/>
                                <m:ctrlPr>
                                  <a:rPr lang="en-US" sz="2000" i="1">
                                    <a:solidFill>
                                      <a:schemeClr val="tx1">
                                        <a:lumMod val="65000"/>
                                        <a:lumOff val="35000"/>
                                      </a:schemeClr>
                                    </a:solidFill>
                                    <a:latin typeface="Cambria Math" panose="02040503050406030204" pitchFamily="18" charset="0"/>
                                  </a:rPr>
                                </m:ctrlPr>
                              </m:radPr>
                              <m:deg/>
                              <m:e>
                                <m:nary>
                                  <m:naryPr>
                                    <m:chr m:val="∑"/>
                                    <m:supHide m:val="on"/>
                                    <m:ctrlPr>
                                      <a:rPr lang="en-US" sz="2000" i="1">
                                        <a:solidFill>
                                          <a:schemeClr val="tx1">
                                            <a:lumMod val="65000"/>
                                            <a:lumOff val="35000"/>
                                          </a:schemeClr>
                                        </a:solidFill>
                                        <a:latin typeface="Cambria Math" panose="02040503050406030204" pitchFamily="18" charset="0"/>
                                      </a:rPr>
                                    </m:ctrlPr>
                                  </m:naryPr>
                                  <m:sub>
                                    <m:r>
                                      <a:rPr lang="en-US" sz="2000" b="1" i="1" smtClean="0">
                                        <a:solidFill>
                                          <a:schemeClr val="tx1">
                                            <a:lumMod val="65000"/>
                                            <a:lumOff val="35000"/>
                                          </a:schemeClr>
                                        </a:solidFill>
                                        <a:latin typeface="Cambria Math"/>
                                      </a:rPr>
                                      <m:t>𝒖</m:t>
                                    </m:r>
                                    <m:r>
                                      <a:rPr lang="en-US" sz="2000" i="1">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𝑼</m:t>
                                    </m:r>
                                  </m:sub>
                                  <m:sup/>
                                  <m:e>
                                    <m:sSup>
                                      <m:sSupPr>
                                        <m:ctrlPr>
                                          <a:rPr lang="en-US" sz="2000" i="1">
                                            <a:solidFill>
                                              <a:schemeClr val="tx1">
                                                <a:lumMod val="65000"/>
                                                <a:lumOff val="35000"/>
                                              </a:schemeClr>
                                            </a:solidFill>
                                            <a:latin typeface="Cambria Math" panose="02040503050406030204" pitchFamily="18" charset="0"/>
                                          </a:rPr>
                                        </m:ctrlPr>
                                      </m:sSupPr>
                                      <m:e>
                                        <m:d>
                                          <m:dPr>
                                            <m:ctrlPr>
                                              <a:rPr lang="en-US" sz="2000" i="1">
                                                <a:solidFill>
                                                  <a:schemeClr val="tx1">
                                                    <a:lumMod val="65000"/>
                                                    <a:lumOff val="35000"/>
                                                  </a:schemeClr>
                                                </a:solidFill>
                                                <a:latin typeface="Cambria Math" panose="02040503050406030204" pitchFamily="18" charset="0"/>
                                              </a:rPr>
                                            </m:ctrlPr>
                                          </m:dPr>
                                          <m:e>
                                            <m:sSub>
                                              <m:sSubPr>
                                                <m:ctrlPr>
                                                  <a:rPr lang="en-US" sz="2000" i="1">
                                                    <a:solidFill>
                                                      <a:schemeClr val="tx1">
                                                        <a:lumMod val="65000"/>
                                                        <a:lumOff val="35000"/>
                                                      </a:schemeClr>
                                                    </a:solidFill>
                                                    <a:latin typeface="Cambria Math" panose="02040503050406030204" pitchFamily="18" charset="0"/>
                                                  </a:rPr>
                                                </m:ctrlPr>
                                              </m:sSubPr>
                                              <m:e>
                                                <m:r>
                                                  <a:rPr lang="en-US" sz="2000" i="1">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r>
                                                  <a:rPr lang="en-US" sz="2000" i="1">
                                                    <a:solidFill>
                                                      <a:schemeClr val="tx1">
                                                        <a:lumMod val="65000"/>
                                                        <a:lumOff val="35000"/>
                                                      </a:schemeClr>
                                                    </a:solidFill>
                                                    <a:latin typeface="Cambria Math"/>
                                                  </a:rPr>
                                                  <m:t>,</m:t>
                                                </m:r>
                                                <m:r>
                                                  <a:rPr lang="en-US" sz="2000" b="1" i="1" smtClean="0">
                                                    <a:solidFill>
                                                      <a:schemeClr val="tx1">
                                                        <a:lumMod val="65000"/>
                                                        <a:lumOff val="35000"/>
                                                      </a:schemeClr>
                                                    </a:solidFill>
                                                    <a:latin typeface="Cambria Math"/>
                                                  </a:rPr>
                                                  <m:t>𝒃</m:t>
                                                </m:r>
                                              </m:sub>
                                            </m:sSub>
                                            <m:r>
                                              <a:rPr lang="en-US" sz="2000" i="1">
                                                <a:solidFill>
                                                  <a:schemeClr val="tx1">
                                                    <a:lumMod val="65000"/>
                                                    <a:lumOff val="35000"/>
                                                  </a:schemeClr>
                                                </a:solidFill>
                                                <a:latin typeface="Cambria Math"/>
                                              </a:rPr>
                                              <m:t>−</m:t>
                                            </m:r>
                                            <m:acc>
                                              <m:accPr>
                                                <m:chr m:val="̅"/>
                                                <m:ctrlPr>
                                                  <a:rPr lang="en-US" sz="2000" i="1" smtClean="0">
                                                    <a:solidFill>
                                                      <a:schemeClr val="tx1">
                                                        <a:lumMod val="65000"/>
                                                        <a:lumOff val="35000"/>
                                                      </a:schemeClr>
                                                    </a:solidFill>
                                                    <a:latin typeface="Cambria Math" panose="02040503050406030204" pitchFamily="18" charset="0"/>
                                                  </a:rPr>
                                                </m:ctrlPr>
                                              </m:accPr>
                                              <m:e>
                                                <m:sSub>
                                                  <m:sSubPr>
                                                    <m:ctrlPr>
                                                      <a:rPr lang="en-US" sz="2000" b="1" i="1" smtClean="0">
                                                        <a:solidFill>
                                                          <a:schemeClr val="tx1">
                                                            <a:lumMod val="65000"/>
                                                            <a:lumOff val="35000"/>
                                                          </a:schemeClr>
                                                        </a:solidFill>
                                                        <a:latin typeface="Cambria Math" panose="02040503050406030204" pitchFamily="18" charset="0"/>
                                                      </a:rPr>
                                                    </m:ctrlPr>
                                                  </m:sSubPr>
                                                  <m:e>
                                                    <m:r>
                                                      <a:rPr lang="en-US" sz="2000" b="1" i="1" smtClean="0">
                                                        <a:solidFill>
                                                          <a:schemeClr val="tx1">
                                                            <a:lumMod val="65000"/>
                                                            <a:lumOff val="35000"/>
                                                          </a:schemeClr>
                                                        </a:solidFill>
                                                        <a:latin typeface="Cambria Math"/>
                                                      </a:rPr>
                                                      <m:t>𝒓</m:t>
                                                    </m:r>
                                                  </m:e>
                                                  <m:sub>
                                                    <m:r>
                                                      <a:rPr lang="en-US" sz="2000" b="1" i="1" smtClean="0">
                                                        <a:solidFill>
                                                          <a:schemeClr val="tx1">
                                                            <a:lumMod val="65000"/>
                                                            <a:lumOff val="35000"/>
                                                          </a:schemeClr>
                                                        </a:solidFill>
                                                        <a:latin typeface="Cambria Math"/>
                                                      </a:rPr>
                                                      <m:t>𝒖</m:t>
                                                    </m:r>
                                                  </m:sub>
                                                </m:sSub>
                                              </m:e>
                                            </m:acc>
                                          </m:e>
                                        </m:d>
                                      </m:e>
                                      <m:sup>
                                        <m:r>
                                          <a:rPr lang="en-US" sz="2000" i="1">
                                            <a:solidFill>
                                              <a:schemeClr val="tx1">
                                                <a:lumMod val="65000"/>
                                                <a:lumOff val="35000"/>
                                              </a:schemeClr>
                                            </a:solidFill>
                                            <a:latin typeface="Cambria Math"/>
                                          </a:rPr>
                                          <m:t>𝟐</m:t>
                                        </m:r>
                                      </m:sup>
                                    </m:sSup>
                                  </m:e>
                                </m:nary>
                              </m:e>
                            </m:rad>
                          </m:den>
                        </m:f>
                      </m:oMath>
                    </m:oMathPara>
                  </a14:m>
                  <a:endParaRPr lang="en-US" sz="2000" dirty="0">
                    <a:solidFill>
                      <a:schemeClr val="tx1">
                        <a:lumMod val="65000"/>
                        <a:lumOff val="35000"/>
                      </a:schemeClr>
                    </a:solidFill>
                  </a:endParaRPr>
                </a:p>
              </p:txBody>
            </p:sp>
          </mc:Choice>
          <mc:Fallback xmlns="">
            <p:sp>
              <p:nvSpPr>
                <p:cNvPr id="96" name="Textfeld 9">
                  <a:extLst>
                    <a:ext uri="{FF2B5EF4-FFF2-40B4-BE49-F238E27FC236}">
                      <a16:creationId xmlns:a16="http://schemas.microsoft.com/office/drawing/2014/main" id="{A50B6D1E-B36C-4822-866A-A74C40442B82}"/>
                    </a:ext>
                  </a:extLst>
                </p:cNvPr>
                <p:cNvSpPr txBox="1">
                  <a:spLocks noRot="1" noChangeAspect="1" noMove="1" noResize="1" noEditPoints="1" noAdjustHandles="1" noChangeArrowheads="1" noChangeShapeType="1" noTextEdit="1"/>
                </p:cNvSpPr>
                <p:nvPr/>
              </p:nvSpPr>
              <p:spPr>
                <a:xfrm>
                  <a:off x="2948878" y="6721392"/>
                  <a:ext cx="5973879" cy="1070165"/>
                </a:xfrm>
                <a:prstGeom prst="rect">
                  <a:avLst/>
                </a:prstGeom>
                <a:blipFill>
                  <a:blip r:embed="rId5"/>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458180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Recommender Systems</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3: </a:t>
            </a:r>
            <a:r>
              <a:rPr lang="en-US" dirty="0"/>
              <a:t>Association Rule Mining</a:t>
            </a:r>
            <a:endParaRPr lang="en-US" sz="2800" b="0" i="0" u="none" strike="noStrike" cap="none" dirty="0">
              <a:solidFill>
                <a:srgbClr val="0F547B"/>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157886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B4438D0-F5B8-4F33-A0F1-3225102B8AB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Association Rule: Basic Concepts</a:t>
            </a:r>
          </a:p>
        </p:txBody>
      </p:sp>
      <p:pic>
        <p:nvPicPr>
          <p:cNvPr id="4" name="Shape 375">
            <a:extLst>
              <a:ext uri="{FF2B5EF4-FFF2-40B4-BE49-F238E27FC236}">
                <a16:creationId xmlns:a16="http://schemas.microsoft.com/office/drawing/2014/main" id="{3638B482-F9F8-4A61-A582-BBD5A6A79489}"/>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5" name="Group 4">
            <a:extLst>
              <a:ext uri="{FF2B5EF4-FFF2-40B4-BE49-F238E27FC236}">
                <a16:creationId xmlns:a16="http://schemas.microsoft.com/office/drawing/2014/main" id="{A516A11D-4C08-44BC-BF3F-01D599A1B1A4}"/>
              </a:ext>
            </a:extLst>
          </p:cNvPr>
          <p:cNvGrpSpPr/>
          <p:nvPr/>
        </p:nvGrpSpPr>
        <p:grpSpPr>
          <a:xfrm>
            <a:off x="6763569" y="1885944"/>
            <a:ext cx="2728859" cy="4486281"/>
            <a:chOff x="6763569" y="1885944"/>
            <a:chExt cx="2728859" cy="4486281"/>
          </a:xfrm>
        </p:grpSpPr>
        <p:pic>
          <p:nvPicPr>
            <p:cNvPr id="6" name="Picture 5">
              <a:extLst>
                <a:ext uri="{FF2B5EF4-FFF2-40B4-BE49-F238E27FC236}">
                  <a16:creationId xmlns:a16="http://schemas.microsoft.com/office/drawing/2014/main" id="{86893476-35C1-4CBD-AFB6-5A03AD977643}"/>
                </a:ext>
              </a:extLst>
            </p:cNvPr>
            <p:cNvPicPr>
              <a:picLocks noChangeAspect="1"/>
            </p:cNvPicPr>
            <p:nvPr/>
          </p:nvPicPr>
          <p:blipFill>
            <a:blip r:embed="rId4"/>
            <a:stretch>
              <a:fillRect/>
            </a:stretch>
          </p:blipFill>
          <p:spPr>
            <a:xfrm>
              <a:off x="6763569" y="1885944"/>
              <a:ext cx="2728859" cy="4486281"/>
            </a:xfrm>
            <a:prstGeom prst="rect">
              <a:avLst/>
            </a:prstGeom>
          </p:spPr>
        </p:pic>
        <p:sp>
          <p:nvSpPr>
            <p:cNvPr id="7" name="Freeform 93">
              <a:extLst>
                <a:ext uri="{FF2B5EF4-FFF2-40B4-BE49-F238E27FC236}">
                  <a16:creationId xmlns:a16="http://schemas.microsoft.com/office/drawing/2014/main" id="{F39C8DD3-43CB-4362-A11D-F7583E126A5D}"/>
                </a:ext>
              </a:extLst>
            </p:cNvPr>
            <p:cNvSpPr/>
            <p:nvPr/>
          </p:nvSpPr>
          <p:spPr>
            <a:xfrm>
              <a:off x="7010400" y="3936994"/>
              <a:ext cx="2235200" cy="591071"/>
            </a:xfrm>
            <a:custGeom>
              <a:avLst/>
              <a:gdLst>
                <a:gd name="connsiteX0" fmla="*/ 0 w 2089150"/>
                <a:gd name="connsiteY0" fmla="*/ 0 h 552450"/>
                <a:gd name="connsiteX1" fmla="*/ 285750 w 2089150"/>
                <a:gd name="connsiteY1" fmla="*/ 552450 h 552450"/>
                <a:gd name="connsiteX2" fmla="*/ 1835150 w 2089150"/>
                <a:gd name="connsiteY2" fmla="*/ 552450 h 552450"/>
                <a:gd name="connsiteX3" fmla="*/ 2089150 w 2089150"/>
                <a:gd name="connsiteY3" fmla="*/ 6350 h 552450"/>
                <a:gd name="connsiteX4" fmla="*/ 0 w 208915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9150" h="552450">
                  <a:moveTo>
                    <a:pt x="0" y="0"/>
                  </a:moveTo>
                  <a:lnTo>
                    <a:pt x="285750" y="552450"/>
                  </a:lnTo>
                  <a:lnTo>
                    <a:pt x="1835150" y="552450"/>
                  </a:lnTo>
                  <a:lnTo>
                    <a:pt x="2089150" y="6350"/>
                  </a:lnTo>
                  <a:lnTo>
                    <a:pt x="0" y="0"/>
                  </a:lnTo>
                  <a:close/>
                </a:path>
              </a:pathLst>
            </a:custGeom>
            <a:solidFill>
              <a:schemeClr val="tx1">
                <a:lumMod val="75000"/>
                <a:lumOff val="25000"/>
              </a:schemeClr>
            </a:solidFill>
            <a:ln cap="rnd">
              <a:solidFill>
                <a:schemeClr val="tx1">
                  <a:lumMod val="75000"/>
                  <a:lumOff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a:rPr>
                <a:t>Concepts</a:t>
              </a:r>
            </a:p>
          </p:txBody>
        </p:sp>
      </p:grpSp>
      <p:grpSp>
        <p:nvGrpSpPr>
          <p:cNvPr id="8" name="Group 7">
            <a:extLst>
              <a:ext uri="{FF2B5EF4-FFF2-40B4-BE49-F238E27FC236}">
                <a16:creationId xmlns:a16="http://schemas.microsoft.com/office/drawing/2014/main" id="{91458894-4B89-432B-8344-ED145F9BDDF1}"/>
              </a:ext>
            </a:extLst>
          </p:cNvPr>
          <p:cNvGrpSpPr/>
          <p:nvPr/>
        </p:nvGrpSpPr>
        <p:grpSpPr>
          <a:xfrm>
            <a:off x="1594672" y="2372539"/>
            <a:ext cx="5101021" cy="1847545"/>
            <a:chOff x="1594672" y="2372539"/>
            <a:chExt cx="5101021" cy="1847545"/>
          </a:xfrm>
        </p:grpSpPr>
        <p:grpSp>
          <p:nvGrpSpPr>
            <p:cNvPr id="9" name="Group 8">
              <a:extLst>
                <a:ext uri="{FF2B5EF4-FFF2-40B4-BE49-F238E27FC236}">
                  <a16:creationId xmlns:a16="http://schemas.microsoft.com/office/drawing/2014/main" id="{472D5743-2534-479F-8C45-1152D4BA9D88}"/>
                </a:ext>
              </a:extLst>
            </p:cNvPr>
            <p:cNvGrpSpPr/>
            <p:nvPr/>
          </p:nvGrpSpPr>
          <p:grpSpPr>
            <a:xfrm flipH="1">
              <a:off x="5592434" y="3207412"/>
              <a:ext cx="1103259" cy="177800"/>
              <a:chOff x="10515600" y="3352800"/>
              <a:chExt cx="1103259" cy="177800"/>
            </a:xfrm>
          </p:grpSpPr>
          <p:cxnSp>
            <p:nvCxnSpPr>
              <p:cNvPr id="11" name="Straight Connector 10">
                <a:extLst>
                  <a:ext uri="{FF2B5EF4-FFF2-40B4-BE49-F238E27FC236}">
                    <a16:creationId xmlns:a16="http://schemas.microsoft.com/office/drawing/2014/main" id="{37C95EED-3256-42C9-89B6-30EBC3D10BD2}"/>
                  </a:ext>
                </a:extLst>
              </p:cNvPr>
              <p:cNvCxnSpPr/>
              <p:nvPr/>
            </p:nvCxnSpPr>
            <p:spPr>
              <a:xfrm>
                <a:off x="10515600" y="3441700"/>
                <a:ext cx="100609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2562CA7-32F2-475D-8378-F5DAB89DFDFB}"/>
                  </a:ext>
                </a:extLst>
              </p:cNvPr>
              <p:cNvSpPr/>
              <p:nvPr/>
            </p:nvSpPr>
            <p:spPr>
              <a:xfrm>
                <a:off x="11441059" y="3352800"/>
                <a:ext cx="177800" cy="1778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65000"/>
                      <a:lumOff val="35000"/>
                    </a:schemeClr>
                  </a:solidFill>
                  <a:latin typeface="Open Sans" panose="020B0606030504020204"/>
                </a:endParaRPr>
              </a:p>
            </p:txBody>
          </p:sp>
        </p:grpSp>
        <p:sp>
          <p:nvSpPr>
            <p:cNvPr id="10" name="Rounded Rectangle 2">
              <a:extLst>
                <a:ext uri="{FF2B5EF4-FFF2-40B4-BE49-F238E27FC236}">
                  <a16:creationId xmlns:a16="http://schemas.microsoft.com/office/drawing/2014/main" id="{3CA4E0D9-1DBD-4205-A9CD-F8B01FEE8D62}"/>
                </a:ext>
              </a:extLst>
            </p:cNvPr>
            <p:cNvSpPr/>
            <p:nvPr/>
          </p:nvSpPr>
          <p:spPr>
            <a:xfrm>
              <a:off x="1594672" y="2372539"/>
              <a:ext cx="3848100" cy="1847545"/>
            </a:xfrm>
            <a:prstGeom prst="roundRect">
              <a:avLst/>
            </a:prstGeom>
            <a:solidFill>
              <a:srgbClr val="F0DEB4"/>
            </a:solidFill>
            <a:ln>
              <a:solidFill>
                <a:srgbClr val="F0D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Given a database of transactions, each transaction is considered as a list of items</a:t>
              </a:r>
            </a:p>
          </p:txBody>
        </p:sp>
      </p:grpSp>
      <p:grpSp>
        <p:nvGrpSpPr>
          <p:cNvPr id="13" name="Group 12">
            <a:extLst>
              <a:ext uri="{FF2B5EF4-FFF2-40B4-BE49-F238E27FC236}">
                <a16:creationId xmlns:a16="http://schemas.microsoft.com/office/drawing/2014/main" id="{C833A762-9C33-4854-9015-DC6D88FC732E}"/>
              </a:ext>
            </a:extLst>
          </p:cNvPr>
          <p:cNvGrpSpPr/>
          <p:nvPr/>
        </p:nvGrpSpPr>
        <p:grpSpPr>
          <a:xfrm>
            <a:off x="9514480" y="2398607"/>
            <a:ext cx="5192120" cy="1847545"/>
            <a:chOff x="9514480" y="2398607"/>
            <a:chExt cx="5192120" cy="1847545"/>
          </a:xfrm>
        </p:grpSpPr>
        <p:grpSp>
          <p:nvGrpSpPr>
            <p:cNvPr id="14" name="Group 13">
              <a:extLst>
                <a:ext uri="{FF2B5EF4-FFF2-40B4-BE49-F238E27FC236}">
                  <a16:creationId xmlns:a16="http://schemas.microsoft.com/office/drawing/2014/main" id="{9E95C9BD-058E-4880-9950-479169379174}"/>
                </a:ext>
              </a:extLst>
            </p:cNvPr>
            <p:cNvGrpSpPr/>
            <p:nvPr/>
          </p:nvGrpSpPr>
          <p:grpSpPr>
            <a:xfrm>
              <a:off x="9514480" y="3233480"/>
              <a:ext cx="1103259" cy="177800"/>
              <a:chOff x="10515600" y="3352800"/>
              <a:chExt cx="1103259" cy="177800"/>
            </a:xfrm>
          </p:grpSpPr>
          <p:cxnSp>
            <p:nvCxnSpPr>
              <p:cNvPr id="16" name="Straight Connector 15">
                <a:extLst>
                  <a:ext uri="{FF2B5EF4-FFF2-40B4-BE49-F238E27FC236}">
                    <a16:creationId xmlns:a16="http://schemas.microsoft.com/office/drawing/2014/main" id="{1BFD241C-04C1-43C5-9FA5-9CA39C12E3EF}"/>
                  </a:ext>
                </a:extLst>
              </p:cNvPr>
              <p:cNvCxnSpPr/>
              <p:nvPr/>
            </p:nvCxnSpPr>
            <p:spPr>
              <a:xfrm>
                <a:off x="10515600" y="3441700"/>
                <a:ext cx="100609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DB217F5-11C5-4680-BEE4-1678EFE8935C}"/>
                  </a:ext>
                </a:extLst>
              </p:cNvPr>
              <p:cNvSpPr/>
              <p:nvPr/>
            </p:nvSpPr>
            <p:spPr>
              <a:xfrm>
                <a:off x="11441059" y="3352800"/>
                <a:ext cx="177800" cy="1778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65000"/>
                      <a:lumOff val="35000"/>
                    </a:schemeClr>
                  </a:solidFill>
                  <a:latin typeface="Open Sans" panose="020B0606030504020204"/>
                </a:endParaRPr>
              </a:p>
            </p:txBody>
          </p:sp>
        </p:grpSp>
        <p:sp>
          <p:nvSpPr>
            <p:cNvPr id="15" name="Rounded Rectangle 22">
              <a:extLst>
                <a:ext uri="{FF2B5EF4-FFF2-40B4-BE49-F238E27FC236}">
                  <a16:creationId xmlns:a16="http://schemas.microsoft.com/office/drawing/2014/main" id="{6F55E6EE-984C-4C10-A33A-7D87F8C4585F}"/>
                </a:ext>
              </a:extLst>
            </p:cNvPr>
            <p:cNvSpPr/>
            <p:nvPr/>
          </p:nvSpPr>
          <p:spPr>
            <a:xfrm>
              <a:off x="10858500" y="2398607"/>
              <a:ext cx="3848100" cy="1847545"/>
            </a:xfrm>
            <a:prstGeom prst="roundRect">
              <a:avLst/>
            </a:prstGeom>
            <a:solidFill>
              <a:srgbClr val="F0DEB4"/>
            </a:solidFill>
            <a:ln>
              <a:solidFill>
                <a:srgbClr val="F0D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Finds all rules that correlate the presence of one set of items with that of another set of items</a:t>
              </a:r>
            </a:p>
          </p:txBody>
        </p:sp>
      </p:grpSp>
      <p:grpSp>
        <p:nvGrpSpPr>
          <p:cNvPr id="18" name="Group 17">
            <a:extLst>
              <a:ext uri="{FF2B5EF4-FFF2-40B4-BE49-F238E27FC236}">
                <a16:creationId xmlns:a16="http://schemas.microsoft.com/office/drawing/2014/main" id="{A83CB045-5F17-49CE-AED2-0939F5CB7D4D}"/>
              </a:ext>
            </a:extLst>
          </p:cNvPr>
          <p:cNvGrpSpPr/>
          <p:nvPr/>
        </p:nvGrpSpPr>
        <p:grpSpPr>
          <a:xfrm>
            <a:off x="2915469" y="5031223"/>
            <a:ext cx="4489601" cy="2470921"/>
            <a:chOff x="2915469" y="5031223"/>
            <a:chExt cx="4489601" cy="2470921"/>
          </a:xfrm>
        </p:grpSpPr>
        <p:sp>
          <p:nvSpPr>
            <p:cNvPr id="19" name="Rounded Rectangle 23">
              <a:extLst>
                <a:ext uri="{FF2B5EF4-FFF2-40B4-BE49-F238E27FC236}">
                  <a16:creationId xmlns:a16="http://schemas.microsoft.com/office/drawing/2014/main" id="{4E5177D7-89F3-4693-A407-905D11C5D0C1}"/>
                </a:ext>
              </a:extLst>
            </p:cNvPr>
            <p:cNvSpPr/>
            <p:nvPr/>
          </p:nvSpPr>
          <p:spPr>
            <a:xfrm>
              <a:off x="2915469" y="5654599"/>
              <a:ext cx="3848100" cy="1847545"/>
            </a:xfrm>
            <a:prstGeom prst="roundRect">
              <a:avLst/>
            </a:prstGeom>
            <a:solidFill>
              <a:srgbClr val="F0DEB4"/>
            </a:solidFill>
            <a:ln>
              <a:solidFill>
                <a:srgbClr val="F0D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Identifies frequent patterns</a:t>
              </a:r>
            </a:p>
          </p:txBody>
        </p:sp>
        <p:grpSp>
          <p:nvGrpSpPr>
            <p:cNvPr id="20" name="Group 19">
              <a:extLst>
                <a:ext uri="{FF2B5EF4-FFF2-40B4-BE49-F238E27FC236}">
                  <a16:creationId xmlns:a16="http://schemas.microsoft.com/office/drawing/2014/main" id="{DDEABB13-D021-405D-A485-01C8991ED972}"/>
                </a:ext>
              </a:extLst>
            </p:cNvPr>
            <p:cNvGrpSpPr/>
            <p:nvPr/>
          </p:nvGrpSpPr>
          <p:grpSpPr>
            <a:xfrm>
              <a:off x="6310077" y="5031223"/>
              <a:ext cx="1094993" cy="441080"/>
              <a:chOff x="6310077" y="4650223"/>
              <a:chExt cx="1094993" cy="441080"/>
            </a:xfrm>
          </p:grpSpPr>
          <p:cxnSp>
            <p:nvCxnSpPr>
              <p:cNvPr id="21" name="Straight Connector 20">
                <a:extLst>
                  <a:ext uri="{FF2B5EF4-FFF2-40B4-BE49-F238E27FC236}">
                    <a16:creationId xmlns:a16="http://schemas.microsoft.com/office/drawing/2014/main" id="{07207DE3-70DF-4986-8BF7-2ADB6896975F}"/>
                  </a:ext>
                </a:extLst>
              </p:cNvPr>
              <p:cNvCxnSpPr/>
              <p:nvPr/>
            </p:nvCxnSpPr>
            <p:spPr>
              <a:xfrm flipH="1">
                <a:off x="6398977" y="4656356"/>
                <a:ext cx="100609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883F4F8-3A8A-44B7-8395-1342BE6044E4}"/>
                  </a:ext>
                </a:extLst>
              </p:cNvPr>
              <p:cNvSpPr/>
              <p:nvPr/>
            </p:nvSpPr>
            <p:spPr>
              <a:xfrm flipH="1">
                <a:off x="6310077" y="4913503"/>
                <a:ext cx="177800" cy="1778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65000"/>
                      <a:lumOff val="35000"/>
                    </a:schemeClr>
                  </a:solidFill>
                  <a:latin typeface="Open Sans" panose="020B0606030504020204"/>
                </a:endParaRPr>
              </a:p>
            </p:txBody>
          </p:sp>
          <p:cxnSp>
            <p:nvCxnSpPr>
              <p:cNvPr id="23" name="Straight Connector 22">
                <a:extLst>
                  <a:ext uri="{FF2B5EF4-FFF2-40B4-BE49-F238E27FC236}">
                    <a16:creationId xmlns:a16="http://schemas.microsoft.com/office/drawing/2014/main" id="{08E94023-9867-49CF-ABDA-C16666CC95BE}"/>
                  </a:ext>
                </a:extLst>
              </p:cNvPr>
              <p:cNvCxnSpPr/>
              <p:nvPr/>
            </p:nvCxnSpPr>
            <p:spPr>
              <a:xfrm>
                <a:off x="6398977" y="4650223"/>
                <a:ext cx="0" cy="39275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4" name="Group 23">
            <a:extLst>
              <a:ext uri="{FF2B5EF4-FFF2-40B4-BE49-F238E27FC236}">
                <a16:creationId xmlns:a16="http://schemas.microsoft.com/office/drawing/2014/main" id="{3FEA80F2-24C5-4DF8-A680-1F8171182353}"/>
              </a:ext>
            </a:extLst>
          </p:cNvPr>
          <p:cNvGrpSpPr/>
          <p:nvPr/>
        </p:nvGrpSpPr>
        <p:grpSpPr>
          <a:xfrm>
            <a:off x="8871190" y="5031223"/>
            <a:ext cx="4444759" cy="2470920"/>
            <a:chOff x="8871190" y="5031223"/>
            <a:chExt cx="4444759" cy="2470920"/>
          </a:xfrm>
        </p:grpSpPr>
        <p:sp>
          <p:nvSpPr>
            <p:cNvPr id="25" name="Rounded Rectangle 24">
              <a:extLst>
                <a:ext uri="{FF2B5EF4-FFF2-40B4-BE49-F238E27FC236}">
                  <a16:creationId xmlns:a16="http://schemas.microsoft.com/office/drawing/2014/main" id="{609AD00A-3003-4574-9512-1F52EE6EF53D}"/>
                </a:ext>
              </a:extLst>
            </p:cNvPr>
            <p:cNvSpPr/>
            <p:nvPr/>
          </p:nvSpPr>
          <p:spPr>
            <a:xfrm>
              <a:off x="9467849" y="5654598"/>
              <a:ext cx="3848100" cy="1847545"/>
            </a:xfrm>
            <a:prstGeom prst="roundRect">
              <a:avLst/>
            </a:prstGeom>
            <a:solidFill>
              <a:srgbClr val="F0DEB4"/>
            </a:solidFill>
            <a:ln>
              <a:solidFill>
                <a:srgbClr val="F0DE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rPr>
                <a:t>Most commonly used for market basket analysis</a:t>
              </a:r>
            </a:p>
          </p:txBody>
        </p:sp>
        <p:grpSp>
          <p:nvGrpSpPr>
            <p:cNvPr id="26" name="Group 25">
              <a:extLst>
                <a:ext uri="{FF2B5EF4-FFF2-40B4-BE49-F238E27FC236}">
                  <a16:creationId xmlns:a16="http://schemas.microsoft.com/office/drawing/2014/main" id="{5765DE13-CCC4-4A71-8980-690229FDF3FC}"/>
                </a:ext>
              </a:extLst>
            </p:cNvPr>
            <p:cNvGrpSpPr/>
            <p:nvPr/>
          </p:nvGrpSpPr>
          <p:grpSpPr>
            <a:xfrm flipH="1">
              <a:off x="8871190" y="5031223"/>
              <a:ext cx="1094993" cy="441080"/>
              <a:chOff x="6310077" y="4650223"/>
              <a:chExt cx="1094993" cy="441080"/>
            </a:xfrm>
          </p:grpSpPr>
          <p:cxnSp>
            <p:nvCxnSpPr>
              <p:cNvPr id="27" name="Straight Connector 26">
                <a:extLst>
                  <a:ext uri="{FF2B5EF4-FFF2-40B4-BE49-F238E27FC236}">
                    <a16:creationId xmlns:a16="http://schemas.microsoft.com/office/drawing/2014/main" id="{8C6A3B16-9F99-4B3D-B7E6-46D1D5249131}"/>
                  </a:ext>
                </a:extLst>
              </p:cNvPr>
              <p:cNvCxnSpPr/>
              <p:nvPr/>
            </p:nvCxnSpPr>
            <p:spPr>
              <a:xfrm flipH="1">
                <a:off x="6398977" y="4656356"/>
                <a:ext cx="1006093"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BD740F5-09D0-4659-A87A-667850093792}"/>
                  </a:ext>
                </a:extLst>
              </p:cNvPr>
              <p:cNvSpPr/>
              <p:nvPr/>
            </p:nvSpPr>
            <p:spPr>
              <a:xfrm flipH="1">
                <a:off x="6310077" y="4913503"/>
                <a:ext cx="177800" cy="1778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tx1">
                      <a:lumMod val="65000"/>
                      <a:lumOff val="35000"/>
                    </a:schemeClr>
                  </a:solidFill>
                  <a:latin typeface="Open Sans" panose="020B0606030504020204"/>
                </a:endParaRPr>
              </a:p>
            </p:txBody>
          </p:sp>
          <p:cxnSp>
            <p:nvCxnSpPr>
              <p:cNvPr id="29" name="Straight Connector 28">
                <a:extLst>
                  <a:ext uri="{FF2B5EF4-FFF2-40B4-BE49-F238E27FC236}">
                    <a16:creationId xmlns:a16="http://schemas.microsoft.com/office/drawing/2014/main" id="{FF8A0136-AB5A-4174-ACB5-19301C2B438B}"/>
                  </a:ext>
                </a:extLst>
              </p:cNvPr>
              <p:cNvCxnSpPr/>
              <p:nvPr/>
            </p:nvCxnSpPr>
            <p:spPr>
              <a:xfrm>
                <a:off x="6394214" y="4650223"/>
                <a:ext cx="0" cy="392757"/>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09267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0C39386-1A9D-4228-89E5-FCD8365ABE1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Association Rule: Performance Measures</a:t>
            </a:r>
          </a:p>
        </p:txBody>
      </p:sp>
      <p:pic>
        <p:nvPicPr>
          <p:cNvPr id="4" name="Shape 375">
            <a:extLst>
              <a:ext uri="{FF2B5EF4-FFF2-40B4-BE49-F238E27FC236}">
                <a16:creationId xmlns:a16="http://schemas.microsoft.com/office/drawing/2014/main" id="{EA46ECFE-FFA2-421D-8BBE-83A9908203F6}"/>
              </a:ext>
            </a:extLst>
          </p:cNvPr>
          <p:cNvPicPr preferRelativeResize="0"/>
          <p:nvPr/>
        </p:nvPicPr>
        <p:blipFill rotWithShape="1">
          <a:blip r:embed="rId3">
            <a:alphaModFix/>
          </a:blip>
          <a:srcRect/>
          <a:stretch/>
        </p:blipFill>
        <p:spPr>
          <a:xfrm>
            <a:off x="4493214" y="829986"/>
            <a:ext cx="7383603" cy="253919"/>
          </a:xfrm>
          <a:prstGeom prst="rect">
            <a:avLst/>
          </a:prstGeom>
          <a:noFill/>
          <a:ln>
            <a:noFill/>
          </a:ln>
        </p:spPr>
      </p:pic>
      <p:sp>
        <p:nvSpPr>
          <p:cNvPr id="5" name="Rounded Rectangle 54">
            <a:extLst>
              <a:ext uri="{FF2B5EF4-FFF2-40B4-BE49-F238E27FC236}">
                <a16:creationId xmlns:a16="http://schemas.microsoft.com/office/drawing/2014/main" id="{CDB15CCC-187B-44B2-864D-9F823A7B71E4}"/>
              </a:ext>
            </a:extLst>
          </p:cNvPr>
          <p:cNvSpPr/>
          <p:nvPr/>
        </p:nvSpPr>
        <p:spPr>
          <a:xfrm>
            <a:off x="1917276" y="1572554"/>
            <a:ext cx="13539045" cy="6921966"/>
          </a:xfrm>
          <a:prstGeom prst="roundRect">
            <a:avLst>
              <a:gd name="adj" fmla="val 42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ame Side Corner Rectangle 11">
            <a:extLst>
              <a:ext uri="{FF2B5EF4-FFF2-40B4-BE49-F238E27FC236}">
                <a16:creationId xmlns:a16="http://schemas.microsoft.com/office/drawing/2014/main" id="{6953B444-4DA7-4240-8F36-5442F905AAF0}"/>
              </a:ext>
            </a:extLst>
          </p:cNvPr>
          <p:cNvSpPr/>
          <p:nvPr/>
        </p:nvSpPr>
        <p:spPr>
          <a:xfrm rot="5400000">
            <a:off x="9723580" y="-1578813"/>
            <a:ext cx="2172378" cy="8836795"/>
          </a:xfrm>
          <a:prstGeom prst="round2SameRect">
            <a:avLst>
              <a:gd name="adj1" fmla="val 9437"/>
              <a:gd name="adj2" fmla="val 0"/>
            </a:avLst>
          </a:prstGeom>
          <a:solidFill>
            <a:schemeClr val="bg1"/>
          </a:solidFill>
          <a:ln>
            <a:solidFill>
              <a:srgbClr val="FF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1B0CE589-0CD4-4C23-8DB5-EC3A80A6A595}"/>
              </a:ext>
            </a:extLst>
          </p:cNvPr>
          <p:cNvGrpSpPr/>
          <p:nvPr/>
        </p:nvGrpSpPr>
        <p:grpSpPr>
          <a:xfrm>
            <a:off x="3396657" y="1753393"/>
            <a:ext cx="3226073" cy="2172379"/>
            <a:chOff x="3393463" y="1259129"/>
            <a:chExt cx="3226073" cy="2172379"/>
          </a:xfrm>
        </p:grpSpPr>
        <p:sp>
          <p:nvSpPr>
            <p:cNvPr id="8" name="Round Same Side Corner Rectangle 6">
              <a:extLst>
                <a:ext uri="{FF2B5EF4-FFF2-40B4-BE49-F238E27FC236}">
                  <a16:creationId xmlns:a16="http://schemas.microsoft.com/office/drawing/2014/main" id="{52BF100F-D6AB-4EF5-938B-ADF5AAD81738}"/>
                </a:ext>
              </a:extLst>
            </p:cNvPr>
            <p:cNvSpPr/>
            <p:nvPr/>
          </p:nvSpPr>
          <p:spPr>
            <a:xfrm rot="16200000">
              <a:off x="3798247" y="854345"/>
              <a:ext cx="2172379" cy="2981948"/>
            </a:xfrm>
            <a:prstGeom prst="round2SameRect">
              <a:avLst>
                <a:gd name="adj1" fmla="val 9636"/>
                <a:gd name="adj2" fmla="val 0"/>
              </a:avLst>
            </a:prstGeom>
            <a:solidFill>
              <a:srgbClr val="FF8585"/>
            </a:solidFill>
            <a:ln>
              <a:solidFill>
                <a:srgbClr val="FF85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bg1"/>
                </a:solidFill>
                <a:latin typeface="Open Sans" panose="020B0606030504020204"/>
                <a:ea typeface="Open Sans" panose="020B0606030504020204" pitchFamily="34" charset="0"/>
                <a:cs typeface="Open Sans" panose="020B0606030504020204" pitchFamily="34" charset="0"/>
              </a:endParaRPr>
            </a:p>
          </p:txBody>
        </p:sp>
        <p:sp>
          <p:nvSpPr>
            <p:cNvPr id="9" name="Isosceles Triangle 8">
              <a:extLst>
                <a:ext uri="{FF2B5EF4-FFF2-40B4-BE49-F238E27FC236}">
                  <a16:creationId xmlns:a16="http://schemas.microsoft.com/office/drawing/2014/main" id="{65EC4AE8-2686-46B8-8E3C-8B231FC5D78C}"/>
                </a:ext>
              </a:extLst>
            </p:cNvPr>
            <p:cNvSpPr/>
            <p:nvPr/>
          </p:nvSpPr>
          <p:spPr>
            <a:xfrm rot="5400000">
              <a:off x="6257404" y="2218499"/>
              <a:ext cx="470624" cy="253641"/>
            </a:xfrm>
            <a:prstGeom prst="triangle">
              <a:avLst/>
            </a:prstGeom>
            <a:solidFill>
              <a:srgbClr val="FF85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Open Sans" panose="020B0606030504020204"/>
              </a:endParaRPr>
            </a:p>
          </p:txBody>
        </p:sp>
        <p:sp>
          <p:nvSpPr>
            <p:cNvPr id="10" name="TextBox 9">
              <a:extLst>
                <a:ext uri="{FF2B5EF4-FFF2-40B4-BE49-F238E27FC236}">
                  <a16:creationId xmlns:a16="http://schemas.microsoft.com/office/drawing/2014/main" id="{FDCFF743-2B67-4E23-94D2-FCAB464DC69D}"/>
                </a:ext>
              </a:extLst>
            </p:cNvPr>
            <p:cNvSpPr txBox="1"/>
            <p:nvPr/>
          </p:nvSpPr>
          <p:spPr>
            <a:xfrm>
              <a:off x="3476590" y="2152896"/>
              <a:ext cx="2817813" cy="400110"/>
            </a:xfrm>
            <a:prstGeom prst="rect">
              <a:avLst/>
            </a:prstGeom>
            <a:noFill/>
          </p:spPr>
          <p:txBody>
            <a:bodyPr wrap="square" rtlCol="0">
              <a:spAutoFit/>
            </a:bodyPr>
            <a:lstStyle/>
            <a:p>
              <a:pPr lvl="0" algn="ctr"/>
              <a:r>
                <a:rPr lang="en-US" sz="2000" dirty="0">
                  <a:solidFill>
                    <a:schemeClr val="bg1"/>
                  </a:solidFill>
                  <a:latin typeface="Open Sans" panose="020B0606030504020204"/>
                  <a:ea typeface="Open Sans" panose="020B0606030504020204" pitchFamily="34" charset="0"/>
                  <a:cs typeface="Open Sans" panose="020B0606030504020204" pitchFamily="34" charset="0"/>
                </a:rPr>
                <a:t>Support</a:t>
              </a:r>
            </a:p>
          </p:txBody>
        </p:sp>
      </p:grpSp>
      <p:sp>
        <p:nvSpPr>
          <p:cNvPr id="12" name="Round Same Side Corner Rectangle 42">
            <a:extLst>
              <a:ext uri="{FF2B5EF4-FFF2-40B4-BE49-F238E27FC236}">
                <a16:creationId xmlns:a16="http://schemas.microsoft.com/office/drawing/2014/main" id="{2ED711B0-27D2-4BF5-9240-067751D0260F}"/>
              </a:ext>
            </a:extLst>
          </p:cNvPr>
          <p:cNvSpPr/>
          <p:nvPr/>
        </p:nvSpPr>
        <p:spPr>
          <a:xfrm rot="5400000">
            <a:off x="9841347" y="713967"/>
            <a:ext cx="1936838" cy="8836795"/>
          </a:xfrm>
          <a:prstGeom prst="round2SameRect">
            <a:avLst>
              <a:gd name="adj1" fmla="val 10749"/>
              <a:gd name="adj2" fmla="val 0"/>
            </a:avLst>
          </a:prstGeom>
          <a:solidFill>
            <a:schemeClr val="bg1"/>
          </a:solidFill>
          <a:ln>
            <a:solidFill>
              <a:srgbClr val="17B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3" name="Group 12">
            <a:extLst>
              <a:ext uri="{FF2B5EF4-FFF2-40B4-BE49-F238E27FC236}">
                <a16:creationId xmlns:a16="http://schemas.microsoft.com/office/drawing/2014/main" id="{B892A691-F4DF-485C-BD79-24D21AF91B30}"/>
              </a:ext>
            </a:extLst>
          </p:cNvPr>
          <p:cNvGrpSpPr/>
          <p:nvPr/>
        </p:nvGrpSpPr>
        <p:grpSpPr>
          <a:xfrm>
            <a:off x="3396656" y="4165097"/>
            <a:ext cx="3238091" cy="1938053"/>
            <a:chOff x="3393462" y="4028839"/>
            <a:chExt cx="3238091" cy="1938053"/>
          </a:xfrm>
        </p:grpSpPr>
        <p:sp>
          <p:nvSpPr>
            <p:cNvPr id="14" name="Round Same Side Corner Rectangle 43">
              <a:extLst>
                <a:ext uri="{FF2B5EF4-FFF2-40B4-BE49-F238E27FC236}">
                  <a16:creationId xmlns:a16="http://schemas.microsoft.com/office/drawing/2014/main" id="{4A83529D-573B-46DB-8AFF-B357A6FF5F2A}"/>
                </a:ext>
              </a:extLst>
            </p:cNvPr>
            <p:cNvSpPr/>
            <p:nvPr/>
          </p:nvSpPr>
          <p:spPr>
            <a:xfrm rot="16200000">
              <a:off x="3915404" y="3506897"/>
              <a:ext cx="1938053" cy="2981937"/>
            </a:xfrm>
            <a:prstGeom prst="round2SameRect">
              <a:avLst>
                <a:gd name="adj1" fmla="val 11549"/>
                <a:gd name="adj2" fmla="val 0"/>
              </a:avLst>
            </a:prstGeom>
            <a:solidFill>
              <a:srgbClr val="17BFAB"/>
            </a:solidFill>
            <a:ln>
              <a:solidFill>
                <a:srgbClr val="17B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bg1"/>
                </a:solidFill>
                <a:latin typeface="Open Sans" panose="020B0606030504020204"/>
                <a:ea typeface="Open Sans" panose="020B0606030504020204" pitchFamily="34" charset="0"/>
                <a:cs typeface="Open Sans" panose="020B0606030504020204" pitchFamily="34" charset="0"/>
              </a:endParaRPr>
            </a:p>
          </p:txBody>
        </p:sp>
        <p:sp>
          <p:nvSpPr>
            <p:cNvPr id="15" name="Isosceles Triangle 14">
              <a:extLst>
                <a:ext uri="{FF2B5EF4-FFF2-40B4-BE49-F238E27FC236}">
                  <a16:creationId xmlns:a16="http://schemas.microsoft.com/office/drawing/2014/main" id="{5ED8386C-CB30-4A1A-9591-0464FB6ECC2E}"/>
                </a:ext>
              </a:extLst>
            </p:cNvPr>
            <p:cNvSpPr/>
            <p:nvPr/>
          </p:nvSpPr>
          <p:spPr>
            <a:xfrm rot="5400000">
              <a:off x="6269421" y="4871045"/>
              <a:ext cx="470624" cy="253641"/>
            </a:xfrm>
            <a:prstGeom prst="triangle">
              <a:avLst/>
            </a:prstGeom>
            <a:solidFill>
              <a:srgbClr val="17B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Open Sans" panose="020B0606030504020204"/>
              </a:endParaRPr>
            </a:p>
          </p:txBody>
        </p:sp>
        <p:sp>
          <p:nvSpPr>
            <p:cNvPr id="16" name="TextBox 15">
              <a:extLst>
                <a:ext uri="{FF2B5EF4-FFF2-40B4-BE49-F238E27FC236}">
                  <a16:creationId xmlns:a16="http://schemas.microsoft.com/office/drawing/2014/main" id="{78191644-C37D-4949-9CA7-6AB43D9EDC4D}"/>
                </a:ext>
              </a:extLst>
            </p:cNvPr>
            <p:cNvSpPr txBox="1"/>
            <p:nvPr/>
          </p:nvSpPr>
          <p:spPr>
            <a:xfrm>
              <a:off x="3604209" y="4749498"/>
              <a:ext cx="2561648" cy="400110"/>
            </a:xfrm>
            <a:prstGeom prst="rect">
              <a:avLst/>
            </a:prstGeom>
            <a:noFill/>
          </p:spPr>
          <p:txBody>
            <a:bodyPr wrap="square" rtlCol="0">
              <a:spAutoFit/>
            </a:bodyPr>
            <a:lstStyle/>
            <a:p>
              <a:pPr lvl="0" algn="ctr"/>
              <a:r>
                <a:rPr lang="en-US" sz="2000" dirty="0">
                  <a:solidFill>
                    <a:schemeClr val="bg1"/>
                  </a:solidFill>
                  <a:latin typeface="Open Sans" panose="020B0606030504020204"/>
                  <a:ea typeface="Open Sans" panose="020B0606030504020204" pitchFamily="34" charset="0"/>
                  <a:cs typeface="Open Sans" panose="020B0606030504020204" pitchFamily="34" charset="0"/>
                </a:rPr>
                <a:t>Confidence</a:t>
              </a:r>
            </a:p>
          </p:txBody>
        </p:sp>
      </p:grpSp>
      <p:sp>
        <p:nvSpPr>
          <p:cNvPr id="18" name="Round Same Side Corner Rectangle 47">
            <a:extLst>
              <a:ext uri="{FF2B5EF4-FFF2-40B4-BE49-F238E27FC236}">
                <a16:creationId xmlns:a16="http://schemas.microsoft.com/office/drawing/2014/main" id="{960A534C-50FB-43BA-8648-C7F386F79F37}"/>
              </a:ext>
            </a:extLst>
          </p:cNvPr>
          <p:cNvSpPr/>
          <p:nvPr/>
        </p:nvSpPr>
        <p:spPr>
          <a:xfrm rot="5400000">
            <a:off x="9841347" y="2892501"/>
            <a:ext cx="1936838" cy="8836795"/>
          </a:xfrm>
          <a:prstGeom prst="round2SameRect">
            <a:avLst>
              <a:gd name="adj1" fmla="val 11318"/>
              <a:gd name="adj2" fmla="val 0"/>
            </a:avLst>
          </a:prstGeom>
          <a:solidFill>
            <a:schemeClr val="bg1"/>
          </a:solidFill>
          <a:ln>
            <a:solidFill>
              <a:srgbClr val="41A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9" name="Group 18">
            <a:extLst>
              <a:ext uri="{FF2B5EF4-FFF2-40B4-BE49-F238E27FC236}">
                <a16:creationId xmlns:a16="http://schemas.microsoft.com/office/drawing/2014/main" id="{B59648CC-525F-4407-859B-340510183AB6}"/>
              </a:ext>
            </a:extLst>
          </p:cNvPr>
          <p:cNvGrpSpPr/>
          <p:nvPr/>
        </p:nvGrpSpPr>
        <p:grpSpPr>
          <a:xfrm>
            <a:off x="3396656" y="6342477"/>
            <a:ext cx="3248354" cy="1938053"/>
            <a:chOff x="3393462" y="6347275"/>
            <a:chExt cx="3248354" cy="1938053"/>
          </a:xfrm>
        </p:grpSpPr>
        <p:sp>
          <p:nvSpPr>
            <p:cNvPr id="20" name="Round Same Side Corner Rectangle 48">
              <a:extLst>
                <a:ext uri="{FF2B5EF4-FFF2-40B4-BE49-F238E27FC236}">
                  <a16:creationId xmlns:a16="http://schemas.microsoft.com/office/drawing/2014/main" id="{20E947D2-A076-4A56-AF44-773B64B93EF4}"/>
                </a:ext>
              </a:extLst>
            </p:cNvPr>
            <p:cNvSpPr/>
            <p:nvPr/>
          </p:nvSpPr>
          <p:spPr>
            <a:xfrm rot="16200000">
              <a:off x="3915398" y="5825339"/>
              <a:ext cx="1938053" cy="2981926"/>
            </a:xfrm>
            <a:prstGeom prst="round2SameRect">
              <a:avLst>
                <a:gd name="adj1" fmla="val 11549"/>
                <a:gd name="adj2" fmla="val 0"/>
              </a:avLst>
            </a:prstGeom>
            <a:solidFill>
              <a:srgbClr val="41A0CB"/>
            </a:solidFill>
            <a:ln>
              <a:solidFill>
                <a:srgbClr val="41A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solidFill>
                  <a:schemeClr val="bg1"/>
                </a:solidFill>
                <a:latin typeface="Open Sans" panose="020B0606030504020204"/>
                <a:ea typeface="Open Sans" panose="020B0606030504020204" pitchFamily="34" charset="0"/>
                <a:cs typeface="Open Sans" panose="020B0606030504020204" pitchFamily="34" charset="0"/>
              </a:endParaRPr>
            </a:p>
          </p:txBody>
        </p:sp>
        <p:sp>
          <p:nvSpPr>
            <p:cNvPr id="21" name="Isosceles Triangle 20">
              <a:extLst>
                <a:ext uri="{FF2B5EF4-FFF2-40B4-BE49-F238E27FC236}">
                  <a16:creationId xmlns:a16="http://schemas.microsoft.com/office/drawing/2014/main" id="{A4CDA6D3-7216-41F0-84BF-2D969D814049}"/>
                </a:ext>
              </a:extLst>
            </p:cNvPr>
            <p:cNvSpPr/>
            <p:nvPr/>
          </p:nvSpPr>
          <p:spPr>
            <a:xfrm rot="5400000">
              <a:off x="6279684" y="7176704"/>
              <a:ext cx="470624" cy="253641"/>
            </a:xfrm>
            <a:prstGeom prst="triangle">
              <a:avLst/>
            </a:prstGeom>
            <a:solidFill>
              <a:srgbClr val="41A0CB"/>
            </a:solidFill>
            <a:ln>
              <a:solidFill>
                <a:srgbClr val="41A0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Open Sans" panose="020B0606030504020204"/>
              </a:endParaRPr>
            </a:p>
          </p:txBody>
        </p:sp>
        <p:sp>
          <p:nvSpPr>
            <p:cNvPr id="22" name="TextBox 21">
              <a:extLst>
                <a:ext uri="{FF2B5EF4-FFF2-40B4-BE49-F238E27FC236}">
                  <a16:creationId xmlns:a16="http://schemas.microsoft.com/office/drawing/2014/main" id="{7F0ACE1B-206B-4547-85AC-2ACE822B5786}"/>
                </a:ext>
              </a:extLst>
            </p:cNvPr>
            <p:cNvSpPr txBox="1"/>
            <p:nvPr/>
          </p:nvSpPr>
          <p:spPr>
            <a:xfrm>
              <a:off x="3604209" y="7085470"/>
              <a:ext cx="2561648" cy="400110"/>
            </a:xfrm>
            <a:prstGeom prst="rect">
              <a:avLst/>
            </a:prstGeom>
            <a:noFill/>
          </p:spPr>
          <p:txBody>
            <a:bodyPr wrap="square" rtlCol="0">
              <a:spAutoFit/>
            </a:bodyPr>
            <a:lstStyle>
              <a:defPPr>
                <a:defRPr lang="en-US"/>
              </a:defPPr>
              <a:lvl1pPr lvl="0" algn="ctr">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2000" dirty="0">
                  <a:latin typeface="Open Sans" panose="020B0606030504020204"/>
                </a:rPr>
                <a:t>Lift</a:t>
              </a:r>
            </a:p>
          </p:txBody>
        </p:sp>
      </p:grpSp>
      <p:sp>
        <p:nvSpPr>
          <p:cNvPr id="23" name="TextBox 22">
            <a:extLst>
              <a:ext uri="{FF2B5EF4-FFF2-40B4-BE49-F238E27FC236}">
                <a16:creationId xmlns:a16="http://schemas.microsoft.com/office/drawing/2014/main" id="{3C4CA66F-53F3-4C50-A67D-FD50D188FBCC}"/>
              </a:ext>
            </a:extLst>
          </p:cNvPr>
          <p:cNvSpPr txBox="1"/>
          <p:nvPr/>
        </p:nvSpPr>
        <p:spPr>
          <a:xfrm>
            <a:off x="6804637" y="6643830"/>
            <a:ext cx="8246617" cy="1323439"/>
          </a:xfrm>
          <a:prstGeom prst="rect">
            <a:avLst/>
          </a:prstGeom>
          <a:noFill/>
        </p:spPr>
        <p:txBody>
          <a:bodyPr wrap="square" rtlCol="0">
            <a:spAutoFit/>
          </a:bodyPr>
          <a:lstStyle>
            <a:defPPr>
              <a:defRPr lang="en-US"/>
            </a:defPPr>
            <a:lvl1pPr marL="342900" lvl="0" indent="-342900">
              <a:buFont typeface="Arial" panose="020B0604020202020204" pitchFamily="34" charset="0"/>
              <a:buChar char="•"/>
              <a:defRPr sz="2000">
                <a:latin typeface="Open Sans" panose="020B0606030504020204" pitchFamily="34" charset="0"/>
                <a:ea typeface="Open Sans" panose="020B0606030504020204" pitchFamily="34" charset="0"/>
                <a:cs typeface="Open Sans" panose="020B0606030504020204" pitchFamily="34" charset="0"/>
              </a:defRPr>
            </a:lvl1pPr>
          </a:lstStyle>
          <a:p>
            <a:r>
              <a:rPr lang="en-US" kern="0" dirty="0">
                <a:solidFill>
                  <a:schemeClr val="tx1">
                    <a:lumMod val="65000"/>
                    <a:lumOff val="35000"/>
                  </a:schemeClr>
                </a:solidFill>
                <a:ea typeface="Tahoma" panose="020B0604030504040204" pitchFamily="34" charset="0"/>
                <a:cs typeface="Tahoma" panose="020B0604030504040204" pitchFamily="34" charset="0"/>
                <a:sym typeface="Calibri"/>
              </a:rPr>
              <a:t>Indicates the strength of a rule over the random co-occurrence of X and Y</a:t>
            </a:r>
            <a:endParaRPr lang="en-US" dirty="0">
              <a:solidFill>
                <a:schemeClr val="tx1">
                  <a:lumMod val="65000"/>
                  <a:lumOff val="35000"/>
                </a:schemeClr>
              </a:solidFill>
              <a:ea typeface="Tahoma" panose="020B0604030504040204" pitchFamily="34" charset="0"/>
              <a:cs typeface="Tahoma" panose="020B0604030504040204" pitchFamily="34" charset="0"/>
              <a:sym typeface="Calibri"/>
            </a:endParaRPr>
          </a:p>
          <a:p>
            <a:r>
              <a:rPr lang="en-US" kern="0" dirty="0">
                <a:solidFill>
                  <a:schemeClr val="tx1">
                    <a:lumMod val="65000"/>
                    <a:lumOff val="35000"/>
                  </a:schemeClr>
                </a:solidFill>
                <a:ea typeface="Tahoma" panose="020B0604030504040204" pitchFamily="34" charset="0"/>
                <a:cs typeface="Tahoma" panose="020B0604030504040204" pitchFamily="34" charset="0"/>
                <a:sym typeface="Calibri"/>
              </a:rPr>
              <a:t>Lift = No. of times item X and Y occurred / Total occurrence of X multiplied by Total occurrence of Y = </a:t>
            </a:r>
            <a:endParaRPr lang="en-US" kern="0" dirty="0">
              <a:solidFill>
                <a:schemeClr val="tx1">
                  <a:lumMod val="65000"/>
                  <a:lumOff val="35000"/>
                </a:schemeClr>
              </a:solidFill>
              <a:ea typeface="Tahoma" panose="020B0604030504040204" pitchFamily="34" charset="0"/>
              <a:cs typeface="Tahoma" panose="020B0604030504040204" pitchFamily="34" charset="0"/>
              <a:sym typeface="Symbol" pitchFamily="18" charset="2"/>
            </a:endParaRPr>
          </a:p>
        </p:txBody>
      </p:sp>
      <p:sp>
        <p:nvSpPr>
          <p:cNvPr id="24" name="Oval 23">
            <a:extLst>
              <a:ext uri="{FF2B5EF4-FFF2-40B4-BE49-F238E27FC236}">
                <a16:creationId xmlns:a16="http://schemas.microsoft.com/office/drawing/2014/main" id="{11CD4DD3-4939-4505-9E52-3373001171D2}"/>
              </a:ext>
            </a:extLst>
          </p:cNvPr>
          <p:cNvSpPr/>
          <p:nvPr/>
        </p:nvSpPr>
        <p:spPr>
          <a:xfrm>
            <a:off x="733826" y="3747404"/>
            <a:ext cx="2314206" cy="2314206"/>
          </a:xfrm>
          <a:prstGeom prst="ellipse">
            <a:avLst/>
          </a:prstGeom>
          <a:solidFill>
            <a:schemeClr val="bg1">
              <a:lumMod val="95000"/>
            </a:schemeClr>
          </a:solidFill>
          <a:ln w="28575" cap="flat" cmpd="sng" algn="ctr">
            <a:solidFill>
              <a:schemeClr val="bg1">
                <a:lumMod val="7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kern="0" dirty="0">
                <a:solidFill>
                  <a:schemeClr val="tx1">
                    <a:lumMod val="65000"/>
                    <a:lumOff val="35000"/>
                  </a:schemeClr>
                </a:solidFill>
                <a:latin typeface="Open Sans" panose="020B0606030504020204"/>
              </a:rPr>
              <a:t>Performance Measures</a:t>
            </a: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ndParaRPr>
          </a:p>
        </p:txBody>
      </p:sp>
      <p:grpSp>
        <p:nvGrpSpPr>
          <p:cNvPr id="30" name="Group 29">
            <a:extLst>
              <a:ext uri="{FF2B5EF4-FFF2-40B4-BE49-F238E27FC236}">
                <a16:creationId xmlns:a16="http://schemas.microsoft.com/office/drawing/2014/main" id="{0558C99A-EA29-4A7F-94EF-BB5974CD81FE}"/>
              </a:ext>
            </a:extLst>
          </p:cNvPr>
          <p:cNvGrpSpPr/>
          <p:nvPr/>
        </p:nvGrpSpPr>
        <p:grpSpPr>
          <a:xfrm>
            <a:off x="6804648" y="2230336"/>
            <a:ext cx="8246617" cy="1264004"/>
            <a:chOff x="6804648" y="2001736"/>
            <a:chExt cx="8246617" cy="1264004"/>
          </a:xfrm>
        </p:grpSpPr>
        <p:sp>
          <p:nvSpPr>
            <p:cNvPr id="11" name="TextBox 10">
              <a:extLst>
                <a:ext uri="{FF2B5EF4-FFF2-40B4-BE49-F238E27FC236}">
                  <a16:creationId xmlns:a16="http://schemas.microsoft.com/office/drawing/2014/main" id="{913C968E-4FDC-4853-AB70-CB65AAE09F61}"/>
                </a:ext>
              </a:extLst>
            </p:cNvPr>
            <p:cNvSpPr txBox="1"/>
            <p:nvPr/>
          </p:nvSpPr>
          <p:spPr>
            <a:xfrm>
              <a:off x="6804648" y="2001736"/>
              <a:ext cx="8246617" cy="1015663"/>
            </a:xfrm>
            <a:prstGeom prst="rect">
              <a:avLst/>
            </a:prstGeom>
            <a:noFill/>
          </p:spPr>
          <p:txBody>
            <a:bodyPr wrap="square" rtlCol="0">
              <a:spAutoFit/>
            </a:bodyPr>
            <a:lstStyle/>
            <a:p>
              <a:pPr marL="342900" indent="-342900">
                <a:buFont typeface="Arial" panose="020B0604020202020204" pitchFamily="34" charset="0"/>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Provides fraction of transactions which contains the item X and Y</a:t>
              </a:r>
            </a:p>
            <a:p>
              <a:pPr marL="342900" indent="-342900">
                <a:buFont typeface="Arial" panose="020B0604020202020204" pitchFamily="34" charset="0"/>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Support = No. of times item X occurred / Total number of transactions = </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itchFamily="18" charset="2"/>
                </a:rPr>
                <a:t>P (</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X </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itchFamily="18" charset="2"/>
                </a:rPr>
                <a:t> Y))</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   </a:t>
              </a:r>
            </a:p>
          </p:txBody>
        </p:sp>
        <p:pic>
          <p:nvPicPr>
            <p:cNvPr id="28" name="Picture 27">
              <a:extLst>
                <a:ext uri="{FF2B5EF4-FFF2-40B4-BE49-F238E27FC236}">
                  <a16:creationId xmlns:a16="http://schemas.microsoft.com/office/drawing/2014/main" id="{07D5832F-0420-4265-929A-10F68B0CEA5C}"/>
                </a:ext>
              </a:extLst>
            </p:cNvPr>
            <p:cNvPicPr>
              <a:picLocks noChangeAspect="1"/>
            </p:cNvPicPr>
            <p:nvPr/>
          </p:nvPicPr>
          <p:blipFill>
            <a:blip r:embed="rId4">
              <a:clrChange>
                <a:clrFrom>
                  <a:srgbClr val="FEFEFE"/>
                </a:clrFrom>
                <a:clrTo>
                  <a:srgbClr val="FEFEFE">
                    <a:alpha val="0"/>
                  </a:srgbClr>
                </a:clrTo>
              </a:clrChange>
            </a:blip>
            <a:stretch>
              <a:fillRect/>
            </a:stretch>
          </p:blipFill>
          <p:spPr>
            <a:xfrm>
              <a:off x="10161534" y="2682562"/>
              <a:ext cx="1039578" cy="583178"/>
            </a:xfrm>
            <a:prstGeom prst="rect">
              <a:avLst/>
            </a:prstGeom>
          </p:spPr>
        </p:pic>
      </p:grpSp>
      <p:grpSp>
        <p:nvGrpSpPr>
          <p:cNvPr id="32" name="Group 31">
            <a:extLst>
              <a:ext uri="{FF2B5EF4-FFF2-40B4-BE49-F238E27FC236}">
                <a16:creationId xmlns:a16="http://schemas.microsoft.com/office/drawing/2014/main" id="{F489529B-7CD8-4013-A6AF-EBF3BE9DB983}"/>
              </a:ext>
            </a:extLst>
          </p:cNvPr>
          <p:cNvGrpSpPr/>
          <p:nvPr/>
        </p:nvGrpSpPr>
        <p:grpSpPr>
          <a:xfrm>
            <a:off x="6817434" y="4369253"/>
            <a:ext cx="8246617" cy="1545157"/>
            <a:chOff x="6817434" y="4140651"/>
            <a:chExt cx="8246617" cy="1545157"/>
          </a:xfrm>
        </p:grpSpPr>
        <p:sp>
          <p:nvSpPr>
            <p:cNvPr id="17" name="TextBox 16">
              <a:extLst>
                <a:ext uri="{FF2B5EF4-FFF2-40B4-BE49-F238E27FC236}">
                  <a16:creationId xmlns:a16="http://schemas.microsoft.com/office/drawing/2014/main" id="{43BC3BDB-76A6-4FA5-B22F-F337FAEF768E}"/>
                </a:ext>
              </a:extLst>
            </p:cNvPr>
            <p:cNvSpPr txBox="1"/>
            <p:nvPr/>
          </p:nvSpPr>
          <p:spPr>
            <a:xfrm>
              <a:off x="6817434" y="4140651"/>
              <a:ext cx="8246617" cy="1323439"/>
            </a:xfrm>
            <a:prstGeom prst="rect">
              <a:avLst/>
            </a:prstGeom>
            <a:noFill/>
          </p:spPr>
          <p:txBody>
            <a:bodyPr wrap="square" rtlCol="0">
              <a:spAutoFit/>
            </a:bodyPr>
            <a:lstStyle/>
            <a:p>
              <a:pPr marL="342900" indent="-342900">
                <a:buFont typeface="Arial" panose="020B0604020202020204" pitchFamily="34" charset="0"/>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Indicates how often the items X and Y occur together, given the no. of times X occurs</a:t>
              </a:r>
              <a:endParaRPr lang="en-US" sz="2000" dirty="0">
                <a:solidFill>
                  <a:schemeClr val="tx1">
                    <a:lumMod val="65000"/>
                    <a:lumOff val="35000"/>
                  </a:schemeClr>
                </a:solidFill>
                <a:latin typeface="Open Sans" panose="020B0606030504020204"/>
              </a:endParaRPr>
            </a:p>
            <a:p>
              <a:pPr marL="342900" indent="-342900">
                <a:buFont typeface="Arial" panose="020B0604020202020204" pitchFamily="34" charset="0"/>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Confidence = No. of times item X and Y occurred / Total occurrence of X  = </a:t>
              </a:r>
              <a:r>
                <a:rPr lang="en-US" sz="2000" kern="0" dirty="0" err="1">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Pr</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 (Y | X) =</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 </a:t>
              </a:r>
              <a:endParaRPr lang="en-IN" sz="2000" dirty="0">
                <a:solidFill>
                  <a:schemeClr val="tx1">
                    <a:lumMod val="65000"/>
                    <a:lumOff val="35000"/>
                  </a:schemeClr>
                </a:solidFill>
                <a:latin typeface="Open Sans" panose="020B0606030504020204"/>
              </a:endParaRPr>
            </a:p>
          </p:txBody>
        </p:sp>
        <p:pic>
          <p:nvPicPr>
            <p:cNvPr id="29" name="Picture 28">
              <a:extLst>
                <a:ext uri="{FF2B5EF4-FFF2-40B4-BE49-F238E27FC236}">
                  <a16:creationId xmlns:a16="http://schemas.microsoft.com/office/drawing/2014/main" id="{80A77EF7-B57E-44F8-85BB-4E585C57D168}"/>
                </a:ext>
              </a:extLst>
            </p:cNvPr>
            <p:cNvPicPr>
              <a:picLocks noChangeAspect="1"/>
            </p:cNvPicPr>
            <p:nvPr/>
          </p:nvPicPr>
          <p:blipFill>
            <a:blip r:embed="rId5">
              <a:clrChange>
                <a:clrFrom>
                  <a:srgbClr val="FEFEFE"/>
                </a:clrFrom>
                <a:clrTo>
                  <a:srgbClr val="FEFEFE">
                    <a:alpha val="0"/>
                  </a:srgbClr>
                </a:clrTo>
              </a:clrChange>
            </a:blip>
            <a:stretch>
              <a:fillRect/>
            </a:stretch>
          </p:blipFill>
          <p:spPr>
            <a:xfrm>
              <a:off x="9055621" y="5085811"/>
              <a:ext cx="807819" cy="599997"/>
            </a:xfrm>
            <a:prstGeom prst="rect">
              <a:avLst/>
            </a:prstGeom>
          </p:spPr>
        </p:pic>
      </p:grpSp>
      <p:pic>
        <p:nvPicPr>
          <p:cNvPr id="33" name="Picture 32">
            <a:extLst>
              <a:ext uri="{FF2B5EF4-FFF2-40B4-BE49-F238E27FC236}">
                <a16:creationId xmlns:a16="http://schemas.microsoft.com/office/drawing/2014/main" id="{A14B5F23-0672-4F42-B2BE-7F34B96CF02F}"/>
              </a:ext>
            </a:extLst>
          </p:cNvPr>
          <p:cNvPicPr>
            <a:picLocks noChangeAspect="1"/>
          </p:cNvPicPr>
          <p:nvPr/>
        </p:nvPicPr>
        <p:blipFill>
          <a:blip r:embed="rId6">
            <a:clrChange>
              <a:clrFrom>
                <a:srgbClr val="FEFEFE"/>
              </a:clrFrom>
              <a:clrTo>
                <a:srgbClr val="FEFEFE">
                  <a:alpha val="0"/>
                </a:srgbClr>
              </a:clrTo>
            </a:clrChange>
          </a:blip>
          <a:stretch>
            <a:fillRect/>
          </a:stretch>
        </p:blipFill>
        <p:spPr>
          <a:xfrm>
            <a:off x="11420526" y="7587555"/>
            <a:ext cx="1037273" cy="628650"/>
          </a:xfrm>
          <a:prstGeom prst="rect">
            <a:avLst/>
          </a:prstGeom>
        </p:spPr>
      </p:pic>
    </p:spTree>
    <p:extLst>
      <p:ext uri="{BB962C8B-B14F-4D97-AF65-F5344CB8AC3E}">
        <p14:creationId xmlns:p14="http://schemas.microsoft.com/office/powerpoint/2010/main" val="114362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80F425F-4003-47E9-AC26-9C4D1306B9E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Association Rule: Example</a:t>
            </a:r>
          </a:p>
        </p:txBody>
      </p:sp>
      <p:pic>
        <p:nvPicPr>
          <p:cNvPr id="4" name="Shape 375">
            <a:extLst>
              <a:ext uri="{FF2B5EF4-FFF2-40B4-BE49-F238E27FC236}">
                <a16:creationId xmlns:a16="http://schemas.microsoft.com/office/drawing/2014/main" id="{73C83116-4CC0-4092-B85F-166B610F3F09}"/>
              </a:ext>
            </a:extLst>
          </p:cNvPr>
          <p:cNvPicPr preferRelativeResize="0"/>
          <p:nvPr/>
        </p:nvPicPr>
        <p:blipFill rotWithShape="1">
          <a:blip r:embed="rId3">
            <a:alphaModFix/>
          </a:blip>
          <a:srcRect/>
          <a:stretch/>
        </p:blipFill>
        <p:spPr>
          <a:xfrm>
            <a:off x="5663465" y="829986"/>
            <a:ext cx="5043100" cy="253919"/>
          </a:xfrm>
          <a:prstGeom prst="rect">
            <a:avLst/>
          </a:prstGeom>
          <a:noFill/>
          <a:ln>
            <a:noFill/>
          </a:ln>
        </p:spPr>
      </p:pic>
      <p:sp>
        <p:nvSpPr>
          <p:cNvPr id="5" name="Right Arrow 11">
            <a:extLst>
              <a:ext uri="{FF2B5EF4-FFF2-40B4-BE49-F238E27FC236}">
                <a16:creationId xmlns:a16="http://schemas.microsoft.com/office/drawing/2014/main" id="{5150BE05-C1C5-4D4A-A076-CAD6F516DAAB}"/>
              </a:ext>
            </a:extLst>
          </p:cNvPr>
          <p:cNvSpPr/>
          <p:nvPr/>
        </p:nvSpPr>
        <p:spPr>
          <a:xfrm>
            <a:off x="1278789" y="2696291"/>
            <a:ext cx="816867" cy="771099"/>
          </a:xfrm>
          <a:prstGeom prst="rightArrow">
            <a:avLst>
              <a:gd name="adj1" fmla="val 52703"/>
              <a:gd name="adj2" fmla="val 50000"/>
            </a:avLst>
          </a:prstGeom>
          <a:solidFill>
            <a:srgbClr val="66C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nvGrpSpPr>
          <p:cNvPr id="6" name="Group 5">
            <a:extLst>
              <a:ext uri="{FF2B5EF4-FFF2-40B4-BE49-F238E27FC236}">
                <a16:creationId xmlns:a16="http://schemas.microsoft.com/office/drawing/2014/main" id="{0F2C9386-DE31-4DB4-9931-EC54563F3655}"/>
              </a:ext>
            </a:extLst>
          </p:cNvPr>
          <p:cNvGrpSpPr/>
          <p:nvPr/>
        </p:nvGrpSpPr>
        <p:grpSpPr>
          <a:xfrm>
            <a:off x="1856640" y="2762320"/>
            <a:ext cx="7613650" cy="638742"/>
            <a:chOff x="4702175" y="2133408"/>
            <a:chExt cx="7613650" cy="638742"/>
          </a:xfrm>
        </p:grpSpPr>
        <p:sp>
          <p:nvSpPr>
            <p:cNvPr id="7" name="Chevron 10">
              <a:extLst>
                <a:ext uri="{FF2B5EF4-FFF2-40B4-BE49-F238E27FC236}">
                  <a16:creationId xmlns:a16="http://schemas.microsoft.com/office/drawing/2014/main" id="{A2D64EB1-214C-4893-9115-1DD153BF2F5B}"/>
                </a:ext>
              </a:extLst>
            </p:cNvPr>
            <p:cNvSpPr/>
            <p:nvPr/>
          </p:nvSpPr>
          <p:spPr>
            <a:xfrm>
              <a:off x="4702175" y="2133408"/>
              <a:ext cx="7613650" cy="638742"/>
            </a:xfrm>
            <a:prstGeom prst="chevron">
              <a:avLst/>
            </a:prstGeom>
            <a:solidFill>
              <a:srgbClr val="66C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a:solidFill>
                  <a:schemeClr val="tx1">
                    <a:lumMod val="65000"/>
                    <a:lumOff val="35000"/>
                  </a:schemeClr>
                </a:solidFill>
                <a:latin typeface="Open Sans" panose="020B0606030504020204"/>
              </a:endParaRPr>
            </a:p>
          </p:txBody>
        </p:sp>
        <p:sp>
          <p:nvSpPr>
            <p:cNvPr id="8" name="Rectangle 7">
              <a:extLst>
                <a:ext uri="{FF2B5EF4-FFF2-40B4-BE49-F238E27FC236}">
                  <a16:creationId xmlns:a16="http://schemas.microsoft.com/office/drawing/2014/main" id="{26D3B585-8C19-403F-AEF8-9E63C77CCE7F}"/>
                </a:ext>
              </a:extLst>
            </p:cNvPr>
            <p:cNvSpPr/>
            <p:nvPr/>
          </p:nvSpPr>
          <p:spPr>
            <a:xfrm>
              <a:off x="5386026" y="2255764"/>
              <a:ext cx="1388522" cy="400110"/>
            </a:xfrm>
            <a:prstGeom prst="rect">
              <a:avLst/>
            </a:prstGeom>
          </p:spPr>
          <p:txBody>
            <a:bodyPr wrap="none">
              <a:spAutoFit/>
            </a:bodyPr>
            <a:lstStyle/>
            <a:p>
              <a:pPr defTabSz="1219170"/>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P1 : A, B, C</a:t>
              </a:r>
            </a:p>
          </p:txBody>
        </p:sp>
      </p:grpSp>
      <p:sp>
        <p:nvSpPr>
          <p:cNvPr id="9" name="Right Arrow 61">
            <a:extLst>
              <a:ext uri="{FF2B5EF4-FFF2-40B4-BE49-F238E27FC236}">
                <a16:creationId xmlns:a16="http://schemas.microsoft.com/office/drawing/2014/main" id="{EBF1739E-8122-472F-9CC8-1443B65257C6}"/>
              </a:ext>
            </a:extLst>
          </p:cNvPr>
          <p:cNvSpPr/>
          <p:nvPr/>
        </p:nvSpPr>
        <p:spPr>
          <a:xfrm>
            <a:off x="1278789" y="3589746"/>
            <a:ext cx="816867" cy="771099"/>
          </a:xfrm>
          <a:prstGeom prst="rightArrow">
            <a:avLst>
              <a:gd name="adj1" fmla="val 52703"/>
              <a:gd name="adj2" fmla="val 50000"/>
            </a:avLst>
          </a:prstGeom>
          <a:solidFill>
            <a:srgbClr val="24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nvGrpSpPr>
          <p:cNvPr id="10" name="Group 9">
            <a:extLst>
              <a:ext uri="{FF2B5EF4-FFF2-40B4-BE49-F238E27FC236}">
                <a16:creationId xmlns:a16="http://schemas.microsoft.com/office/drawing/2014/main" id="{9875450D-FD38-4A3D-A472-53F472BF842D}"/>
              </a:ext>
            </a:extLst>
          </p:cNvPr>
          <p:cNvGrpSpPr/>
          <p:nvPr/>
        </p:nvGrpSpPr>
        <p:grpSpPr>
          <a:xfrm>
            <a:off x="1856640" y="3655775"/>
            <a:ext cx="7613650" cy="638742"/>
            <a:chOff x="4702175" y="3026863"/>
            <a:chExt cx="7613650" cy="638742"/>
          </a:xfrm>
        </p:grpSpPr>
        <p:sp>
          <p:nvSpPr>
            <p:cNvPr id="11" name="Chevron 60">
              <a:extLst>
                <a:ext uri="{FF2B5EF4-FFF2-40B4-BE49-F238E27FC236}">
                  <a16:creationId xmlns:a16="http://schemas.microsoft.com/office/drawing/2014/main" id="{BE7EAAD9-B072-49FF-B59E-DE3B732C86A2}"/>
                </a:ext>
              </a:extLst>
            </p:cNvPr>
            <p:cNvSpPr/>
            <p:nvPr/>
          </p:nvSpPr>
          <p:spPr>
            <a:xfrm>
              <a:off x="4702175" y="3026863"/>
              <a:ext cx="7613650" cy="638742"/>
            </a:xfrm>
            <a:prstGeom prst="chevron">
              <a:avLst/>
            </a:prstGeom>
            <a:solidFill>
              <a:srgbClr val="24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a:solidFill>
                  <a:schemeClr val="tx1">
                    <a:lumMod val="65000"/>
                    <a:lumOff val="35000"/>
                  </a:schemeClr>
                </a:solidFill>
                <a:latin typeface="Open Sans" panose="020B0606030504020204"/>
              </a:endParaRPr>
            </a:p>
          </p:txBody>
        </p:sp>
        <p:sp>
          <p:nvSpPr>
            <p:cNvPr id="12" name="Rectangle 11">
              <a:extLst>
                <a:ext uri="{FF2B5EF4-FFF2-40B4-BE49-F238E27FC236}">
                  <a16:creationId xmlns:a16="http://schemas.microsoft.com/office/drawing/2014/main" id="{E6DA96D2-01DB-4310-8C08-12200974820F}"/>
                </a:ext>
              </a:extLst>
            </p:cNvPr>
            <p:cNvSpPr/>
            <p:nvPr/>
          </p:nvSpPr>
          <p:spPr>
            <a:xfrm>
              <a:off x="5386026" y="3133995"/>
              <a:ext cx="1420582" cy="400110"/>
            </a:xfrm>
            <a:prstGeom prst="rect">
              <a:avLst/>
            </a:prstGeom>
          </p:spPr>
          <p:txBody>
            <a:bodyPr wrap="none">
              <a:spAutoFit/>
            </a:bodyPr>
            <a:lstStyle/>
            <a:p>
              <a:pPr defTabSz="1219170"/>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P2 : A, C, D</a:t>
              </a:r>
            </a:p>
          </p:txBody>
        </p:sp>
      </p:grpSp>
      <p:sp>
        <p:nvSpPr>
          <p:cNvPr id="13" name="Right Arrow 65">
            <a:extLst>
              <a:ext uri="{FF2B5EF4-FFF2-40B4-BE49-F238E27FC236}">
                <a16:creationId xmlns:a16="http://schemas.microsoft.com/office/drawing/2014/main" id="{5FA4CFAE-C780-46E3-90CC-C027EE67ED48}"/>
              </a:ext>
            </a:extLst>
          </p:cNvPr>
          <p:cNvSpPr/>
          <p:nvPr/>
        </p:nvSpPr>
        <p:spPr>
          <a:xfrm>
            <a:off x="1278789" y="4483201"/>
            <a:ext cx="816867" cy="771099"/>
          </a:xfrm>
          <a:prstGeom prst="rightArrow">
            <a:avLst>
              <a:gd name="adj1" fmla="val 52703"/>
              <a:gd name="adj2" fmla="val 50000"/>
            </a:avLst>
          </a:prstGeom>
          <a:solidFill>
            <a:srgbClr val="BA9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nvGrpSpPr>
          <p:cNvPr id="14" name="Group 13">
            <a:extLst>
              <a:ext uri="{FF2B5EF4-FFF2-40B4-BE49-F238E27FC236}">
                <a16:creationId xmlns:a16="http://schemas.microsoft.com/office/drawing/2014/main" id="{1BD3F0DF-3B33-40DB-BF0A-0148DFE247D3}"/>
              </a:ext>
            </a:extLst>
          </p:cNvPr>
          <p:cNvGrpSpPr/>
          <p:nvPr/>
        </p:nvGrpSpPr>
        <p:grpSpPr>
          <a:xfrm>
            <a:off x="1856640" y="4549230"/>
            <a:ext cx="7613650" cy="638742"/>
            <a:chOff x="4702175" y="3920318"/>
            <a:chExt cx="7613650" cy="638742"/>
          </a:xfrm>
        </p:grpSpPr>
        <p:sp>
          <p:nvSpPr>
            <p:cNvPr id="15" name="Chevron 64">
              <a:extLst>
                <a:ext uri="{FF2B5EF4-FFF2-40B4-BE49-F238E27FC236}">
                  <a16:creationId xmlns:a16="http://schemas.microsoft.com/office/drawing/2014/main" id="{420A8ADE-506D-4058-BF48-ABEE7302BF27}"/>
                </a:ext>
              </a:extLst>
            </p:cNvPr>
            <p:cNvSpPr/>
            <p:nvPr/>
          </p:nvSpPr>
          <p:spPr>
            <a:xfrm>
              <a:off x="4702175" y="3920318"/>
              <a:ext cx="7613650" cy="638742"/>
            </a:xfrm>
            <a:prstGeom prst="chevron">
              <a:avLst/>
            </a:prstGeom>
            <a:solidFill>
              <a:srgbClr val="BA9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a:solidFill>
                  <a:schemeClr val="tx1">
                    <a:lumMod val="65000"/>
                    <a:lumOff val="35000"/>
                  </a:schemeClr>
                </a:solidFill>
                <a:latin typeface="Open Sans" panose="020B0606030504020204"/>
              </a:endParaRPr>
            </a:p>
          </p:txBody>
        </p:sp>
        <p:sp>
          <p:nvSpPr>
            <p:cNvPr id="16" name="Rectangle 15">
              <a:extLst>
                <a:ext uri="{FF2B5EF4-FFF2-40B4-BE49-F238E27FC236}">
                  <a16:creationId xmlns:a16="http://schemas.microsoft.com/office/drawing/2014/main" id="{F2B0518F-9FFE-4CC8-91FB-52F7B64EB531}"/>
                </a:ext>
              </a:extLst>
            </p:cNvPr>
            <p:cNvSpPr/>
            <p:nvPr/>
          </p:nvSpPr>
          <p:spPr>
            <a:xfrm>
              <a:off x="5382018" y="4017033"/>
              <a:ext cx="1402948" cy="400110"/>
            </a:xfrm>
            <a:prstGeom prst="rect">
              <a:avLst/>
            </a:prstGeom>
          </p:spPr>
          <p:txBody>
            <a:bodyPr wrap="none">
              <a:spAutoFit/>
            </a:bodyPr>
            <a:lstStyle/>
            <a:p>
              <a:pPr defTabSz="1219170"/>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P3 : B, C, D</a:t>
              </a:r>
            </a:p>
          </p:txBody>
        </p:sp>
      </p:grpSp>
      <p:sp>
        <p:nvSpPr>
          <p:cNvPr id="17" name="Right Arrow 69">
            <a:extLst>
              <a:ext uri="{FF2B5EF4-FFF2-40B4-BE49-F238E27FC236}">
                <a16:creationId xmlns:a16="http://schemas.microsoft.com/office/drawing/2014/main" id="{D106EACD-266E-4474-B6B7-592F7492CC23}"/>
              </a:ext>
            </a:extLst>
          </p:cNvPr>
          <p:cNvSpPr/>
          <p:nvPr/>
        </p:nvSpPr>
        <p:spPr>
          <a:xfrm>
            <a:off x="1278789" y="5376656"/>
            <a:ext cx="816867" cy="771099"/>
          </a:xfrm>
          <a:prstGeom prst="rightArrow">
            <a:avLst>
              <a:gd name="adj1" fmla="val 52703"/>
              <a:gd name="adj2" fmla="val 50000"/>
            </a:avLst>
          </a:prstGeom>
          <a:solidFill>
            <a:srgbClr val="FAA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nvGrpSpPr>
          <p:cNvPr id="18" name="Group 17">
            <a:extLst>
              <a:ext uri="{FF2B5EF4-FFF2-40B4-BE49-F238E27FC236}">
                <a16:creationId xmlns:a16="http://schemas.microsoft.com/office/drawing/2014/main" id="{6CD82F04-5B93-4A61-AC1D-366E176F76F6}"/>
              </a:ext>
            </a:extLst>
          </p:cNvPr>
          <p:cNvGrpSpPr/>
          <p:nvPr/>
        </p:nvGrpSpPr>
        <p:grpSpPr>
          <a:xfrm>
            <a:off x="1856640" y="5442685"/>
            <a:ext cx="7613650" cy="638742"/>
            <a:chOff x="4702175" y="4813773"/>
            <a:chExt cx="7613650" cy="638742"/>
          </a:xfrm>
        </p:grpSpPr>
        <p:sp>
          <p:nvSpPr>
            <p:cNvPr id="19" name="Chevron 68">
              <a:extLst>
                <a:ext uri="{FF2B5EF4-FFF2-40B4-BE49-F238E27FC236}">
                  <a16:creationId xmlns:a16="http://schemas.microsoft.com/office/drawing/2014/main" id="{1B89DD42-9B53-45A4-92C2-4C3219B60D32}"/>
                </a:ext>
              </a:extLst>
            </p:cNvPr>
            <p:cNvSpPr/>
            <p:nvPr/>
          </p:nvSpPr>
          <p:spPr>
            <a:xfrm>
              <a:off x="4702175" y="4813773"/>
              <a:ext cx="7613650" cy="638742"/>
            </a:xfrm>
            <a:prstGeom prst="chevron">
              <a:avLst/>
            </a:prstGeom>
            <a:solidFill>
              <a:srgbClr val="FAA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a:solidFill>
                  <a:schemeClr val="tx1">
                    <a:lumMod val="65000"/>
                    <a:lumOff val="35000"/>
                  </a:schemeClr>
                </a:solidFill>
                <a:latin typeface="Open Sans" panose="020B0606030504020204"/>
              </a:endParaRPr>
            </a:p>
          </p:txBody>
        </p:sp>
        <p:sp>
          <p:nvSpPr>
            <p:cNvPr id="20" name="Rectangle 19">
              <a:extLst>
                <a:ext uri="{FF2B5EF4-FFF2-40B4-BE49-F238E27FC236}">
                  <a16:creationId xmlns:a16="http://schemas.microsoft.com/office/drawing/2014/main" id="{7629B0D0-0CE4-4750-81CC-70BC4D550BE1}"/>
                </a:ext>
              </a:extLst>
            </p:cNvPr>
            <p:cNvSpPr/>
            <p:nvPr/>
          </p:nvSpPr>
          <p:spPr>
            <a:xfrm>
              <a:off x="5379614" y="4933089"/>
              <a:ext cx="1391728" cy="400110"/>
            </a:xfrm>
            <a:prstGeom prst="rect">
              <a:avLst/>
            </a:prstGeom>
          </p:spPr>
          <p:txBody>
            <a:bodyPr wrap="none">
              <a:spAutoFit/>
            </a:bodyPr>
            <a:lstStyle/>
            <a:p>
              <a:pPr defTabSz="1219170"/>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P4 : A, D, E</a:t>
              </a:r>
            </a:p>
          </p:txBody>
        </p:sp>
      </p:grpSp>
      <p:sp>
        <p:nvSpPr>
          <p:cNvPr id="21" name="Right Arrow 73">
            <a:extLst>
              <a:ext uri="{FF2B5EF4-FFF2-40B4-BE49-F238E27FC236}">
                <a16:creationId xmlns:a16="http://schemas.microsoft.com/office/drawing/2014/main" id="{55FCA676-DE1E-424C-AD3E-3952F40E354A}"/>
              </a:ext>
            </a:extLst>
          </p:cNvPr>
          <p:cNvSpPr/>
          <p:nvPr/>
        </p:nvSpPr>
        <p:spPr>
          <a:xfrm>
            <a:off x="1278789" y="6270111"/>
            <a:ext cx="816867" cy="771099"/>
          </a:xfrm>
          <a:prstGeom prst="rightArrow">
            <a:avLst>
              <a:gd name="adj1" fmla="val 52703"/>
              <a:gd name="adj2" fmla="val 50000"/>
            </a:avLst>
          </a:prstGeom>
          <a:solidFill>
            <a:srgbClr val="F49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nvGrpSpPr>
          <p:cNvPr id="22" name="Group 21">
            <a:extLst>
              <a:ext uri="{FF2B5EF4-FFF2-40B4-BE49-F238E27FC236}">
                <a16:creationId xmlns:a16="http://schemas.microsoft.com/office/drawing/2014/main" id="{12735194-C42F-4352-A15E-8EEBF5903D33}"/>
              </a:ext>
            </a:extLst>
          </p:cNvPr>
          <p:cNvGrpSpPr/>
          <p:nvPr/>
        </p:nvGrpSpPr>
        <p:grpSpPr>
          <a:xfrm>
            <a:off x="1856640" y="6336140"/>
            <a:ext cx="7613650" cy="638742"/>
            <a:chOff x="4702175" y="5707228"/>
            <a:chExt cx="7613650" cy="638742"/>
          </a:xfrm>
        </p:grpSpPr>
        <p:sp>
          <p:nvSpPr>
            <p:cNvPr id="23" name="Chevron 72">
              <a:extLst>
                <a:ext uri="{FF2B5EF4-FFF2-40B4-BE49-F238E27FC236}">
                  <a16:creationId xmlns:a16="http://schemas.microsoft.com/office/drawing/2014/main" id="{B386B160-EFB6-438B-BFF0-653216CEEE51}"/>
                </a:ext>
              </a:extLst>
            </p:cNvPr>
            <p:cNvSpPr/>
            <p:nvPr/>
          </p:nvSpPr>
          <p:spPr>
            <a:xfrm>
              <a:off x="4702175" y="5707228"/>
              <a:ext cx="7613650" cy="638742"/>
            </a:xfrm>
            <a:prstGeom prst="chevron">
              <a:avLst/>
            </a:prstGeom>
            <a:solidFill>
              <a:srgbClr val="F49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a:solidFill>
                  <a:schemeClr val="tx1">
                    <a:lumMod val="65000"/>
                    <a:lumOff val="35000"/>
                  </a:schemeClr>
                </a:solidFill>
                <a:latin typeface="Open Sans" panose="020B0606030504020204"/>
              </a:endParaRPr>
            </a:p>
          </p:txBody>
        </p:sp>
        <p:sp>
          <p:nvSpPr>
            <p:cNvPr id="24" name="Rectangle 23">
              <a:extLst>
                <a:ext uri="{FF2B5EF4-FFF2-40B4-BE49-F238E27FC236}">
                  <a16:creationId xmlns:a16="http://schemas.microsoft.com/office/drawing/2014/main" id="{FBC7CC9B-B32C-4D63-BF35-EE69DB03C9CA}"/>
                </a:ext>
              </a:extLst>
            </p:cNvPr>
            <p:cNvSpPr/>
            <p:nvPr/>
          </p:nvSpPr>
          <p:spPr>
            <a:xfrm>
              <a:off x="5379614" y="5826544"/>
              <a:ext cx="1353256" cy="400110"/>
            </a:xfrm>
            <a:prstGeom prst="rect">
              <a:avLst/>
            </a:prstGeom>
          </p:spPr>
          <p:txBody>
            <a:bodyPr wrap="none">
              <a:spAutoFit/>
            </a:bodyPr>
            <a:lstStyle/>
            <a:p>
              <a:pPr defTabSz="1219170"/>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P5 : B, C, E</a:t>
              </a: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grpSp>
      <p:sp>
        <p:nvSpPr>
          <p:cNvPr id="25" name="Rectangle 24">
            <a:extLst>
              <a:ext uri="{FF2B5EF4-FFF2-40B4-BE49-F238E27FC236}">
                <a16:creationId xmlns:a16="http://schemas.microsoft.com/office/drawing/2014/main" id="{C368E3B4-82B5-49B8-8725-48A27664B4E3}"/>
              </a:ext>
            </a:extLst>
          </p:cNvPr>
          <p:cNvSpPr/>
          <p:nvPr/>
        </p:nvSpPr>
        <p:spPr>
          <a:xfrm>
            <a:off x="4032250" y="1305123"/>
            <a:ext cx="8128000" cy="496674"/>
          </a:xfrm>
          <a:prstGeom prst="rect">
            <a:avLst/>
          </a:prstGeom>
        </p:spPr>
        <p:txBody>
          <a:bodyPr>
            <a:spAutoFit/>
          </a:bodyPr>
          <a:lstStyle/>
          <a:p>
            <a:pPr algn="ctr">
              <a:lnSpc>
                <a:spcPct val="150000"/>
              </a:lnSpc>
              <a:buClr>
                <a:schemeClr val="accent1"/>
              </a:buClr>
              <a:buSzPct val="100000"/>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Suppose there are five transactions P1,P2,P3,P4,P5 as given below:</a:t>
            </a:r>
          </a:p>
        </p:txBody>
      </p:sp>
      <p:cxnSp>
        <p:nvCxnSpPr>
          <p:cNvPr id="28" name="Straight Connector 27">
            <a:extLst>
              <a:ext uri="{FF2B5EF4-FFF2-40B4-BE49-F238E27FC236}">
                <a16:creationId xmlns:a16="http://schemas.microsoft.com/office/drawing/2014/main" id="{6A2D7B38-4FB7-411C-8DD9-1B807A514E17}"/>
              </a:ext>
            </a:extLst>
          </p:cNvPr>
          <p:cNvCxnSpPr/>
          <p:nvPr/>
        </p:nvCxnSpPr>
        <p:spPr>
          <a:xfrm>
            <a:off x="9980579" y="2286937"/>
            <a:ext cx="0" cy="5518236"/>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Folded Corner 28">
            <a:extLst>
              <a:ext uri="{FF2B5EF4-FFF2-40B4-BE49-F238E27FC236}">
                <a16:creationId xmlns:a16="http://schemas.microsoft.com/office/drawing/2014/main" id="{6EC23F2A-0E7D-4134-A6A8-830A08FEE4A5}"/>
              </a:ext>
            </a:extLst>
          </p:cNvPr>
          <p:cNvSpPr/>
          <p:nvPr/>
        </p:nvSpPr>
        <p:spPr>
          <a:xfrm>
            <a:off x="10706565" y="2762320"/>
            <a:ext cx="4902729" cy="4212562"/>
          </a:xfrm>
          <a:prstGeom prst="foldedCorner">
            <a:avLst>
              <a:gd name="adj" fmla="val 15281"/>
            </a:avLst>
          </a:prstGeom>
          <a:solidFill>
            <a:srgbClr val="EFD5C3"/>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buClr>
                <a:schemeClr val="bg1"/>
              </a:buClr>
              <a:buSzPct val="100000"/>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Here,</a:t>
            </a:r>
          </a:p>
          <a:p>
            <a:pPr marL="342900" indent="-342900" algn="just">
              <a:lnSpc>
                <a:spcPct val="150000"/>
              </a:lnSpc>
              <a:buClr>
                <a:schemeClr val="tx1">
                  <a:lumMod val="65000"/>
                  <a:lumOff val="35000"/>
                </a:schemeClr>
              </a:buClr>
              <a:buSzPct val="100000"/>
              <a:buFont typeface="Wingdings" panose="05000000000000000000" pitchFamily="2" charset="2"/>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A,B,C,D,E are items in a store, </a:t>
            </a:r>
            <a:r>
              <a:rPr lang="en-US" sz="2000" kern="0" dirty="0">
                <a:solidFill>
                  <a:schemeClr val="tx1">
                    <a:lumMod val="65000"/>
                    <a:lumOff val="35000"/>
                  </a:schemeClr>
                </a:solidFill>
                <a:latin typeface="Open Sans" panose="020B0606030504020204"/>
                <a:ea typeface="Tahoma" panose="020B0604030504040204" pitchFamily="34" charset="0"/>
                <a:cs typeface="Times New Roman" panose="02020603050405020304" pitchFamily="18" charset="0"/>
                <a:sym typeface="Calibri"/>
              </a:rPr>
              <a:t>I</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 = {A,B,C,D,E} </a:t>
            </a:r>
          </a:p>
          <a:p>
            <a:pPr marL="350838" lvl="1" indent="-350838" algn="just">
              <a:lnSpc>
                <a:spcPct val="150000"/>
              </a:lnSpc>
              <a:buClr>
                <a:schemeClr val="tx1">
                  <a:lumMod val="65000"/>
                  <a:lumOff val="35000"/>
                </a:schemeClr>
              </a:buClr>
              <a:buSzPct val="100000"/>
              <a:buFont typeface="Wingdings" panose="05000000000000000000" pitchFamily="2" charset="2"/>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Set of all transactions P = {P1,P2,P3,P4,P5}</a:t>
            </a:r>
          </a:p>
          <a:p>
            <a:pPr marL="350838" lvl="1" indent="-350838" algn="just">
              <a:lnSpc>
                <a:spcPct val="150000"/>
              </a:lnSpc>
              <a:buClr>
                <a:schemeClr val="tx1">
                  <a:lumMod val="65000"/>
                  <a:lumOff val="35000"/>
                </a:schemeClr>
              </a:buClr>
              <a:buSzPct val="100000"/>
              <a:buFont typeface="Wingdings" panose="05000000000000000000" pitchFamily="2" charset="2"/>
              <a:buChar char="§"/>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Each transaction is a set of items, P</a:t>
            </a:r>
            <a:r>
              <a:rPr lang="en-US" sz="2000" dirty="0">
                <a:solidFill>
                  <a:schemeClr val="tx1">
                    <a:lumMod val="65000"/>
                    <a:lumOff val="35000"/>
                  </a:schemeClr>
                </a:solidFill>
                <a:latin typeface="Open Sans" panose="020B0606030504020204"/>
              </a:rPr>
              <a:t> ⊆ </a:t>
            </a:r>
            <a:r>
              <a:rPr lang="en-US" sz="2000" kern="0" dirty="0">
                <a:solidFill>
                  <a:schemeClr val="tx1">
                    <a:lumMod val="65000"/>
                    <a:lumOff val="35000"/>
                  </a:schemeClr>
                </a:solidFill>
                <a:latin typeface="Open Sans" panose="020B0606030504020204"/>
                <a:ea typeface="Tahoma" panose="020B0604030504040204" pitchFamily="34" charset="0"/>
                <a:cs typeface="Times New Roman" panose="02020603050405020304" pitchFamily="18" charset="0"/>
                <a:sym typeface="Calibri"/>
              </a:rPr>
              <a:t>I</a:t>
            </a:r>
            <a:endPar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endParaRPr>
          </a:p>
          <a:p>
            <a:pPr algn="ctr"/>
            <a:endParaRPr lang="en-IN" sz="20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359866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A48C1B4-7A66-4E4C-B34A-6A9AD04000D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Association Rule: Example (Contd.)</a:t>
            </a:r>
          </a:p>
        </p:txBody>
      </p:sp>
      <p:pic>
        <p:nvPicPr>
          <p:cNvPr id="4" name="Shape 375">
            <a:extLst>
              <a:ext uri="{FF2B5EF4-FFF2-40B4-BE49-F238E27FC236}">
                <a16:creationId xmlns:a16="http://schemas.microsoft.com/office/drawing/2014/main" id="{029EEE71-6177-4A5A-B2F6-87BD2ACD1C7B}"/>
              </a:ext>
            </a:extLst>
          </p:cNvPr>
          <p:cNvPicPr preferRelativeResize="0"/>
          <p:nvPr/>
        </p:nvPicPr>
        <p:blipFill rotWithShape="1">
          <a:blip r:embed="rId3">
            <a:alphaModFix/>
          </a:blip>
          <a:srcRect/>
          <a:stretch/>
        </p:blipFill>
        <p:spPr>
          <a:xfrm>
            <a:off x="5038928" y="829986"/>
            <a:ext cx="6197163" cy="257873"/>
          </a:xfrm>
          <a:prstGeom prst="rect">
            <a:avLst/>
          </a:prstGeom>
          <a:noFill/>
          <a:ln>
            <a:noFill/>
          </a:ln>
        </p:spPr>
      </p:pic>
      <p:sp>
        <p:nvSpPr>
          <p:cNvPr id="5" name="Rectangle 4">
            <a:extLst>
              <a:ext uri="{FF2B5EF4-FFF2-40B4-BE49-F238E27FC236}">
                <a16:creationId xmlns:a16="http://schemas.microsoft.com/office/drawing/2014/main" id="{8A16362A-209F-450E-B72E-A32228332FDF}"/>
              </a:ext>
            </a:extLst>
          </p:cNvPr>
          <p:cNvSpPr/>
          <p:nvPr/>
        </p:nvSpPr>
        <p:spPr>
          <a:xfrm>
            <a:off x="2670783" y="1237158"/>
            <a:ext cx="10914434" cy="400110"/>
          </a:xfrm>
          <a:prstGeom prst="rect">
            <a:avLst/>
          </a:prstGeom>
        </p:spPr>
        <p:txBody>
          <a:bodyPr wrap="square">
            <a:spAutoFit/>
          </a:bodyPr>
          <a:lstStyle/>
          <a:p>
            <a:pPr algn="just">
              <a:buClr>
                <a:schemeClr val="tx1">
                  <a:lumMod val="65000"/>
                  <a:lumOff val="35000"/>
                </a:schemeClr>
              </a:buClr>
              <a:buSzPct val="100000"/>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Consider, you made some association rules using the transaction database as given below:</a:t>
            </a:r>
          </a:p>
        </p:txBody>
      </p:sp>
      <p:grpSp>
        <p:nvGrpSpPr>
          <p:cNvPr id="8" name="Group 7">
            <a:extLst>
              <a:ext uri="{FF2B5EF4-FFF2-40B4-BE49-F238E27FC236}">
                <a16:creationId xmlns:a16="http://schemas.microsoft.com/office/drawing/2014/main" id="{9B2BB119-8C09-4921-A3FA-68C3BAC0D86D}"/>
              </a:ext>
            </a:extLst>
          </p:cNvPr>
          <p:cNvGrpSpPr/>
          <p:nvPr/>
        </p:nvGrpSpPr>
        <p:grpSpPr>
          <a:xfrm>
            <a:off x="5883072" y="1987464"/>
            <a:ext cx="4489855" cy="2584536"/>
            <a:chOff x="3638145" y="1637268"/>
            <a:chExt cx="4489855" cy="2584536"/>
          </a:xfrm>
          <a:solidFill>
            <a:srgbClr val="5EB9C2"/>
          </a:solidFill>
        </p:grpSpPr>
        <p:sp>
          <p:nvSpPr>
            <p:cNvPr id="7" name="Isosceles Triangle 6">
              <a:extLst>
                <a:ext uri="{FF2B5EF4-FFF2-40B4-BE49-F238E27FC236}">
                  <a16:creationId xmlns:a16="http://schemas.microsoft.com/office/drawing/2014/main" id="{52A45806-E0FC-4E55-9826-A27220F496F7}"/>
                </a:ext>
              </a:extLst>
            </p:cNvPr>
            <p:cNvSpPr/>
            <p:nvPr/>
          </p:nvSpPr>
          <p:spPr>
            <a:xfrm>
              <a:off x="3638145" y="1637268"/>
              <a:ext cx="4489855" cy="2584536"/>
            </a:xfrm>
            <a:prstGeom prst="triangle">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C472221B-7CE2-444F-B41F-DBB857D4F79B}"/>
                </a:ext>
              </a:extLst>
            </p:cNvPr>
            <p:cNvSpPr/>
            <p:nvPr/>
          </p:nvSpPr>
          <p:spPr>
            <a:xfrm>
              <a:off x="5012446" y="2710080"/>
              <a:ext cx="1741251" cy="1323439"/>
            </a:xfrm>
            <a:prstGeom prst="rect">
              <a:avLst/>
            </a:prstGeom>
            <a:grpFill/>
          </p:spPr>
          <p:txBody>
            <a:bodyPr wrap="square">
              <a:spAutoFit/>
            </a:bodyPr>
            <a:lstStyle/>
            <a:p>
              <a:pPr algn="ctr">
                <a:buSzPct val="25000"/>
              </a:pP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A </a:t>
              </a: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D</a:t>
              </a:r>
              <a:endPar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endParaRPr>
            </a:p>
            <a:p>
              <a:pPr algn="ctr">
                <a:buSzPct val="25000"/>
              </a:pP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C </a:t>
              </a: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A</a:t>
              </a:r>
              <a:endPar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endParaRPr>
            </a:p>
            <a:p>
              <a:pPr algn="ctr">
                <a:buSzPct val="25000"/>
              </a:pP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A </a:t>
              </a: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C</a:t>
              </a:r>
            </a:p>
            <a:p>
              <a:pPr algn="ctr">
                <a:buSzPct val="25000"/>
              </a:pPr>
              <a:r>
                <a:rPr lang="en-US" sz="2000" b="1"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Symbol" panose="05050102010706020507" pitchFamily="18" charset="2"/>
                </a:rPr>
                <a:t>B and C  D</a:t>
              </a:r>
            </a:p>
          </p:txBody>
        </p:sp>
      </p:grpSp>
      <p:graphicFrame>
        <p:nvGraphicFramePr>
          <p:cNvPr id="9" name="Table 8">
            <a:extLst>
              <a:ext uri="{FF2B5EF4-FFF2-40B4-BE49-F238E27FC236}">
                <a16:creationId xmlns:a16="http://schemas.microsoft.com/office/drawing/2014/main" id="{9DEC7D76-AE57-4717-9170-19DDD04BE682}"/>
              </a:ext>
            </a:extLst>
          </p:cNvPr>
          <p:cNvGraphicFramePr>
            <a:graphicFrameLocks noGrp="1"/>
          </p:cNvGraphicFramePr>
          <p:nvPr>
            <p:extLst>
              <p:ext uri="{D42A27DB-BD31-4B8C-83A1-F6EECF244321}">
                <p14:modId xmlns:p14="http://schemas.microsoft.com/office/powerpoint/2010/main" val="1213372613"/>
              </p:ext>
            </p:extLst>
          </p:nvPr>
        </p:nvGraphicFramePr>
        <p:xfrm>
          <a:off x="5038927" y="5830795"/>
          <a:ext cx="6520175" cy="1981200"/>
        </p:xfrm>
        <a:graphic>
          <a:graphicData uri="http://schemas.openxmlformats.org/drawingml/2006/table">
            <a:tbl>
              <a:tblPr firstRow="1" bandRow="1">
                <a:tableStyleId>{72833802-FEF1-4C79-8D5D-14CF1EAF98D9}</a:tableStyleId>
              </a:tblPr>
              <a:tblGrid>
                <a:gridCol w="1654503">
                  <a:extLst>
                    <a:ext uri="{9D8B030D-6E8A-4147-A177-3AD203B41FA5}">
                      <a16:colId xmlns:a16="http://schemas.microsoft.com/office/drawing/2014/main" val="1437005774"/>
                    </a:ext>
                  </a:extLst>
                </a:gridCol>
                <a:gridCol w="1565157">
                  <a:extLst>
                    <a:ext uri="{9D8B030D-6E8A-4147-A177-3AD203B41FA5}">
                      <a16:colId xmlns:a16="http://schemas.microsoft.com/office/drawing/2014/main" val="2521165852"/>
                    </a:ext>
                  </a:extLst>
                </a:gridCol>
                <a:gridCol w="1735358">
                  <a:extLst>
                    <a:ext uri="{9D8B030D-6E8A-4147-A177-3AD203B41FA5}">
                      <a16:colId xmlns:a16="http://schemas.microsoft.com/office/drawing/2014/main" val="3618183066"/>
                    </a:ext>
                  </a:extLst>
                </a:gridCol>
                <a:gridCol w="1565157">
                  <a:extLst>
                    <a:ext uri="{9D8B030D-6E8A-4147-A177-3AD203B41FA5}">
                      <a16:colId xmlns:a16="http://schemas.microsoft.com/office/drawing/2014/main" val="3795158367"/>
                    </a:ext>
                  </a:extLst>
                </a:gridCol>
              </a:tblGrid>
              <a:tr h="345776">
                <a:tc>
                  <a:txBody>
                    <a:bodyPr/>
                    <a:lstStyle/>
                    <a:p>
                      <a:pPr algn="ctr"/>
                      <a:r>
                        <a:rPr lang="en-US" sz="2000" dirty="0">
                          <a:latin typeface="Open Sans" panose="020B0606030504020204"/>
                        </a:rPr>
                        <a:t>Rule</a:t>
                      </a:r>
                    </a:p>
                  </a:txBody>
                  <a:tcPr marL="75570" marR="75570" anchor="ctr"/>
                </a:tc>
                <a:tc>
                  <a:txBody>
                    <a:bodyPr/>
                    <a:lstStyle/>
                    <a:p>
                      <a:pPr algn="ctr"/>
                      <a:r>
                        <a:rPr lang="en-US" sz="2000" dirty="0">
                          <a:latin typeface="Open Sans" panose="020B0606030504020204"/>
                        </a:rPr>
                        <a:t>Support</a:t>
                      </a:r>
                    </a:p>
                  </a:txBody>
                  <a:tcPr marL="75570" marR="75570" anchor="ctr"/>
                </a:tc>
                <a:tc>
                  <a:txBody>
                    <a:bodyPr/>
                    <a:lstStyle/>
                    <a:p>
                      <a:pPr algn="ctr"/>
                      <a:r>
                        <a:rPr lang="en-US" sz="2000" dirty="0">
                          <a:latin typeface="Open Sans" panose="020B0606030504020204"/>
                        </a:rPr>
                        <a:t>Confidence</a:t>
                      </a:r>
                    </a:p>
                  </a:txBody>
                  <a:tcPr marL="75570" marR="75570" anchor="ctr"/>
                </a:tc>
                <a:tc>
                  <a:txBody>
                    <a:bodyPr/>
                    <a:lstStyle/>
                    <a:p>
                      <a:pPr algn="ctr"/>
                      <a:r>
                        <a:rPr lang="en-US" sz="2000" dirty="0">
                          <a:latin typeface="Open Sans" panose="020B0606030504020204"/>
                        </a:rPr>
                        <a:t>Lift</a:t>
                      </a:r>
                    </a:p>
                  </a:txBody>
                  <a:tcPr marL="75570" marR="75570" anchor="ctr"/>
                </a:tc>
                <a:extLst>
                  <a:ext uri="{0D108BD9-81ED-4DB2-BD59-A6C34878D82A}">
                    <a16:rowId xmlns:a16="http://schemas.microsoft.com/office/drawing/2014/main" val="4098097280"/>
                  </a:ext>
                </a:extLst>
              </a:tr>
              <a:tr h="34577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0" dirty="0">
                          <a:latin typeface="Open Sans" panose="020B0606030504020204"/>
                          <a:sym typeface="Calibri"/>
                        </a:rPr>
                        <a:t>A </a:t>
                      </a:r>
                      <a:r>
                        <a:rPr lang="en-US" sz="2000" kern="0" dirty="0">
                          <a:latin typeface="Open Sans" panose="020B0606030504020204"/>
                          <a:sym typeface="Symbol" panose="05050102010706020507" pitchFamily="18" charset="2"/>
                        </a:rPr>
                        <a:t> D</a:t>
                      </a:r>
                      <a:endParaRPr lang="en-US" sz="2000" kern="0" dirty="0">
                        <a:solidFill>
                          <a:schemeClr val="accent1"/>
                        </a:solidFill>
                        <a:latin typeface="Open Sans" panose="020B0606030504020204"/>
                        <a:ea typeface="Tahoma" panose="020B0604030504040204" pitchFamily="34" charset="0"/>
                        <a:cs typeface="Tahoma" panose="020B0604030504040204" pitchFamily="34" charset="0"/>
                        <a:sym typeface="Calibri"/>
                      </a:endParaRPr>
                    </a:p>
                  </a:txBody>
                  <a:tcPr marL="75570" marR="75570" anchor="ctr"/>
                </a:tc>
                <a:tc>
                  <a:txBody>
                    <a:bodyPr/>
                    <a:lstStyle/>
                    <a:p>
                      <a:pPr algn="ctr"/>
                      <a:r>
                        <a:rPr lang="en-US" sz="2000" dirty="0">
                          <a:latin typeface="Open Sans" panose="020B0606030504020204"/>
                        </a:rPr>
                        <a:t>2/5</a:t>
                      </a:r>
                    </a:p>
                  </a:txBody>
                  <a:tcPr marL="75570" marR="75570" anchor="ctr"/>
                </a:tc>
                <a:tc>
                  <a:txBody>
                    <a:bodyPr/>
                    <a:lstStyle/>
                    <a:p>
                      <a:pPr algn="ctr"/>
                      <a:r>
                        <a:rPr lang="en-US" sz="2000" dirty="0">
                          <a:latin typeface="Open Sans" panose="020B0606030504020204"/>
                        </a:rPr>
                        <a:t>2/3</a:t>
                      </a:r>
                    </a:p>
                  </a:txBody>
                  <a:tcPr marL="75570" marR="75570" anchor="ctr"/>
                </a:tc>
                <a:tc>
                  <a:txBody>
                    <a:bodyPr/>
                    <a:lstStyle/>
                    <a:p>
                      <a:pPr algn="ctr"/>
                      <a:r>
                        <a:rPr lang="en-US" sz="2000" dirty="0">
                          <a:latin typeface="Open Sans" panose="020B0606030504020204"/>
                        </a:rPr>
                        <a:t>2/9</a:t>
                      </a:r>
                    </a:p>
                  </a:txBody>
                  <a:tcPr marL="75570" marR="75570" anchor="ctr"/>
                </a:tc>
                <a:extLst>
                  <a:ext uri="{0D108BD9-81ED-4DB2-BD59-A6C34878D82A}">
                    <a16:rowId xmlns:a16="http://schemas.microsoft.com/office/drawing/2014/main" val="1625317833"/>
                  </a:ext>
                </a:extLst>
              </a:tr>
              <a:tr h="34577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0" dirty="0">
                          <a:latin typeface="Open Sans" panose="020B0606030504020204"/>
                          <a:sym typeface="Calibri"/>
                        </a:rPr>
                        <a:t>C </a:t>
                      </a:r>
                      <a:r>
                        <a:rPr lang="en-US" sz="2000" kern="0" dirty="0">
                          <a:latin typeface="Open Sans" panose="020B0606030504020204"/>
                          <a:sym typeface="Symbol" panose="05050102010706020507" pitchFamily="18" charset="2"/>
                        </a:rPr>
                        <a:t> A</a:t>
                      </a:r>
                      <a:endParaRPr lang="en-US" sz="2000" kern="0" dirty="0">
                        <a:solidFill>
                          <a:schemeClr val="accent1"/>
                        </a:solidFill>
                        <a:latin typeface="Open Sans" panose="020B0606030504020204"/>
                        <a:ea typeface="Tahoma" panose="020B0604030504040204" pitchFamily="34" charset="0"/>
                        <a:cs typeface="Tahoma" panose="020B0604030504040204" pitchFamily="34" charset="0"/>
                        <a:sym typeface="Calibri"/>
                      </a:endParaRPr>
                    </a:p>
                  </a:txBody>
                  <a:tcPr marL="75570" marR="75570" anchor="ctr"/>
                </a:tc>
                <a:tc>
                  <a:txBody>
                    <a:bodyPr/>
                    <a:lstStyle/>
                    <a:p>
                      <a:pPr algn="ctr"/>
                      <a:r>
                        <a:rPr lang="en-US" sz="2000" dirty="0">
                          <a:latin typeface="Open Sans" panose="020B0606030504020204"/>
                        </a:rPr>
                        <a:t>2/5</a:t>
                      </a:r>
                    </a:p>
                  </a:txBody>
                  <a:tcPr marL="75570" marR="75570" anchor="ctr"/>
                </a:tc>
                <a:tc>
                  <a:txBody>
                    <a:bodyPr/>
                    <a:lstStyle/>
                    <a:p>
                      <a:pPr algn="ctr"/>
                      <a:r>
                        <a:rPr lang="en-US" sz="2000" dirty="0">
                          <a:latin typeface="Open Sans" panose="020B0606030504020204"/>
                        </a:rPr>
                        <a:t>2/4</a:t>
                      </a:r>
                    </a:p>
                  </a:txBody>
                  <a:tcPr marL="75570" marR="75570" anchor="ctr"/>
                </a:tc>
                <a:tc>
                  <a:txBody>
                    <a:bodyPr/>
                    <a:lstStyle/>
                    <a:p>
                      <a:pPr algn="ctr"/>
                      <a:r>
                        <a:rPr lang="en-US" sz="2000" dirty="0">
                          <a:latin typeface="Open Sans" panose="020B0606030504020204"/>
                        </a:rPr>
                        <a:t>1/6</a:t>
                      </a:r>
                    </a:p>
                  </a:txBody>
                  <a:tcPr marL="75570" marR="75570" anchor="ctr"/>
                </a:tc>
                <a:extLst>
                  <a:ext uri="{0D108BD9-81ED-4DB2-BD59-A6C34878D82A}">
                    <a16:rowId xmlns:a16="http://schemas.microsoft.com/office/drawing/2014/main" val="1465836509"/>
                  </a:ext>
                </a:extLst>
              </a:tr>
              <a:tr h="34577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0" dirty="0">
                          <a:latin typeface="Open Sans" panose="020B0606030504020204"/>
                          <a:sym typeface="Calibri"/>
                        </a:rPr>
                        <a:t>A </a:t>
                      </a:r>
                      <a:r>
                        <a:rPr lang="en-US" sz="2000" kern="0" dirty="0">
                          <a:latin typeface="Open Sans" panose="020B0606030504020204"/>
                          <a:sym typeface="Symbol" panose="05050102010706020507" pitchFamily="18" charset="2"/>
                        </a:rPr>
                        <a:t> C</a:t>
                      </a:r>
                      <a:endParaRPr lang="en-US" sz="2000" kern="0" dirty="0">
                        <a:solidFill>
                          <a:schemeClr val="accent1"/>
                        </a:solidFill>
                        <a:latin typeface="Open Sans" panose="020B0606030504020204"/>
                        <a:ea typeface="Tahoma" panose="020B0604030504040204" pitchFamily="34" charset="0"/>
                        <a:cs typeface="Tahoma" panose="020B0604030504040204" pitchFamily="34" charset="0"/>
                        <a:sym typeface="Symbol" panose="05050102010706020507" pitchFamily="18" charset="2"/>
                      </a:endParaRPr>
                    </a:p>
                  </a:txBody>
                  <a:tcPr marL="75570" marR="75570" anchor="ctr"/>
                </a:tc>
                <a:tc>
                  <a:txBody>
                    <a:bodyPr/>
                    <a:lstStyle/>
                    <a:p>
                      <a:pPr algn="ctr"/>
                      <a:r>
                        <a:rPr lang="en-US" sz="2000" dirty="0">
                          <a:latin typeface="Open Sans" panose="020B0606030504020204"/>
                        </a:rPr>
                        <a:t>2/5</a:t>
                      </a:r>
                    </a:p>
                  </a:txBody>
                  <a:tcPr marL="75570" marR="75570" anchor="ctr"/>
                </a:tc>
                <a:tc>
                  <a:txBody>
                    <a:bodyPr/>
                    <a:lstStyle/>
                    <a:p>
                      <a:pPr algn="ctr"/>
                      <a:r>
                        <a:rPr lang="en-US" sz="2000" dirty="0">
                          <a:latin typeface="Open Sans" panose="020B0606030504020204"/>
                        </a:rPr>
                        <a:t>2/3</a:t>
                      </a:r>
                    </a:p>
                  </a:txBody>
                  <a:tcPr marL="75570" marR="75570" anchor="ctr"/>
                </a:tc>
                <a:tc>
                  <a:txBody>
                    <a:bodyPr/>
                    <a:lstStyle/>
                    <a:p>
                      <a:pPr algn="ctr"/>
                      <a:r>
                        <a:rPr lang="en-US" sz="2000" dirty="0">
                          <a:latin typeface="Open Sans" panose="020B0606030504020204"/>
                        </a:rPr>
                        <a:t>1/6</a:t>
                      </a:r>
                    </a:p>
                  </a:txBody>
                  <a:tcPr marL="75570" marR="75570" anchor="ctr"/>
                </a:tc>
                <a:extLst>
                  <a:ext uri="{0D108BD9-81ED-4DB2-BD59-A6C34878D82A}">
                    <a16:rowId xmlns:a16="http://schemas.microsoft.com/office/drawing/2014/main" val="1295789270"/>
                  </a:ext>
                </a:extLst>
              </a:tr>
              <a:tr h="34577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kern="0" dirty="0">
                          <a:latin typeface="Open Sans" panose="020B0606030504020204"/>
                          <a:sym typeface="Symbol" panose="05050102010706020507" pitchFamily="18" charset="2"/>
                        </a:rPr>
                        <a:t>B and C  D</a:t>
                      </a:r>
                      <a:endParaRPr lang="en-US" sz="2000" kern="0" dirty="0">
                        <a:solidFill>
                          <a:schemeClr val="accent1"/>
                        </a:solidFill>
                        <a:latin typeface="Open Sans" panose="020B0606030504020204"/>
                        <a:ea typeface="Tahoma" panose="020B0604030504040204" pitchFamily="34" charset="0"/>
                        <a:cs typeface="Tahoma" panose="020B0604030504040204" pitchFamily="34" charset="0"/>
                        <a:sym typeface="Calibri"/>
                      </a:endParaRPr>
                    </a:p>
                  </a:txBody>
                  <a:tcPr marL="75570" marR="75570" anchor="ctr"/>
                </a:tc>
                <a:tc>
                  <a:txBody>
                    <a:bodyPr/>
                    <a:lstStyle/>
                    <a:p>
                      <a:pPr algn="ctr"/>
                      <a:r>
                        <a:rPr lang="en-US" sz="2000" dirty="0">
                          <a:latin typeface="Open Sans" panose="020B0606030504020204"/>
                        </a:rPr>
                        <a:t>1/5</a:t>
                      </a:r>
                    </a:p>
                  </a:txBody>
                  <a:tcPr marL="75570" marR="75570" anchor="ctr"/>
                </a:tc>
                <a:tc>
                  <a:txBody>
                    <a:bodyPr/>
                    <a:lstStyle/>
                    <a:p>
                      <a:pPr algn="ctr"/>
                      <a:r>
                        <a:rPr lang="en-US" sz="2000" dirty="0">
                          <a:latin typeface="Open Sans" panose="020B0606030504020204"/>
                        </a:rPr>
                        <a:t>1/3</a:t>
                      </a:r>
                    </a:p>
                  </a:txBody>
                  <a:tcPr marL="75570" marR="75570" anchor="ctr"/>
                </a:tc>
                <a:tc>
                  <a:txBody>
                    <a:bodyPr/>
                    <a:lstStyle/>
                    <a:p>
                      <a:pPr algn="ctr"/>
                      <a:r>
                        <a:rPr lang="en-US" sz="2000" dirty="0">
                          <a:latin typeface="Open Sans" panose="020B0606030504020204"/>
                        </a:rPr>
                        <a:t>1/9</a:t>
                      </a:r>
                    </a:p>
                  </a:txBody>
                  <a:tcPr marL="75570" marR="75570" anchor="ctr"/>
                </a:tc>
                <a:extLst>
                  <a:ext uri="{0D108BD9-81ED-4DB2-BD59-A6C34878D82A}">
                    <a16:rowId xmlns:a16="http://schemas.microsoft.com/office/drawing/2014/main" val="1117761267"/>
                  </a:ext>
                </a:extLst>
              </a:tr>
            </a:tbl>
          </a:graphicData>
        </a:graphic>
      </p:graphicFrame>
      <p:sp>
        <p:nvSpPr>
          <p:cNvPr id="10" name="Rectangle 9">
            <a:extLst>
              <a:ext uri="{FF2B5EF4-FFF2-40B4-BE49-F238E27FC236}">
                <a16:creationId xmlns:a16="http://schemas.microsoft.com/office/drawing/2014/main" id="{059CE441-5AD3-465D-A243-875B35033441}"/>
              </a:ext>
            </a:extLst>
          </p:cNvPr>
          <p:cNvSpPr/>
          <p:nvPr/>
        </p:nvSpPr>
        <p:spPr>
          <a:xfrm>
            <a:off x="2680292" y="5078411"/>
            <a:ext cx="10914434" cy="400110"/>
          </a:xfrm>
          <a:prstGeom prst="rect">
            <a:avLst/>
          </a:prstGeom>
        </p:spPr>
        <p:txBody>
          <a:bodyPr wrap="square">
            <a:spAutoFit/>
          </a:bodyPr>
          <a:lstStyle/>
          <a:p>
            <a:pPr algn="just">
              <a:buClr>
                <a:schemeClr val="tx1">
                  <a:lumMod val="65000"/>
                  <a:lumOff val="35000"/>
                </a:schemeClr>
              </a:buClr>
              <a:buSzPct val="100000"/>
            </a:pP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sym typeface="Calibri"/>
              </a:rPr>
              <a:t>Calculating support, confidence, and lift values for the same will result in the following matrix:</a:t>
            </a:r>
          </a:p>
        </p:txBody>
      </p:sp>
    </p:spTree>
    <p:extLst>
      <p:ext uri="{BB962C8B-B14F-4D97-AF65-F5344CB8AC3E}">
        <p14:creationId xmlns:p14="http://schemas.microsoft.com/office/powerpoint/2010/main" val="2644457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79D96FC-DFFB-43B0-A9FF-846EA304A1F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Association Rule Generation: </a:t>
            </a: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a:t>
            </a:r>
          </a:p>
        </p:txBody>
      </p:sp>
      <p:pic>
        <p:nvPicPr>
          <p:cNvPr id="4" name="Shape 375">
            <a:extLst>
              <a:ext uri="{FF2B5EF4-FFF2-40B4-BE49-F238E27FC236}">
                <a16:creationId xmlns:a16="http://schemas.microsoft.com/office/drawing/2014/main" id="{073EF8EA-E961-48DD-A0A7-1A915D0313F3}"/>
              </a:ext>
            </a:extLst>
          </p:cNvPr>
          <p:cNvPicPr preferRelativeResize="0"/>
          <p:nvPr/>
        </p:nvPicPr>
        <p:blipFill rotWithShape="1">
          <a:blip r:embed="rId3">
            <a:alphaModFix/>
          </a:blip>
          <a:srcRect/>
          <a:stretch/>
        </p:blipFill>
        <p:spPr>
          <a:xfrm>
            <a:off x="4013297" y="829986"/>
            <a:ext cx="8301920" cy="259545"/>
          </a:xfrm>
          <a:prstGeom prst="rect">
            <a:avLst/>
          </a:prstGeom>
          <a:noFill/>
          <a:ln>
            <a:noFill/>
          </a:ln>
        </p:spPr>
      </p:pic>
      <p:grpSp>
        <p:nvGrpSpPr>
          <p:cNvPr id="56" name="Group 55">
            <a:extLst>
              <a:ext uri="{FF2B5EF4-FFF2-40B4-BE49-F238E27FC236}">
                <a16:creationId xmlns:a16="http://schemas.microsoft.com/office/drawing/2014/main" id="{C0D20303-0443-43A4-92BE-840BDBE53206}"/>
              </a:ext>
            </a:extLst>
          </p:cNvPr>
          <p:cNvGrpSpPr/>
          <p:nvPr/>
        </p:nvGrpSpPr>
        <p:grpSpPr>
          <a:xfrm>
            <a:off x="3586002" y="1599841"/>
            <a:ext cx="9156509" cy="5803045"/>
            <a:chOff x="6368835" y="1495031"/>
            <a:chExt cx="9156509" cy="5803045"/>
          </a:xfrm>
        </p:grpSpPr>
        <p:grpSp>
          <p:nvGrpSpPr>
            <p:cNvPr id="9" name="Group 8">
              <a:extLst>
                <a:ext uri="{FF2B5EF4-FFF2-40B4-BE49-F238E27FC236}">
                  <a16:creationId xmlns:a16="http://schemas.microsoft.com/office/drawing/2014/main" id="{69CA3996-097C-46B2-885A-171C357BFEB9}"/>
                </a:ext>
              </a:extLst>
            </p:cNvPr>
            <p:cNvGrpSpPr/>
            <p:nvPr/>
          </p:nvGrpSpPr>
          <p:grpSpPr>
            <a:xfrm>
              <a:off x="10204948" y="5721333"/>
              <a:ext cx="2040229" cy="674147"/>
              <a:chOff x="15227478" y="9426243"/>
              <a:chExt cx="3060343" cy="1011221"/>
            </a:xfrm>
            <a:solidFill>
              <a:schemeClr val="accent4"/>
            </a:solidFill>
          </p:grpSpPr>
          <p:sp>
            <p:nvSpPr>
              <p:cNvPr id="10" name="Freeform 6788">
                <a:extLst>
                  <a:ext uri="{FF2B5EF4-FFF2-40B4-BE49-F238E27FC236}">
                    <a16:creationId xmlns:a16="http://schemas.microsoft.com/office/drawing/2014/main" id="{5B125746-F6D9-4B75-A635-EA6FFF0E365B}"/>
                  </a:ext>
                </a:extLst>
              </p:cNvPr>
              <p:cNvSpPr>
                <a:spLocks noChangeArrowheads="1"/>
              </p:cNvSpPr>
              <p:nvPr/>
            </p:nvSpPr>
            <p:spPr bwMode="auto">
              <a:xfrm>
                <a:off x="15227478" y="9426243"/>
                <a:ext cx="819675" cy="819728"/>
              </a:xfrm>
              <a:custGeom>
                <a:avLst/>
                <a:gdLst>
                  <a:gd name="T0" fmla="*/ 1083 w 1084"/>
                  <a:gd name="T1" fmla="*/ 544 h 1084"/>
                  <a:gd name="T2" fmla="*/ 1083 w 1084"/>
                  <a:gd name="T3" fmla="*/ 544 h 1084"/>
                  <a:gd name="T4" fmla="*/ 544 w 1084"/>
                  <a:gd name="T5" fmla="*/ 1083 h 1084"/>
                  <a:gd name="T6" fmla="*/ 0 w 1084"/>
                  <a:gd name="T7" fmla="*/ 544 h 1084"/>
                  <a:gd name="T8" fmla="*/ 544 w 1084"/>
                  <a:gd name="T9" fmla="*/ 0 h 1084"/>
                  <a:gd name="T10" fmla="*/ 1083 w 1084"/>
                  <a:gd name="T11" fmla="*/ 544 h 1084"/>
                </a:gdLst>
                <a:ahLst/>
                <a:cxnLst>
                  <a:cxn ang="0">
                    <a:pos x="T0" y="T1"/>
                  </a:cxn>
                  <a:cxn ang="0">
                    <a:pos x="T2" y="T3"/>
                  </a:cxn>
                  <a:cxn ang="0">
                    <a:pos x="T4" y="T5"/>
                  </a:cxn>
                  <a:cxn ang="0">
                    <a:pos x="T6" y="T7"/>
                  </a:cxn>
                  <a:cxn ang="0">
                    <a:pos x="T8" y="T9"/>
                  </a:cxn>
                  <a:cxn ang="0">
                    <a:pos x="T10" y="T11"/>
                  </a:cxn>
                </a:cxnLst>
                <a:rect l="0" t="0" r="r" b="b"/>
                <a:pathLst>
                  <a:path w="1084" h="1084">
                    <a:moveTo>
                      <a:pt x="1083" y="544"/>
                    </a:moveTo>
                    <a:lnTo>
                      <a:pt x="1083" y="544"/>
                    </a:lnTo>
                    <a:cubicBezTo>
                      <a:pt x="1083" y="842"/>
                      <a:pt x="843" y="1083"/>
                      <a:pt x="544" y="1083"/>
                    </a:cubicBezTo>
                    <a:cubicBezTo>
                      <a:pt x="241" y="1083"/>
                      <a:pt x="0" y="842"/>
                      <a:pt x="0" y="544"/>
                    </a:cubicBezTo>
                    <a:cubicBezTo>
                      <a:pt x="0" y="245"/>
                      <a:pt x="241" y="0"/>
                      <a:pt x="544" y="0"/>
                    </a:cubicBezTo>
                    <a:cubicBezTo>
                      <a:pt x="843" y="0"/>
                      <a:pt x="1083" y="245"/>
                      <a:pt x="1083" y="544"/>
                    </a:cubicBez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11" name="Freeform 6791">
                <a:extLst>
                  <a:ext uri="{FF2B5EF4-FFF2-40B4-BE49-F238E27FC236}">
                    <a16:creationId xmlns:a16="http://schemas.microsoft.com/office/drawing/2014/main" id="{046E25C6-38D9-45DB-A835-14155B6C2C00}"/>
                  </a:ext>
                </a:extLst>
              </p:cNvPr>
              <p:cNvSpPr>
                <a:spLocks noChangeArrowheads="1"/>
              </p:cNvSpPr>
              <p:nvPr/>
            </p:nvSpPr>
            <p:spPr bwMode="auto">
              <a:xfrm>
                <a:off x="15969889" y="10034319"/>
                <a:ext cx="2317932" cy="403145"/>
              </a:xfrm>
              <a:custGeom>
                <a:avLst/>
                <a:gdLst>
                  <a:gd name="T0" fmla="*/ 3052 w 3053"/>
                  <a:gd name="T1" fmla="*/ 539 h 540"/>
                  <a:gd name="T2" fmla="*/ 895 w 3053"/>
                  <a:gd name="T3" fmla="*/ 539 h 540"/>
                  <a:gd name="T4" fmla="*/ 890 w 3053"/>
                  <a:gd name="T5" fmla="*/ 539 h 540"/>
                  <a:gd name="T6" fmla="*/ 0 w 3053"/>
                  <a:gd name="T7" fmla="*/ 38 h 540"/>
                  <a:gd name="T8" fmla="*/ 24 w 3053"/>
                  <a:gd name="T9" fmla="*/ 0 h 540"/>
                  <a:gd name="T10" fmla="*/ 905 w 3053"/>
                  <a:gd name="T11" fmla="*/ 496 h 540"/>
                  <a:gd name="T12" fmla="*/ 3052 w 3053"/>
                  <a:gd name="T13" fmla="*/ 496 h 540"/>
                  <a:gd name="T14" fmla="*/ 3052 w 3053"/>
                  <a:gd name="T15" fmla="*/ 539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3" h="540">
                    <a:moveTo>
                      <a:pt x="3052" y="539"/>
                    </a:moveTo>
                    <a:lnTo>
                      <a:pt x="895" y="539"/>
                    </a:lnTo>
                    <a:lnTo>
                      <a:pt x="890" y="539"/>
                    </a:lnTo>
                    <a:lnTo>
                      <a:pt x="0" y="38"/>
                    </a:lnTo>
                    <a:lnTo>
                      <a:pt x="24" y="0"/>
                    </a:lnTo>
                    <a:lnTo>
                      <a:pt x="905" y="496"/>
                    </a:lnTo>
                    <a:lnTo>
                      <a:pt x="3052" y="496"/>
                    </a:lnTo>
                    <a:lnTo>
                      <a:pt x="3052" y="539"/>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grpSp>
        <p:grpSp>
          <p:nvGrpSpPr>
            <p:cNvPr id="12" name="Group 11">
              <a:extLst>
                <a:ext uri="{FF2B5EF4-FFF2-40B4-BE49-F238E27FC236}">
                  <a16:creationId xmlns:a16="http://schemas.microsoft.com/office/drawing/2014/main" id="{C9470D9C-904B-449C-A530-0A8EC00DE4CF}"/>
                </a:ext>
              </a:extLst>
            </p:cNvPr>
            <p:cNvGrpSpPr/>
            <p:nvPr/>
          </p:nvGrpSpPr>
          <p:grpSpPr>
            <a:xfrm>
              <a:off x="10263177" y="4077397"/>
              <a:ext cx="2046946" cy="674148"/>
              <a:chOff x="15314822" y="6960341"/>
              <a:chExt cx="3070419" cy="1011222"/>
            </a:xfrm>
            <a:solidFill>
              <a:schemeClr val="accent2"/>
            </a:solidFill>
          </p:grpSpPr>
          <p:sp>
            <p:nvSpPr>
              <p:cNvPr id="13" name="Freeform 6744">
                <a:extLst>
                  <a:ext uri="{FF2B5EF4-FFF2-40B4-BE49-F238E27FC236}">
                    <a16:creationId xmlns:a16="http://schemas.microsoft.com/office/drawing/2014/main" id="{247E714D-B9CC-435F-83F0-8614BF7FB28F}"/>
                  </a:ext>
                </a:extLst>
              </p:cNvPr>
              <p:cNvSpPr>
                <a:spLocks noChangeArrowheads="1"/>
              </p:cNvSpPr>
              <p:nvPr/>
            </p:nvSpPr>
            <p:spPr bwMode="auto">
              <a:xfrm>
                <a:off x="15314822" y="6960341"/>
                <a:ext cx="819675" cy="819728"/>
              </a:xfrm>
              <a:custGeom>
                <a:avLst/>
                <a:gdLst>
                  <a:gd name="T0" fmla="*/ 1083 w 1084"/>
                  <a:gd name="T1" fmla="*/ 540 h 1085"/>
                  <a:gd name="T2" fmla="*/ 1083 w 1084"/>
                  <a:gd name="T3" fmla="*/ 540 h 1085"/>
                  <a:gd name="T4" fmla="*/ 540 w 1084"/>
                  <a:gd name="T5" fmla="*/ 1084 h 1085"/>
                  <a:gd name="T6" fmla="*/ 0 w 1084"/>
                  <a:gd name="T7" fmla="*/ 540 h 1085"/>
                  <a:gd name="T8" fmla="*/ 540 w 1084"/>
                  <a:gd name="T9" fmla="*/ 0 h 1085"/>
                  <a:gd name="T10" fmla="*/ 1083 w 1084"/>
                  <a:gd name="T11" fmla="*/ 540 h 1085"/>
                </a:gdLst>
                <a:ahLst/>
                <a:cxnLst>
                  <a:cxn ang="0">
                    <a:pos x="T0" y="T1"/>
                  </a:cxn>
                  <a:cxn ang="0">
                    <a:pos x="T2" y="T3"/>
                  </a:cxn>
                  <a:cxn ang="0">
                    <a:pos x="T4" y="T5"/>
                  </a:cxn>
                  <a:cxn ang="0">
                    <a:pos x="T6" y="T7"/>
                  </a:cxn>
                  <a:cxn ang="0">
                    <a:pos x="T8" y="T9"/>
                  </a:cxn>
                  <a:cxn ang="0">
                    <a:pos x="T10" y="T11"/>
                  </a:cxn>
                </a:cxnLst>
                <a:rect l="0" t="0" r="r" b="b"/>
                <a:pathLst>
                  <a:path w="1084" h="1085">
                    <a:moveTo>
                      <a:pt x="1083" y="540"/>
                    </a:moveTo>
                    <a:lnTo>
                      <a:pt x="1083" y="540"/>
                    </a:lnTo>
                    <a:cubicBezTo>
                      <a:pt x="1083" y="843"/>
                      <a:pt x="838" y="1084"/>
                      <a:pt x="540" y="1084"/>
                    </a:cubicBezTo>
                    <a:cubicBezTo>
                      <a:pt x="241" y="1084"/>
                      <a:pt x="0" y="843"/>
                      <a:pt x="0" y="540"/>
                    </a:cubicBezTo>
                    <a:cubicBezTo>
                      <a:pt x="0" y="241"/>
                      <a:pt x="241" y="0"/>
                      <a:pt x="540" y="0"/>
                    </a:cubicBezTo>
                    <a:cubicBezTo>
                      <a:pt x="838" y="0"/>
                      <a:pt x="1083" y="241"/>
                      <a:pt x="1083" y="540"/>
                    </a:cubicBez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14" name="Freeform 6747">
                <a:extLst>
                  <a:ext uri="{FF2B5EF4-FFF2-40B4-BE49-F238E27FC236}">
                    <a16:creationId xmlns:a16="http://schemas.microsoft.com/office/drawing/2014/main" id="{44F83070-0FB3-4B9D-8074-3E3EB21B490F}"/>
                  </a:ext>
                </a:extLst>
              </p:cNvPr>
              <p:cNvSpPr>
                <a:spLocks noChangeArrowheads="1"/>
              </p:cNvSpPr>
              <p:nvPr/>
            </p:nvSpPr>
            <p:spPr bwMode="auto">
              <a:xfrm>
                <a:off x="16063950" y="7565058"/>
                <a:ext cx="2321291" cy="406505"/>
              </a:xfrm>
              <a:custGeom>
                <a:avLst/>
                <a:gdLst>
                  <a:gd name="T0" fmla="*/ 3057 w 3058"/>
                  <a:gd name="T1" fmla="*/ 540 h 541"/>
                  <a:gd name="T2" fmla="*/ 895 w 3058"/>
                  <a:gd name="T3" fmla="*/ 540 h 541"/>
                  <a:gd name="T4" fmla="*/ 890 w 3058"/>
                  <a:gd name="T5" fmla="*/ 540 h 541"/>
                  <a:gd name="T6" fmla="*/ 0 w 3058"/>
                  <a:gd name="T7" fmla="*/ 39 h 541"/>
                  <a:gd name="T8" fmla="*/ 24 w 3058"/>
                  <a:gd name="T9" fmla="*/ 0 h 541"/>
                  <a:gd name="T10" fmla="*/ 910 w 3058"/>
                  <a:gd name="T11" fmla="*/ 497 h 541"/>
                  <a:gd name="T12" fmla="*/ 3057 w 3058"/>
                  <a:gd name="T13" fmla="*/ 497 h 541"/>
                  <a:gd name="T14" fmla="*/ 3057 w 3058"/>
                  <a:gd name="T15" fmla="*/ 540 h 5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8" h="541">
                    <a:moveTo>
                      <a:pt x="3057" y="540"/>
                    </a:moveTo>
                    <a:lnTo>
                      <a:pt x="895" y="540"/>
                    </a:lnTo>
                    <a:lnTo>
                      <a:pt x="890" y="540"/>
                    </a:lnTo>
                    <a:lnTo>
                      <a:pt x="0" y="39"/>
                    </a:lnTo>
                    <a:lnTo>
                      <a:pt x="24" y="0"/>
                    </a:lnTo>
                    <a:lnTo>
                      <a:pt x="910" y="497"/>
                    </a:lnTo>
                    <a:lnTo>
                      <a:pt x="3057" y="497"/>
                    </a:lnTo>
                    <a:lnTo>
                      <a:pt x="3057" y="540"/>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grpSp>
        <p:grpSp>
          <p:nvGrpSpPr>
            <p:cNvPr id="15" name="Group 14">
              <a:extLst>
                <a:ext uri="{FF2B5EF4-FFF2-40B4-BE49-F238E27FC236}">
                  <a16:creationId xmlns:a16="http://schemas.microsoft.com/office/drawing/2014/main" id="{78D8AA6C-57A9-4736-98FE-9680508454FA}"/>
                </a:ext>
              </a:extLst>
            </p:cNvPr>
            <p:cNvGrpSpPr/>
            <p:nvPr/>
          </p:nvGrpSpPr>
          <p:grpSpPr>
            <a:xfrm>
              <a:off x="10204948" y="2350593"/>
              <a:ext cx="2051427" cy="678628"/>
              <a:chOff x="15227478" y="4370135"/>
              <a:chExt cx="3077140" cy="1017942"/>
            </a:xfrm>
            <a:solidFill>
              <a:schemeClr val="accent1"/>
            </a:solidFill>
          </p:grpSpPr>
          <p:sp>
            <p:nvSpPr>
              <p:cNvPr id="16" name="Freeform 6700">
                <a:extLst>
                  <a:ext uri="{FF2B5EF4-FFF2-40B4-BE49-F238E27FC236}">
                    <a16:creationId xmlns:a16="http://schemas.microsoft.com/office/drawing/2014/main" id="{5B60A83A-B86D-486C-AB6D-05FEBA8AED03}"/>
                  </a:ext>
                </a:extLst>
              </p:cNvPr>
              <p:cNvSpPr>
                <a:spLocks noChangeArrowheads="1"/>
              </p:cNvSpPr>
              <p:nvPr/>
            </p:nvSpPr>
            <p:spPr bwMode="auto">
              <a:xfrm>
                <a:off x="15227478" y="4370135"/>
                <a:ext cx="819675" cy="819728"/>
              </a:xfrm>
              <a:custGeom>
                <a:avLst/>
                <a:gdLst>
                  <a:gd name="T0" fmla="*/ 1083 w 1084"/>
                  <a:gd name="T1" fmla="*/ 540 h 1085"/>
                  <a:gd name="T2" fmla="*/ 1083 w 1084"/>
                  <a:gd name="T3" fmla="*/ 540 h 1085"/>
                  <a:gd name="T4" fmla="*/ 544 w 1084"/>
                  <a:gd name="T5" fmla="*/ 1084 h 1085"/>
                  <a:gd name="T6" fmla="*/ 0 w 1084"/>
                  <a:gd name="T7" fmla="*/ 540 h 1085"/>
                  <a:gd name="T8" fmla="*/ 544 w 1084"/>
                  <a:gd name="T9" fmla="*/ 0 h 1085"/>
                  <a:gd name="T10" fmla="*/ 1083 w 1084"/>
                  <a:gd name="T11" fmla="*/ 540 h 1085"/>
                </a:gdLst>
                <a:ahLst/>
                <a:cxnLst>
                  <a:cxn ang="0">
                    <a:pos x="T0" y="T1"/>
                  </a:cxn>
                  <a:cxn ang="0">
                    <a:pos x="T2" y="T3"/>
                  </a:cxn>
                  <a:cxn ang="0">
                    <a:pos x="T4" y="T5"/>
                  </a:cxn>
                  <a:cxn ang="0">
                    <a:pos x="T6" y="T7"/>
                  </a:cxn>
                  <a:cxn ang="0">
                    <a:pos x="T8" y="T9"/>
                  </a:cxn>
                  <a:cxn ang="0">
                    <a:pos x="T10" y="T11"/>
                  </a:cxn>
                </a:cxnLst>
                <a:rect l="0" t="0" r="r" b="b"/>
                <a:pathLst>
                  <a:path w="1084" h="1085">
                    <a:moveTo>
                      <a:pt x="1083" y="540"/>
                    </a:moveTo>
                    <a:lnTo>
                      <a:pt x="1083" y="540"/>
                    </a:lnTo>
                    <a:cubicBezTo>
                      <a:pt x="1083" y="838"/>
                      <a:pt x="843" y="1084"/>
                      <a:pt x="544" y="1084"/>
                    </a:cubicBezTo>
                    <a:cubicBezTo>
                      <a:pt x="241" y="1084"/>
                      <a:pt x="0" y="838"/>
                      <a:pt x="0" y="540"/>
                    </a:cubicBezTo>
                    <a:cubicBezTo>
                      <a:pt x="0" y="241"/>
                      <a:pt x="241" y="0"/>
                      <a:pt x="544" y="0"/>
                    </a:cubicBezTo>
                    <a:cubicBezTo>
                      <a:pt x="843" y="0"/>
                      <a:pt x="1083" y="241"/>
                      <a:pt x="1083" y="540"/>
                    </a:cubicBez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17" name="Freeform 6703">
                <a:extLst>
                  <a:ext uri="{FF2B5EF4-FFF2-40B4-BE49-F238E27FC236}">
                    <a16:creationId xmlns:a16="http://schemas.microsoft.com/office/drawing/2014/main" id="{D2705274-78D5-4DBF-9511-7C0EB7C90628}"/>
                  </a:ext>
                </a:extLst>
              </p:cNvPr>
              <p:cNvSpPr>
                <a:spLocks noChangeArrowheads="1"/>
              </p:cNvSpPr>
              <p:nvPr/>
            </p:nvSpPr>
            <p:spPr bwMode="auto">
              <a:xfrm>
                <a:off x="15983327" y="4984932"/>
                <a:ext cx="2321291" cy="403145"/>
              </a:xfrm>
              <a:custGeom>
                <a:avLst/>
                <a:gdLst>
                  <a:gd name="T0" fmla="*/ 3057 w 3058"/>
                  <a:gd name="T1" fmla="*/ 538 h 539"/>
                  <a:gd name="T2" fmla="*/ 895 w 3058"/>
                  <a:gd name="T3" fmla="*/ 538 h 539"/>
                  <a:gd name="T4" fmla="*/ 0 w 3058"/>
                  <a:gd name="T5" fmla="*/ 38 h 539"/>
                  <a:gd name="T6" fmla="*/ 24 w 3058"/>
                  <a:gd name="T7" fmla="*/ 0 h 539"/>
                  <a:gd name="T8" fmla="*/ 910 w 3058"/>
                  <a:gd name="T9" fmla="*/ 495 h 539"/>
                  <a:gd name="T10" fmla="*/ 3057 w 3058"/>
                  <a:gd name="T11" fmla="*/ 495 h 539"/>
                  <a:gd name="T12" fmla="*/ 3057 w 3058"/>
                  <a:gd name="T13" fmla="*/ 538 h 539"/>
                </a:gdLst>
                <a:ahLst/>
                <a:cxnLst>
                  <a:cxn ang="0">
                    <a:pos x="T0" y="T1"/>
                  </a:cxn>
                  <a:cxn ang="0">
                    <a:pos x="T2" y="T3"/>
                  </a:cxn>
                  <a:cxn ang="0">
                    <a:pos x="T4" y="T5"/>
                  </a:cxn>
                  <a:cxn ang="0">
                    <a:pos x="T6" y="T7"/>
                  </a:cxn>
                  <a:cxn ang="0">
                    <a:pos x="T8" y="T9"/>
                  </a:cxn>
                  <a:cxn ang="0">
                    <a:pos x="T10" y="T11"/>
                  </a:cxn>
                  <a:cxn ang="0">
                    <a:pos x="T12" y="T13"/>
                  </a:cxn>
                </a:cxnLst>
                <a:rect l="0" t="0" r="r" b="b"/>
                <a:pathLst>
                  <a:path w="3058" h="539">
                    <a:moveTo>
                      <a:pt x="3057" y="538"/>
                    </a:moveTo>
                    <a:lnTo>
                      <a:pt x="895" y="538"/>
                    </a:lnTo>
                    <a:lnTo>
                      <a:pt x="0" y="38"/>
                    </a:lnTo>
                    <a:lnTo>
                      <a:pt x="24" y="0"/>
                    </a:lnTo>
                    <a:lnTo>
                      <a:pt x="910" y="495"/>
                    </a:lnTo>
                    <a:lnTo>
                      <a:pt x="3057" y="495"/>
                    </a:lnTo>
                    <a:lnTo>
                      <a:pt x="3057" y="538"/>
                    </a:ln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grpSp>
        <p:grpSp>
          <p:nvGrpSpPr>
            <p:cNvPr id="18" name="Group 17">
              <a:extLst>
                <a:ext uri="{FF2B5EF4-FFF2-40B4-BE49-F238E27FC236}">
                  <a16:creationId xmlns:a16="http://schemas.microsoft.com/office/drawing/2014/main" id="{24ED783C-AEE0-43E3-8EE9-A29C5D9C03BA}"/>
                </a:ext>
              </a:extLst>
            </p:cNvPr>
            <p:cNvGrpSpPr/>
            <p:nvPr/>
          </p:nvGrpSpPr>
          <p:grpSpPr>
            <a:xfrm>
              <a:off x="6368835" y="1495031"/>
              <a:ext cx="3518329" cy="5803045"/>
              <a:chOff x="9540149" y="3086791"/>
              <a:chExt cx="5277493" cy="8704568"/>
            </a:xfrm>
          </p:grpSpPr>
          <p:sp>
            <p:nvSpPr>
              <p:cNvPr id="19" name="Freeform 6641">
                <a:extLst>
                  <a:ext uri="{FF2B5EF4-FFF2-40B4-BE49-F238E27FC236}">
                    <a16:creationId xmlns:a16="http://schemas.microsoft.com/office/drawing/2014/main" id="{3B76622F-9FC6-4691-8C58-5BC479A308E3}"/>
                  </a:ext>
                </a:extLst>
              </p:cNvPr>
              <p:cNvSpPr>
                <a:spLocks noChangeArrowheads="1"/>
              </p:cNvSpPr>
              <p:nvPr/>
            </p:nvSpPr>
            <p:spPr bwMode="auto">
              <a:xfrm>
                <a:off x="11444884" y="11421810"/>
                <a:ext cx="1417633" cy="369549"/>
              </a:xfrm>
              <a:custGeom>
                <a:avLst/>
                <a:gdLst>
                  <a:gd name="T0" fmla="*/ 1868 w 1869"/>
                  <a:gd name="T1" fmla="*/ 245 h 492"/>
                  <a:gd name="T2" fmla="*/ 1868 w 1869"/>
                  <a:gd name="T3" fmla="*/ 245 h 492"/>
                  <a:gd name="T4" fmla="*/ 1603 w 1869"/>
                  <a:gd name="T5" fmla="*/ 491 h 492"/>
                  <a:gd name="T6" fmla="*/ 264 w 1869"/>
                  <a:gd name="T7" fmla="*/ 491 h 492"/>
                  <a:gd name="T8" fmla="*/ 0 w 1869"/>
                  <a:gd name="T9" fmla="*/ 245 h 492"/>
                  <a:gd name="T10" fmla="*/ 0 w 1869"/>
                  <a:gd name="T11" fmla="*/ 245 h 492"/>
                  <a:gd name="T12" fmla="*/ 264 w 1869"/>
                  <a:gd name="T13" fmla="*/ 0 h 492"/>
                  <a:gd name="T14" fmla="*/ 1603 w 1869"/>
                  <a:gd name="T15" fmla="*/ 0 h 492"/>
                  <a:gd name="T16" fmla="*/ 1868 w 1869"/>
                  <a:gd name="T17" fmla="*/ 24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492">
                    <a:moveTo>
                      <a:pt x="1868" y="245"/>
                    </a:moveTo>
                    <a:lnTo>
                      <a:pt x="1868" y="245"/>
                    </a:lnTo>
                    <a:cubicBezTo>
                      <a:pt x="1868" y="380"/>
                      <a:pt x="1747" y="491"/>
                      <a:pt x="1603" y="491"/>
                    </a:cubicBezTo>
                    <a:cubicBezTo>
                      <a:pt x="264" y="491"/>
                      <a:pt x="264" y="491"/>
                      <a:pt x="264" y="491"/>
                    </a:cubicBezTo>
                    <a:cubicBezTo>
                      <a:pt x="120" y="491"/>
                      <a:pt x="0" y="380"/>
                      <a:pt x="0" y="245"/>
                    </a:cubicBezTo>
                    <a:lnTo>
                      <a:pt x="0" y="245"/>
                    </a:lnTo>
                    <a:cubicBezTo>
                      <a:pt x="0" y="111"/>
                      <a:pt x="120" y="0"/>
                      <a:pt x="264" y="0"/>
                    </a:cubicBezTo>
                    <a:cubicBezTo>
                      <a:pt x="1603" y="0"/>
                      <a:pt x="1603" y="0"/>
                      <a:pt x="1603" y="0"/>
                    </a:cubicBezTo>
                    <a:cubicBezTo>
                      <a:pt x="1747" y="0"/>
                      <a:pt x="1868" y="111"/>
                      <a:pt x="1868" y="245"/>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0" name="Freeform 6642">
                <a:extLst>
                  <a:ext uri="{FF2B5EF4-FFF2-40B4-BE49-F238E27FC236}">
                    <a16:creationId xmlns:a16="http://schemas.microsoft.com/office/drawing/2014/main" id="{5B87B176-2AF3-4B89-8003-8471AB3B1DDE}"/>
                  </a:ext>
                </a:extLst>
              </p:cNvPr>
              <p:cNvSpPr>
                <a:spLocks noChangeArrowheads="1"/>
              </p:cNvSpPr>
              <p:nvPr/>
            </p:nvSpPr>
            <p:spPr bwMode="auto">
              <a:xfrm>
                <a:off x="11105593" y="11280709"/>
                <a:ext cx="2096215" cy="305719"/>
              </a:xfrm>
              <a:custGeom>
                <a:avLst/>
                <a:gdLst>
                  <a:gd name="T0" fmla="*/ 375 w 2760"/>
                  <a:gd name="T1" fmla="*/ 409 h 410"/>
                  <a:gd name="T2" fmla="*/ 375 w 2760"/>
                  <a:gd name="T3" fmla="*/ 409 h 410"/>
                  <a:gd name="T4" fmla="*/ 2388 w 2760"/>
                  <a:gd name="T5" fmla="*/ 409 h 410"/>
                  <a:gd name="T6" fmla="*/ 2552 w 2760"/>
                  <a:gd name="T7" fmla="*/ 245 h 410"/>
                  <a:gd name="T8" fmla="*/ 2759 w 2760"/>
                  <a:gd name="T9" fmla="*/ 0 h 410"/>
                  <a:gd name="T10" fmla="*/ 0 w 2760"/>
                  <a:gd name="T11" fmla="*/ 0 h 410"/>
                  <a:gd name="T12" fmla="*/ 20 w 2760"/>
                  <a:gd name="T13" fmla="*/ 34 h 410"/>
                  <a:gd name="T14" fmla="*/ 375 w 2760"/>
                  <a:gd name="T15" fmla="*/ 409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0" h="410">
                    <a:moveTo>
                      <a:pt x="375" y="409"/>
                    </a:moveTo>
                    <a:lnTo>
                      <a:pt x="375" y="409"/>
                    </a:lnTo>
                    <a:cubicBezTo>
                      <a:pt x="2388" y="409"/>
                      <a:pt x="2388" y="409"/>
                      <a:pt x="2388" y="409"/>
                    </a:cubicBezTo>
                    <a:cubicBezTo>
                      <a:pt x="2417" y="380"/>
                      <a:pt x="2465" y="332"/>
                      <a:pt x="2552" y="245"/>
                    </a:cubicBezTo>
                    <a:cubicBezTo>
                      <a:pt x="2662" y="130"/>
                      <a:pt x="2730" y="53"/>
                      <a:pt x="2759" y="0"/>
                    </a:cubicBezTo>
                    <a:cubicBezTo>
                      <a:pt x="0" y="0"/>
                      <a:pt x="0" y="0"/>
                      <a:pt x="0" y="0"/>
                    </a:cubicBezTo>
                    <a:cubicBezTo>
                      <a:pt x="5" y="10"/>
                      <a:pt x="10" y="24"/>
                      <a:pt x="20" y="34"/>
                    </a:cubicBezTo>
                    <a:cubicBezTo>
                      <a:pt x="48" y="67"/>
                      <a:pt x="308" y="342"/>
                      <a:pt x="375" y="409"/>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1" name="Freeform 6643">
                <a:extLst>
                  <a:ext uri="{FF2B5EF4-FFF2-40B4-BE49-F238E27FC236}">
                    <a16:creationId xmlns:a16="http://schemas.microsoft.com/office/drawing/2014/main" id="{CB06BDA1-A859-475B-B67B-D8C763993985}"/>
                  </a:ext>
                </a:extLst>
              </p:cNvPr>
              <p:cNvSpPr>
                <a:spLocks noChangeArrowheads="1"/>
              </p:cNvSpPr>
              <p:nvPr/>
            </p:nvSpPr>
            <p:spPr bwMode="auto">
              <a:xfrm>
                <a:off x="11035046" y="10245971"/>
                <a:ext cx="2250746" cy="204933"/>
              </a:xfrm>
              <a:custGeom>
                <a:avLst/>
                <a:gdLst>
                  <a:gd name="T0" fmla="*/ 2962 w 2963"/>
                  <a:gd name="T1" fmla="*/ 140 h 280"/>
                  <a:gd name="T2" fmla="*/ 2962 w 2963"/>
                  <a:gd name="T3" fmla="*/ 140 h 280"/>
                  <a:gd name="T4" fmla="*/ 2837 w 2963"/>
                  <a:gd name="T5" fmla="*/ 279 h 280"/>
                  <a:gd name="T6" fmla="*/ 126 w 2963"/>
                  <a:gd name="T7" fmla="*/ 279 h 280"/>
                  <a:gd name="T8" fmla="*/ 0 w 2963"/>
                  <a:gd name="T9" fmla="*/ 140 h 280"/>
                  <a:gd name="T10" fmla="*/ 0 w 2963"/>
                  <a:gd name="T11" fmla="*/ 140 h 280"/>
                  <a:gd name="T12" fmla="*/ 126 w 2963"/>
                  <a:gd name="T13" fmla="*/ 0 h 280"/>
                  <a:gd name="T14" fmla="*/ 2837 w 2963"/>
                  <a:gd name="T15" fmla="*/ 0 h 280"/>
                  <a:gd name="T16" fmla="*/ 2962 w 2963"/>
                  <a:gd name="T17" fmla="*/ 14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0">
                    <a:moveTo>
                      <a:pt x="2962" y="140"/>
                    </a:moveTo>
                    <a:lnTo>
                      <a:pt x="2962" y="140"/>
                    </a:lnTo>
                    <a:cubicBezTo>
                      <a:pt x="2962" y="217"/>
                      <a:pt x="2904" y="279"/>
                      <a:pt x="2837" y="279"/>
                    </a:cubicBezTo>
                    <a:cubicBezTo>
                      <a:pt x="126" y="279"/>
                      <a:pt x="126" y="279"/>
                      <a:pt x="126" y="279"/>
                    </a:cubicBezTo>
                    <a:cubicBezTo>
                      <a:pt x="58" y="279"/>
                      <a:pt x="0" y="217"/>
                      <a:pt x="0" y="140"/>
                    </a:cubicBezTo>
                    <a:lnTo>
                      <a:pt x="0" y="140"/>
                    </a:lnTo>
                    <a:cubicBezTo>
                      <a:pt x="0" y="63"/>
                      <a:pt x="58" y="0"/>
                      <a:pt x="126" y="0"/>
                    </a:cubicBezTo>
                    <a:cubicBezTo>
                      <a:pt x="2837" y="0"/>
                      <a:pt x="2837" y="0"/>
                      <a:pt x="2837" y="0"/>
                    </a:cubicBezTo>
                    <a:cubicBezTo>
                      <a:pt x="2904" y="0"/>
                      <a:pt x="2962" y="63"/>
                      <a:pt x="2962" y="140"/>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2" name="Freeform 6644">
                <a:extLst>
                  <a:ext uri="{FF2B5EF4-FFF2-40B4-BE49-F238E27FC236}">
                    <a16:creationId xmlns:a16="http://schemas.microsoft.com/office/drawing/2014/main" id="{617FE920-D03E-4A77-A715-9367C5A11236}"/>
                  </a:ext>
                </a:extLst>
              </p:cNvPr>
              <p:cNvSpPr>
                <a:spLocks noChangeArrowheads="1"/>
              </p:cNvSpPr>
              <p:nvPr/>
            </p:nvSpPr>
            <p:spPr bwMode="auto">
              <a:xfrm>
                <a:off x="11035046" y="10561768"/>
                <a:ext cx="2250746" cy="211652"/>
              </a:xfrm>
              <a:custGeom>
                <a:avLst/>
                <a:gdLst>
                  <a:gd name="T0" fmla="*/ 2962 w 2963"/>
                  <a:gd name="T1" fmla="*/ 139 h 285"/>
                  <a:gd name="T2" fmla="*/ 2962 w 2963"/>
                  <a:gd name="T3" fmla="*/ 139 h 285"/>
                  <a:gd name="T4" fmla="*/ 2837 w 2963"/>
                  <a:gd name="T5" fmla="*/ 284 h 285"/>
                  <a:gd name="T6" fmla="*/ 126 w 2963"/>
                  <a:gd name="T7" fmla="*/ 284 h 285"/>
                  <a:gd name="T8" fmla="*/ 0 w 2963"/>
                  <a:gd name="T9" fmla="*/ 139 h 285"/>
                  <a:gd name="T10" fmla="*/ 0 w 2963"/>
                  <a:gd name="T11" fmla="*/ 139 h 285"/>
                  <a:gd name="T12" fmla="*/ 126 w 2963"/>
                  <a:gd name="T13" fmla="*/ 0 h 285"/>
                  <a:gd name="T14" fmla="*/ 2837 w 2963"/>
                  <a:gd name="T15" fmla="*/ 0 h 285"/>
                  <a:gd name="T16" fmla="*/ 2962 w 2963"/>
                  <a:gd name="T17" fmla="*/ 13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5">
                    <a:moveTo>
                      <a:pt x="2962" y="139"/>
                    </a:moveTo>
                    <a:lnTo>
                      <a:pt x="2962" y="139"/>
                    </a:lnTo>
                    <a:cubicBezTo>
                      <a:pt x="2962" y="217"/>
                      <a:pt x="2904" y="284"/>
                      <a:pt x="2837" y="284"/>
                    </a:cubicBezTo>
                    <a:cubicBezTo>
                      <a:pt x="126" y="284"/>
                      <a:pt x="126" y="284"/>
                      <a:pt x="126" y="284"/>
                    </a:cubicBezTo>
                    <a:cubicBezTo>
                      <a:pt x="58" y="284"/>
                      <a:pt x="0" y="217"/>
                      <a:pt x="0" y="139"/>
                    </a:cubicBezTo>
                    <a:lnTo>
                      <a:pt x="0" y="139"/>
                    </a:lnTo>
                    <a:cubicBezTo>
                      <a:pt x="0" y="63"/>
                      <a:pt x="58" y="0"/>
                      <a:pt x="126" y="0"/>
                    </a:cubicBezTo>
                    <a:cubicBezTo>
                      <a:pt x="2837" y="0"/>
                      <a:pt x="2837" y="0"/>
                      <a:pt x="2837" y="0"/>
                    </a:cubicBezTo>
                    <a:cubicBezTo>
                      <a:pt x="2904" y="0"/>
                      <a:pt x="2962" y="63"/>
                      <a:pt x="2962" y="139"/>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3" name="Freeform 6645">
                <a:extLst>
                  <a:ext uri="{FF2B5EF4-FFF2-40B4-BE49-F238E27FC236}">
                    <a16:creationId xmlns:a16="http://schemas.microsoft.com/office/drawing/2014/main" id="{BE5E8ED9-EC9F-44DB-80B7-CCC35A9ABDB3}"/>
                  </a:ext>
                </a:extLst>
              </p:cNvPr>
              <p:cNvSpPr>
                <a:spLocks noChangeArrowheads="1"/>
              </p:cNvSpPr>
              <p:nvPr/>
            </p:nvSpPr>
            <p:spPr bwMode="auto">
              <a:xfrm>
                <a:off x="11035046" y="10877564"/>
                <a:ext cx="2250746" cy="211652"/>
              </a:xfrm>
              <a:custGeom>
                <a:avLst/>
                <a:gdLst>
                  <a:gd name="T0" fmla="*/ 2962 w 2963"/>
                  <a:gd name="T1" fmla="*/ 145 h 285"/>
                  <a:gd name="T2" fmla="*/ 2962 w 2963"/>
                  <a:gd name="T3" fmla="*/ 145 h 285"/>
                  <a:gd name="T4" fmla="*/ 2837 w 2963"/>
                  <a:gd name="T5" fmla="*/ 284 h 285"/>
                  <a:gd name="T6" fmla="*/ 126 w 2963"/>
                  <a:gd name="T7" fmla="*/ 284 h 285"/>
                  <a:gd name="T8" fmla="*/ 0 w 2963"/>
                  <a:gd name="T9" fmla="*/ 145 h 285"/>
                  <a:gd name="T10" fmla="*/ 0 w 2963"/>
                  <a:gd name="T11" fmla="*/ 145 h 285"/>
                  <a:gd name="T12" fmla="*/ 126 w 2963"/>
                  <a:gd name="T13" fmla="*/ 0 h 285"/>
                  <a:gd name="T14" fmla="*/ 2837 w 2963"/>
                  <a:gd name="T15" fmla="*/ 0 h 285"/>
                  <a:gd name="T16" fmla="*/ 2962 w 2963"/>
                  <a:gd name="T17" fmla="*/ 14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3" h="285">
                    <a:moveTo>
                      <a:pt x="2962" y="145"/>
                    </a:moveTo>
                    <a:lnTo>
                      <a:pt x="2962" y="145"/>
                    </a:lnTo>
                    <a:cubicBezTo>
                      <a:pt x="2962" y="222"/>
                      <a:pt x="2904" y="284"/>
                      <a:pt x="2837" y="284"/>
                    </a:cubicBezTo>
                    <a:cubicBezTo>
                      <a:pt x="126" y="284"/>
                      <a:pt x="126" y="284"/>
                      <a:pt x="126" y="284"/>
                    </a:cubicBezTo>
                    <a:cubicBezTo>
                      <a:pt x="58" y="284"/>
                      <a:pt x="0" y="222"/>
                      <a:pt x="0" y="145"/>
                    </a:cubicBezTo>
                    <a:lnTo>
                      <a:pt x="0" y="145"/>
                    </a:lnTo>
                    <a:cubicBezTo>
                      <a:pt x="0" y="63"/>
                      <a:pt x="58" y="0"/>
                      <a:pt x="126" y="0"/>
                    </a:cubicBezTo>
                    <a:cubicBezTo>
                      <a:pt x="2837" y="0"/>
                      <a:pt x="2837" y="0"/>
                      <a:pt x="2837" y="0"/>
                    </a:cubicBezTo>
                    <a:cubicBezTo>
                      <a:pt x="2904" y="0"/>
                      <a:pt x="2962" y="63"/>
                      <a:pt x="2962" y="145"/>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4" name="Freeform 6646">
                <a:extLst>
                  <a:ext uri="{FF2B5EF4-FFF2-40B4-BE49-F238E27FC236}">
                    <a16:creationId xmlns:a16="http://schemas.microsoft.com/office/drawing/2014/main" id="{5062A04F-E0CD-42C2-8742-FF3F8A97942E}"/>
                  </a:ext>
                </a:extLst>
              </p:cNvPr>
              <p:cNvSpPr>
                <a:spLocks noChangeArrowheads="1"/>
              </p:cNvSpPr>
              <p:nvPr/>
            </p:nvSpPr>
            <p:spPr bwMode="auto">
              <a:xfrm>
                <a:off x="11035046" y="11159766"/>
                <a:ext cx="2233949" cy="131023"/>
              </a:xfrm>
              <a:custGeom>
                <a:avLst/>
                <a:gdLst>
                  <a:gd name="T0" fmla="*/ 2942 w 2943"/>
                  <a:gd name="T1" fmla="*/ 91 h 179"/>
                  <a:gd name="T2" fmla="*/ 2942 w 2943"/>
                  <a:gd name="T3" fmla="*/ 91 h 179"/>
                  <a:gd name="T4" fmla="*/ 2812 w 2943"/>
                  <a:gd name="T5" fmla="*/ 178 h 179"/>
                  <a:gd name="T6" fmla="*/ 126 w 2943"/>
                  <a:gd name="T7" fmla="*/ 178 h 179"/>
                  <a:gd name="T8" fmla="*/ 0 w 2943"/>
                  <a:gd name="T9" fmla="*/ 91 h 179"/>
                  <a:gd name="T10" fmla="*/ 0 w 2943"/>
                  <a:gd name="T11" fmla="*/ 91 h 179"/>
                  <a:gd name="T12" fmla="*/ 126 w 2943"/>
                  <a:gd name="T13" fmla="*/ 0 h 179"/>
                  <a:gd name="T14" fmla="*/ 2812 w 2943"/>
                  <a:gd name="T15" fmla="*/ 0 h 179"/>
                  <a:gd name="T16" fmla="*/ 2942 w 2943"/>
                  <a:gd name="T17" fmla="*/ 9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179">
                    <a:moveTo>
                      <a:pt x="2942" y="91"/>
                    </a:moveTo>
                    <a:lnTo>
                      <a:pt x="2942" y="91"/>
                    </a:lnTo>
                    <a:cubicBezTo>
                      <a:pt x="2942" y="140"/>
                      <a:pt x="2885" y="178"/>
                      <a:pt x="2812" y="178"/>
                    </a:cubicBezTo>
                    <a:cubicBezTo>
                      <a:pt x="126" y="178"/>
                      <a:pt x="126" y="178"/>
                      <a:pt x="126" y="178"/>
                    </a:cubicBezTo>
                    <a:cubicBezTo>
                      <a:pt x="53" y="178"/>
                      <a:pt x="0" y="140"/>
                      <a:pt x="0" y="91"/>
                    </a:cubicBezTo>
                    <a:lnTo>
                      <a:pt x="0" y="91"/>
                    </a:lnTo>
                    <a:cubicBezTo>
                      <a:pt x="0" y="43"/>
                      <a:pt x="53" y="0"/>
                      <a:pt x="126" y="0"/>
                    </a:cubicBezTo>
                    <a:cubicBezTo>
                      <a:pt x="2812" y="0"/>
                      <a:pt x="2812" y="0"/>
                      <a:pt x="2812" y="0"/>
                    </a:cubicBezTo>
                    <a:cubicBezTo>
                      <a:pt x="2885" y="0"/>
                      <a:pt x="2942" y="43"/>
                      <a:pt x="2942" y="91"/>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5" name="Freeform 6647">
                <a:extLst>
                  <a:ext uri="{FF2B5EF4-FFF2-40B4-BE49-F238E27FC236}">
                    <a16:creationId xmlns:a16="http://schemas.microsoft.com/office/drawing/2014/main" id="{243F8ACC-75F6-455F-A5D7-A07D6D692305}"/>
                  </a:ext>
                </a:extLst>
              </p:cNvPr>
              <p:cNvSpPr>
                <a:spLocks noChangeArrowheads="1"/>
              </p:cNvSpPr>
              <p:nvPr/>
            </p:nvSpPr>
            <p:spPr bwMode="auto">
              <a:xfrm>
                <a:off x="11018249" y="9926813"/>
                <a:ext cx="2287697" cy="211652"/>
              </a:xfrm>
              <a:custGeom>
                <a:avLst/>
                <a:gdLst>
                  <a:gd name="T0" fmla="*/ 3009 w 3010"/>
                  <a:gd name="T1" fmla="*/ 140 h 286"/>
                  <a:gd name="T2" fmla="*/ 3009 w 3010"/>
                  <a:gd name="T3" fmla="*/ 140 h 286"/>
                  <a:gd name="T4" fmla="*/ 2879 w 3010"/>
                  <a:gd name="T5" fmla="*/ 285 h 286"/>
                  <a:gd name="T6" fmla="*/ 130 w 3010"/>
                  <a:gd name="T7" fmla="*/ 285 h 286"/>
                  <a:gd name="T8" fmla="*/ 0 w 3010"/>
                  <a:gd name="T9" fmla="*/ 140 h 286"/>
                  <a:gd name="T10" fmla="*/ 0 w 3010"/>
                  <a:gd name="T11" fmla="*/ 140 h 286"/>
                  <a:gd name="T12" fmla="*/ 130 w 3010"/>
                  <a:gd name="T13" fmla="*/ 0 h 286"/>
                  <a:gd name="T14" fmla="*/ 2879 w 3010"/>
                  <a:gd name="T15" fmla="*/ 0 h 286"/>
                  <a:gd name="T16" fmla="*/ 3009 w 3010"/>
                  <a:gd name="T17" fmla="*/ 14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0" h="286">
                    <a:moveTo>
                      <a:pt x="3009" y="140"/>
                    </a:moveTo>
                    <a:lnTo>
                      <a:pt x="3009" y="140"/>
                    </a:lnTo>
                    <a:cubicBezTo>
                      <a:pt x="3009" y="221"/>
                      <a:pt x="2951" y="285"/>
                      <a:pt x="2879" y="285"/>
                    </a:cubicBezTo>
                    <a:cubicBezTo>
                      <a:pt x="130" y="285"/>
                      <a:pt x="130" y="285"/>
                      <a:pt x="130" y="285"/>
                    </a:cubicBezTo>
                    <a:cubicBezTo>
                      <a:pt x="57" y="285"/>
                      <a:pt x="0" y="221"/>
                      <a:pt x="0" y="140"/>
                    </a:cubicBezTo>
                    <a:lnTo>
                      <a:pt x="0" y="140"/>
                    </a:lnTo>
                    <a:cubicBezTo>
                      <a:pt x="0" y="63"/>
                      <a:pt x="57" y="0"/>
                      <a:pt x="130" y="0"/>
                    </a:cubicBezTo>
                    <a:cubicBezTo>
                      <a:pt x="2879" y="0"/>
                      <a:pt x="2879" y="0"/>
                      <a:pt x="2879" y="0"/>
                    </a:cubicBezTo>
                    <a:cubicBezTo>
                      <a:pt x="2951" y="0"/>
                      <a:pt x="3009" y="63"/>
                      <a:pt x="3009" y="140"/>
                    </a:cubicBezTo>
                  </a:path>
                </a:pathLst>
              </a:custGeom>
              <a:solidFill>
                <a:schemeClr val="bg1">
                  <a:lumMod val="85000"/>
                </a:schemeClr>
              </a:solidFill>
              <a:ln>
                <a:solidFill>
                  <a:schemeClr val="bg1">
                    <a:lumMod val="95000"/>
                  </a:schemeClr>
                </a:solidFill>
              </a:ln>
              <a:effectLst/>
              <a:extLst/>
            </p:spPr>
            <p:txBody>
              <a:bodyPr wrap="none" anchor="ctr"/>
              <a:lstStyle/>
              <a:p>
                <a:pPr defTabSz="1219017"/>
                <a:endParaRPr lang="en-US" sz="2400">
                  <a:solidFill>
                    <a:srgbClr val="445469"/>
                  </a:solidFill>
                </a:endParaRPr>
              </a:p>
            </p:txBody>
          </p:sp>
          <p:sp>
            <p:nvSpPr>
              <p:cNvPr id="26" name="Freeform 6648">
                <a:extLst>
                  <a:ext uri="{FF2B5EF4-FFF2-40B4-BE49-F238E27FC236}">
                    <a16:creationId xmlns:a16="http://schemas.microsoft.com/office/drawing/2014/main" id="{D2F90FAC-DFAF-4C68-8F5C-E965936D9FCB}"/>
                  </a:ext>
                </a:extLst>
              </p:cNvPr>
              <p:cNvSpPr>
                <a:spLocks noChangeArrowheads="1"/>
              </p:cNvSpPr>
              <p:nvPr/>
            </p:nvSpPr>
            <p:spPr bwMode="auto">
              <a:xfrm>
                <a:off x="11337385" y="3086791"/>
                <a:ext cx="3480257" cy="2197139"/>
              </a:xfrm>
              <a:custGeom>
                <a:avLst/>
                <a:gdLst>
                  <a:gd name="T0" fmla="*/ 0 w 4576"/>
                  <a:gd name="T1" fmla="*/ 0 h 2895"/>
                  <a:gd name="T2" fmla="*/ 4575 w 4576"/>
                  <a:gd name="T3" fmla="*/ 2894 h 2895"/>
                  <a:gd name="T4" fmla="*/ 3698 w 4576"/>
                  <a:gd name="T5" fmla="*/ 1016 h 2895"/>
                  <a:gd name="T6" fmla="*/ 1705 w 4576"/>
                  <a:gd name="T7" fmla="*/ 0 h 2895"/>
                  <a:gd name="T8" fmla="*/ 0 w 4576"/>
                  <a:gd name="T9" fmla="*/ 0 h 2895"/>
                </a:gdLst>
                <a:ahLst/>
                <a:cxnLst>
                  <a:cxn ang="0">
                    <a:pos x="T0" y="T1"/>
                  </a:cxn>
                  <a:cxn ang="0">
                    <a:pos x="T2" y="T3"/>
                  </a:cxn>
                  <a:cxn ang="0">
                    <a:pos x="T4" y="T5"/>
                  </a:cxn>
                  <a:cxn ang="0">
                    <a:pos x="T6" y="T7"/>
                  </a:cxn>
                  <a:cxn ang="0">
                    <a:pos x="T8" y="T9"/>
                  </a:cxn>
                </a:cxnLst>
                <a:rect l="0" t="0" r="r" b="b"/>
                <a:pathLst>
                  <a:path w="4576" h="2895">
                    <a:moveTo>
                      <a:pt x="0" y="0"/>
                    </a:moveTo>
                    <a:lnTo>
                      <a:pt x="4575" y="2894"/>
                    </a:lnTo>
                    <a:lnTo>
                      <a:pt x="3698" y="1016"/>
                    </a:lnTo>
                    <a:lnTo>
                      <a:pt x="1705" y="0"/>
                    </a:lnTo>
                    <a:lnTo>
                      <a:pt x="0" y="0"/>
                    </a:lnTo>
                  </a:path>
                </a:pathLst>
              </a:custGeom>
              <a:solidFill>
                <a:schemeClr val="accent5">
                  <a:lumMod val="75000"/>
                </a:schemeClr>
              </a:solidFill>
              <a:ln>
                <a:noFill/>
              </a:ln>
              <a:effectLst/>
              <a:extLst/>
            </p:spPr>
            <p:txBody>
              <a:bodyPr wrap="none" anchor="ctr"/>
              <a:lstStyle/>
              <a:p>
                <a:pPr defTabSz="1219017"/>
                <a:endParaRPr lang="en-US" sz="2400">
                  <a:solidFill>
                    <a:srgbClr val="445469"/>
                  </a:solidFill>
                </a:endParaRPr>
              </a:p>
            </p:txBody>
          </p:sp>
          <p:sp>
            <p:nvSpPr>
              <p:cNvPr id="27" name="Freeform 6649">
                <a:extLst>
                  <a:ext uri="{FF2B5EF4-FFF2-40B4-BE49-F238E27FC236}">
                    <a16:creationId xmlns:a16="http://schemas.microsoft.com/office/drawing/2014/main" id="{C403F991-14EB-4F2C-85D6-6F8CBFED0323}"/>
                  </a:ext>
                </a:extLst>
              </p:cNvPr>
              <p:cNvSpPr>
                <a:spLocks noChangeArrowheads="1"/>
              </p:cNvSpPr>
              <p:nvPr/>
            </p:nvSpPr>
            <p:spPr bwMode="auto">
              <a:xfrm>
                <a:off x="11337385" y="3086791"/>
                <a:ext cx="3480257" cy="2197139"/>
              </a:xfrm>
              <a:custGeom>
                <a:avLst/>
                <a:gdLst>
                  <a:gd name="T0" fmla="*/ 0 w 4576"/>
                  <a:gd name="T1" fmla="*/ 0 h 2895"/>
                  <a:gd name="T2" fmla="*/ 4575 w 4576"/>
                  <a:gd name="T3" fmla="*/ 2894 h 2895"/>
                  <a:gd name="T4" fmla="*/ 3698 w 4576"/>
                  <a:gd name="T5" fmla="*/ 1016 h 2895"/>
                  <a:gd name="T6" fmla="*/ 1705 w 4576"/>
                  <a:gd name="T7" fmla="*/ 0 h 2895"/>
                </a:gdLst>
                <a:ahLst/>
                <a:cxnLst>
                  <a:cxn ang="0">
                    <a:pos x="T0" y="T1"/>
                  </a:cxn>
                  <a:cxn ang="0">
                    <a:pos x="T2" y="T3"/>
                  </a:cxn>
                  <a:cxn ang="0">
                    <a:pos x="T4" y="T5"/>
                  </a:cxn>
                  <a:cxn ang="0">
                    <a:pos x="T6" y="T7"/>
                  </a:cxn>
                </a:cxnLst>
                <a:rect l="0" t="0" r="r" b="b"/>
                <a:pathLst>
                  <a:path w="4576" h="2895">
                    <a:moveTo>
                      <a:pt x="0" y="0"/>
                    </a:moveTo>
                    <a:lnTo>
                      <a:pt x="4575" y="2894"/>
                    </a:lnTo>
                    <a:lnTo>
                      <a:pt x="3698" y="1016"/>
                    </a:lnTo>
                    <a:lnTo>
                      <a:pt x="1705" y="0"/>
                    </a:lnTo>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28" name="Freeform 6650">
                <a:extLst>
                  <a:ext uri="{FF2B5EF4-FFF2-40B4-BE49-F238E27FC236}">
                    <a16:creationId xmlns:a16="http://schemas.microsoft.com/office/drawing/2014/main" id="{6F66F03A-795C-48D4-8D04-995D586C21BB}"/>
                  </a:ext>
                </a:extLst>
              </p:cNvPr>
              <p:cNvSpPr>
                <a:spLocks noChangeArrowheads="1"/>
              </p:cNvSpPr>
              <p:nvPr/>
            </p:nvSpPr>
            <p:spPr bwMode="auto">
              <a:xfrm>
                <a:off x="9540149" y="4884146"/>
                <a:ext cx="5277493" cy="1552107"/>
              </a:xfrm>
              <a:custGeom>
                <a:avLst/>
                <a:gdLst>
                  <a:gd name="T0" fmla="*/ 0 w 6935"/>
                  <a:gd name="T1" fmla="*/ 0 h 2047"/>
                  <a:gd name="T2" fmla="*/ 6934 w 6935"/>
                  <a:gd name="T3" fmla="*/ 876 h 2047"/>
                  <a:gd name="T4" fmla="*/ 6861 w 6935"/>
                  <a:gd name="T5" fmla="*/ 1815 h 2047"/>
                  <a:gd name="T6" fmla="*/ 5 w 6935"/>
                  <a:gd name="T7" fmla="*/ 2046 h 2047"/>
                  <a:gd name="T8" fmla="*/ 0 w 6935"/>
                  <a:gd name="T9" fmla="*/ 0 h 2047"/>
                </a:gdLst>
                <a:ahLst/>
                <a:cxnLst>
                  <a:cxn ang="0">
                    <a:pos x="T0" y="T1"/>
                  </a:cxn>
                  <a:cxn ang="0">
                    <a:pos x="T2" y="T3"/>
                  </a:cxn>
                  <a:cxn ang="0">
                    <a:pos x="T4" y="T5"/>
                  </a:cxn>
                  <a:cxn ang="0">
                    <a:pos x="T6" y="T7"/>
                  </a:cxn>
                  <a:cxn ang="0">
                    <a:pos x="T8" y="T9"/>
                  </a:cxn>
                </a:cxnLst>
                <a:rect l="0" t="0" r="r" b="b"/>
                <a:pathLst>
                  <a:path w="6935" h="2047">
                    <a:moveTo>
                      <a:pt x="0" y="0"/>
                    </a:moveTo>
                    <a:lnTo>
                      <a:pt x="6934" y="876"/>
                    </a:lnTo>
                    <a:lnTo>
                      <a:pt x="6861" y="1815"/>
                    </a:lnTo>
                    <a:lnTo>
                      <a:pt x="5" y="2046"/>
                    </a:lnTo>
                    <a:lnTo>
                      <a:pt x="0" y="0"/>
                    </a:lnTo>
                  </a:path>
                </a:pathLst>
              </a:custGeom>
              <a:solidFill>
                <a:schemeClr val="accent5">
                  <a:lumMod val="75000"/>
                </a:schemeClr>
              </a:solidFill>
              <a:ln>
                <a:noFill/>
              </a:ln>
              <a:effectLst/>
              <a:extLst/>
            </p:spPr>
            <p:txBody>
              <a:bodyPr wrap="none" anchor="ctr"/>
              <a:lstStyle/>
              <a:p>
                <a:pPr defTabSz="1219017"/>
                <a:endParaRPr lang="en-US" sz="2400">
                  <a:solidFill>
                    <a:srgbClr val="445469"/>
                  </a:solidFill>
                </a:endParaRPr>
              </a:p>
            </p:txBody>
          </p:sp>
          <p:sp>
            <p:nvSpPr>
              <p:cNvPr id="29" name="Freeform 6651">
                <a:extLst>
                  <a:ext uri="{FF2B5EF4-FFF2-40B4-BE49-F238E27FC236}">
                    <a16:creationId xmlns:a16="http://schemas.microsoft.com/office/drawing/2014/main" id="{A080AACF-E233-4DC9-9DB1-1C4FAD2A9619}"/>
                  </a:ext>
                </a:extLst>
              </p:cNvPr>
              <p:cNvSpPr>
                <a:spLocks noChangeArrowheads="1"/>
              </p:cNvSpPr>
              <p:nvPr/>
            </p:nvSpPr>
            <p:spPr bwMode="auto">
              <a:xfrm>
                <a:off x="9946627" y="3859485"/>
                <a:ext cx="4871015" cy="3826517"/>
              </a:xfrm>
              <a:custGeom>
                <a:avLst/>
                <a:gdLst>
                  <a:gd name="T0" fmla="*/ 5523 w 6401"/>
                  <a:gd name="T1" fmla="*/ 0 h 5037"/>
                  <a:gd name="T2" fmla="*/ 0 w 6401"/>
                  <a:gd name="T3" fmla="*/ 4598 h 5037"/>
                  <a:gd name="T4" fmla="*/ 246 w 6401"/>
                  <a:gd name="T5" fmla="*/ 5036 h 5037"/>
                  <a:gd name="T6" fmla="*/ 6400 w 6401"/>
                  <a:gd name="T7" fmla="*/ 1878 h 5037"/>
                  <a:gd name="T8" fmla="*/ 5523 w 6401"/>
                  <a:gd name="T9" fmla="*/ 0 h 5037"/>
                </a:gdLst>
                <a:ahLst/>
                <a:cxnLst>
                  <a:cxn ang="0">
                    <a:pos x="T0" y="T1"/>
                  </a:cxn>
                  <a:cxn ang="0">
                    <a:pos x="T2" y="T3"/>
                  </a:cxn>
                  <a:cxn ang="0">
                    <a:pos x="T4" y="T5"/>
                  </a:cxn>
                  <a:cxn ang="0">
                    <a:pos x="T6" y="T7"/>
                  </a:cxn>
                  <a:cxn ang="0">
                    <a:pos x="T8" y="T9"/>
                  </a:cxn>
                </a:cxnLst>
                <a:rect l="0" t="0" r="r" b="b"/>
                <a:pathLst>
                  <a:path w="6401" h="5037">
                    <a:moveTo>
                      <a:pt x="5523" y="0"/>
                    </a:moveTo>
                    <a:lnTo>
                      <a:pt x="0" y="4598"/>
                    </a:lnTo>
                    <a:lnTo>
                      <a:pt x="246" y="5036"/>
                    </a:lnTo>
                    <a:lnTo>
                      <a:pt x="6400" y="1878"/>
                    </a:lnTo>
                    <a:lnTo>
                      <a:pt x="5523" y="0"/>
                    </a:lnTo>
                  </a:path>
                </a:pathLst>
              </a:custGeom>
              <a:solidFill>
                <a:schemeClr val="accent5"/>
              </a:solidFill>
              <a:ln>
                <a:noFill/>
              </a:ln>
              <a:effectLst/>
              <a:extLst/>
            </p:spPr>
            <p:txBody>
              <a:bodyPr wrap="none" anchor="ctr"/>
              <a:lstStyle/>
              <a:p>
                <a:pPr defTabSz="1219017"/>
                <a:endParaRPr lang="en-US" sz="2400">
                  <a:solidFill>
                    <a:srgbClr val="445469"/>
                  </a:solidFill>
                </a:endParaRPr>
              </a:p>
            </p:txBody>
          </p:sp>
          <p:sp>
            <p:nvSpPr>
              <p:cNvPr id="30" name="Freeform 6652">
                <a:extLst>
                  <a:ext uri="{FF2B5EF4-FFF2-40B4-BE49-F238E27FC236}">
                    <a16:creationId xmlns:a16="http://schemas.microsoft.com/office/drawing/2014/main" id="{0DF066F2-7E9C-4CF3-8B69-4B119BECB895}"/>
                  </a:ext>
                </a:extLst>
              </p:cNvPr>
              <p:cNvSpPr>
                <a:spLocks noChangeArrowheads="1"/>
              </p:cNvSpPr>
              <p:nvPr/>
            </p:nvSpPr>
            <p:spPr bwMode="auto">
              <a:xfrm>
                <a:off x="9946627" y="3859485"/>
                <a:ext cx="4871015" cy="3826517"/>
              </a:xfrm>
              <a:custGeom>
                <a:avLst/>
                <a:gdLst>
                  <a:gd name="T0" fmla="*/ 5523 w 6401"/>
                  <a:gd name="T1" fmla="*/ 0 h 5037"/>
                  <a:gd name="T2" fmla="*/ 0 w 6401"/>
                  <a:gd name="T3" fmla="*/ 4598 h 5037"/>
                  <a:gd name="T4" fmla="*/ 246 w 6401"/>
                  <a:gd name="T5" fmla="*/ 5036 h 5037"/>
                  <a:gd name="T6" fmla="*/ 6400 w 6401"/>
                  <a:gd name="T7" fmla="*/ 1878 h 5037"/>
                </a:gdLst>
                <a:ahLst/>
                <a:cxnLst>
                  <a:cxn ang="0">
                    <a:pos x="T0" y="T1"/>
                  </a:cxn>
                  <a:cxn ang="0">
                    <a:pos x="T2" y="T3"/>
                  </a:cxn>
                  <a:cxn ang="0">
                    <a:pos x="T4" y="T5"/>
                  </a:cxn>
                  <a:cxn ang="0">
                    <a:pos x="T6" y="T7"/>
                  </a:cxn>
                </a:cxnLst>
                <a:rect l="0" t="0" r="r" b="b"/>
                <a:pathLst>
                  <a:path w="6401" h="5037">
                    <a:moveTo>
                      <a:pt x="5523" y="0"/>
                    </a:moveTo>
                    <a:lnTo>
                      <a:pt x="0" y="4598"/>
                    </a:lnTo>
                    <a:lnTo>
                      <a:pt x="246" y="5036"/>
                    </a:lnTo>
                    <a:lnTo>
                      <a:pt x="6400" y="1878"/>
                    </a:lnTo>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31" name="Freeform 6653">
                <a:extLst>
                  <a:ext uri="{FF2B5EF4-FFF2-40B4-BE49-F238E27FC236}">
                    <a16:creationId xmlns:a16="http://schemas.microsoft.com/office/drawing/2014/main" id="{D2652491-704C-411D-A0B5-58ED33EB9CCA}"/>
                  </a:ext>
                </a:extLst>
              </p:cNvPr>
              <p:cNvSpPr>
                <a:spLocks noChangeArrowheads="1"/>
              </p:cNvSpPr>
              <p:nvPr/>
            </p:nvSpPr>
            <p:spPr bwMode="auto">
              <a:xfrm>
                <a:off x="9946627" y="7363486"/>
                <a:ext cx="3923686" cy="1558826"/>
              </a:xfrm>
              <a:custGeom>
                <a:avLst/>
                <a:gdLst>
                  <a:gd name="T0" fmla="*/ 0 w 5158"/>
                  <a:gd name="T1" fmla="*/ 0 h 2057"/>
                  <a:gd name="T2" fmla="*/ 5157 w 5158"/>
                  <a:gd name="T3" fmla="*/ 1098 h 2057"/>
                  <a:gd name="T4" fmla="*/ 4854 w 5158"/>
                  <a:gd name="T5" fmla="*/ 2056 h 2057"/>
                  <a:gd name="T6" fmla="*/ 246 w 5158"/>
                  <a:gd name="T7" fmla="*/ 438 h 2057"/>
                  <a:gd name="T8" fmla="*/ 0 w 5158"/>
                  <a:gd name="T9" fmla="*/ 0 h 2057"/>
                </a:gdLst>
                <a:ahLst/>
                <a:cxnLst>
                  <a:cxn ang="0">
                    <a:pos x="T0" y="T1"/>
                  </a:cxn>
                  <a:cxn ang="0">
                    <a:pos x="T2" y="T3"/>
                  </a:cxn>
                  <a:cxn ang="0">
                    <a:pos x="T4" y="T5"/>
                  </a:cxn>
                  <a:cxn ang="0">
                    <a:pos x="T6" y="T7"/>
                  </a:cxn>
                  <a:cxn ang="0">
                    <a:pos x="T8" y="T9"/>
                  </a:cxn>
                </a:cxnLst>
                <a:rect l="0" t="0" r="r" b="b"/>
                <a:pathLst>
                  <a:path w="5158" h="2057">
                    <a:moveTo>
                      <a:pt x="0" y="0"/>
                    </a:moveTo>
                    <a:lnTo>
                      <a:pt x="5157" y="1098"/>
                    </a:lnTo>
                    <a:lnTo>
                      <a:pt x="4854" y="2056"/>
                    </a:lnTo>
                    <a:lnTo>
                      <a:pt x="246" y="438"/>
                    </a:lnTo>
                    <a:lnTo>
                      <a:pt x="0" y="0"/>
                    </a:lnTo>
                  </a:path>
                </a:pathLst>
              </a:custGeom>
              <a:solidFill>
                <a:schemeClr val="accent5">
                  <a:lumMod val="75000"/>
                </a:schemeClr>
              </a:solidFill>
              <a:ln>
                <a:noFill/>
              </a:ln>
              <a:effectLst/>
              <a:extLst/>
            </p:spPr>
            <p:txBody>
              <a:bodyPr wrap="none" anchor="ctr"/>
              <a:lstStyle/>
              <a:p>
                <a:pPr defTabSz="1219017"/>
                <a:endParaRPr lang="en-US" sz="2400">
                  <a:solidFill>
                    <a:srgbClr val="445469"/>
                  </a:solidFill>
                </a:endParaRPr>
              </a:p>
            </p:txBody>
          </p:sp>
          <p:sp>
            <p:nvSpPr>
              <p:cNvPr id="32" name="Freeform 6654">
                <a:extLst>
                  <a:ext uri="{FF2B5EF4-FFF2-40B4-BE49-F238E27FC236}">
                    <a16:creationId xmlns:a16="http://schemas.microsoft.com/office/drawing/2014/main" id="{B5D59ECF-CE19-4476-8EFF-E95620166823}"/>
                  </a:ext>
                </a:extLst>
              </p:cNvPr>
              <p:cNvSpPr>
                <a:spLocks noChangeArrowheads="1"/>
              </p:cNvSpPr>
              <p:nvPr/>
            </p:nvSpPr>
            <p:spPr bwMode="auto">
              <a:xfrm>
                <a:off x="10484117" y="5549335"/>
                <a:ext cx="4330164" cy="3151248"/>
              </a:xfrm>
              <a:custGeom>
                <a:avLst/>
                <a:gdLst>
                  <a:gd name="T0" fmla="*/ 5692 w 5693"/>
                  <a:gd name="T1" fmla="*/ 0 h 4146"/>
                  <a:gd name="T2" fmla="*/ 0 w 5693"/>
                  <a:gd name="T3" fmla="*/ 3668 h 4146"/>
                  <a:gd name="T4" fmla="*/ 135 w 5693"/>
                  <a:gd name="T5" fmla="*/ 4145 h 4146"/>
                  <a:gd name="T6" fmla="*/ 5619 w 5693"/>
                  <a:gd name="T7" fmla="*/ 939 h 4146"/>
                  <a:gd name="T8" fmla="*/ 5692 w 5693"/>
                  <a:gd name="T9" fmla="*/ 0 h 4146"/>
                </a:gdLst>
                <a:ahLst/>
                <a:cxnLst>
                  <a:cxn ang="0">
                    <a:pos x="T0" y="T1"/>
                  </a:cxn>
                  <a:cxn ang="0">
                    <a:pos x="T2" y="T3"/>
                  </a:cxn>
                  <a:cxn ang="0">
                    <a:pos x="T4" y="T5"/>
                  </a:cxn>
                  <a:cxn ang="0">
                    <a:pos x="T6" y="T7"/>
                  </a:cxn>
                  <a:cxn ang="0">
                    <a:pos x="T8" y="T9"/>
                  </a:cxn>
                </a:cxnLst>
                <a:rect l="0" t="0" r="r" b="b"/>
                <a:pathLst>
                  <a:path w="5693" h="4146">
                    <a:moveTo>
                      <a:pt x="5692" y="0"/>
                    </a:moveTo>
                    <a:lnTo>
                      <a:pt x="0" y="3668"/>
                    </a:lnTo>
                    <a:lnTo>
                      <a:pt x="135" y="4145"/>
                    </a:lnTo>
                    <a:lnTo>
                      <a:pt x="5619" y="939"/>
                    </a:lnTo>
                    <a:lnTo>
                      <a:pt x="5692" y="0"/>
                    </a:lnTo>
                  </a:path>
                </a:pathLst>
              </a:custGeom>
              <a:solidFill>
                <a:schemeClr val="accent5"/>
              </a:solidFill>
              <a:ln>
                <a:noFill/>
              </a:ln>
              <a:effectLst/>
              <a:extLst/>
            </p:spPr>
            <p:txBody>
              <a:bodyPr wrap="none" anchor="ctr"/>
              <a:lstStyle/>
              <a:p>
                <a:pPr defTabSz="1219017"/>
                <a:endParaRPr lang="en-US" sz="2400">
                  <a:solidFill>
                    <a:srgbClr val="445469"/>
                  </a:solidFill>
                </a:endParaRPr>
              </a:p>
            </p:txBody>
          </p:sp>
          <p:sp>
            <p:nvSpPr>
              <p:cNvPr id="33" name="Freeform 6655">
                <a:extLst>
                  <a:ext uri="{FF2B5EF4-FFF2-40B4-BE49-F238E27FC236}">
                    <a16:creationId xmlns:a16="http://schemas.microsoft.com/office/drawing/2014/main" id="{063B79C1-DAF6-4A4B-BDCE-6C0E1F0A85D1}"/>
                  </a:ext>
                </a:extLst>
              </p:cNvPr>
              <p:cNvSpPr>
                <a:spLocks noChangeArrowheads="1"/>
              </p:cNvSpPr>
              <p:nvPr/>
            </p:nvSpPr>
            <p:spPr bwMode="auto">
              <a:xfrm>
                <a:off x="10484117" y="5549335"/>
                <a:ext cx="4330164" cy="3151248"/>
              </a:xfrm>
              <a:custGeom>
                <a:avLst/>
                <a:gdLst>
                  <a:gd name="T0" fmla="*/ 5692 w 5693"/>
                  <a:gd name="T1" fmla="*/ 0 h 4146"/>
                  <a:gd name="T2" fmla="*/ 0 w 5693"/>
                  <a:gd name="T3" fmla="*/ 3668 h 4146"/>
                  <a:gd name="T4" fmla="*/ 135 w 5693"/>
                  <a:gd name="T5" fmla="*/ 4145 h 4146"/>
                  <a:gd name="T6" fmla="*/ 5619 w 5693"/>
                  <a:gd name="T7" fmla="*/ 939 h 4146"/>
                </a:gdLst>
                <a:ahLst/>
                <a:cxnLst>
                  <a:cxn ang="0">
                    <a:pos x="T0" y="T1"/>
                  </a:cxn>
                  <a:cxn ang="0">
                    <a:pos x="T2" y="T3"/>
                  </a:cxn>
                  <a:cxn ang="0">
                    <a:pos x="T4" y="T5"/>
                  </a:cxn>
                  <a:cxn ang="0">
                    <a:pos x="T6" y="T7"/>
                  </a:cxn>
                </a:cxnLst>
                <a:rect l="0" t="0" r="r" b="b"/>
                <a:pathLst>
                  <a:path w="5693" h="4146">
                    <a:moveTo>
                      <a:pt x="5692" y="0"/>
                    </a:moveTo>
                    <a:lnTo>
                      <a:pt x="0" y="3668"/>
                    </a:lnTo>
                    <a:lnTo>
                      <a:pt x="135" y="4145"/>
                    </a:lnTo>
                    <a:lnTo>
                      <a:pt x="5619" y="939"/>
                    </a:lnTo>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endParaRPr>
              </a:p>
            </p:txBody>
          </p:sp>
          <p:sp>
            <p:nvSpPr>
              <p:cNvPr id="34" name="Freeform 6656">
                <a:extLst>
                  <a:ext uri="{FF2B5EF4-FFF2-40B4-BE49-F238E27FC236}">
                    <a16:creationId xmlns:a16="http://schemas.microsoft.com/office/drawing/2014/main" id="{1E0ADFC0-824E-426E-B3B6-954331EE24DE}"/>
                  </a:ext>
                </a:extLst>
              </p:cNvPr>
              <p:cNvSpPr>
                <a:spLocks noChangeArrowheads="1"/>
              </p:cNvSpPr>
              <p:nvPr/>
            </p:nvSpPr>
            <p:spPr bwMode="auto">
              <a:xfrm>
                <a:off x="10484117" y="8344471"/>
                <a:ext cx="2962921" cy="1377411"/>
              </a:xfrm>
              <a:custGeom>
                <a:avLst/>
                <a:gdLst>
                  <a:gd name="T0" fmla="*/ 0 w 3897"/>
                  <a:gd name="T1" fmla="*/ 0 h 1816"/>
                  <a:gd name="T2" fmla="*/ 3896 w 3897"/>
                  <a:gd name="T3" fmla="*/ 1541 h 1816"/>
                  <a:gd name="T4" fmla="*/ 3684 w 3897"/>
                  <a:gd name="T5" fmla="*/ 1815 h 1816"/>
                  <a:gd name="T6" fmla="*/ 135 w 3897"/>
                  <a:gd name="T7" fmla="*/ 477 h 1816"/>
                  <a:gd name="T8" fmla="*/ 0 w 3897"/>
                  <a:gd name="T9" fmla="*/ 0 h 1816"/>
                </a:gdLst>
                <a:ahLst/>
                <a:cxnLst>
                  <a:cxn ang="0">
                    <a:pos x="T0" y="T1"/>
                  </a:cxn>
                  <a:cxn ang="0">
                    <a:pos x="T2" y="T3"/>
                  </a:cxn>
                  <a:cxn ang="0">
                    <a:pos x="T4" y="T5"/>
                  </a:cxn>
                  <a:cxn ang="0">
                    <a:pos x="T6" y="T7"/>
                  </a:cxn>
                  <a:cxn ang="0">
                    <a:pos x="T8" y="T9"/>
                  </a:cxn>
                </a:cxnLst>
                <a:rect l="0" t="0" r="r" b="b"/>
                <a:pathLst>
                  <a:path w="3897" h="1816">
                    <a:moveTo>
                      <a:pt x="0" y="0"/>
                    </a:moveTo>
                    <a:lnTo>
                      <a:pt x="3896" y="1541"/>
                    </a:lnTo>
                    <a:lnTo>
                      <a:pt x="3684" y="1815"/>
                    </a:lnTo>
                    <a:lnTo>
                      <a:pt x="135" y="477"/>
                    </a:lnTo>
                    <a:lnTo>
                      <a:pt x="0" y="0"/>
                    </a:lnTo>
                  </a:path>
                </a:pathLst>
              </a:custGeom>
              <a:solidFill>
                <a:schemeClr val="accent5">
                  <a:lumMod val="75000"/>
                </a:schemeClr>
              </a:solidFill>
              <a:ln>
                <a:noFill/>
              </a:ln>
              <a:effectLst/>
              <a:extLst/>
            </p:spPr>
            <p:txBody>
              <a:bodyPr wrap="none" anchor="ctr"/>
              <a:lstStyle/>
              <a:p>
                <a:pPr defTabSz="1219017"/>
                <a:endParaRPr lang="en-US" sz="2400">
                  <a:solidFill>
                    <a:srgbClr val="445469"/>
                  </a:solidFill>
                </a:endParaRPr>
              </a:p>
            </p:txBody>
          </p:sp>
          <p:sp>
            <p:nvSpPr>
              <p:cNvPr id="35" name="Freeform 6657">
                <a:extLst>
                  <a:ext uri="{FF2B5EF4-FFF2-40B4-BE49-F238E27FC236}">
                    <a16:creationId xmlns:a16="http://schemas.microsoft.com/office/drawing/2014/main" id="{A8192CF7-468B-473C-877C-0227D66CF744}"/>
                  </a:ext>
                </a:extLst>
              </p:cNvPr>
              <p:cNvSpPr>
                <a:spLocks noChangeArrowheads="1"/>
              </p:cNvSpPr>
              <p:nvPr/>
            </p:nvSpPr>
            <p:spPr bwMode="auto">
              <a:xfrm>
                <a:off x="9540149" y="3086791"/>
                <a:ext cx="3090575" cy="3346101"/>
              </a:xfrm>
              <a:custGeom>
                <a:avLst/>
                <a:gdLst>
                  <a:gd name="T0" fmla="*/ 2359 w 4065"/>
                  <a:gd name="T1" fmla="*/ 0 h 4407"/>
                  <a:gd name="T2" fmla="*/ 0 w 4065"/>
                  <a:gd name="T3" fmla="*/ 2360 h 4407"/>
                  <a:gd name="T4" fmla="*/ 5 w 4065"/>
                  <a:gd name="T5" fmla="*/ 4406 h 4407"/>
                  <a:gd name="T6" fmla="*/ 4064 w 4065"/>
                  <a:gd name="T7" fmla="*/ 0 h 4407"/>
                  <a:gd name="T8" fmla="*/ 2359 w 4065"/>
                  <a:gd name="T9" fmla="*/ 0 h 4407"/>
                </a:gdLst>
                <a:ahLst/>
                <a:cxnLst>
                  <a:cxn ang="0">
                    <a:pos x="T0" y="T1"/>
                  </a:cxn>
                  <a:cxn ang="0">
                    <a:pos x="T2" y="T3"/>
                  </a:cxn>
                  <a:cxn ang="0">
                    <a:pos x="T4" y="T5"/>
                  </a:cxn>
                  <a:cxn ang="0">
                    <a:pos x="T6" y="T7"/>
                  </a:cxn>
                  <a:cxn ang="0">
                    <a:pos x="T8" y="T9"/>
                  </a:cxn>
                </a:cxnLst>
                <a:rect l="0" t="0" r="r" b="b"/>
                <a:pathLst>
                  <a:path w="4065" h="4407">
                    <a:moveTo>
                      <a:pt x="2359" y="0"/>
                    </a:moveTo>
                    <a:lnTo>
                      <a:pt x="0" y="2360"/>
                    </a:lnTo>
                    <a:lnTo>
                      <a:pt x="5" y="4406"/>
                    </a:lnTo>
                    <a:lnTo>
                      <a:pt x="4064" y="0"/>
                    </a:lnTo>
                    <a:lnTo>
                      <a:pt x="2359" y="0"/>
                    </a:lnTo>
                  </a:path>
                </a:pathLst>
              </a:custGeom>
              <a:solidFill>
                <a:schemeClr val="accent5"/>
              </a:solidFill>
              <a:ln>
                <a:noFill/>
              </a:ln>
              <a:effectLst/>
              <a:extLst/>
            </p:spPr>
            <p:txBody>
              <a:bodyPr wrap="none" anchor="ctr"/>
              <a:lstStyle/>
              <a:p>
                <a:pPr defTabSz="1219017"/>
                <a:endParaRPr lang="en-US" sz="2400">
                  <a:solidFill>
                    <a:srgbClr val="445469"/>
                  </a:solidFill>
                </a:endParaRPr>
              </a:p>
            </p:txBody>
          </p:sp>
          <p:sp>
            <p:nvSpPr>
              <p:cNvPr id="36" name="Freeform 6658">
                <a:extLst>
                  <a:ext uri="{FF2B5EF4-FFF2-40B4-BE49-F238E27FC236}">
                    <a16:creationId xmlns:a16="http://schemas.microsoft.com/office/drawing/2014/main" id="{76604316-C3E4-481F-BE6C-05EB09AD66D6}"/>
                  </a:ext>
                </a:extLst>
              </p:cNvPr>
              <p:cNvSpPr>
                <a:spLocks noChangeArrowheads="1"/>
              </p:cNvSpPr>
              <p:nvPr/>
            </p:nvSpPr>
            <p:spPr bwMode="auto">
              <a:xfrm>
                <a:off x="10877159" y="8196652"/>
                <a:ext cx="2989796" cy="1521872"/>
              </a:xfrm>
              <a:custGeom>
                <a:avLst/>
                <a:gdLst>
                  <a:gd name="T0" fmla="*/ 249 w 3934"/>
                  <a:gd name="T1" fmla="*/ 2007 h 2008"/>
                  <a:gd name="T2" fmla="*/ 3630 w 3934"/>
                  <a:gd name="T3" fmla="*/ 958 h 2008"/>
                  <a:gd name="T4" fmla="*/ 3933 w 3934"/>
                  <a:gd name="T5" fmla="*/ 0 h 2008"/>
                  <a:gd name="T6" fmla="*/ 0 w 3934"/>
                  <a:gd name="T7" fmla="*/ 1776 h 2008"/>
                  <a:gd name="T8" fmla="*/ 249 w 3934"/>
                  <a:gd name="T9" fmla="*/ 2007 h 2008"/>
                </a:gdLst>
                <a:ahLst/>
                <a:cxnLst>
                  <a:cxn ang="0">
                    <a:pos x="T0" y="T1"/>
                  </a:cxn>
                  <a:cxn ang="0">
                    <a:pos x="T2" y="T3"/>
                  </a:cxn>
                  <a:cxn ang="0">
                    <a:pos x="T4" y="T5"/>
                  </a:cxn>
                  <a:cxn ang="0">
                    <a:pos x="T6" y="T7"/>
                  </a:cxn>
                  <a:cxn ang="0">
                    <a:pos x="T8" y="T9"/>
                  </a:cxn>
                </a:cxnLst>
                <a:rect l="0" t="0" r="r" b="b"/>
                <a:pathLst>
                  <a:path w="3934" h="2008">
                    <a:moveTo>
                      <a:pt x="249" y="2007"/>
                    </a:moveTo>
                    <a:lnTo>
                      <a:pt x="3630" y="958"/>
                    </a:lnTo>
                    <a:lnTo>
                      <a:pt x="3933" y="0"/>
                    </a:lnTo>
                    <a:lnTo>
                      <a:pt x="0" y="1776"/>
                    </a:lnTo>
                    <a:lnTo>
                      <a:pt x="249" y="2007"/>
                    </a:lnTo>
                  </a:path>
                </a:pathLst>
              </a:custGeom>
              <a:solidFill>
                <a:schemeClr val="accent5"/>
              </a:solidFill>
              <a:ln>
                <a:noFill/>
              </a:ln>
              <a:effectLst/>
              <a:extLst/>
            </p:spPr>
            <p:txBody>
              <a:bodyPr wrap="none" anchor="ctr"/>
              <a:lstStyle/>
              <a:p>
                <a:pPr defTabSz="1219017"/>
                <a:endParaRPr lang="en-US" sz="2400">
                  <a:solidFill>
                    <a:srgbClr val="445469"/>
                  </a:solidFill>
                </a:endParaRPr>
              </a:p>
            </p:txBody>
          </p:sp>
          <p:sp>
            <p:nvSpPr>
              <p:cNvPr id="37" name="Freeform 6659">
                <a:extLst>
                  <a:ext uri="{FF2B5EF4-FFF2-40B4-BE49-F238E27FC236}">
                    <a16:creationId xmlns:a16="http://schemas.microsoft.com/office/drawing/2014/main" id="{3B97E834-FA4B-4F1D-A723-626458BB957E}"/>
                  </a:ext>
                </a:extLst>
              </p:cNvPr>
              <p:cNvSpPr>
                <a:spLocks noChangeArrowheads="1"/>
              </p:cNvSpPr>
              <p:nvPr/>
            </p:nvSpPr>
            <p:spPr bwMode="auto">
              <a:xfrm>
                <a:off x="10877159" y="9516950"/>
                <a:ext cx="2569880" cy="201572"/>
              </a:xfrm>
              <a:custGeom>
                <a:avLst/>
                <a:gdLst>
                  <a:gd name="T0" fmla="*/ 0 w 3381"/>
                  <a:gd name="T1" fmla="*/ 43 h 275"/>
                  <a:gd name="T2" fmla="*/ 3380 w 3381"/>
                  <a:gd name="T3" fmla="*/ 0 h 275"/>
                  <a:gd name="T4" fmla="*/ 3168 w 3381"/>
                  <a:gd name="T5" fmla="*/ 274 h 275"/>
                  <a:gd name="T6" fmla="*/ 249 w 3381"/>
                  <a:gd name="T7" fmla="*/ 274 h 275"/>
                  <a:gd name="T8" fmla="*/ 0 w 3381"/>
                  <a:gd name="T9" fmla="*/ 43 h 275"/>
                </a:gdLst>
                <a:ahLst/>
                <a:cxnLst>
                  <a:cxn ang="0">
                    <a:pos x="T0" y="T1"/>
                  </a:cxn>
                  <a:cxn ang="0">
                    <a:pos x="T2" y="T3"/>
                  </a:cxn>
                  <a:cxn ang="0">
                    <a:pos x="T4" y="T5"/>
                  </a:cxn>
                  <a:cxn ang="0">
                    <a:pos x="T6" y="T7"/>
                  </a:cxn>
                  <a:cxn ang="0">
                    <a:pos x="T8" y="T9"/>
                  </a:cxn>
                </a:cxnLst>
                <a:rect l="0" t="0" r="r" b="b"/>
                <a:pathLst>
                  <a:path w="3381" h="275">
                    <a:moveTo>
                      <a:pt x="0" y="43"/>
                    </a:moveTo>
                    <a:lnTo>
                      <a:pt x="3380" y="0"/>
                    </a:lnTo>
                    <a:lnTo>
                      <a:pt x="3168" y="274"/>
                    </a:lnTo>
                    <a:lnTo>
                      <a:pt x="249" y="274"/>
                    </a:lnTo>
                    <a:lnTo>
                      <a:pt x="0" y="43"/>
                    </a:lnTo>
                  </a:path>
                </a:pathLst>
              </a:custGeom>
              <a:solidFill>
                <a:schemeClr val="accent5"/>
              </a:solidFill>
              <a:ln>
                <a:noFill/>
              </a:ln>
              <a:effectLst/>
              <a:extLst/>
            </p:spPr>
            <p:txBody>
              <a:bodyPr wrap="none" anchor="ctr"/>
              <a:lstStyle/>
              <a:p>
                <a:pPr defTabSz="1219017"/>
                <a:endParaRPr lang="en-US" sz="2400">
                  <a:solidFill>
                    <a:srgbClr val="445469"/>
                  </a:solidFill>
                </a:endParaRPr>
              </a:p>
            </p:txBody>
          </p:sp>
        </p:grpSp>
        <p:sp>
          <p:nvSpPr>
            <p:cNvPr id="38" name="Freeform 6701">
              <a:extLst>
                <a:ext uri="{FF2B5EF4-FFF2-40B4-BE49-F238E27FC236}">
                  <a16:creationId xmlns:a16="http://schemas.microsoft.com/office/drawing/2014/main" id="{80993942-DFA0-4954-A710-DF398E9925A7}"/>
                </a:ext>
              </a:extLst>
            </p:cNvPr>
            <p:cNvSpPr>
              <a:spLocks noChangeArrowheads="1"/>
            </p:cNvSpPr>
            <p:nvPr/>
          </p:nvSpPr>
          <p:spPr bwMode="auto">
            <a:xfrm>
              <a:off x="10316926" y="2487215"/>
              <a:ext cx="147810" cy="248607"/>
            </a:xfrm>
            <a:custGeom>
              <a:avLst/>
              <a:gdLst>
                <a:gd name="T0" fmla="*/ 0 w 300"/>
                <a:gd name="T1" fmla="*/ 251 h 497"/>
                <a:gd name="T2" fmla="*/ 0 w 300"/>
                <a:gd name="T3" fmla="*/ 251 h 497"/>
                <a:gd name="T4" fmla="*/ 34 w 300"/>
                <a:gd name="T5" fmla="*/ 72 h 497"/>
                <a:gd name="T6" fmla="*/ 150 w 300"/>
                <a:gd name="T7" fmla="*/ 0 h 497"/>
                <a:gd name="T8" fmla="*/ 241 w 300"/>
                <a:gd name="T9" fmla="*/ 34 h 497"/>
                <a:gd name="T10" fmla="*/ 285 w 300"/>
                <a:gd name="T11" fmla="*/ 125 h 497"/>
                <a:gd name="T12" fmla="*/ 299 w 300"/>
                <a:gd name="T13" fmla="*/ 251 h 497"/>
                <a:gd name="T14" fmla="*/ 285 w 300"/>
                <a:gd name="T15" fmla="*/ 371 h 497"/>
                <a:gd name="T16" fmla="*/ 241 w 300"/>
                <a:gd name="T17" fmla="*/ 462 h 497"/>
                <a:gd name="T18" fmla="*/ 150 w 300"/>
                <a:gd name="T19" fmla="*/ 496 h 497"/>
                <a:gd name="T20" fmla="*/ 34 w 300"/>
                <a:gd name="T21" fmla="*/ 424 h 497"/>
                <a:gd name="T22" fmla="*/ 0 w 300"/>
                <a:gd name="T23" fmla="*/ 251 h 497"/>
                <a:gd name="T24" fmla="*/ 87 w 300"/>
                <a:gd name="T25" fmla="*/ 251 h 497"/>
                <a:gd name="T26" fmla="*/ 87 w 300"/>
                <a:gd name="T27" fmla="*/ 251 h 497"/>
                <a:gd name="T28" fmla="*/ 92 w 300"/>
                <a:gd name="T29" fmla="*/ 342 h 497"/>
                <a:gd name="T30" fmla="*/ 111 w 300"/>
                <a:gd name="T31" fmla="*/ 405 h 497"/>
                <a:gd name="T32" fmla="*/ 150 w 300"/>
                <a:gd name="T33" fmla="*/ 428 h 497"/>
                <a:gd name="T34" fmla="*/ 202 w 300"/>
                <a:gd name="T35" fmla="*/ 381 h 497"/>
                <a:gd name="T36" fmla="*/ 212 w 300"/>
                <a:gd name="T37" fmla="*/ 251 h 497"/>
                <a:gd name="T38" fmla="*/ 202 w 300"/>
                <a:gd name="T39" fmla="*/ 116 h 497"/>
                <a:gd name="T40" fmla="*/ 150 w 300"/>
                <a:gd name="T41" fmla="*/ 72 h 497"/>
                <a:gd name="T42" fmla="*/ 101 w 300"/>
                <a:gd name="T43" fmla="*/ 116 h 497"/>
                <a:gd name="T44" fmla="*/ 87 w 300"/>
                <a:gd name="T45" fmla="*/ 251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0" h="497">
                  <a:moveTo>
                    <a:pt x="0" y="251"/>
                  </a:moveTo>
                  <a:lnTo>
                    <a:pt x="0" y="251"/>
                  </a:lnTo>
                  <a:cubicBezTo>
                    <a:pt x="0" y="178"/>
                    <a:pt x="10" y="120"/>
                    <a:pt x="34" y="72"/>
                  </a:cubicBezTo>
                  <a:cubicBezTo>
                    <a:pt x="58" y="24"/>
                    <a:pt x="96" y="0"/>
                    <a:pt x="150" y="0"/>
                  </a:cubicBezTo>
                  <a:cubicBezTo>
                    <a:pt x="188" y="0"/>
                    <a:pt x="217" y="9"/>
                    <a:pt x="241" y="34"/>
                  </a:cubicBezTo>
                  <a:cubicBezTo>
                    <a:pt x="260" y="58"/>
                    <a:pt x="280" y="92"/>
                    <a:pt x="285" y="125"/>
                  </a:cubicBezTo>
                  <a:cubicBezTo>
                    <a:pt x="294" y="163"/>
                    <a:pt x="299" y="202"/>
                    <a:pt x="299" y="251"/>
                  </a:cubicBezTo>
                  <a:cubicBezTo>
                    <a:pt x="299" y="294"/>
                    <a:pt x="294" y="337"/>
                    <a:pt x="285" y="371"/>
                  </a:cubicBezTo>
                  <a:cubicBezTo>
                    <a:pt x="280" y="409"/>
                    <a:pt x="260" y="438"/>
                    <a:pt x="241" y="462"/>
                  </a:cubicBezTo>
                  <a:cubicBezTo>
                    <a:pt x="217" y="486"/>
                    <a:pt x="188" y="496"/>
                    <a:pt x="150" y="496"/>
                  </a:cubicBezTo>
                  <a:cubicBezTo>
                    <a:pt x="96" y="496"/>
                    <a:pt x="58" y="472"/>
                    <a:pt x="34" y="424"/>
                  </a:cubicBezTo>
                  <a:cubicBezTo>
                    <a:pt x="10" y="376"/>
                    <a:pt x="0" y="317"/>
                    <a:pt x="0" y="251"/>
                  </a:cubicBezTo>
                  <a:close/>
                  <a:moveTo>
                    <a:pt x="87" y="251"/>
                  </a:moveTo>
                  <a:lnTo>
                    <a:pt x="87" y="251"/>
                  </a:lnTo>
                  <a:cubicBezTo>
                    <a:pt x="87" y="289"/>
                    <a:pt x="87" y="317"/>
                    <a:pt x="92" y="342"/>
                  </a:cubicBezTo>
                  <a:cubicBezTo>
                    <a:pt x="92" y="366"/>
                    <a:pt x="101" y="390"/>
                    <a:pt x="111" y="405"/>
                  </a:cubicBezTo>
                  <a:cubicBezTo>
                    <a:pt x="121" y="419"/>
                    <a:pt x="131" y="428"/>
                    <a:pt x="150" y="428"/>
                  </a:cubicBezTo>
                  <a:cubicBezTo>
                    <a:pt x="174" y="428"/>
                    <a:pt x="193" y="409"/>
                    <a:pt x="202" y="381"/>
                  </a:cubicBezTo>
                  <a:cubicBezTo>
                    <a:pt x="207" y="351"/>
                    <a:pt x="212" y="308"/>
                    <a:pt x="212" y="251"/>
                  </a:cubicBezTo>
                  <a:cubicBezTo>
                    <a:pt x="212" y="188"/>
                    <a:pt x="207" y="144"/>
                    <a:pt x="202" y="116"/>
                  </a:cubicBezTo>
                  <a:cubicBezTo>
                    <a:pt x="193" y="87"/>
                    <a:pt x="174" y="72"/>
                    <a:pt x="150" y="72"/>
                  </a:cubicBezTo>
                  <a:cubicBezTo>
                    <a:pt x="126" y="72"/>
                    <a:pt x="106" y="87"/>
                    <a:pt x="101" y="116"/>
                  </a:cubicBezTo>
                  <a:cubicBezTo>
                    <a:pt x="92" y="149"/>
                    <a:pt x="87" y="193"/>
                    <a:pt x="87" y="251"/>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39" name="Freeform 6702">
              <a:extLst>
                <a:ext uri="{FF2B5EF4-FFF2-40B4-BE49-F238E27FC236}">
                  <a16:creationId xmlns:a16="http://schemas.microsoft.com/office/drawing/2014/main" id="{E8EE3113-2C29-4A1E-A59F-DF6D3BD4425E}"/>
                </a:ext>
              </a:extLst>
            </p:cNvPr>
            <p:cNvSpPr>
              <a:spLocks noChangeArrowheads="1"/>
            </p:cNvSpPr>
            <p:nvPr/>
          </p:nvSpPr>
          <p:spPr bwMode="auto">
            <a:xfrm>
              <a:off x="10514006" y="2491695"/>
              <a:ext cx="114217" cy="237407"/>
            </a:xfrm>
            <a:custGeom>
              <a:avLst/>
              <a:gdLst>
                <a:gd name="T0" fmla="*/ 29 w 233"/>
                <a:gd name="T1" fmla="*/ 477 h 478"/>
                <a:gd name="T2" fmla="*/ 29 w 233"/>
                <a:gd name="T3" fmla="*/ 477 h 478"/>
                <a:gd name="T4" fmla="*/ 29 w 233"/>
                <a:gd name="T5" fmla="*/ 410 h 478"/>
                <a:gd name="T6" fmla="*/ 92 w 233"/>
                <a:gd name="T7" fmla="*/ 410 h 478"/>
                <a:gd name="T8" fmla="*/ 92 w 233"/>
                <a:gd name="T9" fmla="*/ 88 h 478"/>
                <a:gd name="T10" fmla="*/ 54 w 233"/>
                <a:gd name="T11" fmla="*/ 121 h 478"/>
                <a:gd name="T12" fmla="*/ 0 w 233"/>
                <a:gd name="T13" fmla="*/ 164 h 478"/>
                <a:gd name="T14" fmla="*/ 0 w 233"/>
                <a:gd name="T15" fmla="*/ 78 h 478"/>
                <a:gd name="T16" fmla="*/ 87 w 233"/>
                <a:gd name="T17" fmla="*/ 0 h 478"/>
                <a:gd name="T18" fmla="*/ 169 w 233"/>
                <a:gd name="T19" fmla="*/ 0 h 478"/>
                <a:gd name="T20" fmla="*/ 169 w 233"/>
                <a:gd name="T21" fmla="*/ 410 h 478"/>
                <a:gd name="T22" fmla="*/ 232 w 233"/>
                <a:gd name="T23" fmla="*/ 410 h 478"/>
                <a:gd name="T24" fmla="*/ 232 w 233"/>
                <a:gd name="T25" fmla="*/ 477 h 478"/>
                <a:gd name="T26" fmla="*/ 29 w 233"/>
                <a:gd name="T27" fmla="*/ 47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478">
                  <a:moveTo>
                    <a:pt x="29" y="477"/>
                  </a:moveTo>
                  <a:lnTo>
                    <a:pt x="29" y="477"/>
                  </a:lnTo>
                  <a:cubicBezTo>
                    <a:pt x="29" y="410"/>
                    <a:pt x="29" y="410"/>
                    <a:pt x="29" y="410"/>
                  </a:cubicBezTo>
                  <a:cubicBezTo>
                    <a:pt x="92" y="410"/>
                    <a:pt x="92" y="410"/>
                    <a:pt x="92" y="410"/>
                  </a:cubicBezTo>
                  <a:cubicBezTo>
                    <a:pt x="92" y="88"/>
                    <a:pt x="92" y="88"/>
                    <a:pt x="92" y="88"/>
                  </a:cubicBezTo>
                  <a:cubicBezTo>
                    <a:pt x="83" y="97"/>
                    <a:pt x="68" y="111"/>
                    <a:pt x="54" y="121"/>
                  </a:cubicBezTo>
                  <a:cubicBezTo>
                    <a:pt x="39" y="135"/>
                    <a:pt x="20" y="150"/>
                    <a:pt x="0" y="164"/>
                  </a:cubicBezTo>
                  <a:cubicBezTo>
                    <a:pt x="0" y="78"/>
                    <a:pt x="0" y="78"/>
                    <a:pt x="0" y="78"/>
                  </a:cubicBezTo>
                  <a:cubicBezTo>
                    <a:pt x="10" y="68"/>
                    <a:pt x="44" y="44"/>
                    <a:pt x="87" y="0"/>
                  </a:cubicBezTo>
                  <a:cubicBezTo>
                    <a:pt x="169" y="0"/>
                    <a:pt x="169" y="0"/>
                    <a:pt x="169" y="0"/>
                  </a:cubicBezTo>
                  <a:cubicBezTo>
                    <a:pt x="169" y="410"/>
                    <a:pt x="169" y="410"/>
                    <a:pt x="169" y="410"/>
                  </a:cubicBezTo>
                  <a:cubicBezTo>
                    <a:pt x="232" y="410"/>
                    <a:pt x="232" y="410"/>
                    <a:pt x="232" y="410"/>
                  </a:cubicBezTo>
                  <a:cubicBezTo>
                    <a:pt x="232" y="477"/>
                    <a:pt x="232" y="477"/>
                    <a:pt x="232" y="477"/>
                  </a:cubicBezTo>
                  <a:lnTo>
                    <a:pt x="29" y="477"/>
                  </a:ln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40" name="Freeform 6745">
              <a:extLst>
                <a:ext uri="{FF2B5EF4-FFF2-40B4-BE49-F238E27FC236}">
                  <a16:creationId xmlns:a16="http://schemas.microsoft.com/office/drawing/2014/main" id="{0CFDAEE9-D9FB-4E92-848D-B38CD0FF9C54}"/>
                </a:ext>
              </a:extLst>
            </p:cNvPr>
            <p:cNvSpPr>
              <a:spLocks noChangeArrowheads="1"/>
            </p:cNvSpPr>
            <p:nvPr/>
          </p:nvSpPr>
          <p:spPr bwMode="auto">
            <a:xfrm>
              <a:off x="10377394" y="4214018"/>
              <a:ext cx="147810" cy="248607"/>
            </a:xfrm>
            <a:custGeom>
              <a:avLst/>
              <a:gdLst>
                <a:gd name="T0" fmla="*/ 0 w 299"/>
                <a:gd name="T1" fmla="*/ 250 h 497"/>
                <a:gd name="T2" fmla="*/ 0 w 299"/>
                <a:gd name="T3" fmla="*/ 250 h 497"/>
                <a:gd name="T4" fmla="*/ 34 w 299"/>
                <a:gd name="T5" fmla="*/ 72 h 497"/>
                <a:gd name="T6" fmla="*/ 149 w 299"/>
                <a:gd name="T7" fmla="*/ 0 h 497"/>
                <a:gd name="T8" fmla="*/ 236 w 299"/>
                <a:gd name="T9" fmla="*/ 39 h 497"/>
                <a:gd name="T10" fmla="*/ 284 w 299"/>
                <a:gd name="T11" fmla="*/ 125 h 497"/>
                <a:gd name="T12" fmla="*/ 298 w 299"/>
                <a:gd name="T13" fmla="*/ 250 h 497"/>
                <a:gd name="T14" fmla="*/ 284 w 299"/>
                <a:gd name="T15" fmla="*/ 371 h 497"/>
                <a:gd name="T16" fmla="*/ 236 w 299"/>
                <a:gd name="T17" fmla="*/ 462 h 497"/>
                <a:gd name="T18" fmla="*/ 149 w 299"/>
                <a:gd name="T19" fmla="*/ 496 h 497"/>
                <a:gd name="T20" fmla="*/ 34 w 299"/>
                <a:gd name="T21" fmla="*/ 424 h 497"/>
                <a:gd name="T22" fmla="*/ 0 w 299"/>
                <a:gd name="T23" fmla="*/ 250 h 497"/>
                <a:gd name="T24" fmla="*/ 82 w 299"/>
                <a:gd name="T25" fmla="*/ 250 h 497"/>
                <a:gd name="T26" fmla="*/ 82 w 299"/>
                <a:gd name="T27" fmla="*/ 250 h 497"/>
                <a:gd name="T28" fmla="*/ 86 w 299"/>
                <a:gd name="T29" fmla="*/ 347 h 497"/>
                <a:gd name="T30" fmla="*/ 106 w 299"/>
                <a:gd name="T31" fmla="*/ 404 h 497"/>
                <a:gd name="T32" fmla="*/ 149 w 299"/>
                <a:gd name="T33" fmla="*/ 429 h 497"/>
                <a:gd name="T34" fmla="*/ 197 w 299"/>
                <a:gd name="T35" fmla="*/ 380 h 497"/>
                <a:gd name="T36" fmla="*/ 212 w 299"/>
                <a:gd name="T37" fmla="*/ 250 h 497"/>
                <a:gd name="T38" fmla="*/ 197 w 299"/>
                <a:gd name="T39" fmla="*/ 116 h 497"/>
                <a:gd name="T40" fmla="*/ 149 w 299"/>
                <a:gd name="T41" fmla="*/ 72 h 497"/>
                <a:gd name="T42" fmla="*/ 96 w 299"/>
                <a:gd name="T43" fmla="*/ 116 h 497"/>
                <a:gd name="T44" fmla="*/ 82 w 299"/>
                <a:gd name="T45" fmla="*/ 25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9" h="497">
                  <a:moveTo>
                    <a:pt x="0" y="250"/>
                  </a:moveTo>
                  <a:lnTo>
                    <a:pt x="0" y="250"/>
                  </a:lnTo>
                  <a:cubicBezTo>
                    <a:pt x="0" y="178"/>
                    <a:pt x="10" y="120"/>
                    <a:pt x="34" y="72"/>
                  </a:cubicBezTo>
                  <a:cubicBezTo>
                    <a:pt x="58" y="24"/>
                    <a:pt x="96" y="0"/>
                    <a:pt x="149" y="0"/>
                  </a:cubicBezTo>
                  <a:cubicBezTo>
                    <a:pt x="183" y="0"/>
                    <a:pt x="217" y="15"/>
                    <a:pt x="236" y="39"/>
                  </a:cubicBezTo>
                  <a:cubicBezTo>
                    <a:pt x="260" y="58"/>
                    <a:pt x="274" y="91"/>
                    <a:pt x="284" y="125"/>
                  </a:cubicBezTo>
                  <a:cubicBezTo>
                    <a:pt x="294" y="164"/>
                    <a:pt x="298" y="207"/>
                    <a:pt x="298" y="250"/>
                  </a:cubicBezTo>
                  <a:cubicBezTo>
                    <a:pt x="298" y="294"/>
                    <a:pt x="294" y="337"/>
                    <a:pt x="284" y="371"/>
                  </a:cubicBezTo>
                  <a:cubicBezTo>
                    <a:pt x="274" y="409"/>
                    <a:pt x="260" y="438"/>
                    <a:pt x="236" y="462"/>
                  </a:cubicBezTo>
                  <a:cubicBezTo>
                    <a:pt x="217" y="486"/>
                    <a:pt x="183" y="496"/>
                    <a:pt x="149" y="496"/>
                  </a:cubicBezTo>
                  <a:cubicBezTo>
                    <a:pt x="96" y="496"/>
                    <a:pt x="58" y="472"/>
                    <a:pt x="34" y="424"/>
                  </a:cubicBezTo>
                  <a:cubicBezTo>
                    <a:pt x="10" y="375"/>
                    <a:pt x="0" y="318"/>
                    <a:pt x="0" y="250"/>
                  </a:cubicBezTo>
                  <a:close/>
                  <a:moveTo>
                    <a:pt x="82" y="250"/>
                  </a:moveTo>
                  <a:lnTo>
                    <a:pt x="82" y="250"/>
                  </a:lnTo>
                  <a:cubicBezTo>
                    <a:pt x="82" y="289"/>
                    <a:pt x="86" y="323"/>
                    <a:pt x="86" y="347"/>
                  </a:cubicBezTo>
                  <a:cubicBezTo>
                    <a:pt x="91" y="371"/>
                    <a:pt x="96" y="390"/>
                    <a:pt x="106" y="404"/>
                  </a:cubicBezTo>
                  <a:cubicBezTo>
                    <a:pt x="115" y="419"/>
                    <a:pt x="130" y="429"/>
                    <a:pt x="149" y="429"/>
                  </a:cubicBezTo>
                  <a:cubicBezTo>
                    <a:pt x="173" y="429"/>
                    <a:pt x="188" y="414"/>
                    <a:pt x="197" y="380"/>
                  </a:cubicBezTo>
                  <a:cubicBezTo>
                    <a:pt x="207" y="352"/>
                    <a:pt x="212" y="308"/>
                    <a:pt x="212" y="250"/>
                  </a:cubicBezTo>
                  <a:cubicBezTo>
                    <a:pt x="212" y="193"/>
                    <a:pt x="207" y="145"/>
                    <a:pt x="197" y="116"/>
                  </a:cubicBezTo>
                  <a:cubicBezTo>
                    <a:pt x="188" y="86"/>
                    <a:pt x="173" y="72"/>
                    <a:pt x="149" y="72"/>
                  </a:cubicBezTo>
                  <a:cubicBezTo>
                    <a:pt x="120" y="72"/>
                    <a:pt x="106" y="86"/>
                    <a:pt x="96" y="116"/>
                  </a:cubicBezTo>
                  <a:cubicBezTo>
                    <a:pt x="86" y="150"/>
                    <a:pt x="82" y="193"/>
                    <a:pt x="82" y="250"/>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41" name="Freeform 6746">
              <a:extLst>
                <a:ext uri="{FF2B5EF4-FFF2-40B4-BE49-F238E27FC236}">
                  <a16:creationId xmlns:a16="http://schemas.microsoft.com/office/drawing/2014/main" id="{2C488B4E-B2AA-44E1-9F54-AF0D766E6AA6}"/>
                </a:ext>
              </a:extLst>
            </p:cNvPr>
            <p:cNvSpPr>
              <a:spLocks noChangeArrowheads="1"/>
            </p:cNvSpPr>
            <p:nvPr/>
          </p:nvSpPr>
          <p:spPr bwMode="auto">
            <a:xfrm>
              <a:off x="10549838" y="4214018"/>
              <a:ext cx="143331" cy="241887"/>
            </a:xfrm>
            <a:custGeom>
              <a:avLst/>
              <a:gdLst>
                <a:gd name="T0" fmla="*/ 0 w 290"/>
                <a:gd name="T1" fmla="*/ 486 h 487"/>
                <a:gd name="T2" fmla="*/ 0 w 290"/>
                <a:gd name="T3" fmla="*/ 486 h 487"/>
                <a:gd name="T4" fmla="*/ 0 w 290"/>
                <a:gd name="T5" fmla="*/ 395 h 487"/>
                <a:gd name="T6" fmla="*/ 53 w 290"/>
                <a:gd name="T7" fmla="*/ 337 h 487"/>
                <a:gd name="T8" fmla="*/ 110 w 290"/>
                <a:gd name="T9" fmla="*/ 279 h 487"/>
                <a:gd name="T10" fmla="*/ 178 w 290"/>
                <a:gd name="T11" fmla="*/ 198 h 487"/>
                <a:gd name="T12" fmla="*/ 197 w 290"/>
                <a:gd name="T13" fmla="*/ 130 h 487"/>
                <a:gd name="T14" fmla="*/ 183 w 290"/>
                <a:gd name="T15" fmla="*/ 86 h 487"/>
                <a:gd name="T16" fmla="*/ 144 w 290"/>
                <a:gd name="T17" fmla="*/ 72 h 487"/>
                <a:gd name="T18" fmla="*/ 106 w 290"/>
                <a:gd name="T19" fmla="*/ 91 h 487"/>
                <a:gd name="T20" fmla="*/ 91 w 290"/>
                <a:gd name="T21" fmla="*/ 120 h 487"/>
                <a:gd name="T22" fmla="*/ 91 w 290"/>
                <a:gd name="T23" fmla="*/ 154 h 487"/>
                <a:gd name="T24" fmla="*/ 5 w 290"/>
                <a:gd name="T25" fmla="*/ 154 h 487"/>
                <a:gd name="T26" fmla="*/ 14 w 290"/>
                <a:gd name="T27" fmla="*/ 82 h 487"/>
                <a:gd name="T28" fmla="*/ 43 w 290"/>
                <a:gd name="T29" fmla="*/ 34 h 487"/>
                <a:gd name="T30" fmla="*/ 154 w 290"/>
                <a:gd name="T31" fmla="*/ 0 h 487"/>
                <a:gd name="T32" fmla="*/ 245 w 290"/>
                <a:gd name="T33" fmla="*/ 39 h 487"/>
                <a:gd name="T34" fmla="*/ 284 w 290"/>
                <a:gd name="T35" fmla="*/ 145 h 487"/>
                <a:gd name="T36" fmla="*/ 260 w 290"/>
                <a:gd name="T37" fmla="*/ 217 h 487"/>
                <a:gd name="T38" fmla="*/ 211 w 290"/>
                <a:gd name="T39" fmla="*/ 289 h 487"/>
                <a:gd name="T40" fmla="*/ 139 w 290"/>
                <a:gd name="T41" fmla="*/ 366 h 487"/>
                <a:gd name="T42" fmla="*/ 106 w 290"/>
                <a:gd name="T43" fmla="*/ 400 h 487"/>
                <a:gd name="T44" fmla="*/ 91 w 290"/>
                <a:gd name="T45" fmla="*/ 419 h 487"/>
                <a:gd name="T46" fmla="*/ 216 w 290"/>
                <a:gd name="T47" fmla="*/ 419 h 487"/>
                <a:gd name="T48" fmla="*/ 216 w 290"/>
                <a:gd name="T49" fmla="*/ 356 h 487"/>
                <a:gd name="T50" fmla="*/ 289 w 290"/>
                <a:gd name="T51" fmla="*/ 356 h 487"/>
                <a:gd name="T52" fmla="*/ 289 w 290"/>
                <a:gd name="T53" fmla="*/ 486 h 487"/>
                <a:gd name="T54" fmla="*/ 0 w 290"/>
                <a:gd name="T55" fmla="*/ 486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0" h="487">
                  <a:moveTo>
                    <a:pt x="0" y="486"/>
                  </a:moveTo>
                  <a:lnTo>
                    <a:pt x="0" y="486"/>
                  </a:lnTo>
                  <a:cubicBezTo>
                    <a:pt x="0" y="395"/>
                    <a:pt x="0" y="395"/>
                    <a:pt x="0" y="395"/>
                  </a:cubicBezTo>
                  <a:cubicBezTo>
                    <a:pt x="53" y="337"/>
                    <a:pt x="53" y="337"/>
                    <a:pt x="53" y="337"/>
                  </a:cubicBezTo>
                  <a:cubicBezTo>
                    <a:pt x="76" y="318"/>
                    <a:pt x="96" y="299"/>
                    <a:pt x="110" y="279"/>
                  </a:cubicBezTo>
                  <a:cubicBezTo>
                    <a:pt x="139" y="250"/>
                    <a:pt x="159" y="221"/>
                    <a:pt x="178" y="198"/>
                  </a:cubicBezTo>
                  <a:cubicBezTo>
                    <a:pt x="192" y="173"/>
                    <a:pt x="197" y="154"/>
                    <a:pt x="197" y="130"/>
                  </a:cubicBezTo>
                  <a:cubicBezTo>
                    <a:pt x="197" y="111"/>
                    <a:pt x="192" y="96"/>
                    <a:pt x="183" y="86"/>
                  </a:cubicBezTo>
                  <a:cubicBezTo>
                    <a:pt x="173" y="77"/>
                    <a:pt x="164" y="72"/>
                    <a:pt x="144" y="72"/>
                  </a:cubicBezTo>
                  <a:cubicBezTo>
                    <a:pt x="125" y="72"/>
                    <a:pt x="110" y="77"/>
                    <a:pt x="106" y="91"/>
                  </a:cubicBezTo>
                  <a:cubicBezTo>
                    <a:pt x="101" y="101"/>
                    <a:pt x="96" y="111"/>
                    <a:pt x="91" y="120"/>
                  </a:cubicBezTo>
                  <a:cubicBezTo>
                    <a:pt x="91" y="130"/>
                    <a:pt x="91" y="145"/>
                    <a:pt x="91" y="154"/>
                  </a:cubicBezTo>
                  <a:cubicBezTo>
                    <a:pt x="5" y="154"/>
                    <a:pt x="5" y="154"/>
                    <a:pt x="5" y="154"/>
                  </a:cubicBezTo>
                  <a:cubicBezTo>
                    <a:pt x="5" y="125"/>
                    <a:pt x="5" y="101"/>
                    <a:pt x="14" y="82"/>
                  </a:cubicBezTo>
                  <a:cubicBezTo>
                    <a:pt x="19" y="63"/>
                    <a:pt x="33" y="48"/>
                    <a:pt x="43" y="34"/>
                  </a:cubicBezTo>
                  <a:cubicBezTo>
                    <a:pt x="72" y="15"/>
                    <a:pt x="106" y="0"/>
                    <a:pt x="154" y="0"/>
                  </a:cubicBezTo>
                  <a:cubicBezTo>
                    <a:pt x="192" y="0"/>
                    <a:pt x="226" y="15"/>
                    <a:pt x="245" y="39"/>
                  </a:cubicBezTo>
                  <a:cubicBezTo>
                    <a:pt x="269" y="63"/>
                    <a:pt x="284" y="96"/>
                    <a:pt x="284" y="145"/>
                  </a:cubicBezTo>
                  <a:cubicBezTo>
                    <a:pt x="284" y="169"/>
                    <a:pt x="274" y="193"/>
                    <a:pt x="260" y="217"/>
                  </a:cubicBezTo>
                  <a:cubicBezTo>
                    <a:pt x="245" y="245"/>
                    <a:pt x="231" y="270"/>
                    <a:pt x="211" y="289"/>
                  </a:cubicBezTo>
                  <a:cubicBezTo>
                    <a:pt x="192" y="313"/>
                    <a:pt x="168" y="337"/>
                    <a:pt x="139" y="366"/>
                  </a:cubicBezTo>
                  <a:cubicBezTo>
                    <a:pt x="125" y="380"/>
                    <a:pt x="115" y="390"/>
                    <a:pt x="106" y="400"/>
                  </a:cubicBezTo>
                  <a:cubicBezTo>
                    <a:pt x="101" y="404"/>
                    <a:pt x="96" y="414"/>
                    <a:pt x="91" y="419"/>
                  </a:cubicBezTo>
                  <a:cubicBezTo>
                    <a:pt x="216" y="419"/>
                    <a:pt x="216" y="419"/>
                    <a:pt x="216" y="419"/>
                  </a:cubicBezTo>
                  <a:cubicBezTo>
                    <a:pt x="216" y="356"/>
                    <a:pt x="216" y="356"/>
                    <a:pt x="216" y="356"/>
                  </a:cubicBezTo>
                  <a:cubicBezTo>
                    <a:pt x="289" y="356"/>
                    <a:pt x="289" y="356"/>
                    <a:pt x="289" y="356"/>
                  </a:cubicBezTo>
                  <a:cubicBezTo>
                    <a:pt x="289" y="486"/>
                    <a:pt x="289" y="486"/>
                    <a:pt x="289" y="486"/>
                  </a:cubicBezTo>
                  <a:lnTo>
                    <a:pt x="0" y="486"/>
                  </a:ln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42" name="Freeform 6789">
              <a:extLst>
                <a:ext uri="{FF2B5EF4-FFF2-40B4-BE49-F238E27FC236}">
                  <a16:creationId xmlns:a16="http://schemas.microsoft.com/office/drawing/2014/main" id="{E80FE704-561E-4F06-B471-3D8BB45EC589}"/>
                </a:ext>
              </a:extLst>
            </p:cNvPr>
            <p:cNvSpPr>
              <a:spLocks noChangeArrowheads="1"/>
            </p:cNvSpPr>
            <p:nvPr/>
          </p:nvSpPr>
          <p:spPr bwMode="auto">
            <a:xfrm>
              <a:off x="10316926" y="5860193"/>
              <a:ext cx="147810" cy="248607"/>
            </a:xfrm>
            <a:custGeom>
              <a:avLst/>
              <a:gdLst>
                <a:gd name="T0" fmla="*/ 0 w 300"/>
                <a:gd name="T1" fmla="*/ 246 h 497"/>
                <a:gd name="T2" fmla="*/ 0 w 300"/>
                <a:gd name="T3" fmla="*/ 246 h 497"/>
                <a:gd name="T4" fmla="*/ 34 w 300"/>
                <a:gd name="T5" fmla="*/ 68 h 497"/>
                <a:gd name="T6" fmla="*/ 150 w 300"/>
                <a:gd name="T7" fmla="*/ 0 h 497"/>
                <a:gd name="T8" fmla="*/ 241 w 300"/>
                <a:gd name="T9" fmla="*/ 34 h 497"/>
                <a:gd name="T10" fmla="*/ 285 w 300"/>
                <a:gd name="T11" fmla="*/ 125 h 497"/>
                <a:gd name="T12" fmla="*/ 299 w 300"/>
                <a:gd name="T13" fmla="*/ 246 h 497"/>
                <a:gd name="T14" fmla="*/ 285 w 300"/>
                <a:gd name="T15" fmla="*/ 371 h 497"/>
                <a:gd name="T16" fmla="*/ 241 w 300"/>
                <a:gd name="T17" fmla="*/ 457 h 497"/>
                <a:gd name="T18" fmla="*/ 150 w 300"/>
                <a:gd name="T19" fmla="*/ 496 h 497"/>
                <a:gd name="T20" fmla="*/ 34 w 300"/>
                <a:gd name="T21" fmla="*/ 424 h 497"/>
                <a:gd name="T22" fmla="*/ 0 w 300"/>
                <a:gd name="T23" fmla="*/ 246 h 497"/>
                <a:gd name="T24" fmla="*/ 87 w 300"/>
                <a:gd name="T25" fmla="*/ 246 h 497"/>
                <a:gd name="T26" fmla="*/ 87 w 300"/>
                <a:gd name="T27" fmla="*/ 246 h 497"/>
                <a:gd name="T28" fmla="*/ 92 w 300"/>
                <a:gd name="T29" fmla="*/ 342 h 497"/>
                <a:gd name="T30" fmla="*/ 111 w 300"/>
                <a:gd name="T31" fmla="*/ 400 h 497"/>
                <a:gd name="T32" fmla="*/ 150 w 300"/>
                <a:gd name="T33" fmla="*/ 424 h 497"/>
                <a:gd name="T34" fmla="*/ 202 w 300"/>
                <a:gd name="T35" fmla="*/ 381 h 497"/>
                <a:gd name="T36" fmla="*/ 212 w 300"/>
                <a:gd name="T37" fmla="*/ 246 h 497"/>
                <a:gd name="T38" fmla="*/ 202 w 300"/>
                <a:gd name="T39" fmla="*/ 111 h 497"/>
                <a:gd name="T40" fmla="*/ 150 w 300"/>
                <a:gd name="T41" fmla="*/ 68 h 497"/>
                <a:gd name="T42" fmla="*/ 101 w 300"/>
                <a:gd name="T43" fmla="*/ 116 h 497"/>
                <a:gd name="T44" fmla="*/ 87 w 300"/>
                <a:gd name="T45" fmla="*/ 24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0" h="497">
                  <a:moveTo>
                    <a:pt x="0" y="246"/>
                  </a:moveTo>
                  <a:lnTo>
                    <a:pt x="0" y="246"/>
                  </a:lnTo>
                  <a:cubicBezTo>
                    <a:pt x="0" y="178"/>
                    <a:pt x="10" y="116"/>
                    <a:pt x="34" y="68"/>
                  </a:cubicBezTo>
                  <a:cubicBezTo>
                    <a:pt x="58" y="24"/>
                    <a:pt x="96" y="0"/>
                    <a:pt x="150" y="0"/>
                  </a:cubicBezTo>
                  <a:cubicBezTo>
                    <a:pt x="188" y="0"/>
                    <a:pt x="217" y="9"/>
                    <a:pt x="241" y="34"/>
                  </a:cubicBezTo>
                  <a:cubicBezTo>
                    <a:pt x="260" y="58"/>
                    <a:pt x="280" y="87"/>
                    <a:pt x="285" y="125"/>
                  </a:cubicBezTo>
                  <a:cubicBezTo>
                    <a:pt x="294" y="159"/>
                    <a:pt x="299" y="202"/>
                    <a:pt x="299" y="246"/>
                  </a:cubicBezTo>
                  <a:cubicBezTo>
                    <a:pt x="299" y="294"/>
                    <a:pt x="294" y="332"/>
                    <a:pt x="285" y="371"/>
                  </a:cubicBezTo>
                  <a:cubicBezTo>
                    <a:pt x="280" y="405"/>
                    <a:pt x="260" y="433"/>
                    <a:pt x="241" y="457"/>
                  </a:cubicBezTo>
                  <a:cubicBezTo>
                    <a:pt x="217" y="481"/>
                    <a:pt x="188" y="496"/>
                    <a:pt x="150" y="496"/>
                  </a:cubicBezTo>
                  <a:cubicBezTo>
                    <a:pt x="96" y="496"/>
                    <a:pt x="58" y="472"/>
                    <a:pt x="34" y="424"/>
                  </a:cubicBezTo>
                  <a:cubicBezTo>
                    <a:pt x="10" y="376"/>
                    <a:pt x="0" y="318"/>
                    <a:pt x="0" y="246"/>
                  </a:cubicBezTo>
                  <a:close/>
                  <a:moveTo>
                    <a:pt x="87" y="246"/>
                  </a:moveTo>
                  <a:lnTo>
                    <a:pt x="87" y="246"/>
                  </a:lnTo>
                  <a:cubicBezTo>
                    <a:pt x="87" y="284"/>
                    <a:pt x="87" y="318"/>
                    <a:pt x="92" y="342"/>
                  </a:cubicBezTo>
                  <a:cubicBezTo>
                    <a:pt x="92" y="366"/>
                    <a:pt x="101" y="385"/>
                    <a:pt x="111" y="400"/>
                  </a:cubicBezTo>
                  <a:cubicBezTo>
                    <a:pt x="121" y="419"/>
                    <a:pt x="131" y="424"/>
                    <a:pt x="150" y="424"/>
                  </a:cubicBezTo>
                  <a:cubicBezTo>
                    <a:pt x="174" y="424"/>
                    <a:pt x="193" y="409"/>
                    <a:pt x="202" y="381"/>
                  </a:cubicBezTo>
                  <a:cubicBezTo>
                    <a:pt x="207" y="347"/>
                    <a:pt x="212" y="303"/>
                    <a:pt x="212" y="246"/>
                  </a:cubicBezTo>
                  <a:cubicBezTo>
                    <a:pt x="212" y="188"/>
                    <a:pt x="207" y="144"/>
                    <a:pt x="202" y="111"/>
                  </a:cubicBezTo>
                  <a:cubicBezTo>
                    <a:pt x="193" y="82"/>
                    <a:pt x="174" y="68"/>
                    <a:pt x="150" y="68"/>
                  </a:cubicBezTo>
                  <a:cubicBezTo>
                    <a:pt x="126" y="68"/>
                    <a:pt x="106" y="82"/>
                    <a:pt x="101" y="116"/>
                  </a:cubicBezTo>
                  <a:cubicBezTo>
                    <a:pt x="92" y="144"/>
                    <a:pt x="87" y="188"/>
                    <a:pt x="87" y="246"/>
                  </a:cubicBezTo>
                  <a:close/>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43" name="Freeform 6790">
              <a:extLst>
                <a:ext uri="{FF2B5EF4-FFF2-40B4-BE49-F238E27FC236}">
                  <a16:creationId xmlns:a16="http://schemas.microsoft.com/office/drawing/2014/main" id="{2FF86031-64EB-4CB9-B8A5-B9BD9BFF19FF}"/>
                </a:ext>
              </a:extLst>
            </p:cNvPr>
            <p:cNvSpPr>
              <a:spLocks noChangeArrowheads="1"/>
            </p:cNvSpPr>
            <p:nvPr/>
          </p:nvSpPr>
          <p:spPr bwMode="auto">
            <a:xfrm>
              <a:off x="10491610" y="5860193"/>
              <a:ext cx="145571" cy="248607"/>
            </a:xfrm>
            <a:custGeom>
              <a:avLst/>
              <a:gdLst>
                <a:gd name="T0" fmla="*/ 121 w 295"/>
                <a:gd name="T1" fmla="*/ 274 h 497"/>
                <a:gd name="T2" fmla="*/ 121 w 295"/>
                <a:gd name="T3" fmla="*/ 274 h 497"/>
                <a:gd name="T4" fmla="*/ 121 w 295"/>
                <a:gd name="T5" fmla="*/ 207 h 497"/>
                <a:gd name="T6" fmla="*/ 207 w 295"/>
                <a:gd name="T7" fmla="*/ 135 h 497"/>
                <a:gd name="T8" fmla="*/ 145 w 295"/>
                <a:gd name="T9" fmla="*/ 68 h 497"/>
                <a:gd name="T10" fmla="*/ 92 w 295"/>
                <a:gd name="T11" fmla="*/ 144 h 497"/>
                <a:gd name="T12" fmla="*/ 5 w 295"/>
                <a:gd name="T13" fmla="*/ 144 h 497"/>
                <a:gd name="T14" fmla="*/ 24 w 295"/>
                <a:gd name="T15" fmla="*/ 63 h 497"/>
                <a:gd name="T16" fmla="*/ 77 w 295"/>
                <a:gd name="T17" fmla="*/ 14 h 497"/>
                <a:gd name="T18" fmla="*/ 116 w 295"/>
                <a:gd name="T19" fmla="*/ 0 h 497"/>
                <a:gd name="T20" fmla="*/ 149 w 295"/>
                <a:gd name="T21" fmla="*/ 0 h 497"/>
                <a:gd name="T22" fmla="*/ 251 w 295"/>
                <a:gd name="T23" fmla="*/ 29 h 497"/>
                <a:gd name="T24" fmla="*/ 294 w 295"/>
                <a:gd name="T25" fmla="*/ 130 h 497"/>
                <a:gd name="T26" fmla="*/ 270 w 295"/>
                <a:gd name="T27" fmla="*/ 207 h 497"/>
                <a:gd name="T28" fmla="*/ 207 w 295"/>
                <a:gd name="T29" fmla="*/ 241 h 497"/>
                <a:gd name="T30" fmla="*/ 270 w 295"/>
                <a:gd name="T31" fmla="*/ 274 h 497"/>
                <a:gd name="T32" fmla="*/ 294 w 295"/>
                <a:gd name="T33" fmla="*/ 352 h 497"/>
                <a:gd name="T34" fmla="*/ 251 w 295"/>
                <a:gd name="T35" fmla="*/ 457 h 497"/>
                <a:gd name="T36" fmla="*/ 145 w 295"/>
                <a:gd name="T37" fmla="*/ 496 h 497"/>
                <a:gd name="T38" fmla="*/ 43 w 295"/>
                <a:gd name="T39" fmla="*/ 462 h 497"/>
                <a:gd name="T40" fmla="*/ 0 w 295"/>
                <a:gd name="T41" fmla="*/ 347 h 497"/>
                <a:gd name="T42" fmla="*/ 87 w 295"/>
                <a:gd name="T43" fmla="*/ 347 h 497"/>
                <a:gd name="T44" fmla="*/ 145 w 295"/>
                <a:gd name="T45" fmla="*/ 424 h 497"/>
                <a:gd name="T46" fmla="*/ 192 w 295"/>
                <a:gd name="T47" fmla="*/ 405 h 497"/>
                <a:gd name="T48" fmla="*/ 207 w 295"/>
                <a:gd name="T49" fmla="*/ 352 h 497"/>
                <a:gd name="T50" fmla="*/ 188 w 295"/>
                <a:gd name="T51" fmla="*/ 289 h 497"/>
                <a:gd name="T52" fmla="*/ 121 w 295"/>
                <a:gd name="T53" fmla="*/ 27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5" h="497">
                  <a:moveTo>
                    <a:pt x="121" y="274"/>
                  </a:moveTo>
                  <a:lnTo>
                    <a:pt x="121" y="274"/>
                  </a:lnTo>
                  <a:cubicBezTo>
                    <a:pt x="121" y="207"/>
                    <a:pt x="121" y="207"/>
                    <a:pt x="121" y="207"/>
                  </a:cubicBezTo>
                  <a:cubicBezTo>
                    <a:pt x="178" y="207"/>
                    <a:pt x="207" y="183"/>
                    <a:pt x="207" y="135"/>
                  </a:cubicBezTo>
                  <a:cubicBezTo>
                    <a:pt x="207" y="92"/>
                    <a:pt x="188" y="68"/>
                    <a:pt x="145" y="68"/>
                  </a:cubicBezTo>
                  <a:cubicBezTo>
                    <a:pt x="111" y="68"/>
                    <a:pt x="92" y="92"/>
                    <a:pt x="92" y="144"/>
                  </a:cubicBezTo>
                  <a:cubicBezTo>
                    <a:pt x="5" y="144"/>
                    <a:pt x="5" y="144"/>
                    <a:pt x="5" y="144"/>
                  </a:cubicBezTo>
                  <a:cubicBezTo>
                    <a:pt x="5" y="111"/>
                    <a:pt x="10" y="87"/>
                    <a:pt x="24" y="63"/>
                  </a:cubicBezTo>
                  <a:cubicBezTo>
                    <a:pt x="38" y="39"/>
                    <a:pt x="58" y="24"/>
                    <a:pt x="77" y="14"/>
                  </a:cubicBezTo>
                  <a:cubicBezTo>
                    <a:pt x="92" y="9"/>
                    <a:pt x="101" y="5"/>
                    <a:pt x="116" y="0"/>
                  </a:cubicBezTo>
                  <a:cubicBezTo>
                    <a:pt x="126" y="0"/>
                    <a:pt x="135" y="0"/>
                    <a:pt x="149" y="0"/>
                  </a:cubicBezTo>
                  <a:cubicBezTo>
                    <a:pt x="192" y="0"/>
                    <a:pt x="226" y="9"/>
                    <a:pt x="251" y="29"/>
                  </a:cubicBezTo>
                  <a:cubicBezTo>
                    <a:pt x="280" y="53"/>
                    <a:pt x="294" y="87"/>
                    <a:pt x="294" y="130"/>
                  </a:cubicBezTo>
                  <a:cubicBezTo>
                    <a:pt x="294" y="164"/>
                    <a:pt x="284" y="188"/>
                    <a:pt x="270" y="207"/>
                  </a:cubicBezTo>
                  <a:cubicBezTo>
                    <a:pt x="255" y="227"/>
                    <a:pt x="231" y="236"/>
                    <a:pt x="207" y="241"/>
                  </a:cubicBezTo>
                  <a:cubicBezTo>
                    <a:pt x="231" y="241"/>
                    <a:pt x="255" y="255"/>
                    <a:pt x="270" y="274"/>
                  </a:cubicBezTo>
                  <a:cubicBezTo>
                    <a:pt x="284" y="298"/>
                    <a:pt x="294" y="323"/>
                    <a:pt x="294" y="352"/>
                  </a:cubicBezTo>
                  <a:cubicBezTo>
                    <a:pt x="294" y="400"/>
                    <a:pt x="280" y="433"/>
                    <a:pt x="251" y="457"/>
                  </a:cubicBezTo>
                  <a:cubicBezTo>
                    <a:pt x="226" y="481"/>
                    <a:pt x="188" y="496"/>
                    <a:pt x="145" y="496"/>
                  </a:cubicBezTo>
                  <a:cubicBezTo>
                    <a:pt x="101" y="496"/>
                    <a:pt x="68" y="481"/>
                    <a:pt x="43" y="462"/>
                  </a:cubicBezTo>
                  <a:cubicBezTo>
                    <a:pt x="14" y="438"/>
                    <a:pt x="0" y="400"/>
                    <a:pt x="0" y="347"/>
                  </a:cubicBezTo>
                  <a:cubicBezTo>
                    <a:pt x="87" y="347"/>
                    <a:pt x="87" y="347"/>
                    <a:pt x="87" y="347"/>
                  </a:cubicBezTo>
                  <a:cubicBezTo>
                    <a:pt x="87" y="400"/>
                    <a:pt x="106" y="424"/>
                    <a:pt x="145" y="424"/>
                  </a:cubicBezTo>
                  <a:cubicBezTo>
                    <a:pt x="164" y="424"/>
                    <a:pt x="178" y="419"/>
                    <a:pt x="192" y="405"/>
                  </a:cubicBezTo>
                  <a:cubicBezTo>
                    <a:pt x="202" y="395"/>
                    <a:pt x="207" y="376"/>
                    <a:pt x="207" y="352"/>
                  </a:cubicBezTo>
                  <a:cubicBezTo>
                    <a:pt x="207" y="318"/>
                    <a:pt x="202" y="298"/>
                    <a:pt x="188" y="289"/>
                  </a:cubicBezTo>
                  <a:cubicBezTo>
                    <a:pt x="173" y="279"/>
                    <a:pt x="149" y="274"/>
                    <a:pt x="121" y="274"/>
                  </a:cubicBezTo>
                </a:path>
              </a:pathLst>
            </a:custGeom>
            <a:solidFill>
              <a:srgbClr val="FFFFFF"/>
            </a:solid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1219017"/>
              <a:endParaRPr lang="en-US" sz="2400">
                <a:solidFill>
                  <a:srgbClr val="445469"/>
                </a:solidFill>
                <a:latin typeface="Lato Regular"/>
                <a:cs typeface="Lato Regular"/>
              </a:endParaRPr>
            </a:p>
          </p:txBody>
        </p:sp>
        <p:sp>
          <p:nvSpPr>
            <p:cNvPr id="45" name="TextBox 44">
              <a:extLst>
                <a:ext uri="{FF2B5EF4-FFF2-40B4-BE49-F238E27FC236}">
                  <a16:creationId xmlns:a16="http://schemas.microsoft.com/office/drawing/2014/main" id="{3712B44D-266B-4CCF-B902-EA79C25D1857}"/>
                </a:ext>
              </a:extLst>
            </p:cNvPr>
            <p:cNvSpPr txBox="1"/>
            <p:nvPr/>
          </p:nvSpPr>
          <p:spPr>
            <a:xfrm>
              <a:off x="12295269" y="4273442"/>
              <a:ext cx="3230075" cy="1136825"/>
            </a:xfrm>
            <a:prstGeom prst="rect">
              <a:avLst/>
            </a:prstGeom>
            <a:noFill/>
          </p:spPr>
          <p:txBody>
            <a:bodyPr wrap="square" lIns="146279" tIns="73140" rIns="146279" bIns="73140" rtlCol="0">
              <a:spAutoFit/>
            </a:bodyPr>
            <a:lstStyle/>
            <a:p>
              <a:pPr defTabSz="1219017">
                <a:lnSpc>
                  <a:spcPct val="110000"/>
                </a:lnSpc>
              </a:pPr>
              <a:r>
                <a:rPr lang="en-US" sz="2000" kern="0" dirty="0">
                  <a:solidFill>
                    <a:schemeClr val="tx1">
                      <a:lumMod val="65000"/>
                      <a:lumOff val="35000"/>
                    </a:schemeClr>
                  </a:solidFill>
                  <a:latin typeface="Open Sans"/>
                </a:rPr>
                <a:t>A subset of a frequent itemset must also be a frequent itemset</a:t>
              </a:r>
              <a:endParaRPr lang="en-US" sz="2000" dirty="0">
                <a:solidFill>
                  <a:schemeClr val="tx1">
                    <a:lumMod val="65000"/>
                    <a:lumOff val="35000"/>
                  </a:schemeClr>
                </a:solidFill>
                <a:latin typeface="Open Sans"/>
                <a:cs typeface="Lato Light"/>
              </a:endParaRPr>
            </a:p>
          </p:txBody>
        </p:sp>
        <p:sp>
          <p:nvSpPr>
            <p:cNvPr id="46" name="TextBox 45">
              <a:extLst>
                <a:ext uri="{FF2B5EF4-FFF2-40B4-BE49-F238E27FC236}">
                  <a16:creationId xmlns:a16="http://schemas.microsoft.com/office/drawing/2014/main" id="{0C9A8E6C-5326-42A3-9822-84035C6E7C7A}"/>
                </a:ext>
              </a:extLst>
            </p:cNvPr>
            <p:cNvSpPr txBox="1"/>
            <p:nvPr/>
          </p:nvSpPr>
          <p:spPr>
            <a:xfrm>
              <a:off x="12295270" y="5848993"/>
              <a:ext cx="3228818" cy="1046416"/>
            </a:xfrm>
            <a:prstGeom prst="rect">
              <a:avLst/>
            </a:prstGeom>
            <a:noFill/>
          </p:spPr>
          <p:txBody>
            <a:bodyPr wrap="square" lIns="121895" tIns="60948" rIns="121895" bIns="60948" rtlCol="0">
              <a:spAutoFit/>
            </a:bodyPr>
            <a:lstStyle/>
            <a:p>
              <a:pPr defTabSz="1219017"/>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Frequent itemset is a set of items whose support value </a:t>
              </a:r>
              <a:r>
                <a:rPr lang="en-US" sz="2000" b="1" kern="0" dirty="0">
                  <a:solidFill>
                    <a:schemeClr val="tx1">
                      <a:lumMod val="65000"/>
                      <a:lumOff val="35000"/>
                    </a:schemeClr>
                  </a:solidFill>
                  <a:latin typeface="Open Sans"/>
                  <a:ea typeface="Tahoma" panose="020B0604030504040204" pitchFamily="34" charset="0"/>
                  <a:cs typeface="Tahoma" panose="020B0604030504040204" pitchFamily="34" charset="0"/>
                </a:rPr>
                <a:t>&gt;</a:t>
              </a: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 threshold value</a:t>
              </a:r>
              <a:endParaRPr lang="en-IN" sz="2000" b="1" dirty="0">
                <a:solidFill>
                  <a:schemeClr val="tx1">
                    <a:lumMod val="65000"/>
                    <a:lumOff val="35000"/>
                  </a:schemeClr>
                </a:solidFill>
                <a:latin typeface="Open Sans"/>
              </a:endParaRPr>
            </a:p>
          </p:txBody>
        </p:sp>
        <p:sp>
          <p:nvSpPr>
            <p:cNvPr id="49" name="TextBox 48">
              <a:extLst>
                <a:ext uri="{FF2B5EF4-FFF2-40B4-BE49-F238E27FC236}">
                  <a16:creationId xmlns:a16="http://schemas.microsoft.com/office/drawing/2014/main" id="{3F4A6CAA-C77B-41D4-BD9F-BAFDFE270314}"/>
                </a:ext>
              </a:extLst>
            </p:cNvPr>
            <p:cNvSpPr txBox="1"/>
            <p:nvPr/>
          </p:nvSpPr>
          <p:spPr>
            <a:xfrm>
              <a:off x="12295270" y="2465913"/>
              <a:ext cx="3228818" cy="798271"/>
            </a:xfrm>
            <a:prstGeom prst="rect">
              <a:avLst/>
            </a:prstGeom>
            <a:noFill/>
          </p:spPr>
          <p:txBody>
            <a:bodyPr wrap="square" lIns="146279" tIns="73140" rIns="146279" bIns="73140" rtlCol="0">
              <a:spAutoFit/>
            </a:bodyPr>
            <a:lstStyle/>
            <a:p>
              <a:pPr defTabSz="1219017">
                <a:lnSpc>
                  <a:spcPct val="110000"/>
                </a:lnSpc>
              </a:pPr>
              <a:r>
                <a:rPr lang="en-US" sz="2000" kern="0" dirty="0">
                  <a:solidFill>
                    <a:schemeClr val="tx1">
                      <a:lumMod val="65000"/>
                      <a:lumOff val="35000"/>
                    </a:schemeClr>
                  </a:solidFill>
                  <a:latin typeface="Open Sans"/>
                </a:rPr>
                <a:t>Uses frequent itemset to generate association rules</a:t>
              </a:r>
            </a:p>
          </p:txBody>
        </p:sp>
      </p:grpSp>
    </p:spTree>
    <p:extLst>
      <p:ext uri="{BB962C8B-B14F-4D97-AF65-F5344CB8AC3E}">
        <p14:creationId xmlns:p14="http://schemas.microsoft.com/office/powerpoint/2010/main" val="401936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372">
            <a:extLst>
              <a:ext uri="{FF2B5EF4-FFF2-40B4-BE49-F238E27FC236}">
                <a16:creationId xmlns:a16="http://schemas.microsoft.com/office/drawing/2014/main" id="{C007379D-D3C0-41F9-8701-AE3CDADC47F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Example</a:t>
            </a:r>
          </a:p>
        </p:txBody>
      </p:sp>
      <p:pic>
        <p:nvPicPr>
          <p:cNvPr id="17" name="Shape 375">
            <a:extLst>
              <a:ext uri="{FF2B5EF4-FFF2-40B4-BE49-F238E27FC236}">
                <a16:creationId xmlns:a16="http://schemas.microsoft.com/office/drawing/2014/main" id="{892C6FE7-3BF0-4629-A0F1-244D8FD10048}"/>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18" name="Rectangle: Rounded Corners 17">
            <a:extLst>
              <a:ext uri="{FF2B5EF4-FFF2-40B4-BE49-F238E27FC236}">
                <a16:creationId xmlns:a16="http://schemas.microsoft.com/office/drawing/2014/main" id="{D5463ED9-A0E9-4800-996F-AB7BF60059F8}"/>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solidFill>
                <a:latin typeface="Open Sans" panose="020B0606030504020204"/>
              </a:rPr>
              <a:t>Consider the following transaction dataset</a:t>
            </a:r>
            <a:endParaRPr lang="en-GB" altLang="en-US" sz="2000" dirty="0">
              <a:solidFill>
                <a:schemeClr val="tx1">
                  <a:lumMod val="65000"/>
                  <a:lumOff val="35000"/>
                </a:schemeClr>
              </a:solidFill>
              <a:latin typeface="Open Sans" panose="020B0606030504020204"/>
            </a:endParaRPr>
          </a:p>
        </p:txBody>
      </p:sp>
      <p:graphicFrame>
        <p:nvGraphicFramePr>
          <p:cNvPr id="19" name="Table 18">
            <a:extLst>
              <a:ext uri="{FF2B5EF4-FFF2-40B4-BE49-F238E27FC236}">
                <a16:creationId xmlns:a16="http://schemas.microsoft.com/office/drawing/2014/main" id="{78B75F06-52E8-4E26-A110-06544CC7E3D8}"/>
              </a:ext>
            </a:extLst>
          </p:cNvPr>
          <p:cNvGraphicFramePr>
            <a:graphicFrameLocks noGrp="1"/>
          </p:cNvGraphicFramePr>
          <p:nvPr>
            <p:extLst>
              <p:ext uri="{D42A27DB-BD31-4B8C-83A1-F6EECF244321}">
                <p14:modId xmlns:p14="http://schemas.microsoft.com/office/powerpoint/2010/main" val="1232535027"/>
              </p:ext>
            </p:extLst>
          </p:nvPr>
        </p:nvGraphicFramePr>
        <p:xfrm>
          <a:off x="7317103" y="2602688"/>
          <a:ext cx="2096527" cy="2377440"/>
        </p:xfrm>
        <a:graphic>
          <a:graphicData uri="http://schemas.openxmlformats.org/drawingml/2006/table">
            <a:tbl>
              <a:tblPr firstRow="1" bandRow="1">
                <a:tableStyleId>{F5AB1C69-6EDB-4FF4-983F-18BD219EF322}</a:tableStyleId>
              </a:tblPr>
              <a:tblGrid>
                <a:gridCol w="822640">
                  <a:extLst>
                    <a:ext uri="{9D8B030D-6E8A-4147-A177-3AD203B41FA5}">
                      <a16:colId xmlns:a16="http://schemas.microsoft.com/office/drawing/2014/main" val="4119203949"/>
                    </a:ext>
                  </a:extLst>
                </a:gridCol>
                <a:gridCol w="1273887">
                  <a:extLst>
                    <a:ext uri="{9D8B030D-6E8A-4147-A177-3AD203B41FA5}">
                      <a16:colId xmlns:a16="http://schemas.microsoft.com/office/drawing/2014/main" val="858335898"/>
                    </a:ext>
                  </a:extLst>
                </a:gridCol>
              </a:tblGrid>
              <a:tr h="371057">
                <a:tc>
                  <a:txBody>
                    <a:bodyPr/>
                    <a:lstStyle/>
                    <a:p>
                      <a:pPr algn="ctr"/>
                      <a:r>
                        <a:rPr lang="en-US" sz="2000" dirty="0">
                          <a:latin typeface="Open Sans" panose="020B0606030504020204"/>
                        </a:rPr>
                        <a:t>TID</a:t>
                      </a:r>
                    </a:p>
                  </a:txBody>
                  <a:tcPr anchor="ctr">
                    <a:solidFill>
                      <a:srgbClr val="5EB9C2"/>
                    </a:solidFill>
                  </a:tcPr>
                </a:tc>
                <a:tc>
                  <a:txBody>
                    <a:bodyPr/>
                    <a:lstStyle/>
                    <a:p>
                      <a:pPr algn="ctr"/>
                      <a:r>
                        <a:rPr lang="en-US" sz="2000" dirty="0">
                          <a:latin typeface="Open Sans" panose="020B0606030504020204"/>
                        </a:rPr>
                        <a:t>Items</a:t>
                      </a:r>
                    </a:p>
                  </a:txBody>
                  <a:tcPr anchor="ctr"/>
                </a:tc>
                <a:extLst>
                  <a:ext uri="{0D108BD9-81ED-4DB2-BD59-A6C34878D82A}">
                    <a16:rowId xmlns:a16="http://schemas.microsoft.com/office/drawing/2014/main" val="1618197274"/>
                  </a:ext>
                </a:extLst>
              </a:tr>
              <a:tr h="371057">
                <a:tc>
                  <a:txBody>
                    <a:bodyPr/>
                    <a:lstStyle/>
                    <a:p>
                      <a:pPr algn="ctr"/>
                      <a:r>
                        <a:rPr lang="en-US" sz="2000" dirty="0">
                          <a:solidFill>
                            <a:schemeClr val="tx1">
                              <a:lumMod val="65000"/>
                              <a:lumOff val="35000"/>
                            </a:schemeClr>
                          </a:solidFill>
                          <a:latin typeface="Open Sans" panose="020B0606030504020204"/>
                        </a:rPr>
                        <a:t>100</a:t>
                      </a:r>
                    </a:p>
                  </a:txBody>
                  <a:tcPr anchor="ctr"/>
                </a:tc>
                <a:tc>
                  <a:txBody>
                    <a:bodyPr/>
                    <a:lstStyle/>
                    <a:p>
                      <a:pPr algn="ctr"/>
                      <a:r>
                        <a:rPr lang="en-US" sz="2000" dirty="0">
                          <a:solidFill>
                            <a:schemeClr val="tx1">
                              <a:lumMod val="65000"/>
                              <a:lumOff val="35000"/>
                            </a:schemeClr>
                          </a:solidFill>
                          <a:latin typeface="Open Sans" panose="020B0606030504020204"/>
                        </a:rPr>
                        <a:t>1 3 4</a:t>
                      </a:r>
                    </a:p>
                  </a:txBody>
                  <a:tcPr anchor="ctr"/>
                </a:tc>
                <a:extLst>
                  <a:ext uri="{0D108BD9-81ED-4DB2-BD59-A6C34878D82A}">
                    <a16:rowId xmlns:a16="http://schemas.microsoft.com/office/drawing/2014/main" val="351900652"/>
                  </a:ext>
                </a:extLst>
              </a:tr>
              <a:tr h="371057">
                <a:tc>
                  <a:txBody>
                    <a:bodyPr/>
                    <a:lstStyle/>
                    <a:p>
                      <a:pPr algn="ctr"/>
                      <a:r>
                        <a:rPr lang="en-US" sz="2000" dirty="0">
                          <a:solidFill>
                            <a:schemeClr val="tx1">
                              <a:lumMod val="65000"/>
                              <a:lumOff val="35000"/>
                            </a:schemeClr>
                          </a:solidFill>
                          <a:latin typeface="Open Sans" panose="020B0606030504020204"/>
                        </a:rPr>
                        <a:t>200</a:t>
                      </a:r>
                    </a:p>
                  </a:txBody>
                  <a:tcPr anchor="ctr"/>
                </a:tc>
                <a:tc>
                  <a:txBody>
                    <a:bodyPr/>
                    <a:lstStyle/>
                    <a:p>
                      <a:pPr algn="ctr"/>
                      <a:r>
                        <a:rPr lang="en-US" sz="2000" dirty="0">
                          <a:solidFill>
                            <a:schemeClr val="tx1">
                              <a:lumMod val="65000"/>
                              <a:lumOff val="35000"/>
                            </a:schemeClr>
                          </a:solidFill>
                          <a:latin typeface="Open Sans" panose="020B0606030504020204"/>
                        </a:rPr>
                        <a:t>2 3 5</a:t>
                      </a:r>
                    </a:p>
                  </a:txBody>
                  <a:tcPr anchor="ctr"/>
                </a:tc>
                <a:extLst>
                  <a:ext uri="{0D108BD9-81ED-4DB2-BD59-A6C34878D82A}">
                    <a16:rowId xmlns:a16="http://schemas.microsoft.com/office/drawing/2014/main" val="3435675146"/>
                  </a:ext>
                </a:extLst>
              </a:tr>
              <a:tr h="371057">
                <a:tc>
                  <a:txBody>
                    <a:bodyPr/>
                    <a:lstStyle/>
                    <a:p>
                      <a:pPr algn="ctr"/>
                      <a:r>
                        <a:rPr lang="en-US" sz="2000" dirty="0">
                          <a:solidFill>
                            <a:schemeClr val="tx1">
                              <a:lumMod val="65000"/>
                              <a:lumOff val="35000"/>
                            </a:schemeClr>
                          </a:solidFill>
                          <a:latin typeface="Open Sans" panose="020B0606030504020204"/>
                        </a:rPr>
                        <a:t>300</a:t>
                      </a:r>
                    </a:p>
                  </a:txBody>
                  <a:tcPr anchor="ctr"/>
                </a:tc>
                <a:tc>
                  <a:txBody>
                    <a:bodyPr/>
                    <a:lstStyle/>
                    <a:p>
                      <a:pPr algn="ctr"/>
                      <a:r>
                        <a:rPr lang="en-US" sz="2000" dirty="0">
                          <a:solidFill>
                            <a:schemeClr val="tx1">
                              <a:lumMod val="65000"/>
                              <a:lumOff val="35000"/>
                            </a:schemeClr>
                          </a:solidFill>
                          <a:latin typeface="Open Sans" panose="020B0606030504020204"/>
                        </a:rPr>
                        <a:t>1 2 3 5</a:t>
                      </a:r>
                    </a:p>
                  </a:txBody>
                  <a:tcPr anchor="ctr"/>
                </a:tc>
                <a:extLst>
                  <a:ext uri="{0D108BD9-81ED-4DB2-BD59-A6C34878D82A}">
                    <a16:rowId xmlns:a16="http://schemas.microsoft.com/office/drawing/2014/main" val="766277484"/>
                  </a:ext>
                </a:extLst>
              </a:tr>
              <a:tr h="371057">
                <a:tc>
                  <a:txBody>
                    <a:bodyPr/>
                    <a:lstStyle/>
                    <a:p>
                      <a:pPr algn="ctr"/>
                      <a:r>
                        <a:rPr lang="en-US" sz="2000" dirty="0">
                          <a:solidFill>
                            <a:schemeClr val="tx1">
                              <a:lumMod val="65000"/>
                              <a:lumOff val="35000"/>
                            </a:schemeClr>
                          </a:solidFill>
                          <a:latin typeface="Open Sans" panose="020B0606030504020204"/>
                        </a:rPr>
                        <a:t>400</a:t>
                      </a:r>
                    </a:p>
                  </a:txBody>
                  <a:tcPr anchor="ctr"/>
                </a:tc>
                <a:tc>
                  <a:txBody>
                    <a:bodyPr/>
                    <a:lstStyle/>
                    <a:p>
                      <a:pPr algn="ctr"/>
                      <a:r>
                        <a:rPr lang="en-US" sz="2000" dirty="0">
                          <a:solidFill>
                            <a:schemeClr val="tx1">
                              <a:lumMod val="65000"/>
                              <a:lumOff val="35000"/>
                            </a:schemeClr>
                          </a:solidFill>
                          <a:latin typeface="Open Sans" panose="020B0606030504020204"/>
                        </a:rPr>
                        <a:t>2 5</a:t>
                      </a:r>
                    </a:p>
                  </a:txBody>
                  <a:tcPr anchor="ctr"/>
                </a:tc>
                <a:extLst>
                  <a:ext uri="{0D108BD9-81ED-4DB2-BD59-A6C34878D82A}">
                    <a16:rowId xmlns:a16="http://schemas.microsoft.com/office/drawing/2014/main" val="3016259155"/>
                  </a:ext>
                </a:extLst>
              </a:tr>
              <a:tr h="371057">
                <a:tc>
                  <a:txBody>
                    <a:bodyPr/>
                    <a:lstStyle/>
                    <a:p>
                      <a:pPr algn="ctr"/>
                      <a:r>
                        <a:rPr lang="en-US" sz="2000" dirty="0">
                          <a:solidFill>
                            <a:schemeClr val="tx1">
                              <a:lumMod val="65000"/>
                              <a:lumOff val="35000"/>
                            </a:schemeClr>
                          </a:solidFill>
                          <a:latin typeface="Open Sans" panose="020B0606030504020204"/>
                        </a:rPr>
                        <a:t>500</a:t>
                      </a:r>
                    </a:p>
                  </a:txBody>
                  <a:tcPr anchor="ctr"/>
                </a:tc>
                <a:tc>
                  <a:txBody>
                    <a:bodyPr/>
                    <a:lstStyle/>
                    <a:p>
                      <a:pPr algn="ctr"/>
                      <a:r>
                        <a:rPr lang="en-US" sz="2000" dirty="0">
                          <a:solidFill>
                            <a:schemeClr val="tx1">
                              <a:lumMod val="65000"/>
                              <a:lumOff val="35000"/>
                            </a:schemeClr>
                          </a:solidFill>
                          <a:latin typeface="Open Sans" panose="020B0606030504020204"/>
                        </a:rPr>
                        <a:t>1 3 5</a:t>
                      </a:r>
                    </a:p>
                  </a:txBody>
                  <a:tcPr anchor="ctr"/>
                </a:tc>
                <a:extLst>
                  <a:ext uri="{0D108BD9-81ED-4DB2-BD59-A6C34878D82A}">
                    <a16:rowId xmlns:a16="http://schemas.microsoft.com/office/drawing/2014/main" val="1502738759"/>
                  </a:ext>
                </a:extLst>
              </a:tr>
            </a:tbl>
          </a:graphicData>
        </a:graphic>
      </p:graphicFrame>
      <p:cxnSp>
        <p:nvCxnSpPr>
          <p:cNvPr id="21" name="Straight Arrow Connector 20">
            <a:extLst>
              <a:ext uri="{FF2B5EF4-FFF2-40B4-BE49-F238E27FC236}">
                <a16:creationId xmlns:a16="http://schemas.microsoft.com/office/drawing/2014/main" id="{A358C848-6F19-4D93-83BE-66E33BEFEC2E}"/>
              </a:ext>
            </a:extLst>
          </p:cNvPr>
          <p:cNvCxnSpPr>
            <a:cxnSpLocks/>
          </p:cNvCxnSpPr>
          <p:nvPr/>
        </p:nvCxnSpPr>
        <p:spPr>
          <a:xfrm flipH="1">
            <a:off x="5586838" y="4572000"/>
            <a:ext cx="1241979" cy="108949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9F0882E-B9CF-40A8-8FC0-18F34B9244E7}"/>
              </a:ext>
            </a:extLst>
          </p:cNvPr>
          <p:cNvCxnSpPr/>
          <p:nvPr/>
        </p:nvCxnSpPr>
        <p:spPr>
          <a:xfrm>
            <a:off x="9727660" y="3791408"/>
            <a:ext cx="2276272" cy="212300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A10BF35E-115A-41C8-AE17-00BF2DBFEFE4}"/>
              </a:ext>
            </a:extLst>
          </p:cNvPr>
          <p:cNvSpPr/>
          <p:nvPr/>
        </p:nvSpPr>
        <p:spPr>
          <a:xfrm>
            <a:off x="3560324" y="5719865"/>
            <a:ext cx="3641306" cy="809493"/>
          </a:xfrm>
          <a:prstGeom prst="roundRect">
            <a:avLst/>
          </a:prstGeom>
          <a:solidFill>
            <a:schemeClr val="accent2">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Minimum Support Count  = 2</a:t>
            </a:r>
          </a:p>
        </p:txBody>
      </p:sp>
      <p:sp>
        <p:nvSpPr>
          <p:cNvPr id="26" name="Rectangle: Rounded Corners 25">
            <a:extLst>
              <a:ext uri="{FF2B5EF4-FFF2-40B4-BE49-F238E27FC236}">
                <a16:creationId xmlns:a16="http://schemas.microsoft.com/office/drawing/2014/main" id="{D0DB169A-F555-4249-84B5-7CD9A33FDBD9}"/>
              </a:ext>
            </a:extLst>
          </p:cNvPr>
          <p:cNvSpPr/>
          <p:nvPr/>
        </p:nvSpPr>
        <p:spPr>
          <a:xfrm>
            <a:off x="10171972" y="5914417"/>
            <a:ext cx="3641306" cy="809493"/>
          </a:xfrm>
          <a:prstGeom prst="roundRect">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Threshold Value = 2</a:t>
            </a:r>
          </a:p>
        </p:txBody>
      </p:sp>
    </p:spTree>
    <p:extLst>
      <p:ext uri="{BB962C8B-B14F-4D97-AF65-F5344CB8AC3E}">
        <p14:creationId xmlns:p14="http://schemas.microsoft.com/office/powerpoint/2010/main" val="141751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AB1CA6E-A5CB-4391-A313-4623A50B314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01</a:t>
            </a:r>
          </a:p>
        </p:txBody>
      </p:sp>
      <p:pic>
        <p:nvPicPr>
          <p:cNvPr id="4" name="Shape 375">
            <a:extLst>
              <a:ext uri="{FF2B5EF4-FFF2-40B4-BE49-F238E27FC236}">
                <a16:creationId xmlns:a16="http://schemas.microsoft.com/office/drawing/2014/main" id="{52F468F2-22C1-446B-9042-E9B3AD509337}"/>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F829476B-37DA-41D9-B598-D3B38B20B128}"/>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panose="020B0606030504020204"/>
              </a:rPr>
              <a:t>List of one side </a:t>
            </a:r>
            <a:r>
              <a:rPr lang="en-US" sz="2000" kern="0" dirty="0" err="1">
                <a:solidFill>
                  <a:schemeClr val="tx1">
                    <a:lumMod val="65000"/>
                    <a:lumOff val="35000"/>
                  </a:schemeClr>
                </a:solidFill>
                <a:latin typeface="Open Sans" panose="020B0606030504020204"/>
              </a:rPr>
              <a:t>itemsets</a:t>
            </a:r>
            <a:r>
              <a:rPr lang="en-US" sz="2000" kern="0" dirty="0">
                <a:solidFill>
                  <a:schemeClr val="tx1">
                    <a:lumMod val="65000"/>
                    <a:lumOff val="35000"/>
                  </a:schemeClr>
                </a:solidFill>
                <a:latin typeface="Open Sans" panose="020B0606030504020204"/>
              </a:rPr>
              <a:t> are made and their support values are calculated:</a:t>
            </a:r>
          </a:p>
        </p:txBody>
      </p:sp>
      <p:graphicFrame>
        <p:nvGraphicFramePr>
          <p:cNvPr id="8" name="Table 7">
            <a:extLst>
              <a:ext uri="{FF2B5EF4-FFF2-40B4-BE49-F238E27FC236}">
                <a16:creationId xmlns:a16="http://schemas.microsoft.com/office/drawing/2014/main" id="{9CC0F8AF-32F0-42FA-A7C0-50AEB210F65A}"/>
              </a:ext>
            </a:extLst>
          </p:cNvPr>
          <p:cNvGraphicFramePr>
            <a:graphicFrameLocks noGrp="1"/>
          </p:cNvGraphicFramePr>
          <p:nvPr>
            <p:extLst>
              <p:ext uri="{D42A27DB-BD31-4B8C-83A1-F6EECF244321}">
                <p14:modId xmlns:p14="http://schemas.microsoft.com/office/powerpoint/2010/main" val="3406410693"/>
              </p:ext>
            </p:extLst>
          </p:nvPr>
        </p:nvGraphicFramePr>
        <p:xfrm>
          <a:off x="6984461" y="3459479"/>
          <a:ext cx="2706784" cy="2377440"/>
        </p:xfrm>
        <a:graphic>
          <a:graphicData uri="http://schemas.openxmlformats.org/drawingml/2006/table">
            <a:tbl>
              <a:tblPr firstRow="1" bandRow="1">
                <a:tableStyleId>{F5AB1C69-6EDB-4FF4-983F-18BD219EF322}</a:tableStyleId>
              </a:tblPr>
              <a:tblGrid>
                <a:gridCol w="1327177">
                  <a:extLst>
                    <a:ext uri="{9D8B030D-6E8A-4147-A177-3AD203B41FA5}">
                      <a16:colId xmlns:a16="http://schemas.microsoft.com/office/drawing/2014/main" val="4119203949"/>
                    </a:ext>
                  </a:extLst>
                </a:gridCol>
                <a:gridCol w="1379607">
                  <a:extLst>
                    <a:ext uri="{9D8B030D-6E8A-4147-A177-3AD203B41FA5}">
                      <a16:colId xmlns:a16="http://schemas.microsoft.com/office/drawing/2014/main" val="858335898"/>
                    </a:ext>
                  </a:extLst>
                </a:gridCol>
              </a:tblGrid>
              <a:tr h="376190">
                <a:tc>
                  <a:txBody>
                    <a:bodyPr/>
                    <a:lstStyle/>
                    <a:p>
                      <a:pPr algn="ctr"/>
                      <a:r>
                        <a:rPr lang="en-US" sz="2000" dirty="0" err="1">
                          <a:latin typeface="Open Sans" panose="020B0606030504020204"/>
                        </a:rPr>
                        <a:t>Itemset</a:t>
                      </a:r>
                      <a:endParaRPr lang="en-US" sz="2000" dirty="0">
                        <a:latin typeface="Open Sans" panose="020B0606030504020204"/>
                      </a:endParaRPr>
                    </a:p>
                  </a:txBody>
                  <a:tcPr>
                    <a:solidFill>
                      <a:schemeClr val="accent2">
                        <a:lumMod val="60000"/>
                        <a:lumOff val="40000"/>
                      </a:schemeClr>
                    </a:solidFill>
                  </a:tcPr>
                </a:tc>
                <a:tc>
                  <a:txBody>
                    <a:bodyPr/>
                    <a:lstStyle/>
                    <a:p>
                      <a:pPr algn="ctr"/>
                      <a:r>
                        <a:rPr lang="en-US" sz="2000" dirty="0">
                          <a:latin typeface="Open Sans" panose="020B0606030504020204"/>
                        </a:rPr>
                        <a:t>Support</a:t>
                      </a:r>
                    </a:p>
                  </a:txBody>
                  <a:tcPr/>
                </a:tc>
                <a:extLst>
                  <a:ext uri="{0D108BD9-81ED-4DB2-BD59-A6C34878D82A}">
                    <a16:rowId xmlns:a16="http://schemas.microsoft.com/office/drawing/2014/main" val="1618197274"/>
                  </a:ext>
                </a:extLst>
              </a:tr>
              <a:tr h="376190">
                <a:tc>
                  <a:txBody>
                    <a:bodyPr/>
                    <a:lstStyle/>
                    <a:p>
                      <a:pPr algn="ctr"/>
                      <a:r>
                        <a:rPr lang="en-US" sz="2000" dirty="0">
                          <a:solidFill>
                            <a:schemeClr val="tx1">
                              <a:lumMod val="65000"/>
                              <a:lumOff val="35000"/>
                            </a:schemeClr>
                          </a:solidFill>
                          <a:latin typeface="Open Sans" panose="020B0606030504020204"/>
                        </a:rPr>
                        <a:t>{1}</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351900652"/>
                  </a:ext>
                </a:extLst>
              </a:tr>
              <a:tr h="376190">
                <a:tc>
                  <a:txBody>
                    <a:bodyPr/>
                    <a:lstStyle/>
                    <a:p>
                      <a:pPr algn="ctr"/>
                      <a:r>
                        <a:rPr lang="en-US" sz="2000" dirty="0">
                          <a:solidFill>
                            <a:schemeClr val="tx1">
                              <a:lumMod val="65000"/>
                              <a:lumOff val="35000"/>
                            </a:schemeClr>
                          </a:solidFill>
                          <a:latin typeface="Open Sans" panose="020B0606030504020204"/>
                        </a:rPr>
                        <a:t>{2}</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3435675146"/>
                  </a:ext>
                </a:extLst>
              </a:tr>
              <a:tr h="376190">
                <a:tc>
                  <a:txBody>
                    <a:bodyPr/>
                    <a:lstStyle/>
                    <a:p>
                      <a:pPr algn="ctr"/>
                      <a:r>
                        <a:rPr lang="en-US" sz="2000" dirty="0">
                          <a:solidFill>
                            <a:schemeClr val="tx1">
                              <a:lumMod val="65000"/>
                              <a:lumOff val="35000"/>
                            </a:schemeClr>
                          </a:solidFill>
                          <a:latin typeface="Open Sans" panose="020B0606030504020204"/>
                        </a:rPr>
                        <a:t>{3}</a:t>
                      </a:r>
                    </a:p>
                  </a:txBody>
                  <a:tcPr/>
                </a:tc>
                <a:tc>
                  <a:txBody>
                    <a:bodyPr/>
                    <a:lstStyle/>
                    <a:p>
                      <a:pPr algn="ctr"/>
                      <a:r>
                        <a:rPr lang="en-US" sz="2000" dirty="0">
                          <a:solidFill>
                            <a:schemeClr val="tx1">
                              <a:lumMod val="65000"/>
                              <a:lumOff val="35000"/>
                            </a:schemeClr>
                          </a:solidFill>
                          <a:latin typeface="Open Sans" panose="020B0606030504020204"/>
                        </a:rPr>
                        <a:t>4</a:t>
                      </a:r>
                    </a:p>
                  </a:txBody>
                  <a:tcPr/>
                </a:tc>
                <a:extLst>
                  <a:ext uri="{0D108BD9-81ED-4DB2-BD59-A6C34878D82A}">
                    <a16:rowId xmlns:a16="http://schemas.microsoft.com/office/drawing/2014/main" val="766277484"/>
                  </a:ext>
                </a:extLst>
              </a:tr>
              <a:tr h="376190">
                <a:tc>
                  <a:txBody>
                    <a:bodyPr/>
                    <a:lstStyle/>
                    <a:p>
                      <a:pPr algn="ctr"/>
                      <a:r>
                        <a:rPr lang="en-US" sz="2000" dirty="0">
                          <a:solidFill>
                            <a:schemeClr val="tx1">
                              <a:lumMod val="65000"/>
                              <a:lumOff val="35000"/>
                            </a:schemeClr>
                          </a:solidFill>
                          <a:latin typeface="Open Sans" panose="020B0606030504020204"/>
                        </a:rPr>
                        <a:t>{4}</a:t>
                      </a:r>
                    </a:p>
                  </a:txBody>
                  <a:tcPr/>
                </a:tc>
                <a:tc>
                  <a:txBody>
                    <a:bodyPr/>
                    <a:lstStyle/>
                    <a:p>
                      <a:pPr algn="ctr"/>
                      <a:r>
                        <a:rPr lang="en-US" sz="2000" dirty="0">
                          <a:solidFill>
                            <a:schemeClr val="tx1">
                              <a:lumMod val="65000"/>
                              <a:lumOff val="35000"/>
                            </a:schemeClr>
                          </a:solidFill>
                          <a:latin typeface="Open Sans" panose="020B0606030504020204"/>
                        </a:rPr>
                        <a:t>1</a:t>
                      </a:r>
                    </a:p>
                  </a:txBody>
                  <a:tcPr/>
                </a:tc>
                <a:extLst>
                  <a:ext uri="{0D108BD9-81ED-4DB2-BD59-A6C34878D82A}">
                    <a16:rowId xmlns:a16="http://schemas.microsoft.com/office/drawing/2014/main" val="3016259155"/>
                  </a:ext>
                </a:extLst>
              </a:tr>
              <a:tr h="376190">
                <a:tc>
                  <a:txBody>
                    <a:bodyPr/>
                    <a:lstStyle/>
                    <a:p>
                      <a:pPr algn="ctr"/>
                      <a:r>
                        <a:rPr lang="en-US" sz="2000" dirty="0">
                          <a:solidFill>
                            <a:schemeClr val="tx1">
                              <a:lumMod val="65000"/>
                              <a:lumOff val="35000"/>
                            </a:schemeClr>
                          </a:solidFill>
                          <a:latin typeface="Open Sans" panose="020B0606030504020204"/>
                        </a:rPr>
                        <a:t>{5}</a:t>
                      </a:r>
                    </a:p>
                  </a:txBody>
                  <a:tcPr/>
                </a:tc>
                <a:tc>
                  <a:txBody>
                    <a:bodyPr/>
                    <a:lstStyle/>
                    <a:p>
                      <a:pPr algn="ctr"/>
                      <a:r>
                        <a:rPr lang="en-US" sz="2000" dirty="0">
                          <a:solidFill>
                            <a:schemeClr val="tx1">
                              <a:lumMod val="65000"/>
                              <a:lumOff val="35000"/>
                            </a:schemeClr>
                          </a:solidFill>
                          <a:latin typeface="Open Sans" panose="020B0606030504020204"/>
                        </a:rPr>
                        <a:t>4</a:t>
                      </a:r>
                    </a:p>
                  </a:txBody>
                  <a:tcPr/>
                </a:tc>
                <a:extLst>
                  <a:ext uri="{0D108BD9-81ED-4DB2-BD59-A6C34878D82A}">
                    <a16:rowId xmlns:a16="http://schemas.microsoft.com/office/drawing/2014/main" val="1502738759"/>
                  </a:ext>
                </a:extLst>
              </a:tr>
            </a:tbl>
          </a:graphicData>
        </a:graphic>
      </p:graphicFrame>
      <p:graphicFrame>
        <p:nvGraphicFramePr>
          <p:cNvPr id="9" name="Table 8">
            <a:extLst>
              <a:ext uri="{FF2B5EF4-FFF2-40B4-BE49-F238E27FC236}">
                <a16:creationId xmlns:a16="http://schemas.microsoft.com/office/drawing/2014/main" id="{6F4410BD-5295-4F92-A319-8C56C696349B}"/>
              </a:ext>
            </a:extLst>
          </p:cNvPr>
          <p:cNvGraphicFramePr>
            <a:graphicFrameLocks noGrp="1"/>
          </p:cNvGraphicFramePr>
          <p:nvPr>
            <p:extLst>
              <p:ext uri="{D42A27DB-BD31-4B8C-83A1-F6EECF244321}">
                <p14:modId xmlns:p14="http://schemas.microsoft.com/office/powerpoint/2010/main" val="150553357"/>
              </p:ext>
            </p:extLst>
          </p:nvPr>
        </p:nvGraphicFramePr>
        <p:xfrm>
          <a:off x="2236521" y="3459480"/>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7084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7084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7084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7084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7084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graphicFrame>
        <p:nvGraphicFramePr>
          <p:cNvPr id="10" name="Table 9">
            <a:extLst>
              <a:ext uri="{FF2B5EF4-FFF2-40B4-BE49-F238E27FC236}">
                <a16:creationId xmlns:a16="http://schemas.microsoft.com/office/drawing/2014/main" id="{B6EFED15-4BF5-4DFF-8594-292BD927EB8D}"/>
              </a:ext>
            </a:extLst>
          </p:cNvPr>
          <p:cNvGraphicFramePr>
            <a:graphicFrameLocks noGrp="1"/>
          </p:cNvGraphicFramePr>
          <p:nvPr>
            <p:extLst>
              <p:ext uri="{D42A27DB-BD31-4B8C-83A1-F6EECF244321}">
                <p14:modId xmlns:p14="http://schemas.microsoft.com/office/powerpoint/2010/main" val="35472831"/>
              </p:ext>
            </p:extLst>
          </p:nvPr>
        </p:nvGraphicFramePr>
        <p:xfrm>
          <a:off x="12156108" y="3657600"/>
          <a:ext cx="2651755" cy="1981200"/>
        </p:xfrm>
        <a:graphic>
          <a:graphicData uri="http://schemas.openxmlformats.org/drawingml/2006/table">
            <a:tbl>
              <a:tblPr firstRow="1" bandRow="1">
                <a:tableStyleId>{F5AB1C69-6EDB-4FF4-983F-18BD219EF322}</a:tableStyleId>
              </a:tblPr>
              <a:tblGrid>
                <a:gridCol w="1300195">
                  <a:extLst>
                    <a:ext uri="{9D8B030D-6E8A-4147-A177-3AD203B41FA5}">
                      <a16:colId xmlns:a16="http://schemas.microsoft.com/office/drawing/2014/main" val="4119203949"/>
                    </a:ext>
                  </a:extLst>
                </a:gridCol>
                <a:gridCol w="1351560">
                  <a:extLst>
                    <a:ext uri="{9D8B030D-6E8A-4147-A177-3AD203B41FA5}">
                      <a16:colId xmlns:a16="http://schemas.microsoft.com/office/drawing/2014/main" val="858335898"/>
                    </a:ext>
                  </a:extLst>
                </a:gridCol>
              </a:tblGrid>
              <a:tr h="370840">
                <a:tc>
                  <a:txBody>
                    <a:bodyPr/>
                    <a:lstStyle/>
                    <a:p>
                      <a:pPr algn="ctr"/>
                      <a:r>
                        <a:rPr lang="en-US" sz="2000" dirty="0" err="1">
                          <a:latin typeface="Open Sans" panose="020B0606030504020204"/>
                        </a:rPr>
                        <a:t>Itemset</a:t>
                      </a:r>
                      <a:endParaRPr lang="en-US" sz="2000" dirty="0">
                        <a:latin typeface="Open Sans" panose="020B0606030504020204"/>
                      </a:endParaRPr>
                    </a:p>
                  </a:txBody>
                  <a:tcPr>
                    <a:solidFill>
                      <a:srgbClr val="F05686"/>
                    </a:solidFill>
                  </a:tcPr>
                </a:tc>
                <a:tc>
                  <a:txBody>
                    <a:bodyPr/>
                    <a:lstStyle/>
                    <a:p>
                      <a:pPr algn="ctr"/>
                      <a:r>
                        <a:rPr lang="en-US" sz="2000" dirty="0">
                          <a:latin typeface="Open Sans" panose="020B0606030504020204"/>
                        </a:rPr>
                        <a:t>Support</a:t>
                      </a:r>
                    </a:p>
                  </a:txBody>
                  <a:tcP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latin typeface="Open Sans" panose="020B0606030504020204"/>
                        </a:rPr>
                        <a:t>{1}</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351900652"/>
                  </a:ext>
                </a:extLst>
              </a:tr>
              <a:tr h="370840">
                <a:tc>
                  <a:txBody>
                    <a:bodyPr/>
                    <a:lstStyle/>
                    <a:p>
                      <a:pPr algn="ctr"/>
                      <a:r>
                        <a:rPr lang="en-US" sz="2000" dirty="0">
                          <a:solidFill>
                            <a:schemeClr val="tx1">
                              <a:lumMod val="65000"/>
                              <a:lumOff val="35000"/>
                            </a:schemeClr>
                          </a:solidFill>
                          <a:latin typeface="Open Sans" panose="020B0606030504020204"/>
                        </a:rPr>
                        <a:t>{2}</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3435675146"/>
                  </a:ext>
                </a:extLst>
              </a:tr>
              <a:tr h="370840">
                <a:tc>
                  <a:txBody>
                    <a:bodyPr/>
                    <a:lstStyle/>
                    <a:p>
                      <a:pPr algn="ctr"/>
                      <a:r>
                        <a:rPr lang="en-US" sz="2000" dirty="0">
                          <a:solidFill>
                            <a:schemeClr val="tx1">
                              <a:lumMod val="65000"/>
                              <a:lumOff val="35000"/>
                            </a:schemeClr>
                          </a:solidFill>
                          <a:latin typeface="Open Sans" panose="020B0606030504020204"/>
                        </a:rPr>
                        <a:t>{3}</a:t>
                      </a:r>
                    </a:p>
                  </a:txBody>
                  <a:tcPr/>
                </a:tc>
                <a:tc>
                  <a:txBody>
                    <a:bodyPr/>
                    <a:lstStyle/>
                    <a:p>
                      <a:pPr algn="ctr"/>
                      <a:r>
                        <a:rPr lang="en-US" sz="2000" dirty="0">
                          <a:solidFill>
                            <a:schemeClr val="tx1">
                              <a:lumMod val="65000"/>
                              <a:lumOff val="35000"/>
                            </a:schemeClr>
                          </a:solidFill>
                          <a:latin typeface="Open Sans" panose="020B0606030504020204"/>
                        </a:rPr>
                        <a:t>4</a:t>
                      </a:r>
                    </a:p>
                  </a:txBody>
                  <a:tcPr/>
                </a:tc>
                <a:extLst>
                  <a:ext uri="{0D108BD9-81ED-4DB2-BD59-A6C34878D82A}">
                    <a16:rowId xmlns:a16="http://schemas.microsoft.com/office/drawing/2014/main" val="766277484"/>
                  </a:ext>
                </a:extLst>
              </a:tr>
              <a:tr h="370840">
                <a:tc>
                  <a:txBody>
                    <a:bodyPr/>
                    <a:lstStyle/>
                    <a:p>
                      <a:pPr algn="ctr"/>
                      <a:r>
                        <a:rPr lang="en-US" sz="2000" dirty="0">
                          <a:solidFill>
                            <a:schemeClr val="tx1">
                              <a:lumMod val="65000"/>
                              <a:lumOff val="35000"/>
                            </a:schemeClr>
                          </a:solidFill>
                          <a:latin typeface="Open Sans" panose="020B0606030504020204"/>
                        </a:rPr>
                        <a:t>{5}</a:t>
                      </a:r>
                    </a:p>
                  </a:txBody>
                  <a:tcPr/>
                </a:tc>
                <a:tc>
                  <a:txBody>
                    <a:bodyPr/>
                    <a:lstStyle/>
                    <a:p>
                      <a:pPr algn="ctr"/>
                      <a:r>
                        <a:rPr lang="en-US" sz="2000" dirty="0">
                          <a:solidFill>
                            <a:schemeClr val="tx1">
                              <a:lumMod val="65000"/>
                              <a:lumOff val="35000"/>
                            </a:schemeClr>
                          </a:solidFill>
                          <a:latin typeface="Open Sans" panose="020B0606030504020204"/>
                        </a:rPr>
                        <a:t>4</a:t>
                      </a:r>
                    </a:p>
                  </a:txBody>
                  <a:tcPr/>
                </a:tc>
                <a:extLst>
                  <a:ext uri="{0D108BD9-81ED-4DB2-BD59-A6C34878D82A}">
                    <a16:rowId xmlns:a16="http://schemas.microsoft.com/office/drawing/2014/main" val="1502738759"/>
                  </a:ext>
                </a:extLst>
              </a:tr>
            </a:tbl>
          </a:graphicData>
        </a:graphic>
      </p:graphicFrame>
      <p:sp>
        <p:nvSpPr>
          <p:cNvPr id="13" name="Arrow: Pentagon 12">
            <a:extLst>
              <a:ext uri="{FF2B5EF4-FFF2-40B4-BE49-F238E27FC236}">
                <a16:creationId xmlns:a16="http://schemas.microsoft.com/office/drawing/2014/main" id="{E16764E4-CE5E-43D8-BEDD-481B174397A5}"/>
              </a:ext>
            </a:extLst>
          </p:cNvPr>
          <p:cNvSpPr/>
          <p:nvPr/>
        </p:nvSpPr>
        <p:spPr>
          <a:xfrm>
            <a:off x="5324447" y="4390105"/>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Pentagon 13">
            <a:extLst>
              <a:ext uri="{FF2B5EF4-FFF2-40B4-BE49-F238E27FC236}">
                <a16:creationId xmlns:a16="http://schemas.microsoft.com/office/drawing/2014/main" id="{4B53C5A4-B4EA-4E0C-9CBC-064584FCEA25}"/>
              </a:ext>
            </a:extLst>
          </p:cNvPr>
          <p:cNvSpPr/>
          <p:nvPr/>
        </p:nvSpPr>
        <p:spPr>
          <a:xfrm>
            <a:off x="10378927" y="4390105"/>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3C4F2F32-A6DA-46A0-B9BE-05130B49D3EA}"/>
              </a:ext>
            </a:extLst>
          </p:cNvPr>
          <p:cNvSpPr txBox="1"/>
          <p:nvPr/>
        </p:nvSpPr>
        <p:spPr>
          <a:xfrm>
            <a:off x="9871692" y="3167711"/>
            <a:ext cx="837856" cy="400110"/>
          </a:xfrm>
          <a:prstGeom prst="rect">
            <a:avLst/>
          </a:prstGeom>
          <a:noFill/>
        </p:spPr>
        <p:txBody>
          <a:bodyPr wrap="square" rtlCol="0">
            <a:spAutoFit/>
          </a:bodyPr>
          <a:lstStyle/>
          <a:p>
            <a:pPr marL="0" defTabSz="430213">
              <a:spcAft>
                <a:spcPts val="400"/>
              </a:spcAft>
              <a:buSzPct val="100000"/>
            </a:pPr>
            <a:r>
              <a:rPr lang="en-US" sz="2000" dirty="0">
                <a:latin typeface="Open Sans" panose="020B0606030504020204"/>
                <a:cs typeface="HP Simplified" pitchFamily="34" charset="0"/>
              </a:rPr>
              <a:t>CI1</a:t>
            </a:r>
          </a:p>
        </p:txBody>
      </p:sp>
      <p:sp>
        <p:nvSpPr>
          <p:cNvPr id="16" name="TextBox 15">
            <a:extLst>
              <a:ext uri="{FF2B5EF4-FFF2-40B4-BE49-F238E27FC236}">
                <a16:creationId xmlns:a16="http://schemas.microsoft.com/office/drawing/2014/main" id="{CF61F98E-992D-4C4F-A6FF-32846F941F2F}"/>
              </a:ext>
            </a:extLst>
          </p:cNvPr>
          <p:cNvSpPr txBox="1"/>
          <p:nvPr/>
        </p:nvSpPr>
        <p:spPr>
          <a:xfrm>
            <a:off x="14988311" y="3259425"/>
            <a:ext cx="837856" cy="400110"/>
          </a:xfrm>
          <a:prstGeom prst="rect">
            <a:avLst/>
          </a:prstGeom>
          <a:noFill/>
        </p:spPr>
        <p:txBody>
          <a:bodyPr wrap="square" rtlCol="0">
            <a:spAutoFit/>
          </a:bodyPr>
          <a:lstStyle/>
          <a:p>
            <a:pPr marL="0" defTabSz="430213">
              <a:spcAft>
                <a:spcPts val="400"/>
              </a:spcAft>
              <a:buSzPct val="100000"/>
            </a:pPr>
            <a:r>
              <a:rPr lang="en-US" sz="2000" dirty="0">
                <a:latin typeface="Open Sans" panose="020B0606030504020204"/>
                <a:cs typeface="HP Simplified" pitchFamily="34" charset="0"/>
              </a:rPr>
              <a:t>FI1</a:t>
            </a:r>
          </a:p>
        </p:txBody>
      </p:sp>
      <p:sp>
        <p:nvSpPr>
          <p:cNvPr id="17" name="TextBox 16">
            <a:extLst>
              <a:ext uri="{FF2B5EF4-FFF2-40B4-BE49-F238E27FC236}">
                <a16:creationId xmlns:a16="http://schemas.microsoft.com/office/drawing/2014/main" id="{9F8FACEB-28F0-4D1E-A0EC-893724D976DF}"/>
              </a:ext>
            </a:extLst>
          </p:cNvPr>
          <p:cNvSpPr txBox="1"/>
          <p:nvPr/>
        </p:nvSpPr>
        <p:spPr>
          <a:xfrm>
            <a:off x="3238469" y="6897894"/>
            <a:ext cx="10253794" cy="400110"/>
          </a:xfrm>
          <a:prstGeom prst="rect">
            <a:avLst/>
          </a:prstGeom>
          <a:noFill/>
        </p:spPr>
        <p:txBody>
          <a:bodyPr wrap="square" rtlCol="0">
            <a:spAutoFit/>
          </a:bodyPr>
          <a:lstStyle/>
          <a:p>
            <a:pPr marL="0" defTabSz="430213">
              <a:spcAft>
                <a:spcPts val="400"/>
              </a:spcAft>
              <a:buSzPct val="100000"/>
            </a:pPr>
            <a:r>
              <a:rPr lang="en-US" sz="2000" b="1" i="1" dirty="0">
                <a:solidFill>
                  <a:schemeClr val="tx1">
                    <a:lumMod val="65000"/>
                    <a:lumOff val="35000"/>
                  </a:schemeClr>
                </a:solidFill>
                <a:latin typeface="Open Sans" panose="020B0606030504020204"/>
                <a:cs typeface="HP Simplified" pitchFamily="34" charset="0"/>
              </a:rPr>
              <a:t>Since, the threshold value is 2, any itemset with support less than 2 are omitted.</a:t>
            </a:r>
          </a:p>
        </p:txBody>
      </p:sp>
    </p:spTree>
    <p:extLst>
      <p:ext uri="{BB962C8B-B14F-4D97-AF65-F5344CB8AC3E}">
        <p14:creationId xmlns:p14="http://schemas.microsoft.com/office/powerpoint/2010/main" val="163136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5049636" y="3596340"/>
            <a:ext cx="8946988" cy="521725"/>
          </a:xfrm>
          <a:prstGeom prst="rect">
            <a:avLst/>
          </a:prstGeom>
          <a:noFill/>
          <a:ln>
            <a:noFill/>
          </a:ln>
        </p:spPr>
        <p:txBody>
          <a:bodyPr lIns="91425" tIns="45700" rIns="91425" bIns="45700" anchor="t" anchorCtr="0">
            <a:noAutofit/>
          </a:bodyPr>
          <a:lstStyle/>
          <a:p>
            <a:pPr lvl="0">
              <a:spcBef>
                <a:spcPts val="0"/>
              </a:spcBef>
              <a:buSzPct val="25000"/>
            </a:pPr>
            <a:r>
              <a:rPr lang="en-US" dirty="0"/>
              <a:t>Understand mechanism of association rule mining</a:t>
            </a:r>
          </a:p>
        </p:txBody>
      </p:sp>
      <p:sp>
        <p:nvSpPr>
          <p:cNvPr id="351" name="Shape 351"/>
          <p:cNvSpPr txBox="1">
            <a:spLocks noGrp="1"/>
          </p:cNvSpPr>
          <p:nvPr>
            <p:ph type="body" idx="3"/>
          </p:nvPr>
        </p:nvSpPr>
        <p:spPr>
          <a:xfrm>
            <a:off x="5049636" y="4445598"/>
            <a:ext cx="10133301" cy="485256"/>
          </a:xfrm>
          <a:prstGeom prst="rect">
            <a:avLst/>
          </a:prstGeom>
          <a:noFill/>
          <a:ln>
            <a:noFill/>
          </a:ln>
        </p:spPr>
        <p:txBody>
          <a:bodyPr lIns="91425" tIns="45700" rIns="91425" bIns="45700" anchor="t" anchorCtr="0">
            <a:noAutofit/>
          </a:bodyPr>
          <a:lstStyle/>
          <a:p>
            <a:pPr lvl="0">
              <a:spcBef>
                <a:spcPts val="0"/>
              </a:spcBef>
              <a:buSzPct val="25000"/>
            </a:pPr>
            <a:r>
              <a:rPr lang="en-US" dirty="0"/>
              <a:t>Demonstrate </a:t>
            </a:r>
            <a:r>
              <a:rPr lang="en-US" dirty="0" err="1"/>
              <a:t>apriori</a:t>
            </a:r>
            <a:r>
              <a:rPr lang="en-US" dirty="0"/>
              <a:t> algorithm</a:t>
            </a:r>
          </a:p>
        </p:txBody>
      </p:sp>
      <p:sp>
        <p:nvSpPr>
          <p:cNvPr id="352" name="Shape 352"/>
          <p:cNvSpPr txBox="1">
            <a:spLocks noGrp="1"/>
          </p:cNvSpPr>
          <p:nvPr>
            <p:ph type="body" idx="4"/>
          </p:nvPr>
        </p:nvSpPr>
        <p:spPr>
          <a:xfrm>
            <a:off x="5049636" y="2834959"/>
            <a:ext cx="8946988" cy="586248"/>
          </a:xfrm>
          <a:prstGeom prst="rect">
            <a:avLst/>
          </a:prstGeom>
          <a:noFill/>
          <a:ln>
            <a:noFill/>
          </a:ln>
        </p:spPr>
        <p:txBody>
          <a:bodyPr lIns="91425" tIns="45700" rIns="91425" bIns="45700" anchor="t" anchorCtr="0">
            <a:noAutofit/>
          </a:bodyPr>
          <a:lstStyle/>
          <a:p>
            <a:pPr lvl="0">
              <a:spcBef>
                <a:spcPts val="0"/>
              </a:spcBef>
              <a:buSzPct val="25000"/>
            </a:pPr>
            <a:r>
              <a:rPr lang="en-US" dirty="0"/>
              <a:t>Build recommender model using python</a:t>
            </a:r>
            <a:endParaRPr lang="en-US" sz="2200" b="0" i="0" u="none" strike="noStrike" cap="none" dirty="0">
              <a:solidFill>
                <a:srgbClr val="3F3F3F"/>
              </a:solidFill>
              <a:latin typeface="Open Sans"/>
              <a:ea typeface="Open Sans"/>
              <a:cs typeface="Open Sans"/>
              <a:sym typeface="Open Sans"/>
            </a:endParaRPr>
          </a:p>
        </p:txBody>
      </p:sp>
      <p:grpSp>
        <p:nvGrpSpPr>
          <p:cNvPr id="2" name="Group 1">
            <a:extLst>
              <a:ext uri="{FF2B5EF4-FFF2-40B4-BE49-F238E27FC236}">
                <a16:creationId xmlns:a16="http://schemas.microsoft.com/office/drawing/2014/main" id="{45B05956-3866-4955-8E9A-8A41B9396EA4}"/>
              </a:ext>
            </a:extLst>
          </p:cNvPr>
          <p:cNvGrpSpPr/>
          <p:nvPr/>
        </p:nvGrpSpPr>
        <p:grpSpPr>
          <a:xfrm>
            <a:off x="4163949" y="2834959"/>
            <a:ext cx="457415" cy="2059396"/>
            <a:chOff x="4163949" y="2834959"/>
            <a:chExt cx="457415" cy="2059396"/>
          </a:xfrm>
        </p:grpSpPr>
        <p:pic>
          <p:nvPicPr>
            <p:cNvPr id="353" name="Shape 353"/>
            <p:cNvPicPr preferRelativeResize="0"/>
            <p:nvPr/>
          </p:nvPicPr>
          <p:blipFill rotWithShape="1">
            <a:blip r:embed="rId3">
              <a:alphaModFix/>
            </a:blip>
            <a:srcRect l="19927" t="20892" r="25876" b="23651"/>
            <a:stretch/>
          </p:blipFill>
          <p:spPr>
            <a:xfrm>
              <a:off x="4163950" y="3631612"/>
              <a:ext cx="457414" cy="457200"/>
            </a:xfrm>
            <a:prstGeom prst="rect">
              <a:avLst/>
            </a:prstGeom>
            <a:noFill/>
            <a:ln>
              <a:noFill/>
            </a:ln>
          </p:spPr>
        </p:pic>
        <p:pic>
          <p:nvPicPr>
            <p:cNvPr id="354" name="Shape 354"/>
            <p:cNvPicPr preferRelativeResize="0"/>
            <p:nvPr/>
          </p:nvPicPr>
          <p:blipFill rotWithShape="1">
            <a:blip r:embed="rId3">
              <a:alphaModFix/>
            </a:blip>
            <a:srcRect l="19927" t="20892" r="25876" b="23651"/>
            <a:stretch/>
          </p:blipFill>
          <p:spPr>
            <a:xfrm>
              <a:off x="4163950" y="4437155"/>
              <a:ext cx="457414" cy="457200"/>
            </a:xfrm>
            <a:prstGeom prst="rect">
              <a:avLst/>
            </a:prstGeom>
            <a:noFill/>
            <a:ln>
              <a:noFill/>
            </a:ln>
          </p:spPr>
        </p:pic>
        <p:pic>
          <p:nvPicPr>
            <p:cNvPr id="356" name="Shape 356"/>
            <p:cNvPicPr preferRelativeResize="0"/>
            <p:nvPr/>
          </p:nvPicPr>
          <p:blipFill rotWithShape="1">
            <a:blip r:embed="rId3">
              <a:alphaModFix/>
            </a:blip>
            <a:srcRect l="19927" t="20892" r="25876" b="23651"/>
            <a:stretch/>
          </p:blipFill>
          <p:spPr>
            <a:xfrm>
              <a:off x="4163949" y="2834959"/>
              <a:ext cx="457414" cy="457200"/>
            </a:xfrm>
            <a:prstGeom prst="rect">
              <a:avLst/>
            </a:prstGeom>
            <a:noFill/>
            <a:ln>
              <a:noFill/>
            </a:ln>
          </p:spPr>
        </p:pic>
      </p:grpSp>
      <p:sp>
        <p:nvSpPr>
          <p:cNvPr id="8" name="TextBox 7">
            <a:extLst>
              <a:ext uri="{FF2B5EF4-FFF2-40B4-BE49-F238E27FC236}">
                <a16:creationId xmlns:a16="http://schemas.microsoft.com/office/drawing/2014/main" id="{8B1C0D43-BA3B-49F3-B69D-577D68AA8D4E}"/>
              </a:ext>
            </a:extLst>
          </p:cNvPr>
          <p:cNvSpPr txBox="1"/>
          <p:nvPr/>
        </p:nvSpPr>
        <p:spPr>
          <a:xfrm>
            <a:off x="4163949" y="1955317"/>
            <a:ext cx="11308702" cy="430887"/>
          </a:xfrm>
          <a:prstGeom prst="rect">
            <a:avLst/>
          </a:prstGeom>
          <a:noFill/>
        </p:spPr>
        <p:txBody>
          <a:bodyPr wrap="square" rtlCol="0">
            <a:spAutoFit/>
          </a:bodyPr>
          <a:lstStyle/>
          <a:p>
            <a:r>
              <a:rPr lang="en-IN" sz="2200" dirty="0">
                <a:solidFill>
                  <a:srgbClr val="3F3F3F"/>
                </a:solidFill>
                <a:latin typeface="Open Sans"/>
                <a:sym typeface="Open Sans"/>
              </a:rPr>
              <a:t>By the end of this lesson, you will be able to:</a:t>
            </a:r>
          </a:p>
        </p:txBody>
      </p:sp>
    </p:spTree>
    <p:extLst>
      <p:ext uri="{BB962C8B-B14F-4D97-AF65-F5344CB8AC3E}">
        <p14:creationId xmlns:p14="http://schemas.microsoft.com/office/powerpoint/2010/main" val="284502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AB35291-B1EC-4AE4-8B6F-4F4CA1FCC9B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02</a:t>
            </a:r>
          </a:p>
        </p:txBody>
      </p:sp>
      <p:pic>
        <p:nvPicPr>
          <p:cNvPr id="4" name="Shape 375">
            <a:extLst>
              <a:ext uri="{FF2B5EF4-FFF2-40B4-BE49-F238E27FC236}">
                <a16:creationId xmlns:a16="http://schemas.microsoft.com/office/drawing/2014/main" id="{100B0282-96F8-42D7-B6A4-7C379C04AC36}"/>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7754DBCA-06AF-469B-8FC4-32AE471D8D2F}"/>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panose="020B0606030504020204"/>
              </a:rPr>
              <a:t>The length of the itemset is extended with 1 (k = k+1)</a:t>
            </a:r>
          </a:p>
        </p:txBody>
      </p:sp>
      <p:graphicFrame>
        <p:nvGraphicFramePr>
          <p:cNvPr id="6" name="Table 5">
            <a:extLst>
              <a:ext uri="{FF2B5EF4-FFF2-40B4-BE49-F238E27FC236}">
                <a16:creationId xmlns:a16="http://schemas.microsoft.com/office/drawing/2014/main" id="{A316FBBD-A315-4F09-B048-F0429A440F74}"/>
              </a:ext>
            </a:extLst>
          </p:cNvPr>
          <p:cNvGraphicFramePr>
            <a:graphicFrameLocks noGrp="1"/>
          </p:cNvGraphicFramePr>
          <p:nvPr>
            <p:extLst>
              <p:ext uri="{D42A27DB-BD31-4B8C-83A1-F6EECF244321}">
                <p14:modId xmlns:p14="http://schemas.microsoft.com/office/powerpoint/2010/main" val="4117821089"/>
              </p:ext>
            </p:extLst>
          </p:nvPr>
        </p:nvGraphicFramePr>
        <p:xfrm>
          <a:off x="2236521" y="3459480"/>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9497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9497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9497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9497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9497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9497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graphicFrame>
        <p:nvGraphicFramePr>
          <p:cNvPr id="7" name="Table 6">
            <a:extLst>
              <a:ext uri="{FF2B5EF4-FFF2-40B4-BE49-F238E27FC236}">
                <a16:creationId xmlns:a16="http://schemas.microsoft.com/office/drawing/2014/main" id="{629D0186-4995-4BE8-999C-B2768833B1BF}"/>
              </a:ext>
            </a:extLst>
          </p:cNvPr>
          <p:cNvGraphicFramePr>
            <a:graphicFrameLocks noGrp="1"/>
          </p:cNvGraphicFramePr>
          <p:nvPr>
            <p:extLst>
              <p:ext uri="{D42A27DB-BD31-4B8C-83A1-F6EECF244321}">
                <p14:modId xmlns:p14="http://schemas.microsoft.com/office/powerpoint/2010/main" val="949156329"/>
              </p:ext>
            </p:extLst>
          </p:nvPr>
        </p:nvGraphicFramePr>
        <p:xfrm>
          <a:off x="6608606" y="3261360"/>
          <a:ext cx="3111302" cy="2773680"/>
        </p:xfrm>
        <a:graphic>
          <a:graphicData uri="http://schemas.openxmlformats.org/drawingml/2006/table">
            <a:tbl>
              <a:tblPr firstRow="1" bandRow="1">
                <a:tableStyleId>{F5AB1C69-6EDB-4FF4-983F-18BD219EF322}</a:tableStyleId>
              </a:tblPr>
              <a:tblGrid>
                <a:gridCol w="1525518">
                  <a:extLst>
                    <a:ext uri="{9D8B030D-6E8A-4147-A177-3AD203B41FA5}">
                      <a16:colId xmlns:a16="http://schemas.microsoft.com/office/drawing/2014/main" val="4119203949"/>
                    </a:ext>
                  </a:extLst>
                </a:gridCol>
                <a:gridCol w="1585784">
                  <a:extLst>
                    <a:ext uri="{9D8B030D-6E8A-4147-A177-3AD203B41FA5}">
                      <a16:colId xmlns:a16="http://schemas.microsoft.com/office/drawing/2014/main" val="858335898"/>
                    </a:ext>
                  </a:extLst>
                </a:gridCol>
              </a:tblGrid>
              <a:tr h="370840">
                <a:tc>
                  <a:txBody>
                    <a:bodyPr/>
                    <a:lstStyle/>
                    <a:p>
                      <a:pPr algn="ctr"/>
                      <a:r>
                        <a:rPr lang="en-US" sz="2000" dirty="0" err="1">
                          <a:latin typeface="Open Sans" panose="020B0606030504020204"/>
                        </a:rPr>
                        <a:t>Itemset</a:t>
                      </a:r>
                      <a:endParaRPr lang="en-US" sz="2000" dirty="0">
                        <a:latin typeface="Open Sans" panose="020B0606030504020204"/>
                      </a:endParaRPr>
                    </a:p>
                  </a:txBody>
                  <a:tcPr>
                    <a:solidFill>
                      <a:srgbClr val="F4B183"/>
                    </a:solidFill>
                  </a:tcPr>
                </a:tc>
                <a:tc>
                  <a:txBody>
                    <a:bodyPr/>
                    <a:lstStyle/>
                    <a:p>
                      <a:pPr algn="ctr"/>
                      <a:r>
                        <a:rPr lang="en-US" sz="2000" dirty="0">
                          <a:latin typeface="Open Sans" panose="020B0606030504020204"/>
                        </a:rPr>
                        <a:t>Support</a:t>
                      </a:r>
                    </a:p>
                  </a:txBody>
                  <a:tcP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latin typeface="Open Sans" panose="020B0606030504020204"/>
                        </a:rPr>
                        <a:t>{1,2}</a:t>
                      </a:r>
                    </a:p>
                  </a:txBody>
                  <a:tcPr/>
                </a:tc>
                <a:tc>
                  <a:txBody>
                    <a:bodyPr/>
                    <a:lstStyle/>
                    <a:p>
                      <a:pPr algn="ctr"/>
                      <a:r>
                        <a:rPr lang="en-US" sz="2000" dirty="0">
                          <a:solidFill>
                            <a:schemeClr val="tx1">
                              <a:lumMod val="65000"/>
                              <a:lumOff val="35000"/>
                            </a:schemeClr>
                          </a:solidFill>
                          <a:latin typeface="Open Sans" panose="020B0606030504020204"/>
                        </a:rPr>
                        <a:t>1</a:t>
                      </a:r>
                    </a:p>
                  </a:txBody>
                  <a:tcPr/>
                </a:tc>
                <a:extLst>
                  <a:ext uri="{0D108BD9-81ED-4DB2-BD59-A6C34878D82A}">
                    <a16:rowId xmlns:a16="http://schemas.microsoft.com/office/drawing/2014/main" val="351900652"/>
                  </a:ext>
                </a:extLst>
              </a:tr>
              <a:tr h="370840">
                <a:tc>
                  <a:txBody>
                    <a:bodyPr/>
                    <a:lstStyle/>
                    <a:p>
                      <a:pPr algn="ctr"/>
                      <a:r>
                        <a:rPr lang="en-US" sz="2000" dirty="0">
                          <a:solidFill>
                            <a:schemeClr val="tx1">
                              <a:lumMod val="65000"/>
                              <a:lumOff val="35000"/>
                            </a:schemeClr>
                          </a:solidFill>
                          <a:latin typeface="Open Sans" panose="020B0606030504020204"/>
                        </a:rPr>
                        <a:t>{1,3}</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3435675146"/>
                  </a:ext>
                </a:extLst>
              </a:tr>
              <a:tr h="370840">
                <a:tc>
                  <a:txBody>
                    <a:bodyPr/>
                    <a:lstStyle/>
                    <a:p>
                      <a:pPr algn="ctr"/>
                      <a:r>
                        <a:rPr lang="en-US" sz="2000" dirty="0">
                          <a:solidFill>
                            <a:schemeClr val="tx1">
                              <a:lumMod val="65000"/>
                              <a:lumOff val="35000"/>
                            </a:schemeClr>
                          </a:solidFill>
                          <a:latin typeface="Open Sans" panose="020B0606030504020204"/>
                        </a:rPr>
                        <a:t>{1,5}</a:t>
                      </a:r>
                    </a:p>
                  </a:txBody>
                  <a:tcPr/>
                </a:tc>
                <a:tc>
                  <a:txBody>
                    <a:bodyPr/>
                    <a:lstStyle/>
                    <a:p>
                      <a:pPr algn="ctr"/>
                      <a:r>
                        <a:rPr lang="en-US" sz="2000" dirty="0">
                          <a:solidFill>
                            <a:schemeClr val="tx1">
                              <a:lumMod val="65000"/>
                              <a:lumOff val="35000"/>
                            </a:schemeClr>
                          </a:solidFill>
                          <a:latin typeface="Open Sans" panose="020B0606030504020204"/>
                        </a:rPr>
                        <a:t>2</a:t>
                      </a:r>
                    </a:p>
                  </a:txBody>
                  <a:tcPr/>
                </a:tc>
                <a:extLst>
                  <a:ext uri="{0D108BD9-81ED-4DB2-BD59-A6C34878D82A}">
                    <a16:rowId xmlns:a16="http://schemas.microsoft.com/office/drawing/2014/main" val="766277484"/>
                  </a:ext>
                </a:extLst>
              </a:tr>
              <a:tr h="370840">
                <a:tc>
                  <a:txBody>
                    <a:bodyPr/>
                    <a:lstStyle/>
                    <a:p>
                      <a:pPr algn="ctr"/>
                      <a:r>
                        <a:rPr lang="en-US" sz="2000" dirty="0">
                          <a:solidFill>
                            <a:schemeClr val="tx1">
                              <a:lumMod val="65000"/>
                              <a:lumOff val="35000"/>
                            </a:schemeClr>
                          </a:solidFill>
                          <a:latin typeface="Open Sans" panose="020B0606030504020204"/>
                        </a:rPr>
                        <a:t>{2,3}</a:t>
                      </a:r>
                    </a:p>
                  </a:txBody>
                  <a:tcPr/>
                </a:tc>
                <a:tc>
                  <a:txBody>
                    <a:bodyPr/>
                    <a:lstStyle/>
                    <a:p>
                      <a:pPr algn="ctr"/>
                      <a:r>
                        <a:rPr lang="en-US" sz="2000" dirty="0">
                          <a:solidFill>
                            <a:schemeClr val="tx1">
                              <a:lumMod val="65000"/>
                              <a:lumOff val="35000"/>
                            </a:schemeClr>
                          </a:solidFill>
                          <a:latin typeface="Open Sans" panose="020B0606030504020204"/>
                        </a:rPr>
                        <a:t>2</a:t>
                      </a:r>
                    </a:p>
                  </a:txBody>
                  <a:tcPr/>
                </a:tc>
                <a:extLst>
                  <a:ext uri="{0D108BD9-81ED-4DB2-BD59-A6C34878D82A}">
                    <a16:rowId xmlns:a16="http://schemas.microsoft.com/office/drawing/2014/main" val="3016259155"/>
                  </a:ext>
                </a:extLst>
              </a:tr>
              <a:tr h="370840">
                <a:tc>
                  <a:txBody>
                    <a:bodyPr/>
                    <a:lstStyle/>
                    <a:p>
                      <a:pPr algn="ctr"/>
                      <a:r>
                        <a:rPr lang="en-US" sz="2000" dirty="0">
                          <a:solidFill>
                            <a:schemeClr val="tx1">
                              <a:lumMod val="65000"/>
                              <a:lumOff val="35000"/>
                            </a:schemeClr>
                          </a:solidFill>
                          <a:latin typeface="Open Sans" panose="020B0606030504020204"/>
                        </a:rPr>
                        <a:t>{2,5}</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1502738759"/>
                  </a:ext>
                </a:extLst>
              </a:tr>
              <a:tr h="370840">
                <a:tc>
                  <a:txBody>
                    <a:bodyPr/>
                    <a:lstStyle/>
                    <a:p>
                      <a:pPr algn="ctr"/>
                      <a:r>
                        <a:rPr lang="en-US" sz="2000" dirty="0">
                          <a:solidFill>
                            <a:schemeClr val="tx1">
                              <a:lumMod val="65000"/>
                              <a:lumOff val="35000"/>
                            </a:schemeClr>
                          </a:solidFill>
                          <a:latin typeface="Open Sans" panose="020B0606030504020204"/>
                        </a:rPr>
                        <a:t>{3,5}</a:t>
                      </a:r>
                    </a:p>
                  </a:txBody>
                  <a:tcPr/>
                </a:tc>
                <a:tc>
                  <a:txBody>
                    <a:bodyPr/>
                    <a:lstStyle/>
                    <a:p>
                      <a:pPr algn="ctr"/>
                      <a:r>
                        <a:rPr lang="en-US" sz="2000" dirty="0">
                          <a:solidFill>
                            <a:schemeClr val="tx1">
                              <a:lumMod val="65000"/>
                              <a:lumOff val="35000"/>
                            </a:schemeClr>
                          </a:solidFill>
                          <a:latin typeface="Open Sans" panose="020B0606030504020204"/>
                        </a:rPr>
                        <a:t>3</a:t>
                      </a:r>
                    </a:p>
                  </a:txBody>
                  <a:tcPr/>
                </a:tc>
                <a:extLst>
                  <a:ext uri="{0D108BD9-81ED-4DB2-BD59-A6C34878D82A}">
                    <a16:rowId xmlns:a16="http://schemas.microsoft.com/office/drawing/2014/main" val="1159849282"/>
                  </a:ext>
                </a:extLst>
              </a:tr>
            </a:tbl>
          </a:graphicData>
        </a:graphic>
      </p:graphicFrame>
      <p:graphicFrame>
        <p:nvGraphicFramePr>
          <p:cNvPr id="9" name="Table 8">
            <a:extLst>
              <a:ext uri="{FF2B5EF4-FFF2-40B4-BE49-F238E27FC236}">
                <a16:creationId xmlns:a16="http://schemas.microsoft.com/office/drawing/2014/main" id="{65F66E95-FBC9-4465-88BF-B03F78E7A1E2}"/>
              </a:ext>
            </a:extLst>
          </p:cNvPr>
          <p:cNvGraphicFramePr>
            <a:graphicFrameLocks noGrp="1"/>
          </p:cNvGraphicFramePr>
          <p:nvPr>
            <p:extLst>
              <p:ext uri="{D42A27DB-BD31-4B8C-83A1-F6EECF244321}">
                <p14:modId xmlns:p14="http://schemas.microsoft.com/office/powerpoint/2010/main" val="3535526673"/>
              </p:ext>
            </p:extLst>
          </p:nvPr>
        </p:nvGraphicFramePr>
        <p:xfrm>
          <a:off x="11753889" y="3459480"/>
          <a:ext cx="2623592" cy="2377440"/>
        </p:xfrm>
        <a:graphic>
          <a:graphicData uri="http://schemas.openxmlformats.org/drawingml/2006/table">
            <a:tbl>
              <a:tblPr firstRow="1" bandRow="1">
                <a:tableStyleId>{F5AB1C69-6EDB-4FF4-983F-18BD219EF322}</a:tableStyleId>
              </a:tblPr>
              <a:tblGrid>
                <a:gridCol w="1286387">
                  <a:extLst>
                    <a:ext uri="{9D8B030D-6E8A-4147-A177-3AD203B41FA5}">
                      <a16:colId xmlns:a16="http://schemas.microsoft.com/office/drawing/2014/main" val="4119203949"/>
                    </a:ext>
                  </a:extLst>
                </a:gridCol>
                <a:gridCol w="1337205">
                  <a:extLst>
                    <a:ext uri="{9D8B030D-6E8A-4147-A177-3AD203B41FA5}">
                      <a16:colId xmlns:a16="http://schemas.microsoft.com/office/drawing/2014/main" val="858335898"/>
                    </a:ext>
                  </a:extLst>
                </a:gridCol>
              </a:tblGrid>
              <a:tr h="370840">
                <a:tc>
                  <a:txBody>
                    <a:bodyPr/>
                    <a:lstStyle/>
                    <a:p>
                      <a:pPr algn="ctr"/>
                      <a:r>
                        <a:rPr lang="en-US" sz="2000" dirty="0" err="1">
                          <a:latin typeface="Open Sans" panose="020B0606030504020204"/>
                        </a:rPr>
                        <a:t>Itemset</a:t>
                      </a:r>
                      <a:endParaRPr lang="en-US" sz="2000" dirty="0">
                        <a:latin typeface="Open Sans" panose="020B0606030504020204"/>
                      </a:endParaRPr>
                    </a:p>
                  </a:txBody>
                  <a:tcPr>
                    <a:solidFill>
                      <a:srgbClr val="F05686"/>
                    </a:solidFill>
                  </a:tcPr>
                </a:tc>
                <a:tc>
                  <a:txBody>
                    <a:bodyPr/>
                    <a:lstStyle/>
                    <a:p>
                      <a:pPr algn="ctr"/>
                      <a:r>
                        <a:rPr lang="en-US" sz="2000" dirty="0">
                          <a:latin typeface="Open Sans" panose="020B0606030504020204"/>
                        </a:rPr>
                        <a:t>Support</a:t>
                      </a:r>
                    </a:p>
                  </a:txBody>
                  <a:tcP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rPr>
                        <a:t>{1,3}</a:t>
                      </a:r>
                      <a:endParaRPr lang="en-US" sz="2000" dirty="0">
                        <a:solidFill>
                          <a:schemeClr val="tx1">
                            <a:lumMod val="65000"/>
                            <a:lumOff val="35000"/>
                          </a:schemeClr>
                        </a:solidFill>
                        <a:latin typeface="Open Sans" panose="020B0606030504020204"/>
                      </a:endParaRPr>
                    </a:p>
                  </a:txBody>
                  <a:tcPr/>
                </a:tc>
                <a:tc>
                  <a:txBody>
                    <a:bodyPr/>
                    <a:lstStyle/>
                    <a:p>
                      <a:pPr algn="ctr"/>
                      <a:r>
                        <a:rPr lang="en-US" sz="2000" dirty="0">
                          <a:solidFill>
                            <a:schemeClr val="tx1">
                              <a:lumMod val="65000"/>
                              <a:lumOff val="35000"/>
                            </a:schemeClr>
                          </a:solidFill>
                        </a:rPr>
                        <a:t>3</a:t>
                      </a:r>
                      <a:endParaRPr lang="en-US" sz="2000" dirty="0">
                        <a:solidFill>
                          <a:schemeClr val="tx1">
                            <a:lumMod val="65000"/>
                            <a:lumOff val="35000"/>
                          </a:schemeClr>
                        </a:solidFill>
                        <a:latin typeface="Open Sans" panose="020B0606030504020204"/>
                      </a:endParaRPr>
                    </a:p>
                  </a:txBody>
                  <a:tcPr/>
                </a:tc>
                <a:extLst>
                  <a:ext uri="{0D108BD9-81ED-4DB2-BD59-A6C34878D82A}">
                    <a16:rowId xmlns:a16="http://schemas.microsoft.com/office/drawing/2014/main" val="3435675146"/>
                  </a:ext>
                </a:extLst>
              </a:tr>
              <a:tr h="370840">
                <a:tc>
                  <a:txBody>
                    <a:bodyPr/>
                    <a:lstStyle/>
                    <a:p>
                      <a:pPr algn="ctr"/>
                      <a:r>
                        <a:rPr lang="en-US" sz="2000" dirty="0">
                          <a:solidFill>
                            <a:schemeClr val="tx1">
                              <a:lumMod val="65000"/>
                              <a:lumOff val="35000"/>
                            </a:schemeClr>
                          </a:solidFill>
                        </a:rPr>
                        <a:t>{1,5}</a:t>
                      </a:r>
                      <a:endParaRPr lang="en-US" sz="2000" dirty="0">
                        <a:solidFill>
                          <a:schemeClr val="tx1">
                            <a:lumMod val="65000"/>
                            <a:lumOff val="35000"/>
                          </a:schemeClr>
                        </a:solidFill>
                        <a:latin typeface="Open Sans" panose="020B0606030504020204"/>
                      </a:endParaRPr>
                    </a:p>
                  </a:txBody>
                  <a:tcPr/>
                </a:tc>
                <a:tc>
                  <a:txBody>
                    <a:bodyPr/>
                    <a:lstStyle/>
                    <a:p>
                      <a:pPr algn="ctr"/>
                      <a:r>
                        <a:rPr lang="en-US" sz="2000" dirty="0">
                          <a:solidFill>
                            <a:schemeClr val="tx1">
                              <a:lumMod val="65000"/>
                              <a:lumOff val="35000"/>
                            </a:schemeClr>
                          </a:solidFill>
                        </a:rPr>
                        <a:t>2</a:t>
                      </a:r>
                      <a:endParaRPr lang="en-US" sz="2000" dirty="0">
                        <a:solidFill>
                          <a:schemeClr val="tx1">
                            <a:lumMod val="65000"/>
                            <a:lumOff val="35000"/>
                          </a:schemeClr>
                        </a:solidFill>
                        <a:latin typeface="Open Sans" panose="020B0606030504020204"/>
                      </a:endParaRPr>
                    </a:p>
                  </a:txBody>
                  <a:tcPr/>
                </a:tc>
                <a:extLst>
                  <a:ext uri="{0D108BD9-81ED-4DB2-BD59-A6C34878D82A}">
                    <a16:rowId xmlns:a16="http://schemas.microsoft.com/office/drawing/2014/main" val="766277484"/>
                  </a:ext>
                </a:extLst>
              </a:tr>
              <a:tr h="370840">
                <a:tc>
                  <a:txBody>
                    <a:bodyPr/>
                    <a:lstStyle/>
                    <a:p>
                      <a:pPr algn="ctr"/>
                      <a:r>
                        <a:rPr lang="en-US" sz="2000" dirty="0">
                          <a:solidFill>
                            <a:schemeClr val="tx1">
                              <a:lumMod val="65000"/>
                              <a:lumOff val="35000"/>
                            </a:schemeClr>
                          </a:solidFill>
                        </a:rPr>
                        <a:t>{2,3}</a:t>
                      </a:r>
                      <a:endParaRPr lang="en-US" sz="2000" dirty="0">
                        <a:solidFill>
                          <a:schemeClr val="tx1">
                            <a:lumMod val="65000"/>
                            <a:lumOff val="35000"/>
                          </a:schemeClr>
                        </a:solidFill>
                        <a:latin typeface="Open Sans" panose="020B0606030504020204"/>
                      </a:endParaRPr>
                    </a:p>
                  </a:txBody>
                  <a:tcPr/>
                </a:tc>
                <a:tc>
                  <a:txBody>
                    <a:bodyPr/>
                    <a:lstStyle/>
                    <a:p>
                      <a:pPr algn="ctr"/>
                      <a:r>
                        <a:rPr lang="en-US" sz="2000" dirty="0">
                          <a:solidFill>
                            <a:schemeClr val="tx1">
                              <a:lumMod val="65000"/>
                              <a:lumOff val="35000"/>
                            </a:schemeClr>
                          </a:solidFill>
                        </a:rPr>
                        <a:t>2</a:t>
                      </a:r>
                      <a:endParaRPr lang="en-US" sz="2000" dirty="0">
                        <a:solidFill>
                          <a:schemeClr val="tx1">
                            <a:lumMod val="65000"/>
                            <a:lumOff val="35000"/>
                          </a:schemeClr>
                        </a:solidFill>
                        <a:latin typeface="Open Sans" panose="020B0606030504020204"/>
                      </a:endParaRPr>
                    </a:p>
                  </a:txBody>
                  <a:tcPr/>
                </a:tc>
                <a:extLst>
                  <a:ext uri="{0D108BD9-81ED-4DB2-BD59-A6C34878D82A}">
                    <a16:rowId xmlns:a16="http://schemas.microsoft.com/office/drawing/2014/main" val="3016259155"/>
                  </a:ext>
                </a:extLst>
              </a:tr>
              <a:tr h="370840">
                <a:tc>
                  <a:txBody>
                    <a:bodyPr/>
                    <a:lstStyle/>
                    <a:p>
                      <a:pPr algn="ctr"/>
                      <a:r>
                        <a:rPr lang="en-US" sz="2000" dirty="0">
                          <a:solidFill>
                            <a:schemeClr val="tx1">
                              <a:lumMod val="65000"/>
                              <a:lumOff val="35000"/>
                            </a:schemeClr>
                          </a:solidFill>
                        </a:rPr>
                        <a:t>{2,5}</a:t>
                      </a:r>
                      <a:endParaRPr lang="en-US" sz="2000" dirty="0">
                        <a:solidFill>
                          <a:schemeClr val="tx1">
                            <a:lumMod val="65000"/>
                            <a:lumOff val="35000"/>
                          </a:schemeClr>
                        </a:solidFill>
                        <a:latin typeface="Open Sans" panose="020B0606030504020204"/>
                      </a:endParaRPr>
                    </a:p>
                  </a:txBody>
                  <a:tcPr/>
                </a:tc>
                <a:tc>
                  <a:txBody>
                    <a:bodyPr/>
                    <a:lstStyle/>
                    <a:p>
                      <a:pPr algn="ctr"/>
                      <a:r>
                        <a:rPr lang="en-US" sz="2000" dirty="0">
                          <a:solidFill>
                            <a:schemeClr val="tx1">
                              <a:lumMod val="65000"/>
                              <a:lumOff val="35000"/>
                            </a:schemeClr>
                          </a:solidFill>
                        </a:rPr>
                        <a:t>3</a:t>
                      </a:r>
                      <a:endParaRPr lang="en-US" sz="2000" dirty="0">
                        <a:solidFill>
                          <a:schemeClr val="tx1">
                            <a:lumMod val="65000"/>
                            <a:lumOff val="35000"/>
                          </a:schemeClr>
                        </a:solidFill>
                        <a:latin typeface="Open Sans" panose="020B0606030504020204"/>
                      </a:endParaRPr>
                    </a:p>
                  </a:txBody>
                  <a:tcPr/>
                </a:tc>
                <a:extLst>
                  <a:ext uri="{0D108BD9-81ED-4DB2-BD59-A6C34878D82A}">
                    <a16:rowId xmlns:a16="http://schemas.microsoft.com/office/drawing/2014/main" val="1502738759"/>
                  </a:ext>
                </a:extLst>
              </a:tr>
              <a:tr h="370840">
                <a:tc>
                  <a:txBody>
                    <a:bodyPr/>
                    <a:lstStyle/>
                    <a:p>
                      <a:pPr algn="ctr"/>
                      <a:r>
                        <a:rPr lang="en-US" sz="2000" dirty="0">
                          <a:solidFill>
                            <a:schemeClr val="tx1">
                              <a:lumMod val="65000"/>
                              <a:lumOff val="35000"/>
                            </a:schemeClr>
                          </a:solidFill>
                        </a:rPr>
                        <a:t>{3,5}</a:t>
                      </a:r>
                      <a:endParaRPr lang="en-US" sz="2000" dirty="0">
                        <a:solidFill>
                          <a:schemeClr val="tx1">
                            <a:lumMod val="65000"/>
                            <a:lumOff val="35000"/>
                          </a:schemeClr>
                        </a:solidFill>
                        <a:latin typeface="Open Sans" panose="020B0606030504020204"/>
                      </a:endParaRPr>
                    </a:p>
                  </a:txBody>
                  <a:tcPr/>
                </a:tc>
                <a:tc>
                  <a:txBody>
                    <a:bodyPr/>
                    <a:lstStyle/>
                    <a:p>
                      <a:pPr algn="ctr"/>
                      <a:r>
                        <a:rPr lang="en-US" sz="2000" dirty="0">
                          <a:solidFill>
                            <a:schemeClr val="tx1">
                              <a:lumMod val="65000"/>
                              <a:lumOff val="35000"/>
                            </a:schemeClr>
                          </a:solidFill>
                        </a:rPr>
                        <a:t>3</a:t>
                      </a:r>
                      <a:endParaRPr lang="en-US" sz="2000" dirty="0">
                        <a:solidFill>
                          <a:schemeClr val="tx1">
                            <a:lumMod val="65000"/>
                            <a:lumOff val="35000"/>
                          </a:schemeClr>
                        </a:solidFill>
                        <a:latin typeface="Open Sans" panose="020B0606030504020204"/>
                      </a:endParaRPr>
                    </a:p>
                  </a:txBody>
                  <a:tcPr/>
                </a:tc>
                <a:extLst>
                  <a:ext uri="{0D108BD9-81ED-4DB2-BD59-A6C34878D82A}">
                    <a16:rowId xmlns:a16="http://schemas.microsoft.com/office/drawing/2014/main" val="1159849282"/>
                  </a:ext>
                </a:extLst>
              </a:tr>
            </a:tbl>
          </a:graphicData>
        </a:graphic>
      </p:graphicFrame>
      <p:sp>
        <p:nvSpPr>
          <p:cNvPr id="10" name="Arrow: Pentagon 9">
            <a:extLst>
              <a:ext uri="{FF2B5EF4-FFF2-40B4-BE49-F238E27FC236}">
                <a16:creationId xmlns:a16="http://schemas.microsoft.com/office/drawing/2014/main" id="{2268CA81-3044-47DD-BB8D-A64DB64FEF75}"/>
              </a:ext>
            </a:extLst>
          </p:cNvPr>
          <p:cNvSpPr/>
          <p:nvPr/>
        </p:nvSpPr>
        <p:spPr>
          <a:xfrm>
            <a:off x="5042089" y="4313905"/>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Pentagon 10">
            <a:extLst>
              <a:ext uri="{FF2B5EF4-FFF2-40B4-BE49-F238E27FC236}">
                <a16:creationId xmlns:a16="http://schemas.microsoft.com/office/drawing/2014/main" id="{B0A4B594-DA8D-422B-AE9B-90498BAC7910}"/>
              </a:ext>
            </a:extLst>
          </p:cNvPr>
          <p:cNvSpPr/>
          <p:nvPr/>
        </p:nvSpPr>
        <p:spPr>
          <a:xfrm>
            <a:off x="10196928" y="4313905"/>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884F3E3-FD41-45A7-BA90-47D40A9665AD}"/>
              </a:ext>
            </a:extLst>
          </p:cNvPr>
          <p:cNvSpPr txBox="1"/>
          <p:nvPr/>
        </p:nvSpPr>
        <p:spPr>
          <a:xfrm>
            <a:off x="9719908" y="2911847"/>
            <a:ext cx="836432"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CI2</a:t>
            </a:r>
          </a:p>
        </p:txBody>
      </p:sp>
      <p:sp>
        <p:nvSpPr>
          <p:cNvPr id="13" name="TextBox 12">
            <a:extLst>
              <a:ext uri="{FF2B5EF4-FFF2-40B4-BE49-F238E27FC236}">
                <a16:creationId xmlns:a16="http://schemas.microsoft.com/office/drawing/2014/main" id="{8ADBB4EF-D85E-465C-86D9-C40A73F5B5E4}"/>
              </a:ext>
            </a:extLst>
          </p:cNvPr>
          <p:cNvSpPr txBox="1"/>
          <p:nvPr/>
        </p:nvSpPr>
        <p:spPr>
          <a:xfrm>
            <a:off x="14426728" y="3061305"/>
            <a:ext cx="836432"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FI2</a:t>
            </a:r>
          </a:p>
        </p:txBody>
      </p:sp>
    </p:spTree>
    <p:extLst>
      <p:ext uri="{BB962C8B-B14F-4D97-AF65-F5344CB8AC3E}">
        <p14:creationId xmlns:p14="http://schemas.microsoft.com/office/powerpoint/2010/main" val="3505064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DBA698B-F52A-4FBC-B6B6-3CC7A0178B4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03</a:t>
            </a:r>
          </a:p>
        </p:txBody>
      </p:sp>
      <p:pic>
        <p:nvPicPr>
          <p:cNvPr id="4" name="Shape 375">
            <a:extLst>
              <a:ext uri="{FF2B5EF4-FFF2-40B4-BE49-F238E27FC236}">
                <a16:creationId xmlns:a16="http://schemas.microsoft.com/office/drawing/2014/main" id="{183AF5E6-17F0-498E-B106-1E5281563A7D}"/>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90E65271-DF6B-4B74-AC44-05D1316293EF}"/>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panose="020B0606030504020204"/>
              </a:rPr>
              <a:t>The length of the itemset is extended.</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 All the combinations of </a:t>
            </a:r>
            <a:r>
              <a:rPr lang="en-US" sz="2000" kern="0" dirty="0" err="1">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itemsets</a:t>
            </a: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 in FI2 are used.</a:t>
            </a:r>
            <a:endParaRPr lang="en-US" sz="2000" kern="0" dirty="0">
              <a:solidFill>
                <a:schemeClr val="tx1">
                  <a:lumMod val="65000"/>
                  <a:lumOff val="35000"/>
                </a:schemeClr>
              </a:solidFill>
              <a:latin typeface="Open Sans" panose="020B0606030504020204"/>
            </a:endParaRPr>
          </a:p>
        </p:txBody>
      </p:sp>
      <p:graphicFrame>
        <p:nvGraphicFramePr>
          <p:cNvPr id="6" name="Table 5">
            <a:extLst>
              <a:ext uri="{FF2B5EF4-FFF2-40B4-BE49-F238E27FC236}">
                <a16:creationId xmlns:a16="http://schemas.microsoft.com/office/drawing/2014/main" id="{43E8A365-304D-40F8-B13D-B7B9C7131E92}"/>
              </a:ext>
            </a:extLst>
          </p:cNvPr>
          <p:cNvGraphicFramePr>
            <a:graphicFrameLocks noGrp="1"/>
          </p:cNvGraphicFramePr>
          <p:nvPr>
            <p:extLst>
              <p:ext uri="{D42A27DB-BD31-4B8C-83A1-F6EECF244321}">
                <p14:modId xmlns:p14="http://schemas.microsoft.com/office/powerpoint/2010/main" val="2002772895"/>
              </p:ext>
            </p:extLst>
          </p:nvPr>
        </p:nvGraphicFramePr>
        <p:xfrm>
          <a:off x="5052288" y="3707130"/>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85445">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85445">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85445">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85445">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85445">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85445">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graphicFrame>
        <p:nvGraphicFramePr>
          <p:cNvPr id="7" name="Table 6">
            <a:extLst>
              <a:ext uri="{FF2B5EF4-FFF2-40B4-BE49-F238E27FC236}">
                <a16:creationId xmlns:a16="http://schemas.microsoft.com/office/drawing/2014/main" id="{78237B49-9B9A-44D3-B9C0-94CA1BCA8800}"/>
              </a:ext>
            </a:extLst>
          </p:cNvPr>
          <p:cNvGraphicFramePr>
            <a:graphicFrameLocks noGrp="1"/>
          </p:cNvGraphicFramePr>
          <p:nvPr>
            <p:extLst>
              <p:ext uri="{D42A27DB-BD31-4B8C-83A1-F6EECF244321}">
                <p14:modId xmlns:p14="http://schemas.microsoft.com/office/powerpoint/2010/main" val="179444821"/>
              </p:ext>
            </p:extLst>
          </p:nvPr>
        </p:nvGraphicFramePr>
        <p:xfrm>
          <a:off x="9484677" y="3905250"/>
          <a:ext cx="2514000" cy="1981200"/>
        </p:xfrm>
        <a:graphic>
          <a:graphicData uri="http://schemas.openxmlformats.org/drawingml/2006/table">
            <a:tbl>
              <a:tblPr firstRow="1" bandRow="1">
                <a:tableStyleId>{F5AB1C69-6EDB-4FF4-983F-18BD219EF322}</a:tableStyleId>
              </a:tblPr>
              <a:tblGrid>
                <a:gridCol w="1232652">
                  <a:extLst>
                    <a:ext uri="{9D8B030D-6E8A-4147-A177-3AD203B41FA5}">
                      <a16:colId xmlns:a16="http://schemas.microsoft.com/office/drawing/2014/main" val="4119203949"/>
                    </a:ext>
                  </a:extLst>
                </a:gridCol>
                <a:gridCol w="1281348">
                  <a:extLst>
                    <a:ext uri="{9D8B030D-6E8A-4147-A177-3AD203B41FA5}">
                      <a16:colId xmlns:a16="http://schemas.microsoft.com/office/drawing/2014/main" val="858335898"/>
                    </a:ext>
                  </a:extLst>
                </a:gridCol>
              </a:tblGrid>
              <a:tr h="370840">
                <a:tc>
                  <a:txBody>
                    <a:bodyPr/>
                    <a:lstStyle/>
                    <a:p>
                      <a:pPr algn="ctr"/>
                      <a:r>
                        <a:rPr lang="en-US" sz="2000" dirty="0" err="1">
                          <a:latin typeface="Open Sans" panose="020B0606030504020204"/>
                        </a:rPr>
                        <a:t>Itemset</a:t>
                      </a:r>
                      <a:endParaRPr lang="en-US" sz="2000" dirty="0">
                        <a:latin typeface="Open Sans" panose="020B0606030504020204"/>
                      </a:endParaRPr>
                    </a:p>
                  </a:txBody>
                  <a:tcPr anchor="ctr">
                    <a:solidFill>
                      <a:srgbClr val="F4B183"/>
                    </a:solidFill>
                  </a:tcPr>
                </a:tc>
                <a:tc>
                  <a:txBody>
                    <a:bodyPr/>
                    <a:lstStyle/>
                    <a:p>
                      <a:pPr algn="ctr"/>
                      <a:r>
                        <a:rPr lang="en-US" sz="2000" dirty="0">
                          <a:latin typeface="Open Sans" panose="020B0606030504020204"/>
                        </a:rPr>
                        <a:t>Support</a:t>
                      </a:r>
                    </a:p>
                  </a:txBody>
                  <a:tcPr anchor="ct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latin typeface="Open Sans" panose="020B0606030504020204"/>
                        </a:rPr>
                        <a:t>{1,2,3}</a:t>
                      </a:r>
                    </a:p>
                  </a:txBody>
                  <a:tcPr anchor="ctr"/>
                </a:tc>
                <a:tc>
                  <a:txBody>
                    <a:bodyPr/>
                    <a:lstStyle/>
                    <a:p>
                      <a:pPr algn="ctr"/>
                      <a:endParaRPr lang="en-US" sz="2000" dirty="0">
                        <a:solidFill>
                          <a:schemeClr val="tx1">
                            <a:lumMod val="65000"/>
                            <a:lumOff val="35000"/>
                          </a:schemeClr>
                        </a:solidFill>
                        <a:latin typeface="Open Sans" panose="020B0606030504020204"/>
                      </a:endParaRPr>
                    </a:p>
                  </a:txBody>
                  <a:tcPr anchor="ctr"/>
                </a:tc>
                <a:extLst>
                  <a:ext uri="{0D108BD9-81ED-4DB2-BD59-A6C34878D82A}">
                    <a16:rowId xmlns:a16="http://schemas.microsoft.com/office/drawing/2014/main" val="351900652"/>
                  </a:ext>
                </a:extLst>
              </a:tr>
              <a:tr h="370840">
                <a:tc>
                  <a:txBody>
                    <a:bodyPr/>
                    <a:lstStyle/>
                    <a:p>
                      <a:pPr algn="ctr"/>
                      <a:r>
                        <a:rPr lang="en-US" sz="2000" dirty="0">
                          <a:solidFill>
                            <a:schemeClr val="tx1">
                              <a:lumMod val="65000"/>
                              <a:lumOff val="35000"/>
                            </a:schemeClr>
                          </a:solidFill>
                          <a:latin typeface="Open Sans" panose="020B0606030504020204"/>
                        </a:rPr>
                        <a:t>{1,2,5}</a:t>
                      </a:r>
                    </a:p>
                  </a:txBody>
                  <a:tcPr anchor="ctr"/>
                </a:tc>
                <a:tc>
                  <a:txBody>
                    <a:bodyPr/>
                    <a:lstStyle/>
                    <a:p>
                      <a:pPr algn="ctr"/>
                      <a:endParaRPr lang="en-US" sz="2000" dirty="0">
                        <a:solidFill>
                          <a:schemeClr val="tx1">
                            <a:lumMod val="65000"/>
                            <a:lumOff val="35000"/>
                          </a:schemeClr>
                        </a:solidFill>
                        <a:latin typeface="Open Sans" panose="020B0606030504020204"/>
                      </a:endParaRPr>
                    </a:p>
                  </a:txBody>
                  <a:tcPr anchor="ctr"/>
                </a:tc>
                <a:extLst>
                  <a:ext uri="{0D108BD9-81ED-4DB2-BD59-A6C34878D82A}">
                    <a16:rowId xmlns:a16="http://schemas.microsoft.com/office/drawing/2014/main" val="3435675146"/>
                  </a:ext>
                </a:extLst>
              </a:tr>
              <a:tr h="370840">
                <a:tc>
                  <a:txBody>
                    <a:bodyPr/>
                    <a:lstStyle/>
                    <a:p>
                      <a:pPr algn="ctr"/>
                      <a:r>
                        <a:rPr lang="en-US" sz="2000" dirty="0">
                          <a:solidFill>
                            <a:schemeClr val="tx1">
                              <a:lumMod val="65000"/>
                              <a:lumOff val="35000"/>
                            </a:schemeClr>
                          </a:solidFill>
                          <a:latin typeface="Open Sans" panose="020B0606030504020204"/>
                        </a:rPr>
                        <a:t>{1,3,5}</a:t>
                      </a:r>
                    </a:p>
                  </a:txBody>
                  <a:tcPr anchor="ctr"/>
                </a:tc>
                <a:tc>
                  <a:txBody>
                    <a:bodyPr/>
                    <a:lstStyle/>
                    <a:p>
                      <a:pPr algn="ctr"/>
                      <a:endParaRPr lang="en-US" sz="2000" dirty="0">
                        <a:solidFill>
                          <a:schemeClr val="tx1">
                            <a:lumMod val="65000"/>
                            <a:lumOff val="35000"/>
                          </a:schemeClr>
                        </a:solidFill>
                        <a:latin typeface="Open Sans" panose="020B0606030504020204"/>
                      </a:endParaRPr>
                    </a:p>
                  </a:txBody>
                  <a:tcPr anchor="ctr"/>
                </a:tc>
                <a:extLst>
                  <a:ext uri="{0D108BD9-81ED-4DB2-BD59-A6C34878D82A}">
                    <a16:rowId xmlns:a16="http://schemas.microsoft.com/office/drawing/2014/main" val="3016259155"/>
                  </a:ext>
                </a:extLst>
              </a:tr>
              <a:tr h="370840">
                <a:tc>
                  <a:txBody>
                    <a:bodyPr/>
                    <a:lstStyle/>
                    <a:p>
                      <a:pPr algn="ctr"/>
                      <a:r>
                        <a:rPr lang="en-US" sz="2000" dirty="0">
                          <a:solidFill>
                            <a:schemeClr val="tx1">
                              <a:lumMod val="65000"/>
                              <a:lumOff val="35000"/>
                            </a:schemeClr>
                          </a:solidFill>
                          <a:latin typeface="Open Sans" panose="020B0606030504020204"/>
                        </a:rPr>
                        <a:t>{2,3,5}</a:t>
                      </a:r>
                    </a:p>
                  </a:txBody>
                  <a:tcPr anchor="ctr"/>
                </a:tc>
                <a:tc>
                  <a:txBody>
                    <a:bodyPr/>
                    <a:lstStyle/>
                    <a:p>
                      <a:pPr algn="ctr"/>
                      <a:endParaRPr lang="en-US" sz="2000" dirty="0">
                        <a:solidFill>
                          <a:schemeClr val="tx1">
                            <a:lumMod val="65000"/>
                            <a:lumOff val="35000"/>
                          </a:schemeClr>
                        </a:solidFill>
                        <a:latin typeface="Open Sans" panose="020B0606030504020204"/>
                      </a:endParaRPr>
                    </a:p>
                  </a:txBody>
                  <a:tcPr anchor="ctr"/>
                </a:tc>
                <a:extLst>
                  <a:ext uri="{0D108BD9-81ED-4DB2-BD59-A6C34878D82A}">
                    <a16:rowId xmlns:a16="http://schemas.microsoft.com/office/drawing/2014/main" val="1502738759"/>
                  </a:ext>
                </a:extLst>
              </a:tr>
            </a:tbl>
          </a:graphicData>
        </a:graphic>
      </p:graphicFrame>
      <p:sp>
        <p:nvSpPr>
          <p:cNvPr id="8" name="Arrow: Pentagon 7">
            <a:extLst>
              <a:ext uri="{FF2B5EF4-FFF2-40B4-BE49-F238E27FC236}">
                <a16:creationId xmlns:a16="http://schemas.microsoft.com/office/drawing/2014/main" id="{1F47429B-1843-472C-B0C1-7969DC3D3490}"/>
              </a:ext>
            </a:extLst>
          </p:cNvPr>
          <p:cNvSpPr/>
          <p:nvPr/>
        </p:nvSpPr>
        <p:spPr>
          <a:xfrm>
            <a:off x="7892785" y="4572000"/>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E0D184F-06EF-4DC2-90EA-7B5705BE6605}"/>
              </a:ext>
            </a:extLst>
          </p:cNvPr>
          <p:cNvSpPr txBox="1"/>
          <p:nvPr/>
        </p:nvSpPr>
        <p:spPr>
          <a:xfrm>
            <a:off x="11998677" y="3507075"/>
            <a:ext cx="599440"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CI3</a:t>
            </a:r>
          </a:p>
        </p:txBody>
      </p:sp>
    </p:spTree>
    <p:extLst>
      <p:ext uri="{BB962C8B-B14F-4D97-AF65-F5344CB8AC3E}">
        <p14:creationId xmlns:p14="http://schemas.microsoft.com/office/powerpoint/2010/main" val="1310428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0BB4C9E-D074-4EBF-B68B-8B0A52F3946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04</a:t>
            </a:r>
          </a:p>
        </p:txBody>
      </p:sp>
      <p:pic>
        <p:nvPicPr>
          <p:cNvPr id="4" name="Shape 375">
            <a:extLst>
              <a:ext uri="{FF2B5EF4-FFF2-40B4-BE49-F238E27FC236}">
                <a16:creationId xmlns:a16="http://schemas.microsoft.com/office/drawing/2014/main" id="{9A421D12-ED1A-4C11-8572-0DF2797EC008}"/>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2E98B049-2934-40B5-B722-D3CABF144A9F}"/>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panose="020B0606030504020204"/>
                <a:ea typeface="Tahoma" panose="020B0604030504040204" pitchFamily="34" charset="0"/>
                <a:cs typeface="Tahoma" panose="020B0604030504040204" pitchFamily="34" charset="0"/>
              </a:rPr>
              <a:t>Divide your itemset to check if there are any other subsets whose support you haven’t calculated yet.</a:t>
            </a:r>
          </a:p>
        </p:txBody>
      </p:sp>
      <p:graphicFrame>
        <p:nvGraphicFramePr>
          <p:cNvPr id="8" name="Table 7">
            <a:extLst>
              <a:ext uri="{FF2B5EF4-FFF2-40B4-BE49-F238E27FC236}">
                <a16:creationId xmlns:a16="http://schemas.microsoft.com/office/drawing/2014/main" id="{2ECA136D-4837-4262-A0EE-60BBA43E1232}"/>
              </a:ext>
            </a:extLst>
          </p:cNvPr>
          <p:cNvGraphicFramePr>
            <a:graphicFrameLocks noGrp="1"/>
          </p:cNvGraphicFramePr>
          <p:nvPr>
            <p:extLst>
              <p:ext uri="{D42A27DB-BD31-4B8C-83A1-F6EECF244321}">
                <p14:modId xmlns:p14="http://schemas.microsoft.com/office/powerpoint/2010/main" val="2395306988"/>
              </p:ext>
            </p:extLst>
          </p:nvPr>
        </p:nvGraphicFramePr>
        <p:xfrm>
          <a:off x="1779321" y="3658263"/>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9497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9497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9497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9497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9497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9497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graphicFrame>
        <p:nvGraphicFramePr>
          <p:cNvPr id="9" name="Table 8">
            <a:extLst>
              <a:ext uri="{FF2B5EF4-FFF2-40B4-BE49-F238E27FC236}">
                <a16:creationId xmlns:a16="http://schemas.microsoft.com/office/drawing/2014/main" id="{43BA7E66-90F0-4B86-9CF1-FAA13FD281C4}"/>
              </a:ext>
            </a:extLst>
          </p:cNvPr>
          <p:cNvGraphicFramePr>
            <a:graphicFrameLocks noGrp="1"/>
          </p:cNvGraphicFramePr>
          <p:nvPr>
            <p:extLst>
              <p:ext uri="{D42A27DB-BD31-4B8C-83A1-F6EECF244321}">
                <p14:modId xmlns:p14="http://schemas.microsoft.com/office/powerpoint/2010/main" val="649658"/>
              </p:ext>
            </p:extLst>
          </p:nvPr>
        </p:nvGraphicFramePr>
        <p:xfrm>
          <a:off x="6175667" y="3257053"/>
          <a:ext cx="3465000" cy="3179860"/>
        </p:xfrm>
        <a:graphic>
          <a:graphicData uri="http://schemas.openxmlformats.org/drawingml/2006/table">
            <a:tbl>
              <a:tblPr firstRow="1" bandRow="1">
                <a:tableStyleId>{F5AB1C69-6EDB-4FF4-983F-18BD219EF322}</a:tableStyleId>
              </a:tblPr>
              <a:tblGrid>
                <a:gridCol w="2161089">
                  <a:extLst>
                    <a:ext uri="{9D8B030D-6E8A-4147-A177-3AD203B41FA5}">
                      <a16:colId xmlns:a16="http://schemas.microsoft.com/office/drawing/2014/main" val="4119203949"/>
                    </a:ext>
                  </a:extLst>
                </a:gridCol>
                <a:gridCol w="1303911">
                  <a:extLst>
                    <a:ext uri="{9D8B030D-6E8A-4147-A177-3AD203B41FA5}">
                      <a16:colId xmlns:a16="http://schemas.microsoft.com/office/drawing/2014/main" val="858335898"/>
                    </a:ext>
                  </a:extLst>
                </a:gridCol>
              </a:tblGrid>
              <a:tr h="354177">
                <a:tc>
                  <a:txBody>
                    <a:bodyPr/>
                    <a:lstStyle/>
                    <a:p>
                      <a:pPr algn="ctr"/>
                      <a:r>
                        <a:rPr lang="en-US" sz="2000" dirty="0" err="1">
                          <a:latin typeface="Open Sans" panose="020B0606030504020204"/>
                        </a:rPr>
                        <a:t>Itemset</a:t>
                      </a:r>
                      <a:endParaRPr lang="en-US" sz="2000" dirty="0">
                        <a:latin typeface="Open Sans" panose="020B0606030504020204"/>
                      </a:endParaRPr>
                    </a:p>
                  </a:txBody>
                  <a:tcPr marL="87331" marR="87331" marT="43666" marB="43666" anchor="ctr">
                    <a:solidFill>
                      <a:srgbClr val="F4B183"/>
                    </a:solidFill>
                  </a:tcPr>
                </a:tc>
                <a:tc>
                  <a:txBody>
                    <a:bodyPr/>
                    <a:lstStyle/>
                    <a:p>
                      <a:pPr algn="ctr"/>
                      <a:r>
                        <a:rPr lang="en-US" sz="2000" dirty="0">
                          <a:latin typeface="Open Sans" panose="020B0606030504020204"/>
                        </a:rPr>
                        <a:t>In FI2?</a:t>
                      </a:r>
                    </a:p>
                  </a:txBody>
                  <a:tcPr marL="87331" marR="87331" marT="43666" marB="43666" anchor="ctr"/>
                </a:tc>
                <a:extLst>
                  <a:ext uri="{0D108BD9-81ED-4DB2-BD59-A6C34878D82A}">
                    <a16:rowId xmlns:a16="http://schemas.microsoft.com/office/drawing/2014/main" val="1618197274"/>
                  </a:ext>
                </a:extLst>
              </a:tr>
              <a:tr h="494878">
                <a:tc>
                  <a:txBody>
                    <a:bodyPr/>
                    <a:lstStyle/>
                    <a:p>
                      <a:pPr algn="ctr"/>
                      <a:r>
                        <a:rPr lang="en-US" sz="2000" dirty="0">
                          <a:solidFill>
                            <a:schemeClr val="tx1">
                              <a:lumMod val="65000"/>
                              <a:lumOff val="35000"/>
                            </a:schemeClr>
                          </a:solidFill>
                          <a:latin typeface="Open Sans" panose="020B0606030504020204"/>
                        </a:rPr>
                        <a:t>{1,2,3}</a:t>
                      </a:r>
                    </a:p>
                    <a:p>
                      <a:pPr algn="ctr"/>
                      <a:r>
                        <a:rPr lang="en-US" sz="2000" dirty="0">
                          <a:solidFill>
                            <a:srgbClr val="F05686"/>
                          </a:solidFill>
                          <a:latin typeface="Open Sans" panose="020B0606030504020204"/>
                        </a:rPr>
                        <a:t>{1,2}</a:t>
                      </a:r>
                      <a:r>
                        <a:rPr lang="en-US" sz="2000" dirty="0">
                          <a:solidFill>
                            <a:schemeClr val="tx1">
                              <a:lumMod val="65000"/>
                              <a:lumOff val="35000"/>
                            </a:schemeClr>
                          </a:solidFill>
                          <a:latin typeface="Open Sans" panose="020B0606030504020204"/>
                        </a:rPr>
                        <a:t>,{1,3},{2,3}</a:t>
                      </a:r>
                    </a:p>
                  </a:txBody>
                  <a:tcPr marL="87331" marR="87331" marT="43666" marB="43666" anchor="ctr"/>
                </a:tc>
                <a:tc>
                  <a:txBody>
                    <a:bodyPr/>
                    <a:lstStyle/>
                    <a:p>
                      <a:pPr algn="ctr"/>
                      <a:r>
                        <a:rPr lang="en-US" sz="2000" dirty="0">
                          <a:solidFill>
                            <a:srgbClr val="F05686"/>
                          </a:solidFill>
                          <a:latin typeface="Open Sans" panose="020B0606030504020204"/>
                        </a:rPr>
                        <a:t>No</a:t>
                      </a:r>
                    </a:p>
                  </a:txBody>
                  <a:tcPr marL="87331" marR="87331" marT="43666" marB="43666" anchor="ctr"/>
                </a:tc>
                <a:extLst>
                  <a:ext uri="{0D108BD9-81ED-4DB2-BD59-A6C34878D82A}">
                    <a16:rowId xmlns:a16="http://schemas.microsoft.com/office/drawing/2014/main" val="351900652"/>
                  </a:ext>
                </a:extLst>
              </a:tr>
              <a:tr h="494878">
                <a:tc>
                  <a:txBody>
                    <a:bodyPr/>
                    <a:lstStyle/>
                    <a:p>
                      <a:pPr algn="ctr"/>
                      <a:r>
                        <a:rPr lang="en-US" sz="2000" dirty="0">
                          <a:solidFill>
                            <a:schemeClr val="tx1">
                              <a:lumMod val="65000"/>
                              <a:lumOff val="35000"/>
                            </a:schemeClr>
                          </a:solidFill>
                          <a:latin typeface="Open Sans" panose="020B0606030504020204"/>
                        </a:rPr>
                        <a:t>{1,2,5}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rgbClr val="F05686"/>
                          </a:solidFill>
                          <a:latin typeface="Open Sans" panose="020B0606030504020204"/>
                        </a:rPr>
                        <a:t>{1,2}</a:t>
                      </a:r>
                      <a:r>
                        <a:rPr lang="en-US" sz="2000" dirty="0">
                          <a:solidFill>
                            <a:schemeClr val="tx1">
                              <a:lumMod val="65000"/>
                              <a:lumOff val="35000"/>
                            </a:schemeClr>
                          </a:solidFill>
                          <a:latin typeface="Open Sans" panose="020B0606030504020204"/>
                        </a:rPr>
                        <a:t>,{1,5},{2,5}</a:t>
                      </a:r>
                    </a:p>
                  </a:txBody>
                  <a:tcPr marL="87331" marR="87331" marT="43666" marB="43666" anchor="ctr"/>
                </a:tc>
                <a:tc>
                  <a:txBody>
                    <a:bodyPr/>
                    <a:lstStyle/>
                    <a:p>
                      <a:pPr algn="ctr"/>
                      <a:r>
                        <a:rPr lang="en-US" sz="2000" dirty="0">
                          <a:solidFill>
                            <a:srgbClr val="F05686"/>
                          </a:solidFill>
                          <a:latin typeface="Open Sans" panose="020B0606030504020204"/>
                        </a:rPr>
                        <a:t>No</a:t>
                      </a:r>
                    </a:p>
                  </a:txBody>
                  <a:tcPr marL="87331" marR="87331" marT="43666" marB="43666" anchor="ctr"/>
                </a:tc>
                <a:extLst>
                  <a:ext uri="{0D108BD9-81ED-4DB2-BD59-A6C34878D82A}">
                    <a16:rowId xmlns:a16="http://schemas.microsoft.com/office/drawing/2014/main" val="3435675146"/>
                  </a:ext>
                </a:extLst>
              </a:tr>
              <a:tr h="494878">
                <a:tc>
                  <a:txBody>
                    <a:bodyPr/>
                    <a:lstStyle/>
                    <a:p>
                      <a:pPr algn="ctr"/>
                      <a:r>
                        <a:rPr lang="en-US" sz="2000" dirty="0">
                          <a:solidFill>
                            <a:schemeClr val="tx1">
                              <a:lumMod val="65000"/>
                              <a:lumOff val="35000"/>
                            </a:schemeClr>
                          </a:solidFill>
                          <a:latin typeface="Open Sans" panose="020B0606030504020204"/>
                        </a:rPr>
                        <a:t>{1,3,5}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lumMod val="65000"/>
                              <a:lumOff val="35000"/>
                            </a:schemeClr>
                          </a:solidFill>
                          <a:latin typeface="Open Sans" panose="020B0606030504020204"/>
                        </a:rPr>
                        <a:t>{1,5},{1,3},{3,5}</a:t>
                      </a:r>
                    </a:p>
                  </a:txBody>
                  <a:tcPr marL="87331" marR="87331" marT="43666" marB="43666" anchor="ctr"/>
                </a:tc>
                <a:tc>
                  <a:txBody>
                    <a:bodyPr/>
                    <a:lstStyle/>
                    <a:p>
                      <a:pPr algn="ctr"/>
                      <a:r>
                        <a:rPr lang="en-US" sz="2000" dirty="0">
                          <a:solidFill>
                            <a:schemeClr val="tx1">
                              <a:lumMod val="65000"/>
                              <a:lumOff val="35000"/>
                            </a:schemeClr>
                          </a:solidFill>
                          <a:latin typeface="Open Sans" panose="020B0606030504020204"/>
                        </a:rPr>
                        <a:t>Yes</a:t>
                      </a:r>
                    </a:p>
                  </a:txBody>
                  <a:tcPr marL="87331" marR="87331" marT="43666" marB="43666" anchor="ctr"/>
                </a:tc>
                <a:extLst>
                  <a:ext uri="{0D108BD9-81ED-4DB2-BD59-A6C34878D82A}">
                    <a16:rowId xmlns:a16="http://schemas.microsoft.com/office/drawing/2014/main" val="3016259155"/>
                  </a:ext>
                </a:extLst>
              </a:tr>
              <a:tr h="494878">
                <a:tc>
                  <a:txBody>
                    <a:bodyPr/>
                    <a:lstStyle/>
                    <a:p>
                      <a:pPr algn="ctr"/>
                      <a:r>
                        <a:rPr lang="en-US" sz="2000" dirty="0">
                          <a:solidFill>
                            <a:schemeClr val="tx1">
                              <a:lumMod val="65000"/>
                              <a:lumOff val="35000"/>
                            </a:schemeClr>
                          </a:solidFill>
                          <a:latin typeface="Open Sans" panose="020B0606030504020204"/>
                        </a:rPr>
                        <a:t>{2,3,5}</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lumMod val="65000"/>
                              <a:lumOff val="35000"/>
                            </a:schemeClr>
                          </a:solidFill>
                          <a:latin typeface="Open Sans" panose="020B0606030504020204"/>
                        </a:rPr>
                        <a:t>{2,3},{2,5},{3,5}</a:t>
                      </a:r>
                    </a:p>
                  </a:txBody>
                  <a:tcPr marL="87331" marR="87331" marT="43666" marB="43666" anchor="ctr"/>
                </a:tc>
                <a:tc>
                  <a:txBody>
                    <a:bodyPr/>
                    <a:lstStyle/>
                    <a:p>
                      <a:pPr algn="ctr"/>
                      <a:r>
                        <a:rPr lang="en-US" sz="2000" dirty="0">
                          <a:solidFill>
                            <a:schemeClr val="tx1">
                              <a:lumMod val="65000"/>
                              <a:lumOff val="35000"/>
                            </a:schemeClr>
                          </a:solidFill>
                          <a:latin typeface="Open Sans" panose="020B0606030504020204"/>
                        </a:rPr>
                        <a:t>Yes</a:t>
                      </a:r>
                    </a:p>
                  </a:txBody>
                  <a:tcPr marL="87331" marR="87331" marT="43666" marB="43666" anchor="ctr"/>
                </a:tc>
                <a:extLst>
                  <a:ext uri="{0D108BD9-81ED-4DB2-BD59-A6C34878D82A}">
                    <a16:rowId xmlns:a16="http://schemas.microsoft.com/office/drawing/2014/main" val="1502738759"/>
                  </a:ext>
                </a:extLst>
              </a:tr>
            </a:tbl>
          </a:graphicData>
        </a:graphic>
      </p:graphicFrame>
      <p:sp>
        <p:nvSpPr>
          <p:cNvPr id="10" name="Arrow: Pentagon 9">
            <a:extLst>
              <a:ext uri="{FF2B5EF4-FFF2-40B4-BE49-F238E27FC236}">
                <a16:creationId xmlns:a16="http://schemas.microsoft.com/office/drawing/2014/main" id="{22EEFFAE-146E-4F77-AC5F-718CC4BE4C10}"/>
              </a:ext>
            </a:extLst>
          </p:cNvPr>
          <p:cNvSpPr/>
          <p:nvPr/>
        </p:nvSpPr>
        <p:spPr>
          <a:xfrm>
            <a:off x="4601797" y="4588888"/>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Right 10">
            <a:extLst>
              <a:ext uri="{FF2B5EF4-FFF2-40B4-BE49-F238E27FC236}">
                <a16:creationId xmlns:a16="http://schemas.microsoft.com/office/drawing/2014/main" id="{756B880D-AA46-4284-AACB-A5B0BDC88F59}"/>
              </a:ext>
            </a:extLst>
          </p:cNvPr>
          <p:cNvSpPr/>
          <p:nvPr/>
        </p:nvSpPr>
        <p:spPr>
          <a:xfrm>
            <a:off x="10125039" y="4442236"/>
            <a:ext cx="1924050" cy="809493"/>
          </a:xfrm>
          <a:prstGeom prst="leftRightArrow">
            <a:avLst>
              <a:gd name="adj1" fmla="val 50000"/>
              <a:gd name="adj2" fmla="val 47897"/>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2" name="Table 11">
            <a:extLst>
              <a:ext uri="{FF2B5EF4-FFF2-40B4-BE49-F238E27FC236}">
                <a16:creationId xmlns:a16="http://schemas.microsoft.com/office/drawing/2014/main" id="{AC086C87-BA7B-4B4C-8EBB-5496A7EACD05}"/>
              </a:ext>
            </a:extLst>
          </p:cNvPr>
          <p:cNvGraphicFramePr>
            <a:graphicFrameLocks noGrp="1"/>
          </p:cNvGraphicFramePr>
          <p:nvPr>
            <p:extLst>
              <p:ext uri="{D42A27DB-BD31-4B8C-83A1-F6EECF244321}">
                <p14:modId xmlns:p14="http://schemas.microsoft.com/office/powerpoint/2010/main" val="1379529469"/>
              </p:ext>
            </p:extLst>
          </p:nvPr>
        </p:nvGraphicFramePr>
        <p:xfrm>
          <a:off x="12533461" y="3689960"/>
          <a:ext cx="2325256" cy="2314044"/>
        </p:xfrm>
        <a:graphic>
          <a:graphicData uri="http://schemas.openxmlformats.org/drawingml/2006/table">
            <a:tbl>
              <a:tblPr firstRow="1" bandRow="1">
                <a:tableStyleId>{F5AB1C69-6EDB-4FF4-983F-18BD219EF322}</a:tableStyleId>
              </a:tblPr>
              <a:tblGrid>
                <a:gridCol w="1140107">
                  <a:extLst>
                    <a:ext uri="{9D8B030D-6E8A-4147-A177-3AD203B41FA5}">
                      <a16:colId xmlns:a16="http://schemas.microsoft.com/office/drawing/2014/main" val="4119203949"/>
                    </a:ext>
                  </a:extLst>
                </a:gridCol>
                <a:gridCol w="1185149">
                  <a:extLst>
                    <a:ext uri="{9D8B030D-6E8A-4147-A177-3AD203B41FA5}">
                      <a16:colId xmlns:a16="http://schemas.microsoft.com/office/drawing/2014/main" val="858335898"/>
                    </a:ext>
                  </a:extLst>
                </a:gridCol>
              </a:tblGrid>
              <a:tr h="327990">
                <a:tc>
                  <a:txBody>
                    <a:bodyPr/>
                    <a:lstStyle/>
                    <a:p>
                      <a:pPr algn="ctr"/>
                      <a:r>
                        <a:rPr lang="en-US" sz="2000" dirty="0" err="1">
                          <a:latin typeface="Open Sans" panose="020B0606030504020204"/>
                        </a:rPr>
                        <a:t>Itemset</a:t>
                      </a:r>
                      <a:endParaRPr lang="en-US" sz="2000" dirty="0">
                        <a:latin typeface="Open Sans" panose="020B0606030504020204"/>
                      </a:endParaRPr>
                    </a:p>
                  </a:txBody>
                  <a:tcPr marL="80874" marR="80874" marT="40437" marB="40437" anchor="ctr">
                    <a:solidFill>
                      <a:srgbClr val="F05686"/>
                    </a:solidFill>
                  </a:tcPr>
                </a:tc>
                <a:tc>
                  <a:txBody>
                    <a:bodyPr/>
                    <a:lstStyle/>
                    <a:p>
                      <a:pPr algn="ctr"/>
                      <a:r>
                        <a:rPr lang="en-US" sz="2000" dirty="0">
                          <a:latin typeface="Open Sans" panose="020B0606030504020204"/>
                        </a:rPr>
                        <a:t>Support</a:t>
                      </a:r>
                    </a:p>
                  </a:txBody>
                  <a:tcPr marL="80874" marR="80874" marT="40437" marB="40437" anchor="ctr"/>
                </a:tc>
                <a:extLst>
                  <a:ext uri="{0D108BD9-81ED-4DB2-BD59-A6C34878D82A}">
                    <a16:rowId xmlns:a16="http://schemas.microsoft.com/office/drawing/2014/main" val="1618197274"/>
                  </a:ext>
                </a:extLst>
              </a:tr>
              <a:tr h="327990">
                <a:tc>
                  <a:txBody>
                    <a:bodyPr/>
                    <a:lstStyle/>
                    <a:p>
                      <a:pPr algn="ctr"/>
                      <a:r>
                        <a:rPr lang="en-US" sz="2000" dirty="0">
                          <a:solidFill>
                            <a:schemeClr val="tx1">
                              <a:lumMod val="65000"/>
                              <a:lumOff val="35000"/>
                            </a:schemeClr>
                          </a:solidFill>
                          <a:latin typeface="Open Sans" panose="020B0606030504020204"/>
                        </a:rPr>
                        <a:t>{1,3}</a:t>
                      </a:r>
                    </a:p>
                  </a:txBody>
                  <a:tcPr marL="80874" marR="80874" marT="40437" marB="40437" anchor="ctr"/>
                </a:tc>
                <a:tc>
                  <a:txBody>
                    <a:bodyPr/>
                    <a:lstStyle/>
                    <a:p>
                      <a:pPr algn="ctr"/>
                      <a:r>
                        <a:rPr lang="en-US" sz="2000" dirty="0">
                          <a:solidFill>
                            <a:schemeClr val="tx1">
                              <a:lumMod val="65000"/>
                              <a:lumOff val="35000"/>
                            </a:schemeClr>
                          </a:solidFill>
                          <a:latin typeface="Open Sans" panose="020B0606030504020204"/>
                        </a:rPr>
                        <a:t>3</a:t>
                      </a:r>
                    </a:p>
                  </a:txBody>
                  <a:tcPr marL="80874" marR="80874" marT="40437" marB="40437" anchor="ctr"/>
                </a:tc>
                <a:extLst>
                  <a:ext uri="{0D108BD9-81ED-4DB2-BD59-A6C34878D82A}">
                    <a16:rowId xmlns:a16="http://schemas.microsoft.com/office/drawing/2014/main" val="3435675146"/>
                  </a:ext>
                </a:extLst>
              </a:tr>
              <a:tr h="327990">
                <a:tc>
                  <a:txBody>
                    <a:bodyPr/>
                    <a:lstStyle/>
                    <a:p>
                      <a:pPr algn="ctr"/>
                      <a:r>
                        <a:rPr lang="en-US" sz="2000" dirty="0">
                          <a:solidFill>
                            <a:schemeClr val="tx1">
                              <a:lumMod val="65000"/>
                              <a:lumOff val="35000"/>
                            </a:schemeClr>
                          </a:solidFill>
                          <a:latin typeface="Open Sans" panose="020B0606030504020204"/>
                        </a:rPr>
                        <a:t>{1,5}</a:t>
                      </a:r>
                    </a:p>
                  </a:txBody>
                  <a:tcPr marL="80874" marR="80874" marT="40437" marB="40437" anchor="ctr"/>
                </a:tc>
                <a:tc>
                  <a:txBody>
                    <a:bodyPr/>
                    <a:lstStyle/>
                    <a:p>
                      <a:pPr algn="ctr"/>
                      <a:r>
                        <a:rPr lang="en-US" sz="2000" dirty="0">
                          <a:solidFill>
                            <a:schemeClr val="tx1">
                              <a:lumMod val="65000"/>
                              <a:lumOff val="35000"/>
                            </a:schemeClr>
                          </a:solidFill>
                          <a:latin typeface="Open Sans" panose="020B0606030504020204"/>
                        </a:rPr>
                        <a:t>2</a:t>
                      </a:r>
                    </a:p>
                  </a:txBody>
                  <a:tcPr marL="80874" marR="80874" marT="40437" marB="40437" anchor="ctr"/>
                </a:tc>
                <a:extLst>
                  <a:ext uri="{0D108BD9-81ED-4DB2-BD59-A6C34878D82A}">
                    <a16:rowId xmlns:a16="http://schemas.microsoft.com/office/drawing/2014/main" val="766277484"/>
                  </a:ext>
                </a:extLst>
              </a:tr>
              <a:tr h="327990">
                <a:tc>
                  <a:txBody>
                    <a:bodyPr/>
                    <a:lstStyle/>
                    <a:p>
                      <a:pPr algn="ctr"/>
                      <a:r>
                        <a:rPr lang="en-US" sz="2000" dirty="0">
                          <a:solidFill>
                            <a:schemeClr val="tx1">
                              <a:lumMod val="65000"/>
                              <a:lumOff val="35000"/>
                            </a:schemeClr>
                          </a:solidFill>
                          <a:latin typeface="Open Sans" panose="020B0606030504020204"/>
                        </a:rPr>
                        <a:t>{2,3}</a:t>
                      </a:r>
                    </a:p>
                  </a:txBody>
                  <a:tcPr marL="80874" marR="80874" marT="40437" marB="40437" anchor="ctr"/>
                </a:tc>
                <a:tc>
                  <a:txBody>
                    <a:bodyPr/>
                    <a:lstStyle/>
                    <a:p>
                      <a:pPr algn="ctr"/>
                      <a:r>
                        <a:rPr lang="en-US" sz="2000" dirty="0">
                          <a:solidFill>
                            <a:schemeClr val="tx1">
                              <a:lumMod val="65000"/>
                              <a:lumOff val="35000"/>
                            </a:schemeClr>
                          </a:solidFill>
                          <a:latin typeface="Open Sans" panose="020B0606030504020204"/>
                        </a:rPr>
                        <a:t>2</a:t>
                      </a:r>
                    </a:p>
                  </a:txBody>
                  <a:tcPr marL="80874" marR="80874" marT="40437" marB="40437" anchor="ctr"/>
                </a:tc>
                <a:extLst>
                  <a:ext uri="{0D108BD9-81ED-4DB2-BD59-A6C34878D82A}">
                    <a16:rowId xmlns:a16="http://schemas.microsoft.com/office/drawing/2014/main" val="3016259155"/>
                  </a:ext>
                </a:extLst>
              </a:tr>
              <a:tr h="327990">
                <a:tc>
                  <a:txBody>
                    <a:bodyPr/>
                    <a:lstStyle/>
                    <a:p>
                      <a:pPr algn="ctr"/>
                      <a:r>
                        <a:rPr lang="en-US" sz="2000" dirty="0">
                          <a:solidFill>
                            <a:schemeClr val="tx1">
                              <a:lumMod val="65000"/>
                              <a:lumOff val="35000"/>
                            </a:schemeClr>
                          </a:solidFill>
                          <a:latin typeface="Open Sans" panose="020B0606030504020204"/>
                        </a:rPr>
                        <a:t>{2,5}</a:t>
                      </a:r>
                    </a:p>
                  </a:txBody>
                  <a:tcPr marL="80874" marR="80874" marT="40437" marB="40437" anchor="ctr"/>
                </a:tc>
                <a:tc>
                  <a:txBody>
                    <a:bodyPr/>
                    <a:lstStyle/>
                    <a:p>
                      <a:pPr algn="ctr"/>
                      <a:r>
                        <a:rPr lang="en-US" sz="2000" dirty="0">
                          <a:solidFill>
                            <a:schemeClr val="tx1">
                              <a:lumMod val="65000"/>
                              <a:lumOff val="35000"/>
                            </a:schemeClr>
                          </a:solidFill>
                          <a:latin typeface="Open Sans" panose="020B0606030504020204"/>
                        </a:rPr>
                        <a:t>3</a:t>
                      </a:r>
                    </a:p>
                  </a:txBody>
                  <a:tcPr marL="80874" marR="80874" marT="40437" marB="40437" anchor="ctr"/>
                </a:tc>
                <a:extLst>
                  <a:ext uri="{0D108BD9-81ED-4DB2-BD59-A6C34878D82A}">
                    <a16:rowId xmlns:a16="http://schemas.microsoft.com/office/drawing/2014/main" val="1502738759"/>
                  </a:ext>
                </a:extLst>
              </a:tr>
              <a:tr h="327990">
                <a:tc>
                  <a:txBody>
                    <a:bodyPr/>
                    <a:lstStyle/>
                    <a:p>
                      <a:pPr algn="ctr"/>
                      <a:r>
                        <a:rPr lang="en-US" sz="2000" dirty="0">
                          <a:solidFill>
                            <a:schemeClr val="tx1">
                              <a:lumMod val="65000"/>
                              <a:lumOff val="35000"/>
                            </a:schemeClr>
                          </a:solidFill>
                          <a:latin typeface="Open Sans" panose="020B0606030504020204"/>
                        </a:rPr>
                        <a:t>{3,5}</a:t>
                      </a:r>
                    </a:p>
                  </a:txBody>
                  <a:tcPr marL="80874" marR="80874" marT="40437" marB="40437" anchor="ctr"/>
                </a:tc>
                <a:tc>
                  <a:txBody>
                    <a:bodyPr/>
                    <a:lstStyle/>
                    <a:p>
                      <a:pPr algn="ctr"/>
                      <a:r>
                        <a:rPr lang="en-US" sz="2000" dirty="0">
                          <a:solidFill>
                            <a:schemeClr val="tx1">
                              <a:lumMod val="65000"/>
                              <a:lumOff val="35000"/>
                            </a:schemeClr>
                          </a:solidFill>
                          <a:latin typeface="Open Sans" panose="020B0606030504020204"/>
                        </a:rPr>
                        <a:t>3</a:t>
                      </a:r>
                    </a:p>
                  </a:txBody>
                  <a:tcPr marL="80874" marR="80874" marT="40437" marB="40437" anchor="ctr"/>
                </a:tc>
                <a:extLst>
                  <a:ext uri="{0D108BD9-81ED-4DB2-BD59-A6C34878D82A}">
                    <a16:rowId xmlns:a16="http://schemas.microsoft.com/office/drawing/2014/main" val="1159849282"/>
                  </a:ext>
                </a:extLst>
              </a:tr>
            </a:tbl>
          </a:graphicData>
        </a:graphic>
      </p:graphicFrame>
      <p:sp>
        <p:nvSpPr>
          <p:cNvPr id="13" name="TextBox 12">
            <a:extLst>
              <a:ext uri="{FF2B5EF4-FFF2-40B4-BE49-F238E27FC236}">
                <a16:creationId xmlns:a16="http://schemas.microsoft.com/office/drawing/2014/main" id="{979DF36D-55D7-42C8-A6CB-CAA17C3B1D02}"/>
              </a:ext>
            </a:extLst>
          </p:cNvPr>
          <p:cNvSpPr txBox="1"/>
          <p:nvPr/>
        </p:nvSpPr>
        <p:spPr>
          <a:xfrm>
            <a:off x="9740156" y="3026537"/>
            <a:ext cx="769765"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CI3</a:t>
            </a:r>
          </a:p>
        </p:txBody>
      </p:sp>
      <p:sp>
        <p:nvSpPr>
          <p:cNvPr id="14" name="TextBox 13">
            <a:extLst>
              <a:ext uri="{FF2B5EF4-FFF2-40B4-BE49-F238E27FC236}">
                <a16:creationId xmlns:a16="http://schemas.microsoft.com/office/drawing/2014/main" id="{1629BD5E-E79D-42F9-AFD5-BA7A77524281}"/>
              </a:ext>
            </a:extLst>
          </p:cNvPr>
          <p:cNvSpPr txBox="1"/>
          <p:nvPr/>
        </p:nvSpPr>
        <p:spPr>
          <a:xfrm>
            <a:off x="14858717" y="3257053"/>
            <a:ext cx="725193" cy="400110"/>
          </a:xfrm>
          <a:prstGeom prst="rect">
            <a:avLst/>
          </a:prstGeom>
          <a:noFill/>
        </p:spPr>
        <p:txBody>
          <a:bodyPr wrap="square" rtlCol="0">
            <a:spAutoFit/>
          </a:bodyPr>
          <a:lstStyle/>
          <a:p>
            <a:pPr marL="0"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FI2</a:t>
            </a:r>
          </a:p>
        </p:txBody>
      </p:sp>
    </p:spTree>
    <p:extLst>
      <p:ext uri="{BB962C8B-B14F-4D97-AF65-F5344CB8AC3E}">
        <p14:creationId xmlns:p14="http://schemas.microsoft.com/office/powerpoint/2010/main" val="50797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7307F8D-EF4F-492C-8E37-D747D054C58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05</a:t>
            </a:r>
          </a:p>
        </p:txBody>
      </p:sp>
      <p:pic>
        <p:nvPicPr>
          <p:cNvPr id="4" name="Shape 375">
            <a:extLst>
              <a:ext uri="{FF2B5EF4-FFF2-40B4-BE49-F238E27FC236}">
                <a16:creationId xmlns:a16="http://schemas.microsoft.com/office/drawing/2014/main" id="{AFAEEEED-9645-4BA0-B2C2-E993B07F2AA7}"/>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85F7B407-A4CC-4A20-B50C-3FC8E76E56FE}"/>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Using the </a:t>
            </a:r>
            <a:r>
              <a:rPr lang="en-US" sz="2000" kern="0" dirty="0" err="1">
                <a:solidFill>
                  <a:schemeClr val="tx1">
                    <a:lumMod val="65000"/>
                    <a:lumOff val="35000"/>
                  </a:schemeClr>
                </a:solidFill>
                <a:latin typeface="Open Sans"/>
                <a:ea typeface="Tahoma" panose="020B0604030504040204" pitchFamily="34" charset="0"/>
                <a:cs typeface="Tahoma" panose="020B0604030504040204" pitchFamily="34" charset="0"/>
              </a:rPr>
              <a:t>itemsets</a:t>
            </a: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 of CI3, a new itemset CI4 is created.</a:t>
            </a:r>
          </a:p>
        </p:txBody>
      </p:sp>
      <p:graphicFrame>
        <p:nvGraphicFramePr>
          <p:cNvPr id="6" name="Table 5">
            <a:extLst>
              <a:ext uri="{FF2B5EF4-FFF2-40B4-BE49-F238E27FC236}">
                <a16:creationId xmlns:a16="http://schemas.microsoft.com/office/drawing/2014/main" id="{FA093A3D-B27F-4A79-856A-460A5D3B974B}"/>
              </a:ext>
            </a:extLst>
          </p:cNvPr>
          <p:cNvGraphicFramePr>
            <a:graphicFrameLocks noGrp="1"/>
          </p:cNvGraphicFramePr>
          <p:nvPr>
            <p:extLst>
              <p:ext uri="{D42A27DB-BD31-4B8C-83A1-F6EECF244321}">
                <p14:modId xmlns:p14="http://schemas.microsoft.com/office/powerpoint/2010/main" val="738325122"/>
              </p:ext>
            </p:extLst>
          </p:nvPr>
        </p:nvGraphicFramePr>
        <p:xfrm>
          <a:off x="1779321" y="3658263"/>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9497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9497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9497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9497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9497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9497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graphicFrame>
        <p:nvGraphicFramePr>
          <p:cNvPr id="7" name="Table 6">
            <a:extLst>
              <a:ext uri="{FF2B5EF4-FFF2-40B4-BE49-F238E27FC236}">
                <a16:creationId xmlns:a16="http://schemas.microsoft.com/office/drawing/2014/main" id="{73CDF06C-4C66-4F48-8E22-5282D1B9F7C3}"/>
              </a:ext>
            </a:extLst>
          </p:cNvPr>
          <p:cNvGraphicFramePr>
            <a:graphicFrameLocks noGrp="1"/>
          </p:cNvGraphicFramePr>
          <p:nvPr>
            <p:extLst>
              <p:ext uri="{D42A27DB-BD31-4B8C-83A1-F6EECF244321}">
                <p14:modId xmlns:p14="http://schemas.microsoft.com/office/powerpoint/2010/main" val="229489498"/>
              </p:ext>
            </p:extLst>
          </p:nvPr>
        </p:nvGraphicFramePr>
        <p:xfrm>
          <a:off x="6540781" y="4272510"/>
          <a:ext cx="3174437" cy="1148946"/>
        </p:xfrm>
        <a:graphic>
          <a:graphicData uri="http://schemas.openxmlformats.org/drawingml/2006/table">
            <a:tbl>
              <a:tblPr firstRow="1" bandRow="1">
                <a:tableStyleId>{F5AB1C69-6EDB-4FF4-983F-18BD219EF322}</a:tableStyleId>
              </a:tblPr>
              <a:tblGrid>
                <a:gridCol w="1979867">
                  <a:extLst>
                    <a:ext uri="{9D8B030D-6E8A-4147-A177-3AD203B41FA5}">
                      <a16:colId xmlns:a16="http://schemas.microsoft.com/office/drawing/2014/main" val="4119203949"/>
                    </a:ext>
                  </a:extLst>
                </a:gridCol>
                <a:gridCol w="1194570">
                  <a:extLst>
                    <a:ext uri="{9D8B030D-6E8A-4147-A177-3AD203B41FA5}">
                      <a16:colId xmlns:a16="http://schemas.microsoft.com/office/drawing/2014/main" val="858335898"/>
                    </a:ext>
                  </a:extLst>
                </a:gridCol>
              </a:tblGrid>
              <a:tr h="317073">
                <a:tc>
                  <a:txBody>
                    <a:bodyPr/>
                    <a:lstStyle/>
                    <a:p>
                      <a:pPr algn="ctr"/>
                      <a:r>
                        <a:rPr lang="en-US" sz="2000" dirty="0" err="1">
                          <a:latin typeface="Open Sans" panose="020B0606030504020204"/>
                        </a:rPr>
                        <a:t>Itemset</a:t>
                      </a:r>
                      <a:endParaRPr lang="en-US" sz="2000" dirty="0">
                        <a:latin typeface="Open Sans" panose="020B0606030504020204"/>
                      </a:endParaRPr>
                    </a:p>
                  </a:txBody>
                  <a:tcPr marL="78182" marR="78182" marT="39091" marB="39091">
                    <a:solidFill>
                      <a:srgbClr val="F4B183"/>
                    </a:solidFill>
                  </a:tcPr>
                </a:tc>
                <a:tc>
                  <a:txBody>
                    <a:bodyPr/>
                    <a:lstStyle/>
                    <a:p>
                      <a:pPr algn="ctr"/>
                      <a:r>
                        <a:rPr lang="en-US" sz="2000" dirty="0">
                          <a:latin typeface="Open Sans" panose="020B0606030504020204"/>
                        </a:rPr>
                        <a:t>Support</a:t>
                      </a:r>
                    </a:p>
                  </a:txBody>
                  <a:tcPr marL="78182" marR="78182" marT="39091" marB="39091"/>
                </a:tc>
                <a:extLst>
                  <a:ext uri="{0D108BD9-81ED-4DB2-BD59-A6C34878D82A}">
                    <a16:rowId xmlns:a16="http://schemas.microsoft.com/office/drawing/2014/main" val="1618197274"/>
                  </a:ext>
                </a:extLst>
              </a:tr>
              <a:tr h="317073">
                <a:tc>
                  <a:txBody>
                    <a:bodyPr/>
                    <a:lstStyle/>
                    <a:p>
                      <a:pPr algn="ctr"/>
                      <a:r>
                        <a:rPr lang="en-US" sz="2000" dirty="0">
                          <a:solidFill>
                            <a:schemeClr val="tx1">
                              <a:lumMod val="65000"/>
                              <a:lumOff val="35000"/>
                            </a:schemeClr>
                          </a:solidFill>
                          <a:latin typeface="Open Sans" panose="020B0606030504020204"/>
                        </a:rPr>
                        <a:t>{1,3,5}</a:t>
                      </a:r>
                    </a:p>
                  </a:txBody>
                  <a:tcPr marL="78182" marR="78182" marT="39091" marB="39091"/>
                </a:tc>
                <a:tc>
                  <a:txBody>
                    <a:bodyPr/>
                    <a:lstStyle/>
                    <a:p>
                      <a:pPr algn="ctr"/>
                      <a:r>
                        <a:rPr lang="en-US" sz="2000" dirty="0">
                          <a:solidFill>
                            <a:schemeClr val="tx1">
                              <a:lumMod val="65000"/>
                              <a:lumOff val="35000"/>
                            </a:schemeClr>
                          </a:solidFill>
                          <a:latin typeface="Open Sans" panose="020B0606030504020204"/>
                        </a:rPr>
                        <a:t>2</a:t>
                      </a:r>
                    </a:p>
                  </a:txBody>
                  <a:tcPr marL="78182" marR="78182" marT="39091" marB="39091"/>
                </a:tc>
                <a:extLst>
                  <a:ext uri="{0D108BD9-81ED-4DB2-BD59-A6C34878D82A}">
                    <a16:rowId xmlns:a16="http://schemas.microsoft.com/office/drawing/2014/main" val="3016259155"/>
                  </a:ext>
                </a:extLst>
              </a:tr>
              <a:tr h="317073">
                <a:tc>
                  <a:txBody>
                    <a:bodyPr/>
                    <a:lstStyle/>
                    <a:p>
                      <a:pPr algn="ctr"/>
                      <a:r>
                        <a:rPr lang="en-US" sz="2000" dirty="0">
                          <a:solidFill>
                            <a:schemeClr val="tx1">
                              <a:lumMod val="65000"/>
                              <a:lumOff val="35000"/>
                            </a:schemeClr>
                          </a:solidFill>
                          <a:latin typeface="Open Sans" panose="020B0606030504020204"/>
                        </a:rPr>
                        <a:t>{2,3,5}</a:t>
                      </a:r>
                    </a:p>
                  </a:txBody>
                  <a:tcPr marL="78182" marR="78182" marT="39091" marB="39091"/>
                </a:tc>
                <a:tc>
                  <a:txBody>
                    <a:bodyPr/>
                    <a:lstStyle/>
                    <a:p>
                      <a:pPr algn="ctr"/>
                      <a:r>
                        <a:rPr lang="en-US" sz="2000" dirty="0">
                          <a:solidFill>
                            <a:schemeClr val="tx1">
                              <a:lumMod val="65000"/>
                              <a:lumOff val="35000"/>
                            </a:schemeClr>
                          </a:solidFill>
                          <a:latin typeface="Open Sans" panose="020B0606030504020204"/>
                        </a:rPr>
                        <a:t>2</a:t>
                      </a:r>
                    </a:p>
                  </a:txBody>
                  <a:tcPr marL="78182" marR="78182" marT="39091" marB="39091"/>
                </a:tc>
                <a:extLst>
                  <a:ext uri="{0D108BD9-81ED-4DB2-BD59-A6C34878D82A}">
                    <a16:rowId xmlns:a16="http://schemas.microsoft.com/office/drawing/2014/main" val="1502738759"/>
                  </a:ext>
                </a:extLst>
              </a:tr>
            </a:tbl>
          </a:graphicData>
        </a:graphic>
      </p:graphicFrame>
      <p:graphicFrame>
        <p:nvGraphicFramePr>
          <p:cNvPr id="8" name="Table 7">
            <a:extLst>
              <a:ext uri="{FF2B5EF4-FFF2-40B4-BE49-F238E27FC236}">
                <a16:creationId xmlns:a16="http://schemas.microsoft.com/office/drawing/2014/main" id="{C4933E8E-0081-44F3-A070-DEB0077FB276}"/>
              </a:ext>
            </a:extLst>
          </p:cNvPr>
          <p:cNvGraphicFramePr>
            <a:graphicFrameLocks noGrp="1"/>
          </p:cNvGraphicFramePr>
          <p:nvPr>
            <p:extLst>
              <p:ext uri="{D42A27DB-BD31-4B8C-83A1-F6EECF244321}">
                <p14:modId xmlns:p14="http://schemas.microsoft.com/office/powerpoint/2010/main" val="4135680477"/>
              </p:ext>
            </p:extLst>
          </p:nvPr>
        </p:nvGraphicFramePr>
        <p:xfrm>
          <a:off x="12138574" y="4462621"/>
          <a:ext cx="2588393" cy="768724"/>
        </p:xfrm>
        <a:graphic>
          <a:graphicData uri="http://schemas.openxmlformats.org/drawingml/2006/table">
            <a:tbl>
              <a:tblPr firstRow="1" bandRow="1">
                <a:tableStyleId>{F5AB1C69-6EDB-4FF4-983F-18BD219EF322}</a:tableStyleId>
              </a:tblPr>
              <a:tblGrid>
                <a:gridCol w="1307514">
                  <a:extLst>
                    <a:ext uri="{9D8B030D-6E8A-4147-A177-3AD203B41FA5}">
                      <a16:colId xmlns:a16="http://schemas.microsoft.com/office/drawing/2014/main" val="4119203949"/>
                    </a:ext>
                  </a:extLst>
                </a:gridCol>
                <a:gridCol w="1280879">
                  <a:extLst>
                    <a:ext uri="{9D8B030D-6E8A-4147-A177-3AD203B41FA5}">
                      <a16:colId xmlns:a16="http://schemas.microsoft.com/office/drawing/2014/main" val="858335898"/>
                    </a:ext>
                  </a:extLst>
                </a:gridCol>
              </a:tblGrid>
              <a:tr h="322666">
                <a:tc>
                  <a:txBody>
                    <a:bodyPr/>
                    <a:lstStyle/>
                    <a:p>
                      <a:pPr algn="ctr"/>
                      <a:r>
                        <a:rPr lang="en-US" sz="2000" dirty="0" err="1">
                          <a:latin typeface="Open Sans" panose="020B0606030504020204"/>
                        </a:rPr>
                        <a:t>Itemset</a:t>
                      </a:r>
                      <a:endParaRPr lang="en-US" sz="2000" dirty="0">
                        <a:latin typeface="Open Sans" panose="020B0606030504020204"/>
                      </a:endParaRPr>
                    </a:p>
                  </a:txBody>
                  <a:tcPr marL="79561" marR="79561" marT="39781" marB="39781" anchor="ctr">
                    <a:solidFill>
                      <a:srgbClr val="F05686"/>
                    </a:solidFill>
                  </a:tcPr>
                </a:tc>
                <a:tc>
                  <a:txBody>
                    <a:bodyPr/>
                    <a:lstStyle/>
                    <a:p>
                      <a:pPr algn="ctr"/>
                      <a:r>
                        <a:rPr lang="en-US" sz="2000" dirty="0">
                          <a:latin typeface="Open Sans" panose="020B0606030504020204"/>
                        </a:rPr>
                        <a:t>Support</a:t>
                      </a:r>
                    </a:p>
                  </a:txBody>
                  <a:tcPr marL="79561" marR="79561" marT="39781" marB="39781" anchor="ctr"/>
                </a:tc>
                <a:extLst>
                  <a:ext uri="{0D108BD9-81ED-4DB2-BD59-A6C34878D82A}">
                    <a16:rowId xmlns:a16="http://schemas.microsoft.com/office/drawing/2014/main" val="1618197274"/>
                  </a:ext>
                </a:extLst>
              </a:tr>
              <a:tr h="322666">
                <a:tc>
                  <a:txBody>
                    <a:bodyPr/>
                    <a:lstStyle/>
                    <a:p>
                      <a:pPr algn="ctr"/>
                      <a:r>
                        <a:rPr lang="en-US" sz="2000" dirty="0">
                          <a:solidFill>
                            <a:schemeClr val="tx1">
                              <a:lumMod val="65000"/>
                              <a:lumOff val="35000"/>
                            </a:schemeClr>
                          </a:solidFill>
                          <a:latin typeface="Open Sans" panose="020B0606030504020204"/>
                        </a:rPr>
                        <a:t>{1,2,3,5}</a:t>
                      </a:r>
                    </a:p>
                  </a:txBody>
                  <a:tcPr marL="79561" marR="79561" marT="39781" marB="39781" anchor="ctr"/>
                </a:tc>
                <a:tc>
                  <a:txBody>
                    <a:bodyPr/>
                    <a:lstStyle/>
                    <a:p>
                      <a:pPr algn="ctr"/>
                      <a:r>
                        <a:rPr lang="en-US" sz="2000" dirty="0">
                          <a:solidFill>
                            <a:schemeClr val="tx1">
                              <a:lumMod val="65000"/>
                              <a:lumOff val="35000"/>
                            </a:schemeClr>
                          </a:solidFill>
                          <a:latin typeface="Open Sans" panose="020B0606030504020204"/>
                        </a:rPr>
                        <a:t>1</a:t>
                      </a:r>
                    </a:p>
                  </a:txBody>
                  <a:tcPr marL="79561" marR="79561" marT="39781" marB="39781" anchor="ctr"/>
                </a:tc>
                <a:extLst>
                  <a:ext uri="{0D108BD9-81ED-4DB2-BD59-A6C34878D82A}">
                    <a16:rowId xmlns:a16="http://schemas.microsoft.com/office/drawing/2014/main" val="3435675146"/>
                  </a:ext>
                </a:extLst>
              </a:tr>
            </a:tbl>
          </a:graphicData>
        </a:graphic>
      </p:graphicFrame>
      <p:sp>
        <p:nvSpPr>
          <p:cNvPr id="9" name="Arrow: Pentagon 8">
            <a:extLst>
              <a:ext uri="{FF2B5EF4-FFF2-40B4-BE49-F238E27FC236}">
                <a16:creationId xmlns:a16="http://schemas.microsoft.com/office/drawing/2014/main" id="{774B2E8F-4DA6-4652-8163-E5E90A897DCD}"/>
              </a:ext>
            </a:extLst>
          </p:cNvPr>
          <p:cNvSpPr/>
          <p:nvPr/>
        </p:nvSpPr>
        <p:spPr>
          <a:xfrm>
            <a:off x="4784354" y="4588888"/>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Pentagon 9">
            <a:extLst>
              <a:ext uri="{FF2B5EF4-FFF2-40B4-BE49-F238E27FC236}">
                <a16:creationId xmlns:a16="http://schemas.microsoft.com/office/drawing/2014/main" id="{39056BE3-2AC6-4118-94BF-8EEDF34D2753}"/>
              </a:ext>
            </a:extLst>
          </p:cNvPr>
          <p:cNvSpPr/>
          <p:nvPr/>
        </p:nvSpPr>
        <p:spPr>
          <a:xfrm>
            <a:off x="10382147" y="4588888"/>
            <a:ext cx="1089498" cy="516190"/>
          </a:xfrm>
          <a:prstGeom prst="homePlate">
            <a:avLst/>
          </a:prstGeom>
          <a:solidFill>
            <a:schemeClr val="accent4">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AB9A4A0-0FD6-478F-83A7-849E45933279}"/>
              </a:ext>
            </a:extLst>
          </p:cNvPr>
          <p:cNvSpPr txBox="1"/>
          <p:nvPr/>
        </p:nvSpPr>
        <p:spPr>
          <a:xfrm>
            <a:off x="9715218" y="3916194"/>
            <a:ext cx="630957" cy="400110"/>
          </a:xfrm>
          <a:prstGeom prst="rect">
            <a:avLst/>
          </a:prstGeom>
          <a:noFill/>
        </p:spPr>
        <p:txBody>
          <a:bodyPr wrap="square" rtlCol="0">
            <a:spAutoFit/>
          </a:bodyPr>
          <a:lstStyle/>
          <a:p>
            <a:pPr marL="0" algn="ct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FI3</a:t>
            </a:r>
          </a:p>
        </p:txBody>
      </p:sp>
      <p:sp>
        <p:nvSpPr>
          <p:cNvPr id="12" name="TextBox 11">
            <a:extLst>
              <a:ext uri="{FF2B5EF4-FFF2-40B4-BE49-F238E27FC236}">
                <a16:creationId xmlns:a16="http://schemas.microsoft.com/office/drawing/2014/main" id="{3BD15CA1-AF59-4EA7-A94F-0B0FA7331AD3}"/>
              </a:ext>
            </a:extLst>
          </p:cNvPr>
          <p:cNvSpPr txBox="1"/>
          <p:nvPr/>
        </p:nvSpPr>
        <p:spPr>
          <a:xfrm>
            <a:off x="14726967" y="4062511"/>
            <a:ext cx="707815" cy="400110"/>
          </a:xfrm>
          <a:prstGeom prst="rect">
            <a:avLst/>
          </a:prstGeom>
          <a:noFill/>
        </p:spPr>
        <p:txBody>
          <a:bodyPr wrap="square" rtlCol="0">
            <a:spAutoFit/>
          </a:bodyPr>
          <a:lstStyle/>
          <a:p>
            <a:pPr marL="0" algn="ctr" defTabSz="430213">
              <a:spcAft>
                <a:spcPts val="400"/>
              </a:spcAft>
              <a:buSzPct val="100000"/>
            </a:pPr>
            <a:r>
              <a:rPr lang="en-US" sz="2000" dirty="0">
                <a:solidFill>
                  <a:schemeClr val="tx1">
                    <a:lumMod val="65000"/>
                    <a:lumOff val="35000"/>
                  </a:schemeClr>
                </a:solidFill>
                <a:latin typeface="Open Sans" panose="020B0606030504020204"/>
                <a:cs typeface="HP Simplified" pitchFamily="34" charset="0"/>
              </a:rPr>
              <a:t>CI4</a:t>
            </a:r>
          </a:p>
        </p:txBody>
      </p:sp>
      <p:sp>
        <p:nvSpPr>
          <p:cNvPr id="13" name="TextBox 12">
            <a:extLst>
              <a:ext uri="{FF2B5EF4-FFF2-40B4-BE49-F238E27FC236}">
                <a16:creationId xmlns:a16="http://schemas.microsoft.com/office/drawing/2014/main" id="{5858907E-4A5D-4C52-9830-EC4B91064AC1}"/>
              </a:ext>
            </a:extLst>
          </p:cNvPr>
          <p:cNvSpPr txBox="1"/>
          <p:nvPr/>
        </p:nvSpPr>
        <p:spPr>
          <a:xfrm>
            <a:off x="2454656" y="6951920"/>
            <a:ext cx="11821421" cy="400110"/>
          </a:xfrm>
          <a:prstGeom prst="rect">
            <a:avLst/>
          </a:prstGeom>
          <a:noFill/>
        </p:spPr>
        <p:txBody>
          <a:bodyPr wrap="square" rtlCol="0">
            <a:spAutoFit/>
          </a:bodyPr>
          <a:lstStyle/>
          <a:p>
            <a:pPr marL="0" defTabSz="430213">
              <a:spcAft>
                <a:spcPts val="400"/>
              </a:spcAft>
              <a:buSzPct val="100000"/>
            </a:pPr>
            <a:r>
              <a:rPr lang="en-US" sz="2000" b="1" i="1" dirty="0">
                <a:solidFill>
                  <a:schemeClr val="tx1">
                    <a:lumMod val="65000"/>
                    <a:lumOff val="35000"/>
                  </a:schemeClr>
                </a:solidFill>
                <a:latin typeface="Open Sans" panose="020B0606030504020204"/>
                <a:cs typeface="HP Simplified" pitchFamily="34" charset="0"/>
              </a:rPr>
              <a:t>Since, support of CI4 is less than 2, you will stop and return to the previous itemset, CI3.</a:t>
            </a:r>
          </a:p>
        </p:txBody>
      </p:sp>
    </p:spTree>
    <p:extLst>
      <p:ext uri="{BB962C8B-B14F-4D97-AF65-F5344CB8AC3E}">
        <p14:creationId xmlns:p14="http://schemas.microsoft.com/office/powerpoint/2010/main" val="306077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FEEC082-0188-4854-957A-DEB34E8AB2A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Step 06</a:t>
            </a:r>
          </a:p>
        </p:txBody>
      </p:sp>
      <p:pic>
        <p:nvPicPr>
          <p:cNvPr id="4" name="Shape 375">
            <a:extLst>
              <a:ext uri="{FF2B5EF4-FFF2-40B4-BE49-F238E27FC236}">
                <a16:creationId xmlns:a16="http://schemas.microsoft.com/office/drawing/2014/main" id="{0CCD4CB5-07F9-4A06-8909-3E7FCB38EE51}"/>
              </a:ext>
            </a:extLst>
          </p:cNvPr>
          <p:cNvPicPr preferRelativeResize="0"/>
          <p:nvPr/>
        </p:nvPicPr>
        <p:blipFill rotWithShape="1">
          <a:blip r:embed="rId3">
            <a:alphaModFix/>
          </a:blip>
          <a:srcRect/>
          <a:stretch/>
        </p:blipFill>
        <p:spPr>
          <a:xfrm>
            <a:off x="5586838" y="829986"/>
            <a:ext cx="5154839" cy="259545"/>
          </a:xfrm>
          <a:prstGeom prst="rect">
            <a:avLst/>
          </a:prstGeom>
          <a:noFill/>
          <a:ln>
            <a:noFill/>
          </a:ln>
        </p:spPr>
      </p:pic>
      <p:sp>
        <p:nvSpPr>
          <p:cNvPr id="5" name="Rectangle: Rounded Corners 4">
            <a:extLst>
              <a:ext uri="{FF2B5EF4-FFF2-40B4-BE49-F238E27FC236}">
                <a16:creationId xmlns:a16="http://schemas.microsoft.com/office/drawing/2014/main" id="{CB64B34B-55EA-45C7-897C-2C6625757E71}"/>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Now, you will proceed with subset creation with the obtained list of frequent </a:t>
            </a:r>
            <a:r>
              <a:rPr lang="en-US" sz="2000" kern="0" dirty="0" err="1">
                <a:solidFill>
                  <a:schemeClr val="tx1">
                    <a:lumMod val="65000"/>
                    <a:lumOff val="35000"/>
                  </a:schemeClr>
                </a:solidFill>
                <a:latin typeface="Open Sans"/>
                <a:ea typeface="Tahoma" panose="020B0604030504040204" pitchFamily="34" charset="0"/>
                <a:cs typeface="Tahoma" panose="020B0604030504040204" pitchFamily="34" charset="0"/>
              </a:rPr>
              <a:t>itemsets</a:t>
            </a: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a:t>
            </a:r>
          </a:p>
        </p:txBody>
      </p:sp>
      <p:graphicFrame>
        <p:nvGraphicFramePr>
          <p:cNvPr id="6" name="Table 5">
            <a:extLst>
              <a:ext uri="{FF2B5EF4-FFF2-40B4-BE49-F238E27FC236}">
                <a16:creationId xmlns:a16="http://schemas.microsoft.com/office/drawing/2014/main" id="{343CDBB2-4C5C-41D5-872C-90A003F550F1}"/>
              </a:ext>
            </a:extLst>
          </p:cNvPr>
          <p:cNvGraphicFramePr>
            <a:graphicFrameLocks noGrp="1"/>
          </p:cNvGraphicFramePr>
          <p:nvPr>
            <p:extLst>
              <p:ext uri="{D42A27DB-BD31-4B8C-83A1-F6EECF244321}">
                <p14:modId xmlns:p14="http://schemas.microsoft.com/office/powerpoint/2010/main" val="3718908949"/>
              </p:ext>
            </p:extLst>
          </p:nvPr>
        </p:nvGraphicFramePr>
        <p:xfrm>
          <a:off x="6732611" y="2602688"/>
          <a:ext cx="3265512" cy="1188720"/>
        </p:xfrm>
        <a:graphic>
          <a:graphicData uri="http://schemas.openxmlformats.org/drawingml/2006/table">
            <a:tbl>
              <a:tblPr firstRow="1" bandRow="1">
                <a:tableStyleId>{F5AB1C69-6EDB-4FF4-983F-18BD219EF322}</a:tableStyleId>
              </a:tblPr>
              <a:tblGrid>
                <a:gridCol w="2036670">
                  <a:extLst>
                    <a:ext uri="{9D8B030D-6E8A-4147-A177-3AD203B41FA5}">
                      <a16:colId xmlns:a16="http://schemas.microsoft.com/office/drawing/2014/main" val="4119203949"/>
                    </a:ext>
                  </a:extLst>
                </a:gridCol>
                <a:gridCol w="1228842">
                  <a:extLst>
                    <a:ext uri="{9D8B030D-6E8A-4147-A177-3AD203B41FA5}">
                      <a16:colId xmlns:a16="http://schemas.microsoft.com/office/drawing/2014/main" val="858335898"/>
                    </a:ext>
                  </a:extLst>
                </a:gridCol>
              </a:tblGrid>
              <a:tr h="370840">
                <a:tc>
                  <a:txBody>
                    <a:bodyPr/>
                    <a:lstStyle/>
                    <a:p>
                      <a:pPr algn="ctr"/>
                      <a:r>
                        <a:rPr lang="en-US" sz="2000" dirty="0" err="1">
                          <a:latin typeface="Open Sans" panose="020B0606030504020204"/>
                        </a:rPr>
                        <a:t>Itemset</a:t>
                      </a:r>
                      <a:endParaRPr lang="en-US" sz="2000" dirty="0">
                        <a:latin typeface="Open Sans" panose="020B0606030504020204"/>
                      </a:endParaRPr>
                    </a:p>
                  </a:txBody>
                  <a:tcPr anchor="ctr">
                    <a:solidFill>
                      <a:srgbClr val="F4B183"/>
                    </a:solidFill>
                  </a:tcPr>
                </a:tc>
                <a:tc>
                  <a:txBody>
                    <a:bodyPr/>
                    <a:lstStyle/>
                    <a:p>
                      <a:pPr algn="ctr"/>
                      <a:r>
                        <a:rPr lang="en-US" sz="2000" dirty="0">
                          <a:latin typeface="Open Sans" panose="020B0606030504020204"/>
                        </a:rPr>
                        <a:t>Support</a:t>
                      </a:r>
                    </a:p>
                  </a:txBody>
                  <a:tcPr anchor="ctr"/>
                </a:tc>
                <a:extLst>
                  <a:ext uri="{0D108BD9-81ED-4DB2-BD59-A6C34878D82A}">
                    <a16:rowId xmlns:a16="http://schemas.microsoft.com/office/drawing/2014/main" val="1618197274"/>
                  </a:ext>
                </a:extLst>
              </a:tr>
              <a:tr h="370840">
                <a:tc>
                  <a:txBody>
                    <a:bodyPr/>
                    <a:lstStyle/>
                    <a:p>
                      <a:pPr algn="ctr"/>
                      <a:r>
                        <a:rPr lang="en-US" sz="2000" dirty="0">
                          <a:solidFill>
                            <a:schemeClr val="tx1">
                              <a:lumMod val="65000"/>
                              <a:lumOff val="35000"/>
                            </a:schemeClr>
                          </a:solidFill>
                          <a:latin typeface="Open Sans" panose="020B0606030504020204"/>
                        </a:rPr>
                        <a:t>{1,3,5}</a:t>
                      </a:r>
                    </a:p>
                  </a:txBody>
                  <a:tcPr anchor="ctr"/>
                </a:tc>
                <a:tc>
                  <a:txBody>
                    <a:bodyPr/>
                    <a:lstStyle/>
                    <a:p>
                      <a:pPr algn="ctr"/>
                      <a:r>
                        <a:rPr lang="en-US" sz="2000" dirty="0">
                          <a:solidFill>
                            <a:schemeClr val="tx1">
                              <a:lumMod val="65000"/>
                              <a:lumOff val="35000"/>
                            </a:schemeClr>
                          </a:solidFill>
                          <a:latin typeface="Open Sans" panose="020B0606030504020204"/>
                        </a:rPr>
                        <a:t>2</a:t>
                      </a:r>
                    </a:p>
                  </a:txBody>
                  <a:tcPr anchor="ctr"/>
                </a:tc>
                <a:extLst>
                  <a:ext uri="{0D108BD9-81ED-4DB2-BD59-A6C34878D82A}">
                    <a16:rowId xmlns:a16="http://schemas.microsoft.com/office/drawing/2014/main" val="3016259155"/>
                  </a:ext>
                </a:extLst>
              </a:tr>
              <a:tr h="370840">
                <a:tc>
                  <a:txBody>
                    <a:bodyPr/>
                    <a:lstStyle/>
                    <a:p>
                      <a:pPr algn="ctr"/>
                      <a:r>
                        <a:rPr lang="en-US" sz="2000" dirty="0">
                          <a:solidFill>
                            <a:schemeClr val="tx1">
                              <a:lumMod val="65000"/>
                              <a:lumOff val="35000"/>
                            </a:schemeClr>
                          </a:solidFill>
                          <a:latin typeface="Open Sans" panose="020B0606030504020204"/>
                        </a:rPr>
                        <a:t>{2,3,5}</a:t>
                      </a:r>
                    </a:p>
                  </a:txBody>
                  <a:tcPr anchor="ctr"/>
                </a:tc>
                <a:tc>
                  <a:txBody>
                    <a:bodyPr/>
                    <a:lstStyle/>
                    <a:p>
                      <a:pPr algn="ctr"/>
                      <a:r>
                        <a:rPr lang="en-US" sz="2000" dirty="0">
                          <a:solidFill>
                            <a:schemeClr val="tx1">
                              <a:lumMod val="65000"/>
                              <a:lumOff val="35000"/>
                            </a:schemeClr>
                          </a:solidFill>
                          <a:latin typeface="Open Sans" panose="020B0606030504020204"/>
                        </a:rPr>
                        <a:t>2</a:t>
                      </a:r>
                    </a:p>
                  </a:txBody>
                  <a:tcPr anchor="ctr"/>
                </a:tc>
                <a:extLst>
                  <a:ext uri="{0D108BD9-81ED-4DB2-BD59-A6C34878D82A}">
                    <a16:rowId xmlns:a16="http://schemas.microsoft.com/office/drawing/2014/main" val="1502738759"/>
                  </a:ext>
                </a:extLst>
              </a:tr>
            </a:tbl>
          </a:graphicData>
        </a:graphic>
      </p:graphicFrame>
      <p:grpSp>
        <p:nvGrpSpPr>
          <p:cNvPr id="7" name="Group 6">
            <a:extLst>
              <a:ext uri="{FF2B5EF4-FFF2-40B4-BE49-F238E27FC236}">
                <a16:creationId xmlns:a16="http://schemas.microsoft.com/office/drawing/2014/main" id="{B4D30927-1EE8-4BE6-AFD9-02E552DB5E2E}"/>
              </a:ext>
            </a:extLst>
          </p:cNvPr>
          <p:cNvGrpSpPr/>
          <p:nvPr/>
        </p:nvGrpSpPr>
        <p:grpSpPr>
          <a:xfrm>
            <a:off x="1829488" y="4195645"/>
            <a:ext cx="12597025" cy="4048126"/>
            <a:chOff x="1344297" y="1582169"/>
            <a:chExt cx="9449409" cy="4465340"/>
          </a:xfrm>
        </p:grpSpPr>
        <p:grpSp>
          <p:nvGrpSpPr>
            <p:cNvPr id="8" name="Group 7">
              <a:extLst>
                <a:ext uri="{FF2B5EF4-FFF2-40B4-BE49-F238E27FC236}">
                  <a16:creationId xmlns:a16="http://schemas.microsoft.com/office/drawing/2014/main" id="{37404B4F-571D-496D-A483-12B3857CF9DE}"/>
                </a:ext>
              </a:extLst>
            </p:cNvPr>
            <p:cNvGrpSpPr/>
            <p:nvPr/>
          </p:nvGrpSpPr>
          <p:grpSpPr>
            <a:xfrm>
              <a:off x="1344297" y="1582169"/>
              <a:ext cx="9449409" cy="4465340"/>
              <a:chOff x="1344297" y="1582169"/>
              <a:chExt cx="9449409" cy="4025091"/>
            </a:xfrm>
          </p:grpSpPr>
          <p:sp>
            <p:nvSpPr>
              <p:cNvPr id="10" name="Round Diagonal Corner Rectangle 36">
                <a:extLst>
                  <a:ext uri="{FF2B5EF4-FFF2-40B4-BE49-F238E27FC236}">
                    <a16:creationId xmlns:a16="http://schemas.microsoft.com/office/drawing/2014/main" id="{55970481-3659-4018-886E-787DA0D58C47}"/>
                  </a:ext>
                </a:extLst>
              </p:cNvPr>
              <p:cNvSpPr/>
              <p:nvPr/>
            </p:nvSpPr>
            <p:spPr>
              <a:xfrm>
                <a:off x="1344297" y="1582169"/>
                <a:ext cx="9449409" cy="4025091"/>
              </a:xfrm>
              <a:prstGeom prst="roundRect">
                <a:avLst>
                  <a:gd name="adj" fmla="val 6979"/>
                </a:avLst>
              </a:prstGeom>
              <a:solidFill>
                <a:srgbClr val="2DA99D"/>
              </a:solidFill>
              <a:ln>
                <a:solidFill>
                  <a:srgbClr val="207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sp>
            <p:nvSpPr>
              <p:cNvPr id="11" name="Round Diagonal Corner Rectangle 36">
                <a:extLst>
                  <a:ext uri="{FF2B5EF4-FFF2-40B4-BE49-F238E27FC236}">
                    <a16:creationId xmlns:a16="http://schemas.microsoft.com/office/drawing/2014/main" id="{83163EB4-2308-4BC0-AECD-63B3A0171981}"/>
                  </a:ext>
                </a:extLst>
              </p:cNvPr>
              <p:cNvSpPr/>
              <p:nvPr/>
            </p:nvSpPr>
            <p:spPr>
              <a:xfrm>
                <a:off x="1455770" y="1661139"/>
                <a:ext cx="9226463" cy="3867150"/>
              </a:xfrm>
              <a:prstGeom prst="roundRect">
                <a:avLst>
                  <a:gd name="adj" fmla="val 445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grpSp>
        <p:sp>
          <p:nvSpPr>
            <p:cNvPr id="9" name="Rectangle 8">
              <a:extLst>
                <a:ext uri="{FF2B5EF4-FFF2-40B4-BE49-F238E27FC236}">
                  <a16:creationId xmlns:a16="http://schemas.microsoft.com/office/drawing/2014/main" id="{B287021E-77BC-4DC9-B625-F23741389D0A}"/>
                </a:ext>
              </a:extLst>
            </p:cNvPr>
            <p:cNvSpPr/>
            <p:nvPr/>
          </p:nvSpPr>
          <p:spPr>
            <a:xfrm>
              <a:off x="1612468" y="1886936"/>
              <a:ext cx="2187517" cy="407397"/>
            </a:xfrm>
            <a:prstGeom prst="rect">
              <a:avLst/>
            </a:prstGeom>
          </p:spPr>
          <p:txBody>
            <a:bodyPr wrap="none">
              <a:spAutoFit/>
            </a:bodyPr>
            <a:lstStyle/>
            <a:p>
              <a:pPr defTabSz="1218926"/>
              <a:r>
                <a:rPr lang="en-US"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Confidence Value  –  60%</a:t>
              </a:r>
            </a:p>
          </p:txBody>
        </p:sp>
      </p:grpSp>
      <p:sp>
        <p:nvSpPr>
          <p:cNvPr id="12" name="Rectangle 11">
            <a:extLst>
              <a:ext uri="{FF2B5EF4-FFF2-40B4-BE49-F238E27FC236}">
                <a16:creationId xmlns:a16="http://schemas.microsoft.com/office/drawing/2014/main" id="{FE4A398E-B4F1-4280-A175-6A317E37779B}"/>
              </a:ext>
            </a:extLst>
          </p:cNvPr>
          <p:cNvSpPr/>
          <p:nvPr/>
        </p:nvSpPr>
        <p:spPr>
          <a:xfrm>
            <a:off x="2284866" y="4991311"/>
            <a:ext cx="11242797" cy="2554545"/>
          </a:xfrm>
          <a:prstGeom prst="rect">
            <a:avLst/>
          </a:prstGeom>
        </p:spPr>
        <p:txBody>
          <a:bodyPr wrap="square">
            <a:spAutoFit/>
          </a:bodyPr>
          <a:lstStyle/>
          <a:p>
            <a:pPr defTabSz="1218926">
              <a:buSzPct val="80000"/>
              <a:defRP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Using this, you will generate all non-empty subsets for each frequent itemset:</a:t>
            </a:r>
          </a:p>
          <a:p>
            <a:pPr marL="684213" lvl="3" indent="-342900">
              <a:buClr>
                <a:schemeClr val="bg1"/>
              </a:buClr>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For I = {1,3,5}, subsets are {1,3}, {1,5}, {3,5}, {1}, {3}, {5} </a:t>
            </a:r>
          </a:p>
          <a:p>
            <a:pPr marL="684213" lvl="3" indent="-342900">
              <a:buClr>
                <a:schemeClr val="bg1"/>
              </a:buClr>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For I = {2,3,5}, subsets are {2,3}, {2,5}, {3,5}, {2}, {3}, {5}</a:t>
            </a:r>
          </a:p>
          <a:p>
            <a:pPr marL="341313" lvl="3">
              <a:buClr>
                <a:schemeClr val="bg1"/>
              </a:buClr>
              <a:buSzPct val="100000"/>
            </a:pPr>
            <a:endParaRPr lang="en-US" sz="2000" kern="0" dirty="0">
              <a:solidFill>
                <a:schemeClr val="bg1"/>
              </a:solidFill>
              <a:latin typeface="Open Sans" panose="020B0606030504020204"/>
              <a:ea typeface="Tahoma" panose="020B0604030504040204" pitchFamily="34" charset="0"/>
              <a:cs typeface="Tahoma" panose="020B0604030504040204" pitchFamily="34" charset="0"/>
            </a:endParaRPr>
          </a:p>
          <a:p>
            <a:pPr>
              <a:buClr>
                <a:schemeClr val="accent1"/>
              </a:buCl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For every subset S of I, output is:</a:t>
            </a:r>
          </a:p>
          <a:p>
            <a:pPr marL="2053925" lvl="4" indent="-342900">
              <a:buClr>
                <a:schemeClr val="bg1"/>
              </a:buClr>
              <a:buSzPct val="100000"/>
              <a:buFont typeface="Wingdings" panose="05000000000000000000" pitchFamily="2" charset="2"/>
              <a:buChar char="§"/>
            </a:pPr>
            <a:r>
              <a:rPr lang="en-US" sz="2000" b="1" kern="0" dirty="0">
                <a:solidFill>
                  <a:schemeClr val="bg1"/>
                </a:solidFill>
                <a:latin typeface="Open Sans" panose="020B0606030504020204"/>
                <a:ea typeface="Tahoma" panose="020B0604030504040204" pitchFamily="34" charset="0"/>
                <a:cs typeface="Tahoma" panose="020B0604030504040204" pitchFamily="34" charset="0"/>
              </a:rPr>
              <a:t>	S </a:t>
            </a:r>
            <a:r>
              <a:rPr lang="en-US" sz="2000" b="1"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a:t>
            </a:r>
            <a:r>
              <a:rPr lang="en-US" sz="2000" b="1" kern="0" dirty="0">
                <a:solidFill>
                  <a:schemeClr val="bg1"/>
                </a:solidFill>
                <a:latin typeface="Open Sans" panose="020B0606030504020204"/>
                <a:ea typeface="Tahoma" panose="020B0604030504040204" pitchFamily="34" charset="0"/>
                <a:cs typeface="Tahoma" panose="020B0604030504040204" pitchFamily="34" charset="0"/>
              </a:rPr>
              <a:t>(I-S)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(S recommends I-S)</a:t>
            </a:r>
          </a:p>
          <a:p>
            <a:pPr marL="2053925" lvl="4" indent="-342900">
              <a:buClr>
                <a:schemeClr val="bg1"/>
              </a:buClr>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	if support(I) / support(S) &gt;= </a:t>
            </a:r>
            <a:r>
              <a:rPr lang="en-US" sz="2000" kern="0" dirty="0" err="1">
                <a:solidFill>
                  <a:schemeClr val="bg1"/>
                </a:solidFill>
                <a:latin typeface="Open Sans" panose="020B0606030504020204"/>
                <a:ea typeface="Tahoma" panose="020B0604030504040204" pitchFamily="34" charset="0"/>
                <a:cs typeface="Tahoma" panose="020B0604030504040204" pitchFamily="34" charset="0"/>
              </a:rPr>
              <a:t>min_conf</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 value</a:t>
            </a:r>
          </a:p>
          <a:p>
            <a:pPr marL="341313" lvl="3">
              <a:buClr>
                <a:schemeClr val="bg1"/>
              </a:buClr>
              <a:buSzPct val="100000"/>
            </a:pPr>
            <a:endParaRPr lang="en-US" sz="2000" kern="0" dirty="0">
              <a:solidFill>
                <a:schemeClr val="bg1"/>
              </a:solidFill>
              <a:latin typeface="Open Sans" panose="020B060603050402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59657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5ECB7A4-104D-4500-B169-C061549CE44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Rule Selection</a:t>
            </a:r>
          </a:p>
        </p:txBody>
      </p:sp>
      <p:pic>
        <p:nvPicPr>
          <p:cNvPr id="4" name="Shape 375">
            <a:extLst>
              <a:ext uri="{FF2B5EF4-FFF2-40B4-BE49-F238E27FC236}">
                <a16:creationId xmlns:a16="http://schemas.microsoft.com/office/drawing/2014/main" id="{AEAA427F-45BB-4F9D-BC7C-494D99D085B7}"/>
              </a:ext>
            </a:extLst>
          </p:cNvPr>
          <p:cNvPicPr preferRelativeResize="0"/>
          <p:nvPr/>
        </p:nvPicPr>
        <p:blipFill rotWithShape="1">
          <a:blip r:embed="rId3">
            <a:alphaModFix/>
          </a:blip>
          <a:srcRect/>
          <a:stretch/>
        </p:blipFill>
        <p:spPr>
          <a:xfrm>
            <a:off x="5329096" y="829986"/>
            <a:ext cx="5723217" cy="261966"/>
          </a:xfrm>
          <a:prstGeom prst="rect">
            <a:avLst/>
          </a:prstGeom>
          <a:noFill/>
          <a:ln>
            <a:noFill/>
          </a:ln>
        </p:spPr>
      </p:pic>
      <p:grpSp>
        <p:nvGrpSpPr>
          <p:cNvPr id="5" name="Group 4">
            <a:extLst>
              <a:ext uri="{FF2B5EF4-FFF2-40B4-BE49-F238E27FC236}">
                <a16:creationId xmlns:a16="http://schemas.microsoft.com/office/drawing/2014/main" id="{A1399DA7-35DC-4C11-AA5F-D85AF7B41141}"/>
              </a:ext>
            </a:extLst>
          </p:cNvPr>
          <p:cNvGrpSpPr/>
          <p:nvPr/>
        </p:nvGrpSpPr>
        <p:grpSpPr>
          <a:xfrm>
            <a:off x="1892191" y="2088162"/>
            <a:ext cx="12597025" cy="6641509"/>
            <a:chOff x="1344297" y="1582169"/>
            <a:chExt cx="9449409" cy="4465340"/>
          </a:xfrm>
        </p:grpSpPr>
        <p:grpSp>
          <p:nvGrpSpPr>
            <p:cNvPr id="6" name="Group 5">
              <a:extLst>
                <a:ext uri="{FF2B5EF4-FFF2-40B4-BE49-F238E27FC236}">
                  <a16:creationId xmlns:a16="http://schemas.microsoft.com/office/drawing/2014/main" id="{9F57CB6D-DB55-4678-B085-B14C9C6BE4DD}"/>
                </a:ext>
              </a:extLst>
            </p:cNvPr>
            <p:cNvGrpSpPr/>
            <p:nvPr/>
          </p:nvGrpSpPr>
          <p:grpSpPr>
            <a:xfrm>
              <a:off x="1344297" y="1582169"/>
              <a:ext cx="9449409" cy="4465340"/>
              <a:chOff x="1344297" y="1582169"/>
              <a:chExt cx="9449409" cy="4025091"/>
            </a:xfrm>
          </p:grpSpPr>
          <p:sp>
            <p:nvSpPr>
              <p:cNvPr id="8" name="Round Diagonal Corner Rectangle 36">
                <a:extLst>
                  <a:ext uri="{FF2B5EF4-FFF2-40B4-BE49-F238E27FC236}">
                    <a16:creationId xmlns:a16="http://schemas.microsoft.com/office/drawing/2014/main" id="{6351DAE8-98B0-47DB-9F70-2AC8985818E4}"/>
                  </a:ext>
                </a:extLst>
              </p:cNvPr>
              <p:cNvSpPr/>
              <p:nvPr/>
            </p:nvSpPr>
            <p:spPr>
              <a:xfrm>
                <a:off x="1344297" y="1582169"/>
                <a:ext cx="9449409" cy="4025091"/>
              </a:xfrm>
              <a:prstGeom prst="roundRect">
                <a:avLst>
                  <a:gd name="adj" fmla="val 6979"/>
                </a:avLst>
              </a:prstGeom>
              <a:solidFill>
                <a:srgbClr val="2DA99D"/>
              </a:solidFill>
              <a:ln>
                <a:solidFill>
                  <a:srgbClr val="207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sp>
            <p:nvSpPr>
              <p:cNvPr id="9" name="Round Diagonal Corner Rectangle 36">
                <a:extLst>
                  <a:ext uri="{FF2B5EF4-FFF2-40B4-BE49-F238E27FC236}">
                    <a16:creationId xmlns:a16="http://schemas.microsoft.com/office/drawing/2014/main" id="{2769AADB-5D6E-4B0D-B8D8-569E3D6BF77A}"/>
                  </a:ext>
                </a:extLst>
              </p:cNvPr>
              <p:cNvSpPr/>
              <p:nvPr/>
            </p:nvSpPr>
            <p:spPr>
              <a:xfrm>
                <a:off x="1455770" y="1661139"/>
                <a:ext cx="9226463" cy="3867150"/>
              </a:xfrm>
              <a:prstGeom prst="roundRect">
                <a:avLst>
                  <a:gd name="adj" fmla="val 445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grpSp>
        <p:sp>
          <p:nvSpPr>
            <p:cNvPr id="7" name="Rectangle 6">
              <a:extLst>
                <a:ext uri="{FF2B5EF4-FFF2-40B4-BE49-F238E27FC236}">
                  <a16:creationId xmlns:a16="http://schemas.microsoft.com/office/drawing/2014/main" id="{5429AB50-DA5F-4DDA-88C7-A17B9AB1A43B}"/>
                </a:ext>
              </a:extLst>
            </p:cNvPr>
            <p:cNvSpPr/>
            <p:nvPr/>
          </p:nvSpPr>
          <p:spPr>
            <a:xfrm>
              <a:off x="1612468" y="1886936"/>
              <a:ext cx="1303708" cy="248316"/>
            </a:xfrm>
            <a:prstGeom prst="rect">
              <a:avLst/>
            </a:prstGeom>
          </p:spPr>
          <p:txBody>
            <a:bodyPr wrap="none">
              <a:spAutoFit/>
            </a:bodyPr>
            <a:lstStyle/>
            <a:p>
              <a:pPr defTabSz="1218926"/>
              <a:r>
                <a:rPr lang="en-US"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For set {1,3,5}:</a:t>
              </a:r>
            </a:p>
          </p:txBody>
        </p:sp>
      </p:grpSp>
      <p:graphicFrame>
        <p:nvGraphicFramePr>
          <p:cNvPr id="10" name="Table 9">
            <a:extLst>
              <a:ext uri="{FF2B5EF4-FFF2-40B4-BE49-F238E27FC236}">
                <a16:creationId xmlns:a16="http://schemas.microsoft.com/office/drawing/2014/main" id="{A0B0453F-15C3-4F60-A91D-3BCDF9387ACE}"/>
              </a:ext>
            </a:extLst>
          </p:cNvPr>
          <p:cNvGraphicFramePr>
            <a:graphicFrameLocks noGrp="1"/>
          </p:cNvGraphicFramePr>
          <p:nvPr>
            <p:extLst>
              <p:ext uri="{D42A27DB-BD31-4B8C-83A1-F6EECF244321}">
                <p14:modId xmlns:p14="http://schemas.microsoft.com/office/powerpoint/2010/main" val="1653963524"/>
              </p:ext>
            </p:extLst>
          </p:nvPr>
        </p:nvGraphicFramePr>
        <p:xfrm>
          <a:off x="11824405" y="2382430"/>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9497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9497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9497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9497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9497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9497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sp>
        <p:nvSpPr>
          <p:cNvPr id="11" name="Rectangle 10">
            <a:extLst>
              <a:ext uri="{FF2B5EF4-FFF2-40B4-BE49-F238E27FC236}">
                <a16:creationId xmlns:a16="http://schemas.microsoft.com/office/drawing/2014/main" id="{7EB01EB9-A1E8-4070-8233-50AAC119ADFF}"/>
              </a:ext>
            </a:extLst>
          </p:cNvPr>
          <p:cNvSpPr/>
          <p:nvPr/>
        </p:nvSpPr>
        <p:spPr>
          <a:xfrm>
            <a:off x="2249690" y="2422717"/>
            <a:ext cx="11242797" cy="5016758"/>
          </a:xfrm>
          <a:prstGeom prst="rect">
            <a:avLst/>
          </a:prstGeom>
        </p:spPr>
        <p:txBody>
          <a:bodyPr wrap="square">
            <a:spAutoFit/>
          </a:bodyPr>
          <a:lstStyle/>
          <a:p>
            <a:pPr marL="342900" indent="-342900" defTabSz="1218926">
              <a:buSzPct val="100000"/>
              <a:buFont typeface="Wingdings" panose="05000000000000000000" pitchFamily="2" charset="2"/>
              <a:buChar char="§"/>
              <a:defRP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1:  {1,3}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{1,3})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1 and 3  5</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support(1,3,5)/support(1,3) = 2/3 = 66.66% &gt; 60%</a:t>
            </a:r>
          </a:p>
          <a:p>
            <a:pPr defTabSz="430213">
              <a:spcAft>
                <a:spcPts val="400"/>
              </a:spcAft>
              <a:buSzPct val="100000"/>
            </a:pPr>
            <a:r>
              <a:rPr lang="en-US" sz="2000" b="1" dirty="0">
                <a:solidFill>
                  <a:schemeClr val="bg1"/>
                </a:solidFill>
                <a:latin typeface="Open Sans" panose="020B0606030504020204"/>
                <a:cs typeface="HP Simplified" pitchFamily="34" charset="0"/>
              </a:rPr>
              <a:t>Rule 1 is selected</a:t>
            </a:r>
          </a:p>
          <a:p>
            <a:pPr defTabSz="430213">
              <a:spcAft>
                <a:spcPts val="400"/>
              </a:spcAft>
              <a:buSzPct val="100000"/>
            </a:pPr>
            <a:endParaRPr lang="en-US" sz="2000" dirty="0">
              <a:solidFill>
                <a:schemeClr val="bg1"/>
              </a:solidFill>
              <a:cs typeface="HP Simplified" pitchFamily="34" charset="0"/>
            </a:endParaRPr>
          </a:p>
          <a:p>
            <a:pPr marL="342900" indent="-342900" defTabSz="430213">
              <a:spcAft>
                <a:spcPts val="400"/>
              </a:spcAft>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2:  {1,5}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{1,5})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1 and 5  3</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support(1,3,5)/support(1,5) = 2/2 = 100% &gt; 60%</a:t>
            </a:r>
          </a:p>
          <a:p>
            <a:pPr defTabSz="430213">
              <a:spcAft>
                <a:spcPts val="400"/>
              </a:spcAft>
              <a:buSzPct val="100000"/>
            </a:pPr>
            <a:r>
              <a:rPr lang="en-US" sz="2000" b="1" dirty="0">
                <a:solidFill>
                  <a:schemeClr val="bg1"/>
                </a:solidFill>
                <a:latin typeface="Open Sans" panose="020B0606030504020204"/>
                <a:cs typeface="HP Simplified" pitchFamily="34" charset="0"/>
              </a:rPr>
              <a:t>Rule 2 is selected</a:t>
            </a:r>
          </a:p>
          <a:p>
            <a:pPr defTabSz="430213">
              <a:spcAft>
                <a:spcPts val="400"/>
              </a:spcAft>
              <a:buSzPct val="100000"/>
            </a:pPr>
            <a:endParaRPr lang="en-US" sz="2000" dirty="0">
              <a:solidFill>
                <a:schemeClr val="bg1"/>
              </a:solidFill>
              <a:cs typeface="HP Simplified" pitchFamily="34" charset="0"/>
            </a:endParaRPr>
          </a:p>
          <a:p>
            <a:pPr marL="342900" indent="-342900" defTabSz="430213">
              <a:spcAft>
                <a:spcPts val="400"/>
              </a:spcAft>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3:  {3,5}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{3,5})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3 and 5  1</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support(1,3,5)/support(3,5) = 2/3 = 66.66% &gt; 60%</a:t>
            </a:r>
          </a:p>
          <a:p>
            <a:pPr defTabSz="430213">
              <a:spcAft>
                <a:spcPts val="400"/>
              </a:spcAft>
              <a:buSzPct val="100000"/>
            </a:pPr>
            <a:r>
              <a:rPr lang="en-US" sz="2000" b="1" dirty="0">
                <a:solidFill>
                  <a:schemeClr val="bg1"/>
                </a:solidFill>
                <a:latin typeface="Open Sans" panose="020B0606030504020204"/>
                <a:cs typeface="HP Simplified" pitchFamily="34" charset="0"/>
              </a:rPr>
              <a:t>Rule 3 is selected</a:t>
            </a:r>
          </a:p>
          <a:p>
            <a:pPr defTabSz="430213">
              <a:spcAft>
                <a:spcPts val="400"/>
              </a:spcAft>
              <a:buSzPct val="100000"/>
            </a:pPr>
            <a:endParaRPr lang="en-US" sz="2000" dirty="0">
              <a:solidFill>
                <a:schemeClr val="bg1"/>
              </a:solidFill>
              <a:cs typeface="HP Simplified" pitchFamily="34" charset="0"/>
            </a:endParaRPr>
          </a:p>
          <a:p>
            <a:pPr defTabSz="430213">
              <a:spcAft>
                <a:spcPts val="400"/>
              </a:spcAft>
              <a:buSzPct val="100000"/>
            </a:pPr>
            <a:endParaRPr lang="en-US" sz="2000" dirty="0">
              <a:solidFill>
                <a:schemeClr val="bg1"/>
              </a:solidFill>
              <a:cs typeface="HP Simplified" pitchFamily="34" charset="0"/>
            </a:endParaRPr>
          </a:p>
          <a:p>
            <a:pPr defTabSz="1218926">
              <a:buSzPct val="80000"/>
              <a:defRPr/>
            </a:pPr>
            <a:endParaRPr lang="en-US" sz="2000" kern="0" dirty="0">
              <a:solidFill>
                <a:schemeClr val="bg1"/>
              </a:solidFill>
              <a:latin typeface="Open Sans" panose="020B0606030504020204"/>
              <a:ea typeface="Tahoma" panose="020B0604030504040204" pitchFamily="34" charset="0"/>
              <a:cs typeface="Tahoma" panose="020B0604030504040204" pitchFamily="34" charset="0"/>
            </a:endParaRPr>
          </a:p>
        </p:txBody>
      </p:sp>
      <p:sp>
        <p:nvSpPr>
          <p:cNvPr id="12" name="Rectangle: Rounded Corners 11">
            <a:extLst>
              <a:ext uri="{FF2B5EF4-FFF2-40B4-BE49-F238E27FC236}">
                <a16:creationId xmlns:a16="http://schemas.microsoft.com/office/drawing/2014/main" id="{C75B46C9-1037-4532-917B-82382A722F72}"/>
              </a:ext>
            </a:extLst>
          </p:cNvPr>
          <p:cNvSpPr/>
          <p:nvPr/>
        </p:nvSpPr>
        <p:spPr>
          <a:xfrm>
            <a:off x="2952946" y="1189167"/>
            <a:ext cx="10350107" cy="665046"/>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kern="0" dirty="0">
                <a:solidFill>
                  <a:schemeClr val="tx1">
                    <a:lumMod val="65000"/>
                    <a:lumOff val="35000"/>
                  </a:schemeClr>
                </a:solidFill>
                <a:latin typeface="Open Sans"/>
                <a:ea typeface="Tahoma" panose="020B0604030504040204" pitchFamily="34" charset="0"/>
                <a:cs typeface="Tahoma" panose="020B0604030504040204" pitchFamily="34" charset="0"/>
              </a:rPr>
              <a:t>Based on the threshold value, few rules are selected</a:t>
            </a:r>
          </a:p>
        </p:txBody>
      </p:sp>
    </p:spTree>
    <p:extLst>
      <p:ext uri="{BB962C8B-B14F-4D97-AF65-F5344CB8AC3E}">
        <p14:creationId xmlns:p14="http://schemas.microsoft.com/office/powerpoint/2010/main" val="2596419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50B4F91-F69E-4025-93AB-851F60EB375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Apriori</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Algorithm: Rule Selection (Contd.)</a:t>
            </a:r>
          </a:p>
        </p:txBody>
      </p:sp>
      <p:pic>
        <p:nvPicPr>
          <p:cNvPr id="4" name="Shape 375">
            <a:extLst>
              <a:ext uri="{FF2B5EF4-FFF2-40B4-BE49-F238E27FC236}">
                <a16:creationId xmlns:a16="http://schemas.microsoft.com/office/drawing/2014/main" id="{1CA5A468-9264-4DD9-BB2D-A764A26147D7}"/>
              </a:ext>
            </a:extLst>
          </p:cNvPr>
          <p:cNvPicPr preferRelativeResize="0"/>
          <p:nvPr/>
        </p:nvPicPr>
        <p:blipFill rotWithShape="1">
          <a:blip r:embed="rId3">
            <a:alphaModFix/>
          </a:blip>
          <a:srcRect/>
          <a:stretch/>
        </p:blipFill>
        <p:spPr>
          <a:xfrm>
            <a:off x="4381903" y="829986"/>
            <a:ext cx="7617602" cy="261966"/>
          </a:xfrm>
          <a:prstGeom prst="rect">
            <a:avLst/>
          </a:prstGeom>
          <a:noFill/>
          <a:ln>
            <a:noFill/>
          </a:ln>
        </p:spPr>
      </p:pic>
      <p:grpSp>
        <p:nvGrpSpPr>
          <p:cNvPr id="5" name="Group 4">
            <a:extLst>
              <a:ext uri="{FF2B5EF4-FFF2-40B4-BE49-F238E27FC236}">
                <a16:creationId xmlns:a16="http://schemas.microsoft.com/office/drawing/2014/main" id="{850DC91E-7FBD-4814-8C90-A3BA69D7AD9D}"/>
              </a:ext>
            </a:extLst>
          </p:cNvPr>
          <p:cNvGrpSpPr/>
          <p:nvPr/>
        </p:nvGrpSpPr>
        <p:grpSpPr>
          <a:xfrm>
            <a:off x="1892191" y="1495031"/>
            <a:ext cx="12597025" cy="6641509"/>
            <a:chOff x="1344297" y="1582169"/>
            <a:chExt cx="9449409" cy="4465340"/>
          </a:xfrm>
        </p:grpSpPr>
        <p:grpSp>
          <p:nvGrpSpPr>
            <p:cNvPr id="6" name="Group 5">
              <a:extLst>
                <a:ext uri="{FF2B5EF4-FFF2-40B4-BE49-F238E27FC236}">
                  <a16:creationId xmlns:a16="http://schemas.microsoft.com/office/drawing/2014/main" id="{D6EFD1B3-B54B-40DE-83AF-8E44817C6E7D}"/>
                </a:ext>
              </a:extLst>
            </p:cNvPr>
            <p:cNvGrpSpPr/>
            <p:nvPr/>
          </p:nvGrpSpPr>
          <p:grpSpPr>
            <a:xfrm>
              <a:off x="1344297" y="1582169"/>
              <a:ext cx="9449409" cy="4465340"/>
              <a:chOff x="1344297" y="1582169"/>
              <a:chExt cx="9449409" cy="4025091"/>
            </a:xfrm>
          </p:grpSpPr>
          <p:sp>
            <p:nvSpPr>
              <p:cNvPr id="8" name="Round Diagonal Corner Rectangle 36">
                <a:extLst>
                  <a:ext uri="{FF2B5EF4-FFF2-40B4-BE49-F238E27FC236}">
                    <a16:creationId xmlns:a16="http://schemas.microsoft.com/office/drawing/2014/main" id="{B8990DB4-E6DF-415A-860E-093CB7019D48}"/>
                  </a:ext>
                </a:extLst>
              </p:cNvPr>
              <p:cNvSpPr/>
              <p:nvPr/>
            </p:nvSpPr>
            <p:spPr>
              <a:xfrm>
                <a:off x="1344297" y="1582169"/>
                <a:ext cx="9449409" cy="4025091"/>
              </a:xfrm>
              <a:prstGeom prst="roundRect">
                <a:avLst>
                  <a:gd name="adj" fmla="val 6979"/>
                </a:avLst>
              </a:prstGeom>
              <a:solidFill>
                <a:srgbClr val="2DA99D"/>
              </a:solidFill>
              <a:ln>
                <a:solidFill>
                  <a:srgbClr val="207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sp>
            <p:nvSpPr>
              <p:cNvPr id="9" name="Round Diagonal Corner Rectangle 36">
                <a:extLst>
                  <a:ext uri="{FF2B5EF4-FFF2-40B4-BE49-F238E27FC236}">
                    <a16:creationId xmlns:a16="http://schemas.microsoft.com/office/drawing/2014/main" id="{4EF8FFDB-0DBF-4A8D-9F0B-2B4A2C621341}"/>
                  </a:ext>
                </a:extLst>
              </p:cNvPr>
              <p:cNvSpPr/>
              <p:nvPr/>
            </p:nvSpPr>
            <p:spPr>
              <a:xfrm>
                <a:off x="1455770" y="1661139"/>
                <a:ext cx="9226463" cy="3867150"/>
              </a:xfrm>
              <a:prstGeom prst="roundRect">
                <a:avLst>
                  <a:gd name="adj" fmla="val 445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grpSp>
        <p:sp>
          <p:nvSpPr>
            <p:cNvPr id="7" name="Rectangle 6">
              <a:extLst>
                <a:ext uri="{FF2B5EF4-FFF2-40B4-BE49-F238E27FC236}">
                  <a16:creationId xmlns:a16="http://schemas.microsoft.com/office/drawing/2014/main" id="{9D1044A2-ABC4-4BEB-8770-8523A70B3CC8}"/>
                </a:ext>
              </a:extLst>
            </p:cNvPr>
            <p:cNvSpPr/>
            <p:nvPr/>
          </p:nvSpPr>
          <p:spPr>
            <a:xfrm>
              <a:off x="1612468" y="1886936"/>
              <a:ext cx="1303708" cy="248316"/>
            </a:xfrm>
            <a:prstGeom prst="rect">
              <a:avLst/>
            </a:prstGeom>
          </p:spPr>
          <p:txBody>
            <a:bodyPr wrap="none">
              <a:spAutoFit/>
            </a:bodyPr>
            <a:lstStyle/>
            <a:p>
              <a:pPr defTabSz="1218926"/>
              <a:r>
                <a:rPr lang="en-US" b="1"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For set {1,3,5}:</a:t>
              </a:r>
            </a:p>
          </p:txBody>
        </p:sp>
      </p:grpSp>
      <p:graphicFrame>
        <p:nvGraphicFramePr>
          <p:cNvPr id="10" name="Table 9">
            <a:extLst>
              <a:ext uri="{FF2B5EF4-FFF2-40B4-BE49-F238E27FC236}">
                <a16:creationId xmlns:a16="http://schemas.microsoft.com/office/drawing/2014/main" id="{977DC373-372E-4F5A-B37F-151C5511C8CE}"/>
              </a:ext>
            </a:extLst>
          </p:cNvPr>
          <p:cNvGraphicFramePr>
            <a:graphicFrameLocks noGrp="1"/>
          </p:cNvGraphicFramePr>
          <p:nvPr>
            <p:extLst>
              <p:ext uri="{D42A27DB-BD31-4B8C-83A1-F6EECF244321}">
                <p14:modId xmlns:p14="http://schemas.microsoft.com/office/powerpoint/2010/main" val="1693652009"/>
              </p:ext>
            </p:extLst>
          </p:nvPr>
        </p:nvGraphicFramePr>
        <p:xfrm>
          <a:off x="11824405" y="1789299"/>
          <a:ext cx="2338104" cy="2377440"/>
        </p:xfrm>
        <a:graphic>
          <a:graphicData uri="http://schemas.openxmlformats.org/drawingml/2006/table">
            <a:tbl>
              <a:tblPr firstRow="1" bandRow="1">
                <a:tableStyleId>{F5AB1C69-6EDB-4FF4-983F-18BD219EF322}</a:tableStyleId>
              </a:tblPr>
              <a:tblGrid>
                <a:gridCol w="1377912">
                  <a:extLst>
                    <a:ext uri="{9D8B030D-6E8A-4147-A177-3AD203B41FA5}">
                      <a16:colId xmlns:a16="http://schemas.microsoft.com/office/drawing/2014/main" val="4119203949"/>
                    </a:ext>
                  </a:extLst>
                </a:gridCol>
                <a:gridCol w="960192">
                  <a:extLst>
                    <a:ext uri="{9D8B030D-6E8A-4147-A177-3AD203B41FA5}">
                      <a16:colId xmlns:a16="http://schemas.microsoft.com/office/drawing/2014/main" val="858335898"/>
                    </a:ext>
                  </a:extLst>
                </a:gridCol>
              </a:tblGrid>
              <a:tr h="394970">
                <a:tc>
                  <a:txBody>
                    <a:bodyPr/>
                    <a:lstStyle/>
                    <a:p>
                      <a:pPr algn="ctr"/>
                      <a:r>
                        <a:rPr lang="en-US" sz="2000" dirty="0">
                          <a:latin typeface="Open Sans" panose="020B0606030504020204"/>
                        </a:rPr>
                        <a:t>TID</a:t>
                      </a:r>
                    </a:p>
                  </a:txBody>
                  <a:tcPr>
                    <a:solidFill>
                      <a:srgbClr val="5EB9C2"/>
                    </a:solidFill>
                  </a:tcPr>
                </a:tc>
                <a:tc>
                  <a:txBody>
                    <a:bodyPr/>
                    <a:lstStyle/>
                    <a:p>
                      <a:pPr algn="ctr"/>
                      <a:r>
                        <a:rPr lang="en-US" sz="2000" dirty="0">
                          <a:latin typeface="Open Sans" panose="020B0606030504020204"/>
                        </a:rPr>
                        <a:t>Items</a:t>
                      </a:r>
                    </a:p>
                  </a:txBody>
                  <a:tcPr/>
                </a:tc>
                <a:extLst>
                  <a:ext uri="{0D108BD9-81ED-4DB2-BD59-A6C34878D82A}">
                    <a16:rowId xmlns:a16="http://schemas.microsoft.com/office/drawing/2014/main" val="1618197274"/>
                  </a:ext>
                </a:extLst>
              </a:tr>
              <a:tr h="394970">
                <a:tc>
                  <a:txBody>
                    <a:bodyPr/>
                    <a:lstStyle/>
                    <a:p>
                      <a:pPr algn="ctr"/>
                      <a:r>
                        <a:rPr lang="en-US" sz="2000" dirty="0">
                          <a:solidFill>
                            <a:schemeClr val="tx1">
                              <a:lumMod val="65000"/>
                              <a:lumOff val="35000"/>
                            </a:schemeClr>
                          </a:solidFill>
                          <a:latin typeface="Open Sans" panose="020B0606030504020204"/>
                        </a:rPr>
                        <a:t>100</a:t>
                      </a:r>
                    </a:p>
                  </a:txBody>
                  <a:tcPr/>
                </a:tc>
                <a:tc>
                  <a:txBody>
                    <a:bodyPr/>
                    <a:lstStyle/>
                    <a:p>
                      <a:pPr algn="ctr"/>
                      <a:r>
                        <a:rPr lang="en-US" sz="2000" dirty="0">
                          <a:solidFill>
                            <a:schemeClr val="tx1">
                              <a:lumMod val="65000"/>
                              <a:lumOff val="35000"/>
                            </a:schemeClr>
                          </a:solidFill>
                          <a:latin typeface="Open Sans" panose="020B0606030504020204"/>
                        </a:rPr>
                        <a:t>1 3 4</a:t>
                      </a:r>
                    </a:p>
                  </a:txBody>
                  <a:tcPr/>
                </a:tc>
                <a:extLst>
                  <a:ext uri="{0D108BD9-81ED-4DB2-BD59-A6C34878D82A}">
                    <a16:rowId xmlns:a16="http://schemas.microsoft.com/office/drawing/2014/main" val="351900652"/>
                  </a:ext>
                </a:extLst>
              </a:tr>
              <a:tr h="394970">
                <a:tc>
                  <a:txBody>
                    <a:bodyPr/>
                    <a:lstStyle/>
                    <a:p>
                      <a:pPr algn="ctr"/>
                      <a:r>
                        <a:rPr lang="en-US" sz="2000" dirty="0">
                          <a:solidFill>
                            <a:schemeClr val="tx1">
                              <a:lumMod val="65000"/>
                              <a:lumOff val="35000"/>
                            </a:schemeClr>
                          </a:solidFill>
                          <a:latin typeface="Open Sans" panose="020B0606030504020204"/>
                        </a:rPr>
                        <a:t>200</a:t>
                      </a:r>
                    </a:p>
                  </a:txBody>
                  <a:tcPr/>
                </a:tc>
                <a:tc>
                  <a:txBody>
                    <a:bodyPr/>
                    <a:lstStyle/>
                    <a:p>
                      <a:pPr algn="ctr"/>
                      <a:r>
                        <a:rPr lang="en-US" sz="2000" dirty="0">
                          <a:solidFill>
                            <a:schemeClr val="tx1">
                              <a:lumMod val="65000"/>
                              <a:lumOff val="35000"/>
                            </a:schemeClr>
                          </a:solidFill>
                          <a:latin typeface="Open Sans" panose="020B0606030504020204"/>
                        </a:rPr>
                        <a:t>2 3 5</a:t>
                      </a:r>
                    </a:p>
                  </a:txBody>
                  <a:tcPr/>
                </a:tc>
                <a:extLst>
                  <a:ext uri="{0D108BD9-81ED-4DB2-BD59-A6C34878D82A}">
                    <a16:rowId xmlns:a16="http://schemas.microsoft.com/office/drawing/2014/main" val="3435675146"/>
                  </a:ext>
                </a:extLst>
              </a:tr>
              <a:tr h="394970">
                <a:tc>
                  <a:txBody>
                    <a:bodyPr/>
                    <a:lstStyle/>
                    <a:p>
                      <a:pPr algn="ctr"/>
                      <a:r>
                        <a:rPr lang="en-US" sz="2000" dirty="0">
                          <a:solidFill>
                            <a:schemeClr val="tx1">
                              <a:lumMod val="65000"/>
                              <a:lumOff val="35000"/>
                            </a:schemeClr>
                          </a:solidFill>
                          <a:latin typeface="Open Sans" panose="020B0606030504020204"/>
                        </a:rPr>
                        <a:t>300</a:t>
                      </a:r>
                    </a:p>
                  </a:txBody>
                  <a:tcPr/>
                </a:tc>
                <a:tc>
                  <a:txBody>
                    <a:bodyPr/>
                    <a:lstStyle/>
                    <a:p>
                      <a:pPr algn="ctr"/>
                      <a:r>
                        <a:rPr lang="en-US" sz="2000" dirty="0">
                          <a:solidFill>
                            <a:schemeClr val="tx1">
                              <a:lumMod val="65000"/>
                              <a:lumOff val="35000"/>
                            </a:schemeClr>
                          </a:solidFill>
                          <a:latin typeface="Open Sans" panose="020B0606030504020204"/>
                        </a:rPr>
                        <a:t>1 2 3 5</a:t>
                      </a:r>
                    </a:p>
                  </a:txBody>
                  <a:tcPr/>
                </a:tc>
                <a:extLst>
                  <a:ext uri="{0D108BD9-81ED-4DB2-BD59-A6C34878D82A}">
                    <a16:rowId xmlns:a16="http://schemas.microsoft.com/office/drawing/2014/main" val="766277484"/>
                  </a:ext>
                </a:extLst>
              </a:tr>
              <a:tr h="394970">
                <a:tc>
                  <a:txBody>
                    <a:bodyPr/>
                    <a:lstStyle/>
                    <a:p>
                      <a:pPr algn="ctr"/>
                      <a:r>
                        <a:rPr lang="en-US" sz="2000" dirty="0">
                          <a:solidFill>
                            <a:schemeClr val="tx1">
                              <a:lumMod val="65000"/>
                              <a:lumOff val="35000"/>
                            </a:schemeClr>
                          </a:solidFill>
                          <a:latin typeface="Open Sans" panose="020B0606030504020204"/>
                        </a:rPr>
                        <a:t>400</a:t>
                      </a:r>
                    </a:p>
                  </a:txBody>
                  <a:tcPr/>
                </a:tc>
                <a:tc>
                  <a:txBody>
                    <a:bodyPr/>
                    <a:lstStyle/>
                    <a:p>
                      <a:pPr algn="ctr"/>
                      <a:r>
                        <a:rPr lang="en-US" sz="2000" dirty="0">
                          <a:solidFill>
                            <a:schemeClr val="tx1">
                              <a:lumMod val="65000"/>
                              <a:lumOff val="35000"/>
                            </a:schemeClr>
                          </a:solidFill>
                          <a:latin typeface="Open Sans" panose="020B0606030504020204"/>
                        </a:rPr>
                        <a:t>2 5</a:t>
                      </a:r>
                    </a:p>
                  </a:txBody>
                  <a:tcPr/>
                </a:tc>
                <a:extLst>
                  <a:ext uri="{0D108BD9-81ED-4DB2-BD59-A6C34878D82A}">
                    <a16:rowId xmlns:a16="http://schemas.microsoft.com/office/drawing/2014/main" val="3016259155"/>
                  </a:ext>
                </a:extLst>
              </a:tr>
              <a:tr h="394970">
                <a:tc>
                  <a:txBody>
                    <a:bodyPr/>
                    <a:lstStyle/>
                    <a:p>
                      <a:pPr algn="ctr"/>
                      <a:r>
                        <a:rPr lang="en-US" sz="2000" dirty="0">
                          <a:solidFill>
                            <a:schemeClr val="tx1">
                              <a:lumMod val="65000"/>
                              <a:lumOff val="35000"/>
                            </a:schemeClr>
                          </a:solidFill>
                          <a:latin typeface="Open Sans" panose="020B0606030504020204"/>
                        </a:rPr>
                        <a:t>500</a:t>
                      </a:r>
                    </a:p>
                  </a:txBody>
                  <a:tcPr/>
                </a:tc>
                <a:tc>
                  <a:txBody>
                    <a:bodyPr/>
                    <a:lstStyle/>
                    <a:p>
                      <a:pPr algn="ctr"/>
                      <a:r>
                        <a:rPr lang="en-US" sz="2000" dirty="0">
                          <a:solidFill>
                            <a:schemeClr val="tx1">
                              <a:lumMod val="65000"/>
                              <a:lumOff val="35000"/>
                            </a:schemeClr>
                          </a:solidFill>
                          <a:latin typeface="Open Sans" panose="020B0606030504020204"/>
                        </a:rPr>
                        <a:t>1 3 5</a:t>
                      </a:r>
                    </a:p>
                  </a:txBody>
                  <a:tcPr/>
                </a:tc>
                <a:extLst>
                  <a:ext uri="{0D108BD9-81ED-4DB2-BD59-A6C34878D82A}">
                    <a16:rowId xmlns:a16="http://schemas.microsoft.com/office/drawing/2014/main" val="1502738759"/>
                  </a:ext>
                </a:extLst>
              </a:tr>
            </a:tbl>
          </a:graphicData>
        </a:graphic>
      </p:graphicFrame>
      <p:sp>
        <p:nvSpPr>
          <p:cNvPr id="11" name="Rectangle 10">
            <a:extLst>
              <a:ext uri="{FF2B5EF4-FFF2-40B4-BE49-F238E27FC236}">
                <a16:creationId xmlns:a16="http://schemas.microsoft.com/office/drawing/2014/main" id="{0744F457-0CCE-499C-A025-2B1194869AF9}"/>
              </a:ext>
            </a:extLst>
          </p:cNvPr>
          <p:cNvSpPr/>
          <p:nvPr/>
        </p:nvSpPr>
        <p:spPr>
          <a:xfrm>
            <a:off x="2249690" y="2422717"/>
            <a:ext cx="11242797" cy="4657685"/>
          </a:xfrm>
          <a:prstGeom prst="rect">
            <a:avLst/>
          </a:prstGeom>
        </p:spPr>
        <p:txBody>
          <a:bodyPr wrap="square">
            <a:spAutoFit/>
          </a:bodyPr>
          <a:lstStyle/>
          <a:p>
            <a:pPr marL="342900" indent="-342900" defTabSz="1218926">
              <a:buSzPct val="100000"/>
              <a:buFont typeface="Wingdings" panose="05000000000000000000" pitchFamily="2" charset="2"/>
              <a:buChar char="§"/>
              <a:defRP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4:  {1}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{1})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1   3 and 5</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support(1,3,5)/support(1) = 2/3 = 66.66% &gt; 60%</a:t>
            </a:r>
          </a:p>
          <a:p>
            <a:pPr defTabSz="430213">
              <a:spcAft>
                <a:spcPts val="400"/>
              </a:spcAft>
              <a:buSzPct val="100000"/>
            </a:pPr>
            <a:r>
              <a:rPr lang="en-US" sz="2000" b="1" dirty="0">
                <a:solidFill>
                  <a:schemeClr val="bg1"/>
                </a:solidFill>
                <a:latin typeface="Open Sans" panose="020B0606030504020204"/>
                <a:cs typeface="HP Simplified" pitchFamily="34" charset="0"/>
              </a:rPr>
              <a:t>Rule 4 is selected</a:t>
            </a:r>
          </a:p>
          <a:p>
            <a:pPr defTabSz="430213">
              <a:spcAft>
                <a:spcPts val="400"/>
              </a:spcAft>
              <a:buSzPct val="100000"/>
            </a:pPr>
            <a:endParaRPr lang="en-US" sz="2000" dirty="0">
              <a:solidFill>
                <a:schemeClr val="bg1"/>
              </a:solidFill>
              <a:latin typeface="Open Sans" panose="020B0606030504020204"/>
              <a:cs typeface="HP Simplified" pitchFamily="34" charset="0"/>
            </a:endParaRPr>
          </a:p>
          <a:p>
            <a:pPr marL="342900" indent="-342900" defTabSz="430213">
              <a:spcAft>
                <a:spcPts val="400"/>
              </a:spcAft>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5:  {3}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{3})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3   1 and 5 </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support(1,3,5)/support(3) = 2/4 = 50% &lt;60%</a:t>
            </a:r>
          </a:p>
          <a:p>
            <a:pPr defTabSz="430213">
              <a:spcAft>
                <a:spcPts val="400"/>
              </a:spcAft>
              <a:buSzPct val="100000"/>
            </a:pPr>
            <a:r>
              <a:rPr lang="en-US" sz="2000" b="1" dirty="0">
                <a:solidFill>
                  <a:schemeClr val="bg1"/>
                </a:solidFill>
                <a:latin typeface="Open Sans" panose="020B0606030504020204"/>
                <a:cs typeface="HP Simplified" pitchFamily="34" charset="0"/>
              </a:rPr>
              <a:t>Rule 5 is rejected</a:t>
            </a:r>
          </a:p>
          <a:p>
            <a:pPr defTabSz="430213">
              <a:spcAft>
                <a:spcPts val="400"/>
              </a:spcAft>
              <a:buSzPct val="100000"/>
            </a:pPr>
            <a:endParaRPr lang="en-US" sz="2000" dirty="0">
              <a:solidFill>
                <a:schemeClr val="bg1"/>
              </a:solidFill>
              <a:latin typeface="Open Sans" panose="020B0606030504020204"/>
              <a:cs typeface="HP Simplified" pitchFamily="34" charset="0"/>
            </a:endParaRPr>
          </a:p>
          <a:p>
            <a:pPr marL="342900" indent="-342900" defTabSz="430213">
              <a:spcAft>
                <a:spcPts val="400"/>
              </a:spcAft>
              <a:buSzPct val="100000"/>
              <a:buFont typeface="Wingdings" panose="05000000000000000000" pitchFamily="2" charset="2"/>
              <a:buChar char="§"/>
            </a:pPr>
            <a:r>
              <a:rPr lang="en-US" sz="2000" kern="0" dirty="0">
                <a:solidFill>
                  <a:schemeClr val="bg1"/>
                </a:solidFill>
                <a:latin typeface="Open Sans" panose="020B0606030504020204"/>
                <a:ea typeface="Tahoma" panose="020B0604030504040204" pitchFamily="34" charset="0"/>
                <a:cs typeface="Tahoma" panose="020B0604030504040204" pitchFamily="34" charset="0"/>
              </a:rPr>
              <a:t>Rule 6:  {5}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({1,3,5} - </a:t>
            </a:r>
            <a:r>
              <a:rPr lang="en-US" sz="2000" kern="0" dirty="0">
                <a:solidFill>
                  <a:schemeClr val="bg1"/>
                </a:solidFill>
                <a:latin typeface="Open Sans" panose="020B0606030504020204"/>
                <a:ea typeface="Tahoma" panose="020B0604030504040204" pitchFamily="34" charset="0"/>
                <a:cs typeface="Tahoma" panose="020B0604030504040204" pitchFamily="34" charset="0"/>
              </a:rPr>
              <a:t>{5}) </a:t>
            </a:r>
            <a:r>
              <a:rPr lang="en-US" sz="2000" kern="0" dirty="0">
                <a:solidFill>
                  <a:schemeClr val="bg1"/>
                </a:solidFill>
                <a:latin typeface="Open Sans" panose="020B0606030504020204"/>
                <a:ea typeface="Tahoma" panose="020B0604030504040204" pitchFamily="34" charset="0"/>
                <a:cs typeface="Tahoma" panose="020B0604030504040204" pitchFamily="34" charset="0"/>
                <a:sym typeface="Symbol" panose="05050102010706020507" pitchFamily="18" charset="2"/>
              </a:rPr>
              <a:t> means 5  1 and 3</a:t>
            </a:r>
          </a:p>
          <a:p>
            <a:pPr defTabSz="430213">
              <a:spcAft>
                <a:spcPts val="400"/>
              </a:spcAft>
              <a:buSzPct val="100000"/>
            </a:pPr>
            <a:r>
              <a:rPr lang="en-US" sz="2000" dirty="0">
                <a:solidFill>
                  <a:schemeClr val="bg1"/>
                </a:solidFill>
                <a:latin typeface="Open Sans" panose="020B0606030504020204"/>
                <a:cs typeface="HP Simplified" pitchFamily="34" charset="0"/>
              </a:rPr>
              <a:t>Confidence = support(1,3,5)/support(5) = 2/4 = 50% &lt; 60%</a:t>
            </a:r>
          </a:p>
          <a:p>
            <a:pPr defTabSz="430213">
              <a:spcAft>
                <a:spcPts val="400"/>
              </a:spcAft>
              <a:buSzPct val="100000"/>
            </a:pPr>
            <a:r>
              <a:rPr lang="en-US" sz="2000" b="1" dirty="0">
                <a:solidFill>
                  <a:schemeClr val="bg1"/>
                </a:solidFill>
                <a:latin typeface="Open Sans" panose="020B0606030504020204"/>
                <a:cs typeface="HP Simplified" pitchFamily="34" charset="0"/>
              </a:rPr>
              <a:t>Rule 6 is rejected</a:t>
            </a:r>
          </a:p>
          <a:p>
            <a:pPr defTabSz="430213">
              <a:spcAft>
                <a:spcPts val="400"/>
              </a:spcAft>
              <a:buSzPct val="100000"/>
            </a:pPr>
            <a:endParaRPr lang="en-US" sz="2000" dirty="0">
              <a:solidFill>
                <a:schemeClr val="bg1"/>
              </a:solidFill>
              <a:cs typeface="HP Simplified" pitchFamily="34" charset="0"/>
            </a:endParaRPr>
          </a:p>
          <a:p>
            <a:pPr defTabSz="1218926">
              <a:buSzPct val="80000"/>
              <a:defRPr/>
            </a:pPr>
            <a:endParaRPr lang="en-US" sz="2000" kern="0" dirty="0">
              <a:solidFill>
                <a:schemeClr val="bg1"/>
              </a:solidFill>
              <a:latin typeface="Open Sans" panose="020B0606030504020204"/>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78251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Collaborative Filtering</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7" y="3670642"/>
            <a:ext cx="12378950" cy="3243114"/>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Consider the ratings dataset below, containing the data on: </a:t>
            </a:r>
            <a:r>
              <a:rPr lang="en-IN" sz="2000" dirty="0" err="1">
                <a:solidFill>
                  <a:schemeClr val="tx1">
                    <a:lumMod val="65000"/>
                    <a:lumOff val="35000"/>
                  </a:schemeClr>
                </a:solidFill>
                <a:latin typeface="Open Sans" panose="020B0604020202020204"/>
              </a:rPr>
              <a:t>UserID</a:t>
            </a:r>
            <a:r>
              <a:rPr lang="en-IN" sz="2000" dirty="0">
                <a:solidFill>
                  <a:schemeClr val="tx1">
                    <a:lumMod val="65000"/>
                    <a:lumOff val="35000"/>
                  </a:schemeClr>
                </a:solidFill>
                <a:latin typeface="Open Sans" panose="020B0604020202020204"/>
              </a:rPr>
              <a:t>, </a:t>
            </a:r>
            <a:r>
              <a:rPr lang="en-IN" sz="2000" dirty="0" err="1">
                <a:solidFill>
                  <a:schemeClr val="tx1">
                    <a:lumMod val="65000"/>
                    <a:lumOff val="35000"/>
                  </a:schemeClr>
                </a:solidFill>
                <a:latin typeface="Open Sans" panose="020B0604020202020204"/>
              </a:rPr>
              <a:t>MovieID</a:t>
            </a:r>
            <a:r>
              <a:rPr lang="en-IN" sz="2000" dirty="0">
                <a:solidFill>
                  <a:schemeClr val="tx1">
                    <a:lumMod val="65000"/>
                    <a:lumOff val="35000"/>
                  </a:schemeClr>
                </a:solidFill>
                <a:latin typeface="Open Sans" panose="020B0604020202020204"/>
              </a:rPr>
              <a:t>, Rating and Timestamp. </a:t>
            </a:r>
            <a:r>
              <a:rPr lang="en-US" altLang="en-US" sz="2000" dirty="0">
                <a:solidFill>
                  <a:schemeClr val="tx1">
                    <a:lumMod val="65000"/>
                    <a:lumOff val="35000"/>
                  </a:schemeClr>
                </a:solidFill>
                <a:latin typeface="Open Sans" panose="020B0604020202020204"/>
                <a:cs typeface="Times New Roman" panose="02020603050405020304" pitchFamily="18" charset="0"/>
              </a:rPr>
              <a:t>Each line of this file represents one rating of one movie by one user, and has the following format</a:t>
            </a:r>
            <a:r>
              <a:rPr lang="en-US" altLang="en-US" sz="2000" dirty="0">
                <a:solidFill>
                  <a:schemeClr val="tx1">
                    <a:lumMod val="65000"/>
                    <a:lumOff val="35000"/>
                  </a:schemeClr>
                </a:solidFill>
                <a:latin typeface="Open Sans" panose="020B0604020202020204"/>
              </a:rPr>
              <a:t>: </a:t>
            </a:r>
            <a:r>
              <a:rPr lang="en-US" altLang="en-US" sz="2000" dirty="0" err="1">
                <a:solidFill>
                  <a:schemeClr val="tx1">
                    <a:lumMod val="65000"/>
                    <a:lumOff val="35000"/>
                  </a:schemeClr>
                </a:solidFill>
                <a:latin typeface="Open Sans" panose="020B0604020202020204"/>
                <a:cs typeface="Times New Roman" panose="02020603050405020304" pitchFamily="18" charset="0"/>
              </a:rPr>
              <a:t>UserID</a:t>
            </a:r>
            <a:r>
              <a:rPr lang="en-US" altLang="en-US" sz="2000" dirty="0">
                <a:solidFill>
                  <a:schemeClr val="tx1">
                    <a:lumMod val="65000"/>
                    <a:lumOff val="35000"/>
                  </a:schemeClr>
                </a:solidFill>
                <a:latin typeface="Open Sans" panose="020B0604020202020204"/>
                <a:cs typeface="Times New Roman" panose="02020603050405020304" pitchFamily="18" charset="0"/>
              </a:rPr>
              <a:t>::</a:t>
            </a:r>
            <a:r>
              <a:rPr lang="en-US" altLang="en-US" sz="2000" dirty="0" err="1">
                <a:solidFill>
                  <a:schemeClr val="tx1">
                    <a:lumMod val="65000"/>
                    <a:lumOff val="35000"/>
                  </a:schemeClr>
                </a:solidFill>
                <a:latin typeface="Open Sans" panose="020B0604020202020204"/>
                <a:cs typeface="Times New Roman" panose="02020603050405020304" pitchFamily="18" charset="0"/>
              </a:rPr>
              <a:t>MovieID</a:t>
            </a:r>
            <a:r>
              <a:rPr lang="en-US" altLang="en-US" sz="2000" dirty="0">
                <a:solidFill>
                  <a:schemeClr val="tx1">
                    <a:lumMod val="65000"/>
                    <a:lumOff val="35000"/>
                  </a:schemeClr>
                </a:solidFill>
                <a:latin typeface="Open Sans" panose="020B0604020202020204"/>
                <a:cs typeface="Times New Roman" panose="02020603050405020304" pitchFamily="18" charset="0"/>
              </a:rPr>
              <a:t>::Rating::Timestamp</a:t>
            </a:r>
          </a:p>
          <a:p>
            <a:r>
              <a:rPr lang="en-IN" sz="2000" dirty="0">
                <a:solidFill>
                  <a:schemeClr val="tx1">
                    <a:lumMod val="65000"/>
                    <a:lumOff val="35000"/>
                  </a:schemeClr>
                </a:solidFill>
                <a:latin typeface="Open Sans" panose="020B0604020202020204"/>
              </a:rPr>
              <a:t>Ratings are made on a 5 star scale with half star increments. </a:t>
            </a:r>
          </a:p>
          <a:p>
            <a:r>
              <a:rPr lang="en-IN" sz="2000" dirty="0" err="1">
                <a:solidFill>
                  <a:schemeClr val="tx1">
                    <a:lumMod val="65000"/>
                    <a:lumOff val="35000"/>
                  </a:schemeClr>
                </a:solidFill>
                <a:latin typeface="Open Sans" panose="020B0604020202020204"/>
              </a:rPr>
              <a:t>UserID</a:t>
            </a:r>
            <a:r>
              <a:rPr lang="en-IN" sz="2000" dirty="0">
                <a:solidFill>
                  <a:schemeClr val="tx1">
                    <a:lumMod val="65000"/>
                    <a:lumOff val="35000"/>
                  </a:schemeClr>
                </a:solidFill>
                <a:latin typeface="Open Sans" panose="020B0604020202020204"/>
              </a:rPr>
              <a:t>: represents ID of the user</a:t>
            </a:r>
          </a:p>
          <a:p>
            <a:r>
              <a:rPr lang="en-IN" sz="2000" dirty="0" err="1">
                <a:solidFill>
                  <a:schemeClr val="tx1">
                    <a:lumMod val="65000"/>
                    <a:lumOff val="35000"/>
                  </a:schemeClr>
                </a:solidFill>
                <a:latin typeface="Open Sans" panose="020B0604020202020204"/>
              </a:rPr>
              <a:t>MovieID</a:t>
            </a:r>
            <a:r>
              <a:rPr lang="en-IN" sz="2000" dirty="0">
                <a:solidFill>
                  <a:schemeClr val="tx1">
                    <a:lumMod val="65000"/>
                    <a:lumOff val="35000"/>
                  </a:schemeClr>
                </a:solidFill>
                <a:latin typeface="Open Sans" panose="020B0604020202020204"/>
              </a:rPr>
              <a:t>: represents ID of the movie</a:t>
            </a:r>
          </a:p>
          <a:p>
            <a:r>
              <a:rPr lang="en-IN" sz="2000" dirty="0">
                <a:solidFill>
                  <a:schemeClr val="tx1">
                    <a:lumMod val="65000"/>
                    <a:lumOff val="35000"/>
                  </a:schemeClr>
                </a:solidFill>
                <a:latin typeface="Open Sans" panose="020B0604020202020204"/>
              </a:rPr>
              <a:t>Timestamp: represents seconds from midnight Coordinated Universal Time (UTC) of January 1, 1970.</a:t>
            </a:r>
            <a:endParaRPr lang="en-US" altLang="en-US" sz="2000" dirty="0">
              <a:solidFill>
                <a:schemeClr val="tx1">
                  <a:lumMod val="65000"/>
                  <a:lumOff val="35000"/>
                </a:schemeClr>
              </a:solidFill>
              <a:latin typeface="Open Sans" panose="020B0604020202020204"/>
            </a:endParaRPr>
          </a:p>
          <a:p>
            <a:pPr lvl="0"/>
            <a:endParaRPr lang="en-US" sz="2000" kern="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a:cs typeface="Open Sans"/>
                <a:sym typeface="Open Sans"/>
              </a:rPr>
              <a:t>P</a:t>
            </a:r>
            <a:r>
              <a:rPr lang="en-IN" sz="2000" dirty="0" err="1">
                <a:solidFill>
                  <a:schemeClr val="tx1">
                    <a:lumMod val="65000"/>
                    <a:lumOff val="35000"/>
                  </a:schemeClr>
                </a:solidFill>
                <a:latin typeface="Open Sans" panose="020B0604020202020204"/>
              </a:rPr>
              <a:t>redict</a:t>
            </a:r>
            <a:r>
              <a:rPr lang="en-IN" sz="2000" dirty="0">
                <a:solidFill>
                  <a:schemeClr val="tx1">
                    <a:lumMod val="65000"/>
                    <a:lumOff val="35000"/>
                  </a:schemeClr>
                </a:solidFill>
                <a:latin typeface="Open Sans" panose="020B0604020202020204"/>
              </a:rPr>
              <a:t> a User-movie recommendation model.</a:t>
            </a:r>
          </a:p>
          <a:p>
            <a:pPr defTabSz="914400">
              <a:buClr>
                <a:srgbClr val="000000"/>
              </a:buClr>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dirty="0"/>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06205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20 mins.</a:t>
            </a:r>
            <a:endParaRPr lang="en-IN" sz="2800" dirty="0"/>
          </a:p>
        </p:txBody>
      </p:sp>
    </p:spTree>
    <p:extLst>
      <p:ext uri="{BB962C8B-B14F-4D97-AF65-F5344CB8AC3E}">
        <p14:creationId xmlns:p14="http://schemas.microsoft.com/office/powerpoint/2010/main" val="3675412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dirty="0">
                <a:solidFill>
                  <a:srgbClr val="3F3F3F"/>
                </a:solidFill>
              </a:rPr>
              <a:t>Collaborative Filtering</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Consider the ratings dataset below, containing the data on: </a:t>
            </a:r>
            <a:r>
              <a:rPr lang="en-IN" sz="2000" dirty="0" err="1">
                <a:solidFill>
                  <a:schemeClr val="tx1">
                    <a:lumMod val="65000"/>
                    <a:lumOff val="35000"/>
                  </a:schemeClr>
                </a:solidFill>
                <a:latin typeface="Open Sans" panose="020B0604020202020204"/>
              </a:rPr>
              <a:t>UserID</a:t>
            </a:r>
            <a:r>
              <a:rPr lang="en-IN" sz="2000" dirty="0">
                <a:solidFill>
                  <a:schemeClr val="tx1">
                    <a:lumMod val="65000"/>
                    <a:lumOff val="35000"/>
                  </a:schemeClr>
                </a:solidFill>
                <a:latin typeface="Open Sans" panose="020B0604020202020204"/>
              </a:rPr>
              <a:t>, </a:t>
            </a:r>
            <a:r>
              <a:rPr lang="en-IN" sz="2000" dirty="0" err="1">
                <a:solidFill>
                  <a:schemeClr val="tx1">
                    <a:lumMod val="65000"/>
                    <a:lumOff val="35000"/>
                  </a:schemeClr>
                </a:solidFill>
                <a:latin typeface="Open Sans" panose="020B0604020202020204"/>
              </a:rPr>
              <a:t>MovieID</a:t>
            </a:r>
            <a:r>
              <a:rPr lang="en-IN" sz="2000" dirty="0">
                <a:solidFill>
                  <a:schemeClr val="tx1">
                    <a:lumMod val="65000"/>
                    <a:lumOff val="35000"/>
                  </a:schemeClr>
                </a:solidFill>
                <a:latin typeface="Open Sans" panose="020B0604020202020204"/>
              </a:rPr>
              <a:t>, Rating and Timestamp. </a:t>
            </a:r>
            <a:r>
              <a:rPr lang="en-US" altLang="en-US" sz="2000" dirty="0">
                <a:solidFill>
                  <a:schemeClr val="tx1">
                    <a:lumMod val="65000"/>
                    <a:lumOff val="35000"/>
                  </a:schemeClr>
                </a:solidFill>
                <a:latin typeface="Open Sans" panose="020B0604020202020204"/>
                <a:cs typeface="Times New Roman" panose="02020603050405020304" pitchFamily="18" charset="0"/>
              </a:rPr>
              <a:t>Each line of this file represents one rating of one movie by one user, and has the following format</a:t>
            </a:r>
            <a:r>
              <a:rPr lang="en-US" altLang="en-US" sz="2000" dirty="0">
                <a:solidFill>
                  <a:schemeClr val="tx1">
                    <a:lumMod val="65000"/>
                    <a:lumOff val="35000"/>
                  </a:schemeClr>
                </a:solidFill>
                <a:latin typeface="Open Sans" panose="020B0604020202020204"/>
              </a:rPr>
              <a:t>: </a:t>
            </a:r>
            <a:r>
              <a:rPr lang="en-US" altLang="en-US" sz="2000" dirty="0" err="1">
                <a:solidFill>
                  <a:schemeClr val="tx1">
                    <a:lumMod val="65000"/>
                    <a:lumOff val="35000"/>
                  </a:schemeClr>
                </a:solidFill>
                <a:latin typeface="Open Sans" panose="020B0604020202020204"/>
                <a:cs typeface="Times New Roman" panose="02020603050405020304" pitchFamily="18" charset="0"/>
              </a:rPr>
              <a:t>UserID</a:t>
            </a:r>
            <a:r>
              <a:rPr lang="en-US" altLang="en-US" sz="2000" dirty="0">
                <a:solidFill>
                  <a:schemeClr val="tx1">
                    <a:lumMod val="65000"/>
                    <a:lumOff val="35000"/>
                  </a:schemeClr>
                </a:solidFill>
                <a:latin typeface="Open Sans" panose="020B0604020202020204"/>
                <a:cs typeface="Times New Roman" panose="02020603050405020304" pitchFamily="18" charset="0"/>
              </a:rPr>
              <a:t>::</a:t>
            </a:r>
            <a:r>
              <a:rPr lang="en-US" altLang="en-US" sz="2000" dirty="0" err="1">
                <a:solidFill>
                  <a:schemeClr val="tx1">
                    <a:lumMod val="65000"/>
                    <a:lumOff val="35000"/>
                  </a:schemeClr>
                </a:solidFill>
                <a:latin typeface="Open Sans" panose="020B0604020202020204"/>
                <a:cs typeface="Times New Roman" panose="02020603050405020304" pitchFamily="18" charset="0"/>
              </a:rPr>
              <a:t>MovieID</a:t>
            </a:r>
            <a:r>
              <a:rPr lang="en-US" altLang="en-US" sz="2000" dirty="0">
                <a:solidFill>
                  <a:schemeClr val="tx1">
                    <a:lumMod val="65000"/>
                    <a:lumOff val="35000"/>
                  </a:schemeClr>
                </a:solidFill>
                <a:latin typeface="Open Sans" panose="020B0604020202020204"/>
                <a:cs typeface="Times New Roman" panose="02020603050405020304" pitchFamily="18" charset="0"/>
              </a:rPr>
              <a:t>::Rating::Timestamp</a:t>
            </a:r>
          </a:p>
          <a:p>
            <a:r>
              <a:rPr lang="en-IN" sz="2000" dirty="0">
                <a:solidFill>
                  <a:schemeClr val="tx1">
                    <a:lumMod val="65000"/>
                    <a:lumOff val="35000"/>
                  </a:schemeClr>
                </a:solidFill>
                <a:latin typeface="Open Sans" panose="020B0604020202020204"/>
              </a:rPr>
              <a:t>Ratings are made on a 5 star scale with half star increments. </a:t>
            </a:r>
          </a:p>
          <a:p>
            <a:r>
              <a:rPr lang="en-IN" sz="2000" dirty="0" err="1">
                <a:solidFill>
                  <a:schemeClr val="tx1">
                    <a:lumMod val="65000"/>
                    <a:lumOff val="35000"/>
                  </a:schemeClr>
                </a:solidFill>
                <a:latin typeface="Open Sans" panose="020B0604020202020204"/>
              </a:rPr>
              <a:t>UserID</a:t>
            </a:r>
            <a:r>
              <a:rPr lang="en-IN" sz="2000" dirty="0">
                <a:solidFill>
                  <a:schemeClr val="tx1">
                    <a:lumMod val="65000"/>
                    <a:lumOff val="35000"/>
                  </a:schemeClr>
                </a:solidFill>
                <a:latin typeface="Open Sans" panose="020B0604020202020204"/>
              </a:rPr>
              <a:t>: represents ID of the user</a:t>
            </a:r>
          </a:p>
          <a:p>
            <a:r>
              <a:rPr lang="en-IN" sz="2000" dirty="0" err="1">
                <a:solidFill>
                  <a:schemeClr val="tx1">
                    <a:lumMod val="65000"/>
                    <a:lumOff val="35000"/>
                  </a:schemeClr>
                </a:solidFill>
                <a:latin typeface="Open Sans" panose="020B0604020202020204"/>
              </a:rPr>
              <a:t>MovieID</a:t>
            </a:r>
            <a:r>
              <a:rPr lang="en-IN" sz="2000" dirty="0">
                <a:solidFill>
                  <a:schemeClr val="tx1">
                    <a:lumMod val="65000"/>
                    <a:lumOff val="35000"/>
                  </a:schemeClr>
                </a:solidFill>
                <a:latin typeface="Open Sans" panose="020B0604020202020204"/>
              </a:rPr>
              <a:t>: represents ID of the movie</a:t>
            </a:r>
          </a:p>
          <a:p>
            <a:r>
              <a:rPr lang="en-IN" sz="2000" dirty="0">
                <a:solidFill>
                  <a:schemeClr val="tx1">
                    <a:lumMod val="65000"/>
                    <a:lumOff val="35000"/>
                  </a:schemeClr>
                </a:solidFill>
                <a:latin typeface="Open Sans" panose="020B0604020202020204"/>
              </a:rPr>
              <a:t>Timestamp: represents seconds from midnight Coordinated Universal Time (UTC) of January 1, 1970.</a:t>
            </a:r>
            <a:endParaRPr lang="en-US" altLang="en-US" sz="2000" dirty="0">
              <a:solidFill>
                <a:schemeClr val="tx1">
                  <a:lumMod val="65000"/>
                  <a:lumOff val="35000"/>
                </a:schemeClr>
              </a:solidFill>
              <a:latin typeface="Open Sans" panose="020B0604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000" b="1" i="0" u="none" strike="noStrike" kern="0" cap="none" spc="0" normalizeH="0" baseline="0" noProof="0" dirty="0">
              <a:ln>
                <a:noFill/>
              </a:ln>
              <a:solidFill>
                <a:srgbClr val="000000">
                  <a:lumMod val="65000"/>
                  <a:lumOff val="35000"/>
                </a:srgbClr>
              </a:solidFill>
              <a:effectLst/>
              <a:uLnTx/>
              <a:uFillTx/>
              <a:latin typeface="Open Sans" panose="020B0606030504020204"/>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a:cs typeface="Open Sans"/>
                <a:sym typeface="Open Sans"/>
              </a:rPr>
              <a:t>P</a:t>
            </a:r>
            <a:r>
              <a:rPr lang="en-IN" sz="2000" dirty="0" err="1">
                <a:solidFill>
                  <a:schemeClr val="tx1">
                    <a:lumMod val="65000"/>
                    <a:lumOff val="35000"/>
                  </a:schemeClr>
                </a:solidFill>
                <a:latin typeface="Open Sans" panose="020B0604020202020204"/>
              </a:rPr>
              <a:t>redict</a:t>
            </a:r>
            <a:r>
              <a:rPr lang="en-IN" sz="2000" dirty="0">
                <a:solidFill>
                  <a:schemeClr val="tx1">
                    <a:lumMod val="65000"/>
                    <a:lumOff val="35000"/>
                  </a:schemeClr>
                </a:solidFill>
                <a:latin typeface="Open Sans" panose="020B0604020202020204"/>
              </a:rPr>
              <a:t> a movie-movie recommendation model.</a:t>
            </a:r>
          </a:p>
          <a:p>
            <a:pPr defTabSz="914400">
              <a:buClr>
                <a:srgbClr val="000000"/>
              </a:buCl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lumMod val="65000"/>
                    <a:lumOff val="35000"/>
                  </a:srgbClr>
                </a:solidFill>
                <a:effectLst/>
                <a:uLnTx/>
                <a:uFillTx/>
                <a:latin typeface="Open Sans"/>
                <a:ea typeface="Open Sans"/>
                <a:cs typeface="Open Sans"/>
                <a:sym typeface="Open Sans"/>
              </a:rPr>
              <a:t>This practice is not graded. It is only intended for you to apply the knowledge you have gained to solve real-world problems.</a:t>
            </a: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lumMod val="65000"/>
                  <a:lumOff val="35000"/>
                </a:srgbClr>
              </a:solidFill>
              <a:effectLst/>
              <a:uLnTx/>
              <a:uFillTx/>
              <a:latin typeface="Arial"/>
              <a:ea typeface="+mn-ea"/>
              <a:cs typeface="Arial"/>
              <a:sym typeface="Arial"/>
            </a:endParaRPr>
          </a:p>
        </p:txBody>
      </p:sp>
    </p:spTree>
    <p:extLst>
      <p:ext uri="{BB962C8B-B14F-4D97-AF65-F5344CB8AC3E}">
        <p14:creationId xmlns:p14="http://schemas.microsoft.com/office/powerpoint/2010/main" val="895111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F2AB585-F1CE-40C6-91F4-12653A1C3D6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01</a:t>
            </a:r>
          </a:p>
        </p:txBody>
      </p:sp>
      <p:pic>
        <p:nvPicPr>
          <p:cNvPr id="4" name="Shape 375">
            <a:extLst>
              <a:ext uri="{FF2B5EF4-FFF2-40B4-BE49-F238E27FC236}">
                <a16:creationId xmlns:a16="http://schemas.microsoft.com/office/drawing/2014/main" id="{55FE6B7F-664F-4FD2-B0F2-3F7AF432C5B7}"/>
              </a:ext>
            </a:extLst>
          </p:cNvPr>
          <p:cNvPicPr preferRelativeResize="0"/>
          <p:nvPr/>
        </p:nvPicPr>
        <p:blipFill rotWithShape="1">
          <a:blip r:embed="rId2">
            <a:alphaModFix/>
          </a:blip>
          <a:srcRect/>
          <a:stretch/>
        </p:blipFill>
        <p:spPr>
          <a:xfrm>
            <a:off x="7335712" y="829986"/>
            <a:ext cx="1698606" cy="253919"/>
          </a:xfrm>
          <a:prstGeom prst="rect">
            <a:avLst/>
          </a:prstGeom>
          <a:noFill/>
          <a:ln>
            <a:noFill/>
          </a:ln>
        </p:spPr>
      </p:pic>
      <p:grpSp>
        <p:nvGrpSpPr>
          <p:cNvPr id="2" name="Group 1">
            <a:extLst>
              <a:ext uri="{FF2B5EF4-FFF2-40B4-BE49-F238E27FC236}">
                <a16:creationId xmlns:a16="http://schemas.microsoft.com/office/drawing/2014/main" id="{76434DD7-9201-4BEF-A04C-D1E7CD6CB5D2}"/>
              </a:ext>
            </a:extLst>
          </p:cNvPr>
          <p:cNvGrpSpPr/>
          <p:nvPr/>
        </p:nvGrpSpPr>
        <p:grpSpPr>
          <a:xfrm>
            <a:off x="1250542" y="2627256"/>
            <a:ext cx="13754912" cy="2554643"/>
            <a:chOff x="1250544" y="2792609"/>
            <a:chExt cx="13754912" cy="2554643"/>
          </a:xfrm>
        </p:grpSpPr>
        <p:grpSp>
          <p:nvGrpSpPr>
            <p:cNvPr id="6" name="Group 5">
              <a:extLst>
                <a:ext uri="{FF2B5EF4-FFF2-40B4-BE49-F238E27FC236}">
                  <a16:creationId xmlns:a16="http://schemas.microsoft.com/office/drawing/2014/main" id="{FE44288A-254B-49BC-AB8F-550E3794A1F7}"/>
                </a:ext>
              </a:extLst>
            </p:cNvPr>
            <p:cNvGrpSpPr/>
            <p:nvPr/>
          </p:nvGrpSpPr>
          <p:grpSpPr>
            <a:xfrm>
              <a:off x="7374551" y="2792609"/>
              <a:ext cx="1559705" cy="862158"/>
              <a:chOff x="7530784" y="3794728"/>
              <a:chExt cx="1194432" cy="685800"/>
            </a:xfrm>
          </p:grpSpPr>
          <p:sp>
            <p:nvSpPr>
              <p:cNvPr id="12" name="Rounded Rectangle 124">
                <a:extLst>
                  <a:ext uri="{FF2B5EF4-FFF2-40B4-BE49-F238E27FC236}">
                    <a16:creationId xmlns:a16="http://schemas.microsoft.com/office/drawing/2014/main" id="{08FD1E99-6223-4935-9730-3D8BD964B3C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5A28A7B-3A2D-4ED1-BF7B-845A784AC4CF}"/>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 name="Group 6">
              <a:extLst>
                <a:ext uri="{FF2B5EF4-FFF2-40B4-BE49-F238E27FC236}">
                  <a16:creationId xmlns:a16="http://schemas.microsoft.com/office/drawing/2014/main" id="{7BC6DBF6-5EAF-44B1-92D5-2CA50B98E905}"/>
                </a:ext>
              </a:extLst>
            </p:cNvPr>
            <p:cNvGrpSpPr/>
            <p:nvPr/>
          </p:nvGrpSpPr>
          <p:grpSpPr>
            <a:xfrm>
              <a:off x="1250544" y="3654770"/>
              <a:ext cx="13754912" cy="1692482"/>
              <a:chOff x="3533641" y="4914900"/>
              <a:chExt cx="9576000" cy="3766537"/>
            </a:xfrm>
          </p:grpSpPr>
          <p:sp>
            <p:nvSpPr>
              <p:cNvPr id="8" name="Rectangle 7">
                <a:extLst>
                  <a:ext uri="{FF2B5EF4-FFF2-40B4-BE49-F238E27FC236}">
                    <a16:creationId xmlns:a16="http://schemas.microsoft.com/office/drawing/2014/main" id="{AAB24F93-E13B-448B-99AE-1708B5604E8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9" name="Straight Connector 8">
                <a:extLst>
                  <a:ext uri="{FF2B5EF4-FFF2-40B4-BE49-F238E27FC236}">
                    <a16:creationId xmlns:a16="http://schemas.microsoft.com/office/drawing/2014/main" id="{98CD674D-8489-4178-97AF-D9F2AE33D7E8}"/>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B7B4F0EB-7DC5-4A42-8C84-6D45058C1F6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1" name="Rectangle 10">
                <a:extLst>
                  <a:ext uri="{FF2B5EF4-FFF2-40B4-BE49-F238E27FC236}">
                    <a16:creationId xmlns:a16="http://schemas.microsoft.com/office/drawing/2014/main" id="{4B8B14BA-16B2-4000-A486-DBE83DBCD7D3}"/>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df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pd.read_csv</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Recommend.csv',names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user_id</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movie_id</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'rating', 'timestamp'])</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df</a:t>
                </a:r>
                <a:endParaRPr lang="en-US" altLang="en-US" sz="5400" dirty="0">
                  <a:solidFill>
                    <a:schemeClr val="tx1">
                      <a:lumMod val="65000"/>
                      <a:lumOff val="35000"/>
                    </a:schemeClr>
                  </a:solidFill>
                  <a:latin typeface="Arial" panose="020B0604020202020204" pitchFamily="34" charset="0"/>
                </a:endParaRPr>
              </a:p>
            </p:txBody>
          </p:sp>
        </p:grpSp>
      </p:grpSp>
      <p:sp>
        <p:nvSpPr>
          <p:cNvPr id="14" name="Rectangle: Rounded Corners 13">
            <a:extLst>
              <a:ext uri="{FF2B5EF4-FFF2-40B4-BE49-F238E27FC236}">
                <a16:creationId xmlns:a16="http://schemas.microsoft.com/office/drawing/2014/main" id="{E128E751-1932-41BA-A5BB-9EE2432E1E91}"/>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Load the ‘Ratings’ movie dataset into pandas with labels</a:t>
            </a:r>
          </a:p>
        </p:txBody>
      </p:sp>
      <p:pic>
        <p:nvPicPr>
          <p:cNvPr id="15" name="Picture 14" descr="A screenshot of a cell phone&#10;&#10;Description generated with high confidence">
            <a:extLst>
              <a:ext uri="{FF2B5EF4-FFF2-40B4-BE49-F238E27FC236}">
                <a16:creationId xmlns:a16="http://schemas.microsoft.com/office/drawing/2014/main" id="{18038D1A-A8CC-4651-B2BC-93896ED77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17" y="5610705"/>
            <a:ext cx="3206563" cy="2923631"/>
          </a:xfrm>
          <a:prstGeom prst="rect">
            <a:avLst/>
          </a:prstGeom>
          <a:ln w="28575">
            <a:solidFill>
              <a:schemeClr val="accent2"/>
            </a:solidFill>
          </a:ln>
        </p:spPr>
      </p:pic>
    </p:spTree>
    <p:extLst>
      <p:ext uri="{BB962C8B-B14F-4D97-AF65-F5344CB8AC3E}">
        <p14:creationId xmlns:p14="http://schemas.microsoft.com/office/powerpoint/2010/main" val="264045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Recommender Systems</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1: Introduction</a:t>
            </a:r>
          </a:p>
        </p:txBody>
      </p:sp>
    </p:spTree>
    <p:extLst>
      <p:ext uri="{BB962C8B-B14F-4D97-AF65-F5344CB8AC3E}">
        <p14:creationId xmlns:p14="http://schemas.microsoft.com/office/powerpoint/2010/main" val="321089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78EE898-AD60-44DA-BE81-6A9D23EA603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02</a:t>
            </a:r>
          </a:p>
        </p:txBody>
      </p:sp>
      <p:pic>
        <p:nvPicPr>
          <p:cNvPr id="4" name="Shape 375">
            <a:extLst>
              <a:ext uri="{FF2B5EF4-FFF2-40B4-BE49-F238E27FC236}">
                <a16:creationId xmlns:a16="http://schemas.microsoft.com/office/drawing/2014/main" id="{B860A936-A6F8-417A-B099-CE114544A2D6}"/>
              </a:ext>
            </a:extLst>
          </p:cNvPr>
          <p:cNvPicPr preferRelativeResize="0"/>
          <p:nvPr/>
        </p:nvPicPr>
        <p:blipFill rotWithShape="1">
          <a:blip r:embed="rId2">
            <a:alphaModFix/>
          </a:blip>
          <a:srcRect/>
          <a:stretch/>
        </p:blipFill>
        <p:spPr>
          <a:xfrm>
            <a:off x="7335712" y="829986"/>
            <a:ext cx="1698606" cy="253919"/>
          </a:xfrm>
          <a:prstGeom prst="rect">
            <a:avLst/>
          </a:prstGeom>
          <a:noFill/>
          <a:ln>
            <a:noFill/>
          </a:ln>
        </p:spPr>
      </p:pic>
      <p:sp>
        <p:nvSpPr>
          <p:cNvPr id="5" name="Rectangle: Rounded Corners 4">
            <a:extLst>
              <a:ext uri="{FF2B5EF4-FFF2-40B4-BE49-F238E27FC236}">
                <a16:creationId xmlns:a16="http://schemas.microsoft.com/office/drawing/2014/main" id="{BC22EB9B-2C4B-49B3-AE32-4A3B3C88AC10}"/>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Create a train test split of 75/25 by declaring number of users and movies</a:t>
            </a:r>
          </a:p>
        </p:txBody>
      </p:sp>
      <p:grpSp>
        <p:nvGrpSpPr>
          <p:cNvPr id="7" name="Group 6">
            <a:extLst>
              <a:ext uri="{FF2B5EF4-FFF2-40B4-BE49-F238E27FC236}">
                <a16:creationId xmlns:a16="http://schemas.microsoft.com/office/drawing/2014/main" id="{7741EB68-C20E-441F-9C99-C7DF57B21C8E}"/>
              </a:ext>
            </a:extLst>
          </p:cNvPr>
          <p:cNvGrpSpPr/>
          <p:nvPr/>
        </p:nvGrpSpPr>
        <p:grpSpPr>
          <a:xfrm>
            <a:off x="7374549" y="2627256"/>
            <a:ext cx="1559705" cy="862158"/>
            <a:chOff x="7530784" y="3794728"/>
            <a:chExt cx="1194432" cy="685800"/>
          </a:xfrm>
        </p:grpSpPr>
        <p:sp>
          <p:nvSpPr>
            <p:cNvPr id="13" name="Rounded Rectangle 124">
              <a:extLst>
                <a:ext uri="{FF2B5EF4-FFF2-40B4-BE49-F238E27FC236}">
                  <a16:creationId xmlns:a16="http://schemas.microsoft.com/office/drawing/2014/main" id="{6D0F680C-437D-4017-B3F8-09BBC66D7C5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5">
              <a:extLst>
                <a:ext uri="{FF2B5EF4-FFF2-40B4-BE49-F238E27FC236}">
                  <a16:creationId xmlns:a16="http://schemas.microsoft.com/office/drawing/2014/main" id="{20884879-E8D0-4338-B555-33FD3B16127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8BCDEE09-67D4-4F14-BE04-888D11174788}"/>
              </a:ext>
            </a:extLst>
          </p:cNvPr>
          <p:cNvGrpSpPr/>
          <p:nvPr/>
        </p:nvGrpSpPr>
        <p:grpSpPr>
          <a:xfrm>
            <a:off x="1250542" y="3489417"/>
            <a:ext cx="13754912" cy="1692482"/>
            <a:chOff x="3533641" y="4914900"/>
            <a:chExt cx="9576000" cy="3766537"/>
          </a:xfrm>
        </p:grpSpPr>
        <p:sp>
          <p:nvSpPr>
            <p:cNvPr id="9" name="Rectangle 8">
              <a:extLst>
                <a:ext uri="{FF2B5EF4-FFF2-40B4-BE49-F238E27FC236}">
                  <a16:creationId xmlns:a16="http://schemas.microsoft.com/office/drawing/2014/main" id="{D7823EB1-0125-4608-8599-E65A9F828950}"/>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10" name="Straight Connector 9">
              <a:extLst>
                <a:ext uri="{FF2B5EF4-FFF2-40B4-BE49-F238E27FC236}">
                  <a16:creationId xmlns:a16="http://schemas.microsoft.com/office/drawing/2014/main" id="{8223477F-2F05-44B4-9E53-475AAEDBD359}"/>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512441E2-3B4E-4504-A020-23D93D8A8427}"/>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24B57F34-FDF0-4151-B8B2-532D73A81675}"/>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n_users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df.user_id.unique</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().shape[0] </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n_movies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df.movie_id.unique</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().shape[0]</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test_data</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train_test_split</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(df,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test_size</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=0.25)</a:t>
              </a:r>
            </a:p>
          </p:txBody>
        </p:sp>
      </p:grpSp>
    </p:spTree>
    <p:extLst>
      <p:ext uri="{BB962C8B-B14F-4D97-AF65-F5344CB8AC3E}">
        <p14:creationId xmlns:p14="http://schemas.microsoft.com/office/powerpoint/2010/main" val="1933953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6EEB0B4-D693-4C63-8EF7-1D7394A6056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03</a:t>
            </a:r>
          </a:p>
        </p:txBody>
      </p:sp>
      <p:pic>
        <p:nvPicPr>
          <p:cNvPr id="4" name="Shape 375">
            <a:extLst>
              <a:ext uri="{FF2B5EF4-FFF2-40B4-BE49-F238E27FC236}">
                <a16:creationId xmlns:a16="http://schemas.microsoft.com/office/drawing/2014/main" id="{FBE6D7E2-6CD6-4A6E-BA12-1102BCE52DA6}"/>
              </a:ext>
            </a:extLst>
          </p:cNvPr>
          <p:cNvPicPr preferRelativeResize="0"/>
          <p:nvPr/>
        </p:nvPicPr>
        <p:blipFill rotWithShape="1">
          <a:blip r:embed="rId2">
            <a:alphaModFix/>
          </a:blip>
          <a:srcRect/>
          <a:stretch/>
        </p:blipFill>
        <p:spPr>
          <a:xfrm>
            <a:off x="7335712" y="829986"/>
            <a:ext cx="1698606" cy="253919"/>
          </a:xfrm>
          <a:prstGeom prst="rect">
            <a:avLst/>
          </a:prstGeom>
          <a:noFill/>
          <a:ln>
            <a:noFill/>
          </a:ln>
        </p:spPr>
      </p:pic>
      <p:sp>
        <p:nvSpPr>
          <p:cNvPr id="5" name="Rectangle: Rounded Corners 4">
            <a:extLst>
              <a:ext uri="{FF2B5EF4-FFF2-40B4-BE49-F238E27FC236}">
                <a16:creationId xmlns:a16="http://schemas.microsoft.com/office/drawing/2014/main" id="{1B5178C1-6F60-4302-8ECA-3A413A19748E}"/>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Populate the train matrix (</a:t>
            </a:r>
            <a:r>
              <a:rPr lang="en-IN" sz="2000" dirty="0" err="1">
                <a:solidFill>
                  <a:schemeClr val="tx1">
                    <a:lumMod val="65000"/>
                    <a:lumOff val="35000"/>
                  </a:schemeClr>
                </a:solidFill>
                <a:latin typeface="Open Sans"/>
              </a:rPr>
              <a:t>user_id</a:t>
            </a:r>
            <a:r>
              <a:rPr lang="en-IN" sz="2000" dirty="0">
                <a:solidFill>
                  <a:schemeClr val="tx1">
                    <a:lumMod val="65000"/>
                    <a:lumOff val="35000"/>
                  </a:schemeClr>
                </a:solidFill>
                <a:latin typeface="Open Sans"/>
              </a:rPr>
              <a:t>  x  </a:t>
            </a:r>
            <a:r>
              <a:rPr lang="en-IN" sz="2000" dirty="0" err="1">
                <a:solidFill>
                  <a:schemeClr val="tx1">
                    <a:lumMod val="65000"/>
                    <a:lumOff val="35000"/>
                  </a:schemeClr>
                </a:solidFill>
                <a:latin typeface="Open Sans"/>
              </a:rPr>
              <a:t>movie_id</a:t>
            </a:r>
            <a:r>
              <a:rPr lang="en-IN" sz="2000" dirty="0">
                <a:solidFill>
                  <a:schemeClr val="tx1">
                    <a:lumMod val="65000"/>
                    <a:lumOff val="35000"/>
                  </a:schemeClr>
                </a:solidFill>
                <a:latin typeface="Open Sans"/>
              </a:rPr>
              <a:t>) with ratings such that [</a:t>
            </a:r>
            <a:r>
              <a:rPr lang="en-IN" sz="2000" dirty="0" err="1">
                <a:solidFill>
                  <a:schemeClr val="tx1">
                    <a:lumMod val="65000"/>
                    <a:lumOff val="35000"/>
                  </a:schemeClr>
                </a:solidFill>
                <a:latin typeface="Open Sans"/>
              </a:rPr>
              <a:t>user_id</a:t>
            </a:r>
            <a:r>
              <a:rPr lang="en-IN" sz="2000" dirty="0">
                <a:solidFill>
                  <a:schemeClr val="tx1">
                    <a:lumMod val="65000"/>
                    <a:lumOff val="35000"/>
                  </a:schemeClr>
                </a:solidFill>
                <a:latin typeface="Open Sans"/>
              </a:rPr>
              <a:t> index, </a:t>
            </a:r>
            <a:r>
              <a:rPr lang="en-IN" sz="2000" dirty="0" err="1">
                <a:solidFill>
                  <a:schemeClr val="tx1">
                    <a:lumMod val="65000"/>
                    <a:lumOff val="35000"/>
                  </a:schemeClr>
                </a:solidFill>
                <a:latin typeface="Open Sans"/>
              </a:rPr>
              <a:t>movie_id</a:t>
            </a:r>
            <a:r>
              <a:rPr lang="en-IN" sz="2000" dirty="0">
                <a:solidFill>
                  <a:schemeClr val="tx1">
                    <a:lumMod val="65000"/>
                    <a:lumOff val="35000"/>
                  </a:schemeClr>
                </a:solidFill>
                <a:latin typeface="Open Sans"/>
              </a:rPr>
              <a:t> index] = given rating</a:t>
            </a:r>
          </a:p>
        </p:txBody>
      </p:sp>
      <p:grpSp>
        <p:nvGrpSpPr>
          <p:cNvPr id="6" name="Group 5">
            <a:extLst>
              <a:ext uri="{FF2B5EF4-FFF2-40B4-BE49-F238E27FC236}">
                <a16:creationId xmlns:a16="http://schemas.microsoft.com/office/drawing/2014/main" id="{8A76F2C8-825F-4E60-9E0B-A3B2EC8133DB}"/>
              </a:ext>
            </a:extLst>
          </p:cNvPr>
          <p:cNvGrpSpPr/>
          <p:nvPr/>
        </p:nvGrpSpPr>
        <p:grpSpPr>
          <a:xfrm>
            <a:off x="7374549" y="2627256"/>
            <a:ext cx="1559705" cy="862158"/>
            <a:chOff x="7530784" y="3794728"/>
            <a:chExt cx="1194432" cy="685800"/>
          </a:xfrm>
        </p:grpSpPr>
        <p:sp>
          <p:nvSpPr>
            <p:cNvPr id="7" name="Rounded Rectangle 124">
              <a:extLst>
                <a:ext uri="{FF2B5EF4-FFF2-40B4-BE49-F238E27FC236}">
                  <a16:creationId xmlns:a16="http://schemas.microsoft.com/office/drawing/2014/main" id="{1126664B-30C8-4D88-AE83-99D1AD69453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3F1EAD92-292C-4301-B5FC-260D555FC29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3D751EE7-2CBB-4CD7-96FD-B06EBF5A8B0D}"/>
              </a:ext>
            </a:extLst>
          </p:cNvPr>
          <p:cNvGrpSpPr/>
          <p:nvPr/>
        </p:nvGrpSpPr>
        <p:grpSpPr>
          <a:xfrm>
            <a:off x="1250542" y="3489417"/>
            <a:ext cx="13754912" cy="2672844"/>
            <a:chOff x="3533641" y="4914900"/>
            <a:chExt cx="9576000" cy="3766537"/>
          </a:xfrm>
        </p:grpSpPr>
        <p:sp>
          <p:nvSpPr>
            <p:cNvPr id="10" name="Rectangle 9">
              <a:extLst>
                <a:ext uri="{FF2B5EF4-FFF2-40B4-BE49-F238E27FC236}">
                  <a16:creationId xmlns:a16="http://schemas.microsoft.com/office/drawing/2014/main" id="{AA48F4B9-73BD-46D7-A3E3-34825A91475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2BF1075C-E038-497A-B030-B98385FD5C8D}"/>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84A792A5-0278-4B54-9978-87AFB706006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3D013308-03AD-4F89-A794-2B98B49305A9}"/>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train_data_matrix</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np.zeros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n_users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n_movies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for line in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train_data.itertuples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i="1" dirty="0" err="1">
                  <a:solidFill>
                    <a:schemeClr val="tx1">
                      <a:lumMod val="65000"/>
                      <a:lumOff val="35000"/>
                    </a:schemeClr>
                  </a:solidFill>
                  <a:latin typeface="Courier New" panose="02070309020205020404" pitchFamily="49" charset="0"/>
                  <a:cs typeface="Courier New" panose="02070309020205020404" pitchFamily="49" charset="0"/>
                </a:rPr>
                <a:t>user_id</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index, </a:t>
              </a:r>
              <a:r>
                <a:rPr lang="en-US" altLang="en-US" sz="2400" i="1" dirty="0" err="1">
                  <a:solidFill>
                    <a:schemeClr val="tx1">
                      <a:lumMod val="65000"/>
                      <a:lumOff val="35000"/>
                    </a:schemeClr>
                  </a:solidFill>
                  <a:latin typeface="Courier New" panose="02070309020205020404" pitchFamily="49" charset="0"/>
                  <a:cs typeface="Courier New" panose="02070309020205020404" pitchFamily="49" charset="0"/>
                </a:rPr>
                <a:t>movie_id</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index] = given rating.</a:t>
              </a:r>
              <a:b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train_data_matrix</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[line[1]-1, line[2]-1] = line[3] </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train_data_matrix</a:t>
              </a:r>
              <a:endParaRPr lang="en-US" altLang="en-US" sz="24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pic>
        <p:nvPicPr>
          <p:cNvPr id="14" name="Picture 13">
            <a:extLst>
              <a:ext uri="{FF2B5EF4-FFF2-40B4-BE49-F238E27FC236}">
                <a16:creationId xmlns:a16="http://schemas.microsoft.com/office/drawing/2014/main" id="{B4BF6A16-153E-461D-B3BC-EB8853D13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3135" y="6587004"/>
            <a:ext cx="5323760" cy="2009834"/>
          </a:xfrm>
          <a:prstGeom prst="rect">
            <a:avLst/>
          </a:prstGeom>
          <a:ln w="28575">
            <a:solidFill>
              <a:schemeClr val="accent2"/>
            </a:solidFill>
          </a:ln>
        </p:spPr>
      </p:pic>
    </p:spTree>
    <p:extLst>
      <p:ext uri="{BB962C8B-B14F-4D97-AF65-F5344CB8AC3E}">
        <p14:creationId xmlns:p14="http://schemas.microsoft.com/office/powerpoint/2010/main" val="392688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2E75E69-5486-40EA-9EE5-3ED9E383DE0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04</a:t>
            </a:r>
          </a:p>
        </p:txBody>
      </p:sp>
      <p:pic>
        <p:nvPicPr>
          <p:cNvPr id="4" name="Shape 375">
            <a:extLst>
              <a:ext uri="{FF2B5EF4-FFF2-40B4-BE49-F238E27FC236}">
                <a16:creationId xmlns:a16="http://schemas.microsoft.com/office/drawing/2014/main" id="{F614D33D-6C66-4956-85CC-58AAA018BC7A}"/>
              </a:ext>
            </a:extLst>
          </p:cNvPr>
          <p:cNvPicPr preferRelativeResize="0"/>
          <p:nvPr/>
        </p:nvPicPr>
        <p:blipFill rotWithShape="1">
          <a:blip r:embed="rId3">
            <a:alphaModFix/>
          </a:blip>
          <a:srcRect/>
          <a:stretch/>
        </p:blipFill>
        <p:spPr>
          <a:xfrm>
            <a:off x="7335712" y="829986"/>
            <a:ext cx="1698606" cy="253919"/>
          </a:xfrm>
          <a:prstGeom prst="rect">
            <a:avLst/>
          </a:prstGeom>
          <a:noFill/>
          <a:ln>
            <a:noFill/>
          </a:ln>
        </p:spPr>
      </p:pic>
      <p:sp>
        <p:nvSpPr>
          <p:cNvPr id="5" name="Rectangle: Rounded Corners 4">
            <a:extLst>
              <a:ext uri="{FF2B5EF4-FFF2-40B4-BE49-F238E27FC236}">
                <a16:creationId xmlns:a16="http://schemas.microsoft.com/office/drawing/2014/main" id="{57DF9970-B200-48EF-A386-05849773B143}"/>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Populate the test matrix (</a:t>
            </a:r>
            <a:r>
              <a:rPr lang="en-IN" sz="2000" dirty="0" err="1">
                <a:solidFill>
                  <a:schemeClr val="tx1">
                    <a:lumMod val="65000"/>
                    <a:lumOff val="35000"/>
                  </a:schemeClr>
                </a:solidFill>
                <a:latin typeface="Open Sans"/>
              </a:rPr>
              <a:t>user_id</a:t>
            </a:r>
            <a:r>
              <a:rPr lang="en-IN" sz="2000" dirty="0">
                <a:solidFill>
                  <a:schemeClr val="tx1">
                    <a:lumMod val="65000"/>
                    <a:lumOff val="35000"/>
                  </a:schemeClr>
                </a:solidFill>
                <a:latin typeface="Open Sans"/>
              </a:rPr>
              <a:t>  x  </a:t>
            </a:r>
            <a:r>
              <a:rPr lang="en-IN" sz="2000" dirty="0" err="1">
                <a:solidFill>
                  <a:schemeClr val="tx1">
                    <a:lumMod val="65000"/>
                    <a:lumOff val="35000"/>
                  </a:schemeClr>
                </a:solidFill>
                <a:latin typeface="Open Sans"/>
              </a:rPr>
              <a:t>movie_id</a:t>
            </a:r>
            <a:r>
              <a:rPr lang="en-IN" sz="2000" dirty="0">
                <a:solidFill>
                  <a:schemeClr val="tx1">
                    <a:lumMod val="65000"/>
                    <a:lumOff val="35000"/>
                  </a:schemeClr>
                </a:solidFill>
                <a:latin typeface="Open Sans"/>
              </a:rPr>
              <a:t>) with ratings such that [</a:t>
            </a:r>
            <a:r>
              <a:rPr lang="en-IN" sz="2000" dirty="0" err="1">
                <a:solidFill>
                  <a:schemeClr val="tx1">
                    <a:lumMod val="65000"/>
                    <a:lumOff val="35000"/>
                  </a:schemeClr>
                </a:solidFill>
                <a:latin typeface="Open Sans"/>
              </a:rPr>
              <a:t>user_id</a:t>
            </a:r>
            <a:r>
              <a:rPr lang="en-IN" sz="2000" dirty="0">
                <a:solidFill>
                  <a:schemeClr val="tx1">
                    <a:lumMod val="65000"/>
                    <a:lumOff val="35000"/>
                  </a:schemeClr>
                </a:solidFill>
                <a:latin typeface="Open Sans"/>
              </a:rPr>
              <a:t> index, </a:t>
            </a:r>
            <a:r>
              <a:rPr lang="en-IN" sz="2000" dirty="0" err="1">
                <a:solidFill>
                  <a:schemeClr val="tx1">
                    <a:lumMod val="65000"/>
                    <a:lumOff val="35000"/>
                  </a:schemeClr>
                </a:solidFill>
                <a:latin typeface="Open Sans"/>
              </a:rPr>
              <a:t>movie_id</a:t>
            </a:r>
            <a:r>
              <a:rPr lang="en-IN" sz="2000" dirty="0">
                <a:solidFill>
                  <a:schemeClr val="tx1">
                    <a:lumMod val="65000"/>
                    <a:lumOff val="35000"/>
                  </a:schemeClr>
                </a:solidFill>
                <a:latin typeface="Open Sans"/>
              </a:rPr>
              <a:t> index] = given rating</a:t>
            </a:r>
          </a:p>
        </p:txBody>
      </p:sp>
      <p:grpSp>
        <p:nvGrpSpPr>
          <p:cNvPr id="6" name="Group 5">
            <a:extLst>
              <a:ext uri="{FF2B5EF4-FFF2-40B4-BE49-F238E27FC236}">
                <a16:creationId xmlns:a16="http://schemas.microsoft.com/office/drawing/2014/main" id="{A3176B9B-01CA-4E5C-A8BA-1AAD813FB2B7}"/>
              </a:ext>
            </a:extLst>
          </p:cNvPr>
          <p:cNvGrpSpPr/>
          <p:nvPr/>
        </p:nvGrpSpPr>
        <p:grpSpPr>
          <a:xfrm>
            <a:off x="7374549" y="2627256"/>
            <a:ext cx="1559705" cy="862158"/>
            <a:chOff x="7530784" y="3794728"/>
            <a:chExt cx="1194432" cy="685800"/>
          </a:xfrm>
        </p:grpSpPr>
        <p:sp>
          <p:nvSpPr>
            <p:cNvPr id="7" name="Rounded Rectangle 124">
              <a:extLst>
                <a:ext uri="{FF2B5EF4-FFF2-40B4-BE49-F238E27FC236}">
                  <a16:creationId xmlns:a16="http://schemas.microsoft.com/office/drawing/2014/main" id="{C6D032E8-D85C-4FEF-871B-F025A70F674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A2310BBC-DB18-44DB-8D9C-F06775BB7D80}"/>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7C3D769B-2B23-4512-AE55-432093138587}"/>
              </a:ext>
            </a:extLst>
          </p:cNvPr>
          <p:cNvGrpSpPr/>
          <p:nvPr/>
        </p:nvGrpSpPr>
        <p:grpSpPr>
          <a:xfrm>
            <a:off x="1250542" y="3489417"/>
            <a:ext cx="13754912" cy="2613209"/>
            <a:chOff x="3533641" y="4914900"/>
            <a:chExt cx="9576000" cy="3766537"/>
          </a:xfrm>
        </p:grpSpPr>
        <p:sp>
          <p:nvSpPr>
            <p:cNvPr id="10" name="Rectangle 9">
              <a:extLst>
                <a:ext uri="{FF2B5EF4-FFF2-40B4-BE49-F238E27FC236}">
                  <a16:creationId xmlns:a16="http://schemas.microsoft.com/office/drawing/2014/main" id="{B0875F2C-AF09-4B67-B4D6-FFF34D186935}"/>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3812F04E-2BA5-48B0-9006-8A08A50C7CF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EC7AE780-1450-4B49-AABA-4F33F4D5858B}"/>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AD2165C7-0BB9-4726-8291-A3016B57AE27}"/>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test_data_matrix</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np.zeros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n_users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n_movies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for line in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test_data.itertuples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i="1" dirty="0" err="1">
                  <a:solidFill>
                    <a:schemeClr val="tx1">
                      <a:lumMod val="65000"/>
                      <a:lumOff val="35000"/>
                    </a:schemeClr>
                  </a:solidFill>
                  <a:latin typeface="Courier New" panose="02070309020205020404" pitchFamily="49" charset="0"/>
                  <a:cs typeface="Courier New" panose="02070309020205020404" pitchFamily="49" charset="0"/>
                </a:rPr>
                <a:t>user_id</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index, </a:t>
              </a:r>
              <a:r>
                <a:rPr lang="en-US" altLang="en-US" sz="2400" i="1" dirty="0" err="1">
                  <a:solidFill>
                    <a:schemeClr val="tx1">
                      <a:lumMod val="65000"/>
                      <a:lumOff val="35000"/>
                    </a:schemeClr>
                  </a:solidFill>
                  <a:latin typeface="Courier New" panose="02070309020205020404" pitchFamily="49" charset="0"/>
                  <a:cs typeface="Courier New" panose="02070309020205020404" pitchFamily="49" charset="0"/>
                </a:rPr>
                <a:t>movie_id</a:t>
              </a: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index] = given rating.</a:t>
              </a:r>
              <a:b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i="1"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test_data_matrix</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[line[1]-1, line[2]-1] = line[3]</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test_data_matrix</a:t>
              </a:r>
              <a:endParaRPr lang="en-US" altLang="en-US" sz="5400" dirty="0">
                <a:solidFill>
                  <a:schemeClr val="tx1">
                    <a:lumMod val="65000"/>
                    <a:lumOff val="35000"/>
                  </a:schemeClr>
                </a:solidFill>
                <a:latin typeface="Arial" panose="020B0604020202020204" pitchFamily="34" charset="0"/>
              </a:endParaRPr>
            </a:p>
          </p:txBody>
        </p:sp>
      </p:grpSp>
      <p:pic>
        <p:nvPicPr>
          <p:cNvPr id="14" name="Picture 13">
            <a:extLst>
              <a:ext uri="{FF2B5EF4-FFF2-40B4-BE49-F238E27FC236}">
                <a16:creationId xmlns:a16="http://schemas.microsoft.com/office/drawing/2014/main" id="{A6D5CD78-AAB1-40D4-AEBF-B1D13BAD75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0775" y="6517891"/>
            <a:ext cx="5354445" cy="2040519"/>
          </a:xfrm>
          <a:prstGeom prst="rect">
            <a:avLst/>
          </a:prstGeom>
          <a:ln w="28575">
            <a:solidFill>
              <a:schemeClr val="accent2"/>
            </a:solidFill>
          </a:ln>
        </p:spPr>
      </p:pic>
    </p:spTree>
    <p:extLst>
      <p:ext uri="{BB962C8B-B14F-4D97-AF65-F5344CB8AC3E}">
        <p14:creationId xmlns:p14="http://schemas.microsoft.com/office/powerpoint/2010/main" val="2364642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07AD159-6463-473F-B050-232C1A65BD0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05</a:t>
            </a:r>
          </a:p>
        </p:txBody>
      </p:sp>
      <p:pic>
        <p:nvPicPr>
          <p:cNvPr id="4" name="Shape 375">
            <a:extLst>
              <a:ext uri="{FF2B5EF4-FFF2-40B4-BE49-F238E27FC236}">
                <a16:creationId xmlns:a16="http://schemas.microsoft.com/office/drawing/2014/main" id="{A82F2023-AA0C-4CD9-BC92-142DEC0B2281}"/>
              </a:ext>
            </a:extLst>
          </p:cNvPr>
          <p:cNvPicPr preferRelativeResize="0"/>
          <p:nvPr/>
        </p:nvPicPr>
        <p:blipFill rotWithShape="1">
          <a:blip r:embed="rId2">
            <a:alphaModFix/>
          </a:blip>
          <a:srcRect/>
          <a:stretch/>
        </p:blipFill>
        <p:spPr>
          <a:xfrm>
            <a:off x="7335712" y="829986"/>
            <a:ext cx="1698606" cy="253919"/>
          </a:xfrm>
          <a:prstGeom prst="rect">
            <a:avLst/>
          </a:prstGeom>
          <a:noFill/>
          <a:ln>
            <a:noFill/>
          </a:ln>
        </p:spPr>
      </p:pic>
      <p:sp>
        <p:nvSpPr>
          <p:cNvPr id="5" name="Rectangle: Rounded Corners 4">
            <a:extLst>
              <a:ext uri="{FF2B5EF4-FFF2-40B4-BE49-F238E27FC236}">
                <a16:creationId xmlns:a16="http://schemas.microsoft.com/office/drawing/2014/main" id="{E0586ACF-415D-4A5B-B5E1-E1E04553E172}"/>
              </a:ext>
            </a:extLst>
          </p:cNvPr>
          <p:cNvSpPr/>
          <p:nvPr/>
        </p:nvSpPr>
        <p:spPr>
          <a:xfrm>
            <a:off x="3812402" y="13889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Create cosine similarity matrices for movies and predict a movie-movie recommendation model</a:t>
            </a:r>
          </a:p>
        </p:txBody>
      </p:sp>
      <p:grpSp>
        <p:nvGrpSpPr>
          <p:cNvPr id="6" name="Group 5">
            <a:extLst>
              <a:ext uri="{FF2B5EF4-FFF2-40B4-BE49-F238E27FC236}">
                <a16:creationId xmlns:a16="http://schemas.microsoft.com/office/drawing/2014/main" id="{26DC45FB-5C74-4EC6-A280-AD9C980189A8}"/>
              </a:ext>
            </a:extLst>
          </p:cNvPr>
          <p:cNvGrpSpPr/>
          <p:nvPr/>
        </p:nvGrpSpPr>
        <p:grpSpPr>
          <a:xfrm>
            <a:off x="7374549" y="2627256"/>
            <a:ext cx="1559705" cy="862158"/>
            <a:chOff x="7530784" y="3794728"/>
            <a:chExt cx="1194432" cy="685800"/>
          </a:xfrm>
        </p:grpSpPr>
        <p:sp>
          <p:nvSpPr>
            <p:cNvPr id="7" name="Rounded Rectangle 124">
              <a:extLst>
                <a:ext uri="{FF2B5EF4-FFF2-40B4-BE49-F238E27FC236}">
                  <a16:creationId xmlns:a16="http://schemas.microsoft.com/office/drawing/2014/main" id="{93BE14E2-ABD0-4F07-872E-3427C71E91C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42E5762A-6FDD-4B33-BEBE-FF558AA49CA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E1D83F94-B93D-4046-AADE-F21D428B596F}"/>
              </a:ext>
            </a:extLst>
          </p:cNvPr>
          <p:cNvGrpSpPr/>
          <p:nvPr/>
        </p:nvGrpSpPr>
        <p:grpSpPr>
          <a:xfrm>
            <a:off x="1250542" y="3489418"/>
            <a:ext cx="13754912" cy="2533696"/>
            <a:chOff x="3533641" y="4914900"/>
            <a:chExt cx="9576000" cy="3766537"/>
          </a:xfrm>
        </p:grpSpPr>
        <p:sp>
          <p:nvSpPr>
            <p:cNvPr id="10" name="Rectangle 9">
              <a:extLst>
                <a:ext uri="{FF2B5EF4-FFF2-40B4-BE49-F238E27FC236}">
                  <a16:creationId xmlns:a16="http://schemas.microsoft.com/office/drawing/2014/main" id="{BF210403-9429-40A3-9B78-E1962ADC70BF}"/>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78428D9F-AF51-40FC-B1D0-6F738F491154}"/>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ADEE8EDB-82B4-462C-BC99-10D5A82061D2}"/>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346E4DB0-DE3F-4CC1-9CDC-D74693F25714}"/>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movie_similarity</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pairwise_distances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train_data_matrix.T</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metric='cosine’)</a:t>
              </a:r>
            </a:p>
            <a:p>
              <a:pPr defTabSz="685783">
                <a:defRPr/>
              </a:pP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movie_pred</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train_data_matrix.dot(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movie_similarity</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np.array</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np.abs</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movie_similarity</a:t>
              </a:r>
              <a: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t>).sum(axis=1)])</a:t>
              </a:r>
              <a:br>
                <a:rPr lang="en-US" altLang="en-US" sz="24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400" dirty="0" err="1">
                  <a:solidFill>
                    <a:schemeClr val="tx1">
                      <a:lumMod val="65000"/>
                      <a:lumOff val="35000"/>
                    </a:schemeClr>
                  </a:solidFill>
                  <a:latin typeface="Courier New" panose="02070309020205020404" pitchFamily="49" charset="0"/>
                  <a:cs typeface="Courier New" panose="02070309020205020404" pitchFamily="49" charset="0"/>
                </a:rPr>
                <a:t>movie_pred</a:t>
              </a:r>
              <a:endParaRPr lang="en-US" altLang="en-US" sz="24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pic>
        <p:nvPicPr>
          <p:cNvPr id="14" name="Picture 13" descr="A screenshot of a cell phone&#10;&#10;Description generated with very high confidence">
            <a:extLst>
              <a:ext uri="{FF2B5EF4-FFF2-40B4-BE49-F238E27FC236}">
                <a16:creationId xmlns:a16="http://schemas.microsoft.com/office/drawing/2014/main" id="{6A818CBA-8941-4296-9081-D5D6863E8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282" y="6385357"/>
            <a:ext cx="5763430" cy="2662704"/>
          </a:xfrm>
          <a:prstGeom prst="rect">
            <a:avLst/>
          </a:prstGeom>
          <a:ln w="28575">
            <a:solidFill>
              <a:schemeClr val="accent2"/>
            </a:solidFill>
          </a:ln>
        </p:spPr>
      </p:pic>
    </p:spTree>
    <p:extLst>
      <p:ext uri="{BB962C8B-B14F-4D97-AF65-F5344CB8AC3E}">
        <p14:creationId xmlns:p14="http://schemas.microsoft.com/office/powerpoint/2010/main" val="24123911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45"/>
          <p:cNvSpPr txBox="1"/>
          <p:nvPr/>
        </p:nvSpPr>
        <p:spPr>
          <a:xfrm>
            <a:off x="5097059" y="3158167"/>
            <a:ext cx="8946900" cy="586200"/>
          </a:xfrm>
          <a:prstGeom prst="rect">
            <a:avLst/>
          </a:prstGeom>
          <a:noFill/>
          <a:ln>
            <a:noFill/>
          </a:ln>
        </p:spPr>
        <p:txBody>
          <a:bodyPr spcFirstLastPara="1" wrap="square" lIns="91425" tIns="45700" rIns="91425" bIns="45700" anchor="t" anchorCtr="0">
            <a:noAutofit/>
          </a:bodyPr>
          <a:lstStyle/>
          <a:p>
            <a:pPr>
              <a:buClr>
                <a:srgbClr val="3F3F3F"/>
              </a:buClr>
              <a:buSzPts val="2200"/>
            </a:pPr>
            <a:r>
              <a:rPr lang="en-US" sz="2000" dirty="0">
                <a:solidFill>
                  <a:schemeClr val="tx1">
                    <a:lumMod val="65000"/>
                    <a:lumOff val="35000"/>
                  </a:schemeClr>
                </a:solidFill>
                <a:latin typeface="Open Sans" panose="020B0604020202020204"/>
              </a:rPr>
              <a:t>Build recommender model using python</a:t>
            </a:r>
            <a:endPar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p:txBody>
      </p:sp>
      <p:sp>
        <p:nvSpPr>
          <p:cNvPr id="1669" name="Google Shape;1669;p145"/>
          <p:cNvSpPr txBox="1"/>
          <p:nvPr/>
        </p:nvSpPr>
        <p:spPr>
          <a:xfrm>
            <a:off x="5097060" y="3967546"/>
            <a:ext cx="8946900" cy="58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2200"/>
              <a:buFont typeface="Arial"/>
              <a:buNone/>
            </a:pPr>
            <a:endParaRPr sz="2200" b="0" i="0" u="none" strike="noStrike" cap="none">
              <a:solidFill>
                <a:srgbClr val="3F3F3F"/>
              </a:solidFill>
              <a:latin typeface="Open Sans"/>
              <a:ea typeface="Open Sans"/>
              <a:cs typeface="Open Sans"/>
              <a:sym typeface="Open Sans"/>
            </a:endParaRPr>
          </a:p>
        </p:txBody>
      </p:sp>
      <p:sp>
        <p:nvSpPr>
          <p:cNvPr id="1670" name="Google Shape;1670;p145"/>
          <p:cNvSpPr txBox="1"/>
          <p:nvPr/>
        </p:nvSpPr>
        <p:spPr>
          <a:xfrm>
            <a:off x="5097058" y="3996847"/>
            <a:ext cx="98190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rPr>
              <a:t>Understand mechanism of association rule mining</a:t>
            </a:r>
          </a:p>
        </p:txBody>
      </p:sp>
      <p:pic>
        <p:nvPicPr>
          <p:cNvPr id="1672" name="Google Shape;1672;p145"/>
          <p:cNvPicPr preferRelativeResize="0"/>
          <p:nvPr/>
        </p:nvPicPr>
        <p:blipFill rotWithShape="1">
          <a:blip r:embed="rId3">
            <a:alphaModFix/>
          </a:blip>
          <a:srcRect l="19928" t="20890" r="25873" b="23651"/>
          <a:stretch/>
        </p:blipFill>
        <p:spPr>
          <a:xfrm>
            <a:off x="4406534" y="3158167"/>
            <a:ext cx="457415" cy="457200"/>
          </a:xfrm>
          <a:prstGeom prst="rect">
            <a:avLst/>
          </a:prstGeom>
          <a:noFill/>
          <a:ln>
            <a:noFill/>
          </a:ln>
        </p:spPr>
      </p:pic>
      <p:pic>
        <p:nvPicPr>
          <p:cNvPr id="1673" name="Google Shape;1673;p145"/>
          <p:cNvPicPr preferRelativeResize="0"/>
          <p:nvPr/>
        </p:nvPicPr>
        <p:blipFill rotWithShape="1">
          <a:blip r:embed="rId3">
            <a:alphaModFix/>
          </a:blip>
          <a:srcRect l="19928" t="20890" r="25873" b="23651"/>
          <a:stretch/>
        </p:blipFill>
        <p:spPr>
          <a:xfrm>
            <a:off x="4406534" y="3982943"/>
            <a:ext cx="457415" cy="457200"/>
          </a:xfrm>
          <a:prstGeom prst="rect">
            <a:avLst/>
          </a:prstGeom>
          <a:noFill/>
          <a:ln>
            <a:noFill/>
          </a:ln>
        </p:spPr>
      </p:pic>
      <p:pic>
        <p:nvPicPr>
          <p:cNvPr id="1674" name="Google Shape;1674;p145"/>
          <p:cNvPicPr preferRelativeResize="0"/>
          <p:nvPr/>
        </p:nvPicPr>
        <p:blipFill rotWithShape="1">
          <a:blip r:embed="rId3">
            <a:alphaModFix/>
          </a:blip>
          <a:srcRect l="19928" t="20890" r="25873" b="23651"/>
          <a:stretch/>
        </p:blipFill>
        <p:spPr>
          <a:xfrm>
            <a:off x="4406534" y="4807719"/>
            <a:ext cx="457415" cy="457200"/>
          </a:xfrm>
          <a:prstGeom prst="rect">
            <a:avLst/>
          </a:prstGeom>
          <a:noFill/>
          <a:ln>
            <a:noFill/>
          </a:ln>
        </p:spPr>
      </p:pic>
      <p:sp>
        <p:nvSpPr>
          <p:cNvPr id="1676" name="Google Shape;1676;p145"/>
          <p:cNvSpPr txBox="1"/>
          <p:nvPr/>
        </p:nvSpPr>
        <p:spPr>
          <a:xfrm>
            <a:off x="5097058" y="4809212"/>
            <a:ext cx="89469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rPr>
              <a:t>Demonstrate </a:t>
            </a:r>
            <a:r>
              <a:rPr lang="en-US" dirty="0" err="1">
                <a:solidFill>
                  <a:schemeClr val="tx1">
                    <a:lumMod val="65000"/>
                    <a:lumOff val="35000"/>
                  </a:schemeClr>
                </a:solidFill>
              </a:rPr>
              <a:t>apriori</a:t>
            </a:r>
            <a:r>
              <a:rPr lang="en-US" dirty="0">
                <a:solidFill>
                  <a:schemeClr val="tx1">
                    <a:lumMod val="65000"/>
                    <a:lumOff val="35000"/>
                  </a:schemeClr>
                </a:solidFill>
              </a:rPr>
              <a:t> algorithm</a:t>
            </a:r>
          </a:p>
        </p:txBody>
      </p:sp>
      <p:sp>
        <p:nvSpPr>
          <p:cNvPr id="1679" name="Google Shape;1679;p145"/>
          <p:cNvSpPr txBox="1"/>
          <p:nvPr/>
        </p:nvSpPr>
        <p:spPr>
          <a:xfrm>
            <a:off x="4406525" y="2142075"/>
            <a:ext cx="88476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N</a:t>
            </a:r>
            <a:r>
              <a:rPr lang="en-US"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ow, you are able to:</a:t>
            </a:r>
            <a:endParaRPr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grpSp>
        <p:nvGrpSpPr>
          <p:cNvPr id="3" name="Google Shape;182;p10">
            <a:extLst>
              <a:ext uri="{FF2B5EF4-FFF2-40B4-BE49-F238E27FC236}">
                <a16:creationId xmlns:a16="http://schemas.microsoft.com/office/drawing/2014/main" id="{FCB8C919-1DFA-4AEB-8C72-B9D1D652FC7B}"/>
              </a:ext>
            </a:extLst>
          </p:cNvPr>
          <p:cNvGrpSpPr/>
          <p:nvPr/>
        </p:nvGrpSpPr>
        <p:grpSpPr>
          <a:xfrm>
            <a:off x="391398" y="8574429"/>
            <a:ext cx="15571094" cy="410547"/>
            <a:chOff x="391397" y="8733452"/>
            <a:chExt cx="15571092" cy="410547"/>
          </a:xfrm>
        </p:grpSpPr>
        <p:pic>
          <p:nvPicPr>
            <p:cNvPr id="4" name="Google Shape;183;p10">
              <a:extLst>
                <a:ext uri="{FF2B5EF4-FFF2-40B4-BE49-F238E27FC236}">
                  <a16:creationId xmlns:a16="http://schemas.microsoft.com/office/drawing/2014/main" id="{0AFA377F-4BD7-4508-A388-A0176E8AB498}"/>
                </a:ext>
              </a:extLst>
            </p:cNvPr>
            <p:cNvPicPr preferRelativeResize="0"/>
            <p:nvPr/>
          </p:nvPicPr>
          <p:blipFill rotWithShape="1">
            <a:blip r:embed="rId3">
              <a:alphaModFix/>
            </a:blip>
            <a:srcRect l="91737" t="95510"/>
            <a:stretch/>
          </p:blipFill>
          <p:spPr>
            <a:xfrm>
              <a:off x="14667720" y="8733452"/>
              <a:ext cx="1294769" cy="410547"/>
            </a:xfrm>
            <a:prstGeom prst="rect">
              <a:avLst/>
            </a:prstGeom>
            <a:noFill/>
            <a:ln>
              <a:noFill/>
            </a:ln>
          </p:spPr>
        </p:pic>
        <p:sp>
          <p:nvSpPr>
            <p:cNvPr id="5" name="Google Shape;184;p10">
              <a:extLst>
                <a:ext uri="{FF2B5EF4-FFF2-40B4-BE49-F238E27FC236}">
                  <a16:creationId xmlns:a16="http://schemas.microsoft.com/office/drawing/2014/main" id="{5FC75F0C-D1B9-4C79-9663-3D5E9923B0A7}"/>
                </a:ext>
              </a:extLst>
            </p:cNvPr>
            <p:cNvSpPr txBox="1"/>
            <p:nvPr/>
          </p:nvSpPr>
          <p:spPr>
            <a:xfrm>
              <a:off x="391397" y="8735072"/>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dirty="0">
                  <a:solidFill>
                    <a:srgbClr val="A5A5A5"/>
                  </a:solidFill>
                  <a:latin typeface="Open Sans"/>
                  <a:ea typeface="Open Sans"/>
                  <a:cs typeface="Open Sans"/>
                  <a:sym typeface="Open Sans"/>
                </a:rPr>
                <a:t>©</a:t>
              </a:r>
              <a:r>
                <a:rPr lang="en-US" sz="1600" dirty="0" err="1">
                  <a:solidFill>
                    <a:srgbClr val="A5A5A5"/>
                  </a:solidFill>
                  <a:latin typeface="Open Sans"/>
                  <a:ea typeface="Open Sans"/>
                  <a:cs typeface="Open Sans"/>
                  <a:sym typeface="Open Sans"/>
                </a:rPr>
                <a:t>Simplilearn</a:t>
              </a:r>
              <a:r>
                <a:rPr lang="en-US" sz="1600" dirty="0">
                  <a:solidFill>
                    <a:srgbClr val="A5A5A5"/>
                  </a:solidFill>
                  <a:latin typeface="Open Sans"/>
                  <a:ea typeface="Open Sans"/>
                  <a:cs typeface="Open Sans"/>
                  <a:sym typeface="Open Sans"/>
                </a:rPr>
                <a:t>. All rights reserved</a:t>
              </a:r>
              <a:endParaRPr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would most indicate a situation, where user-user collaborative filtering would be strongly preferable for content-content based filtering?</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normAutofit/>
          </a:bodyPr>
          <a:lstStyle/>
          <a:p>
            <a:r>
              <a:rPr lang="en-IN" dirty="0"/>
              <a:t>The items recommended don’t have good attributes or keywords to describe them.</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normAutofit/>
          </a:bodyPr>
          <a:lstStyle/>
          <a:p>
            <a:r>
              <a:rPr lang="en-IN" dirty="0"/>
              <a:t>Only implicit ratings are available.</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noAutofit/>
          </a:bodyPr>
          <a:lstStyle/>
          <a:p>
            <a:r>
              <a:rPr lang="en-IN" dirty="0"/>
              <a:t>Most users have rated a core set of popular items, though they have different tastes on that set.</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normAutofit/>
          </a:bodyPr>
          <a:lstStyle/>
          <a:p>
            <a:r>
              <a:rPr lang="en-IN" dirty="0"/>
              <a:t>There are lots of items to recommend and relatively few users.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would most indicate a situation, where user-user collaborative filtering would be strongly preferable for content-content based filtering?</a:t>
            </a: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dirty="0"/>
              <a:t>User-user collaborative filtering is strongly preferable when, </a:t>
            </a:r>
            <a:r>
              <a:rPr lang="en-IN" dirty="0"/>
              <a:t>the items recommended don’t have good attributes or keywords to describe them or less number of items.</a:t>
            </a:r>
          </a:p>
          <a:p>
            <a:pPr marL="0" indent="0">
              <a:lnSpc>
                <a:spcPct val="90000"/>
              </a:lnSpc>
              <a:spcBef>
                <a:spcPts val="0"/>
              </a:spcBef>
              <a:buClr>
                <a:srgbClr val="3F3F3F"/>
              </a:buClr>
              <a:buSzPts val="2400"/>
            </a:pPr>
            <a:endParaRPr lang="en-IN" dirty="0"/>
          </a:p>
        </p:txBody>
      </p:sp>
      <p:sp>
        <p:nvSpPr>
          <p:cNvPr id="1700" name="Google Shape;1700;p148"/>
          <p:cNvSpPr txBox="1">
            <a:spLocks noGrp="1"/>
          </p:cNvSpPr>
          <p:nvPr>
            <p:ph type="body" idx="3"/>
          </p:nvPr>
        </p:nvSpPr>
        <p:spPr>
          <a:xfrm>
            <a:off x="3662870" y="6760723"/>
            <a:ext cx="11250640" cy="619532"/>
          </a:xfrm>
          <a:prstGeom prst="rect">
            <a:avLst/>
          </a:prstGeom>
          <a:noFill/>
          <a:ln>
            <a:noFill/>
          </a:ln>
        </p:spPr>
        <p:txBody>
          <a:bodyPr spcFirstLastPara="1" wrap="square" lIns="91425" tIns="45700" rIns="91425" bIns="45700" anchor="ctr" anchorCtr="0">
            <a:noAutofit/>
          </a:bodyPr>
          <a:lstStyle/>
          <a:p>
            <a:pPr marL="304792" indent="-304792"/>
            <a:r>
              <a:rPr lang="en-US" sz="2200" dirty="0"/>
              <a:t>a. </a:t>
            </a:r>
            <a:r>
              <a:rPr lang="en-IN" dirty="0"/>
              <a:t>The items recommended don’t have good attributes or keywords to describe them.</a:t>
            </a:r>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fontScale="92500"/>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The items recommended don’t have good attributes or keywords to describe them.</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Only implicit ratings are available.</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fontScale="92500" lnSpcReduction="10000"/>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t>Most users have rated a core set of popular items, though they have different tastes on that set.</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There are lots of items to recommend and relatively few users.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is not a requirement for a successful user-user collaborative filtering system?</a:t>
            </a:r>
            <a:endParaRPr lang="en-US" altLang="en-US" dirty="0">
              <a:solidFill>
                <a:schemeClr val="tx1"/>
              </a:solidFill>
            </a:endParaRP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noAutofit/>
          </a:bodyPr>
          <a:lstStyle/>
          <a:p>
            <a:pPr marL="258763" indent="-30163"/>
            <a:r>
              <a:rPr lang="en-US" dirty="0">
                <a:solidFill>
                  <a:schemeClr val="tx1">
                    <a:lumMod val="65000"/>
                    <a:lumOff val="35000"/>
                  </a:schemeClr>
                </a:solidFill>
              </a:rPr>
              <a:t>Users tastes must either be stable (individual) or changing. If changing, they change in sync with other users' tastes.</a:t>
            </a:r>
            <a:endParaRPr lang="en-IN"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noAutofit/>
          </a:bodyPr>
          <a:lstStyle/>
          <a:p>
            <a:pPr marL="258763" indent="-30163"/>
            <a:r>
              <a:rPr lang="en-US" dirty="0">
                <a:solidFill>
                  <a:schemeClr val="tx1">
                    <a:lumMod val="65000"/>
                    <a:lumOff val="35000"/>
                  </a:schemeClr>
                </a:solidFill>
              </a:rPr>
              <a:t>The domain in which you are performing collaborative filtering is scoped such that people who agree within one part of that domain generally agree within other parts of the domain. </a:t>
            </a:r>
            <a:endParaRPr lang="en-IN" dirty="0">
              <a:solidFill>
                <a:schemeClr val="tx1">
                  <a:lumMod val="65000"/>
                  <a:lumOff val="35000"/>
                </a:schemeClr>
              </a:solidFill>
            </a:endParaRP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normAutofit/>
          </a:bodyPr>
          <a:lstStyle/>
          <a:p>
            <a:r>
              <a:rPr lang="en-US" dirty="0">
                <a:solidFill>
                  <a:schemeClr val="tx1">
                    <a:lumMod val="65000"/>
                    <a:lumOff val="35000"/>
                  </a:schemeClr>
                </a:solidFill>
              </a:rPr>
              <a:t>Past agreement between users is predictive of future agreement.</a:t>
            </a:r>
            <a:endParaRPr lang="en-IN" dirty="0">
              <a:solidFill>
                <a:schemeClr val="tx1">
                  <a:lumMod val="65000"/>
                  <a:lumOff val="35000"/>
                </a:schemeClr>
              </a:solidFill>
            </a:endParaRP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noAutofit/>
          </a:bodyPr>
          <a:lstStyle/>
          <a:p>
            <a:pPr marL="261938" indent="-33338"/>
            <a:r>
              <a:rPr lang="en-US" dirty="0">
                <a:solidFill>
                  <a:schemeClr val="tx1">
                    <a:lumMod val="65000"/>
                    <a:lumOff val="35000"/>
                  </a:schemeClr>
                </a:solidFill>
              </a:rPr>
              <a:t>Users mostly have similar tastes on a set of popular items, though they may have individually different tastes on unpopular items. </a:t>
            </a:r>
            <a:endParaRPr lang="en-IN" dirty="0">
              <a:solidFill>
                <a:schemeClr val="tx1">
                  <a:lumMod val="65000"/>
                  <a:lumOff val="35000"/>
                </a:schemeClr>
              </a:solidFill>
            </a:endParaRPr>
          </a:p>
        </p:txBody>
      </p:sp>
    </p:spTree>
    <p:extLst>
      <p:ext uri="{BB962C8B-B14F-4D97-AF65-F5344CB8AC3E}">
        <p14:creationId xmlns:p14="http://schemas.microsoft.com/office/powerpoint/2010/main" val="3653506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is not a requirement for a successful user-user collaborative filtering system?</a:t>
            </a:r>
            <a:endParaRPr lang="en-US" altLang="en-US" dirty="0">
              <a:solidFill>
                <a:schemeClr val="tx1"/>
              </a:solidFill>
            </a:endParaRP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dirty="0">
                <a:solidFill>
                  <a:schemeClr val="tx1">
                    <a:lumMod val="65000"/>
                    <a:lumOff val="35000"/>
                  </a:schemeClr>
                </a:solidFill>
              </a:rPr>
              <a:t>If the users mostly have similar tastes on a set of popular items, it calls for hybrid or item-based collaborative filtering.</a:t>
            </a:r>
            <a:endParaRPr lang="en-IN" dirty="0"/>
          </a:p>
        </p:txBody>
      </p:sp>
      <p:sp>
        <p:nvSpPr>
          <p:cNvPr id="1700" name="Google Shape;1700;p148"/>
          <p:cNvSpPr txBox="1">
            <a:spLocks noGrp="1"/>
          </p:cNvSpPr>
          <p:nvPr>
            <p:ph type="body" idx="3"/>
          </p:nvPr>
        </p:nvSpPr>
        <p:spPr>
          <a:xfrm>
            <a:off x="3180523" y="6661332"/>
            <a:ext cx="13075478" cy="774333"/>
          </a:xfrm>
          <a:prstGeom prst="rect">
            <a:avLst/>
          </a:prstGeom>
          <a:noFill/>
          <a:ln>
            <a:noFill/>
          </a:ln>
        </p:spPr>
        <p:txBody>
          <a:bodyPr spcFirstLastPara="1" wrap="square" lIns="91425" tIns="45700" rIns="91425" bIns="45700" anchor="t" anchorCtr="0">
            <a:noAutofit/>
          </a:bodyPr>
          <a:lstStyle/>
          <a:p>
            <a:pPr marL="304792" indent="-304792"/>
            <a:r>
              <a:rPr lang="en-US" sz="2200" dirty="0"/>
              <a:t>d. </a:t>
            </a:r>
            <a:r>
              <a:rPr lang="en-US" dirty="0"/>
              <a:t>Users mostly have similar tastes on a set of popular items, though they may have individually different tastes on unpopular items.</a:t>
            </a:r>
            <a:endParaRPr lang="en-IN" dirty="0"/>
          </a:p>
          <a:p>
            <a:pPr marL="304792" lvl="0" indent="-304792" algn="l" rtl="0">
              <a:lnSpc>
                <a:spcPct val="90000"/>
              </a:lnSpc>
              <a:spcBef>
                <a:spcPts val="1000"/>
              </a:spcBef>
              <a:spcAft>
                <a:spcPts val="0"/>
              </a:spcAft>
              <a:buSzPts val="2800"/>
              <a:buNone/>
            </a:pPr>
            <a:endParaRPr dirty="0"/>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24" name="Text Placeholder 2">
            <a:extLst>
              <a:ext uri="{FF2B5EF4-FFF2-40B4-BE49-F238E27FC236}">
                <a16:creationId xmlns:a16="http://schemas.microsoft.com/office/drawing/2014/main" id="{DF84E288-7E9B-42CA-8696-7B20FEFE800E}"/>
              </a:ext>
            </a:extLst>
          </p:cNvPr>
          <p:cNvSpPr txBox="1">
            <a:spLocks/>
          </p:cNvSpPr>
          <p:nvPr/>
        </p:nvSpPr>
        <p:spPr>
          <a:xfrm>
            <a:off x="2329744" y="2743032"/>
            <a:ext cx="11250640" cy="701711"/>
          </a:xfrm>
          <a:prstGeom prst="rect">
            <a:avLst/>
          </a:prstGeom>
          <a:noFill/>
          <a:ln>
            <a:noFill/>
          </a:ln>
        </p:spPr>
        <p:txBody>
          <a:bodyPr spcFirstLastPara="1" vert="horz" wrap="square" lIns="91425" tIns="45700" rIns="91425" bIns="45700" rtlCol="0" anchor="t" anchorCtr="0">
            <a:noAutofit/>
          </a:bodyPr>
          <a:lstStyle>
            <a:lvl1pPr marL="457200" lvl="0" indent="-228600" algn="l" defTabSz="1219170" rtl="0" eaLnBrk="1" latinLnBrk="0" hangingPunct="1">
              <a:lnSpc>
                <a:spcPct val="150000"/>
              </a:lnSpc>
              <a:spcBef>
                <a:spcPts val="1000"/>
              </a:spcBef>
              <a:spcAft>
                <a:spcPts val="0"/>
              </a:spcAft>
              <a:buSzPts val="2800"/>
              <a:buFont typeface="Arial" panose="020B0604020202020204" pitchFamily="34" charset="0"/>
              <a:buNone/>
              <a:defRPr sz="2000" b="1" kern="1200">
                <a:solidFill>
                  <a:srgbClr val="3F3F3F"/>
                </a:solidFill>
                <a:latin typeface="Open Sans"/>
                <a:ea typeface="Open Sans"/>
                <a:cs typeface="Open Sans"/>
                <a:sym typeface="Open Sans"/>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marL="258763" indent="-30163">
              <a:lnSpc>
                <a:spcPct val="100000"/>
              </a:lnSpc>
            </a:pPr>
            <a:r>
              <a:rPr lang="en-US" b="0" dirty="0">
                <a:solidFill>
                  <a:schemeClr val="tx1">
                    <a:lumMod val="65000"/>
                    <a:lumOff val="35000"/>
                  </a:schemeClr>
                </a:solidFill>
              </a:rPr>
              <a:t>Users tastes must either be stable (individual) or changing. If changing, they change in sync with other users' tastes.</a:t>
            </a:r>
            <a:endParaRPr lang="en-IN" b="0" dirty="0">
              <a:solidFill>
                <a:schemeClr val="tx1">
                  <a:lumMod val="65000"/>
                  <a:lumOff val="35000"/>
                </a:schemeClr>
              </a:solidFill>
            </a:endParaRPr>
          </a:p>
        </p:txBody>
      </p:sp>
      <p:sp>
        <p:nvSpPr>
          <p:cNvPr id="25" name="Text Placeholder 4">
            <a:extLst>
              <a:ext uri="{FF2B5EF4-FFF2-40B4-BE49-F238E27FC236}">
                <a16:creationId xmlns:a16="http://schemas.microsoft.com/office/drawing/2014/main" id="{838F1739-51E4-4769-A88A-C41588E7A4AB}"/>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Autofit/>
          </a:bodyPr>
          <a:lstStyle>
            <a:lvl1pPr marL="457200" lvl="0" indent="-228600" algn="l" defTabSz="1219170" rtl="0" eaLnBrk="1" latinLnBrk="0" hangingPunct="1">
              <a:lnSpc>
                <a:spcPct val="90000"/>
              </a:lnSpc>
              <a:spcBef>
                <a:spcPts val="1000"/>
              </a:spcBef>
              <a:spcAft>
                <a:spcPts val="0"/>
              </a:spcAft>
              <a:buSzPts val="2800"/>
              <a:buFont typeface="Arial" panose="020B0604020202020204" pitchFamily="34" charset="0"/>
              <a:buNone/>
              <a:defRPr sz="2000" b="1" kern="1200">
                <a:solidFill>
                  <a:srgbClr val="3C9F37"/>
                </a:solidFill>
                <a:latin typeface="Open Sans"/>
                <a:ea typeface="Open Sans"/>
                <a:cs typeface="Open Sans"/>
                <a:sym typeface="Open Sans"/>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marL="258763" indent="-30163"/>
            <a:r>
              <a:rPr lang="en-US" b="0" dirty="0">
                <a:solidFill>
                  <a:schemeClr val="tx1">
                    <a:lumMod val="65000"/>
                    <a:lumOff val="35000"/>
                  </a:schemeClr>
                </a:solidFill>
              </a:rPr>
              <a:t>The domain in which you are performing collaborative filtering is scoped such that people who agree within one part of that domain generally agree within other parts of the domain. </a:t>
            </a:r>
            <a:endParaRPr lang="en-IN" b="0" dirty="0">
              <a:solidFill>
                <a:schemeClr val="tx1">
                  <a:lumMod val="65000"/>
                  <a:lumOff val="35000"/>
                </a:schemeClr>
              </a:solidFill>
            </a:endParaRPr>
          </a:p>
        </p:txBody>
      </p:sp>
      <p:sp>
        <p:nvSpPr>
          <p:cNvPr id="26" name="Text Placeholder 6">
            <a:extLst>
              <a:ext uri="{FF2B5EF4-FFF2-40B4-BE49-F238E27FC236}">
                <a16:creationId xmlns:a16="http://schemas.microsoft.com/office/drawing/2014/main" id="{863D4E26-1F82-4C81-B7DD-74942BFC1CA1}"/>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US" dirty="0">
                <a:solidFill>
                  <a:schemeClr val="tx1">
                    <a:lumMod val="65000"/>
                    <a:lumOff val="35000"/>
                  </a:schemeClr>
                </a:solidFill>
                <a:latin typeface="Open Sans" panose="020B0604020202020204"/>
              </a:rPr>
              <a:t>Past agreement between users is predictive of future agreement.</a:t>
            </a:r>
            <a:endParaRPr lang="en-IN" dirty="0">
              <a:solidFill>
                <a:schemeClr val="tx1">
                  <a:lumMod val="65000"/>
                  <a:lumOff val="35000"/>
                </a:schemeClr>
              </a:solidFill>
              <a:latin typeface="Open Sans" panose="020B0604020202020204"/>
            </a:endParaRPr>
          </a:p>
        </p:txBody>
      </p:sp>
      <p:sp>
        <p:nvSpPr>
          <p:cNvPr id="27" name="Text Placeholder 8">
            <a:extLst>
              <a:ext uri="{FF2B5EF4-FFF2-40B4-BE49-F238E27FC236}">
                <a16:creationId xmlns:a16="http://schemas.microsoft.com/office/drawing/2014/main" id="{DF05459D-BA93-4B21-A17F-E204E1DC6324}"/>
              </a:ext>
            </a:extLst>
          </p:cNvPr>
          <p:cNvSpPr>
            <a:spLocks noGrp="1"/>
          </p:cNvSpPr>
          <p:nvPr>
            <p:ph type="body" idx="5"/>
          </p:nvPr>
        </p:nvSpPr>
        <p:spPr>
          <a:xfrm>
            <a:off x="2329744" y="5207331"/>
            <a:ext cx="11250640" cy="701711"/>
          </a:xfrm>
        </p:spPr>
        <p:txBody>
          <a:bodyPr>
            <a:noAutofit/>
          </a:bodyPr>
          <a:lstStyle/>
          <a:p>
            <a:pPr marL="261938" indent="-33338"/>
            <a:r>
              <a:rPr lang="en-US" dirty="0">
                <a:solidFill>
                  <a:schemeClr val="tx1">
                    <a:lumMod val="65000"/>
                    <a:lumOff val="35000"/>
                  </a:schemeClr>
                </a:solidFill>
              </a:rPr>
              <a:t>Users mostly have similar tastes on a set of popular items, though they may have individually different tastes on unpopular items. </a:t>
            </a:r>
            <a:endParaRPr lang="en-IN" dirty="0">
              <a:solidFill>
                <a:schemeClr val="tx1">
                  <a:lumMod val="65000"/>
                  <a:lumOff val="35000"/>
                </a:schemeClr>
              </a:solidFill>
            </a:endParaRPr>
          </a:p>
        </p:txBody>
      </p:sp>
    </p:spTree>
    <p:extLst>
      <p:ext uri="{BB962C8B-B14F-4D97-AF65-F5344CB8AC3E}">
        <p14:creationId xmlns:p14="http://schemas.microsoft.com/office/powerpoint/2010/main" val="232745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F8C1790-256D-433C-AFC7-97A3EB4B5C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Recommender Systems</a:t>
            </a:r>
          </a:p>
        </p:txBody>
      </p:sp>
      <p:pic>
        <p:nvPicPr>
          <p:cNvPr id="4" name="Shape 375">
            <a:extLst>
              <a:ext uri="{FF2B5EF4-FFF2-40B4-BE49-F238E27FC236}">
                <a16:creationId xmlns:a16="http://schemas.microsoft.com/office/drawing/2014/main" id="{0345D6D8-068C-4CDC-AF5A-2C9AD7207251}"/>
              </a:ext>
            </a:extLst>
          </p:cNvPr>
          <p:cNvPicPr preferRelativeResize="0"/>
          <p:nvPr/>
        </p:nvPicPr>
        <p:blipFill rotWithShape="1">
          <a:blip r:embed="rId3">
            <a:alphaModFix/>
          </a:blip>
          <a:srcRect/>
          <a:stretch/>
        </p:blipFill>
        <p:spPr>
          <a:xfrm>
            <a:off x="6182404" y="829986"/>
            <a:ext cx="4005223" cy="253919"/>
          </a:xfrm>
          <a:prstGeom prst="rect">
            <a:avLst/>
          </a:prstGeom>
          <a:noFill/>
          <a:ln>
            <a:noFill/>
          </a:ln>
        </p:spPr>
      </p:pic>
      <p:sp>
        <p:nvSpPr>
          <p:cNvPr id="5" name="Rectangle: Rounded Corners 4">
            <a:extLst>
              <a:ext uri="{FF2B5EF4-FFF2-40B4-BE49-F238E27FC236}">
                <a16:creationId xmlns:a16="http://schemas.microsoft.com/office/drawing/2014/main" id="{D309AFCB-503B-40EF-AE6B-84A2EF0BE4A0}"/>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Recommender system is an information filtering technique, which provides users with recommendations, which they might be interested in. </a:t>
            </a:r>
          </a:p>
        </p:txBody>
      </p:sp>
      <p:pic>
        <p:nvPicPr>
          <p:cNvPr id="17410" name="Picture 2" descr="Related image">
            <a:extLst>
              <a:ext uri="{FF2B5EF4-FFF2-40B4-BE49-F238E27FC236}">
                <a16:creationId xmlns:a16="http://schemas.microsoft.com/office/drawing/2014/main" id="{68E7F750-89E2-4FF9-8055-BFFC0D1D6F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374" y="2626340"/>
            <a:ext cx="7363252" cy="5522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0834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49" y="3610143"/>
            <a:ext cx="13206693" cy="4990500"/>
          </a:xfrm>
          <a:prstGeom prst="rect">
            <a:avLst/>
          </a:prstGeom>
          <a:noFill/>
          <a:ln>
            <a:noFill/>
          </a:ln>
        </p:spPr>
        <p:txBody>
          <a:bodyPr spcFirstLastPara="1" wrap="square" lIns="91425" tIns="45700" rIns="91425" bIns="45700" anchor="t" anchorCtr="0">
            <a:noAutofit/>
          </a:bodyPr>
          <a:lstStyle/>
          <a:p>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a:t>
            </a:r>
            <a:r>
              <a:rPr lang="en-US" sz="2000" dirty="0">
                <a:solidFill>
                  <a:srgbClr val="000000"/>
                </a:solidFill>
                <a:latin typeface="Open Sans" panose="020B0604020202020204"/>
                <a:ea typeface="Open Sans" panose="020B0604020202020204"/>
                <a:cs typeface="Arial"/>
                <a:sym typeface="Arial"/>
              </a:rPr>
              <a:t> </a:t>
            </a:r>
            <a:r>
              <a:rPr lang="en-IN" sz="2000" dirty="0" err="1">
                <a:solidFill>
                  <a:schemeClr val="tx1">
                    <a:lumMod val="65000"/>
                    <a:lumOff val="35000"/>
                  </a:schemeClr>
                </a:solidFill>
                <a:latin typeface="Open Sans" panose="020B0604020202020204"/>
              </a:rPr>
              <a:t>BookRent</a:t>
            </a:r>
            <a:r>
              <a:rPr lang="en-IN" sz="2000" dirty="0">
                <a:solidFill>
                  <a:schemeClr val="tx1">
                    <a:lumMod val="65000"/>
                    <a:lumOff val="35000"/>
                  </a:schemeClr>
                </a:solidFill>
                <a:latin typeface="Open Sans" panose="020B0604020202020204"/>
              </a:rPr>
              <a:t> is the largest online and offline book rental chain in India. </a:t>
            </a:r>
            <a:r>
              <a:rPr lang="en-US" sz="2000" dirty="0">
                <a:solidFill>
                  <a:schemeClr val="tx1">
                    <a:lumMod val="65000"/>
                    <a:lumOff val="35000"/>
                  </a:schemeClr>
                </a:solidFill>
                <a:latin typeface="Open Sans" panose="020B0604020202020204"/>
              </a:rPr>
              <a:t>The company charges a fixed and rental fee for a book per month. Hence, the company gets more money for rented books. Since, most of the users returning the books and not taking rentals, the company wants to increase the revenue and profit.</a:t>
            </a:r>
          </a:p>
          <a:p>
            <a:endParaRPr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IN" sz="2000" dirty="0">
                <a:solidFill>
                  <a:schemeClr val="tx1">
                    <a:lumMod val="65000"/>
                    <a:lumOff val="35000"/>
                  </a:schemeClr>
                </a:solidFill>
                <a:latin typeface="Open Sans" panose="020B0604020202020204"/>
              </a:rPr>
              <a:t>You as an ML expert have to model a recommendation engine so that user gets recommendations of books based on the behaviour of similar users. This will ensure that users are renting books based on their individual taste.</a:t>
            </a:r>
            <a:br>
              <a:rPr lang="en-US" sz="2000" b="0" i="0" u="none" strike="noStrike" cap="none" dirty="0">
                <a:solidFill>
                  <a:srgbClr val="000000"/>
                </a:solidFill>
                <a:latin typeface="Open Sans" panose="020B0604020202020204"/>
                <a:ea typeface="Open Sans" panose="020B0604020202020204"/>
                <a:cs typeface="Open Sans" panose="020B0604020202020204"/>
                <a:sym typeface="Open Sans"/>
              </a:rPr>
            </a:br>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marL="0" marR="0" lvl="0" indent="0" algn="l" rtl="0">
              <a:lnSpc>
                <a:spcPct val="90000"/>
              </a:lnSpc>
              <a:spcBef>
                <a:spcPts val="0"/>
              </a:spcBef>
              <a:spcAft>
                <a:spcPts val="0"/>
              </a:spcAft>
              <a:buClr>
                <a:schemeClr val="dk1"/>
              </a:buClr>
              <a:buSzPts val="700"/>
              <a:buFont typeface="Arial"/>
              <a:buNone/>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Labs</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tab in the left side panel of the LMS. Copy or note the username and password </a:t>
            </a:r>
            <a:r>
              <a:rPr lang="en-US" sz="2000" b="0" i="0" u="none" strike="noStrike" cap="none">
                <a:solidFill>
                  <a:schemeClr val="tx1">
                    <a:lumMod val="65000"/>
                    <a:lumOff val="35000"/>
                  </a:schemeClr>
                </a:solidFill>
                <a:latin typeface="Open Sans" panose="020B0604020202020204"/>
                <a:ea typeface="Open Sans" panose="020B0604020202020204"/>
                <a:cs typeface="Open Sans" panose="020B0604020202020204"/>
                <a:sym typeface="Open Sans"/>
              </a:rPr>
              <a:t>that </a:t>
            </a:r>
            <a:r>
              <a:rPr lang="en-US" sz="2000">
                <a:solidFill>
                  <a:schemeClr val="tx1">
                    <a:lumMod val="65000"/>
                    <a:lumOff val="35000"/>
                  </a:schemeClr>
                </a:solidFill>
                <a:latin typeface="Open Sans" panose="020B0604020202020204"/>
                <a:ea typeface="Open Sans" panose="020B0604020202020204"/>
                <a:cs typeface="Open Sans" panose="020B0604020202020204"/>
                <a:sym typeface="Open Sans"/>
              </a:rPr>
              <a:t>are</a:t>
            </a:r>
            <a:r>
              <a:rPr lang="en-US" sz="2000" b="0" i="0" u="none" strike="noStrike" cap="none">
                <a:solidFill>
                  <a:schemeClr val="tx1">
                    <a:lumMod val="65000"/>
                    <a:lumOff val="35000"/>
                  </a:schemeClr>
                </a:solidFill>
                <a:latin typeface="Open Sans" panose="020B0604020202020204"/>
                <a:ea typeface="Open Sans" panose="020B0604020202020204"/>
                <a:cs typeface="Open Sans" panose="020B0604020202020204"/>
                <a:sym typeface="Open Sans"/>
              </a:rPr>
              <a:t>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generated. 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Launch Lab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button. On the page that appears, enter the username and password in the respective fields and click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Login.</a:t>
            </a:r>
            <a:endParaRPr sz="2000" i="0" u="none" strike="noStrike" cap="none" dirty="0">
              <a:solidFill>
                <a:schemeClr val="tx1">
                  <a:lumMod val="65000"/>
                  <a:lumOff val="35000"/>
                </a:schemeClr>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20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2" name="Google Shape;184;p10">
            <a:extLst>
              <a:ext uri="{FF2B5EF4-FFF2-40B4-BE49-F238E27FC236}">
                <a16:creationId xmlns:a16="http://schemas.microsoft.com/office/drawing/2014/main" id="{0A9F78B9-F484-4A1B-9938-ADB36AF51938}"/>
              </a:ext>
            </a:extLst>
          </p:cNvPr>
          <p:cNvSpPr txBox="1"/>
          <p:nvPr/>
        </p:nvSpPr>
        <p:spPr>
          <a:xfrm>
            <a:off x="391398" y="8735073"/>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dirty="0">
                <a:solidFill>
                  <a:srgbClr val="A5A5A5"/>
                </a:solidFill>
                <a:latin typeface="Open Sans"/>
                <a:ea typeface="Open Sans"/>
                <a:cs typeface="Open Sans"/>
                <a:sym typeface="Open Sans"/>
              </a:rPr>
              <a:t>©</a:t>
            </a:r>
            <a:r>
              <a:rPr lang="en-US" sz="1600" dirty="0" err="1">
                <a:solidFill>
                  <a:srgbClr val="A5A5A5"/>
                </a:solidFill>
                <a:latin typeface="Open Sans"/>
                <a:ea typeface="Open Sans"/>
                <a:cs typeface="Open Sans"/>
                <a:sym typeface="Open Sans"/>
              </a:rPr>
              <a:t>Simplilearn</a:t>
            </a:r>
            <a:r>
              <a:rPr lang="en-US" sz="1600" dirty="0">
                <a:solidFill>
                  <a:srgbClr val="A5A5A5"/>
                </a:solidFill>
                <a:latin typeface="Open Sans"/>
                <a:ea typeface="Open Sans"/>
                <a:cs typeface="Open Sans"/>
                <a:sym typeface="Open Sans"/>
              </a:rPr>
              <a:t>. All rights reserved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38509A2-61FD-4D93-9A04-F35843C8C32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Recommender Sy</a:t>
            </a:r>
            <a:r>
              <a:rPr lang="en-US" dirty="0">
                <a:solidFill>
                  <a:schemeClr val="tx1">
                    <a:lumMod val="75000"/>
                    <a:lumOff val="25000"/>
                  </a:schemeClr>
                </a:solidFill>
              </a:rPr>
              <a:t>stems: Solution</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3A5D7FD0-8025-444F-9BAF-B5F968940A78}"/>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pic>
        <p:nvPicPr>
          <p:cNvPr id="5" name="Picture 4">
            <a:extLst>
              <a:ext uri="{FF2B5EF4-FFF2-40B4-BE49-F238E27FC236}">
                <a16:creationId xmlns:a16="http://schemas.microsoft.com/office/drawing/2014/main" id="{42DA2DB6-CA42-4E9F-8B86-7D1A6AE5DB8A}"/>
              </a:ext>
            </a:extLst>
          </p:cNvPr>
          <p:cNvPicPr>
            <a:picLocks noChangeAspect="1"/>
          </p:cNvPicPr>
          <p:nvPr/>
        </p:nvPicPr>
        <p:blipFill rotWithShape="1">
          <a:blip r:embed="rId4"/>
          <a:srcRect t="346"/>
          <a:stretch/>
        </p:blipFill>
        <p:spPr>
          <a:xfrm>
            <a:off x="6069413" y="3607321"/>
            <a:ext cx="4074283" cy="5545763"/>
          </a:xfrm>
          <a:prstGeom prst="rect">
            <a:avLst/>
          </a:prstGeom>
        </p:spPr>
      </p:pic>
      <p:grpSp>
        <p:nvGrpSpPr>
          <p:cNvPr id="6" name="Group 5">
            <a:extLst>
              <a:ext uri="{FF2B5EF4-FFF2-40B4-BE49-F238E27FC236}">
                <a16:creationId xmlns:a16="http://schemas.microsoft.com/office/drawing/2014/main" id="{8F6868D1-2F99-4593-A42A-6F03D7246018}"/>
              </a:ext>
            </a:extLst>
          </p:cNvPr>
          <p:cNvGrpSpPr/>
          <p:nvPr/>
        </p:nvGrpSpPr>
        <p:grpSpPr>
          <a:xfrm rot="20700000">
            <a:off x="7992481" y="2237635"/>
            <a:ext cx="1045671" cy="1066176"/>
            <a:chOff x="-2100263" y="2759075"/>
            <a:chExt cx="404813" cy="412751"/>
          </a:xfrm>
        </p:grpSpPr>
        <p:sp>
          <p:nvSpPr>
            <p:cNvPr id="7" name="Freeform 5">
              <a:extLst>
                <a:ext uri="{FF2B5EF4-FFF2-40B4-BE49-F238E27FC236}">
                  <a16:creationId xmlns:a16="http://schemas.microsoft.com/office/drawing/2014/main" id="{4BA1581B-8095-46A4-93A3-8E1E5ECD95D7}"/>
                </a:ext>
              </a:extLst>
            </p:cNvPr>
            <p:cNvSpPr>
              <a:spLocks/>
            </p:cNvSpPr>
            <p:nvPr/>
          </p:nvSpPr>
          <p:spPr bwMode="auto">
            <a:xfrm>
              <a:off x="-1884363" y="2882900"/>
              <a:ext cx="73025" cy="100013"/>
            </a:xfrm>
            <a:custGeom>
              <a:avLst/>
              <a:gdLst>
                <a:gd name="T0" fmla="*/ 14 w 19"/>
                <a:gd name="T1" fmla="*/ 26 h 26"/>
                <a:gd name="T2" fmla="*/ 13 w 19"/>
                <a:gd name="T3" fmla="*/ 24 h 26"/>
                <a:gd name="T4" fmla="*/ 1 w 19"/>
                <a:gd name="T5" fmla="*/ 3 h 26"/>
                <a:gd name="T6" fmla="*/ 0 w 19"/>
                <a:gd name="T7" fmla="*/ 1 h 26"/>
                <a:gd name="T8" fmla="*/ 2 w 19"/>
                <a:gd name="T9" fmla="*/ 0 h 26"/>
                <a:gd name="T10" fmla="*/ 16 w 19"/>
                <a:gd name="T11" fmla="*/ 25 h 26"/>
                <a:gd name="T12" fmla="*/ 14 w 1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9" h="26">
                  <a:moveTo>
                    <a:pt x="14" y="26"/>
                  </a:moveTo>
                  <a:cubicBezTo>
                    <a:pt x="13" y="25"/>
                    <a:pt x="13" y="25"/>
                    <a:pt x="13" y="24"/>
                  </a:cubicBezTo>
                  <a:cubicBezTo>
                    <a:pt x="16" y="15"/>
                    <a:pt x="10" y="5"/>
                    <a:pt x="1" y="3"/>
                  </a:cubicBezTo>
                  <a:cubicBezTo>
                    <a:pt x="1" y="3"/>
                    <a:pt x="0" y="2"/>
                    <a:pt x="0" y="1"/>
                  </a:cubicBezTo>
                  <a:cubicBezTo>
                    <a:pt x="1" y="0"/>
                    <a:pt x="1" y="0"/>
                    <a:pt x="2" y="0"/>
                  </a:cubicBezTo>
                  <a:cubicBezTo>
                    <a:pt x="13" y="3"/>
                    <a:pt x="19" y="14"/>
                    <a:pt x="16" y="25"/>
                  </a:cubicBezTo>
                  <a:cubicBezTo>
                    <a:pt x="16" y="26"/>
                    <a:pt x="15" y="26"/>
                    <a:pt x="14" y="26"/>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AF904B2A-F7D9-4373-824F-FFA653C90355}"/>
                </a:ext>
              </a:extLst>
            </p:cNvPr>
            <p:cNvSpPr>
              <a:spLocks/>
            </p:cNvSpPr>
            <p:nvPr/>
          </p:nvSpPr>
          <p:spPr bwMode="auto">
            <a:xfrm>
              <a:off x="-1927225" y="3009900"/>
              <a:ext cx="53975" cy="101600"/>
            </a:xfrm>
            <a:custGeom>
              <a:avLst/>
              <a:gdLst>
                <a:gd name="T0" fmla="*/ 5 w 34"/>
                <a:gd name="T1" fmla="*/ 64 h 64"/>
                <a:gd name="T2" fmla="*/ 0 w 34"/>
                <a:gd name="T3" fmla="*/ 61 h 64"/>
                <a:gd name="T4" fmla="*/ 30 w 34"/>
                <a:gd name="T5" fmla="*/ 0 h 64"/>
                <a:gd name="T6" fmla="*/ 34 w 34"/>
                <a:gd name="T7" fmla="*/ 3 h 64"/>
                <a:gd name="T8" fmla="*/ 5 w 34"/>
                <a:gd name="T9" fmla="*/ 64 h 64"/>
                <a:gd name="T10" fmla="*/ 5 w 34"/>
                <a:gd name="T11" fmla="*/ 64 h 64"/>
              </a:gdLst>
              <a:ahLst/>
              <a:cxnLst>
                <a:cxn ang="0">
                  <a:pos x="T0" y="T1"/>
                </a:cxn>
                <a:cxn ang="0">
                  <a:pos x="T2" y="T3"/>
                </a:cxn>
                <a:cxn ang="0">
                  <a:pos x="T4" y="T5"/>
                </a:cxn>
                <a:cxn ang="0">
                  <a:pos x="T6" y="T7"/>
                </a:cxn>
                <a:cxn ang="0">
                  <a:pos x="T8" y="T9"/>
                </a:cxn>
                <a:cxn ang="0">
                  <a:pos x="T10" y="T11"/>
                </a:cxn>
              </a:cxnLst>
              <a:rect l="0" t="0" r="r" b="b"/>
              <a:pathLst>
                <a:path w="34" h="64">
                  <a:moveTo>
                    <a:pt x="5" y="64"/>
                  </a:moveTo>
                  <a:lnTo>
                    <a:pt x="0" y="61"/>
                  </a:lnTo>
                  <a:lnTo>
                    <a:pt x="30" y="0"/>
                  </a:lnTo>
                  <a:lnTo>
                    <a:pt x="34" y="3"/>
                  </a:lnTo>
                  <a:lnTo>
                    <a:pt x="5" y="64"/>
                  </a:lnTo>
                  <a:lnTo>
                    <a:pt x="5" y="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59A60504-F38B-4138-99F2-333148E5F3F7}"/>
                </a:ext>
              </a:extLst>
            </p:cNvPr>
            <p:cNvSpPr>
              <a:spLocks/>
            </p:cNvSpPr>
            <p:nvPr/>
          </p:nvSpPr>
          <p:spPr bwMode="auto">
            <a:xfrm>
              <a:off x="-1960563" y="2990850"/>
              <a:ext cx="22225" cy="107950"/>
            </a:xfrm>
            <a:custGeom>
              <a:avLst/>
              <a:gdLst>
                <a:gd name="T0" fmla="*/ 0 w 14"/>
                <a:gd name="T1" fmla="*/ 66 h 68"/>
                <a:gd name="T2" fmla="*/ 7 w 14"/>
                <a:gd name="T3" fmla="*/ 0 h 68"/>
                <a:gd name="T4" fmla="*/ 14 w 14"/>
                <a:gd name="T5" fmla="*/ 0 h 68"/>
                <a:gd name="T6" fmla="*/ 4 w 14"/>
                <a:gd name="T7" fmla="*/ 68 h 68"/>
                <a:gd name="T8" fmla="*/ 0 w 14"/>
                <a:gd name="T9" fmla="*/ 66 h 68"/>
                <a:gd name="T10" fmla="*/ 0 w 14"/>
                <a:gd name="T11" fmla="*/ 66 h 68"/>
              </a:gdLst>
              <a:ahLst/>
              <a:cxnLst>
                <a:cxn ang="0">
                  <a:pos x="T0" y="T1"/>
                </a:cxn>
                <a:cxn ang="0">
                  <a:pos x="T2" y="T3"/>
                </a:cxn>
                <a:cxn ang="0">
                  <a:pos x="T4" y="T5"/>
                </a:cxn>
                <a:cxn ang="0">
                  <a:pos x="T6" y="T7"/>
                </a:cxn>
                <a:cxn ang="0">
                  <a:pos x="T8" y="T9"/>
                </a:cxn>
                <a:cxn ang="0">
                  <a:pos x="T10" y="T11"/>
                </a:cxn>
              </a:cxnLst>
              <a:rect l="0" t="0" r="r" b="b"/>
              <a:pathLst>
                <a:path w="14" h="68">
                  <a:moveTo>
                    <a:pt x="0" y="66"/>
                  </a:moveTo>
                  <a:lnTo>
                    <a:pt x="7" y="0"/>
                  </a:lnTo>
                  <a:lnTo>
                    <a:pt x="14" y="0"/>
                  </a:lnTo>
                  <a:lnTo>
                    <a:pt x="4" y="68"/>
                  </a:lnTo>
                  <a:lnTo>
                    <a:pt x="0" y="66"/>
                  </a:lnTo>
                  <a:lnTo>
                    <a:pt x="0" y="6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1F892966-B983-45D1-9BBB-0F4B4C27E8D2}"/>
                </a:ext>
              </a:extLst>
            </p:cNvPr>
            <p:cNvSpPr>
              <a:spLocks/>
            </p:cNvSpPr>
            <p:nvPr/>
          </p:nvSpPr>
          <p:spPr bwMode="auto">
            <a:xfrm>
              <a:off x="-1946275" y="2994025"/>
              <a:ext cx="66675" cy="31750"/>
            </a:xfrm>
            <a:custGeom>
              <a:avLst/>
              <a:gdLst>
                <a:gd name="T0" fmla="*/ 17 w 17"/>
                <a:gd name="T1" fmla="*/ 8 h 8"/>
                <a:gd name="T2" fmla="*/ 16 w 17"/>
                <a:gd name="T3" fmla="*/ 6 h 8"/>
                <a:gd name="T4" fmla="*/ 16 w 17"/>
                <a:gd name="T5" fmla="*/ 5 h 8"/>
                <a:gd name="T6" fmla="*/ 15 w 17"/>
                <a:gd name="T7" fmla="*/ 5 h 8"/>
                <a:gd name="T8" fmla="*/ 13 w 17"/>
                <a:gd name="T9" fmla="*/ 6 h 8"/>
                <a:gd name="T10" fmla="*/ 12 w 17"/>
                <a:gd name="T11" fmla="*/ 4 h 8"/>
                <a:gd name="T12" fmla="*/ 11 w 17"/>
                <a:gd name="T13" fmla="*/ 4 h 8"/>
                <a:gd name="T14" fmla="*/ 11 w 17"/>
                <a:gd name="T15" fmla="*/ 4 h 8"/>
                <a:gd name="T16" fmla="*/ 9 w 17"/>
                <a:gd name="T17" fmla="*/ 5 h 8"/>
                <a:gd name="T18" fmla="*/ 7 w 17"/>
                <a:gd name="T19" fmla="*/ 3 h 8"/>
                <a:gd name="T20" fmla="*/ 7 w 17"/>
                <a:gd name="T21" fmla="*/ 2 h 8"/>
                <a:gd name="T22" fmla="*/ 6 w 17"/>
                <a:gd name="T23" fmla="*/ 3 h 8"/>
                <a:gd name="T24" fmla="*/ 4 w 17"/>
                <a:gd name="T25" fmla="*/ 4 h 8"/>
                <a:gd name="T26" fmla="*/ 3 w 17"/>
                <a:gd name="T27" fmla="*/ 2 h 8"/>
                <a:gd name="T28" fmla="*/ 3 w 17"/>
                <a:gd name="T29" fmla="*/ 1 h 8"/>
                <a:gd name="T30" fmla="*/ 2 w 17"/>
                <a:gd name="T31" fmla="*/ 2 h 8"/>
                <a:gd name="T32" fmla="*/ 0 w 17"/>
                <a:gd name="T33" fmla="*/ 3 h 8"/>
                <a:gd name="T34" fmla="*/ 0 w 17"/>
                <a:gd name="T35" fmla="*/ 2 h 8"/>
                <a:gd name="T36" fmla="*/ 1 w 17"/>
                <a:gd name="T37" fmla="*/ 1 h 8"/>
                <a:gd name="T38" fmla="*/ 3 w 17"/>
                <a:gd name="T39" fmla="*/ 0 h 8"/>
                <a:gd name="T40" fmla="*/ 4 w 17"/>
                <a:gd name="T41" fmla="*/ 2 h 8"/>
                <a:gd name="T42" fmla="*/ 5 w 17"/>
                <a:gd name="T43" fmla="*/ 3 h 8"/>
                <a:gd name="T44" fmla="*/ 5 w 17"/>
                <a:gd name="T45" fmla="*/ 2 h 8"/>
                <a:gd name="T46" fmla="*/ 7 w 17"/>
                <a:gd name="T47" fmla="*/ 1 h 8"/>
                <a:gd name="T48" fmla="*/ 9 w 17"/>
                <a:gd name="T49" fmla="*/ 3 h 8"/>
                <a:gd name="T50" fmla="*/ 9 w 17"/>
                <a:gd name="T51" fmla="*/ 4 h 8"/>
                <a:gd name="T52" fmla="*/ 10 w 17"/>
                <a:gd name="T53" fmla="*/ 3 h 8"/>
                <a:gd name="T54" fmla="*/ 12 w 17"/>
                <a:gd name="T55" fmla="*/ 2 h 8"/>
                <a:gd name="T56" fmla="*/ 13 w 17"/>
                <a:gd name="T57" fmla="*/ 4 h 8"/>
                <a:gd name="T58" fmla="*/ 13 w 17"/>
                <a:gd name="T59" fmla="*/ 5 h 8"/>
                <a:gd name="T60" fmla="*/ 14 w 17"/>
                <a:gd name="T61" fmla="*/ 5 h 8"/>
                <a:gd name="T62" fmla="*/ 16 w 17"/>
                <a:gd name="T63" fmla="*/ 4 h 8"/>
                <a:gd name="T64" fmla="*/ 17 w 17"/>
                <a:gd name="T65" fmla="*/ 6 h 8"/>
                <a:gd name="T66" fmla="*/ 17 w 17"/>
                <a:gd name="T67" fmla="*/ 7 h 8"/>
                <a:gd name="T68" fmla="*/ 17 w 17"/>
                <a:gd name="T6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 h="8">
                  <a:moveTo>
                    <a:pt x="17" y="8"/>
                  </a:moveTo>
                  <a:cubicBezTo>
                    <a:pt x="16" y="7"/>
                    <a:pt x="16" y="6"/>
                    <a:pt x="16" y="6"/>
                  </a:cubicBezTo>
                  <a:cubicBezTo>
                    <a:pt x="16" y="5"/>
                    <a:pt x="16" y="5"/>
                    <a:pt x="16" y="5"/>
                  </a:cubicBezTo>
                  <a:cubicBezTo>
                    <a:pt x="15" y="5"/>
                    <a:pt x="15" y="5"/>
                    <a:pt x="15" y="5"/>
                  </a:cubicBezTo>
                  <a:cubicBezTo>
                    <a:pt x="14" y="6"/>
                    <a:pt x="14" y="7"/>
                    <a:pt x="13" y="6"/>
                  </a:cubicBezTo>
                  <a:cubicBezTo>
                    <a:pt x="12" y="6"/>
                    <a:pt x="12" y="5"/>
                    <a:pt x="12" y="4"/>
                  </a:cubicBezTo>
                  <a:cubicBezTo>
                    <a:pt x="12" y="4"/>
                    <a:pt x="11" y="4"/>
                    <a:pt x="11" y="4"/>
                  </a:cubicBezTo>
                  <a:cubicBezTo>
                    <a:pt x="11" y="3"/>
                    <a:pt x="11" y="4"/>
                    <a:pt x="11" y="4"/>
                  </a:cubicBezTo>
                  <a:cubicBezTo>
                    <a:pt x="10" y="5"/>
                    <a:pt x="9" y="6"/>
                    <a:pt x="9" y="5"/>
                  </a:cubicBezTo>
                  <a:cubicBezTo>
                    <a:pt x="8" y="5"/>
                    <a:pt x="7" y="4"/>
                    <a:pt x="7" y="3"/>
                  </a:cubicBezTo>
                  <a:cubicBezTo>
                    <a:pt x="7" y="3"/>
                    <a:pt x="7" y="2"/>
                    <a:pt x="7" y="2"/>
                  </a:cubicBezTo>
                  <a:cubicBezTo>
                    <a:pt x="7" y="2"/>
                    <a:pt x="7" y="3"/>
                    <a:pt x="6" y="3"/>
                  </a:cubicBezTo>
                  <a:cubicBezTo>
                    <a:pt x="6" y="4"/>
                    <a:pt x="5" y="4"/>
                    <a:pt x="4" y="4"/>
                  </a:cubicBezTo>
                  <a:cubicBezTo>
                    <a:pt x="3" y="4"/>
                    <a:pt x="3" y="3"/>
                    <a:pt x="3" y="2"/>
                  </a:cubicBezTo>
                  <a:cubicBezTo>
                    <a:pt x="3" y="2"/>
                    <a:pt x="3" y="1"/>
                    <a:pt x="3" y="1"/>
                  </a:cubicBezTo>
                  <a:cubicBezTo>
                    <a:pt x="3" y="1"/>
                    <a:pt x="2" y="2"/>
                    <a:pt x="2" y="2"/>
                  </a:cubicBezTo>
                  <a:cubicBezTo>
                    <a:pt x="2" y="2"/>
                    <a:pt x="1" y="3"/>
                    <a:pt x="0" y="3"/>
                  </a:cubicBezTo>
                  <a:cubicBezTo>
                    <a:pt x="0" y="2"/>
                    <a:pt x="0" y="2"/>
                    <a:pt x="0" y="2"/>
                  </a:cubicBezTo>
                  <a:cubicBezTo>
                    <a:pt x="1" y="2"/>
                    <a:pt x="1" y="1"/>
                    <a:pt x="1" y="1"/>
                  </a:cubicBezTo>
                  <a:cubicBezTo>
                    <a:pt x="2" y="0"/>
                    <a:pt x="2" y="0"/>
                    <a:pt x="3" y="0"/>
                  </a:cubicBezTo>
                  <a:cubicBezTo>
                    <a:pt x="4" y="0"/>
                    <a:pt x="4" y="1"/>
                    <a:pt x="4" y="2"/>
                  </a:cubicBezTo>
                  <a:cubicBezTo>
                    <a:pt x="4" y="2"/>
                    <a:pt x="5" y="3"/>
                    <a:pt x="5" y="3"/>
                  </a:cubicBezTo>
                  <a:cubicBezTo>
                    <a:pt x="5" y="3"/>
                    <a:pt x="5" y="2"/>
                    <a:pt x="5" y="2"/>
                  </a:cubicBezTo>
                  <a:cubicBezTo>
                    <a:pt x="6" y="2"/>
                    <a:pt x="7" y="1"/>
                    <a:pt x="7" y="1"/>
                  </a:cubicBezTo>
                  <a:cubicBezTo>
                    <a:pt x="8" y="1"/>
                    <a:pt x="9" y="2"/>
                    <a:pt x="9" y="3"/>
                  </a:cubicBezTo>
                  <a:cubicBezTo>
                    <a:pt x="9" y="3"/>
                    <a:pt x="9" y="4"/>
                    <a:pt x="9" y="4"/>
                  </a:cubicBezTo>
                  <a:cubicBezTo>
                    <a:pt x="9" y="4"/>
                    <a:pt x="9" y="4"/>
                    <a:pt x="10" y="3"/>
                  </a:cubicBezTo>
                  <a:cubicBezTo>
                    <a:pt x="10" y="3"/>
                    <a:pt x="11" y="2"/>
                    <a:pt x="12" y="2"/>
                  </a:cubicBezTo>
                  <a:cubicBezTo>
                    <a:pt x="13" y="3"/>
                    <a:pt x="13" y="4"/>
                    <a:pt x="13" y="4"/>
                  </a:cubicBezTo>
                  <a:cubicBezTo>
                    <a:pt x="13" y="5"/>
                    <a:pt x="13" y="5"/>
                    <a:pt x="13" y="5"/>
                  </a:cubicBezTo>
                  <a:cubicBezTo>
                    <a:pt x="13" y="5"/>
                    <a:pt x="14" y="5"/>
                    <a:pt x="14" y="5"/>
                  </a:cubicBezTo>
                  <a:cubicBezTo>
                    <a:pt x="14" y="4"/>
                    <a:pt x="15" y="3"/>
                    <a:pt x="16" y="4"/>
                  </a:cubicBezTo>
                  <a:cubicBezTo>
                    <a:pt x="17" y="4"/>
                    <a:pt x="17" y="5"/>
                    <a:pt x="17" y="6"/>
                  </a:cubicBezTo>
                  <a:cubicBezTo>
                    <a:pt x="17" y="6"/>
                    <a:pt x="17" y="6"/>
                    <a:pt x="17" y="7"/>
                  </a:cubicBezTo>
                  <a:cubicBezTo>
                    <a:pt x="17" y="8"/>
                    <a:pt x="17" y="8"/>
                    <a:pt x="17" y="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C76F6326-F6A8-4BD2-8092-C40998533D3E}"/>
                </a:ext>
              </a:extLst>
            </p:cNvPr>
            <p:cNvSpPr>
              <a:spLocks/>
            </p:cNvSpPr>
            <p:nvPr/>
          </p:nvSpPr>
          <p:spPr bwMode="auto">
            <a:xfrm>
              <a:off x="-1865313" y="2762250"/>
              <a:ext cx="31750" cy="69850"/>
            </a:xfrm>
            <a:custGeom>
              <a:avLst/>
              <a:gdLst>
                <a:gd name="T0" fmla="*/ 1 w 8"/>
                <a:gd name="T1" fmla="*/ 18 h 18"/>
                <a:gd name="T2" fmla="*/ 0 w 8"/>
                <a:gd name="T3" fmla="*/ 16 h 18"/>
                <a:gd name="T4" fmla="*/ 4 w 8"/>
                <a:gd name="T5" fmla="*/ 1 h 18"/>
                <a:gd name="T6" fmla="*/ 6 w 8"/>
                <a:gd name="T7" fmla="*/ 0 h 18"/>
                <a:gd name="T8" fmla="*/ 7 w 8"/>
                <a:gd name="T9" fmla="*/ 2 h 18"/>
                <a:gd name="T10" fmla="*/ 3 w 8"/>
                <a:gd name="T11" fmla="*/ 17 h 18"/>
                <a:gd name="T12" fmla="*/ 1 w 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1" y="18"/>
                  </a:moveTo>
                  <a:cubicBezTo>
                    <a:pt x="0" y="18"/>
                    <a:pt x="0" y="17"/>
                    <a:pt x="0" y="16"/>
                  </a:cubicBezTo>
                  <a:cubicBezTo>
                    <a:pt x="4" y="1"/>
                    <a:pt x="4" y="1"/>
                    <a:pt x="4" y="1"/>
                  </a:cubicBezTo>
                  <a:cubicBezTo>
                    <a:pt x="5" y="0"/>
                    <a:pt x="6" y="0"/>
                    <a:pt x="6" y="0"/>
                  </a:cubicBezTo>
                  <a:cubicBezTo>
                    <a:pt x="7" y="0"/>
                    <a:pt x="8" y="1"/>
                    <a:pt x="7" y="2"/>
                  </a:cubicBezTo>
                  <a:cubicBezTo>
                    <a:pt x="3" y="17"/>
                    <a:pt x="3" y="17"/>
                    <a:pt x="3" y="17"/>
                  </a:cubicBezTo>
                  <a:cubicBezTo>
                    <a:pt x="3" y="18"/>
                    <a:pt x="2" y="18"/>
                    <a:pt x="1" y="1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C295D287-FF29-4CF4-8A46-7F415952A7F4}"/>
                </a:ext>
              </a:extLst>
            </p:cNvPr>
            <p:cNvSpPr>
              <a:spLocks/>
            </p:cNvSpPr>
            <p:nvPr/>
          </p:nvSpPr>
          <p:spPr bwMode="auto">
            <a:xfrm>
              <a:off x="-1803400" y="2816225"/>
              <a:ext cx="57150" cy="55563"/>
            </a:xfrm>
            <a:custGeom>
              <a:avLst/>
              <a:gdLst>
                <a:gd name="T0" fmla="*/ 1 w 15"/>
                <a:gd name="T1" fmla="*/ 14 h 14"/>
                <a:gd name="T2" fmla="*/ 0 w 15"/>
                <a:gd name="T3" fmla="*/ 13 h 14"/>
                <a:gd name="T4" fmla="*/ 0 w 15"/>
                <a:gd name="T5" fmla="*/ 11 h 14"/>
                <a:gd name="T6" fmla="*/ 12 w 15"/>
                <a:gd name="T7" fmla="*/ 0 h 14"/>
                <a:gd name="T8" fmla="*/ 14 w 15"/>
                <a:gd name="T9" fmla="*/ 0 h 14"/>
                <a:gd name="T10" fmla="*/ 14 w 15"/>
                <a:gd name="T11" fmla="*/ 2 h 14"/>
                <a:gd name="T12" fmla="*/ 3 w 15"/>
                <a:gd name="T13" fmla="*/ 13 h 14"/>
                <a:gd name="T14" fmla="*/ 1 w 15"/>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4">
                  <a:moveTo>
                    <a:pt x="1" y="14"/>
                  </a:moveTo>
                  <a:cubicBezTo>
                    <a:pt x="1" y="14"/>
                    <a:pt x="1" y="14"/>
                    <a:pt x="0" y="13"/>
                  </a:cubicBezTo>
                  <a:cubicBezTo>
                    <a:pt x="0" y="13"/>
                    <a:pt x="0" y="12"/>
                    <a:pt x="0" y="11"/>
                  </a:cubicBezTo>
                  <a:cubicBezTo>
                    <a:pt x="12" y="0"/>
                    <a:pt x="12" y="0"/>
                    <a:pt x="12" y="0"/>
                  </a:cubicBezTo>
                  <a:cubicBezTo>
                    <a:pt x="12" y="0"/>
                    <a:pt x="13" y="0"/>
                    <a:pt x="14" y="0"/>
                  </a:cubicBezTo>
                  <a:cubicBezTo>
                    <a:pt x="15" y="1"/>
                    <a:pt x="15" y="2"/>
                    <a:pt x="14" y="2"/>
                  </a:cubicBezTo>
                  <a:cubicBezTo>
                    <a:pt x="3" y="13"/>
                    <a:pt x="3" y="13"/>
                    <a:pt x="3" y="13"/>
                  </a:cubicBezTo>
                  <a:cubicBezTo>
                    <a:pt x="2" y="14"/>
                    <a:pt x="2" y="14"/>
                    <a:pt x="1" y="1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BBD2A964-9451-467C-9E3F-CE241AB70338}"/>
                </a:ext>
              </a:extLst>
            </p:cNvPr>
            <p:cNvSpPr>
              <a:spLocks/>
            </p:cNvSpPr>
            <p:nvPr/>
          </p:nvSpPr>
          <p:spPr bwMode="auto">
            <a:xfrm>
              <a:off x="-1768475" y="2905125"/>
              <a:ext cx="73025" cy="26988"/>
            </a:xfrm>
            <a:custGeom>
              <a:avLst/>
              <a:gdLst>
                <a:gd name="T0" fmla="*/ 1 w 19"/>
                <a:gd name="T1" fmla="*/ 7 h 7"/>
                <a:gd name="T2" fmla="*/ 0 w 19"/>
                <a:gd name="T3" fmla="*/ 6 h 7"/>
                <a:gd name="T4" fmla="*/ 1 w 19"/>
                <a:gd name="T5" fmla="*/ 4 h 7"/>
                <a:gd name="T6" fmla="*/ 17 w 19"/>
                <a:gd name="T7" fmla="*/ 0 h 7"/>
                <a:gd name="T8" fmla="*/ 18 w 19"/>
                <a:gd name="T9" fmla="*/ 2 h 7"/>
                <a:gd name="T10" fmla="*/ 17 w 19"/>
                <a:gd name="T11" fmla="*/ 3 h 7"/>
                <a:gd name="T12" fmla="*/ 2 w 19"/>
                <a:gd name="T13" fmla="*/ 7 h 7"/>
                <a:gd name="T14" fmla="*/ 1 w 1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1" y="7"/>
                  </a:moveTo>
                  <a:cubicBezTo>
                    <a:pt x="1" y="7"/>
                    <a:pt x="0" y="7"/>
                    <a:pt x="0" y="6"/>
                  </a:cubicBezTo>
                  <a:cubicBezTo>
                    <a:pt x="0" y="5"/>
                    <a:pt x="0" y="4"/>
                    <a:pt x="1" y="4"/>
                  </a:cubicBezTo>
                  <a:cubicBezTo>
                    <a:pt x="17" y="0"/>
                    <a:pt x="17" y="0"/>
                    <a:pt x="17" y="0"/>
                  </a:cubicBezTo>
                  <a:cubicBezTo>
                    <a:pt x="17" y="0"/>
                    <a:pt x="18" y="1"/>
                    <a:pt x="18" y="2"/>
                  </a:cubicBezTo>
                  <a:cubicBezTo>
                    <a:pt x="19" y="2"/>
                    <a:pt x="18" y="3"/>
                    <a:pt x="17" y="3"/>
                  </a:cubicBezTo>
                  <a:cubicBezTo>
                    <a:pt x="2" y="7"/>
                    <a:pt x="2" y="7"/>
                    <a:pt x="2" y="7"/>
                  </a:cubicBezTo>
                  <a:cubicBezTo>
                    <a:pt x="2" y="7"/>
                    <a:pt x="1" y="7"/>
                    <a:pt x="1"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6C05641A-14DD-4F01-8721-74FB523DB285}"/>
                </a:ext>
              </a:extLst>
            </p:cNvPr>
            <p:cNvSpPr>
              <a:spLocks/>
            </p:cNvSpPr>
            <p:nvPr/>
          </p:nvSpPr>
          <p:spPr bwMode="auto">
            <a:xfrm>
              <a:off x="-1773238" y="2994025"/>
              <a:ext cx="74613" cy="31750"/>
            </a:xfrm>
            <a:custGeom>
              <a:avLst/>
              <a:gdLst>
                <a:gd name="T0" fmla="*/ 17 w 19"/>
                <a:gd name="T1" fmla="*/ 7 h 8"/>
                <a:gd name="T2" fmla="*/ 2 w 19"/>
                <a:gd name="T3" fmla="*/ 3 h 8"/>
                <a:gd name="T4" fmla="*/ 1 w 19"/>
                <a:gd name="T5" fmla="*/ 1 h 8"/>
                <a:gd name="T6" fmla="*/ 3 w 19"/>
                <a:gd name="T7" fmla="*/ 0 h 8"/>
                <a:gd name="T8" fmla="*/ 18 w 19"/>
                <a:gd name="T9" fmla="*/ 5 h 8"/>
                <a:gd name="T10" fmla="*/ 19 w 19"/>
                <a:gd name="T11" fmla="*/ 6 h 8"/>
                <a:gd name="T12" fmla="*/ 17 w 1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9" h="8">
                  <a:moveTo>
                    <a:pt x="17" y="7"/>
                  </a:moveTo>
                  <a:cubicBezTo>
                    <a:pt x="2" y="3"/>
                    <a:pt x="2" y="3"/>
                    <a:pt x="2" y="3"/>
                  </a:cubicBezTo>
                  <a:cubicBezTo>
                    <a:pt x="1" y="3"/>
                    <a:pt x="0" y="2"/>
                    <a:pt x="1" y="1"/>
                  </a:cubicBezTo>
                  <a:cubicBezTo>
                    <a:pt x="1" y="0"/>
                    <a:pt x="2" y="0"/>
                    <a:pt x="3" y="0"/>
                  </a:cubicBezTo>
                  <a:cubicBezTo>
                    <a:pt x="18" y="5"/>
                    <a:pt x="18" y="5"/>
                    <a:pt x="18" y="5"/>
                  </a:cubicBezTo>
                  <a:cubicBezTo>
                    <a:pt x="19" y="5"/>
                    <a:pt x="19" y="6"/>
                    <a:pt x="19" y="6"/>
                  </a:cubicBezTo>
                  <a:cubicBezTo>
                    <a:pt x="19" y="7"/>
                    <a:pt x="18" y="8"/>
                    <a:pt x="17"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B6579316-0B77-4EA2-9974-A1FA2A7FEED9}"/>
                </a:ext>
              </a:extLst>
            </p:cNvPr>
            <p:cNvSpPr>
              <a:spLocks/>
            </p:cNvSpPr>
            <p:nvPr/>
          </p:nvSpPr>
          <p:spPr bwMode="auto">
            <a:xfrm>
              <a:off x="-1806575" y="3055938"/>
              <a:ext cx="53975" cy="58738"/>
            </a:xfrm>
            <a:custGeom>
              <a:avLst/>
              <a:gdLst>
                <a:gd name="T0" fmla="*/ 12 w 14"/>
                <a:gd name="T1" fmla="*/ 14 h 15"/>
                <a:gd name="T2" fmla="*/ 11 w 14"/>
                <a:gd name="T3" fmla="*/ 14 h 15"/>
                <a:gd name="T4" fmla="*/ 0 w 14"/>
                <a:gd name="T5" fmla="*/ 3 h 15"/>
                <a:gd name="T6" fmla="*/ 0 w 14"/>
                <a:gd name="T7" fmla="*/ 0 h 15"/>
                <a:gd name="T8" fmla="*/ 2 w 14"/>
                <a:gd name="T9" fmla="*/ 0 h 15"/>
                <a:gd name="T10" fmla="*/ 13 w 14"/>
                <a:gd name="T11" fmla="*/ 12 h 15"/>
                <a:gd name="T12" fmla="*/ 13 w 14"/>
                <a:gd name="T13" fmla="*/ 14 h 15"/>
                <a:gd name="T14" fmla="*/ 12 w 14"/>
                <a:gd name="T15" fmla="*/ 14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12" y="14"/>
                  </a:moveTo>
                  <a:cubicBezTo>
                    <a:pt x="12" y="14"/>
                    <a:pt x="11" y="14"/>
                    <a:pt x="11" y="14"/>
                  </a:cubicBezTo>
                  <a:cubicBezTo>
                    <a:pt x="0" y="3"/>
                    <a:pt x="0" y="3"/>
                    <a:pt x="0" y="3"/>
                  </a:cubicBezTo>
                  <a:cubicBezTo>
                    <a:pt x="0" y="2"/>
                    <a:pt x="0" y="1"/>
                    <a:pt x="0" y="0"/>
                  </a:cubicBezTo>
                  <a:cubicBezTo>
                    <a:pt x="1" y="0"/>
                    <a:pt x="2" y="0"/>
                    <a:pt x="2" y="0"/>
                  </a:cubicBezTo>
                  <a:cubicBezTo>
                    <a:pt x="13" y="12"/>
                    <a:pt x="13" y="12"/>
                    <a:pt x="13" y="12"/>
                  </a:cubicBezTo>
                  <a:cubicBezTo>
                    <a:pt x="14" y="12"/>
                    <a:pt x="14" y="13"/>
                    <a:pt x="13" y="14"/>
                  </a:cubicBezTo>
                  <a:cubicBezTo>
                    <a:pt x="13" y="14"/>
                    <a:pt x="12" y="15"/>
                    <a:pt x="12" y="1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1A1B6CC5-7831-4ABF-82F5-BF7AD988E74A}"/>
                </a:ext>
              </a:extLst>
            </p:cNvPr>
            <p:cNvSpPr>
              <a:spLocks/>
            </p:cNvSpPr>
            <p:nvPr/>
          </p:nvSpPr>
          <p:spPr bwMode="auto">
            <a:xfrm>
              <a:off x="-1954213" y="2759075"/>
              <a:ext cx="26988" cy="73025"/>
            </a:xfrm>
            <a:custGeom>
              <a:avLst/>
              <a:gdLst>
                <a:gd name="T0" fmla="*/ 5 w 7"/>
                <a:gd name="T1" fmla="*/ 19 h 19"/>
                <a:gd name="T2" fmla="*/ 4 w 7"/>
                <a:gd name="T3" fmla="*/ 18 h 19"/>
                <a:gd name="T4" fmla="*/ 1 w 7"/>
                <a:gd name="T5" fmla="*/ 2 h 19"/>
                <a:gd name="T6" fmla="*/ 2 w 7"/>
                <a:gd name="T7" fmla="*/ 0 h 19"/>
                <a:gd name="T8" fmla="*/ 3 w 7"/>
                <a:gd name="T9" fmla="*/ 1 h 19"/>
                <a:gd name="T10" fmla="*/ 7 w 7"/>
                <a:gd name="T11" fmla="*/ 17 h 19"/>
                <a:gd name="T12" fmla="*/ 6 w 7"/>
                <a:gd name="T13" fmla="*/ 19 h 19"/>
                <a:gd name="T14" fmla="*/ 5 w 7"/>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9">
                  <a:moveTo>
                    <a:pt x="5" y="19"/>
                  </a:moveTo>
                  <a:cubicBezTo>
                    <a:pt x="5" y="19"/>
                    <a:pt x="4" y="18"/>
                    <a:pt x="4" y="18"/>
                  </a:cubicBezTo>
                  <a:cubicBezTo>
                    <a:pt x="1" y="2"/>
                    <a:pt x="1" y="2"/>
                    <a:pt x="1" y="2"/>
                  </a:cubicBezTo>
                  <a:cubicBezTo>
                    <a:pt x="0" y="1"/>
                    <a:pt x="1" y="1"/>
                    <a:pt x="2" y="0"/>
                  </a:cubicBezTo>
                  <a:cubicBezTo>
                    <a:pt x="2" y="0"/>
                    <a:pt x="3" y="1"/>
                    <a:pt x="3" y="1"/>
                  </a:cubicBezTo>
                  <a:cubicBezTo>
                    <a:pt x="7" y="17"/>
                    <a:pt x="7" y="17"/>
                    <a:pt x="7" y="17"/>
                  </a:cubicBezTo>
                  <a:cubicBezTo>
                    <a:pt x="7" y="18"/>
                    <a:pt x="7" y="18"/>
                    <a:pt x="6" y="19"/>
                  </a:cubicBezTo>
                  <a:cubicBezTo>
                    <a:pt x="6" y="19"/>
                    <a:pt x="6" y="19"/>
                    <a:pt x="5" y="1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7FE7FF8F-341A-4158-9281-8445596339EA}"/>
                </a:ext>
              </a:extLst>
            </p:cNvPr>
            <p:cNvSpPr>
              <a:spLocks/>
            </p:cNvSpPr>
            <p:nvPr/>
          </p:nvSpPr>
          <p:spPr bwMode="auto">
            <a:xfrm>
              <a:off x="-2041525" y="2809875"/>
              <a:ext cx="53975" cy="57150"/>
            </a:xfrm>
            <a:custGeom>
              <a:avLst/>
              <a:gdLst>
                <a:gd name="T0" fmla="*/ 12 w 14"/>
                <a:gd name="T1" fmla="*/ 15 h 15"/>
                <a:gd name="T2" fmla="*/ 11 w 14"/>
                <a:gd name="T3" fmla="*/ 14 h 15"/>
                <a:gd name="T4" fmla="*/ 0 w 14"/>
                <a:gd name="T5" fmla="*/ 3 h 15"/>
                <a:gd name="T6" fmla="*/ 0 w 14"/>
                <a:gd name="T7" fmla="*/ 1 h 15"/>
                <a:gd name="T8" fmla="*/ 2 w 14"/>
                <a:gd name="T9" fmla="*/ 1 h 15"/>
                <a:gd name="T10" fmla="*/ 13 w 14"/>
                <a:gd name="T11" fmla="*/ 12 h 15"/>
                <a:gd name="T12" fmla="*/ 13 w 14"/>
                <a:gd name="T13" fmla="*/ 14 h 15"/>
                <a:gd name="T14" fmla="*/ 12 w 14"/>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12" y="15"/>
                  </a:moveTo>
                  <a:cubicBezTo>
                    <a:pt x="12" y="15"/>
                    <a:pt x="11" y="14"/>
                    <a:pt x="11" y="14"/>
                  </a:cubicBezTo>
                  <a:cubicBezTo>
                    <a:pt x="0" y="3"/>
                    <a:pt x="0" y="3"/>
                    <a:pt x="0" y="3"/>
                  </a:cubicBezTo>
                  <a:cubicBezTo>
                    <a:pt x="0" y="2"/>
                    <a:pt x="0" y="1"/>
                    <a:pt x="0" y="1"/>
                  </a:cubicBezTo>
                  <a:cubicBezTo>
                    <a:pt x="1" y="0"/>
                    <a:pt x="2" y="0"/>
                    <a:pt x="2" y="1"/>
                  </a:cubicBezTo>
                  <a:cubicBezTo>
                    <a:pt x="13" y="12"/>
                    <a:pt x="13" y="12"/>
                    <a:pt x="13" y="12"/>
                  </a:cubicBezTo>
                  <a:cubicBezTo>
                    <a:pt x="14" y="13"/>
                    <a:pt x="14" y="14"/>
                    <a:pt x="13" y="14"/>
                  </a:cubicBezTo>
                  <a:cubicBezTo>
                    <a:pt x="13" y="15"/>
                    <a:pt x="12" y="15"/>
                    <a:pt x="12" y="1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EC29E39F-DAA6-421F-88A0-F64A8AB8BE42}"/>
                </a:ext>
              </a:extLst>
            </p:cNvPr>
            <p:cNvSpPr>
              <a:spLocks/>
            </p:cNvSpPr>
            <p:nvPr/>
          </p:nvSpPr>
          <p:spPr bwMode="auto">
            <a:xfrm>
              <a:off x="-2095500" y="2898775"/>
              <a:ext cx="68263" cy="30163"/>
            </a:xfrm>
            <a:custGeom>
              <a:avLst/>
              <a:gdLst>
                <a:gd name="T0" fmla="*/ 16 w 18"/>
                <a:gd name="T1" fmla="*/ 8 h 8"/>
                <a:gd name="T2" fmla="*/ 1 w 18"/>
                <a:gd name="T3" fmla="*/ 3 h 8"/>
                <a:gd name="T4" fmla="*/ 0 w 18"/>
                <a:gd name="T5" fmla="*/ 1 h 8"/>
                <a:gd name="T6" fmla="*/ 2 w 18"/>
                <a:gd name="T7" fmla="*/ 0 h 8"/>
                <a:gd name="T8" fmla="*/ 17 w 18"/>
                <a:gd name="T9" fmla="*/ 5 h 8"/>
                <a:gd name="T10" fmla="*/ 18 w 18"/>
                <a:gd name="T11" fmla="*/ 7 h 8"/>
                <a:gd name="T12" fmla="*/ 16 w 1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6" y="8"/>
                  </a:moveTo>
                  <a:cubicBezTo>
                    <a:pt x="1" y="3"/>
                    <a:pt x="1" y="3"/>
                    <a:pt x="1" y="3"/>
                  </a:cubicBezTo>
                  <a:cubicBezTo>
                    <a:pt x="0" y="3"/>
                    <a:pt x="0" y="2"/>
                    <a:pt x="0" y="1"/>
                  </a:cubicBezTo>
                  <a:cubicBezTo>
                    <a:pt x="0" y="1"/>
                    <a:pt x="1" y="0"/>
                    <a:pt x="2" y="0"/>
                  </a:cubicBezTo>
                  <a:cubicBezTo>
                    <a:pt x="17" y="5"/>
                    <a:pt x="17" y="5"/>
                    <a:pt x="17" y="5"/>
                  </a:cubicBezTo>
                  <a:cubicBezTo>
                    <a:pt x="18" y="5"/>
                    <a:pt x="18" y="6"/>
                    <a:pt x="18" y="7"/>
                  </a:cubicBezTo>
                  <a:cubicBezTo>
                    <a:pt x="18" y="7"/>
                    <a:pt x="17" y="8"/>
                    <a:pt x="16" y="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350423ED-C8EF-4F16-87C0-D39A27A8F6A9}"/>
                </a:ext>
              </a:extLst>
            </p:cNvPr>
            <p:cNvSpPr>
              <a:spLocks/>
            </p:cNvSpPr>
            <p:nvPr/>
          </p:nvSpPr>
          <p:spPr bwMode="auto">
            <a:xfrm>
              <a:off x="-2100263" y="2987675"/>
              <a:ext cx="73025" cy="26988"/>
            </a:xfrm>
            <a:custGeom>
              <a:avLst/>
              <a:gdLst>
                <a:gd name="T0" fmla="*/ 1 w 19"/>
                <a:gd name="T1" fmla="*/ 7 h 7"/>
                <a:gd name="T2" fmla="*/ 0 w 19"/>
                <a:gd name="T3" fmla="*/ 6 h 7"/>
                <a:gd name="T4" fmla="*/ 1 w 19"/>
                <a:gd name="T5" fmla="*/ 4 h 7"/>
                <a:gd name="T6" fmla="*/ 17 w 19"/>
                <a:gd name="T7" fmla="*/ 1 h 7"/>
                <a:gd name="T8" fmla="*/ 19 w 19"/>
                <a:gd name="T9" fmla="*/ 2 h 7"/>
                <a:gd name="T10" fmla="*/ 18 w 19"/>
                <a:gd name="T11" fmla="*/ 3 h 7"/>
                <a:gd name="T12" fmla="*/ 2 w 19"/>
                <a:gd name="T13" fmla="*/ 7 h 7"/>
                <a:gd name="T14" fmla="*/ 1 w 19"/>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1" y="7"/>
                  </a:moveTo>
                  <a:cubicBezTo>
                    <a:pt x="1" y="7"/>
                    <a:pt x="0" y="7"/>
                    <a:pt x="0" y="6"/>
                  </a:cubicBezTo>
                  <a:cubicBezTo>
                    <a:pt x="0" y="5"/>
                    <a:pt x="1" y="4"/>
                    <a:pt x="1" y="4"/>
                  </a:cubicBezTo>
                  <a:cubicBezTo>
                    <a:pt x="17" y="1"/>
                    <a:pt x="17" y="1"/>
                    <a:pt x="17" y="1"/>
                  </a:cubicBezTo>
                  <a:cubicBezTo>
                    <a:pt x="18" y="0"/>
                    <a:pt x="18" y="1"/>
                    <a:pt x="19" y="2"/>
                  </a:cubicBezTo>
                  <a:cubicBezTo>
                    <a:pt x="19" y="2"/>
                    <a:pt x="18" y="3"/>
                    <a:pt x="18" y="3"/>
                  </a:cubicBezTo>
                  <a:cubicBezTo>
                    <a:pt x="2" y="7"/>
                    <a:pt x="2" y="7"/>
                    <a:pt x="2" y="7"/>
                  </a:cubicBezTo>
                  <a:cubicBezTo>
                    <a:pt x="2" y="7"/>
                    <a:pt x="2" y="7"/>
                    <a:pt x="1"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8">
              <a:extLst>
                <a:ext uri="{FF2B5EF4-FFF2-40B4-BE49-F238E27FC236}">
                  <a16:creationId xmlns:a16="http://schemas.microsoft.com/office/drawing/2014/main" id="{49526987-4BB1-47B5-88ED-923B24DADC1A}"/>
                </a:ext>
              </a:extLst>
            </p:cNvPr>
            <p:cNvSpPr>
              <a:spLocks noEditPoints="1"/>
            </p:cNvSpPr>
            <p:nvPr/>
          </p:nvSpPr>
          <p:spPr bwMode="auto">
            <a:xfrm>
              <a:off x="-2014538" y="2832100"/>
              <a:ext cx="241300" cy="290513"/>
            </a:xfrm>
            <a:custGeom>
              <a:avLst/>
              <a:gdLst>
                <a:gd name="T0" fmla="*/ 32 w 63"/>
                <a:gd name="T1" fmla="*/ 74 h 75"/>
                <a:gd name="T2" fmla="*/ 32 w 63"/>
                <a:gd name="T3" fmla="*/ 74 h 75"/>
                <a:gd name="T4" fmla="*/ 7 w 63"/>
                <a:gd name="T5" fmla="*/ 67 h 75"/>
                <a:gd name="T6" fmla="*/ 5 w 63"/>
                <a:gd name="T7" fmla="*/ 64 h 75"/>
                <a:gd name="T8" fmla="*/ 5 w 63"/>
                <a:gd name="T9" fmla="*/ 63 h 75"/>
                <a:gd name="T10" fmla="*/ 6 w 63"/>
                <a:gd name="T11" fmla="*/ 53 h 75"/>
                <a:gd name="T12" fmla="*/ 3 w 63"/>
                <a:gd name="T13" fmla="*/ 24 h 75"/>
                <a:gd name="T14" fmla="*/ 39 w 63"/>
                <a:gd name="T15" fmla="*/ 4 h 75"/>
                <a:gd name="T16" fmla="*/ 58 w 63"/>
                <a:gd name="T17" fmla="*/ 40 h 75"/>
                <a:gd name="T18" fmla="*/ 40 w 63"/>
                <a:gd name="T19" fmla="*/ 63 h 75"/>
                <a:gd name="T20" fmla="*/ 36 w 63"/>
                <a:gd name="T21" fmla="*/ 72 h 75"/>
                <a:gd name="T22" fmla="*/ 36 w 63"/>
                <a:gd name="T23" fmla="*/ 72 h 75"/>
                <a:gd name="T24" fmla="*/ 32 w 63"/>
                <a:gd name="T25" fmla="*/ 74 h 75"/>
                <a:gd name="T26" fmla="*/ 8 w 63"/>
                <a:gd name="T27" fmla="*/ 62 h 75"/>
                <a:gd name="T28" fmla="*/ 5 w 63"/>
                <a:gd name="T29" fmla="*/ 63 h 75"/>
                <a:gd name="T30" fmla="*/ 8 w 63"/>
                <a:gd name="T31" fmla="*/ 62 h 75"/>
                <a:gd name="T32" fmla="*/ 34 w 63"/>
                <a:gd name="T33" fmla="*/ 70 h 75"/>
                <a:gd name="T34" fmla="*/ 35 w 63"/>
                <a:gd name="T35" fmla="*/ 70 h 75"/>
                <a:gd name="T36" fmla="*/ 34 w 63"/>
                <a:gd name="T37" fmla="*/ 70 h 75"/>
                <a:gd name="T38" fmla="*/ 11 w 63"/>
                <a:gd name="T39" fmla="*/ 63 h 75"/>
                <a:gd name="T40" fmla="*/ 31 w 63"/>
                <a:gd name="T41" fmla="*/ 69 h 75"/>
                <a:gd name="T42" fmla="*/ 32 w 63"/>
                <a:gd name="T43" fmla="*/ 67 h 75"/>
                <a:gd name="T44" fmla="*/ 37 w 63"/>
                <a:gd name="T45" fmla="*/ 59 h 75"/>
                <a:gd name="T46" fmla="*/ 54 w 63"/>
                <a:gd name="T47" fmla="*/ 39 h 75"/>
                <a:gd name="T48" fmla="*/ 37 w 63"/>
                <a:gd name="T49" fmla="*/ 9 h 75"/>
                <a:gd name="T50" fmla="*/ 8 w 63"/>
                <a:gd name="T51" fmla="*/ 25 h 75"/>
                <a:gd name="T52" fmla="*/ 11 w 63"/>
                <a:gd name="T53" fmla="*/ 52 h 75"/>
                <a:gd name="T54" fmla="*/ 11 w 63"/>
                <a:gd name="T55" fmla="*/ 61 h 75"/>
                <a:gd name="T56" fmla="*/ 11 w 63"/>
                <a:gd name="T57" fmla="*/ 6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75">
                  <a:moveTo>
                    <a:pt x="32" y="74"/>
                  </a:moveTo>
                  <a:cubicBezTo>
                    <a:pt x="32" y="74"/>
                    <a:pt x="32" y="74"/>
                    <a:pt x="32" y="74"/>
                  </a:cubicBezTo>
                  <a:cubicBezTo>
                    <a:pt x="7" y="67"/>
                    <a:pt x="7" y="67"/>
                    <a:pt x="7" y="67"/>
                  </a:cubicBezTo>
                  <a:cubicBezTo>
                    <a:pt x="5" y="66"/>
                    <a:pt x="5" y="65"/>
                    <a:pt x="5" y="64"/>
                  </a:cubicBezTo>
                  <a:cubicBezTo>
                    <a:pt x="5" y="63"/>
                    <a:pt x="5" y="63"/>
                    <a:pt x="5" y="63"/>
                  </a:cubicBezTo>
                  <a:cubicBezTo>
                    <a:pt x="6" y="62"/>
                    <a:pt x="7" y="56"/>
                    <a:pt x="6" y="53"/>
                  </a:cubicBezTo>
                  <a:cubicBezTo>
                    <a:pt x="0" y="37"/>
                    <a:pt x="3" y="24"/>
                    <a:pt x="3" y="24"/>
                  </a:cubicBezTo>
                  <a:cubicBezTo>
                    <a:pt x="7" y="9"/>
                    <a:pt x="24" y="0"/>
                    <a:pt x="39" y="4"/>
                  </a:cubicBezTo>
                  <a:cubicBezTo>
                    <a:pt x="54" y="9"/>
                    <a:pt x="63" y="25"/>
                    <a:pt x="58" y="40"/>
                  </a:cubicBezTo>
                  <a:cubicBezTo>
                    <a:pt x="58" y="40"/>
                    <a:pt x="54" y="53"/>
                    <a:pt x="40" y="63"/>
                  </a:cubicBezTo>
                  <a:cubicBezTo>
                    <a:pt x="38" y="65"/>
                    <a:pt x="36" y="71"/>
                    <a:pt x="36" y="72"/>
                  </a:cubicBezTo>
                  <a:cubicBezTo>
                    <a:pt x="36" y="72"/>
                    <a:pt x="36" y="72"/>
                    <a:pt x="36" y="72"/>
                  </a:cubicBezTo>
                  <a:cubicBezTo>
                    <a:pt x="35" y="74"/>
                    <a:pt x="34" y="75"/>
                    <a:pt x="32" y="74"/>
                  </a:cubicBezTo>
                  <a:close/>
                  <a:moveTo>
                    <a:pt x="8" y="62"/>
                  </a:moveTo>
                  <a:cubicBezTo>
                    <a:pt x="7" y="61"/>
                    <a:pt x="6" y="62"/>
                    <a:pt x="5" y="63"/>
                  </a:cubicBezTo>
                  <a:cubicBezTo>
                    <a:pt x="6" y="62"/>
                    <a:pt x="7" y="62"/>
                    <a:pt x="8" y="62"/>
                  </a:cubicBezTo>
                  <a:close/>
                  <a:moveTo>
                    <a:pt x="34" y="70"/>
                  </a:moveTo>
                  <a:cubicBezTo>
                    <a:pt x="35" y="70"/>
                    <a:pt x="35" y="70"/>
                    <a:pt x="35" y="70"/>
                  </a:cubicBezTo>
                  <a:cubicBezTo>
                    <a:pt x="35" y="70"/>
                    <a:pt x="35" y="70"/>
                    <a:pt x="34" y="70"/>
                  </a:cubicBezTo>
                  <a:close/>
                  <a:moveTo>
                    <a:pt x="11" y="63"/>
                  </a:moveTo>
                  <a:cubicBezTo>
                    <a:pt x="31" y="69"/>
                    <a:pt x="31" y="69"/>
                    <a:pt x="31" y="69"/>
                  </a:cubicBezTo>
                  <a:cubicBezTo>
                    <a:pt x="32" y="68"/>
                    <a:pt x="32" y="67"/>
                    <a:pt x="32" y="67"/>
                  </a:cubicBezTo>
                  <a:cubicBezTo>
                    <a:pt x="33" y="63"/>
                    <a:pt x="35" y="61"/>
                    <a:pt x="37" y="59"/>
                  </a:cubicBezTo>
                  <a:cubicBezTo>
                    <a:pt x="50" y="50"/>
                    <a:pt x="54" y="39"/>
                    <a:pt x="54" y="39"/>
                  </a:cubicBezTo>
                  <a:cubicBezTo>
                    <a:pt x="57" y="26"/>
                    <a:pt x="50" y="13"/>
                    <a:pt x="37" y="9"/>
                  </a:cubicBezTo>
                  <a:cubicBezTo>
                    <a:pt x="25" y="6"/>
                    <a:pt x="12" y="13"/>
                    <a:pt x="8" y="25"/>
                  </a:cubicBezTo>
                  <a:cubicBezTo>
                    <a:pt x="8" y="26"/>
                    <a:pt x="5" y="37"/>
                    <a:pt x="11" y="52"/>
                  </a:cubicBezTo>
                  <a:cubicBezTo>
                    <a:pt x="12" y="54"/>
                    <a:pt x="12" y="57"/>
                    <a:pt x="11" y="61"/>
                  </a:cubicBezTo>
                  <a:cubicBezTo>
                    <a:pt x="11" y="61"/>
                    <a:pt x="11" y="61"/>
                    <a:pt x="11" y="6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
              <a:extLst>
                <a:ext uri="{FF2B5EF4-FFF2-40B4-BE49-F238E27FC236}">
                  <a16:creationId xmlns:a16="http://schemas.microsoft.com/office/drawing/2014/main" id="{77F6A3DF-3146-4F9D-9839-D780DF034404}"/>
                </a:ext>
              </a:extLst>
            </p:cNvPr>
            <p:cNvSpPr>
              <a:spLocks/>
            </p:cNvSpPr>
            <p:nvPr/>
          </p:nvSpPr>
          <p:spPr bwMode="auto">
            <a:xfrm>
              <a:off x="-2000250" y="3090863"/>
              <a:ext cx="115888" cy="50800"/>
            </a:xfrm>
            <a:custGeom>
              <a:avLst/>
              <a:gdLst>
                <a:gd name="T0" fmla="*/ 26 w 30"/>
                <a:gd name="T1" fmla="*/ 12 h 13"/>
                <a:gd name="T2" fmla="*/ 2 w 30"/>
                <a:gd name="T3" fmla="*/ 5 h 13"/>
                <a:gd name="T4" fmla="*/ 0 w 30"/>
                <a:gd name="T5" fmla="*/ 2 h 13"/>
                <a:gd name="T6" fmla="*/ 3 w 30"/>
                <a:gd name="T7" fmla="*/ 0 h 13"/>
                <a:gd name="T8" fmla="*/ 27 w 30"/>
                <a:gd name="T9" fmla="*/ 7 h 13"/>
                <a:gd name="T10" fmla="*/ 29 w 30"/>
                <a:gd name="T11" fmla="*/ 10 h 13"/>
                <a:gd name="T12" fmla="*/ 26 w 30"/>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30" h="13">
                  <a:moveTo>
                    <a:pt x="26" y="12"/>
                  </a:moveTo>
                  <a:cubicBezTo>
                    <a:pt x="2" y="5"/>
                    <a:pt x="2" y="5"/>
                    <a:pt x="2" y="5"/>
                  </a:cubicBezTo>
                  <a:cubicBezTo>
                    <a:pt x="1" y="5"/>
                    <a:pt x="0" y="3"/>
                    <a:pt x="0" y="2"/>
                  </a:cubicBezTo>
                  <a:cubicBezTo>
                    <a:pt x="1" y="1"/>
                    <a:pt x="2" y="0"/>
                    <a:pt x="3" y="0"/>
                  </a:cubicBezTo>
                  <a:cubicBezTo>
                    <a:pt x="27" y="7"/>
                    <a:pt x="27" y="7"/>
                    <a:pt x="27" y="7"/>
                  </a:cubicBezTo>
                  <a:cubicBezTo>
                    <a:pt x="29" y="8"/>
                    <a:pt x="30" y="9"/>
                    <a:pt x="29" y="10"/>
                  </a:cubicBezTo>
                  <a:cubicBezTo>
                    <a:pt x="29" y="12"/>
                    <a:pt x="27" y="13"/>
                    <a:pt x="26" y="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0">
              <a:extLst>
                <a:ext uri="{FF2B5EF4-FFF2-40B4-BE49-F238E27FC236}">
                  <a16:creationId xmlns:a16="http://schemas.microsoft.com/office/drawing/2014/main" id="{C425DE09-0691-46C8-A9F3-981C8C1DDA47}"/>
                </a:ext>
              </a:extLst>
            </p:cNvPr>
            <p:cNvSpPr>
              <a:spLocks/>
            </p:cNvSpPr>
            <p:nvPr/>
          </p:nvSpPr>
          <p:spPr bwMode="auto">
            <a:xfrm>
              <a:off x="-2000250" y="3114675"/>
              <a:ext cx="100013" cy="42863"/>
            </a:xfrm>
            <a:custGeom>
              <a:avLst/>
              <a:gdLst>
                <a:gd name="T0" fmla="*/ 23 w 26"/>
                <a:gd name="T1" fmla="*/ 11 h 11"/>
                <a:gd name="T2" fmla="*/ 2 w 26"/>
                <a:gd name="T3" fmla="*/ 5 h 11"/>
                <a:gd name="T4" fmla="*/ 1 w 26"/>
                <a:gd name="T5" fmla="*/ 2 h 11"/>
                <a:gd name="T6" fmla="*/ 4 w 26"/>
                <a:gd name="T7" fmla="*/ 0 h 11"/>
                <a:gd name="T8" fmla="*/ 24 w 26"/>
                <a:gd name="T9" fmla="*/ 6 h 11"/>
                <a:gd name="T10" fmla="*/ 26 w 26"/>
                <a:gd name="T11" fmla="*/ 9 h 11"/>
                <a:gd name="T12" fmla="*/ 23 w 26"/>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6" h="11">
                  <a:moveTo>
                    <a:pt x="23" y="11"/>
                  </a:moveTo>
                  <a:cubicBezTo>
                    <a:pt x="2" y="5"/>
                    <a:pt x="2" y="5"/>
                    <a:pt x="2" y="5"/>
                  </a:cubicBezTo>
                  <a:cubicBezTo>
                    <a:pt x="1" y="4"/>
                    <a:pt x="0" y="3"/>
                    <a:pt x="1" y="2"/>
                  </a:cubicBezTo>
                  <a:cubicBezTo>
                    <a:pt x="1" y="0"/>
                    <a:pt x="2" y="0"/>
                    <a:pt x="4" y="0"/>
                  </a:cubicBezTo>
                  <a:cubicBezTo>
                    <a:pt x="24" y="6"/>
                    <a:pt x="24" y="6"/>
                    <a:pt x="24" y="6"/>
                  </a:cubicBezTo>
                  <a:cubicBezTo>
                    <a:pt x="26" y="6"/>
                    <a:pt x="26" y="8"/>
                    <a:pt x="26" y="9"/>
                  </a:cubicBezTo>
                  <a:cubicBezTo>
                    <a:pt x="26" y="10"/>
                    <a:pt x="24" y="11"/>
                    <a:pt x="23" y="1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1">
              <a:extLst>
                <a:ext uri="{FF2B5EF4-FFF2-40B4-BE49-F238E27FC236}">
                  <a16:creationId xmlns:a16="http://schemas.microsoft.com/office/drawing/2014/main" id="{C86478C1-AA1E-4831-A423-0C8DE0AFF050}"/>
                </a:ext>
              </a:extLst>
            </p:cNvPr>
            <p:cNvSpPr>
              <a:spLocks/>
            </p:cNvSpPr>
            <p:nvPr/>
          </p:nvSpPr>
          <p:spPr bwMode="auto">
            <a:xfrm>
              <a:off x="-1992313" y="3138488"/>
              <a:ext cx="77788" cy="33338"/>
            </a:xfrm>
            <a:custGeom>
              <a:avLst/>
              <a:gdLst>
                <a:gd name="T0" fmla="*/ 16 w 20"/>
                <a:gd name="T1" fmla="*/ 9 h 9"/>
                <a:gd name="T2" fmla="*/ 2 w 20"/>
                <a:gd name="T3" fmla="*/ 5 h 9"/>
                <a:gd name="T4" fmla="*/ 0 w 20"/>
                <a:gd name="T5" fmla="*/ 2 h 9"/>
                <a:gd name="T6" fmla="*/ 3 w 20"/>
                <a:gd name="T7" fmla="*/ 0 h 9"/>
                <a:gd name="T8" fmla="*/ 18 w 20"/>
                <a:gd name="T9" fmla="*/ 4 h 9"/>
                <a:gd name="T10" fmla="*/ 19 w 20"/>
                <a:gd name="T11" fmla="*/ 7 h 9"/>
                <a:gd name="T12" fmla="*/ 16 w 20"/>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0" h="9">
                  <a:moveTo>
                    <a:pt x="16" y="9"/>
                  </a:moveTo>
                  <a:cubicBezTo>
                    <a:pt x="2" y="5"/>
                    <a:pt x="2" y="5"/>
                    <a:pt x="2" y="5"/>
                  </a:cubicBezTo>
                  <a:cubicBezTo>
                    <a:pt x="1" y="4"/>
                    <a:pt x="0" y="3"/>
                    <a:pt x="0" y="2"/>
                  </a:cubicBezTo>
                  <a:cubicBezTo>
                    <a:pt x="1" y="0"/>
                    <a:pt x="2" y="0"/>
                    <a:pt x="3" y="0"/>
                  </a:cubicBezTo>
                  <a:cubicBezTo>
                    <a:pt x="18" y="4"/>
                    <a:pt x="18" y="4"/>
                    <a:pt x="18" y="4"/>
                  </a:cubicBezTo>
                  <a:cubicBezTo>
                    <a:pt x="19" y="4"/>
                    <a:pt x="20" y="6"/>
                    <a:pt x="19" y="7"/>
                  </a:cubicBezTo>
                  <a:cubicBezTo>
                    <a:pt x="19" y="9"/>
                    <a:pt x="18" y="9"/>
                    <a:pt x="16" y="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3" name="Speech Bubble: Rectangle 62">
            <a:extLst>
              <a:ext uri="{FF2B5EF4-FFF2-40B4-BE49-F238E27FC236}">
                <a16:creationId xmlns:a16="http://schemas.microsoft.com/office/drawing/2014/main" id="{55247303-FDF2-4C00-8003-593225CF377F}"/>
              </a:ext>
            </a:extLst>
          </p:cNvPr>
          <p:cNvSpPr/>
          <p:nvPr/>
        </p:nvSpPr>
        <p:spPr>
          <a:xfrm>
            <a:off x="10820957" y="2708821"/>
            <a:ext cx="3746878" cy="1032508"/>
          </a:xfrm>
          <a:prstGeom prst="wedgeRectCallout">
            <a:avLst>
              <a:gd name="adj1" fmla="val -72449"/>
              <a:gd name="adj2" fmla="val 5613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Which digital camera should you buy?</a:t>
            </a:r>
          </a:p>
        </p:txBody>
      </p:sp>
      <p:sp>
        <p:nvSpPr>
          <p:cNvPr id="64" name="Speech Bubble: Rectangle 63">
            <a:extLst>
              <a:ext uri="{FF2B5EF4-FFF2-40B4-BE49-F238E27FC236}">
                <a16:creationId xmlns:a16="http://schemas.microsoft.com/office/drawing/2014/main" id="{76A01907-1E06-4AFF-9DB8-C3CA89DD03FE}"/>
              </a:ext>
            </a:extLst>
          </p:cNvPr>
          <p:cNvSpPr/>
          <p:nvPr/>
        </p:nvSpPr>
        <p:spPr>
          <a:xfrm>
            <a:off x="10820957" y="7505105"/>
            <a:ext cx="3746878" cy="1032508"/>
          </a:xfrm>
          <a:prstGeom prst="wedgeRectCallout">
            <a:avLst>
              <a:gd name="adj1" fmla="val -71362"/>
              <a:gd name="adj2" fmla="val -4050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What is the best holiday for you and your family?</a:t>
            </a:r>
          </a:p>
        </p:txBody>
      </p:sp>
      <p:sp>
        <p:nvSpPr>
          <p:cNvPr id="65" name="Speech Bubble: Rectangle 64">
            <a:extLst>
              <a:ext uri="{FF2B5EF4-FFF2-40B4-BE49-F238E27FC236}">
                <a16:creationId xmlns:a16="http://schemas.microsoft.com/office/drawing/2014/main" id="{451E56AC-EB3A-4453-AD90-70982DEAED53}"/>
              </a:ext>
            </a:extLst>
          </p:cNvPr>
          <p:cNvSpPr/>
          <p:nvPr/>
        </p:nvSpPr>
        <p:spPr>
          <a:xfrm>
            <a:off x="2206651" y="2713252"/>
            <a:ext cx="3746878" cy="1028077"/>
          </a:xfrm>
          <a:prstGeom prst="wedgeRectCallout">
            <a:avLst>
              <a:gd name="adj1" fmla="val 71075"/>
              <a:gd name="adj2" fmla="val 55147"/>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Which websites will you find interesting?</a:t>
            </a:r>
          </a:p>
        </p:txBody>
      </p:sp>
      <p:sp>
        <p:nvSpPr>
          <p:cNvPr id="66" name="Speech Bubble: Rectangle 65">
            <a:extLst>
              <a:ext uri="{FF2B5EF4-FFF2-40B4-BE49-F238E27FC236}">
                <a16:creationId xmlns:a16="http://schemas.microsoft.com/office/drawing/2014/main" id="{12CA3305-FE08-4E4C-99EB-087FF8361E88}"/>
              </a:ext>
            </a:extLst>
          </p:cNvPr>
          <p:cNvSpPr/>
          <p:nvPr/>
        </p:nvSpPr>
        <p:spPr>
          <a:xfrm>
            <a:off x="2206651" y="7602140"/>
            <a:ext cx="3746878" cy="1028077"/>
          </a:xfrm>
          <a:prstGeom prst="wedgeRectCallout">
            <a:avLst>
              <a:gd name="adj1" fmla="val 65294"/>
              <a:gd name="adj2" fmla="val 40264"/>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Which is the best investment for supporting the education of your children?</a:t>
            </a:r>
          </a:p>
        </p:txBody>
      </p:sp>
      <p:sp>
        <p:nvSpPr>
          <p:cNvPr id="67" name="Speech Bubble: Rectangle 66">
            <a:extLst>
              <a:ext uri="{FF2B5EF4-FFF2-40B4-BE49-F238E27FC236}">
                <a16:creationId xmlns:a16="http://schemas.microsoft.com/office/drawing/2014/main" id="{8AD06D09-F313-4989-A2F4-70FB644E41C1}"/>
              </a:ext>
            </a:extLst>
          </p:cNvPr>
          <p:cNvSpPr/>
          <p:nvPr/>
        </p:nvSpPr>
        <p:spPr>
          <a:xfrm>
            <a:off x="10820957" y="5106963"/>
            <a:ext cx="3746878" cy="1032508"/>
          </a:xfrm>
          <a:prstGeom prst="wedgeRectCallout">
            <a:avLst>
              <a:gd name="adj1" fmla="val -67199"/>
              <a:gd name="adj2" fmla="val 39867"/>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Which book should you buy for your next vacation?</a:t>
            </a:r>
          </a:p>
        </p:txBody>
      </p:sp>
      <p:sp>
        <p:nvSpPr>
          <p:cNvPr id="68" name="Speech Bubble: Rectangle 67">
            <a:extLst>
              <a:ext uri="{FF2B5EF4-FFF2-40B4-BE49-F238E27FC236}">
                <a16:creationId xmlns:a16="http://schemas.microsoft.com/office/drawing/2014/main" id="{00D31818-7B51-41BB-8F07-20F4735FDE36}"/>
              </a:ext>
            </a:extLst>
          </p:cNvPr>
          <p:cNvSpPr/>
          <p:nvPr/>
        </p:nvSpPr>
        <p:spPr>
          <a:xfrm>
            <a:off x="2206651" y="5111394"/>
            <a:ext cx="3862914" cy="1028077"/>
          </a:xfrm>
          <a:prstGeom prst="wedgeRectCallout">
            <a:avLst>
              <a:gd name="adj1" fmla="val 73965"/>
              <a:gd name="adj2" fmla="val 4323"/>
            </a:avLst>
          </a:prstGeom>
          <a:solidFill>
            <a:srgbClr val="FFD96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Which degree and university are best for your future?</a:t>
            </a:r>
          </a:p>
        </p:txBody>
      </p:sp>
      <p:sp>
        <p:nvSpPr>
          <p:cNvPr id="30" name="Rectangle: Rounded Corners 29">
            <a:extLst>
              <a:ext uri="{FF2B5EF4-FFF2-40B4-BE49-F238E27FC236}">
                <a16:creationId xmlns:a16="http://schemas.microsoft.com/office/drawing/2014/main" id="{35EDCA53-8229-4D94-BE6E-D4373B93D646}"/>
              </a:ext>
            </a:extLst>
          </p:cNvPr>
          <p:cNvSpPr/>
          <p:nvPr/>
        </p:nvSpPr>
        <p:spPr>
          <a:xfrm>
            <a:off x="3015174" y="1240655"/>
            <a:ext cx="10019959" cy="811431"/>
          </a:xfrm>
          <a:prstGeom prst="roundRect">
            <a:avLst/>
          </a:prstGeom>
          <a:solidFill>
            <a:schemeClr val="accent4">
              <a:lumMod val="40000"/>
              <a:lumOff val="60000"/>
            </a:schemeClr>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panose="020B0604020202020204"/>
              </a:rPr>
              <a:t>Recommender systems acts as a solution for your day to day choices</a:t>
            </a:r>
          </a:p>
        </p:txBody>
      </p:sp>
    </p:spTree>
    <p:extLst>
      <p:ext uri="{BB962C8B-B14F-4D97-AF65-F5344CB8AC3E}">
        <p14:creationId xmlns:p14="http://schemas.microsoft.com/office/powerpoint/2010/main" val="911380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E2F550C-7CC0-4442-95E0-0B89560089A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Recommender Sy</a:t>
            </a:r>
            <a:r>
              <a:rPr lang="en-US" dirty="0">
                <a:solidFill>
                  <a:schemeClr val="tx1">
                    <a:lumMod val="75000"/>
                    <a:lumOff val="25000"/>
                  </a:schemeClr>
                </a:solidFill>
              </a:rPr>
              <a:t>stems: Example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086E7D52-EAEB-4CD5-AAA0-1AEC62A25CFA}"/>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pic>
        <p:nvPicPr>
          <p:cNvPr id="18434" name="Picture 2" descr="Image result for recommender systems example">
            <a:extLst>
              <a:ext uri="{FF2B5EF4-FFF2-40B4-BE49-F238E27FC236}">
                <a16:creationId xmlns:a16="http://schemas.microsoft.com/office/drawing/2014/main" id="{14552F27-93C3-4149-9133-33869660D3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15" y="1495031"/>
            <a:ext cx="15240000" cy="6924675"/>
          </a:xfrm>
          <a:prstGeom prst="rect">
            <a:avLst/>
          </a:prstGeom>
          <a:noFill/>
          <a:ln w="28575">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806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79525F7-FABD-4850-9D28-FB24E1C2EEF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Success of Recommendation Systems</a:t>
            </a:r>
          </a:p>
        </p:txBody>
      </p:sp>
      <p:pic>
        <p:nvPicPr>
          <p:cNvPr id="4" name="Shape 375">
            <a:extLst>
              <a:ext uri="{FF2B5EF4-FFF2-40B4-BE49-F238E27FC236}">
                <a16:creationId xmlns:a16="http://schemas.microsoft.com/office/drawing/2014/main" id="{5B0D9E85-74C3-4F3A-880E-DEDA05F564F6}"/>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
        <p:nvSpPr>
          <p:cNvPr id="5" name="Freeform 63">
            <a:extLst>
              <a:ext uri="{FF2B5EF4-FFF2-40B4-BE49-F238E27FC236}">
                <a16:creationId xmlns:a16="http://schemas.microsoft.com/office/drawing/2014/main" id="{978DD0CA-347A-4F7F-A4E9-36274CDB429D}"/>
              </a:ext>
            </a:extLst>
          </p:cNvPr>
          <p:cNvSpPr>
            <a:spLocks/>
          </p:cNvSpPr>
          <p:nvPr/>
        </p:nvSpPr>
        <p:spPr bwMode="auto">
          <a:xfrm>
            <a:off x="9246162" y="2487881"/>
            <a:ext cx="2336238" cy="3793588"/>
          </a:xfrm>
          <a:custGeom>
            <a:avLst/>
            <a:gdLst>
              <a:gd name="T0" fmla="*/ 0 w 311"/>
              <a:gd name="T1" fmla="*/ 374 h 505"/>
              <a:gd name="T2" fmla="*/ 96 w 311"/>
              <a:gd name="T3" fmla="*/ 468 h 505"/>
              <a:gd name="T4" fmla="*/ 58 w 311"/>
              <a:gd name="T5" fmla="*/ 505 h 505"/>
              <a:gd name="T6" fmla="*/ 206 w 311"/>
              <a:gd name="T7" fmla="*/ 505 h 505"/>
              <a:gd name="T8" fmla="*/ 206 w 311"/>
              <a:gd name="T9" fmla="*/ 357 h 505"/>
              <a:gd name="T10" fmla="*/ 168 w 311"/>
              <a:gd name="T11" fmla="*/ 396 h 505"/>
              <a:gd name="T12" fmla="*/ 79 w 311"/>
              <a:gd name="T13" fmla="*/ 307 h 505"/>
              <a:gd name="T14" fmla="*/ 78 w 311"/>
              <a:gd name="T15" fmla="*/ 307 h 505"/>
              <a:gd name="T16" fmla="*/ 206 w 311"/>
              <a:gd name="T17" fmla="*/ 307 h 505"/>
              <a:gd name="T18" fmla="*/ 206 w 311"/>
              <a:gd name="T19" fmla="*/ 357 h 505"/>
              <a:gd name="T20" fmla="*/ 311 w 311"/>
              <a:gd name="T21" fmla="*/ 253 h 505"/>
              <a:gd name="T22" fmla="*/ 311 w 311"/>
              <a:gd name="T23" fmla="*/ 253 h 505"/>
              <a:gd name="T24" fmla="*/ 206 w 311"/>
              <a:gd name="T25" fmla="*/ 148 h 505"/>
              <a:gd name="T26" fmla="*/ 206 w 311"/>
              <a:gd name="T27" fmla="*/ 199 h 505"/>
              <a:gd name="T28" fmla="*/ 78 w 311"/>
              <a:gd name="T29" fmla="*/ 199 h 505"/>
              <a:gd name="T30" fmla="*/ 79 w 311"/>
              <a:gd name="T31" fmla="*/ 199 h 505"/>
              <a:gd name="T32" fmla="*/ 168 w 311"/>
              <a:gd name="T33" fmla="*/ 109 h 505"/>
              <a:gd name="T34" fmla="*/ 206 w 311"/>
              <a:gd name="T35" fmla="*/ 148 h 505"/>
              <a:gd name="T36" fmla="*/ 206 w 311"/>
              <a:gd name="T37" fmla="*/ 0 h 505"/>
              <a:gd name="T38" fmla="*/ 58 w 311"/>
              <a:gd name="T39" fmla="*/ 1 h 505"/>
              <a:gd name="T40" fmla="*/ 96 w 311"/>
              <a:gd name="T41" fmla="*/ 37 h 505"/>
              <a:gd name="T42" fmla="*/ 0 w 311"/>
              <a:gd name="T43" fmla="*/ 132 h 505"/>
              <a:gd name="T44" fmla="*/ 0 w 311"/>
              <a:gd name="T45" fmla="*/ 37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1" h="505">
                <a:moveTo>
                  <a:pt x="0" y="374"/>
                </a:moveTo>
                <a:lnTo>
                  <a:pt x="96" y="468"/>
                </a:lnTo>
                <a:lnTo>
                  <a:pt x="58" y="505"/>
                </a:lnTo>
                <a:lnTo>
                  <a:pt x="206" y="505"/>
                </a:lnTo>
                <a:lnTo>
                  <a:pt x="206" y="357"/>
                </a:lnTo>
                <a:lnTo>
                  <a:pt x="168" y="396"/>
                </a:lnTo>
                <a:lnTo>
                  <a:pt x="79" y="307"/>
                </a:lnTo>
                <a:lnTo>
                  <a:pt x="78" y="307"/>
                </a:lnTo>
                <a:lnTo>
                  <a:pt x="206" y="307"/>
                </a:lnTo>
                <a:lnTo>
                  <a:pt x="206" y="357"/>
                </a:lnTo>
                <a:lnTo>
                  <a:pt x="311" y="253"/>
                </a:lnTo>
                <a:lnTo>
                  <a:pt x="311" y="253"/>
                </a:lnTo>
                <a:lnTo>
                  <a:pt x="206" y="148"/>
                </a:lnTo>
                <a:lnTo>
                  <a:pt x="206" y="199"/>
                </a:lnTo>
                <a:lnTo>
                  <a:pt x="78" y="199"/>
                </a:lnTo>
                <a:lnTo>
                  <a:pt x="79" y="199"/>
                </a:lnTo>
                <a:lnTo>
                  <a:pt x="168" y="109"/>
                </a:lnTo>
                <a:lnTo>
                  <a:pt x="206" y="148"/>
                </a:lnTo>
                <a:lnTo>
                  <a:pt x="206" y="0"/>
                </a:lnTo>
                <a:lnTo>
                  <a:pt x="58" y="1"/>
                </a:lnTo>
                <a:lnTo>
                  <a:pt x="96" y="37"/>
                </a:lnTo>
                <a:lnTo>
                  <a:pt x="0" y="132"/>
                </a:lnTo>
                <a:lnTo>
                  <a:pt x="0" y="374"/>
                </a:lnTo>
                <a:close/>
              </a:path>
            </a:pathLst>
          </a:custGeom>
          <a:solidFill>
            <a:schemeClr val="accent1"/>
          </a:solidFill>
          <a:ln>
            <a:noFill/>
          </a:ln>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 name="Freeform 63">
            <a:extLst>
              <a:ext uri="{FF2B5EF4-FFF2-40B4-BE49-F238E27FC236}">
                <a16:creationId xmlns:a16="http://schemas.microsoft.com/office/drawing/2014/main" id="{11197135-AC1C-4D8C-B812-D2BBC1EBDBDD}"/>
              </a:ext>
            </a:extLst>
          </p:cNvPr>
          <p:cNvSpPr>
            <a:spLocks/>
          </p:cNvSpPr>
          <p:nvPr/>
        </p:nvSpPr>
        <p:spPr bwMode="auto">
          <a:xfrm flipH="1">
            <a:off x="4673600" y="2487881"/>
            <a:ext cx="2336238" cy="3793588"/>
          </a:xfrm>
          <a:custGeom>
            <a:avLst/>
            <a:gdLst>
              <a:gd name="T0" fmla="*/ 0 w 311"/>
              <a:gd name="T1" fmla="*/ 374 h 505"/>
              <a:gd name="T2" fmla="*/ 96 w 311"/>
              <a:gd name="T3" fmla="*/ 468 h 505"/>
              <a:gd name="T4" fmla="*/ 58 w 311"/>
              <a:gd name="T5" fmla="*/ 505 h 505"/>
              <a:gd name="T6" fmla="*/ 206 w 311"/>
              <a:gd name="T7" fmla="*/ 505 h 505"/>
              <a:gd name="T8" fmla="*/ 206 w 311"/>
              <a:gd name="T9" fmla="*/ 357 h 505"/>
              <a:gd name="T10" fmla="*/ 168 w 311"/>
              <a:gd name="T11" fmla="*/ 396 h 505"/>
              <a:gd name="T12" fmla="*/ 79 w 311"/>
              <a:gd name="T13" fmla="*/ 307 h 505"/>
              <a:gd name="T14" fmla="*/ 78 w 311"/>
              <a:gd name="T15" fmla="*/ 307 h 505"/>
              <a:gd name="T16" fmla="*/ 206 w 311"/>
              <a:gd name="T17" fmla="*/ 307 h 505"/>
              <a:gd name="T18" fmla="*/ 206 w 311"/>
              <a:gd name="T19" fmla="*/ 357 h 505"/>
              <a:gd name="T20" fmla="*/ 311 w 311"/>
              <a:gd name="T21" fmla="*/ 253 h 505"/>
              <a:gd name="T22" fmla="*/ 311 w 311"/>
              <a:gd name="T23" fmla="*/ 253 h 505"/>
              <a:gd name="T24" fmla="*/ 206 w 311"/>
              <a:gd name="T25" fmla="*/ 148 h 505"/>
              <a:gd name="T26" fmla="*/ 206 w 311"/>
              <a:gd name="T27" fmla="*/ 199 h 505"/>
              <a:gd name="T28" fmla="*/ 78 w 311"/>
              <a:gd name="T29" fmla="*/ 199 h 505"/>
              <a:gd name="T30" fmla="*/ 79 w 311"/>
              <a:gd name="T31" fmla="*/ 199 h 505"/>
              <a:gd name="T32" fmla="*/ 168 w 311"/>
              <a:gd name="T33" fmla="*/ 109 h 505"/>
              <a:gd name="T34" fmla="*/ 206 w 311"/>
              <a:gd name="T35" fmla="*/ 148 h 505"/>
              <a:gd name="T36" fmla="*/ 206 w 311"/>
              <a:gd name="T37" fmla="*/ 0 h 505"/>
              <a:gd name="T38" fmla="*/ 58 w 311"/>
              <a:gd name="T39" fmla="*/ 1 h 505"/>
              <a:gd name="T40" fmla="*/ 96 w 311"/>
              <a:gd name="T41" fmla="*/ 37 h 505"/>
              <a:gd name="T42" fmla="*/ 0 w 311"/>
              <a:gd name="T43" fmla="*/ 132 h 505"/>
              <a:gd name="T44" fmla="*/ 0 w 311"/>
              <a:gd name="T45" fmla="*/ 374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1" h="505">
                <a:moveTo>
                  <a:pt x="0" y="374"/>
                </a:moveTo>
                <a:lnTo>
                  <a:pt x="96" y="468"/>
                </a:lnTo>
                <a:lnTo>
                  <a:pt x="58" y="505"/>
                </a:lnTo>
                <a:lnTo>
                  <a:pt x="206" y="505"/>
                </a:lnTo>
                <a:lnTo>
                  <a:pt x="206" y="357"/>
                </a:lnTo>
                <a:lnTo>
                  <a:pt x="168" y="396"/>
                </a:lnTo>
                <a:lnTo>
                  <a:pt x="79" y="307"/>
                </a:lnTo>
                <a:lnTo>
                  <a:pt x="78" y="307"/>
                </a:lnTo>
                <a:lnTo>
                  <a:pt x="206" y="307"/>
                </a:lnTo>
                <a:lnTo>
                  <a:pt x="206" y="357"/>
                </a:lnTo>
                <a:lnTo>
                  <a:pt x="311" y="253"/>
                </a:lnTo>
                <a:lnTo>
                  <a:pt x="311" y="253"/>
                </a:lnTo>
                <a:lnTo>
                  <a:pt x="206" y="148"/>
                </a:lnTo>
                <a:lnTo>
                  <a:pt x="206" y="199"/>
                </a:lnTo>
                <a:lnTo>
                  <a:pt x="78" y="199"/>
                </a:lnTo>
                <a:lnTo>
                  <a:pt x="79" y="199"/>
                </a:lnTo>
                <a:lnTo>
                  <a:pt x="168" y="109"/>
                </a:lnTo>
                <a:lnTo>
                  <a:pt x="206" y="148"/>
                </a:lnTo>
                <a:lnTo>
                  <a:pt x="206" y="0"/>
                </a:lnTo>
                <a:lnTo>
                  <a:pt x="58" y="1"/>
                </a:lnTo>
                <a:lnTo>
                  <a:pt x="96" y="37"/>
                </a:lnTo>
                <a:lnTo>
                  <a:pt x="0" y="132"/>
                </a:lnTo>
                <a:lnTo>
                  <a:pt x="0" y="374"/>
                </a:lnTo>
                <a:close/>
              </a:path>
            </a:pathLst>
          </a:custGeom>
          <a:solidFill>
            <a:schemeClr val="accent1"/>
          </a:solidFill>
          <a:ln>
            <a:noFill/>
          </a:ln>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7" name="TextBox 6">
            <a:extLst>
              <a:ext uri="{FF2B5EF4-FFF2-40B4-BE49-F238E27FC236}">
                <a16:creationId xmlns:a16="http://schemas.microsoft.com/office/drawing/2014/main" id="{30DB4245-33EF-47AD-A714-9A0FF509F97B}"/>
              </a:ext>
            </a:extLst>
          </p:cNvPr>
          <p:cNvSpPr txBox="1"/>
          <p:nvPr/>
        </p:nvSpPr>
        <p:spPr>
          <a:xfrm>
            <a:off x="11057343" y="2216947"/>
            <a:ext cx="4707713" cy="1015663"/>
          </a:xfrm>
          <a:prstGeom prst="rect">
            <a:avLst/>
          </a:prstGeom>
          <a:noFill/>
        </p:spPr>
        <p:txBody>
          <a:bodyPr wrap="square" numCol="1" spcCol="640080" rtlCol="0">
            <a:spAutoFit/>
          </a:bodyPr>
          <a:lstStyle/>
          <a:p>
            <a:pPr defTabSz="1625620"/>
            <a:r>
              <a:rPr lang="en-US" sz="2000" b="1" dirty="0">
                <a:solidFill>
                  <a:schemeClr val="tx1">
                    <a:lumMod val="65000"/>
                    <a:lumOff val="35000"/>
                  </a:schemeClr>
                </a:solidFill>
                <a:latin typeface="Open Sans"/>
              </a:rPr>
              <a:t>Different Aspects</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Depends on domain and purpose</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No holistic evaluation scenario exists</a:t>
            </a:r>
          </a:p>
        </p:txBody>
      </p:sp>
      <p:sp>
        <p:nvSpPr>
          <p:cNvPr id="8" name="TextBox 7">
            <a:extLst>
              <a:ext uri="{FF2B5EF4-FFF2-40B4-BE49-F238E27FC236}">
                <a16:creationId xmlns:a16="http://schemas.microsoft.com/office/drawing/2014/main" id="{B84A5178-AD62-48DD-A548-5AD4274FFBEF}"/>
              </a:ext>
            </a:extLst>
          </p:cNvPr>
          <p:cNvSpPr txBox="1"/>
          <p:nvPr/>
        </p:nvSpPr>
        <p:spPr>
          <a:xfrm>
            <a:off x="11778690" y="3995561"/>
            <a:ext cx="3776256" cy="1015663"/>
          </a:xfrm>
          <a:prstGeom prst="rect">
            <a:avLst/>
          </a:prstGeom>
          <a:noFill/>
        </p:spPr>
        <p:txBody>
          <a:bodyPr wrap="square" numCol="1" spcCol="640080" rtlCol="0">
            <a:spAutoFit/>
          </a:bodyPr>
          <a:lstStyle/>
          <a:p>
            <a:pPr defTabSz="1625620"/>
            <a:r>
              <a:rPr lang="en-US" sz="2000" b="1" dirty="0">
                <a:solidFill>
                  <a:schemeClr val="tx1">
                    <a:lumMod val="65000"/>
                    <a:lumOff val="35000"/>
                  </a:schemeClr>
                </a:solidFill>
                <a:latin typeface="Open Sans"/>
              </a:rPr>
              <a:t>Retrieval Perspective</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Reduces search costs</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Provides correct proposals</a:t>
            </a:r>
          </a:p>
        </p:txBody>
      </p:sp>
      <p:sp>
        <p:nvSpPr>
          <p:cNvPr id="9" name="TextBox 8">
            <a:extLst>
              <a:ext uri="{FF2B5EF4-FFF2-40B4-BE49-F238E27FC236}">
                <a16:creationId xmlns:a16="http://schemas.microsoft.com/office/drawing/2014/main" id="{9029CA04-B973-477B-AB80-F1511B749A46}"/>
              </a:ext>
            </a:extLst>
          </p:cNvPr>
          <p:cNvSpPr txBox="1"/>
          <p:nvPr/>
        </p:nvSpPr>
        <p:spPr>
          <a:xfrm>
            <a:off x="11057344" y="5603613"/>
            <a:ext cx="4318122" cy="1323439"/>
          </a:xfrm>
          <a:prstGeom prst="rect">
            <a:avLst/>
          </a:prstGeom>
          <a:noFill/>
        </p:spPr>
        <p:txBody>
          <a:bodyPr wrap="square" numCol="1" spcCol="640080" rtlCol="0">
            <a:spAutoFit/>
          </a:bodyPr>
          <a:lstStyle/>
          <a:p>
            <a:pPr defTabSz="1625620"/>
            <a:r>
              <a:rPr lang="en-US" sz="2000" b="1" dirty="0">
                <a:solidFill>
                  <a:schemeClr val="tx1">
                    <a:lumMod val="65000"/>
                    <a:lumOff val="35000"/>
                  </a:schemeClr>
                </a:solidFill>
                <a:latin typeface="Open Sans"/>
              </a:rPr>
              <a:t>Recommendation Perspective</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Identifies items from the long tail</a:t>
            </a:r>
          </a:p>
          <a:p>
            <a:pPr marL="342900" indent="-342900" defTabSz="1625620">
              <a:buFont typeface="Arial" panose="020B0604020202020204" pitchFamily="34" charset="0"/>
              <a:buChar char="•"/>
            </a:pPr>
            <a:r>
              <a:rPr lang="en-US" sz="2000" dirty="0">
                <a:solidFill>
                  <a:schemeClr val="tx1">
                    <a:lumMod val="65000"/>
                    <a:lumOff val="35000"/>
                  </a:schemeClr>
                </a:solidFill>
                <a:latin typeface="Open Sans"/>
              </a:rPr>
              <a:t>Users did not know about their existence</a:t>
            </a:r>
          </a:p>
        </p:txBody>
      </p:sp>
      <p:sp>
        <p:nvSpPr>
          <p:cNvPr id="10" name="TextBox 9">
            <a:extLst>
              <a:ext uri="{FF2B5EF4-FFF2-40B4-BE49-F238E27FC236}">
                <a16:creationId xmlns:a16="http://schemas.microsoft.com/office/drawing/2014/main" id="{22C1EDEE-BD56-4CDB-97C4-22BF849BB8CD}"/>
              </a:ext>
            </a:extLst>
          </p:cNvPr>
          <p:cNvSpPr txBox="1"/>
          <p:nvPr/>
        </p:nvSpPr>
        <p:spPr>
          <a:xfrm>
            <a:off x="490944" y="2216947"/>
            <a:ext cx="4318123" cy="1679306"/>
          </a:xfrm>
          <a:prstGeom prst="rect">
            <a:avLst/>
          </a:prstGeom>
          <a:noFill/>
        </p:spPr>
        <p:txBody>
          <a:bodyPr wrap="square" numCol="1" spcCol="640080" rtlCol="0">
            <a:spAutoFit/>
          </a:bodyPr>
          <a:lstStyle/>
          <a:p>
            <a:pPr algn="r" defTabSz="1625620"/>
            <a:r>
              <a:rPr lang="en-US" sz="2000" b="1" dirty="0">
                <a:solidFill>
                  <a:schemeClr val="tx1">
                    <a:lumMod val="65000"/>
                    <a:lumOff val="35000"/>
                  </a:schemeClr>
                </a:solidFill>
                <a:latin typeface="Open Sans"/>
              </a:rPr>
              <a:t>Prediction Perspective</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Predicts to what degree a user likes an item</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Most popular evaluation scenario in research</a:t>
            </a:r>
          </a:p>
        </p:txBody>
      </p:sp>
      <p:sp>
        <p:nvSpPr>
          <p:cNvPr id="11" name="TextBox 10">
            <a:extLst>
              <a:ext uri="{FF2B5EF4-FFF2-40B4-BE49-F238E27FC236}">
                <a16:creationId xmlns:a16="http://schemas.microsoft.com/office/drawing/2014/main" id="{86A1093E-6E18-4B93-AF3C-9D2E3B7C91C4}"/>
              </a:ext>
            </a:extLst>
          </p:cNvPr>
          <p:cNvSpPr txBox="1"/>
          <p:nvPr/>
        </p:nvSpPr>
        <p:spPr>
          <a:xfrm>
            <a:off x="485192" y="3996766"/>
            <a:ext cx="3992118" cy="1323439"/>
          </a:xfrm>
          <a:prstGeom prst="rect">
            <a:avLst/>
          </a:prstGeom>
          <a:noFill/>
        </p:spPr>
        <p:txBody>
          <a:bodyPr wrap="square" numCol="1" spcCol="640080" rtlCol="0">
            <a:spAutoFit/>
          </a:bodyPr>
          <a:lstStyle/>
          <a:p>
            <a:pPr algn="r" defTabSz="1625620"/>
            <a:r>
              <a:rPr lang="en-US" sz="2000" b="1" dirty="0">
                <a:solidFill>
                  <a:schemeClr val="tx1">
                    <a:lumMod val="65000"/>
                    <a:lumOff val="35000"/>
                  </a:schemeClr>
                </a:solidFill>
                <a:latin typeface="Open Sans"/>
              </a:rPr>
              <a:t>Interaction Perspective</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Gives users a good feeling</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Educates users about the product domain</a:t>
            </a:r>
          </a:p>
        </p:txBody>
      </p:sp>
      <p:sp>
        <p:nvSpPr>
          <p:cNvPr id="12" name="TextBox 11">
            <a:extLst>
              <a:ext uri="{FF2B5EF4-FFF2-40B4-BE49-F238E27FC236}">
                <a16:creationId xmlns:a16="http://schemas.microsoft.com/office/drawing/2014/main" id="{A3E7E430-2412-4C74-8613-0113194B4058}"/>
              </a:ext>
            </a:extLst>
          </p:cNvPr>
          <p:cNvSpPr txBox="1"/>
          <p:nvPr/>
        </p:nvSpPr>
        <p:spPr>
          <a:xfrm>
            <a:off x="490944" y="5603613"/>
            <a:ext cx="4318123" cy="1323439"/>
          </a:xfrm>
          <a:prstGeom prst="rect">
            <a:avLst/>
          </a:prstGeom>
          <a:noFill/>
        </p:spPr>
        <p:txBody>
          <a:bodyPr wrap="square" numCol="1" spcCol="640080" rtlCol="0">
            <a:spAutoFit/>
          </a:bodyPr>
          <a:lstStyle/>
          <a:p>
            <a:pPr algn="r" defTabSz="1625620"/>
            <a:r>
              <a:rPr lang="en-US" sz="2000" b="1" dirty="0">
                <a:solidFill>
                  <a:schemeClr val="tx1">
                    <a:lumMod val="65000"/>
                    <a:lumOff val="35000"/>
                  </a:schemeClr>
                </a:solidFill>
                <a:latin typeface="Open Sans"/>
              </a:rPr>
              <a:t>Conversion Perspective</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Commercial Situations</a:t>
            </a:r>
          </a:p>
          <a:p>
            <a:pPr marL="342900" indent="-342900" algn="r" defTabSz="1625620">
              <a:buFont typeface="Arial" panose="020B0604020202020204" pitchFamily="34" charset="0"/>
              <a:buChar char="•"/>
            </a:pPr>
            <a:r>
              <a:rPr lang="en-US" sz="2000" dirty="0">
                <a:solidFill>
                  <a:schemeClr val="tx1">
                    <a:lumMod val="65000"/>
                    <a:lumOff val="35000"/>
                  </a:schemeClr>
                </a:solidFill>
                <a:latin typeface="Open Sans"/>
              </a:rPr>
              <a:t>Increases hit and clickthrough, lookers to bookers rates</a:t>
            </a:r>
          </a:p>
        </p:txBody>
      </p:sp>
      <p:sp>
        <p:nvSpPr>
          <p:cNvPr id="13" name="TextBox 12">
            <a:extLst>
              <a:ext uri="{FF2B5EF4-FFF2-40B4-BE49-F238E27FC236}">
                <a16:creationId xmlns:a16="http://schemas.microsoft.com/office/drawing/2014/main" id="{B15D51F2-BB4A-483B-AF65-17135D022B71}"/>
              </a:ext>
            </a:extLst>
          </p:cNvPr>
          <p:cNvSpPr txBox="1"/>
          <p:nvPr/>
        </p:nvSpPr>
        <p:spPr>
          <a:xfrm>
            <a:off x="7035282" y="3427147"/>
            <a:ext cx="2238158" cy="1323439"/>
          </a:xfrm>
          <a:prstGeom prst="rect">
            <a:avLst/>
          </a:prstGeom>
          <a:noFill/>
        </p:spPr>
        <p:txBody>
          <a:bodyPr wrap="square" numCol="1" spcCol="640080" rtlCol="0">
            <a:spAutoFit/>
          </a:bodyPr>
          <a:lstStyle/>
          <a:p>
            <a:pPr algn="ctr" defTabSz="1625620"/>
            <a:r>
              <a:rPr lang="en-US" sz="2000" dirty="0">
                <a:solidFill>
                  <a:schemeClr val="tx1">
                    <a:lumMod val="65000"/>
                    <a:lumOff val="35000"/>
                  </a:schemeClr>
                </a:solidFill>
                <a:latin typeface="Open Sans"/>
              </a:rPr>
              <a:t>Success and Purpose of Recommendation Systems</a:t>
            </a:r>
          </a:p>
        </p:txBody>
      </p:sp>
    </p:spTree>
    <p:extLst>
      <p:ext uri="{BB962C8B-B14F-4D97-AF65-F5344CB8AC3E}">
        <p14:creationId xmlns:p14="http://schemas.microsoft.com/office/powerpoint/2010/main" val="313525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121491B-FC96-44D0-A040-D4844F23F86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Paradigms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of Recommendation Systems</a:t>
            </a:r>
          </a:p>
        </p:txBody>
      </p:sp>
      <p:pic>
        <p:nvPicPr>
          <p:cNvPr id="4" name="Shape 375">
            <a:extLst>
              <a:ext uri="{FF2B5EF4-FFF2-40B4-BE49-F238E27FC236}">
                <a16:creationId xmlns:a16="http://schemas.microsoft.com/office/drawing/2014/main" id="{D717741D-6F57-44B6-AC07-17282A3D53A5}"/>
              </a:ext>
            </a:extLst>
          </p:cNvPr>
          <p:cNvPicPr preferRelativeResize="0"/>
          <p:nvPr/>
        </p:nvPicPr>
        <p:blipFill rotWithShape="1">
          <a:blip r:embed="rId3">
            <a:alphaModFix/>
          </a:blip>
          <a:srcRect/>
          <a:stretch/>
        </p:blipFill>
        <p:spPr>
          <a:xfrm>
            <a:off x="4637267" y="829986"/>
            <a:ext cx="7095497" cy="253919"/>
          </a:xfrm>
          <a:prstGeom prst="rect">
            <a:avLst/>
          </a:prstGeom>
          <a:noFill/>
          <a:ln>
            <a:noFill/>
          </a:ln>
        </p:spPr>
      </p:pic>
      <p:grpSp>
        <p:nvGrpSpPr>
          <p:cNvPr id="5" name="Gruppieren 12">
            <a:extLst>
              <a:ext uri="{FF2B5EF4-FFF2-40B4-BE49-F238E27FC236}">
                <a16:creationId xmlns:a16="http://schemas.microsoft.com/office/drawing/2014/main" id="{E9971BB0-9917-4C75-A75D-EB08BC83AB91}"/>
              </a:ext>
            </a:extLst>
          </p:cNvPr>
          <p:cNvGrpSpPr>
            <a:grpSpLocks/>
          </p:cNvGrpSpPr>
          <p:nvPr/>
        </p:nvGrpSpPr>
        <p:grpSpPr bwMode="auto">
          <a:xfrm>
            <a:off x="5050435" y="3335236"/>
            <a:ext cx="6682329" cy="2473528"/>
            <a:chOff x="4786314" y="3071810"/>
            <a:chExt cx="4181496" cy="1547815"/>
          </a:xfrm>
        </p:grpSpPr>
        <p:pic>
          <p:nvPicPr>
            <p:cNvPr id="6" name="Grafik 5" descr="Box.png">
              <a:extLst>
                <a:ext uri="{FF2B5EF4-FFF2-40B4-BE49-F238E27FC236}">
                  <a16:creationId xmlns:a16="http://schemas.microsoft.com/office/drawing/2014/main" id="{9E24748B-2009-4202-8298-587D51ACE99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86314" y="3214686"/>
              <a:ext cx="1643074" cy="136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rafik 6" descr="Outputarrow.png">
              <a:extLst>
                <a:ext uri="{FF2B5EF4-FFF2-40B4-BE49-F238E27FC236}">
                  <a16:creationId xmlns:a16="http://schemas.microsoft.com/office/drawing/2014/main" id="{A30E8B0F-604A-401F-9E0F-2E5A494CD22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15074" y="3500438"/>
              <a:ext cx="1129063" cy="21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Grafik 7" descr="Output.png">
              <a:extLst>
                <a:ext uri="{FF2B5EF4-FFF2-40B4-BE49-F238E27FC236}">
                  <a16:creationId xmlns:a16="http://schemas.microsoft.com/office/drawing/2014/main" id="{0B107726-3D59-4623-AA0B-05CE6567BC2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8082" y="3071810"/>
              <a:ext cx="1609728" cy="154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Rectangle: Rounded Corners 9">
            <a:extLst>
              <a:ext uri="{FF2B5EF4-FFF2-40B4-BE49-F238E27FC236}">
                <a16:creationId xmlns:a16="http://schemas.microsoft.com/office/drawing/2014/main" id="{33F0E86E-227A-4BAC-90C9-1D6EAAF5B77B}"/>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bg1"/>
                </a:solidFill>
                <a:latin typeface="Open Sans" panose="020B0604020202020204"/>
              </a:rPr>
              <a:t>Recommender systems reduce information overload by estimating relevance </a:t>
            </a:r>
          </a:p>
        </p:txBody>
      </p:sp>
    </p:spTree>
    <p:extLst>
      <p:ext uri="{BB962C8B-B14F-4D97-AF65-F5344CB8AC3E}">
        <p14:creationId xmlns:p14="http://schemas.microsoft.com/office/powerpoint/2010/main" val="2278133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4005</Words>
  <Application>Microsoft Office PowerPoint</Application>
  <PresentationFormat>Custom</PresentationFormat>
  <Paragraphs>731</Paragraphs>
  <Slides>51</Slides>
  <Notes>46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51</vt:i4>
      </vt:variant>
    </vt:vector>
  </HeadingPairs>
  <TitlesOfParts>
    <vt:vector size="65" baseType="lpstr">
      <vt:lpstr>Arial</vt:lpstr>
      <vt:lpstr>Calibri</vt:lpstr>
      <vt:lpstr>Calibri Light</vt:lpstr>
      <vt:lpstr>Cambria Math</vt:lpstr>
      <vt:lpstr>Courier New</vt:lpstr>
      <vt:lpstr>Lato Regular</vt:lpstr>
      <vt:lpstr>Open Sans</vt:lpstr>
      <vt:lpstr>Open Sans Extrabold</vt:lpstr>
      <vt:lpstr>Open Sans Extrabold</vt:lpstr>
      <vt:lpstr>Open Sans SemiBold</vt:lpstr>
      <vt:lpstr>Wingdings</vt:lpstr>
      <vt:lpstr>Office Theme</vt:lpstr>
      <vt:lpstr>1_Office Theme</vt:lpstr>
      <vt:lpstr>Custom Design</vt:lpstr>
      <vt:lpstr>PowerPoint Presentation</vt:lpstr>
      <vt:lpstr>PowerPoint Presentation</vt:lpstr>
      <vt:lpstr>PowerPoint Presentation</vt:lpstr>
      <vt:lpstr>PowerPoint Presentation</vt:lpstr>
      <vt:lpstr>Recommender Systems</vt:lpstr>
      <vt:lpstr>Recommender Systems: Solution</vt:lpstr>
      <vt:lpstr>Recommender Systems: Example</vt:lpstr>
      <vt:lpstr>Success of Recommendation Systems</vt:lpstr>
      <vt:lpstr>Paradigms of Recommendation Systems</vt:lpstr>
      <vt:lpstr>Paradigms of Recommendation Systems (Contd.)</vt:lpstr>
      <vt:lpstr>Paradigms of Recommendation Systems (Contd.)</vt:lpstr>
      <vt:lpstr>Paradigms of Recommendation Systems (Contd.)</vt:lpstr>
      <vt:lpstr>Paradigms of Recommendation Systems (Contd.)</vt:lpstr>
      <vt:lpstr>Paradigms of Recommendation Systems (Contd.)</vt:lpstr>
      <vt:lpstr>PowerPoint Presentation</vt:lpstr>
      <vt:lpstr>Collaborative Filtering</vt:lpstr>
      <vt:lpstr>User-Based Nearest Neighbor</vt:lpstr>
      <vt:lpstr>Measuring User Similarity: Pearson Correlation</vt:lpstr>
      <vt:lpstr>Measuring User Similarity: Pearson Correlation</vt:lpstr>
      <vt:lpstr>Item-Based Nearest Neighbor</vt:lpstr>
      <vt:lpstr>The Cosine and Adjusted Cosine Similarity Measures</vt:lpstr>
      <vt:lpstr>PowerPoint Presentation</vt:lpstr>
      <vt:lpstr>Association Rule: Basic Concepts</vt:lpstr>
      <vt:lpstr>Association Rule: Performance Measures</vt:lpstr>
      <vt:lpstr>Association Rule: Example</vt:lpstr>
      <vt:lpstr>Association Rule: Example (Contd.)</vt:lpstr>
      <vt:lpstr>Association Rule Generation: Apriori Algorithm</vt:lpstr>
      <vt:lpstr>Apriori Algorithm: Example</vt:lpstr>
      <vt:lpstr>Apriori Algorithm: Step 01</vt:lpstr>
      <vt:lpstr>Apriori Algorithm: Step 02</vt:lpstr>
      <vt:lpstr>Apriori Algorithm: Step 03</vt:lpstr>
      <vt:lpstr>Apriori Algorithm: Step 04</vt:lpstr>
      <vt:lpstr>Apriori Algorithm: Step 05</vt:lpstr>
      <vt:lpstr>Apriori Algorithm: Step 06</vt:lpstr>
      <vt:lpstr>Apriori Algorithm: Rule Selection</vt:lpstr>
      <vt:lpstr>Apriori Algorithm: Rule Selection (Contd.)</vt:lpstr>
      <vt:lpstr>PowerPoint Presentation</vt:lpstr>
      <vt:lpstr>PowerPoint Presentation</vt:lpstr>
      <vt:lpstr>Step 01</vt:lpstr>
      <vt:lpstr>Step 02</vt:lpstr>
      <vt:lpstr>Step 03</vt:lpstr>
      <vt:lpstr>Step 04</vt:lpstr>
      <vt:lpstr>Step 05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1829</cp:revision>
  <dcterms:created xsi:type="dcterms:W3CDTF">2016-09-03T17:46:52Z</dcterms:created>
  <dcterms:modified xsi:type="dcterms:W3CDTF">2019-05-27T11:42:20Z</dcterms:modified>
</cp:coreProperties>
</file>