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3.png"/><Relationship Id="rId2" Type="http://schemas.openxmlformats.org/officeDocument/2006/relationships/image" Target="../media/image9.png"/><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Nunito Light"/>
                <a:ea typeface="Nunito Light"/>
                <a:cs typeface="Nunito Light"/>
                <a:sym typeface="Nunito Light"/>
              </a:rPr>
              <a:t>By </a:t>
            </a:r>
            <a:endParaRPr>
              <a:latin typeface="Nunito Light"/>
              <a:ea typeface="Nunito Light"/>
              <a:cs typeface="Nunito Light"/>
              <a:sym typeface="Nunito Light"/>
            </a:endParaRPr>
          </a:p>
          <a:p>
            <a:pPr indent="0" lvl="0" marL="0" rtl="0" algn="ctr">
              <a:spcBef>
                <a:spcPts val="0"/>
              </a:spcBef>
              <a:spcAft>
                <a:spcPts val="0"/>
              </a:spcAft>
              <a:buNone/>
            </a:pPr>
            <a:r>
              <a:rPr lang="en">
                <a:latin typeface="Nunito Light"/>
                <a:ea typeface="Nunito Light"/>
                <a:cs typeface="Nunito Light"/>
                <a:sym typeface="Nunito Light"/>
              </a:rPr>
              <a:t>Susanna A. Blankson </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29" name="Google Shape;129;p23"/>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Clr>
                <a:srgbClr val="000000"/>
              </a:buClr>
              <a:buSzPct val="93864"/>
              <a:buFont typeface="Roboto Light"/>
              <a:buChar char="●"/>
            </a:pPr>
            <a:r>
              <a:rPr b="1" i="1" lang="en" sz="1917">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304165" lvl="1" marL="914400" rtl="0" algn="l">
              <a:lnSpc>
                <a:spcPct val="115000"/>
              </a:lnSpc>
              <a:spcBef>
                <a:spcPts val="0"/>
              </a:spcBef>
              <a:spcAft>
                <a:spcPts val="0"/>
              </a:spcAft>
              <a:buClr>
                <a:srgbClr val="000000"/>
              </a:buClr>
              <a:buSzPct val="84436"/>
              <a:buFont typeface="Roboto Light"/>
              <a:buChar char="○"/>
            </a:pPr>
            <a:r>
              <a:rPr i="1" lang="en" sz="1658">
                <a:latin typeface="Roboto Light"/>
                <a:ea typeface="Roboto Light"/>
                <a:cs typeface="Roboto Light"/>
                <a:sym typeface="Roboto Light"/>
              </a:rPr>
              <a:t>Grove St Path, Exchange Place, Sip Ave, Hamilton Park, &amp; Morris Canal</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25755" lvl="0" marL="457200" rtl="0" algn="l">
              <a:lnSpc>
                <a:spcPct val="115000"/>
              </a:lnSpc>
              <a:spcBef>
                <a:spcPts val="0"/>
              </a:spcBef>
              <a:spcAft>
                <a:spcPts val="0"/>
              </a:spcAft>
              <a:buClr>
                <a:srgbClr val="000000"/>
              </a:buClr>
              <a:buSzPct val="93311"/>
              <a:buFont typeface="Roboto Light"/>
              <a:buChar char="●"/>
            </a:pPr>
            <a:r>
              <a:rPr b="1" i="1" lang="en" sz="1929">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b="1" i="1" sz="1800">
              <a:solidFill>
                <a:srgbClr val="000000"/>
              </a:solidFill>
              <a:latin typeface="Roboto"/>
              <a:ea typeface="Roboto"/>
              <a:cs typeface="Roboto"/>
              <a:sym typeface="Roboto"/>
            </a:endParaRPr>
          </a:p>
          <a:p>
            <a:pPr indent="-318093"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Citi Bikes client based is predominantly  based on subscription with the  highest rental  from the 35-44 year age group </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32719"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1929">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rgbClr val="000000"/>
              </a:solidFill>
              <a:latin typeface="Roboto"/>
              <a:ea typeface="Roboto"/>
              <a:cs typeface="Roboto"/>
              <a:sym typeface="Roboto"/>
            </a:endParaRPr>
          </a:p>
          <a:p>
            <a:pPr indent="-318093" lvl="1" marL="914400" rtl="0" algn="l">
              <a:lnSpc>
                <a:spcPct val="115000"/>
              </a:lnSpc>
              <a:spcBef>
                <a:spcPts val="0"/>
              </a:spcBef>
              <a:spcAft>
                <a:spcPts val="0"/>
              </a:spcAft>
              <a:buClr>
                <a:srgbClr val="000000"/>
              </a:buClr>
              <a:buSzPct val="100000"/>
              <a:buFont typeface="Roboto Light"/>
              <a:buChar char="○"/>
            </a:pPr>
            <a:r>
              <a:rPr i="1" lang="en" sz="1658">
                <a:latin typeface="Roboto Light"/>
                <a:ea typeface="Roboto Light"/>
                <a:cs typeface="Roboto Light"/>
                <a:sym typeface="Roboto Light"/>
              </a:rPr>
              <a:t>Though the height  rental for bike comes from  35-44 year group the 75+  year group  has the  longest trip time with  65-74 have the shortest</a:t>
            </a:r>
            <a:endParaRPr i="1" sz="1658">
              <a:solidFill>
                <a:srgbClr val="000000"/>
              </a:solidFill>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40" name="Google Shape;140;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lang="en"/>
              <a:t> Based on the findings , more bikes should be install at  </a:t>
            </a:r>
            <a:r>
              <a:rPr lang="en" sz="1658"/>
              <a:t>Grove St Path, Exchange Place, Sip Ave, Hamilton Park, &amp; Morris Cana</a:t>
            </a:r>
            <a:r>
              <a:rPr lang="en"/>
              <a:t> to expand operational efficiency.</a:t>
            </a:r>
            <a:endParaRPr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lang="en"/>
              <a:t>The Citi Bike customer base is mostly long-term subscribers aged between 35-44, who are most active during the week. This tells us that they are probably people who live in New York and use NY Citi Bikes to commute. Marketing and advertising campaigns should therefore target this particular demographic.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1200"/>
              </a:spcAft>
              <a:buNone/>
            </a:pPr>
            <a:r>
              <a:t/>
            </a:r>
            <a:endParaRPr i="1"/>
          </a:p>
        </p:txBody>
      </p:sp>
      <p:pic>
        <p:nvPicPr>
          <p:cNvPr id="88" name="Google Shape;88;p17" title="Chart"/>
          <p:cNvPicPr preferRelativeResize="0"/>
          <p:nvPr/>
        </p:nvPicPr>
        <p:blipFill>
          <a:blip r:embed="rId3">
            <a:alphaModFix/>
          </a:blip>
          <a:stretch>
            <a:fillRect/>
          </a:stretch>
        </p:blipFill>
        <p:spPr>
          <a:xfrm>
            <a:off x="357125" y="1152475"/>
            <a:ext cx="8222276"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311700" y="1393050"/>
            <a:ext cx="258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a:ea typeface="Roboto"/>
                <a:cs typeface="Roboto"/>
                <a:sym typeface="Roboto"/>
              </a:rPr>
              <a:t>Per findings based on </a:t>
            </a:r>
            <a:r>
              <a:rPr b="1" lang="en">
                <a:latin typeface="Roboto"/>
                <a:ea typeface="Roboto"/>
                <a:cs typeface="Roboto"/>
                <a:sym typeface="Roboto"/>
              </a:rPr>
              <a:t>averages</a:t>
            </a:r>
            <a:r>
              <a:rPr b="1" lang="en">
                <a:latin typeface="Roboto"/>
                <a:ea typeface="Roboto"/>
                <a:cs typeface="Roboto"/>
                <a:sym typeface="Roboto"/>
              </a:rPr>
              <a:t> </a:t>
            </a:r>
            <a:endParaRPr b="1">
              <a:latin typeface="Roboto"/>
              <a:ea typeface="Roboto"/>
              <a:cs typeface="Roboto"/>
              <a:sym typeface="Roboto"/>
            </a:endParaRPr>
          </a:p>
          <a:p>
            <a:pPr indent="-342900" lvl="0" marL="457200" rtl="0" algn="l">
              <a:spcBef>
                <a:spcPts val="1200"/>
              </a:spcBef>
              <a:spcAft>
                <a:spcPts val="0"/>
              </a:spcAft>
              <a:buSzPts val="1800"/>
              <a:buChar char="●"/>
            </a:pPr>
            <a:r>
              <a:rPr lang="en"/>
              <a:t>75+ year Olds take the  longest trips ‘</a:t>
            </a:r>
            <a:endParaRPr/>
          </a:p>
          <a:p>
            <a:pPr indent="-342900" lvl="0" marL="457200" rtl="0" algn="l">
              <a:spcBef>
                <a:spcPts val="0"/>
              </a:spcBef>
              <a:spcAft>
                <a:spcPts val="0"/>
              </a:spcAft>
              <a:buSzPts val="1800"/>
              <a:buChar char="●"/>
            </a:pPr>
            <a:r>
              <a:rPr lang="en"/>
              <a:t> 65-74  </a:t>
            </a:r>
            <a:r>
              <a:rPr lang="en"/>
              <a:t>year olds take the shortest  trips </a:t>
            </a:r>
            <a:endParaRPr/>
          </a:p>
        </p:txBody>
      </p:sp>
      <p:pic>
        <p:nvPicPr>
          <p:cNvPr id="95" name="Google Shape;95;p18" title="Chart"/>
          <p:cNvPicPr preferRelativeResize="0"/>
          <p:nvPr/>
        </p:nvPicPr>
        <p:blipFill>
          <a:blip r:embed="rId3">
            <a:alphaModFix/>
          </a:blip>
          <a:stretch>
            <a:fillRect/>
          </a:stretch>
        </p:blipFill>
        <p:spPr>
          <a:xfrm>
            <a:off x="2969675" y="1353275"/>
            <a:ext cx="6021925" cy="3495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1" name="Google Shape;101;p19"/>
          <p:cNvSpPr txBox="1"/>
          <p:nvPr>
            <p:ph idx="1" type="body"/>
          </p:nvPr>
        </p:nvSpPr>
        <p:spPr>
          <a:xfrm>
            <a:off x="311700" y="1391000"/>
            <a:ext cx="2845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Age group  35- 44 years have the  highest bike rental  </a:t>
            </a:r>
            <a:endParaRPr/>
          </a:p>
          <a:p>
            <a:pPr indent="0" lvl="0" marL="0" rtl="0" algn="l">
              <a:spcBef>
                <a:spcPts val="1200"/>
              </a:spcBef>
              <a:spcAft>
                <a:spcPts val="0"/>
              </a:spcAft>
              <a:buNone/>
            </a:pPr>
            <a:r>
              <a:rPr lang="en"/>
              <a:t>Whiles </a:t>
            </a:r>
            <a:endParaRPr/>
          </a:p>
          <a:p>
            <a:pPr indent="-342900" lvl="0" marL="457200" rtl="0" algn="l">
              <a:spcBef>
                <a:spcPts val="1200"/>
              </a:spcBef>
              <a:spcAft>
                <a:spcPts val="0"/>
              </a:spcAft>
              <a:buSzPts val="1800"/>
              <a:buChar char="●"/>
            </a:pPr>
            <a:r>
              <a:rPr lang="en"/>
              <a:t>18-24 year olds have the  </a:t>
            </a:r>
            <a:r>
              <a:rPr lang="en"/>
              <a:t>lowest</a:t>
            </a:r>
            <a:r>
              <a:rPr lang="en"/>
              <a:t>. </a:t>
            </a:r>
            <a:endParaRPr/>
          </a:p>
          <a:p>
            <a:pPr indent="0" lvl="0" marL="0" rtl="0" algn="l">
              <a:spcBef>
                <a:spcPts val="1200"/>
              </a:spcBef>
              <a:spcAft>
                <a:spcPts val="1200"/>
              </a:spcAft>
              <a:buNone/>
            </a:pPr>
            <a:r>
              <a:t/>
            </a:r>
            <a:endParaRPr i="1"/>
          </a:p>
        </p:txBody>
      </p:sp>
      <p:pic>
        <p:nvPicPr>
          <p:cNvPr id="102" name="Google Shape;102;p19" title="Chart"/>
          <p:cNvPicPr preferRelativeResize="0"/>
          <p:nvPr/>
        </p:nvPicPr>
        <p:blipFill>
          <a:blip r:embed="rId3">
            <a:alphaModFix/>
          </a:blip>
          <a:stretch>
            <a:fillRect/>
          </a:stretch>
        </p:blipFill>
        <p:spPr>
          <a:xfrm>
            <a:off x="3309900" y="1170125"/>
            <a:ext cx="5681701" cy="3218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08" name="Google Shape;108;p20"/>
          <p:cNvSpPr txBox="1"/>
          <p:nvPr>
            <p:ph idx="1" type="body"/>
          </p:nvPr>
        </p:nvSpPr>
        <p:spPr>
          <a:xfrm>
            <a:off x="311700" y="1391000"/>
            <a:ext cx="20001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Citi bike’s operations is </a:t>
            </a:r>
            <a:r>
              <a:rPr lang="en"/>
              <a:t>based</a:t>
            </a:r>
            <a:r>
              <a:rPr lang="en"/>
              <a:t> </a:t>
            </a:r>
            <a:r>
              <a:rPr lang="en"/>
              <a:t>predominantly</a:t>
            </a:r>
            <a:r>
              <a:rPr lang="en"/>
              <a:t> on </a:t>
            </a:r>
            <a:r>
              <a:rPr lang="en"/>
              <a:t>subscription</a:t>
            </a:r>
            <a:r>
              <a:rPr lang="en"/>
              <a:t> </a:t>
            </a:r>
            <a:endParaRPr/>
          </a:p>
          <a:p>
            <a:pPr indent="-317182" lvl="0" marL="457200" rtl="0" algn="l">
              <a:spcBef>
                <a:spcPts val="1200"/>
              </a:spcBef>
              <a:spcAft>
                <a:spcPts val="0"/>
              </a:spcAft>
              <a:buSzPct val="100000"/>
              <a:buChar char="●"/>
            </a:pPr>
            <a:r>
              <a:rPr lang="en"/>
              <a:t>Subscribers are more active  during the week </a:t>
            </a:r>
            <a:endParaRPr/>
          </a:p>
          <a:p>
            <a:pPr indent="0" lvl="0" marL="457200" rtl="0" algn="l">
              <a:spcBef>
                <a:spcPts val="1200"/>
              </a:spcBef>
              <a:spcAft>
                <a:spcPts val="0"/>
              </a:spcAft>
              <a:buNone/>
            </a:pPr>
            <a:r>
              <a:rPr lang="en"/>
              <a:t> whiles </a:t>
            </a:r>
            <a:endParaRPr/>
          </a:p>
          <a:p>
            <a:pPr indent="-317182" lvl="0" marL="457200" rtl="0" algn="l">
              <a:spcBef>
                <a:spcPts val="1200"/>
              </a:spcBef>
              <a:spcAft>
                <a:spcPts val="0"/>
              </a:spcAft>
              <a:buSzPct val="100000"/>
              <a:buChar char="●"/>
            </a:pPr>
            <a:r>
              <a:rPr lang="en"/>
              <a:t> one - time users are more </a:t>
            </a:r>
            <a:r>
              <a:rPr lang="en"/>
              <a:t>active on weekends </a:t>
            </a:r>
            <a:endParaRPr/>
          </a:p>
          <a:p>
            <a:pPr indent="0" lvl="0" marL="0" rtl="0" algn="l">
              <a:spcBef>
                <a:spcPts val="1200"/>
              </a:spcBef>
              <a:spcAft>
                <a:spcPts val="0"/>
              </a:spcAft>
              <a:buNone/>
            </a:pPr>
            <a:r>
              <a:t/>
            </a:r>
            <a:endParaRPr i="1">
              <a:solidFill>
                <a:srgbClr val="FF0000"/>
              </a:solidFill>
            </a:endParaRPr>
          </a:p>
          <a:p>
            <a:pPr indent="0" lvl="0" marL="914400" rtl="0" algn="l">
              <a:spcBef>
                <a:spcPts val="1200"/>
              </a:spcBef>
              <a:spcAft>
                <a:spcPts val="1200"/>
              </a:spcAft>
              <a:buNone/>
            </a:pPr>
            <a:r>
              <a:t/>
            </a:r>
            <a:endParaRPr i="1"/>
          </a:p>
        </p:txBody>
      </p:sp>
      <p:pic>
        <p:nvPicPr>
          <p:cNvPr id="109" name="Google Shape;109;p20" title="Chart"/>
          <p:cNvPicPr preferRelativeResize="0"/>
          <p:nvPr/>
        </p:nvPicPr>
        <p:blipFill>
          <a:blip r:embed="rId3">
            <a:alphaModFix/>
          </a:blip>
          <a:stretch>
            <a:fillRect/>
          </a:stretch>
        </p:blipFill>
        <p:spPr>
          <a:xfrm>
            <a:off x="2462200" y="1391000"/>
            <a:ext cx="6206725" cy="3257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 factors like weather and age impact the average bike trip duration?</a:t>
            </a:r>
            <a:r>
              <a:rPr lang="en" sz="2700">
                <a:latin typeface="Oswald"/>
                <a:ea typeface="Oswald"/>
                <a:cs typeface="Oswald"/>
                <a:sym typeface="Oswald"/>
              </a:rPr>
              <a:t> </a:t>
            </a:r>
            <a:endParaRPr sz="2700"/>
          </a:p>
        </p:txBody>
      </p:sp>
      <p:sp>
        <p:nvSpPr>
          <p:cNvPr id="115" name="Google Shape;115;p21"/>
          <p:cNvSpPr txBox="1"/>
          <p:nvPr>
            <p:ph idx="1" type="body"/>
          </p:nvPr>
        </p:nvSpPr>
        <p:spPr>
          <a:xfrm>
            <a:off x="4688075" y="1170125"/>
            <a:ext cx="4144500" cy="1133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No relationship between  age and weather  as indicated by the scatter plot and trend line </a:t>
            </a:r>
            <a:endParaRPr i="1">
              <a:solidFill>
                <a:srgbClr val="FF0000"/>
              </a:solidFill>
            </a:endParaRPr>
          </a:p>
          <a:p>
            <a:pPr indent="0" lvl="0" marL="914400" rtl="0" algn="l">
              <a:spcBef>
                <a:spcPts val="1200"/>
              </a:spcBef>
              <a:spcAft>
                <a:spcPts val="1200"/>
              </a:spcAft>
              <a:buNone/>
            </a:pPr>
            <a:r>
              <a:t/>
            </a:r>
            <a:endParaRPr i="1"/>
          </a:p>
        </p:txBody>
      </p:sp>
      <p:pic>
        <p:nvPicPr>
          <p:cNvPr id="116" name="Google Shape;116;p21" title="Chart"/>
          <p:cNvPicPr preferRelativeResize="0"/>
          <p:nvPr/>
        </p:nvPicPr>
        <p:blipFill>
          <a:blip r:embed="rId3">
            <a:alphaModFix/>
          </a:blip>
          <a:stretch>
            <a:fillRect/>
          </a:stretch>
        </p:blipFill>
        <p:spPr>
          <a:xfrm>
            <a:off x="152400" y="1170125"/>
            <a:ext cx="3540801" cy="2446400"/>
          </a:xfrm>
          <a:prstGeom prst="rect">
            <a:avLst/>
          </a:prstGeom>
          <a:noFill/>
          <a:ln>
            <a:noFill/>
          </a:ln>
        </p:spPr>
      </p:pic>
      <p:sp>
        <p:nvSpPr>
          <p:cNvPr id="117" name="Google Shape;117;p21"/>
          <p:cNvSpPr txBox="1"/>
          <p:nvPr>
            <p:ph idx="1" type="body"/>
          </p:nvPr>
        </p:nvSpPr>
        <p:spPr>
          <a:xfrm>
            <a:off x="152400" y="3518300"/>
            <a:ext cx="3540900" cy="172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No relationship between age and trip duration</a:t>
            </a:r>
            <a:endParaRPr/>
          </a:p>
          <a:p>
            <a:pPr indent="0" lvl="0" marL="0" rtl="0" algn="l">
              <a:spcBef>
                <a:spcPts val="1200"/>
              </a:spcBef>
              <a:spcAft>
                <a:spcPts val="1200"/>
              </a:spcAft>
              <a:buNone/>
            </a:pPr>
            <a:r>
              <a:t/>
            </a:r>
            <a:endParaRPr i="1"/>
          </a:p>
        </p:txBody>
      </p:sp>
      <p:pic>
        <p:nvPicPr>
          <p:cNvPr id="118" name="Google Shape;118;p21" title="Chart"/>
          <p:cNvPicPr preferRelativeResize="0"/>
          <p:nvPr/>
        </p:nvPicPr>
        <p:blipFill>
          <a:blip r:embed="rId4">
            <a:alphaModFix/>
          </a:blip>
          <a:stretch>
            <a:fillRect/>
          </a:stretch>
        </p:blipFill>
        <p:spPr>
          <a:xfrm>
            <a:off x="4086800" y="2357450"/>
            <a:ext cx="4816100" cy="2178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