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8"/>
  </p:notesMasterIdLst>
  <p:sldIdLst>
    <p:sldId id="261" r:id="rId2"/>
    <p:sldId id="259" r:id="rId3"/>
    <p:sldId id="260" r:id="rId4"/>
    <p:sldId id="290" r:id="rId5"/>
    <p:sldId id="302" r:id="rId6"/>
    <p:sldId id="301" r:id="rId7"/>
    <p:sldId id="285" r:id="rId8"/>
    <p:sldId id="303" r:id="rId9"/>
    <p:sldId id="304" r:id="rId10"/>
    <p:sldId id="305" r:id="rId11"/>
    <p:sldId id="308" r:id="rId12"/>
    <p:sldId id="306" r:id="rId13"/>
    <p:sldId id="307" r:id="rId14"/>
    <p:sldId id="299" r:id="rId15"/>
    <p:sldId id="309"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AD2DE-2DDE-4038-BD87-7577A21B7991}" type="datetimeFigureOut">
              <a:rPr lang="en-IN" smtClean="0"/>
              <a:t>04-11-2023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77059-0224-4D3C-9EF4-7FEDC8628983}" type="slidenum">
              <a:rPr lang="en-IN" smtClean="0"/>
              <a:t>‹#›</a:t>
            </a:fld>
            <a:endParaRPr lang="en-IN"/>
          </a:p>
        </p:txBody>
      </p:sp>
    </p:spTree>
    <p:extLst>
      <p:ext uri="{BB962C8B-B14F-4D97-AF65-F5344CB8AC3E}">
        <p14:creationId xmlns:p14="http://schemas.microsoft.com/office/powerpoint/2010/main" val="186742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4</a:t>
            </a:fld>
            <a:endParaRPr lang="en-IN"/>
          </a:p>
        </p:txBody>
      </p:sp>
    </p:spTree>
    <p:extLst>
      <p:ext uri="{BB962C8B-B14F-4D97-AF65-F5344CB8AC3E}">
        <p14:creationId xmlns:p14="http://schemas.microsoft.com/office/powerpoint/2010/main" val="1878245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13</a:t>
            </a:fld>
            <a:endParaRPr lang="en-IN"/>
          </a:p>
        </p:txBody>
      </p:sp>
    </p:spTree>
    <p:extLst>
      <p:ext uri="{BB962C8B-B14F-4D97-AF65-F5344CB8AC3E}">
        <p14:creationId xmlns:p14="http://schemas.microsoft.com/office/powerpoint/2010/main" val="3731350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5</a:t>
            </a:fld>
            <a:endParaRPr lang="en-IN"/>
          </a:p>
        </p:txBody>
      </p:sp>
    </p:spTree>
    <p:extLst>
      <p:ext uri="{BB962C8B-B14F-4D97-AF65-F5344CB8AC3E}">
        <p14:creationId xmlns:p14="http://schemas.microsoft.com/office/powerpoint/2010/main" val="1878245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6</a:t>
            </a:fld>
            <a:endParaRPr lang="en-IN"/>
          </a:p>
        </p:txBody>
      </p:sp>
    </p:spTree>
    <p:extLst>
      <p:ext uri="{BB962C8B-B14F-4D97-AF65-F5344CB8AC3E}">
        <p14:creationId xmlns:p14="http://schemas.microsoft.com/office/powerpoint/2010/main" val="116144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7</a:t>
            </a:fld>
            <a:endParaRPr lang="en-IN"/>
          </a:p>
        </p:txBody>
      </p:sp>
    </p:spTree>
    <p:extLst>
      <p:ext uri="{BB962C8B-B14F-4D97-AF65-F5344CB8AC3E}">
        <p14:creationId xmlns:p14="http://schemas.microsoft.com/office/powerpoint/2010/main" val="3605414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8</a:t>
            </a:fld>
            <a:endParaRPr lang="en-IN"/>
          </a:p>
        </p:txBody>
      </p:sp>
    </p:spTree>
    <p:extLst>
      <p:ext uri="{BB962C8B-B14F-4D97-AF65-F5344CB8AC3E}">
        <p14:creationId xmlns:p14="http://schemas.microsoft.com/office/powerpoint/2010/main" val="2672399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9</a:t>
            </a:fld>
            <a:endParaRPr lang="en-IN"/>
          </a:p>
        </p:txBody>
      </p:sp>
    </p:spTree>
    <p:extLst>
      <p:ext uri="{BB962C8B-B14F-4D97-AF65-F5344CB8AC3E}">
        <p14:creationId xmlns:p14="http://schemas.microsoft.com/office/powerpoint/2010/main" val="3667020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10</a:t>
            </a:fld>
            <a:endParaRPr lang="en-IN"/>
          </a:p>
        </p:txBody>
      </p:sp>
    </p:spTree>
    <p:extLst>
      <p:ext uri="{BB962C8B-B14F-4D97-AF65-F5344CB8AC3E}">
        <p14:creationId xmlns:p14="http://schemas.microsoft.com/office/powerpoint/2010/main" val="3085487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11</a:t>
            </a:fld>
            <a:endParaRPr lang="en-IN"/>
          </a:p>
        </p:txBody>
      </p:sp>
    </p:spTree>
    <p:extLst>
      <p:ext uri="{BB962C8B-B14F-4D97-AF65-F5344CB8AC3E}">
        <p14:creationId xmlns:p14="http://schemas.microsoft.com/office/powerpoint/2010/main" val="2434764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CD77059-0224-4D3C-9EF4-7FEDC8628983}" type="slidenum">
              <a:rPr lang="en-IN" smtClean="0"/>
              <a:t>12</a:t>
            </a:fld>
            <a:endParaRPr lang="en-IN"/>
          </a:p>
        </p:txBody>
      </p:sp>
    </p:spTree>
    <p:extLst>
      <p:ext uri="{BB962C8B-B14F-4D97-AF65-F5344CB8AC3E}">
        <p14:creationId xmlns:p14="http://schemas.microsoft.com/office/powerpoint/2010/main" val="319467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a:t>Click to edit Master title style</a:t>
            </a:r>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n-US"/>
              <a:t>Click to edit Master title style</a:t>
            </a:r>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n-US"/>
              <a:t>Click to edit Master title style</a:t>
            </a:r>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C764DE79-268F-4C1A-8933-263129D2AF90}" type="datetimeFigureOut">
              <a:rPr lang="en-US" smtClean="0"/>
              <a:t>11/4/2023</a:t>
            </a:fld>
            <a:endParaRPr lang="en-US"/>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48F63A3B-78C7-47BE-AE5E-E10140E04643}" type="slidenum">
              <a:rPr lang="en-US" smtClean="0"/>
              <a:t>‹#›</a:t>
            </a:fld>
            <a:endParaRPr lang="en-US"/>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 Id="rId4" Type="http://schemas.openxmlformats.org/officeDocument/2006/relationships/hyperlink" Target="https://pngimg.com/download/66580"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itchFamily="18" charset="0"/>
            </a:endParaRPr>
          </a:p>
        </p:txBody>
      </p:sp>
      <p:sp>
        <p:nvSpPr>
          <p:cNvPr id="3" name="Content Placeholder 2">
            <a:extLst>
              <a:ext uri="{FF2B5EF4-FFF2-40B4-BE49-F238E27FC236}">
                <a16:creationId xmlns:a16="http://schemas.microsoft.com/office/drawing/2014/main" id="{305149FB-07F6-9488-CF56-998D5A025EF8}"/>
              </a:ext>
            </a:extLst>
          </p:cNvPr>
          <p:cNvSpPr>
            <a:spLocks noGrp="1"/>
          </p:cNvSpPr>
          <p:nvPr>
            <p:ph idx="1"/>
          </p:nvPr>
        </p:nvSpPr>
        <p:spPr>
          <a:xfrm>
            <a:off x="6879773" y="4234032"/>
            <a:ext cx="5176691" cy="1873364"/>
          </a:xfrm>
        </p:spPr>
        <p:txBody>
          <a:bodyPr vert="horz" lIns="91440" tIns="45720" rIns="91440" bIns="45720" rtlCol="0" anchor="t">
            <a:noAutofit/>
          </a:bodyPr>
          <a:lstStyle/>
          <a:p>
            <a:pPr marL="0" indent="0">
              <a:lnSpc>
                <a:spcPct val="110000"/>
              </a:lnSpc>
              <a:buNone/>
            </a:pPr>
            <a:r>
              <a:rPr lang="en-US" sz="2000">
                <a:latin typeface="Book Antiqua" pitchFamily="18" charset="0"/>
              </a:rPr>
              <a:t>Guided by:</a:t>
            </a:r>
            <a:endParaRPr lang="en-US" sz="2000" i="1">
              <a:latin typeface="Book Antiqua" pitchFamily="18" charset="0"/>
              <a:cs typeface="Calibri"/>
            </a:endParaRPr>
          </a:p>
          <a:p>
            <a:pPr marL="0" indent="0">
              <a:lnSpc>
                <a:spcPct val="110000"/>
              </a:lnSpc>
              <a:buNone/>
            </a:pPr>
            <a:r>
              <a:rPr lang="en-US" sz="2000">
                <a:latin typeface="Book Antiqua" pitchFamily="18" charset="0"/>
                <a:cs typeface="Times New Roman" panose="02020603050405020304" pitchFamily="18" charset="0"/>
              </a:rPr>
              <a:t>Mr. R. AYYAPPAN, AP/IT</a:t>
            </a:r>
            <a:endParaRPr lang="en-US" sz="2000">
              <a:latin typeface="Book Antiqua" pitchFamily="18" charset="0"/>
              <a:cs typeface="Calibri" panose="020F0502020204030204"/>
            </a:endParaRPr>
          </a:p>
          <a:p>
            <a:pPr marL="0" indent="0">
              <a:lnSpc>
                <a:spcPct val="120000"/>
              </a:lnSpc>
              <a:buNone/>
            </a:pPr>
            <a:r>
              <a:rPr lang="en-US" sz="2000">
                <a:latin typeface="Book Antiqua" pitchFamily="18" charset="0"/>
                <a:cs typeface="Calibri" panose="020F0502020204030204"/>
              </a:rPr>
              <a:t>SPOC</a:t>
            </a:r>
            <a:r>
              <a:rPr lang="en-US" sz="2000" i="1">
                <a:latin typeface="Book Antiqua" pitchFamily="18" charset="0"/>
                <a:cs typeface="Calibri" panose="020F0502020204030204"/>
              </a:rPr>
              <a:t>:</a:t>
            </a:r>
          </a:p>
          <a:p>
            <a:pPr marL="0" indent="0">
              <a:lnSpc>
                <a:spcPct val="120000"/>
              </a:lnSpc>
              <a:buNone/>
            </a:pPr>
            <a:r>
              <a:rPr lang="en-US" sz="2000">
                <a:latin typeface="Book Antiqua" pitchFamily="18" charset="0"/>
                <a:cs typeface="Times New Roman" panose="02020603050405020304" pitchFamily="18" charset="0"/>
              </a:rPr>
              <a:t> Mr. T. KARTHIKEYAN, AP/CSE</a:t>
            </a:r>
            <a:endParaRPr lang="en-US" sz="2000">
              <a:latin typeface="Book Antiqua" pitchFamily="18" charset="0"/>
              <a:cs typeface="Calibri" panose="020F0502020204030204"/>
            </a:endParaRPr>
          </a:p>
        </p:txBody>
      </p:sp>
      <p:sp>
        <p:nvSpPr>
          <p:cNvPr id="5" name="TextBox 4">
            <a:extLst>
              <a:ext uri="{FF2B5EF4-FFF2-40B4-BE49-F238E27FC236}">
                <a16:creationId xmlns:a16="http://schemas.microsoft.com/office/drawing/2014/main" id="{863CA619-8FBC-A73E-4BF6-5A29C376D492}"/>
              </a:ext>
            </a:extLst>
          </p:cNvPr>
          <p:cNvSpPr txBox="1"/>
          <p:nvPr/>
        </p:nvSpPr>
        <p:spPr>
          <a:xfrm>
            <a:off x="245590" y="4234032"/>
            <a:ext cx="4435671" cy="19909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000" b="1" u="sng">
                <a:latin typeface="Book Antiqua" pitchFamily="18" charset="0"/>
                <a:cs typeface="Calibri"/>
              </a:rPr>
              <a:t>TEAM MEMBERS</a:t>
            </a:r>
            <a:r>
              <a:rPr lang="en-US" sz="2000" u="sng">
                <a:latin typeface="Book Antiqua" pitchFamily="18" charset="0"/>
                <a:cs typeface="Calibri"/>
              </a:rPr>
              <a:t> :</a:t>
            </a:r>
          </a:p>
          <a:p>
            <a:pPr>
              <a:lnSpc>
                <a:spcPct val="90000"/>
              </a:lnSpc>
              <a:spcBef>
                <a:spcPts val="1000"/>
              </a:spcBef>
            </a:pPr>
            <a:r>
              <a:rPr lang="en-US" sz="2000" b="1">
                <a:latin typeface="Book Antiqua"/>
                <a:cs typeface="Calibri"/>
              </a:rPr>
              <a:t>SUBRAMANIAN K(TEAM HEAD)</a:t>
            </a:r>
          </a:p>
          <a:p>
            <a:pPr>
              <a:lnSpc>
                <a:spcPct val="90000"/>
              </a:lnSpc>
              <a:spcBef>
                <a:spcPts val="1000"/>
              </a:spcBef>
            </a:pPr>
            <a:r>
              <a:rPr lang="en-US" sz="2000">
                <a:latin typeface="Book Antiqua"/>
                <a:cs typeface="Calibri"/>
              </a:rPr>
              <a:t>SEDHUPATHI M</a:t>
            </a:r>
            <a:endParaRPr lang="en-US" sz="2000">
              <a:latin typeface="Book Antiqua" pitchFamily="18" charset="0"/>
              <a:cs typeface="Calibri"/>
            </a:endParaRPr>
          </a:p>
          <a:p>
            <a:pPr>
              <a:lnSpc>
                <a:spcPct val="90000"/>
              </a:lnSpc>
              <a:spcBef>
                <a:spcPts val="1000"/>
              </a:spcBef>
            </a:pPr>
            <a:r>
              <a:rPr lang="en-US" sz="2000">
                <a:latin typeface="Book Antiqua"/>
                <a:cs typeface="Calibri"/>
              </a:rPr>
              <a:t>SANTHOSH K R</a:t>
            </a:r>
            <a:endParaRPr lang="en-US" sz="2000">
              <a:latin typeface="Book Antiqua" pitchFamily="18" charset="0"/>
              <a:cs typeface="Calibri"/>
            </a:endParaRPr>
          </a:p>
          <a:p>
            <a:pPr>
              <a:lnSpc>
                <a:spcPct val="90000"/>
              </a:lnSpc>
              <a:spcBef>
                <a:spcPts val="1000"/>
              </a:spcBef>
            </a:pPr>
            <a:r>
              <a:rPr lang="en-US" sz="2000">
                <a:latin typeface="Book Antiqua"/>
                <a:cs typeface="Calibri"/>
              </a:rPr>
              <a:t>MANIKANDAN A</a:t>
            </a:r>
            <a:endParaRPr lang="en-US" sz="2000">
              <a:latin typeface="Book Antiqua" pitchFamily="18" charset="0"/>
              <a:cs typeface="Calibri"/>
            </a:endParaRPr>
          </a:p>
        </p:txBody>
      </p:sp>
      <p:sp>
        <p:nvSpPr>
          <p:cNvPr id="6" name="TextBox 5">
            <a:extLst>
              <a:ext uri="{FF2B5EF4-FFF2-40B4-BE49-F238E27FC236}">
                <a16:creationId xmlns:a16="http://schemas.microsoft.com/office/drawing/2014/main" id="{E77D9543-2C7E-E7BC-95E4-FB6FE8831939}"/>
              </a:ext>
            </a:extLst>
          </p:cNvPr>
          <p:cNvSpPr txBox="1"/>
          <p:nvPr/>
        </p:nvSpPr>
        <p:spPr>
          <a:xfrm>
            <a:off x="307975" y="1436667"/>
            <a:ext cx="1188402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Book Antiqua"/>
                <a:cs typeface="Calibri"/>
              </a:rPr>
              <a:t>JOB APPLICATION TRACKING SYSTEM</a:t>
            </a:r>
            <a:endParaRPr lang="en-US" sz="2800" b="1">
              <a:latin typeface="Book Antiqua" pitchFamily="18" charset="0"/>
              <a:cs typeface="Calibri"/>
            </a:endParaRPr>
          </a:p>
        </p:txBody>
      </p:sp>
      <p:sp>
        <p:nvSpPr>
          <p:cNvPr id="7" name="TextBox 6">
            <a:extLst>
              <a:ext uri="{FF2B5EF4-FFF2-40B4-BE49-F238E27FC236}">
                <a16:creationId xmlns:a16="http://schemas.microsoft.com/office/drawing/2014/main" id="{90D61A24-4269-3842-E6AC-ED2B16412660}"/>
              </a:ext>
            </a:extLst>
          </p:cNvPr>
          <p:cNvSpPr txBox="1"/>
          <p:nvPr/>
        </p:nvSpPr>
        <p:spPr>
          <a:xfrm>
            <a:off x="1127345" y="2559491"/>
            <a:ext cx="10134883"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Book Antiqua"/>
                <a:cs typeface="Times New Roman"/>
              </a:rPr>
              <a:t>DOMAIN    :</a:t>
            </a:r>
            <a:r>
              <a:rPr lang="en-US" sz="2400">
                <a:latin typeface="Book Antiqua"/>
                <a:cs typeface="Times New Roman"/>
              </a:rPr>
              <a:t> Salesforce</a:t>
            </a:r>
          </a:p>
          <a:p>
            <a:r>
              <a:rPr lang="en-US" sz="2400" b="1">
                <a:latin typeface="Book Antiqua"/>
                <a:cs typeface="Times New Roman"/>
              </a:rPr>
              <a:t>TEAM ID    :</a:t>
            </a:r>
            <a:r>
              <a:rPr lang="en-IN" sz="2400" b="1" i="0" u="none" strike="noStrike" baseline="0">
                <a:latin typeface="Book Antiqua"/>
              </a:rPr>
              <a:t> </a:t>
            </a:r>
            <a:r>
              <a:rPr lang="en-IN" sz="2400">
                <a:latin typeface="Book Antiqua"/>
              </a:rPr>
              <a:t>NM2023TMID02228</a:t>
            </a:r>
          </a:p>
          <a:p>
            <a:r>
              <a:rPr lang="en-US" sz="2000" b="1">
                <a:latin typeface="Times New Roman"/>
                <a:cs typeface="Calibri"/>
              </a:rPr>
              <a:t>YEAR &amp; DEPARTMENT</a:t>
            </a:r>
            <a:r>
              <a:rPr lang="en-US" sz="2000" b="1">
                <a:latin typeface="Bookman Old Style"/>
                <a:cs typeface="Calibri"/>
              </a:rPr>
              <a:t>  :  </a:t>
            </a:r>
            <a:r>
              <a:rPr lang="en-US" sz="2000">
                <a:latin typeface="Times New Roman"/>
                <a:cs typeface="Calibri"/>
              </a:rPr>
              <a:t>IV – </a:t>
            </a:r>
            <a:r>
              <a:rPr lang="en-US" sz="2000" err="1">
                <a:latin typeface="Times New Roman"/>
                <a:cs typeface="Calibri"/>
              </a:rPr>
              <a:t>B.Tech</a:t>
            </a:r>
            <a:r>
              <a:rPr lang="en-US" sz="2000">
                <a:latin typeface="Times New Roman"/>
                <a:cs typeface="Calibri"/>
              </a:rPr>
              <a:t> / IT</a:t>
            </a:r>
            <a:endParaRPr lang="en-IN">
              <a:latin typeface="Times New Roman"/>
              <a:cs typeface="Times New Roman"/>
            </a:endParaRPr>
          </a:p>
        </p:txBody>
      </p:sp>
      <p:pic>
        <p:nvPicPr>
          <p:cNvPr id="9" name="Picture 9">
            <a:extLst>
              <a:ext uri="{FF2B5EF4-FFF2-40B4-BE49-F238E27FC236}">
                <a16:creationId xmlns:a16="http://schemas.microsoft.com/office/drawing/2014/main" id="{9325D6F5-67CC-FC68-427E-F9B01D84FF07}"/>
              </a:ext>
            </a:extLst>
          </p:cNvPr>
          <p:cNvPicPr>
            <a:picLocks noChangeAspect="1"/>
          </p:cNvPicPr>
          <p:nvPr/>
        </p:nvPicPr>
        <p:blipFill>
          <a:blip r:embed="rId2"/>
          <a:stretch>
            <a:fillRect/>
          </a:stretch>
        </p:blipFill>
        <p:spPr>
          <a:xfrm>
            <a:off x="1631953" y="17387"/>
            <a:ext cx="6997699" cy="1147534"/>
          </a:xfrm>
          <a:prstGeom prst="rect">
            <a:avLst/>
          </a:prstGeom>
        </p:spPr>
      </p:pic>
      <p:sp>
        <p:nvSpPr>
          <p:cNvPr id="2" name="AutoShape 2" descr="https://nmcareereducation.smartinternz.com/assets/2022/img/home/NM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Book Antiqua"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9655" y="10"/>
            <a:ext cx="3562351" cy="1164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 y="7937"/>
            <a:ext cx="1728831" cy="1156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086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TextBox 705">
            <a:extLst>
              <a:ext uri="{FF2B5EF4-FFF2-40B4-BE49-F238E27FC236}">
                <a16:creationId xmlns:a16="http://schemas.microsoft.com/office/drawing/2014/main" id="{946D7830-D8FB-0296-FB9C-C4072ED9C512}"/>
              </a:ext>
            </a:extLst>
          </p:cNvPr>
          <p:cNvSpPr txBox="1"/>
          <p:nvPr/>
        </p:nvSpPr>
        <p:spPr>
          <a:xfrm>
            <a:off x="9300073" y="2692246"/>
            <a:ext cx="2795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cs typeface="Calibri"/>
            </a:endParaRPr>
          </a:p>
        </p:txBody>
      </p:sp>
      <p:sp>
        <p:nvSpPr>
          <p:cNvPr id="2" name="TextBox 1">
            <a:extLst>
              <a:ext uri="{FF2B5EF4-FFF2-40B4-BE49-F238E27FC236}">
                <a16:creationId xmlns:a16="http://schemas.microsoft.com/office/drawing/2014/main" id="{0F3A8A07-F6D7-EB74-607D-01FA1EA468AF}"/>
              </a:ext>
            </a:extLst>
          </p:cNvPr>
          <p:cNvSpPr txBox="1"/>
          <p:nvPr/>
        </p:nvSpPr>
        <p:spPr>
          <a:xfrm>
            <a:off x="1095381" y="2619383"/>
            <a:ext cx="93900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3200">
              <a:cs typeface="Calibri" panose="020F0502020204030204"/>
            </a:endParaRPr>
          </a:p>
        </p:txBody>
      </p:sp>
      <p:sp>
        <p:nvSpPr>
          <p:cNvPr id="6" name="AutoShape 6">
            <a:extLst>
              <a:ext uri="{FF2B5EF4-FFF2-40B4-BE49-F238E27FC236}">
                <a16:creationId xmlns:a16="http://schemas.microsoft.com/office/drawing/2014/main" id="{3D580F9C-EF66-7FC5-D893-0D85774F35E4}"/>
              </a:ext>
            </a:extLst>
          </p:cNvPr>
          <p:cNvSpPr>
            <a:spLocks noChangeAspect="1" noChangeArrowheads="1"/>
          </p:cNvSpPr>
          <p:nvPr/>
        </p:nvSpPr>
        <p:spPr bwMode="auto">
          <a:xfrm>
            <a:off x="5943600" y="3276600"/>
            <a:ext cx="2276168" cy="22761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FEAE47EF-8B72-845E-324F-E69BDB19A335}"/>
              </a:ext>
            </a:extLst>
          </p:cNvPr>
          <p:cNvSpPr txBox="1"/>
          <p:nvPr/>
        </p:nvSpPr>
        <p:spPr>
          <a:xfrm>
            <a:off x="569831" y="687963"/>
            <a:ext cx="11041063" cy="58723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cs typeface="Times New Roman"/>
              </a:rPr>
              <a:t>FIELDS AND RELATIONSHIP</a:t>
            </a:r>
            <a:endParaRPr lang="en-US" sz="2800">
              <a:latin typeface="Times New Roman"/>
              <a:cs typeface="Times New Roman"/>
            </a:endParaRPr>
          </a:p>
          <a:p>
            <a:endParaRPr lang="en-US" sz="2800" b="1">
              <a:latin typeface="Times New Roman"/>
              <a:cs typeface="Times New Roman"/>
            </a:endParaRPr>
          </a:p>
          <a:p>
            <a:r>
              <a:rPr lang="en-US" sz="2400">
                <a:latin typeface="Times New Roman"/>
                <a:cs typeface="Times New Roman"/>
              </a:rPr>
              <a:t>Fields in Salesforce represent what the columns represent in relational databases. It can store data values which are required for a particular object in a record.</a:t>
            </a:r>
          </a:p>
          <a:p>
            <a:endParaRPr lang="en-US" sz="2400">
              <a:latin typeface="Times New Roman"/>
              <a:cs typeface="Times New Roman"/>
            </a:endParaRPr>
          </a:p>
          <a:p>
            <a:r>
              <a:rPr lang="en-US" sz="2400" b="1">
                <a:latin typeface="Times New Roman"/>
                <a:cs typeface="Times New Roman"/>
              </a:rPr>
              <a:t>                           There are 2 types of fields in salesforce:</a:t>
            </a:r>
            <a:endParaRPr lang="en-US" sz="2400">
              <a:latin typeface="Times New Roman"/>
              <a:cs typeface="Times New Roman"/>
            </a:endParaRPr>
          </a:p>
          <a:p>
            <a:pPr marL="457200" indent="-457200">
              <a:buAutoNum type="arabicPeriod"/>
            </a:pPr>
            <a:r>
              <a:rPr lang="en-US" sz="2400" b="1">
                <a:latin typeface="Times New Roman"/>
                <a:cs typeface="Times New Roman"/>
              </a:rPr>
              <a:t>Standard fields: </a:t>
            </a:r>
            <a:endParaRPr lang="en-US" sz="2400">
              <a:latin typeface="Times New Roman"/>
              <a:cs typeface="Times New Roman"/>
            </a:endParaRPr>
          </a:p>
          <a:p>
            <a:r>
              <a:rPr lang="en-US" sz="2400">
                <a:latin typeface="Times New Roman"/>
                <a:cs typeface="Times New Roman"/>
              </a:rPr>
              <a:t>                   There are four standard fields in every custom object that are Created By, Last Modified By, Owner, and the field created at the time of the creation of an object. These fields cannot be deleted or edited and they are always required. </a:t>
            </a:r>
          </a:p>
          <a:p>
            <a:endParaRPr lang="en-US" sz="2400">
              <a:latin typeface="Times New Roman"/>
              <a:cs typeface="Times New Roman"/>
            </a:endParaRPr>
          </a:p>
          <a:p>
            <a:r>
              <a:rPr lang="en-US" sz="2400" b="1">
                <a:latin typeface="Times New Roman"/>
                <a:cs typeface="Times New Roman"/>
              </a:rPr>
              <a:t>2.   Custom fields:</a:t>
            </a:r>
            <a:endParaRPr lang="en-US" sz="2400">
              <a:latin typeface="Times New Roman"/>
              <a:cs typeface="Times New Roman"/>
            </a:endParaRPr>
          </a:p>
          <a:p>
            <a:r>
              <a:rPr lang="en-US" sz="2400">
                <a:latin typeface="Times New Roman"/>
                <a:cs typeface="Times New Roman"/>
              </a:rPr>
              <a:t>                   The Custom fields which are added by the administrator/developer to meet the business requirements of any organization. They may or may not be required.</a:t>
            </a:r>
            <a:endParaRPr lang="en-IN" sz="2400">
              <a:latin typeface="Times New Roman"/>
              <a:cs typeface="Times New Roman"/>
            </a:endParaRPr>
          </a:p>
          <a:p>
            <a:pPr>
              <a:lnSpc>
                <a:spcPct val="150000"/>
              </a:lnSpc>
            </a:pPr>
            <a:endParaRPr lang="en-US" sz="2400" i="1">
              <a:latin typeface="Franklin Gothic Demi" panose="020B0703020102020204" pitchFamily="34" charset="0"/>
              <a:cs typeface="Calibri" panose="020F0502020204030204"/>
            </a:endParaRPr>
          </a:p>
        </p:txBody>
      </p:sp>
    </p:spTree>
    <p:extLst>
      <p:ext uri="{BB962C8B-B14F-4D97-AF65-F5344CB8AC3E}">
        <p14:creationId xmlns:p14="http://schemas.microsoft.com/office/powerpoint/2010/main" val="171267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TextBox 705">
            <a:extLst>
              <a:ext uri="{FF2B5EF4-FFF2-40B4-BE49-F238E27FC236}">
                <a16:creationId xmlns:a16="http://schemas.microsoft.com/office/drawing/2014/main" id="{946D7830-D8FB-0296-FB9C-C4072ED9C512}"/>
              </a:ext>
            </a:extLst>
          </p:cNvPr>
          <p:cNvSpPr txBox="1"/>
          <p:nvPr/>
        </p:nvSpPr>
        <p:spPr>
          <a:xfrm>
            <a:off x="9300073" y="2692246"/>
            <a:ext cx="2795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cs typeface="Calibri"/>
            </a:endParaRPr>
          </a:p>
        </p:txBody>
      </p:sp>
      <p:sp>
        <p:nvSpPr>
          <p:cNvPr id="2" name="TextBox 1">
            <a:extLst>
              <a:ext uri="{FF2B5EF4-FFF2-40B4-BE49-F238E27FC236}">
                <a16:creationId xmlns:a16="http://schemas.microsoft.com/office/drawing/2014/main" id="{0F3A8A07-F6D7-EB74-607D-01FA1EA468AF}"/>
              </a:ext>
            </a:extLst>
          </p:cNvPr>
          <p:cNvSpPr txBox="1"/>
          <p:nvPr/>
        </p:nvSpPr>
        <p:spPr>
          <a:xfrm>
            <a:off x="1095381" y="2619383"/>
            <a:ext cx="93900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3200">
              <a:cs typeface="Calibri" panose="020F0502020204030204"/>
            </a:endParaRPr>
          </a:p>
        </p:txBody>
      </p:sp>
      <p:sp>
        <p:nvSpPr>
          <p:cNvPr id="6" name="AutoShape 6">
            <a:extLst>
              <a:ext uri="{FF2B5EF4-FFF2-40B4-BE49-F238E27FC236}">
                <a16:creationId xmlns:a16="http://schemas.microsoft.com/office/drawing/2014/main" id="{3D580F9C-EF66-7FC5-D893-0D85774F35E4}"/>
              </a:ext>
            </a:extLst>
          </p:cNvPr>
          <p:cNvSpPr>
            <a:spLocks noChangeAspect="1" noChangeArrowheads="1"/>
          </p:cNvSpPr>
          <p:nvPr/>
        </p:nvSpPr>
        <p:spPr bwMode="auto">
          <a:xfrm>
            <a:off x="5943600" y="3276600"/>
            <a:ext cx="2276168" cy="22761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id="{06C8EEC7-5602-0494-6EB1-B04F0D86FAAD}"/>
              </a:ext>
            </a:extLst>
          </p:cNvPr>
          <p:cNvSpPr txBox="1"/>
          <p:nvPr/>
        </p:nvSpPr>
        <p:spPr>
          <a:xfrm>
            <a:off x="786332" y="622576"/>
            <a:ext cx="9390063" cy="45589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Times New Roman"/>
              </a:rPr>
              <a:t>PROFILE</a:t>
            </a:r>
            <a:endParaRPr lang="en-US" sz="2800">
              <a:cs typeface="Times New Roman"/>
            </a:endParaRPr>
          </a:p>
          <a:p>
            <a:endParaRPr lang="en-US" sz="2800" b="1">
              <a:cs typeface="Times New Roman"/>
            </a:endParaRPr>
          </a:p>
          <a:p>
            <a:pPr marL="342900" indent="-342900">
              <a:buFont typeface="Arial"/>
              <a:buChar char="•"/>
            </a:pPr>
            <a:r>
              <a:rPr lang="en-US" sz="2400">
                <a:cs typeface="Times New Roman"/>
              </a:rPr>
              <a:t>A profile is a group/collection of settings and permissions that define what a user can do in salesforce. A profile controls “Object permissions, Field permissions, User permissions, Tab settings, App settings, Apex class access, Visualforce page access, Page layouts, Record Types, Login hours &amp; Login IP ranges. </a:t>
            </a:r>
          </a:p>
          <a:p>
            <a:pPr marL="342900" indent="-342900">
              <a:buFont typeface="Arial"/>
              <a:buChar char="•"/>
            </a:pPr>
            <a:endParaRPr lang="en-US" sz="2400">
              <a:cs typeface="Times New Roman"/>
            </a:endParaRPr>
          </a:p>
          <a:p>
            <a:pPr marL="342900" indent="-342900">
              <a:buFont typeface="Arial"/>
              <a:buChar char="•"/>
            </a:pPr>
            <a:r>
              <a:rPr lang="en-US" sz="2400">
                <a:cs typeface="Times New Roman"/>
              </a:rPr>
              <a:t> A profile can be assigned to many users, but user can be assigned single profile at a time.</a:t>
            </a:r>
            <a:endParaRPr lang="en-IN" sz="2400">
              <a:cs typeface="Times New Roman"/>
            </a:endParaRPr>
          </a:p>
          <a:p>
            <a:pPr marL="457200" indent="-457200">
              <a:lnSpc>
                <a:spcPct val="150000"/>
              </a:lnSpc>
              <a:buFont typeface="Arial"/>
              <a:buChar char="•"/>
            </a:pPr>
            <a:endParaRPr lang="en-US" sz="3200">
              <a:cs typeface="Calibri" panose="020F0502020204030204"/>
            </a:endParaRPr>
          </a:p>
        </p:txBody>
      </p:sp>
      <p:sp>
        <p:nvSpPr>
          <p:cNvPr id="5" name="TextBox 4">
            <a:extLst>
              <a:ext uri="{FF2B5EF4-FFF2-40B4-BE49-F238E27FC236}">
                <a16:creationId xmlns:a16="http://schemas.microsoft.com/office/drawing/2014/main" id="{867BD471-577E-542B-DB39-3AA5F3D8B39E}"/>
              </a:ext>
            </a:extLst>
          </p:cNvPr>
          <p:cNvSpPr txBox="1"/>
          <p:nvPr/>
        </p:nvSpPr>
        <p:spPr>
          <a:xfrm>
            <a:off x="787399" y="458585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a:t>ROLE</a:t>
            </a:r>
            <a:r>
              <a:rPr lang="en-US" sz="2800">
                <a:cs typeface="Times New Roman"/>
              </a:rPr>
              <a:t>​</a:t>
            </a:r>
            <a:endParaRPr lang="en-US"/>
          </a:p>
        </p:txBody>
      </p:sp>
      <p:sp>
        <p:nvSpPr>
          <p:cNvPr id="7" name="TextBox 6">
            <a:extLst>
              <a:ext uri="{FF2B5EF4-FFF2-40B4-BE49-F238E27FC236}">
                <a16:creationId xmlns:a16="http://schemas.microsoft.com/office/drawing/2014/main" id="{ADC50C15-B800-C0C9-F45E-5B77B3CDB76D}"/>
              </a:ext>
            </a:extLst>
          </p:cNvPr>
          <p:cNvSpPr txBox="1"/>
          <p:nvPr/>
        </p:nvSpPr>
        <p:spPr>
          <a:xfrm>
            <a:off x="787401" y="5116945"/>
            <a:ext cx="9912926"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cs typeface="Segoe UI"/>
              </a:rPr>
              <a:t>In Salesforce, roles are used to determine which users have access to certain data and functions within the system. They are also used to define the reporting hierarchy within an organization. Users with higher roles have greater access to data and more control over the system.</a:t>
            </a:r>
            <a:r>
              <a:rPr lang="en-IN" sz="2400">
                <a:cs typeface="Segoe UI"/>
              </a:rPr>
              <a:t>​</a:t>
            </a:r>
            <a:endParaRPr lang="en-US"/>
          </a:p>
          <a:p>
            <a:endParaRPr lang="en-IN">
              <a:latin typeface="Gill Sans MT"/>
              <a:cs typeface="Segoe UI"/>
            </a:endParaRPr>
          </a:p>
        </p:txBody>
      </p:sp>
    </p:spTree>
    <p:extLst>
      <p:ext uri="{BB962C8B-B14F-4D97-AF65-F5344CB8AC3E}">
        <p14:creationId xmlns:p14="http://schemas.microsoft.com/office/powerpoint/2010/main" val="4136566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TextBox 705">
            <a:extLst>
              <a:ext uri="{FF2B5EF4-FFF2-40B4-BE49-F238E27FC236}">
                <a16:creationId xmlns:a16="http://schemas.microsoft.com/office/drawing/2014/main" id="{946D7830-D8FB-0296-FB9C-C4072ED9C512}"/>
              </a:ext>
            </a:extLst>
          </p:cNvPr>
          <p:cNvSpPr txBox="1"/>
          <p:nvPr/>
        </p:nvSpPr>
        <p:spPr>
          <a:xfrm>
            <a:off x="9300073" y="2692246"/>
            <a:ext cx="2795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cs typeface="Calibri"/>
            </a:endParaRPr>
          </a:p>
        </p:txBody>
      </p:sp>
      <p:sp>
        <p:nvSpPr>
          <p:cNvPr id="2" name="TextBox 1">
            <a:extLst>
              <a:ext uri="{FF2B5EF4-FFF2-40B4-BE49-F238E27FC236}">
                <a16:creationId xmlns:a16="http://schemas.microsoft.com/office/drawing/2014/main" id="{0F3A8A07-F6D7-EB74-607D-01FA1EA468AF}"/>
              </a:ext>
            </a:extLst>
          </p:cNvPr>
          <p:cNvSpPr txBox="1"/>
          <p:nvPr/>
        </p:nvSpPr>
        <p:spPr>
          <a:xfrm>
            <a:off x="1095381" y="2619383"/>
            <a:ext cx="93900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3200">
              <a:cs typeface="Calibri" panose="020F0502020204030204"/>
            </a:endParaRPr>
          </a:p>
        </p:txBody>
      </p:sp>
      <p:sp>
        <p:nvSpPr>
          <p:cNvPr id="6" name="AutoShape 6">
            <a:extLst>
              <a:ext uri="{FF2B5EF4-FFF2-40B4-BE49-F238E27FC236}">
                <a16:creationId xmlns:a16="http://schemas.microsoft.com/office/drawing/2014/main" id="{3D580F9C-EF66-7FC5-D893-0D85774F35E4}"/>
              </a:ext>
            </a:extLst>
          </p:cNvPr>
          <p:cNvSpPr>
            <a:spLocks noChangeAspect="1" noChangeArrowheads="1"/>
          </p:cNvSpPr>
          <p:nvPr/>
        </p:nvSpPr>
        <p:spPr bwMode="auto">
          <a:xfrm>
            <a:off x="5943600" y="3276600"/>
            <a:ext cx="2276168" cy="22761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id="{06C8EEC7-5602-0494-6EB1-B04F0D86FAAD}"/>
              </a:ext>
            </a:extLst>
          </p:cNvPr>
          <p:cNvSpPr txBox="1"/>
          <p:nvPr/>
        </p:nvSpPr>
        <p:spPr>
          <a:xfrm>
            <a:off x="686208" y="444756"/>
            <a:ext cx="9390063" cy="12525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cs typeface="Times New Roman"/>
              </a:rPr>
              <a:t>USER</a:t>
            </a:r>
            <a:endParaRPr lang="en-US" sz="2800">
              <a:latin typeface="Times New Roman"/>
              <a:cs typeface="Times New Roman"/>
            </a:endParaRPr>
          </a:p>
          <a:p>
            <a:pPr>
              <a:lnSpc>
                <a:spcPct val="150000"/>
              </a:lnSpc>
            </a:pPr>
            <a:endParaRPr lang="en-US" sz="3600" i="1">
              <a:latin typeface="Franklin Gothic Demi" panose="020B0703020102020204" pitchFamily="34" charset="0"/>
              <a:cs typeface="Calibri" panose="020F0502020204030204"/>
            </a:endParaRPr>
          </a:p>
        </p:txBody>
      </p:sp>
      <p:sp>
        <p:nvSpPr>
          <p:cNvPr id="5" name="TextBox 4">
            <a:extLst>
              <a:ext uri="{FF2B5EF4-FFF2-40B4-BE49-F238E27FC236}">
                <a16:creationId xmlns:a16="http://schemas.microsoft.com/office/drawing/2014/main" id="{0603F4BB-9200-3EC8-5A0D-86DCD3694E36}"/>
              </a:ext>
            </a:extLst>
          </p:cNvPr>
          <p:cNvSpPr txBox="1"/>
          <p:nvPr/>
        </p:nvSpPr>
        <p:spPr>
          <a:xfrm>
            <a:off x="836301" y="2811538"/>
            <a:ext cx="93900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3200">
              <a:cs typeface="Calibri" panose="020F0502020204030204"/>
            </a:endParaRPr>
          </a:p>
        </p:txBody>
      </p:sp>
      <p:sp>
        <p:nvSpPr>
          <p:cNvPr id="3" name="TextBox 2">
            <a:extLst>
              <a:ext uri="{FF2B5EF4-FFF2-40B4-BE49-F238E27FC236}">
                <a16:creationId xmlns:a16="http://schemas.microsoft.com/office/drawing/2014/main" id="{44A8FA45-F0F7-AE8C-4BBB-55B67EBC9901}"/>
              </a:ext>
            </a:extLst>
          </p:cNvPr>
          <p:cNvSpPr txBox="1"/>
          <p:nvPr/>
        </p:nvSpPr>
        <p:spPr>
          <a:xfrm>
            <a:off x="686208" y="1320066"/>
            <a:ext cx="9390063" cy="49490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a:latin typeface="Times New Roman"/>
                <a:cs typeface="Times New Roman"/>
              </a:rPr>
              <a:t>What is a user?</a:t>
            </a:r>
            <a:endParaRPr lang="en-US" sz="2400">
              <a:latin typeface="Times New Roman"/>
              <a:cs typeface="Times New Roman"/>
            </a:endParaRPr>
          </a:p>
          <a:p>
            <a:r>
              <a:rPr lang="en-US" sz="2400">
                <a:latin typeface="Times New Roman"/>
                <a:cs typeface="Times New Roman"/>
              </a:rPr>
              <a:t>                 A user is anyone who logs in to Salesforce. Users are employees at your company, such as sales reps, managers, and IT specialists, who need access to the company's records. Every user in Salesforce has a user account. The user account identifies the user, and the user account settings determine what features and records the user can access.</a:t>
            </a:r>
          </a:p>
          <a:p>
            <a:pPr marL="342900" indent="-342900">
              <a:buFont typeface="Arial"/>
              <a:buChar char="•"/>
            </a:pPr>
            <a:endParaRPr lang="en-US" sz="2400">
              <a:latin typeface="Times New Roman"/>
              <a:cs typeface="Times New Roman"/>
            </a:endParaRPr>
          </a:p>
          <a:p>
            <a:pPr marL="342900" indent="-342900">
              <a:buFont typeface="Arial"/>
              <a:buChar char="•"/>
            </a:pPr>
            <a:r>
              <a:rPr lang="en-US" sz="2000" b="1">
                <a:latin typeface="Times New Roman"/>
                <a:cs typeface="Times New Roman"/>
              </a:rPr>
              <a:t>NOTE :-</a:t>
            </a:r>
            <a:endParaRPr lang="en-US" sz="2000">
              <a:latin typeface="Times New Roman"/>
              <a:cs typeface="Times New Roman"/>
            </a:endParaRPr>
          </a:p>
          <a:p>
            <a:r>
              <a:rPr lang="en-US" sz="2400" b="1">
                <a:latin typeface="Times New Roman"/>
                <a:cs typeface="Times New Roman"/>
              </a:rPr>
              <a:t>                </a:t>
            </a:r>
            <a:r>
              <a:rPr lang="en-US" sz="2400">
                <a:latin typeface="Times New Roman"/>
                <a:cs typeface="Times New Roman"/>
              </a:rPr>
              <a:t>As Salesforce license can only be used by 2 Users at a time in Dev Org, so If you don’t find salesforce license then deactivate a user who has salesforce license Or change the license type from Salesforce to any other.</a:t>
            </a:r>
            <a:endParaRPr lang="en-IN" sz="2400">
              <a:latin typeface="Times New Roman"/>
              <a:cs typeface="Times New Roman"/>
            </a:endParaRPr>
          </a:p>
          <a:p>
            <a:pPr marL="342900" indent="-342900">
              <a:lnSpc>
                <a:spcPct val="150000"/>
              </a:lnSpc>
              <a:buFont typeface="Arial"/>
              <a:buChar char="•"/>
            </a:pPr>
            <a:endParaRPr lang="en-US" sz="2400" i="1">
              <a:latin typeface="Franklin Gothic Demi" panose="020B0703020102020204" pitchFamily="34" charset="0"/>
              <a:cs typeface="Calibri" panose="020F0502020204030204"/>
            </a:endParaRPr>
          </a:p>
        </p:txBody>
      </p:sp>
    </p:spTree>
    <p:extLst>
      <p:ext uri="{BB962C8B-B14F-4D97-AF65-F5344CB8AC3E}">
        <p14:creationId xmlns:p14="http://schemas.microsoft.com/office/powerpoint/2010/main" val="327420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TextBox 705">
            <a:extLst>
              <a:ext uri="{FF2B5EF4-FFF2-40B4-BE49-F238E27FC236}">
                <a16:creationId xmlns:a16="http://schemas.microsoft.com/office/drawing/2014/main" id="{946D7830-D8FB-0296-FB9C-C4072ED9C512}"/>
              </a:ext>
            </a:extLst>
          </p:cNvPr>
          <p:cNvSpPr txBox="1"/>
          <p:nvPr/>
        </p:nvSpPr>
        <p:spPr>
          <a:xfrm>
            <a:off x="9300073" y="2692246"/>
            <a:ext cx="2795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cs typeface="Calibri"/>
            </a:endParaRPr>
          </a:p>
        </p:txBody>
      </p:sp>
      <p:sp>
        <p:nvSpPr>
          <p:cNvPr id="2" name="TextBox 1">
            <a:extLst>
              <a:ext uri="{FF2B5EF4-FFF2-40B4-BE49-F238E27FC236}">
                <a16:creationId xmlns:a16="http://schemas.microsoft.com/office/drawing/2014/main" id="{0F3A8A07-F6D7-EB74-607D-01FA1EA468AF}"/>
              </a:ext>
            </a:extLst>
          </p:cNvPr>
          <p:cNvSpPr txBox="1"/>
          <p:nvPr/>
        </p:nvSpPr>
        <p:spPr>
          <a:xfrm>
            <a:off x="922199" y="1580292"/>
            <a:ext cx="9390063" cy="4066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a:cs typeface="Times New Roman"/>
              </a:rPr>
              <a:t>What are Sharing Rules?</a:t>
            </a:r>
            <a:endParaRPr lang="en-US" sz="2400">
              <a:cs typeface="Times New Roman"/>
            </a:endParaRPr>
          </a:p>
          <a:p>
            <a:r>
              <a:rPr lang="en-US" sz="2400">
                <a:cs typeface="Times New Roman"/>
              </a:rPr>
              <a:t>                Sharing rules help users to share records based on conditions. It is basically created for objects whose organization-wide defaults (OWD) are set to public read-only or private because sharing rules can only extend the access and not restrict it.</a:t>
            </a:r>
          </a:p>
          <a:p>
            <a:pPr marL="342900" indent="-342900">
              <a:buFont typeface="Arial"/>
              <a:buChar char="•"/>
            </a:pPr>
            <a:endParaRPr lang="en-US" sz="2400">
              <a:cs typeface="Times New Roman"/>
            </a:endParaRPr>
          </a:p>
          <a:p>
            <a:pPr marL="342900" indent="-342900">
              <a:buFont typeface="Arial"/>
              <a:buChar char="•"/>
            </a:pPr>
            <a:r>
              <a:rPr lang="en-US" sz="2400" b="1">
                <a:cs typeface="Times New Roman"/>
              </a:rPr>
              <a:t>Types of sharing rules</a:t>
            </a:r>
            <a:endParaRPr lang="en-US" sz="2400">
              <a:cs typeface="Times New Roman"/>
            </a:endParaRPr>
          </a:p>
          <a:p>
            <a:r>
              <a:rPr lang="en-US" sz="2400">
                <a:cs typeface="Times New Roman"/>
              </a:rPr>
              <a:t>            1. Owner-based Sharing Rules            </a:t>
            </a:r>
            <a:endParaRPr lang="en-IN" sz="2400">
              <a:cs typeface="Times New Roman"/>
            </a:endParaRPr>
          </a:p>
          <a:p>
            <a:r>
              <a:rPr lang="en-US" sz="2400">
                <a:cs typeface="Times New Roman"/>
              </a:rPr>
              <a:t>            2. Criteria-based Sharing Rules</a:t>
            </a:r>
            <a:endParaRPr lang="en-IN" sz="2400">
              <a:cs typeface="Times New Roman"/>
            </a:endParaRPr>
          </a:p>
          <a:p>
            <a:pPr>
              <a:lnSpc>
                <a:spcPct val="150000"/>
              </a:lnSpc>
            </a:pPr>
            <a:endParaRPr lang="en-US" sz="3200">
              <a:cs typeface="Calibri" panose="020F0502020204030204"/>
            </a:endParaRPr>
          </a:p>
        </p:txBody>
      </p:sp>
      <p:sp>
        <p:nvSpPr>
          <p:cNvPr id="6" name="AutoShape 6">
            <a:extLst>
              <a:ext uri="{FF2B5EF4-FFF2-40B4-BE49-F238E27FC236}">
                <a16:creationId xmlns:a16="http://schemas.microsoft.com/office/drawing/2014/main" id="{3D580F9C-EF66-7FC5-D893-0D85774F35E4}"/>
              </a:ext>
            </a:extLst>
          </p:cNvPr>
          <p:cNvSpPr>
            <a:spLocks noChangeAspect="1" noChangeArrowheads="1"/>
          </p:cNvSpPr>
          <p:nvPr/>
        </p:nvSpPr>
        <p:spPr bwMode="auto">
          <a:xfrm>
            <a:off x="5943600" y="3276600"/>
            <a:ext cx="2276168" cy="22761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3E6B59AD-378F-EBAC-10E7-6754B95D69C3}"/>
              </a:ext>
            </a:extLst>
          </p:cNvPr>
          <p:cNvSpPr txBox="1"/>
          <p:nvPr/>
        </p:nvSpPr>
        <p:spPr>
          <a:xfrm>
            <a:off x="709300" y="559684"/>
            <a:ext cx="9390063" cy="10095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cs typeface="Times New Roman"/>
              </a:rPr>
              <a:t>SHARING RULES</a:t>
            </a:r>
            <a:endParaRPr lang="en-US" sz="2800">
              <a:latin typeface="Times New Roman"/>
              <a:cs typeface="Times New Roman"/>
            </a:endParaRPr>
          </a:p>
          <a:p>
            <a:pPr>
              <a:lnSpc>
                <a:spcPct val="150000"/>
              </a:lnSpc>
            </a:pPr>
            <a:endParaRPr lang="en-US" sz="2400" i="1">
              <a:latin typeface="Franklin Gothic Demi" panose="020B0703020102020204" pitchFamily="34" charset="0"/>
              <a:cs typeface="Calibri" panose="020F0502020204030204"/>
            </a:endParaRPr>
          </a:p>
        </p:txBody>
      </p:sp>
    </p:spTree>
    <p:extLst>
      <p:ext uri="{BB962C8B-B14F-4D97-AF65-F5344CB8AC3E}">
        <p14:creationId xmlns:p14="http://schemas.microsoft.com/office/powerpoint/2010/main" val="296706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31"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7" name="TextBox 706">
            <a:extLst>
              <a:ext uri="{FF2B5EF4-FFF2-40B4-BE49-F238E27FC236}">
                <a16:creationId xmlns:a16="http://schemas.microsoft.com/office/drawing/2014/main" id="{FAB811D5-5EC7-8C6D-EA0C-216395716EC7}"/>
              </a:ext>
            </a:extLst>
          </p:cNvPr>
          <p:cNvSpPr txBox="1"/>
          <p:nvPr/>
        </p:nvSpPr>
        <p:spPr>
          <a:xfrm>
            <a:off x="992053" y="518761"/>
            <a:ext cx="10634025"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cs typeface="Times New Roman"/>
              </a:rPr>
              <a:t>USER ADOPTION</a:t>
            </a:r>
            <a:endParaRPr lang="en-US" sz="2800">
              <a:latin typeface="Times New Roman"/>
              <a:cs typeface="Times New Roman"/>
            </a:endParaRPr>
          </a:p>
          <a:p>
            <a:endParaRPr lang="en-US" sz="2800" b="1">
              <a:latin typeface="Times New Roman"/>
              <a:cs typeface="Times New Roman"/>
            </a:endParaRPr>
          </a:p>
          <a:p>
            <a:r>
              <a:rPr lang="en-US" sz="2400">
                <a:latin typeface="Times New Roman"/>
                <a:cs typeface="Times New Roman"/>
              </a:rPr>
              <a:t>Salesforce user adoption is the act of enabling a user to use SFDC's full CRM capabilities by creating strategies around onboarding, training, and continued development – all to drive overall digital adoption.</a:t>
            </a:r>
          </a:p>
          <a:p>
            <a:endParaRPr lang="en-US" sz="4400" b="1" i="1">
              <a:latin typeface="Franklin Gothic"/>
              <a:cs typeface="Calibri"/>
            </a:endParaRPr>
          </a:p>
        </p:txBody>
      </p:sp>
      <p:sp>
        <p:nvSpPr>
          <p:cNvPr id="2" name="TextBox 1">
            <a:extLst>
              <a:ext uri="{FF2B5EF4-FFF2-40B4-BE49-F238E27FC236}">
                <a16:creationId xmlns:a16="http://schemas.microsoft.com/office/drawing/2014/main" id="{0F3A8A07-F6D7-EB74-607D-01FA1EA468AF}"/>
              </a:ext>
            </a:extLst>
          </p:cNvPr>
          <p:cNvSpPr txBox="1"/>
          <p:nvPr/>
        </p:nvSpPr>
        <p:spPr>
          <a:xfrm>
            <a:off x="992034" y="3053604"/>
            <a:ext cx="9390063" cy="7425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3200" b="1">
                <a:cs typeface="Calibri" panose="020F0502020204030204"/>
              </a:rPr>
              <a:t>REPORTS</a:t>
            </a:r>
          </a:p>
        </p:txBody>
      </p:sp>
      <p:sp>
        <p:nvSpPr>
          <p:cNvPr id="4" name="TextBox 3">
            <a:extLst>
              <a:ext uri="{FF2B5EF4-FFF2-40B4-BE49-F238E27FC236}">
                <a16:creationId xmlns:a16="http://schemas.microsoft.com/office/drawing/2014/main" id="{B93B7CC4-DFBE-C92B-0587-F008DCDE6C83}"/>
              </a:ext>
            </a:extLst>
          </p:cNvPr>
          <p:cNvSpPr txBox="1"/>
          <p:nvPr/>
        </p:nvSpPr>
        <p:spPr>
          <a:xfrm>
            <a:off x="1191491" y="4274127"/>
            <a:ext cx="938183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 report is a list of records that meet the criteria you define. It's displayed in rows and columns, and can be filtered, grouped, or displayed in a graphical chart. Every report is stored in a folder. Folders can be public, hidden, or shared, and can be set to read-only or read/write.</a:t>
            </a:r>
            <a:endParaRPr lang="en-US"/>
          </a:p>
        </p:txBody>
      </p:sp>
    </p:spTree>
    <p:extLst>
      <p:ext uri="{BB962C8B-B14F-4D97-AF65-F5344CB8AC3E}">
        <p14:creationId xmlns:p14="http://schemas.microsoft.com/office/powerpoint/2010/main" val="2202968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31"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0F3A8A07-F6D7-EB74-607D-01FA1EA468AF}"/>
              </a:ext>
            </a:extLst>
          </p:cNvPr>
          <p:cNvSpPr txBox="1"/>
          <p:nvPr/>
        </p:nvSpPr>
        <p:spPr>
          <a:xfrm>
            <a:off x="1188307" y="2637968"/>
            <a:ext cx="93900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3200">
              <a:cs typeface="Calibri" panose="020F0502020204030204"/>
            </a:endParaRPr>
          </a:p>
        </p:txBody>
      </p:sp>
      <p:sp>
        <p:nvSpPr>
          <p:cNvPr id="3" name="TextBox 2">
            <a:extLst>
              <a:ext uri="{FF2B5EF4-FFF2-40B4-BE49-F238E27FC236}">
                <a16:creationId xmlns:a16="http://schemas.microsoft.com/office/drawing/2014/main" id="{6D59C4F1-5DA0-F295-B9F4-8F5DC25BD21F}"/>
              </a:ext>
            </a:extLst>
          </p:cNvPr>
          <p:cNvSpPr txBox="1"/>
          <p:nvPr/>
        </p:nvSpPr>
        <p:spPr>
          <a:xfrm>
            <a:off x="1029855" y="72967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DASHBOARDS</a:t>
            </a:r>
            <a:r>
              <a:rPr lang="en-US" sz="2800">
                <a:cs typeface="Times New Roman"/>
              </a:rPr>
              <a:t>​</a:t>
            </a:r>
            <a:endParaRPr lang="en-US"/>
          </a:p>
        </p:txBody>
      </p:sp>
      <p:sp>
        <p:nvSpPr>
          <p:cNvPr id="5" name="TextBox 4">
            <a:extLst>
              <a:ext uri="{FF2B5EF4-FFF2-40B4-BE49-F238E27FC236}">
                <a16:creationId xmlns:a16="http://schemas.microsoft.com/office/drawing/2014/main" id="{22BC8B64-7737-CAAF-1E50-90DA02BB8559}"/>
              </a:ext>
            </a:extLst>
          </p:cNvPr>
          <p:cNvSpPr txBox="1"/>
          <p:nvPr/>
        </p:nvSpPr>
        <p:spPr>
          <a:xfrm>
            <a:off x="1133764" y="1503218"/>
            <a:ext cx="10628745"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Times New Roman"/>
              </a:rPr>
              <a:t>Dashboards provide more insights than reports as they combine the data from many reports and show a summarized result. Looking at many reports at a time gives the flexibility of combining the results from them quickly. Also summaries in dashboards help us decide on action plans quicker. The dashboards can contain charts, graphs and Tabular data.</a:t>
            </a:r>
          </a:p>
          <a:p>
            <a:endParaRPr lang="en-US" sz="2800">
              <a:cs typeface="Times New Roman"/>
            </a:endParaRPr>
          </a:p>
        </p:txBody>
      </p:sp>
      <p:sp>
        <p:nvSpPr>
          <p:cNvPr id="6" name="TextBox 5">
            <a:extLst>
              <a:ext uri="{FF2B5EF4-FFF2-40B4-BE49-F238E27FC236}">
                <a16:creationId xmlns:a16="http://schemas.microsoft.com/office/drawing/2014/main" id="{12F05693-17F3-BF6F-FC26-CD330789682D}"/>
              </a:ext>
            </a:extLst>
          </p:cNvPr>
          <p:cNvSpPr txBox="1"/>
          <p:nvPr/>
        </p:nvSpPr>
        <p:spPr>
          <a:xfrm>
            <a:off x="1029855" y="360449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FLOWS</a:t>
            </a:r>
            <a:r>
              <a:rPr lang="en-US" sz="2800">
                <a:cs typeface="Times New Roman"/>
              </a:rPr>
              <a:t>​</a:t>
            </a:r>
            <a:endParaRPr lang="en-US"/>
          </a:p>
        </p:txBody>
      </p:sp>
      <p:sp>
        <p:nvSpPr>
          <p:cNvPr id="7" name="TextBox 6">
            <a:extLst>
              <a:ext uri="{FF2B5EF4-FFF2-40B4-BE49-F238E27FC236}">
                <a16:creationId xmlns:a16="http://schemas.microsoft.com/office/drawing/2014/main" id="{F36331C2-AE9C-5E77-2779-6B0E1F6C2FB3}"/>
              </a:ext>
            </a:extLst>
          </p:cNvPr>
          <p:cNvSpPr txBox="1"/>
          <p:nvPr/>
        </p:nvSpPr>
        <p:spPr>
          <a:xfrm>
            <a:off x="1029855" y="4378036"/>
            <a:ext cx="1073265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Flows In Salesforce, a flow is a tool that automates complex business processes. Simply put, it collects data and then does something with that data. Flow Builder is the declarative interface used to build individual flows. Flow Builder can be used to build code-like logic without using a programming language. Flows fall into five categories:  Screen Flows  Schedule-Triggered Flows Autolaunched Flows  Record-Triggered Flows  Platform Event-Triggered Flows</a:t>
            </a:r>
            <a:r>
              <a:rPr lang="en-US" sz="2400">
                <a:cs typeface="Times New Roman"/>
              </a:rPr>
              <a:t>​</a:t>
            </a:r>
            <a:endParaRPr lang="en-US"/>
          </a:p>
        </p:txBody>
      </p:sp>
    </p:spTree>
    <p:extLst>
      <p:ext uri="{BB962C8B-B14F-4D97-AF65-F5344CB8AC3E}">
        <p14:creationId xmlns:p14="http://schemas.microsoft.com/office/powerpoint/2010/main" val="1952523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31"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6" name="TextBox 705">
            <a:extLst>
              <a:ext uri="{FF2B5EF4-FFF2-40B4-BE49-F238E27FC236}">
                <a16:creationId xmlns:a16="http://schemas.microsoft.com/office/drawing/2014/main" id="{946D7830-D8FB-0296-FB9C-C4072ED9C512}"/>
              </a:ext>
            </a:extLst>
          </p:cNvPr>
          <p:cNvSpPr txBox="1"/>
          <p:nvPr/>
        </p:nvSpPr>
        <p:spPr>
          <a:xfrm>
            <a:off x="9300073" y="2692246"/>
            <a:ext cx="2795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cs typeface="Calibri"/>
            </a:endParaRPr>
          </a:p>
        </p:txBody>
      </p:sp>
      <p:sp>
        <p:nvSpPr>
          <p:cNvPr id="2" name="TextBox 1">
            <a:extLst>
              <a:ext uri="{FF2B5EF4-FFF2-40B4-BE49-F238E27FC236}">
                <a16:creationId xmlns:a16="http://schemas.microsoft.com/office/drawing/2014/main" id="{0F3A8A07-F6D7-EB74-607D-01FA1EA468AF}"/>
              </a:ext>
            </a:extLst>
          </p:cNvPr>
          <p:cNvSpPr txBox="1"/>
          <p:nvPr/>
        </p:nvSpPr>
        <p:spPr>
          <a:xfrm>
            <a:off x="4171260" y="2368472"/>
            <a:ext cx="4520697" cy="1615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7200">
              <a:latin typeface="STXingkai"/>
              <a:ea typeface="STXingkai"/>
              <a:cs typeface="Calibri"/>
            </a:endParaRPr>
          </a:p>
        </p:txBody>
      </p:sp>
      <p:pic>
        <p:nvPicPr>
          <p:cNvPr id="3" name="Picture 3" descr="A picture containing text, vector graphics, businesscard&#10;&#10;Description automatically generated">
            <a:extLst>
              <a:ext uri="{FF2B5EF4-FFF2-40B4-BE49-F238E27FC236}">
                <a16:creationId xmlns:a16="http://schemas.microsoft.com/office/drawing/2014/main" id="{3B4C08FC-662A-8C93-3765-5CB79BE9D471}"/>
              </a:ext>
            </a:extLst>
          </p:cNvPr>
          <p:cNvPicPr>
            <a:picLocks noChangeAspect="1"/>
          </p:cNvPicPr>
          <p:nvPr/>
        </p:nvPicPr>
        <p:blipFill>
          <a:blip r:embed="rId2"/>
          <a:stretch>
            <a:fillRect/>
          </a:stretch>
        </p:blipFill>
        <p:spPr>
          <a:xfrm>
            <a:off x="7844454" y="2483381"/>
            <a:ext cx="4765791" cy="4765791"/>
          </a:xfrm>
          <a:prstGeom prst="rect">
            <a:avLst/>
          </a:prstGeom>
        </p:spPr>
      </p:pic>
      <p:pic>
        <p:nvPicPr>
          <p:cNvPr id="4" name="Picture 3">
            <a:extLst>
              <a:ext uri="{FF2B5EF4-FFF2-40B4-BE49-F238E27FC236}">
                <a16:creationId xmlns:a16="http://schemas.microsoft.com/office/drawing/2014/main" id="{A6CABDAC-CF73-E77A-F7DC-7EEEECD3068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31454" y="1189182"/>
            <a:ext cx="6938819" cy="3475183"/>
          </a:xfrm>
          <a:prstGeom prst="rect">
            <a:avLst/>
          </a:prstGeom>
        </p:spPr>
      </p:pic>
      <p:sp>
        <p:nvSpPr>
          <p:cNvPr id="5" name="TextBox 4">
            <a:extLst>
              <a:ext uri="{FF2B5EF4-FFF2-40B4-BE49-F238E27FC236}">
                <a16:creationId xmlns:a16="http://schemas.microsoft.com/office/drawing/2014/main" id="{8F23A9F4-B2F4-CE2E-12E5-40BEA0FC07FE}"/>
              </a:ext>
            </a:extLst>
          </p:cNvPr>
          <p:cNvSpPr txBox="1"/>
          <p:nvPr/>
        </p:nvSpPr>
        <p:spPr>
          <a:xfrm>
            <a:off x="1639455" y="2309091"/>
            <a:ext cx="9144000" cy="317500"/>
          </a:xfrm>
          <a:prstGeom prst="rect">
            <a:avLst/>
          </a:prstGeom>
        </p:spPr>
        <p:txBody>
          <a:bodyPr lIns="91440" tIns="45720" rIns="91440" bIns="45720" anchor="t">
            <a:normAutofit fontScale="92500" lnSpcReduction="20000"/>
          </a:bodyPr>
          <a:lstStyle/>
          <a:p>
            <a:endParaRPr lang="en-US">
              <a:cs typeface="Times New Roman"/>
            </a:endParaRPr>
          </a:p>
        </p:txBody>
      </p:sp>
    </p:spTree>
    <p:extLst>
      <p:ext uri="{BB962C8B-B14F-4D97-AF65-F5344CB8AC3E}">
        <p14:creationId xmlns:p14="http://schemas.microsoft.com/office/powerpoint/2010/main" val="314929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E0A1C-7803-796B-E228-30A498FC9045}"/>
              </a:ext>
            </a:extLst>
          </p:cNvPr>
          <p:cNvSpPr>
            <a:spLocks noGrp="1"/>
          </p:cNvSpPr>
          <p:nvPr>
            <p:ph type="title"/>
          </p:nvPr>
        </p:nvSpPr>
        <p:spPr>
          <a:xfrm>
            <a:off x="637980" y="133679"/>
            <a:ext cx="5026075" cy="1906882"/>
          </a:xfrm>
        </p:spPr>
        <p:txBody>
          <a:bodyPr>
            <a:normAutofit/>
          </a:bodyPr>
          <a:lstStyle/>
          <a:p>
            <a:r>
              <a:rPr lang="en-US" sz="5400" b="1" i="1">
                <a:latin typeface="Franklin Gothic Demi"/>
                <a:cs typeface="Calibri Light"/>
              </a:rPr>
              <a:t>  </a:t>
            </a:r>
            <a:r>
              <a:rPr lang="en-US" sz="2800" b="1">
                <a:solidFill>
                  <a:srgbClr val="000000"/>
                </a:solidFill>
                <a:latin typeface="Times New Roman"/>
                <a:cs typeface="Times New Roman"/>
              </a:rPr>
              <a:t>WHAT IS SALESFORCE?</a:t>
            </a:r>
            <a:endParaRPr lang="en-US" sz="2800">
              <a:solidFill>
                <a:srgbClr val="000000"/>
              </a:solidFill>
              <a:latin typeface="Times New Roman"/>
              <a:cs typeface="Times New Roman"/>
            </a:endParaRPr>
          </a:p>
          <a:p>
            <a:endParaRPr lang="en-US" b="1" i="1">
              <a:latin typeface="Franklin Gothic Demi"/>
              <a:cs typeface="Calibri Light"/>
            </a:endParaRPr>
          </a:p>
        </p:txBody>
      </p:sp>
      <p:sp>
        <p:nvSpPr>
          <p:cNvPr id="7" name="Content Placeholder 6">
            <a:extLst>
              <a:ext uri="{FF2B5EF4-FFF2-40B4-BE49-F238E27FC236}">
                <a16:creationId xmlns:a16="http://schemas.microsoft.com/office/drawing/2014/main" id="{FA52673B-D78A-D37A-DD82-880C5225E59F}"/>
              </a:ext>
            </a:extLst>
          </p:cNvPr>
          <p:cNvSpPr>
            <a:spLocks noGrp="1"/>
          </p:cNvSpPr>
          <p:nvPr>
            <p:ph idx="1"/>
          </p:nvPr>
        </p:nvSpPr>
        <p:spPr>
          <a:xfrm>
            <a:off x="838200" y="1431916"/>
            <a:ext cx="10515600" cy="4465964"/>
          </a:xfrm>
        </p:spPr>
        <p:txBody>
          <a:bodyPr vert="horz" lIns="91440" tIns="45720" rIns="91440" bIns="45720" rtlCol="0" anchor="t">
            <a:noAutofit/>
          </a:bodyPr>
          <a:lstStyle/>
          <a:p>
            <a:pPr>
              <a:spcBef>
                <a:spcPts val="0"/>
              </a:spcBef>
            </a:pPr>
            <a:r>
              <a:rPr lang="en-US">
                <a:solidFill>
                  <a:srgbClr val="000000"/>
                </a:solidFill>
                <a:latin typeface="Times New Roman"/>
                <a:ea typeface="Calibri"/>
                <a:cs typeface="Times New Roman"/>
              </a:rPr>
              <a:t>Salesforce  a is  </a:t>
            </a:r>
            <a:r>
              <a:rPr lang="en-US" b="0" i="0">
                <a:solidFill>
                  <a:srgbClr val="000000"/>
                </a:solidFill>
                <a:effectLst/>
                <a:latin typeface="Times New Roman"/>
                <a:ea typeface="Calibri"/>
                <a:cs typeface="Times New Roman"/>
              </a:rPr>
              <a:t>CRM</a:t>
            </a:r>
            <a:r>
              <a:rPr lang="en-US">
                <a:solidFill>
                  <a:srgbClr val="000000"/>
                </a:solidFill>
                <a:latin typeface="Times New Roman"/>
                <a:ea typeface="Calibri"/>
                <a:cs typeface="Times New Roman"/>
              </a:rPr>
              <a:t> platform </a:t>
            </a:r>
            <a:r>
              <a:rPr lang="en-US" b="0" i="0">
                <a:solidFill>
                  <a:srgbClr val="000000"/>
                </a:solidFill>
                <a:effectLst/>
                <a:latin typeface="Times New Roman"/>
                <a:ea typeface="Calibri"/>
                <a:cs typeface="Times New Roman"/>
              </a:rPr>
              <a:t>and </a:t>
            </a:r>
            <a:r>
              <a:rPr lang="en-US" err="1">
                <a:solidFill>
                  <a:srgbClr val="000000"/>
                </a:solidFill>
                <a:latin typeface="Times New Roman"/>
                <a:ea typeface="Calibri"/>
                <a:cs typeface="Times New Roman"/>
              </a:rPr>
              <a:t>its</a:t>
            </a:r>
            <a:r>
              <a:rPr lang="en-US">
                <a:solidFill>
                  <a:srgbClr val="000000"/>
                </a:solidFill>
                <a:latin typeface="Times New Roman"/>
                <a:ea typeface="Calibri"/>
                <a:cs typeface="Times New Roman"/>
              </a:rPr>
              <a:t> an </a:t>
            </a:r>
            <a:r>
              <a:rPr lang="en-US" err="1">
                <a:solidFill>
                  <a:srgbClr val="000000"/>
                </a:solidFill>
                <a:latin typeface="Times New Roman"/>
                <a:ea typeface="Calibri"/>
                <a:cs typeface="Times New Roman"/>
              </a:rPr>
              <a:t>saas</a:t>
            </a:r>
            <a:r>
              <a:rPr lang="en-US">
                <a:solidFill>
                  <a:srgbClr val="000000"/>
                </a:solidFill>
                <a:latin typeface="Times New Roman"/>
                <a:ea typeface="Calibri"/>
                <a:cs typeface="Times New Roman"/>
              </a:rPr>
              <a:t> Cloud . Apart from this, It is game-changing technology, with a host of productivity- boosting features, that will help you sell smarter and faster</a:t>
            </a:r>
            <a:r>
              <a:rPr lang="en-US" b="0" i="0">
                <a:solidFill>
                  <a:srgbClr val="000000"/>
                </a:solidFill>
                <a:effectLst/>
                <a:latin typeface="Times New Roman"/>
                <a:ea typeface="Calibri"/>
                <a:cs typeface="Times New Roman"/>
              </a:rPr>
              <a:t>.</a:t>
            </a:r>
          </a:p>
          <a:p>
            <a:pPr>
              <a:spcBef>
                <a:spcPts val="0"/>
              </a:spcBef>
            </a:pPr>
            <a:endParaRPr lang="en-US" b="0" i="0">
              <a:solidFill>
                <a:srgbClr val="000000"/>
              </a:solidFill>
              <a:effectLst/>
              <a:latin typeface="Times New Roman"/>
              <a:ea typeface="Calibri" panose="020F0502020204030204" pitchFamily="34" charset="0"/>
              <a:cs typeface="Times New Roman"/>
            </a:endParaRPr>
          </a:p>
          <a:p>
            <a:pPr>
              <a:spcBef>
                <a:spcPts val="0"/>
              </a:spcBef>
            </a:pPr>
            <a:r>
              <a:rPr lang="en-US">
                <a:solidFill>
                  <a:srgbClr val="000000"/>
                </a:solidFill>
                <a:latin typeface="Times New Roman"/>
                <a:ea typeface="Calibri"/>
                <a:cs typeface="Times New Roman"/>
              </a:rPr>
              <a:t>Salesforce has everything you need </a:t>
            </a:r>
            <a:r>
              <a:rPr lang="en-US" b="0" i="0">
                <a:solidFill>
                  <a:srgbClr val="000000"/>
                </a:solidFill>
                <a:effectLst/>
                <a:latin typeface="Times New Roman"/>
                <a:ea typeface="Calibri"/>
                <a:cs typeface="Times New Roman"/>
              </a:rPr>
              <a:t>to </a:t>
            </a:r>
            <a:r>
              <a:rPr lang="en-US">
                <a:solidFill>
                  <a:srgbClr val="000000"/>
                </a:solidFill>
                <a:latin typeface="Times New Roman"/>
                <a:ea typeface="Calibri"/>
                <a:cs typeface="Times New Roman"/>
              </a:rPr>
              <a:t>run your business from anywhere. Using standard products and features, you can manage relationships with prospects and customers, collaborate and engage with employees and partners, </a:t>
            </a:r>
            <a:r>
              <a:rPr lang="en-US" b="0" i="0">
                <a:solidFill>
                  <a:srgbClr val="000000"/>
                </a:solidFill>
                <a:effectLst/>
                <a:latin typeface="Times New Roman"/>
                <a:ea typeface="Calibri"/>
                <a:cs typeface="Times New Roman"/>
              </a:rPr>
              <a:t>and </a:t>
            </a:r>
            <a:r>
              <a:rPr lang="en-US">
                <a:solidFill>
                  <a:srgbClr val="000000"/>
                </a:solidFill>
                <a:latin typeface="Times New Roman"/>
                <a:ea typeface="Calibri"/>
                <a:cs typeface="Times New Roman"/>
              </a:rPr>
              <a:t>store your </a:t>
            </a:r>
            <a:r>
              <a:rPr lang="en-US" b="0" i="0">
                <a:solidFill>
                  <a:srgbClr val="000000"/>
                </a:solidFill>
                <a:effectLst/>
                <a:latin typeface="Times New Roman"/>
                <a:ea typeface="Calibri"/>
                <a:cs typeface="Times New Roman"/>
              </a:rPr>
              <a:t>data </a:t>
            </a:r>
            <a:r>
              <a:rPr lang="en-US">
                <a:solidFill>
                  <a:srgbClr val="000000"/>
                </a:solidFill>
                <a:latin typeface="Times New Roman"/>
                <a:ea typeface="Calibri"/>
                <a:cs typeface="Times New Roman"/>
              </a:rPr>
              <a:t>securely in the cloud.</a:t>
            </a:r>
          </a:p>
          <a:p>
            <a:pPr>
              <a:spcBef>
                <a:spcPts val="0"/>
              </a:spcBef>
            </a:pPr>
            <a:endParaRPr lang="en-US">
              <a:solidFill>
                <a:srgbClr val="000000"/>
              </a:solidFill>
              <a:latin typeface="Times New Roman"/>
              <a:ea typeface="Calibri" panose="020F0502020204030204" pitchFamily="34" charset="0"/>
              <a:cs typeface="Times New Roman"/>
            </a:endParaRPr>
          </a:p>
          <a:p>
            <a:pPr>
              <a:spcBef>
                <a:spcPts val="0"/>
              </a:spcBef>
            </a:pPr>
            <a:r>
              <a:rPr lang="en-US">
                <a:solidFill>
                  <a:srgbClr val="000000"/>
                </a:solidFill>
                <a:latin typeface="Times New Roman"/>
                <a:ea typeface="Calibri"/>
                <a:cs typeface="Times New Roman"/>
              </a:rPr>
              <a:t>Salesforce is your customer success platform, designed to help you sell, service, market, analyze, </a:t>
            </a:r>
            <a:r>
              <a:rPr lang="en-US" b="0" i="0">
                <a:solidFill>
                  <a:srgbClr val="000000"/>
                </a:solidFill>
                <a:effectLst/>
                <a:latin typeface="Times New Roman"/>
                <a:ea typeface="Calibri"/>
                <a:cs typeface="Times New Roman"/>
              </a:rPr>
              <a:t>and </a:t>
            </a:r>
            <a:r>
              <a:rPr lang="en-US">
                <a:solidFill>
                  <a:srgbClr val="000000"/>
                </a:solidFill>
                <a:latin typeface="Times New Roman"/>
                <a:ea typeface="Calibri"/>
                <a:cs typeface="Times New Roman"/>
              </a:rPr>
              <a:t>connect with your customers</a:t>
            </a:r>
            <a:r>
              <a:rPr lang="en-US" b="0" i="0">
                <a:solidFill>
                  <a:srgbClr val="000000"/>
                </a:solidFill>
                <a:effectLst/>
                <a:latin typeface="Times New Roman"/>
                <a:ea typeface="Calibri"/>
                <a:cs typeface="Times New Roman"/>
              </a:rPr>
              <a:t>.</a:t>
            </a:r>
            <a:endParaRPr lang="en-US">
              <a:solidFill>
                <a:srgbClr val="000000"/>
              </a:solidFill>
              <a:latin typeface="Times New Roman"/>
              <a:ea typeface="Calibri"/>
              <a:cs typeface="Times New Roman"/>
            </a:endParaRPr>
          </a:p>
          <a:p>
            <a:pPr>
              <a:spcBef>
                <a:spcPts val="0"/>
              </a:spcBef>
            </a:pPr>
            <a:endParaRPr lang="en-US" sz="1800">
              <a:solidFill>
                <a:srgbClr val="000000"/>
              </a:solidFill>
              <a:latin typeface="Gill Sans MT"/>
              <a:ea typeface="Calibri" panose="020F0502020204030204" pitchFamily="34" charset="0"/>
              <a:cs typeface="Calibri" panose="020F0502020204030204" pitchFamily="34" charset="0"/>
            </a:endParaRPr>
          </a:p>
          <a:p>
            <a:pPr>
              <a:spcBef>
                <a:spcPts val="0"/>
              </a:spcBef>
            </a:pPr>
            <a:endParaRPr lang="en-US" sz="1800">
              <a:solidFill>
                <a:srgbClr val="000000"/>
              </a:solidFill>
              <a:latin typeface="Gill Sans MT"/>
              <a:ea typeface="Calibri" panose="020F0502020204030204" pitchFamily="34" charset="0"/>
              <a:cs typeface="Calibri" panose="020F0502020204030204" pitchFamily="34" charset="0"/>
            </a:endParaRPr>
          </a:p>
          <a:p>
            <a:pPr>
              <a:spcBef>
                <a:spcPts val="0"/>
              </a:spcBef>
            </a:pPr>
            <a:endParaRPr lang="en-US" sz="1800">
              <a:solidFill>
                <a:srgbClr val="000000"/>
              </a:solidFill>
              <a:latin typeface="Gill Sans MT"/>
              <a:ea typeface="Calibri" panose="020F0502020204030204" pitchFamily="34" charset="0"/>
              <a:cs typeface="Calibri" panose="020F0502020204030204" pitchFamily="34" charset="0"/>
            </a:endParaRPr>
          </a:p>
          <a:p>
            <a:pPr marL="457200" indent="-457200" algn="just"/>
            <a:endParaRPr lang="en-US" sz="280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978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E0A1C-7803-796B-E228-30A498FC9045}"/>
              </a:ext>
            </a:extLst>
          </p:cNvPr>
          <p:cNvSpPr>
            <a:spLocks noGrp="1"/>
          </p:cNvSpPr>
          <p:nvPr>
            <p:ph type="title"/>
          </p:nvPr>
        </p:nvSpPr>
        <p:spPr>
          <a:xfrm>
            <a:off x="925880" y="361720"/>
            <a:ext cx="9392421" cy="1330841"/>
          </a:xfrm>
        </p:spPr>
        <p:txBody>
          <a:bodyPr>
            <a:normAutofit/>
          </a:bodyPr>
          <a:lstStyle/>
          <a:p>
            <a:r>
              <a:rPr lang="en-US" sz="2800" b="1">
                <a:solidFill>
                  <a:srgbClr val="000000"/>
                </a:solidFill>
                <a:latin typeface="Times New Roman"/>
                <a:cs typeface="Times New Roman"/>
              </a:rPr>
              <a:t>JOB APPLICATION TRACKING SYSTEM</a:t>
            </a:r>
            <a:endParaRPr lang="en-US" sz="2800">
              <a:solidFill>
                <a:srgbClr val="000000"/>
              </a:solidFill>
              <a:latin typeface="Times New Roman"/>
              <a:cs typeface="Times New Roman"/>
            </a:endParaRPr>
          </a:p>
          <a:p>
            <a:endParaRPr lang="en-US" sz="3600" b="1" i="1">
              <a:latin typeface="Franklin Gothic Demi"/>
              <a:cs typeface="Calibri Light"/>
            </a:endParaRPr>
          </a:p>
        </p:txBody>
      </p:sp>
      <p:sp>
        <p:nvSpPr>
          <p:cNvPr id="3" name="Content Placeholder 2">
            <a:extLst>
              <a:ext uri="{FF2B5EF4-FFF2-40B4-BE49-F238E27FC236}">
                <a16:creationId xmlns:a16="http://schemas.microsoft.com/office/drawing/2014/main" id="{305149FB-07F6-9488-CF56-998D5A025EF8}"/>
              </a:ext>
            </a:extLst>
          </p:cNvPr>
          <p:cNvSpPr>
            <a:spLocks noGrp="1"/>
          </p:cNvSpPr>
          <p:nvPr>
            <p:ph idx="1"/>
          </p:nvPr>
        </p:nvSpPr>
        <p:spPr>
          <a:xfrm>
            <a:off x="1105090" y="1843808"/>
            <a:ext cx="10494011" cy="4060013"/>
          </a:xfrm>
        </p:spPr>
        <p:txBody>
          <a:bodyPr vert="horz" lIns="91440" tIns="45720" rIns="91440" bIns="45720" rtlCol="0" anchor="t">
            <a:noAutofit/>
          </a:bodyPr>
          <a:lstStyle/>
          <a:p>
            <a:pPr>
              <a:spcBef>
                <a:spcPts val="0"/>
              </a:spcBef>
            </a:pPr>
            <a:r>
              <a:rPr lang="en-US">
                <a:solidFill>
                  <a:srgbClr val="000000"/>
                </a:solidFill>
                <a:latin typeface="Times New Roman"/>
                <a:ea typeface="Calibri"/>
                <a:cs typeface="Times New Roman"/>
              </a:rPr>
              <a:t>In the project we Create a CRM Application which helps the applicant to track the No. of jobs he applied </a:t>
            </a:r>
            <a:r>
              <a:rPr lang="en-US" b="0" i="0">
                <a:solidFill>
                  <a:srgbClr val="000000"/>
                </a:solidFill>
                <a:effectLst/>
                <a:latin typeface="Times New Roman"/>
                <a:ea typeface="Calibri"/>
                <a:cs typeface="Times New Roman"/>
              </a:rPr>
              <a:t>and </a:t>
            </a:r>
            <a:r>
              <a:rPr lang="en-US">
                <a:solidFill>
                  <a:srgbClr val="000000"/>
                </a:solidFill>
                <a:latin typeface="Times New Roman"/>
                <a:ea typeface="Calibri"/>
                <a:cs typeface="Times New Roman"/>
              </a:rPr>
              <a:t>helps him to find the job posted by the various recruiters</a:t>
            </a:r>
            <a:r>
              <a:rPr lang="en-US" b="0" i="0">
                <a:solidFill>
                  <a:srgbClr val="000000"/>
                </a:solidFill>
                <a:effectLst/>
                <a:latin typeface="Times New Roman"/>
                <a:ea typeface="Calibri"/>
                <a:cs typeface="Times New Roman"/>
              </a:rPr>
              <a:t>, </a:t>
            </a:r>
            <a:r>
              <a:rPr lang="en-US">
                <a:solidFill>
                  <a:srgbClr val="000000"/>
                </a:solidFill>
                <a:latin typeface="Times New Roman"/>
                <a:ea typeface="Calibri"/>
                <a:cs typeface="Times New Roman"/>
              </a:rPr>
              <a:t>find the best attributes to be involved </a:t>
            </a:r>
            <a:r>
              <a:rPr lang="en-US" b="0" i="0">
                <a:solidFill>
                  <a:srgbClr val="000000"/>
                </a:solidFill>
                <a:effectLst/>
                <a:latin typeface="Times New Roman"/>
                <a:ea typeface="Calibri"/>
                <a:cs typeface="Times New Roman"/>
              </a:rPr>
              <a:t>to </a:t>
            </a:r>
            <a:r>
              <a:rPr lang="en-US">
                <a:solidFill>
                  <a:srgbClr val="000000"/>
                </a:solidFill>
                <a:latin typeface="Times New Roman"/>
                <a:ea typeface="Calibri"/>
                <a:cs typeface="Times New Roman"/>
              </a:rPr>
              <a:t>run the process in </a:t>
            </a:r>
            <a:r>
              <a:rPr lang="en-US" b="0" i="0">
                <a:solidFill>
                  <a:srgbClr val="000000"/>
                </a:solidFill>
                <a:effectLst/>
                <a:latin typeface="Times New Roman"/>
                <a:ea typeface="Calibri"/>
                <a:cs typeface="Times New Roman"/>
              </a:rPr>
              <a:t>a </a:t>
            </a:r>
            <a:r>
              <a:rPr lang="en-US">
                <a:solidFill>
                  <a:srgbClr val="000000"/>
                </a:solidFill>
                <a:latin typeface="Times New Roman"/>
                <a:ea typeface="Calibri"/>
                <a:cs typeface="Times New Roman"/>
              </a:rPr>
              <a:t>smooth way and easily to track</a:t>
            </a:r>
            <a:r>
              <a:rPr lang="en-US" b="0" i="0">
                <a:solidFill>
                  <a:srgbClr val="000000"/>
                </a:solidFill>
                <a:effectLst/>
                <a:latin typeface="Times New Roman"/>
                <a:ea typeface="Calibri"/>
                <a:cs typeface="Times New Roman"/>
              </a:rPr>
              <a:t>.</a:t>
            </a:r>
          </a:p>
          <a:p>
            <a:pPr>
              <a:lnSpc>
                <a:spcPct val="100000"/>
              </a:lnSpc>
              <a:spcBef>
                <a:spcPts val="0"/>
              </a:spcBef>
            </a:pPr>
            <a:endParaRPr lang="en-US">
              <a:solidFill>
                <a:srgbClr val="000000"/>
              </a:solidFill>
              <a:latin typeface="Times New Roman"/>
              <a:ea typeface="Calibri" panose="020F0502020204030204" pitchFamily="34" charset="0"/>
              <a:cs typeface="Times New Roman"/>
            </a:endParaRPr>
          </a:p>
          <a:p>
            <a:pPr>
              <a:spcBef>
                <a:spcPts val="0"/>
              </a:spcBef>
            </a:pPr>
            <a:r>
              <a:rPr lang="en-US">
                <a:solidFill>
                  <a:srgbClr val="000000"/>
                </a:solidFill>
                <a:latin typeface="Times New Roman"/>
                <a:ea typeface="Calibri"/>
                <a:cs typeface="Times New Roman"/>
              </a:rPr>
              <a:t>In this project you can do hands on practice the configuration as well as customization with the Data modeling, App building, User Adoption &amp; Many more </a:t>
            </a:r>
            <a:r>
              <a:rPr lang="en-US" b="0" i="0">
                <a:solidFill>
                  <a:srgbClr val="000000"/>
                </a:solidFill>
                <a:effectLst/>
                <a:latin typeface="Times New Roman"/>
                <a:ea typeface="Calibri"/>
                <a:cs typeface="Times New Roman"/>
              </a:rPr>
              <a:t>.</a:t>
            </a:r>
            <a:endParaRPr lang="en-US">
              <a:solidFill>
                <a:srgbClr val="000000"/>
              </a:solidFill>
              <a:latin typeface="Times New Roman"/>
              <a:ea typeface="Calibri"/>
              <a:cs typeface="Times New Roman"/>
            </a:endParaRPr>
          </a:p>
          <a:p>
            <a:pPr marL="0" indent="0" algn="l">
              <a:buNone/>
            </a:pPr>
            <a:endParaRPr lang="en-US" sz="280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179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E0A1C-7803-796B-E228-30A498FC9045}"/>
              </a:ext>
            </a:extLst>
          </p:cNvPr>
          <p:cNvSpPr>
            <a:spLocks noGrp="1"/>
          </p:cNvSpPr>
          <p:nvPr>
            <p:ph type="title"/>
          </p:nvPr>
        </p:nvSpPr>
        <p:spPr>
          <a:xfrm>
            <a:off x="687180" y="443283"/>
            <a:ext cx="9392421" cy="1330841"/>
          </a:xfrm>
        </p:spPr>
        <p:txBody>
          <a:bodyPr>
            <a:normAutofit/>
          </a:bodyPr>
          <a:lstStyle/>
          <a:p>
            <a:r>
              <a:rPr lang="en-US" sz="2800" b="1">
                <a:solidFill>
                  <a:srgbClr val="000000"/>
                </a:solidFill>
                <a:latin typeface="Gill Sans MT"/>
                <a:cs typeface="Calibri Light"/>
              </a:rPr>
              <a:t>CREATION OF DEVELOPER ACCOUNT</a:t>
            </a:r>
            <a:endParaRPr lang="en-US" sz="2800">
              <a:solidFill>
                <a:srgbClr val="000000"/>
              </a:solidFill>
              <a:latin typeface="Gill Sans MT"/>
              <a:cs typeface="Calibri Light"/>
            </a:endParaRPr>
          </a:p>
          <a:p>
            <a:endParaRPr lang="en-US" sz="3600" b="1" i="1">
              <a:latin typeface="Franklin Gothic Demi"/>
              <a:cs typeface="Calibri Light"/>
            </a:endParaRPr>
          </a:p>
        </p:txBody>
      </p:sp>
      <p:sp>
        <p:nvSpPr>
          <p:cNvPr id="3" name="Content Placeholder 2">
            <a:extLst>
              <a:ext uri="{FF2B5EF4-FFF2-40B4-BE49-F238E27FC236}">
                <a16:creationId xmlns:a16="http://schemas.microsoft.com/office/drawing/2014/main" id="{305149FB-07F6-9488-CF56-998D5A025EF8}"/>
              </a:ext>
            </a:extLst>
          </p:cNvPr>
          <p:cNvSpPr>
            <a:spLocks noGrp="1"/>
          </p:cNvSpPr>
          <p:nvPr>
            <p:ph idx="1"/>
          </p:nvPr>
        </p:nvSpPr>
        <p:spPr>
          <a:xfrm>
            <a:off x="687179" y="1415909"/>
            <a:ext cx="9963072" cy="4998808"/>
          </a:xfrm>
        </p:spPr>
        <p:txBody>
          <a:bodyPr vert="horz" lIns="91440" tIns="45720" rIns="91440" bIns="45720" rtlCol="0" anchor="t">
            <a:noAutofit/>
          </a:bodyPr>
          <a:lstStyle/>
          <a:p>
            <a:pPr>
              <a:spcBef>
                <a:spcPts val="0"/>
              </a:spcBef>
            </a:pPr>
            <a:r>
              <a:rPr lang="en-US" b="0" i="0">
                <a:solidFill>
                  <a:srgbClr val="000000"/>
                </a:solidFill>
                <a:effectLst/>
                <a:latin typeface="Times New Roman"/>
                <a:ea typeface="Calibri" panose="020F0502020204030204" pitchFamily="34" charset="0"/>
                <a:cs typeface="Times New Roman"/>
              </a:rPr>
              <a:t>A </a:t>
            </a:r>
            <a:r>
              <a:rPr lang="en-US">
                <a:solidFill>
                  <a:srgbClr val="000000"/>
                </a:solidFill>
                <a:latin typeface="Times New Roman"/>
                <a:ea typeface="Calibri" panose="020F0502020204030204" pitchFamily="34" charset="0"/>
                <a:cs typeface="Times New Roman"/>
              </a:rPr>
              <a:t>Developer org has all the features and licenses you need to get started </a:t>
            </a:r>
            <a:r>
              <a:rPr lang="en-US" b="0" i="0">
                <a:solidFill>
                  <a:srgbClr val="000000"/>
                </a:solidFill>
                <a:effectLst/>
                <a:latin typeface="Times New Roman"/>
                <a:ea typeface="Calibri" panose="020F0502020204030204" pitchFamily="34" charset="0"/>
                <a:cs typeface="Times New Roman"/>
              </a:rPr>
              <a:t>with </a:t>
            </a:r>
            <a:r>
              <a:rPr lang="en-US">
                <a:solidFill>
                  <a:srgbClr val="000000"/>
                </a:solidFill>
                <a:latin typeface="Times New Roman"/>
                <a:ea typeface="Calibri" panose="020F0502020204030204" pitchFamily="34" charset="0"/>
                <a:cs typeface="Times New Roman"/>
              </a:rPr>
              <a:t>Salesforce</a:t>
            </a:r>
            <a:r>
              <a:rPr lang="en-US" b="0" i="0">
                <a:solidFill>
                  <a:srgbClr val="000000"/>
                </a:solidFill>
                <a:effectLst/>
                <a:latin typeface="Times New Roman"/>
                <a:ea typeface="Calibri" panose="020F0502020204030204" pitchFamily="34" charset="0"/>
                <a:cs typeface="Times New Roman"/>
              </a:rPr>
              <a:t>.</a:t>
            </a:r>
          </a:p>
          <a:p>
            <a:pPr>
              <a:spcBef>
                <a:spcPts val="0"/>
              </a:spcBef>
            </a:pPr>
            <a:endParaRPr lang="en-US">
              <a:solidFill>
                <a:srgbClr val="000000"/>
              </a:solidFill>
              <a:latin typeface="Times New Roman"/>
              <a:ea typeface="Calibri" panose="020F0502020204030204" pitchFamily="34" charset="0"/>
              <a:cs typeface="Times New Roman"/>
            </a:endParaRPr>
          </a:p>
          <a:p>
            <a:pPr>
              <a:spcBef>
                <a:spcPts val="0"/>
              </a:spcBef>
            </a:pPr>
            <a:r>
              <a:rPr lang="en-US">
                <a:solidFill>
                  <a:srgbClr val="000000"/>
                </a:solidFill>
                <a:latin typeface="Times New Roman"/>
                <a:ea typeface="Calibri"/>
                <a:cs typeface="Times New Roman"/>
              </a:rPr>
              <a:t>Search </a:t>
            </a:r>
            <a:r>
              <a:rPr lang="en-US" b="1">
                <a:solidFill>
                  <a:srgbClr val="000000"/>
                </a:solidFill>
                <a:latin typeface="Times New Roman"/>
                <a:ea typeface="Calibri"/>
                <a:cs typeface="Times New Roman"/>
              </a:rPr>
              <a:t>developer.salesforce</a:t>
            </a:r>
            <a:r>
              <a:rPr lang="en-US" b="1" i="0">
                <a:solidFill>
                  <a:srgbClr val="000000"/>
                </a:solidFill>
                <a:effectLst/>
                <a:latin typeface="Times New Roman"/>
                <a:ea typeface="Calibri"/>
                <a:cs typeface="Times New Roman"/>
              </a:rPr>
              <a:t>.</a:t>
            </a:r>
            <a:r>
              <a:rPr lang="en-US" b="1">
                <a:solidFill>
                  <a:srgbClr val="000000"/>
                </a:solidFill>
                <a:latin typeface="Times New Roman"/>
                <a:ea typeface="Calibri"/>
                <a:cs typeface="Times New Roman"/>
              </a:rPr>
              <a:t>com/signup</a:t>
            </a:r>
            <a:endParaRPr lang="en-IN">
              <a:solidFill>
                <a:srgbClr val="000000"/>
              </a:solidFill>
              <a:latin typeface="Times New Roman"/>
              <a:ea typeface="Calibri"/>
              <a:cs typeface="Times New Roman"/>
            </a:endParaRPr>
          </a:p>
          <a:p>
            <a:pPr>
              <a:spcBef>
                <a:spcPts val="0"/>
              </a:spcBef>
            </a:pPr>
            <a:endParaRPr lang="en-IN" sz="1800" b="0" i="0">
              <a:solidFill>
                <a:srgbClr val="000000"/>
              </a:solidFill>
              <a:effectLst/>
              <a:latin typeface="Gill Sans MT"/>
              <a:ea typeface="Calibri" panose="020F0502020204030204" pitchFamily="34" charset="0"/>
              <a:cs typeface="Calibri" panose="020F0502020204030204" pitchFamily="34" charset="0"/>
            </a:endParaRPr>
          </a:p>
          <a:p>
            <a:pPr marL="0" indent="0">
              <a:buNone/>
            </a:pPr>
            <a:endPar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31"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2995951F-FC21-CD8C-082F-CF88F059CE1E}"/>
              </a:ext>
            </a:extLst>
          </p:cNvPr>
          <p:cNvPicPr>
            <a:picLocks noChangeAspect="1"/>
          </p:cNvPicPr>
          <p:nvPr/>
        </p:nvPicPr>
        <p:blipFill>
          <a:blip r:embed="rId3"/>
          <a:stretch>
            <a:fillRect/>
          </a:stretch>
        </p:blipFill>
        <p:spPr>
          <a:xfrm>
            <a:off x="782320" y="3187700"/>
            <a:ext cx="5516880" cy="34290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6D53958-E9B8-2F5C-BEFD-70BAA3A2F3EC}"/>
              </a:ext>
            </a:extLst>
          </p:cNvPr>
          <p:cNvPicPr>
            <a:picLocks noChangeAspect="1"/>
          </p:cNvPicPr>
          <p:nvPr/>
        </p:nvPicPr>
        <p:blipFill>
          <a:blip r:embed="rId4"/>
          <a:stretch>
            <a:fillRect/>
          </a:stretch>
        </p:blipFill>
        <p:spPr>
          <a:xfrm>
            <a:off x="6786880" y="3187700"/>
            <a:ext cx="4897120" cy="3429000"/>
          </a:xfrm>
          <a:prstGeom prst="rect">
            <a:avLst/>
          </a:prstGeom>
        </p:spPr>
      </p:pic>
    </p:spTree>
    <p:extLst>
      <p:ext uri="{BB962C8B-B14F-4D97-AF65-F5344CB8AC3E}">
        <p14:creationId xmlns:p14="http://schemas.microsoft.com/office/powerpoint/2010/main" val="3514304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E0A1C-7803-796B-E228-30A498FC9045}"/>
              </a:ext>
            </a:extLst>
          </p:cNvPr>
          <p:cNvSpPr>
            <a:spLocks noGrp="1"/>
          </p:cNvSpPr>
          <p:nvPr>
            <p:ph type="title"/>
          </p:nvPr>
        </p:nvSpPr>
        <p:spPr>
          <a:xfrm>
            <a:off x="687180" y="443283"/>
            <a:ext cx="9392421" cy="1330841"/>
          </a:xfrm>
        </p:spPr>
        <p:txBody>
          <a:bodyPr>
            <a:normAutofit/>
          </a:bodyPr>
          <a:lstStyle/>
          <a:p>
            <a:pPr>
              <a:spcBef>
                <a:spcPts val="0"/>
              </a:spcBef>
            </a:pPr>
            <a:r>
              <a:rPr lang="en-US" sz="2800" b="1">
                <a:solidFill>
                  <a:srgbClr val="000000"/>
                </a:solidFill>
                <a:latin typeface="Times New Roman"/>
                <a:cs typeface="Times New Roman"/>
              </a:rPr>
              <a:t>HOME PAGE</a:t>
            </a:r>
            <a:endParaRPr lang="en-US" sz="2800">
              <a:solidFill>
                <a:srgbClr val="000000"/>
              </a:solidFill>
              <a:latin typeface="Times New Roman"/>
              <a:cs typeface="Times New Roman"/>
            </a:endParaRPr>
          </a:p>
          <a:p>
            <a:pPr algn="ctr"/>
            <a:endParaRPr lang="en-US" sz="3600" b="1" i="1">
              <a:latin typeface="Franklin Gothic Demi"/>
              <a:cs typeface="Calibri Light"/>
            </a:endParaRPr>
          </a:p>
        </p:txBody>
      </p:sp>
      <p:pic>
        <p:nvPicPr>
          <p:cNvPr id="7" name="Content Placeholder 6" descr="A screenshot of a computer&#10;&#10;Description automatically generated">
            <a:extLst>
              <a:ext uri="{FF2B5EF4-FFF2-40B4-BE49-F238E27FC236}">
                <a16:creationId xmlns:a16="http://schemas.microsoft.com/office/drawing/2014/main" id="{EDEF2A0A-481F-40D0-448A-BB4973297CF2}"/>
              </a:ext>
            </a:extLst>
          </p:cNvPr>
          <p:cNvPicPr>
            <a:picLocks noGrp="1" noChangeAspect="1"/>
          </p:cNvPicPr>
          <p:nvPr>
            <p:ph idx="1"/>
          </p:nvPr>
        </p:nvPicPr>
        <p:blipFill>
          <a:blip r:embed="rId3"/>
          <a:stretch>
            <a:fillRect/>
          </a:stretch>
        </p:blipFill>
        <p:spPr>
          <a:xfrm>
            <a:off x="721360" y="1280160"/>
            <a:ext cx="10434320" cy="5318760"/>
          </a:xfrm>
        </p:spPr>
      </p:pic>
    </p:spTree>
    <p:extLst>
      <p:ext uri="{BB962C8B-B14F-4D97-AF65-F5344CB8AC3E}">
        <p14:creationId xmlns:p14="http://schemas.microsoft.com/office/powerpoint/2010/main" val="277508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E0A1C-7803-796B-E228-30A498FC9045}"/>
              </a:ext>
            </a:extLst>
          </p:cNvPr>
          <p:cNvSpPr>
            <a:spLocks noGrp="1"/>
          </p:cNvSpPr>
          <p:nvPr>
            <p:ph type="title"/>
          </p:nvPr>
        </p:nvSpPr>
        <p:spPr>
          <a:xfrm>
            <a:off x="745846" y="306055"/>
            <a:ext cx="10764021" cy="1186483"/>
          </a:xfrm>
        </p:spPr>
        <p:txBody>
          <a:bodyPr>
            <a:normAutofit/>
          </a:bodyPr>
          <a:lstStyle/>
          <a:p>
            <a:r>
              <a:rPr lang="en-US" sz="2800" b="1">
                <a:solidFill>
                  <a:srgbClr val="000000"/>
                </a:solidFill>
                <a:latin typeface="Times New Roman"/>
                <a:cs typeface="Times New Roman"/>
              </a:rPr>
              <a:t>OBJECTS</a:t>
            </a:r>
            <a:endParaRPr lang="en-US" sz="2800">
              <a:solidFill>
                <a:srgbClr val="000000"/>
              </a:solidFill>
              <a:latin typeface="Times New Roman"/>
              <a:cs typeface="Times New Roman"/>
            </a:endParaRPr>
          </a:p>
          <a:p>
            <a:pPr algn="ctr"/>
            <a:endParaRPr lang="en-US" sz="3600" b="1" i="1">
              <a:latin typeface="Franklin Gothic"/>
              <a:cs typeface="Calibri Light"/>
            </a:endParaRPr>
          </a:p>
        </p:txBody>
      </p:sp>
      <p:sp>
        <p:nvSpPr>
          <p:cNvPr id="3" name="TextBox 2">
            <a:extLst>
              <a:ext uri="{FF2B5EF4-FFF2-40B4-BE49-F238E27FC236}">
                <a16:creationId xmlns:a16="http://schemas.microsoft.com/office/drawing/2014/main" id="{9968541D-2E26-C4A3-9B14-427DC8692B01}"/>
              </a:ext>
            </a:extLst>
          </p:cNvPr>
          <p:cNvSpPr txBox="1"/>
          <p:nvPr/>
        </p:nvSpPr>
        <p:spPr>
          <a:xfrm>
            <a:off x="751840" y="1554480"/>
            <a:ext cx="1085088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1">
                <a:cs typeface="Segoe UI"/>
              </a:rPr>
              <a:t>WHAT IS AN OBJECT?</a:t>
            </a:r>
            <a:r>
              <a:rPr lang="en-US" sz="2000">
                <a:cs typeface="Segoe UI"/>
              </a:rPr>
              <a:t>​</a:t>
            </a:r>
            <a:endParaRPr lang="en-US">
              <a:cs typeface="Times New Roman"/>
            </a:endParaRPr>
          </a:p>
          <a:p>
            <a:r>
              <a:rPr lang="en-US" sz="2400">
                <a:cs typeface="Segoe UI"/>
              </a:rPr>
              <a:t>​</a:t>
            </a:r>
          </a:p>
          <a:p>
            <a:r>
              <a:rPr lang="en-US" sz="2400" b="1">
                <a:cs typeface="Segoe UI"/>
              </a:rPr>
              <a:t>                </a:t>
            </a:r>
            <a:r>
              <a:rPr lang="en-US" sz="2400">
                <a:cs typeface="Segoe UI"/>
              </a:rPr>
              <a:t>Salesforce objects are database tables that permit you to store data that is specific to an organization. It consists of fields (columns) and records (rows).​</a:t>
            </a:r>
          </a:p>
          <a:p>
            <a:r>
              <a:rPr lang="en-US" sz="2400">
                <a:cs typeface="Segoe UI"/>
              </a:rPr>
              <a:t>​</a:t>
            </a:r>
          </a:p>
          <a:p>
            <a:pPr marL="342900" indent="-342900">
              <a:buFont typeface="Arial"/>
              <a:buChar char="•"/>
            </a:pPr>
            <a:r>
              <a:rPr lang="en-US" sz="2000" b="1">
                <a:cs typeface="Segoe UI"/>
              </a:rPr>
              <a:t>SALESFORCE OBJECTS ARE OF 2 TYPES</a:t>
            </a:r>
            <a:r>
              <a:rPr lang="en-US" sz="2000">
                <a:cs typeface="Segoe UI"/>
              </a:rPr>
              <a:t>​</a:t>
            </a:r>
          </a:p>
          <a:p>
            <a:r>
              <a:rPr lang="en-US" sz="2400">
                <a:cs typeface="Segoe UI"/>
              </a:rPr>
              <a:t>​</a:t>
            </a:r>
          </a:p>
          <a:p>
            <a:r>
              <a:rPr lang="en-US" sz="2400">
                <a:cs typeface="Segoe UI"/>
              </a:rPr>
              <a:t>                   1.Standard Objects: Standard objects are the kind of objects that are provided by salesforce.com such as users, contracts, reports, dashboards, etc.​</a:t>
            </a:r>
          </a:p>
          <a:p>
            <a:r>
              <a:rPr lang="en-US" sz="2400">
                <a:cs typeface="Segoe UI"/>
              </a:rPr>
              <a:t>​</a:t>
            </a:r>
          </a:p>
          <a:p>
            <a:r>
              <a:rPr lang="en-US" sz="2400">
                <a:cs typeface="Segoe UI"/>
              </a:rPr>
              <a:t>                   2.Custom Objects: Custom objects are those objects that are created by users. They supply information that is unique and essential to their organization. They are the heart of any application and provide a structure for sharing data.</a:t>
            </a:r>
            <a:r>
              <a:rPr lang="en-IN" sz="2400">
                <a:cs typeface="Segoe UI"/>
              </a:rPr>
              <a:t>​</a:t>
            </a:r>
          </a:p>
        </p:txBody>
      </p:sp>
    </p:spTree>
    <p:extLst>
      <p:ext uri="{BB962C8B-B14F-4D97-AF65-F5344CB8AC3E}">
        <p14:creationId xmlns:p14="http://schemas.microsoft.com/office/powerpoint/2010/main" val="111200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TextBox 705">
            <a:extLst>
              <a:ext uri="{FF2B5EF4-FFF2-40B4-BE49-F238E27FC236}">
                <a16:creationId xmlns:a16="http://schemas.microsoft.com/office/drawing/2014/main" id="{946D7830-D8FB-0296-FB9C-C4072ED9C512}"/>
              </a:ext>
            </a:extLst>
          </p:cNvPr>
          <p:cNvSpPr txBox="1"/>
          <p:nvPr/>
        </p:nvSpPr>
        <p:spPr>
          <a:xfrm>
            <a:off x="9300073" y="2692246"/>
            <a:ext cx="2795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cs typeface="Calibri"/>
            </a:endParaRPr>
          </a:p>
        </p:txBody>
      </p:sp>
      <p:sp>
        <p:nvSpPr>
          <p:cNvPr id="707" name="TextBox 706">
            <a:extLst>
              <a:ext uri="{FF2B5EF4-FFF2-40B4-BE49-F238E27FC236}">
                <a16:creationId xmlns:a16="http://schemas.microsoft.com/office/drawing/2014/main" id="{FAB811D5-5EC7-8C6D-EA0C-216395716EC7}"/>
              </a:ext>
            </a:extLst>
          </p:cNvPr>
          <p:cNvSpPr txBox="1"/>
          <p:nvPr/>
        </p:nvSpPr>
        <p:spPr>
          <a:xfrm>
            <a:off x="739398" y="560812"/>
            <a:ext cx="754170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4400" b="1" i="1">
              <a:latin typeface="Franklin Gothic"/>
              <a:cs typeface="Calibri"/>
            </a:endParaRPr>
          </a:p>
        </p:txBody>
      </p:sp>
      <p:sp>
        <p:nvSpPr>
          <p:cNvPr id="2" name="TextBox 1">
            <a:extLst>
              <a:ext uri="{FF2B5EF4-FFF2-40B4-BE49-F238E27FC236}">
                <a16:creationId xmlns:a16="http://schemas.microsoft.com/office/drawing/2014/main" id="{0F3A8A07-F6D7-EB74-607D-01FA1EA468AF}"/>
              </a:ext>
            </a:extLst>
          </p:cNvPr>
          <p:cNvSpPr txBox="1"/>
          <p:nvPr/>
        </p:nvSpPr>
        <p:spPr>
          <a:xfrm>
            <a:off x="1095381" y="2619383"/>
            <a:ext cx="93900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3200">
              <a:cs typeface="Calibri" panose="020F0502020204030204"/>
            </a:endParaRPr>
          </a:p>
        </p:txBody>
      </p:sp>
      <p:sp>
        <p:nvSpPr>
          <p:cNvPr id="6" name="AutoShape 6">
            <a:extLst>
              <a:ext uri="{FF2B5EF4-FFF2-40B4-BE49-F238E27FC236}">
                <a16:creationId xmlns:a16="http://schemas.microsoft.com/office/drawing/2014/main" id="{3D580F9C-EF66-7FC5-D893-0D85774F35E4}"/>
              </a:ext>
            </a:extLst>
          </p:cNvPr>
          <p:cNvSpPr>
            <a:spLocks noChangeAspect="1" noChangeArrowheads="1"/>
          </p:cNvSpPr>
          <p:nvPr/>
        </p:nvSpPr>
        <p:spPr bwMode="auto">
          <a:xfrm>
            <a:off x="5943600" y="3276600"/>
            <a:ext cx="2276168" cy="22761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id="{9B98527F-50CB-CB4A-DFBA-7D86B62FF7A0}"/>
              </a:ext>
            </a:extLst>
          </p:cNvPr>
          <p:cNvSpPr txBox="1"/>
          <p:nvPr/>
        </p:nvSpPr>
        <p:spPr>
          <a:xfrm>
            <a:off x="741680" y="690880"/>
            <a:ext cx="90525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In This Application We Use 4 Custom Objects:</a:t>
            </a:r>
            <a:r>
              <a:rPr lang="en-US" sz="2800">
                <a:cs typeface="Times New Roman"/>
              </a:rPr>
              <a:t>​</a:t>
            </a:r>
            <a:endParaRPr lang="en-US"/>
          </a:p>
        </p:txBody>
      </p:sp>
      <p:sp>
        <p:nvSpPr>
          <p:cNvPr id="5" name="TextBox 4">
            <a:extLst>
              <a:ext uri="{FF2B5EF4-FFF2-40B4-BE49-F238E27FC236}">
                <a16:creationId xmlns:a16="http://schemas.microsoft.com/office/drawing/2014/main" id="{451E7C3B-8869-1B1A-24D1-E74932161479}"/>
              </a:ext>
            </a:extLst>
          </p:cNvPr>
          <p:cNvSpPr txBox="1"/>
          <p:nvPr/>
        </p:nvSpPr>
        <p:spPr>
          <a:xfrm>
            <a:off x="822960" y="1717040"/>
            <a:ext cx="466344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IN" sz="2400">
                <a:cs typeface="Segoe UI"/>
              </a:rPr>
              <a:t>Recruiter</a:t>
            </a:r>
            <a:r>
              <a:rPr lang="en-US" sz="2400">
                <a:cs typeface="Segoe UI"/>
              </a:rPr>
              <a:t>​</a:t>
            </a:r>
            <a:endParaRPr lang="en-US"/>
          </a:p>
          <a:p>
            <a:pPr marL="457200" indent="-457200">
              <a:buAutoNum type="arabicPeriod"/>
            </a:pPr>
            <a:r>
              <a:rPr lang="en-IN" sz="2400">
                <a:cs typeface="Segoe UI"/>
              </a:rPr>
              <a:t>Jobs</a:t>
            </a:r>
            <a:r>
              <a:rPr lang="en-US" sz="2400">
                <a:cs typeface="Segoe UI"/>
              </a:rPr>
              <a:t>​</a:t>
            </a:r>
          </a:p>
          <a:p>
            <a:pPr marL="457200" indent="-457200">
              <a:buAutoNum type="arabicPeriod"/>
            </a:pPr>
            <a:r>
              <a:rPr lang="en-IN" sz="2400">
                <a:cs typeface="Segoe UI"/>
              </a:rPr>
              <a:t>Candidate</a:t>
            </a:r>
            <a:r>
              <a:rPr lang="en-US" sz="2400">
                <a:cs typeface="Segoe UI"/>
              </a:rPr>
              <a:t>​</a:t>
            </a:r>
          </a:p>
          <a:p>
            <a:pPr marL="457200" indent="-457200">
              <a:buAutoNum type="arabicPeriod"/>
            </a:pPr>
            <a:r>
              <a:rPr lang="en-IN" sz="2400">
                <a:cs typeface="Segoe UI"/>
              </a:rPr>
              <a:t>Job-Application</a:t>
            </a:r>
            <a:r>
              <a:rPr lang="en-US" sz="2400">
                <a:cs typeface="Segoe UI"/>
              </a:rPr>
              <a:t>​</a:t>
            </a:r>
            <a:endParaRPr lang="en-US">
              <a:cs typeface="Times New Roman"/>
            </a:endParaRPr>
          </a:p>
        </p:txBody>
      </p:sp>
    </p:spTree>
    <p:extLst>
      <p:ext uri="{BB962C8B-B14F-4D97-AF65-F5344CB8AC3E}">
        <p14:creationId xmlns:p14="http://schemas.microsoft.com/office/powerpoint/2010/main" val="3572610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TextBox 705">
            <a:extLst>
              <a:ext uri="{FF2B5EF4-FFF2-40B4-BE49-F238E27FC236}">
                <a16:creationId xmlns:a16="http://schemas.microsoft.com/office/drawing/2014/main" id="{946D7830-D8FB-0296-FB9C-C4072ED9C512}"/>
              </a:ext>
            </a:extLst>
          </p:cNvPr>
          <p:cNvSpPr txBox="1"/>
          <p:nvPr/>
        </p:nvSpPr>
        <p:spPr>
          <a:xfrm>
            <a:off x="9300073" y="2692246"/>
            <a:ext cx="2795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cs typeface="Calibri"/>
            </a:endParaRPr>
          </a:p>
        </p:txBody>
      </p:sp>
      <p:sp>
        <p:nvSpPr>
          <p:cNvPr id="2" name="TextBox 1">
            <a:extLst>
              <a:ext uri="{FF2B5EF4-FFF2-40B4-BE49-F238E27FC236}">
                <a16:creationId xmlns:a16="http://schemas.microsoft.com/office/drawing/2014/main" id="{0F3A8A07-F6D7-EB74-607D-01FA1EA468AF}"/>
              </a:ext>
            </a:extLst>
          </p:cNvPr>
          <p:cNvSpPr txBox="1"/>
          <p:nvPr/>
        </p:nvSpPr>
        <p:spPr>
          <a:xfrm>
            <a:off x="715397" y="599466"/>
            <a:ext cx="9400223"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cs typeface="Times New Roman"/>
              </a:rPr>
              <a:t>TABS</a:t>
            </a:r>
            <a:endParaRPr lang="en-US" sz="2800">
              <a:latin typeface="Times New Roman"/>
              <a:cs typeface="Times New Roman"/>
            </a:endParaRPr>
          </a:p>
          <a:p>
            <a:endParaRPr lang="en-US" sz="2800" b="1">
              <a:latin typeface="Times New Roman"/>
              <a:cs typeface="Times New Roman"/>
            </a:endParaRPr>
          </a:p>
          <a:p>
            <a:r>
              <a:rPr lang="en-US" sz="2400">
                <a:latin typeface="Times New Roman"/>
                <a:cs typeface="Times New Roman"/>
              </a:rPr>
              <a:t>Tabs in Salesforce help users view the information at a glance. It displays the data of objects and other web content in the application.</a:t>
            </a:r>
          </a:p>
          <a:p>
            <a:endParaRPr lang="en-US" sz="2400" b="1">
              <a:latin typeface="Times New Roman"/>
              <a:cs typeface="Times New Roman"/>
            </a:endParaRPr>
          </a:p>
          <a:p>
            <a:r>
              <a:rPr lang="en-US" sz="2400" b="1">
                <a:latin typeface="Times New Roman"/>
                <a:cs typeface="Times New Roman"/>
              </a:rPr>
              <a:t>There are mainly 4 types of tabs:</a:t>
            </a:r>
            <a:endParaRPr lang="en-US" sz="2400">
              <a:latin typeface="Times New Roman"/>
              <a:cs typeface="Times New Roman"/>
            </a:endParaRPr>
          </a:p>
          <a:p>
            <a:pPr marL="457200" indent="-457200">
              <a:buAutoNum type="arabicPeriod"/>
            </a:pPr>
            <a:r>
              <a:rPr lang="en-US" sz="2400" b="1">
                <a:latin typeface="Times New Roman"/>
                <a:cs typeface="Times New Roman"/>
              </a:rPr>
              <a:t>Standard Object Tabs:</a:t>
            </a:r>
            <a:endParaRPr lang="en-US" sz="2400">
              <a:latin typeface="Times New Roman"/>
              <a:cs typeface="Times New Roman"/>
            </a:endParaRPr>
          </a:p>
          <a:p>
            <a:r>
              <a:rPr lang="en-US" sz="2400">
                <a:latin typeface="Times New Roman"/>
                <a:cs typeface="Times New Roman"/>
              </a:rPr>
              <a:t>         Standard object tabs display data related to standard objects.</a:t>
            </a:r>
          </a:p>
          <a:p>
            <a:r>
              <a:rPr lang="en-US" sz="2400" b="1">
                <a:latin typeface="Times New Roman"/>
                <a:cs typeface="Times New Roman"/>
              </a:rPr>
              <a:t>2.   Custom Object Tabs</a:t>
            </a:r>
            <a:r>
              <a:rPr lang="en-US" sz="2400">
                <a:latin typeface="Times New Roman"/>
                <a:cs typeface="Times New Roman"/>
              </a:rPr>
              <a:t>:</a:t>
            </a:r>
          </a:p>
          <a:p>
            <a:r>
              <a:rPr lang="en-US" sz="2400">
                <a:latin typeface="Times New Roman"/>
                <a:cs typeface="Times New Roman"/>
              </a:rPr>
              <a:t>        Custom object tabs display data related to custom objects. These tabs look and function just like standard tabs.</a:t>
            </a:r>
          </a:p>
          <a:p>
            <a:r>
              <a:rPr lang="en-US" sz="2400" b="1">
                <a:latin typeface="Times New Roman"/>
                <a:cs typeface="Times New Roman"/>
              </a:rPr>
              <a:t>3.   Web Tabs:</a:t>
            </a:r>
            <a:endParaRPr lang="en-US" sz="2400">
              <a:latin typeface="Times New Roman"/>
              <a:cs typeface="Times New Roman"/>
            </a:endParaRPr>
          </a:p>
          <a:p>
            <a:r>
              <a:rPr lang="en-US" sz="2400">
                <a:latin typeface="Times New Roman"/>
                <a:cs typeface="Times New Roman"/>
              </a:rPr>
              <a:t>       Web Tabs display any external Web-based application or Web page in a Salesforce tab.</a:t>
            </a:r>
          </a:p>
          <a:p>
            <a:r>
              <a:rPr lang="en-US" sz="2400" b="1">
                <a:latin typeface="Times New Roman"/>
                <a:cs typeface="Times New Roman"/>
              </a:rPr>
              <a:t>4.   Visualforce Tabs:</a:t>
            </a:r>
            <a:endParaRPr lang="en-US" sz="2400">
              <a:latin typeface="Times New Roman"/>
              <a:cs typeface="Times New Roman"/>
            </a:endParaRPr>
          </a:p>
          <a:p>
            <a:r>
              <a:rPr lang="en-US" sz="2400">
                <a:latin typeface="Times New Roman"/>
                <a:cs typeface="Times New Roman"/>
              </a:rPr>
              <a:t>       Visualforce Tabs display data from a Visualforce Page.</a:t>
            </a:r>
            <a:endParaRPr lang="en-IN" sz="2400">
              <a:latin typeface="Times New Roman"/>
              <a:cs typeface="Times New Roman"/>
            </a:endParaRPr>
          </a:p>
          <a:p>
            <a:endParaRPr lang="en-US" sz="2400">
              <a:latin typeface="Times New Roman"/>
              <a:cs typeface="Times New Roman"/>
            </a:endParaRPr>
          </a:p>
        </p:txBody>
      </p:sp>
      <p:sp>
        <p:nvSpPr>
          <p:cNvPr id="6" name="AutoShape 6">
            <a:extLst>
              <a:ext uri="{FF2B5EF4-FFF2-40B4-BE49-F238E27FC236}">
                <a16:creationId xmlns:a16="http://schemas.microsoft.com/office/drawing/2014/main" id="{3D580F9C-EF66-7FC5-D893-0D85774F35E4}"/>
              </a:ext>
            </a:extLst>
          </p:cNvPr>
          <p:cNvSpPr>
            <a:spLocks noChangeAspect="1" noChangeArrowheads="1"/>
          </p:cNvSpPr>
          <p:nvPr/>
        </p:nvSpPr>
        <p:spPr bwMode="auto">
          <a:xfrm>
            <a:off x="5943600" y="3276600"/>
            <a:ext cx="2276168" cy="22761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795403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TextBox 705">
            <a:extLst>
              <a:ext uri="{FF2B5EF4-FFF2-40B4-BE49-F238E27FC236}">
                <a16:creationId xmlns:a16="http://schemas.microsoft.com/office/drawing/2014/main" id="{946D7830-D8FB-0296-FB9C-C4072ED9C512}"/>
              </a:ext>
            </a:extLst>
          </p:cNvPr>
          <p:cNvSpPr txBox="1"/>
          <p:nvPr/>
        </p:nvSpPr>
        <p:spPr>
          <a:xfrm>
            <a:off x="9300073" y="2692246"/>
            <a:ext cx="2795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cs typeface="Calibri"/>
            </a:endParaRPr>
          </a:p>
        </p:txBody>
      </p:sp>
      <p:sp>
        <p:nvSpPr>
          <p:cNvPr id="6" name="AutoShape 6">
            <a:extLst>
              <a:ext uri="{FF2B5EF4-FFF2-40B4-BE49-F238E27FC236}">
                <a16:creationId xmlns:a16="http://schemas.microsoft.com/office/drawing/2014/main" id="{3D580F9C-EF66-7FC5-D893-0D85774F35E4}"/>
              </a:ext>
            </a:extLst>
          </p:cNvPr>
          <p:cNvSpPr>
            <a:spLocks noChangeAspect="1" noChangeArrowheads="1"/>
          </p:cNvSpPr>
          <p:nvPr/>
        </p:nvSpPr>
        <p:spPr bwMode="auto">
          <a:xfrm>
            <a:off x="5943600" y="3276600"/>
            <a:ext cx="2276168" cy="22761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id="{1DE13E05-EF23-B791-8DD1-FA3C2AB61874}"/>
              </a:ext>
            </a:extLst>
          </p:cNvPr>
          <p:cNvSpPr txBox="1"/>
          <p:nvPr/>
        </p:nvSpPr>
        <p:spPr>
          <a:xfrm>
            <a:off x="601605" y="807303"/>
            <a:ext cx="93900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3200">
              <a:cs typeface="Calibri" panose="020F0502020204030204"/>
            </a:endParaRPr>
          </a:p>
        </p:txBody>
      </p:sp>
      <p:sp>
        <p:nvSpPr>
          <p:cNvPr id="5" name="TextBox 4">
            <a:extLst>
              <a:ext uri="{FF2B5EF4-FFF2-40B4-BE49-F238E27FC236}">
                <a16:creationId xmlns:a16="http://schemas.microsoft.com/office/drawing/2014/main" id="{52AD16CA-0BB9-E378-8078-10DCD220BE19}"/>
              </a:ext>
            </a:extLst>
          </p:cNvPr>
          <p:cNvSpPr txBox="1"/>
          <p:nvPr/>
        </p:nvSpPr>
        <p:spPr>
          <a:xfrm>
            <a:off x="952786" y="215282"/>
            <a:ext cx="9390063" cy="12525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cs typeface="Times New Roman"/>
              </a:rPr>
              <a:t>LIGHTNING APP</a:t>
            </a:r>
            <a:endParaRPr lang="en-US" sz="2800">
              <a:latin typeface="Times New Roman"/>
              <a:cs typeface="Times New Roman"/>
            </a:endParaRPr>
          </a:p>
          <a:p>
            <a:pPr>
              <a:lnSpc>
                <a:spcPct val="150000"/>
              </a:lnSpc>
            </a:pPr>
            <a:endParaRPr lang="en-US" sz="3600" i="1">
              <a:latin typeface="Franklin Gothic Demi" panose="020B0703020102020204" pitchFamily="34" charset="0"/>
              <a:cs typeface="Calibri" panose="020F0502020204030204"/>
            </a:endParaRPr>
          </a:p>
        </p:txBody>
      </p:sp>
      <p:sp>
        <p:nvSpPr>
          <p:cNvPr id="7" name="TextBox 6">
            <a:extLst>
              <a:ext uri="{FF2B5EF4-FFF2-40B4-BE49-F238E27FC236}">
                <a16:creationId xmlns:a16="http://schemas.microsoft.com/office/drawing/2014/main" id="{C0486EAD-3B75-6F53-A04C-970F0C30FA70}"/>
              </a:ext>
            </a:extLst>
          </p:cNvPr>
          <p:cNvSpPr txBox="1"/>
          <p:nvPr/>
        </p:nvSpPr>
        <p:spPr>
          <a:xfrm>
            <a:off x="952785" y="975856"/>
            <a:ext cx="9390063" cy="16866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cs typeface="Times New Roman"/>
              </a:rPr>
              <a:t>Apps in Salesforce are a group of tabs that help the application function by working together as a unit. It has a name, a logo, and a particular set of tabs. The simplest app usually has just two tabs.</a:t>
            </a:r>
          </a:p>
          <a:p>
            <a:pPr>
              <a:lnSpc>
                <a:spcPct val="150000"/>
              </a:lnSpc>
            </a:pPr>
            <a:endParaRPr lang="en-US" sz="2400" i="1">
              <a:latin typeface="Franklin Gothic Demi" panose="020B0703020102020204" pitchFamily="34" charset="0"/>
              <a:cs typeface="Calibri" panose="020F0502020204030204"/>
            </a:endParaRPr>
          </a:p>
        </p:txBody>
      </p:sp>
      <p:sp>
        <p:nvSpPr>
          <p:cNvPr id="8" name="TextBox 7">
            <a:extLst>
              <a:ext uri="{FF2B5EF4-FFF2-40B4-BE49-F238E27FC236}">
                <a16:creationId xmlns:a16="http://schemas.microsoft.com/office/drawing/2014/main" id="{4D843CD4-B2CC-2E5D-DA9F-0835C6871B46}"/>
              </a:ext>
            </a:extLst>
          </p:cNvPr>
          <p:cNvSpPr txBox="1"/>
          <p:nvPr/>
        </p:nvSpPr>
        <p:spPr>
          <a:xfrm>
            <a:off x="790225" y="2347972"/>
            <a:ext cx="9390063" cy="42719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cs typeface="Times New Roman"/>
              </a:rPr>
              <a:t> There are 2 types of Salesforce applications</a:t>
            </a:r>
            <a:endParaRPr lang="en-US" sz="2400">
              <a:latin typeface="Times New Roman"/>
              <a:cs typeface="Times New Roman"/>
            </a:endParaRPr>
          </a:p>
          <a:p>
            <a:pPr marL="457200" indent="-457200">
              <a:buAutoNum type="arabicPeriod"/>
            </a:pPr>
            <a:r>
              <a:rPr lang="en-US" sz="2400" b="1">
                <a:latin typeface="Times New Roman"/>
                <a:cs typeface="Times New Roman"/>
              </a:rPr>
              <a:t>Standard apps: </a:t>
            </a:r>
            <a:endParaRPr lang="en-US" sz="2400">
              <a:latin typeface="Times New Roman"/>
              <a:cs typeface="Times New Roman"/>
            </a:endParaRPr>
          </a:p>
          <a:p>
            <a:r>
              <a:rPr lang="en-US" sz="2400">
                <a:latin typeface="Times New Roman"/>
                <a:cs typeface="Times New Roman"/>
              </a:rPr>
              <a:t>                These apps come with every occurrence of Salesforce as default. Community, Call Center, Content, Sales, Marketing, Salesforce Chatter, Site.com, and App Launcher are included in these apps. The description, logo, and label of a standard app cannot be altered.</a:t>
            </a:r>
          </a:p>
          <a:p>
            <a:r>
              <a:rPr lang="en-US" sz="2400" b="1">
                <a:latin typeface="Times New Roman"/>
                <a:cs typeface="Times New Roman"/>
              </a:rPr>
              <a:t>2.   Custom apps:</a:t>
            </a:r>
            <a:endParaRPr lang="en-US" sz="2400">
              <a:latin typeface="Times New Roman"/>
              <a:cs typeface="Times New Roman"/>
            </a:endParaRPr>
          </a:p>
          <a:p>
            <a:r>
              <a:rPr lang="en-US" sz="2400">
                <a:latin typeface="Times New Roman"/>
                <a:cs typeface="Times New Roman"/>
              </a:rPr>
              <a:t>                 These apps are created according to the needs of a company. They can be made by putting custom and standard tabs together. Logos for custom apps can be changed.</a:t>
            </a:r>
            <a:endParaRPr lang="en-IN" sz="2400">
              <a:latin typeface="Times New Roman"/>
              <a:cs typeface="Times New Roman"/>
            </a:endParaRPr>
          </a:p>
          <a:p>
            <a:pPr>
              <a:lnSpc>
                <a:spcPct val="150000"/>
              </a:lnSpc>
            </a:pPr>
            <a:endParaRPr lang="en-US" sz="2400" i="1">
              <a:latin typeface="Franklin Gothic Demi" panose="020B0703020102020204" pitchFamily="34" charset="0"/>
              <a:cs typeface="Calibri" panose="020F0502020204030204"/>
            </a:endParaRPr>
          </a:p>
        </p:txBody>
      </p:sp>
    </p:spTree>
    <p:extLst>
      <p:ext uri="{BB962C8B-B14F-4D97-AF65-F5344CB8AC3E}">
        <p14:creationId xmlns:p14="http://schemas.microsoft.com/office/powerpoint/2010/main" val="4073779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Application>Microsoft Office PowerPoint</Application>
  <PresentationFormat>Widescreen</PresentationFormat>
  <Slides>16</Slides>
  <Notes>10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NewsPrint</vt:lpstr>
      <vt:lpstr>PowerPoint Presentation</vt:lpstr>
      <vt:lpstr>  WHAT IS SALESFORCE? </vt:lpstr>
      <vt:lpstr>JOB APPLICATION TRACKING SYSTEM </vt:lpstr>
      <vt:lpstr>CREATION OF DEVELOPER ACCOUNT </vt:lpstr>
      <vt:lpstr>HOME PAGE </vt:lpstr>
      <vt:lpstr>OBJECTS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R</dc:creator>
  <cp:lastModifiedBy>916369656471</cp:lastModifiedBy>
  <cp:revision>2</cp:revision>
  <dcterms:created xsi:type="dcterms:W3CDTF">2023-03-27T02:11:09Z</dcterms:created>
  <dcterms:modified xsi:type="dcterms:W3CDTF">2023-11-04T10:10:34Z</dcterms:modified>
</cp:coreProperties>
</file>