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0" r:id="rId5"/>
    <p:sldId id="258" r:id="rId6"/>
    <p:sldId id="279" r:id="rId7"/>
    <p:sldId id="281" r:id="rId8"/>
    <p:sldId id="280" r:id="rId9"/>
    <p:sldId id="282" r:id="rId10"/>
    <p:sldId id="283" r:id="rId11"/>
    <p:sldId id="284" r:id="rId12"/>
    <p:sldId id="285" r:id="rId13"/>
    <p:sldId id="287" r:id="rId14"/>
    <p:sldId id="288" r:id="rId15"/>
    <p:sldId id="289" r:id="rId16"/>
    <p:sldId id="290" r:id="rId17"/>
    <p:sldId id="291" r:id="rId18"/>
    <p:sldId id="292" r:id="rId19"/>
    <p:sldId id="293" r:id="rId20"/>
    <p:sldId id="294" r:id="rId21"/>
    <p:sldId id="263" r:id="rId22"/>
    <p:sldId id="264" r:id="rId23"/>
    <p:sldId id="295" r:id="rId24"/>
    <p:sldId id="265" r:id="rId25"/>
    <p:sldId id="296" r:id="rId26"/>
    <p:sldId id="297" r:id="rId27"/>
    <p:sldId id="298"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95394" autoAdjust="0"/>
  </p:normalViewPr>
  <p:slideViewPr>
    <p:cSldViewPr snapToGrid="0">
      <p:cViewPr varScale="1">
        <p:scale>
          <a:sx n="89" d="100"/>
          <a:sy n="89"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13/01/2024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13/01/2024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eb.worldbank.org/WBSITE/EXTERNAL/COUNTRIES/SOUTHASIAEXT/EXTSARREGTOPTRANSPORT/0,,contentMDK:20703625~menuPK:868822~pagePK:34004173~piPK:34003707~theSitePK:579598,00.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PROJECT TITLE : ADVANCE TRAFFIC NAVIGATION 				SYSTEM</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93682381"/>
              </p:ext>
            </p:extLst>
          </p:nvPr>
        </p:nvGraphicFramePr>
        <p:xfrm>
          <a:off x="630904" y="3274141"/>
          <a:ext cx="5418666" cy="33375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sz="1600" dirty="0" smtClean="0"/>
                        <a:t>20201CEI0144</a:t>
                      </a:r>
                      <a:endParaRPr lang="en-GB" sz="160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1600" dirty="0" smtClean="0"/>
                        <a:t>PAPPU</a:t>
                      </a:r>
                      <a:r>
                        <a:rPr lang="en-GB" sz="1600" baseline="0" dirty="0" smtClean="0"/>
                        <a:t> V S </a:t>
                      </a:r>
                      <a:r>
                        <a:rPr lang="en-GB" sz="1600" baseline="0" dirty="0" err="1" smtClean="0"/>
                        <a:t>S</a:t>
                      </a:r>
                      <a:r>
                        <a:rPr lang="en-GB" sz="1600" baseline="0" dirty="0" smtClean="0"/>
                        <a:t> SUBRAHMANYESWARA REDDY</a:t>
                      </a:r>
                      <a:endParaRPr lang="en-GB" sz="160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sz="1600" dirty="0" smtClean="0"/>
                        <a:t>20201CEI0097</a:t>
                      </a:r>
                      <a:endParaRPr lang="en-GB" sz="1600" dirty="0"/>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600" dirty="0" smtClean="0"/>
                        <a:t>         NAGIREDDY </a:t>
                      </a:r>
                      <a:r>
                        <a:rPr lang="en-US" sz="1600" dirty="0" err="1" smtClean="0"/>
                        <a:t>Gari</a:t>
                      </a:r>
                      <a:r>
                        <a:rPr lang="en-US" sz="1600" dirty="0" smtClean="0"/>
                        <a:t> </a:t>
                      </a:r>
                    </a:p>
                    <a:p>
                      <a:r>
                        <a:rPr lang="en-US" sz="1600" dirty="0" smtClean="0"/>
                        <a:t>     JASWANTH KUMAR</a:t>
                      </a:r>
                    </a:p>
                    <a:p>
                      <a:r>
                        <a:rPr lang="en-US" sz="1600" dirty="0" smtClean="0"/>
                        <a:t>                 REDDY</a:t>
                      </a:r>
                      <a:endParaRPr lang="en-US" sz="160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sz="1600" dirty="0" smtClean="0"/>
                        <a:t>20201CEI0124</a:t>
                      </a:r>
                      <a:endParaRPr lang="en-GB" sz="1600" dirty="0"/>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600" dirty="0" smtClean="0"/>
                        <a:t>        MITTAPALLI SIVA </a:t>
                      </a:r>
                    </a:p>
                    <a:p>
                      <a:r>
                        <a:rPr lang="en-US" sz="1600" dirty="0" smtClean="0"/>
                        <a:t>         SAI  SANTHOSH</a:t>
                      </a:r>
                      <a:endParaRPr lang="en-US" sz="160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Ms.</a:t>
            </a:r>
            <a:r>
              <a:rPr lang="en-GB" sz="1700" dirty="0" smtClean="0"/>
              <a:t> </a:t>
            </a:r>
            <a:r>
              <a:rPr lang="en-GB" sz="1700" dirty="0" smtClean="0"/>
              <a:t>SHILPA </a:t>
            </a:r>
            <a:r>
              <a:rPr lang="en-GB" sz="1700" dirty="0" smtClean="0"/>
              <a:t>C N</a:t>
            </a:r>
          </a:p>
          <a:p>
            <a:pPr algn="l"/>
            <a:r>
              <a:rPr lang="en-GB" sz="1700" dirty="0" smtClean="0"/>
              <a:t>Assistant Professor Grade-1</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Final Review</a:t>
            </a:r>
            <a:endParaRPr lang="en-GB" dirty="0"/>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0C915-C59F-7D9D-71B9-48D1F6375EFF}"/>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xmlns="" id="{D5372F15-6829-6FF6-5287-DF1E936D255B}"/>
              </a:ext>
            </a:extLst>
          </p:cNvPr>
          <p:cNvSpPr>
            <a:spLocks noGrp="1"/>
          </p:cNvSpPr>
          <p:nvPr>
            <p:ph idx="1"/>
          </p:nvPr>
        </p:nvSpPr>
        <p:spPr/>
        <p:txBody>
          <a:bodyPr>
            <a:normAutofit/>
          </a:bodyPr>
          <a:lstStyle/>
          <a:p>
            <a:r>
              <a:rPr lang="en-US" b="1" dirty="0"/>
              <a:t>Components Used</a:t>
            </a:r>
            <a:r>
              <a:rPr lang="en-US" b="1" dirty="0" smtClean="0"/>
              <a:t>:</a:t>
            </a:r>
            <a:r>
              <a:rPr lang="en-US" b="1" dirty="0"/>
              <a:t> </a:t>
            </a:r>
            <a:endParaRPr lang="en-IN" dirty="0"/>
          </a:p>
          <a:p>
            <a:r>
              <a:rPr lang="en-US" b="1" dirty="0"/>
              <a:t>Hardware Requirements:</a:t>
            </a:r>
            <a:endParaRPr lang="en-IN" dirty="0"/>
          </a:p>
          <a:p>
            <a:pPr lvl="0"/>
            <a:r>
              <a:rPr lang="en-US" dirty="0"/>
              <a:t>Microcontroller</a:t>
            </a:r>
            <a:endParaRPr lang="en-IN" dirty="0"/>
          </a:p>
          <a:p>
            <a:pPr lvl="0"/>
            <a:r>
              <a:rPr lang="en-US" dirty="0"/>
              <a:t>Ultrasonic sensors</a:t>
            </a:r>
            <a:endParaRPr lang="en-IN" dirty="0"/>
          </a:p>
          <a:p>
            <a:pPr lvl="0"/>
            <a:r>
              <a:rPr lang="en-US" dirty="0"/>
              <a:t>Buzzer</a:t>
            </a:r>
            <a:endParaRPr lang="en-IN" dirty="0"/>
          </a:p>
          <a:p>
            <a:pPr lvl="0"/>
            <a:r>
              <a:rPr lang="en-US" dirty="0"/>
              <a:t>Ultrasonic sensor for potholes</a:t>
            </a:r>
            <a:endParaRPr lang="en-IN" dirty="0"/>
          </a:p>
          <a:p>
            <a:pPr lvl="0"/>
            <a:r>
              <a:rPr lang="en-US" dirty="0"/>
              <a:t>Ultrasonic sensor for humps</a:t>
            </a:r>
            <a:endParaRPr lang="en-IN" dirty="0"/>
          </a:p>
          <a:p>
            <a:pPr lvl="0"/>
            <a:r>
              <a:rPr lang="en-US" dirty="0"/>
              <a:t>WIFI</a:t>
            </a:r>
            <a:endParaRPr lang="en-IN" dirty="0"/>
          </a:p>
          <a:p>
            <a:pPr lvl="0"/>
            <a:r>
              <a:rPr lang="en-US" dirty="0"/>
              <a:t>Android Smart phone</a:t>
            </a:r>
            <a:endParaRPr lang="en-IN" dirty="0">
              <a:effectLst/>
            </a:endParaRPr>
          </a:p>
        </p:txBody>
      </p:sp>
    </p:spTree>
    <p:extLst>
      <p:ext uri="{BB962C8B-B14F-4D97-AF65-F5344CB8AC3E}">
        <p14:creationId xmlns:p14="http://schemas.microsoft.com/office/powerpoint/2010/main" val="293590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0C915-C59F-7D9D-71B9-48D1F6375EFF}"/>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xmlns="" id="{D5372F15-6829-6FF6-5287-DF1E936D255B}"/>
              </a:ext>
            </a:extLst>
          </p:cNvPr>
          <p:cNvSpPr>
            <a:spLocks noGrp="1"/>
          </p:cNvSpPr>
          <p:nvPr>
            <p:ph idx="1"/>
          </p:nvPr>
        </p:nvSpPr>
        <p:spPr/>
        <p:txBody>
          <a:bodyPr>
            <a:normAutofit lnSpcReduction="10000"/>
          </a:bodyPr>
          <a:lstStyle/>
          <a:p>
            <a:pPr algn="just">
              <a:lnSpc>
                <a:spcPct val="150000"/>
              </a:lnSpc>
            </a:pPr>
            <a:r>
              <a:rPr lang="en-US" dirty="0">
                <a:solidFill>
                  <a:srgbClr val="212121"/>
                </a:solidFill>
                <a:effectLst/>
                <a:latin typeface="Söhne"/>
                <a:ea typeface="Times New Roman" panose="02020603050405020304" pitchFamily="18" charset="0"/>
              </a:rPr>
              <a:t>The proposed system uses four sensors which are pH, turbidity, ultrasonic, DHT-11, microcontroller unit as the main processing module and one data transmission module ESP32 Wi-Fi module (NodeMCU).</a:t>
            </a:r>
          </a:p>
          <a:p>
            <a:pPr algn="just">
              <a:lnSpc>
                <a:spcPct val="150000"/>
              </a:lnSpc>
            </a:pPr>
            <a:r>
              <a:rPr lang="en-US" dirty="0">
                <a:solidFill>
                  <a:srgbClr val="212121"/>
                </a:solidFill>
                <a:effectLst/>
                <a:latin typeface="Söhne"/>
                <a:ea typeface="Times New Roman" panose="02020603050405020304" pitchFamily="18" charset="0"/>
              </a:rPr>
              <a:t> The microcontroller unit is a significant part of the system developed for </a:t>
            </a:r>
            <a:r>
              <a:rPr lang="en-US" dirty="0" err="1" smtClean="0">
                <a:solidFill>
                  <a:srgbClr val="212121"/>
                </a:solidFill>
                <a:latin typeface="Söhne"/>
                <a:ea typeface="Times New Roman" panose="02020603050405020304" pitchFamily="18" charset="0"/>
              </a:rPr>
              <a:t>Patholes</a:t>
            </a:r>
            <a:r>
              <a:rPr lang="en-US" dirty="0" smtClean="0">
                <a:solidFill>
                  <a:srgbClr val="212121"/>
                </a:solidFill>
                <a:effectLst/>
                <a:latin typeface="Söhne"/>
                <a:ea typeface="Times New Roman" panose="02020603050405020304" pitchFamily="18" charset="0"/>
              </a:rPr>
              <a:t> because </a:t>
            </a:r>
            <a:r>
              <a:rPr lang="en-US" dirty="0">
                <a:solidFill>
                  <a:srgbClr val="212121"/>
                </a:solidFill>
                <a:effectLst/>
                <a:latin typeface="Söhne"/>
                <a:ea typeface="Times New Roman" panose="02020603050405020304" pitchFamily="18" charset="0"/>
              </a:rPr>
              <a:t>The Arduino Mega consumes low power, and it is a small size, where the size is a good use for </a:t>
            </a:r>
            <a:r>
              <a:rPr lang="en-US" dirty="0" smtClean="0">
                <a:solidFill>
                  <a:srgbClr val="212121"/>
                </a:solidFill>
                <a:latin typeface="Söhne"/>
                <a:ea typeface="Times New Roman" panose="02020603050405020304" pitchFamily="18" charset="0"/>
              </a:rPr>
              <a:t>finding </a:t>
            </a:r>
            <a:r>
              <a:rPr lang="en-US" dirty="0" err="1">
                <a:solidFill>
                  <a:srgbClr val="212121"/>
                </a:solidFill>
                <a:latin typeface="Söhne"/>
                <a:ea typeface="Times New Roman" panose="02020603050405020304" pitchFamily="18" charset="0"/>
              </a:rPr>
              <a:t>P</a:t>
            </a:r>
            <a:r>
              <a:rPr lang="en-US" dirty="0" err="1" smtClean="0">
                <a:solidFill>
                  <a:srgbClr val="212121"/>
                </a:solidFill>
                <a:latin typeface="Söhne"/>
                <a:ea typeface="Times New Roman" panose="02020603050405020304" pitchFamily="18" charset="0"/>
              </a:rPr>
              <a:t>atholes</a:t>
            </a:r>
            <a:r>
              <a:rPr lang="en-US" dirty="0" smtClean="0">
                <a:solidFill>
                  <a:srgbClr val="212121"/>
                </a:solidFill>
                <a:latin typeface="Söhne"/>
                <a:ea typeface="Times New Roman" panose="02020603050405020304" pitchFamily="18" charset="0"/>
              </a:rPr>
              <a:t> on Roads</a:t>
            </a:r>
            <a:r>
              <a:rPr lang="en-US" dirty="0">
                <a:solidFill>
                  <a:srgbClr val="212121"/>
                </a:solidFill>
                <a:latin typeface="Söhne"/>
                <a:ea typeface="Times New Roman" panose="02020603050405020304" pitchFamily="18" charset="0"/>
              </a:rPr>
              <a:t>.</a:t>
            </a:r>
            <a:endParaRPr lang="en-IN" dirty="0">
              <a:effectLst/>
              <a:latin typeface="Söhne"/>
              <a:ea typeface="Times New Roman" panose="02020603050405020304" pitchFamily="18" charset="0"/>
            </a:endParaRPr>
          </a:p>
          <a:p>
            <a:pPr algn="just">
              <a:lnSpc>
                <a:spcPct val="150000"/>
              </a:lnSpc>
            </a:pPr>
            <a:r>
              <a:rPr lang="en-US" dirty="0">
                <a:solidFill>
                  <a:srgbClr val="212121"/>
                </a:solidFill>
                <a:effectLst/>
                <a:latin typeface="Söhne"/>
                <a:ea typeface="Times New Roman" panose="02020603050405020304" pitchFamily="18" charset="0"/>
              </a:rPr>
              <a:t>Among </a:t>
            </a:r>
            <a:r>
              <a:rPr lang="en-US" dirty="0" smtClean="0">
                <a:solidFill>
                  <a:srgbClr val="212121"/>
                </a:solidFill>
                <a:latin typeface="Söhne"/>
                <a:ea typeface="Times New Roman" panose="02020603050405020304" pitchFamily="18" charset="0"/>
              </a:rPr>
              <a:t>two</a:t>
            </a:r>
            <a:r>
              <a:rPr lang="en-US" dirty="0" smtClean="0">
                <a:solidFill>
                  <a:srgbClr val="212121"/>
                </a:solidFill>
                <a:effectLst/>
                <a:latin typeface="Söhne"/>
                <a:ea typeface="Times New Roman" panose="02020603050405020304" pitchFamily="18" charset="0"/>
              </a:rPr>
              <a:t> </a:t>
            </a:r>
            <a:r>
              <a:rPr lang="en-US" dirty="0">
                <a:solidFill>
                  <a:srgbClr val="212121"/>
                </a:solidFill>
                <a:effectLst/>
                <a:latin typeface="Söhne"/>
                <a:ea typeface="Times New Roman" panose="02020603050405020304" pitchFamily="18" charset="0"/>
              </a:rPr>
              <a:t>sensors, two of the sensors collect the data in the form of analog signals; the </a:t>
            </a:r>
            <a:r>
              <a:rPr lang="en-US" dirty="0" smtClean="0">
                <a:solidFill>
                  <a:srgbClr val="212121"/>
                </a:solidFill>
                <a:latin typeface="Söhne"/>
                <a:ea typeface="Times New Roman" panose="02020603050405020304" pitchFamily="18" charset="0"/>
              </a:rPr>
              <a:t>GPS</a:t>
            </a:r>
            <a:r>
              <a:rPr lang="en-US" dirty="0" smtClean="0">
                <a:solidFill>
                  <a:srgbClr val="212121"/>
                </a:solidFill>
                <a:effectLst/>
                <a:latin typeface="Söhne"/>
                <a:ea typeface="Times New Roman" panose="02020603050405020304" pitchFamily="18" charset="0"/>
              </a:rPr>
              <a:t> </a:t>
            </a:r>
            <a:r>
              <a:rPr lang="en-US" dirty="0">
                <a:solidFill>
                  <a:srgbClr val="212121"/>
                </a:solidFill>
                <a:effectLst/>
                <a:latin typeface="Söhne"/>
                <a:ea typeface="Times New Roman" panose="02020603050405020304" pitchFamily="18" charset="0"/>
              </a:rPr>
              <a:t>has an on-chip </a:t>
            </a:r>
            <a:r>
              <a:rPr lang="en-US" dirty="0" smtClean="0">
                <a:solidFill>
                  <a:srgbClr val="212121"/>
                </a:solidFill>
                <a:effectLst/>
                <a:latin typeface="Söhne"/>
                <a:ea typeface="Times New Roman" panose="02020603050405020304" pitchFamily="18" charset="0"/>
              </a:rPr>
              <a:t> </a:t>
            </a:r>
            <a:r>
              <a:rPr lang="en-US" dirty="0">
                <a:solidFill>
                  <a:srgbClr val="212121"/>
                </a:solidFill>
                <a:effectLst/>
                <a:latin typeface="Söhne"/>
                <a:ea typeface="Times New Roman" panose="02020603050405020304" pitchFamily="18" charset="0"/>
              </a:rPr>
              <a:t>that </a:t>
            </a:r>
            <a:r>
              <a:rPr lang="en-US" dirty="0" smtClean="0">
                <a:solidFill>
                  <a:srgbClr val="212121"/>
                </a:solidFill>
                <a:latin typeface="Söhne"/>
                <a:ea typeface="Times New Roman" panose="02020603050405020304" pitchFamily="18" charset="0"/>
              </a:rPr>
              <a:t>Locates</a:t>
            </a:r>
            <a:r>
              <a:rPr lang="en-US" dirty="0" smtClean="0">
                <a:solidFill>
                  <a:srgbClr val="212121"/>
                </a:solidFill>
                <a:effectLst/>
                <a:latin typeface="Söhne"/>
                <a:ea typeface="Times New Roman" panose="02020603050405020304" pitchFamily="18" charset="0"/>
              </a:rPr>
              <a:t> the where the </a:t>
            </a:r>
            <a:r>
              <a:rPr lang="en-US" dirty="0" err="1" smtClean="0">
                <a:solidFill>
                  <a:srgbClr val="212121"/>
                </a:solidFill>
                <a:effectLst/>
                <a:latin typeface="Söhne"/>
                <a:ea typeface="Times New Roman" panose="02020603050405020304" pitchFamily="18" charset="0"/>
              </a:rPr>
              <a:t>patholes</a:t>
            </a:r>
            <a:r>
              <a:rPr lang="en-US" dirty="0" smtClean="0">
                <a:solidFill>
                  <a:srgbClr val="212121"/>
                </a:solidFill>
                <a:effectLst/>
                <a:latin typeface="Söhne"/>
                <a:ea typeface="Times New Roman" panose="02020603050405020304" pitchFamily="18" charset="0"/>
              </a:rPr>
              <a:t> and humps are presen</a:t>
            </a:r>
            <a:r>
              <a:rPr lang="en-US" dirty="0" smtClean="0">
                <a:solidFill>
                  <a:srgbClr val="212121"/>
                </a:solidFill>
                <a:latin typeface="Söhne"/>
                <a:ea typeface="Times New Roman" panose="02020603050405020304" pitchFamily="18" charset="0"/>
              </a:rPr>
              <a:t>t.</a:t>
            </a:r>
            <a:endParaRPr lang="en-US" dirty="0">
              <a:solidFill>
                <a:srgbClr val="212121"/>
              </a:solidFill>
              <a:effectLst/>
              <a:latin typeface="Söhne"/>
              <a:ea typeface="Times New Roman" panose="02020603050405020304" pitchFamily="18" charset="0"/>
            </a:endParaRPr>
          </a:p>
        </p:txBody>
      </p:sp>
    </p:spTree>
    <p:extLst>
      <p:ext uri="{BB962C8B-B14F-4D97-AF65-F5344CB8AC3E}">
        <p14:creationId xmlns:p14="http://schemas.microsoft.com/office/powerpoint/2010/main" val="62725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0C915-C59F-7D9D-71B9-48D1F6375EFF}"/>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xmlns="" id="{D5372F15-6829-6FF6-5287-DF1E936D255B}"/>
              </a:ext>
            </a:extLst>
          </p:cNvPr>
          <p:cNvSpPr>
            <a:spLocks noGrp="1"/>
          </p:cNvSpPr>
          <p:nvPr>
            <p:ph idx="1"/>
          </p:nvPr>
        </p:nvSpPr>
        <p:spPr>
          <a:xfrm>
            <a:off x="204186" y="1029811"/>
            <a:ext cx="11276614" cy="5066188"/>
          </a:xfrm>
        </p:spPr>
        <p:txBody>
          <a:bodyPr>
            <a:normAutofit/>
          </a:bodyPr>
          <a:lstStyle/>
          <a:p>
            <a:pPr algn="just">
              <a:lnSpc>
                <a:spcPct val="150000"/>
              </a:lnSpc>
            </a:pPr>
            <a:r>
              <a:rPr lang="en-IN" sz="2000" b="1" dirty="0">
                <a:latin typeface="Söhne"/>
              </a:rPr>
              <a:t>Select Sensors</a:t>
            </a:r>
            <a:r>
              <a:rPr lang="en-IN" sz="2000" dirty="0">
                <a:latin typeface="Söhne"/>
              </a:rPr>
              <a:t>: Choose </a:t>
            </a:r>
            <a:r>
              <a:rPr lang="en-IN" sz="2000" b="1" dirty="0" err="1" smtClean="0">
                <a:latin typeface="Söhne"/>
              </a:rPr>
              <a:t>IoT</a:t>
            </a:r>
            <a:r>
              <a:rPr lang="en-IN" sz="2000" b="1" dirty="0" smtClean="0">
                <a:latin typeface="Söhne"/>
              </a:rPr>
              <a:t> </a:t>
            </a:r>
            <a:r>
              <a:rPr lang="en-IN" sz="2000" b="1" dirty="0">
                <a:latin typeface="Söhne"/>
              </a:rPr>
              <a:t>Hardware</a:t>
            </a:r>
            <a:r>
              <a:rPr lang="en-IN" sz="2000" dirty="0">
                <a:latin typeface="Söhne"/>
              </a:rPr>
              <a:t>: Select </a:t>
            </a:r>
            <a:r>
              <a:rPr lang="en-IN" sz="2000" dirty="0" smtClean="0">
                <a:latin typeface="Söhne"/>
              </a:rPr>
              <a:t>suitable sensor like Hump Detector and  </a:t>
            </a:r>
            <a:r>
              <a:rPr lang="en-IN" sz="2000" dirty="0" err="1">
                <a:latin typeface="Söhne"/>
              </a:rPr>
              <a:t>IoT</a:t>
            </a:r>
            <a:r>
              <a:rPr lang="en-IN" sz="2000" dirty="0">
                <a:latin typeface="Söhne"/>
              </a:rPr>
              <a:t> hardware, such as microcontrollers (e.g., </a:t>
            </a:r>
            <a:r>
              <a:rPr lang="en-IN" sz="2000" dirty="0" err="1">
                <a:latin typeface="Söhne"/>
              </a:rPr>
              <a:t>Arduino</a:t>
            </a:r>
            <a:r>
              <a:rPr lang="en-IN" sz="2000" dirty="0">
                <a:latin typeface="Söhne"/>
              </a:rPr>
              <a:t> or Raspberry Pi) and connectivity modules (Wi-Fi, Bluetooth, etc.).</a:t>
            </a:r>
          </a:p>
          <a:p>
            <a:pPr algn="just">
              <a:lnSpc>
                <a:spcPct val="150000"/>
              </a:lnSpc>
            </a:pPr>
            <a:r>
              <a:rPr lang="en-IN" sz="2000" b="1" dirty="0">
                <a:latin typeface="Söhne"/>
              </a:rPr>
              <a:t>Data Acquisition</a:t>
            </a:r>
            <a:r>
              <a:rPr lang="en-IN" sz="2000" dirty="0">
                <a:latin typeface="Söhne"/>
              </a:rPr>
              <a:t>: Connect the sensors to the </a:t>
            </a:r>
            <a:r>
              <a:rPr lang="en-IN" sz="2000" dirty="0" err="1">
                <a:latin typeface="Söhne"/>
              </a:rPr>
              <a:t>IoT</a:t>
            </a:r>
            <a:r>
              <a:rPr lang="en-IN" sz="2000" dirty="0">
                <a:latin typeface="Söhne"/>
              </a:rPr>
              <a:t> hardware to collect data. You may need </a:t>
            </a:r>
            <a:r>
              <a:rPr lang="en-IN" sz="2000" dirty="0" err="1">
                <a:latin typeface="Söhne"/>
              </a:rPr>
              <a:t>analog</a:t>
            </a:r>
            <a:r>
              <a:rPr lang="en-IN" sz="2000" dirty="0">
                <a:latin typeface="Söhne"/>
              </a:rPr>
              <a:t>-to-digital converters for some sensors.</a:t>
            </a:r>
          </a:p>
          <a:p>
            <a:pPr algn="just">
              <a:lnSpc>
                <a:spcPct val="150000"/>
              </a:lnSpc>
            </a:pPr>
            <a:r>
              <a:rPr lang="en-IN" sz="2000" b="1" dirty="0">
                <a:latin typeface="Söhne"/>
              </a:rPr>
              <a:t>Data Transmission</a:t>
            </a:r>
            <a:r>
              <a:rPr lang="en-IN" sz="2000" dirty="0">
                <a:latin typeface="Söhne"/>
              </a:rPr>
              <a:t>: Send the collected data to a central server or cloud platform using MQTT, HTTP, or other suitable protocols.</a:t>
            </a:r>
          </a:p>
          <a:p>
            <a:pPr algn="just">
              <a:lnSpc>
                <a:spcPct val="150000"/>
              </a:lnSpc>
            </a:pPr>
            <a:r>
              <a:rPr lang="en-IN" sz="2000" b="1" dirty="0">
                <a:latin typeface="Söhne"/>
              </a:rPr>
              <a:t>Cloud Platform: </a:t>
            </a:r>
            <a:r>
              <a:rPr lang="en-IN" sz="2000" dirty="0">
                <a:latin typeface="Söhne"/>
              </a:rPr>
              <a:t>Utilize a cloud platform (e.g., AWS </a:t>
            </a:r>
            <a:r>
              <a:rPr lang="en-IN" sz="2000" dirty="0" err="1">
                <a:latin typeface="Söhne"/>
              </a:rPr>
              <a:t>IoT</a:t>
            </a:r>
            <a:r>
              <a:rPr lang="en-IN" sz="2000" dirty="0">
                <a:latin typeface="Söhne"/>
              </a:rPr>
              <a:t>, Azure </a:t>
            </a:r>
            <a:r>
              <a:rPr lang="en-IN" sz="2000" dirty="0" err="1">
                <a:latin typeface="Söhne"/>
              </a:rPr>
              <a:t>IoT</a:t>
            </a:r>
            <a:r>
              <a:rPr lang="en-IN" sz="2000" dirty="0">
                <a:latin typeface="Söhne"/>
              </a:rPr>
              <a:t>, or Google Cloud </a:t>
            </a:r>
            <a:r>
              <a:rPr lang="en-IN" sz="2000" dirty="0" err="1">
                <a:latin typeface="Söhne"/>
              </a:rPr>
              <a:t>IoT</a:t>
            </a:r>
            <a:r>
              <a:rPr lang="en-IN" sz="2000" dirty="0">
                <a:latin typeface="Söhne"/>
              </a:rPr>
              <a:t>) to manage and store data. Set up a database to store water quality information.</a:t>
            </a:r>
          </a:p>
          <a:p>
            <a:pPr marL="914400" lvl="2" indent="0">
              <a:buNone/>
            </a:pPr>
            <a:endParaRPr lang="en-IN" dirty="0">
              <a:effectLst/>
            </a:endParaRPr>
          </a:p>
        </p:txBody>
      </p:sp>
    </p:spTree>
    <p:extLst>
      <p:ext uri="{BB962C8B-B14F-4D97-AF65-F5344CB8AC3E}">
        <p14:creationId xmlns:p14="http://schemas.microsoft.com/office/powerpoint/2010/main" val="395765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IN" dirty="0"/>
          </a:p>
        </p:txBody>
      </p:sp>
      <p:sp>
        <p:nvSpPr>
          <p:cNvPr id="3" name="Content Placeholder 2"/>
          <p:cNvSpPr>
            <a:spLocks noGrp="1"/>
          </p:cNvSpPr>
          <p:nvPr>
            <p:ph idx="1"/>
          </p:nvPr>
        </p:nvSpPr>
        <p:spPr>
          <a:xfrm>
            <a:off x="297895" y="1116368"/>
            <a:ext cx="10668000" cy="4952997"/>
          </a:xfrm>
        </p:spPr>
        <p:txBody>
          <a:bodyPr/>
          <a:lstStyle/>
          <a:p>
            <a:pPr lvl="1" algn="just">
              <a:buFont typeface="Arial" panose="020B0604020202020204" pitchFamily="34" charset="0"/>
              <a:buChar char="•"/>
            </a:pPr>
            <a:r>
              <a:rPr lang="en-US" sz="2400" dirty="0"/>
              <a:t>To review literature on the sensors used for detecting the potholes and humps</a:t>
            </a:r>
            <a:r>
              <a:rPr lang="en-US" sz="2400" dirty="0" smtClean="0"/>
              <a:t>.</a:t>
            </a:r>
          </a:p>
          <a:p>
            <a:pPr marL="457200" lvl="1" indent="0" algn="just">
              <a:buNone/>
            </a:pPr>
            <a:endParaRPr lang="en-IN" sz="2400" dirty="0"/>
          </a:p>
          <a:p>
            <a:pPr lvl="1">
              <a:buFont typeface="Arial" panose="020B0604020202020204" pitchFamily="34" charset="0"/>
              <a:buChar char="•"/>
            </a:pPr>
            <a:r>
              <a:rPr lang="en-US" sz="2400" dirty="0"/>
              <a:t>To review literature on microcontrollers used in the existing methods</a:t>
            </a:r>
            <a:r>
              <a:rPr lang="en-US" sz="2400" dirty="0" smtClean="0"/>
              <a:t>.</a:t>
            </a:r>
          </a:p>
          <a:p>
            <a:pPr marL="457200" lvl="1" indent="0">
              <a:buNone/>
            </a:pPr>
            <a:endParaRPr lang="en-IN" sz="2400" dirty="0"/>
          </a:p>
          <a:p>
            <a:pPr lvl="1">
              <a:buFont typeface="Arial" panose="020B0604020202020204" pitchFamily="34" charset="0"/>
              <a:buChar char="•"/>
            </a:pPr>
            <a:r>
              <a:rPr lang="en-US" sz="2400" dirty="0"/>
              <a:t>To learn about the </a:t>
            </a:r>
            <a:r>
              <a:rPr lang="en-US" sz="2400" dirty="0" err="1"/>
              <a:t>Blynk</a:t>
            </a:r>
            <a:r>
              <a:rPr lang="en-US" sz="2400" dirty="0"/>
              <a:t> app interfacing, how to use it for accessing information</a:t>
            </a:r>
            <a:r>
              <a:rPr lang="en-US" sz="2400" dirty="0" smtClean="0"/>
              <a:t>.</a:t>
            </a:r>
          </a:p>
          <a:p>
            <a:pPr marL="457200" lvl="1" indent="0">
              <a:buNone/>
            </a:pPr>
            <a:endParaRPr lang="en-IN" sz="2400" dirty="0"/>
          </a:p>
          <a:p>
            <a:pPr lvl="1">
              <a:buFont typeface="Arial" panose="020B0604020202020204" pitchFamily="34" charset="0"/>
              <a:buChar char="•"/>
            </a:pPr>
            <a:r>
              <a:rPr lang="en-US" sz="2400" dirty="0"/>
              <a:t>To learn about the </a:t>
            </a:r>
            <a:r>
              <a:rPr lang="en-US" sz="2400" dirty="0" err="1"/>
              <a:t>Arduino</a:t>
            </a:r>
            <a:r>
              <a:rPr lang="en-US" sz="2400" dirty="0"/>
              <a:t> board and Atmega328 microcontroller.</a:t>
            </a:r>
            <a:endParaRPr lang="en-IN" sz="2400" dirty="0"/>
          </a:p>
          <a:p>
            <a:endParaRPr lang="en-IN" dirty="0"/>
          </a:p>
        </p:txBody>
      </p:sp>
    </p:spTree>
    <p:extLst>
      <p:ext uri="{BB962C8B-B14F-4D97-AF65-F5344CB8AC3E}">
        <p14:creationId xmlns:p14="http://schemas.microsoft.com/office/powerpoint/2010/main" val="379280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843" y="319026"/>
            <a:ext cx="10668000" cy="487362"/>
          </a:xfrm>
        </p:spPr>
        <p:txBody>
          <a:bodyPr/>
          <a:lstStyle/>
          <a:p>
            <a:r>
              <a:rPr lang="en-US" dirty="0"/>
              <a:t>ARCHITECTURE OF CLOUD</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b="4256"/>
          <a:stretch>
            <a:fillRect/>
          </a:stretch>
        </p:blipFill>
        <p:spPr bwMode="auto">
          <a:xfrm>
            <a:off x="2157274" y="1690432"/>
            <a:ext cx="7359587" cy="3858136"/>
          </a:xfrm>
          <a:prstGeom prst="rect">
            <a:avLst/>
          </a:prstGeom>
          <a:noFill/>
          <a:ln>
            <a:noFill/>
          </a:ln>
        </p:spPr>
      </p:pic>
    </p:spTree>
    <p:extLst>
      <p:ext uri="{BB962C8B-B14F-4D97-AF65-F5344CB8AC3E}">
        <p14:creationId xmlns:p14="http://schemas.microsoft.com/office/powerpoint/2010/main" val="180405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CLOUD</a:t>
            </a:r>
            <a:endParaRPr lang="en-IN" dirty="0"/>
          </a:p>
        </p:txBody>
      </p:sp>
      <p:sp>
        <p:nvSpPr>
          <p:cNvPr id="3" name="Content Placeholder 2"/>
          <p:cNvSpPr>
            <a:spLocks noGrp="1"/>
          </p:cNvSpPr>
          <p:nvPr>
            <p:ph idx="1"/>
          </p:nvPr>
        </p:nvSpPr>
        <p:spPr/>
        <p:txBody>
          <a:bodyPr/>
          <a:lstStyle/>
          <a:p>
            <a:r>
              <a:rPr lang="en-US" dirty="0"/>
              <a:t>The Internet of Things (</a:t>
            </a:r>
            <a:r>
              <a:rPr lang="en-US" dirty="0" err="1"/>
              <a:t>IoT</a:t>
            </a:r>
            <a:r>
              <a:rPr lang="en-US" dirty="0"/>
              <a:t>), also sometimes referred to as the Internet of Everything (</a:t>
            </a:r>
            <a:r>
              <a:rPr lang="en-US" dirty="0" err="1"/>
              <a:t>IoE</a:t>
            </a:r>
            <a:r>
              <a:rPr lang="en-US" dirty="0"/>
              <a:t>), consists of all the web-enabled devices that collect, send and act on data they acquire from their surrounding environments using embedded sensors, processors and communication hardware</a:t>
            </a:r>
            <a:r>
              <a:rPr lang="en-US" dirty="0" smtClean="0"/>
              <a:t>.</a:t>
            </a:r>
          </a:p>
          <a:p>
            <a:r>
              <a:rPr lang="en-US" dirty="0"/>
              <a:t>These devices, often called "connected" or "smart" devices, can sometimes talk to other related devices, a process called </a:t>
            </a:r>
            <a:r>
              <a:rPr lang="en-US" b="1" dirty="0"/>
              <a:t>machine-to-machine</a:t>
            </a:r>
            <a:r>
              <a:rPr lang="en-US" dirty="0"/>
              <a:t> (M2M) communication, and act on the information they get from one another. Humans can interact with the gadgets to set them up, give them instructions or access the data, but the devices do most of the work on their own without human intervention.</a:t>
            </a:r>
            <a:endParaRPr lang="en-IN" dirty="0"/>
          </a:p>
        </p:txBody>
      </p:sp>
    </p:spTree>
    <p:extLst>
      <p:ext uri="{BB962C8B-B14F-4D97-AF65-F5344CB8AC3E}">
        <p14:creationId xmlns:p14="http://schemas.microsoft.com/office/powerpoint/2010/main" val="332448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a:bodyPr>
          <a:lstStyle/>
          <a:p>
            <a:r>
              <a:rPr lang="en-US" sz="1900" b="1" dirty="0"/>
              <a:t>Sensor Module:</a:t>
            </a:r>
            <a:endParaRPr lang="en-US" sz="1900" dirty="0"/>
          </a:p>
          <a:p>
            <a:pPr marL="457200" lvl="1" indent="0">
              <a:buNone/>
            </a:pPr>
            <a:r>
              <a:rPr lang="en-US" sz="1900" b="1" dirty="0"/>
              <a:t>Camera:</a:t>
            </a:r>
            <a:r>
              <a:rPr lang="en-US" sz="1900" dirty="0"/>
              <a:t> Install high-resolution cameras on vehicles or roadside infrastructure. These cameras capture images or videos of the road surface.</a:t>
            </a:r>
          </a:p>
          <a:p>
            <a:pPr marL="457200" lvl="1" indent="0">
              <a:buNone/>
            </a:pPr>
            <a:endParaRPr lang="en-US" sz="1900" b="1" dirty="0" smtClean="0"/>
          </a:p>
          <a:p>
            <a:pPr marL="457200" lvl="1" indent="0">
              <a:buNone/>
            </a:pPr>
            <a:r>
              <a:rPr lang="en-US" sz="1900" b="1" dirty="0" smtClean="0"/>
              <a:t>Accelerometer/Gyroscope</a:t>
            </a:r>
            <a:r>
              <a:rPr lang="en-US" sz="1900" b="1" dirty="0"/>
              <a:t>:</a:t>
            </a:r>
            <a:r>
              <a:rPr lang="en-US" sz="1900" dirty="0"/>
              <a:t> These sensors help detect sudden changes in acceleration, which can indicate the presence of a pothole or speed hump</a:t>
            </a:r>
            <a:r>
              <a:rPr lang="en-US" sz="1900" dirty="0" smtClean="0"/>
              <a:t>.</a:t>
            </a:r>
          </a:p>
          <a:p>
            <a:pPr lvl="1"/>
            <a:endParaRPr lang="en-US" sz="1900" dirty="0"/>
          </a:p>
          <a:p>
            <a:r>
              <a:rPr lang="en-US" sz="1900" b="1" dirty="0"/>
              <a:t>Data Processing Unit:</a:t>
            </a:r>
            <a:endParaRPr lang="en-US" sz="1900" dirty="0"/>
          </a:p>
          <a:p>
            <a:pPr marL="457200" lvl="1" indent="0">
              <a:buNone/>
            </a:pPr>
            <a:r>
              <a:rPr lang="en-US" sz="1900" b="1" dirty="0"/>
              <a:t>Image Processing Algorithms:</a:t>
            </a:r>
            <a:r>
              <a:rPr lang="en-US" sz="1900" dirty="0"/>
              <a:t> Implement computer vision algorithms to analyze the images or videos captured by the cameras. Techniques like edge detection and object recognition can help identify road anomalies.</a:t>
            </a:r>
          </a:p>
          <a:p>
            <a:pPr marL="457200" lvl="1" indent="0">
              <a:buNone/>
            </a:pPr>
            <a:endParaRPr lang="en-US" sz="1900" b="1" dirty="0" smtClean="0"/>
          </a:p>
          <a:p>
            <a:pPr marL="457200" lvl="1" indent="0">
              <a:buNone/>
            </a:pPr>
            <a:r>
              <a:rPr lang="en-US" sz="1900" b="1" dirty="0" smtClean="0"/>
              <a:t>Machine </a:t>
            </a:r>
            <a:r>
              <a:rPr lang="en-US" sz="1900" b="1" dirty="0"/>
              <a:t>Learning Models:</a:t>
            </a:r>
            <a:r>
              <a:rPr lang="en-US" sz="1900" dirty="0"/>
              <a:t> Train models to distinguish between normal road conditions, potholes, and speed humps. Use datasets with labeled examples for supervised learning</a:t>
            </a:r>
            <a:r>
              <a:rPr lang="en-US" sz="1900" dirty="0" smtClean="0"/>
              <a:t>.</a:t>
            </a:r>
          </a:p>
          <a:p>
            <a:pPr lvl="1"/>
            <a:endParaRPr lang="en-US" sz="1900" dirty="0"/>
          </a:p>
        </p:txBody>
      </p:sp>
    </p:spTree>
    <p:extLst>
      <p:ext uri="{BB962C8B-B14F-4D97-AF65-F5344CB8AC3E}">
        <p14:creationId xmlns:p14="http://schemas.microsoft.com/office/powerpoint/2010/main" val="283142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Communication Module</a:t>
            </a:r>
            <a:r>
              <a:rPr lang="en-US" b="1" dirty="0" smtClean="0"/>
              <a:t>:</a:t>
            </a:r>
          </a:p>
          <a:p>
            <a:endParaRPr lang="en-US" dirty="0"/>
          </a:p>
          <a:p>
            <a:pPr marL="457200" lvl="1" indent="0">
              <a:buNone/>
            </a:pPr>
            <a:r>
              <a:rPr lang="en-US" b="1" dirty="0"/>
              <a:t>Wireless Communication (e.g., 4G/5G):</a:t>
            </a:r>
            <a:r>
              <a:rPr lang="en-US" dirty="0"/>
              <a:t> Transmit information about detected anomalies and their locations to a central server or a cloud platform in real-time</a:t>
            </a:r>
            <a:r>
              <a:rPr lang="en-US" dirty="0" smtClean="0"/>
              <a:t>.</a:t>
            </a:r>
          </a:p>
          <a:p>
            <a:pPr lvl="1"/>
            <a:endParaRPr lang="en-US" dirty="0"/>
          </a:p>
          <a:p>
            <a:r>
              <a:rPr lang="en-US" b="1" dirty="0"/>
              <a:t>Central Server/Cloud Platform:</a:t>
            </a:r>
            <a:endParaRPr lang="en-US" dirty="0"/>
          </a:p>
          <a:p>
            <a:pPr marL="457200" lvl="1" indent="0">
              <a:buNone/>
            </a:pPr>
            <a:r>
              <a:rPr lang="en-US" b="1" dirty="0"/>
              <a:t>Database:</a:t>
            </a:r>
            <a:r>
              <a:rPr lang="en-US" dirty="0"/>
              <a:t> Store information about road anomalies along with their geospatial coordinates</a:t>
            </a:r>
            <a:r>
              <a:rPr lang="en-US" dirty="0" smtClean="0"/>
              <a:t>.</a:t>
            </a:r>
          </a:p>
          <a:p>
            <a:pPr marL="457200" lvl="1" indent="0">
              <a:buNone/>
            </a:pPr>
            <a:endParaRPr lang="en-US" dirty="0"/>
          </a:p>
          <a:p>
            <a:pPr marL="457200" lvl="1" indent="0">
              <a:buNone/>
            </a:pPr>
            <a:r>
              <a:rPr lang="en-US" b="1" dirty="0"/>
              <a:t>Alert Generation System:</a:t>
            </a:r>
            <a:r>
              <a:rPr lang="en-US" dirty="0"/>
              <a:t> Process incoming data and generate alerts if potholes or speed humps are detected. Alerts can be sent to relevant authorities, maintenance crews, or displayed on a dashboard</a:t>
            </a:r>
            <a:r>
              <a:rPr lang="en-US" dirty="0" smtClean="0"/>
              <a:t>.</a:t>
            </a:r>
          </a:p>
          <a:p>
            <a:pPr marL="457200" lvl="1" indent="0">
              <a:buNone/>
            </a:pPr>
            <a:endParaRPr lang="en-US" dirty="0"/>
          </a:p>
          <a:p>
            <a:pPr marL="457200" lvl="1" indent="0">
              <a:buNone/>
            </a:pPr>
            <a:r>
              <a:rPr lang="en-US" b="1" dirty="0"/>
              <a:t>Historical Data Analysis:</a:t>
            </a:r>
            <a:r>
              <a:rPr lang="en-US" dirty="0"/>
              <a:t> Analyze historical data to identify trends, plan maintenance schedules, and improve road infrastructure.</a:t>
            </a:r>
          </a:p>
          <a:p>
            <a:endParaRPr lang="en-IN" dirty="0"/>
          </a:p>
        </p:txBody>
      </p:sp>
    </p:spTree>
    <p:extLst>
      <p:ext uri="{BB962C8B-B14F-4D97-AF65-F5344CB8AC3E}">
        <p14:creationId xmlns:p14="http://schemas.microsoft.com/office/powerpoint/2010/main" val="271388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lstStyle/>
          <a:p>
            <a:pPr algn="just"/>
            <a:r>
              <a:rPr lang="en-US" sz="2000" b="1" dirty="0"/>
              <a:t>GPS Module:</a:t>
            </a:r>
            <a:endParaRPr lang="en-US" sz="2000" dirty="0"/>
          </a:p>
          <a:p>
            <a:pPr marL="457200" lvl="1" indent="0" algn="just">
              <a:buNone/>
            </a:pPr>
            <a:r>
              <a:rPr lang="en-US" b="1" dirty="0"/>
              <a:t>Global Positioning System:</a:t>
            </a:r>
            <a:r>
              <a:rPr lang="en-US" dirty="0"/>
              <a:t> Integrate GPS to track the vehicle's location. This information is crucial for mapping the locations of detected potholes and speed humps.</a:t>
            </a:r>
          </a:p>
          <a:p>
            <a:pPr algn="just"/>
            <a:endParaRPr lang="en-IN" sz="2000" dirty="0"/>
          </a:p>
          <a:p>
            <a:pPr algn="just"/>
            <a:r>
              <a:rPr lang="en-US" sz="2000" b="1" dirty="0"/>
              <a:t>User Interface:</a:t>
            </a:r>
            <a:endParaRPr lang="en-US" sz="2000" dirty="0"/>
          </a:p>
          <a:p>
            <a:pPr marL="457200" lvl="1" indent="0" algn="just">
              <a:buNone/>
            </a:pPr>
            <a:r>
              <a:rPr lang="en-US" b="1" dirty="0"/>
              <a:t>Mobile App or Web Portal:</a:t>
            </a:r>
            <a:r>
              <a:rPr lang="en-US" dirty="0"/>
              <a:t> Provide a user interface for drivers, authorities, or maintenance crews to access real-time information about road conditions. Include features like maps, alerts, and historical data.</a:t>
            </a:r>
          </a:p>
          <a:p>
            <a:endParaRPr lang="en-IN" dirty="0"/>
          </a:p>
        </p:txBody>
      </p:sp>
    </p:spTree>
    <p:extLst>
      <p:ext uri="{BB962C8B-B14F-4D97-AF65-F5344CB8AC3E}">
        <p14:creationId xmlns:p14="http://schemas.microsoft.com/office/powerpoint/2010/main" val="132375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the </a:t>
            </a:r>
            <a:r>
              <a:rPr lang="en-GB" dirty="0" smtClean="0"/>
              <a:t>Project :</a:t>
            </a:r>
            <a:endParaRPr lang="en-IN" dirty="0"/>
          </a:p>
        </p:txBody>
      </p:sp>
      <p:pic>
        <p:nvPicPr>
          <p:cNvPr id="4" name="Content Placeholder 3">
            <a:extLst>
              <a:ext uri="{FF2B5EF4-FFF2-40B4-BE49-F238E27FC236}">
                <a16:creationId xmlns:a16="http://schemas.microsoft.com/office/drawing/2014/main" xmlns="" id="{FEB94C83-F90B-DD7A-1B5C-9A32B9F5E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912" y="1148129"/>
            <a:ext cx="10056088" cy="4782153"/>
          </a:xfrm>
          <a:prstGeom prst="rect">
            <a:avLst/>
          </a:prstGeom>
        </p:spPr>
      </p:pic>
    </p:spTree>
    <p:extLst>
      <p:ext uri="{BB962C8B-B14F-4D97-AF65-F5344CB8AC3E}">
        <p14:creationId xmlns:p14="http://schemas.microsoft.com/office/powerpoint/2010/main" val="379242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lnSpcReduction="10000"/>
          </a:bodyPr>
          <a:lstStyle/>
          <a:p>
            <a:r>
              <a:rPr lang="en-US" sz="2000" dirty="0"/>
              <a:t>In the realm of modern transportation infrastructure, the maintenance of roads is a critical factor that directly influences both the safety of commuters and the overall economic well-being of a nation. </a:t>
            </a:r>
            <a:endParaRPr lang="en-US" sz="2000" dirty="0" smtClean="0"/>
          </a:p>
          <a:p>
            <a:endParaRPr lang="en-US" sz="2000" dirty="0"/>
          </a:p>
          <a:p>
            <a:r>
              <a:rPr lang="en-US" sz="2000" dirty="0" smtClean="0"/>
              <a:t>Potholes </a:t>
            </a:r>
            <a:r>
              <a:rPr lang="en-US" sz="2000" dirty="0"/>
              <a:t>and humps on roadways pose significant challenges, leading to potential accidents, vehicle damages, and hindrances to smooth traffic flow</a:t>
            </a:r>
            <a:r>
              <a:rPr lang="en-US" sz="2000" dirty="0" smtClean="0"/>
              <a:t>.</a:t>
            </a:r>
          </a:p>
          <a:p>
            <a:endParaRPr lang="en-US" sz="2000" dirty="0" smtClean="0"/>
          </a:p>
          <a:p>
            <a:r>
              <a:rPr lang="en-US" sz="2000" dirty="0"/>
              <a:t>Addressing this issue head-on, our project introduces an advanced system for the timely detection and notification of road anomalies, specifically focusing on potholes and humps.</a:t>
            </a:r>
            <a:endParaRPr lang="en-US" sz="2000" dirty="0" smtClean="0"/>
          </a:p>
          <a:p>
            <a:endParaRPr lang="en-GB" sz="2000" dirty="0" smtClean="0"/>
          </a:p>
          <a:p>
            <a:r>
              <a:rPr lang="en-US" sz="2000" dirty="0"/>
              <a:t>Our innovative solution employs cutting-edge technology to provide a comprehensive approach to road maintenance. By utilizing ultrasonic sensors, we can accurately identify potholes and measure their depth, offering crucial data for efficient maintenance strategies. </a:t>
            </a:r>
            <a:endParaRPr lang="en-GB" sz="2000"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Outcomes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790" y="1142999"/>
            <a:ext cx="4480146" cy="4922521"/>
          </a:xfrm>
        </p:spPr>
      </p:pic>
    </p:spTree>
    <p:extLst>
      <p:ext uri="{BB962C8B-B14F-4D97-AF65-F5344CB8AC3E}">
        <p14:creationId xmlns:p14="http://schemas.microsoft.com/office/powerpoint/2010/main" val="30833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0000" lnSpcReduction="20000"/>
          </a:bodyPr>
          <a:lstStyle/>
          <a:p>
            <a:r>
              <a:rPr lang="en-US" b="1" dirty="0" smtClean="0"/>
              <a:t>Safer Travel </a:t>
            </a:r>
            <a:r>
              <a:rPr lang="en-US" dirty="0" smtClean="0"/>
              <a:t>: Users will experience safer journeys by receiving real-time alerts and warnings about road hazards, rainwater accumulation, potholes, and speed breakers. This will reduce the risk of accidents and damage to vehicles.</a:t>
            </a:r>
          </a:p>
          <a:p>
            <a:endParaRPr lang="en-US" dirty="0" smtClean="0"/>
          </a:p>
          <a:p>
            <a:r>
              <a:rPr lang="en-US" b="1" dirty="0" smtClean="0"/>
              <a:t>Efficient Travel </a:t>
            </a:r>
            <a:r>
              <a:rPr lang="en-US" dirty="0" smtClean="0"/>
              <a:t>: Travelers will benefit from more efficient route planning, leading to reduced travel times and lower fuel consumption. Optimized routes and traffic updates will contribute to smoother commutes.</a:t>
            </a:r>
          </a:p>
          <a:p>
            <a:endParaRPr lang="en-US" dirty="0" smtClean="0"/>
          </a:p>
          <a:p>
            <a:r>
              <a:rPr lang="en-US" b="1" dirty="0" smtClean="0"/>
              <a:t>User Engagement </a:t>
            </a:r>
            <a:r>
              <a:rPr lang="en-US" dirty="0" smtClean="0"/>
              <a:t>: The project will foster user engagement and participation, as users submit real-time reports and provide feedback on road conditions. This engagement will contribute to the system's continuous improvement.</a:t>
            </a:r>
          </a:p>
          <a:p>
            <a:endParaRPr lang="en-US" dirty="0" smtClean="0"/>
          </a:p>
          <a:p>
            <a:r>
              <a:rPr lang="en-US" b="1" dirty="0" smtClean="0"/>
              <a:t>User-Friendly Interface</a:t>
            </a:r>
            <a:r>
              <a:rPr lang="en-US" dirty="0" smtClean="0"/>
              <a:t>: The enhanced Google Maps features will be seamlessly integrated into the user interface, making them accessible and user-friendly for a broad range of travelers.</a:t>
            </a:r>
          </a:p>
          <a:p>
            <a:endParaRPr lang="en-US" dirty="0" smtClean="0"/>
          </a:p>
          <a:p>
            <a:r>
              <a:rPr lang="en-US" b="1" dirty="0" smtClean="0"/>
              <a:t>Public Awareness and Education</a:t>
            </a:r>
            <a:r>
              <a:rPr lang="en-US" dirty="0" smtClean="0"/>
              <a:t>: Travelers will become more aware of the availability and benefits of the enhanced features through public awareness campaigns. Educational materials will empower users to use the system effectively.</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533400" y="1168401"/>
            <a:ext cx="11049000" cy="4952997"/>
          </a:xfrm>
        </p:spPr>
        <p:txBody>
          <a:bodyPr>
            <a:normAutofit fontScale="92500" lnSpcReduction="20000"/>
          </a:bodyPr>
          <a:lstStyle/>
          <a:p>
            <a:r>
              <a:rPr lang="en-US" dirty="0" smtClean="0"/>
              <a:t>In </a:t>
            </a:r>
            <a:r>
              <a:rPr lang="en-US" dirty="0"/>
              <a:t>conclusion, the automatic detection and notification system for potholes and humps on roads represents a significant advancement in road safety and driver assistance. </a:t>
            </a:r>
            <a:endParaRPr lang="en-US" dirty="0" smtClean="0"/>
          </a:p>
          <a:p>
            <a:endParaRPr lang="en-US" dirty="0"/>
          </a:p>
          <a:p>
            <a:r>
              <a:rPr lang="en-US" dirty="0" smtClean="0"/>
              <a:t>Through </a:t>
            </a:r>
            <a:r>
              <a:rPr lang="en-US" dirty="0"/>
              <a:t>the integration of cutting-edge technologies such as computer vision and sensor networks, this system provides real-time information to drivers, enhancing their situational awareness and ultimately contributing to a safer driving experience.</a:t>
            </a:r>
            <a:endParaRPr lang="en-IN" dirty="0"/>
          </a:p>
          <a:p>
            <a:r>
              <a:rPr lang="en-US" dirty="0"/>
              <a:t> </a:t>
            </a:r>
            <a:endParaRPr lang="en-IN" dirty="0"/>
          </a:p>
          <a:p>
            <a:r>
              <a:rPr lang="en-US" dirty="0" smtClean="0"/>
              <a:t>By </a:t>
            </a:r>
            <a:r>
              <a:rPr lang="en-US" dirty="0"/>
              <a:t>promptly identifying and notifying drivers about the presence of potholes and humps, the system minimizes the risk of accidents, vehicle damage, and discomfort for road users. </a:t>
            </a:r>
            <a:endParaRPr lang="en-US" dirty="0" smtClean="0"/>
          </a:p>
          <a:p>
            <a:endParaRPr lang="en-US" dirty="0"/>
          </a:p>
          <a:p>
            <a:r>
              <a:rPr lang="en-US" dirty="0" smtClean="0"/>
              <a:t>This </a:t>
            </a:r>
            <a:r>
              <a:rPr lang="en-US" dirty="0"/>
              <a:t>proactive approach not only improves overall road safety but also reduces the economic burden associated with repairs and maintenance of vehicles caused by road irregularities.</a:t>
            </a:r>
            <a:endParaRPr lang="en-IN" dirty="0"/>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533400" y="1168401"/>
            <a:ext cx="11049000" cy="4952997"/>
          </a:xfrm>
        </p:spPr>
        <p:txBody>
          <a:bodyPr>
            <a:normAutofit fontScale="92500" lnSpcReduction="20000"/>
          </a:bodyPr>
          <a:lstStyle/>
          <a:p>
            <a:r>
              <a:rPr lang="en-US" dirty="0" smtClean="0"/>
              <a:t>The </a:t>
            </a:r>
            <a:r>
              <a:rPr lang="en-US" dirty="0"/>
              <a:t>implementation of this system aligns with the broader goals of smart cities and intelligent transportation systems. </a:t>
            </a:r>
            <a:endParaRPr lang="en-US" dirty="0" smtClean="0"/>
          </a:p>
          <a:p>
            <a:endParaRPr lang="en-US" dirty="0"/>
          </a:p>
          <a:p>
            <a:r>
              <a:rPr lang="en-US" dirty="0" smtClean="0"/>
              <a:t>It </a:t>
            </a:r>
            <a:r>
              <a:rPr lang="en-US" dirty="0"/>
              <a:t>fosters efficiency in traffic flow and promotes a seamless commuting experience by empowering drivers with crucial information about road conditions. Furthermore, </a:t>
            </a:r>
            <a:endParaRPr lang="en-US" dirty="0" smtClean="0"/>
          </a:p>
          <a:p>
            <a:endParaRPr lang="en-US" dirty="0"/>
          </a:p>
          <a:p>
            <a:r>
              <a:rPr lang="en-US" dirty="0" smtClean="0"/>
              <a:t>The </a:t>
            </a:r>
            <a:r>
              <a:rPr lang="en-US" dirty="0"/>
              <a:t>data collected by the system can be utilized for strategic urban planning, aiding authorities in identifying areas requiring infrastructural improvements.</a:t>
            </a:r>
            <a:endParaRPr lang="en-IN" dirty="0"/>
          </a:p>
          <a:p>
            <a:pPr marL="0" indent="0">
              <a:buNone/>
            </a:pPr>
            <a:r>
              <a:rPr lang="en-US" dirty="0"/>
              <a:t> </a:t>
            </a:r>
            <a:endParaRPr lang="en-IN" dirty="0"/>
          </a:p>
          <a:p>
            <a:r>
              <a:rPr lang="en-US" dirty="0" smtClean="0"/>
              <a:t>The </a:t>
            </a:r>
            <a:r>
              <a:rPr lang="en-US" dirty="0"/>
              <a:t>environmental impact is also noteworthy, as the reduction in vehicular accidents and traffic congestion leads to decreased fuel consumption and emissions. This aligns with global efforts to create sustainable and eco-friendly transportation solutions.</a:t>
            </a:r>
            <a:endParaRPr lang="en-IN" dirty="0"/>
          </a:p>
        </p:txBody>
      </p:sp>
    </p:spTree>
    <p:extLst>
      <p:ext uri="{BB962C8B-B14F-4D97-AF65-F5344CB8AC3E}">
        <p14:creationId xmlns:p14="http://schemas.microsoft.com/office/powerpoint/2010/main" val="197983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61879" y="1205145"/>
            <a:ext cx="10668000" cy="4952997"/>
          </a:xfrm>
        </p:spPr>
        <p:txBody>
          <a:bodyPr>
            <a:normAutofit fontScale="85000" lnSpcReduction="10000"/>
          </a:bodyPr>
          <a:lstStyle/>
          <a:p>
            <a:pPr marL="0" indent="0">
              <a:buNone/>
            </a:pPr>
            <a:r>
              <a:rPr lang="en-US" dirty="0" smtClean="0"/>
              <a:t>[1</a:t>
            </a:r>
            <a:r>
              <a:rPr lang="en-US" dirty="0"/>
              <a:t>]</a:t>
            </a:r>
            <a:r>
              <a:rPr lang="en-US" dirty="0" smtClean="0"/>
              <a:t> </a:t>
            </a:r>
            <a:r>
              <a:rPr lang="en-US" i="1" dirty="0"/>
              <a:t>India Transport Sector. </a:t>
            </a:r>
            <a:r>
              <a:rPr lang="en-US" dirty="0"/>
              <a:t>[Online]. Available: </a:t>
            </a:r>
            <a:r>
              <a:rPr lang="en-US" dirty="0">
                <a:hlinkClick r:id="rId2"/>
              </a:rPr>
              <a:t>http://web.worldbank.org/WBSITE/EXTERNAL/COUNTRIES/SOUTHASIAEXT/EXTSARREGTOPTRANSPORT/0,,</a:t>
            </a:r>
            <a:r>
              <a:rPr lang="en-US" dirty="0" smtClean="0">
                <a:hlinkClick r:id="rId2"/>
              </a:rPr>
              <a:t>contentMDK:20703625~menuPK:868822~pagePK:34004173~piPK:34003707~theSitePK:579598,00.html</a:t>
            </a:r>
            <a:endParaRPr lang="en-US" dirty="0" smtClean="0"/>
          </a:p>
          <a:p>
            <a:pPr marL="0" indent="0">
              <a:buNone/>
            </a:pPr>
            <a:r>
              <a:rPr lang="en-US" dirty="0" smtClean="0"/>
              <a:t> </a:t>
            </a:r>
            <a:endParaRPr lang="en-IN" dirty="0"/>
          </a:p>
          <a:p>
            <a:pPr marL="0" indent="0">
              <a:buNone/>
            </a:pPr>
            <a:r>
              <a:rPr lang="en-US" dirty="0" smtClean="0"/>
              <a:t>[2] </a:t>
            </a:r>
            <a:r>
              <a:rPr lang="en-US" dirty="0" err="1"/>
              <a:t>Rajeshwari</a:t>
            </a:r>
            <a:r>
              <a:rPr lang="en-US" dirty="0"/>
              <a:t> S., </a:t>
            </a:r>
            <a:r>
              <a:rPr lang="en-US" dirty="0" err="1"/>
              <a:t>SanthoshHebbar</a:t>
            </a:r>
            <a:r>
              <a:rPr lang="en-US" dirty="0"/>
              <a:t>, </a:t>
            </a:r>
            <a:r>
              <a:rPr lang="en-US" dirty="0" err="1"/>
              <a:t>Varaprasad</a:t>
            </a:r>
            <a:r>
              <a:rPr lang="en-US" dirty="0"/>
              <a:t> G., “Implementing Intelligent Traffic Control System for Congestion Control, Ambulance Clearance and Stolen </a:t>
            </a:r>
            <a:r>
              <a:rPr lang="en-US" dirty="0" smtClean="0"/>
              <a:t>Vehicle </a:t>
            </a:r>
            <a:r>
              <a:rPr lang="en-US" dirty="0"/>
              <a:t>Detection”, IEEE Sensors Journal, Vol.15, No.2, pp.1109-1113, 2015 </a:t>
            </a:r>
            <a:endParaRPr lang="en-US" dirty="0" smtClean="0"/>
          </a:p>
          <a:p>
            <a:endParaRPr lang="en-IN" dirty="0"/>
          </a:p>
          <a:p>
            <a:pPr marL="0" indent="0">
              <a:buNone/>
            </a:pPr>
            <a:r>
              <a:rPr lang="en-US" dirty="0" smtClean="0"/>
              <a:t>[3] </a:t>
            </a:r>
            <a:r>
              <a:rPr lang="en-US" dirty="0" err="1"/>
              <a:t>Moazzam</a:t>
            </a:r>
            <a:r>
              <a:rPr lang="en-US" dirty="0"/>
              <a:t>, K. Kamal, S. </a:t>
            </a:r>
            <a:r>
              <a:rPr lang="en-US" dirty="0" err="1"/>
              <a:t>Mathavan</a:t>
            </a:r>
            <a:r>
              <a:rPr lang="en-US" dirty="0"/>
              <a:t>, S. Usman, M. Rahman, “Metrology and Visualization of Potholes using the Microsoft Kinect Sensor”, </a:t>
            </a:r>
            <a:r>
              <a:rPr lang="en-US" i="1" dirty="0"/>
              <a:t>In Proceedings of IEEE Conference on Intelligent Transport System, </a:t>
            </a:r>
            <a:r>
              <a:rPr lang="en-US" dirty="0"/>
              <a:t>pp.1284-1291, 2013. </a:t>
            </a:r>
            <a:endParaRPr lang="en-US" dirty="0" smtClean="0"/>
          </a:p>
          <a:p>
            <a:endParaRPr lang="en-IN" dirty="0"/>
          </a:p>
          <a:p>
            <a:pPr marL="0" indent="0">
              <a:buNone/>
            </a:pPr>
            <a:r>
              <a:rPr lang="en-US" dirty="0" smtClean="0"/>
              <a:t>[4] </a:t>
            </a:r>
            <a:r>
              <a:rPr lang="en-US" dirty="0" err="1"/>
              <a:t>Sudarshan</a:t>
            </a:r>
            <a:r>
              <a:rPr lang="en-US" dirty="0"/>
              <a:t> S. Rode, </a:t>
            </a:r>
            <a:r>
              <a:rPr lang="en-US" dirty="0" err="1"/>
              <a:t>Shonil</a:t>
            </a:r>
            <a:r>
              <a:rPr lang="en-US" dirty="0"/>
              <a:t> Vijay, </a:t>
            </a:r>
            <a:r>
              <a:rPr lang="en-US" dirty="0" err="1"/>
              <a:t>PrakharGoyal</a:t>
            </a:r>
            <a:r>
              <a:rPr lang="en-US" dirty="0"/>
              <a:t>, </a:t>
            </a:r>
            <a:r>
              <a:rPr lang="en-US" dirty="0" err="1"/>
              <a:t>PurushottamKulkarni</a:t>
            </a:r>
            <a:r>
              <a:rPr lang="en-US" dirty="0"/>
              <a:t>, </a:t>
            </a:r>
            <a:r>
              <a:rPr lang="en-US" dirty="0" err="1"/>
              <a:t>KaviArya</a:t>
            </a:r>
            <a:r>
              <a:rPr lang="en-US" dirty="0"/>
              <a:t>, “Pothole Detection and Warning System”, </a:t>
            </a:r>
            <a:r>
              <a:rPr lang="en-US" i="1" dirty="0"/>
              <a:t>In Proceedings of International Conference on Electronic Computer Technology</a:t>
            </a:r>
            <a:r>
              <a:rPr lang="en-US" dirty="0"/>
              <a:t>, pp.286-290, 2009. </a:t>
            </a:r>
            <a:endParaRPr lang="en-IN" dirty="0"/>
          </a:p>
          <a:p>
            <a:pPr>
              <a:buNone/>
            </a:pPr>
            <a:endParaRPr lang="en-GB" dirty="0" smtClean="0"/>
          </a:p>
          <a:p>
            <a:endParaRPr lang="en-GB" dirty="0" smtClean="0"/>
          </a:p>
          <a:p>
            <a:endParaRPr lang="en-GB" dirty="0" smtClean="0"/>
          </a:p>
          <a:p>
            <a:pPr>
              <a:buNone/>
            </a:pPr>
            <a:endParaRPr lang="en-GB" dirty="0" smtClean="0"/>
          </a:p>
          <a:p>
            <a:endParaRPr lang="en-GB" dirty="0" smtClean="0"/>
          </a:p>
          <a:p>
            <a:endParaRPr lang="en-GB" dirty="0" smtClean="0"/>
          </a:p>
          <a:p>
            <a:pPr>
              <a:buNone/>
            </a:pPr>
            <a:endParaRPr lang="en-GB" dirty="0" smtClean="0"/>
          </a:p>
          <a:p>
            <a:endParaRPr lang="en-GB" dirty="0" smtClean="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[5] </a:t>
            </a:r>
            <a:r>
              <a:rPr lang="en-US" dirty="0"/>
              <a:t>He </a:t>
            </a:r>
            <a:r>
              <a:rPr lang="en-US" dirty="0" err="1"/>
              <a:t>Youquan</a:t>
            </a:r>
            <a:r>
              <a:rPr lang="en-US" dirty="0"/>
              <a:t>, Wang </a:t>
            </a:r>
            <a:r>
              <a:rPr lang="en-US" dirty="0" err="1"/>
              <a:t>Jian</a:t>
            </a:r>
            <a:r>
              <a:rPr lang="en-US" dirty="0"/>
              <a:t>, </a:t>
            </a:r>
            <a:r>
              <a:rPr lang="en-US" dirty="0" err="1"/>
              <a:t>QiuHanxing</a:t>
            </a:r>
            <a:r>
              <a:rPr lang="en-US" dirty="0"/>
              <a:t>, Zhang Wei, </a:t>
            </a:r>
            <a:r>
              <a:rPr lang="en-US" dirty="0" err="1"/>
              <a:t>XieJianfang</a:t>
            </a:r>
            <a:r>
              <a:rPr lang="en-US" dirty="0"/>
              <a:t>, “A Research of Pavement Potholes Detection Based on Three-Dimensional Project Transformation”, </a:t>
            </a:r>
            <a:r>
              <a:rPr lang="en-US" i="1" dirty="0"/>
              <a:t>In Proceedings of International Congress on Image and Signal Processing, </a:t>
            </a:r>
            <a:r>
              <a:rPr lang="en-US" dirty="0"/>
              <a:t>pp.1805-1808, 2011. </a:t>
            </a:r>
            <a:endParaRPr lang="en-US" dirty="0" smtClean="0"/>
          </a:p>
          <a:p>
            <a:endParaRPr lang="en-US" dirty="0"/>
          </a:p>
          <a:p>
            <a:pPr marL="0" indent="0">
              <a:buNone/>
            </a:pPr>
            <a:r>
              <a:rPr lang="en-US" dirty="0" smtClean="0"/>
              <a:t>[6] </a:t>
            </a:r>
            <a:r>
              <a:rPr lang="en-US" dirty="0"/>
              <a:t>Jin Lin, </a:t>
            </a:r>
            <a:r>
              <a:rPr lang="en-US" dirty="0" err="1"/>
              <a:t>Yayu</a:t>
            </a:r>
            <a:r>
              <a:rPr lang="en-US" dirty="0"/>
              <a:t> Liu, “Potholes Detection Based on SVM in the Pavement Distress Image”, </a:t>
            </a:r>
            <a:r>
              <a:rPr lang="en-US" i="1" dirty="0"/>
              <a:t>In Proceedings of International Symposium on Distributed Computing and Applications to Business, Engineering and Science</a:t>
            </a:r>
            <a:r>
              <a:rPr lang="en-US" dirty="0"/>
              <a:t>, pp.544-547,2010 </a:t>
            </a:r>
            <a:endParaRPr lang="en-US" dirty="0" smtClean="0"/>
          </a:p>
          <a:p>
            <a:endParaRPr lang="en-IN" dirty="0"/>
          </a:p>
          <a:p>
            <a:pPr marL="0" indent="0">
              <a:buNone/>
            </a:pPr>
            <a:r>
              <a:rPr lang="en-US" dirty="0" smtClean="0"/>
              <a:t>[7] </a:t>
            </a:r>
            <a:r>
              <a:rPr lang="en-US" dirty="0"/>
              <a:t>Faith </a:t>
            </a:r>
            <a:r>
              <a:rPr lang="en-US" dirty="0" err="1"/>
              <a:t>Orhan</a:t>
            </a:r>
            <a:r>
              <a:rPr lang="en-US" dirty="0"/>
              <a:t>, P. </a:t>
            </a:r>
            <a:r>
              <a:rPr lang="en-US" dirty="0" err="1"/>
              <a:t>ErhanEren</a:t>
            </a:r>
            <a:r>
              <a:rPr lang="en-US" dirty="0"/>
              <a:t>, “Road Hazard Detection and Sharing with Multimodal Sensor Analysis on Smartphones”, </a:t>
            </a:r>
            <a:r>
              <a:rPr lang="en-US" i="1" dirty="0"/>
              <a:t>In Proceedings of International Conference on Next Generation Mobile Apps, Services and Technologies, </a:t>
            </a:r>
            <a:r>
              <a:rPr lang="en-US" dirty="0"/>
              <a:t>pp. 56-61, 2013. </a:t>
            </a:r>
            <a:endParaRPr lang="en-US" dirty="0" smtClean="0"/>
          </a:p>
          <a:p>
            <a:endParaRPr lang="en-IN" dirty="0"/>
          </a:p>
          <a:p>
            <a:pPr marL="0" indent="0">
              <a:buNone/>
            </a:pPr>
            <a:r>
              <a:rPr lang="en-US" dirty="0" smtClean="0"/>
              <a:t>[8] </a:t>
            </a:r>
            <a:r>
              <a:rPr lang="en-US" dirty="0" err="1" smtClean="0"/>
              <a:t>ArtisMednis</a:t>
            </a:r>
            <a:r>
              <a:rPr lang="en-US" dirty="0"/>
              <a:t>, Girts </a:t>
            </a:r>
            <a:r>
              <a:rPr lang="en-US" dirty="0" err="1"/>
              <a:t>Strazdins</a:t>
            </a:r>
            <a:r>
              <a:rPr lang="en-US" dirty="0"/>
              <a:t>, </a:t>
            </a:r>
            <a:r>
              <a:rPr lang="en-US" dirty="0" err="1"/>
              <a:t>ReinholdsZviedris</a:t>
            </a:r>
            <a:r>
              <a:rPr lang="en-US" dirty="0"/>
              <a:t>, </a:t>
            </a:r>
            <a:r>
              <a:rPr lang="en-US" dirty="0" err="1"/>
              <a:t>GeorgijsKanonirs</a:t>
            </a:r>
            <a:r>
              <a:rPr lang="en-US" dirty="0"/>
              <a:t>, Leo </a:t>
            </a:r>
            <a:r>
              <a:rPr lang="en-US" dirty="0" err="1"/>
              <a:t>Selavo</a:t>
            </a:r>
            <a:r>
              <a:rPr lang="en-US" dirty="0"/>
              <a:t>, “Real Time Pothole Detection using Android Smartphones with Accelerometers”, </a:t>
            </a:r>
            <a:r>
              <a:rPr lang="en-US" i="1" dirty="0"/>
              <a:t>In Proceedings of Distributed Computing in Sensor Systems Workshop, </a:t>
            </a:r>
            <a:r>
              <a:rPr lang="en-US" dirty="0"/>
              <a:t>pp.1-6, 2011. </a:t>
            </a:r>
            <a:endParaRPr lang="en-IN" dirty="0"/>
          </a:p>
          <a:p>
            <a:endParaRPr lang="en-IN" dirty="0"/>
          </a:p>
          <a:p>
            <a:endParaRPr lang="en-GB" dirty="0"/>
          </a:p>
          <a:p>
            <a:endParaRPr lang="en-IN" dirty="0"/>
          </a:p>
        </p:txBody>
      </p:sp>
    </p:spTree>
    <p:extLst>
      <p:ext uri="{BB962C8B-B14F-4D97-AF65-F5344CB8AC3E}">
        <p14:creationId xmlns:p14="http://schemas.microsoft.com/office/powerpoint/2010/main" val="364539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[9] </a:t>
            </a:r>
            <a:r>
              <a:rPr lang="en-US" sz="2000" dirty="0"/>
              <a:t>Zhen Zhang, Xiao Ai, C. K. Chan and </a:t>
            </a:r>
            <a:r>
              <a:rPr lang="en-US" sz="2000" dirty="0" err="1"/>
              <a:t>NaimDahnoun</a:t>
            </a:r>
            <a:r>
              <a:rPr lang="en-US" sz="2000" dirty="0"/>
              <a:t>, </a:t>
            </a:r>
            <a:r>
              <a:rPr lang="en-US" sz="2000" i="1" dirty="0"/>
              <a:t>“</a:t>
            </a:r>
            <a:r>
              <a:rPr lang="en-US" sz="2000" dirty="0"/>
              <a:t>An Efficient Algorithm for Pothole Detection using Stereo Vision</a:t>
            </a:r>
            <a:r>
              <a:rPr lang="en-US" sz="2000" i="1" dirty="0"/>
              <a:t>”, In Proceedings of IEEE Conference on Acoustic, Speech and Signal Processing, </a:t>
            </a:r>
            <a:r>
              <a:rPr lang="en-US" sz="2000" dirty="0"/>
              <a:t>pp.564-568, 2014. </a:t>
            </a:r>
            <a:endParaRPr lang="en-US" sz="2000" dirty="0" smtClean="0"/>
          </a:p>
          <a:p>
            <a:endParaRPr lang="en-IN" sz="2000" dirty="0"/>
          </a:p>
          <a:p>
            <a:pPr marL="0" indent="0">
              <a:buNone/>
            </a:pPr>
            <a:r>
              <a:rPr lang="en-US" sz="2000" dirty="0" smtClean="0"/>
              <a:t>[10] </a:t>
            </a:r>
            <a:r>
              <a:rPr lang="en-US" sz="2000" dirty="0" err="1"/>
              <a:t>MirceaStrutu</a:t>
            </a:r>
            <a:r>
              <a:rPr lang="en-US" sz="2000" dirty="0"/>
              <a:t>, </a:t>
            </a:r>
            <a:r>
              <a:rPr lang="en-US" sz="2000" dirty="0" err="1"/>
              <a:t>GrigoreStamatescu</a:t>
            </a:r>
            <a:r>
              <a:rPr lang="en-US" sz="2000" dirty="0"/>
              <a:t>, Dan </a:t>
            </a:r>
            <a:r>
              <a:rPr lang="en-US" sz="2000" dirty="0" err="1"/>
              <a:t>Popescu</a:t>
            </a:r>
            <a:r>
              <a:rPr lang="en-US" sz="2000" dirty="0"/>
              <a:t>, “A Mobile Sensor Network Based Road Surface Monitoring System”, </a:t>
            </a:r>
            <a:r>
              <a:rPr lang="en-US" sz="2000" i="1" dirty="0"/>
              <a:t>In Proceedings of IEEE Conference on System Theory, Control and Computing, </a:t>
            </a:r>
            <a:r>
              <a:rPr lang="en-US" sz="2000" dirty="0"/>
              <a:t>pp.630–634, 2013. </a:t>
            </a:r>
            <a:endParaRPr lang="en-US" sz="2000" dirty="0" smtClean="0"/>
          </a:p>
          <a:p>
            <a:endParaRPr lang="en-IN" sz="2000" dirty="0"/>
          </a:p>
          <a:p>
            <a:pPr marL="0" indent="0">
              <a:buNone/>
            </a:pPr>
            <a:r>
              <a:rPr lang="en-US" sz="2000" dirty="0" smtClean="0"/>
              <a:t>[11] </a:t>
            </a:r>
            <a:r>
              <a:rPr lang="en-US" sz="2000" dirty="0" err="1"/>
              <a:t>SachinBharadwaj</a:t>
            </a:r>
            <a:r>
              <a:rPr lang="en-US" sz="2000" dirty="0"/>
              <a:t>, </a:t>
            </a:r>
            <a:r>
              <a:rPr lang="en-US" sz="2000" dirty="0" err="1"/>
              <a:t>Sundra</a:t>
            </a:r>
            <a:r>
              <a:rPr lang="en-US" sz="2000" dirty="0"/>
              <a:t> Murthy, </a:t>
            </a:r>
            <a:r>
              <a:rPr lang="en-US" sz="2000" dirty="0" err="1"/>
              <a:t>GollaVaraprasad</a:t>
            </a:r>
            <a:r>
              <a:rPr lang="en-US" sz="2000" dirty="0"/>
              <a:t> “Detection of potholes in autonomous vehicle”, </a:t>
            </a:r>
            <a:r>
              <a:rPr lang="en-US" sz="2000" i="1" dirty="0"/>
              <a:t>IET Intelligent Transport Systems</a:t>
            </a:r>
            <a:r>
              <a:rPr lang="en-US" sz="2000" dirty="0"/>
              <a:t>, Vol.8, No.6, pp.543-549, 2013.</a:t>
            </a:r>
            <a:endParaRPr lang="en-IN" sz="2000" dirty="0"/>
          </a:p>
          <a:p>
            <a:endParaRPr lang="en-GB" dirty="0"/>
          </a:p>
          <a:p>
            <a:endParaRPr lang="en-IN" dirty="0"/>
          </a:p>
        </p:txBody>
      </p:sp>
    </p:spTree>
    <p:extLst>
      <p:ext uri="{BB962C8B-B14F-4D97-AF65-F5344CB8AC3E}">
        <p14:creationId xmlns:p14="http://schemas.microsoft.com/office/powerpoint/2010/main" val="213831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Acceptance Certification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3352" y="1143000"/>
            <a:ext cx="7006896"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4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US" sz="2000" dirty="0"/>
              <a:t>Simultaneously, our system incorporates RF transmitters strategically placed on road humps, communicating seamlessly with RF receivers within vehicles. As a vehicle approaches a hump, the system triggers instant notifications, alerting drivers through audible signals and visual warnings on an LCD display.</a:t>
            </a:r>
            <a:r>
              <a:rPr lang="en-US" sz="2000" dirty="0" smtClean="0"/>
              <a:t>. </a:t>
            </a:r>
          </a:p>
          <a:p>
            <a:endParaRPr lang="en-US" sz="2000" dirty="0"/>
          </a:p>
          <a:p>
            <a:r>
              <a:rPr lang="en-US" sz="2000" dirty="0"/>
              <a:t>advanced potholes and humps notification system apart is its commitment to cost-effectiveness without compromising on efficiency. The integration of low-cost ultrasonic sensors ensures a practical and scalable solution that can be readily implemented in various settings</a:t>
            </a:r>
            <a:r>
              <a:rPr lang="en-US" sz="2000" dirty="0" smtClean="0"/>
              <a:t>.</a:t>
            </a:r>
          </a:p>
          <a:p>
            <a:endParaRPr lang="en-US" sz="2000" dirty="0"/>
          </a:p>
          <a:p>
            <a:r>
              <a:rPr lang="en-US" sz="2000" dirty="0"/>
              <a:t>In this era of interconnected smart technologies, our project aligns with the transformative potential of </a:t>
            </a:r>
            <a:r>
              <a:rPr lang="en-US" sz="2000" dirty="0" err="1"/>
              <a:t>IoT</a:t>
            </a:r>
            <a:r>
              <a:rPr lang="en-US" sz="2000" dirty="0"/>
              <a:t>, contributing to a safer and more efficient road network. </a:t>
            </a:r>
            <a:endParaRPr lang="en-US" sz="2000" dirty="0" smtClean="0"/>
          </a:p>
          <a:p>
            <a:pPr marL="0" indent="0">
              <a:buNone/>
            </a:pPr>
            <a:endParaRPr lang="en-GB" sz="2000" dirty="0" smtClean="0"/>
          </a:p>
          <a:p>
            <a:r>
              <a:rPr lang="en-US" sz="2000" dirty="0" smtClean="0"/>
              <a:t>Furthermore, </a:t>
            </a:r>
            <a:r>
              <a:rPr lang="en-US" sz="2000" dirty="0"/>
              <a:t>our system leverages the power of the Internet of Things (</a:t>
            </a:r>
            <a:r>
              <a:rPr lang="en-US" sz="2000" dirty="0" err="1"/>
              <a:t>IoT</a:t>
            </a:r>
            <a:r>
              <a:rPr lang="en-US" sz="2000" dirty="0"/>
              <a:t>) by transmitting real-time data to the cloud via WIFI, accessible to drivers through a dedicated mobile application.</a:t>
            </a:r>
            <a:r>
              <a:rPr lang="en-US" sz="2000" dirty="0" smtClean="0"/>
              <a:t>. </a:t>
            </a:r>
            <a:endParaRPr lang="en-GB" sz="2000" dirty="0"/>
          </a:p>
        </p:txBody>
      </p:sp>
    </p:spTree>
    <p:extLst>
      <p:ext uri="{BB962C8B-B14F-4D97-AF65-F5344CB8AC3E}">
        <p14:creationId xmlns:p14="http://schemas.microsoft.com/office/powerpoint/2010/main" val="248276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Content Placeholder 2"/>
          <p:cNvSpPr>
            <a:spLocks noGrp="1"/>
          </p:cNvSpPr>
          <p:nvPr>
            <p:ph idx="1"/>
          </p:nvPr>
        </p:nvSpPr>
        <p:spPr/>
        <p:txBody>
          <a:bodyPr>
            <a:normAutofit fontScale="85000" lnSpcReduction="10000"/>
          </a:bodyPr>
          <a:lstStyle/>
          <a:p>
            <a:r>
              <a:rPr lang="en-US" sz="2200" dirty="0"/>
              <a:t>He </a:t>
            </a:r>
            <a:r>
              <a:rPr lang="en-US" sz="2200" dirty="0" err="1"/>
              <a:t>Youquan</a:t>
            </a:r>
            <a:r>
              <a:rPr lang="en-US" sz="2200" dirty="0"/>
              <a:t>, Wang </a:t>
            </a:r>
            <a:r>
              <a:rPr lang="en-US" sz="2200" dirty="0" err="1"/>
              <a:t>Jian</a:t>
            </a:r>
            <a:r>
              <a:rPr lang="en-US" sz="2200" dirty="0"/>
              <a:t>, </a:t>
            </a:r>
            <a:r>
              <a:rPr lang="en-US" sz="2200" dirty="0" err="1"/>
              <a:t>QiuHanxing</a:t>
            </a:r>
            <a:r>
              <a:rPr lang="en-US" sz="2200" dirty="0"/>
              <a:t>, Zhang Wei, </a:t>
            </a:r>
            <a:r>
              <a:rPr lang="en-US" sz="2200" dirty="0" err="1"/>
              <a:t>XieJianfang</a:t>
            </a:r>
            <a:r>
              <a:rPr lang="en-US" sz="2200" dirty="0"/>
              <a:t>, “A Research of Pavement Potholes Detection Based on Three-Dimensional Project Transformation”, In Proceedings of International Congress on Image and Signal Processing, pp.1805-1808, 2011.**</a:t>
            </a:r>
            <a:endParaRPr lang="en-IN" sz="2200" dirty="0"/>
          </a:p>
          <a:p>
            <a:endParaRPr lang="en-US" dirty="0" smtClean="0"/>
          </a:p>
          <a:p>
            <a:r>
              <a:rPr lang="en-US" dirty="0" err="1"/>
              <a:t>MirceaStrutu</a:t>
            </a:r>
            <a:r>
              <a:rPr lang="en-US" dirty="0"/>
              <a:t>, </a:t>
            </a:r>
            <a:r>
              <a:rPr lang="en-US" dirty="0" err="1"/>
              <a:t>GrigoreStamatescu</a:t>
            </a:r>
            <a:r>
              <a:rPr lang="en-US" dirty="0"/>
              <a:t>, Dan </a:t>
            </a:r>
            <a:r>
              <a:rPr lang="en-US" dirty="0" err="1"/>
              <a:t>Popescu</a:t>
            </a:r>
            <a:r>
              <a:rPr lang="en-US" dirty="0"/>
              <a:t>, “A Mobile Sensor Network Based Road Surface Monitoring System”, In Proceedings of IEEE Conference on System Theory, Control and Computing, pp.630–634, 2013.</a:t>
            </a:r>
            <a:r>
              <a:rPr lang="en-US" dirty="0" smtClean="0"/>
              <a:t> </a:t>
            </a:r>
          </a:p>
          <a:p>
            <a:endParaRPr lang="en-US" dirty="0" smtClean="0"/>
          </a:p>
          <a:p>
            <a:r>
              <a:rPr lang="en-US" dirty="0" err="1"/>
              <a:t>Moazzam</a:t>
            </a:r>
            <a:r>
              <a:rPr lang="en-US" dirty="0"/>
              <a:t>, K. Kamal, S. </a:t>
            </a:r>
            <a:r>
              <a:rPr lang="en-US" dirty="0" err="1"/>
              <a:t>Mathavan</a:t>
            </a:r>
            <a:r>
              <a:rPr lang="en-US" dirty="0"/>
              <a:t>, S. Usman, M. Rahman, “Metrology and Visualization of Potholes using the Microsoft Kinect Sensor”, In Proceedings of IEEE Conference on Intelligent Transport System, pp.1284-1291, </a:t>
            </a:r>
            <a:r>
              <a:rPr lang="en-US" dirty="0" smtClean="0"/>
              <a:t>2013</a:t>
            </a:r>
          </a:p>
          <a:p>
            <a:pPr marL="0" indent="0">
              <a:buNone/>
            </a:pPr>
            <a:endParaRPr lang="en-US" dirty="0" smtClean="0"/>
          </a:p>
          <a:p>
            <a:r>
              <a:rPr lang="en-US" dirty="0" smtClean="0"/>
              <a:t>powerful simulation tools (Gupta et al., 2020), allowing researchers to study the impact of different navigation strategies on traffic flow.</a:t>
            </a:r>
            <a:endParaRPr lang="en-GB" dirty="0"/>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Content Placeholder 2"/>
          <p:cNvSpPr>
            <a:spLocks noGrp="1"/>
          </p:cNvSpPr>
          <p:nvPr>
            <p:ph idx="1"/>
          </p:nvPr>
        </p:nvSpPr>
        <p:spPr/>
        <p:txBody>
          <a:bodyPr>
            <a:normAutofit fontScale="92500" lnSpcReduction="10000"/>
          </a:bodyPr>
          <a:lstStyle/>
          <a:p>
            <a:r>
              <a:rPr lang="en-US" dirty="0" smtClean="0"/>
              <a:t>The foundation of advanced traffic navigation systems lies in the broader context of Intelligent Transportation Systems (ITS).</a:t>
            </a:r>
          </a:p>
          <a:p>
            <a:endParaRPr lang="en-US" dirty="0" smtClean="0"/>
          </a:p>
          <a:p>
            <a:r>
              <a:rPr lang="en-US" dirty="0" smtClean="0"/>
              <a:t> Researchers (Smith et al., 2017) define ITS as an integrated framework that employs various technologies, including GPS, RFID, communication protocols, sensors, and data analytics, to enable efficient transportation. </a:t>
            </a:r>
          </a:p>
          <a:p>
            <a:endParaRPr lang="en-US" dirty="0" smtClean="0"/>
          </a:p>
          <a:p>
            <a:r>
              <a:rPr lang="en-US" dirty="0" smtClean="0"/>
              <a:t>This framework serves as the backbone for the development of advanced navigation solutions.</a:t>
            </a:r>
          </a:p>
          <a:p>
            <a:endParaRPr lang="en-US" dirty="0" smtClean="0"/>
          </a:p>
          <a:p>
            <a:r>
              <a:rPr lang="en-US" dirty="0" smtClean="0"/>
              <a:t>The advent of vehicle-to-infrastructure communication is transforming traditional navigation systems. Dedicated Short Range Communication (DSRC) and Cellular Vehicle-to-Everything (C-V2X). </a:t>
            </a:r>
            <a:endParaRPr lang="en-GB" dirty="0"/>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EA498-20FC-D20D-4FE9-A72262EBC66E}"/>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 xmlns:a16="http://schemas.microsoft.com/office/drawing/2014/main" id="{205FAE82-8F92-8357-F036-DCCD0A8576FB}"/>
              </a:ext>
            </a:extLst>
          </p:cNvPr>
          <p:cNvSpPr>
            <a:spLocks noGrp="1"/>
          </p:cNvSpPr>
          <p:nvPr>
            <p:ph idx="1"/>
          </p:nvPr>
        </p:nvSpPr>
        <p:spPr>
          <a:xfrm>
            <a:off x="812800" y="1143001"/>
            <a:ext cx="10668000" cy="5179421"/>
          </a:xfrm>
        </p:spPr>
        <p:txBody>
          <a:bodyPr>
            <a:normAutofit/>
          </a:bodyPr>
          <a:lstStyle/>
          <a:p>
            <a:pPr algn="just"/>
            <a:r>
              <a:rPr lang="en-US" sz="2000" b="1" dirty="0" smtClean="0"/>
              <a:t>Accuracy </a:t>
            </a:r>
            <a:r>
              <a:rPr lang="en-US" sz="2000" b="1" dirty="0"/>
              <a:t>Improvement</a:t>
            </a:r>
            <a:r>
              <a:rPr lang="en-US" sz="2000" dirty="0"/>
              <a:t> :</a:t>
            </a:r>
            <a:endParaRPr lang="en-IN" sz="2000" dirty="0"/>
          </a:p>
          <a:p>
            <a:pPr marL="0" indent="0" algn="just">
              <a:buNone/>
            </a:pPr>
            <a:r>
              <a:rPr lang="en-US" sz="2000" dirty="0" smtClean="0"/>
              <a:t>Many </a:t>
            </a:r>
            <a:r>
              <a:rPr lang="en-US" sz="2000" dirty="0"/>
              <a:t>current systems may lack precision in identifying potholes and humps, </a:t>
            </a:r>
            <a:r>
              <a:rPr lang="en-US" sz="2000" dirty="0" smtClean="0"/>
              <a:t>       leading </a:t>
            </a:r>
            <a:r>
              <a:rPr lang="en-US" sz="2000" dirty="0"/>
              <a:t>to false positives or negatives. Enhancing the accuracy of detection is a critical research area.</a:t>
            </a:r>
            <a:endParaRPr lang="en-IN" sz="2000" dirty="0"/>
          </a:p>
          <a:p>
            <a:pPr marL="0" indent="0" algn="just">
              <a:buNone/>
            </a:pPr>
            <a:r>
              <a:rPr lang="en-US" sz="2000" dirty="0"/>
              <a:t> </a:t>
            </a:r>
            <a:endParaRPr lang="en-IN" sz="2000" dirty="0"/>
          </a:p>
          <a:p>
            <a:pPr algn="just"/>
            <a:r>
              <a:rPr lang="en-US" sz="2000" b="1" dirty="0" smtClean="0"/>
              <a:t>Real-time </a:t>
            </a:r>
            <a:r>
              <a:rPr lang="en-US" sz="2000" b="1" dirty="0"/>
              <a:t>Data Processing</a:t>
            </a:r>
            <a:r>
              <a:rPr lang="en-US" sz="2000" dirty="0"/>
              <a:t> : </a:t>
            </a:r>
            <a:endParaRPr lang="en-IN" sz="2000" dirty="0"/>
          </a:p>
          <a:p>
            <a:pPr marL="0" indent="0" algn="just">
              <a:buNone/>
            </a:pPr>
            <a:r>
              <a:rPr lang="en-US" sz="2000" dirty="0" smtClean="0"/>
              <a:t>Some </a:t>
            </a:r>
            <a:r>
              <a:rPr lang="en-US" sz="2000" dirty="0"/>
              <a:t>methods might face challenges in processing data in real-time, impacting the timely notification of road hazards to drivers. Exploring efficient real-time processing techniques is essential.</a:t>
            </a:r>
            <a:endParaRPr lang="en-IN" sz="2000" dirty="0"/>
          </a:p>
          <a:p>
            <a:pPr marL="0" indent="0" algn="just">
              <a:buNone/>
            </a:pPr>
            <a:r>
              <a:rPr lang="en-US" sz="2000" dirty="0"/>
              <a:t> </a:t>
            </a:r>
            <a:endParaRPr lang="en-IN" sz="2000" dirty="0"/>
          </a:p>
          <a:p>
            <a:pPr algn="just"/>
            <a:r>
              <a:rPr lang="en-US" sz="2000" b="1" dirty="0" smtClean="0"/>
              <a:t> </a:t>
            </a:r>
            <a:r>
              <a:rPr lang="en-US" sz="2000" b="1" dirty="0"/>
              <a:t>Adaptability to Road Conditions:</a:t>
            </a:r>
            <a:endParaRPr lang="en-IN" sz="2000" dirty="0"/>
          </a:p>
          <a:p>
            <a:pPr marL="0" indent="0" algn="just">
              <a:buNone/>
            </a:pPr>
            <a:r>
              <a:rPr lang="en-US" sz="2000" dirty="0"/>
              <a:t>Current systems may struggle to adapt to diverse road conditions, weather, and lighting variations. Research should focus on developing robust algorithms that perform well under different circumstances.</a:t>
            </a:r>
            <a:endParaRPr lang="en-IN" sz="2000" dirty="0"/>
          </a:p>
          <a:p>
            <a:pPr marL="0" indent="0" algn="just">
              <a:buNone/>
            </a:pPr>
            <a:r>
              <a:rPr lang="en-US" sz="2000" dirty="0"/>
              <a:t> </a:t>
            </a:r>
            <a:endParaRPr lang="en-IN" sz="2000" dirty="0"/>
          </a:p>
        </p:txBody>
      </p:sp>
    </p:spTree>
    <p:extLst>
      <p:ext uri="{BB962C8B-B14F-4D97-AF65-F5344CB8AC3E}">
        <p14:creationId xmlns:p14="http://schemas.microsoft.com/office/powerpoint/2010/main" val="42640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EA498-20FC-D20D-4FE9-A72262EBC66E}"/>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 xmlns:a16="http://schemas.microsoft.com/office/drawing/2014/main" id="{205FAE82-8F92-8357-F036-DCCD0A8576FB}"/>
              </a:ext>
            </a:extLst>
          </p:cNvPr>
          <p:cNvSpPr>
            <a:spLocks noGrp="1"/>
          </p:cNvSpPr>
          <p:nvPr>
            <p:ph idx="1"/>
          </p:nvPr>
        </p:nvSpPr>
        <p:spPr>
          <a:xfrm>
            <a:off x="812800" y="1143001"/>
            <a:ext cx="10668000" cy="5179421"/>
          </a:xfrm>
        </p:spPr>
        <p:txBody>
          <a:bodyPr>
            <a:normAutofit/>
          </a:bodyPr>
          <a:lstStyle/>
          <a:p>
            <a:pPr algn="just"/>
            <a:r>
              <a:rPr lang="en-US" sz="2000" b="1" dirty="0"/>
              <a:t>Cost-effective Sensor Integration:</a:t>
            </a:r>
            <a:endParaRPr lang="en-IN" sz="2000" dirty="0"/>
          </a:p>
          <a:p>
            <a:pPr marL="0" indent="0" algn="just">
              <a:buNone/>
            </a:pPr>
            <a:r>
              <a:rPr lang="en-US" sz="2000" dirty="0"/>
              <a:t>Investigating cost-effective sensor solutions that can be easily integrated into existing road infrastructure is crucial for widespread implementation and scalability.</a:t>
            </a:r>
            <a:endParaRPr lang="en-IN" sz="2000" dirty="0"/>
          </a:p>
          <a:p>
            <a:pPr marL="0" indent="0" algn="just">
              <a:buNone/>
            </a:pPr>
            <a:r>
              <a:rPr lang="en-US" sz="2000" dirty="0"/>
              <a:t> </a:t>
            </a:r>
            <a:endParaRPr lang="en-IN" sz="2000" dirty="0"/>
          </a:p>
          <a:p>
            <a:r>
              <a:rPr lang="en-US" sz="2000" b="1" dirty="0"/>
              <a:t>User-Friendly Notifications:</a:t>
            </a:r>
          </a:p>
          <a:p>
            <a:pPr marL="0" indent="0">
              <a:buNone/>
            </a:pPr>
            <a:r>
              <a:rPr lang="en-US" sz="2000" dirty="0"/>
              <a:t>Understanding the optimal ways to notify drivers about road hazards without causing distraction or confusion is vital for user acceptance and safety.</a:t>
            </a:r>
          </a:p>
          <a:p>
            <a:pPr marL="0" indent="0" algn="just">
              <a:buNone/>
            </a:pPr>
            <a:r>
              <a:rPr lang="en-US" sz="2000" dirty="0"/>
              <a:t> </a:t>
            </a:r>
            <a:endParaRPr lang="en-IN" sz="2000" dirty="0"/>
          </a:p>
          <a:p>
            <a:r>
              <a:rPr lang="en-US" sz="2000" dirty="0"/>
              <a:t> </a:t>
            </a:r>
            <a:r>
              <a:rPr lang="en-US" sz="2000" b="1" dirty="0"/>
              <a:t>Integration with Autonomous Vehicles:</a:t>
            </a:r>
          </a:p>
          <a:p>
            <a:pPr marL="0" indent="0">
              <a:buNone/>
            </a:pPr>
            <a:r>
              <a:rPr lang="en-US" sz="2000" dirty="0"/>
              <a:t>Future research should explore the seamless integration of pothole and hump detection systems with autonomous vehicles to enhance road safety and navigation.</a:t>
            </a:r>
            <a:endParaRPr lang="en-IN" sz="2000" dirty="0"/>
          </a:p>
          <a:p>
            <a:pPr marL="0" indent="0" algn="just">
              <a:buNone/>
            </a:pPr>
            <a:endParaRPr lang="en-IN" sz="2000" dirty="0"/>
          </a:p>
        </p:txBody>
      </p:sp>
    </p:spTree>
    <p:extLst>
      <p:ext uri="{BB962C8B-B14F-4D97-AF65-F5344CB8AC3E}">
        <p14:creationId xmlns:p14="http://schemas.microsoft.com/office/powerpoint/2010/main" val="188492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EA498-20FC-D20D-4FE9-A72262EBC66E}"/>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 xmlns:a16="http://schemas.microsoft.com/office/drawing/2014/main" id="{205FAE82-8F92-8357-F036-DCCD0A8576FB}"/>
              </a:ext>
            </a:extLst>
          </p:cNvPr>
          <p:cNvSpPr>
            <a:spLocks noGrp="1"/>
          </p:cNvSpPr>
          <p:nvPr>
            <p:ph idx="1"/>
          </p:nvPr>
        </p:nvSpPr>
        <p:spPr>
          <a:xfrm>
            <a:off x="706268" y="1081522"/>
            <a:ext cx="10668000" cy="5179421"/>
          </a:xfrm>
        </p:spPr>
        <p:txBody>
          <a:bodyPr>
            <a:normAutofit/>
          </a:bodyPr>
          <a:lstStyle/>
          <a:p>
            <a:r>
              <a:rPr lang="en-US" sz="2000" b="1" dirty="0" smtClean="0"/>
              <a:t>Network </a:t>
            </a:r>
            <a:r>
              <a:rPr lang="en-US" sz="2000" b="1" dirty="0"/>
              <a:t>Security and Reliability:</a:t>
            </a:r>
            <a:endParaRPr lang="en-IN" sz="2000" dirty="0"/>
          </a:p>
          <a:p>
            <a:pPr marL="0" indent="0">
              <a:buNone/>
            </a:pPr>
            <a:r>
              <a:rPr lang="en-US" sz="2000" dirty="0"/>
              <a:t>Ensuring the security and reliability of the communication network between the road infrastructure, sensors, and drivers is essential to prevent malicious interference and ensure system dependability.</a:t>
            </a:r>
            <a:endParaRPr lang="en-IN" sz="2000" dirty="0"/>
          </a:p>
          <a:p>
            <a:pPr marL="0" indent="0">
              <a:buNone/>
            </a:pPr>
            <a:r>
              <a:rPr lang="en-US" sz="2000" dirty="0"/>
              <a:t>	</a:t>
            </a:r>
            <a:endParaRPr lang="en-IN" sz="2000" dirty="0" smtClean="0"/>
          </a:p>
          <a:p>
            <a:r>
              <a:rPr lang="en-US" sz="2000" b="1" dirty="0" smtClean="0"/>
              <a:t>Long-Term System Maintenance</a:t>
            </a:r>
            <a:r>
              <a:rPr lang="en-US" sz="2000" dirty="0" smtClean="0"/>
              <a:t>:</a:t>
            </a:r>
            <a:endParaRPr lang="en-IN" sz="2000" dirty="0" smtClean="0"/>
          </a:p>
          <a:p>
            <a:pPr marL="0" indent="0">
              <a:buNone/>
            </a:pPr>
            <a:r>
              <a:rPr lang="en-US" sz="2000" dirty="0" smtClean="0"/>
              <a:t>Research </a:t>
            </a:r>
            <a:r>
              <a:rPr lang="en-US" sz="2000" dirty="0"/>
              <a:t>could focus on developing systems that require minimal maintenance over extended periods to ensure sustainability and avoid frequent disruptions</a:t>
            </a:r>
            <a:r>
              <a:rPr lang="en-US" sz="2000" dirty="0" smtClean="0"/>
              <a:t>.</a:t>
            </a:r>
            <a:r>
              <a:rPr lang="en-US" sz="2000" dirty="0"/>
              <a:t> </a:t>
            </a:r>
            <a:endParaRPr lang="en-US" sz="2000" dirty="0" smtClean="0"/>
          </a:p>
          <a:p>
            <a:pPr marL="0" indent="0">
              <a:buNone/>
            </a:pPr>
            <a:endParaRPr lang="en-IN" sz="2000" dirty="0"/>
          </a:p>
          <a:p>
            <a:r>
              <a:rPr lang="en-US" sz="2000" dirty="0"/>
              <a:t>Addressing these research gaps would contribute to the development of more effective and reliable Automatic Detection and Notification systems for road hazards.</a:t>
            </a:r>
            <a:endParaRPr lang="en-IN" sz="2000" dirty="0"/>
          </a:p>
          <a:p>
            <a:pPr algn="just"/>
            <a:endParaRPr lang="en-IN" sz="2000" dirty="0"/>
          </a:p>
        </p:txBody>
      </p:sp>
    </p:spTree>
    <p:extLst>
      <p:ext uri="{BB962C8B-B14F-4D97-AF65-F5344CB8AC3E}">
        <p14:creationId xmlns:p14="http://schemas.microsoft.com/office/powerpoint/2010/main" val="32626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0C915-C59F-7D9D-71B9-48D1F6375EFF}"/>
              </a:ext>
            </a:extLst>
          </p:cNvPr>
          <p:cNvSpPr>
            <a:spLocks noGrp="1"/>
          </p:cNvSpPr>
          <p:nvPr>
            <p:ph type="title"/>
          </p:nvPr>
        </p:nvSpPr>
        <p:spPr/>
        <p:txBody>
          <a:bodyPr/>
          <a:lstStyle/>
          <a:p>
            <a:r>
              <a:rPr lang="en-GB" dirty="0"/>
              <a:t>Methodology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734" y="1478946"/>
            <a:ext cx="9288171" cy="4213465"/>
          </a:xfrm>
        </p:spPr>
      </p:pic>
    </p:spTree>
    <p:extLst>
      <p:ext uri="{BB962C8B-B14F-4D97-AF65-F5344CB8AC3E}">
        <p14:creationId xmlns:p14="http://schemas.microsoft.com/office/powerpoint/2010/main" val="33232598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1241</TotalTime>
  <Words>2126</Words>
  <Application>Microsoft Office PowerPoint</Application>
  <PresentationFormat>Widescreen</PresentationFormat>
  <Paragraphs>200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Bookman Old Style</vt:lpstr>
      <vt:lpstr>Söhne</vt:lpstr>
      <vt:lpstr>Times New Roman</vt:lpstr>
      <vt:lpstr>Verdana</vt:lpstr>
      <vt:lpstr>Bioinformatics</vt:lpstr>
      <vt:lpstr>PROJECT TITLE : ADVANCE TRAFFIC NAVIGATION     SYSTEM</vt:lpstr>
      <vt:lpstr>Introduction</vt:lpstr>
      <vt:lpstr>Introduction</vt:lpstr>
      <vt:lpstr>Literature Review</vt:lpstr>
      <vt:lpstr>Literature Review</vt:lpstr>
      <vt:lpstr>Research Gaps Identified</vt:lpstr>
      <vt:lpstr>Research Gaps Identified</vt:lpstr>
      <vt:lpstr>Research Gaps Identified</vt:lpstr>
      <vt:lpstr>Methodology</vt:lpstr>
      <vt:lpstr>Methodology</vt:lpstr>
      <vt:lpstr>Proposed Method</vt:lpstr>
      <vt:lpstr>Proposed Method</vt:lpstr>
      <vt:lpstr>Objectives</vt:lpstr>
      <vt:lpstr>ARCHITECTURE OF CLOUD</vt:lpstr>
      <vt:lpstr>ARCHITECTURE OF CLOUD</vt:lpstr>
      <vt:lpstr>System Design</vt:lpstr>
      <vt:lpstr>System Design</vt:lpstr>
      <vt:lpstr>System Design</vt:lpstr>
      <vt:lpstr>Timeline of the Project :</vt:lpstr>
      <vt:lpstr>Outcomes</vt:lpstr>
      <vt:lpstr>Expected Outcomes</vt:lpstr>
      <vt:lpstr>Conclusion</vt:lpstr>
      <vt:lpstr>Conclusion</vt:lpstr>
      <vt:lpstr>References</vt:lpstr>
      <vt:lpstr>References</vt:lpstr>
      <vt:lpstr>References</vt:lpstr>
      <vt:lpstr>Acceptance Certification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ABDUL BAYEES</cp:lastModifiedBy>
  <cp:revision>56</cp:revision>
  <dcterms:created xsi:type="dcterms:W3CDTF">2023-03-16T03:26:27Z</dcterms:created>
  <dcterms:modified xsi:type="dcterms:W3CDTF">2024-01-13T18:51:35Z</dcterms:modified>
</cp:coreProperties>
</file>