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en-US" altLang="zh-CN" dirty="0" smtClean="0"/>
              <a:t> Viterbi</a:t>
            </a:r>
            <a:r>
              <a:rPr lang="zh-CN" altLang="en-US" dirty="0" smtClean="0"/>
              <a:t>解码示例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张月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 smtClean="0"/>
              <a:t>李正华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25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转移概率（不考虑终止词性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词性集</a:t>
            </a:r>
            <a:r>
              <a:rPr lang="en-US" altLang="zh-CN" dirty="0" smtClean="0"/>
              <a:t>={ DT , P , N , V </a:t>
            </a:r>
            <a:r>
              <a:rPr lang="en-US" altLang="zh-CN" dirty="0" smtClean="0"/>
              <a:t>}</a:t>
            </a:r>
            <a:r>
              <a:rPr lang="zh-CN" altLang="en-US" dirty="0" smtClean="0"/>
              <a:t> *表示初始词性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输入句子为：</a:t>
            </a:r>
            <a:r>
              <a:rPr lang="en-US" altLang="zh-CN" dirty="0" smtClean="0"/>
              <a:t>The bear is on the move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52052"/>
              </p:ext>
            </p:extLst>
          </p:nvPr>
        </p:nvGraphicFramePr>
        <p:xfrm>
          <a:off x="2004302" y="2420888"/>
          <a:ext cx="5080000" cy="331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60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词性</a:t>
                      </a:r>
                      <a:r>
                        <a:rPr lang="en-US" altLang="zh-CN" sz="2400" dirty="0" err="1" smtClean="0"/>
                        <a:t>i</a:t>
                      </a:r>
                      <a:r>
                        <a:rPr lang="zh-CN" altLang="en-US" sz="2400" dirty="0" smtClean="0"/>
                        <a:t>在词性</a:t>
                      </a:r>
                      <a:r>
                        <a:rPr lang="en-US" altLang="zh-CN" sz="2400" dirty="0" smtClean="0"/>
                        <a:t>j</a:t>
                      </a:r>
                      <a:r>
                        <a:rPr lang="zh-CN" altLang="en-US" sz="2400" dirty="0" smtClean="0"/>
                        <a:t>后面出现的概率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          j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*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2008757" y="2996952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0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发射概率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词性集</a:t>
            </a:r>
            <a:r>
              <a:rPr lang="en-US" altLang="zh-CN" dirty="0" smtClean="0"/>
              <a:t>={ DT , P , N , V }</a:t>
            </a:r>
          </a:p>
          <a:p>
            <a:pPr marL="0" indent="0">
              <a:buNone/>
            </a:pPr>
            <a:r>
              <a:rPr lang="zh-CN" altLang="en-US" dirty="0" smtClean="0"/>
              <a:t>输入句子为：</a:t>
            </a:r>
            <a:r>
              <a:rPr lang="en-US" altLang="zh-CN" dirty="0" smtClean="0"/>
              <a:t>The bear is on the move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7281"/>
              </p:ext>
            </p:extLst>
          </p:nvPr>
        </p:nvGraphicFramePr>
        <p:xfrm>
          <a:off x="1383076" y="2680322"/>
          <a:ext cx="5493180" cy="283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750941"/>
                <a:gridCol w="915530"/>
                <a:gridCol w="915530"/>
                <a:gridCol w="915530"/>
                <a:gridCol w="915530"/>
              </a:tblGrid>
              <a:tr h="423607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词性</a:t>
                      </a:r>
                      <a:r>
                        <a:rPr lang="en-US" altLang="zh-CN" sz="2400" dirty="0" err="1" smtClean="0"/>
                        <a:t>i</a:t>
                      </a:r>
                      <a:r>
                        <a:rPr lang="zh-CN" altLang="en-US" sz="2400" dirty="0" smtClean="0"/>
                        <a:t>发射到词语</a:t>
                      </a:r>
                      <a:r>
                        <a:rPr lang="en-US" altLang="zh-CN" sz="2400" dirty="0" smtClean="0"/>
                        <a:t>w</a:t>
                      </a:r>
                      <a:r>
                        <a:rPr lang="zh-CN" altLang="en-US" sz="2400" dirty="0" smtClean="0"/>
                        <a:t>的概率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550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        w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the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bear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move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403648" y="3140968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88178"/>
              </p:ext>
            </p:extLst>
          </p:nvPr>
        </p:nvGraphicFramePr>
        <p:xfrm>
          <a:off x="323528" y="116632"/>
          <a:ext cx="8579298" cy="405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614"/>
                <a:gridCol w="1225614"/>
                <a:gridCol w="1225614"/>
                <a:gridCol w="1225614"/>
                <a:gridCol w="1225614"/>
                <a:gridCol w="1225614"/>
                <a:gridCol w="1225614"/>
              </a:tblGrid>
              <a:tr h="4327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bear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is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on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move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zh-CN" sz="2400" baseline="0" dirty="0" smtClean="0"/>
                        <a:t>*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053952" y="1197422"/>
            <a:ext cx="86409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53952" y="1917502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53952" y="2349550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53952" y="2349550"/>
            <a:ext cx="93610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25116" y="12640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41984" y="1908210"/>
            <a:ext cx="6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116" y="24122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0081" y="2997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6040" y="6283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6040" y="15481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6040" y="24215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6040" y="3276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749152" y="628309"/>
            <a:ext cx="842728" cy="5784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13073"/>
              </p:ext>
            </p:extLst>
          </p:nvPr>
        </p:nvGraphicFramePr>
        <p:xfrm>
          <a:off x="661897" y="4005064"/>
          <a:ext cx="3088365" cy="256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73"/>
                <a:gridCol w="617673"/>
                <a:gridCol w="617673"/>
                <a:gridCol w="617673"/>
                <a:gridCol w="617673"/>
              </a:tblGrid>
              <a:tr h="37449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在词性</a:t>
                      </a:r>
                      <a:r>
                        <a:rPr lang="en-US" altLang="zh-CN" sz="1800" dirty="0" smtClean="0"/>
                        <a:t>j</a:t>
                      </a:r>
                      <a:r>
                        <a:rPr lang="zh-CN" altLang="en-US" sz="1800" dirty="0" smtClean="0"/>
                        <a:t>后面出现的概率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smtClean="0"/>
                        <a:t>      j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44255"/>
              </p:ext>
            </p:extLst>
          </p:nvPr>
        </p:nvGraphicFramePr>
        <p:xfrm>
          <a:off x="4499992" y="4293096"/>
          <a:ext cx="4320382" cy="22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12"/>
                <a:gridCol w="590614"/>
                <a:gridCol w="720064"/>
                <a:gridCol w="720064"/>
                <a:gridCol w="720064"/>
                <a:gridCol w="720064"/>
              </a:tblGrid>
              <a:tr h="37649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发射到词语</a:t>
                      </a:r>
                      <a:r>
                        <a:rPr lang="en-US" altLang="zh-CN" sz="1800" dirty="0" smtClean="0"/>
                        <a:t>w</a:t>
                      </a:r>
                      <a:r>
                        <a:rPr lang="zh-CN" altLang="en-US" sz="1800" dirty="0" smtClean="0"/>
                        <a:t>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3646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  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bear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move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20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469255"/>
              </p:ext>
            </p:extLst>
          </p:nvPr>
        </p:nvGraphicFramePr>
        <p:xfrm>
          <a:off x="323528" y="116632"/>
          <a:ext cx="8579298" cy="405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614"/>
                <a:gridCol w="1225614"/>
                <a:gridCol w="1225614"/>
                <a:gridCol w="1225614"/>
                <a:gridCol w="1225614"/>
                <a:gridCol w="1225614"/>
                <a:gridCol w="1225614"/>
              </a:tblGrid>
              <a:tr h="4327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bear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is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on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move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zh-CN" sz="2400" baseline="0" dirty="0" smtClean="0"/>
                        <a:t>*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053952" y="1197422"/>
            <a:ext cx="86409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53952" y="1917502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53952" y="2349550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53952" y="2349550"/>
            <a:ext cx="93610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50096" y="105340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25116" y="12640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41984" y="1908210"/>
            <a:ext cx="6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116" y="24122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0081" y="2997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6040" y="6283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6040" y="15481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6040" y="24215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6040" y="3276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6120" y="8373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350096" y="1125414"/>
            <a:ext cx="792088" cy="78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422104" y="1197422"/>
            <a:ext cx="720080" cy="140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22104" y="1206714"/>
            <a:ext cx="800989" cy="225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66120" y="12595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66120" y="17014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91880" y="22276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096" y="6840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4546" y="11448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54546" y="15168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2104" y="24122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749152" y="628309"/>
            <a:ext cx="842728" cy="5784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55896"/>
              </p:ext>
            </p:extLst>
          </p:nvPr>
        </p:nvGraphicFramePr>
        <p:xfrm>
          <a:off x="661897" y="4005064"/>
          <a:ext cx="3088365" cy="256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73"/>
                <a:gridCol w="617673"/>
                <a:gridCol w="617673"/>
                <a:gridCol w="617673"/>
                <a:gridCol w="617673"/>
              </a:tblGrid>
              <a:tr h="37449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在词性</a:t>
                      </a:r>
                      <a:r>
                        <a:rPr lang="en-US" altLang="zh-CN" sz="1800" dirty="0" smtClean="0"/>
                        <a:t>j</a:t>
                      </a:r>
                      <a:r>
                        <a:rPr lang="zh-CN" altLang="en-US" sz="1800" dirty="0" smtClean="0"/>
                        <a:t>后面出现的概率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smtClean="0"/>
                        <a:t>      j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/>
                        <a:t>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25989"/>
              </p:ext>
            </p:extLst>
          </p:nvPr>
        </p:nvGraphicFramePr>
        <p:xfrm>
          <a:off x="4499992" y="4293096"/>
          <a:ext cx="4320382" cy="22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12"/>
                <a:gridCol w="590614"/>
                <a:gridCol w="720064"/>
                <a:gridCol w="720064"/>
                <a:gridCol w="720064"/>
                <a:gridCol w="720064"/>
              </a:tblGrid>
              <a:tr h="37649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发射到词语</a:t>
                      </a:r>
                      <a:r>
                        <a:rPr lang="en-US" altLang="zh-CN" sz="1800" dirty="0" smtClean="0"/>
                        <a:t>w</a:t>
                      </a:r>
                      <a:r>
                        <a:rPr lang="zh-CN" altLang="en-US" sz="1800" dirty="0" smtClean="0"/>
                        <a:t>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3646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  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bear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move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3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534094"/>
              </p:ext>
            </p:extLst>
          </p:nvPr>
        </p:nvGraphicFramePr>
        <p:xfrm>
          <a:off x="35496" y="116632"/>
          <a:ext cx="8579298" cy="405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614"/>
                <a:gridCol w="1225614"/>
                <a:gridCol w="1225614"/>
                <a:gridCol w="1225614"/>
                <a:gridCol w="1225614"/>
                <a:gridCol w="1225614"/>
                <a:gridCol w="1225614"/>
              </a:tblGrid>
              <a:tr h="4327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bear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is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on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move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zh-CN" sz="2400" baseline="0" dirty="0" smtClean="0"/>
                        <a:t>*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765920" y="1197422"/>
            <a:ext cx="86409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65920" y="1917502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8008" y="6283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8008" y="15481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58008" y="24215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8008" y="3276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124" y="6271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61120" y="628309"/>
            <a:ext cx="842728" cy="5784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38128" y="15481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062064" y="1053406"/>
            <a:ext cx="864096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62064" y="105340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10136" y="24122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062064" y="1908210"/>
            <a:ext cx="720080" cy="88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062064" y="1053406"/>
            <a:ext cx="79208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10136" y="33483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86200" y="1917502"/>
            <a:ext cx="864096" cy="87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86200" y="1053406"/>
            <a:ext cx="86409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58208" y="2596932"/>
            <a:ext cx="79208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358208" y="2790890"/>
            <a:ext cx="792088" cy="92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22313" y="1548170"/>
            <a:ext cx="1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0.000072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98168" y="1984864"/>
            <a:ext cx="1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0.008064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8297" y="2484274"/>
            <a:ext cx="1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2312" y="3012558"/>
            <a:ext cx="1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0.000216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74686" y="1604499"/>
            <a:ext cx="756084" cy="6074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39794"/>
              </p:ext>
            </p:extLst>
          </p:nvPr>
        </p:nvGraphicFramePr>
        <p:xfrm>
          <a:off x="333947" y="4077072"/>
          <a:ext cx="3088365" cy="256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73"/>
                <a:gridCol w="617673"/>
                <a:gridCol w="617673"/>
                <a:gridCol w="617673"/>
                <a:gridCol w="617673"/>
              </a:tblGrid>
              <a:tr h="37449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在词性</a:t>
                      </a:r>
                      <a:r>
                        <a:rPr lang="en-US" altLang="zh-CN" sz="1800" dirty="0" smtClean="0"/>
                        <a:t>j</a:t>
                      </a:r>
                      <a:r>
                        <a:rPr lang="zh-CN" altLang="en-US" sz="1800" dirty="0" smtClean="0"/>
                        <a:t>后面出现的概率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j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/>
                        <a:t>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52574"/>
              </p:ext>
            </p:extLst>
          </p:nvPr>
        </p:nvGraphicFramePr>
        <p:xfrm>
          <a:off x="4499992" y="4221088"/>
          <a:ext cx="4320382" cy="22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12"/>
                <a:gridCol w="590614"/>
                <a:gridCol w="720064"/>
                <a:gridCol w="720064"/>
                <a:gridCol w="720064"/>
                <a:gridCol w="720064"/>
              </a:tblGrid>
              <a:tr h="37649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发射到词语</a:t>
                      </a:r>
                      <a:r>
                        <a:rPr lang="en-US" altLang="zh-CN" sz="1800" dirty="0" smtClean="0"/>
                        <a:t>w</a:t>
                      </a:r>
                      <a:r>
                        <a:rPr lang="zh-CN" altLang="en-US" sz="1800" dirty="0" smtClean="0"/>
                        <a:t>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3646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  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bear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move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5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0" grpId="0"/>
      <p:bldP spid="34" grpId="0"/>
      <p:bldP spid="40" grpId="0"/>
      <p:bldP spid="55" grpId="0"/>
      <p:bldP spid="56" grpId="0"/>
      <p:bldP spid="57" grpId="0"/>
      <p:bldP spid="58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37180"/>
              </p:ext>
            </p:extLst>
          </p:nvPr>
        </p:nvGraphicFramePr>
        <p:xfrm>
          <a:off x="-108520" y="44624"/>
          <a:ext cx="8579298" cy="405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614"/>
                <a:gridCol w="1225614"/>
                <a:gridCol w="1225614"/>
                <a:gridCol w="1225614"/>
                <a:gridCol w="1225614"/>
                <a:gridCol w="1225614"/>
                <a:gridCol w="1225614"/>
              </a:tblGrid>
              <a:tr h="432718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bear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is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on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the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move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zh-CN" sz="2400" baseline="0" dirty="0" smtClean="0"/>
                        <a:t>*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DT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212">
                <a:tc vMerge="1"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P</a:t>
                      </a:r>
                      <a:endParaRPr lang="zh-CN" altLang="en-US" sz="24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621904" y="1125414"/>
            <a:ext cx="86409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1904" y="1845494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2" y="5563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3992" y="14761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3992" y="23495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3992" y="32043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8108" y="5551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317104" y="556301"/>
            <a:ext cx="842728" cy="5784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94112" y="14761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0.0504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18048" y="981398"/>
            <a:ext cx="864096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8048" y="98139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66120" y="23402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18048" y="1836202"/>
            <a:ext cx="720080" cy="88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18048" y="981398"/>
            <a:ext cx="79208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66120" y="32763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46240" y="2340258"/>
            <a:ext cx="11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0.008064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530670" y="1532491"/>
            <a:ext cx="756084" cy="6074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34172" y="1917502"/>
            <a:ext cx="972108" cy="80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98685"/>
              </p:ext>
            </p:extLst>
          </p:nvPr>
        </p:nvGraphicFramePr>
        <p:xfrm>
          <a:off x="333947" y="4077072"/>
          <a:ext cx="3088365" cy="256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73"/>
                <a:gridCol w="617673"/>
                <a:gridCol w="617673"/>
                <a:gridCol w="617673"/>
                <a:gridCol w="617673"/>
              </a:tblGrid>
              <a:tr h="37449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在词性</a:t>
                      </a:r>
                      <a:r>
                        <a:rPr lang="en-US" altLang="zh-CN" sz="1800" dirty="0" smtClean="0"/>
                        <a:t>j</a:t>
                      </a:r>
                      <a:r>
                        <a:rPr lang="zh-CN" altLang="en-US" sz="1800" dirty="0" smtClean="0"/>
                        <a:t>后面出现的概率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j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/>
                        <a:t>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29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7623"/>
              </p:ext>
            </p:extLst>
          </p:nvPr>
        </p:nvGraphicFramePr>
        <p:xfrm>
          <a:off x="4499992" y="4221088"/>
          <a:ext cx="4320382" cy="22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12"/>
                <a:gridCol w="590614"/>
                <a:gridCol w="720064"/>
                <a:gridCol w="720064"/>
                <a:gridCol w="720064"/>
                <a:gridCol w="720064"/>
              </a:tblGrid>
              <a:tr h="37649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词性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发射到词语</a:t>
                      </a:r>
                      <a:r>
                        <a:rPr lang="en-US" altLang="zh-CN" sz="1800" dirty="0" smtClean="0"/>
                        <a:t>w</a:t>
                      </a:r>
                      <a:r>
                        <a:rPr lang="zh-CN" altLang="en-US" sz="1800" dirty="0" smtClean="0"/>
                        <a:t>的概率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3646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       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bear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move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6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7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620</Words>
  <Application>Microsoft Macintosh PowerPoint</Application>
  <PresentationFormat>全屏显示(4:3)</PresentationFormat>
  <Paragraphs>487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HMM Viterbi解码示例</vt:lpstr>
      <vt:lpstr>转移概率（不考虑终止词性STOP）</vt:lpstr>
      <vt:lpstr>发射概率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zy</dc:creator>
  <cp:keywords/>
  <dc:description/>
  <cp:lastModifiedBy>xu hongmei</cp:lastModifiedBy>
  <cp:revision>27</cp:revision>
  <dcterms:created xsi:type="dcterms:W3CDTF">2015-10-14T11:53:18Z</dcterms:created>
  <dcterms:modified xsi:type="dcterms:W3CDTF">2015-10-14T13:51:00Z</dcterms:modified>
  <cp:category/>
</cp:coreProperties>
</file>