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9" r:id="rId3"/>
    <p:sldId id="261"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3F375A-D4B5-47BF-B21C-E39A06046F6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3256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390746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3968907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457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224483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63F375A-D4B5-47BF-B21C-E39A06046F67}"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271027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63F375A-D4B5-47BF-B21C-E39A06046F67}"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413049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375A-D4B5-47BF-B21C-E39A06046F6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3873851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375A-D4B5-47BF-B21C-E39A06046F6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134420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3F375A-D4B5-47BF-B21C-E39A06046F6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15619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3F375A-D4B5-47BF-B21C-E39A06046F67}"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92664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141098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3F375A-D4B5-47BF-B21C-E39A06046F67}"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426250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3F375A-D4B5-47BF-B21C-E39A06046F67}"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410652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63F375A-D4B5-47BF-B21C-E39A06046F67}"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51706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187847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3F375A-D4B5-47BF-B21C-E39A06046F67}"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59CB-0BEF-429F-A235-1EED03B7147B}" type="slidenum">
              <a:rPr lang="en-IN" smtClean="0"/>
              <a:t>‹#›</a:t>
            </a:fld>
            <a:endParaRPr lang="en-IN"/>
          </a:p>
        </p:txBody>
      </p:sp>
    </p:spTree>
    <p:extLst>
      <p:ext uri="{BB962C8B-B14F-4D97-AF65-F5344CB8AC3E}">
        <p14:creationId xmlns:p14="http://schemas.microsoft.com/office/powerpoint/2010/main" val="22367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63F375A-D4B5-47BF-B21C-E39A06046F67}" type="datetimeFigureOut">
              <a:rPr lang="en-IN" smtClean="0"/>
              <a:t>01-11-2023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8159CB-0BEF-429F-A235-1EED03B7147B}" type="slidenum">
              <a:rPr lang="en-IN" smtClean="0"/>
              <a:t>‹#›</a:t>
            </a:fld>
            <a:endParaRPr lang="en-IN"/>
          </a:p>
        </p:txBody>
      </p:sp>
    </p:spTree>
    <p:extLst>
      <p:ext uri="{BB962C8B-B14F-4D97-AF65-F5344CB8AC3E}">
        <p14:creationId xmlns:p14="http://schemas.microsoft.com/office/powerpoint/2010/main" val="3753539665"/>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J.K.K.NATARAJA COLLEGE OF ENGINEERING AND TECHNOLOGY</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sz="quarter" idx="13"/>
          </p:nvPr>
        </p:nvSpPr>
        <p:spPr>
          <a:xfrm>
            <a:off x="431074" y="3553097"/>
            <a:ext cx="5588726" cy="2623866"/>
          </a:xfrm>
        </p:spPr>
        <p:txBody>
          <a:bodyPr>
            <a:normAutofit/>
          </a:bodyPr>
          <a:lstStyle/>
          <a:p>
            <a:pPr marL="0" indent="0" algn="l">
              <a:buNone/>
            </a:pPr>
            <a:r>
              <a:rPr lang="en-US" dirty="0" smtClean="0">
                <a:latin typeface="Times New Roman" panose="02020603050405020304" pitchFamily="18" charset="0"/>
                <a:cs typeface="Times New Roman" panose="02020603050405020304" pitchFamily="18" charset="0"/>
              </a:rPr>
              <a:t>TEAM MEMBERS                                                                     </a:t>
            </a:r>
          </a:p>
          <a:p>
            <a:pPr marL="0" indent="0" algn="l">
              <a:buNone/>
            </a:pPr>
            <a:r>
              <a:rPr lang="en-US" dirty="0" smtClean="0">
                <a:latin typeface="Times New Roman" panose="02020603050405020304" pitchFamily="18" charset="0"/>
                <a:cs typeface="Times New Roman" panose="02020603050405020304" pitchFamily="18" charset="0"/>
              </a:rPr>
              <a:t>P.SUDHAGAR</a:t>
            </a:r>
          </a:p>
          <a:p>
            <a:pPr marL="0" indent="0" algn="l">
              <a:buNone/>
            </a:pPr>
            <a:r>
              <a:rPr lang="en-US" dirty="0" smtClean="0">
                <a:latin typeface="Times New Roman" panose="02020603050405020304" pitchFamily="18" charset="0"/>
                <a:cs typeface="Times New Roman" panose="02020603050405020304" pitchFamily="18" charset="0"/>
              </a:rPr>
              <a:t>S.PRIYANGA</a:t>
            </a:r>
          </a:p>
          <a:p>
            <a:pPr marL="0" indent="0" algn="l">
              <a:buNone/>
            </a:pPr>
            <a:r>
              <a:rPr lang="en-US" dirty="0" smtClean="0">
                <a:latin typeface="Times New Roman" panose="02020603050405020304" pitchFamily="18" charset="0"/>
                <a:cs typeface="Times New Roman" panose="02020603050405020304" pitchFamily="18" charset="0"/>
              </a:rPr>
              <a:t>S.KOWSALAYA</a:t>
            </a:r>
          </a:p>
          <a:p>
            <a:pPr marL="0" indent="0" algn="l">
              <a:buNone/>
            </a:pPr>
            <a:r>
              <a:rPr lang="en-US" dirty="0" smtClean="0">
                <a:latin typeface="Times New Roman" panose="02020603050405020304" pitchFamily="18" charset="0"/>
                <a:cs typeface="Times New Roman" panose="02020603050405020304" pitchFamily="18" charset="0"/>
              </a:rPr>
              <a:t>P.RAJALAKSHMI</a:t>
            </a:r>
          </a:p>
        </p:txBody>
      </p:sp>
      <p:sp>
        <p:nvSpPr>
          <p:cNvPr id="4" name="Content Placeholder 3"/>
          <p:cNvSpPr>
            <a:spLocks noGrp="1"/>
          </p:cNvSpPr>
          <p:nvPr>
            <p:ph sz="quarter" idx="14"/>
          </p:nvPr>
        </p:nvSpPr>
        <p:spPr>
          <a:xfrm>
            <a:off x="6217920" y="4467497"/>
            <a:ext cx="5135880" cy="1709466"/>
          </a:xfrm>
        </p:spPr>
        <p:txBody>
          <a:bodyPr/>
          <a:lstStyle/>
          <a:p>
            <a:pPr marL="0" indent="0">
              <a:buNone/>
            </a:pPr>
            <a:r>
              <a:rPr lang="en-US" dirty="0" smtClean="0">
                <a:latin typeface="Times New Roman" panose="02020603050405020304" pitchFamily="18" charset="0"/>
                <a:cs typeface="Times New Roman" panose="02020603050405020304" pitchFamily="18" charset="0"/>
              </a:rPr>
              <a:t>MENTOR’S NAME</a:t>
            </a:r>
          </a:p>
          <a:p>
            <a:pPr marL="0" indent="0">
              <a:buNone/>
            </a:pPr>
            <a:r>
              <a:rPr lang="en-US" dirty="0" smtClean="0">
                <a:latin typeface="Times New Roman" panose="02020603050405020304" pitchFamily="18" charset="0"/>
                <a:cs typeface="Times New Roman" panose="02020603050405020304" pitchFamily="18" charset="0"/>
              </a:rPr>
              <a:t>RAJKUMAR.S (AP\ECE)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4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5963"/>
          </a:xfrm>
        </p:spPr>
        <p:txBody>
          <a:bodyPr>
            <a:normAutofit fontScale="90000"/>
          </a:bodyPr>
          <a:lstStyle/>
          <a:p>
            <a:r>
              <a:rPr lang="en-IN" b="1" dirty="0" smtClean="0">
                <a:effectLst/>
              </a:rPr>
              <a:t>Prototype</a:t>
            </a:r>
            <a:r>
              <a:rPr lang="en-IN" dirty="0">
                <a:effectLst/>
              </a:rPr>
              <a:t/>
            </a:r>
            <a:br>
              <a:rPr lang="en-IN" dirty="0">
                <a:effectLst/>
              </a:rPr>
            </a:br>
            <a:r>
              <a:rPr lang="en-IN" dirty="0">
                <a:effectLst/>
              </a:rPr>
              <a:t/>
            </a:r>
            <a:br>
              <a:rPr lang="en-IN" dirty="0">
                <a:effectLst/>
              </a:rPr>
            </a:br>
            <a:endParaRPr lang="en-IN" dirty="0"/>
          </a:p>
        </p:txBody>
      </p:sp>
      <p:sp>
        <p:nvSpPr>
          <p:cNvPr id="3" name="Content Placeholder 2"/>
          <p:cNvSpPr>
            <a:spLocks noGrp="1"/>
          </p:cNvSpPr>
          <p:nvPr>
            <p:ph sz="quarter" idx="13"/>
          </p:nvPr>
        </p:nvSpPr>
        <p:spPr>
          <a:xfrm>
            <a:off x="913774" y="1841864"/>
            <a:ext cx="10363825" cy="3949336"/>
          </a:xfrm>
        </p:spPr>
        <p:txBody>
          <a:bodyPr/>
          <a:lstStyle/>
          <a:p>
            <a:endParaRPr lang="en-US" dirty="0">
              <a:effectLst/>
            </a:endParaRPr>
          </a:p>
          <a:p>
            <a:pPr marL="457200" lvl="1" indent="0">
              <a:buNone/>
            </a:pPr>
            <a:r>
              <a:rPr lang="en-US" dirty="0" smtClean="0">
                <a:effectLst/>
              </a:rPr>
              <a:t>Develop </a:t>
            </a:r>
            <a:r>
              <a:rPr lang="en-US" dirty="0">
                <a:effectLst/>
              </a:rPr>
              <a:t>a Minimum Viable Product (MVP): Create a functional prototype of the spam classifier. This could involve setting up a simplified version of the system with a small dataset for initial testing.</a:t>
            </a:r>
          </a:p>
          <a:p>
            <a:pPr marL="457200" lvl="1" indent="0">
              <a:buNone/>
            </a:pPr>
            <a:r>
              <a:rPr lang="en-US" dirty="0">
                <a:effectLst/>
              </a:rPr>
              <a:t>Test with stakeholders: Gather feedback from users, administrators, and other stakeholders to evaluate the prototype's performance and usability.</a:t>
            </a:r>
          </a:p>
          <a:p>
            <a:pPr marL="0" indent="0">
              <a:buNone/>
            </a:pPr>
            <a:r>
              <a:rPr lang="en-US" dirty="0"/>
              <a:t/>
            </a:r>
            <a:br>
              <a:rPr lang="en-US" dirty="0"/>
            </a:br>
            <a:endParaRPr lang="en-IN" dirty="0"/>
          </a:p>
        </p:txBody>
      </p:sp>
    </p:spTree>
    <p:extLst>
      <p:ext uri="{BB962C8B-B14F-4D97-AF65-F5344CB8AC3E}">
        <p14:creationId xmlns:p14="http://schemas.microsoft.com/office/powerpoint/2010/main" val="99893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19125"/>
            <a:ext cx="10363200" cy="1079500"/>
          </a:xfrm>
        </p:spPr>
        <p:txBody>
          <a:bodyPr/>
          <a:lstStyle/>
          <a:p>
            <a:r>
              <a:rPr lang="en-IN" b="1" dirty="0" smtClean="0">
                <a:effectLst/>
              </a:rPr>
              <a:t>Test</a:t>
            </a:r>
            <a:endParaRPr lang="en-IN" dirty="0"/>
          </a:p>
        </p:txBody>
      </p:sp>
      <p:sp>
        <p:nvSpPr>
          <p:cNvPr id="3" name="Content Placeholder 2"/>
          <p:cNvSpPr>
            <a:spLocks noGrp="1"/>
          </p:cNvSpPr>
          <p:nvPr>
            <p:ph sz="quarter" idx="4294967295"/>
          </p:nvPr>
        </p:nvSpPr>
        <p:spPr>
          <a:xfrm>
            <a:off x="0" y="2054225"/>
            <a:ext cx="10363200" cy="3424238"/>
          </a:xfrm>
        </p:spPr>
        <p:txBody>
          <a:bodyPr/>
          <a:lstStyle/>
          <a:p>
            <a:endParaRPr lang="en-US" dirty="0">
              <a:effectLst/>
            </a:endParaRPr>
          </a:p>
          <a:p>
            <a:pPr lvl="1"/>
            <a:r>
              <a:rPr lang="en-US" dirty="0">
                <a:effectLst/>
              </a:rPr>
              <a:t>Iterative testing: Continuously refine and improve the prototype based on user feedback. Conduct multiple rounds of testing to ensure the classifier's accuracy, adaptability, and user-friendliness.</a:t>
            </a:r>
          </a:p>
          <a:p>
            <a:pPr lvl="1"/>
            <a:r>
              <a:rPr lang="en-US" dirty="0">
                <a:effectLst/>
              </a:rPr>
              <a:t>Address pain points: Identify and address any remaining issues, such as false positives, false negatives, or privacy concerns.</a:t>
            </a:r>
          </a:p>
          <a:p>
            <a:endParaRPr lang="en-IN" dirty="0"/>
          </a:p>
        </p:txBody>
      </p:sp>
    </p:spTree>
    <p:extLst>
      <p:ext uri="{BB962C8B-B14F-4D97-AF65-F5344CB8AC3E}">
        <p14:creationId xmlns:p14="http://schemas.microsoft.com/office/powerpoint/2010/main" val="71520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026" y="2734700"/>
            <a:ext cx="10364451" cy="1596177"/>
          </a:xfrm>
        </p:spPr>
        <p:txBody>
          <a:bodyPr/>
          <a:lstStyle/>
          <a:p>
            <a:r>
              <a:rPr lang="en-US" dirty="0" smtClean="0"/>
              <a:t>Thank you</a:t>
            </a:r>
            <a:endParaRPr lang="en-IN" dirty="0"/>
          </a:p>
        </p:txBody>
      </p:sp>
    </p:spTree>
    <p:extLst>
      <p:ext uri="{BB962C8B-B14F-4D97-AF65-F5344CB8AC3E}">
        <p14:creationId xmlns:p14="http://schemas.microsoft.com/office/powerpoint/2010/main" val="295161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423" y="1287724"/>
            <a:ext cx="8690565" cy="1364038"/>
          </a:xfrm>
        </p:spPr>
        <p:txBody>
          <a:bodyPr>
            <a:noAutofit/>
          </a:bodyPr>
          <a:lstStyle/>
          <a:p>
            <a:r>
              <a:rPr lang="en-US" sz="5400" dirty="0" smtClean="0">
                <a:latin typeface="Times New Roman" panose="02020603050405020304" pitchFamily="18" charset="0"/>
                <a:cs typeface="Times New Roman" panose="02020603050405020304" pitchFamily="18" charset="0"/>
              </a:rPr>
              <a:t>Building a Smarter AI-</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Powered Spam Classifier</a:t>
            </a:r>
            <a:endParaRPr lang="en-IN"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93223" y="2952205"/>
            <a:ext cx="9522823" cy="3592285"/>
          </a:xfrm>
        </p:spPr>
        <p:txBody>
          <a:bodyPr>
            <a:noAutofit/>
          </a:bodyPr>
          <a:lstStyle/>
          <a:p>
            <a:pPr algn="l"/>
            <a:r>
              <a:rPr lang="en-US" sz="3200" dirty="0" smtClean="0">
                <a:latin typeface="Times New Roman" panose="02020603050405020304" pitchFamily="18" charset="0"/>
                <a:cs typeface="Times New Roman" panose="02020603050405020304" pitchFamily="18" charset="0"/>
              </a:rPr>
              <a:t>ABSTRACT:</a:t>
            </a:r>
          </a:p>
          <a:p>
            <a:pPr algn="l"/>
            <a:r>
              <a:rPr lang="en-US" sz="2800" dirty="0" smtClean="0">
                <a:latin typeface="Times New Roman" panose="02020603050405020304" pitchFamily="18" charset="0"/>
                <a:cs typeface="Times New Roman" panose="02020603050405020304" pitchFamily="18" charset="0"/>
              </a:rPr>
              <a:t>Develop an AI-powered spam classifier using natural language processing (NLP) and machine learning Techniques to accurately distinguish between spam and non-spam messages in emails or text messages.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75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51" y="618517"/>
            <a:ext cx="9854375" cy="1236409"/>
          </a:xfrm>
        </p:spPr>
        <p:txBody>
          <a:bodyPr/>
          <a:lstStyle/>
          <a:p>
            <a:r>
              <a:rPr lang="en-US" dirty="0" smtClean="0"/>
              <a:t>Problem statement</a:t>
            </a:r>
            <a:endParaRPr lang="en-IN" dirty="0"/>
          </a:p>
        </p:txBody>
      </p:sp>
      <p:sp>
        <p:nvSpPr>
          <p:cNvPr id="3" name="Content Placeholder 2"/>
          <p:cNvSpPr>
            <a:spLocks noGrp="1"/>
          </p:cNvSpPr>
          <p:nvPr>
            <p:ph sz="quarter" idx="13"/>
          </p:nvPr>
        </p:nvSpPr>
        <p:spPr>
          <a:xfrm>
            <a:off x="913774" y="1645920"/>
            <a:ext cx="10363826" cy="4284617"/>
          </a:xfrm>
        </p:spPr>
        <p:txBody>
          <a:bodyPr>
            <a:normAutofit lnSpcReduction="10000"/>
          </a:bodyPr>
          <a:lstStyle/>
          <a:p>
            <a:pPr marL="0" indent="0">
              <a:buNone/>
            </a:pPr>
            <a:r>
              <a:rPr lang="en-US" b="1" dirty="0">
                <a:effectLst/>
              </a:rPr>
              <a:t>Objectives:</a:t>
            </a:r>
            <a:endParaRPr lang="en-US" dirty="0">
              <a:effectLst/>
            </a:endParaRPr>
          </a:p>
          <a:p>
            <a:r>
              <a:rPr lang="en-US" dirty="0">
                <a:effectLst/>
              </a:rPr>
              <a:t>Achieve a high level of accuracy in classifying emails, minimizing both false positives and false negatives.</a:t>
            </a:r>
          </a:p>
          <a:p>
            <a:r>
              <a:rPr lang="en-US" dirty="0">
                <a:effectLst/>
              </a:rPr>
              <a:t>Adapt to evolving spamming techniques through continuous monitoring and updates.</a:t>
            </a:r>
          </a:p>
          <a:p>
            <a:r>
              <a:rPr lang="en-US" dirty="0">
                <a:effectLst/>
              </a:rPr>
              <a:t>Handle diverse content types including text, images, links, and attachments.</a:t>
            </a:r>
          </a:p>
          <a:p>
            <a:r>
              <a:rPr lang="en-US" dirty="0">
                <a:effectLst/>
              </a:rPr>
              <a:t>Be contextually sensitive to distinguish between known contacts and new senders.</a:t>
            </a:r>
          </a:p>
          <a:p>
            <a:r>
              <a:rPr lang="en-US" dirty="0">
                <a:effectLst/>
              </a:rPr>
              <a:t>Effectively address adversarial attacks by identifying and mitigating deliberate evasion tactics.</a:t>
            </a:r>
          </a:p>
          <a:p>
            <a:pPr marL="0" indent="0">
              <a:buNone/>
            </a:pPr>
            <a:endParaRPr lang="en-IN" dirty="0"/>
          </a:p>
        </p:txBody>
      </p:sp>
    </p:spTree>
    <p:extLst>
      <p:ext uri="{BB962C8B-B14F-4D97-AF65-F5344CB8AC3E}">
        <p14:creationId xmlns:p14="http://schemas.microsoft.com/office/powerpoint/2010/main" val="83370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9"/>
            <a:ext cx="10364451" cy="635516"/>
          </a:xfrm>
        </p:spPr>
        <p:txBody>
          <a:bodyPr/>
          <a:lstStyle/>
          <a:p>
            <a:r>
              <a:rPr lang="en-IN" b="1" dirty="0" smtClean="0">
                <a:effectLst/>
              </a:rPr>
              <a:t>Deliverables</a:t>
            </a:r>
            <a:endParaRPr lang="en-IN" dirty="0"/>
          </a:p>
        </p:txBody>
      </p:sp>
      <p:sp>
        <p:nvSpPr>
          <p:cNvPr id="3" name="Content Placeholder 2"/>
          <p:cNvSpPr>
            <a:spLocks noGrp="1"/>
          </p:cNvSpPr>
          <p:nvPr>
            <p:ph sz="quarter" idx="13"/>
          </p:nvPr>
        </p:nvSpPr>
        <p:spPr>
          <a:xfrm>
            <a:off x="1018277" y="1254035"/>
            <a:ext cx="10363826" cy="4302033"/>
          </a:xfrm>
        </p:spPr>
        <p:txBody>
          <a:bodyPr/>
          <a:lstStyle/>
          <a:p>
            <a:r>
              <a:rPr lang="en-US" dirty="0">
                <a:effectLst/>
              </a:rPr>
              <a:t>A trained and validated AI-powered spam classifier capable of integration into existing email systems.</a:t>
            </a:r>
          </a:p>
          <a:p>
            <a:r>
              <a:rPr lang="en-US" dirty="0">
                <a:effectLst/>
              </a:rPr>
              <a:t>Documentation outlining the model architecture, training process, and deployment instructions.</a:t>
            </a:r>
          </a:p>
          <a:p>
            <a:r>
              <a:rPr lang="en-US" dirty="0">
                <a:effectLst/>
              </a:rPr>
              <a:t>Evaluation metrics demonstrating the classifier's performance, including accuracy, precision, recall, and F1-score.</a:t>
            </a:r>
          </a:p>
          <a:p>
            <a:r>
              <a:rPr lang="en-US" dirty="0">
                <a:effectLst/>
              </a:rPr>
              <a:t>Ongoing monitoring and update mechanism to adapt to new spamming tactics and maintain effectiveness over time</a:t>
            </a:r>
          </a:p>
          <a:p>
            <a:pPr marL="0" indent="0">
              <a:buNone/>
            </a:pPr>
            <a:endParaRPr lang="en-IN" dirty="0"/>
          </a:p>
        </p:txBody>
      </p:sp>
    </p:spTree>
    <p:extLst>
      <p:ext uri="{BB962C8B-B14F-4D97-AF65-F5344CB8AC3E}">
        <p14:creationId xmlns:p14="http://schemas.microsoft.com/office/powerpoint/2010/main" val="17315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IN" b="1" dirty="0" smtClean="0">
                <a:effectLst/>
              </a:rPr>
              <a:t>Constraints</a:t>
            </a:r>
            <a:endParaRPr lang="en-IN" dirty="0"/>
          </a:p>
        </p:txBody>
      </p:sp>
      <p:sp>
        <p:nvSpPr>
          <p:cNvPr id="3" name="Content Placeholder 2"/>
          <p:cNvSpPr>
            <a:spLocks noGrp="1"/>
          </p:cNvSpPr>
          <p:nvPr>
            <p:ph sz="quarter" idx="13"/>
          </p:nvPr>
        </p:nvSpPr>
        <p:spPr>
          <a:xfrm>
            <a:off x="913774" y="1436914"/>
            <a:ext cx="10363826" cy="4354286"/>
          </a:xfrm>
        </p:spPr>
        <p:txBody>
          <a:bodyPr/>
          <a:lstStyle/>
          <a:p>
            <a:r>
              <a:rPr lang="en-US" dirty="0">
                <a:effectLst/>
              </a:rPr>
              <a:t>The solution should be resource-efficient to minimize computational overhead in processing a high volume of emails.</a:t>
            </a:r>
          </a:p>
          <a:p>
            <a:r>
              <a:rPr lang="en-US" dirty="0">
                <a:effectLst/>
              </a:rPr>
              <a:t>Privacy and data protection regulations must be strictly adhered to in handling email content.</a:t>
            </a:r>
          </a:p>
          <a:p>
            <a:r>
              <a:rPr lang="en-US" dirty="0">
                <a:effectLst/>
              </a:rPr>
              <a:t>The solution should be scalable to handle a growing volume of emails without compromising performance.</a:t>
            </a:r>
          </a:p>
          <a:p>
            <a:r>
              <a:rPr lang="en-US" dirty="0">
                <a:effectLst/>
              </a:rPr>
              <a:t>The classifier should not introduce significant delays in email delivery or retrieval processes.</a:t>
            </a:r>
          </a:p>
          <a:p>
            <a:pPr marL="0" indent="0">
              <a:buNone/>
            </a:pPr>
            <a:endParaRPr lang="en-IN" dirty="0"/>
          </a:p>
        </p:txBody>
      </p:sp>
    </p:spTree>
    <p:extLst>
      <p:ext uri="{BB962C8B-B14F-4D97-AF65-F5344CB8AC3E}">
        <p14:creationId xmlns:p14="http://schemas.microsoft.com/office/powerpoint/2010/main" val="48322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83" y="862148"/>
            <a:ext cx="10364451" cy="1593669"/>
          </a:xfrm>
        </p:spPr>
        <p:txBody>
          <a:bodyPr/>
          <a:lstStyle/>
          <a:p>
            <a:r>
              <a:rPr lang="en-IN" dirty="0">
                <a:effectLst/>
              </a:rPr>
              <a:t>design thinking process</a:t>
            </a:r>
            <a:endParaRPr lang="en-IN" dirty="0"/>
          </a:p>
        </p:txBody>
      </p:sp>
      <p:sp>
        <p:nvSpPr>
          <p:cNvPr id="3" name="Content Placeholder 2"/>
          <p:cNvSpPr>
            <a:spLocks noGrp="1"/>
          </p:cNvSpPr>
          <p:nvPr>
            <p:ph sz="quarter" idx="13"/>
          </p:nvPr>
        </p:nvSpPr>
        <p:spPr>
          <a:xfrm>
            <a:off x="913774" y="2586446"/>
            <a:ext cx="10363826" cy="3204753"/>
          </a:xfrm>
        </p:spPr>
        <p:txBody>
          <a:bodyPr/>
          <a:lstStyle/>
          <a:p>
            <a:pPr marL="0" indent="0">
              <a:buNone/>
            </a:pPr>
            <a:r>
              <a:rPr lang="en-US" dirty="0">
                <a:effectLst/>
              </a:rPr>
              <a:t>Design thinking is a human-centered approach to problem-solving that focuses on empathy, ideation, and prototyping. It can be applied to building a smarter AI-powered spam classifier to ensure that the solution addresses user needs effectively. Here's how the design thinking process can be </a:t>
            </a:r>
            <a:r>
              <a:rPr lang="en-US" dirty="0" smtClean="0">
                <a:effectLst/>
              </a:rPr>
              <a:t>applied</a:t>
            </a:r>
            <a:endParaRPr lang="en-IN" dirty="0"/>
          </a:p>
        </p:txBody>
      </p:sp>
    </p:spTree>
    <p:extLst>
      <p:ext uri="{BB962C8B-B14F-4D97-AF65-F5344CB8AC3E}">
        <p14:creationId xmlns:p14="http://schemas.microsoft.com/office/powerpoint/2010/main" val="31840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13" y="1258598"/>
            <a:ext cx="10364451" cy="1014340"/>
          </a:xfrm>
        </p:spPr>
        <p:txBody>
          <a:bodyPr/>
          <a:lstStyle/>
          <a:p>
            <a:r>
              <a:rPr lang="en-IN" b="1" dirty="0">
                <a:effectLst/>
              </a:rPr>
              <a:t>Empathize</a:t>
            </a:r>
            <a:endParaRPr lang="en-IN" dirty="0"/>
          </a:p>
        </p:txBody>
      </p:sp>
      <p:sp>
        <p:nvSpPr>
          <p:cNvPr id="3" name="Content Placeholder 2"/>
          <p:cNvSpPr>
            <a:spLocks noGrp="1"/>
          </p:cNvSpPr>
          <p:nvPr>
            <p:ph sz="quarter" idx="13"/>
          </p:nvPr>
        </p:nvSpPr>
        <p:spPr>
          <a:xfrm>
            <a:off x="796835" y="2899955"/>
            <a:ext cx="10363826" cy="3709851"/>
          </a:xfrm>
        </p:spPr>
        <p:txBody>
          <a:bodyPr/>
          <a:lstStyle/>
          <a:p>
            <a:r>
              <a:rPr lang="en-US" dirty="0">
                <a:effectLst/>
              </a:rPr>
              <a:t>Understand the users: Begin by conducting interviews or surveys with users (such as email users and administrators) to gain insights into their pain points, preferences, and challenges related to email communication and spam.</a:t>
            </a:r>
          </a:p>
          <a:p>
            <a:r>
              <a:rPr lang="en-US" dirty="0">
                <a:effectLst/>
              </a:rPr>
              <a:t>Analyze feedback: Review existing spam filter systems to identify their strengths and weaknesses. Gather feedback from users about their experiences with false positives and false negatives.</a:t>
            </a:r>
          </a:p>
          <a:p>
            <a:pPr marL="0" indent="0">
              <a:buNone/>
            </a:pPr>
            <a:endParaRPr lang="en-IN" dirty="0"/>
          </a:p>
        </p:txBody>
      </p:sp>
    </p:spTree>
    <p:extLst>
      <p:ext uri="{BB962C8B-B14F-4D97-AF65-F5344CB8AC3E}">
        <p14:creationId xmlns:p14="http://schemas.microsoft.com/office/powerpoint/2010/main" val="133094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669" y="522513"/>
            <a:ext cx="9513801" cy="1188721"/>
          </a:xfrm>
        </p:spPr>
        <p:txBody>
          <a:bodyPr>
            <a:normAutofit fontScale="90000"/>
          </a:bodyPr>
          <a:lstStyle/>
          <a:p>
            <a:r>
              <a:rPr lang="en-US" sz="3100" dirty="0">
                <a:effectLst/>
              </a:rPr>
              <a:t/>
            </a:r>
            <a:br>
              <a:rPr lang="en-US" sz="3100" dirty="0">
                <a:effectLst/>
              </a:rPr>
            </a:br>
            <a:r>
              <a:rPr lang="en-US" dirty="0"/>
              <a:t/>
            </a:r>
            <a:br>
              <a:rPr lang="en-US" dirty="0"/>
            </a:br>
            <a:r>
              <a:rPr lang="en-US" sz="4400" dirty="0" smtClean="0"/>
              <a:t>define</a:t>
            </a:r>
            <a:endParaRPr lang="en-IN" dirty="0"/>
          </a:p>
        </p:txBody>
      </p:sp>
      <p:sp>
        <p:nvSpPr>
          <p:cNvPr id="3" name="Content Placeholder 2"/>
          <p:cNvSpPr>
            <a:spLocks noGrp="1"/>
          </p:cNvSpPr>
          <p:nvPr>
            <p:ph sz="quarter" idx="13"/>
          </p:nvPr>
        </p:nvSpPr>
        <p:spPr>
          <a:xfrm>
            <a:off x="913774" y="2272937"/>
            <a:ext cx="10187478" cy="3670663"/>
          </a:xfrm>
        </p:spPr>
        <p:txBody>
          <a:bodyPr>
            <a:normAutofit fontScale="77500" lnSpcReduction="20000"/>
          </a:bodyPr>
          <a:lstStyle/>
          <a:p>
            <a:pPr marL="0" indent="0">
              <a:buNone/>
            </a:pPr>
            <a:endParaRPr lang="en-US" sz="2800" dirty="0">
              <a:effectLst/>
              <a:latin typeface="Times New Roman" panose="02020603050405020304" pitchFamily="18" charset="0"/>
              <a:cs typeface="Times New Roman" panose="02020603050405020304" pitchFamily="18" charset="0"/>
            </a:endParaRPr>
          </a:p>
          <a:p>
            <a:pPr marL="0" indent="0">
              <a:buNone/>
            </a:pPr>
            <a:r>
              <a:rPr lang="en-US" sz="3600" dirty="0">
                <a:effectLst/>
                <a:latin typeface="Times New Roman" panose="02020603050405020304" pitchFamily="18" charset="0"/>
                <a:cs typeface="Times New Roman" panose="02020603050405020304" pitchFamily="18" charset="0"/>
              </a:rPr>
              <a:t>Define the problem statement: Based on user feedback and analysis, clearly define the problem statement. This could involve specifying the desired improvements in spam classification, such as reducing false positives or adapting to evolving spam tactic</a:t>
            </a:r>
            <a:r>
              <a:rPr lang="en-US" sz="3600" dirty="0">
                <a:effectLst/>
              </a:rPr>
              <a:t>s.</a:t>
            </a:r>
            <a:br>
              <a:rPr lang="en-US" sz="3600" dirty="0">
                <a:effectLst/>
              </a:rPr>
            </a:br>
            <a:endParaRPr lang="en-US" sz="3600" dirty="0">
              <a:effectLst/>
            </a:endParaRPr>
          </a:p>
        </p:txBody>
      </p:sp>
    </p:spTree>
    <p:extLst>
      <p:ext uri="{BB962C8B-B14F-4D97-AF65-F5344CB8AC3E}">
        <p14:creationId xmlns:p14="http://schemas.microsoft.com/office/powerpoint/2010/main" val="256509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effectLst/>
                <a:latin typeface="Times New Roman" panose="02020603050405020304" pitchFamily="18" charset="0"/>
                <a:cs typeface="Times New Roman" panose="02020603050405020304" pitchFamily="18" charset="0"/>
              </a:rPr>
              <a:t>ideate</a:t>
            </a:r>
            <a:endParaRPr lang="en-IN" dirty="0"/>
          </a:p>
        </p:txBody>
      </p:sp>
      <p:sp>
        <p:nvSpPr>
          <p:cNvPr id="3" name="Content Placeholder 2"/>
          <p:cNvSpPr>
            <a:spLocks noGrp="1"/>
          </p:cNvSpPr>
          <p:nvPr>
            <p:ph sz="quarter" idx="13"/>
          </p:nvPr>
        </p:nvSpPr>
        <p:spPr/>
        <p:txBody>
          <a:bodyPr/>
          <a:lstStyle/>
          <a:p>
            <a:pPr marL="0" indent="0">
              <a:buNone/>
            </a:pPr>
            <a:endParaRPr lang="en-IN" sz="2800" b="1"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Brainstorm solutions: Gather a multidisciplinary team including data scientists, engineers, and user experience designers to generate a wide range of ideas for building a smarter spam classifier.</a:t>
            </a:r>
          </a:p>
          <a:p>
            <a:r>
              <a:rPr lang="en-US" dirty="0">
                <a:effectLst/>
                <a:latin typeface="Times New Roman" panose="02020603050405020304" pitchFamily="18" charset="0"/>
                <a:cs typeface="Times New Roman" panose="02020603050405020304" pitchFamily="18" charset="0"/>
              </a:rPr>
              <a:t>Encourage creativity: Encourage unconventional thinking and explore innovative approaches, such as leveraging cutting-edge machine learning techniques or combining rule-based systems with AI.</a:t>
            </a:r>
          </a:p>
          <a:p>
            <a:endParaRPr lang="en-IN" dirty="0"/>
          </a:p>
        </p:txBody>
      </p:sp>
    </p:spTree>
    <p:extLst>
      <p:ext uri="{BB962C8B-B14F-4D97-AF65-F5344CB8AC3E}">
        <p14:creationId xmlns:p14="http://schemas.microsoft.com/office/powerpoint/2010/main" val="7276876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407</TotalTime>
  <Words>583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Droplet</vt:lpstr>
      <vt:lpstr>J.K.K.NATARAJA COLLEGE OF ENGINEERING AND TECHNOLOGY</vt:lpstr>
      <vt:lpstr>Building a Smarter AI- Powered Spam Classifier</vt:lpstr>
      <vt:lpstr>Problem statement</vt:lpstr>
      <vt:lpstr>Deliverables</vt:lpstr>
      <vt:lpstr>Constraints</vt:lpstr>
      <vt:lpstr>design thinking process</vt:lpstr>
      <vt:lpstr>Empathize</vt:lpstr>
      <vt:lpstr>  define</vt:lpstr>
      <vt:lpstr>ideate</vt:lpstr>
      <vt:lpstr>Prototype  </vt:lpstr>
      <vt:lpstr>Test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J.K.K.NATARAJA COLLEGE OF ENGINEERING AND TECHNOLOGY</dc:title>
  <dc:creator>ECE</dc:creator>
  <cp:lastModifiedBy>ECE</cp:lastModifiedBy>
  <cp:revision>17</cp:revision>
  <dcterms:created xsi:type="dcterms:W3CDTF">2023-11-01T04:00:20Z</dcterms:created>
  <dcterms:modified xsi:type="dcterms:W3CDTF">2023-11-01T10:47:53Z</dcterms:modified>
</cp:coreProperties>
</file>