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9" r:id="rId4"/>
    <p:sldId id="272" r:id="rId5"/>
    <p:sldId id="276" r:id="rId6"/>
    <p:sldId id="259" r:id="rId7"/>
    <p:sldId id="266" r:id="rId8"/>
    <p:sldId id="261" r:id="rId9"/>
    <p:sldId id="258" r:id="rId10"/>
    <p:sldId id="277" r:id="rId11"/>
    <p:sldId id="267" r:id="rId12"/>
    <p:sldId id="275" r:id="rId13"/>
    <p:sldId id="274" r:id="rId14"/>
    <p:sldId id="278" r:id="rId15"/>
    <p:sldId id="269" r:id="rId16"/>
    <p:sldId id="280" r:id="rId17"/>
    <p:sldId id="262" r:id="rId18"/>
    <p:sldId id="270" r:id="rId19"/>
    <p:sldId id="265"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C13E9D5-7106-485C-9C68-CD7C3994AA97}"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99727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13E9D5-7106-485C-9C68-CD7C3994AA97}"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421696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13E9D5-7106-485C-9C68-CD7C3994AA97}"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84493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13E9D5-7106-485C-9C68-CD7C3994AA97}"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111450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3E9D5-7106-485C-9C68-CD7C3994AA97}"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1900025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C13E9D5-7106-485C-9C68-CD7C3994AA97}"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426648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C13E9D5-7106-485C-9C68-CD7C3994AA97}" type="datetimeFigureOut">
              <a:rPr lang="en-IN" smtClean="0"/>
              <a:t>20-09-2020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441990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C13E9D5-7106-485C-9C68-CD7C3994AA97}" type="datetimeFigureOut">
              <a:rPr lang="en-IN" smtClean="0"/>
              <a:t>20-09-2020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61668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3E9D5-7106-485C-9C68-CD7C3994AA97}" type="datetimeFigureOut">
              <a:rPr lang="en-IN" smtClean="0"/>
              <a:t>20-09-2020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284506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3E9D5-7106-485C-9C68-CD7C3994AA97}"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262943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3E9D5-7106-485C-9C68-CD7C3994AA97}"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83634-C05A-4624-B7CC-0A876BC50236}" type="slidenum">
              <a:rPr lang="en-IN" smtClean="0"/>
              <a:t>‹#›</a:t>
            </a:fld>
            <a:endParaRPr lang="en-IN"/>
          </a:p>
        </p:txBody>
      </p:sp>
    </p:spTree>
    <p:extLst>
      <p:ext uri="{BB962C8B-B14F-4D97-AF65-F5344CB8AC3E}">
        <p14:creationId xmlns:p14="http://schemas.microsoft.com/office/powerpoint/2010/main" val="615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3E9D5-7106-485C-9C68-CD7C3994AA97}" type="datetimeFigureOut">
              <a:rPr lang="en-IN" smtClean="0"/>
              <a:t>20-09-2020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3634-C05A-4624-B7CC-0A876BC50236}" type="slidenum">
              <a:rPr lang="en-IN" smtClean="0"/>
              <a:t>‹#›</a:t>
            </a:fld>
            <a:endParaRPr lang="en-IN"/>
          </a:p>
        </p:txBody>
      </p:sp>
    </p:spTree>
    <p:extLst>
      <p:ext uri="{BB962C8B-B14F-4D97-AF65-F5344CB8AC3E}">
        <p14:creationId xmlns:p14="http://schemas.microsoft.com/office/powerpoint/2010/main" val="2516625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ka.ms/dotnet/net5/preview4/Sdk/dotnet-sdk-win-x64.exe" TargetMode="External"/><Relationship Id="rId2" Type="http://schemas.openxmlformats.org/officeDocument/2006/relationships/hyperlink" Target="https://visualstudio.microsoft.com/vs/preview" TargetMode="External"/><Relationship Id="rId1" Type="http://schemas.openxmlformats.org/officeDocument/2006/relationships/slideLayout" Target="../slideLayouts/slideLayout2.xml"/><Relationship Id="rId5" Type="http://schemas.openxmlformats.org/officeDocument/2006/relationships/hyperlink" Target="https://aka.ms/winui3/previewdownload" TargetMode="External"/><Relationship Id="rId4" Type="http://schemas.openxmlformats.org/officeDocument/2006/relationships/hyperlink" Target="https://aka.ms/dotnet/net5/preview4/Sdk/dotnet-sdk-win-x86.exe"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dotnet/aspnetcore" TargetMode="External"/><Relationship Id="rId3" Type="http://schemas.openxmlformats.org/officeDocument/2006/relationships/hyperlink" Target="https://github.com/dotnet/winforms" TargetMode="External"/><Relationship Id="rId7" Type="http://schemas.openxmlformats.org/officeDocument/2006/relationships/hyperlink" Target="https://github.com/dotnet/efcore" TargetMode="External"/><Relationship Id="rId2" Type="http://schemas.openxmlformats.org/officeDocument/2006/relationships/hyperlink" Target="https://github.com/dotnet/core" TargetMode="External"/><Relationship Id="rId1" Type="http://schemas.openxmlformats.org/officeDocument/2006/relationships/slideLayout" Target="../slideLayouts/slideLayout2.xml"/><Relationship Id="rId6" Type="http://schemas.openxmlformats.org/officeDocument/2006/relationships/hyperlink" Target="https://github.com/dotnet/maui" TargetMode="External"/><Relationship Id="rId5" Type="http://schemas.openxmlformats.org/officeDocument/2006/relationships/hyperlink" Target="https://github.com/microsoft/microsoft-ui-xaml" TargetMode="External"/><Relationship Id="rId4" Type="http://schemas.openxmlformats.org/officeDocument/2006/relationships/hyperlink" Target="https://github.com/dotnet/wp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windows/apps/desktop/modernize/xaml-islands" TargetMode="External"/><Relationship Id="rId2" Type="http://schemas.openxmlformats.org/officeDocument/2006/relationships/hyperlink" Target="https://docs.microsoft.com/en-us/windows/apps/winui/" TargetMode="External"/><Relationship Id="rId1" Type="http://schemas.openxmlformats.org/officeDocument/2006/relationships/slideLayout" Target="../slideLayouts/slideLayout2.xml"/><Relationship Id="rId5" Type="http://schemas.openxmlformats.org/officeDocument/2006/relationships/hyperlink" Target="https://docs.microsoft.com/en-us/windows/uwp/porting/android-ios-uwp-map" TargetMode="External"/><Relationship Id="rId4" Type="http://schemas.openxmlformats.org/officeDocument/2006/relationships/hyperlink" Target="https://docs.microsoft.com/en-us/windows/win32/appuistart/user-interface-technologies-for-windows-applica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545910" y="1122363"/>
            <a:ext cx="11226990" cy="2387600"/>
          </a:xfrm>
        </p:spPr>
        <p:txBody>
          <a:bodyPr/>
          <a:lstStyle/>
          <a:p>
            <a:pPr algn="l"/>
            <a:r>
              <a:rPr lang="en-US" dirty="0" smtClean="0"/>
              <a:t>Howto – Programming Modern Windows</a:t>
            </a:r>
            <a:endParaRPr lang="en-IN" dirty="0"/>
          </a:p>
        </p:txBody>
      </p:sp>
      <p:sp>
        <p:nvSpPr>
          <p:cNvPr id="5" name="Subtitle 2"/>
          <p:cNvSpPr>
            <a:spLocks noGrp="1"/>
          </p:cNvSpPr>
          <p:nvPr>
            <p:ph type="subTitle" idx="1"/>
          </p:nvPr>
        </p:nvSpPr>
        <p:spPr>
          <a:xfrm>
            <a:off x="545911" y="5430838"/>
            <a:ext cx="3220872" cy="778893"/>
          </a:xfrm>
        </p:spPr>
        <p:txBody>
          <a:bodyPr/>
          <a:lstStyle/>
          <a:p>
            <a:pPr algn="l"/>
            <a:r>
              <a:rPr lang="en-US" dirty="0" smtClean="0"/>
              <a:t>Sudhansu Sekhar Sutar</a:t>
            </a:r>
            <a:endParaRPr lang="en-IN" dirty="0"/>
          </a:p>
        </p:txBody>
      </p:sp>
    </p:spTree>
    <p:extLst>
      <p:ext uri="{BB962C8B-B14F-4D97-AF65-F5344CB8AC3E}">
        <p14:creationId xmlns:p14="http://schemas.microsoft.com/office/powerpoint/2010/main" val="3880384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Language Selection for </a:t>
            </a:r>
            <a:r>
              <a:rPr lang="en-IN" dirty="0" smtClean="0"/>
              <a:t>Development</a:t>
            </a:r>
            <a:endParaRPr lang="en-IN" dirty="0"/>
          </a:p>
        </p:txBody>
      </p:sp>
      <p:pic>
        <p:nvPicPr>
          <p:cNvPr id="4" name="Content Placeholder 3"/>
          <p:cNvPicPr>
            <a:picLocks noGrp="1" noChangeAspect="1"/>
          </p:cNvPicPr>
          <p:nvPr>
            <p:ph idx="1"/>
          </p:nvPr>
        </p:nvPicPr>
        <p:blipFill>
          <a:blip r:embed="rId2"/>
          <a:stretch>
            <a:fillRect/>
          </a:stretch>
        </p:blipFill>
        <p:spPr>
          <a:xfrm>
            <a:off x="2924275" y="1690688"/>
            <a:ext cx="5728405" cy="4952299"/>
          </a:xfrm>
          <a:prstGeom prst="rect">
            <a:avLst/>
          </a:prstGeom>
        </p:spPr>
      </p:pic>
    </p:spTree>
    <p:extLst>
      <p:ext uri="{BB962C8B-B14F-4D97-AF65-F5344CB8AC3E}">
        <p14:creationId xmlns:p14="http://schemas.microsoft.com/office/powerpoint/2010/main" val="1655439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t>
            </a:r>
            <a:r>
              <a:rPr lang="en-US" dirty="0"/>
              <a:t>UI Library (WinUI)</a:t>
            </a:r>
            <a:endParaRPr lang="en-IN" dirty="0"/>
          </a:p>
        </p:txBody>
      </p:sp>
      <p:pic>
        <p:nvPicPr>
          <p:cNvPr id="4" name="Picture 2" descr="WinUI 3.0 platform suppo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6253" y="1893866"/>
            <a:ext cx="9011027" cy="34833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69779" y="5580395"/>
            <a:ext cx="9383973" cy="738664"/>
          </a:xfrm>
          <a:prstGeom prst="rect">
            <a:avLst/>
          </a:prstGeom>
        </p:spPr>
        <p:txBody>
          <a:bodyPr wrap="square">
            <a:spAutoFit/>
          </a:bodyPr>
          <a:lstStyle/>
          <a:p>
            <a:r>
              <a:rPr lang="en-IN" sz="1400" dirty="0"/>
              <a:t>The leading-edge framework for Windows apps development. It has evolved from the UX layer of UWP/WinRT platform to a complete and independent UX framework. </a:t>
            </a:r>
            <a:r>
              <a:rPr lang="en-IN" sz="1400" dirty="0" smtClean="0"/>
              <a:t>WinUI can </a:t>
            </a:r>
            <a:r>
              <a:rPr lang="en-IN" sz="1400" dirty="0"/>
              <a:t>be used in existing MFC, WinForms, or WPF apps to modernize and gradually </a:t>
            </a:r>
            <a:r>
              <a:rPr lang="en-IN" sz="1400" dirty="0" smtClean="0"/>
              <a:t>migrate. WinUI used to develop application </a:t>
            </a:r>
            <a:r>
              <a:rPr lang="en-IN" sz="1400" dirty="0"/>
              <a:t>from scratch for desktop or UWP. </a:t>
            </a:r>
          </a:p>
        </p:txBody>
      </p:sp>
    </p:spTree>
    <p:extLst>
      <p:ext uri="{BB962C8B-B14F-4D97-AF65-F5344CB8AC3E}">
        <p14:creationId xmlns:p14="http://schemas.microsoft.com/office/powerpoint/2010/main" val="2063291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WinUI3 Release Roadmap</a:t>
            </a:r>
            <a:endParaRPr lang="en-IN" dirty="0"/>
          </a:p>
        </p:txBody>
      </p:sp>
      <p:pic>
        <p:nvPicPr>
          <p:cNvPr id="8" name="Picture 7"/>
          <p:cNvPicPr>
            <a:picLocks noChangeAspect="1"/>
          </p:cNvPicPr>
          <p:nvPr/>
        </p:nvPicPr>
        <p:blipFill>
          <a:blip r:embed="rId2"/>
          <a:stretch>
            <a:fillRect/>
          </a:stretch>
        </p:blipFill>
        <p:spPr>
          <a:xfrm>
            <a:off x="1259985" y="1690688"/>
            <a:ext cx="9289894" cy="4136906"/>
          </a:xfrm>
          <a:prstGeom prst="rect">
            <a:avLst/>
          </a:prstGeom>
        </p:spPr>
      </p:pic>
    </p:spTree>
    <p:extLst>
      <p:ext uri="{BB962C8B-B14F-4D97-AF65-F5344CB8AC3E}">
        <p14:creationId xmlns:p14="http://schemas.microsoft.com/office/powerpoint/2010/main" val="2380381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Install WinUI 3 Preview 1</a:t>
            </a:r>
            <a:endParaRPr lang="en-IN" dirty="0"/>
          </a:p>
        </p:txBody>
      </p:sp>
      <p:sp>
        <p:nvSpPr>
          <p:cNvPr id="4" name="Rectangle 1"/>
          <p:cNvSpPr>
            <a:spLocks noGrp="1" noChangeArrowheads="1"/>
          </p:cNvSpPr>
          <p:nvPr>
            <p:ph idx="1"/>
          </p:nvPr>
        </p:nvSpPr>
        <p:spPr bwMode="auto">
          <a:xfrm>
            <a:off x="838200" y="1690688"/>
            <a:ext cx="10515600"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24292E"/>
                </a:solidFill>
                <a:effectLst/>
                <a:latin typeface="Calibri (Body)"/>
              </a:rPr>
              <a:t>1) Ensure that your development computer has Windows 10, version 1803 (build 17134), or a later version installed.</a:t>
            </a:r>
            <a:r>
              <a:rPr kumimoji="0" lang="en-US" altLang="en-US" sz="1400" b="0" i="0" u="none" strike="noStrike" cap="none" normalizeH="0" baseline="0" dirty="0" smtClean="0">
                <a:ln>
                  <a:noFill/>
                </a:ln>
                <a:solidFill>
                  <a:srgbClr val="24292E"/>
                </a:solidFill>
                <a:effectLst/>
                <a:latin typeface="Calibri (Body)"/>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WinUI 3 for desktop apps requires 1803 or a later OS version.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24292E"/>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smtClean="0">
                <a:solidFill>
                  <a:srgbClr val="24292E"/>
                </a:solidFill>
                <a:latin typeface="Calibri (Body)"/>
              </a:rPr>
              <a:t>2) </a:t>
            </a:r>
            <a:r>
              <a:rPr kumimoji="0" lang="en-US" altLang="en-US" sz="1400" b="1" i="0" u="none" strike="noStrike" cap="none" normalizeH="0" baseline="0" dirty="0" smtClean="0">
                <a:ln>
                  <a:noFill/>
                </a:ln>
                <a:solidFill>
                  <a:srgbClr val="24292E"/>
                </a:solidFill>
                <a:effectLst/>
                <a:latin typeface="Calibri (Body)"/>
              </a:rPr>
              <a:t>Install Visual Studio 2019, version 16.7 Preview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Install Visual Studio 2019, version 16.7 Preview 1. You can download this from </a:t>
            </a:r>
            <a:r>
              <a:rPr kumimoji="0" lang="en-US" altLang="en-US" sz="1400" b="0" i="0" u="none" strike="noStrike" cap="none" normalizeH="0" baseline="0" dirty="0" smtClean="0">
                <a:ln>
                  <a:noFill/>
                </a:ln>
                <a:solidFill>
                  <a:srgbClr val="0366D6"/>
                </a:solidFill>
                <a:effectLst/>
                <a:latin typeface="Calibri (Body)"/>
                <a:hlinkClick r:id="rId2"/>
              </a:rPr>
              <a:t>Visual Studio Preview</a:t>
            </a:r>
            <a:r>
              <a:rPr kumimoji="0" lang="en-US" altLang="en-US" sz="1400" b="0" i="0" u="none" strike="noStrike" cap="none" normalizeH="0" baseline="0" dirty="0" smtClean="0">
                <a:ln>
                  <a:noFill/>
                </a:ln>
                <a:solidFill>
                  <a:srgbClr val="24292E"/>
                </a:solidFill>
                <a:effectLst/>
                <a:latin typeface="Calibri (Body)"/>
              </a:rPr>
              <a:t>.</a:t>
            </a:r>
            <a:endParaRPr kumimoji="0" lang="en-US" altLang="en-US" sz="1400" b="0" i="0" u="none" strike="noStrike" cap="none" normalizeH="0" baseline="0" dirty="0" smtClean="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You must include the following workloads when installing the Visual Studio Preview:</a:t>
            </a:r>
            <a:endParaRPr kumimoji="0" lang="en-US" altLang="en-US" sz="1400" b="0" i="0" u="none" strike="noStrike" cap="none" normalizeH="0" baseline="0" dirty="0" smtClean="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.NET Desktop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 Universal Windows Platform development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To build C++ apps you must also include the following workloads:</a:t>
            </a:r>
            <a:endParaRPr kumimoji="0" lang="en-US" altLang="en-US" sz="1400" b="0" i="0" u="none" strike="noStrike" cap="none" normalizeH="0" baseline="0" dirty="0" smtClean="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Desktop development with 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The </a:t>
            </a:r>
            <a:r>
              <a:rPr kumimoji="0" lang="en-US" altLang="en-US" sz="1400" b="0" i="1" u="none" strike="noStrike" cap="none" normalizeH="0" baseline="0" dirty="0" smtClean="0">
                <a:ln>
                  <a:noFill/>
                </a:ln>
                <a:solidFill>
                  <a:srgbClr val="24292E"/>
                </a:solidFill>
                <a:effectLst/>
                <a:latin typeface="Calibri (Body)"/>
              </a:rPr>
              <a:t>C++ (v142) Universal Windows Platform tools</a:t>
            </a:r>
            <a:r>
              <a:rPr kumimoji="0" lang="en-US" altLang="en-US" sz="1400" b="0" i="0" u="none" strike="noStrike" cap="none" normalizeH="0" baseline="0" dirty="0" smtClean="0">
                <a:ln>
                  <a:noFill/>
                </a:ln>
                <a:solidFill>
                  <a:srgbClr val="24292E"/>
                </a:solidFill>
                <a:effectLst/>
                <a:latin typeface="Calibri (Body)"/>
              </a:rPr>
              <a:t> optional component for the Universal Windows Platform workload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smtClean="0">
              <a:ln>
                <a:noFill/>
              </a:ln>
              <a:solidFill>
                <a:srgbClr val="24292E"/>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24292E"/>
                </a:solidFill>
                <a:latin typeface="Calibri (Body)"/>
              </a:rPr>
              <a:t>3</a:t>
            </a:r>
            <a:r>
              <a:rPr kumimoji="0" lang="en-US" altLang="en-US" sz="1400" b="1" i="0" u="none" strike="noStrike" cap="none" normalizeH="0" baseline="0" dirty="0" smtClean="0">
                <a:ln>
                  <a:noFill/>
                </a:ln>
                <a:solidFill>
                  <a:srgbClr val="24292E"/>
                </a:solidFill>
                <a:effectLst/>
                <a:latin typeface="Calibri (Body)"/>
              </a:rPr>
              <a:t>) Install .NET 5 Preview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Install both x64 and x86 versions of .NET 5 Preview 4:</a:t>
            </a:r>
            <a:endParaRPr kumimoji="0" lang="en-US" altLang="en-US" sz="1400" b="0" i="0" u="none" strike="noStrike" cap="none" normalizeH="0" baseline="0" dirty="0" smtClean="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x64: </a:t>
            </a:r>
            <a:r>
              <a:rPr kumimoji="0" lang="en-US" altLang="en-US" sz="1400" b="0" i="0" u="none" strike="noStrike" cap="none" normalizeH="0" baseline="0" dirty="0" smtClean="0">
                <a:ln>
                  <a:noFill/>
                </a:ln>
                <a:solidFill>
                  <a:srgbClr val="0366D6"/>
                </a:solidFill>
                <a:effectLst/>
                <a:latin typeface="Calibri (Body)"/>
                <a:hlinkClick r:id="rId3"/>
              </a:rPr>
              <a:t>https://aka.ms/dotnet/net5/preview4/Sdk/dotnet-sdk-win-x64.exe</a:t>
            </a:r>
            <a:endParaRPr kumimoji="0" lang="en-US" altLang="en-US" sz="1400" b="0" i="0" u="none" strike="noStrike" cap="none" normalizeH="0" baseline="0" dirty="0" smtClean="0">
              <a:ln>
                <a:noFill/>
              </a:ln>
              <a:solidFill>
                <a:srgbClr val="24292E"/>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4292E"/>
                </a:solidFill>
                <a:effectLst/>
                <a:latin typeface="Calibri (Body)"/>
              </a:rPr>
              <a:t>x86: </a:t>
            </a:r>
            <a:r>
              <a:rPr kumimoji="0" lang="en-US" altLang="en-US" sz="1400" b="0" i="0" u="none" strike="noStrike" cap="none" normalizeH="0" baseline="0" dirty="0" smtClean="0">
                <a:ln>
                  <a:noFill/>
                </a:ln>
                <a:solidFill>
                  <a:srgbClr val="0366D6"/>
                </a:solidFill>
                <a:effectLst/>
                <a:latin typeface="Calibri (Body)"/>
                <a:hlinkClick r:id="rId4"/>
              </a:rPr>
              <a:t>https://aka.ms/dotnet/net5/preview4/Sdk/dotnet-sdk-win-x86.exe</a:t>
            </a:r>
            <a:endParaRPr kumimoji="0" lang="en-US" altLang="en-US" sz="1400" b="0" i="0" u="none" strike="noStrike" cap="none" normalizeH="0" baseline="0" dirty="0" smtClean="0">
              <a:ln>
                <a:noFill/>
              </a:ln>
              <a:solidFill>
                <a:srgbClr val="0366D6"/>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smtClean="0">
              <a:ln>
                <a:noFill/>
              </a:ln>
              <a:solidFill>
                <a:srgbClr val="24292E"/>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24292E"/>
                </a:solidFill>
                <a:latin typeface="Calibri (Body)"/>
              </a:rPr>
              <a:t>4</a:t>
            </a:r>
            <a:r>
              <a:rPr kumimoji="0" lang="en-US" altLang="en-US" sz="1400" b="1" i="0" u="none" strike="noStrike" cap="none" normalizeH="0" baseline="0" dirty="0" smtClean="0">
                <a:ln>
                  <a:noFill/>
                </a:ln>
                <a:solidFill>
                  <a:srgbClr val="24292E"/>
                </a:solidFill>
                <a:effectLst/>
                <a:latin typeface="Calibri (Body)"/>
              </a:rPr>
              <a:t>) Install WinUI 3 Preview 1 Visual Studio project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To access the WinUI 3.0 Preview 1 and project templates, go to </a:t>
            </a:r>
            <a:r>
              <a:rPr kumimoji="0" lang="en-US" altLang="en-US" sz="1400" b="1" i="0" u="none" strike="noStrike" cap="none" normalizeH="0" baseline="0" dirty="0" smtClean="0">
                <a:ln>
                  <a:noFill/>
                </a:ln>
                <a:solidFill>
                  <a:srgbClr val="0366D6"/>
                </a:solidFill>
                <a:effectLst/>
                <a:latin typeface="Calibri (Body)"/>
                <a:hlinkClick r:id="rId5"/>
              </a:rPr>
              <a:t>https://aka.ms/winui3/previewdownload</a:t>
            </a:r>
            <a:endParaRPr kumimoji="0" lang="en-US" altLang="en-US" sz="1400" b="0" i="0" u="none" strike="noStrike" cap="none" normalizeH="0" baseline="0" dirty="0" smtClean="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Calibri (Body)"/>
              </a:rPr>
              <a:t>Download the Visual Studio Extension (.vsix) to add the WinUI project templates and NuGget package to Visual Studio 2019 and install it. After installing the .vsix extension you can </a:t>
            </a:r>
            <a:r>
              <a:rPr lang="en-US" altLang="en-US" sz="1400" dirty="0" smtClean="0">
                <a:solidFill>
                  <a:srgbClr val="24292E"/>
                </a:solidFill>
                <a:latin typeface="Calibri (Body)"/>
              </a:rPr>
              <a:t>create and build WinUI based application</a:t>
            </a:r>
            <a:r>
              <a:rPr kumimoji="0" lang="en-US" altLang="en-US" sz="1400" b="0" i="0" u="none" strike="noStrike" cap="none" normalizeH="0" baseline="0" dirty="0" smtClean="0">
                <a:ln>
                  <a:noFill/>
                </a:ln>
                <a:solidFill>
                  <a:srgbClr val="24292E"/>
                </a:solidFill>
                <a:effectLst/>
                <a:latin typeface="Calibri (Body)"/>
              </a:rPr>
              <a:t>.</a:t>
            </a:r>
            <a:endParaRPr kumimoji="0" lang="en-US" altLang="en-US" sz="1400" b="0" i="0" u="none" strike="noStrike" cap="none" normalizeH="0" baseline="0" dirty="0" smtClean="0">
              <a:ln>
                <a:noFill/>
              </a:ln>
              <a:solidFill>
                <a:schemeClr val="tx1"/>
              </a:solidFill>
              <a:effectLst/>
              <a:latin typeface="Calibri (Body)"/>
            </a:endParaRPr>
          </a:p>
        </p:txBody>
      </p:sp>
    </p:spTree>
    <p:extLst>
      <p:ext uri="{BB962C8B-B14F-4D97-AF65-F5344CB8AC3E}">
        <p14:creationId xmlns:p14="http://schemas.microsoft.com/office/powerpoint/2010/main" val="2026125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WinUI3 Project </a:t>
            </a:r>
            <a:r>
              <a:rPr lang="en-US" dirty="0" smtClean="0"/>
              <a:t>Template Types</a:t>
            </a:r>
            <a:endParaRPr lang="en-IN" dirty="0"/>
          </a:p>
        </p:txBody>
      </p:sp>
      <p:pic>
        <p:nvPicPr>
          <p:cNvPr id="6" name="Picture 5"/>
          <p:cNvPicPr>
            <a:picLocks noChangeAspect="1"/>
          </p:cNvPicPr>
          <p:nvPr/>
        </p:nvPicPr>
        <p:blipFill>
          <a:blip r:embed="rId2"/>
          <a:stretch>
            <a:fillRect/>
          </a:stretch>
        </p:blipFill>
        <p:spPr>
          <a:xfrm>
            <a:off x="838199" y="1690688"/>
            <a:ext cx="9288439" cy="5018298"/>
          </a:xfrm>
          <a:prstGeom prst="rect">
            <a:avLst/>
          </a:prstGeom>
        </p:spPr>
      </p:pic>
      <p:sp>
        <p:nvSpPr>
          <p:cNvPr id="7" name="Rectangle 6"/>
          <p:cNvSpPr/>
          <p:nvPr/>
        </p:nvSpPr>
        <p:spPr>
          <a:xfrm>
            <a:off x="1232849" y="2852478"/>
            <a:ext cx="3161730" cy="3055965"/>
          </a:xfrm>
          <a:prstGeom prst="rect">
            <a:avLst/>
          </a:prstGeom>
        </p:spPr>
        <p:txBody>
          <a:bodyPr wrap="square">
            <a:spAutoFit/>
          </a:bodyPr>
          <a:lstStyle/>
          <a:p>
            <a:pPr>
              <a:lnSpc>
                <a:spcPct val="107000"/>
              </a:lnSpc>
              <a:spcAft>
                <a:spcPts val="800"/>
              </a:spcAft>
            </a:pPr>
            <a:r>
              <a:rPr lang="en-IN" dirty="0" smtClean="0">
                <a:solidFill>
                  <a:srgbClr val="24292E"/>
                </a:solidFill>
                <a:latin typeface="SegoeUI"/>
                <a:ea typeface="Times New Roman" panose="02020603050405020304" pitchFamily="18" charset="0"/>
                <a:cs typeface="SegoeUI"/>
              </a:rPr>
              <a:t>Open “Create </a:t>
            </a:r>
            <a:r>
              <a:rPr lang="en-IN" dirty="0">
                <a:solidFill>
                  <a:srgbClr val="24292E"/>
                </a:solidFill>
                <a:latin typeface="SegoeUI"/>
                <a:ea typeface="Times New Roman" panose="02020603050405020304" pitchFamily="18" charset="0"/>
                <a:cs typeface="SegoeUI"/>
              </a:rPr>
              <a:t>new </a:t>
            </a:r>
            <a:r>
              <a:rPr lang="en-IN" dirty="0" smtClean="0">
                <a:solidFill>
                  <a:srgbClr val="24292E"/>
                </a:solidFill>
                <a:latin typeface="SegoeUI"/>
                <a:ea typeface="Times New Roman" panose="02020603050405020304" pitchFamily="18" charset="0"/>
                <a:cs typeface="SegoeUI"/>
              </a:rPr>
              <a:t>project” </a:t>
            </a:r>
            <a:r>
              <a:rPr lang="en-IN" dirty="0">
                <a:solidFill>
                  <a:srgbClr val="24292E"/>
                </a:solidFill>
                <a:latin typeface="SegoeUI"/>
                <a:ea typeface="Times New Roman" panose="02020603050405020304" pitchFamily="18" charset="0"/>
                <a:cs typeface="SegoeUI"/>
              </a:rPr>
              <a:t>Visual Studio Wizard, use filer “Language: C#, Platform: Windows, Project Type: WinUI” to list out the supported WinUI Template. </a:t>
            </a:r>
            <a:r>
              <a:rPr lang="en-IN" dirty="0" smtClean="0">
                <a:solidFill>
                  <a:srgbClr val="24292E"/>
                </a:solidFill>
                <a:latin typeface="SegoeUI"/>
                <a:ea typeface="Times New Roman" panose="02020603050405020304" pitchFamily="18" charset="0"/>
                <a:cs typeface="SegoeUI"/>
              </a:rPr>
              <a:t>You can select </a:t>
            </a:r>
            <a:r>
              <a:rPr lang="en-IN" dirty="0">
                <a:solidFill>
                  <a:srgbClr val="24292E"/>
                </a:solidFill>
                <a:latin typeface="SegoeUI"/>
                <a:ea typeface="Times New Roman" panose="02020603050405020304" pitchFamily="18" charset="0"/>
                <a:cs typeface="SegoeUI"/>
              </a:rPr>
              <a:t>“Blank App, packaged (WinUI in Desktop)” to create a sample desktop </a:t>
            </a:r>
            <a:r>
              <a:rPr lang="en-IN" dirty="0" smtClean="0">
                <a:solidFill>
                  <a:srgbClr val="24292E"/>
                </a:solidFill>
                <a:latin typeface="SegoeUI"/>
                <a:ea typeface="Times New Roman" panose="02020603050405020304" pitchFamily="18" charset="0"/>
                <a:cs typeface="SegoeUI"/>
              </a:rPr>
              <a:t>application</a:t>
            </a:r>
            <a:r>
              <a:rPr lang="en-IN" dirty="0">
                <a:solidFill>
                  <a:srgbClr val="24292E"/>
                </a:solidFill>
                <a:latin typeface="SegoeUI"/>
                <a:ea typeface="Times New Roman" panose="02020603050405020304" pitchFamily="18" charset="0"/>
                <a:cs typeface="SegoeUI"/>
              </a:rPr>
              <a:t>.</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939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(Simple Calculator</a:t>
            </a:r>
            <a:r>
              <a:rPr lang="en-US" dirty="0" smtClean="0"/>
              <a:t>) Using WinUI</a:t>
            </a:r>
            <a:endParaRPr lang="en-IN" dirty="0"/>
          </a:p>
        </p:txBody>
      </p:sp>
      <p:pic>
        <p:nvPicPr>
          <p:cNvPr id="4" name="Content Placeholder 3"/>
          <p:cNvPicPr>
            <a:picLocks noGrp="1" noChangeAspect="1"/>
          </p:cNvPicPr>
          <p:nvPr>
            <p:ph idx="1"/>
          </p:nvPr>
        </p:nvPicPr>
        <p:blipFill>
          <a:blip r:embed="rId2"/>
          <a:stretch>
            <a:fillRect/>
          </a:stretch>
        </p:blipFill>
        <p:spPr>
          <a:xfrm>
            <a:off x="2091309" y="1506082"/>
            <a:ext cx="7803459" cy="4840609"/>
          </a:xfrm>
          <a:prstGeom prst="rect">
            <a:avLst/>
          </a:prstGeom>
        </p:spPr>
      </p:pic>
      <p:sp>
        <p:nvSpPr>
          <p:cNvPr id="5" name="Rectangle 4"/>
          <p:cNvSpPr/>
          <p:nvPr/>
        </p:nvSpPr>
        <p:spPr>
          <a:xfrm>
            <a:off x="1709173" y="6481046"/>
            <a:ext cx="8785955" cy="322845"/>
          </a:xfrm>
          <a:prstGeom prst="rect">
            <a:avLst/>
          </a:prstGeom>
        </p:spPr>
        <p:txBody>
          <a:bodyPr wrap="square">
            <a:spAutoFit/>
          </a:bodyPr>
          <a:lstStyle/>
          <a:p>
            <a:pPr>
              <a:lnSpc>
                <a:spcPct val="107000"/>
              </a:lnSpc>
              <a:spcAft>
                <a:spcPts val="800"/>
              </a:spcAft>
            </a:pPr>
            <a:r>
              <a:rPr lang="en-US" sz="1400" dirty="0" smtClean="0">
                <a:solidFill>
                  <a:srgbClr val="24292E"/>
                </a:solidFill>
                <a:latin typeface="SegoeUI"/>
                <a:ea typeface="Times New Roman" panose="02020603050405020304" pitchFamily="18" charset="0"/>
                <a:cs typeface="SegoeUI"/>
              </a:rPr>
              <a:t>The Source Code of the sample can be found at - https</a:t>
            </a:r>
            <a:r>
              <a:rPr lang="en-US" sz="1400" dirty="0">
                <a:solidFill>
                  <a:srgbClr val="24292E"/>
                </a:solidFill>
                <a:latin typeface="SegoeUI"/>
                <a:ea typeface="Times New Roman" panose="02020603050405020304" pitchFamily="18" charset="0"/>
                <a:cs typeface="SegoeUI"/>
              </a:rPr>
              <a:t>://</a:t>
            </a:r>
            <a:r>
              <a:rPr lang="en-US" sz="1400" dirty="0" smtClean="0">
                <a:solidFill>
                  <a:srgbClr val="24292E"/>
                </a:solidFill>
                <a:latin typeface="SegoeUI"/>
                <a:ea typeface="Times New Roman" panose="02020603050405020304" pitchFamily="18" charset="0"/>
                <a:cs typeface="SegoeUI"/>
              </a:rPr>
              <a:t>github.com/SUDHANSUX/SimpleCalculator/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552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XAML Controls </a:t>
            </a:r>
            <a:r>
              <a:rPr lang="en-IN" b="1" dirty="0" smtClean="0"/>
              <a:t>Gallery App</a:t>
            </a:r>
            <a:endParaRPr lang="en-IN" dirty="0"/>
          </a:p>
        </p:txBody>
      </p:sp>
      <p:sp>
        <p:nvSpPr>
          <p:cNvPr id="4" name="Rectangle 3"/>
          <p:cNvSpPr/>
          <p:nvPr/>
        </p:nvSpPr>
        <p:spPr>
          <a:xfrm>
            <a:off x="838201" y="5980837"/>
            <a:ext cx="10120951" cy="923330"/>
          </a:xfrm>
          <a:prstGeom prst="rect">
            <a:avLst/>
          </a:prstGeom>
        </p:spPr>
        <p:txBody>
          <a:bodyPr wrap="square">
            <a:spAutoFit/>
          </a:bodyPr>
          <a:lstStyle/>
          <a:p>
            <a:r>
              <a:rPr lang="en-IN" dirty="0">
                <a:solidFill>
                  <a:srgbClr val="000000"/>
                </a:solidFill>
                <a:latin typeface="Segoe UI" panose="020B0502040204020203" pitchFamily="34" charset="0"/>
              </a:rPr>
              <a:t>This app demonstrates all of the Xaml and Windows UI library controls available to make a Fluent Windows </a:t>
            </a:r>
            <a:r>
              <a:rPr lang="en-IN" dirty="0" smtClean="0">
                <a:solidFill>
                  <a:srgbClr val="000000"/>
                </a:solidFill>
                <a:latin typeface="Segoe UI" panose="020B0502040204020203" pitchFamily="34" charset="0"/>
              </a:rPr>
              <a:t>app</a:t>
            </a:r>
            <a:r>
              <a:rPr lang="en-IN" dirty="0">
                <a:solidFill>
                  <a:srgbClr val="000000"/>
                </a:solidFill>
                <a:latin typeface="Segoe UI" panose="020B0502040204020203" pitchFamily="34" charset="0"/>
              </a:rPr>
              <a:t>. To learn more about the Windows UI library and how you can integrate it into your application, visit: https://aka.ms/winui </a:t>
            </a:r>
            <a:endParaRPr lang="en-IN" dirty="0"/>
          </a:p>
        </p:txBody>
      </p:sp>
      <p:pic>
        <p:nvPicPr>
          <p:cNvPr id="1030" name="Picture 6" descr="XAML Controls Gallery - Code Samples | Microsoft Do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798" y="1490383"/>
            <a:ext cx="8290069" cy="4490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970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evelopment Technology Evolution</a:t>
            </a:r>
            <a:endParaRPr lang="en-IN" dirty="0"/>
          </a:p>
        </p:txBody>
      </p:sp>
      <p:pic>
        <p:nvPicPr>
          <p:cNvPr id="4" name="Picture 3"/>
          <p:cNvPicPr>
            <a:picLocks noChangeAspect="1"/>
          </p:cNvPicPr>
          <p:nvPr/>
        </p:nvPicPr>
        <p:blipFill>
          <a:blip r:embed="rId2"/>
          <a:stretch>
            <a:fillRect/>
          </a:stretch>
        </p:blipFill>
        <p:spPr>
          <a:xfrm>
            <a:off x="1229933" y="1690688"/>
            <a:ext cx="9604665" cy="4464452"/>
          </a:xfrm>
          <a:prstGeom prst="rect">
            <a:avLst/>
          </a:prstGeom>
        </p:spPr>
      </p:pic>
    </p:spTree>
    <p:extLst>
      <p:ext uri="{BB962C8B-B14F-4D97-AF65-F5344CB8AC3E}">
        <p14:creationId xmlns:p14="http://schemas.microsoft.com/office/powerpoint/2010/main" val="146713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Open Sourced Technology</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95199080"/>
              </p:ext>
            </p:extLst>
          </p:nvPr>
        </p:nvGraphicFramePr>
        <p:xfrm>
          <a:off x="1206689" y="1690688"/>
          <a:ext cx="9166367" cy="4596233"/>
        </p:xfrm>
        <a:graphic>
          <a:graphicData uri="http://schemas.openxmlformats.org/drawingml/2006/table">
            <a:tbl>
              <a:tblPr firstRow="1" bandRow="1">
                <a:tableStyleId>{5C22544A-7EE6-4342-B048-85BDC9FD1C3A}</a:tableStyleId>
              </a:tblPr>
              <a:tblGrid>
                <a:gridCol w="1537716"/>
                <a:gridCol w="3242891"/>
                <a:gridCol w="4385760"/>
              </a:tblGrid>
              <a:tr h="357339">
                <a:tc>
                  <a:txBody>
                    <a:bodyPr/>
                    <a:lstStyle/>
                    <a:p>
                      <a:r>
                        <a:rPr lang="en-US" dirty="0" smtClean="0"/>
                        <a:t>Technology</a:t>
                      </a:r>
                      <a:endParaRPr lang="en-IN" dirty="0"/>
                    </a:p>
                  </a:txBody>
                  <a:tcPr/>
                </a:tc>
                <a:tc>
                  <a:txBody>
                    <a:bodyPr/>
                    <a:lstStyle/>
                    <a:p>
                      <a:r>
                        <a:rPr lang="en-US" dirty="0" smtClean="0"/>
                        <a:t>Platform</a:t>
                      </a:r>
                      <a:endParaRPr lang="en-IN" dirty="0"/>
                    </a:p>
                  </a:txBody>
                  <a:tcPr/>
                </a:tc>
                <a:tc>
                  <a:txBody>
                    <a:bodyPr/>
                    <a:lstStyle/>
                    <a:p>
                      <a:r>
                        <a:rPr lang="en-US" dirty="0" smtClean="0"/>
                        <a:t>Project Home</a:t>
                      </a:r>
                      <a:endParaRPr lang="en-IN" dirty="0"/>
                    </a:p>
                  </a:txBody>
                  <a:tcPr/>
                </a:tc>
              </a:tr>
              <a:tr h="3573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.Net 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Windows, Linux, macOS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2"/>
                        </a:rPr>
                        <a:t>https://github.com/dotnet/core</a:t>
                      </a:r>
                      <a:endParaRPr lang="en-IN" dirty="0" smtClean="0"/>
                    </a:p>
                  </a:txBody>
                  <a:tcPr/>
                </a:tc>
              </a:tr>
              <a:tr h="566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WinForms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Windows Desktop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(.Net Fx 1.x)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3"/>
                        </a:rPr>
                        <a:t>https://github.com/dotnet/winforms</a:t>
                      </a:r>
                      <a:endParaRPr lang="en-IN" dirty="0" smtClean="0"/>
                    </a:p>
                  </a:txBody>
                  <a:tcPr/>
                </a:tc>
              </a:tr>
              <a:tr h="566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WPF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Windows Desktop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(.Net Fx 3.x)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4"/>
                        </a:rPr>
                        <a:t>https://github.com/dotnet/wpf</a:t>
                      </a:r>
                      <a:endParaRPr lang="en-IN" dirty="0" smtClean="0"/>
                    </a:p>
                  </a:txBody>
                  <a:tcPr/>
                </a:tc>
              </a:tr>
              <a:tr h="566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UWP</a:t>
                      </a:r>
                      <a:r>
                        <a:rPr lang="en-US" baseline="0" dirty="0" smtClean="0"/>
                        <a:t> (</a:t>
                      </a:r>
                      <a:r>
                        <a:rPr lang="en-US" dirty="0" smtClean="0"/>
                        <a:t>Desktop,</a:t>
                      </a:r>
                      <a:r>
                        <a:rPr lang="en-US" baseline="0" dirty="0" smtClean="0"/>
                        <a:t> Mobile, IoT)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(.Net Fx 4.x,</a:t>
                      </a:r>
                      <a:r>
                        <a:rPr lang="en-US" baseline="0" dirty="0" smtClean="0"/>
                        <a:t> </a:t>
                      </a:r>
                      <a:r>
                        <a:rPr lang="en-US" dirty="0" smtClean="0"/>
                        <a:t>.Net</a:t>
                      </a:r>
                      <a:r>
                        <a:rPr lang="en-US" baseline="0" dirty="0" smtClean="0"/>
                        <a:t> Core Fx 3.x)</a:t>
                      </a:r>
                      <a:endParaRPr 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5"/>
                        </a:rPr>
                        <a:t>https://github.com/microsoft/microsoft-ui-xaml</a:t>
                      </a:r>
                      <a:endParaRPr lang="en-IN" dirty="0" smtClean="0"/>
                    </a:p>
                  </a:txBody>
                  <a:tcPr/>
                </a:tc>
              </a:tr>
              <a:tr h="808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MAUI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Desktop</a:t>
                      </a:r>
                      <a:r>
                        <a:rPr lang="en-US" baseline="0" dirty="0" smtClean="0"/>
                        <a:t> &amp; Mobile (Windows, Android, iOS)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(.Net Core Fx 6.x)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6"/>
                        </a:rPr>
                        <a:t>https://github.com/dotnet/maui</a:t>
                      </a:r>
                      <a:endParaRPr lang="en-IN" dirty="0" smtClean="0"/>
                    </a:p>
                  </a:txBody>
                  <a:tcPr/>
                </a:tc>
              </a:tr>
              <a:tr h="3899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EF 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Windows, Linux, macOS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7"/>
                        </a:rPr>
                        <a:t>https://github.com/dotnet/efcore</a:t>
                      </a:r>
                      <a:endParaRPr lang="en-IN" dirty="0" smtClean="0"/>
                    </a:p>
                  </a:txBody>
                  <a:tcPr/>
                </a:tc>
              </a:tr>
              <a:tr h="566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ASP.Net 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Windows, Linux, macOS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hlinkClick r:id="rId8"/>
                        </a:rPr>
                        <a:t>https://github.com/dotnet/aspnetcore</a:t>
                      </a:r>
                      <a:r>
                        <a:rPr lang="en-IN" dirty="0" smtClean="0"/>
                        <a:t> </a:t>
                      </a:r>
                    </a:p>
                    <a:p>
                      <a:endParaRPr lang="en-IN" dirty="0"/>
                    </a:p>
                  </a:txBody>
                  <a:tcPr/>
                </a:tc>
              </a:tr>
            </a:tbl>
          </a:graphicData>
        </a:graphic>
      </p:graphicFrame>
    </p:spTree>
    <p:extLst>
      <p:ext uri="{BB962C8B-B14F-4D97-AF65-F5344CB8AC3E}">
        <p14:creationId xmlns:p14="http://schemas.microsoft.com/office/powerpoint/2010/main" val="2431562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hlinkClick r:id="rId2"/>
              </a:rPr>
              <a:t>https://docs.microsoft.com/en-us/windows/apps/winui</a:t>
            </a:r>
            <a:r>
              <a:rPr lang="en-IN" dirty="0" smtClean="0">
                <a:hlinkClick r:id="rId2"/>
              </a:rPr>
              <a:t>/</a:t>
            </a:r>
            <a:endParaRPr lang="en-IN" dirty="0" smtClean="0"/>
          </a:p>
          <a:p>
            <a:pPr marL="0" indent="0">
              <a:buNone/>
            </a:pPr>
            <a:endParaRPr lang="en-IN" dirty="0" smtClean="0"/>
          </a:p>
          <a:p>
            <a:pPr marL="0" indent="0">
              <a:buNone/>
            </a:pPr>
            <a:r>
              <a:rPr lang="en-IN" dirty="0">
                <a:hlinkClick r:id="rId3"/>
              </a:rPr>
              <a:t>https://</a:t>
            </a:r>
            <a:r>
              <a:rPr lang="en-IN" dirty="0" smtClean="0">
                <a:hlinkClick r:id="rId3"/>
              </a:rPr>
              <a:t>docs.microsoft.com/en-us/windows/apps/desktop/modernize/xaml-islands</a:t>
            </a:r>
            <a:endParaRPr lang="en-IN" dirty="0" smtClean="0"/>
          </a:p>
          <a:p>
            <a:pPr marL="0" indent="0">
              <a:buNone/>
            </a:pPr>
            <a:endParaRPr lang="en-US" dirty="0" smtClean="0"/>
          </a:p>
          <a:p>
            <a:pPr marL="0" indent="0">
              <a:buNone/>
            </a:pPr>
            <a:r>
              <a:rPr lang="en-IN" dirty="0">
                <a:hlinkClick r:id="rId4"/>
              </a:rPr>
              <a:t>https://</a:t>
            </a:r>
            <a:r>
              <a:rPr lang="en-IN" dirty="0" smtClean="0">
                <a:hlinkClick r:id="rId4"/>
              </a:rPr>
              <a:t>docs.microsoft.com/en-us/windows/win32/appuistart/user-interface-technologies-for-windows-applications</a:t>
            </a:r>
            <a:endParaRPr lang="en-IN" dirty="0" smtClean="0"/>
          </a:p>
          <a:p>
            <a:pPr marL="0" indent="0">
              <a:buNone/>
            </a:pPr>
            <a:endParaRPr lang="en-US" dirty="0"/>
          </a:p>
          <a:p>
            <a:pPr marL="0" indent="0">
              <a:buNone/>
            </a:pPr>
            <a:r>
              <a:rPr lang="en-IN" dirty="0">
                <a:hlinkClick r:id="rId5"/>
              </a:rPr>
              <a:t>https://docs.microsoft.com/en-us/windows/uwp/porting/android-ios-uwp-map</a:t>
            </a:r>
            <a:endParaRPr lang="en-IN" dirty="0"/>
          </a:p>
        </p:txBody>
      </p:sp>
    </p:spTree>
    <p:extLst>
      <p:ext uri="{BB962C8B-B14F-4D97-AF65-F5344CB8AC3E}">
        <p14:creationId xmlns:p14="http://schemas.microsoft.com/office/powerpoint/2010/main" val="3414359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Contents</a:t>
            </a:r>
            <a:endParaRPr lang="en-IN" dirty="0"/>
          </a:p>
        </p:txBody>
      </p:sp>
      <p:sp>
        <p:nvSpPr>
          <p:cNvPr id="5" name="Content Placeholder 2"/>
          <p:cNvSpPr>
            <a:spLocks noGrp="1"/>
          </p:cNvSpPr>
          <p:nvPr>
            <p:ph idx="1"/>
          </p:nvPr>
        </p:nvSpPr>
        <p:spPr>
          <a:xfrm>
            <a:off x="838200" y="1825625"/>
            <a:ext cx="10515600" cy="4351338"/>
          </a:xfrm>
        </p:spPr>
        <p:txBody>
          <a:bodyPr numCol="2">
            <a:normAutofit fontScale="92500" lnSpcReduction="20000"/>
          </a:bodyPr>
          <a:lstStyle/>
          <a:p>
            <a:r>
              <a:rPr lang="en-US" dirty="0" smtClean="0"/>
              <a:t>Platforms for </a:t>
            </a:r>
            <a:r>
              <a:rPr lang="en-US" dirty="0"/>
              <a:t>W</a:t>
            </a:r>
            <a:r>
              <a:rPr lang="en-US" dirty="0" smtClean="0"/>
              <a:t>indows App</a:t>
            </a:r>
          </a:p>
          <a:p>
            <a:r>
              <a:rPr lang="en-US" dirty="0"/>
              <a:t>Development Platforms Details</a:t>
            </a:r>
            <a:endParaRPr lang="en-US" dirty="0" smtClean="0"/>
          </a:p>
          <a:p>
            <a:r>
              <a:rPr lang="en-US" dirty="0"/>
              <a:t>Windows Development Target</a:t>
            </a:r>
            <a:endParaRPr lang="en-US" dirty="0" smtClean="0"/>
          </a:p>
          <a:p>
            <a:r>
              <a:rPr lang="en-US" dirty="0"/>
              <a:t>UWP Bridge </a:t>
            </a:r>
            <a:r>
              <a:rPr lang="en-US" dirty="0" smtClean="0"/>
              <a:t>Technology</a:t>
            </a:r>
          </a:p>
          <a:p>
            <a:r>
              <a:rPr lang="en-US" dirty="0"/>
              <a:t>Microsoft Project Reunion</a:t>
            </a:r>
            <a:endParaRPr lang="en-US" dirty="0" smtClean="0"/>
          </a:p>
          <a:p>
            <a:r>
              <a:rPr lang="en-US" dirty="0"/>
              <a:t>Modern Windows API </a:t>
            </a:r>
            <a:r>
              <a:rPr lang="en-US" dirty="0" smtClean="0"/>
              <a:t>Stack</a:t>
            </a:r>
          </a:p>
          <a:p>
            <a:r>
              <a:rPr lang="en-US" dirty="0"/>
              <a:t>API Set/Framework </a:t>
            </a:r>
            <a:r>
              <a:rPr lang="en-US" dirty="0" smtClean="0"/>
              <a:t>Library</a:t>
            </a:r>
          </a:p>
          <a:p>
            <a:r>
              <a:rPr lang="en-IN" dirty="0"/>
              <a:t>Language Selection for </a:t>
            </a:r>
            <a:r>
              <a:rPr lang="en-IN" dirty="0" smtClean="0"/>
              <a:t>Development</a:t>
            </a:r>
            <a:endParaRPr lang="en-US" dirty="0" smtClean="0"/>
          </a:p>
          <a:p>
            <a:r>
              <a:rPr lang="en-US" dirty="0"/>
              <a:t>Windows UI Library (WinUI</a:t>
            </a:r>
            <a:r>
              <a:rPr lang="en-US" dirty="0" smtClean="0"/>
              <a:t>)</a:t>
            </a:r>
          </a:p>
          <a:p>
            <a:r>
              <a:rPr lang="en-US" dirty="0"/>
              <a:t>WinUI3 </a:t>
            </a:r>
            <a:r>
              <a:rPr lang="en-US" dirty="0" smtClean="0"/>
              <a:t>Release Roadmap</a:t>
            </a:r>
          </a:p>
          <a:p>
            <a:r>
              <a:rPr lang="en-IN" dirty="0"/>
              <a:t>Install WinUI 3 Preview </a:t>
            </a:r>
            <a:r>
              <a:rPr lang="en-IN" dirty="0" smtClean="0"/>
              <a:t>1</a:t>
            </a:r>
          </a:p>
          <a:p>
            <a:r>
              <a:rPr lang="en-US" dirty="0"/>
              <a:t>WinUI3 Project Template Types</a:t>
            </a:r>
            <a:endParaRPr lang="en-IN" dirty="0" smtClean="0"/>
          </a:p>
          <a:p>
            <a:r>
              <a:rPr lang="en-US" dirty="0"/>
              <a:t>Exercise (Simple Calculator) Using </a:t>
            </a:r>
            <a:r>
              <a:rPr lang="en-US" dirty="0" smtClean="0"/>
              <a:t>WinUI</a:t>
            </a:r>
          </a:p>
          <a:p>
            <a:r>
              <a:rPr lang="en-IN" dirty="0"/>
              <a:t>XAML Controls Gallery App</a:t>
            </a:r>
            <a:endParaRPr lang="en-US" dirty="0" smtClean="0"/>
          </a:p>
          <a:p>
            <a:r>
              <a:rPr lang="en-US" dirty="0"/>
              <a:t>Development Technology </a:t>
            </a:r>
            <a:r>
              <a:rPr lang="en-US" dirty="0" smtClean="0"/>
              <a:t>Evolution</a:t>
            </a:r>
          </a:p>
          <a:p>
            <a:r>
              <a:rPr lang="en-US" dirty="0" smtClean="0"/>
              <a:t>Microsoft </a:t>
            </a:r>
            <a:r>
              <a:rPr lang="en-US" dirty="0"/>
              <a:t>Open Sourced </a:t>
            </a:r>
            <a:r>
              <a:rPr lang="en-US" dirty="0" smtClean="0"/>
              <a:t>Technology</a:t>
            </a:r>
          </a:p>
          <a:p>
            <a:r>
              <a:rPr lang="en-US" dirty="0" smtClean="0"/>
              <a:t>References</a:t>
            </a:r>
          </a:p>
          <a:p>
            <a:pPr marL="0" indent="0">
              <a:buNone/>
            </a:pPr>
            <a:endParaRPr lang="en-US" dirty="0" smtClean="0"/>
          </a:p>
          <a:p>
            <a:pPr lvl="1"/>
            <a:endParaRPr lang="en-US" dirty="0" smtClean="0"/>
          </a:p>
          <a:p>
            <a:pPr marL="0" indent="0">
              <a:buNone/>
            </a:pPr>
            <a:endParaRPr lang="en-US" dirty="0" smtClean="0"/>
          </a:p>
        </p:txBody>
      </p:sp>
    </p:spTree>
    <p:extLst>
      <p:ext uri="{BB962C8B-B14F-4D97-AF65-F5344CB8AC3E}">
        <p14:creationId xmlns:p14="http://schemas.microsoft.com/office/powerpoint/2010/main" val="3622520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53745" y="4949482"/>
            <a:ext cx="440106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END OF FILE</a:t>
            </a:r>
            <a:endParaRPr lang="en-IN" dirty="0"/>
          </a:p>
        </p:txBody>
      </p:sp>
    </p:spTree>
    <p:extLst>
      <p:ext uri="{BB962C8B-B14F-4D97-AF65-F5344CB8AC3E}">
        <p14:creationId xmlns:p14="http://schemas.microsoft.com/office/powerpoint/2010/main" val="144954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Platforms for Windows App</a:t>
            </a:r>
            <a:endParaRPr lang="en-IN" dirty="0"/>
          </a:p>
        </p:txBody>
      </p:sp>
      <p:pic>
        <p:nvPicPr>
          <p:cNvPr id="4" name="Content Placeholder 3"/>
          <p:cNvPicPr>
            <a:picLocks noGrp="1" noChangeAspect="1"/>
          </p:cNvPicPr>
          <p:nvPr>
            <p:ph idx="1"/>
          </p:nvPr>
        </p:nvPicPr>
        <p:blipFill>
          <a:blip r:embed="rId2"/>
          <a:stretch>
            <a:fillRect/>
          </a:stretch>
        </p:blipFill>
        <p:spPr>
          <a:xfrm>
            <a:off x="1927481" y="1350453"/>
            <a:ext cx="8390221" cy="4727566"/>
          </a:xfrm>
          <a:prstGeom prst="rect">
            <a:avLst/>
          </a:prstGeom>
        </p:spPr>
      </p:pic>
      <p:pic>
        <p:nvPicPr>
          <p:cNvPr id="5" name="Picture 4"/>
          <p:cNvPicPr>
            <a:picLocks noChangeAspect="1"/>
          </p:cNvPicPr>
          <p:nvPr/>
        </p:nvPicPr>
        <p:blipFill>
          <a:blip r:embed="rId3"/>
          <a:stretch>
            <a:fillRect/>
          </a:stretch>
        </p:blipFill>
        <p:spPr>
          <a:xfrm>
            <a:off x="2491321" y="2992527"/>
            <a:ext cx="1311461" cy="1311461"/>
          </a:xfrm>
          <a:prstGeom prst="rect">
            <a:avLst/>
          </a:prstGeom>
        </p:spPr>
      </p:pic>
      <p:pic>
        <p:nvPicPr>
          <p:cNvPr id="6" name="Picture 5"/>
          <p:cNvPicPr>
            <a:picLocks noChangeAspect="1"/>
          </p:cNvPicPr>
          <p:nvPr/>
        </p:nvPicPr>
        <p:blipFill>
          <a:blip r:embed="rId4"/>
          <a:stretch>
            <a:fillRect/>
          </a:stretch>
        </p:blipFill>
        <p:spPr>
          <a:xfrm>
            <a:off x="4470249" y="2987591"/>
            <a:ext cx="1316397" cy="1316397"/>
          </a:xfrm>
          <a:prstGeom prst="rect">
            <a:avLst/>
          </a:prstGeom>
        </p:spPr>
      </p:pic>
      <p:pic>
        <p:nvPicPr>
          <p:cNvPr id="7" name="Picture 6"/>
          <p:cNvPicPr>
            <a:picLocks noChangeAspect="1"/>
          </p:cNvPicPr>
          <p:nvPr/>
        </p:nvPicPr>
        <p:blipFill>
          <a:blip r:embed="rId5"/>
          <a:stretch>
            <a:fillRect/>
          </a:stretch>
        </p:blipFill>
        <p:spPr>
          <a:xfrm>
            <a:off x="6399521" y="2987591"/>
            <a:ext cx="1313122" cy="1313122"/>
          </a:xfrm>
          <a:prstGeom prst="rect">
            <a:avLst/>
          </a:prstGeom>
        </p:spPr>
      </p:pic>
      <p:pic>
        <p:nvPicPr>
          <p:cNvPr id="8" name="Picture 7"/>
          <p:cNvPicPr>
            <a:picLocks noChangeAspect="1"/>
          </p:cNvPicPr>
          <p:nvPr/>
        </p:nvPicPr>
        <p:blipFill>
          <a:blip r:embed="rId6"/>
          <a:stretch>
            <a:fillRect/>
          </a:stretch>
        </p:blipFill>
        <p:spPr>
          <a:xfrm>
            <a:off x="8364804" y="2987590"/>
            <a:ext cx="1311459" cy="1311459"/>
          </a:xfrm>
          <a:prstGeom prst="rect">
            <a:avLst/>
          </a:prstGeom>
        </p:spPr>
      </p:pic>
      <p:sp>
        <p:nvSpPr>
          <p:cNvPr id="9" name="Rectangle 8"/>
          <p:cNvSpPr/>
          <p:nvPr/>
        </p:nvSpPr>
        <p:spPr>
          <a:xfrm>
            <a:off x="1132764" y="6117654"/>
            <a:ext cx="10072048" cy="738664"/>
          </a:xfrm>
          <a:prstGeom prst="rect">
            <a:avLst/>
          </a:prstGeom>
        </p:spPr>
        <p:txBody>
          <a:bodyPr wrap="square">
            <a:spAutoFit/>
          </a:bodyPr>
          <a:lstStyle/>
          <a:p>
            <a:r>
              <a:rPr lang="en-IN" sz="1400" dirty="0">
                <a:solidFill>
                  <a:srgbClr val="171717"/>
                </a:solidFill>
                <a:latin typeface="Segoe UI" panose="020B0502040204020203" pitchFamily="34" charset="0"/>
              </a:rPr>
              <a:t>There are four </a:t>
            </a:r>
            <a:r>
              <a:rPr lang="en-IN" sz="1400" dirty="0" smtClean="0">
                <a:solidFill>
                  <a:srgbClr val="171717"/>
                </a:solidFill>
                <a:latin typeface="Segoe UI" panose="020B0502040204020203" pitchFamily="34" charset="0"/>
              </a:rPr>
              <a:t>core platforms </a:t>
            </a:r>
            <a:r>
              <a:rPr lang="en-IN" sz="1400" dirty="0">
                <a:solidFill>
                  <a:srgbClr val="171717"/>
                </a:solidFill>
                <a:latin typeface="Segoe UI" panose="020B0502040204020203" pitchFamily="34" charset="0"/>
              </a:rPr>
              <a:t>for building </a:t>
            </a:r>
            <a:r>
              <a:rPr lang="en-IN" sz="1400" dirty="0" smtClean="0">
                <a:solidFill>
                  <a:srgbClr val="171717"/>
                </a:solidFill>
                <a:latin typeface="Segoe UI" panose="020B0502040204020203" pitchFamily="34" charset="0"/>
              </a:rPr>
              <a:t>apps </a:t>
            </a:r>
            <a:r>
              <a:rPr lang="en-IN" sz="1400" dirty="0">
                <a:solidFill>
                  <a:srgbClr val="171717"/>
                </a:solidFill>
                <a:latin typeface="Segoe UI" panose="020B0502040204020203" pitchFamily="34" charset="0"/>
              </a:rPr>
              <a:t>for Windows </a:t>
            </a:r>
            <a:r>
              <a:rPr lang="en-IN" sz="1400" dirty="0" smtClean="0">
                <a:solidFill>
                  <a:srgbClr val="171717"/>
                </a:solidFill>
                <a:latin typeface="Segoe UI" panose="020B0502040204020203" pitchFamily="34" charset="0"/>
              </a:rPr>
              <a:t>PCs (MFC, WinForms, WPF, &amp; WinUI). </a:t>
            </a:r>
            <a:r>
              <a:rPr lang="en-IN" sz="1400" dirty="0">
                <a:solidFill>
                  <a:srgbClr val="171717"/>
                </a:solidFill>
                <a:latin typeface="Segoe UI" panose="020B0502040204020203" pitchFamily="34" charset="0"/>
              </a:rPr>
              <a:t>Each </a:t>
            </a:r>
            <a:r>
              <a:rPr lang="en-IN" sz="1400" dirty="0" smtClean="0">
                <a:solidFill>
                  <a:srgbClr val="171717"/>
                </a:solidFill>
                <a:latin typeface="Segoe UI" panose="020B0502040204020203" pitchFamily="34" charset="0"/>
              </a:rPr>
              <a:t>of the platform </a:t>
            </a:r>
            <a:r>
              <a:rPr lang="en-IN" sz="1400" dirty="0">
                <a:solidFill>
                  <a:srgbClr val="171717"/>
                </a:solidFill>
                <a:latin typeface="Segoe UI" panose="020B0502040204020203" pitchFamily="34" charset="0"/>
              </a:rPr>
              <a:t>provides an app model that defines the lifecycle of the app, a complete UI </a:t>
            </a:r>
            <a:r>
              <a:rPr lang="en-IN" sz="1400" dirty="0" smtClean="0">
                <a:solidFill>
                  <a:srgbClr val="171717"/>
                </a:solidFill>
                <a:latin typeface="Segoe UI" panose="020B0502040204020203" pitchFamily="34" charset="0"/>
              </a:rPr>
              <a:t>functional framework </a:t>
            </a:r>
            <a:r>
              <a:rPr lang="en-IN" sz="1400" dirty="0">
                <a:solidFill>
                  <a:srgbClr val="171717"/>
                </a:solidFill>
                <a:latin typeface="Segoe UI" panose="020B0502040204020203" pitchFamily="34" charset="0"/>
              </a:rPr>
              <a:t>and set of UI controls </a:t>
            </a:r>
            <a:r>
              <a:rPr lang="en-IN" sz="1400" dirty="0" smtClean="0">
                <a:solidFill>
                  <a:srgbClr val="171717"/>
                </a:solidFill>
                <a:latin typeface="Segoe UI" panose="020B0502040204020203" pitchFamily="34" charset="0"/>
              </a:rPr>
              <a:t>to apps. </a:t>
            </a:r>
            <a:endParaRPr lang="en-IN" sz="1400" dirty="0"/>
          </a:p>
        </p:txBody>
      </p:sp>
    </p:spTree>
    <p:extLst>
      <p:ext uri="{BB962C8B-B14F-4D97-AF65-F5344CB8AC3E}">
        <p14:creationId xmlns:p14="http://schemas.microsoft.com/office/powerpoint/2010/main" val="1042831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Platforms Details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54715112"/>
              </p:ext>
            </p:extLst>
          </p:nvPr>
        </p:nvGraphicFramePr>
        <p:xfrm>
          <a:off x="1196453" y="1479013"/>
          <a:ext cx="10157348" cy="4582415"/>
        </p:xfrm>
        <a:graphic>
          <a:graphicData uri="http://schemas.openxmlformats.org/drawingml/2006/table">
            <a:tbl>
              <a:tblPr>
                <a:tableStyleId>{5C22544A-7EE6-4342-B048-85BDC9FD1C3A}</a:tableStyleId>
              </a:tblPr>
              <a:tblGrid>
                <a:gridCol w="1634325"/>
                <a:gridCol w="8523023"/>
              </a:tblGrid>
              <a:tr h="277115">
                <a:tc>
                  <a:txBody>
                    <a:bodyPr/>
                    <a:lstStyle/>
                    <a:p>
                      <a:pPr algn="l" fontAlgn="b"/>
                      <a:r>
                        <a:rPr lang="en-US" sz="1600" b="1" i="0" u="none" strike="noStrike" dirty="0" smtClean="0">
                          <a:solidFill>
                            <a:schemeClr val="dk1"/>
                          </a:solidFill>
                          <a:effectLst/>
                          <a:latin typeface="+mn-lt"/>
                        </a:rPr>
                        <a:t>Platform</a:t>
                      </a:r>
                      <a:endParaRPr lang="en-IN" sz="16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600" b="1" u="none" strike="noStrike" dirty="0">
                          <a:effectLst/>
                        </a:rPr>
                        <a:t>Description</a:t>
                      </a:r>
                      <a:endParaRPr lang="en-IN" sz="16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r>
              <a:tr h="989695">
                <a:tc>
                  <a:txBody>
                    <a:bodyPr/>
                    <a:lstStyle/>
                    <a:p>
                      <a:pPr algn="l" fontAlgn="ctr"/>
                      <a:r>
                        <a:rPr lang="en-IN" sz="1400" b="1" u="none" strike="noStrike" dirty="0">
                          <a:effectLst/>
                        </a:rPr>
                        <a:t>MFC (Microsoft Foundation Class) </a:t>
                      </a:r>
                      <a:endParaRPr lang="en-IN" sz="1400" b="1" i="0" u="none" strike="noStrike" dirty="0">
                        <a:solidFill>
                          <a:srgbClr val="000000"/>
                        </a:solidFill>
                        <a:effectLst/>
                        <a:latin typeface="Calibri" panose="020F0502020204030204" pitchFamily="34" charset="0"/>
                      </a:endParaRPr>
                    </a:p>
                  </a:txBody>
                  <a:tcPr marL="9525" marR="9525" marT="9525" marB="0" anchor="ctr">
                    <a:solidFill>
                      <a:schemeClr val="accent1">
                        <a:tint val="20000"/>
                      </a:schemeClr>
                    </a:solidFill>
                  </a:tcPr>
                </a:tc>
                <a:tc>
                  <a:txBody>
                    <a:bodyPr/>
                    <a:lstStyle/>
                    <a:p>
                      <a:pPr algn="l" fontAlgn="b"/>
                      <a:r>
                        <a:rPr lang="en-IN" sz="1400" u="none" strike="noStrike" dirty="0">
                          <a:effectLst/>
                        </a:rPr>
                        <a:t>It gets you "closer to the metal," and lets you achieve the best performance for your app by taking direct control over memory allocation and performance oriented CPU features like SSE or AVX instructions. MFC provides a light non VM class abstraction over the Win32/COM Native API. The only supported language for MFC application development is VC++. MFC is suitable for write application like Word, Excel, Visio, photo shop, Windows System programs, Device Drivers, and Multimedia/Game development using DirectX.</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accent1">
                        <a:tint val="20000"/>
                      </a:schemeClr>
                    </a:solidFill>
                  </a:tcPr>
                </a:tc>
              </a:tr>
              <a:tr h="989695">
                <a:tc>
                  <a:txBody>
                    <a:bodyPr/>
                    <a:lstStyle/>
                    <a:p>
                      <a:pPr algn="l" fontAlgn="ctr"/>
                      <a:r>
                        <a:rPr lang="en-IN" sz="1400" b="1" u="none" strike="noStrike" dirty="0">
                          <a:effectLst/>
                        </a:rPr>
                        <a:t>WinForms (Windows Forms) </a:t>
                      </a:r>
                      <a:endParaRPr lang="en-IN" sz="1400" b="1" i="0" u="none" strike="noStrike" dirty="0">
                        <a:solidFill>
                          <a:srgbClr val="000000"/>
                        </a:solidFill>
                        <a:effectLst/>
                        <a:latin typeface="Calibri" panose="020F0502020204030204" pitchFamily="34" charset="0"/>
                      </a:endParaRPr>
                    </a:p>
                  </a:txBody>
                  <a:tcPr marL="9525" marR="9525" marT="9525" marB="0" anchor="ctr">
                    <a:solidFill>
                      <a:schemeClr val="accent1">
                        <a:tint val="20000"/>
                      </a:schemeClr>
                    </a:solidFill>
                  </a:tcPr>
                </a:tc>
                <a:tc>
                  <a:txBody>
                    <a:bodyPr/>
                    <a:lstStyle/>
                    <a:p>
                      <a:pPr algn="l" fontAlgn="b"/>
                      <a:r>
                        <a:rPr lang="en-IN" sz="1400" u="none" strike="noStrike" dirty="0">
                          <a:effectLst/>
                        </a:rPr>
                        <a:t>Windows Forms is the dominant RAD (Rapid Application Development) framework for building Windows smart client applications. It has initially introduced with .Net Framework 1.x. Windows Forms is easier to use and is a light weight UI model. Applications using WinForms can be developed using languages such as VC++/VB/C#. UI of some of the past version of Visual Studio (2000 ~ 2008) are developed using WinForms. It is a good choice of framework for development of business oriented desktop applications.</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accent1">
                        <a:tint val="20000"/>
                      </a:schemeClr>
                    </a:solidFill>
                  </a:tcPr>
                </a:tc>
              </a:tr>
              <a:tr h="989695">
                <a:tc>
                  <a:txBody>
                    <a:bodyPr/>
                    <a:lstStyle/>
                    <a:p>
                      <a:pPr algn="l" fontAlgn="ctr"/>
                      <a:r>
                        <a:rPr lang="en-IN" sz="1400" b="1" u="none" strike="noStrike" dirty="0">
                          <a:effectLst/>
                        </a:rPr>
                        <a:t>WPF (Windows Presentation Foundation) </a:t>
                      </a:r>
                      <a:endParaRPr lang="en-IN" sz="1400" b="1" i="0" u="none" strike="noStrike" dirty="0">
                        <a:solidFill>
                          <a:srgbClr val="000000"/>
                        </a:solidFill>
                        <a:effectLst/>
                        <a:latin typeface="Calibri" panose="020F0502020204030204" pitchFamily="34" charset="0"/>
                      </a:endParaRPr>
                    </a:p>
                  </a:txBody>
                  <a:tcPr marL="9525" marR="9525" marT="9525" marB="0" anchor="ctr">
                    <a:solidFill>
                      <a:schemeClr val="accent1">
                        <a:tint val="20000"/>
                      </a:schemeClr>
                    </a:solidFill>
                  </a:tcPr>
                </a:tc>
                <a:tc>
                  <a:txBody>
                    <a:bodyPr/>
                    <a:lstStyle/>
                    <a:p>
                      <a:pPr algn="l" fontAlgn="b"/>
                      <a:r>
                        <a:rPr lang="en-IN" sz="1400" u="none" strike="noStrike" dirty="0">
                          <a:effectLst/>
                        </a:rPr>
                        <a:t>WPF is the preferred technology for building Windows rich client applications that require UI complexity, styles customization, and graphics-intensive. It has a very powerful Templating, Styling, and data Binding capabilities with the support of XAML UI model. It has initially introduced with .Net Framework 3.x. Applications using WPF can be developed using languages such as VB/C#. UI of latest version of Visual Studio series (2010 ~ 2019) are developed using WPF.</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accent1">
                        <a:tint val="20000"/>
                      </a:schemeClr>
                    </a:solidFill>
                  </a:tcPr>
                </a:tc>
              </a:tr>
              <a:tr h="989695">
                <a:tc>
                  <a:txBody>
                    <a:bodyPr/>
                    <a:lstStyle/>
                    <a:p>
                      <a:pPr algn="l" fontAlgn="ctr"/>
                      <a:r>
                        <a:rPr lang="en-IN" sz="1400" b="1" u="none" strike="noStrike" dirty="0">
                          <a:effectLst/>
                        </a:rPr>
                        <a:t>WinUI (Windows UI Library) </a:t>
                      </a:r>
                      <a:endParaRPr lang="en-IN" sz="1400" b="1" i="0" u="none" strike="noStrike" dirty="0">
                        <a:solidFill>
                          <a:srgbClr val="000000"/>
                        </a:solidFill>
                        <a:effectLst/>
                        <a:latin typeface="Calibri" panose="020F0502020204030204" pitchFamily="34" charset="0"/>
                      </a:endParaRPr>
                    </a:p>
                  </a:txBody>
                  <a:tcPr marL="9525" marR="9525" marT="9525" marB="0" anchor="ctr">
                    <a:solidFill>
                      <a:schemeClr val="accent1">
                        <a:tint val="20000"/>
                      </a:schemeClr>
                    </a:solidFill>
                  </a:tcPr>
                </a:tc>
                <a:tc>
                  <a:txBody>
                    <a:bodyPr/>
                    <a:lstStyle/>
                    <a:p>
                      <a:pPr algn="l" fontAlgn="b"/>
                      <a:r>
                        <a:rPr lang="en-IN" sz="1400" u="none" strike="noStrike" dirty="0">
                          <a:effectLst/>
                        </a:rPr>
                        <a:t>The leading-edge framework for Windows apps development. It has originated as UX layer of UWP/WinRT platform, and finally decoupled as independent UX framework at Version 3.0. WinUI can be used in existing MFC, WinForms, or WPF apps to modernize them and gradually migrate, or develop complete WinUI based application from scratch for desktop or UWP. The supported languages are VC++/VB/C#/JS. WinUI uses XAML UI model, so code port possible among WPF, WinRT, UWP, and WinUI.</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accent1">
                        <a:tint val="20000"/>
                      </a:schemeClr>
                    </a:solidFill>
                  </a:tcPr>
                </a:tc>
              </a:tr>
            </a:tbl>
          </a:graphicData>
        </a:graphic>
      </p:graphicFrame>
    </p:spTree>
    <p:extLst>
      <p:ext uri="{BB962C8B-B14F-4D97-AF65-F5344CB8AC3E}">
        <p14:creationId xmlns:p14="http://schemas.microsoft.com/office/powerpoint/2010/main" val="2229870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Windows Development </a:t>
            </a:r>
            <a:r>
              <a:rPr lang="en-IN" dirty="0" smtClean="0"/>
              <a:t>Target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398" y="1513268"/>
            <a:ext cx="7924799" cy="4344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191904" y="5978597"/>
            <a:ext cx="9535236" cy="553357"/>
          </a:xfrm>
          <a:prstGeom prst="rect">
            <a:avLst/>
          </a:prstGeom>
        </p:spPr>
        <p:txBody>
          <a:bodyPr wrap="square">
            <a:spAutoFit/>
          </a:bodyPr>
          <a:lstStyle/>
          <a:p>
            <a:pPr>
              <a:lnSpc>
                <a:spcPct val="107000"/>
              </a:lnSpc>
              <a:spcAft>
                <a:spcPts val="800"/>
              </a:spcAft>
            </a:pPr>
            <a:r>
              <a:rPr lang="en-IN" sz="1400" dirty="0">
                <a:latin typeface="Calibri" panose="020F0502020204030204" pitchFamily="34" charset="0"/>
                <a:ea typeface="Times New Roman" panose="02020603050405020304" pitchFamily="18" charset="0"/>
                <a:cs typeface="Times New Roman" panose="02020603050405020304" pitchFamily="18" charset="0"/>
              </a:rPr>
              <a:t>There are </a:t>
            </a:r>
            <a:r>
              <a:rPr lang="en-IN" sz="1400" dirty="0" smtClean="0">
                <a:latin typeface="Calibri" panose="020F0502020204030204" pitchFamily="34" charset="0"/>
                <a:ea typeface="Times New Roman" panose="02020603050405020304" pitchFamily="18" charset="0"/>
                <a:cs typeface="Times New Roman" panose="02020603050405020304" pitchFamily="18" charset="0"/>
              </a:rPr>
              <a:t>two </a:t>
            </a:r>
            <a:r>
              <a:rPr lang="en-IN" sz="1400" dirty="0">
                <a:latin typeface="Calibri" panose="020F0502020204030204" pitchFamily="34" charset="0"/>
                <a:ea typeface="Times New Roman" panose="02020603050405020304" pitchFamily="18" charset="0"/>
                <a:cs typeface="Times New Roman" panose="02020603050405020304" pitchFamily="18" charset="0"/>
              </a:rPr>
              <a:t>kinds of </a:t>
            </a:r>
            <a:r>
              <a:rPr lang="en-IN" sz="1400" dirty="0" smtClean="0">
                <a:latin typeface="Calibri" panose="020F0502020204030204" pitchFamily="34" charset="0"/>
                <a:ea typeface="Times New Roman" panose="02020603050405020304" pitchFamily="18" charset="0"/>
                <a:cs typeface="Times New Roman" panose="02020603050405020304" pitchFamily="18" charset="0"/>
              </a:rPr>
              <a:t>applications </a:t>
            </a:r>
            <a:r>
              <a:rPr lang="en-IN" sz="1400" dirty="0">
                <a:latin typeface="Calibri" panose="020F0502020204030204" pitchFamily="34" charset="0"/>
                <a:ea typeface="Times New Roman" panose="02020603050405020304" pitchFamily="18" charset="0"/>
                <a:cs typeface="Times New Roman" panose="02020603050405020304" pitchFamily="18" charset="0"/>
              </a:rPr>
              <a:t>windows </a:t>
            </a:r>
            <a:r>
              <a:rPr lang="en-IN" sz="1400" dirty="0" smtClean="0">
                <a:latin typeface="Calibri" panose="020F0502020204030204" pitchFamily="34" charset="0"/>
                <a:ea typeface="Times New Roman" panose="02020603050405020304" pitchFamily="18" charset="0"/>
                <a:cs typeface="Times New Roman" panose="02020603050405020304" pitchFamily="18" charset="0"/>
              </a:rPr>
              <a:t>natively supports </a:t>
            </a:r>
            <a:r>
              <a:rPr lang="en-IN" sz="1400" b="1" dirty="0" smtClean="0">
                <a:solidFill>
                  <a:srgbClr val="00B0F0"/>
                </a:solidFill>
                <a:latin typeface="Calibri" panose="020F0502020204030204" pitchFamily="34" charset="0"/>
                <a:ea typeface="Times New Roman" panose="02020603050405020304" pitchFamily="18" charset="0"/>
                <a:cs typeface="Times New Roman" panose="02020603050405020304" pitchFamily="18" charset="0"/>
              </a:rPr>
              <a:t>“1-Full </a:t>
            </a:r>
            <a:r>
              <a:rPr lang="en-IN" sz="1400" b="1" dirty="0">
                <a:solidFill>
                  <a:srgbClr val="00B0F0"/>
                </a:solidFill>
                <a:latin typeface="Calibri" panose="020F0502020204030204" pitchFamily="34" charset="0"/>
                <a:ea typeface="Times New Roman" panose="02020603050405020304" pitchFamily="18" charset="0"/>
                <a:cs typeface="Times New Roman" panose="02020603050405020304" pitchFamily="18" charset="0"/>
              </a:rPr>
              <a:t>Trust Win32/Desktop”</a:t>
            </a:r>
            <a:r>
              <a:rPr lang="en-IN" sz="1400" dirty="0">
                <a:latin typeface="Calibri" panose="020F0502020204030204" pitchFamily="34" charset="0"/>
                <a:ea typeface="Times New Roman" panose="02020603050405020304" pitchFamily="18" charset="0"/>
                <a:cs typeface="Times New Roman" panose="02020603050405020304" pitchFamily="18" charset="0"/>
              </a:rPr>
              <a:t> Application, and </a:t>
            </a:r>
            <a:r>
              <a:rPr lang="en-IN" sz="1400" b="1" dirty="0" smtClean="0">
                <a:solidFill>
                  <a:srgbClr val="00B050"/>
                </a:solidFill>
                <a:latin typeface="Calibri" panose="020F0502020204030204" pitchFamily="34" charset="0"/>
                <a:ea typeface="Times New Roman" panose="02020603050405020304" pitchFamily="18" charset="0"/>
                <a:cs typeface="Times New Roman" panose="02020603050405020304" pitchFamily="18" charset="0"/>
              </a:rPr>
              <a:t>“2-WinRT/UWP </a:t>
            </a:r>
            <a:r>
              <a:rPr lang="en-IN" sz="1400" b="1"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Sandboxed” </a:t>
            </a:r>
            <a:r>
              <a:rPr lang="en-IN" sz="1400" dirty="0">
                <a:latin typeface="Calibri" panose="020F0502020204030204" pitchFamily="34" charset="0"/>
                <a:ea typeface="Times New Roman" panose="02020603050405020304" pitchFamily="18" charset="0"/>
                <a:cs typeface="Times New Roman" panose="02020603050405020304" pitchFamily="18" charset="0"/>
              </a:rPr>
              <a:t>application. A “Full Trust Win32/Desktop” app can also be sandboxed using the </a:t>
            </a:r>
            <a:r>
              <a:rPr lang="en-IN" sz="1400" dirty="0" smtClean="0">
                <a:latin typeface="Calibri" panose="020F0502020204030204" pitchFamily="34" charset="0"/>
                <a:ea typeface="Times New Roman" panose="02020603050405020304" pitchFamily="18" charset="0"/>
                <a:cs typeface="Times New Roman" panose="02020603050405020304" pitchFamily="18" charset="0"/>
              </a:rPr>
              <a:t>bridge technology.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153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UWP Bridge Technology</a:t>
            </a:r>
            <a:endParaRPr lang="en-IN" dirty="0"/>
          </a:p>
        </p:txBody>
      </p:sp>
      <p:pic>
        <p:nvPicPr>
          <p:cNvPr id="4" name="Content Placeholder 3"/>
          <p:cNvPicPr>
            <a:picLocks noGrp="1" noChangeAspect="1"/>
          </p:cNvPicPr>
          <p:nvPr>
            <p:ph idx="1"/>
          </p:nvPr>
        </p:nvPicPr>
        <p:blipFill>
          <a:blip r:embed="rId2"/>
          <a:stretch>
            <a:fillRect/>
          </a:stretch>
        </p:blipFill>
        <p:spPr>
          <a:xfrm>
            <a:off x="1397990" y="1445029"/>
            <a:ext cx="8768223" cy="4351338"/>
          </a:xfrm>
          <a:prstGeom prst="rect">
            <a:avLst/>
          </a:prstGeom>
        </p:spPr>
      </p:pic>
      <p:sp>
        <p:nvSpPr>
          <p:cNvPr id="3" name="Rectangle 2"/>
          <p:cNvSpPr/>
          <p:nvPr/>
        </p:nvSpPr>
        <p:spPr>
          <a:xfrm>
            <a:off x="1397990" y="5796367"/>
            <a:ext cx="9439702" cy="783869"/>
          </a:xfrm>
          <a:prstGeom prst="rect">
            <a:avLst/>
          </a:prstGeom>
        </p:spPr>
        <p:txBody>
          <a:bodyPr wrap="square">
            <a:spAutoFit/>
          </a:bodyPr>
          <a:lstStyle/>
          <a:p>
            <a:pPr>
              <a:lnSpc>
                <a:spcPct val="107000"/>
              </a:lnSpc>
              <a:spcAft>
                <a:spcPts val="800"/>
              </a:spcAft>
            </a:pPr>
            <a:r>
              <a:rPr lang="en-IN" sz="1400" dirty="0">
                <a:latin typeface="Calibri" panose="020F0502020204030204" pitchFamily="34" charset="0"/>
                <a:ea typeface="Times New Roman" panose="02020603050405020304" pitchFamily="18" charset="0"/>
                <a:cs typeface="Times New Roman" panose="02020603050405020304" pitchFamily="18" charset="0"/>
              </a:rPr>
              <a:t>UWP Bridges translate calls in other application programming interfaces (APIs) to the UWP interface, so that applications written in these APIs would run on UWP. </a:t>
            </a:r>
            <a:r>
              <a:rPr lang="en-IN" sz="1400" dirty="0" smtClean="0">
                <a:latin typeface="Calibri" panose="020F0502020204030204" pitchFamily="34" charset="0"/>
                <a:ea typeface="Times New Roman" panose="02020603050405020304" pitchFamily="18" charset="0"/>
                <a:cs typeface="Times New Roman" panose="02020603050405020304" pitchFamily="18" charset="0"/>
              </a:rPr>
              <a:t>Bridges are available to </a:t>
            </a:r>
            <a:r>
              <a:rPr lang="en-IN" sz="1400" dirty="0">
                <a:latin typeface="Calibri" panose="020F0502020204030204" pitchFamily="34" charset="0"/>
                <a:ea typeface="Times New Roman" panose="02020603050405020304" pitchFamily="18" charset="0"/>
                <a:cs typeface="Times New Roman" panose="02020603050405020304" pitchFamily="18" charset="0"/>
              </a:rPr>
              <a:t>run Android, iOS, Windows desktop apps, Microsoft Silverlight, and progressive web apps </a:t>
            </a:r>
            <a:r>
              <a:rPr lang="en-IN" sz="1400" dirty="0" smtClean="0">
                <a:latin typeface="Calibri" panose="020F0502020204030204" pitchFamily="34" charset="0"/>
                <a:ea typeface="Times New Roman" panose="02020603050405020304" pitchFamily="18" charset="0"/>
                <a:cs typeface="Times New Roman" panose="02020603050405020304" pitchFamily="18" charset="0"/>
              </a:rPr>
              <a:t>on UWP.</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053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Project </a:t>
            </a:r>
            <a:r>
              <a:rPr lang="en-US" dirty="0"/>
              <a:t>R</a:t>
            </a:r>
            <a:r>
              <a:rPr lang="en-US" dirty="0" smtClean="0"/>
              <a:t>eunion</a:t>
            </a:r>
            <a:endParaRPr lang="en-IN" dirty="0"/>
          </a:p>
        </p:txBody>
      </p:sp>
      <p:pic>
        <p:nvPicPr>
          <p:cNvPr id="5" name="Content Placeholder 4"/>
          <p:cNvPicPr>
            <a:picLocks noGrp="1" noChangeAspect="1"/>
          </p:cNvPicPr>
          <p:nvPr>
            <p:ph idx="1"/>
          </p:nvPr>
        </p:nvPicPr>
        <p:blipFill>
          <a:blip r:embed="rId2"/>
          <a:stretch>
            <a:fillRect/>
          </a:stretch>
        </p:blipFill>
        <p:spPr>
          <a:xfrm>
            <a:off x="1339043" y="1513264"/>
            <a:ext cx="9442688" cy="4098749"/>
          </a:xfrm>
          <a:prstGeom prst="rect">
            <a:avLst/>
          </a:prstGeom>
        </p:spPr>
      </p:pic>
      <p:sp>
        <p:nvSpPr>
          <p:cNvPr id="3" name="Rectangle 2"/>
          <p:cNvSpPr/>
          <p:nvPr/>
        </p:nvSpPr>
        <p:spPr>
          <a:xfrm>
            <a:off x="992306" y="5800339"/>
            <a:ext cx="10207388" cy="738664"/>
          </a:xfrm>
          <a:prstGeom prst="rect">
            <a:avLst/>
          </a:prstGeom>
        </p:spPr>
        <p:txBody>
          <a:bodyPr wrap="square">
            <a:spAutoFit/>
          </a:bodyPr>
          <a:lstStyle/>
          <a:p>
            <a:r>
              <a:rPr lang="en-IN" sz="1400" dirty="0"/>
              <a:t>Project Reunion </a:t>
            </a:r>
            <a:r>
              <a:rPr lang="en-IN" sz="1400" dirty="0" smtClean="0"/>
              <a:t>is an umbrella project that makes </a:t>
            </a:r>
            <a:r>
              <a:rPr lang="en-IN" sz="1400" dirty="0"/>
              <a:t>it easier to build a great Windows app by providing a unified platform for new and existing Win32 and UWP apps. It will unify access to existing Win32 and UWP APIs and make them available decoupled from the </a:t>
            </a:r>
            <a:r>
              <a:rPr lang="en-IN" sz="1400" dirty="0" smtClean="0"/>
              <a:t>OS. Some of the components of project reunion are: WinUI3, WebView2, MSIX, and </a:t>
            </a:r>
            <a:r>
              <a:rPr lang="en-IN" sz="1400" dirty="0"/>
              <a:t>Modern Resource </a:t>
            </a:r>
            <a:r>
              <a:rPr lang="en-IN" sz="1400" dirty="0" smtClean="0"/>
              <a:t>Tooling.</a:t>
            </a:r>
            <a:endParaRPr lang="en-IN" sz="1400" dirty="0"/>
          </a:p>
        </p:txBody>
      </p:sp>
    </p:spTree>
    <p:extLst>
      <p:ext uri="{BB962C8B-B14F-4D97-AF65-F5344CB8AC3E}">
        <p14:creationId xmlns:p14="http://schemas.microsoft.com/office/powerpoint/2010/main" val="2593395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Windows API Stack</a:t>
            </a:r>
            <a:endParaRPr lang="en-IN" dirty="0"/>
          </a:p>
        </p:txBody>
      </p:sp>
      <p:pic>
        <p:nvPicPr>
          <p:cNvPr id="4" name="Content Placeholder 3"/>
          <p:cNvPicPr>
            <a:picLocks noGrp="1" noChangeAspect="1"/>
          </p:cNvPicPr>
          <p:nvPr>
            <p:ph idx="1"/>
          </p:nvPr>
        </p:nvPicPr>
        <p:blipFill>
          <a:blip r:embed="rId2"/>
          <a:stretch>
            <a:fillRect/>
          </a:stretch>
        </p:blipFill>
        <p:spPr>
          <a:xfrm>
            <a:off x="1393212" y="2015328"/>
            <a:ext cx="9497705" cy="3480430"/>
          </a:xfrm>
          <a:prstGeom prst="rect">
            <a:avLst/>
          </a:prstGeom>
        </p:spPr>
      </p:pic>
      <p:sp>
        <p:nvSpPr>
          <p:cNvPr id="3" name="TextBox 2"/>
          <p:cNvSpPr txBox="1"/>
          <p:nvPr/>
        </p:nvSpPr>
        <p:spPr>
          <a:xfrm>
            <a:off x="1596791" y="5674656"/>
            <a:ext cx="2988860" cy="646331"/>
          </a:xfrm>
          <a:prstGeom prst="rect">
            <a:avLst/>
          </a:prstGeom>
          <a:noFill/>
        </p:spPr>
        <p:txBody>
          <a:bodyPr wrap="square" rtlCol="0">
            <a:spAutoFit/>
          </a:bodyPr>
          <a:lstStyle/>
          <a:p>
            <a:r>
              <a:rPr lang="en-US" dirty="0" smtClean="0"/>
              <a:t>VC++, MFC, ATL, WTL, C++/CX, C++/WinRT, WRL </a:t>
            </a:r>
            <a:endParaRPr lang="en-IN" dirty="0"/>
          </a:p>
        </p:txBody>
      </p:sp>
      <p:sp>
        <p:nvSpPr>
          <p:cNvPr id="5" name="TextBox 4"/>
          <p:cNvSpPr txBox="1"/>
          <p:nvPr/>
        </p:nvSpPr>
        <p:spPr>
          <a:xfrm>
            <a:off x="7795148" y="5671847"/>
            <a:ext cx="2988860" cy="646331"/>
          </a:xfrm>
          <a:prstGeom prst="rect">
            <a:avLst/>
          </a:prstGeom>
          <a:noFill/>
        </p:spPr>
        <p:txBody>
          <a:bodyPr wrap="square" rtlCol="0">
            <a:spAutoFit/>
          </a:bodyPr>
          <a:lstStyle/>
          <a:p>
            <a:r>
              <a:rPr lang="en-US" dirty="0" smtClean="0"/>
              <a:t>C#, VB, F# , C++/CLI</a:t>
            </a:r>
          </a:p>
          <a:p>
            <a:r>
              <a:rPr lang="en-US" dirty="0" smtClean="0"/>
              <a:t>WinForms, WPF, WinUI </a:t>
            </a:r>
            <a:endParaRPr lang="en-IN" dirty="0"/>
          </a:p>
        </p:txBody>
      </p:sp>
    </p:spTree>
    <p:extLst>
      <p:ext uri="{BB962C8B-B14F-4D97-AF65-F5344CB8AC3E}">
        <p14:creationId xmlns:p14="http://schemas.microsoft.com/office/powerpoint/2010/main" val="1862850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Set/Framework Library</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18149051"/>
              </p:ext>
            </p:extLst>
          </p:nvPr>
        </p:nvGraphicFramePr>
        <p:xfrm>
          <a:off x="1340892" y="2023792"/>
          <a:ext cx="8690212" cy="3522049"/>
        </p:xfrm>
        <a:graphic>
          <a:graphicData uri="http://schemas.openxmlformats.org/drawingml/2006/table">
            <a:tbl>
              <a:tblPr>
                <a:tableStyleId>{5C22544A-7EE6-4342-B048-85BDC9FD1C3A}</a:tableStyleId>
              </a:tblPr>
              <a:tblGrid>
                <a:gridCol w="1129353"/>
                <a:gridCol w="2483892"/>
                <a:gridCol w="2920621"/>
                <a:gridCol w="2156346"/>
              </a:tblGrid>
              <a:tr h="695251">
                <a:tc>
                  <a:txBody>
                    <a:bodyPr/>
                    <a:lstStyle/>
                    <a:p>
                      <a:pPr algn="l" fontAlgn="b"/>
                      <a:r>
                        <a:rPr lang="en-IN" sz="2400" u="none" strike="noStrike" dirty="0">
                          <a:effectLst/>
                        </a:rPr>
                        <a:t>System</a:t>
                      </a:r>
                      <a:endParaRPr lang="en-IN" sz="2400" b="1" i="0" u="none" strike="noStrike" dirty="0">
                        <a:solidFill>
                          <a:srgbClr val="000000"/>
                        </a:solidFill>
                        <a:effectLst/>
                        <a:latin typeface="Calibri" panose="020F0502020204030204" pitchFamily="34" charset="0"/>
                      </a:endParaRPr>
                    </a:p>
                  </a:txBody>
                  <a:tcPr marL="9525" marR="9525" marT="9525" marB="0" anchor="b">
                    <a:solidFill>
                      <a:srgbClr val="00B0F0"/>
                    </a:solidFill>
                  </a:tcPr>
                </a:tc>
                <a:tc>
                  <a:txBody>
                    <a:bodyPr/>
                    <a:lstStyle/>
                    <a:p>
                      <a:pPr algn="l" fontAlgn="b"/>
                      <a:r>
                        <a:rPr lang="en-IN" sz="2400" u="none" strike="noStrike">
                          <a:effectLst/>
                        </a:rPr>
                        <a:t>DLL/Library</a:t>
                      </a:r>
                      <a:endParaRPr lang="en-IN" sz="2400" b="1" i="0" u="none" strike="noStrike">
                        <a:solidFill>
                          <a:srgbClr val="000000"/>
                        </a:solidFill>
                        <a:effectLst/>
                        <a:latin typeface="Calibri" panose="020F0502020204030204" pitchFamily="34" charset="0"/>
                      </a:endParaRPr>
                    </a:p>
                  </a:txBody>
                  <a:tcPr marL="9525" marR="9525" marT="9525" marB="0" anchor="b">
                    <a:solidFill>
                      <a:srgbClr val="00B0F0"/>
                    </a:solidFill>
                  </a:tcPr>
                </a:tc>
                <a:tc>
                  <a:txBody>
                    <a:bodyPr/>
                    <a:lstStyle/>
                    <a:p>
                      <a:pPr algn="l" fontAlgn="b"/>
                      <a:r>
                        <a:rPr lang="en-US" sz="2400" b="0" i="0" u="none" strike="noStrike" dirty="0" smtClean="0">
                          <a:solidFill>
                            <a:schemeClr val="dk1"/>
                          </a:solidFill>
                          <a:effectLst/>
                          <a:latin typeface="+mn-lt"/>
                        </a:rPr>
                        <a:t>Library Type</a:t>
                      </a:r>
                      <a:endParaRPr lang="en-IN" sz="2400" b="1" i="0" u="none" strike="noStrike" dirty="0">
                        <a:solidFill>
                          <a:srgbClr val="000000"/>
                        </a:solidFill>
                        <a:effectLst/>
                        <a:latin typeface="Calibri" panose="020F0502020204030204" pitchFamily="34" charset="0"/>
                      </a:endParaRPr>
                    </a:p>
                  </a:txBody>
                  <a:tcPr marL="9525" marR="9525" marT="9525" marB="0" anchor="b">
                    <a:solidFill>
                      <a:srgbClr val="00B0F0"/>
                    </a:solidFill>
                  </a:tcPr>
                </a:tc>
                <a:tc>
                  <a:txBody>
                    <a:bodyPr/>
                    <a:lstStyle/>
                    <a:p>
                      <a:pPr algn="l" fontAlgn="b"/>
                      <a:r>
                        <a:rPr lang="en-IN" sz="2400" u="none" strike="noStrike" dirty="0">
                          <a:effectLst/>
                        </a:rPr>
                        <a:t>Example</a:t>
                      </a:r>
                      <a:endParaRPr lang="en-IN" sz="2400" b="1" i="0" u="none" strike="noStrike" dirty="0">
                        <a:solidFill>
                          <a:srgbClr val="000000"/>
                        </a:solidFill>
                        <a:effectLst/>
                        <a:latin typeface="Calibri" panose="020F0502020204030204" pitchFamily="34" charset="0"/>
                      </a:endParaRPr>
                    </a:p>
                  </a:txBody>
                  <a:tcPr marL="9525" marR="9525" marT="9525" marB="0" anchor="b">
                    <a:solidFill>
                      <a:srgbClr val="00B0F0"/>
                    </a:solidFill>
                  </a:tcPr>
                </a:tc>
              </a:tr>
              <a:tr h="695251">
                <a:tc>
                  <a:txBody>
                    <a:bodyPr/>
                    <a:lstStyle/>
                    <a:p>
                      <a:pPr algn="l" fontAlgn="b"/>
                      <a:r>
                        <a:rPr lang="en-IN" sz="2400" u="none" strike="noStrike">
                          <a:effectLst/>
                        </a:rPr>
                        <a:t>Win32</a:t>
                      </a:r>
                      <a:endParaRPr lang="en-IN"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Api-ms-Win-*.dll</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Native </a:t>
                      </a:r>
                      <a:r>
                        <a:rPr lang="en-IN" sz="2400" u="none" strike="noStrike" dirty="0" smtClean="0">
                          <a:effectLst/>
                        </a:rPr>
                        <a:t>C</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 </a:t>
                      </a:r>
                      <a:endParaRPr lang="en-IN" sz="2400" b="0" i="0" u="none" strike="noStrike" dirty="0">
                        <a:solidFill>
                          <a:srgbClr val="000000"/>
                        </a:solidFill>
                        <a:effectLst/>
                        <a:latin typeface="Calibri" panose="020F0502020204030204" pitchFamily="34" charset="0"/>
                      </a:endParaRPr>
                    </a:p>
                  </a:txBody>
                  <a:tcPr marL="9525" marR="9525" marT="9525" marB="0" anchor="b"/>
                </a:tc>
              </a:tr>
              <a:tr h="695251">
                <a:tc>
                  <a:txBody>
                    <a:bodyPr/>
                    <a:lstStyle/>
                    <a:p>
                      <a:pPr algn="l" fontAlgn="b"/>
                      <a:r>
                        <a:rPr lang="en-IN" sz="2400" u="none" strike="noStrike" dirty="0" smtClean="0">
                          <a:effectLst/>
                        </a:rPr>
                        <a:t>WinRT/</a:t>
                      </a:r>
                    </a:p>
                    <a:p>
                      <a:pPr algn="l" fontAlgn="b"/>
                      <a:r>
                        <a:rPr lang="en-US" sz="2400" b="0" i="0" u="none" strike="noStrike" dirty="0" smtClean="0">
                          <a:solidFill>
                            <a:srgbClr val="000000"/>
                          </a:solidFill>
                          <a:effectLst/>
                          <a:latin typeface="Calibri" panose="020F0502020204030204" pitchFamily="34" charset="0"/>
                        </a:rPr>
                        <a:t>UWP</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Windows.*.dll</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smtClean="0">
                          <a:effectLst/>
                        </a:rPr>
                        <a:t>COM/DCOM Library</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 </a:t>
                      </a:r>
                      <a:endParaRPr lang="en-IN" sz="2400" b="0" i="0" u="none" strike="noStrike" dirty="0">
                        <a:solidFill>
                          <a:srgbClr val="000000"/>
                        </a:solidFill>
                        <a:effectLst/>
                        <a:latin typeface="Calibri" panose="020F0502020204030204" pitchFamily="34" charset="0"/>
                      </a:endParaRPr>
                    </a:p>
                  </a:txBody>
                  <a:tcPr marL="9525" marR="9525" marT="9525" marB="0" anchor="b"/>
                </a:tc>
              </a:tr>
              <a:tr h="695251">
                <a:tc>
                  <a:txBody>
                    <a:bodyPr/>
                    <a:lstStyle/>
                    <a:p>
                      <a:pPr algn="l" fontAlgn="b"/>
                      <a:r>
                        <a:rPr lang="en-US" sz="2400" b="0" i="0" u="none" strike="noStrike" dirty="0" smtClean="0">
                          <a:solidFill>
                            <a:srgbClr val="000000"/>
                          </a:solidFill>
                          <a:effectLst/>
                          <a:latin typeface="Calibri" panose="020F0502020204030204" pitchFamily="34" charset="0"/>
                        </a:rPr>
                        <a:t>WinUI</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2400" u="none" strike="noStrike" dirty="0" smtClean="0">
                          <a:effectLst/>
                        </a:rPr>
                        <a:t>Microsoft.ui.*.dll</a:t>
                      </a:r>
                      <a:endParaRPr lang="en-IN" sz="24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2400" u="none" strike="noStrike" dirty="0" smtClean="0">
                          <a:effectLst/>
                        </a:rPr>
                        <a:t>COM/DCOM Library</a:t>
                      </a:r>
                      <a:endParaRPr lang="en-IN" sz="24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IN" sz="2400" b="0" i="0" u="none" strike="noStrike" dirty="0" smtClean="0">
                        <a:solidFill>
                          <a:srgbClr val="000000"/>
                        </a:solidFill>
                        <a:effectLst/>
                        <a:latin typeface="Calibri" panose="020F0502020204030204" pitchFamily="34" charset="0"/>
                      </a:endParaRPr>
                    </a:p>
                  </a:txBody>
                  <a:tcPr marL="9525" marR="9525" marT="9525" marB="0" anchor="b"/>
                </a:tc>
              </a:tr>
              <a:tr h="695251">
                <a:tc>
                  <a:txBody>
                    <a:bodyPr/>
                    <a:lstStyle/>
                    <a:p>
                      <a:pPr algn="l" fontAlgn="b"/>
                      <a:r>
                        <a:rPr lang="en-IN" sz="2400" u="none" strike="noStrike" dirty="0" smtClean="0">
                          <a:effectLst/>
                        </a:rPr>
                        <a:t>dotnet</a:t>
                      </a:r>
                      <a:endParaRPr lang="en-IN" sz="2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2400" u="none" strike="noStrike" dirty="0" smtClean="0">
                          <a:effectLst/>
                        </a:rPr>
                        <a:t>System.*.dll</a:t>
                      </a:r>
                      <a:endParaRPr lang="en-IN" sz="24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2400" u="none" strike="noStrike" dirty="0" smtClean="0">
                          <a:effectLst/>
                        </a:rPr>
                        <a:t>.Net CLI Assembly</a:t>
                      </a:r>
                      <a:endParaRPr lang="en-IN" sz="24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algn="l" fontAlgn="b"/>
                      <a:r>
                        <a:rPr lang="en-IN" sz="2400" u="none" strike="noStrike" dirty="0">
                          <a:effectLst/>
                        </a:rPr>
                        <a:t> </a:t>
                      </a:r>
                      <a:endParaRPr lang="en-IN" sz="2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00784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3290</TotalTime>
  <Words>1142</Words>
  <Application>Microsoft Office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(Body)</vt:lpstr>
      <vt:lpstr>Calibri Light</vt:lpstr>
      <vt:lpstr>Segoe UI</vt:lpstr>
      <vt:lpstr>SegoeUI</vt:lpstr>
      <vt:lpstr>Times New Roman</vt:lpstr>
      <vt:lpstr>Office Theme</vt:lpstr>
      <vt:lpstr>Howto – Programming Modern Windows</vt:lpstr>
      <vt:lpstr>Contents</vt:lpstr>
      <vt:lpstr>Platforms for Windows App</vt:lpstr>
      <vt:lpstr>Development Platforms Details</vt:lpstr>
      <vt:lpstr>Windows Development Target</vt:lpstr>
      <vt:lpstr>UWP Bridge Technology</vt:lpstr>
      <vt:lpstr>Microsoft Project Reunion</vt:lpstr>
      <vt:lpstr>Modern Windows API Stack</vt:lpstr>
      <vt:lpstr>API Set/Framework Library</vt:lpstr>
      <vt:lpstr>Language Selection for Development</vt:lpstr>
      <vt:lpstr>Windows UI Library (WinUI)</vt:lpstr>
      <vt:lpstr>WinUI3 Release Roadmap</vt:lpstr>
      <vt:lpstr>Install WinUI 3 Preview 1</vt:lpstr>
      <vt:lpstr>WinUI3 Project Template Types</vt:lpstr>
      <vt:lpstr>Exercise (Simple Calculator) Using WinUI</vt:lpstr>
      <vt:lpstr>XAML Controls Gallery App</vt:lpstr>
      <vt:lpstr>Development Technology Evolution</vt:lpstr>
      <vt:lpstr>Microsoft Open Sourced Technology</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Howto – Programming Modern Windows</dc:title>
  <dc:creator>Mitu</dc:creator>
  <cp:lastModifiedBy>Mitu</cp:lastModifiedBy>
  <cp:revision>142</cp:revision>
  <dcterms:created xsi:type="dcterms:W3CDTF">2020-05-24T17:21:12Z</dcterms:created>
  <dcterms:modified xsi:type="dcterms:W3CDTF">2020-09-20T14:35:13Z</dcterms:modified>
</cp:coreProperties>
</file>