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62" r:id="rId4"/>
    <p:sldId id="273" r:id="rId5"/>
    <p:sldId id="266" r:id="rId6"/>
    <p:sldId id="257" r:id="rId7"/>
    <p:sldId id="258" r:id="rId8"/>
    <p:sldId id="272" r:id="rId9"/>
    <p:sldId id="271" r:id="rId10"/>
    <p:sldId id="263" r:id="rId11"/>
    <p:sldId id="276" r:id="rId12"/>
    <p:sldId id="274" r:id="rId13"/>
    <p:sldId id="265" r:id="rId14"/>
    <p:sldId id="278" r:id="rId15"/>
    <p:sldId id="268" r:id="rId16"/>
    <p:sldId id="277" r:id="rId17"/>
    <p:sldId id="267" r:id="rId18"/>
    <p:sldId id="26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orient="horz" pos="2260" userDrawn="1">
          <p15:clr>
            <a:srgbClr val="A4A3A4"/>
          </p15:clr>
        </p15:guide>
        <p15:guide id="3" orient="horz" pos="2360" userDrawn="1">
          <p15:clr>
            <a:srgbClr val="A4A3A4"/>
          </p15:clr>
        </p15:guide>
        <p15:guide id="4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>
        <p:guide orient="horz" pos="2160"/>
        <p:guide orient="horz" pos="2260"/>
        <p:guide orient="horz" pos="2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4AF71-F664-4075-BB0C-62CC4F811DAC}" type="datetimeFigureOut">
              <a:rPr lang="en-IN" smtClean="0"/>
              <a:t>13-09-2020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3BF2B-189A-441F-A24E-F3A6029C96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8334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4AF71-F664-4075-BB0C-62CC4F811DAC}" type="datetimeFigureOut">
              <a:rPr lang="en-IN" smtClean="0"/>
              <a:t>13-09-2020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3BF2B-189A-441F-A24E-F3A6029C96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6953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4AF71-F664-4075-BB0C-62CC4F811DAC}" type="datetimeFigureOut">
              <a:rPr lang="en-IN" smtClean="0"/>
              <a:t>13-09-2020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3BF2B-189A-441F-A24E-F3A6029C96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5378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4AF71-F664-4075-BB0C-62CC4F811DAC}" type="datetimeFigureOut">
              <a:rPr lang="en-IN" smtClean="0"/>
              <a:t>13-09-2020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3BF2B-189A-441F-A24E-F3A6029C96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0135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4AF71-F664-4075-BB0C-62CC4F811DAC}" type="datetimeFigureOut">
              <a:rPr lang="en-IN" smtClean="0"/>
              <a:t>13-09-2020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3BF2B-189A-441F-A24E-F3A6029C96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0055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4AF71-F664-4075-BB0C-62CC4F811DAC}" type="datetimeFigureOut">
              <a:rPr lang="en-IN" smtClean="0"/>
              <a:t>13-09-2020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3BF2B-189A-441F-A24E-F3A6029C96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9417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4AF71-F664-4075-BB0C-62CC4F811DAC}" type="datetimeFigureOut">
              <a:rPr lang="en-IN" smtClean="0"/>
              <a:t>13-09-2020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3BF2B-189A-441F-A24E-F3A6029C96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6080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4AF71-F664-4075-BB0C-62CC4F811DAC}" type="datetimeFigureOut">
              <a:rPr lang="en-IN" smtClean="0"/>
              <a:t>13-09-2020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3BF2B-189A-441F-A24E-F3A6029C96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5253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4AF71-F664-4075-BB0C-62CC4F811DAC}" type="datetimeFigureOut">
              <a:rPr lang="en-IN" smtClean="0"/>
              <a:t>13-09-2020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3BF2B-189A-441F-A24E-F3A6029C96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3681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4AF71-F664-4075-BB0C-62CC4F811DAC}" type="datetimeFigureOut">
              <a:rPr lang="en-IN" smtClean="0"/>
              <a:t>13-09-2020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3BF2B-189A-441F-A24E-F3A6029C96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4685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4AF71-F664-4075-BB0C-62CC4F811DAC}" type="datetimeFigureOut">
              <a:rPr lang="en-IN" smtClean="0"/>
              <a:t>13-09-2020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3BF2B-189A-441F-A24E-F3A6029C96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9607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34AF71-F664-4075-BB0C-62CC4F811DAC}" type="datetimeFigureOut">
              <a:rPr lang="en-IN" smtClean="0"/>
              <a:t>13-09-2020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53BF2B-189A-441F-A24E-F3A6029C96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5726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young-coder/the-reunification-of-net-5-5902744df9fe" TargetMode="External"/><Relationship Id="rId2" Type="http://schemas.openxmlformats.org/officeDocument/2006/relationships/hyperlink" Target="https://docs.microsoft.com/en-us/archive/msdn-magazine/2019/july/csharp-net-reunified-microsoft%E2%80%99s-plans-for-net-5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cs.microsoft.com/en-us/windows/uwp/porting/android-ios-uwp-map" TargetMode="External"/><Relationship Id="rId4" Type="http://schemas.openxmlformats.org/officeDocument/2006/relationships/hyperlink" Target="https://docs.microsoft.com/en-us/windows/win32/appuistart/user-interface-technologies-for-windows-applications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dotnet/aspnetcore" TargetMode="External"/><Relationship Id="rId3" Type="http://schemas.openxmlformats.org/officeDocument/2006/relationships/hyperlink" Target="https://github.com/dotnet/winforms" TargetMode="External"/><Relationship Id="rId7" Type="http://schemas.openxmlformats.org/officeDocument/2006/relationships/hyperlink" Target="https://github.com/dotnet/efcore" TargetMode="External"/><Relationship Id="rId2" Type="http://schemas.openxmlformats.org/officeDocument/2006/relationships/hyperlink" Target="https://github.com/dotnet/cor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dotnet/maui" TargetMode="External"/><Relationship Id="rId5" Type="http://schemas.openxmlformats.org/officeDocument/2006/relationships/hyperlink" Target="https://github.com/microsoft/microsoft-ui-xaml" TargetMode="External"/><Relationship Id="rId4" Type="http://schemas.openxmlformats.org/officeDocument/2006/relationships/hyperlink" Target="https://github.com/dotnet/wp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545910" y="1122363"/>
            <a:ext cx="11226990" cy="2387600"/>
          </a:xfrm>
        </p:spPr>
        <p:txBody>
          <a:bodyPr>
            <a:normAutofit/>
          </a:bodyPr>
          <a:lstStyle/>
          <a:p>
            <a:pPr algn="l"/>
            <a:r>
              <a:rPr lang="en-US" sz="4800" dirty="0" smtClean="0"/>
              <a:t>StudyNotes – .NET Platform Reunification</a:t>
            </a:r>
            <a:br>
              <a:rPr lang="en-US" sz="4800" dirty="0" smtClean="0"/>
            </a:br>
            <a:endParaRPr lang="en-IN" sz="4800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545911" y="5430838"/>
            <a:ext cx="3220872" cy="778893"/>
          </a:xfrm>
        </p:spPr>
        <p:txBody>
          <a:bodyPr/>
          <a:lstStyle/>
          <a:p>
            <a:pPr algn="l"/>
            <a:r>
              <a:rPr lang="en-US" dirty="0" smtClean="0"/>
              <a:t>Sudhansu Sekhar Sutar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42384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.NET 5 A </a:t>
            </a:r>
            <a:r>
              <a:rPr lang="en-US" dirty="0"/>
              <a:t>U</a:t>
            </a:r>
            <a:r>
              <a:rPr lang="en-US" dirty="0" smtClean="0"/>
              <a:t>nified Platform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928" y="1986262"/>
            <a:ext cx="8675976" cy="3598923"/>
          </a:xfrm>
        </p:spPr>
      </p:pic>
    </p:spTree>
    <p:extLst>
      <p:ext uri="{BB962C8B-B14F-4D97-AF65-F5344CB8AC3E}">
        <p14:creationId xmlns:p14="http://schemas.microsoft.com/office/powerpoint/2010/main" val="2994840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Entity Framework Core </a:t>
            </a:r>
            <a:r>
              <a:rPr lang="en-IN" dirty="0" smtClean="0"/>
              <a:t>(</a:t>
            </a:r>
            <a:r>
              <a:rPr lang="en-IN" dirty="0"/>
              <a:t>O/RM)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8325" y="2214786"/>
            <a:ext cx="9127504" cy="3940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840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Modern Windows UI Library (WinUI)</a:t>
            </a:r>
            <a:endParaRPr lang="en-IN" dirty="0"/>
          </a:p>
        </p:txBody>
      </p:sp>
      <p:pic>
        <p:nvPicPr>
          <p:cNvPr id="1026" name="Picture 2" descr="WinUI 3 platform support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3957" y="1690688"/>
            <a:ext cx="8795221" cy="3399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1303958" y="5332441"/>
            <a:ext cx="859066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>
                <a:solidFill>
                  <a:srgbClr val="24292E"/>
                </a:solidFill>
                <a:latin typeface="-apple-system"/>
              </a:rPr>
              <a:t>Modern Windows UI Library decoupled </a:t>
            </a:r>
            <a:r>
              <a:rPr lang="en-IN" dirty="0">
                <a:solidFill>
                  <a:srgbClr val="24292E"/>
                </a:solidFill>
                <a:latin typeface="-apple-system"/>
              </a:rPr>
              <a:t>from the UWP </a:t>
            </a:r>
            <a:r>
              <a:rPr lang="en-IN" dirty="0" smtClean="0">
                <a:solidFill>
                  <a:srgbClr val="24292E"/>
                </a:solidFill>
                <a:latin typeface="-apple-system"/>
              </a:rPr>
              <a:t>SDK. New App can be developed for both Win32 and UWP Platforms. It can also be used to gradually </a:t>
            </a:r>
            <a:r>
              <a:rPr lang="en-IN" dirty="0">
                <a:solidFill>
                  <a:srgbClr val="24292E"/>
                </a:solidFill>
                <a:latin typeface="-apple-system"/>
              </a:rPr>
              <a:t>migrate </a:t>
            </a:r>
            <a:r>
              <a:rPr lang="en-IN" dirty="0" smtClean="0">
                <a:solidFill>
                  <a:srgbClr val="24292E"/>
                </a:solidFill>
                <a:latin typeface="-apple-system"/>
              </a:rPr>
              <a:t>existing </a:t>
            </a:r>
            <a:r>
              <a:rPr lang="en-IN" dirty="0">
                <a:solidFill>
                  <a:srgbClr val="24292E"/>
                </a:solidFill>
                <a:latin typeface="-apple-system"/>
              </a:rPr>
              <a:t>MFC, WinForms, or WPF apps using familiar languages such as C++, C#, Visual Basic, and </a:t>
            </a:r>
            <a:r>
              <a:rPr lang="en-IN" dirty="0" smtClean="0">
                <a:solidFill>
                  <a:srgbClr val="24292E"/>
                </a:solidFill>
                <a:latin typeface="-apple-system"/>
              </a:rPr>
              <a:t>JavaScript</a:t>
            </a:r>
            <a:r>
              <a:rPr lang="en-IN" dirty="0">
                <a:solidFill>
                  <a:srgbClr val="24292E"/>
                </a:solidFill>
                <a:latin typeface="-apple-system"/>
              </a:rPr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23040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.NET Multi-platform App </a:t>
            </a:r>
            <a:r>
              <a:rPr lang="en-IN" dirty="0" smtClean="0"/>
              <a:t>UI (MAUI)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Multi-platform native UI</a:t>
            </a:r>
          </a:p>
          <a:p>
            <a:r>
              <a:rPr lang="en-IN" dirty="0"/>
              <a:t>Deploy to multiple devices across mobile &amp; desktop</a:t>
            </a:r>
          </a:p>
          <a:p>
            <a:r>
              <a:rPr lang="en-IN" dirty="0"/>
              <a:t>Using a single project, single codebase</a:t>
            </a:r>
          </a:p>
          <a:p>
            <a:r>
              <a:rPr lang="en-IN" dirty="0"/>
              <a:t>Evolution of </a:t>
            </a:r>
            <a:r>
              <a:rPr lang="en-IN" dirty="0" smtClean="0"/>
              <a:t> Mono Xamarian.Forms</a:t>
            </a:r>
            <a:endParaRPr lang="en-IN" dirty="0"/>
          </a:p>
          <a:p>
            <a:r>
              <a:rPr lang="en-IN" dirty="0"/>
              <a:t>Targeting .NET </a:t>
            </a:r>
            <a:r>
              <a:rPr lang="en-IN" dirty="0" smtClean="0"/>
              <a:t>6  LST (Nov/2021).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84390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Evolution of MS Development </a:t>
            </a:r>
            <a:r>
              <a:rPr lang="en-US" dirty="0"/>
              <a:t>Technology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1820" y="1690688"/>
            <a:ext cx="9311053" cy="432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7119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725167" cy="1325563"/>
          </a:xfrm>
        </p:spPr>
        <p:txBody>
          <a:bodyPr/>
          <a:lstStyle/>
          <a:p>
            <a:r>
              <a:rPr lang="en-US" dirty="0" smtClean="0"/>
              <a:t>Microsoft Visual Studio .NET Tooling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0891" y="1622449"/>
            <a:ext cx="8026065" cy="4590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740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Year 2020 – Technology in Focus</a:t>
            </a:r>
            <a:endParaRPr lang="en-IN" dirty="0"/>
          </a:p>
        </p:txBody>
      </p:sp>
      <p:sp>
        <p:nvSpPr>
          <p:cNvPr id="3" name="Donut 2"/>
          <p:cNvSpPr/>
          <p:nvPr/>
        </p:nvSpPr>
        <p:spPr>
          <a:xfrm>
            <a:off x="2060810" y="1897038"/>
            <a:ext cx="1992574" cy="1992573"/>
          </a:xfrm>
          <a:prstGeom prst="donut">
            <a:avLst>
              <a:gd name="adj" fmla="val 6485"/>
            </a:avLst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.NET 5</a:t>
            </a:r>
            <a:endParaRPr lang="en-IN" sz="2800" b="1" dirty="0">
              <a:solidFill>
                <a:schemeClr val="tx1"/>
              </a:solidFill>
            </a:endParaRPr>
          </a:p>
        </p:txBody>
      </p:sp>
      <p:sp>
        <p:nvSpPr>
          <p:cNvPr id="6" name="Donut 5"/>
          <p:cNvSpPr/>
          <p:nvPr/>
        </p:nvSpPr>
        <p:spPr>
          <a:xfrm>
            <a:off x="5119610" y="3642808"/>
            <a:ext cx="1992574" cy="1992573"/>
          </a:xfrm>
          <a:prstGeom prst="donut">
            <a:avLst>
              <a:gd name="adj" fmla="val 6485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Azure</a:t>
            </a:r>
            <a:endParaRPr lang="en-IN" sz="2800" b="1" dirty="0">
              <a:solidFill>
                <a:schemeClr val="tx1"/>
              </a:solidFill>
            </a:endParaRPr>
          </a:p>
        </p:txBody>
      </p:sp>
      <p:sp>
        <p:nvSpPr>
          <p:cNvPr id="8" name="Donut 7"/>
          <p:cNvSpPr/>
          <p:nvPr/>
        </p:nvSpPr>
        <p:spPr>
          <a:xfrm>
            <a:off x="6134663" y="1895900"/>
            <a:ext cx="1992574" cy="1992573"/>
          </a:xfrm>
          <a:prstGeom prst="donut">
            <a:avLst>
              <a:gd name="adj" fmla="val 6485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AKS</a:t>
            </a:r>
            <a:endParaRPr lang="en-IN" sz="2800" b="1" dirty="0">
              <a:solidFill>
                <a:schemeClr val="tx1"/>
              </a:solidFill>
            </a:endParaRPr>
          </a:p>
        </p:txBody>
      </p:sp>
      <p:sp>
        <p:nvSpPr>
          <p:cNvPr id="9" name="Donut 8"/>
          <p:cNvSpPr/>
          <p:nvPr/>
        </p:nvSpPr>
        <p:spPr>
          <a:xfrm>
            <a:off x="4090911" y="1895900"/>
            <a:ext cx="1992574" cy="1992573"/>
          </a:xfrm>
          <a:prstGeom prst="donut">
            <a:avLst>
              <a:gd name="adj" fmla="val 6485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WinUI 3</a:t>
            </a:r>
            <a:endParaRPr lang="en-IN" sz="2800" b="1" dirty="0">
              <a:solidFill>
                <a:schemeClr val="tx1"/>
              </a:solidFill>
            </a:endParaRPr>
          </a:p>
        </p:txBody>
      </p:sp>
      <p:sp>
        <p:nvSpPr>
          <p:cNvPr id="11" name="Donut 10"/>
          <p:cNvSpPr/>
          <p:nvPr/>
        </p:nvSpPr>
        <p:spPr>
          <a:xfrm>
            <a:off x="3089509" y="3642809"/>
            <a:ext cx="1992574" cy="1992573"/>
          </a:xfrm>
          <a:prstGeom prst="donut">
            <a:avLst>
              <a:gd name="adj" fmla="val 6485"/>
            </a:avLst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WSL 2</a:t>
            </a:r>
            <a:endParaRPr lang="en-IN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9680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dirty="0">
                <a:hlinkClick r:id="rId2"/>
              </a:rPr>
              <a:t>https://</a:t>
            </a:r>
            <a:r>
              <a:rPr lang="en-IN" dirty="0" smtClean="0">
                <a:hlinkClick r:id="rId2"/>
              </a:rPr>
              <a:t>docs.microsoft.com/en-us/archive/msdn-magazine/2019/july/csharp-net-reunified-microsoft%E2%80%99s-plans-for-net-5</a:t>
            </a:r>
            <a:endParaRPr lang="en-IN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IN" dirty="0">
                <a:hlinkClick r:id="rId3"/>
              </a:rPr>
              <a:t>https://</a:t>
            </a:r>
            <a:r>
              <a:rPr lang="en-IN" dirty="0" smtClean="0">
                <a:hlinkClick r:id="rId3"/>
              </a:rPr>
              <a:t>medium.com/young-coder/the-reunification-of-net-5-5902744df9fe</a:t>
            </a:r>
            <a:endParaRPr lang="en-IN" dirty="0" smtClean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>
                <a:hlinkClick r:id="rId4"/>
              </a:rPr>
              <a:t>https://</a:t>
            </a:r>
            <a:r>
              <a:rPr lang="en-IN" dirty="0" smtClean="0">
                <a:hlinkClick r:id="rId4"/>
              </a:rPr>
              <a:t>docs.microsoft.com/en-us/windows/win32/appuistart/user-interface-technologies-for-windows-applications</a:t>
            </a:r>
            <a:endParaRPr lang="en-IN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IN" dirty="0">
                <a:hlinkClick r:id="rId5"/>
              </a:rPr>
              <a:t>https://docs.microsoft.com/en-us/windows/uwp/porting/android-ios-uwp-map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62383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3745" y="4949482"/>
            <a:ext cx="4401065" cy="1325563"/>
          </a:xfrm>
        </p:spPr>
        <p:txBody>
          <a:bodyPr/>
          <a:lstStyle/>
          <a:p>
            <a:r>
              <a:rPr lang="en-US" dirty="0" smtClean="0"/>
              <a:t>END OF FILE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30461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Major .NET </a:t>
            </a:r>
            <a:r>
              <a:rPr lang="en-US" dirty="0" smtClean="0"/>
              <a:t>Stacks</a:t>
            </a:r>
          </a:p>
          <a:p>
            <a:r>
              <a:rPr lang="en-US" dirty="0"/>
              <a:t>.NET Portable Class </a:t>
            </a:r>
            <a:r>
              <a:rPr lang="en-US" dirty="0" smtClean="0"/>
              <a:t>Library (PCL)</a:t>
            </a:r>
          </a:p>
          <a:p>
            <a:r>
              <a:rPr lang="en-US" dirty="0"/>
              <a:t>.NET Reunification </a:t>
            </a:r>
            <a:r>
              <a:rPr lang="en-US" dirty="0" smtClean="0"/>
              <a:t>Plan</a:t>
            </a:r>
          </a:p>
          <a:p>
            <a:r>
              <a:rPr lang="en-US" dirty="0" smtClean="0"/>
              <a:t>.</a:t>
            </a:r>
            <a:r>
              <a:rPr lang="en-US" dirty="0"/>
              <a:t>NET Stack </a:t>
            </a:r>
            <a:r>
              <a:rPr lang="en-US" dirty="0" smtClean="0"/>
              <a:t>Comparison</a:t>
            </a:r>
          </a:p>
          <a:p>
            <a:r>
              <a:rPr lang="en-US" dirty="0"/>
              <a:t>.NET </a:t>
            </a:r>
            <a:r>
              <a:rPr lang="en-US" dirty="0" smtClean="0"/>
              <a:t>Standard Base Class Library</a:t>
            </a:r>
          </a:p>
          <a:p>
            <a:r>
              <a:rPr lang="en-IN" dirty="0"/>
              <a:t>.NET Standard </a:t>
            </a:r>
            <a:r>
              <a:rPr lang="en-IN" dirty="0" smtClean="0"/>
              <a:t>Versions</a:t>
            </a:r>
          </a:p>
          <a:p>
            <a:r>
              <a:rPr lang="en-US" dirty="0" smtClean="0"/>
              <a:t>Microsoft </a:t>
            </a:r>
            <a:r>
              <a:rPr lang="en-US" dirty="0"/>
              <a:t>Open Sourced </a:t>
            </a:r>
            <a:r>
              <a:rPr lang="en-US" dirty="0" smtClean="0"/>
              <a:t>Technology</a:t>
            </a:r>
          </a:p>
          <a:p>
            <a:r>
              <a:rPr lang="en-US" dirty="0" smtClean="0"/>
              <a:t>.</a:t>
            </a:r>
            <a:r>
              <a:rPr lang="en-US" dirty="0"/>
              <a:t>NET 5 A Unified </a:t>
            </a:r>
            <a:r>
              <a:rPr lang="en-US" dirty="0" smtClean="0"/>
              <a:t>Platform</a:t>
            </a:r>
          </a:p>
          <a:p>
            <a:r>
              <a:rPr lang="en-US" dirty="0"/>
              <a:t>Entity Framework Core </a:t>
            </a:r>
            <a:r>
              <a:rPr lang="en-IN" dirty="0"/>
              <a:t>(O/RM</a:t>
            </a:r>
            <a:r>
              <a:rPr lang="en-IN" dirty="0" smtClean="0"/>
              <a:t>)</a:t>
            </a:r>
          </a:p>
          <a:p>
            <a:r>
              <a:rPr lang="en-US" dirty="0"/>
              <a:t>The Windows UI Library (WinUI)</a:t>
            </a:r>
            <a:endParaRPr lang="en-US" dirty="0" smtClean="0"/>
          </a:p>
          <a:p>
            <a:r>
              <a:rPr lang="en-IN" dirty="0" smtClean="0"/>
              <a:t>.</a:t>
            </a:r>
            <a:r>
              <a:rPr lang="en-IN" dirty="0"/>
              <a:t>NET Multi-platform App UI (MAUI</a:t>
            </a:r>
            <a:r>
              <a:rPr lang="en-IN" dirty="0" smtClean="0"/>
              <a:t>)</a:t>
            </a:r>
          </a:p>
          <a:p>
            <a:r>
              <a:rPr lang="en-US" dirty="0"/>
              <a:t>Evolution of .NET </a:t>
            </a:r>
            <a:r>
              <a:rPr lang="en-US" dirty="0" smtClean="0"/>
              <a:t>Tooling</a:t>
            </a:r>
          </a:p>
          <a:p>
            <a:r>
              <a:rPr lang="en-US" dirty="0"/>
              <a:t>Evolution of MS Development Technology</a:t>
            </a:r>
            <a:endParaRPr lang="en-IN" dirty="0" smtClean="0"/>
          </a:p>
          <a:p>
            <a:r>
              <a:rPr lang="en-US" dirty="0"/>
              <a:t>Year 2020 – Technology in Focus</a:t>
            </a:r>
            <a:endParaRPr lang="en-US" dirty="0" smtClean="0"/>
          </a:p>
          <a:p>
            <a:r>
              <a:rPr lang="en-US" dirty="0" smtClean="0"/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1370811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Major .NET </a:t>
            </a:r>
            <a:r>
              <a:rPr lang="en-US" dirty="0" smtClean="0"/>
              <a:t>Stacks</a:t>
            </a:r>
            <a:endParaRPr lang="en-IN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6569" y="1690688"/>
            <a:ext cx="3181024" cy="1898673"/>
          </a:xfrm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9461" y="1690688"/>
            <a:ext cx="3011393" cy="19079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" descr="Diagram of Mono architectur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1001" y="4039579"/>
            <a:ext cx="3372160" cy="2130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Content Placeholder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1307" y="4258621"/>
            <a:ext cx="3742545" cy="169256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394329" y="3670247"/>
            <a:ext cx="37171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.NET Compact Framework </a:t>
            </a:r>
            <a:r>
              <a:rPr lang="en-US" dirty="0"/>
              <a:t>(Microsoft)</a:t>
            </a:r>
            <a:endParaRPr lang="en-IN" dirty="0"/>
          </a:p>
        </p:txBody>
      </p:sp>
      <p:sp>
        <p:nvSpPr>
          <p:cNvPr id="14" name="Rectangle 13"/>
          <p:cNvSpPr/>
          <p:nvPr/>
        </p:nvSpPr>
        <p:spPr>
          <a:xfrm>
            <a:off x="1786065" y="3623931"/>
            <a:ext cx="28275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.NET Framework (Microsoft)</a:t>
            </a:r>
            <a:endParaRPr lang="en-IN" dirty="0"/>
          </a:p>
        </p:txBody>
      </p:sp>
      <p:sp>
        <p:nvSpPr>
          <p:cNvPr id="15" name="Rectangle 14"/>
          <p:cNvSpPr/>
          <p:nvPr/>
        </p:nvSpPr>
        <p:spPr>
          <a:xfrm>
            <a:off x="1855006" y="6170232"/>
            <a:ext cx="27441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Mono Project (</a:t>
            </a:r>
            <a:r>
              <a:rPr lang="en-IN" dirty="0"/>
              <a:t>Ximian, Inc.)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797811" y="6005966"/>
            <a:ext cx="28546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Xamarin Platform (Xamarin</a:t>
            </a:r>
            <a:r>
              <a:rPr lang="en-IN" dirty="0"/>
              <a:t>)</a:t>
            </a:r>
            <a:r>
              <a:rPr lang="en-US" dirty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00325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.NET Portable Class Library (PCL)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9061" y="1969032"/>
            <a:ext cx="8056134" cy="397133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504124" y="5957604"/>
            <a:ext cx="798107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000000"/>
                </a:solidFill>
                <a:latin typeface="Arial" panose="020B0604020202020204" pitchFamily="34" charset="0"/>
              </a:rPr>
              <a:t>The Portable Class Library project enables </a:t>
            </a:r>
            <a:r>
              <a:rPr lang="en-IN" dirty="0" smtClean="0">
                <a:solidFill>
                  <a:srgbClr val="000000"/>
                </a:solidFill>
                <a:latin typeface="Arial" panose="020B0604020202020204" pitchFamily="34" charset="0"/>
              </a:rPr>
              <a:t>to </a:t>
            </a:r>
            <a:r>
              <a:rPr lang="en-IN" dirty="0">
                <a:solidFill>
                  <a:srgbClr val="000000"/>
                </a:solidFill>
                <a:latin typeface="Arial" panose="020B0604020202020204" pitchFamily="34" charset="0"/>
              </a:rPr>
              <a:t>write and build managed assemblies that work on more than one </a:t>
            </a:r>
            <a:r>
              <a:rPr lang="en-IN" dirty="0" smtClean="0">
                <a:solidFill>
                  <a:srgbClr val="000000"/>
                </a:solidFill>
                <a:latin typeface="Arial" panose="020B0604020202020204" pitchFamily="34" charset="0"/>
              </a:rPr>
              <a:t>Microsoft platforms such as Windows, Windows Phone etc.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7739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.NET Reunification Plan</a:t>
            </a:r>
            <a:endParaRPr lang="en-IN" dirty="0"/>
          </a:p>
        </p:txBody>
      </p:sp>
      <p:pic>
        <p:nvPicPr>
          <p:cNvPr id="1026" name="Picture 2" descr="dotnet-timeline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353" y="1690689"/>
            <a:ext cx="8156659" cy="4355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5123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.NET Stack Comparison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0108" y="1825625"/>
            <a:ext cx="8320744" cy="4765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523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</a:t>
            </a:r>
            <a:r>
              <a:rPr lang="en-US" dirty="0" smtClean="0"/>
              <a:t>NET </a:t>
            </a:r>
            <a:r>
              <a:rPr lang="en-US" dirty="0"/>
              <a:t>Standard Base Class </a:t>
            </a:r>
            <a:r>
              <a:rPr lang="en-US" dirty="0" smtClean="0"/>
              <a:t>Library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6314" y="1825625"/>
            <a:ext cx="8431677" cy="4698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760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.</a:t>
            </a:r>
            <a:r>
              <a:rPr lang="en-IN" b="1" dirty="0" smtClean="0"/>
              <a:t>NET Standard Versions</a:t>
            </a:r>
            <a:endParaRPr lang="en-IN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2883" y="2209302"/>
            <a:ext cx="8429570" cy="3468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069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Microsoft Open Sourced Technology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4912090"/>
              </p:ext>
            </p:extLst>
          </p:nvPr>
        </p:nvGraphicFramePr>
        <p:xfrm>
          <a:off x="1328761" y="1690688"/>
          <a:ext cx="8675049" cy="45962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9973"/>
                <a:gridCol w="3138985"/>
                <a:gridCol w="4026091"/>
              </a:tblGrid>
              <a:tr h="357339">
                <a:tc>
                  <a:txBody>
                    <a:bodyPr/>
                    <a:lstStyle/>
                    <a:p>
                      <a:r>
                        <a:rPr lang="en-US" dirty="0" smtClean="0"/>
                        <a:t>Technology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Platform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Project Home</a:t>
                      </a:r>
                      <a:endParaRPr lang="en-IN" dirty="0"/>
                    </a:p>
                  </a:txBody>
                  <a:tcPr/>
                </a:tc>
              </a:tr>
              <a:tr h="3573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.Net 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Windows, Linux, macOS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>
                          <a:hlinkClick r:id="rId2"/>
                        </a:rPr>
                        <a:t>https://github.com/dotnet/core</a:t>
                      </a:r>
                      <a:endParaRPr lang="en-IN" dirty="0" smtClean="0"/>
                    </a:p>
                  </a:txBody>
                  <a:tcPr/>
                </a:tc>
              </a:tr>
              <a:tr h="56611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WinForms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Feb/2002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Windows Desktop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(.Net Fx 1.x)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>
                          <a:hlinkClick r:id="rId3"/>
                        </a:rPr>
                        <a:t>https://github.com/dotnet/winforms</a:t>
                      </a:r>
                      <a:endParaRPr lang="en-IN" dirty="0" smtClean="0"/>
                    </a:p>
                  </a:txBody>
                  <a:tcPr/>
                </a:tc>
              </a:tr>
              <a:tr h="56611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WPF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Nov/2006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Windows Desktop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(.Net Fx 3.x)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>
                          <a:hlinkClick r:id="rId4"/>
                        </a:rPr>
                        <a:t>https://github.com/dotnet/wpf</a:t>
                      </a:r>
                      <a:endParaRPr lang="en-IN" dirty="0" smtClean="0"/>
                    </a:p>
                  </a:txBody>
                  <a:tcPr/>
                </a:tc>
              </a:tr>
              <a:tr h="56611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WinUI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Nov/2012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UWP</a:t>
                      </a:r>
                      <a:r>
                        <a:rPr lang="en-US" baseline="0" dirty="0" smtClean="0"/>
                        <a:t> (</a:t>
                      </a:r>
                      <a:r>
                        <a:rPr lang="en-US" dirty="0" smtClean="0"/>
                        <a:t>Desktop,</a:t>
                      </a:r>
                      <a:r>
                        <a:rPr lang="en-US" baseline="0" dirty="0" smtClean="0"/>
                        <a:t> Mobile, IoT)</a:t>
                      </a:r>
                      <a:endParaRPr lang="en-US" dirty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(.Net Fx 4.x,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.Net</a:t>
                      </a:r>
                      <a:r>
                        <a:rPr lang="en-US" baseline="0" dirty="0" smtClean="0"/>
                        <a:t> Core Fx 3.x)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>
                          <a:hlinkClick r:id="rId5"/>
                        </a:rPr>
                        <a:t>https://github.com/microsoft/microsoft-ui-xaml</a:t>
                      </a:r>
                      <a:endParaRPr lang="en-IN" dirty="0" smtClean="0"/>
                    </a:p>
                  </a:txBody>
                  <a:tcPr/>
                </a:tc>
              </a:tr>
              <a:tr h="80873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MAUI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May/2014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Desktop</a:t>
                      </a:r>
                      <a:r>
                        <a:rPr lang="en-US" baseline="0" dirty="0" smtClean="0"/>
                        <a:t> &amp; Mobile (Windows, Android, iOS)</a:t>
                      </a:r>
                      <a:endParaRPr lang="en-US" dirty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(.Net Core Fx 6.x)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>
                          <a:hlinkClick r:id="rId6"/>
                        </a:rPr>
                        <a:t>https://github.com/dotnet/maui</a:t>
                      </a:r>
                      <a:endParaRPr lang="en-IN" dirty="0" smtClean="0"/>
                    </a:p>
                  </a:txBody>
                  <a:tcPr/>
                </a:tc>
              </a:tr>
              <a:tr h="38999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EF 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Windows, Linux, macOS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>
                          <a:hlinkClick r:id="rId7"/>
                        </a:rPr>
                        <a:t>https://github.com/dotnet/efcore</a:t>
                      </a:r>
                      <a:endParaRPr lang="en-IN" dirty="0" smtClean="0"/>
                    </a:p>
                  </a:txBody>
                  <a:tcPr/>
                </a:tc>
              </a:tr>
              <a:tr h="56611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ASP.Net 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Windows, Linux, macOS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>
                          <a:hlinkClick r:id="rId8"/>
                        </a:rPr>
                        <a:t>https://github.com/dotnet/aspnetcore</a:t>
                      </a:r>
                      <a:r>
                        <a:rPr lang="en-IN" dirty="0" smtClean="0"/>
                        <a:t> </a:t>
                      </a:r>
                    </a:p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2068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2170</TotalTime>
  <Words>421</Words>
  <Application>Microsoft Office PowerPoint</Application>
  <PresentationFormat>Widescreen</PresentationFormat>
  <Paragraphs>89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-apple-system</vt:lpstr>
      <vt:lpstr>Arial</vt:lpstr>
      <vt:lpstr>Calibri</vt:lpstr>
      <vt:lpstr>Calibri Light</vt:lpstr>
      <vt:lpstr>Office Theme</vt:lpstr>
      <vt:lpstr>StudyNotes – .NET Platform Reunification </vt:lpstr>
      <vt:lpstr>Contents</vt:lpstr>
      <vt:lpstr>Major .NET Stacks</vt:lpstr>
      <vt:lpstr>.NET Portable Class Library (PCL)</vt:lpstr>
      <vt:lpstr>.NET Reunification Plan</vt:lpstr>
      <vt:lpstr>.NET Stack Comparison</vt:lpstr>
      <vt:lpstr>.NET Standard Base Class Library</vt:lpstr>
      <vt:lpstr>.NET Standard Versions</vt:lpstr>
      <vt:lpstr>Microsoft Open Sourced Technology</vt:lpstr>
      <vt:lpstr>.NET 5 A Unified Platform</vt:lpstr>
      <vt:lpstr>Entity Framework Core (O/RM)</vt:lpstr>
      <vt:lpstr>Modern Windows UI Library (WinUI)</vt:lpstr>
      <vt:lpstr>.NET Multi-platform App UI (MAUI)</vt:lpstr>
      <vt:lpstr>Evolution of MS Development Technology</vt:lpstr>
      <vt:lpstr>Microsoft Visual Studio .NET Tooling</vt:lpstr>
      <vt:lpstr>Year 2020 – Technology in Focus</vt:lpstr>
      <vt:lpstr>References</vt:lpstr>
      <vt:lpstr>END OF FILE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Howto – Programming Modern Windows</dc:title>
  <dc:creator>Mitu</dc:creator>
  <cp:lastModifiedBy>Mitu</cp:lastModifiedBy>
  <cp:revision>122</cp:revision>
  <dcterms:created xsi:type="dcterms:W3CDTF">2020-06-02T15:01:00Z</dcterms:created>
  <dcterms:modified xsi:type="dcterms:W3CDTF">2020-09-13T09:10:25Z</dcterms:modified>
</cp:coreProperties>
</file>