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8" r:id="rId4"/>
    <p:sldId id="267" r:id="rId5"/>
    <p:sldId id="263" r:id="rId6"/>
    <p:sldId id="268" r:id="rId7"/>
    <p:sldId id="274" r:id="rId8"/>
    <p:sldId id="276" r:id="rId9"/>
    <p:sldId id="277" r:id="rId10"/>
    <p:sldId id="269" r:id="rId11"/>
    <p:sldId id="270" r:id="rId12"/>
    <p:sldId id="278" r:id="rId13"/>
    <p:sldId id="279" r:id="rId14"/>
    <p:sldId id="280" r:id="rId15"/>
    <p:sldId id="282" r:id="rId16"/>
    <p:sldId id="283" r:id="rId17"/>
    <p:sldId id="281" r:id="rId18"/>
    <p:sldId id="266" r:id="rId19"/>
    <p:sldId id="265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DC2F2-DD75-4432-A0E6-35DB0C801A1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FDDA-4DA8-4F40-A7E5-68006998C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DD6470-AD72-4D62-9189-BB09329E49F0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15089DD-BBA8-4EE3-B7CF-748E109FB741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31CA3D-278C-4B10-BB24-8C96FFEA952C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157C8E-1F4F-4686-BE6D-324DE49BB9AE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07100B2-BCC8-42A0-98E9-55EB61122EF0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3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4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94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5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2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6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1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6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4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80CC-10F1-444F-83E1-8328563DA74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D1497-D5AA-4239-9855-9C872B59A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0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45910" y="1122363"/>
            <a:ext cx="1122699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StudyNotes – Windows Virtualization Technology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5911" y="5430838"/>
            <a:ext cx="3220872" cy="778893"/>
          </a:xfrm>
        </p:spPr>
        <p:txBody>
          <a:bodyPr/>
          <a:lstStyle/>
          <a:p>
            <a:pPr algn="l"/>
            <a:r>
              <a:rPr lang="en-US" dirty="0" smtClean="0"/>
              <a:t>Sudhansu Sekhar Sutar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Activate</a:t>
            </a:r>
            <a:r>
              <a:rPr lang="en-IN" dirty="0"/>
              <a:t> </a:t>
            </a:r>
            <a:r>
              <a:rPr lang="en-IN" dirty="0" smtClean="0"/>
              <a:t>Hyper-V from Terminal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cmd.exe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smtClean="0"/>
              <a:t>Dism </a:t>
            </a:r>
            <a:r>
              <a:rPr lang="en-IN" dirty="0"/>
              <a:t>/online </a:t>
            </a:r>
            <a:r>
              <a:rPr lang="en-IN" dirty="0" smtClean="0"/>
              <a:t>/Enable-Feature </a:t>
            </a:r>
            <a:r>
              <a:rPr lang="en-IN" dirty="0"/>
              <a:t>/All </a:t>
            </a:r>
            <a:r>
              <a:rPr lang="en-IN" dirty="0" smtClean="0"/>
              <a:t>/FeatureName:Microsoft-Hyper-V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powershell.exe</a:t>
            </a:r>
          </a:p>
          <a:p>
            <a:pPr marL="0" indent="0">
              <a:buNone/>
            </a:pPr>
            <a:r>
              <a:rPr lang="en-IN" dirty="0"/>
              <a:t>&gt;</a:t>
            </a:r>
            <a:r>
              <a:rPr lang="en-IN" dirty="0" smtClean="0"/>
              <a:t>Enable-</a:t>
            </a:r>
            <a:r>
              <a:rPr lang="en-IN" dirty="0" err="1" smtClean="0"/>
              <a:t>WindowsOptionalFeature</a:t>
            </a:r>
            <a:r>
              <a:rPr lang="en-IN" dirty="0" smtClean="0"/>
              <a:t> </a:t>
            </a:r>
            <a:r>
              <a:rPr lang="en-IN" dirty="0"/>
              <a:t>-Online -FeatureName Microsoft-Hyper-V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3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Activate Hyper-V from Desktop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/>
              <a:t>Run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OptionalFeatures.exe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IN" dirty="0"/>
              <a:t>Select</a:t>
            </a:r>
          </a:p>
          <a:p>
            <a:pPr marL="0" indent="0">
              <a:buNone/>
            </a:pPr>
            <a:r>
              <a:rPr lang="en-IN" dirty="0"/>
              <a:t>Microsoft-Hyper-V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05" y="805218"/>
            <a:ext cx="3465453" cy="5936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38605" y="2404506"/>
            <a:ext cx="2608990" cy="6130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Launch Hyper-V 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3036239"/>
            <a:ext cx="1537200" cy="347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Run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91" y="1346816"/>
            <a:ext cx="9132620" cy="54030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6091" y="1978926"/>
            <a:ext cx="1476225" cy="3548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28" y="3680934"/>
            <a:ext cx="105742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>
              <a:spcBef>
                <a:spcPts val="1001"/>
              </a:spcBef>
              <a:spcAft>
                <a:spcPts val="1417"/>
              </a:spcAft>
            </a:pPr>
            <a:r>
              <a:rPr lang="en-US" dirty="0">
                <a:latin typeface="Calibri" pitchFamily="18"/>
              </a:rPr>
              <a:t>Setup Virtual Network 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91" y="1346816"/>
            <a:ext cx="9132620" cy="54030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60424" y="3059373"/>
            <a:ext cx="1364777" cy="2729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onfiguring Virtual Switches in Hyper-V 2019 - Appual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08" y="2053110"/>
            <a:ext cx="4854015" cy="462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33959" y="2672378"/>
            <a:ext cx="1399103" cy="7668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4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dirty="0">
                <a:latin typeface="Calibri" pitchFamily="18"/>
              </a:rPr>
              <a:t>Virtual Network </a:t>
            </a:r>
            <a:r>
              <a:rPr lang="en-US" dirty="0" smtClean="0">
                <a:latin typeface="Calibri" pitchFamily="18"/>
              </a:rPr>
              <a:t>Switch Type</a:t>
            </a:r>
            <a:endParaRPr lang="en-US" dirty="0">
              <a:latin typeface="Calibri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09" y="1555748"/>
            <a:ext cx="9752381" cy="300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2872" y="4565272"/>
            <a:ext cx="31793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Georgia" panose="02040502050405020303" pitchFamily="18" charset="0"/>
              </a:rPr>
              <a:t>A Hyper-V </a:t>
            </a:r>
            <a:r>
              <a:rPr lang="en-IN" sz="1600" dirty="0">
                <a:latin typeface="Georgia" panose="02040502050405020303" pitchFamily="18" charset="0"/>
              </a:rPr>
              <a:t>virtual switch in private mode allows communications only between </a:t>
            </a:r>
            <a:r>
              <a:rPr lang="en-IN" sz="1600" dirty="0" smtClean="0">
                <a:latin typeface="Georgia" panose="02040502050405020303" pitchFamily="18" charset="0"/>
              </a:rPr>
              <a:t>virtual adapters </a:t>
            </a:r>
            <a:r>
              <a:rPr lang="en-IN" sz="1600" dirty="0">
                <a:latin typeface="Georgia" panose="02040502050405020303" pitchFamily="18" charset="0"/>
              </a:rPr>
              <a:t>connected to virtual machines.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4526506" y="4565272"/>
            <a:ext cx="3138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Georgia" panose="02040502050405020303" pitchFamily="18" charset="0"/>
              </a:rPr>
              <a:t>A </a:t>
            </a:r>
            <a:r>
              <a:rPr lang="en-IN" sz="1600" dirty="0">
                <a:latin typeface="Georgia" panose="02040502050405020303" pitchFamily="18" charset="0"/>
              </a:rPr>
              <a:t>Hyper-V virtual switch in internal mode allows communications only between </a:t>
            </a:r>
            <a:r>
              <a:rPr lang="en-IN" sz="1600" dirty="0" smtClean="0">
                <a:latin typeface="Georgia" panose="02040502050405020303" pitchFamily="18" charset="0"/>
              </a:rPr>
              <a:t>virtual adapters </a:t>
            </a:r>
            <a:r>
              <a:rPr lang="en-IN" sz="1600" dirty="0">
                <a:latin typeface="Georgia" panose="02040502050405020303" pitchFamily="18" charset="0"/>
              </a:rPr>
              <a:t>connected to virtual machines and the management operating system.</a:t>
            </a:r>
            <a:endParaRPr lang="en-IN" sz="1600" dirty="0"/>
          </a:p>
        </p:txBody>
      </p:sp>
      <p:sp>
        <p:nvSpPr>
          <p:cNvPr id="3" name="Rectangle 2"/>
          <p:cNvSpPr/>
          <p:nvPr/>
        </p:nvSpPr>
        <p:spPr>
          <a:xfrm>
            <a:off x="1219809" y="4565272"/>
            <a:ext cx="3179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Georgia" panose="02040502050405020303" pitchFamily="18" charset="0"/>
              </a:rPr>
              <a:t>A </a:t>
            </a:r>
            <a:r>
              <a:rPr lang="en-IN" sz="1400" dirty="0">
                <a:latin typeface="Georgia" panose="02040502050405020303" pitchFamily="18" charset="0"/>
              </a:rPr>
              <a:t>Hyper-V virtual switch in external mode allows communications between virtual </a:t>
            </a:r>
            <a:r>
              <a:rPr lang="en-IN" sz="1400" dirty="0" smtClean="0">
                <a:latin typeface="Georgia" panose="02040502050405020303" pitchFamily="18" charset="0"/>
              </a:rPr>
              <a:t>adapters connected </a:t>
            </a:r>
            <a:r>
              <a:rPr lang="en-IN" sz="1400" dirty="0">
                <a:latin typeface="Georgia" panose="02040502050405020303" pitchFamily="18" charset="0"/>
              </a:rPr>
              <a:t>to virtual machines and the management operating system. It uses single </a:t>
            </a:r>
            <a:r>
              <a:rPr lang="en-IN" sz="1400" dirty="0" smtClean="0">
                <a:latin typeface="Georgia" panose="02040502050405020303" pitchFamily="18" charset="0"/>
              </a:rPr>
              <a:t>or teamed </a:t>
            </a:r>
            <a:r>
              <a:rPr lang="en-IN" sz="1400" dirty="0">
                <a:latin typeface="Georgia" panose="02040502050405020303" pitchFamily="18" charset="0"/>
              </a:rPr>
              <a:t>physical adapters to connect to a physical switch, thereby allowing </a:t>
            </a:r>
            <a:r>
              <a:rPr lang="en-IN" sz="1400" dirty="0" smtClean="0">
                <a:latin typeface="Georgia" panose="02040502050405020303" pitchFamily="18" charset="0"/>
              </a:rPr>
              <a:t>communication switch </a:t>
            </a:r>
            <a:r>
              <a:rPr lang="en-IN" sz="1400" dirty="0">
                <a:latin typeface="Georgia" panose="02040502050405020303" pitchFamily="18" charset="0"/>
              </a:rPr>
              <a:t>other systems.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71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r>
              <a:rPr lang="en-US" dirty="0">
                <a:latin typeface="Calibri" pitchFamily="18"/>
              </a:rPr>
              <a:t>Create Virtual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64" y="1357393"/>
            <a:ext cx="9916236" cy="54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pitchFamily="18"/>
              </a:rPr>
              <a:t>Quick Create Virtual Machine</a:t>
            </a:r>
            <a:endParaRPr lang="en-US" dirty="0">
              <a:latin typeface="Calibri" pitchFamily="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22" y="1380631"/>
            <a:ext cx="7359107" cy="52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en-US" dirty="0"/>
              <a:t>Hyper-V Supported Guest Operating Systems</a:t>
            </a:r>
            <a:br>
              <a:rPr lang="en-US" dirty="0"/>
            </a:br>
            <a:r>
              <a:rPr lang="en-US" sz="1600" dirty="0"/>
              <a:t>Windows 2008 VER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6319" y="1873080"/>
          <a:ext cx="10090799" cy="4787880"/>
        </p:xfrm>
        <a:graphic>
          <a:graphicData uri="http://schemas.openxmlformats.org/drawingml/2006/table">
            <a:tbl>
              <a:tblPr firstRow="1" bandRow="1"/>
              <a:tblGrid>
                <a:gridCol w="2842560"/>
                <a:gridCol w="4203720"/>
                <a:gridCol w="1581839"/>
                <a:gridCol w="1462680"/>
              </a:tblGrid>
              <a:tr h="2401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1" i="0" u="none" strike="noStrike" kern="1200" dirty="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Guest 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Virtual 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</a:tr>
              <a:tr h="2401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1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Editions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1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1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Architecture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Server 2012[a]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Hyper-V, Standard, 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x86-64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Home Server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x86-64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Server 2008 R2 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Web, Standard, Enterprise, 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x86-64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Server 2008 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Web, Standard, Enterprise, 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Server 2003 R2 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Web,[b] Standard, Enterprise, 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 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2000 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Professional, Server, Advanced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Professional, Enterprise, Ultimate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Business, Enterprise, Ultimate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XP 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 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41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Windows XP 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Professional, Professional x64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3981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SUSE Linux Enterprise Server 10 SP4 or 11 SP1–SP3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685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Red Hat Enterprise Linux 5.5–7.0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Red Hat Compatible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685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CentOS 5.5–7.5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685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Ubuntu 12.04–20.04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Debian Compatible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685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Debian 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Debian Compatible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  <a:tr h="2674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Oracle Linux 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Red Hat Compatible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1–4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/>
                      </a:pPr>
                      <a:r>
                        <a:rPr lang="en-US" sz="10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IA-32, x86-64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5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Virtualization Market </a:t>
            </a:r>
            <a:r>
              <a:rPr lang="en-IN" dirty="0" smtClean="0"/>
              <a:t>Share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590363"/>
              </p:ext>
            </p:extLst>
          </p:nvPr>
        </p:nvGraphicFramePr>
        <p:xfrm>
          <a:off x="1819416" y="1896582"/>
          <a:ext cx="8198040" cy="4422330"/>
        </p:xfrm>
        <a:graphic>
          <a:graphicData uri="http://schemas.openxmlformats.org/drawingml/2006/table">
            <a:tbl>
              <a:tblPr/>
              <a:tblGrid>
                <a:gridCol w="2732680"/>
                <a:gridCol w="2732680"/>
                <a:gridCol w="2732680"/>
              </a:tblGrid>
              <a:tr h="78370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</a:rPr>
                        <a:t>Ranking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</a:rPr>
                        <a:t>Technology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</a:rPr>
                        <a:t>Market Share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70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1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effectLst/>
                        </a:rPr>
                        <a:t>VMware</a:t>
                      </a:r>
                      <a:r>
                        <a:rPr lang="en-IN" sz="2400" dirty="0">
                          <a:effectLst/>
                        </a:rPr>
                        <a:t> vSphere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13.92%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704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2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Microsoft Hyper-V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11.22%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87514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3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effectLst/>
                        </a:rPr>
                        <a:t>VMware</a:t>
                      </a:r>
                      <a:r>
                        <a:rPr lang="en-IN" sz="2400" dirty="0">
                          <a:effectLst/>
                        </a:rPr>
                        <a:t> ESX Server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10.83%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70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4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Citrix XenApp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8.28%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</a:t>
            </a:r>
            <a:r>
              <a:rPr lang="en-IN" dirty="0"/>
              <a:t>://www.cloudwards.net/hyper-v</a:t>
            </a:r>
            <a:r>
              <a:rPr lang="en-IN" dirty="0" smtClean="0"/>
              <a:t>/</a:t>
            </a:r>
          </a:p>
          <a:p>
            <a:r>
              <a:rPr lang="en-IN" dirty="0"/>
              <a:t>https://</a:t>
            </a:r>
            <a:r>
              <a:rPr lang="en-IN" dirty="0" smtClean="0"/>
              <a:t>support.bluestacks.com/hc/en-us/articles/115003174386-How-can-I-enable-virtualization-VT-on-my-PC</a:t>
            </a:r>
          </a:p>
          <a:p>
            <a:r>
              <a:rPr lang="en-IN" dirty="0"/>
              <a:t>https://</a:t>
            </a:r>
            <a:r>
              <a:rPr lang="en-IN" dirty="0" smtClean="0"/>
              <a:t>social.technet.microsoft.com/wiki/contents/articles/585.the-microsoft-hardware-assisted-virtualization-detection-tool.aspx</a:t>
            </a:r>
          </a:p>
          <a:p>
            <a:r>
              <a:rPr lang="en-IN" dirty="0"/>
              <a:t>https://www.tutorialspoint.com/windows10/windows10_virtualization.htm</a:t>
            </a:r>
          </a:p>
        </p:txBody>
      </p:sp>
    </p:spTree>
    <p:extLst>
      <p:ext uri="{BB962C8B-B14F-4D97-AF65-F5344CB8AC3E}">
        <p14:creationId xmlns:p14="http://schemas.microsoft.com/office/powerpoint/2010/main" val="12242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US" dirty="0"/>
              <a:t>Virtualization Basics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Windows VMM Arrangements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Microsoft VMM Product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Microsoft Hyper-V Architecture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Hyper-V System Requirements</a:t>
            </a:r>
          </a:p>
          <a:p>
            <a:pPr lvl="0"/>
            <a:r>
              <a:rPr lang="en-US" dirty="0"/>
              <a:t>Enable Virtualization Support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HAV Detection Tools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Detect HAV using Task Manager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Activate Hyper-V from Terminal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Activate Hyper-V from Desktop</a:t>
            </a:r>
          </a:p>
          <a:p>
            <a:pPr lvl="0">
              <a:buClr>
                <a:srgbClr val="000000"/>
              </a:buClr>
            </a:pPr>
            <a:r>
              <a:rPr lang="en-US" dirty="0"/>
              <a:t>Using Hyper-V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Launch Hyper-V Manager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Setup Virtual NW Switch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Create Virtual Machine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Supported Guest Operating Systems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Boot the Virtual Machine</a:t>
            </a:r>
          </a:p>
          <a:p>
            <a:pPr lvl="0">
              <a:buClr>
                <a:srgbClr val="000000"/>
              </a:buClr>
            </a:pPr>
            <a:r>
              <a:rPr lang="en-US" dirty="0"/>
              <a:t>Virtualization Market Share</a:t>
            </a:r>
          </a:p>
          <a:p>
            <a:pPr lvl="0">
              <a:buClr>
                <a:srgbClr val="000000"/>
              </a:buClr>
            </a:pPr>
            <a:r>
              <a:rPr lang="en-US" dirty="0" smtClean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25222" y="5113634"/>
            <a:ext cx="4401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END OF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VMM Arrangements</a:t>
            </a:r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33217" y="3924596"/>
            <a:ext cx="1828800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Host OS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33217" y="3314996"/>
            <a:ext cx="1828800" cy="533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VMM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3217" y="2705396"/>
            <a:ext cx="914400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Guest 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3817" y="2705396"/>
            <a:ext cx="838200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Guest 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4417" y="3924596"/>
            <a:ext cx="1828800" cy="533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VMM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4417" y="3314996"/>
            <a:ext cx="914400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Guest 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615017" y="3314996"/>
            <a:ext cx="838200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Guest 2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95417" y="3924596"/>
            <a:ext cx="990600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Host OS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262217" y="3924596"/>
            <a:ext cx="1828800" cy="533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VMM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62217" y="3314996"/>
            <a:ext cx="914400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Guest 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52817" y="3314996"/>
            <a:ext cx="838200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Guest 2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899892" y="212437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dirty="0"/>
              <a:t>Type-2 VMM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700617" y="2124371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dirty="0"/>
              <a:t>Type-1 VMM</a:t>
            </a:r>
            <a:br>
              <a:rPr lang="en-US" altLang="en-US" sz="1800" b="1" dirty="0"/>
            </a:br>
            <a:r>
              <a:rPr lang="en-US" altLang="en-US" sz="1800" b="1" dirty="0"/>
              <a:t>(Hypervisor)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805017" y="212437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/>
              <a:t>Hybrid VMM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33217" y="4981871"/>
            <a:ext cx="1676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accent1"/>
                </a:solidFill>
              </a:rPr>
              <a:t>Examples: </a:t>
            </a:r>
            <a:br>
              <a:rPr lang="en-US" altLang="en-US" sz="1800">
                <a:solidFill>
                  <a:schemeClr val="accent1"/>
                </a:solidFill>
              </a:rPr>
            </a:br>
            <a:r>
              <a:rPr lang="en-US" altLang="en-US" sz="1800"/>
              <a:t>JVM</a:t>
            </a:r>
            <a:br>
              <a:rPr lang="en-US" altLang="en-US" sz="1800"/>
            </a:br>
            <a:r>
              <a:rPr lang="en-US" altLang="en-US" sz="1800"/>
              <a:t>CLR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95417" y="4981871"/>
            <a:ext cx="2819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accent1"/>
                </a:solidFill>
              </a:rPr>
              <a:t>Examples: </a:t>
            </a:r>
            <a:br>
              <a:rPr lang="en-US" altLang="en-US" sz="1800" dirty="0">
                <a:solidFill>
                  <a:schemeClr val="accent1"/>
                </a:solidFill>
              </a:rPr>
            </a:br>
            <a:r>
              <a:rPr lang="en-US" altLang="en-US" sz="1800" dirty="0"/>
              <a:t>Virtual PC &amp; Virtual Server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624417" y="4981871"/>
            <a:ext cx="1828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6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accent1"/>
                </a:solidFill>
              </a:rPr>
              <a:t>Examples:</a:t>
            </a:r>
            <a:r>
              <a:rPr lang="en-US" altLang="en-US" sz="1800" dirty="0"/>
              <a:t> </a:t>
            </a:r>
            <a:br>
              <a:rPr lang="en-US" altLang="en-US" sz="1800" dirty="0"/>
            </a:br>
            <a:r>
              <a:rPr lang="en-US" altLang="en-US" sz="1800" dirty="0"/>
              <a:t>Windows Virtualization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833217" y="4534196"/>
            <a:ext cx="1828800" cy="304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Hardware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195417" y="4534196"/>
            <a:ext cx="2895600" cy="304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Hardware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24417" y="4534196"/>
            <a:ext cx="1828800" cy="304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b="1">
                <a:solidFill>
                  <a:schemeClr val="bg2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2908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VMM Product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643806"/>
              </p:ext>
            </p:extLst>
          </p:nvPr>
        </p:nvGraphicFramePr>
        <p:xfrm>
          <a:off x="1465997" y="2008436"/>
          <a:ext cx="9138313" cy="3113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7455"/>
                <a:gridCol w="3173422"/>
                <a:gridCol w="3087436"/>
              </a:tblGrid>
              <a:tr h="57690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 PC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Virtual Server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Hypervisor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037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Connectix Virtual PC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Connectix Virtual Server (Unreleased)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Hyper-V Server (Free)</a:t>
                      </a:r>
                    </a:p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2008, 2008 R2, 2012, 2012 R2</a:t>
                      </a:r>
                    </a:p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2016, 2019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36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Virtual PC 2004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Virtual Server 2005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Server </a:t>
                      </a:r>
                    </a:p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2008, 2008 R2, 2012, 2012 R2</a:t>
                      </a:r>
                    </a:p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2016, 2019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480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Virtual PC 2007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Virtual Server 2005 R2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8, 10 Professional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480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Virtual PC ( Win 7)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8. 10 Enterprise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7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Microsoft Hyper-V 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159" y="1472324"/>
            <a:ext cx="8525594" cy="50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Hyper-V System Requirements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091" y="1690688"/>
            <a:ext cx="7754921" cy="47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HAV </a:t>
            </a:r>
            <a:r>
              <a:rPr lang="en-IN" dirty="0"/>
              <a:t>Detection Tool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844828"/>
              </p:ext>
            </p:extLst>
          </p:nvPr>
        </p:nvGraphicFramePr>
        <p:xfrm>
          <a:off x="1499548" y="1690689"/>
          <a:ext cx="7739986" cy="4055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5156"/>
                <a:gridCol w="1009935"/>
                <a:gridCol w="3684895"/>
              </a:tblGrid>
              <a:tr h="5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Tool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Vendor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File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5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HAV Detection Tool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Microsoft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havdetectiontool.exe (Win XP, Vista, 7)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Windows Task Manger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Microsoft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tskmgr.exe (Win 8, 8.1, 10)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Speccy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PiriForm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spsetup132.exe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SecurAble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securable.exe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0137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Intel Processor Identification Utility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Intel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Intel(R) Processor Identification Utility.exe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AMD V Detection Utility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AMD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AMD-V_Hyper-V_Compatibility_Check_Utility.zip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Detect HAV using Task Manager</a:t>
            </a:r>
            <a:endParaRPr lang="en-IN" dirty="0"/>
          </a:p>
        </p:txBody>
      </p:sp>
      <p:pic>
        <p:nvPicPr>
          <p:cNvPr id="1026" name="Picture 2" descr="Task_Manag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39" y="1690688"/>
            <a:ext cx="7234101" cy="485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7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</a:t>
            </a:r>
            <a:r>
              <a:rPr lang="en-IN" b="1" dirty="0" smtClean="0"/>
              <a:t>nable HAV in the BIOS</a:t>
            </a:r>
            <a:endParaRPr lang="en-IN" dirty="0"/>
          </a:p>
        </p:txBody>
      </p:sp>
      <p:pic>
        <p:nvPicPr>
          <p:cNvPr id="3074" name="Picture 2" descr="Solved: Problems enabling Virtualization Technology in BIOS dv6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62" y="1690688"/>
            <a:ext cx="7646230" cy="429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575</Words>
  <Application>Microsoft Office PowerPoint</Application>
  <PresentationFormat>Widescreen</PresentationFormat>
  <Paragraphs>209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YaHei</vt:lpstr>
      <vt:lpstr>Arial</vt:lpstr>
      <vt:lpstr>Calibri</vt:lpstr>
      <vt:lpstr>Calibri Light</vt:lpstr>
      <vt:lpstr>Georgia</vt:lpstr>
      <vt:lpstr>Office Theme</vt:lpstr>
      <vt:lpstr>StudyNotes – Windows Virtualization Technology </vt:lpstr>
      <vt:lpstr>Contents</vt:lpstr>
      <vt:lpstr>Windows VMM Arrangements</vt:lpstr>
      <vt:lpstr>Microsoft VMM Product</vt:lpstr>
      <vt:lpstr>Microsoft Hyper-V Architecture</vt:lpstr>
      <vt:lpstr>Hyper-V System Requirements</vt:lpstr>
      <vt:lpstr>HAV Detection Tool</vt:lpstr>
      <vt:lpstr>Detect HAV using Task Manager</vt:lpstr>
      <vt:lpstr>Enable HAV in the BIOS</vt:lpstr>
      <vt:lpstr>Activate Hyper-V from Terminal</vt:lpstr>
      <vt:lpstr>Activate Hyper-V from Desktop</vt:lpstr>
      <vt:lpstr>Launch Hyper-V Manager</vt:lpstr>
      <vt:lpstr>Setup Virtual Network Switch</vt:lpstr>
      <vt:lpstr>Virtual Network Switch Type</vt:lpstr>
      <vt:lpstr>Create Virtual Machine</vt:lpstr>
      <vt:lpstr>PowerPoint Presentation</vt:lpstr>
      <vt:lpstr>Hyper-V Supported Guest Operating Systems Windows 2008 VER</vt:lpstr>
      <vt:lpstr>Virtualization Market Share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 – Programming Modern Windows</dc:title>
  <dc:creator>Mitu</dc:creator>
  <cp:lastModifiedBy>Mitu</cp:lastModifiedBy>
  <cp:revision>96</cp:revision>
  <dcterms:created xsi:type="dcterms:W3CDTF">2020-06-02T15:00:27Z</dcterms:created>
  <dcterms:modified xsi:type="dcterms:W3CDTF">2021-02-23T19:44:38Z</dcterms:modified>
</cp:coreProperties>
</file>