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Playfair Display"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bbb8a7615_0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bbb8a7615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bbb8a761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bbb8a761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bbb8a7615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bbb8a7615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bbb8a7615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bbb8a7615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bb8a7615_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bbb8a7615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bbb8a7615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bbb8a7615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bbb8a7615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bbb8a7615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bbb8a7615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bbb8a7615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bbb8a7615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bbb8a7615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bbb8a7615_0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bbb8a7615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bbb8a761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bbb8a761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bbb8a7615_0_1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bbb8a7615_0_1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bbb8a7615_0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1bbb8a7615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bbb8a7615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bbb8a7615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bbb8a7615_0_1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bbb8a7615_0_1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bbb8a7615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bbb8a7615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bbb8a7615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bbb8a7615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bbb8a7615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bbb8a7615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bbb8a7615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bbb8a7615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bbb8a7615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bbb8a7615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bbb8a7615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bbb8a7615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bbb8a7615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bbb8a7615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bbb8a7615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bbb8a7615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3">
    <p:spTree>
      <p:nvGrpSpPr>
        <p:cNvPr id="1" name="Shape 64"/>
        <p:cNvGrpSpPr/>
        <p:nvPr/>
      </p:nvGrpSpPr>
      <p:grpSpPr>
        <a:xfrm>
          <a:off x="0" y="0"/>
          <a:ext cx="0" cy="0"/>
          <a:chOff x="0" y="0"/>
          <a:chExt cx="0" cy="0"/>
        </a:xfrm>
      </p:grpSpPr>
      <p:sp>
        <p:nvSpPr>
          <p:cNvPr id="65" name="Google Shape;65;p13"/>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3"/>
          <p:cNvPicPr preferRelativeResize="0"/>
          <p:nvPr/>
        </p:nvPicPr>
        <p:blipFill rotWithShape="1">
          <a:blip r:embed="rId2">
            <a:alphaModFix/>
          </a:blip>
          <a:srcRect b="39320"/>
          <a:stretch/>
        </p:blipFill>
        <p:spPr>
          <a:xfrm>
            <a:off x="5109175" y="3775700"/>
            <a:ext cx="3123900" cy="1367799"/>
          </a:xfrm>
          <a:prstGeom prst="rect">
            <a:avLst/>
          </a:prstGeom>
          <a:noFill/>
          <a:ln>
            <a:noFill/>
          </a:ln>
        </p:spPr>
      </p:pic>
      <p:pic>
        <p:nvPicPr>
          <p:cNvPr id="67" name="Google Shape;67;p13"/>
          <p:cNvPicPr preferRelativeResize="0"/>
          <p:nvPr/>
        </p:nvPicPr>
        <p:blipFill rotWithShape="1">
          <a:blip r:embed="rId2">
            <a:alphaModFix/>
          </a:blip>
          <a:srcRect r="12838" b="39320"/>
          <a:stretch/>
        </p:blipFill>
        <p:spPr>
          <a:xfrm>
            <a:off x="6421300" y="3775700"/>
            <a:ext cx="2722699" cy="1367799"/>
          </a:xfrm>
          <a:prstGeom prst="rect">
            <a:avLst/>
          </a:prstGeom>
          <a:noFill/>
          <a:ln>
            <a:noFill/>
          </a:ln>
        </p:spPr>
      </p:pic>
      <p:sp>
        <p:nvSpPr>
          <p:cNvPr id="68" name="Google Shape;68;p13"/>
          <p:cNvSpPr txBox="1">
            <a:spLocks noGrp="1"/>
          </p:cNvSpPr>
          <p:nvPr>
            <p:ph type="ctrTitle"/>
          </p:nvPr>
        </p:nvSpPr>
        <p:spPr>
          <a:xfrm>
            <a:off x="323525" y="323525"/>
            <a:ext cx="3780300" cy="17448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2400"/>
              <a:buNone/>
              <a:defRPr sz="2400" b="1">
                <a:solidFill>
                  <a:srgbClr val="FFFFFF"/>
                </a:solidFill>
              </a:defRPr>
            </a:lvl1pPr>
            <a:lvl2pPr lvl="1" algn="l" rtl="0">
              <a:lnSpc>
                <a:spcPct val="100000"/>
              </a:lnSpc>
              <a:spcBef>
                <a:spcPts val="0"/>
              </a:spcBef>
              <a:spcAft>
                <a:spcPts val="0"/>
              </a:spcAft>
              <a:buClr>
                <a:srgbClr val="FFFFFF"/>
              </a:buClr>
              <a:buSzPts val="2400"/>
              <a:buNone/>
              <a:defRPr sz="2400" b="1">
                <a:solidFill>
                  <a:srgbClr val="FFFFFF"/>
                </a:solidFill>
              </a:defRPr>
            </a:lvl2pPr>
            <a:lvl3pPr lvl="2" algn="l" rtl="0">
              <a:lnSpc>
                <a:spcPct val="100000"/>
              </a:lnSpc>
              <a:spcBef>
                <a:spcPts val="0"/>
              </a:spcBef>
              <a:spcAft>
                <a:spcPts val="0"/>
              </a:spcAft>
              <a:buClr>
                <a:srgbClr val="FFFFFF"/>
              </a:buClr>
              <a:buSzPts val="2400"/>
              <a:buNone/>
              <a:defRPr sz="2400" b="1">
                <a:solidFill>
                  <a:srgbClr val="FFFFFF"/>
                </a:solidFill>
              </a:defRPr>
            </a:lvl3pPr>
            <a:lvl4pPr lvl="3" algn="l" rtl="0">
              <a:lnSpc>
                <a:spcPct val="100000"/>
              </a:lnSpc>
              <a:spcBef>
                <a:spcPts val="0"/>
              </a:spcBef>
              <a:spcAft>
                <a:spcPts val="0"/>
              </a:spcAft>
              <a:buClr>
                <a:srgbClr val="FFFFFF"/>
              </a:buClr>
              <a:buSzPts val="2400"/>
              <a:buNone/>
              <a:defRPr sz="2400" b="1">
                <a:solidFill>
                  <a:srgbClr val="FFFFFF"/>
                </a:solidFill>
              </a:defRPr>
            </a:lvl4pPr>
            <a:lvl5pPr lvl="4" algn="l" rtl="0">
              <a:lnSpc>
                <a:spcPct val="100000"/>
              </a:lnSpc>
              <a:spcBef>
                <a:spcPts val="0"/>
              </a:spcBef>
              <a:spcAft>
                <a:spcPts val="0"/>
              </a:spcAft>
              <a:buClr>
                <a:srgbClr val="FFFFFF"/>
              </a:buClr>
              <a:buSzPts val="2400"/>
              <a:buNone/>
              <a:defRPr sz="2400" b="1">
                <a:solidFill>
                  <a:srgbClr val="FFFFFF"/>
                </a:solidFill>
              </a:defRPr>
            </a:lvl5pPr>
            <a:lvl6pPr lvl="5" algn="l" rtl="0">
              <a:lnSpc>
                <a:spcPct val="100000"/>
              </a:lnSpc>
              <a:spcBef>
                <a:spcPts val="0"/>
              </a:spcBef>
              <a:spcAft>
                <a:spcPts val="0"/>
              </a:spcAft>
              <a:buClr>
                <a:srgbClr val="FFFFFF"/>
              </a:buClr>
              <a:buSzPts val="2400"/>
              <a:buNone/>
              <a:defRPr sz="2400" b="1">
                <a:solidFill>
                  <a:srgbClr val="FFFFFF"/>
                </a:solidFill>
              </a:defRPr>
            </a:lvl6pPr>
            <a:lvl7pPr lvl="6" algn="l" rtl="0">
              <a:lnSpc>
                <a:spcPct val="100000"/>
              </a:lnSpc>
              <a:spcBef>
                <a:spcPts val="0"/>
              </a:spcBef>
              <a:spcAft>
                <a:spcPts val="0"/>
              </a:spcAft>
              <a:buClr>
                <a:srgbClr val="FFFFFF"/>
              </a:buClr>
              <a:buSzPts val="2400"/>
              <a:buNone/>
              <a:defRPr sz="2400" b="1">
                <a:solidFill>
                  <a:srgbClr val="FFFFFF"/>
                </a:solidFill>
              </a:defRPr>
            </a:lvl7pPr>
            <a:lvl8pPr lvl="7" algn="l" rtl="0">
              <a:lnSpc>
                <a:spcPct val="100000"/>
              </a:lnSpc>
              <a:spcBef>
                <a:spcPts val="0"/>
              </a:spcBef>
              <a:spcAft>
                <a:spcPts val="0"/>
              </a:spcAft>
              <a:buClr>
                <a:srgbClr val="FFFFFF"/>
              </a:buClr>
              <a:buSzPts val="2400"/>
              <a:buNone/>
              <a:defRPr sz="2400" b="1">
                <a:solidFill>
                  <a:srgbClr val="FFFFFF"/>
                </a:solidFill>
              </a:defRPr>
            </a:lvl8pPr>
            <a:lvl9pPr lvl="8" algn="l" rtl="0">
              <a:lnSpc>
                <a:spcPct val="100000"/>
              </a:lnSpc>
              <a:spcBef>
                <a:spcPts val="0"/>
              </a:spcBef>
              <a:spcAft>
                <a:spcPts val="0"/>
              </a:spcAft>
              <a:buClr>
                <a:srgbClr val="FFFFFF"/>
              </a:buClr>
              <a:buSzPts val="2400"/>
              <a:buNone/>
              <a:defRPr sz="2400" b="1">
                <a:solidFill>
                  <a:srgbClr val="FFFFFF"/>
                </a:solidFill>
              </a:defRPr>
            </a:lvl9pPr>
          </a:lstStyle>
          <a:p>
            <a:endParaRPr/>
          </a:p>
        </p:txBody>
      </p:sp>
      <p:sp>
        <p:nvSpPr>
          <p:cNvPr id="69" name="Google Shape;69;p13"/>
          <p:cNvSpPr txBox="1">
            <a:spLocks noGrp="1"/>
          </p:cNvSpPr>
          <p:nvPr>
            <p:ph type="body" idx="1"/>
          </p:nvPr>
        </p:nvSpPr>
        <p:spPr>
          <a:xfrm>
            <a:off x="323525" y="2177775"/>
            <a:ext cx="3780300" cy="2254200"/>
          </a:xfrm>
          <a:prstGeom prst="rect">
            <a:avLst/>
          </a:prstGeom>
          <a:noFill/>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0"/>
              </a:spcBef>
              <a:spcAft>
                <a:spcPts val="0"/>
              </a:spcAft>
              <a:buClr>
                <a:srgbClr val="FFFFFF"/>
              </a:buClr>
              <a:buSzPts val="1200"/>
              <a:buChar char="○"/>
              <a:defRPr sz="1200">
                <a:solidFill>
                  <a:srgbClr val="FFFFFF"/>
                </a:solidFill>
              </a:defRPr>
            </a:lvl2pPr>
            <a:lvl3pPr marL="1371600" lvl="2" indent="-304800" algn="l" rtl="0">
              <a:lnSpc>
                <a:spcPct val="115000"/>
              </a:lnSpc>
              <a:spcBef>
                <a:spcPts val="0"/>
              </a:spcBef>
              <a:spcAft>
                <a:spcPts val="0"/>
              </a:spcAft>
              <a:buClr>
                <a:srgbClr val="FFFFFF"/>
              </a:buClr>
              <a:buSzPts val="1200"/>
              <a:buChar char="■"/>
              <a:defRPr sz="1200">
                <a:solidFill>
                  <a:srgbClr val="FFFFFF"/>
                </a:solidFill>
              </a:defRPr>
            </a:lvl3pPr>
            <a:lvl4pPr marL="1828800" lvl="3" indent="-304800" algn="l" rtl="0">
              <a:lnSpc>
                <a:spcPct val="115000"/>
              </a:lnSpc>
              <a:spcBef>
                <a:spcPts val="0"/>
              </a:spcBef>
              <a:spcAft>
                <a:spcPts val="0"/>
              </a:spcAft>
              <a:buClr>
                <a:srgbClr val="FFFFFF"/>
              </a:buClr>
              <a:buSzPts val="1200"/>
              <a:buChar char="●"/>
              <a:defRPr sz="1200">
                <a:solidFill>
                  <a:srgbClr val="FFFFFF"/>
                </a:solidFill>
              </a:defRPr>
            </a:lvl4pPr>
            <a:lvl5pPr marL="2286000" lvl="4" indent="-304800" algn="l" rtl="0">
              <a:lnSpc>
                <a:spcPct val="115000"/>
              </a:lnSpc>
              <a:spcBef>
                <a:spcPts val="0"/>
              </a:spcBef>
              <a:spcAft>
                <a:spcPts val="0"/>
              </a:spcAft>
              <a:buClr>
                <a:srgbClr val="FFFFFF"/>
              </a:buClr>
              <a:buSzPts val="1200"/>
              <a:buChar char="○"/>
              <a:defRPr sz="1200">
                <a:solidFill>
                  <a:srgbClr val="FFFFFF"/>
                </a:solidFill>
              </a:defRPr>
            </a:lvl5pPr>
            <a:lvl6pPr marL="2743200" lvl="5" indent="-304800" algn="l" rtl="0">
              <a:lnSpc>
                <a:spcPct val="115000"/>
              </a:lnSpc>
              <a:spcBef>
                <a:spcPts val="0"/>
              </a:spcBef>
              <a:spcAft>
                <a:spcPts val="0"/>
              </a:spcAft>
              <a:buClr>
                <a:srgbClr val="FFFFFF"/>
              </a:buClr>
              <a:buSzPts val="1200"/>
              <a:buChar char="■"/>
              <a:defRPr sz="1200">
                <a:solidFill>
                  <a:srgbClr val="FFFFFF"/>
                </a:solidFill>
              </a:defRPr>
            </a:lvl6pPr>
            <a:lvl7pPr marL="3200400" lvl="6" indent="-304800" algn="l" rtl="0">
              <a:lnSpc>
                <a:spcPct val="115000"/>
              </a:lnSpc>
              <a:spcBef>
                <a:spcPts val="0"/>
              </a:spcBef>
              <a:spcAft>
                <a:spcPts val="0"/>
              </a:spcAft>
              <a:buClr>
                <a:srgbClr val="FFFFFF"/>
              </a:buClr>
              <a:buSzPts val="1200"/>
              <a:buChar char="●"/>
              <a:defRPr sz="1200">
                <a:solidFill>
                  <a:srgbClr val="FFFFFF"/>
                </a:solidFill>
              </a:defRPr>
            </a:lvl7pPr>
            <a:lvl8pPr marL="3657600" lvl="7" indent="-304800" algn="l" rtl="0">
              <a:lnSpc>
                <a:spcPct val="115000"/>
              </a:lnSpc>
              <a:spcBef>
                <a:spcPts val="0"/>
              </a:spcBef>
              <a:spcAft>
                <a:spcPts val="0"/>
              </a:spcAft>
              <a:buClr>
                <a:srgbClr val="FFFFFF"/>
              </a:buClr>
              <a:buSzPts val="1200"/>
              <a:buChar char="○"/>
              <a:defRPr sz="1200">
                <a:solidFill>
                  <a:srgbClr val="FFFFFF"/>
                </a:solidFill>
              </a:defRPr>
            </a:lvl8pPr>
            <a:lvl9pPr marL="4114800" lvl="8" indent="-304800" algn="l" rtl="0">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70" name="Google Shape;7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71"/>
        <p:cNvGrpSpPr/>
        <p:nvPr/>
      </p:nvGrpSpPr>
      <p:grpSpPr>
        <a:xfrm>
          <a:off x="0" y="0"/>
          <a:ext cx="0" cy="0"/>
          <a:chOff x="0" y="0"/>
          <a:chExt cx="0" cy="0"/>
        </a:xfrm>
      </p:grpSpPr>
      <p:sp>
        <p:nvSpPr>
          <p:cNvPr id="72" name="Google Shape;72;p14"/>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4"/>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74" name="Google Shape;74;p14"/>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3000"/>
              <a:buNone/>
              <a:defRPr sz="3000" b="1">
                <a:solidFill>
                  <a:srgbClr val="FFFFFF"/>
                </a:solidFill>
              </a:defRPr>
            </a:lvl1pPr>
            <a:lvl2pPr lvl="1" algn="l" rtl="0">
              <a:lnSpc>
                <a:spcPct val="100000"/>
              </a:lnSpc>
              <a:spcBef>
                <a:spcPts val="0"/>
              </a:spcBef>
              <a:spcAft>
                <a:spcPts val="0"/>
              </a:spcAft>
              <a:buClr>
                <a:srgbClr val="FFFFFF"/>
              </a:buClr>
              <a:buSzPts val="3000"/>
              <a:buNone/>
              <a:defRPr sz="3000" b="1">
                <a:solidFill>
                  <a:srgbClr val="FFFFFF"/>
                </a:solidFill>
              </a:defRPr>
            </a:lvl2pPr>
            <a:lvl3pPr lvl="2" algn="l" rtl="0">
              <a:lnSpc>
                <a:spcPct val="100000"/>
              </a:lnSpc>
              <a:spcBef>
                <a:spcPts val="0"/>
              </a:spcBef>
              <a:spcAft>
                <a:spcPts val="0"/>
              </a:spcAft>
              <a:buClr>
                <a:srgbClr val="FFFFFF"/>
              </a:buClr>
              <a:buSzPts val="3000"/>
              <a:buNone/>
              <a:defRPr sz="3000" b="1">
                <a:solidFill>
                  <a:srgbClr val="FFFFFF"/>
                </a:solidFill>
              </a:defRPr>
            </a:lvl3pPr>
            <a:lvl4pPr lvl="3" algn="l" rtl="0">
              <a:lnSpc>
                <a:spcPct val="100000"/>
              </a:lnSpc>
              <a:spcBef>
                <a:spcPts val="0"/>
              </a:spcBef>
              <a:spcAft>
                <a:spcPts val="0"/>
              </a:spcAft>
              <a:buClr>
                <a:srgbClr val="FFFFFF"/>
              </a:buClr>
              <a:buSzPts val="3000"/>
              <a:buNone/>
              <a:defRPr sz="3000" b="1">
                <a:solidFill>
                  <a:srgbClr val="FFFFFF"/>
                </a:solidFill>
              </a:defRPr>
            </a:lvl4pPr>
            <a:lvl5pPr lvl="4" algn="l" rtl="0">
              <a:lnSpc>
                <a:spcPct val="100000"/>
              </a:lnSpc>
              <a:spcBef>
                <a:spcPts val="0"/>
              </a:spcBef>
              <a:spcAft>
                <a:spcPts val="0"/>
              </a:spcAft>
              <a:buClr>
                <a:srgbClr val="FFFFFF"/>
              </a:buClr>
              <a:buSzPts val="3000"/>
              <a:buNone/>
              <a:defRPr sz="3000" b="1">
                <a:solidFill>
                  <a:srgbClr val="FFFFFF"/>
                </a:solidFill>
              </a:defRPr>
            </a:lvl5pPr>
            <a:lvl6pPr lvl="5" algn="l" rtl="0">
              <a:lnSpc>
                <a:spcPct val="100000"/>
              </a:lnSpc>
              <a:spcBef>
                <a:spcPts val="0"/>
              </a:spcBef>
              <a:spcAft>
                <a:spcPts val="0"/>
              </a:spcAft>
              <a:buClr>
                <a:srgbClr val="FFFFFF"/>
              </a:buClr>
              <a:buSzPts val="3000"/>
              <a:buNone/>
              <a:defRPr sz="3000" b="1">
                <a:solidFill>
                  <a:srgbClr val="FFFFFF"/>
                </a:solidFill>
              </a:defRPr>
            </a:lvl6pPr>
            <a:lvl7pPr lvl="6" algn="l" rtl="0">
              <a:lnSpc>
                <a:spcPct val="100000"/>
              </a:lnSpc>
              <a:spcBef>
                <a:spcPts val="0"/>
              </a:spcBef>
              <a:spcAft>
                <a:spcPts val="0"/>
              </a:spcAft>
              <a:buClr>
                <a:srgbClr val="FFFFFF"/>
              </a:buClr>
              <a:buSzPts val="3000"/>
              <a:buNone/>
              <a:defRPr sz="3000" b="1">
                <a:solidFill>
                  <a:srgbClr val="FFFFFF"/>
                </a:solidFill>
              </a:defRPr>
            </a:lvl7pPr>
            <a:lvl8pPr lvl="7" algn="l" rtl="0">
              <a:lnSpc>
                <a:spcPct val="100000"/>
              </a:lnSpc>
              <a:spcBef>
                <a:spcPts val="0"/>
              </a:spcBef>
              <a:spcAft>
                <a:spcPts val="0"/>
              </a:spcAft>
              <a:buClr>
                <a:srgbClr val="FFFFFF"/>
              </a:buClr>
              <a:buSzPts val="3000"/>
              <a:buNone/>
              <a:defRPr sz="3000" b="1">
                <a:solidFill>
                  <a:srgbClr val="FFFFFF"/>
                </a:solidFill>
              </a:defRPr>
            </a:lvl8pPr>
            <a:lvl9pPr lvl="8" algn="l" rtl="0">
              <a:lnSpc>
                <a:spcPct val="100000"/>
              </a:lnSpc>
              <a:spcBef>
                <a:spcPts val="0"/>
              </a:spcBef>
              <a:spcAft>
                <a:spcPts val="0"/>
              </a:spcAft>
              <a:buClr>
                <a:srgbClr val="FFFFFF"/>
              </a:buClr>
              <a:buSzPts val="3000"/>
              <a:buNone/>
              <a:defRPr sz="3000" b="1">
                <a:solidFill>
                  <a:srgbClr val="FFFFFF"/>
                </a:solidFill>
              </a:defRPr>
            </a:lvl9pPr>
          </a:lstStyle>
          <a:p>
            <a:endParaRPr/>
          </a:p>
        </p:txBody>
      </p:sp>
      <p:sp>
        <p:nvSpPr>
          <p:cNvPr id="75" name="Google Shape;75;p14"/>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rgbClr val="FFFFFF"/>
              </a:buClr>
              <a:buSzPts val="1600"/>
              <a:buChar char="●"/>
              <a:defRPr sz="1600">
                <a:solidFill>
                  <a:srgbClr val="FFFFFF"/>
                </a:solidFill>
              </a:defRPr>
            </a:lvl1pPr>
            <a:lvl2pPr marL="914400" lvl="1" indent="-317500" algn="l" rtl="0">
              <a:lnSpc>
                <a:spcPct val="115000"/>
              </a:lnSpc>
              <a:spcBef>
                <a:spcPts val="0"/>
              </a:spcBef>
              <a:spcAft>
                <a:spcPts val="0"/>
              </a:spcAft>
              <a:buClr>
                <a:srgbClr val="FFFFFF"/>
              </a:buClr>
              <a:buSzPts val="1400"/>
              <a:buChar char="○"/>
              <a:defRPr sz="1400">
                <a:solidFill>
                  <a:srgbClr val="FFFFFF"/>
                </a:solidFill>
              </a:defRPr>
            </a:lvl2pPr>
            <a:lvl3pPr marL="1371600" lvl="2" indent="-317500" algn="l" rtl="0">
              <a:lnSpc>
                <a:spcPct val="115000"/>
              </a:lnSpc>
              <a:spcBef>
                <a:spcPts val="0"/>
              </a:spcBef>
              <a:spcAft>
                <a:spcPts val="0"/>
              </a:spcAft>
              <a:buClr>
                <a:srgbClr val="FFFFFF"/>
              </a:buClr>
              <a:buSzPts val="1400"/>
              <a:buChar char="■"/>
              <a:defRPr sz="1400">
                <a:solidFill>
                  <a:srgbClr val="FFFFFF"/>
                </a:solidFill>
              </a:defRPr>
            </a:lvl3pPr>
            <a:lvl4pPr marL="1828800" lvl="3" indent="-317500" algn="l" rtl="0">
              <a:lnSpc>
                <a:spcPct val="115000"/>
              </a:lnSpc>
              <a:spcBef>
                <a:spcPts val="0"/>
              </a:spcBef>
              <a:spcAft>
                <a:spcPts val="0"/>
              </a:spcAft>
              <a:buClr>
                <a:srgbClr val="FFFFFF"/>
              </a:buClr>
              <a:buSzPts val="1400"/>
              <a:buChar char="●"/>
              <a:defRPr sz="1400">
                <a:solidFill>
                  <a:srgbClr val="FFFFFF"/>
                </a:solidFill>
              </a:defRPr>
            </a:lvl4pPr>
            <a:lvl5pPr marL="2286000" lvl="4" indent="-317500" algn="l" rtl="0">
              <a:lnSpc>
                <a:spcPct val="115000"/>
              </a:lnSpc>
              <a:spcBef>
                <a:spcPts val="0"/>
              </a:spcBef>
              <a:spcAft>
                <a:spcPts val="0"/>
              </a:spcAft>
              <a:buClr>
                <a:srgbClr val="FFFFFF"/>
              </a:buClr>
              <a:buSzPts val="1400"/>
              <a:buChar char="○"/>
              <a:defRPr sz="1400">
                <a:solidFill>
                  <a:srgbClr val="FFFFFF"/>
                </a:solidFill>
              </a:defRPr>
            </a:lvl5pPr>
            <a:lvl6pPr marL="2743200" lvl="5" indent="-317500" algn="l" rtl="0">
              <a:lnSpc>
                <a:spcPct val="115000"/>
              </a:lnSpc>
              <a:spcBef>
                <a:spcPts val="0"/>
              </a:spcBef>
              <a:spcAft>
                <a:spcPts val="0"/>
              </a:spcAft>
              <a:buClr>
                <a:srgbClr val="FFFFFF"/>
              </a:buClr>
              <a:buSzPts val="1400"/>
              <a:buChar char="■"/>
              <a:defRPr sz="1400">
                <a:solidFill>
                  <a:srgbClr val="FFFFFF"/>
                </a:solidFill>
              </a:defRPr>
            </a:lvl6pPr>
            <a:lvl7pPr marL="3200400" lvl="6" indent="-317500" algn="l" rtl="0">
              <a:lnSpc>
                <a:spcPct val="115000"/>
              </a:lnSpc>
              <a:spcBef>
                <a:spcPts val="0"/>
              </a:spcBef>
              <a:spcAft>
                <a:spcPts val="0"/>
              </a:spcAft>
              <a:buClr>
                <a:srgbClr val="FFFFFF"/>
              </a:buClr>
              <a:buSzPts val="1400"/>
              <a:buChar char="●"/>
              <a:defRPr sz="1400">
                <a:solidFill>
                  <a:srgbClr val="FFFFFF"/>
                </a:solidFill>
              </a:defRPr>
            </a:lvl7pPr>
            <a:lvl8pPr marL="3657600" lvl="7" indent="-317500" algn="l" rtl="0">
              <a:lnSpc>
                <a:spcPct val="115000"/>
              </a:lnSpc>
              <a:spcBef>
                <a:spcPts val="0"/>
              </a:spcBef>
              <a:spcAft>
                <a:spcPts val="0"/>
              </a:spcAft>
              <a:buClr>
                <a:srgbClr val="FFFFFF"/>
              </a:buClr>
              <a:buSzPts val="1400"/>
              <a:buChar char="○"/>
              <a:defRPr sz="1400">
                <a:solidFill>
                  <a:srgbClr val="FFFFFF"/>
                </a:solidFill>
              </a:defRPr>
            </a:lvl8pPr>
            <a:lvl9pPr marL="4114800" lvl="8" indent="-317500" algn="l" rtl="0">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76" name="Google Shape;76;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385775" y="235750"/>
            <a:ext cx="8293800" cy="728700"/>
          </a:xfrm>
          <a:prstGeom prst="rect">
            <a:avLst/>
          </a:prstGeom>
        </p:spPr>
        <p:txBody>
          <a:bodyPr spcFirstLastPara="1" wrap="square" lIns="91425" tIns="91425" rIns="91425" bIns="91425" anchor="b" anchorCtr="0">
            <a:normAutofit/>
          </a:bodyPr>
          <a:lstStyle/>
          <a:p>
            <a:pPr marL="12700" lvl="0" indent="0" algn="l" rtl="0">
              <a:lnSpc>
                <a:spcPct val="115000"/>
              </a:lnSpc>
              <a:spcBef>
                <a:spcPts val="0"/>
              </a:spcBef>
              <a:spcAft>
                <a:spcPts val="0"/>
              </a:spcAft>
              <a:buNone/>
            </a:pPr>
            <a:r>
              <a:rPr lang="en" sz="2400" b="1" u="sng" dirty="0">
                <a:solidFill>
                  <a:srgbClr val="C00000"/>
                </a:solidFill>
                <a:latin typeface="Arial"/>
                <a:ea typeface="Arial"/>
                <a:cs typeface="Arial"/>
                <a:sym typeface="Arial"/>
              </a:rPr>
              <a:t>iPRIMED Education Solutions Private Limited</a:t>
            </a:r>
            <a:endParaRPr sz="2400" b="1" u="sng" dirty="0">
              <a:solidFill>
                <a:srgbClr val="C00000"/>
              </a:solidFill>
              <a:latin typeface="Arial"/>
              <a:ea typeface="Arial"/>
              <a:cs typeface="Arial"/>
              <a:sym typeface="Arial"/>
            </a:endParaRPr>
          </a:p>
          <a:p>
            <a:pPr marL="0" lvl="0" indent="0" algn="l" rtl="0">
              <a:spcBef>
                <a:spcPts val="0"/>
              </a:spcBef>
              <a:spcAft>
                <a:spcPts val="0"/>
              </a:spcAft>
              <a:buNone/>
            </a:pPr>
            <a:endParaRPr dirty="0"/>
          </a:p>
        </p:txBody>
      </p:sp>
      <p:sp>
        <p:nvSpPr>
          <p:cNvPr id="82" name="Google Shape;82;p15"/>
          <p:cNvSpPr txBox="1">
            <a:spLocks noGrp="1"/>
          </p:cNvSpPr>
          <p:nvPr>
            <p:ph type="body" idx="1"/>
          </p:nvPr>
        </p:nvSpPr>
        <p:spPr>
          <a:xfrm>
            <a:off x="2498800" y="1318025"/>
            <a:ext cx="5205600" cy="1489500"/>
          </a:xfrm>
          <a:prstGeom prst="rect">
            <a:avLst/>
          </a:prstGeom>
        </p:spPr>
        <p:txBody>
          <a:bodyPr spcFirstLastPara="1" wrap="square" lIns="91425" tIns="91425" rIns="91425" bIns="91425" anchor="t" anchorCtr="0">
            <a:normAutofit/>
          </a:bodyPr>
          <a:lstStyle/>
          <a:p>
            <a:pPr marL="0" lvl="0" indent="0" algn="ctr" rtl="0">
              <a:lnSpc>
                <a:spcPct val="108000"/>
              </a:lnSpc>
              <a:spcBef>
                <a:spcPts val="0"/>
              </a:spcBef>
              <a:spcAft>
                <a:spcPts val="0"/>
              </a:spcAft>
              <a:buNone/>
            </a:pPr>
            <a:r>
              <a:rPr lang="en" sz="1800" b="1" dirty="0">
                <a:solidFill>
                  <a:srgbClr val="C00000"/>
                </a:solidFill>
                <a:latin typeface="Times New Roman" panose="02020603050405020304" pitchFamily="18" charset="0"/>
                <a:ea typeface="Arial"/>
                <a:cs typeface="Times New Roman" panose="02020603050405020304" pitchFamily="18" charset="0"/>
                <a:sym typeface="Arial"/>
              </a:rPr>
              <a:t>FINAL PROJECT </a:t>
            </a:r>
            <a:endParaRPr sz="1800" b="1"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ctr" rtl="0">
              <a:lnSpc>
                <a:spcPct val="115000"/>
              </a:lnSpc>
              <a:spcBef>
                <a:spcPts val="1600"/>
              </a:spcBef>
              <a:spcAft>
                <a:spcPts val="0"/>
              </a:spcAft>
              <a:buNone/>
            </a:pPr>
            <a:r>
              <a:rPr lang="en" sz="1800" b="1" u="sng" dirty="0">
                <a:solidFill>
                  <a:schemeClr val="tx2"/>
                </a:solidFill>
                <a:latin typeface="Times New Roman" panose="02020603050405020304" pitchFamily="18" charset="0"/>
                <a:ea typeface="Arial"/>
                <a:cs typeface="Times New Roman" panose="02020603050405020304" pitchFamily="18" charset="0"/>
                <a:sym typeface="Arial"/>
              </a:rPr>
              <a:t>“HOTEL ROOM BOOKING APPLICATION”</a:t>
            </a:r>
            <a:endParaRPr sz="1800" b="1" u="sng" dirty="0">
              <a:solidFill>
                <a:schemeClr val="tx2"/>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600"/>
              </a:spcBef>
              <a:spcAft>
                <a:spcPts val="1600"/>
              </a:spcAft>
              <a:buNone/>
            </a:pPr>
            <a:endParaRPr sz="1100" dirty="0"/>
          </a:p>
        </p:txBody>
      </p:sp>
      <p:pic>
        <p:nvPicPr>
          <p:cNvPr id="83" name="Google Shape;83;p15"/>
          <p:cNvPicPr preferRelativeResize="0"/>
          <p:nvPr/>
        </p:nvPicPr>
        <p:blipFill>
          <a:blip r:embed="rId3">
            <a:alphaModFix/>
          </a:blip>
          <a:stretch>
            <a:fillRect/>
          </a:stretch>
        </p:blipFill>
        <p:spPr>
          <a:xfrm>
            <a:off x="851300" y="541450"/>
            <a:ext cx="5953200" cy="578650"/>
          </a:xfrm>
          <a:prstGeom prst="rect">
            <a:avLst/>
          </a:prstGeom>
          <a:noFill/>
          <a:ln>
            <a:noFill/>
          </a:ln>
        </p:spPr>
      </p:pic>
      <p:sp>
        <p:nvSpPr>
          <p:cNvPr id="84" name="Google Shape;84;p15"/>
          <p:cNvSpPr txBox="1"/>
          <p:nvPr/>
        </p:nvSpPr>
        <p:spPr>
          <a:xfrm flipH="1">
            <a:off x="1832375" y="2221700"/>
            <a:ext cx="6172200" cy="283100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600" b="1" dirty="0">
                <a:solidFill>
                  <a:srgbClr val="C00000"/>
                </a:solidFill>
                <a:latin typeface="Times New Roman" panose="02020603050405020304" pitchFamily="18" charset="0"/>
                <a:cs typeface="Times New Roman" panose="02020603050405020304" pitchFamily="18" charset="0"/>
              </a:rPr>
              <a:t>Submitted by</a:t>
            </a:r>
            <a:endParaRPr sz="2600" b="1" dirty="0">
              <a:solidFill>
                <a:srgbClr val="C00000"/>
              </a:solidFill>
              <a:latin typeface="Times New Roman" panose="02020603050405020304" pitchFamily="18" charset="0"/>
              <a:cs typeface="Times New Roman" panose="02020603050405020304" pitchFamily="18" charset="0"/>
            </a:endParaRPr>
          </a:p>
          <a:p>
            <a:pPr marL="0" lvl="0" indent="0" algn="ctr" rtl="0">
              <a:lnSpc>
                <a:spcPct val="110000"/>
              </a:lnSpc>
              <a:spcBef>
                <a:spcPts val="0"/>
              </a:spcBef>
              <a:spcAft>
                <a:spcPts val="0"/>
              </a:spcAft>
              <a:buNone/>
            </a:pPr>
            <a:r>
              <a:rPr lang="en" sz="1800" b="1" dirty="0">
                <a:solidFill>
                  <a:schemeClr val="tx2"/>
                </a:solidFill>
                <a:latin typeface="Times New Roman" panose="02020603050405020304" pitchFamily="18" charset="0"/>
                <a:cs typeface="Times New Roman" panose="02020603050405020304" pitchFamily="18" charset="0"/>
              </a:rPr>
              <a:t>(Team 05) </a:t>
            </a:r>
            <a:r>
              <a:rPr lang="en-IN" sz="1800" b="1">
                <a:solidFill>
                  <a:schemeClr val="tx2"/>
                </a:solidFill>
                <a:latin typeface="Times New Roman" panose="02020603050405020304" pitchFamily="18" charset="0"/>
                <a:cs typeface="Times New Roman" panose="02020603050405020304" pitchFamily="18" charset="0"/>
              </a:rPr>
              <a:t>SUDHANVA. </a:t>
            </a:r>
            <a:r>
              <a:rPr lang="en-IN" sz="1800" b="1" dirty="0">
                <a:solidFill>
                  <a:schemeClr val="tx2"/>
                </a:solidFill>
                <a:latin typeface="Times New Roman" panose="02020603050405020304" pitchFamily="18" charset="0"/>
                <a:cs typeface="Times New Roman" panose="02020603050405020304" pitchFamily="18" charset="0"/>
              </a:rPr>
              <a:t>K S</a:t>
            </a:r>
          </a:p>
          <a:p>
            <a:pPr marL="0" lvl="0" indent="0" algn="ctr" rtl="0">
              <a:lnSpc>
                <a:spcPct val="110000"/>
              </a:lnSpc>
              <a:spcBef>
                <a:spcPts val="0"/>
              </a:spcBef>
              <a:spcAft>
                <a:spcPts val="0"/>
              </a:spcAft>
              <a:buNone/>
            </a:pPr>
            <a:r>
              <a:rPr lang="en" sz="1800" b="1" dirty="0">
                <a:solidFill>
                  <a:schemeClr val="tx2"/>
                </a:solidFill>
                <a:latin typeface="Times New Roman" panose="02020603050405020304" pitchFamily="18" charset="0"/>
                <a:cs typeface="Times New Roman" panose="02020603050405020304" pitchFamily="18" charset="0"/>
              </a:rPr>
              <a:t> LIKHITHA.M </a:t>
            </a:r>
            <a:endParaRPr sz="1800" b="1" dirty="0">
              <a:solidFill>
                <a:schemeClr val="tx2"/>
              </a:solidFill>
              <a:latin typeface="Times New Roman" panose="02020603050405020304" pitchFamily="18" charset="0"/>
              <a:cs typeface="Times New Roman" panose="02020603050405020304" pitchFamily="18" charset="0"/>
            </a:endParaRPr>
          </a:p>
          <a:p>
            <a:pPr marL="0" lvl="0" indent="0" algn="ctr" rtl="0">
              <a:lnSpc>
                <a:spcPct val="110000"/>
              </a:lnSpc>
              <a:spcBef>
                <a:spcPts val="0"/>
              </a:spcBef>
              <a:spcAft>
                <a:spcPts val="0"/>
              </a:spcAft>
              <a:buNone/>
            </a:pPr>
            <a:r>
              <a:rPr lang="en" sz="1800" b="1" dirty="0">
                <a:solidFill>
                  <a:schemeClr val="tx2"/>
                </a:solidFill>
                <a:latin typeface="Times New Roman" panose="02020603050405020304" pitchFamily="18" charset="0"/>
                <a:cs typeface="Times New Roman" panose="02020603050405020304" pitchFamily="18" charset="0"/>
              </a:rPr>
              <a:t>KARTHIK.S </a:t>
            </a:r>
            <a:endParaRPr sz="1800" b="1" dirty="0">
              <a:solidFill>
                <a:schemeClr val="tx2"/>
              </a:solidFill>
              <a:latin typeface="Times New Roman" panose="02020603050405020304" pitchFamily="18" charset="0"/>
              <a:cs typeface="Times New Roman" panose="02020603050405020304" pitchFamily="18" charset="0"/>
            </a:endParaRPr>
          </a:p>
          <a:p>
            <a:pPr marL="0" lvl="0" indent="0" algn="ctr" rtl="0">
              <a:lnSpc>
                <a:spcPct val="110000"/>
              </a:lnSpc>
              <a:spcBef>
                <a:spcPts val="0"/>
              </a:spcBef>
              <a:spcAft>
                <a:spcPts val="0"/>
              </a:spcAft>
              <a:buNone/>
            </a:pPr>
            <a:r>
              <a:rPr lang="en" sz="1800" b="1" dirty="0">
                <a:solidFill>
                  <a:schemeClr val="tx2"/>
                </a:solidFill>
                <a:latin typeface="Times New Roman" panose="02020603050405020304" pitchFamily="18" charset="0"/>
                <a:cs typeface="Times New Roman" panose="02020603050405020304" pitchFamily="18" charset="0"/>
              </a:rPr>
              <a:t>PARIKSHITH.D </a:t>
            </a:r>
            <a:endParaRPr sz="1800" b="1" dirty="0">
              <a:solidFill>
                <a:schemeClr val="tx2"/>
              </a:solidFill>
              <a:latin typeface="Times New Roman" panose="02020603050405020304" pitchFamily="18" charset="0"/>
              <a:cs typeface="Times New Roman" panose="02020603050405020304" pitchFamily="18" charset="0"/>
            </a:endParaRPr>
          </a:p>
          <a:p>
            <a:pPr marL="0" lvl="0" indent="0" algn="ctr" rtl="0">
              <a:lnSpc>
                <a:spcPct val="110000"/>
              </a:lnSpc>
              <a:spcBef>
                <a:spcPts val="0"/>
              </a:spcBef>
              <a:spcAft>
                <a:spcPts val="0"/>
              </a:spcAft>
              <a:buNone/>
            </a:pPr>
            <a:r>
              <a:rPr lang="en" sz="1800" b="1" dirty="0">
                <a:solidFill>
                  <a:schemeClr val="tx2"/>
                </a:solidFill>
                <a:latin typeface="Times New Roman" panose="02020603050405020304" pitchFamily="18" charset="0"/>
                <a:cs typeface="Times New Roman" panose="02020603050405020304" pitchFamily="18" charset="0"/>
              </a:rPr>
              <a:t>SANKET THORAT</a:t>
            </a:r>
            <a:endParaRPr sz="1800" b="1" dirty="0">
              <a:solidFill>
                <a:schemeClr val="tx2"/>
              </a:solidFill>
              <a:latin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None/>
            </a:pPr>
            <a:r>
              <a:rPr lang="en" sz="1200" b="1" dirty="0">
                <a:solidFill>
                  <a:srgbClr val="C00000"/>
                </a:solidFill>
                <a:latin typeface="Times New Roman" panose="02020603050405020304" pitchFamily="18" charset="0"/>
                <a:cs typeface="Times New Roman" panose="02020603050405020304" pitchFamily="18" charset="0"/>
              </a:rPr>
              <a:t>FROM</a:t>
            </a:r>
            <a:endParaRPr sz="1200" b="1" dirty="0">
              <a:solidFill>
                <a:srgbClr val="C00000"/>
              </a:solidFill>
              <a:latin typeface="Times New Roman" panose="02020603050405020304" pitchFamily="18" charset="0"/>
              <a:cs typeface="Times New Roman" panose="02020603050405020304" pitchFamily="18" charset="0"/>
            </a:endParaRPr>
          </a:p>
          <a:p>
            <a:pPr marL="0" lvl="0" indent="0" algn="ctr" rtl="0">
              <a:lnSpc>
                <a:spcPct val="115000"/>
              </a:lnSpc>
              <a:spcBef>
                <a:spcPts val="200"/>
              </a:spcBef>
              <a:spcAft>
                <a:spcPts val="0"/>
              </a:spcAft>
              <a:buNone/>
            </a:pPr>
            <a:r>
              <a:rPr lang="en" sz="2400" b="1" u="sng" dirty="0">
                <a:solidFill>
                  <a:schemeClr val="tx2"/>
                </a:solidFill>
                <a:latin typeface="Times New Roman" panose="02020603050405020304" pitchFamily="18" charset="0"/>
                <a:cs typeface="Times New Roman" panose="02020603050405020304" pitchFamily="18" charset="0"/>
              </a:rPr>
              <a:t>HARMAN C++ BATCH 06</a:t>
            </a:r>
            <a:endParaRPr sz="2400" b="1" u="sng"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460775" y="342900"/>
            <a:ext cx="8371800" cy="867900"/>
          </a:xfrm>
          <a:prstGeom prst="rect">
            <a:avLst/>
          </a:prstGeom>
        </p:spPr>
        <p:txBody>
          <a:bodyPr spcFirstLastPara="1" wrap="square" lIns="91425" tIns="91425" rIns="91425" bIns="91425" anchor="b" anchorCtr="0">
            <a:noAutofit/>
          </a:bodyPr>
          <a:lstStyle/>
          <a:p>
            <a:pPr marL="0" lvl="0" indent="0" algn="l" rtl="0">
              <a:lnSpc>
                <a:spcPct val="103000"/>
              </a:lnSpc>
              <a:spcBef>
                <a:spcPts val="0"/>
              </a:spcBef>
              <a:spcAft>
                <a:spcPts val="0"/>
              </a:spcAft>
              <a:buSzPts val="990"/>
              <a:buNone/>
            </a:pPr>
            <a:r>
              <a:rPr lang="en" sz="1840">
                <a:solidFill>
                  <a:srgbClr val="EFEFEF"/>
                </a:solidFill>
                <a:latin typeface="Arial"/>
                <a:ea typeface="Arial"/>
                <a:cs typeface="Arial"/>
                <a:sym typeface="Arial"/>
              </a:rPr>
              <a:t>2.Check in Rooms – In this module, we can track the activity of the guests to check in the room.</a:t>
            </a:r>
            <a:endParaRPr sz="1840">
              <a:solidFill>
                <a:srgbClr val="EFEFEF"/>
              </a:solidFill>
              <a:latin typeface="Arial"/>
              <a:ea typeface="Arial"/>
              <a:cs typeface="Arial"/>
              <a:sym typeface="Arial"/>
            </a:endParaRPr>
          </a:p>
          <a:p>
            <a:pPr marL="0" lvl="0" indent="0" algn="l" rtl="0">
              <a:spcBef>
                <a:spcPts val="0"/>
              </a:spcBef>
              <a:spcAft>
                <a:spcPts val="0"/>
              </a:spcAft>
              <a:buSzPts val="990"/>
              <a:buNone/>
            </a:pPr>
            <a:endParaRPr sz="2700"/>
          </a:p>
        </p:txBody>
      </p:sp>
      <p:sp>
        <p:nvSpPr>
          <p:cNvPr id="143" name="Google Shape;143;p24"/>
          <p:cNvSpPr txBox="1">
            <a:spLocks noGrp="1"/>
          </p:cNvSpPr>
          <p:nvPr>
            <p:ph type="body" idx="1"/>
          </p:nvPr>
        </p:nvSpPr>
        <p:spPr>
          <a:xfrm>
            <a:off x="782250" y="1311225"/>
            <a:ext cx="79215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144" name="Google Shape;144;p24"/>
          <p:cNvPicPr preferRelativeResize="0"/>
          <p:nvPr/>
        </p:nvPicPr>
        <p:blipFill>
          <a:blip r:embed="rId3">
            <a:alphaModFix/>
          </a:blip>
          <a:stretch>
            <a:fillRect/>
          </a:stretch>
        </p:blipFill>
        <p:spPr>
          <a:xfrm>
            <a:off x="326300" y="1210800"/>
            <a:ext cx="8833401" cy="3518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fontScale="90000"/>
          </a:bodyPr>
          <a:lstStyle/>
          <a:p>
            <a:pPr marL="0" lvl="0" indent="0" algn="l" rtl="0">
              <a:lnSpc>
                <a:spcPct val="103000"/>
              </a:lnSpc>
              <a:spcBef>
                <a:spcPts val="0"/>
              </a:spcBef>
              <a:spcAft>
                <a:spcPts val="0"/>
              </a:spcAft>
              <a:buNone/>
            </a:pPr>
            <a:r>
              <a:rPr lang="en" sz="2044" b="0">
                <a:solidFill>
                  <a:srgbClr val="EFEFEF"/>
                </a:solidFill>
                <a:latin typeface="Arial"/>
                <a:ea typeface="Arial"/>
                <a:cs typeface="Arial"/>
                <a:sym typeface="Arial"/>
              </a:rPr>
              <a:t>Check out Rooms – We can track the activity of the guests to check out the room in this module.</a:t>
            </a:r>
            <a:endParaRPr sz="2044" b="0">
              <a:solidFill>
                <a:srgbClr val="EFEFEF"/>
              </a:solidFill>
              <a:latin typeface="Arial"/>
              <a:ea typeface="Arial"/>
              <a:cs typeface="Arial"/>
              <a:sym typeface="Arial"/>
            </a:endParaRPr>
          </a:p>
          <a:p>
            <a:pPr marL="0" lvl="0" indent="0" algn="l" rtl="0">
              <a:spcBef>
                <a:spcPts val="0"/>
              </a:spcBef>
              <a:spcAft>
                <a:spcPts val="0"/>
              </a:spcAft>
              <a:buNone/>
            </a:pPr>
            <a:endParaRPr/>
          </a:p>
        </p:txBody>
      </p:sp>
      <p:sp>
        <p:nvSpPr>
          <p:cNvPr id="150" name="Google Shape;150;p25"/>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151" name="Google Shape;151;p25"/>
          <p:cNvPicPr preferRelativeResize="0"/>
          <p:nvPr/>
        </p:nvPicPr>
        <p:blipFill>
          <a:blip r:embed="rId3">
            <a:alphaModFix/>
          </a:blip>
          <a:stretch>
            <a:fillRect/>
          </a:stretch>
        </p:blipFill>
        <p:spPr>
          <a:xfrm>
            <a:off x="1243225" y="1707325"/>
            <a:ext cx="7767949" cy="343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278600" y="192875"/>
            <a:ext cx="8553900" cy="1028700"/>
          </a:xfrm>
          <a:prstGeom prst="rect">
            <a:avLst/>
          </a:prstGeom>
        </p:spPr>
        <p:txBody>
          <a:bodyPr spcFirstLastPara="1" wrap="square" lIns="91425" tIns="91425" rIns="91425" bIns="91425" anchor="b" anchorCtr="0">
            <a:normAutofit fontScale="90000"/>
          </a:bodyPr>
          <a:lstStyle/>
          <a:p>
            <a:pPr marL="0" lvl="0" indent="0" algn="l" rtl="0">
              <a:lnSpc>
                <a:spcPct val="103000"/>
              </a:lnSpc>
              <a:spcBef>
                <a:spcPts val="0"/>
              </a:spcBef>
              <a:spcAft>
                <a:spcPts val="0"/>
              </a:spcAft>
              <a:buNone/>
            </a:pPr>
            <a:r>
              <a:rPr lang="en" sz="2044">
                <a:solidFill>
                  <a:srgbClr val="EFEFEF"/>
                </a:solidFill>
                <a:latin typeface="Arial"/>
                <a:ea typeface="Arial"/>
                <a:cs typeface="Arial"/>
                <a:sym typeface="Arial"/>
              </a:rPr>
              <a:t>4.Search Customer Module – We may use this to look up any customer or guest to see whether they are still available at the hotel.</a:t>
            </a:r>
            <a:endParaRPr sz="2044">
              <a:solidFill>
                <a:srgbClr val="EFEFEF"/>
              </a:solidFill>
              <a:latin typeface="Arial"/>
              <a:ea typeface="Arial"/>
              <a:cs typeface="Arial"/>
              <a:sym typeface="Arial"/>
            </a:endParaRPr>
          </a:p>
          <a:p>
            <a:pPr marL="0" lvl="0" indent="0" algn="l" rtl="0">
              <a:spcBef>
                <a:spcPts val="0"/>
              </a:spcBef>
              <a:spcAft>
                <a:spcPts val="0"/>
              </a:spcAft>
              <a:buNone/>
            </a:pPr>
            <a:endParaRPr/>
          </a:p>
        </p:txBody>
      </p:sp>
      <p:sp>
        <p:nvSpPr>
          <p:cNvPr id="157" name="Google Shape;157;p26"/>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158" name="Google Shape;158;p26"/>
          <p:cNvPicPr preferRelativeResize="0"/>
          <p:nvPr/>
        </p:nvPicPr>
        <p:blipFill>
          <a:blip r:embed="rId3">
            <a:alphaModFix/>
          </a:blip>
          <a:stretch>
            <a:fillRect/>
          </a:stretch>
        </p:blipFill>
        <p:spPr>
          <a:xfrm>
            <a:off x="1109150" y="981536"/>
            <a:ext cx="8034851" cy="3689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364325" y="192875"/>
            <a:ext cx="8468100" cy="300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100" b="0">
                <a:solidFill>
                  <a:srgbClr val="EFEFEF"/>
                </a:solidFill>
                <a:latin typeface="Arial"/>
                <a:ea typeface="Arial"/>
                <a:cs typeface="Arial"/>
                <a:sym typeface="Arial"/>
              </a:rPr>
              <a:t>5.Available Rooms– We will be able to book all of the available rooms</a:t>
            </a:r>
            <a:endParaRPr sz="3500">
              <a:solidFill>
                <a:srgbClr val="EFEFEF"/>
              </a:solidFill>
            </a:endParaRPr>
          </a:p>
        </p:txBody>
      </p:sp>
      <p:sp>
        <p:nvSpPr>
          <p:cNvPr id="164" name="Google Shape;164;p27"/>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165" name="Google Shape;165;p27"/>
          <p:cNvPicPr preferRelativeResize="0"/>
          <p:nvPr/>
        </p:nvPicPr>
        <p:blipFill>
          <a:blip r:embed="rId3">
            <a:alphaModFix/>
          </a:blip>
          <a:stretch>
            <a:fillRect/>
          </a:stretch>
        </p:blipFill>
        <p:spPr>
          <a:xfrm>
            <a:off x="1253725" y="1393025"/>
            <a:ext cx="7890275" cy="309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375050" y="711325"/>
            <a:ext cx="5925900" cy="4995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0"/>
              </a:spcAft>
              <a:buNone/>
            </a:pPr>
            <a:r>
              <a:rPr lang="en" sz="1800" b="0">
                <a:solidFill>
                  <a:srgbClr val="000000"/>
                </a:solidFill>
                <a:latin typeface="Arial"/>
                <a:ea typeface="Arial"/>
                <a:cs typeface="Arial"/>
                <a:sym typeface="Arial"/>
              </a:rPr>
              <a:t> </a:t>
            </a:r>
            <a:r>
              <a:rPr lang="en" sz="2500">
                <a:solidFill>
                  <a:srgbClr val="EFEFEF"/>
                </a:solidFill>
                <a:latin typeface="Arial"/>
                <a:ea typeface="Arial"/>
                <a:cs typeface="Arial"/>
                <a:sym typeface="Arial"/>
              </a:rPr>
              <a:t>Goals of the project:</a:t>
            </a:r>
            <a:endParaRPr sz="3700">
              <a:solidFill>
                <a:srgbClr val="EFEFEF"/>
              </a:solidFill>
            </a:endParaRPr>
          </a:p>
        </p:txBody>
      </p:sp>
      <p:sp>
        <p:nvSpPr>
          <p:cNvPr id="171" name="Google Shape;171;p28"/>
          <p:cNvSpPr txBox="1">
            <a:spLocks noGrp="1"/>
          </p:cNvSpPr>
          <p:nvPr>
            <p:ph type="body" idx="1"/>
          </p:nvPr>
        </p:nvSpPr>
        <p:spPr>
          <a:xfrm>
            <a:off x="1627575" y="1210825"/>
            <a:ext cx="6947700" cy="318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b="1">
              <a:solidFill>
                <a:srgbClr val="000000"/>
              </a:solidFill>
              <a:latin typeface="Arial"/>
              <a:ea typeface="Arial"/>
              <a:cs typeface="Arial"/>
              <a:sym typeface="Arial"/>
            </a:endParaRPr>
          </a:p>
          <a:p>
            <a:pPr marL="457200" lvl="0" indent="-330200" algn="l" rtl="0">
              <a:spcBef>
                <a:spcPts val="100"/>
              </a:spcBef>
              <a:spcAft>
                <a:spcPts val="0"/>
              </a:spcAft>
              <a:buClr>
                <a:srgbClr val="FF9900"/>
              </a:buClr>
              <a:buSzPts val="1600"/>
              <a:buFont typeface="Arial"/>
              <a:buChar char="●"/>
            </a:pPr>
            <a:r>
              <a:rPr lang="en">
                <a:solidFill>
                  <a:srgbClr val="FF9900"/>
                </a:solidFill>
                <a:latin typeface="Arial"/>
                <a:ea typeface="Arial"/>
                <a:cs typeface="Arial"/>
                <a:sym typeface="Arial"/>
              </a:rPr>
              <a:t>To develop an easy user console interface</a:t>
            </a:r>
            <a:endParaRPr>
              <a:solidFill>
                <a:srgbClr val="FF9900"/>
              </a:solidFill>
              <a:latin typeface="Arial"/>
              <a:ea typeface="Arial"/>
              <a:cs typeface="Arial"/>
              <a:sym typeface="Arial"/>
            </a:endParaRPr>
          </a:p>
          <a:p>
            <a:pPr marL="457200" lvl="0" indent="-330200" algn="l" rtl="0">
              <a:spcBef>
                <a:spcPts val="0"/>
              </a:spcBef>
              <a:spcAft>
                <a:spcPts val="0"/>
              </a:spcAft>
              <a:buClr>
                <a:srgbClr val="FF9900"/>
              </a:buClr>
              <a:buSzPts val="1600"/>
              <a:buFont typeface="Arial"/>
              <a:buChar char="●"/>
            </a:pPr>
            <a:r>
              <a:rPr lang="en">
                <a:solidFill>
                  <a:srgbClr val="FF9900"/>
                </a:solidFill>
                <a:latin typeface="Arial"/>
                <a:ea typeface="Arial"/>
                <a:cs typeface="Arial"/>
                <a:sym typeface="Arial"/>
              </a:rPr>
              <a:t>Application is accessible 24/7 whenever and wherever we needed.</a:t>
            </a:r>
            <a:endParaRPr>
              <a:solidFill>
                <a:srgbClr val="FF9900"/>
              </a:solidFill>
              <a:latin typeface="Arial"/>
              <a:ea typeface="Arial"/>
              <a:cs typeface="Arial"/>
              <a:sym typeface="Arial"/>
            </a:endParaRPr>
          </a:p>
          <a:p>
            <a:pPr marL="457200" lvl="0" indent="-330200" algn="l" rtl="0">
              <a:spcBef>
                <a:spcPts val="0"/>
              </a:spcBef>
              <a:spcAft>
                <a:spcPts val="0"/>
              </a:spcAft>
              <a:buClr>
                <a:srgbClr val="FF9900"/>
              </a:buClr>
              <a:buSzPts val="1600"/>
              <a:buFont typeface="Arial"/>
              <a:buChar char="●"/>
            </a:pPr>
            <a:r>
              <a:rPr lang="en">
                <a:solidFill>
                  <a:srgbClr val="FF9900"/>
                </a:solidFill>
                <a:latin typeface="Arial"/>
                <a:ea typeface="Arial"/>
                <a:cs typeface="Arial"/>
                <a:sym typeface="Arial"/>
              </a:rPr>
              <a:t>Customers/ users data and information  is secured</a:t>
            </a:r>
            <a:endParaRPr>
              <a:solidFill>
                <a:srgbClr val="FF9900"/>
              </a:solidFill>
              <a:latin typeface="Arial"/>
              <a:ea typeface="Arial"/>
              <a:cs typeface="Arial"/>
              <a:sym typeface="Arial"/>
            </a:endParaRPr>
          </a:p>
          <a:p>
            <a:pPr marL="457200" lvl="0" indent="-330200" algn="l" rtl="0">
              <a:spcBef>
                <a:spcPts val="0"/>
              </a:spcBef>
              <a:spcAft>
                <a:spcPts val="0"/>
              </a:spcAft>
              <a:buClr>
                <a:srgbClr val="FF9900"/>
              </a:buClr>
              <a:buSzPts val="1600"/>
              <a:buFont typeface="Arial"/>
              <a:buChar char="●"/>
            </a:pPr>
            <a:r>
              <a:rPr lang="en">
                <a:solidFill>
                  <a:srgbClr val="FF9900"/>
                </a:solidFill>
                <a:latin typeface="Arial"/>
                <a:ea typeface="Arial"/>
                <a:cs typeface="Arial"/>
                <a:sym typeface="Arial"/>
              </a:rPr>
              <a:t>Facilitate smooth distribution of rooms to customers.</a:t>
            </a:r>
            <a:endParaRPr>
              <a:solidFill>
                <a:srgbClr val="FF9900"/>
              </a:solidFill>
              <a:latin typeface="Arial"/>
              <a:ea typeface="Arial"/>
              <a:cs typeface="Arial"/>
              <a:sym typeface="Arial"/>
            </a:endParaRPr>
          </a:p>
          <a:p>
            <a:pPr marL="457200" lvl="0" indent="-330200" algn="l" rtl="0">
              <a:spcBef>
                <a:spcPts val="0"/>
              </a:spcBef>
              <a:spcAft>
                <a:spcPts val="0"/>
              </a:spcAft>
              <a:buClr>
                <a:srgbClr val="FF9900"/>
              </a:buClr>
              <a:buSzPts val="1600"/>
              <a:buFont typeface="Arial"/>
              <a:buChar char="●"/>
            </a:pPr>
            <a:r>
              <a:rPr lang="en">
                <a:solidFill>
                  <a:srgbClr val="FF9900"/>
                </a:solidFill>
                <a:latin typeface="Arial"/>
                <a:ea typeface="Arial"/>
                <a:cs typeface="Arial"/>
                <a:sym typeface="Arial"/>
              </a:rPr>
              <a:t>Hassle free management of data.</a:t>
            </a:r>
            <a:endParaRPr>
              <a:solidFill>
                <a:srgbClr val="FF9900"/>
              </a:solidFill>
              <a:latin typeface="Arial"/>
              <a:ea typeface="Arial"/>
              <a:cs typeface="Arial"/>
              <a:sym typeface="Arial"/>
            </a:endParaRPr>
          </a:p>
          <a:p>
            <a:pPr marL="457200" lvl="0" indent="-330200" algn="l" rtl="0">
              <a:spcBef>
                <a:spcPts val="0"/>
              </a:spcBef>
              <a:spcAft>
                <a:spcPts val="0"/>
              </a:spcAft>
              <a:buClr>
                <a:srgbClr val="FF9900"/>
              </a:buClr>
              <a:buSzPts val="1600"/>
              <a:buFont typeface="Arial"/>
              <a:buChar char="●"/>
            </a:pPr>
            <a:r>
              <a:rPr lang="en">
                <a:solidFill>
                  <a:srgbClr val="FF9900"/>
                </a:solidFill>
                <a:latin typeface="Arial"/>
                <a:ea typeface="Arial"/>
                <a:cs typeface="Arial"/>
                <a:sym typeface="Arial"/>
              </a:rPr>
              <a:t>Facilitate admins to search specific customers.</a:t>
            </a:r>
            <a:endParaRPr>
              <a:solidFill>
                <a:srgbClr val="FF9900"/>
              </a:solidFill>
              <a:latin typeface="Arial"/>
              <a:ea typeface="Arial"/>
              <a:cs typeface="Arial"/>
              <a:sym typeface="Arial"/>
            </a:endParaRPr>
          </a:p>
          <a:p>
            <a:pPr marL="457200" lvl="0" indent="-330200" algn="l" rtl="0">
              <a:spcBef>
                <a:spcPts val="0"/>
              </a:spcBef>
              <a:spcAft>
                <a:spcPts val="0"/>
              </a:spcAft>
              <a:buClr>
                <a:srgbClr val="FF9900"/>
              </a:buClr>
              <a:buSzPts val="1600"/>
              <a:buFont typeface="Arial"/>
              <a:buChar char="●"/>
            </a:pPr>
            <a:r>
              <a:rPr lang="en">
                <a:solidFill>
                  <a:srgbClr val="FF9900"/>
                </a:solidFill>
                <a:latin typeface="Arial"/>
                <a:ea typeface="Arial"/>
                <a:cs typeface="Arial"/>
                <a:sym typeface="Arial"/>
              </a:rPr>
              <a:t>Quick check in and check out options</a:t>
            </a:r>
            <a:endParaRPr>
              <a:solidFill>
                <a:srgbClr val="FF9900"/>
              </a:solidFill>
              <a:latin typeface="Arial"/>
              <a:ea typeface="Arial"/>
              <a:cs typeface="Arial"/>
              <a:sym typeface="Arial"/>
            </a:endParaRPr>
          </a:p>
          <a:p>
            <a:pPr marL="0" lvl="0" indent="0" algn="l" rtl="0">
              <a:spcBef>
                <a:spcPts val="0"/>
              </a:spcBef>
              <a:spcAft>
                <a:spcPts val="0"/>
              </a:spcAft>
              <a:buNone/>
            </a:pPr>
            <a:endParaRPr sz="17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1800" b="0">
                <a:solidFill>
                  <a:srgbClr val="000000"/>
                </a:solidFill>
                <a:latin typeface="Arial"/>
                <a:ea typeface="Arial"/>
                <a:cs typeface="Arial"/>
                <a:sym typeface="Arial"/>
              </a:rPr>
              <a:t> </a:t>
            </a:r>
            <a:r>
              <a:rPr lang="en" sz="2700">
                <a:solidFill>
                  <a:srgbClr val="EFEFEF"/>
                </a:solidFill>
                <a:latin typeface="Arial"/>
                <a:ea typeface="Arial"/>
                <a:cs typeface="Arial"/>
                <a:sym typeface="Arial"/>
              </a:rPr>
              <a:t>Problems statement</a:t>
            </a:r>
            <a:endParaRPr sz="3900">
              <a:solidFill>
                <a:srgbClr val="EFEFEF"/>
              </a:solidFill>
            </a:endParaRPr>
          </a:p>
        </p:txBody>
      </p:sp>
      <p:sp>
        <p:nvSpPr>
          <p:cNvPr id="177" name="Google Shape;177;p29"/>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b="1">
              <a:solidFill>
                <a:srgbClr val="FF9900"/>
              </a:solidFill>
              <a:latin typeface="Arial"/>
              <a:ea typeface="Arial"/>
              <a:cs typeface="Arial"/>
              <a:sym typeface="Arial"/>
            </a:endParaRPr>
          </a:p>
          <a:p>
            <a:pPr marL="0" lvl="0" indent="0" algn="l" rtl="0">
              <a:lnSpc>
                <a:spcPct val="103000"/>
              </a:lnSpc>
              <a:spcBef>
                <a:spcPts val="800"/>
              </a:spcBef>
              <a:spcAft>
                <a:spcPts val="0"/>
              </a:spcAft>
              <a:buNone/>
            </a:pPr>
            <a:r>
              <a:rPr lang="en" b="1">
                <a:solidFill>
                  <a:srgbClr val="FF9900"/>
                </a:solidFill>
                <a:latin typeface="Arial"/>
                <a:ea typeface="Arial"/>
                <a:cs typeface="Arial"/>
                <a:sym typeface="Arial"/>
              </a:rPr>
              <a:t>The Project Hotel Room Booking is a console-based application that allows the hotel administrator to handle all hotel activities online. Interactive console and the ability to manage various hotel bookings and rooms make this system very flexible and convenient.</a:t>
            </a:r>
            <a:endParaRPr b="1">
              <a:solidFill>
                <a:srgbClr val="FF9900"/>
              </a:solidFill>
              <a:latin typeface="Arial"/>
              <a:ea typeface="Arial"/>
              <a:cs typeface="Arial"/>
              <a:sym typeface="Arial"/>
            </a:endParaRPr>
          </a:p>
          <a:p>
            <a:pPr marL="0" lvl="0" indent="0" algn="l" rtl="0">
              <a:lnSpc>
                <a:spcPct val="103000"/>
              </a:lnSpc>
              <a:spcBef>
                <a:spcPts val="800"/>
              </a:spcBef>
              <a:spcAft>
                <a:spcPts val="0"/>
              </a:spcAft>
              <a:buNone/>
            </a:pPr>
            <a:r>
              <a:rPr lang="en" b="1">
                <a:solidFill>
                  <a:srgbClr val="FF9900"/>
                </a:solidFill>
                <a:latin typeface="Arial"/>
                <a:ea typeface="Arial"/>
                <a:cs typeface="Arial"/>
                <a:sym typeface="Arial"/>
              </a:rPr>
              <a:t>This application gives the hotel administrator the power and flexibility to manage the entire system from a single online system. Robust Database makes the data more organized and secured.</a:t>
            </a:r>
            <a:endParaRPr b="1">
              <a:solidFill>
                <a:srgbClr val="FF99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500">
                <a:solidFill>
                  <a:schemeClr val="lt1"/>
                </a:solidFill>
                <a:latin typeface="Arial"/>
                <a:ea typeface="Arial"/>
                <a:cs typeface="Arial"/>
                <a:sym typeface="Arial"/>
              </a:rPr>
              <a:t>Users of the project</a:t>
            </a:r>
            <a:endParaRPr sz="3700">
              <a:solidFill>
                <a:schemeClr val="lt1"/>
              </a:solidFill>
            </a:endParaRPr>
          </a:p>
        </p:txBody>
      </p:sp>
      <p:sp>
        <p:nvSpPr>
          <p:cNvPr id="183" name="Google Shape;183;p30"/>
          <p:cNvSpPr txBox="1">
            <a:spLocks noGrp="1"/>
          </p:cNvSpPr>
          <p:nvPr>
            <p:ph type="body" idx="1"/>
          </p:nvPr>
        </p:nvSpPr>
        <p:spPr>
          <a:xfrm>
            <a:off x="1198950" y="1707325"/>
            <a:ext cx="6947700" cy="15717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endParaRPr sz="1800" b="1">
              <a:solidFill>
                <a:srgbClr val="000000"/>
              </a:solidFill>
              <a:latin typeface="Arial"/>
              <a:ea typeface="Arial"/>
              <a:cs typeface="Arial"/>
              <a:sym typeface="Arial"/>
            </a:endParaRPr>
          </a:p>
          <a:p>
            <a:pPr marL="457200" lvl="0" indent="-321443" algn="l" rtl="0">
              <a:spcBef>
                <a:spcPts val="100"/>
              </a:spcBef>
              <a:spcAft>
                <a:spcPts val="0"/>
              </a:spcAft>
              <a:buClr>
                <a:srgbClr val="FF9800"/>
              </a:buClr>
              <a:buSzPct val="100000"/>
              <a:buFont typeface="Arial"/>
              <a:buChar char="●"/>
            </a:pPr>
            <a:r>
              <a:rPr lang="en" sz="3655">
                <a:solidFill>
                  <a:srgbClr val="FF9800"/>
                </a:solidFill>
                <a:latin typeface="Arial"/>
                <a:ea typeface="Arial"/>
                <a:cs typeface="Arial"/>
                <a:sym typeface="Arial"/>
              </a:rPr>
              <a:t>Customers/users to book a room as per there requirements.</a:t>
            </a:r>
            <a:endParaRPr sz="3655">
              <a:solidFill>
                <a:srgbClr val="FF9800"/>
              </a:solidFill>
              <a:latin typeface="Arial"/>
              <a:ea typeface="Arial"/>
              <a:cs typeface="Arial"/>
              <a:sym typeface="Arial"/>
            </a:endParaRPr>
          </a:p>
          <a:p>
            <a:pPr marL="457200" lvl="0" indent="-321443" algn="l" rtl="0">
              <a:lnSpc>
                <a:spcPct val="180727"/>
              </a:lnSpc>
              <a:spcBef>
                <a:spcPts val="0"/>
              </a:spcBef>
              <a:spcAft>
                <a:spcPts val="0"/>
              </a:spcAft>
              <a:buClr>
                <a:srgbClr val="FF9800"/>
              </a:buClr>
              <a:buSzPct val="100000"/>
              <a:buFont typeface="Arial"/>
              <a:buChar char="●"/>
            </a:pPr>
            <a:r>
              <a:rPr lang="en" sz="3655">
                <a:solidFill>
                  <a:srgbClr val="FF9800"/>
                </a:solidFill>
                <a:latin typeface="Arial"/>
                <a:ea typeface="Arial"/>
                <a:cs typeface="Arial"/>
                <a:sym typeface="Arial"/>
              </a:rPr>
              <a:t>Administrator for managing the applications, rooms, and personal details of users to be secured.</a:t>
            </a:r>
            <a:endParaRPr sz="3655">
              <a:solidFill>
                <a:srgbClr val="FF9800"/>
              </a:solidFill>
              <a:latin typeface="Arial"/>
              <a:ea typeface="Arial"/>
              <a:cs typeface="Arial"/>
              <a:sym typeface="Arial"/>
            </a:endParaRPr>
          </a:p>
          <a:p>
            <a:pPr marL="0" lvl="0" indent="0" algn="l" rtl="0">
              <a:spcBef>
                <a:spcPts val="0"/>
              </a:spcBef>
              <a:spcAft>
                <a:spcPts val="1600"/>
              </a:spcAft>
              <a:buNone/>
            </a:pPr>
            <a:endParaRPr sz="3655">
              <a:solidFill>
                <a:srgbClr val="FF9800"/>
              </a:solidFill>
            </a:endParaRPr>
          </a:p>
        </p:txBody>
      </p:sp>
      <p:pic>
        <p:nvPicPr>
          <p:cNvPr id="184" name="Google Shape;184;p30"/>
          <p:cNvPicPr preferRelativeResize="0"/>
          <p:nvPr/>
        </p:nvPicPr>
        <p:blipFill>
          <a:blip r:embed="rId3">
            <a:alphaModFix/>
          </a:blip>
          <a:stretch>
            <a:fillRect/>
          </a:stretch>
        </p:blipFill>
        <p:spPr>
          <a:xfrm>
            <a:off x="1462875" y="3143175"/>
            <a:ext cx="6419850" cy="1571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900" b="0">
                <a:solidFill>
                  <a:srgbClr val="EFEFEF"/>
                </a:solidFill>
                <a:latin typeface="Arial"/>
                <a:ea typeface="Arial"/>
                <a:cs typeface="Arial"/>
                <a:sym typeface="Arial"/>
              </a:rPr>
              <a:t> </a:t>
            </a:r>
            <a:r>
              <a:rPr lang="en" sz="2900">
                <a:solidFill>
                  <a:srgbClr val="EFEFEF"/>
                </a:solidFill>
                <a:latin typeface="Arial"/>
                <a:ea typeface="Arial"/>
                <a:cs typeface="Arial"/>
                <a:sym typeface="Arial"/>
              </a:rPr>
              <a:t>Requirements</a:t>
            </a:r>
            <a:endParaRPr sz="4100">
              <a:solidFill>
                <a:srgbClr val="EFEFEF"/>
              </a:solidFill>
            </a:endParaRPr>
          </a:p>
        </p:txBody>
      </p:sp>
      <p:sp>
        <p:nvSpPr>
          <p:cNvPr id="190" name="Google Shape;190;p31"/>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endParaRPr sz="1800" b="1">
              <a:solidFill>
                <a:srgbClr val="000000"/>
              </a:solidFill>
              <a:latin typeface="Arial"/>
              <a:ea typeface="Arial"/>
              <a:cs typeface="Arial"/>
              <a:sym typeface="Arial"/>
            </a:endParaRPr>
          </a:p>
          <a:p>
            <a:pPr marL="457200" lvl="0" indent="-321700" algn="l" rtl="0">
              <a:spcBef>
                <a:spcPts val="900"/>
              </a:spcBef>
              <a:spcAft>
                <a:spcPts val="0"/>
              </a:spcAft>
              <a:buClr>
                <a:srgbClr val="FF9900"/>
              </a:buClr>
              <a:buSzPct val="100000"/>
              <a:buFont typeface="Arial"/>
              <a:buChar char="●"/>
            </a:pPr>
            <a:r>
              <a:rPr lang="en" sz="2665" b="1">
                <a:solidFill>
                  <a:srgbClr val="FF9900"/>
                </a:solidFill>
                <a:latin typeface="Arial"/>
                <a:ea typeface="Arial"/>
                <a:cs typeface="Arial"/>
                <a:sym typeface="Arial"/>
              </a:rPr>
              <a:t>Hardware Requirements:</a:t>
            </a:r>
            <a:endParaRPr sz="2665" b="1">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2 GHz processor, 2 GB RAM or more (system memory)</a:t>
            </a:r>
            <a:endParaRPr sz="2665">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20 GB of hard-drive space or more</a:t>
            </a:r>
            <a:endParaRPr sz="2665">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VGA capable of 1024×768 screen resolution</a:t>
            </a:r>
            <a:endParaRPr sz="2665">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Necessary computer peripherals such as keyboards etc.</a:t>
            </a:r>
            <a:endParaRPr sz="2665">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Internet Connectivity (Wired/ Wireless)</a:t>
            </a:r>
            <a:endParaRPr sz="2665">
              <a:solidFill>
                <a:srgbClr val="FF9900"/>
              </a:solidFill>
              <a:latin typeface="Arial"/>
              <a:ea typeface="Arial"/>
              <a:cs typeface="Arial"/>
              <a:sym typeface="Arial"/>
            </a:endParaRPr>
          </a:p>
          <a:p>
            <a:pPr marL="457200" lvl="0" indent="-321700" algn="ctr" rtl="0">
              <a:spcBef>
                <a:spcPts val="0"/>
              </a:spcBef>
              <a:spcAft>
                <a:spcPts val="0"/>
              </a:spcAft>
              <a:buClr>
                <a:srgbClr val="FF9900"/>
              </a:buClr>
              <a:buSzPct val="100000"/>
              <a:buFont typeface="Arial"/>
              <a:buChar char="●"/>
            </a:pPr>
            <a:r>
              <a:rPr lang="en" sz="2665" b="1">
                <a:solidFill>
                  <a:srgbClr val="FF9900"/>
                </a:solidFill>
                <a:latin typeface="Arial"/>
                <a:ea typeface="Arial"/>
                <a:cs typeface="Arial"/>
                <a:sym typeface="Arial"/>
              </a:rPr>
              <a:t>Software Requirements:</a:t>
            </a:r>
            <a:endParaRPr sz="2665" b="1">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Windows/ Linux Based OS/ Mac OS/ Any OS capable of running c++</a:t>
            </a:r>
            <a:endParaRPr sz="2665">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MySQL database</a:t>
            </a:r>
            <a:endParaRPr sz="2665">
              <a:solidFill>
                <a:srgbClr val="FF9900"/>
              </a:solidFill>
              <a:latin typeface="Arial"/>
              <a:ea typeface="Arial"/>
              <a:cs typeface="Arial"/>
              <a:sym typeface="Arial"/>
            </a:endParaRPr>
          </a:p>
          <a:p>
            <a:pPr marL="457200" lvl="0" indent="-321700" algn="l" rtl="0">
              <a:spcBef>
                <a:spcPts val="0"/>
              </a:spcBef>
              <a:spcAft>
                <a:spcPts val="0"/>
              </a:spcAft>
              <a:buClr>
                <a:srgbClr val="FF9900"/>
              </a:buClr>
              <a:buSzPct val="100000"/>
              <a:buFont typeface="Arial"/>
              <a:buChar char="●"/>
            </a:pPr>
            <a:r>
              <a:rPr lang="en" sz="2665">
                <a:solidFill>
                  <a:srgbClr val="FF9900"/>
                </a:solidFill>
                <a:latin typeface="Arial"/>
                <a:ea typeface="Arial"/>
                <a:cs typeface="Arial"/>
                <a:sym typeface="Arial"/>
              </a:rPr>
              <a:t>Xampp server</a:t>
            </a:r>
            <a:endParaRPr sz="2665">
              <a:solidFill>
                <a:srgbClr val="FF99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0"/>
              </a:spcAft>
              <a:buNone/>
            </a:pPr>
            <a:r>
              <a:rPr lang="en" sz="2766">
                <a:solidFill>
                  <a:srgbClr val="EFEFEF"/>
                </a:solidFill>
                <a:latin typeface="Arial"/>
                <a:ea typeface="Arial"/>
                <a:cs typeface="Arial"/>
                <a:sym typeface="Arial"/>
              </a:rPr>
              <a:t>UML Diagram</a:t>
            </a:r>
            <a:endParaRPr sz="2766">
              <a:solidFill>
                <a:srgbClr val="EFEFEF"/>
              </a:solidFill>
              <a:latin typeface="Arial"/>
              <a:ea typeface="Arial"/>
              <a:cs typeface="Arial"/>
              <a:sym typeface="Arial"/>
            </a:endParaRPr>
          </a:p>
          <a:p>
            <a:pPr marL="0" lvl="0" indent="0" algn="l" rtl="0">
              <a:spcBef>
                <a:spcPts val="0"/>
              </a:spcBef>
              <a:spcAft>
                <a:spcPts val="0"/>
              </a:spcAft>
              <a:buNone/>
            </a:pPr>
            <a:endParaRPr/>
          </a:p>
        </p:txBody>
      </p:sp>
      <p:sp>
        <p:nvSpPr>
          <p:cNvPr id="196" name="Google Shape;196;p32"/>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197" name="Google Shape;197;p32"/>
          <p:cNvPicPr preferRelativeResize="0"/>
          <p:nvPr/>
        </p:nvPicPr>
        <p:blipFill>
          <a:blip r:embed="rId3">
            <a:alphaModFix/>
          </a:blip>
          <a:stretch>
            <a:fillRect/>
          </a:stretch>
        </p:blipFill>
        <p:spPr>
          <a:xfrm>
            <a:off x="1396200" y="1585925"/>
            <a:ext cx="7497775" cy="298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ctrTitle"/>
          </p:nvPr>
        </p:nvSpPr>
        <p:spPr>
          <a:xfrm>
            <a:off x="0" y="121975"/>
            <a:ext cx="6947700" cy="542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300">
                <a:solidFill>
                  <a:srgbClr val="EFEFEF"/>
                </a:solidFill>
                <a:latin typeface="Arial"/>
                <a:ea typeface="Arial"/>
                <a:cs typeface="Arial"/>
                <a:sym typeface="Arial"/>
              </a:rPr>
              <a:t>Database design</a:t>
            </a:r>
            <a:endParaRPr sz="3500">
              <a:solidFill>
                <a:srgbClr val="EFEFEF"/>
              </a:solidFill>
            </a:endParaRPr>
          </a:p>
        </p:txBody>
      </p:sp>
      <p:sp>
        <p:nvSpPr>
          <p:cNvPr id="203" name="Google Shape;203;p33"/>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204" name="Google Shape;204;p33"/>
          <p:cNvPicPr preferRelativeResize="0"/>
          <p:nvPr/>
        </p:nvPicPr>
        <p:blipFill>
          <a:blip r:embed="rId3">
            <a:alphaModFix/>
          </a:blip>
          <a:stretch>
            <a:fillRect/>
          </a:stretch>
        </p:blipFill>
        <p:spPr>
          <a:xfrm>
            <a:off x="1335475" y="1050125"/>
            <a:ext cx="7644224" cy="409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ctrTitle"/>
          </p:nvPr>
        </p:nvSpPr>
        <p:spPr>
          <a:xfrm>
            <a:off x="323525" y="323525"/>
            <a:ext cx="3780300" cy="1744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u="sng"/>
              <a:t>ABSTRACT</a:t>
            </a:r>
            <a:endParaRPr b="1" u="sng"/>
          </a:p>
          <a:p>
            <a:pPr marL="0" lvl="0" indent="0" algn="l" rtl="0">
              <a:spcBef>
                <a:spcPts val="0"/>
              </a:spcBef>
              <a:spcAft>
                <a:spcPts val="0"/>
              </a:spcAft>
              <a:buNone/>
            </a:pPr>
            <a:endParaRPr b="1" u="sng"/>
          </a:p>
          <a:p>
            <a:pPr marL="0" lvl="0" indent="0" algn="l" rtl="0">
              <a:spcBef>
                <a:spcPts val="0"/>
              </a:spcBef>
              <a:spcAft>
                <a:spcPts val="0"/>
              </a:spcAft>
              <a:buNone/>
            </a:pPr>
            <a:endParaRPr b="1" u="sng"/>
          </a:p>
          <a:p>
            <a:pPr marL="0" lvl="0" indent="0" algn="l" rtl="0">
              <a:spcBef>
                <a:spcPts val="0"/>
              </a:spcBef>
              <a:spcAft>
                <a:spcPts val="0"/>
              </a:spcAft>
              <a:buNone/>
            </a:pPr>
            <a:endParaRPr/>
          </a:p>
        </p:txBody>
      </p:sp>
      <p:sp>
        <p:nvSpPr>
          <p:cNvPr id="90" name="Google Shape;90;p16"/>
          <p:cNvSpPr txBox="1">
            <a:spLocks noGrp="1"/>
          </p:cNvSpPr>
          <p:nvPr>
            <p:ph type="body" idx="1"/>
          </p:nvPr>
        </p:nvSpPr>
        <p:spPr>
          <a:xfrm>
            <a:off x="323525" y="2177775"/>
            <a:ext cx="3780300" cy="225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Our project’s goal is to use codeblocks to create application for building a “Hotel room booking application System.” The goal of this project is to complete the formalities and operations in the HOTEL ROOM BOOKING APPLICATION. In its process, this project works with client information and hotel maintenance.</a:t>
            </a:r>
            <a:endParaRPr b="1"/>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0"/>
              </a:spcAft>
              <a:buNone/>
            </a:pPr>
            <a:r>
              <a:rPr lang="en" sz="3100" b="0">
                <a:solidFill>
                  <a:srgbClr val="EFEFEF"/>
                </a:solidFill>
                <a:latin typeface="Arial"/>
                <a:ea typeface="Arial"/>
                <a:cs typeface="Arial"/>
                <a:sym typeface="Arial"/>
              </a:rPr>
              <a:t>·</a:t>
            </a:r>
            <a:r>
              <a:rPr lang="en" sz="3100">
                <a:solidFill>
                  <a:srgbClr val="EFEFEF"/>
                </a:solidFill>
                <a:latin typeface="Arial"/>
                <a:ea typeface="Arial"/>
                <a:cs typeface="Arial"/>
                <a:sym typeface="Arial"/>
              </a:rPr>
              <a:t>User-case diagram</a:t>
            </a:r>
            <a:endParaRPr sz="3100">
              <a:solidFill>
                <a:srgbClr val="EFEFEF"/>
              </a:solidFill>
              <a:latin typeface="Arial"/>
              <a:ea typeface="Arial"/>
              <a:cs typeface="Arial"/>
              <a:sym typeface="Arial"/>
            </a:endParaRPr>
          </a:p>
          <a:p>
            <a:pPr marL="0" lvl="0" indent="0" algn="l" rtl="0">
              <a:spcBef>
                <a:spcPts val="0"/>
              </a:spcBef>
              <a:spcAft>
                <a:spcPts val="0"/>
              </a:spcAft>
              <a:buNone/>
            </a:pPr>
            <a:endParaRPr/>
          </a:p>
        </p:txBody>
      </p:sp>
      <p:sp>
        <p:nvSpPr>
          <p:cNvPr id="210" name="Google Shape;210;p34"/>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211" name="Google Shape;211;p34"/>
          <p:cNvPicPr preferRelativeResize="0"/>
          <p:nvPr/>
        </p:nvPicPr>
        <p:blipFill>
          <a:blip r:embed="rId3">
            <a:alphaModFix/>
          </a:blip>
          <a:stretch>
            <a:fillRect/>
          </a:stretch>
        </p:blipFill>
        <p:spPr>
          <a:xfrm>
            <a:off x="1650200" y="1607350"/>
            <a:ext cx="7182251" cy="3257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0"/>
              </a:spcAft>
              <a:buNone/>
            </a:pPr>
            <a:r>
              <a:rPr lang="en" sz="2877" b="0">
                <a:solidFill>
                  <a:srgbClr val="EFEFEF"/>
                </a:solidFill>
                <a:latin typeface="Arial"/>
                <a:ea typeface="Arial"/>
                <a:cs typeface="Arial"/>
                <a:sym typeface="Arial"/>
              </a:rPr>
              <a:t>·</a:t>
            </a:r>
            <a:r>
              <a:rPr lang="en" sz="2877">
                <a:solidFill>
                  <a:srgbClr val="EFEFEF"/>
                </a:solidFill>
                <a:latin typeface="Arial"/>
                <a:ea typeface="Arial"/>
                <a:cs typeface="Arial"/>
                <a:sym typeface="Arial"/>
              </a:rPr>
              <a:t>Admin-case diagram</a:t>
            </a:r>
            <a:endParaRPr sz="2877">
              <a:solidFill>
                <a:srgbClr val="EFEFEF"/>
              </a:solidFill>
              <a:latin typeface="Arial"/>
              <a:ea typeface="Arial"/>
              <a:cs typeface="Arial"/>
              <a:sym typeface="Arial"/>
            </a:endParaRPr>
          </a:p>
          <a:p>
            <a:pPr marL="0" lvl="0" indent="0" algn="l" rtl="0">
              <a:spcBef>
                <a:spcPts val="0"/>
              </a:spcBef>
              <a:spcAft>
                <a:spcPts val="0"/>
              </a:spcAft>
              <a:buNone/>
            </a:pPr>
            <a:endParaRPr/>
          </a:p>
        </p:txBody>
      </p:sp>
      <p:sp>
        <p:nvSpPr>
          <p:cNvPr id="217" name="Google Shape;217;p35"/>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218" name="Google Shape;218;p35"/>
          <p:cNvPicPr preferRelativeResize="0"/>
          <p:nvPr/>
        </p:nvPicPr>
        <p:blipFill>
          <a:blip r:embed="rId3">
            <a:alphaModFix/>
          </a:blip>
          <a:stretch>
            <a:fillRect/>
          </a:stretch>
        </p:blipFill>
        <p:spPr>
          <a:xfrm>
            <a:off x="1884750" y="1435900"/>
            <a:ext cx="6922851" cy="370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solidFill>
                  <a:srgbClr val="EFEFEF"/>
                </a:solidFill>
                <a:latin typeface="Arial"/>
                <a:ea typeface="Arial"/>
                <a:cs typeface="Arial"/>
                <a:sym typeface="Arial"/>
              </a:rPr>
              <a:t>Architecture diagram</a:t>
            </a:r>
            <a:endParaRPr sz="4000">
              <a:solidFill>
                <a:srgbClr val="EFEFEF"/>
              </a:solidFill>
            </a:endParaRPr>
          </a:p>
        </p:txBody>
      </p:sp>
      <p:sp>
        <p:nvSpPr>
          <p:cNvPr id="224" name="Google Shape;224;p36"/>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225" name="Google Shape;225;p36"/>
          <p:cNvPicPr preferRelativeResize="0"/>
          <p:nvPr/>
        </p:nvPicPr>
        <p:blipFill>
          <a:blip r:embed="rId3">
            <a:alphaModFix/>
          </a:blip>
          <a:stretch>
            <a:fillRect/>
          </a:stretch>
        </p:blipFill>
        <p:spPr>
          <a:xfrm>
            <a:off x="1026400" y="1778800"/>
            <a:ext cx="7899725" cy="295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ctrTitle"/>
          </p:nvPr>
        </p:nvSpPr>
        <p:spPr>
          <a:xfrm>
            <a:off x="246450" y="300050"/>
            <a:ext cx="8586000" cy="900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900">
                <a:solidFill>
                  <a:srgbClr val="EFEFEF"/>
                </a:solidFill>
                <a:latin typeface="Arial"/>
                <a:ea typeface="Arial"/>
                <a:cs typeface="Arial"/>
                <a:sym typeface="Arial"/>
              </a:rPr>
              <a:t>System Testing:</a:t>
            </a:r>
            <a:endParaRPr sz="4100">
              <a:solidFill>
                <a:srgbClr val="EFEFEF"/>
              </a:solidFill>
            </a:endParaRPr>
          </a:p>
        </p:txBody>
      </p:sp>
      <p:sp>
        <p:nvSpPr>
          <p:cNvPr id="231" name="Google Shape;231;p37"/>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solidFill>
                  <a:srgbClr val="FF9900"/>
                </a:solidFill>
                <a:latin typeface="Arial"/>
                <a:ea typeface="Arial"/>
                <a:cs typeface="Arial"/>
                <a:sym typeface="Arial"/>
              </a:rPr>
              <a:t> </a:t>
            </a:r>
            <a:r>
              <a:rPr lang="en" sz="1900">
                <a:solidFill>
                  <a:srgbClr val="FF9900"/>
                </a:solidFill>
                <a:latin typeface="Arial"/>
                <a:ea typeface="Arial"/>
                <a:cs typeface="Arial"/>
                <a:sym typeface="Arial"/>
              </a:rPr>
              <a:t>·Testing is the process of exercising software with the intent of finding and correcting errors.</a:t>
            </a:r>
            <a:endParaRPr sz="1900">
              <a:solidFill>
                <a:srgbClr val="FF9900"/>
              </a:solidFill>
              <a:latin typeface="Arial"/>
              <a:ea typeface="Arial"/>
              <a:cs typeface="Arial"/>
              <a:sym typeface="Arial"/>
            </a:endParaRPr>
          </a:p>
          <a:p>
            <a:pPr marL="0" lvl="0" indent="0" algn="l" rtl="0">
              <a:lnSpc>
                <a:spcPct val="103000"/>
              </a:lnSpc>
              <a:spcBef>
                <a:spcPts val="100"/>
              </a:spcBef>
              <a:spcAft>
                <a:spcPts val="0"/>
              </a:spcAft>
              <a:buNone/>
            </a:pPr>
            <a:r>
              <a:rPr lang="en" sz="1900">
                <a:solidFill>
                  <a:srgbClr val="FF9900"/>
                </a:solidFill>
                <a:latin typeface="Arial"/>
                <a:ea typeface="Arial"/>
                <a:cs typeface="Arial"/>
                <a:sym typeface="Arial"/>
              </a:rPr>
              <a:t>·System testing is required for any applications because it gives assurance about the execution and performance.</a:t>
            </a:r>
            <a:endParaRPr sz="1900">
              <a:solidFill>
                <a:srgbClr val="FF9900"/>
              </a:solidFill>
              <a:latin typeface="Arial"/>
              <a:ea typeface="Arial"/>
              <a:cs typeface="Arial"/>
              <a:sym typeface="Arial"/>
            </a:endParaRPr>
          </a:p>
          <a:p>
            <a:pPr marL="0" lvl="0" indent="0" algn="l" rtl="0">
              <a:lnSpc>
                <a:spcPct val="103000"/>
              </a:lnSpc>
              <a:spcBef>
                <a:spcPts val="100"/>
              </a:spcBef>
              <a:spcAft>
                <a:spcPts val="0"/>
              </a:spcAft>
              <a:buNone/>
            </a:pPr>
            <a:r>
              <a:rPr lang="en" sz="1900">
                <a:solidFill>
                  <a:srgbClr val="FF9900"/>
                </a:solidFill>
                <a:latin typeface="Arial"/>
                <a:ea typeface="Arial"/>
                <a:cs typeface="Arial"/>
                <a:sym typeface="Arial"/>
              </a:rPr>
              <a:t>·System Testing is carried out on the whole system in the context of either system requirement specifications or functional requirement specifications or in the context of both.</a:t>
            </a:r>
            <a:endParaRPr sz="1900">
              <a:solidFill>
                <a:srgbClr val="FF9900"/>
              </a:solidFill>
              <a:latin typeface="Arial"/>
              <a:ea typeface="Arial"/>
              <a:cs typeface="Arial"/>
              <a:sym typeface="Arial"/>
            </a:endParaRPr>
          </a:p>
          <a:p>
            <a:pPr marL="0" lvl="0" indent="0" algn="l" rtl="0">
              <a:spcBef>
                <a:spcPts val="0"/>
              </a:spcBef>
              <a:spcAft>
                <a:spcPts val="1600"/>
              </a:spcAft>
              <a:buNone/>
            </a:pPr>
            <a:endParaRPr sz="18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ctrTitle"/>
          </p:nvPr>
        </p:nvSpPr>
        <p:spPr>
          <a:xfrm>
            <a:off x="375050" y="235750"/>
            <a:ext cx="8457300" cy="932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800">
                <a:solidFill>
                  <a:srgbClr val="EFEFEF"/>
                </a:solidFill>
                <a:latin typeface="Arial"/>
                <a:ea typeface="Arial"/>
                <a:cs typeface="Arial"/>
                <a:sym typeface="Arial"/>
              </a:rPr>
              <a:t>Conclusion</a:t>
            </a:r>
            <a:endParaRPr sz="4000">
              <a:solidFill>
                <a:srgbClr val="EFEFEF"/>
              </a:solidFill>
            </a:endParaRPr>
          </a:p>
        </p:txBody>
      </p:sp>
      <p:sp>
        <p:nvSpPr>
          <p:cNvPr id="237" name="Google Shape;237;p38"/>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1800" b="1">
              <a:solidFill>
                <a:srgbClr val="000000"/>
              </a:solidFill>
              <a:latin typeface="Arial"/>
              <a:ea typeface="Arial"/>
              <a:cs typeface="Arial"/>
              <a:sym typeface="Arial"/>
            </a:endParaRPr>
          </a:p>
          <a:p>
            <a:pPr marL="0" lvl="0" indent="0" algn="l" rtl="0">
              <a:spcBef>
                <a:spcPts val="900"/>
              </a:spcBef>
              <a:spcAft>
                <a:spcPts val="0"/>
              </a:spcAft>
              <a:buNone/>
            </a:pPr>
            <a:r>
              <a:rPr lang="en" sz="6110">
                <a:solidFill>
                  <a:srgbClr val="FFFF00"/>
                </a:solidFill>
                <a:latin typeface="Arial"/>
                <a:ea typeface="Arial"/>
                <a:cs typeface="Arial"/>
                <a:sym typeface="Arial"/>
              </a:rPr>
              <a:t>While developing this project we have learnt a lot about hotel room booking.</a:t>
            </a:r>
            <a:endParaRPr sz="6110">
              <a:solidFill>
                <a:srgbClr val="FFFF00"/>
              </a:solidFill>
              <a:latin typeface="Arial"/>
              <a:ea typeface="Arial"/>
              <a:cs typeface="Arial"/>
              <a:sym typeface="Arial"/>
            </a:endParaRPr>
          </a:p>
          <a:p>
            <a:pPr marL="0" lvl="0" indent="0" algn="l" rtl="0">
              <a:lnSpc>
                <a:spcPct val="103000"/>
              </a:lnSpc>
              <a:spcBef>
                <a:spcPts val="800"/>
              </a:spcBef>
              <a:spcAft>
                <a:spcPts val="0"/>
              </a:spcAft>
              <a:buNone/>
            </a:pPr>
            <a:r>
              <a:rPr lang="en" sz="6110">
                <a:solidFill>
                  <a:srgbClr val="FFFF00"/>
                </a:solidFill>
                <a:latin typeface="Arial"/>
                <a:ea typeface="Arial"/>
                <a:cs typeface="Arial"/>
                <a:sym typeface="Arial"/>
              </a:rPr>
              <a:t>The online hotel room booking application was developed to replace the manual process of booking for a hotel room or any other facility of the hotel.</a:t>
            </a:r>
            <a:endParaRPr sz="6110">
              <a:solidFill>
                <a:srgbClr val="FFFF00"/>
              </a:solidFill>
              <a:latin typeface="Arial"/>
              <a:ea typeface="Arial"/>
              <a:cs typeface="Arial"/>
              <a:sym typeface="Arial"/>
            </a:endParaRPr>
          </a:p>
          <a:p>
            <a:pPr marL="0" lvl="0" indent="0" algn="l" rtl="0">
              <a:lnSpc>
                <a:spcPct val="103000"/>
              </a:lnSpc>
              <a:spcBef>
                <a:spcPts val="800"/>
              </a:spcBef>
              <a:spcAft>
                <a:spcPts val="0"/>
              </a:spcAft>
              <a:buNone/>
            </a:pPr>
            <a:r>
              <a:rPr lang="en" sz="6110">
                <a:solidFill>
                  <a:srgbClr val="FFFF00"/>
                </a:solidFill>
                <a:latin typeface="Arial"/>
                <a:ea typeface="Arial"/>
                <a:cs typeface="Arial"/>
                <a:sym typeface="Arial"/>
              </a:rPr>
              <a:t>The old system does not serve the customers in a better way, rather it makes customer data vulnerable.</a:t>
            </a:r>
            <a:endParaRPr sz="6110">
              <a:solidFill>
                <a:srgbClr val="FFFF00"/>
              </a:solidFill>
              <a:latin typeface="Arial"/>
              <a:ea typeface="Arial"/>
              <a:cs typeface="Arial"/>
              <a:sym typeface="Arial"/>
            </a:endParaRPr>
          </a:p>
          <a:p>
            <a:pPr marL="0" lvl="0" indent="0" algn="l" rtl="0">
              <a:lnSpc>
                <a:spcPct val="104000"/>
              </a:lnSpc>
              <a:spcBef>
                <a:spcPts val="800"/>
              </a:spcBef>
              <a:spcAft>
                <a:spcPts val="0"/>
              </a:spcAft>
              <a:buNone/>
            </a:pPr>
            <a:r>
              <a:rPr lang="en" sz="6110">
                <a:solidFill>
                  <a:srgbClr val="FFFF00"/>
                </a:solidFill>
                <a:latin typeface="Arial"/>
                <a:ea typeface="Arial"/>
                <a:cs typeface="Arial"/>
                <a:sym typeface="Arial"/>
              </a:rPr>
              <a:t>The new system keeps proper records of customers for emergency and security purposes.</a:t>
            </a:r>
            <a:endParaRPr sz="6110">
              <a:solidFill>
                <a:srgbClr val="FFFF00"/>
              </a:solidFill>
              <a:latin typeface="Arial"/>
              <a:ea typeface="Arial"/>
              <a:cs typeface="Arial"/>
              <a:sym typeface="Arial"/>
            </a:endParaRPr>
          </a:p>
          <a:p>
            <a:pPr marL="0" lvl="0" indent="0" algn="l" rtl="0">
              <a:spcBef>
                <a:spcPts val="900"/>
              </a:spcBef>
              <a:spcAft>
                <a:spcPts val="0"/>
              </a:spcAft>
              <a:buNone/>
            </a:pPr>
            <a:r>
              <a:rPr lang="en" sz="6110">
                <a:solidFill>
                  <a:srgbClr val="FFFF00"/>
                </a:solidFill>
                <a:latin typeface="Arial"/>
                <a:ea typeface="Arial"/>
                <a:cs typeface="Arial"/>
                <a:sym typeface="Arial"/>
              </a:rPr>
              <a:t>We have learnt how to make a system user friendly.</a:t>
            </a:r>
            <a:endParaRPr sz="6110">
              <a:solidFill>
                <a:srgbClr val="FFFF00"/>
              </a:solidFill>
              <a:latin typeface="Arial"/>
              <a:ea typeface="Arial"/>
              <a:cs typeface="Arial"/>
              <a:sym typeface="Arial"/>
            </a:endParaRPr>
          </a:p>
          <a:p>
            <a:pPr marL="0" lvl="0" indent="0" algn="l" rtl="0">
              <a:spcBef>
                <a:spcPts val="900"/>
              </a:spcBef>
              <a:spcAft>
                <a:spcPts val="0"/>
              </a:spcAft>
              <a:buNone/>
            </a:pPr>
            <a:r>
              <a:rPr lang="en" sz="6110">
                <a:solidFill>
                  <a:srgbClr val="FFFF00"/>
                </a:solidFill>
                <a:latin typeface="Arial"/>
                <a:ea typeface="Arial"/>
                <a:cs typeface="Arial"/>
                <a:sym typeface="Arial"/>
              </a:rPr>
              <a:t>We also realized the importance of maintaining a minimal margin for errors.</a:t>
            </a:r>
            <a:endParaRPr sz="6110">
              <a:solidFill>
                <a:srgbClr val="FFFF00"/>
              </a:solidFill>
              <a:latin typeface="Arial"/>
              <a:ea typeface="Arial"/>
              <a:cs typeface="Arial"/>
              <a:sym typeface="Arial"/>
            </a:endParaRPr>
          </a:p>
          <a:p>
            <a:pPr marL="0" lvl="0" indent="0" algn="l" rtl="0">
              <a:lnSpc>
                <a:spcPct val="103000"/>
              </a:lnSpc>
              <a:spcBef>
                <a:spcPts val="800"/>
              </a:spcBef>
              <a:spcAft>
                <a:spcPts val="0"/>
              </a:spcAft>
              <a:buNone/>
            </a:pPr>
            <a:r>
              <a:rPr lang="en" sz="6110">
                <a:solidFill>
                  <a:srgbClr val="FFFF00"/>
                </a:solidFill>
                <a:latin typeface="Arial"/>
                <a:ea typeface="Arial"/>
                <a:cs typeface="Arial"/>
                <a:sym typeface="Arial"/>
              </a:rPr>
              <a:t>During the development process we studied carefully and understood the criteria of implementation process.</a:t>
            </a:r>
            <a:endParaRPr sz="6110">
              <a:solidFill>
                <a:srgbClr val="FFFF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117875" y="128600"/>
            <a:ext cx="3214800" cy="407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INTRODUCTION:</a:t>
            </a:r>
            <a:endParaRPr b="0"/>
          </a:p>
        </p:txBody>
      </p:sp>
      <p:sp>
        <p:nvSpPr>
          <p:cNvPr id="96" name="Google Shape;96;p17"/>
          <p:cNvSpPr txBox="1">
            <a:spLocks noGrp="1"/>
          </p:cNvSpPr>
          <p:nvPr>
            <p:ph type="body" idx="1"/>
          </p:nvPr>
        </p:nvSpPr>
        <p:spPr>
          <a:xfrm>
            <a:off x="1800225" y="593275"/>
            <a:ext cx="7083000" cy="36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Hotel room booking applications is in charge of the hotel’s information and booking system in its entirety. The goal of this application was to cover all procedures that take place in residential hotels.</a:t>
            </a:r>
            <a:endParaRPr b="1"/>
          </a:p>
          <a:p>
            <a:pPr marL="0" lvl="0" indent="0" algn="l" rtl="0">
              <a:spcBef>
                <a:spcPts val="1600"/>
              </a:spcBef>
              <a:spcAft>
                <a:spcPts val="0"/>
              </a:spcAft>
              <a:buNone/>
            </a:pPr>
            <a:r>
              <a:rPr lang="en" b="1"/>
              <a:t>This online booking engine that enables guests to make secure online reservations through hotel websites while also assisting hotels in accepting bookings and collecting payments online.</a:t>
            </a:r>
            <a:endParaRPr b="1"/>
          </a:p>
          <a:p>
            <a:pPr marL="0" lvl="0" indent="0" algn="l" rtl="0">
              <a:spcBef>
                <a:spcPts val="1600"/>
              </a:spcBef>
              <a:spcAft>
                <a:spcPts val="0"/>
              </a:spcAft>
              <a:buNone/>
            </a:pPr>
            <a:endParaRPr b="1"/>
          </a:p>
          <a:p>
            <a:pPr marL="0" lvl="0" indent="0" algn="l" rtl="0">
              <a:spcBef>
                <a:spcPts val="1600"/>
              </a:spcBef>
              <a:spcAft>
                <a:spcPts val="1600"/>
              </a:spcAft>
              <a:buNone/>
            </a:pPr>
            <a:endParaRPr/>
          </a:p>
        </p:txBody>
      </p:sp>
      <p:sp>
        <p:nvSpPr>
          <p:cNvPr id="97" name="Google Shape;97;p17"/>
          <p:cNvSpPr txBox="1"/>
          <p:nvPr/>
        </p:nvSpPr>
        <p:spPr>
          <a:xfrm>
            <a:off x="1485900" y="31933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98" name="Google Shape;98;p17"/>
          <p:cNvPicPr preferRelativeResize="0"/>
          <p:nvPr/>
        </p:nvPicPr>
        <p:blipFill>
          <a:blip r:embed="rId3">
            <a:alphaModFix/>
          </a:blip>
          <a:stretch>
            <a:fillRect/>
          </a:stretch>
        </p:blipFill>
        <p:spPr>
          <a:xfrm>
            <a:off x="4093475" y="2978950"/>
            <a:ext cx="4136126" cy="176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ctrTitle"/>
          </p:nvPr>
        </p:nvSpPr>
        <p:spPr>
          <a:xfrm>
            <a:off x="107175" y="111250"/>
            <a:ext cx="4093200" cy="9960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3300" b="0">
                <a:solidFill>
                  <a:srgbClr val="EFEFEF"/>
                </a:solidFill>
                <a:latin typeface="Arial"/>
                <a:ea typeface="Arial"/>
                <a:cs typeface="Arial"/>
                <a:sym typeface="Arial"/>
              </a:rPr>
              <a:t>Features of project</a:t>
            </a:r>
            <a:endParaRPr sz="4500" b="0">
              <a:solidFill>
                <a:srgbClr val="EFEFEF"/>
              </a:solidFill>
            </a:endParaRPr>
          </a:p>
        </p:txBody>
      </p:sp>
      <p:sp>
        <p:nvSpPr>
          <p:cNvPr id="104" name="Google Shape;104;p18"/>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fontScale="85000" lnSpcReduction="20000"/>
          </a:bodyPr>
          <a:lstStyle/>
          <a:p>
            <a:pPr marL="0" lvl="0" indent="0" algn="l" rtl="0">
              <a:lnSpc>
                <a:spcPct val="103000"/>
              </a:lnSpc>
              <a:spcBef>
                <a:spcPts val="800"/>
              </a:spcBef>
              <a:spcAft>
                <a:spcPts val="0"/>
              </a:spcAft>
              <a:buNone/>
            </a:pPr>
            <a:r>
              <a:rPr lang="en" b="1">
                <a:solidFill>
                  <a:srgbClr val="F3F3F3"/>
                </a:solidFill>
                <a:latin typeface="Arial"/>
                <a:ea typeface="Arial"/>
                <a:cs typeface="Arial"/>
                <a:sym typeface="Arial"/>
              </a:rPr>
              <a:t>1.</a:t>
            </a:r>
            <a:r>
              <a:rPr lang="en" sz="1816" b="1">
                <a:solidFill>
                  <a:srgbClr val="FF9900"/>
                </a:solidFill>
                <a:latin typeface="Arial"/>
                <a:ea typeface="Arial"/>
                <a:cs typeface="Arial"/>
                <a:sym typeface="Arial"/>
              </a:rPr>
              <a:t>Manage Rooms Module</a:t>
            </a:r>
            <a:r>
              <a:rPr lang="en" sz="1816" b="1">
                <a:solidFill>
                  <a:srgbClr val="F3F3F3"/>
                </a:solidFill>
                <a:latin typeface="Arial"/>
                <a:ea typeface="Arial"/>
                <a:cs typeface="Arial"/>
                <a:sym typeface="Arial"/>
              </a:rPr>
              <a:t> </a:t>
            </a:r>
            <a:r>
              <a:rPr lang="en" b="1">
                <a:solidFill>
                  <a:srgbClr val="F3F3F3"/>
                </a:solidFill>
                <a:latin typeface="Arial"/>
                <a:ea typeface="Arial"/>
                <a:cs typeface="Arial"/>
                <a:sym typeface="Arial"/>
              </a:rPr>
              <a:t>– We can manage how many rooms are available or booked in this module.</a:t>
            </a:r>
            <a:endParaRPr b="1">
              <a:solidFill>
                <a:srgbClr val="F3F3F3"/>
              </a:solidFill>
              <a:latin typeface="Arial"/>
              <a:ea typeface="Arial"/>
              <a:cs typeface="Arial"/>
              <a:sym typeface="Arial"/>
            </a:endParaRPr>
          </a:p>
          <a:p>
            <a:pPr marL="0" lvl="0" indent="0" algn="l" rtl="0">
              <a:lnSpc>
                <a:spcPct val="103000"/>
              </a:lnSpc>
              <a:spcBef>
                <a:spcPts val="0"/>
              </a:spcBef>
              <a:spcAft>
                <a:spcPts val="0"/>
              </a:spcAft>
              <a:buNone/>
            </a:pPr>
            <a:r>
              <a:rPr lang="en" b="1">
                <a:solidFill>
                  <a:srgbClr val="F3F3F3"/>
                </a:solidFill>
                <a:latin typeface="Arial"/>
                <a:ea typeface="Arial"/>
                <a:cs typeface="Arial"/>
                <a:sym typeface="Arial"/>
              </a:rPr>
              <a:t>2.</a:t>
            </a:r>
            <a:r>
              <a:rPr lang="en" sz="1816" b="1">
                <a:solidFill>
                  <a:srgbClr val="FF9900"/>
                </a:solidFill>
                <a:latin typeface="Arial"/>
                <a:ea typeface="Arial"/>
                <a:cs typeface="Arial"/>
                <a:sym typeface="Arial"/>
              </a:rPr>
              <a:t>Check in Rooms Module</a:t>
            </a:r>
            <a:r>
              <a:rPr lang="en" sz="1816" b="1">
                <a:solidFill>
                  <a:srgbClr val="F3F3F3"/>
                </a:solidFill>
                <a:latin typeface="Arial"/>
                <a:ea typeface="Arial"/>
                <a:cs typeface="Arial"/>
                <a:sym typeface="Arial"/>
              </a:rPr>
              <a:t> </a:t>
            </a:r>
            <a:r>
              <a:rPr lang="en" b="1">
                <a:solidFill>
                  <a:srgbClr val="F3F3F3"/>
                </a:solidFill>
                <a:latin typeface="Arial"/>
                <a:ea typeface="Arial"/>
                <a:cs typeface="Arial"/>
                <a:sym typeface="Arial"/>
              </a:rPr>
              <a:t>– In this module, We can track the activity of the guests to check in the room.</a:t>
            </a:r>
            <a:endParaRPr b="1">
              <a:solidFill>
                <a:srgbClr val="F3F3F3"/>
              </a:solidFill>
              <a:latin typeface="Arial"/>
              <a:ea typeface="Arial"/>
              <a:cs typeface="Arial"/>
              <a:sym typeface="Arial"/>
            </a:endParaRPr>
          </a:p>
          <a:p>
            <a:pPr marL="0" lvl="0" indent="0" algn="l" rtl="0">
              <a:lnSpc>
                <a:spcPct val="180727"/>
              </a:lnSpc>
              <a:spcBef>
                <a:spcPts val="100"/>
              </a:spcBef>
              <a:spcAft>
                <a:spcPts val="0"/>
              </a:spcAft>
              <a:buNone/>
            </a:pPr>
            <a:r>
              <a:rPr lang="en" b="1">
                <a:solidFill>
                  <a:srgbClr val="F3F3F3"/>
                </a:solidFill>
                <a:latin typeface="Arial"/>
                <a:ea typeface="Arial"/>
                <a:cs typeface="Arial"/>
                <a:sym typeface="Arial"/>
              </a:rPr>
              <a:t>3.</a:t>
            </a:r>
            <a:r>
              <a:rPr lang="en" sz="1825" b="1">
                <a:solidFill>
                  <a:srgbClr val="FF9900"/>
                </a:solidFill>
                <a:latin typeface="Arial"/>
                <a:ea typeface="Arial"/>
                <a:cs typeface="Arial"/>
                <a:sym typeface="Arial"/>
              </a:rPr>
              <a:t>Check out Rooms Module</a:t>
            </a:r>
            <a:r>
              <a:rPr lang="en" b="1">
                <a:solidFill>
                  <a:srgbClr val="F3F3F3"/>
                </a:solidFill>
                <a:latin typeface="Arial"/>
                <a:ea typeface="Arial"/>
                <a:cs typeface="Arial"/>
                <a:sym typeface="Arial"/>
              </a:rPr>
              <a:t> – We can track the activity of the guests to check out the room in this module.</a:t>
            </a:r>
            <a:endParaRPr b="1">
              <a:solidFill>
                <a:srgbClr val="F3F3F3"/>
              </a:solidFill>
              <a:latin typeface="Arial"/>
              <a:ea typeface="Arial"/>
              <a:cs typeface="Arial"/>
              <a:sym typeface="Arial"/>
            </a:endParaRPr>
          </a:p>
          <a:p>
            <a:pPr marL="0" lvl="0" indent="0" algn="l" rtl="0">
              <a:lnSpc>
                <a:spcPct val="172727"/>
              </a:lnSpc>
              <a:spcBef>
                <a:spcPts val="0"/>
              </a:spcBef>
              <a:spcAft>
                <a:spcPts val="0"/>
              </a:spcAft>
              <a:buNone/>
            </a:pPr>
            <a:r>
              <a:rPr lang="en" b="1">
                <a:solidFill>
                  <a:srgbClr val="F3F3F3"/>
                </a:solidFill>
                <a:latin typeface="Arial"/>
                <a:ea typeface="Arial"/>
                <a:cs typeface="Arial"/>
                <a:sym typeface="Arial"/>
              </a:rPr>
              <a:t>4</a:t>
            </a:r>
            <a:r>
              <a:rPr lang="en" sz="1952" b="1">
                <a:solidFill>
                  <a:srgbClr val="F3F3F3"/>
                </a:solidFill>
                <a:latin typeface="Arial"/>
                <a:ea typeface="Arial"/>
                <a:cs typeface="Arial"/>
                <a:sym typeface="Arial"/>
              </a:rPr>
              <a:t>.</a:t>
            </a:r>
            <a:r>
              <a:rPr lang="en" sz="1835" b="1">
                <a:solidFill>
                  <a:srgbClr val="FF9900"/>
                </a:solidFill>
                <a:latin typeface="Arial"/>
                <a:ea typeface="Arial"/>
                <a:cs typeface="Arial"/>
                <a:sym typeface="Arial"/>
              </a:rPr>
              <a:t>Search Customer Module</a:t>
            </a:r>
            <a:r>
              <a:rPr lang="en" b="1">
                <a:solidFill>
                  <a:srgbClr val="F3F3F3"/>
                </a:solidFill>
                <a:latin typeface="Arial"/>
                <a:ea typeface="Arial"/>
                <a:cs typeface="Arial"/>
                <a:sym typeface="Arial"/>
              </a:rPr>
              <a:t> – We may use this to look up any customer</a:t>
            </a:r>
            <a:endParaRPr b="1">
              <a:solidFill>
                <a:srgbClr val="F3F3F3"/>
              </a:solidFill>
              <a:latin typeface="Arial"/>
              <a:ea typeface="Arial"/>
              <a:cs typeface="Arial"/>
              <a:sym typeface="Arial"/>
            </a:endParaRPr>
          </a:p>
          <a:p>
            <a:pPr marL="0" lvl="0" indent="0" algn="l" rtl="0">
              <a:lnSpc>
                <a:spcPct val="172727"/>
              </a:lnSpc>
              <a:spcBef>
                <a:spcPts val="0"/>
              </a:spcBef>
              <a:spcAft>
                <a:spcPts val="0"/>
              </a:spcAft>
              <a:buNone/>
            </a:pPr>
            <a:r>
              <a:rPr lang="en" b="1">
                <a:solidFill>
                  <a:srgbClr val="F3F3F3"/>
                </a:solidFill>
                <a:latin typeface="Arial"/>
                <a:ea typeface="Arial"/>
                <a:cs typeface="Arial"/>
                <a:sym typeface="Arial"/>
              </a:rPr>
              <a:t>or guest to see whether they are still available at the hotel.</a:t>
            </a:r>
            <a:endParaRPr b="1">
              <a:solidFill>
                <a:srgbClr val="F3F3F3"/>
              </a:solidFill>
              <a:latin typeface="Arial"/>
              <a:ea typeface="Arial"/>
              <a:cs typeface="Arial"/>
              <a:sym typeface="Arial"/>
            </a:endParaRPr>
          </a:p>
          <a:p>
            <a:pPr marL="0" lvl="0" indent="0" algn="l" rtl="0">
              <a:spcBef>
                <a:spcPts val="0"/>
              </a:spcBef>
              <a:spcAft>
                <a:spcPts val="1600"/>
              </a:spcAft>
              <a:buNone/>
            </a:pPr>
            <a:r>
              <a:rPr lang="en" sz="1835" b="1">
                <a:solidFill>
                  <a:srgbClr val="F3F3F3"/>
                </a:solidFill>
                <a:latin typeface="Arial"/>
                <a:ea typeface="Arial"/>
                <a:cs typeface="Arial"/>
                <a:sym typeface="Arial"/>
              </a:rPr>
              <a:t>5.</a:t>
            </a:r>
            <a:r>
              <a:rPr lang="en" sz="1717" b="1">
                <a:solidFill>
                  <a:srgbClr val="FF9900"/>
                </a:solidFill>
                <a:latin typeface="Arial"/>
                <a:ea typeface="Arial"/>
                <a:cs typeface="Arial"/>
                <a:sym typeface="Arial"/>
              </a:rPr>
              <a:t>Available Rooms Module </a:t>
            </a:r>
            <a:r>
              <a:rPr lang="en" b="1">
                <a:solidFill>
                  <a:srgbClr val="F3F3F3"/>
                </a:solidFill>
                <a:latin typeface="Arial"/>
                <a:ea typeface="Arial"/>
                <a:cs typeface="Arial"/>
                <a:sym typeface="Arial"/>
              </a:rPr>
              <a:t>– We will be able to book all of the available rooms.</a:t>
            </a:r>
            <a:endParaRPr b="1">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ctrTitle"/>
          </p:nvPr>
        </p:nvSpPr>
        <p:spPr>
          <a:xfrm>
            <a:off x="867950" y="325575"/>
            <a:ext cx="6947700" cy="392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300">
                <a:solidFill>
                  <a:srgbClr val="EFEFEF"/>
                </a:solidFill>
                <a:latin typeface="Arial"/>
                <a:ea typeface="Arial"/>
                <a:cs typeface="Arial"/>
                <a:sym typeface="Arial"/>
              </a:rPr>
              <a:t>Project Details and Technology</a:t>
            </a:r>
            <a:endParaRPr sz="3500">
              <a:solidFill>
                <a:srgbClr val="EFEFEF"/>
              </a:solidFill>
            </a:endParaRPr>
          </a:p>
        </p:txBody>
      </p:sp>
      <p:sp>
        <p:nvSpPr>
          <p:cNvPr id="110" name="Google Shape;110;p19"/>
          <p:cNvSpPr txBox="1">
            <a:spLocks noGrp="1"/>
          </p:cNvSpPr>
          <p:nvPr>
            <p:ph type="body" idx="1"/>
          </p:nvPr>
        </p:nvSpPr>
        <p:spPr>
          <a:xfrm>
            <a:off x="1146575" y="717975"/>
            <a:ext cx="7707300" cy="3807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422" b="1">
                <a:solidFill>
                  <a:srgbClr val="F1C232"/>
                </a:solidFill>
                <a:latin typeface="Arial"/>
                <a:ea typeface="Arial"/>
                <a:cs typeface="Arial"/>
                <a:sym typeface="Arial"/>
              </a:rPr>
              <a:t> </a:t>
            </a:r>
            <a:r>
              <a:rPr lang="en" sz="1822" b="1">
                <a:solidFill>
                  <a:srgbClr val="F1C232"/>
                </a:solidFill>
                <a:latin typeface="Arial"/>
                <a:ea typeface="Arial"/>
                <a:cs typeface="Arial"/>
                <a:sym typeface="Arial"/>
              </a:rPr>
              <a:t> PROJECT DETAILS</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Project Name:</a:t>
            </a:r>
            <a:endParaRPr sz="1822" b="1">
              <a:solidFill>
                <a:srgbClr val="F1C232"/>
              </a:solidFill>
              <a:latin typeface="Arial"/>
              <a:ea typeface="Arial"/>
              <a:cs typeface="Arial"/>
              <a:sym typeface="Arial"/>
            </a:endParaRPr>
          </a:p>
          <a:p>
            <a:pPr marL="76200" lvl="0" indent="0" algn="l" rtl="0">
              <a:lnSpc>
                <a:spcPct val="84000"/>
              </a:lnSpc>
              <a:spcBef>
                <a:spcPts val="0"/>
              </a:spcBef>
              <a:spcAft>
                <a:spcPts val="0"/>
              </a:spcAft>
              <a:buSzPts val="275"/>
              <a:buNone/>
            </a:pPr>
            <a:r>
              <a:rPr lang="en" sz="1822" b="1">
                <a:solidFill>
                  <a:srgbClr val="F1C232"/>
                </a:solidFill>
                <a:latin typeface="Arial"/>
                <a:ea typeface="Arial"/>
                <a:cs typeface="Arial"/>
                <a:sym typeface="Arial"/>
              </a:rPr>
              <a:t>Hotel room booking application Project using C++ and MySQL Database</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Project Platform:</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C++ console</a:t>
            </a:r>
            <a:endParaRPr sz="1822" b="1">
              <a:solidFill>
                <a:srgbClr val="F1C232"/>
              </a:solidFill>
              <a:latin typeface="Arial"/>
              <a:ea typeface="Arial"/>
              <a:cs typeface="Arial"/>
              <a:sym typeface="Arial"/>
            </a:endParaRPr>
          </a:p>
          <a:p>
            <a:pPr marL="76200" lvl="0" indent="0" algn="l" rtl="0">
              <a:lnSpc>
                <a:spcPct val="83000"/>
              </a:lnSpc>
              <a:spcBef>
                <a:spcPts val="0"/>
              </a:spcBef>
              <a:spcAft>
                <a:spcPts val="0"/>
              </a:spcAft>
              <a:buSzPts val="275"/>
              <a:buNone/>
            </a:pPr>
            <a:r>
              <a:rPr lang="en" sz="1822" b="1">
                <a:solidFill>
                  <a:srgbClr val="F1C232"/>
                </a:solidFill>
                <a:latin typeface="Arial"/>
                <a:ea typeface="Arial"/>
                <a:cs typeface="Arial"/>
                <a:sym typeface="Arial"/>
              </a:rPr>
              <a:t>Programming Language Used:</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C++ Programming Language</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IDE Tool:</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codeblocks</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Project Type:</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Console Application</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Database:</a:t>
            </a:r>
            <a:endParaRPr sz="1822" b="1">
              <a:solidFill>
                <a:srgbClr val="F1C232"/>
              </a:solidFill>
              <a:latin typeface="Arial"/>
              <a:ea typeface="Arial"/>
              <a:cs typeface="Arial"/>
              <a:sym typeface="Arial"/>
            </a:endParaRPr>
          </a:p>
          <a:p>
            <a:pPr marL="76200" lvl="0" indent="0" algn="l" rtl="0">
              <a:lnSpc>
                <a:spcPct val="95000"/>
              </a:lnSpc>
              <a:spcBef>
                <a:spcPts val="0"/>
              </a:spcBef>
              <a:spcAft>
                <a:spcPts val="0"/>
              </a:spcAft>
              <a:buSzPts val="275"/>
              <a:buNone/>
            </a:pPr>
            <a:r>
              <a:rPr lang="en" sz="1822" b="1">
                <a:solidFill>
                  <a:srgbClr val="F1C232"/>
                </a:solidFill>
                <a:latin typeface="Arial"/>
                <a:ea typeface="Arial"/>
                <a:cs typeface="Arial"/>
                <a:sym typeface="Arial"/>
              </a:rPr>
              <a:t>MySQL</a:t>
            </a:r>
            <a:endParaRPr sz="1822" b="1">
              <a:solidFill>
                <a:srgbClr val="F1C232"/>
              </a:solidFill>
              <a:latin typeface="Arial"/>
              <a:ea typeface="Arial"/>
              <a:cs typeface="Arial"/>
              <a:sym typeface="Arial"/>
            </a:endParaRPr>
          </a:p>
          <a:p>
            <a:pPr marL="0" lvl="0" indent="0" algn="l" rtl="0">
              <a:lnSpc>
                <a:spcPct val="95000"/>
              </a:lnSpc>
              <a:spcBef>
                <a:spcPts val="0"/>
              </a:spcBef>
              <a:spcAft>
                <a:spcPts val="1600"/>
              </a:spcAft>
              <a:buSzPts val="275"/>
              <a:buNone/>
            </a:pPr>
            <a:endParaRPr sz="400">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ctrTitle"/>
          </p:nvPr>
        </p:nvSpPr>
        <p:spPr>
          <a:xfrm>
            <a:off x="128600" y="160725"/>
            <a:ext cx="4443300" cy="6858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000" b="0">
                <a:solidFill>
                  <a:srgbClr val="EFEFEF"/>
                </a:solidFill>
                <a:latin typeface="Arial"/>
                <a:ea typeface="Arial"/>
                <a:cs typeface="Arial"/>
                <a:sym typeface="Arial"/>
              </a:rPr>
              <a:t> </a:t>
            </a:r>
            <a:r>
              <a:rPr lang="en" sz="2000">
                <a:solidFill>
                  <a:srgbClr val="EFEFEF"/>
                </a:solidFill>
                <a:latin typeface="Arial"/>
                <a:ea typeface="Arial"/>
                <a:cs typeface="Arial"/>
                <a:sym typeface="Arial"/>
              </a:rPr>
              <a:t>Background of the project</a:t>
            </a:r>
            <a:endParaRPr sz="3200">
              <a:solidFill>
                <a:srgbClr val="EFEFEF"/>
              </a:solidFill>
            </a:endParaRPr>
          </a:p>
        </p:txBody>
      </p:sp>
      <p:sp>
        <p:nvSpPr>
          <p:cNvPr id="116" name="Google Shape;116;p20"/>
          <p:cNvSpPr txBox="1">
            <a:spLocks noGrp="1"/>
          </p:cNvSpPr>
          <p:nvPr>
            <p:ph type="body" idx="1"/>
          </p:nvPr>
        </p:nvSpPr>
        <p:spPr>
          <a:xfrm>
            <a:off x="1766900" y="846525"/>
            <a:ext cx="6947700" cy="2743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1800" b="1">
              <a:solidFill>
                <a:srgbClr val="000000"/>
              </a:solidFill>
              <a:latin typeface="Arial"/>
              <a:ea typeface="Arial"/>
              <a:cs typeface="Arial"/>
              <a:sym typeface="Arial"/>
            </a:endParaRPr>
          </a:p>
          <a:p>
            <a:pPr marL="0" lvl="0" indent="0" algn="just" rtl="0">
              <a:lnSpc>
                <a:spcPct val="103000"/>
              </a:lnSpc>
              <a:spcBef>
                <a:spcPts val="800"/>
              </a:spcBef>
              <a:spcAft>
                <a:spcPts val="0"/>
              </a:spcAft>
              <a:buNone/>
            </a:pPr>
            <a:r>
              <a:rPr lang="en" sz="6128">
                <a:solidFill>
                  <a:srgbClr val="FF9900"/>
                </a:solidFill>
                <a:latin typeface="Arial"/>
                <a:ea typeface="Arial"/>
                <a:cs typeface="Arial"/>
                <a:sym typeface="Arial"/>
              </a:rPr>
              <a:t>“</a:t>
            </a:r>
            <a:r>
              <a:rPr lang="en" sz="7328">
                <a:solidFill>
                  <a:srgbClr val="FF9900"/>
                </a:solidFill>
                <a:latin typeface="Arial"/>
                <a:ea typeface="Arial"/>
                <a:cs typeface="Arial"/>
                <a:sym typeface="Arial"/>
              </a:rPr>
              <a:t>Hotel room booking application” is an online console application where users can access and check for available rooms, manage room, search customers, and check- in and check-out rooms.</a:t>
            </a:r>
            <a:endParaRPr sz="7328">
              <a:solidFill>
                <a:srgbClr val="FF9900"/>
              </a:solidFill>
              <a:latin typeface="Arial"/>
              <a:ea typeface="Arial"/>
              <a:cs typeface="Arial"/>
              <a:sym typeface="Arial"/>
            </a:endParaRPr>
          </a:p>
          <a:p>
            <a:pPr marL="0" lvl="0" indent="0" algn="l" rtl="0">
              <a:spcBef>
                <a:spcPts val="900"/>
              </a:spcBef>
              <a:spcAft>
                <a:spcPts val="0"/>
              </a:spcAft>
              <a:buNone/>
            </a:pPr>
            <a:r>
              <a:rPr lang="en" sz="7328">
                <a:solidFill>
                  <a:srgbClr val="FF9900"/>
                </a:solidFill>
                <a:latin typeface="Arial"/>
                <a:ea typeface="Arial"/>
                <a:cs typeface="Arial"/>
                <a:sym typeface="Arial"/>
              </a:rPr>
              <a:t>It is a 24/7 available portal where user can get all the available services.</a:t>
            </a:r>
            <a:endParaRPr sz="7328">
              <a:solidFill>
                <a:srgbClr val="FF9900"/>
              </a:solidFill>
              <a:latin typeface="Arial"/>
              <a:ea typeface="Arial"/>
              <a:cs typeface="Arial"/>
              <a:sym typeface="Arial"/>
            </a:endParaRPr>
          </a:p>
          <a:p>
            <a:pPr marL="0" lvl="0" indent="0" algn="l" rtl="0">
              <a:lnSpc>
                <a:spcPct val="103000"/>
              </a:lnSpc>
              <a:spcBef>
                <a:spcPts val="800"/>
              </a:spcBef>
              <a:spcAft>
                <a:spcPts val="0"/>
              </a:spcAft>
              <a:buNone/>
            </a:pPr>
            <a:r>
              <a:rPr lang="en" sz="7328">
                <a:solidFill>
                  <a:srgbClr val="FF9900"/>
                </a:solidFill>
                <a:latin typeface="Arial"/>
                <a:ea typeface="Arial"/>
                <a:cs typeface="Arial"/>
                <a:sym typeface="Arial"/>
              </a:rPr>
              <a:t>The guest’s personal details such as first Name, last name, address and Duration of visit (number of days) and phone number are entered during booking made. Users can perform room booking activities anytime and anywhere by accessing it via Internet.</a:t>
            </a:r>
            <a:endParaRPr sz="7328">
              <a:solidFill>
                <a:srgbClr val="FF9900"/>
              </a:solidFill>
              <a:latin typeface="Arial"/>
              <a:ea typeface="Arial"/>
              <a:cs typeface="Arial"/>
              <a:sym typeface="Arial"/>
            </a:endParaRPr>
          </a:p>
          <a:p>
            <a:pPr marL="0" lvl="0" indent="0" algn="l" rtl="0">
              <a:lnSpc>
                <a:spcPct val="103000"/>
              </a:lnSpc>
              <a:spcBef>
                <a:spcPts val="800"/>
              </a:spcBef>
              <a:spcAft>
                <a:spcPts val="0"/>
              </a:spcAft>
              <a:buNone/>
            </a:pPr>
            <a:r>
              <a:rPr lang="en" sz="7328">
                <a:solidFill>
                  <a:srgbClr val="FF9900"/>
                </a:solidFill>
                <a:latin typeface="Arial"/>
                <a:ea typeface="Arial"/>
                <a:cs typeface="Arial"/>
                <a:sym typeface="Arial"/>
              </a:rPr>
              <a:t>Customers can choose from a wide range of varieties as far as rooms are concerned like Deluxe/ Non deluxe suite/presidential suite, AC/Non-AC, Single/ Double comfort Based on the above criteria the rent per day will be decided.</a:t>
            </a:r>
            <a:endParaRPr sz="7328">
              <a:solidFill>
                <a:srgbClr val="FF9900"/>
              </a:solidFill>
              <a:latin typeface="Arial"/>
              <a:ea typeface="Arial"/>
              <a:cs typeface="Arial"/>
              <a:sym typeface="Arial"/>
            </a:endParaRPr>
          </a:p>
          <a:p>
            <a:pPr marL="0" lvl="0" indent="0" algn="l" rtl="0">
              <a:spcBef>
                <a:spcPts val="0"/>
              </a:spcBef>
              <a:spcAft>
                <a:spcPts val="1600"/>
              </a:spcAft>
              <a:buNone/>
            </a:pP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ctrTitle"/>
          </p:nvPr>
        </p:nvSpPr>
        <p:spPr>
          <a:xfrm flipH="1">
            <a:off x="246525" y="207525"/>
            <a:ext cx="5325600" cy="561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Proposed  system</a:t>
            </a:r>
            <a:endParaRPr/>
          </a:p>
        </p:txBody>
      </p:sp>
      <p:sp>
        <p:nvSpPr>
          <p:cNvPr id="122" name="Google Shape;122;p21"/>
          <p:cNvSpPr txBox="1">
            <a:spLocks noGrp="1"/>
          </p:cNvSpPr>
          <p:nvPr>
            <p:ph type="body" idx="1"/>
          </p:nvPr>
        </p:nvSpPr>
        <p:spPr>
          <a:xfrm>
            <a:off x="1189450" y="904025"/>
            <a:ext cx="7589400" cy="39159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3110" b="1">
                <a:solidFill>
                  <a:srgbClr val="EFEFEF"/>
                </a:solidFill>
                <a:latin typeface="Arial"/>
                <a:ea typeface="Arial"/>
                <a:cs typeface="Arial"/>
                <a:sym typeface="Arial"/>
              </a:rPr>
              <a:t>Hotel room Booking System Proposal</a:t>
            </a:r>
            <a:endParaRPr sz="3110" b="1">
              <a:solidFill>
                <a:srgbClr val="EFEFEF"/>
              </a:solidFill>
              <a:latin typeface="Arial"/>
              <a:ea typeface="Arial"/>
              <a:cs typeface="Arial"/>
              <a:sym typeface="Arial"/>
            </a:endParaRPr>
          </a:p>
          <a:p>
            <a:pPr marL="0" lvl="0" indent="0" algn="l" rtl="0">
              <a:lnSpc>
                <a:spcPct val="103000"/>
              </a:lnSpc>
              <a:spcBef>
                <a:spcPts val="800"/>
              </a:spcBef>
              <a:spcAft>
                <a:spcPts val="0"/>
              </a:spcAft>
              <a:buNone/>
            </a:pPr>
            <a:r>
              <a:rPr lang="en" sz="2910" b="1">
                <a:solidFill>
                  <a:srgbClr val="FF9900"/>
                </a:solidFill>
                <a:latin typeface="Arial"/>
                <a:ea typeface="Arial"/>
                <a:cs typeface="Arial"/>
                <a:sym typeface="Arial"/>
              </a:rPr>
              <a:t>This suggested system is concerned with the creation of a computerized database system to manage bookings for available rooms at different classes of luxury and details are stored so we can access required details of customers easily. This will replace the current manual system, which requires the users to be present at the time of booking through a manual process.</a:t>
            </a:r>
            <a:endParaRPr sz="2910" b="1">
              <a:solidFill>
                <a:srgbClr val="FF9900"/>
              </a:solidFill>
              <a:latin typeface="Arial"/>
              <a:ea typeface="Arial"/>
              <a:cs typeface="Arial"/>
              <a:sym typeface="Arial"/>
            </a:endParaRPr>
          </a:p>
          <a:p>
            <a:pPr marL="0" lvl="0" indent="0" algn="l" rtl="0">
              <a:spcBef>
                <a:spcPts val="900"/>
              </a:spcBef>
              <a:spcAft>
                <a:spcPts val="0"/>
              </a:spcAft>
              <a:buNone/>
            </a:pPr>
            <a:r>
              <a:rPr lang="en" sz="3110" b="1">
                <a:solidFill>
                  <a:srgbClr val="EFEFEF"/>
                </a:solidFill>
                <a:latin typeface="Arial"/>
                <a:ea typeface="Arial"/>
                <a:cs typeface="Arial"/>
                <a:sym typeface="Arial"/>
              </a:rPr>
              <a:t>How does this room booking application work?</a:t>
            </a:r>
            <a:endParaRPr sz="3110" b="1">
              <a:solidFill>
                <a:srgbClr val="EFEFEF"/>
              </a:solidFill>
              <a:latin typeface="Arial"/>
              <a:ea typeface="Arial"/>
              <a:cs typeface="Arial"/>
              <a:sym typeface="Arial"/>
            </a:endParaRPr>
          </a:p>
          <a:p>
            <a:pPr marL="0" lvl="0" indent="0" algn="l" rtl="0">
              <a:lnSpc>
                <a:spcPct val="103000"/>
              </a:lnSpc>
              <a:spcBef>
                <a:spcPts val="800"/>
              </a:spcBef>
              <a:spcAft>
                <a:spcPts val="0"/>
              </a:spcAft>
              <a:buNone/>
            </a:pPr>
            <a:r>
              <a:rPr lang="en" sz="2910" b="1">
                <a:solidFill>
                  <a:srgbClr val="FF9900"/>
                </a:solidFill>
                <a:latin typeface="Arial"/>
                <a:ea typeface="Arial"/>
                <a:cs typeface="Arial"/>
                <a:sym typeface="Arial"/>
              </a:rPr>
              <a:t>An online room booking application integrates processes for secure online reservations made through it. The booking engine will show your rates and availability in real time, and guests will be able to choose their dates and complete the reservation.</a:t>
            </a:r>
            <a:endParaRPr sz="2910" b="1">
              <a:solidFill>
                <a:srgbClr val="FF99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117875" y="454175"/>
            <a:ext cx="8511000" cy="44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600"/>
              </a:spcAft>
              <a:buNone/>
            </a:pPr>
            <a:r>
              <a:rPr lang="en" sz="2155">
                <a:solidFill>
                  <a:schemeClr val="lt1"/>
                </a:solidFill>
                <a:latin typeface="Lato"/>
                <a:ea typeface="Lato"/>
                <a:cs typeface="Lato"/>
                <a:sym typeface="Lato"/>
              </a:rPr>
              <a:t>Functionalities of application</a:t>
            </a:r>
            <a:r>
              <a:rPr lang="en" sz="1600">
                <a:solidFill>
                  <a:schemeClr val="lt1"/>
                </a:solidFill>
                <a:latin typeface="Lato"/>
                <a:ea typeface="Lato"/>
                <a:cs typeface="Lato"/>
                <a:sym typeface="Lato"/>
              </a:rPr>
              <a:t>:</a:t>
            </a:r>
            <a:endParaRPr/>
          </a:p>
        </p:txBody>
      </p:sp>
      <p:sp>
        <p:nvSpPr>
          <p:cNvPr id="128" name="Google Shape;128;p22"/>
          <p:cNvSpPr txBox="1">
            <a:spLocks noGrp="1"/>
          </p:cNvSpPr>
          <p:nvPr>
            <p:ph type="body" idx="1"/>
          </p:nvPr>
        </p:nvSpPr>
        <p:spPr>
          <a:xfrm>
            <a:off x="1884750" y="814400"/>
            <a:ext cx="6947700" cy="2068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endParaRPr sz="1679" b="1" u="sng">
              <a:solidFill>
                <a:srgbClr val="FF9900"/>
              </a:solidFill>
              <a:latin typeface="Arial"/>
              <a:ea typeface="Arial"/>
              <a:cs typeface="Arial"/>
              <a:sym typeface="Arial"/>
            </a:endParaRPr>
          </a:p>
          <a:p>
            <a:pPr marL="0" lvl="0" indent="0" algn="l" rtl="0">
              <a:lnSpc>
                <a:spcPct val="95000"/>
              </a:lnSpc>
              <a:spcBef>
                <a:spcPts val="1600"/>
              </a:spcBef>
              <a:spcAft>
                <a:spcPts val="0"/>
              </a:spcAft>
              <a:buSzPts val="1018"/>
              <a:buNone/>
            </a:pPr>
            <a:r>
              <a:rPr lang="en" sz="1679">
                <a:solidFill>
                  <a:srgbClr val="FF9900"/>
                </a:solidFill>
                <a:latin typeface="Arial"/>
                <a:ea typeface="Arial"/>
                <a:cs typeface="Arial"/>
                <a:sym typeface="Arial"/>
              </a:rPr>
              <a:t>·</a:t>
            </a:r>
            <a:r>
              <a:rPr lang="en" sz="1679" b="1">
                <a:solidFill>
                  <a:srgbClr val="FF9900"/>
                </a:solidFill>
                <a:latin typeface="Arial"/>
                <a:ea typeface="Arial"/>
                <a:cs typeface="Arial"/>
                <a:sym typeface="Arial"/>
              </a:rPr>
              <a:t>MAIN MENU</a:t>
            </a:r>
            <a:endParaRPr sz="1679" b="1">
              <a:solidFill>
                <a:srgbClr val="FF9900"/>
              </a:solidFill>
              <a:latin typeface="Arial"/>
              <a:ea typeface="Arial"/>
              <a:cs typeface="Arial"/>
              <a:sym typeface="Arial"/>
            </a:endParaRPr>
          </a:p>
          <a:p>
            <a:pPr marL="0" lvl="0" indent="0" algn="l" rtl="0">
              <a:lnSpc>
                <a:spcPct val="83000"/>
              </a:lnSpc>
              <a:spcBef>
                <a:spcPts val="800"/>
              </a:spcBef>
              <a:spcAft>
                <a:spcPts val="0"/>
              </a:spcAft>
              <a:buSzPts val="1018"/>
              <a:buNone/>
            </a:pPr>
            <a:r>
              <a:rPr lang="en" sz="1679">
                <a:solidFill>
                  <a:srgbClr val="FF9900"/>
                </a:solidFill>
                <a:latin typeface="Arial"/>
                <a:ea typeface="Arial"/>
                <a:cs typeface="Arial"/>
                <a:sym typeface="Arial"/>
              </a:rPr>
              <a:t>When you start the project from any compiler or by double-clicking the executable.exe file, you’ll see the image shown below is main screen window. In the image below, which is for system’s key features, which is that you can choose whether you want to manage rooms, check-in and check-out rooms, search customers, and available rooms.</a:t>
            </a:r>
            <a:endParaRPr sz="1679">
              <a:solidFill>
                <a:srgbClr val="FF9900"/>
              </a:solidFill>
              <a:latin typeface="Arial"/>
              <a:ea typeface="Arial"/>
              <a:cs typeface="Arial"/>
              <a:sym typeface="Arial"/>
            </a:endParaRPr>
          </a:p>
          <a:p>
            <a:pPr marL="0" lvl="0" indent="0" algn="l" rtl="0">
              <a:lnSpc>
                <a:spcPct val="95000"/>
              </a:lnSpc>
              <a:spcBef>
                <a:spcPts val="0"/>
              </a:spcBef>
              <a:spcAft>
                <a:spcPts val="1600"/>
              </a:spcAft>
              <a:buSzPts val="1018"/>
              <a:buNone/>
            </a:pPr>
            <a:endParaRPr sz="1480"/>
          </a:p>
        </p:txBody>
      </p:sp>
      <p:pic>
        <p:nvPicPr>
          <p:cNvPr id="129" name="Google Shape;129;p22"/>
          <p:cNvPicPr preferRelativeResize="0"/>
          <p:nvPr/>
        </p:nvPicPr>
        <p:blipFill>
          <a:blip r:embed="rId3">
            <a:alphaModFix/>
          </a:blip>
          <a:stretch>
            <a:fillRect/>
          </a:stretch>
        </p:blipFill>
        <p:spPr>
          <a:xfrm>
            <a:off x="2742375" y="3229950"/>
            <a:ext cx="5964524" cy="191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ctrTitle"/>
          </p:nvPr>
        </p:nvSpPr>
        <p:spPr>
          <a:xfrm>
            <a:off x="245250" y="310750"/>
            <a:ext cx="6947700" cy="7716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300" b="0">
                <a:solidFill>
                  <a:srgbClr val="EFEFEF"/>
                </a:solidFill>
                <a:latin typeface="Arial"/>
                <a:ea typeface="Arial"/>
                <a:cs typeface="Arial"/>
                <a:sym typeface="Arial"/>
              </a:rPr>
              <a:t>·</a:t>
            </a:r>
            <a:r>
              <a:rPr lang="en" sz="2300">
                <a:solidFill>
                  <a:srgbClr val="EFEFEF"/>
                </a:solidFill>
                <a:latin typeface="Arial"/>
                <a:ea typeface="Arial"/>
                <a:cs typeface="Arial"/>
                <a:sym typeface="Arial"/>
              </a:rPr>
              <a:t>SELECTING A SERVICE NEEDED</a:t>
            </a:r>
            <a:endParaRPr sz="3700">
              <a:solidFill>
                <a:srgbClr val="EFEFEF"/>
              </a:solidFill>
            </a:endParaRPr>
          </a:p>
        </p:txBody>
      </p:sp>
      <p:sp>
        <p:nvSpPr>
          <p:cNvPr id="135" name="Google Shape;135;p23"/>
          <p:cNvSpPr txBox="1">
            <a:spLocks noGrp="1"/>
          </p:cNvSpPr>
          <p:nvPr>
            <p:ph type="body" idx="1"/>
          </p:nvPr>
        </p:nvSpPr>
        <p:spPr>
          <a:xfrm>
            <a:off x="298825" y="760825"/>
            <a:ext cx="6947700" cy="161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solidFill>
                <a:srgbClr val="000000"/>
              </a:solidFill>
              <a:latin typeface="Arial"/>
              <a:ea typeface="Arial"/>
              <a:cs typeface="Arial"/>
              <a:sym typeface="Arial"/>
            </a:endParaRPr>
          </a:p>
          <a:p>
            <a:pPr marL="0" lvl="0" indent="0" algn="l" rtl="0">
              <a:lnSpc>
                <a:spcPct val="103000"/>
              </a:lnSpc>
              <a:spcBef>
                <a:spcPts val="800"/>
              </a:spcBef>
              <a:spcAft>
                <a:spcPts val="0"/>
              </a:spcAft>
              <a:buNone/>
            </a:pPr>
            <a:r>
              <a:rPr lang="en">
                <a:solidFill>
                  <a:srgbClr val="FF9900"/>
                </a:solidFill>
                <a:latin typeface="Arial"/>
                <a:ea typeface="Arial"/>
                <a:cs typeface="Arial"/>
                <a:sym typeface="Arial"/>
              </a:rPr>
              <a:t>1.Manage Rooms – We can manage how many rooms are available or booked in this module and we have an option of modifying rooms as our requirements.</a:t>
            </a:r>
            <a:endParaRPr>
              <a:solidFill>
                <a:srgbClr val="FF9900"/>
              </a:solidFill>
              <a:latin typeface="Arial"/>
              <a:ea typeface="Arial"/>
              <a:cs typeface="Arial"/>
              <a:sym typeface="Arial"/>
            </a:endParaRPr>
          </a:p>
          <a:p>
            <a:pPr marL="0" lvl="0" indent="0" algn="l" rtl="0">
              <a:spcBef>
                <a:spcPts val="0"/>
              </a:spcBef>
              <a:spcAft>
                <a:spcPts val="1600"/>
              </a:spcAft>
              <a:buNone/>
            </a:pPr>
            <a:endParaRPr/>
          </a:p>
        </p:txBody>
      </p:sp>
      <p:pic>
        <p:nvPicPr>
          <p:cNvPr id="136" name="Google Shape;136;p23"/>
          <p:cNvPicPr preferRelativeResize="0"/>
          <p:nvPr/>
        </p:nvPicPr>
        <p:blipFill>
          <a:blip r:embed="rId3">
            <a:alphaModFix/>
          </a:blip>
          <a:stretch>
            <a:fillRect/>
          </a:stretch>
        </p:blipFill>
        <p:spPr>
          <a:xfrm>
            <a:off x="245250" y="1950250"/>
            <a:ext cx="4212450" cy="3152299"/>
          </a:xfrm>
          <a:prstGeom prst="rect">
            <a:avLst/>
          </a:prstGeom>
          <a:noFill/>
          <a:ln>
            <a:noFill/>
          </a:ln>
        </p:spPr>
      </p:pic>
      <p:pic>
        <p:nvPicPr>
          <p:cNvPr id="137" name="Google Shape;137;p23"/>
          <p:cNvPicPr preferRelativeResize="0"/>
          <p:nvPr/>
        </p:nvPicPr>
        <p:blipFill>
          <a:blip r:embed="rId4">
            <a:alphaModFix/>
          </a:blip>
          <a:stretch>
            <a:fillRect/>
          </a:stretch>
        </p:blipFill>
        <p:spPr>
          <a:xfrm>
            <a:off x="4572000" y="1950250"/>
            <a:ext cx="4466025" cy="3193250"/>
          </a:xfrm>
          <a:prstGeom prst="rect">
            <a:avLst/>
          </a:prstGeom>
          <a:noFill/>
          <a:ln>
            <a:noFill/>
          </a:ln>
        </p:spPr>
      </p:pic>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1217</Words>
  <Application>Microsoft Office PowerPoint</Application>
  <PresentationFormat>On-screen Show (16:9)</PresentationFormat>
  <Paragraphs>107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Lato</vt:lpstr>
      <vt:lpstr>Times New Roman</vt:lpstr>
      <vt:lpstr>Playfair Display</vt:lpstr>
      <vt:lpstr>Blue &amp; Gold</vt:lpstr>
      <vt:lpstr>iPRIMED Education Solutions Private Limited </vt:lpstr>
      <vt:lpstr>ABSTRACT   </vt:lpstr>
      <vt:lpstr>INTRODUCTION:</vt:lpstr>
      <vt:lpstr>Features of project</vt:lpstr>
      <vt:lpstr>Project Details and Technology</vt:lpstr>
      <vt:lpstr> Background of the project</vt:lpstr>
      <vt:lpstr>Proposed  system</vt:lpstr>
      <vt:lpstr>Functionalities of application:</vt:lpstr>
      <vt:lpstr>·SELECTING A SERVICE NEEDED</vt:lpstr>
      <vt:lpstr>2.Check in Rooms – In this module, we can track the activity of the guests to check in the room. </vt:lpstr>
      <vt:lpstr>Check out Rooms – We can track the activity of the guests to check out the room in this module. </vt:lpstr>
      <vt:lpstr>4.Search Customer Module – We may use this to look up any customer or guest to see whether they are still available at the hotel. </vt:lpstr>
      <vt:lpstr>5.Available Rooms– We will be able to book all of the available rooms</vt:lpstr>
      <vt:lpstr> Goals of the project:</vt:lpstr>
      <vt:lpstr> Problems statement</vt:lpstr>
      <vt:lpstr>Users of the project</vt:lpstr>
      <vt:lpstr> Requirements</vt:lpstr>
      <vt:lpstr>UML Diagram </vt:lpstr>
      <vt:lpstr>Database design</vt:lpstr>
      <vt:lpstr>·User-case diagram </vt:lpstr>
      <vt:lpstr>·Admin-case diagram </vt:lpstr>
      <vt:lpstr>Architecture diagram</vt:lpstr>
      <vt:lpstr>System 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iPRIMED Education Solutions Private Limited </dc:title>
  <dc:creator>Sudhanva</dc:creator>
  <cp:lastModifiedBy>SUDHANVA K S</cp:lastModifiedBy>
  <cp:revision>1</cp:revision>
  <dcterms:modified xsi:type="dcterms:W3CDTF">2022-05-09T05:52:04Z</dcterms:modified>
</cp:coreProperties>
</file>