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013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487545" y="1021461"/>
            <a:ext cx="3216909" cy="701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spc="-15" dirty="0"/>
              <a:t>Edunet</a:t>
            </a:r>
            <a:r>
              <a:rPr spc="65" dirty="0"/>
              <a:t> </a:t>
            </a:r>
            <a:r>
              <a:rPr spc="-20" dirty="0"/>
              <a:t>Foundation.</a:t>
            </a:r>
            <a:r>
              <a:rPr spc="85" dirty="0"/>
              <a:t> </a:t>
            </a:r>
            <a:r>
              <a:rPr spc="-5" dirty="0"/>
              <a:t>All</a:t>
            </a:r>
            <a:r>
              <a:rPr spc="-35" dirty="0"/>
              <a:t> </a:t>
            </a:r>
            <a:r>
              <a:rPr spc="-10" dirty="0"/>
              <a:t>rights</a:t>
            </a:r>
            <a:r>
              <a:rPr spc="7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spc="-15" dirty="0"/>
              <a:t>Edunet</a:t>
            </a:r>
            <a:r>
              <a:rPr spc="65" dirty="0"/>
              <a:t> </a:t>
            </a:r>
            <a:r>
              <a:rPr spc="-20" dirty="0"/>
              <a:t>Foundation.</a:t>
            </a:r>
            <a:r>
              <a:rPr spc="85" dirty="0"/>
              <a:t> </a:t>
            </a:r>
            <a:r>
              <a:rPr spc="-5" dirty="0"/>
              <a:t>All</a:t>
            </a:r>
            <a:r>
              <a:rPr spc="-35" dirty="0"/>
              <a:t> </a:t>
            </a:r>
            <a:r>
              <a:rPr spc="-10" dirty="0"/>
              <a:t>rights</a:t>
            </a:r>
            <a:r>
              <a:rPr spc="7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spc="-15" dirty="0"/>
              <a:t>Edunet</a:t>
            </a:r>
            <a:r>
              <a:rPr spc="65" dirty="0"/>
              <a:t> </a:t>
            </a:r>
            <a:r>
              <a:rPr spc="-20" dirty="0"/>
              <a:t>Foundation.</a:t>
            </a:r>
            <a:r>
              <a:rPr spc="85" dirty="0"/>
              <a:t> </a:t>
            </a:r>
            <a:r>
              <a:rPr spc="-5" dirty="0"/>
              <a:t>All</a:t>
            </a:r>
            <a:r>
              <a:rPr spc="-35" dirty="0"/>
              <a:t> </a:t>
            </a:r>
            <a:r>
              <a:rPr spc="-10" dirty="0"/>
              <a:t>rights</a:t>
            </a:r>
            <a:r>
              <a:rPr spc="7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spc="-15" dirty="0"/>
              <a:t>Edunet</a:t>
            </a:r>
            <a:r>
              <a:rPr spc="65" dirty="0"/>
              <a:t> </a:t>
            </a:r>
            <a:r>
              <a:rPr spc="-20" dirty="0"/>
              <a:t>Foundation.</a:t>
            </a:r>
            <a:r>
              <a:rPr spc="85" dirty="0"/>
              <a:t> </a:t>
            </a:r>
            <a:r>
              <a:rPr spc="-5" dirty="0"/>
              <a:t>All</a:t>
            </a:r>
            <a:r>
              <a:rPr spc="-35" dirty="0"/>
              <a:t> </a:t>
            </a:r>
            <a:r>
              <a:rPr spc="-10" dirty="0"/>
              <a:t>rights</a:t>
            </a:r>
            <a:r>
              <a:rPr spc="7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spc="-15" dirty="0"/>
              <a:t>Edunet</a:t>
            </a:r>
            <a:r>
              <a:rPr spc="65" dirty="0"/>
              <a:t> </a:t>
            </a:r>
            <a:r>
              <a:rPr spc="-20" dirty="0"/>
              <a:t>Foundation.</a:t>
            </a:r>
            <a:r>
              <a:rPr spc="85" dirty="0"/>
              <a:t> </a:t>
            </a:r>
            <a:r>
              <a:rPr spc="-5" dirty="0"/>
              <a:t>All</a:t>
            </a:r>
            <a:r>
              <a:rPr spc="-35" dirty="0"/>
              <a:t> </a:t>
            </a:r>
            <a:r>
              <a:rPr spc="-10" dirty="0"/>
              <a:t>rights</a:t>
            </a:r>
            <a:r>
              <a:rPr spc="7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1691617" cy="685799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76225" y="285750"/>
            <a:ext cx="1990725" cy="4191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277475" y="228600"/>
            <a:ext cx="1647825" cy="5334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324350" y="285750"/>
            <a:ext cx="1133475" cy="41910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515225" y="133350"/>
            <a:ext cx="714375" cy="71437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13884" y="2717418"/>
            <a:ext cx="3364230" cy="701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68972" y="2098611"/>
            <a:ext cx="10854055" cy="220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017515" y="6608841"/>
            <a:ext cx="258762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spc="-15" dirty="0"/>
              <a:t>Edunet</a:t>
            </a:r>
            <a:r>
              <a:rPr spc="65" dirty="0"/>
              <a:t> </a:t>
            </a:r>
            <a:r>
              <a:rPr spc="-20" dirty="0"/>
              <a:t>Foundation.</a:t>
            </a:r>
            <a:r>
              <a:rPr spc="85" dirty="0"/>
              <a:t> </a:t>
            </a:r>
            <a:r>
              <a:rPr spc="-5" dirty="0"/>
              <a:t>All</a:t>
            </a:r>
            <a:r>
              <a:rPr spc="-35" dirty="0"/>
              <a:t> </a:t>
            </a:r>
            <a:r>
              <a:rPr spc="-10" dirty="0"/>
              <a:t>rights</a:t>
            </a:r>
            <a:r>
              <a:rPr spc="7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lakshmi25npathi/imdb-dataset-of-50k-movie-reviews?resource=download" TargetMode="External"/><Relationship Id="rId2" Type="http://schemas.openxmlformats.org/officeDocument/2006/relationships/hyperlink" Target="https://www.kaggle.com/datasets/lakshmi25npathi/imdb-dataset-of-50k-movie-reviews?resourc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DHAR-SHAN-B/au91762112098sudharshan" TargetMode="External"/><Relationship Id="rId2" Type="http://schemas.openxmlformats.org/officeDocument/2006/relationships/hyperlink" Target="Microsoft%20Edge.lnk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5170" y="713993"/>
            <a:ext cx="874585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65" dirty="0">
                <a:solidFill>
                  <a:srgbClr val="2E5496"/>
                </a:solidFill>
              </a:rPr>
              <a:t>T</a:t>
            </a:r>
            <a:r>
              <a:rPr sz="3200" spc="35" dirty="0">
                <a:solidFill>
                  <a:srgbClr val="2E5496"/>
                </a:solidFill>
              </a:rPr>
              <a:t>S</a:t>
            </a:r>
            <a:r>
              <a:rPr sz="3200" spc="45" dirty="0">
                <a:solidFill>
                  <a:srgbClr val="2E5496"/>
                </a:solidFill>
              </a:rPr>
              <a:t>P</a:t>
            </a:r>
            <a:r>
              <a:rPr sz="3200" spc="10" dirty="0">
                <a:solidFill>
                  <a:srgbClr val="2E5496"/>
                </a:solidFill>
              </a:rPr>
              <a:t>-</a:t>
            </a:r>
            <a:r>
              <a:rPr sz="3200" spc="-315" dirty="0">
                <a:solidFill>
                  <a:srgbClr val="2E5496"/>
                </a:solidFill>
              </a:rPr>
              <a:t> </a:t>
            </a:r>
            <a:r>
              <a:rPr sz="3200" spc="15" dirty="0">
                <a:solidFill>
                  <a:srgbClr val="2E5496"/>
                </a:solidFill>
              </a:rPr>
              <a:t>AI</a:t>
            </a:r>
            <a:r>
              <a:rPr sz="3200" spc="5" dirty="0">
                <a:solidFill>
                  <a:srgbClr val="2E5496"/>
                </a:solidFill>
              </a:rPr>
              <a:t> </a:t>
            </a:r>
            <a:r>
              <a:rPr sz="3200" spc="105" dirty="0">
                <a:solidFill>
                  <a:srgbClr val="2E5496"/>
                </a:solidFill>
              </a:rPr>
              <a:t>M</a:t>
            </a:r>
            <a:r>
              <a:rPr sz="3200" spc="15" dirty="0">
                <a:solidFill>
                  <a:srgbClr val="2E5496"/>
                </a:solidFill>
              </a:rPr>
              <a:t>L</a:t>
            </a:r>
            <a:r>
              <a:rPr sz="3200" spc="-240" dirty="0">
                <a:solidFill>
                  <a:srgbClr val="2E5496"/>
                </a:solidFill>
              </a:rPr>
              <a:t> </a:t>
            </a:r>
            <a:r>
              <a:rPr sz="3200" spc="-10" dirty="0">
                <a:solidFill>
                  <a:srgbClr val="2E5496"/>
                </a:solidFill>
              </a:rPr>
              <a:t>Fund</a:t>
            </a:r>
            <a:r>
              <a:rPr sz="3200" spc="15" dirty="0">
                <a:solidFill>
                  <a:srgbClr val="2E5496"/>
                </a:solidFill>
              </a:rPr>
              <a:t>a</a:t>
            </a:r>
            <a:r>
              <a:rPr sz="3200" spc="5" dirty="0">
                <a:solidFill>
                  <a:srgbClr val="2E5496"/>
                </a:solidFill>
              </a:rPr>
              <a:t>m</a:t>
            </a:r>
            <a:r>
              <a:rPr sz="3200" spc="15" dirty="0">
                <a:solidFill>
                  <a:srgbClr val="2E5496"/>
                </a:solidFill>
              </a:rPr>
              <a:t>e</a:t>
            </a:r>
            <a:r>
              <a:rPr sz="3200" spc="-5" dirty="0">
                <a:solidFill>
                  <a:srgbClr val="2E5496"/>
                </a:solidFill>
              </a:rPr>
              <a:t>n</a:t>
            </a:r>
            <a:r>
              <a:rPr sz="3200" spc="-20" dirty="0">
                <a:solidFill>
                  <a:srgbClr val="2E5496"/>
                </a:solidFill>
              </a:rPr>
              <a:t>t</a:t>
            </a:r>
            <a:r>
              <a:rPr sz="3200" spc="10" dirty="0">
                <a:solidFill>
                  <a:srgbClr val="2E5496"/>
                </a:solidFill>
              </a:rPr>
              <a:t>als</a:t>
            </a:r>
            <a:r>
              <a:rPr sz="3200" spc="-60" dirty="0">
                <a:solidFill>
                  <a:srgbClr val="2E5496"/>
                </a:solidFill>
              </a:rPr>
              <a:t> </a:t>
            </a:r>
            <a:r>
              <a:rPr sz="3200" spc="-20" dirty="0">
                <a:solidFill>
                  <a:srgbClr val="2E5496"/>
                </a:solidFill>
              </a:rPr>
              <a:t>(</a:t>
            </a:r>
            <a:r>
              <a:rPr sz="3200" spc="15" dirty="0">
                <a:solidFill>
                  <a:srgbClr val="2E5496"/>
                </a:solidFill>
              </a:rPr>
              <a:t>Ca</a:t>
            </a:r>
            <a:r>
              <a:rPr sz="3200" spc="-10" dirty="0">
                <a:solidFill>
                  <a:srgbClr val="2E5496"/>
                </a:solidFill>
              </a:rPr>
              <a:t>p</a:t>
            </a:r>
            <a:r>
              <a:rPr sz="3200" spc="15" dirty="0">
                <a:solidFill>
                  <a:srgbClr val="2E5496"/>
                </a:solidFill>
              </a:rPr>
              <a:t>s</a:t>
            </a:r>
            <a:r>
              <a:rPr sz="3200" spc="-20" dirty="0">
                <a:solidFill>
                  <a:srgbClr val="2E5496"/>
                </a:solidFill>
              </a:rPr>
              <a:t>t</a:t>
            </a:r>
            <a:r>
              <a:rPr sz="3200" spc="-10" dirty="0">
                <a:solidFill>
                  <a:srgbClr val="2E5496"/>
                </a:solidFill>
              </a:rPr>
              <a:t>on</a:t>
            </a:r>
            <a:r>
              <a:rPr sz="3200" spc="15" dirty="0">
                <a:solidFill>
                  <a:srgbClr val="2E5496"/>
                </a:solidFill>
              </a:rPr>
              <a:t>e</a:t>
            </a:r>
            <a:r>
              <a:rPr sz="3200" spc="-60" dirty="0">
                <a:solidFill>
                  <a:srgbClr val="2E5496"/>
                </a:solidFill>
              </a:rPr>
              <a:t> </a:t>
            </a:r>
            <a:r>
              <a:rPr sz="3200" spc="35" dirty="0">
                <a:solidFill>
                  <a:srgbClr val="2E5496"/>
                </a:solidFill>
              </a:rPr>
              <a:t>P</a:t>
            </a:r>
            <a:r>
              <a:rPr sz="3200" spc="25" dirty="0">
                <a:solidFill>
                  <a:srgbClr val="2E5496"/>
                </a:solidFill>
              </a:rPr>
              <a:t>r</a:t>
            </a:r>
            <a:r>
              <a:rPr sz="3200" spc="-10" dirty="0">
                <a:solidFill>
                  <a:srgbClr val="2E5496"/>
                </a:solidFill>
              </a:rPr>
              <a:t>o</a:t>
            </a:r>
            <a:r>
              <a:rPr sz="3200" spc="10" dirty="0">
                <a:solidFill>
                  <a:srgbClr val="2E5496"/>
                </a:solidFill>
              </a:rPr>
              <a:t>je</a:t>
            </a:r>
            <a:r>
              <a:rPr sz="3200" spc="20" dirty="0">
                <a:solidFill>
                  <a:srgbClr val="2E5496"/>
                </a:solidFill>
              </a:rPr>
              <a:t>c</a:t>
            </a:r>
            <a:r>
              <a:rPr sz="3200" spc="-25" dirty="0">
                <a:solidFill>
                  <a:srgbClr val="2E5496"/>
                </a:solidFill>
              </a:rPr>
              <a:t>t</a:t>
            </a:r>
            <a:r>
              <a:rPr sz="3200" spc="5" dirty="0">
                <a:solidFill>
                  <a:srgbClr val="2E5496"/>
                </a:solidFill>
              </a:rPr>
              <a:t>)</a:t>
            </a:r>
            <a:endParaRPr sz="32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spc="-15" dirty="0"/>
              <a:t>Edunet</a:t>
            </a:r>
            <a:r>
              <a:rPr spc="65" dirty="0"/>
              <a:t> </a:t>
            </a:r>
            <a:r>
              <a:rPr spc="-20" dirty="0"/>
              <a:t>Foundation.</a:t>
            </a:r>
            <a:r>
              <a:rPr spc="85" dirty="0"/>
              <a:t> </a:t>
            </a:r>
            <a:r>
              <a:rPr spc="-5" dirty="0"/>
              <a:t>All</a:t>
            </a:r>
            <a:r>
              <a:rPr spc="-35" dirty="0"/>
              <a:t> </a:t>
            </a:r>
            <a:r>
              <a:rPr spc="-10" dirty="0"/>
              <a:t>rights</a:t>
            </a:r>
            <a:r>
              <a:rPr spc="7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04035" y="1340167"/>
            <a:ext cx="8831580" cy="3457357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870200" marR="975994" indent="-2459355">
              <a:lnSpc>
                <a:spcPts val="5180"/>
              </a:lnSpc>
              <a:spcBef>
                <a:spcPts val="760"/>
              </a:spcBef>
            </a:pPr>
            <a:r>
              <a:rPr sz="4800" b="1" spc="5" dirty="0">
                <a:solidFill>
                  <a:srgbClr val="4471C4"/>
                </a:solidFill>
                <a:latin typeface="Arial"/>
                <a:cs typeface="Arial"/>
              </a:rPr>
              <a:t>SENTIMENT</a:t>
            </a:r>
            <a:r>
              <a:rPr sz="4800" b="1" spc="-320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4800" b="1" spc="-80" dirty="0">
                <a:solidFill>
                  <a:srgbClr val="4471C4"/>
                </a:solidFill>
                <a:latin typeface="Arial"/>
                <a:cs typeface="Arial"/>
              </a:rPr>
              <a:t>ANALYSIS</a:t>
            </a:r>
            <a:r>
              <a:rPr sz="4800" b="1" spc="-70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4800" b="1" spc="-45" dirty="0">
                <a:solidFill>
                  <a:srgbClr val="4471C4"/>
                </a:solidFill>
                <a:latin typeface="Arial"/>
                <a:cs typeface="Arial"/>
              </a:rPr>
              <a:t>AI </a:t>
            </a:r>
            <a:r>
              <a:rPr sz="4800" b="1" spc="-1320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4800" b="1" spc="20" dirty="0">
                <a:solidFill>
                  <a:srgbClr val="4471C4"/>
                </a:solidFill>
                <a:latin typeface="Arial"/>
                <a:cs typeface="Arial"/>
              </a:rPr>
              <a:t>SYSTEM</a:t>
            </a:r>
            <a:endParaRPr sz="4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290"/>
              </a:spcBef>
            </a:pPr>
            <a:r>
              <a:rPr sz="2000" b="1" spc="15" dirty="0">
                <a:solidFill>
                  <a:srgbClr val="2E5496"/>
                </a:solidFill>
                <a:latin typeface="Arial"/>
                <a:cs typeface="Arial"/>
              </a:rPr>
              <a:t>P</a:t>
            </a:r>
            <a:r>
              <a:rPr sz="2000" b="1" spc="40" dirty="0">
                <a:solidFill>
                  <a:srgbClr val="2E5496"/>
                </a:solidFill>
                <a:latin typeface="Arial"/>
                <a:cs typeface="Arial"/>
              </a:rPr>
              <a:t>r</a:t>
            </a:r>
            <a:r>
              <a:rPr sz="2000" b="1" spc="15" dirty="0">
                <a:solidFill>
                  <a:srgbClr val="2E5496"/>
                </a:solidFill>
                <a:latin typeface="Arial"/>
                <a:cs typeface="Arial"/>
              </a:rPr>
              <a:t>es</a:t>
            </a:r>
            <a:r>
              <a:rPr sz="2000" b="1" spc="5" dirty="0">
                <a:solidFill>
                  <a:srgbClr val="2E5496"/>
                </a:solidFill>
                <a:latin typeface="Arial"/>
                <a:cs typeface="Arial"/>
              </a:rPr>
              <a:t>e</a:t>
            </a:r>
            <a:r>
              <a:rPr sz="2000" b="1" spc="45" dirty="0">
                <a:solidFill>
                  <a:srgbClr val="2E5496"/>
                </a:solidFill>
                <a:latin typeface="Arial"/>
                <a:cs typeface="Arial"/>
              </a:rPr>
              <a:t>n</a:t>
            </a:r>
            <a:r>
              <a:rPr sz="2000" b="1" spc="10" dirty="0">
                <a:solidFill>
                  <a:srgbClr val="2E5496"/>
                </a:solidFill>
                <a:latin typeface="Arial"/>
                <a:cs typeface="Arial"/>
              </a:rPr>
              <a:t>ted</a:t>
            </a:r>
            <a:r>
              <a:rPr sz="2000" b="1" spc="-150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00" b="1" spc="45" dirty="0">
                <a:solidFill>
                  <a:srgbClr val="2E5496"/>
                </a:solidFill>
                <a:latin typeface="Arial"/>
                <a:cs typeface="Arial"/>
              </a:rPr>
              <a:t>B</a:t>
            </a:r>
            <a:r>
              <a:rPr sz="2000" b="1" spc="10" dirty="0">
                <a:solidFill>
                  <a:srgbClr val="2E5496"/>
                </a:solidFill>
                <a:latin typeface="Arial"/>
                <a:cs typeface="Arial"/>
              </a:rPr>
              <a:t>y:</a:t>
            </a:r>
            <a:endParaRPr lang="en-IN"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290"/>
              </a:spcBef>
            </a:pPr>
            <a:r>
              <a:rPr lang="en-IN" sz="2000" b="1" spc="15" dirty="0">
                <a:solidFill>
                  <a:srgbClr val="2E5496"/>
                </a:solidFill>
                <a:latin typeface="Arial"/>
                <a:cs typeface="Arial"/>
              </a:rPr>
              <a:t>SUDHARSHAN B</a:t>
            </a:r>
            <a:r>
              <a:rPr sz="2000" b="1" spc="15" dirty="0">
                <a:solidFill>
                  <a:srgbClr val="2E5496"/>
                </a:solidFill>
                <a:latin typeface="Arial"/>
                <a:cs typeface="Arial"/>
              </a:rPr>
              <a:t>–</a:t>
            </a:r>
            <a:r>
              <a:rPr sz="2000" b="1" spc="-30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00" b="1" spc="5" dirty="0">
                <a:solidFill>
                  <a:srgbClr val="2E5496"/>
                </a:solidFill>
                <a:latin typeface="Arial"/>
                <a:cs typeface="Arial"/>
              </a:rPr>
              <a:t>au91762112</a:t>
            </a:r>
            <a:r>
              <a:rPr lang="en-US" sz="2000" b="1" spc="5" dirty="0">
                <a:solidFill>
                  <a:srgbClr val="2E5496"/>
                </a:solidFill>
                <a:latin typeface="Arial"/>
                <a:cs typeface="Arial"/>
              </a:rPr>
              <a:t>098</a:t>
            </a:r>
            <a:r>
              <a:rPr sz="2000" b="1" spc="-260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2E5496"/>
                </a:solidFill>
                <a:latin typeface="Arial"/>
                <a:cs typeface="Arial"/>
              </a:rPr>
              <a:t>Alagappa</a:t>
            </a:r>
            <a:r>
              <a:rPr sz="2000" b="1" spc="-165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00" b="1" spc="20" dirty="0">
                <a:solidFill>
                  <a:srgbClr val="2E5496"/>
                </a:solidFill>
                <a:latin typeface="Arial"/>
                <a:cs typeface="Arial"/>
              </a:rPr>
              <a:t>chettiar</a:t>
            </a:r>
            <a:r>
              <a:rPr sz="2000" b="1" spc="-140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2E5496"/>
                </a:solidFill>
                <a:latin typeface="Arial"/>
                <a:cs typeface="Arial"/>
              </a:rPr>
              <a:t>government </a:t>
            </a:r>
            <a:r>
              <a:rPr sz="2000" b="1" spc="-540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2E5496"/>
                </a:solidFill>
                <a:latin typeface="Arial"/>
                <a:cs typeface="Arial"/>
              </a:rPr>
              <a:t>c</a:t>
            </a:r>
            <a:r>
              <a:rPr sz="2000" b="1" spc="45" dirty="0">
                <a:solidFill>
                  <a:srgbClr val="2E5496"/>
                </a:solidFill>
                <a:latin typeface="Arial"/>
                <a:cs typeface="Arial"/>
              </a:rPr>
              <a:t>o</a:t>
            </a:r>
            <a:r>
              <a:rPr sz="2000" b="1" spc="35" dirty="0">
                <a:solidFill>
                  <a:srgbClr val="2E5496"/>
                </a:solidFill>
                <a:latin typeface="Arial"/>
                <a:cs typeface="Arial"/>
              </a:rPr>
              <a:t>ll</a:t>
            </a:r>
            <a:r>
              <a:rPr sz="2000" b="1" spc="15" dirty="0">
                <a:solidFill>
                  <a:srgbClr val="2E5496"/>
                </a:solidFill>
                <a:latin typeface="Arial"/>
                <a:cs typeface="Arial"/>
              </a:rPr>
              <a:t>e</a:t>
            </a:r>
            <a:r>
              <a:rPr sz="2000" b="1" spc="45" dirty="0">
                <a:solidFill>
                  <a:srgbClr val="2E5496"/>
                </a:solidFill>
                <a:latin typeface="Arial"/>
                <a:cs typeface="Arial"/>
              </a:rPr>
              <a:t>g</a:t>
            </a:r>
            <a:r>
              <a:rPr sz="2000" b="1" spc="15" dirty="0">
                <a:solidFill>
                  <a:srgbClr val="2E5496"/>
                </a:solidFill>
                <a:latin typeface="Arial"/>
                <a:cs typeface="Arial"/>
              </a:rPr>
              <a:t>e</a:t>
            </a:r>
            <a:r>
              <a:rPr sz="2000" b="1" spc="-185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00" b="1" spc="45" dirty="0">
                <a:solidFill>
                  <a:srgbClr val="2E5496"/>
                </a:solidFill>
                <a:latin typeface="Arial"/>
                <a:cs typeface="Arial"/>
              </a:rPr>
              <a:t>o</a:t>
            </a:r>
            <a:r>
              <a:rPr sz="2000" b="1" spc="5" dirty="0">
                <a:solidFill>
                  <a:srgbClr val="2E5496"/>
                </a:solidFill>
                <a:latin typeface="Arial"/>
                <a:cs typeface="Arial"/>
              </a:rPr>
              <a:t>f</a:t>
            </a:r>
            <a:r>
              <a:rPr sz="2000" b="1" spc="-90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2E5496"/>
                </a:solidFill>
                <a:latin typeface="Arial"/>
                <a:cs typeface="Arial"/>
              </a:rPr>
              <a:t>e</a:t>
            </a:r>
            <a:r>
              <a:rPr sz="2000" b="1" spc="45" dirty="0">
                <a:solidFill>
                  <a:srgbClr val="2E5496"/>
                </a:solidFill>
                <a:latin typeface="Arial"/>
                <a:cs typeface="Arial"/>
              </a:rPr>
              <a:t>ng</a:t>
            </a:r>
            <a:r>
              <a:rPr sz="2000" b="1" spc="35" dirty="0">
                <a:solidFill>
                  <a:srgbClr val="2E5496"/>
                </a:solidFill>
                <a:latin typeface="Arial"/>
                <a:cs typeface="Arial"/>
              </a:rPr>
              <a:t>i</a:t>
            </a:r>
            <a:r>
              <a:rPr sz="2000" b="1" spc="45" dirty="0">
                <a:solidFill>
                  <a:srgbClr val="2E5496"/>
                </a:solidFill>
                <a:latin typeface="Arial"/>
                <a:cs typeface="Arial"/>
              </a:rPr>
              <a:t>n</a:t>
            </a:r>
            <a:r>
              <a:rPr sz="2000" b="1" spc="15" dirty="0">
                <a:solidFill>
                  <a:srgbClr val="2E5496"/>
                </a:solidFill>
                <a:latin typeface="Arial"/>
                <a:cs typeface="Arial"/>
              </a:rPr>
              <a:t>e</a:t>
            </a:r>
            <a:r>
              <a:rPr sz="2000" b="1" spc="-65" dirty="0">
                <a:solidFill>
                  <a:srgbClr val="2E5496"/>
                </a:solidFill>
                <a:latin typeface="Arial"/>
                <a:cs typeface="Arial"/>
              </a:rPr>
              <a:t>e</a:t>
            </a:r>
            <a:r>
              <a:rPr sz="2000" b="1" spc="40" dirty="0">
                <a:solidFill>
                  <a:srgbClr val="2E5496"/>
                </a:solidFill>
                <a:latin typeface="Arial"/>
                <a:cs typeface="Arial"/>
              </a:rPr>
              <a:t>r</a:t>
            </a:r>
            <a:r>
              <a:rPr sz="2000" b="1" spc="-35" dirty="0">
                <a:solidFill>
                  <a:srgbClr val="2E5496"/>
                </a:solidFill>
                <a:latin typeface="Arial"/>
                <a:cs typeface="Arial"/>
              </a:rPr>
              <a:t>i</a:t>
            </a:r>
            <a:r>
              <a:rPr sz="2000" b="1" spc="-25" dirty="0">
                <a:solidFill>
                  <a:srgbClr val="2E5496"/>
                </a:solidFill>
                <a:latin typeface="Arial"/>
                <a:cs typeface="Arial"/>
              </a:rPr>
              <a:t>n</a:t>
            </a:r>
            <a:r>
              <a:rPr sz="2000" b="1" spc="15" dirty="0">
                <a:solidFill>
                  <a:srgbClr val="2E5496"/>
                </a:solidFill>
                <a:latin typeface="Arial"/>
                <a:cs typeface="Arial"/>
              </a:rPr>
              <a:t>g</a:t>
            </a:r>
            <a:r>
              <a:rPr sz="2000" b="1" spc="-150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2E5496"/>
                </a:solidFill>
                <a:latin typeface="Arial"/>
                <a:cs typeface="Arial"/>
              </a:rPr>
              <a:t>a</a:t>
            </a:r>
            <a:r>
              <a:rPr sz="2000" b="1" spc="45" dirty="0">
                <a:solidFill>
                  <a:srgbClr val="2E5496"/>
                </a:solidFill>
                <a:latin typeface="Arial"/>
                <a:cs typeface="Arial"/>
              </a:rPr>
              <a:t>n</a:t>
            </a:r>
            <a:r>
              <a:rPr sz="2000" b="1" spc="15" dirty="0">
                <a:solidFill>
                  <a:srgbClr val="2E5496"/>
                </a:solidFill>
                <a:latin typeface="Arial"/>
                <a:cs typeface="Arial"/>
              </a:rPr>
              <a:t>d</a:t>
            </a:r>
            <a:r>
              <a:rPr sz="2000" b="1" spc="-150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00" b="1" spc="10" dirty="0">
                <a:solidFill>
                  <a:srgbClr val="2E5496"/>
                </a:solidFill>
                <a:latin typeface="Arial"/>
                <a:cs typeface="Arial"/>
              </a:rPr>
              <a:t>tec</a:t>
            </a:r>
            <a:r>
              <a:rPr sz="2000" b="1" spc="45" dirty="0">
                <a:solidFill>
                  <a:srgbClr val="2E5496"/>
                </a:solidFill>
                <a:latin typeface="Arial"/>
                <a:cs typeface="Arial"/>
              </a:rPr>
              <a:t>hno</a:t>
            </a:r>
            <a:r>
              <a:rPr sz="2000" b="1" spc="35" dirty="0">
                <a:solidFill>
                  <a:srgbClr val="2E5496"/>
                </a:solidFill>
                <a:latin typeface="Arial"/>
                <a:cs typeface="Arial"/>
              </a:rPr>
              <a:t>l</a:t>
            </a:r>
            <a:r>
              <a:rPr sz="2000" b="1" spc="-25" dirty="0">
                <a:solidFill>
                  <a:srgbClr val="2E5496"/>
                </a:solidFill>
                <a:latin typeface="Arial"/>
                <a:cs typeface="Arial"/>
              </a:rPr>
              <a:t>og</a:t>
            </a:r>
            <a:r>
              <a:rPr sz="2000" b="1" spc="-140" dirty="0">
                <a:solidFill>
                  <a:srgbClr val="2E5496"/>
                </a:solidFill>
                <a:latin typeface="Arial"/>
                <a:cs typeface="Arial"/>
              </a:rPr>
              <a:t>y</a:t>
            </a:r>
            <a:r>
              <a:rPr sz="2000" b="1" spc="5" dirty="0">
                <a:solidFill>
                  <a:srgbClr val="2E5496"/>
                </a:solidFill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04035" y="5217477"/>
            <a:ext cx="139636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20" dirty="0">
                <a:solidFill>
                  <a:srgbClr val="2E5496"/>
                </a:solidFill>
                <a:latin typeface="Arial"/>
                <a:cs typeface="Arial"/>
              </a:rPr>
              <a:t>G</a:t>
            </a:r>
            <a:r>
              <a:rPr sz="2000" b="1" spc="45" dirty="0">
                <a:solidFill>
                  <a:srgbClr val="2E5496"/>
                </a:solidFill>
                <a:latin typeface="Arial"/>
                <a:cs typeface="Arial"/>
              </a:rPr>
              <a:t>u</a:t>
            </a:r>
            <a:r>
              <a:rPr sz="2000" b="1" spc="35" dirty="0">
                <a:solidFill>
                  <a:srgbClr val="2E5496"/>
                </a:solidFill>
                <a:latin typeface="Arial"/>
                <a:cs typeface="Arial"/>
              </a:rPr>
              <a:t>i</a:t>
            </a:r>
            <a:r>
              <a:rPr sz="2000" b="1" spc="45" dirty="0">
                <a:solidFill>
                  <a:srgbClr val="2E5496"/>
                </a:solidFill>
                <a:latin typeface="Arial"/>
                <a:cs typeface="Arial"/>
              </a:rPr>
              <a:t>d</a:t>
            </a:r>
            <a:r>
              <a:rPr sz="2000" b="1" spc="15" dirty="0">
                <a:solidFill>
                  <a:srgbClr val="2E5496"/>
                </a:solidFill>
                <a:latin typeface="Arial"/>
                <a:cs typeface="Arial"/>
              </a:rPr>
              <a:t>ed</a:t>
            </a:r>
            <a:r>
              <a:rPr sz="2000" b="1" spc="-150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00" b="1" spc="45" dirty="0">
                <a:solidFill>
                  <a:srgbClr val="2E5496"/>
                </a:solidFill>
                <a:latin typeface="Arial"/>
                <a:cs typeface="Arial"/>
              </a:rPr>
              <a:t>B</a:t>
            </a:r>
            <a:r>
              <a:rPr sz="2000" b="1" spc="10" dirty="0">
                <a:solidFill>
                  <a:srgbClr val="2E5496"/>
                </a:solidFill>
                <a:latin typeface="Arial"/>
                <a:cs typeface="Arial"/>
              </a:rPr>
              <a:t>y: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4220" y="1021461"/>
            <a:ext cx="307149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0" dirty="0">
                <a:solidFill>
                  <a:srgbClr val="4471C4"/>
                </a:solidFill>
              </a:rPr>
              <a:t>References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spc="-15" dirty="0"/>
              <a:t>Edunet</a:t>
            </a:r>
            <a:r>
              <a:rPr spc="65" dirty="0"/>
              <a:t> </a:t>
            </a:r>
            <a:r>
              <a:rPr spc="-20" dirty="0"/>
              <a:t>Foundation.</a:t>
            </a:r>
            <a:r>
              <a:rPr spc="85" dirty="0"/>
              <a:t> </a:t>
            </a:r>
            <a:r>
              <a:rPr spc="-5" dirty="0"/>
              <a:t>All</a:t>
            </a:r>
            <a:r>
              <a:rPr spc="-35" dirty="0"/>
              <a:t> </a:t>
            </a:r>
            <a:r>
              <a:rPr spc="-10" dirty="0"/>
              <a:t>rights</a:t>
            </a:r>
            <a:r>
              <a:rPr spc="7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3737" y="2022030"/>
            <a:ext cx="10546715" cy="3630929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9539" indent="-117475">
              <a:lnSpc>
                <a:spcPct val="100000"/>
              </a:lnSpc>
              <a:spcBef>
                <a:spcPts val="730"/>
              </a:spcBef>
              <a:buSzPct val="96153"/>
              <a:buChar char="•"/>
              <a:tabLst>
                <a:tab pos="130175" algn="l"/>
              </a:tabLst>
            </a:pPr>
            <a:r>
              <a:rPr sz="2600" spc="-35" dirty="0">
                <a:latin typeface="Arial MT"/>
                <a:cs typeface="Arial MT"/>
              </a:rPr>
              <a:t>Dataset</a:t>
            </a:r>
            <a:r>
              <a:rPr sz="2600" spc="180" dirty="0">
                <a:latin typeface="Arial MT"/>
                <a:cs typeface="Arial MT"/>
              </a:rPr>
              <a:t> </a:t>
            </a:r>
            <a:r>
              <a:rPr sz="2600" spc="-25" dirty="0">
                <a:latin typeface="Arial MT"/>
                <a:cs typeface="Arial MT"/>
              </a:rPr>
              <a:t>is</a:t>
            </a:r>
            <a:r>
              <a:rPr sz="2600" spc="50" dirty="0">
                <a:latin typeface="Arial MT"/>
                <a:cs typeface="Arial MT"/>
              </a:rPr>
              <a:t> </a:t>
            </a:r>
            <a:r>
              <a:rPr sz="2600" spc="-40" dirty="0">
                <a:latin typeface="Arial MT"/>
                <a:cs typeface="Arial MT"/>
              </a:rPr>
              <a:t>provided</a:t>
            </a:r>
            <a:r>
              <a:rPr sz="2600" spc="280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by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35" dirty="0">
                <a:latin typeface="Arial MT"/>
                <a:cs typeface="Arial MT"/>
              </a:rPr>
              <a:t>Kaggle</a:t>
            </a:r>
            <a:endParaRPr sz="2600">
              <a:latin typeface="Arial MT"/>
              <a:cs typeface="Arial MT"/>
            </a:endParaRPr>
          </a:p>
          <a:p>
            <a:pPr marL="12700" marR="5080">
              <a:lnSpc>
                <a:spcPts val="2850"/>
              </a:lnSpc>
              <a:spcBef>
                <a:spcPts val="955"/>
              </a:spcBef>
              <a:buClr>
                <a:srgbClr val="000000"/>
              </a:buClr>
              <a:buSzPct val="96153"/>
              <a:buChar char="•"/>
              <a:tabLst>
                <a:tab pos="130175" algn="l"/>
              </a:tabLst>
            </a:pPr>
            <a:r>
              <a:rPr sz="26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2"/>
              </a:rPr>
              <a:t>https://www.kaggle.com/datasets/lakshmi25npathi/imdb-dataset-of-50k- </a:t>
            </a:r>
            <a:r>
              <a:rPr sz="2600" spc="-710" dirty="0">
                <a:solidFill>
                  <a:srgbClr val="0462C1"/>
                </a:solidFill>
                <a:latin typeface="Arial MT"/>
                <a:cs typeface="Arial MT"/>
              </a:rPr>
              <a:t> </a:t>
            </a:r>
            <a:r>
              <a:rPr sz="2600" u="heavy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2"/>
              </a:rPr>
              <a:t>movie-reviews?resourc</a:t>
            </a:r>
            <a:r>
              <a:rPr sz="2600" u="heavy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3"/>
              </a:rPr>
              <a:t>e=download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har char="•"/>
            </a:pPr>
            <a:endParaRPr sz="3800">
              <a:latin typeface="Arial MT"/>
              <a:cs typeface="Arial MT"/>
            </a:endParaRPr>
          </a:p>
          <a:p>
            <a:pPr marL="129539" indent="-117475">
              <a:lnSpc>
                <a:spcPct val="100000"/>
              </a:lnSpc>
              <a:buSzPct val="96153"/>
              <a:buChar char="•"/>
              <a:tabLst>
                <a:tab pos="130175" algn="l"/>
              </a:tabLst>
            </a:pPr>
            <a:r>
              <a:rPr sz="2600" spc="-50" dirty="0">
                <a:solidFill>
                  <a:srgbClr val="0D0D0D"/>
                </a:solidFill>
                <a:latin typeface="Arial MT"/>
                <a:cs typeface="Arial MT"/>
              </a:rPr>
              <a:t>Title:</a:t>
            </a:r>
            <a:r>
              <a:rPr sz="2600" spc="19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45" dirty="0">
                <a:solidFill>
                  <a:srgbClr val="0D0D0D"/>
                </a:solidFill>
                <a:latin typeface="Arial MT"/>
                <a:cs typeface="Arial MT"/>
              </a:rPr>
              <a:t>"Deep</a:t>
            </a:r>
            <a:r>
              <a:rPr sz="2600" spc="2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40" dirty="0">
                <a:solidFill>
                  <a:srgbClr val="0D0D0D"/>
                </a:solidFill>
                <a:latin typeface="Arial MT"/>
                <a:cs typeface="Arial MT"/>
              </a:rPr>
              <a:t>Learning</a:t>
            </a:r>
            <a:r>
              <a:rPr sz="2600" spc="2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5" dirty="0">
                <a:solidFill>
                  <a:srgbClr val="0D0D0D"/>
                </a:solidFill>
                <a:latin typeface="Arial MT"/>
                <a:cs typeface="Arial MT"/>
              </a:rPr>
              <a:t>for</a:t>
            </a:r>
            <a:r>
              <a:rPr sz="2600" spc="12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35" dirty="0">
                <a:solidFill>
                  <a:srgbClr val="0D0D0D"/>
                </a:solidFill>
                <a:latin typeface="Arial MT"/>
                <a:cs typeface="Arial MT"/>
              </a:rPr>
              <a:t>Sentiment</a:t>
            </a:r>
            <a:r>
              <a:rPr sz="2600" spc="1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0" dirty="0">
                <a:solidFill>
                  <a:srgbClr val="0D0D0D"/>
                </a:solidFill>
                <a:latin typeface="Arial MT"/>
                <a:cs typeface="Arial MT"/>
              </a:rPr>
              <a:t>Analysis:</a:t>
            </a:r>
            <a:r>
              <a:rPr sz="2600" spc="-3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15" dirty="0">
                <a:solidFill>
                  <a:srgbClr val="0D0D0D"/>
                </a:solidFill>
                <a:latin typeface="Arial MT"/>
                <a:cs typeface="Arial MT"/>
              </a:rPr>
              <a:t>A</a:t>
            </a:r>
            <a:r>
              <a:rPr sz="2600" spc="-15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5" dirty="0">
                <a:solidFill>
                  <a:srgbClr val="0D0D0D"/>
                </a:solidFill>
                <a:latin typeface="Arial MT"/>
                <a:cs typeface="Arial MT"/>
              </a:rPr>
              <a:t>Survey"</a:t>
            </a:r>
            <a:endParaRPr sz="2600">
              <a:latin typeface="Arial MT"/>
              <a:cs typeface="Arial MT"/>
            </a:endParaRPr>
          </a:p>
          <a:p>
            <a:pPr marL="129539" indent="-117475">
              <a:lnSpc>
                <a:spcPct val="100000"/>
              </a:lnSpc>
              <a:spcBef>
                <a:spcPts val="710"/>
              </a:spcBef>
              <a:buSzPct val="96153"/>
              <a:buChar char="•"/>
              <a:tabLst>
                <a:tab pos="130175" algn="l"/>
              </a:tabLst>
            </a:pPr>
            <a:r>
              <a:rPr sz="2600" spc="-10" dirty="0">
                <a:solidFill>
                  <a:srgbClr val="0D0D0D"/>
                </a:solidFill>
                <a:latin typeface="Arial MT"/>
                <a:cs typeface="Arial MT"/>
              </a:rPr>
              <a:t>Authors:</a:t>
            </a:r>
            <a:r>
              <a:rPr sz="2600" spc="3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40" dirty="0">
                <a:solidFill>
                  <a:srgbClr val="0D0D0D"/>
                </a:solidFill>
                <a:latin typeface="Arial MT"/>
                <a:cs typeface="Arial MT"/>
              </a:rPr>
              <a:t>Lei</a:t>
            </a:r>
            <a:r>
              <a:rPr sz="2600" spc="114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35" dirty="0">
                <a:solidFill>
                  <a:srgbClr val="0D0D0D"/>
                </a:solidFill>
                <a:latin typeface="Arial MT"/>
                <a:cs typeface="Arial MT"/>
              </a:rPr>
              <a:t>Zhang,</a:t>
            </a:r>
            <a:r>
              <a:rPr sz="2600" spc="19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35" dirty="0">
                <a:solidFill>
                  <a:srgbClr val="0D0D0D"/>
                </a:solidFill>
                <a:latin typeface="Arial MT"/>
                <a:cs typeface="Arial MT"/>
              </a:rPr>
              <a:t>Shuai</a:t>
            </a:r>
            <a:r>
              <a:rPr sz="2600" spc="114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0D0D0D"/>
                </a:solidFill>
                <a:latin typeface="Arial MT"/>
                <a:cs typeface="Arial MT"/>
              </a:rPr>
              <a:t>Wang,</a:t>
            </a:r>
            <a:r>
              <a:rPr sz="2600" spc="-1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40" dirty="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sz="2600" spc="14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0" dirty="0">
                <a:solidFill>
                  <a:srgbClr val="0D0D0D"/>
                </a:solidFill>
                <a:latin typeface="Arial MT"/>
                <a:cs typeface="Arial MT"/>
              </a:rPr>
              <a:t>Bing</a:t>
            </a:r>
            <a:r>
              <a:rPr sz="2600" spc="6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5" dirty="0">
                <a:solidFill>
                  <a:srgbClr val="0D0D0D"/>
                </a:solidFill>
                <a:latin typeface="Arial MT"/>
                <a:cs typeface="Arial MT"/>
              </a:rPr>
              <a:t>Liu</a:t>
            </a:r>
            <a:endParaRPr sz="2600">
              <a:latin typeface="Arial MT"/>
              <a:cs typeface="Arial MT"/>
            </a:endParaRPr>
          </a:p>
          <a:p>
            <a:pPr marL="12700" marR="1010285">
              <a:lnSpc>
                <a:spcPts val="2780"/>
              </a:lnSpc>
              <a:spcBef>
                <a:spcPts val="1085"/>
              </a:spcBef>
              <a:buSzPct val="96153"/>
              <a:buChar char="•"/>
              <a:tabLst>
                <a:tab pos="130175" algn="l"/>
              </a:tabLst>
            </a:pPr>
            <a:r>
              <a:rPr sz="2600" spc="-25" dirty="0">
                <a:solidFill>
                  <a:srgbClr val="0D0D0D"/>
                </a:solidFill>
                <a:latin typeface="Arial MT"/>
                <a:cs typeface="Arial MT"/>
              </a:rPr>
              <a:t>Journal/Conference:</a:t>
            </a:r>
            <a:r>
              <a:rPr sz="2600" spc="34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15" dirty="0">
                <a:solidFill>
                  <a:srgbClr val="0D0D0D"/>
                </a:solidFill>
                <a:latin typeface="Arial MT"/>
                <a:cs typeface="Arial MT"/>
              </a:rPr>
              <a:t>IEEE</a:t>
            </a:r>
            <a:r>
              <a:rPr sz="2600" spc="7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30" dirty="0">
                <a:solidFill>
                  <a:srgbClr val="0D0D0D"/>
                </a:solidFill>
                <a:latin typeface="Arial MT"/>
                <a:cs typeface="Arial MT"/>
              </a:rPr>
              <a:t>Transactions</a:t>
            </a:r>
            <a:r>
              <a:rPr sz="2600" spc="2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45" dirty="0">
                <a:solidFill>
                  <a:srgbClr val="0D0D0D"/>
                </a:solidFill>
                <a:latin typeface="Arial MT"/>
                <a:cs typeface="Arial MT"/>
              </a:rPr>
              <a:t>on</a:t>
            </a:r>
            <a:r>
              <a:rPr sz="2600" spc="6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30" dirty="0">
                <a:solidFill>
                  <a:srgbClr val="0D0D0D"/>
                </a:solidFill>
                <a:latin typeface="Arial MT"/>
                <a:cs typeface="Arial MT"/>
              </a:rPr>
              <a:t>Knowledge</a:t>
            </a:r>
            <a:r>
              <a:rPr sz="2600" spc="2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40" dirty="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sz="2600" spc="14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0" dirty="0">
                <a:solidFill>
                  <a:srgbClr val="0D0D0D"/>
                </a:solidFill>
                <a:latin typeface="Arial MT"/>
                <a:cs typeface="Arial MT"/>
              </a:rPr>
              <a:t>Data </a:t>
            </a:r>
            <a:r>
              <a:rPr sz="2600" spc="-7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35" dirty="0">
                <a:solidFill>
                  <a:srgbClr val="0D0D0D"/>
                </a:solidFill>
                <a:latin typeface="Arial MT"/>
                <a:cs typeface="Arial MT"/>
              </a:rPr>
              <a:t>Engineering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THANK</a:t>
            </a:r>
            <a:r>
              <a:rPr spc="-175" dirty="0"/>
              <a:t> </a:t>
            </a:r>
            <a:r>
              <a:rPr spc="-15" dirty="0"/>
              <a:t>YOU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spc="-15" dirty="0"/>
              <a:t>Edunet</a:t>
            </a:r>
            <a:r>
              <a:rPr spc="65" dirty="0"/>
              <a:t> </a:t>
            </a:r>
            <a:r>
              <a:rPr spc="-20" dirty="0"/>
              <a:t>Foundation.</a:t>
            </a:r>
            <a:r>
              <a:rPr spc="85" dirty="0"/>
              <a:t> </a:t>
            </a:r>
            <a:r>
              <a:rPr spc="-5" dirty="0"/>
              <a:t>All</a:t>
            </a:r>
            <a:r>
              <a:rPr spc="-35" dirty="0"/>
              <a:t> </a:t>
            </a:r>
            <a:r>
              <a:rPr spc="-10" dirty="0"/>
              <a:t>rights</a:t>
            </a:r>
            <a:r>
              <a:rPr spc="7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892" y="772160"/>
            <a:ext cx="248793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OUTLINE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spc="-15" dirty="0"/>
              <a:t>Edunet</a:t>
            </a:r>
            <a:r>
              <a:rPr spc="65" dirty="0"/>
              <a:t> </a:t>
            </a:r>
            <a:r>
              <a:rPr spc="-20" dirty="0"/>
              <a:t>Foundation.</a:t>
            </a:r>
            <a:r>
              <a:rPr spc="85" dirty="0"/>
              <a:t> </a:t>
            </a:r>
            <a:r>
              <a:rPr spc="-5" dirty="0"/>
              <a:t>All</a:t>
            </a:r>
            <a:r>
              <a:rPr spc="-35" dirty="0"/>
              <a:t> </a:t>
            </a:r>
            <a:r>
              <a:rPr spc="-10" dirty="0"/>
              <a:t>rights</a:t>
            </a:r>
            <a:r>
              <a:rPr spc="7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5" y="2020127"/>
            <a:ext cx="5866130" cy="3249930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b="1" spc="15" dirty="0">
                <a:latin typeface="Arial"/>
                <a:cs typeface="Arial"/>
              </a:rPr>
              <a:t>P</a:t>
            </a:r>
            <a:r>
              <a:rPr sz="2000" b="1" spc="35" dirty="0">
                <a:latin typeface="Arial"/>
                <a:cs typeface="Arial"/>
              </a:rPr>
              <a:t>r</a:t>
            </a:r>
            <a:r>
              <a:rPr sz="2000" b="1" spc="45" dirty="0">
                <a:latin typeface="Arial"/>
                <a:cs typeface="Arial"/>
              </a:rPr>
              <a:t>ob</a:t>
            </a:r>
            <a:r>
              <a:rPr sz="2000" b="1" spc="35" dirty="0">
                <a:latin typeface="Arial"/>
                <a:cs typeface="Arial"/>
              </a:rPr>
              <a:t>l</a:t>
            </a:r>
            <a:r>
              <a:rPr sz="2000" b="1" spc="-65" dirty="0">
                <a:latin typeface="Arial"/>
                <a:cs typeface="Arial"/>
              </a:rPr>
              <a:t>e</a:t>
            </a:r>
            <a:r>
              <a:rPr sz="2000" b="1" spc="25" dirty="0">
                <a:latin typeface="Arial"/>
                <a:cs typeface="Arial"/>
              </a:rPr>
              <a:t>m</a:t>
            </a:r>
            <a:r>
              <a:rPr sz="2000" b="1" spc="-114" dirty="0">
                <a:latin typeface="Arial"/>
                <a:cs typeface="Arial"/>
              </a:rPr>
              <a:t> </a:t>
            </a:r>
            <a:r>
              <a:rPr sz="2000" b="1" spc="10" dirty="0">
                <a:latin typeface="Arial"/>
                <a:cs typeface="Arial"/>
              </a:rPr>
              <a:t>St</a:t>
            </a:r>
            <a:r>
              <a:rPr sz="2000" b="1" spc="5" dirty="0">
                <a:latin typeface="Arial"/>
                <a:cs typeface="Arial"/>
              </a:rPr>
              <a:t>a</a:t>
            </a:r>
            <a:r>
              <a:rPr sz="2000" b="1" spc="10" dirty="0">
                <a:latin typeface="Arial"/>
                <a:cs typeface="Arial"/>
              </a:rPr>
              <a:t>te</a:t>
            </a:r>
            <a:r>
              <a:rPr sz="2000" b="1" spc="85" dirty="0">
                <a:latin typeface="Arial"/>
                <a:cs typeface="Arial"/>
              </a:rPr>
              <a:t>m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30" dirty="0">
                <a:latin typeface="Arial"/>
                <a:cs typeface="Arial"/>
              </a:rPr>
              <a:t>n</a:t>
            </a:r>
            <a:r>
              <a:rPr sz="2000" b="1" spc="10" dirty="0">
                <a:latin typeface="Arial"/>
                <a:cs typeface="Arial"/>
              </a:rPr>
              <a:t>t</a:t>
            </a:r>
            <a:r>
              <a:rPr sz="2000" b="1" spc="-155" dirty="0">
                <a:latin typeface="Arial"/>
                <a:cs typeface="Arial"/>
              </a:rPr>
              <a:t> </a:t>
            </a:r>
            <a:r>
              <a:rPr sz="2000" spc="10" dirty="0">
                <a:latin typeface="Arial MT"/>
                <a:cs typeface="Arial MT"/>
              </a:rPr>
              <a:t>(S</a:t>
            </a:r>
            <a:r>
              <a:rPr sz="2000" spc="5" dirty="0">
                <a:latin typeface="Arial MT"/>
                <a:cs typeface="Arial MT"/>
              </a:rPr>
              <a:t>h</a:t>
            </a:r>
            <a:r>
              <a:rPr sz="2000" spc="15" dirty="0">
                <a:latin typeface="Arial MT"/>
                <a:cs typeface="Arial MT"/>
              </a:rPr>
              <a:t>o</a:t>
            </a:r>
            <a:r>
              <a:rPr sz="2000" spc="5" dirty="0">
                <a:latin typeface="Arial MT"/>
                <a:cs typeface="Arial MT"/>
              </a:rPr>
              <a:t>u</a:t>
            </a:r>
            <a:r>
              <a:rPr sz="2000" spc="10" dirty="0">
                <a:latin typeface="Arial MT"/>
                <a:cs typeface="Arial MT"/>
              </a:rPr>
              <a:t>ld</a:t>
            </a:r>
            <a:r>
              <a:rPr sz="2000" spc="-185" dirty="0">
                <a:latin typeface="Arial MT"/>
                <a:cs typeface="Arial MT"/>
              </a:rPr>
              <a:t> </a:t>
            </a:r>
            <a:r>
              <a:rPr sz="2000" spc="15" dirty="0">
                <a:latin typeface="Arial MT"/>
                <a:cs typeface="Arial MT"/>
              </a:rPr>
              <a:t>n</a:t>
            </a:r>
            <a:r>
              <a:rPr sz="2000" spc="5" dirty="0">
                <a:latin typeface="Arial MT"/>
                <a:cs typeface="Arial MT"/>
              </a:rPr>
              <a:t>ot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in</a:t>
            </a:r>
            <a:r>
              <a:rPr sz="2000" spc="35" dirty="0">
                <a:latin typeface="Arial MT"/>
                <a:cs typeface="Arial MT"/>
              </a:rPr>
              <a:t>c</a:t>
            </a:r>
            <a:r>
              <a:rPr sz="2000" spc="10" dirty="0">
                <a:latin typeface="Arial MT"/>
                <a:cs typeface="Arial MT"/>
              </a:rPr>
              <a:t>lu</a:t>
            </a:r>
            <a:r>
              <a:rPr sz="2000" spc="5" dirty="0">
                <a:latin typeface="Arial MT"/>
                <a:cs typeface="Arial MT"/>
              </a:rPr>
              <a:t>d</a:t>
            </a:r>
            <a:r>
              <a:rPr sz="2000" spc="15" dirty="0">
                <a:latin typeface="Arial MT"/>
                <a:cs typeface="Arial MT"/>
              </a:rPr>
              <a:t>e</a:t>
            </a:r>
            <a:r>
              <a:rPr sz="2000" spc="-110" dirty="0">
                <a:latin typeface="Arial MT"/>
                <a:cs typeface="Arial MT"/>
              </a:rPr>
              <a:t> </a:t>
            </a:r>
            <a:r>
              <a:rPr sz="2000" spc="45" dirty="0">
                <a:latin typeface="Arial MT"/>
                <a:cs typeface="Arial MT"/>
              </a:rPr>
              <a:t>s</a:t>
            </a:r>
            <a:r>
              <a:rPr sz="2000" spc="10" dirty="0">
                <a:latin typeface="Arial MT"/>
                <a:cs typeface="Arial MT"/>
              </a:rPr>
              <a:t>ol</a:t>
            </a:r>
            <a:r>
              <a:rPr sz="2000" spc="5" dirty="0">
                <a:latin typeface="Arial MT"/>
                <a:cs typeface="Arial MT"/>
              </a:rPr>
              <a:t>u</a:t>
            </a:r>
            <a:r>
              <a:rPr sz="2000" spc="35" dirty="0">
                <a:latin typeface="Arial MT"/>
                <a:cs typeface="Arial MT"/>
              </a:rPr>
              <a:t>t</a:t>
            </a:r>
            <a:r>
              <a:rPr sz="2000" spc="10" dirty="0">
                <a:latin typeface="Arial MT"/>
                <a:cs typeface="Arial MT"/>
              </a:rPr>
              <a:t>io</a:t>
            </a:r>
            <a:r>
              <a:rPr sz="2000" spc="5" dirty="0">
                <a:latin typeface="Arial MT"/>
                <a:cs typeface="Arial MT"/>
              </a:rPr>
              <a:t>n</a:t>
            </a:r>
            <a:r>
              <a:rPr sz="2000" spc="10" dirty="0">
                <a:latin typeface="Arial MT"/>
                <a:cs typeface="Arial MT"/>
              </a:rPr>
              <a:t>)</a:t>
            </a:r>
            <a:endParaRPr sz="2000">
              <a:latin typeface="Arial MT"/>
              <a:cs typeface="Arial MT"/>
            </a:endParaRPr>
          </a:p>
          <a:p>
            <a:pPr marL="241300" indent="-229235">
              <a:lnSpc>
                <a:spcPct val="100000"/>
              </a:lnSpc>
              <a:spcBef>
                <a:spcPts val="8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b="1" spc="15" dirty="0">
                <a:latin typeface="Arial"/>
                <a:cs typeface="Arial"/>
              </a:rPr>
              <a:t>P</a:t>
            </a:r>
            <a:r>
              <a:rPr sz="2000" b="1" spc="40" dirty="0">
                <a:latin typeface="Arial"/>
                <a:cs typeface="Arial"/>
              </a:rPr>
              <a:t>r</a:t>
            </a:r>
            <a:r>
              <a:rPr sz="2000" b="1" spc="45" dirty="0">
                <a:latin typeface="Arial"/>
                <a:cs typeface="Arial"/>
              </a:rPr>
              <a:t>opo</a:t>
            </a:r>
            <a:r>
              <a:rPr sz="2000" b="1" spc="15" dirty="0">
                <a:latin typeface="Arial"/>
                <a:cs typeface="Arial"/>
              </a:rPr>
              <a:t>sed</a:t>
            </a:r>
            <a:r>
              <a:rPr sz="2000" b="1" spc="-225" dirty="0">
                <a:latin typeface="Arial"/>
                <a:cs typeface="Arial"/>
              </a:rPr>
              <a:t> </a:t>
            </a:r>
            <a:r>
              <a:rPr sz="2000" b="1" spc="15" dirty="0">
                <a:latin typeface="Arial"/>
                <a:cs typeface="Arial"/>
              </a:rPr>
              <a:t>Sy</a:t>
            </a:r>
            <a:r>
              <a:rPr sz="2000" b="1" spc="5" dirty="0">
                <a:latin typeface="Arial"/>
                <a:cs typeface="Arial"/>
              </a:rPr>
              <a:t>s</a:t>
            </a:r>
            <a:r>
              <a:rPr sz="2000" b="1" spc="10" dirty="0">
                <a:latin typeface="Arial"/>
                <a:cs typeface="Arial"/>
              </a:rPr>
              <a:t>te</a:t>
            </a:r>
            <a:r>
              <a:rPr sz="2000" b="1" spc="85" dirty="0">
                <a:latin typeface="Arial"/>
                <a:cs typeface="Arial"/>
              </a:rPr>
              <a:t>m</a:t>
            </a:r>
            <a:r>
              <a:rPr sz="2000" b="1" spc="35" dirty="0">
                <a:latin typeface="Arial"/>
                <a:cs typeface="Arial"/>
              </a:rPr>
              <a:t>/</a:t>
            </a:r>
            <a:r>
              <a:rPr sz="2000" b="1" spc="-65" dirty="0">
                <a:latin typeface="Arial"/>
                <a:cs typeface="Arial"/>
              </a:rPr>
              <a:t>S</a:t>
            </a:r>
            <a:r>
              <a:rPr sz="2000" b="1" spc="45" dirty="0">
                <a:latin typeface="Arial"/>
                <a:cs typeface="Arial"/>
              </a:rPr>
              <a:t>o</a:t>
            </a:r>
            <a:r>
              <a:rPr sz="2000" b="1" spc="-35" dirty="0">
                <a:latin typeface="Arial"/>
                <a:cs typeface="Arial"/>
              </a:rPr>
              <a:t>l</a:t>
            </a:r>
            <a:r>
              <a:rPr sz="2000" b="1" spc="-25" dirty="0">
                <a:latin typeface="Arial"/>
                <a:cs typeface="Arial"/>
              </a:rPr>
              <a:t>u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spc="35" dirty="0">
                <a:latin typeface="Arial"/>
                <a:cs typeface="Arial"/>
              </a:rPr>
              <a:t>i</a:t>
            </a:r>
            <a:r>
              <a:rPr sz="2000" b="1" spc="-25" dirty="0">
                <a:latin typeface="Arial"/>
                <a:cs typeface="Arial"/>
              </a:rPr>
              <a:t>o</a:t>
            </a:r>
            <a:r>
              <a:rPr sz="2000" b="1" spc="15" dirty="0"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b="1" spc="-25" dirty="0">
                <a:latin typeface="Arial"/>
                <a:cs typeface="Arial"/>
              </a:rPr>
              <a:t>A</a:t>
            </a:r>
            <a:r>
              <a:rPr sz="2000" b="1" spc="35" dirty="0">
                <a:latin typeface="Arial"/>
                <a:cs typeface="Arial"/>
              </a:rPr>
              <a:t>l</a:t>
            </a:r>
            <a:r>
              <a:rPr sz="2000" b="1" spc="45" dirty="0">
                <a:latin typeface="Arial"/>
                <a:cs typeface="Arial"/>
              </a:rPr>
              <a:t>go</a:t>
            </a:r>
            <a:r>
              <a:rPr sz="2000" b="1" spc="40" dirty="0">
                <a:latin typeface="Arial"/>
                <a:cs typeface="Arial"/>
              </a:rPr>
              <a:t>r</a:t>
            </a:r>
            <a:r>
              <a:rPr sz="2000" b="1" spc="35" dirty="0">
                <a:latin typeface="Arial"/>
                <a:cs typeface="Arial"/>
              </a:rPr>
              <a:t>i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spc="-25" dirty="0">
                <a:latin typeface="Arial"/>
                <a:cs typeface="Arial"/>
              </a:rPr>
              <a:t>h</a:t>
            </a:r>
            <a:r>
              <a:rPr sz="2000" b="1" spc="20" dirty="0">
                <a:latin typeface="Arial"/>
                <a:cs typeface="Arial"/>
              </a:rPr>
              <a:t>m</a:t>
            </a:r>
            <a:r>
              <a:rPr sz="2000" b="1" spc="-185" dirty="0">
                <a:latin typeface="Arial"/>
                <a:cs typeface="Arial"/>
              </a:rPr>
              <a:t> </a:t>
            </a:r>
            <a:r>
              <a:rPr sz="2000" b="1" spc="15" dirty="0">
                <a:latin typeface="Arial"/>
                <a:cs typeface="Arial"/>
              </a:rPr>
              <a:t>&amp;</a:t>
            </a:r>
            <a:r>
              <a:rPr sz="2000" b="1" spc="-75" dirty="0">
                <a:latin typeface="Arial"/>
                <a:cs typeface="Arial"/>
              </a:rPr>
              <a:t> </a:t>
            </a:r>
            <a:r>
              <a:rPr sz="2000" b="1" spc="45" dirty="0">
                <a:latin typeface="Arial"/>
                <a:cs typeface="Arial"/>
              </a:rPr>
              <a:t>D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45" dirty="0">
                <a:latin typeface="Arial"/>
                <a:cs typeface="Arial"/>
              </a:rPr>
              <a:t>p</a:t>
            </a:r>
            <a:r>
              <a:rPr sz="2000" b="1" spc="35" dirty="0">
                <a:latin typeface="Arial"/>
                <a:cs typeface="Arial"/>
              </a:rPr>
              <a:t>l</a:t>
            </a:r>
            <a:r>
              <a:rPr sz="2000" b="1" spc="45" dirty="0">
                <a:latin typeface="Arial"/>
                <a:cs typeface="Arial"/>
              </a:rPr>
              <a:t>o</a:t>
            </a:r>
            <a:r>
              <a:rPr sz="2000" b="1" spc="-65" dirty="0">
                <a:latin typeface="Arial"/>
                <a:cs typeface="Arial"/>
              </a:rPr>
              <a:t>y</a:t>
            </a:r>
            <a:r>
              <a:rPr sz="2000" b="1" spc="15" dirty="0">
                <a:latin typeface="Arial"/>
                <a:cs typeface="Arial"/>
              </a:rPr>
              <a:t>me</a:t>
            </a:r>
            <a:r>
              <a:rPr sz="2000" b="1" spc="45" dirty="0">
                <a:latin typeface="Arial"/>
                <a:cs typeface="Arial"/>
              </a:rPr>
              <a:t>n</a:t>
            </a:r>
            <a:r>
              <a:rPr sz="2000" b="1" spc="5" dirty="0"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b="1" spc="20" dirty="0">
                <a:latin typeface="Arial"/>
                <a:cs typeface="Arial"/>
              </a:rPr>
              <a:t>G</a:t>
            </a:r>
            <a:r>
              <a:rPr sz="2000" b="1" spc="35" dirty="0">
                <a:latin typeface="Arial"/>
                <a:cs typeface="Arial"/>
              </a:rPr>
              <a:t>i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spc="45" dirty="0">
                <a:latin typeface="Arial"/>
                <a:cs typeface="Arial"/>
              </a:rPr>
              <a:t>Hu</a:t>
            </a:r>
            <a:r>
              <a:rPr sz="2000" b="1" spc="15" dirty="0">
                <a:latin typeface="Arial"/>
                <a:cs typeface="Arial"/>
              </a:rPr>
              <a:t>b</a:t>
            </a:r>
            <a:r>
              <a:rPr sz="2000" b="1" spc="-150" dirty="0">
                <a:latin typeface="Arial"/>
                <a:cs typeface="Arial"/>
              </a:rPr>
              <a:t> </a:t>
            </a:r>
            <a:r>
              <a:rPr sz="2000" b="1" spc="45" dirty="0">
                <a:latin typeface="Arial"/>
                <a:cs typeface="Arial"/>
              </a:rPr>
              <a:t>L</a:t>
            </a:r>
            <a:r>
              <a:rPr sz="2000" b="1" spc="35" dirty="0">
                <a:latin typeface="Arial"/>
                <a:cs typeface="Arial"/>
              </a:rPr>
              <a:t>i</a:t>
            </a:r>
            <a:r>
              <a:rPr sz="2000" b="1" spc="45" dirty="0">
                <a:latin typeface="Arial"/>
                <a:cs typeface="Arial"/>
              </a:rPr>
              <a:t>n</a:t>
            </a:r>
            <a:r>
              <a:rPr sz="2000" b="1" spc="15" dirty="0">
                <a:latin typeface="Arial"/>
                <a:cs typeface="Arial"/>
              </a:rPr>
              <a:t>k</a:t>
            </a:r>
            <a:endParaRPr sz="20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75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b="1" spc="15" dirty="0">
                <a:latin typeface="Arial"/>
                <a:cs typeface="Arial"/>
              </a:rPr>
              <a:t>P</a:t>
            </a:r>
            <a:r>
              <a:rPr sz="2000" b="1" spc="35" dirty="0">
                <a:latin typeface="Arial"/>
                <a:cs typeface="Arial"/>
              </a:rPr>
              <a:t>r</a:t>
            </a:r>
            <a:r>
              <a:rPr sz="2000" b="1" spc="45" dirty="0">
                <a:latin typeface="Arial"/>
                <a:cs typeface="Arial"/>
              </a:rPr>
              <a:t>o</a:t>
            </a:r>
            <a:r>
              <a:rPr sz="2000" b="1" spc="35" dirty="0">
                <a:latin typeface="Arial"/>
                <a:cs typeface="Arial"/>
              </a:rPr>
              <a:t>j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5" dirty="0">
                <a:latin typeface="Arial"/>
                <a:cs typeface="Arial"/>
              </a:rPr>
              <a:t>c</a:t>
            </a:r>
            <a:r>
              <a:rPr sz="2000" b="1" spc="10" dirty="0">
                <a:latin typeface="Arial"/>
                <a:cs typeface="Arial"/>
              </a:rPr>
              <a:t>t</a:t>
            </a:r>
            <a:r>
              <a:rPr sz="2000" b="1" spc="-185" dirty="0">
                <a:latin typeface="Arial"/>
                <a:cs typeface="Arial"/>
              </a:rPr>
              <a:t> </a:t>
            </a:r>
            <a:r>
              <a:rPr sz="2000" b="1" spc="50" dirty="0">
                <a:latin typeface="Arial"/>
                <a:cs typeface="Arial"/>
              </a:rPr>
              <a:t>D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90" dirty="0">
                <a:latin typeface="Arial"/>
                <a:cs typeface="Arial"/>
              </a:rPr>
              <a:t>m</a:t>
            </a:r>
            <a:r>
              <a:rPr sz="2000" b="1" spc="45" dirty="0">
                <a:latin typeface="Arial"/>
                <a:cs typeface="Arial"/>
              </a:rPr>
              <a:t>o</a:t>
            </a:r>
            <a:r>
              <a:rPr sz="2000" b="1" spc="10" dirty="0">
                <a:latin typeface="Arial"/>
                <a:cs typeface="Arial"/>
              </a:rPr>
              <a:t>(</a:t>
            </a:r>
            <a:r>
              <a:rPr sz="2000" b="1" spc="-30" dirty="0">
                <a:latin typeface="Arial"/>
                <a:cs typeface="Arial"/>
              </a:rPr>
              <a:t>ph</a:t>
            </a:r>
            <a:r>
              <a:rPr sz="2000" b="1" spc="45" dirty="0">
                <a:latin typeface="Arial"/>
                <a:cs typeface="Arial"/>
              </a:rPr>
              <a:t>o</a:t>
            </a:r>
            <a:r>
              <a:rPr sz="2000" b="1" spc="-70" dirty="0">
                <a:latin typeface="Arial"/>
                <a:cs typeface="Arial"/>
              </a:rPr>
              <a:t>t</a:t>
            </a:r>
            <a:r>
              <a:rPr sz="2000" b="1" spc="45" dirty="0">
                <a:latin typeface="Arial"/>
                <a:cs typeface="Arial"/>
              </a:rPr>
              <a:t>o</a:t>
            </a:r>
            <a:r>
              <a:rPr sz="2000" b="1" spc="15" dirty="0">
                <a:latin typeface="Arial"/>
                <a:cs typeface="Arial"/>
              </a:rPr>
              <a:t>s</a:t>
            </a:r>
            <a:r>
              <a:rPr sz="2000" b="1" spc="-185" dirty="0">
                <a:latin typeface="Arial"/>
                <a:cs typeface="Arial"/>
              </a:rPr>
              <a:t> </a:t>
            </a:r>
            <a:r>
              <a:rPr sz="2000" b="1" spc="5" dirty="0">
                <a:latin typeface="Arial"/>
                <a:cs typeface="Arial"/>
              </a:rPr>
              <a:t>/</a:t>
            </a:r>
            <a:r>
              <a:rPr sz="2000" b="1" spc="-75" dirty="0">
                <a:latin typeface="Arial"/>
                <a:cs typeface="Arial"/>
              </a:rPr>
              <a:t> </a:t>
            </a:r>
            <a:r>
              <a:rPr sz="2000" b="1" spc="15" dirty="0">
                <a:latin typeface="Arial"/>
                <a:cs typeface="Arial"/>
              </a:rPr>
              <a:t>v</a:t>
            </a:r>
            <a:r>
              <a:rPr sz="2000" b="1" spc="35" dirty="0">
                <a:latin typeface="Arial"/>
                <a:cs typeface="Arial"/>
              </a:rPr>
              <a:t>i</a:t>
            </a:r>
            <a:r>
              <a:rPr sz="2000" b="1" spc="45" dirty="0">
                <a:latin typeface="Arial"/>
                <a:cs typeface="Arial"/>
              </a:rPr>
              <a:t>d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40" dirty="0">
                <a:latin typeface="Arial"/>
                <a:cs typeface="Arial"/>
              </a:rPr>
              <a:t>o</a:t>
            </a:r>
            <a:r>
              <a:rPr sz="2000" b="1" spc="10" dirty="0">
                <a:latin typeface="Arial"/>
                <a:cs typeface="Arial"/>
              </a:rPr>
              <a:t>s)</a:t>
            </a:r>
            <a:endParaRPr sz="20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b="1" spc="20" dirty="0">
                <a:latin typeface="Arial"/>
                <a:cs typeface="Arial"/>
              </a:rPr>
              <a:t>Conclusion</a:t>
            </a:r>
            <a:endParaRPr sz="20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b="1" spc="45" dirty="0">
                <a:latin typeface="Arial"/>
                <a:cs typeface="Arial"/>
              </a:rPr>
              <a:t>Fu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spc="45" dirty="0">
                <a:latin typeface="Arial"/>
                <a:cs typeface="Arial"/>
              </a:rPr>
              <a:t>u</a:t>
            </a:r>
            <a:r>
              <a:rPr sz="2000" b="1" spc="4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185" dirty="0">
                <a:latin typeface="Arial"/>
                <a:cs typeface="Arial"/>
              </a:rPr>
              <a:t> </a:t>
            </a:r>
            <a:r>
              <a:rPr sz="2000" b="1" spc="15" dirty="0">
                <a:latin typeface="Arial"/>
                <a:cs typeface="Arial"/>
              </a:rPr>
              <a:t>Sc</a:t>
            </a:r>
            <a:r>
              <a:rPr sz="2000" b="1" spc="45" dirty="0">
                <a:latin typeface="Arial"/>
                <a:cs typeface="Arial"/>
              </a:rPr>
              <a:t>op</a:t>
            </a:r>
            <a:r>
              <a:rPr sz="2000" b="1" spc="15" dirty="0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b="1" spc="20" dirty="0">
                <a:latin typeface="Arial"/>
                <a:cs typeface="Arial"/>
              </a:rPr>
              <a:t>References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14978" y="1021461"/>
            <a:ext cx="513842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>
                <a:solidFill>
                  <a:srgbClr val="4471C4"/>
                </a:solidFill>
              </a:rPr>
              <a:t>Problem</a:t>
            </a:r>
            <a:r>
              <a:rPr spc="-105" dirty="0">
                <a:solidFill>
                  <a:srgbClr val="4471C4"/>
                </a:solidFill>
              </a:rPr>
              <a:t> </a:t>
            </a:r>
            <a:r>
              <a:rPr spc="10" dirty="0">
                <a:solidFill>
                  <a:srgbClr val="4471C4"/>
                </a:solidFill>
              </a:rPr>
              <a:t>Statement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spc="-15" dirty="0"/>
              <a:t>Edunet</a:t>
            </a:r>
            <a:r>
              <a:rPr spc="65" dirty="0"/>
              <a:t> </a:t>
            </a:r>
            <a:r>
              <a:rPr spc="-20" dirty="0"/>
              <a:t>Foundation.</a:t>
            </a:r>
            <a:r>
              <a:rPr spc="85" dirty="0"/>
              <a:t> </a:t>
            </a:r>
            <a:r>
              <a:rPr spc="-5" dirty="0"/>
              <a:t>All</a:t>
            </a:r>
            <a:r>
              <a:rPr spc="-35" dirty="0"/>
              <a:t> </a:t>
            </a:r>
            <a:r>
              <a:rPr spc="-10" dirty="0"/>
              <a:t>rights</a:t>
            </a:r>
            <a:r>
              <a:rPr spc="7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3737" y="2022030"/>
            <a:ext cx="10419080" cy="205740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9539" indent="-117475">
              <a:lnSpc>
                <a:spcPct val="100000"/>
              </a:lnSpc>
              <a:spcBef>
                <a:spcPts val="730"/>
              </a:spcBef>
              <a:buSzPct val="96153"/>
              <a:buChar char="•"/>
              <a:tabLst>
                <a:tab pos="130175" algn="l"/>
              </a:tabLst>
            </a:pPr>
            <a:r>
              <a:rPr sz="2600" spc="-35" dirty="0">
                <a:latin typeface="Arial MT"/>
                <a:cs typeface="Arial MT"/>
              </a:rPr>
              <a:t>Sentiment</a:t>
            </a:r>
            <a:r>
              <a:rPr sz="2600" spc="254" dirty="0">
                <a:latin typeface="Arial MT"/>
                <a:cs typeface="Arial MT"/>
              </a:rPr>
              <a:t> </a:t>
            </a:r>
            <a:r>
              <a:rPr sz="2600" spc="-40" dirty="0">
                <a:latin typeface="Arial MT"/>
                <a:cs typeface="Arial MT"/>
              </a:rPr>
              <a:t>analysis</a:t>
            </a:r>
            <a:r>
              <a:rPr sz="2600" spc="12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AI</a:t>
            </a:r>
            <a:r>
              <a:rPr sz="2600" spc="30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System</a:t>
            </a:r>
            <a:endParaRPr sz="2600">
              <a:latin typeface="Arial MT"/>
              <a:cs typeface="Arial MT"/>
            </a:endParaRPr>
          </a:p>
          <a:p>
            <a:pPr marL="12700" marR="5080" indent="3040380">
              <a:lnSpc>
                <a:spcPct val="90700"/>
              </a:lnSpc>
              <a:spcBef>
                <a:spcPts val="925"/>
              </a:spcBef>
              <a:tabLst>
                <a:tab pos="1452245" algn="l"/>
                <a:tab pos="2034539" algn="l"/>
                <a:tab pos="4533265" algn="l"/>
              </a:tabLst>
            </a:pPr>
            <a:r>
              <a:rPr sz="2600" spc="-35" dirty="0">
                <a:latin typeface="Arial MT"/>
                <a:cs typeface="Arial MT"/>
              </a:rPr>
              <a:t>Sentiment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spc="-40" dirty="0">
                <a:latin typeface="Arial MT"/>
                <a:cs typeface="Arial MT"/>
              </a:rPr>
              <a:t>analysis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spc="-50" dirty="0">
                <a:latin typeface="Arial MT"/>
                <a:cs typeface="Arial MT"/>
              </a:rPr>
              <a:t>of </a:t>
            </a:r>
            <a:r>
              <a:rPr sz="2600" spc="-35" dirty="0">
                <a:latin typeface="Arial MT"/>
                <a:cs typeface="Arial MT"/>
              </a:rPr>
              <a:t>movie reviews aims </a:t>
            </a:r>
            <a:r>
              <a:rPr sz="2600" spc="15" dirty="0">
                <a:latin typeface="Arial MT"/>
                <a:cs typeface="Arial MT"/>
              </a:rPr>
              <a:t>to </a:t>
            </a:r>
            <a:r>
              <a:rPr sz="2600" spc="20" dirty="0">
                <a:latin typeface="Arial MT"/>
                <a:cs typeface="Arial MT"/>
              </a:rPr>
              <a:t> </a:t>
            </a:r>
            <a:r>
              <a:rPr sz="2600" spc="-30" dirty="0">
                <a:latin typeface="Arial MT"/>
                <a:cs typeface="Arial MT"/>
              </a:rPr>
              <a:t>automatically	</a:t>
            </a:r>
            <a:r>
              <a:rPr sz="2600" spc="-5" dirty="0">
                <a:latin typeface="Arial MT"/>
                <a:cs typeface="Arial MT"/>
              </a:rPr>
              <a:t>classify </a:t>
            </a:r>
            <a:r>
              <a:rPr sz="2600" spc="-45" dirty="0">
                <a:latin typeface="Arial MT"/>
                <a:cs typeface="Arial MT"/>
              </a:rPr>
              <a:t>opinions	</a:t>
            </a:r>
            <a:r>
              <a:rPr sz="2600" spc="-35" dirty="0">
                <a:latin typeface="Arial MT"/>
                <a:cs typeface="Arial MT"/>
              </a:rPr>
              <a:t>expressed</a:t>
            </a:r>
            <a:r>
              <a:rPr sz="2600" spc="295" dirty="0">
                <a:latin typeface="Arial MT"/>
                <a:cs typeface="Arial MT"/>
              </a:rPr>
              <a:t> </a:t>
            </a:r>
            <a:r>
              <a:rPr sz="2600" spc="-20" dirty="0">
                <a:latin typeface="Arial MT"/>
                <a:cs typeface="Arial MT"/>
              </a:rPr>
              <a:t>in</a:t>
            </a:r>
            <a:r>
              <a:rPr sz="2600" spc="65" dirty="0">
                <a:latin typeface="Arial MT"/>
                <a:cs typeface="Arial MT"/>
              </a:rPr>
              <a:t> </a:t>
            </a:r>
            <a:r>
              <a:rPr sz="2600" spc="-40" dirty="0">
                <a:latin typeface="Arial MT"/>
                <a:cs typeface="Arial MT"/>
              </a:rPr>
              <a:t>textual</a:t>
            </a:r>
            <a:r>
              <a:rPr sz="2600" spc="275" dirty="0">
                <a:latin typeface="Arial MT"/>
                <a:cs typeface="Arial MT"/>
              </a:rPr>
              <a:t> </a:t>
            </a:r>
            <a:r>
              <a:rPr sz="2600" spc="-35" dirty="0">
                <a:latin typeface="Arial MT"/>
                <a:cs typeface="Arial MT"/>
              </a:rPr>
              <a:t>reviews</a:t>
            </a:r>
            <a:r>
              <a:rPr sz="2600" spc="215" dirty="0">
                <a:latin typeface="Arial MT"/>
                <a:cs typeface="Arial MT"/>
              </a:rPr>
              <a:t> </a:t>
            </a:r>
            <a:r>
              <a:rPr sz="2600" spc="-45" dirty="0">
                <a:latin typeface="Arial MT"/>
                <a:cs typeface="Arial MT"/>
              </a:rPr>
              <a:t>as</a:t>
            </a:r>
            <a:r>
              <a:rPr sz="2600" spc="60" dirty="0">
                <a:latin typeface="Arial MT"/>
                <a:cs typeface="Arial MT"/>
              </a:rPr>
              <a:t> </a:t>
            </a:r>
            <a:r>
              <a:rPr sz="2600" spc="-35" dirty="0">
                <a:latin typeface="Arial MT"/>
                <a:cs typeface="Arial MT"/>
              </a:rPr>
              <a:t>positive, </a:t>
            </a:r>
            <a:r>
              <a:rPr sz="2600" spc="-705" dirty="0">
                <a:latin typeface="Arial MT"/>
                <a:cs typeface="Arial MT"/>
              </a:rPr>
              <a:t> </a:t>
            </a:r>
            <a:r>
              <a:rPr sz="2600" spc="-45" dirty="0">
                <a:latin typeface="Arial MT"/>
                <a:cs typeface="Arial MT"/>
              </a:rPr>
              <a:t>negative,	or </a:t>
            </a:r>
            <a:r>
              <a:rPr sz="2600" spc="-25" dirty="0">
                <a:latin typeface="Arial MT"/>
                <a:cs typeface="Arial MT"/>
              </a:rPr>
              <a:t>neutral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15" dirty="0">
                <a:latin typeface="Arial MT"/>
                <a:cs typeface="Arial MT"/>
              </a:rPr>
              <a:t>to </a:t>
            </a:r>
            <a:r>
              <a:rPr sz="2600" spc="-30" dirty="0">
                <a:latin typeface="Arial MT"/>
                <a:cs typeface="Arial MT"/>
              </a:rPr>
              <a:t>gauge </a:t>
            </a:r>
            <a:r>
              <a:rPr sz="2600" spc="-35" dirty="0">
                <a:latin typeface="Arial MT"/>
                <a:cs typeface="Arial MT"/>
              </a:rPr>
              <a:t>audience</a:t>
            </a:r>
            <a:r>
              <a:rPr sz="2600" spc="-30" dirty="0">
                <a:latin typeface="Arial MT"/>
                <a:cs typeface="Arial MT"/>
              </a:rPr>
              <a:t> reactions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35" dirty="0">
                <a:latin typeface="Arial MT"/>
                <a:cs typeface="Arial MT"/>
              </a:rPr>
              <a:t>and </a:t>
            </a:r>
            <a:r>
              <a:rPr sz="2600" spc="-20" dirty="0">
                <a:latin typeface="Arial MT"/>
                <a:cs typeface="Arial MT"/>
              </a:rPr>
              <a:t>inform </a:t>
            </a:r>
            <a:r>
              <a:rPr sz="2600" spc="-35" dirty="0">
                <a:latin typeface="Arial MT"/>
                <a:cs typeface="Arial MT"/>
              </a:rPr>
              <a:t>decision- 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spc="-20" dirty="0">
                <a:latin typeface="Arial MT"/>
                <a:cs typeface="Arial MT"/>
              </a:rPr>
              <a:t>making</a:t>
            </a:r>
            <a:r>
              <a:rPr sz="2600" spc="60" dirty="0">
                <a:latin typeface="Arial MT"/>
                <a:cs typeface="Arial MT"/>
              </a:rPr>
              <a:t> </a:t>
            </a:r>
            <a:r>
              <a:rPr sz="2600" spc="-20" dirty="0">
                <a:latin typeface="Arial MT"/>
                <a:cs typeface="Arial MT"/>
              </a:rPr>
              <a:t>in</a:t>
            </a:r>
            <a:r>
              <a:rPr sz="2600" spc="65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the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20" dirty="0">
                <a:latin typeface="Arial MT"/>
                <a:cs typeface="Arial MT"/>
              </a:rPr>
              <a:t>film</a:t>
            </a:r>
            <a:r>
              <a:rPr sz="2600" spc="90" dirty="0">
                <a:latin typeface="Arial MT"/>
                <a:cs typeface="Arial MT"/>
              </a:rPr>
              <a:t> </a:t>
            </a:r>
            <a:r>
              <a:rPr sz="2600" spc="-30" dirty="0">
                <a:latin typeface="Arial MT"/>
                <a:cs typeface="Arial MT"/>
              </a:rPr>
              <a:t>industry.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2034" y="1021461"/>
            <a:ext cx="499745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>
                <a:solidFill>
                  <a:srgbClr val="4471C4"/>
                </a:solidFill>
              </a:rPr>
              <a:t>Proposed</a:t>
            </a:r>
            <a:r>
              <a:rPr spc="-170" dirty="0">
                <a:solidFill>
                  <a:srgbClr val="4471C4"/>
                </a:solidFill>
              </a:rPr>
              <a:t> </a:t>
            </a:r>
            <a:r>
              <a:rPr dirty="0">
                <a:solidFill>
                  <a:srgbClr val="4471C4"/>
                </a:solidFill>
              </a:rPr>
              <a:t>Solution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spc="-15" dirty="0"/>
              <a:t>Edunet</a:t>
            </a:r>
            <a:r>
              <a:rPr spc="65" dirty="0"/>
              <a:t> </a:t>
            </a:r>
            <a:r>
              <a:rPr spc="-20" dirty="0"/>
              <a:t>Foundation.</a:t>
            </a:r>
            <a:r>
              <a:rPr spc="85" dirty="0"/>
              <a:t> </a:t>
            </a:r>
            <a:r>
              <a:rPr spc="-5" dirty="0"/>
              <a:t>All</a:t>
            </a:r>
            <a:r>
              <a:rPr spc="-35" dirty="0"/>
              <a:t> </a:t>
            </a:r>
            <a:r>
              <a:rPr spc="-10" dirty="0"/>
              <a:t>rights</a:t>
            </a:r>
            <a:r>
              <a:rPr spc="7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37465" marR="5080" indent="915035">
              <a:lnSpc>
                <a:spcPct val="90000"/>
              </a:lnSpc>
              <a:spcBef>
                <a:spcPts val="439"/>
              </a:spcBef>
              <a:tabLst>
                <a:tab pos="1601470" algn="l"/>
                <a:tab pos="1897380" algn="l"/>
                <a:tab pos="5560060" algn="l"/>
                <a:tab pos="6255385" algn="l"/>
                <a:tab pos="8908415" algn="l"/>
              </a:tabLst>
            </a:pPr>
            <a:r>
              <a:rPr spc="-10" dirty="0"/>
              <a:t>The </a:t>
            </a:r>
            <a:r>
              <a:rPr spc="-35" dirty="0"/>
              <a:t>proposed</a:t>
            </a:r>
            <a:r>
              <a:rPr spc="-30" dirty="0"/>
              <a:t> </a:t>
            </a:r>
            <a:r>
              <a:rPr spc="-25" dirty="0"/>
              <a:t>Python </a:t>
            </a:r>
            <a:r>
              <a:rPr spc="-35" dirty="0"/>
              <a:t>solution</a:t>
            </a:r>
            <a:r>
              <a:rPr spc="-30" dirty="0"/>
              <a:t> </a:t>
            </a:r>
            <a:r>
              <a:rPr spc="-45" dirty="0"/>
              <a:t>employs</a:t>
            </a:r>
            <a:r>
              <a:rPr spc="-40" dirty="0"/>
              <a:t> </a:t>
            </a:r>
            <a:r>
              <a:rPr dirty="0"/>
              <a:t>the </a:t>
            </a:r>
            <a:r>
              <a:rPr spc="-50" dirty="0"/>
              <a:t>VADER </a:t>
            </a:r>
            <a:r>
              <a:rPr spc="-25" dirty="0"/>
              <a:t>sentiment </a:t>
            </a:r>
            <a:r>
              <a:rPr spc="-20" dirty="0"/>
              <a:t> </a:t>
            </a:r>
            <a:r>
              <a:rPr spc="-40" dirty="0"/>
              <a:t>analysis</a:t>
            </a:r>
            <a:r>
              <a:rPr spc="-35" dirty="0"/>
              <a:t> </a:t>
            </a:r>
            <a:r>
              <a:rPr spc="-45" dirty="0"/>
              <a:t>tool </a:t>
            </a:r>
            <a:r>
              <a:rPr spc="20" dirty="0"/>
              <a:t>to </a:t>
            </a:r>
            <a:r>
              <a:rPr spc="-30" dirty="0"/>
              <a:t>categorize</a:t>
            </a:r>
            <a:r>
              <a:rPr spc="660" dirty="0"/>
              <a:t> </a:t>
            </a:r>
            <a:r>
              <a:rPr spc="-35" dirty="0"/>
              <a:t>movie reviews </a:t>
            </a:r>
            <a:r>
              <a:rPr spc="-45" dirty="0"/>
              <a:t>as </a:t>
            </a:r>
            <a:r>
              <a:rPr spc="-35" dirty="0"/>
              <a:t>positive,</a:t>
            </a:r>
            <a:r>
              <a:rPr spc="650" dirty="0"/>
              <a:t> </a:t>
            </a:r>
            <a:r>
              <a:rPr spc="-45" dirty="0"/>
              <a:t>negative,</a:t>
            </a:r>
            <a:r>
              <a:rPr spc="635" dirty="0"/>
              <a:t> </a:t>
            </a:r>
            <a:r>
              <a:rPr spc="-45" dirty="0"/>
              <a:t>or </a:t>
            </a:r>
            <a:r>
              <a:rPr spc="-30" dirty="0"/>
              <a:t>neutral. </a:t>
            </a:r>
            <a:r>
              <a:rPr spc="-710" dirty="0"/>
              <a:t> </a:t>
            </a:r>
            <a:r>
              <a:rPr spc="-20" dirty="0"/>
              <a:t>It</a:t>
            </a:r>
            <a:r>
              <a:rPr spc="40" dirty="0"/>
              <a:t> </a:t>
            </a:r>
            <a:r>
              <a:rPr spc="-45" dirty="0"/>
              <a:t>involves	</a:t>
            </a:r>
            <a:r>
              <a:rPr spc="-20" dirty="0"/>
              <a:t>importing</a:t>
            </a:r>
            <a:r>
              <a:rPr spc="160" dirty="0"/>
              <a:t> </a:t>
            </a:r>
            <a:r>
              <a:rPr spc="-30" dirty="0"/>
              <a:t>libraries,</a:t>
            </a:r>
            <a:r>
              <a:rPr spc="295" dirty="0"/>
              <a:t> </a:t>
            </a:r>
            <a:r>
              <a:rPr spc="-50" dirty="0"/>
              <a:t>loading	</a:t>
            </a:r>
            <a:r>
              <a:rPr spc="5" dirty="0"/>
              <a:t>the</a:t>
            </a:r>
            <a:r>
              <a:rPr spc="15" dirty="0"/>
              <a:t> </a:t>
            </a:r>
            <a:r>
              <a:rPr spc="-30" dirty="0"/>
              <a:t>dataset,</a:t>
            </a:r>
            <a:r>
              <a:rPr spc="220" dirty="0"/>
              <a:t> </a:t>
            </a:r>
            <a:r>
              <a:rPr spc="-35" dirty="0"/>
              <a:t>initializing	</a:t>
            </a:r>
            <a:r>
              <a:rPr spc="-45" dirty="0"/>
              <a:t>VADER, </a:t>
            </a:r>
            <a:r>
              <a:rPr spc="-40" dirty="0"/>
              <a:t> </a:t>
            </a:r>
            <a:r>
              <a:rPr spc="-25" dirty="0"/>
              <a:t>calculating</a:t>
            </a:r>
            <a:r>
              <a:rPr spc="300" dirty="0"/>
              <a:t> </a:t>
            </a:r>
            <a:r>
              <a:rPr spc="-25" dirty="0"/>
              <a:t>sentiment</a:t>
            </a:r>
            <a:r>
              <a:rPr spc="210" dirty="0"/>
              <a:t> </a:t>
            </a:r>
            <a:r>
              <a:rPr spc="-5" dirty="0"/>
              <a:t>scores,</a:t>
            </a:r>
            <a:r>
              <a:rPr spc="-20" dirty="0"/>
              <a:t> </a:t>
            </a:r>
            <a:r>
              <a:rPr spc="-30" dirty="0"/>
              <a:t>categorizing	</a:t>
            </a:r>
            <a:r>
              <a:rPr spc="-15" dirty="0"/>
              <a:t>them,</a:t>
            </a:r>
            <a:r>
              <a:rPr spc="114" dirty="0"/>
              <a:t> </a:t>
            </a:r>
            <a:r>
              <a:rPr spc="-35" dirty="0"/>
              <a:t>and</a:t>
            </a:r>
            <a:r>
              <a:rPr spc="60" dirty="0"/>
              <a:t> </a:t>
            </a:r>
            <a:r>
              <a:rPr spc="-65" dirty="0"/>
              <a:t>finally,</a:t>
            </a:r>
            <a:r>
              <a:rPr spc="335" dirty="0"/>
              <a:t> </a:t>
            </a:r>
            <a:r>
              <a:rPr spc="-15" dirty="0"/>
              <a:t>printing</a:t>
            </a:r>
            <a:r>
              <a:rPr spc="65" dirty="0"/>
              <a:t> </a:t>
            </a:r>
            <a:r>
              <a:rPr spc="5" dirty="0"/>
              <a:t>the </a:t>
            </a:r>
            <a:r>
              <a:rPr spc="10" dirty="0"/>
              <a:t> </a:t>
            </a:r>
            <a:r>
              <a:rPr spc="-5" dirty="0"/>
              <a:t>results. </a:t>
            </a:r>
            <a:r>
              <a:rPr spc="-20" dirty="0"/>
              <a:t>This </a:t>
            </a:r>
            <a:r>
              <a:rPr spc="-25" dirty="0"/>
              <a:t>Python-based</a:t>
            </a:r>
            <a:r>
              <a:rPr spc="-20" dirty="0"/>
              <a:t> </a:t>
            </a:r>
            <a:r>
              <a:rPr spc="-35" dirty="0"/>
              <a:t>approach</a:t>
            </a:r>
            <a:r>
              <a:rPr spc="-30" dirty="0"/>
              <a:t> </a:t>
            </a:r>
            <a:r>
              <a:rPr spc="-35" dirty="0"/>
              <a:t>offers </a:t>
            </a:r>
            <a:r>
              <a:rPr spc="10" dirty="0"/>
              <a:t>a </a:t>
            </a:r>
            <a:r>
              <a:rPr spc="-5" dirty="0"/>
              <a:t>concise </a:t>
            </a:r>
            <a:r>
              <a:rPr spc="-40" dirty="0"/>
              <a:t>and </a:t>
            </a:r>
            <a:r>
              <a:rPr spc="-30" dirty="0"/>
              <a:t>effective </a:t>
            </a:r>
            <a:r>
              <a:rPr spc="-45" dirty="0"/>
              <a:t>means </a:t>
            </a:r>
            <a:r>
              <a:rPr spc="-710" dirty="0"/>
              <a:t> </a:t>
            </a:r>
            <a:r>
              <a:rPr spc="-45" dirty="0"/>
              <a:t>of</a:t>
            </a:r>
            <a:r>
              <a:rPr spc="145" dirty="0"/>
              <a:t> </a:t>
            </a:r>
            <a:r>
              <a:rPr spc="-45" dirty="0"/>
              <a:t>analyzing	</a:t>
            </a:r>
            <a:r>
              <a:rPr spc="-25" dirty="0"/>
              <a:t>sentiment</a:t>
            </a:r>
            <a:r>
              <a:rPr spc="190" dirty="0"/>
              <a:t> </a:t>
            </a:r>
            <a:r>
              <a:rPr spc="-20" dirty="0"/>
              <a:t>in</a:t>
            </a:r>
            <a:r>
              <a:rPr spc="65" dirty="0"/>
              <a:t> </a:t>
            </a:r>
            <a:r>
              <a:rPr spc="-35" dirty="0"/>
              <a:t>movie</a:t>
            </a:r>
            <a:r>
              <a:rPr spc="140" dirty="0"/>
              <a:t> </a:t>
            </a:r>
            <a:r>
              <a:rPr spc="-25" dirty="0"/>
              <a:t>reviews.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0825" y="1021461"/>
            <a:ext cx="658685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" dirty="0">
                <a:solidFill>
                  <a:srgbClr val="4471C4"/>
                </a:solidFill>
              </a:rPr>
              <a:t>Algorithm</a:t>
            </a:r>
            <a:r>
              <a:rPr spc="-35" dirty="0">
                <a:solidFill>
                  <a:srgbClr val="4471C4"/>
                </a:solidFill>
              </a:rPr>
              <a:t> </a:t>
            </a:r>
            <a:r>
              <a:rPr spc="20" dirty="0">
                <a:solidFill>
                  <a:srgbClr val="4471C4"/>
                </a:solidFill>
              </a:rPr>
              <a:t>&amp;</a:t>
            </a:r>
            <a:r>
              <a:rPr spc="-40" dirty="0">
                <a:solidFill>
                  <a:srgbClr val="4471C4"/>
                </a:solidFill>
              </a:rPr>
              <a:t> </a:t>
            </a:r>
            <a:r>
              <a:rPr spc="5" dirty="0">
                <a:solidFill>
                  <a:srgbClr val="4471C4"/>
                </a:solidFill>
              </a:rPr>
              <a:t>Deployment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spc="-15" dirty="0"/>
              <a:t>Edunet</a:t>
            </a:r>
            <a:r>
              <a:rPr spc="65" dirty="0"/>
              <a:t> </a:t>
            </a:r>
            <a:r>
              <a:rPr spc="-20" dirty="0"/>
              <a:t>Foundation.</a:t>
            </a:r>
            <a:r>
              <a:rPr spc="85" dirty="0"/>
              <a:t> </a:t>
            </a:r>
            <a:r>
              <a:rPr spc="-5" dirty="0"/>
              <a:t>All</a:t>
            </a:r>
            <a:r>
              <a:rPr spc="-35" dirty="0"/>
              <a:t> </a:t>
            </a:r>
            <a:r>
              <a:rPr spc="-10" dirty="0"/>
              <a:t>rights</a:t>
            </a:r>
            <a:r>
              <a:rPr spc="7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3737" y="2078989"/>
            <a:ext cx="10866120" cy="403606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 marR="516255">
              <a:lnSpc>
                <a:spcPct val="78200"/>
              </a:lnSpc>
              <a:spcBef>
                <a:spcPts val="650"/>
              </a:spcBef>
              <a:buSzPct val="95000"/>
              <a:buAutoNum type="arabicPeriod"/>
              <a:tabLst>
                <a:tab pos="228600" algn="l"/>
              </a:tabLst>
            </a:pPr>
            <a:r>
              <a:rPr sz="2000" b="1" spc="30" dirty="0">
                <a:solidFill>
                  <a:srgbClr val="0D0D0D"/>
                </a:solidFill>
                <a:latin typeface="Arial"/>
                <a:cs typeface="Arial"/>
              </a:rPr>
              <a:t>Import</a:t>
            </a:r>
            <a:r>
              <a:rPr sz="2000" b="1" spc="-17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0D0D0D"/>
                </a:solidFill>
                <a:latin typeface="Arial"/>
                <a:cs typeface="Arial"/>
              </a:rPr>
              <a:t>Libraries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:</a:t>
            </a:r>
            <a:r>
              <a:rPr sz="2000" spc="-2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Import</a:t>
            </a:r>
            <a:r>
              <a:rPr sz="2000" spc="-13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0" dirty="0">
                <a:solidFill>
                  <a:srgbClr val="0D0D0D"/>
                </a:solidFill>
                <a:latin typeface="Arial MT"/>
                <a:cs typeface="Arial MT"/>
              </a:rPr>
              <a:t>necessary</a:t>
            </a:r>
            <a:r>
              <a:rPr sz="2000" spc="-2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Python</a:t>
            </a:r>
            <a:r>
              <a:rPr sz="2000" spc="-9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5" dirty="0">
                <a:solidFill>
                  <a:srgbClr val="0D0D0D"/>
                </a:solidFill>
                <a:latin typeface="Arial MT"/>
                <a:cs typeface="Arial MT"/>
              </a:rPr>
              <a:t>libraries</a:t>
            </a:r>
            <a:r>
              <a:rPr sz="2000" spc="-6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including</a:t>
            </a:r>
            <a:r>
              <a:rPr sz="2000" spc="-10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pandas</a:t>
            </a:r>
            <a:r>
              <a:rPr sz="2000" spc="-6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sz="2000" spc="-9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30" dirty="0">
                <a:solidFill>
                  <a:srgbClr val="0D0D0D"/>
                </a:solidFill>
                <a:latin typeface="Arial MT"/>
                <a:cs typeface="Arial MT"/>
              </a:rPr>
              <a:t>NLTK's</a:t>
            </a:r>
            <a:r>
              <a:rPr sz="2000" spc="9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0D0D0D"/>
                </a:solidFill>
                <a:latin typeface="Arial MT"/>
                <a:cs typeface="Arial MT"/>
              </a:rPr>
              <a:t>VADER </a:t>
            </a:r>
            <a:r>
              <a:rPr sz="2000" spc="-54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sentiment</a:t>
            </a:r>
            <a:r>
              <a:rPr sz="2000" spc="-16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D0D0D"/>
                </a:solidFill>
                <a:latin typeface="Arial MT"/>
                <a:cs typeface="Arial MT"/>
              </a:rPr>
              <a:t>analyzer.</a:t>
            </a:r>
            <a:endParaRPr sz="2000" dirty="0">
              <a:latin typeface="Arial MT"/>
              <a:cs typeface="Arial MT"/>
            </a:endParaRPr>
          </a:p>
          <a:p>
            <a:pPr marL="227965" indent="-215900">
              <a:lnSpc>
                <a:spcPct val="100000"/>
              </a:lnSpc>
              <a:spcBef>
                <a:spcPts val="535"/>
              </a:spcBef>
              <a:buSzPct val="95000"/>
              <a:buAutoNum type="arabicPeriod"/>
              <a:tabLst>
                <a:tab pos="228600" algn="l"/>
              </a:tabLst>
            </a:pPr>
            <a:r>
              <a:rPr sz="2000" b="1" spc="25" dirty="0">
                <a:solidFill>
                  <a:srgbClr val="0D0D0D"/>
                </a:solidFill>
                <a:latin typeface="Arial"/>
                <a:cs typeface="Arial"/>
              </a:rPr>
              <a:t>Download</a:t>
            </a:r>
            <a:r>
              <a:rPr sz="2000" b="1" spc="-22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b="1" spc="-15" dirty="0">
                <a:solidFill>
                  <a:srgbClr val="0D0D0D"/>
                </a:solidFill>
                <a:latin typeface="Arial"/>
                <a:cs typeface="Arial"/>
              </a:rPr>
              <a:t>VADER</a:t>
            </a:r>
            <a:r>
              <a:rPr sz="2000" b="1" spc="-7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b="1" spc="30" dirty="0">
                <a:solidFill>
                  <a:srgbClr val="0D0D0D"/>
                </a:solidFill>
                <a:latin typeface="Arial"/>
                <a:cs typeface="Arial"/>
              </a:rPr>
              <a:t>Lexicon</a:t>
            </a:r>
            <a:r>
              <a:rPr sz="2000" spc="30" dirty="0">
                <a:solidFill>
                  <a:srgbClr val="0D0D0D"/>
                </a:solidFill>
                <a:latin typeface="Arial MT"/>
                <a:cs typeface="Arial MT"/>
              </a:rPr>
              <a:t>:</a:t>
            </a:r>
            <a:r>
              <a:rPr sz="2000" spc="-2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Use</a:t>
            </a:r>
            <a:r>
              <a:rPr sz="2000" spc="-1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45" dirty="0">
                <a:solidFill>
                  <a:srgbClr val="0D0D0D"/>
                </a:solidFill>
                <a:latin typeface="Arial MT"/>
                <a:cs typeface="Arial MT"/>
              </a:rPr>
              <a:t>NLTK</a:t>
            </a:r>
            <a:r>
              <a:rPr sz="2000" spc="4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5" dirty="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sz="2000" spc="-10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5" dirty="0">
                <a:solidFill>
                  <a:srgbClr val="0D0D0D"/>
                </a:solidFill>
                <a:latin typeface="Arial MT"/>
                <a:cs typeface="Arial MT"/>
              </a:rPr>
              <a:t>download</a:t>
            </a:r>
            <a:r>
              <a:rPr sz="2000" spc="-3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0" dirty="0">
                <a:solidFill>
                  <a:srgbClr val="0D0D0D"/>
                </a:solidFill>
                <a:latin typeface="Arial MT"/>
                <a:cs typeface="Arial MT"/>
              </a:rPr>
              <a:t>the</a:t>
            </a:r>
            <a:r>
              <a:rPr sz="2000" spc="-10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0D0D0D"/>
                </a:solidFill>
                <a:latin typeface="Arial MT"/>
                <a:cs typeface="Arial MT"/>
              </a:rPr>
              <a:t>VADER</a:t>
            </a:r>
            <a:r>
              <a:rPr sz="2000" dirty="0">
                <a:solidFill>
                  <a:srgbClr val="0D0D0D"/>
                </a:solidFill>
                <a:latin typeface="Arial MT"/>
                <a:cs typeface="Arial MT"/>
              </a:rPr>
              <a:t> lexicon.</a:t>
            </a:r>
            <a:endParaRPr sz="2000" dirty="0">
              <a:latin typeface="Arial MT"/>
              <a:cs typeface="Arial MT"/>
            </a:endParaRPr>
          </a:p>
          <a:p>
            <a:pPr marL="227965" indent="-215900">
              <a:lnSpc>
                <a:spcPct val="100000"/>
              </a:lnSpc>
              <a:spcBef>
                <a:spcPts val="525"/>
              </a:spcBef>
              <a:buSzPct val="95000"/>
              <a:buAutoNum type="arabicPeriod"/>
              <a:tabLst>
                <a:tab pos="228600" algn="l"/>
              </a:tabLst>
            </a:pPr>
            <a:r>
              <a:rPr sz="2000" b="1" spc="30" dirty="0">
                <a:solidFill>
                  <a:srgbClr val="0D0D0D"/>
                </a:solidFill>
                <a:latin typeface="Arial"/>
                <a:cs typeface="Arial"/>
              </a:rPr>
              <a:t>Load</a:t>
            </a:r>
            <a:r>
              <a:rPr sz="2000" b="1" spc="-15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0D0D0D"/>
                </a:solidFill>
                <a:latin typeface="Arial"/>
                <a:cs typeface="Arial"/>
              </a:rPr>
              <a:t>Dataset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:</a:t>
            </a:r>
            <a:r>
              <a:rPr sz="2000" spc="-14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0" dirty="0">
                <a:solidFill>
                  <a:srgbClr val="0D0D0D"/>
                </a:solidFill>
                <a:latin typeface="Arial MT"/>
                <a:cs typeface="Arial MT"/>
              </a:rPr>
              <a:t>Read</a:t>
            </a:r>
            <a:r>
              <a:rPr sz="2000" spc="-114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movie</a:t>
            </a:r>
            <a:r>
              <a:rPr sz="2000" spc="4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5" dirty="0">
                <a:solidFill>
                  <a:srgbClr val="0D0D0D"/>
                </a:solidFill>
                <a:latin typeface="Arial MT"/>
                <a:cs typeface="Arial MT"/>
              </a:rPr>
              <a:t>review</a:t>
            </a:r>
            <a:r>
              <a:rPr sz="2000" spc="-7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0" dirty="0">
                <a:solidFill>
                  <a:srgbClr val="0D0D0D"/>
                </a:solidFill>
                <a:latin typeface="Arial MT"/>
                <a:cs typeface="Arial MT"/>
              </a:rPr>
              <a:t>dataset</a:t>
            </a:r>
            <a:r>
              <a:rPr sz="2000" spc="-14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into</a:t>
            </a:r>
            <a:r>
              <a:rPr sz="2000" spc="-10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a</a:t>
            </a:r>
            <a:r>
              <a:rPr sz="2000" spc="-3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pandas</a:t>
            </a:r>
            <a:r>
              <a:rPr sz="2000" spc="-3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DataFrame.</a:t>
            </a:r>
            <a:endParaRPr sz="2000" dirty="0">
              <a:latin typeface="Arial MT"/>
              <a:cs typeface="Arial MT"/>
            </a:endParaRPr>
          </a:p>
          <a:p>
            <a:pPr marL="227965" indent="-215900">
              <a:lnSpc>
                <a:spcPct val="100000"/>
              </a:lnSpc>
              <a:spcBef>
                <a:spcPts val="530"/>
              </a:spcBef>
              <a:buSzPct val="95000"/>
              <a:buAutoNum type="arabicPeriod"/>
              <a:tabLst>
                <a:tab pos="228600" algn="l"/>
              </a:tabLst>
            </a:pPr>
            <a:r>
              <a:rPr sz="2000" b="1" spc="15" dirty="0">
                <a:solidFill>
                  <a:srgbClr val="0D0D0D"/>
                </a:solidFill>
                <a:latin typeface="Arial"/>
                <a:cs typeface="Arial"/>
              </a:rPr>
              <a:t>Initialize</a:t>
            </a:r>
            <a:r>
              <a:rPr sz="2000" b="1" spc="-18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0D0D0D"/>
                </a:solidFill>
                <a:latin typeface="Arial"/>
                <a:cs typeface="Arial"/>
              </a:rPr>
              <a:t>Sentiment</a:t>
            </a:r>
            <a:r>
              <a:rPr sz="2000" b="1" spc="-254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b="1" spc="25" dirty="0">
                <a:solidFill>
                  <a:srgbClr val="0D0D0D"/>
                </a:solidFill>
                <a:latin typeface="Arial"/>
                <a:cs typeface="Arial"/>
              </a:rPr>
              <a:t>Analyzer</a:t>
            </a:r>
            <a:r>
              <a:rPr sz="2000" spc="25" dirty="0">
                <a:solidFill>
                  <a:srgbClr val="0D0D0D"/>
                </a:solidFill>
                <a:latin typeface="Arial MT"/>
                <a:cs typeface="Arial MT"/>
              </a:rPr>
              <a:t>:</a:t>
            </a:r>
            <a:r>
              <a:rPr sz="2000" spc="-2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Initialize</a:t>
            </a:r>
            <a:r>
              <a:rPr sz="2000" spc="-18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0D0D0D"/>
                </a:solidFill>
                <a:latin typeface="Arial MT"/>
                <a:cs typeface="Arial MT"/>
              </a:rPr>
              <a:t>VADER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sentiment</a:t>
            </a:r>
            <a:r>
              <a:rPr sz="2000" spc="-15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D0D0D"/>
                </a:solidFill>
                <a:latin typeface="Arial MT"/>
                <a:cs typeface="Arial MT"/>
              </a:rPr>
              <a:t>analyzer.</a:t>
            </a:r>
            <a:endParaRPr sz="2000" dirty="0">
              <a:latin typeface="Arial MT"/>
              <a:cs typeface="Arial MT"/>
            </a:endParaRPr>
          </a:p>
          <a:p>
            <a:pPr marL="227965" indent="-215900">
              <a:lnSpc>
                <a:spcPct val="100000"/>
              </a:lnSpc>
              <a:spcBef>
                <a:spcPts val="530"/>
              </a:spcBef>
              <a:buSzPct val="95000"/>
              <a:buAutoNum type="arabicPeriod"/>
              <a:tabLst>
                <a:tab pos="228600" algn="l"/>
              </a:tabLst>
            </a:pPr>
            <a:r>
              <a:rPr sz="2000" b="1" spc="25" dirty="0">
                <a:solidFill>
                  <a:srgbClr val="0D0D0D"/>
                </a:solidFill>
                <a:latin typeface="Arial"/>
                <a:cs typeface="Arial"/>
              </a:rPr>
              <a:t>Calculate</a:t>
            </a:r>
            <a:r>
              <a:rPr sz="2000" b="1" spc="-26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b="1" spc="20" dirty="0">
                <a:solidFill>
                  <a:srgbClr val="0D0D0D"/>
                </a:solidFill>
                <a:latin typeface="Arial"/>
                <a:cs typeface="Arial"/>
              </a:rPr>
              <a:t>Sentiment</a:t>
            </a:r>
            <a:r>
              <a:rPr sz="2000" b="1" spc="-17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b="1" spc="25" dirty="0">
                <a:solidFill>
                  <a:srgbClr val="0D0D0D"/>
                </a:solidFill>
                <a:latin typeface="Arial"/>
                <a:cs typeface="Arial"/>
              </a:rPr>
              <a:t>Score</a:t>
            </a:r>
            <a:r>
              <a:rPr sz="2000" spc="25" dirty="0">
                <a:solidFill>
                  <a:srgbClr val="0D0D0D"/>
                </a:solidFill>
                <a:latin typeface="Arial MT"/>
                <a:cs typeface="Arial MT"/>
              </a:rPr>
              <a:t>:</a:t>
            </a:r>
            <a:r>
              <a:rPr sz="2000" spc="-2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Define</a:t>
            </a:r>
            <a:r>
              <a:rPr sz="2000" spc="-10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function</a:t>
            </a:r>
            <a:r>
              <a:rPr sz="2000" spc="-10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5" dirty="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sz="2000" spc="-1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0" dirty="0">
                <a:solidFill>
                  <a:srgbClr val="0D0D0D"/>
                </a:solidFill>
                <a:latin typeface="Arial MT"/>
                <a:cs typeface="Arial MT"/>
              </a:rPr>
              <a:t>calculate</a:t>
            </a:r>
            <a:r>
              <a:rPr sz="2000" spc="-18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sentiment</a:t>
            </a:r>
            <a:r>
              <a:rPr sz="2000" spc="-15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5" dirty="0">
                <a:solidFill>
                  <a:srgbClr val="0D0D0D"/>
                </a:solidFill>
                <a:latin typeface="Arial MT"/>
                <a:cs typeface="Arial MT"/>
              </a:rPr>
              <a:t>score</a:t>
            </a:r>
            <a:r>
              <a:rPr sz="2000" spc="-18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for</a:t>
            </a:r>
            <a:r>
              <a:rPr sz="2000" spc="5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0" dirty="0">
                <a:solidFill>
                  <a:srgbClr val="0D0D0D"/>
                </a:solidFill>
                <a:latin typeface="Arial MT"/>
                <a:cs typeface="Arial MT"/>
              </a:rPr>
              <a:t>each</a:t>
            </a:r>
            <a:r>
              <a:rPr sz="2000" spc="-10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15" dirty="0">
                <a:solidFill>
                  <a:srgbClr val="0D0D0D"/>
                </a:solidFill>
                <a:latin typeface="Arial MT"/>
                <a:cs typeface="Arial MT"/>
              </a:rPr>
              <a:t>review.</a:t>
            </a:r>
            <a:endParaRPr sz="2000" dirty="0">
              <a:latin typeface="Arial MT"/>
              <a:cs typeface="Arial MT"/>
            </a:endParaRPr>
          </a:p>
          <a:p>
            <a:pPr marL="12700" marR="357505">
              <a:lnSpc>
                <a:spcPct val="78200"/>
              </a:lnSpc>
              <a:spcBef>
                <a:spcPts val="1055"/>
              </a:spcBef>
              <a:buSzPct val="95000"/>
              <a:buAutoNum type="arabicPeriod"/>
              <a:tabLst>
                <a:tab pos="228600" algn="l"/>
              </a:tabLst>
            </a:pPr>
            <a:r>
              <a:rPr sz="2000" b="1" spc="10" dirty="0">
                <a:solidFill>
                  <a:srgbClr val="0D0D0D"/>
                </a:solidFill>
                <a:latin typeface="Arial"/>
                <a:cs typeface="Arial"/>
              </a:rPr>
              <a:t>Add</a:t>
            </a:r>
            <a:r>
              <a:rPr sz="2000" b="1" spc="-7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b="1" spc="25" dirty="0">
                <a:solidFill>
                  <a:srgbClr val="0D0D0D"/>
                </a:solidFill>
                <a:latin typeface="Arial"/>
                <a:cs typeface="Arial"/>
              </a:rPr>
              <a:t>Score</a:t>
            </a:r>
            <a:r>
              <a:rPr sz="2000" b="1" spc="-11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b="1" spc="30" dirty="0">
                <a:solidFill>
                  <a:srgbClr val="0D0D0D"/>
                </a:solidFill>
                <a:latin typeface="Arial"/>
                <a:cs typeface="Arial"/>
              </a:rPr>
              <a:t>Column</a:t>
            </a:r>
            <a:r>
              <a:rPr sz="2000" spc="30" dirty="0">
                <a:solidFill>
                  <a:srgbClr val="0D0D0D"/>
                </a:solidFill>
                <a:latin typeface="Arial MT"/>
                <a:cs typeface="Arial MT"/>
              </a:rPr>
              <a:t>:</a:t>
            </a:r>
            <a:r>
              <a:rPr sz="2000" spc="-29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Apply</a:t>
            </a:r>
            <a:r>
              <a:rPr sz="2000" spc="-7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sentiment</a:t>
            </a:r>
            <a:r>
              <a:rPr sz="2000" spc="-15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5" dirty="0">
                <a:solidFill>
                  <a:srgbClr val="0D0D0D"/>
                </a:solidFill>
                <a:latin typeface="Arial MT"/>
                <a:cs typeface="Arial MT"/>
              </a:rPr>
              <a:t>score</a:t>
            </a:r>
            <a:r>
              <a:rPr sz="2000" spc="-18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function</a:t>
            </a:r>
            <a:r>
              <a:rPr sz="2000" spc="-1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5" dirty="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sz="2000" spc="-1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0" dirty="0">
                <a:solidFill>
                  <a:srgbClr val="0D0D0D"/>
                </a:solidFill>
                <a:latin typeface="Arial MT"/>
                <a:cs typeface="Arial MT"/>
              </a:rPr>
              <a:t>each</a:t>
            </a:r>
            <a:r>
              <a:rPr sz="2000" spc="-1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5" dirty="0">
                <a:solidFill>
                  <a:srgbClr val="0D0D0D"/>
                </a:solidFill>
                <a:latin typeface="Arial MT"/>
                <a:cs typeface="Arial MT"/>
              </a:rPr>
              <a:t>review</a:t>
            </a:r>
            <a:r>
              <a:rPr sz="20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sz="2000" spc="-3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add</a:t>
            </a:r>
            <a:r>
              <a:rPr sz="2000" spc="-114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new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column</a:t>
            </a:r>
            <a:r>
              <a:rPr sz="2000" spc="-1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5" dirty="0">
                <a:solidFill>
                  <a:srgbClr val="0D0D0D"/>
                </a:solidFill>
                <a:latin typeface="Arial MT"/>
                <a:cs typeface="Arial MT"/>
              </a:rPr>
              <a:t>to </a:t>
            </a:r>
            <a:r>
              <a:rPr sz="2000" spc="-54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0" dirty="0">
                <a:solidFill>
                  <a:srgbClr val="0D0D0D"/>
                </a:solidFill>
                <a:latin typeface="Arial MT"/>
                <a:cs typeface="Arial MT"/>
              </a:rPr>
              <a:t>DataFrame.</a:t>
            </a:r>
            <a:endParaRPr sz="2000" dirty="0">
              <a:latin typeface="Arial MT"/>
              <a:cs typeface="Arial MT"/>
            </a:endParaRPr>
          </a:p>
          <a:p>
            <a:pPr marL="227965" indent="-215900">
              <a:lnSpc>
                <a:spcPct val="100000"/>
              </a:lnSpc>
              <a:spcBef>
                <a:spcPts val="525"/>
              </a:spcBef>
              <a:buSzPct val="95000"/>
              <a:buAutoNum type="arabicPeriod"/>
              <a:tabLst>
                <a:tab pos="228600" algn="l"/>
              </a:tabLst>
            </a:pPr>
            <a:r>
              <a:rPr sz="2000" b="1" spc="15" dirty="0">
                <a:solidFill>
                  <a:srgbClr val="0D0D0D"/>
                </a:solidFill>
                <a:latin typeface="Arial"/>
                <a:cs typeface="Arial"/>
              </a:rPr>
              <a:t>Categorize</a:t>
            </a:r>
            <a:r>
              <a:rPr sz="2000" b="1" spc="-18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0D0D0D"/>
                </a:solidFill>
                <a:latin typeface="Arial"/>
                <a:cs typeface="Arial"/>
              </a:rPr>
              <a:t>Sentiment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:</a:t>
            </a:r>
            <a:r>
              <a:rPr sz="2000" spc="-14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Define</a:t>
            </a:r>
            <a:r>
              <a:rPr sz="2000" spc="-1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function</a:t>
            </a:r>
            <a:r>
              <a:rPr sz="2000" spc="-18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5" dirty="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sz="2000" spc="-3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categorize</a:t>
            </a:r>
            <a:r>
              <a:rPr sz="2000" spc="-18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sentiment</a:t>
            </a:r>
            <a:r>
              <a:rPr sz="2000" spc="-14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5" dirty="0">
                <a:solidFill>
                  <a:srgbClr val="0D0D0D"/>
                </a:solidFill>
                <a:latin typeface="Arial MT"/>
                <a:cs typeface="Arial MT"/>
              </a:rPr>
              <a:t>scores.</a:t>
            </a:r>
            <a:endParaRPr sz="2000" dirty="0">
              <a:latin typeface="Arial MT"/>
              <a:cs typeface="Arial MT"/>
            </a:endParaRPr>
          </a:p>
          <a:p>
            <a:pPr marL="12700" marR="5080">
              <a:lnSpc>
                <a:spcPts val="1950"/>
              </a:lnSpc>
              <a:spcBef>
                <a:spcPts val="969"/>
              </a:spcBef>
              <a:buSzPct val="95000"/>
              <a:buAutoNum type="arabicPeriod"/>
              <a:tabLst>
                <a:tab pos="228600" algn="l"/>
              </a:tabLst>
            </a:pPr>
            <a:r>
              <a:rPr sz="2000" b="1" spc="10" dirty="0">
                <a:solidFill>
                  <a:srgbClr val="0D0D0D"/>
                </a:solidFill>
                <a:latin typeface="Arial"/>
                <a:cs typeface="Arial"/>
              </a:rPr>
              <a:t>Add</a:t>
            </a:r>
            <a:r>
              <a:rPr sz="2000" b="1" spc="-7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b="1" spc="25" dirty="0">
                <a:solidFill>
                  <a:srgbClr val="0D0D0D"/>
                </a:solidFill>
                <a:latin typeface="Arial"/>
                <a:cs typeface="Arial"/>
              </a:rPr>
              <a:t>Category</a:t>
            </a:r>
            <a:r>
              <a:rPr sz="2000" b="1" spc="-18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b="1" spc="30" dirty="0">
                <a:solidFill>
                  <a:srgbClr val="0D0D0D"/>
                </a:solidFill>
                <a:latin typeface="Arial"/>
                <a:cs typeface="Arial"/>
              </a:rPr>
              <a:t>Column</a:t>
            </a:r>
            <a:r>
              <a:rPr sz="2000" spc="30" dirty="0">
                <a:solidFill>
                  <a:srgbClr val="0D0D0D"/>
                </a:solidFill>
                <a:latin typeface="Arial MT"/>
                <a:cs typeface="Arial MT"/>
              </a:rPr>
              <a:t>:</a:t>
            </a:r>
            <a:r>
              <a:rPr sz="2000" spc="-29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Apply</a:t>
            </a:r>
            <a:r>
              <a:rPr sz="2000" spc="-14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sentiment</a:t>
            </a:r>
            <a:r>
              <a:rPr sz="2000" spc="-15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category</a:t>
            </a:r>
            <a:r>
              <a:rPr sz="2000" spc="-14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function</a:t>
            </a:r>
            <a:r>
              <a:rPr sz="2000" spc="-18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5" dirty="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sz="2000" spc="-2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0" dirty="0">
                <a:solidFill>
                  <a:srgbClr val="0D0D0D"/>
                </a:solidFill>
                <a:latin typeface="Arial MT"/>
                <a:cs typeface="Arial MT"/>
              </a:rPr>
              <a:t>each</a:t>
            </a:r>
            <a:r>
              <a:rPr sz="2000" spc="-10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5" dirty="0">
                <a:solidFill>
                  <a:srgbClr val="0D0D0D"/>
                </a:solidFill>
                <a:latin typeface="Arial MT"/>
                <a:cs typeface="Arial MT"/>
              </a:rPr>
              <a:t>score</a:t>
            </a:r>
            <a:r>
              <a:rPr sz="2000" spc="-18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sz="2000" spc="-3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add</a:t>
            </a:r>
            <a:r>
              <a:rPr sz="2000" spc="-3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new</a:t>
            </a:r>
            <a:r>
              <a:rPr sz="2000" spc="-7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column </a:t>
            </a:r>
            <a:r>
              <a:rPr sz="2000" spc="-54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5" dirty="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sz="2000" spc="-114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0" dirty="0">
                <a:solidFill>
                  <a:srgbClr val="0D0D0D"/>
                </a:solidFill>
                <a:latin typeface="Arial MT"/>
                <a:cs typeface="Arial MT"/>
              </a:rPr>
              <a:t>DataFrame.</a:t>
            </a:r>
            <a:endParaRPr sz="2000" dirty="0">
              <a:latin typeface="Arial MT"/>
              <a:cs typeface="Arial MT"/>
            </a:endParaRPr>
          </a:p>
          <a:p>
            <a:pPr marL="227965" indent="-215900">
              <a:lnSpc>
                <a:spcPct val="100000"/>
              </a:lnSpc>
              <a:spcBef>
                <a:spcPts val="540"/>
              </a:spcBef>
              <a:buSzPct val="95000"/>
              <a:buAutoNum type="arabicPeriod"/>
              <a:tabLst>
                <a:tab pos="228600" algn="l"/>
              </a:tabLst>
            </a:pPr>
            <a:r>
              <a:rPr sz="2000" b="1" spc="30" dirty="0">
                <a:solidFill>
                  <a:srgbClr val="0D0D0D"/>
                </a:solidFill>
                <a:latin typeface="Arial"/>
                <a:cs typeface="Arial"/>
              </a:rPr>
              <a:t>Print</a:t>
            </a:r>
            <a:r>
              <a:rPr sz="2000" b="1" spc="-18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b="1" spc="25" dirty="0">
                <a:solidFill>
                  <a:srgbClr val="0D0D0D"/>
                </a:solidFill>
                <a:latin typeface="Arial"/>
                <a:cs typeface="Arial"/>
              </a:rPr>
              <a:t>Results</a:t>
            </a:r>
            <a:r>
              <a:rPr sz="2000" spc="25" dirty="0">
                <a:solidFill>
                  <a:srgbClr val="0D0D0D"/>
                </a:solidFill>
                <a:latin typeface="Arial MT"/>
                <a:cs typeface="Arial MT"/>
              </a:rPr>
              <a:t>:</a:t>
            </a:r>
            <a:r>
              <a:rPr sz="2000" spc="-14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Print</a:t>
            </a:r>
            <a:r>
              <a:rPr sz="2000" spc="-7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5" dirty="0">
                <a:solidFill>
                  <a:srgbClr val="0D0D0D"/>
                </a:solidFill>
                <a:latin typeface="Arial MT"/>
                <a:cs typeface="Arial MT"/>
              </a:rPr>
              <a:t>summary</a:t>
            </a:r>
            <a:r>
              <a:rPr sz="2000" spc="-7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of</a:t>
            </a:r>
            <a:r>
              <a:rPr sz="2000" spc="-7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sentiment</a:t>
            </a:r>
            <a:r>
              <a:rPr sz="2000" spc="-14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analysis</a:t>
            </a:r>
            <a:r>
              <a:rPr sz="2000" spc="-15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0" dirty="0">
                <a:solidFill>
                  <a:srgbClr val="0D0D0D"/>
                </a:solidFill>
                <a:latin typeface="Arial MT"/>
                <a:cs typeface="Arial MT"/>
              </a:rPr>
              <a:t>results.</a:t>
            </a:r>
            <a:endParaRPr sz="20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87545" y="1021461"/>
            <a:ext cx="319786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b="1" spc="15" dirty="0">
                <a:solidFill>
                  <a:srgbClr val="4471C4"/>
                </a:solidFill>
                <a:latin typeface="Arial"/>
                <a:cs typeface="Arial"/>
              </a:rPr>
              <a:t>GitHub</a:t>
            </a:r>
            <a:r>
              <a:rPr sz="4400" b="1" spc="-180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4400" b="1" spc="5" dirty="0">
                <a:solidFill>
                  <a:srgbClr val="4471C4"/>
                </a:solidFill>
                <a:latin typeface="Arial"/>
                <a:cs typeface="Arial"/>
              </a:rPr>
              <a:t>Link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spc="-15" dirty="0"/>
              <a:t>Edunet</a:t>
            </a:r>
            <a:r>
              <a:rPr spc="65" dirty="0"/>
              <a:t> </a:t>
            </a:r>
            <a:r>
              <a:rPr spc="-20" dirty="0"/>
              <a:t>Foundation.</a:t>
            </a:r>
            <a:r>
              <a:rPr spc="85" dirty="0"/>
              <a:t> </a:t>
            </a:r>
            <a:r>
              <a:rPr spc="-5" dirty="0"/>
              <a:t>All</a:t>
            </a:r>
            <a:r>
              <a:rPr spc="-35" dirty="0"/>
              <a:t> </a:t>
            </a:r>
            <a:r>
              <a:rPr spc="-10" dirty="0"/>
              <a:t>rights</a:t>
            </a:r>
            <a:r>
              <a:rPr spc="7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20" name="TextBox 19">
            <a:hlinkClick r:id="rId2" action="ppaction://hlinkfile"/>
            <a:extLst>
              <a:ext uri="{FF2B5EF4-FFF2-40B4-BE49-F238E27FC236}">
                <a16:creationId xmlns:a16="http://schemas.microsoft.com/office/drawing/2014/main" id="{E417198A-BA31-5C24-B245-F32352CC3A76}"/>
              </a:ext>
            </a:extLst>
          </p:cNvPr>
          <p:cNvSpPr txBox="1"/>
          <p:nvPr/>
        </p:nvSpPr>
        <p:spPr>
          <a:xfrm>
            <a:off x="990600" y="1905000"/>
            <a:ext cx="10896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3"/>
              </a:rPr>
              <a:t>SUDHAR-SHAN-B/au91762112098sudharshan (github.com)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2464" y="1021461"/>
            <a:ext cx="826960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>
                <a:solidFill>
                  <a:srgbClr val="4471C4"/>
                </a:solidFill>
              </a:rPr>
              <a:t>Project</a:t>
            </a:r>
            <a:r>
              <a:rPr spc="-114" dirty="0">
                <a:solidFill>
                  <a:srgbClr val="4471C4"/>
                </a:solidFill>
              </a:rPr>
              <a:t> </a:t>
            </a:r>
            <a:r>
              <a:rPr spc="20" dirty="0">
                <a:solidFill>
                  <a:srgbClr val="4471C4"/>
                </a:solidFill>
              </a:rPr>
              <a:t>Demo(Recorded</a:t>
            </a:r>
            <a:r>
              <a:rPr spc="-140" dirty="0">
                <a:solidFill>
                  <a:srgbClr val="4471C4"/>
                </a:solidFill>
              </a:rPr>
              <a:t> </a:t>
            </a:r>
            <a:r>
              <a:rPr spc="-10" dirty="0">
                <a:solidFill>
                  <a:srgbClr val="4471C4"/>
                </a:solidFill>
              </a:rPr>
              <a:t>Video)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3050" y="2209800"/>
            <a:ext cx="8382000" cy="44577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spc="-15" dirty="0"/>
              <a:t>Edunet</a:t>
            </a:r>
            <a:r>
              <a:rPr spc="65" dirty="0"/>
              <a:t> </a:t>
            </a:r>
            <a:r>
              <a:rPr spc="-20" dirty="0"/>
              <a:t>Foundation.</a:t>
            </a:r>
            <a:r>
              <a:rPr spc="85" dirty="0"/>
              <a:t> </a:t>
            </a:r>
            <a:r>
              <a:rPr spc="-5" dirty="0"/>
              <a:t>All</a:t>
            </a:r>
            <a:r>
              <a:rPr spc="-35" dirty="0"/>
              <a:t> </a:t>
            </a:r>
            <a:r>
              <a:rPr spc="-10" dirty="0"/>
              <a:t>rights</a:t>
            </a:r>
            <a:r>
              <a:rPr spc="7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44695" y="1021461"/>
            <a:ext cx="308610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>
                <a:solidFill>
                  <a:srgbClr val="4471C4"/>
                </a:solidFill>
              </a:rPr>
              <a:t>Conclusion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spc="-15" dirty="0"/>
              <a:t>Edunet</a:t>
            </a:r>
            <a:r>
              <a:rPr spc="65" dirty="0"/>
              <a:t> </a:t>
            </a:r>
            <a:r>
              <a:rPr spc="-20" dirty="0"/>
              <a:t>Foundation.</a:t>
            </a:r>
            <a:r>
              <a:rPr spc="85" dirty="0"/>
              <a:t> </a:t>
            </a:r>
            <a:r>
              <a:rPr spc="-5" dirty="0"/>
              <a:t>All</a:t>
            </a:r>
            <a:r>
              <a:rPr spc="-35" dirty="0"/>
              <a:t> </a:t>
            </a:r>
            <a:r>
              <a:rPr spc="-10" dirty="0"/>
              <a:t>rights</a:t>
            </a:r>
            <a:r>
              <a:rPr spc="7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3737" y="2098611"/>
            <a:ext cx="10896600" cy="3993515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12700" marR="5080" indent="95250">
              <a:lnSpc>
                <a:spcPct val="90000"/>
              </a:lnSpc>
              <a:spcBef>
                <a:spcPts val="439"/>
              </a:spcBef>
              <a:tabLst>
                <a:tab pos="1633855" algn="l"/>
                <a:tab pos="2349500" algn="l"/>
                <a:tab pos="3178810" algn="l"/>
                <a:tab pos="5198745" algn="l"/>
                <a:tab pos="8568055" algn="l"/>
                <a:tab pos="9196705" algn="l"/>
                <a:tab pos="9686925" algn="l"/>
              </a:tabLst>
            </a:pPr>
            <a:r>
              <a:rPr sz="2600" spc="-20" dirty="0">
                <a:latin typeface="Arial MT"/>
                <a:cs typeface="Arial MT"/>
              </a:rPr>
              <a:t>In </a:t>
            </a:r>
            <a:r>
              <a:rPr sz="2600" spc="-25" dirty="0">
                <a:latin typeface="Arial MT"/>
                <a:cs typeface="Arial MT"/>
              </a:rPr>
              <a:t>conclusion,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 </a:t>
            </a:r>
            <a:r>
              <a:rPr sz="2600" spc="-25" dirty="0">
                <a:latin typeface="Arial MT"/>
                <a:cs typeface="Arial MT"/>
              </a:rPr>
              <a:t>sentiment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40" dirty="0">
                <a:latin typeface="Arial MT"/>
                <a:cs typeface="Arial MT"/>
              </a:rPr>
              <a:t>analysis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spc="-50" dirty="0">
                <a:latin typeface="Arial MT"/>
                <a:cs typeface="Arial MT"/>
              </a:rPr>
              <a:t>of </a:t>
            </a:r>
            <a:r>
              <a:rPr sz="2600" spc="-35" dirty="0">
                <a:latin typeface="Arial MT"/>
                <a:cs typeface="Arial MT"/>
              </a:rPr>
              <a:t>movie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spc="-35" dirty="0">
                <a:latin typeface="Arial MT"/>
                <a:cs typeface="Arial MT"/>
              </a:rPr>
              <a:t>reviews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using </a:t>
            </a:r>
            <a:r>
              <a:rPr sz="2600" spc="-50" dirty="0">
                <a:latin typeface="Arial MT"/>
                <a:cs typeface="Arial MT"/>
              </a:rPr>
              <a:t>VADER </a:t>
            </a:r>
            <a:r>
              <a:rPr sz="2600" spc="-20" dirty="0">
                <a:latin typeface="Arial MT"/>
                <a:cs typeface="Arial MT"/>
              </a:rPr>
              <a:t>in 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20" dirty="0">
                <a:latin typeface="Arial MT"/>
                <a:cs typeface="Arial MT"/>
              </a:rPr>
              <a:t>Python </a:t>
            </a:r>
            <a:r>
              <a:rPr sz="2600" spc="-30" dirty="0">
                <a:latin typeface="Arial MT"/>
                <a:cs typeface="Arial MT"/>
              </a:rPr>
              <a:t>offers </a:t>
            </a:r>
            <a:r>
              <a:rPr sz="2600" spc="15" dirty="0">
                <a:latin typeface="Arial MT"/>
                <a:cs typeface="Arial MT"/>
              </a:rPr>
              <a:t>a </a:t>
            </a:r>
            <a:r>
              <a:rPr sz="2600" spc="-15" dirty="0">
                <a:latin typeface="Arial MT"/>
                <a:cs typeface="Arial MT"/>
              </a:rPr>
              <a:t>straightforward </a:t>
            </a:r>
            <a:r>
              <a:rPr sz="2600" spc="-40" dirty="0">
                <a:latin typeface="Arial MT"/>
                <a:cs typeface="Arial MT"/>
              </a:rPr>
              <a:t>yet </a:t>
            </a:r>
            <a:r>
              <a:rPr sz="2600" spc="-25" dirty="0">
                <a:latin typeface="Arial MT"/>
                <a:cs typeface="Arial MT"/>
              </a:rPr>
              <a:t>powerful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35" dirty="0">
                <a:latin typeface="Arial MT"/>
                <a:cs typeface="Arial MT"/>
              </a:rPr>
              <a:t>approach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spc="20" dirty="0">
                <a:latin typeface="Arial MT"/>
                <a:cs typeface="Arial MT"/>
              </a:rPr>
              <a:t>to </a:t>
            </a:r>
            <a:r>
              <a:rPr sz="2600" spc="-20" dirty="0">
                <a:latin typeface="Arial MT"/>
                <a:cs typeface="Arial MT"/>
              </a:rPr>
              <a:t>understanding 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35" dirty="0">
                <a:latin typeface="Arial MT"/>
                <a:cs typeface="Arial MT"/>
              </a:rPr>
              <a:t>audience</a:t>
            </a:r>
            <a:r>
              <a:rPr sz="2600" spc="290" dirty="0">
                <a:latin typeface="Arial MT"/>
                <a:cs typeface="Arial MT"/>
              </a:rPr>
              <a:t> </a:t>
            </a:r>
            <a:r>
              <a:rPr sz="2600" spc="-35" dirty="0">
                <a:latin typeface="Arial MT"/>
                <a:cs typeface="Arial MT"/>
              </a:rPr>
              <a:t>opinions.</a:t>
            </a:r>
            <a:r>
              <a:rPr sz="2600" spc="27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By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30" dirty="0">
                <a:latin typeface="Arial MT"/>
                <a:cs typeface="Arial MT"/>
              </a:rPr>
              <a:t>leveraging</a:t>
            </a:r>
            <a:r>
              <a:rPr sz="2600" spc="290" dirty="0">
                <a:latin typeface="Arial MT"/>
                <a:cs typeface="Arial MT"/>
              </a:rPr>
              <a:t> </a:t>
            </a:r>
            <a:r>
              <a:rPr sz="2600" spc="-25" dirty="0">
                <a:latin typeface="Arial MT"/>
                <a:cs typeface="Arial MT"/>
              </a:rPr>
              <a:t>natural</a:t>
            </a:r>
            <a:r>
              <a:rPr sz="2600" spc="200" dirty="0">
                <a:latin typeface="Arial MT"/>
                <a:cs typeface="Arial MT"/>
              </a:rPr>
              <a:t> </a:t>
            </a:r>
            <a:r>
              <a:rPr sz="2600" spc="-30" dirty="0">
                <a:latin typeface="Arial MT"/>
                <a:cs typeface="Arial MT"/>
              </a:rPr>
              <a:t>language</a:t>
            </a:r>
            <a:r>
              <a:rPr sz="2600" spc="290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processing</a:t>
            </a:r>
            <a:r>
              <a:rPr sz="2600" spc="65" dirty="0">
                <a:latin typeface="Arial MT"/>
                <a:cs typeface="Arial MT"/>
              </a:rPr>
              <a:t> </a:t>
            </a:r>
            <a:r>
              <a:rPr sz="2600" spc="-20" dirty="0">
                <a:latin typeface="Arial MT"/>
                <a:cs typeface="Arial MT"/>
              </a:rPr>
              <a:t>techniques, </a:t>
            </a:r>
            <a:r>
              <a:rPr sz="2600" spc="-705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we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15" dirty="0">
                <a:latin typeface="Arial MT"/>
                <a:cs typeface="Arial MT"/>
              </a:rPr>
              <a:t>can</a:t>
            </a:r>
            <a:r>
              <a:rPr sz="2600" spc="75" dirty="0">
                <a:latin typeface="Arial MT"/>
                <a:cs typeface="Arial MT"/>
              </a:rPr>
              <a:t> </a:t>
            </a:r>
            <a:r>
              <a:rPr sz="2600" spc="-30" dirty="0">
                <a:latin typeface="Arial MT"/>
                <a:cs typeface="Arial MT"/>
              </a:rPr>
              <a:t>automatically	categorize</a:t>
            </a:r>
            <a:r>
              <a:rPr sz="2600" spc="310" dirty="0">
                <a:latin typeface="Arial MT"/>
                <a:cs typeface="Arial MT"/>
              </a:rPr>
              <a:t> </a:t>
            </a:r>
            <a:r>
              <a:rPr sz="2600" spc="-35" dirty="0">
                <a:latin typeface="Arial MT"/>
                <a:cs typeface="Arial MT"/>
              </a:rPr>
              <a:t>reviews</a:t>
            </a:r>
            <a:r>
              <a:rPr sz="2600" spc="229" dirty="0">
                <a:latin typeface="Arial MT"/>
                <a:cs typeface="Arial MT"/>
              </a:rPr>
              <a:t> </a:t>
            </a:r>
            <a:r>
              <a:rPr sz="2600" spc="-45" dirty="0">
                <a:latin typeface="Arial MT"/>
                <a:cs typeface="Arial MT"/>
              </a:rPr>
              <a:t>as</a:t>
            </a:r>
            <a:r>
              <a:rPr sz="2600" spc="75" dirty="0">
                <a:latin typeface="Arial MT"/>
                <a:cs typeface="Arial MT"/>
              </a:rPr>
              <a:t> </a:t>
            </a:r>
            <a:r>
              <a:rPr sz="2600" spc="-35" dirty="0">
                <a:latin typeface="Arial MT"/>
                <a:cs typeface="Arial MT"/>
              </a:rPr>
              <a:t>positive,</a:t>
            </a:r>
            <a:r>
              <a:rPr sz="2600" spc="290" dirty="0">
                <a:latin typeface="Arial MT"/>
                <a:cs typeface="Arial MT"/>
              </a:rPr>
              <a:t> </a:t>
            </a:r>
            <a:r>
              <a:rPr sz="2600" spc="-45" dirty="0">
                <a:latin typeface="Arial MT"/>
                <a:cs typeface="Arial MT"/>
              </a:rPr>
              <a:t>negative,	or</a:t>
            </a:r>
            <a:r>
              <a:rPr sz="2600" spc="25" dirty="0">
                <a:latin typeface="Arial MT"/>
                <a:cs typeface="Arial MT"/>
              </a:rPr>
              <a:t> </a:t>
            </a:r>
            <a:r>
              <a:rPr sz="2600" spc="-30" dirty="0">
                <a:latin typeface="Arial MT"/>
                <a:cs typeface="Arial MT"/>
              </a:rPr>
              <a:t>neutral, 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30" dirty="0">
                <a:latin typeface="Arial MT"/>
                <a:cs typeface="Arial MT"/>
              </a:rPr>
              <a:t>providing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35" dirty="0">
                <a:latin typeface="Arial MT"/>
                <a:cs typeface="Arial MT"/>
              </a:rPr>
              <a:t>valuable</a:t>
            </a:r>
            <a:r>
              <a:rPr sz="2600" spc="650" dirty="0">
                <a:latin typeface="Arial MT"/>
                <a:cs typeface="Arial MT"/>
              </a:rPr>
              <a:t> </a:t>
            </a:r>
            <a:r>
              <a:rPr sz="2600" spc="-15" dirty="0">
                <a:latin typeface="Arial MT"/>
                <a:cs typeface="Arial MT"/>
              </a:rPr>
              <a:t>insights </a:t>
            </a:r>
            <a:r>
              <a:rPr sz="2600" spc="-25" dirty="0">
                <a:latin typeface="Arial MT"/>
                <a:cs typeface="Arial MT"/>
              </a:rPr>
              <a:t>for </a:t>
            </a:r>
            <a:r>
              <a:rPr sz="2600" spc="-15" dirty="0">
                <a:latin typeface="Arial MT"/>
                <a:cs typeface="Arial MT"/>
              </a:rPr>
              <a:t>filmmakers, </a:t>
            </a:r>
            <a:r>
              <a:rPr sz="2600" spc="-10" dirty="0">
                <a:latin typeface="Arial MT"/>
                <a:cs typeface="Arial MT"/>
              </a:rPr>
              <a:t>producers, </a:t>
            </a:r>
            <a:r>
              <a:rPr sz="2600" spc="-35" dirty="0">
                <a:latin typeface="Arial MT"/>
                <a:cs typeface="Arial MT"/>
              </a:rPr>
              <a:t>and movie 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spc="-15" dirty="0">
                <a:latin typeface="Arial MT"/>
                <a:cs typeface="Arial MT"/>
              </a:rPr>
              <a:t>enthusiasts</a:t>
            </a:r>
            <a:r>
              <a:rPr sz="2600" spc="145" dirty="0">
                <a:latin typeface="Arial MT"/>
                <a:cs typeface="Arial MT"/>
              </a:rPr>
              <a:t> </a:t>
            </a:r>
            <a:r>
              <a:rPr sz="2600" spc="-45" dirty="0">
                <a:latin typeface="Arial MT"/>
                <a:cs typeface="Arial MT"/>
              </a:rPr>
              <a:t>alike.</a:t>
            </a:r>
            <a:r>
              <a:rPr sz="2600" spc="204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The</a:t>
            </a:r>
            <a:r>
              <a:rPr sz="2600" spc="75" dirty="0">
                <a:latin typeface="Arial MT"/>
                <a:cs typeface="Arial MT"/>
              </a:rPr>
              <a:t> </a:t>
            </a:r>
            <a:r>
              <a:rPr sz="2600" spc="-35" dirty="0">
                <a:latin typeface="Arial MT"/>
                <a:cs typeface="Arial MT"/>
              </a:rPr>
              <a:t>deployment</a:t>
            </a:r>
            <a:r>
              <a:rPr sz="2600" spc="360" dirty="0">
                <a:latin typeface="Arial MT"/>
                <a:cs typeface="Arial MT"/>
              </a:rPr>
              <a:t> </a:t>
            </a:r>
            <a:r>
              <a:rPr sz="2600" spc="-45" dirty="0">
                <a:latin typeface="Arial MT"/>
                <a:cs typeface="Arial MT"/>
              </a:rPr>
              <a:t>of</a:t>
            </a:r>
            <a:r>
              <a:rPr sz="2600" spc="130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this</a:t>
            </a:r>
            <a:r>
              <a:rPr sz="2600" dirty="0">
                <a:latin typeface="Arial MT"/>
                <a:cs typeface="Arial MT"/>
              </a:rPr>
              <a:t> </a:t>
            </a:r>
            <a:r>
              <a:rPr sz="2600" spc="-30" dirty="0">
                <a:latin typeface="Arial MT"/>
                <a:cs typeface="Arial MT"/>
              </a:rPr>
              <a:t>solution</a:t>
            </a:r>
            <a:r>
              <a:rPr sz="2600" spc="305" dirty="0">
                <a:latin typeface="Arial MT"/>
                <a:cs typeface="Arial MT"/>
              </a:rPr>
              <a:t> </a:t>
            </a:r>
            <a:r>
              <a:rPr sz="2600" spc="-55" dirty="0">
                <a:latin typeface="Arial MT"/>
                <a:cs typeface="Arial MT"/>
              </a:rPr>
              <a:t>enables	</a:t>
            </a:r>
            <a:r>
              <a:rPr sz="2600" spc="-30" dirty="0">
                <a:latin typeface="Arial MT"/>
                <a:cs typeface="Arial MT"/>
              </a:rPr>
              <a:t>real-time 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40" dirty="0">
                <a:latin typeface="Arial MT"/>
                <a:cs typeface="Arial MT"/>
              </a:rPr>
              <a:t>analysis</a:t>
            </a:r>
            <a:r>
              <a:rPr sz="2600" spc="295" dirty="0">
                <a:latin typeface="Arial MT"/>
                <a:cs typeface="Arial MT"/>
              </a:rPr>
              <a:t> </a:t>
            </a:r>
            <a:r>
              <a:rPr sz="2600" spc="-45" dirty="0">
                <a:latin typeface="Arial MT"/>
                <a:cs typeface="Arial MT"/>
              </a:rPr>
              <a:t>of</a:t>
            </a:r>
            <a:r>
              <a:rPr sz="2600" spc="135" dirty="0">
                <a:latin typeface="Arial MT"/>
                <a:cs typeface="Arial MT"/>
              </a:rPr>
              <a:t> </a:t>
            </a:r>
            <a:r>
              <a:rPr sz="2600" spc="-35" dirty="0">
                <a:latin typeface="Arial MT"/>
                <a:cs typeface="Arial MT"/>
              </a:rPr>
              <a:t>movie</a:t>
            </a:r>
            <a:r>
              <a:rPr sz="2600" spc="150" dirty="0">
                <a:latin typeface="Arial MT"/>
                <a:cs typeface="Arial MT"/>
              </a:rPr>
              <a:t> </a:t>
            </a:r>
            <a:r>
              <a:rPr sz="2600" spc="-20" dirty="0">
                <a:latin typeface="Arial MT"/>
                <a:cs typeface="Arial MT"/>
              </a:rPr>
              <a:t>sentiment,</a:t>
            </a:r>
            <a:r>
              <a:rPr sz="2600" spc="204" dirty="0">
                <a:latin typeface="Arial MT"/>
                <a:cs typeface="Arial MT"/>
              </a:rPr>
              <a:t> </a:t>
            </a:r>
            <a:r>
              <a:rPr sz="2600" spc="-25" dirty="0">
                <a:latin typeface="Arial MT"/>
                <a:cs typeface="Arial MT"/>
              </a:rPr>
              <a:t>facilitating</a:t>
            </a:r>
            <a:r>
              <a:rPr sz="2600" spc="305" dirty="0">
                <a:latin typeface="Arial MT"/>
                <a:cs typeface="Arial MT"/>
              </a:rPr>
              <a:t> </a:t>
            </a:r>
            <a:r>
              <a:rPr sz="2600" spc="-25" dirty="0">
                <a:latin typeface="Arial MT"/>
                <a:cs typeface="Arial MT"/>
              </a:rPr>
              <a:t>informed</a:t>
            </a:r>
            <a:r>
              <a:rPr sz="2600" spc="150" dirty="0">
                <a:latin typeface="Arial MT"/>
                <a:cs typeface="Arial MT"/>
              </a:rPr>
              <a:t> </a:t>
            </a:r>
            <a:r>
              <a:rPr sz="2600" spc="-25" dirty="0">
                <a:latin typeface="Arial MT"/>
                <a:cs typeface="Arial MT"/>
              </a:rPr>
              <a:t>decision-making	</a:t>
            </a:r>
            <a:r>
              <a:rPr sz="2600" spc="-40" dirty="0">
                <a:latin typeface="Arial MT"/>
                <a:cs typeface="Arial MT"/>
              </a:rPr>
              <a:t>and 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spc="-30" dirty="0">
                <a:latin typeface="Arial MT"/>
                <a:cs typeface="Arial MT"/>
              </a:rPr>
              <a:t>enhancing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the </a:t>
            </a:r>
            <a:r>
              <a:rPr sz="2600" spc="-50" dirty="0">
                <a:latin typeface="Arial MT"/>
                <a:cs typeface="Arial MT"/>
              </a:rPr>
              <a:t>overall</a:t>
            </a:r>
            <a:r>
              <a:rPr sz="2600" spc="-45" dirty="0">
                <a:latin typeface="Arial MT"/>
                <a:cs typeface="Arial MT"/>
              </a:rPr>
              <a:t> </a:t>
            </a:r>
            <a:r>
              <a:rPr sz="2600" spc="-30" dirty="0">
                <a:latin typeface="Arial MT"/>
                <a:cs typeface="Arial MT"/>
              </a:rPr>
              <a:t>movie-watching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35" dirty="0">
                <a:latin typeface="Arial MT"/>
                <a:cs typeface="Arial MT"/>
              </a:rPr>
              <a:t>experience. </a:t>
            </a:r>
            <a:r>
              <a:rPr sz="2600" spc="55" dirty="0">
                <a:latin typeface="Arial MT"/>
                <a:cs typeface="Arial MT"/>
              </a:rPr>
              <a:t>With </a:t>
            </a:r>
            <a:r>
              <a:rPr sz="2600" spc="-10" dirty="0">
                <a:latin typeface="Arial MT"/>
                <a:cs typeface="Arial MT"/>
              </a:rPr>
              <a:t>its </a:t>
            </a:r>
            <a:r>
              <a:rPr sz="2600" spc="-40" dirty="0">
                <a:latin typeface="Arial MT"/>
                <a:cs typeface="Arial MT"/>
              </a:rPr>
              <a:t>ease </a:t>
            </a:r>
            <a:r>
              <a:rPr sz="2600" spc="-50" dirty="0">
                <a:latin typeface="Arial MT"/>
                <a:cs typeface="Arial MT"/>
              </a:rPr>
              <a:t>of </a:t>
            </a:r>
            <a:r>
              <a:rPr sz="2600" spc="-45" dirty="0">
                <a:latin typeface="Arial MT"/>
                <a:cs typeface="Arial MT"/>
              </a:rPr>
              <a:t> </a:t>
            </a:r>
            <a:r>
              <a:rPr sz="2600" spc="-30" dirty="0">
                <a:latin typeface="Arial MT"/>
                <a:cs typeface="Arial MT"/>
              </a:rPr>
              <a:t>implementation	</a:t>
            </a:r>
            <a:r>
              <a:rPr sz="2600" spc="-35" dirty="0">
                <a:latin typeface="Arial MT"/>
                <a:cs typeface="Arial MT"/>
              </a:rPr>
              <a:t>and </a:t>
            </a:r>
            <a:r>
              <a:rPr sz="2600" spc="-50" dirty="0">
                <a:latin typeface="Arial MT"/>
                <a:cs typeface="Arial MT"/>
              </a:rPr>
              <a:t>scalability,</a:t>
            </a:r>
            <a:r>
              <a:rPr sz="2600" spc="-45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this project </a:t>
            </a:r>
            <a:r>
              <a:rPr sz="2600" spc="-20" dirty="0">
                <a:latin typeface="Arial MT"/>
                <a:cs typeface="Arial MT"/>
              </a:rPr>
              <a:t>underscores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the </a:t>
            </a:r>
            <a:r>
              <a:rPr sz="2600" spc="-15" dirty="0">
                <a:latin typeface="Arial MT"/>
                <a:cs typeface="Arial MT"/>
              </a:rPr>
              <a:t>significance </a:t>
            </a:r>
            <a:r>
              <a:rPr sz="2600" spc="-45" dirty="0">
                <a:latin typeface="Arial MT"/>
                <a:cs typeface="Arial MT"/>
              </a:rPr>
              <a:t>of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spc="-35" dirty="0">
                <a:latin typeface="Arial MT"/>
                <a:cs typeface="Arial MT"/>
              </a:rPr>
              <a:t>leveraging	</a:t>
            </a:r>
            <a:r>
              <a:rPr sz="2600" spc="-30" dirty="0">
                <a:latin typeface="Arial MT"/>
                <a:cs typeface="Arial MT"/>
              </a:rPr>
              <a:t>data-driven</a:t>
            </a:r>
            <a:r>
              <a:rPr sz="2600" spc="295" dirty="0">
                <a:latin typeface="Arial MT"/>
                <a:cs typeface="Arial MT"/>
              </a:rPr>
              <a:t> </a:t>
            </a:r>
            <a:r>
              <a:rPr sz="2600" spc="-35" dirty="0">
                <a:latin typeface="Arial MT"/>
                <a:cs typeface="Arial MT"/>
              </a:rPr>
              <a:t>approaches	</a:t>
            </a:r>
            <a:r>
              <a:rPr sz="2600" spc="15" dirty="0">
                <a:latin typeface="Arial MT"/>
                <a:cs typeface="Arial MT"/>
              </a:rPr>
              <a:t>to </a:t>
            </a:r>
            <a:r>
              <a:rPr sz="2600" spc="-40" dirty="0">
                <a:latin typeface="Arial MT"/>
                <a:cs typeface="Arial MT"/>
              </a:rPr>
              <a:t>gain </a:t>
            </a:r>
            <a:r>
              <a:rPr sz="2600" spc="-30" dirty="0">
                <a:latin typeface="Arial MT"/>
                <a:cs typeface="Arial MT"/>
              </a:rPr>
              <a:t>actionable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15" dirty="0">
                <a:latin typeface="Arial MT"/>
                <a:cs typeface="Arial MT"/>
              </a:rPr>
              <a:t>insights </a:t>
            </a:r>
            <a:r>
              <a:rPr sz="2600" spc="-5" dirty="0">
                <a:latin typeface="Arial MT"/>
                <a:cs typeface="Arial MT"/>
              </a:rPr>
              <a:t>from </a:t>
            </a:r>
            <a:r>
              <a:rPr sz="2600" spc="-40" dirty="0">
                <a:latin typeface="Arial MT"/>
                <a:cs typeface="Arial MT"/>
              </a:rPr>
              <a:t>textual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spc="-40" dirty="0">
                <a:latin typeface="Arial MT"/>
                <a:cs typeface="Arial MT"/>
              </a:rPr>
              <a:t>data.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7614" y="1021461"/>
            <a:ext cx="3608704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>
                <a:solidFill>
                  <a:srgbClr val="4471C4"/>
                </a:solidFill>
              </a:rPr>
              <a:t>Future</a:t>
            </a:r>
            <a:r>
              <a:rPr spc="-160" dirty="0">
                <a:solidFill>
                  <a:srgbClr val="4471C4"/>
                </a:solidFill>
              </a:rPr>
              <a:t> </a:t>
            </a:r>
            <a:r>
              <a:rPr spc="10" dirty="0">
                <a:solidFill>
                  <a:srgbClr val="4471C4"/>
                </a:solidFill>
              </a:rPr>
              <a:t>Scope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spc="-15" dirty="0"/>
              <a:t>Edunet</a:t>
            </a:r>
            <a:r>
              <a:rPr spc="65" dirty="0"/>
              <a:t> </a:t>
            </a:r>
            <a:r>
              <a:rPr spc="-20" dirty="0"/>
              <a:t>Foundation.</a:t>
            </a:r>
            <a:r>
              <a:rPr spc="85" dirty="0"/>
              <a:t> </a:t>
            </a:r>
            <a:r>
              <a:rPr spc="-5" dirty="0"/>
              <a:t>All</a:t>
            </a:r>
            <a:r>
              <a:rPr spc="-35" dirty="0"/>
              <a:t> </a:t>
            </a:r>
            <a:r>
              <a:rPr spc="-10" dirty="0"/>
              <a:t>rights</a:t>
            </a:r>
            <a:r>
              <a:rPr spc="7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1180" y="1885886"/>
            <a:ext cx="9864090" cy="465137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2780"/>
              </a:lnSpc>
              <a:spcBef>
                <a:spcPts val="500"/>
              </a:spcBef>
            </a:pPr>
            <a:r>
              <a:rPr sz="2600" spc="-10" dirty="0">
                <a:solidFill>
                  <a:srgbClr val="0D0D0D"/>
                </a:solidFill>
                <a:latin typeface="Arial MT"/>
                <a:cs typeface="Arial MT"/>
              </a:rPr>
              <a:t>The</a:t>
            </a:r>
            <a:r>
              <a:rPr sz="2600" spc="-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5" dirty="0">
                <a:solidFill>
                  <a:srgbClr val="0D0D0D"/>
                </a:solidFill>
                <a:latin typeface="Arial MT"/>
                <a:cs typeface="Arial MT"/>
              </a:rPr>
              <a:t>future</a:t>
            </a:r>
            <a:r>
              <a:rPr sz="2600" spc="-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D0D0D"/>
                </a:solidFill>
                <a:latin typeface="Arial MT"/>
                <a:cs typeface="Arial MT"/>
              </a:rPr>
              <a:t>scope</a:t>
            </a:r>
            <a:r>
              <a:rPr sz="2600" spc="-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50" dirty="0">
                <a:solidFill>
                  <a:srgbClr val="0D0D0D"/>
                </a:solidFill>
                <a:latin typeface="Arial MT"/>
                <a:cs typeface="Arial MT"/>
              </a:rPr>
              <a:t>of</a:t>
            </a:r>
            <a:r>
              <a:rPr sz="2600" spc="114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0D0D0D"/>
                </a:solidFill>
                <a:latin typeface="Arial MT"/>
                <a:cs typeface="Arial MT"/>
              </a:rPr>
              <a:t>the</a:t>
            </a:r>
            <a:r>
              <a:rPr sz="2600" spc="-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5" dirty="0">
                <a:solidFill>
                  <a:srgbClr val="0D0D0D"/>
                </a:solidFill>
                <a:latin typeface="Arial MT"/>
                <a:cs typeface="Arial MT"/>
              </a:rPr>
              <a:t>sentiment</a:t>
            </a:r>
            <a:r>
              <a:rPr sz="2600" spc="19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40" dirty="0">
                <a:solidFill>
                  <a:srgbClr val="0D0D0D"/>
                </a:solidFill>
                <a:latin typeface="Arial MT"/>
                <a:cs typeface="Arial MT"/>
              </a:rPr>
              <a:t>analysis</a:t>
            </a:r>
            <a:r>
              <a:rPr sz="2600" spc="28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50" dirty="0">
                <a:solidFill>
                  <a:srgbClr val="0D0D0D"/>
                </a:solidFill>
                <a:latin typeface="Arial MT"/>
                <a:cs typeface="Arial MT"/>
              </a:rPr>
              <a:t>of</a:t>
            </a:r>
            <a:r>
              <a:rPr sz="2600" spc="114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35" dirty="0">
                <a:solidFill>
                  <a:srgbClr val="0D0D0D"/>
                </a:solidFill>
                <a:latin typeface="Arial MT"/>
                <a:cs typeface="Arial MT"/>
              </a:rPr>
              <a:t>movie</a:t>
            </a:r>
            <a:r>
              <a:rPr sz="2600" spc="13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35" dirty="0">
                <a:solidFill>
                  <a:srgbClr val="0D0D0D"/>
                </a:solidFill>
                <a:latin typeface="Arial MT"/>
                <a:cs typeface="Arial MT"/>
              </a:rPr>
              <a:t>reviews</a:t>
            </a:r>
            <a:r>
              <a:rPr sz="2600" spc="2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0D0D0D"/>
                </a:solidFill>
                <a:latin typeface="Arial MT"/>
                <a:cs typeface="Arial MT"/>
              </a:rPr>
              <a:t>project </a:t>
            </a:r>
            <a:r>
              <a:rPr sz="2600" spc="-70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5" dirty="0">
                <a:solidFill>
                  <a:srgbClr val="0D0D0D"/>
                </a:solidFill>
                <a:latin typeface="Arial MT"/>
                <a:cs typeface="Arial MT"/>
              </a:rPr>
              <a:t>includes:</a:t>
            </a:r>
            <a:endParaRPr sz="2600">
              <a:latin typeface="Arial MT"/>
              <a:cs typeface="Arial MT"/>
            </a:endParaRPr>
          </a:p>
          <a:p>
            <a:pPr marL="12700" marR="3725545">
              <a:lnSpc>
                <a:spcPts val="3829"/>
              </a:lnSpc>
              <a:spcBef>
                <a:spcPts val="210"/>
              </a:spcBef>
            </a:pPr>
            <a:r>
              <a:rPr sz="2600" spc="-20" dirty="0">
                <a:solidFill>
                  <a:srgbClr val="0D0D0D"/>
                </a:solidFill>
                <a:latin typeface="Arial MT"/>
                <a:cs typeface="Arial MT"/>
              </a:rPr>
              <a:t>1.Enhancing</a:t>
            </a:r>
            <a:r>
              <a:rPr sz="2600" spc="2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5" dirty="0">
                <a:solidFill>
                  <a:srgbClr val="0D0D0D"/>
                </a:solidFill>
                <a:latin typeface="Arial MT"/>
                <a:cs typeface="Arial MT"/>
              </a:rPr>
              <a:t>sentiment</a:t>
            </a:r>
            <a:r>
              <a:rPr sz="2600" spc="18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40" dirty="0">
                <a:solidFill>
                  <a:srgbClr val="0D0D0D"/>
                </a:solidFill>
                <a:latin typeface="Arial MT"/>
                <a:cs typeface="Arial MT"/>
              </a:rPr>
              <a:t>analysis</a:t>
            </a:r>
            <a:r>
              <a:rPr sz="2600" spc="27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35" dirty="0">
                <a:solidFill>
                  <a:srgbClr val="0D0D0D"/>
                </a:solidFill>
                <a:latin typeface="Arial MT"/>
                <a:cs typeface="Arial MT"/>
              </a:rPr>
              <a:t>accuracy. </a:t>
            </a:r>
            <a:r>
              <a:rPr sz="2600" spc="-70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0" dirty="0">
                <a:solidFill>
                  <a:srgbClr val="0D0D0D"/>
                </a:solidFill>
                <a:latin typeface="Arial MT"/>
                <a:cs typeface="Arial MT"/>
              </a:rPr>
              <a:t>2.Supporting</a:t>
            </a:r>
            <a:r>
              <a:rPr sz="2600" spc="2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5" dirty="0">
                <a:solidFill>
                  <a:srgbClr val="0D0D0D"/>
                </a:solidFill>
                <a:latin typeface="Arial MT"/>
                <a:cs typeface="Arial MT"/>
              </a:rPr>
              <a:t>multiple</a:t>
            </a:r>
            <a:r>
              <a:rPr sz="2600" spc="13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35" dirty="0">
                <a:solidFill>
                  <a:srgbClr val="0D0D0D"/>
                </a:solidFill>
                <a:latin typeface="Arial MT"/>
                <a:cs typeface="Arial MT"/>
              </a:rPr>
              <a:t>languages.</a:t>
            </a:r>
            <a:endParaRPr sz="2600">
              <a:latin typeface="Arial MT"/>
              <a:cs typeface="Arial MT"/>
            </a:endParaRPr>
          </a:p>
          <a:p>
            <a:pPr marL="288925" indent="-276860">
              <a:lnSpc>
                <a:spcPct val="100000"/>
              </a:lnSpc>
              <a:spcBef>
                <a:spcPts val="390"/>
              </a:spcBef>
              <a:buSzPct val="96153"/>
              <a:buAutoNum type="arabicPeriod" startAt="3"/>
              <a:tabLst>
                <a:tab pos="289560" algn="l"/>
              </a:tabLst>
            </a:pPr>
            <a:r>
              <a:rPr sz="2600" spc="-40" dirty="0">
                <a:solidFill>
                  <a:srgbClr val="0D0D0D"/>
                </a:solidFill>
                <a:latin typeface="Arial MT"/>
                <a:cs typeface="Arial MT"/>
              </a:rPr>
              <a:t>Exploring</a:t>
            </a:r>
            <a:r>
              <a:rPr sz="2600" spc="28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0" dirty="0">
                <a:solidFill>
                  <a:srgbClr val="0D0D0D"/>
                </a:solidFill>
                <a:latin typeface="Arial MT"/>
                <a:cs typeface="Arial MT"/>
              </a:rPr>
              <a:t>aspect-based</a:t>
            </a:r>
            <a:r>
              <a:rPr sz="2600" spc="2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5" dirty="0">
                <a:solidFill>
                  <a:srgbClr val="0D0D0D"/>
                </a:solidFill>
                <a:latin typeface="Arial MT"/>
                <a:cs typeface="Arial MT"/>
              </a:rPr>
              <a:t>sentiment</a:t>
            </a:r>
            <a:r>
              <a:rPr sz="2600" spc="26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30" dirty="0">
                <a:solidFill>
                  <a:srgbClr val="0D0D0D"/>
                </a:solidFill>
                <a:latin typeface="Arial MT"/>
                <a:cs typeface="Arial MT"/>
              </a:rPr>
              <a:t>analysis.</a:t>
            </a:r>
            <a:endParaRPr sz="2600">
              <a:latin typeface="Arial MT"/>
              <a:cs typeface="Arial MT"/>
            </a:endParaRPr>
          </a:p>
          <a:p>
            <a:pPr marL="288925" indent="-276860">
              <a:lnSpc>
                <a:spcPct val="100000"/>
              </a:lnSpc>
              <a:spcBef>
                <a:spcPts val="710"/>
              </a:spcBef>
              <a:buSzPct val="96153"/>
              <a:buAutoNum type="arabicPeriod" startAt="3"/>
              <a:tabLst>
                <a:tab pos="289560" algn="l"/>
              </a:tabLst>
            </a:pPr>
            <a:r>
              <a:rPr sz="2600" spc="-35" dirty="0">
                <a:solidFill>
                  <a:srgbClr val="0D0D0D"/>
                </a:solidFill>
                <a:latin typeface="Arial MT"/>
                <a:cs typeface="Arial MT"/>
              </a:rPr>
              <a:t>Developing</a:t>
            </a:r>
            <a:r>
              <a:rPr sz="2600" spc="28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0" dirty="0">
                <a:solidFill>
                  <a:srgbClr val="0D0D0D"/>
                </a:solidFill>
                <a:latin typeface="Arial MT"/>
                <a:cs typeface="Arial MT"/>
              </a:rPr>
              <a:t>real-time</a:t>
            </a:r>
            <a:r>
              <a:rPr sz="2600" spc="2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40" dirty="0">
                <a:solidFill>
                  <a:srgbClr val="0D0D0D"/>
                </a:solidFill>
                <a:latin typeface="Arial MT"/>
                <a:cs typeface="Arial MT"/>
              </a:rPr>
              <a:t>analysis</a:t>
            </a:r>
            <a:r>
              <a:rPr sz="2600" spc="28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30" dirty="0">
                <a:solidFill>
                  <a:srgbClr val="0D0D0D"/>
                </a:solidFill>
                <a:latin typeface="Arial MT"/>
                <a:cs typeface="Arial MT"/>
              </a:rPr>
              <a:t>capabilities.</a:t>
            </a:r>
            <a:endParaRPr sz="2600">
              <a:latin typeface="Arial MT"/>
              <a:cs typeface="Arial MT"/>
            </a:endParaRPr>
          </a:p>
          <a:p>
            <a:pPr marL="12700" marR="3373754">
              <a:lnSpc>
                <a:spcPct val="122800"/>
              </a:lnSpc>
              <a:buSzPct val="96153"/>
              <a:buAutoNum type="arabicPeriod" startAt="3"/>
              <a:tabLst>
                <a:tab pos="289560" algn="l"/>
                <a:tab pos="5047615" algn="l"/>
              </a:tabLst>
            </a:pPr>
            <a:r>
              <a:rPr sz="2600" spc="-30" dirty="0">
                <a:solidFill>
                  <a:srgbClr val="0D0D0D"/>
                </a:solidFill>
                <a:latin typeface="Arial MT"/>
                <a:cs typeface="Arial MT"/>
              </a:rPr>
              <a:t>Integrating</a:t>
            </a:r>
            <a:r>
              <a:rPr sz="2600" spc="-2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0D0D0D"/>
                </a:solidFill>
                <a:latin typeface="Arial MT"/>
                <a:cs typeface="Arial MT"/>
              </a:rPr>
              <a:t>with </a:t>
            </a:r>
            <a:r>
              <a:rPr sz="2600" spc="-25" dirty="0">
                <a:solidFill>
                  <a:srgbClr val="0D0D0D"/>
                </a:solidFill>
                <a:latin typeface="Arial MT"/>
                <a:cs typeface="Arial MT"/>
              </a:rPr>
              <a:t>recommendation </a:t>
            </a:r>
            <a:r>
              <a:rPr sz="2600" spc="5" dirty="0">
                <a:solidFill>
                  <a:srgbClr val="0D0D0D"/>
                </a:solidFill>
                <a:latin typeface="Arial MT"/>
                <a:cs typeface="Arial MT"/>
              </a:rPr>
              <a:t>systems. </a:t>
            </a:r>
            <a:r>
              <a:rPr sz="2600" spc="-7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5" dirty="0">
                <a:solidFill>
                  <a:srgbClr val="0D0D0D"/>
                </a:solidFill>
                <a:latin typeface="Arial MT"/>
                <a:cs typeface="Arial MT"/>
              </a:rPr>
              <a:t>6.Creating</a:t>
            </a:r>
            <a:r>
              <a:rPr sz="2600" spc="229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5" dirty="0">
                <a:solidFill>
                  <a:srgbClr val="0D0D0D"/>
                </a:solidFill>
                <a:latin typeface="Arial MT"/>
                <a:cs typeface="Arial MT"/>
              </a:rPr>
              <a:t>sentiment</a:t>
            </a:r>
            <a:r>
              <a:rPr sz="2600" spc="2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30" dirty="0">
                <a:solidFill>
                  <a:srgbClr val="0D0D0D"/>
                </a:solidFill>
                <a:latin typeface="Arial MT"/>
                <a:cs typeface="Arial MT"/>
              </a:rPr>
              <a:t>visualization	tools.</a:t>
            </a:r>
            <a:endParaRPr sz="2600">
              <a:latin typeface="Arial MT"/>
              <a:cs typeface="Arial MT"/>
            </a:endParaRPr>
          </a:p>
          <a:p>
            <a:pPr marL="12700" marR="2896235">
              <a:lnSpc>
                <a:spcPts val="3829"/>
              </a:lnSpc>
              <a:spcBef>
                <a:spcPts val="30"/>
              </a:spcBef>
              <a:tabLst>
                <a:tab pos="1945639" algn="l"/>
              </a:tabLst>
            </a:pPr>
            <a:r>
              <a:rPr sz="2600" spc="-35" dirty="0">
                <a:solidFill>
                  <a:srgbClr val="0D0D0D"/>
                </a:solidFill>
                <a:latin typeface="Arial MT"/>
                <a:cs typeface="Arial MT"/>
              </a:rPr>
              <a:t>7.Expanding	</a:t>
            </a:r>
            <a:r>
              <a:rPr sz="2600" spc="-40" dirty="0">
                <a:solidFill>
                  <a:srgbClr val="0D0D0D"/>
                </a:solidFill>
                <a:latin typeface="Arial MT"/>
                <a:cs typeface="Arial MT"/>
              </a:rPr>
              <a:t>analysis</a:t>
            </a:r>
            <a:r>
              <a:rPr sz="2600" spc="27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15" dirty="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sz="2600" spc="-1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30" dirty="0">
                <a:solidFill>
                  <a:srgbClr val="0D0D0D"/>
                </a:solidFill>
                <a:latin typeface="Arial MT"/>
                <a:cs typeface="Arial MT"/>
              </a:rPr>
              <a:t>social</a:t>
            </a:r>
            <a:r>
              <a:rPr sz="2600" spc="18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35" dirty="0">
                <a:solidFill>
                  <a:srgbClr val="0D0D0D"/>
                </a:solidFill>
                <a:latin typeface="Arial MT"/>
                <a:cs typeface="Arial MT"/>
              </a:rPr>
              <a:t>media</a:t>
            </a:r>
            <a:r>
              <a:rPr sz="2600" spc="12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15" dirty="0">
                <a:solidFill>
                  <a:srgbClr val="0D0D0D"/>
                </a:solidFill>
                <a:latin typeface="Arial MT"/>
                <a:cs typeface="Arial MT"/>
              </a:rPr>
              <a:t>platforms. </a:t>
            </a:r>
            <a:r>
              <a:rPr sz="2600" spc="-70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30" dirty="0">
                <a:solidFill>
                  <a:srgbClr val="0D0D0D"/>
                </a:solidFill>
                <a:latin typeface="Arial MT"/>
                <a:cs typeface="Arial MT"/>
              </a:rPr>
              <a:t>8.Analyzing</a:t>
            </a:r>
            <a:r>
              <a:rPr sz="2600" spc="28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0" dirty="0">
                <a:solidFill>
                  <a:srgbClr val="0D0D0D"/>
                </a:solidFill>
                <a:latin typeface="Arial MT"/>
                <a:cs typeface="Arial MT"/>
              </a:rPr>
              <a:t>historical</a:t>
            </a:r>
            <a:r>
              <a:rPr sz="2600" spc="18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5" dirty="0">
                <a:solidFill>
                  <a:srgbClr val="0D0D0D"/>
                </a:solidFill>
                <a:latin typeface="Arial MT"/>
                <a:cs typeface="Arial MT"/>
              </a:rPr>
              <a:t>sentiment</a:t>
            </a:r>
            <a:r>
              <a:rPr sz="2600" spc="19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0D0D0D"/>
                </a:solidFill>
                <a:latin typeface="Arial MT"/>
                <a:cs typeface="Arial MT"/>
              </a:rPr>
              <a:t>trends.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</TotalTime>
  <Words>640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Arial MT</vt:lpstr>
      <vt:lpstr>Calibri</vt:lpstr>
      <vt:lpstr>Office Theme</vt:lpstr>
      <vt:lpstr>TSP- AI ML Fundamentals (Capstone Project)</vt:lpstr>
      <vt:lpstr>OUTLINE</vt:lpstr>
      <vt:lpstr>Problem Statement</vt:lpstr>
      <vt:lpstr>Proposed Solution</vt:lpstr>
      <vt:lpstr>Algorithm &amp; Deployment</vt:lpstr>
      <vt:lpstr>PowerPoint Presentation</vt:lpstr>
      <vt:lpstr>Project Demo(Recorded Video)</vt:lpstr>
      <vt:lpstr>Conclusion</vt:lpstr>
      <vt:lpstr>Future Scope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TSP- AI ML Fundamentals (Capstone Project)</dc:title>
  <dc:creator>Sudharshan B</dc:creator>
  <cp:lastModifiedBy>Sudharshan B</cp:lastModifiedBy>
  <cp:revision>4</cp:revision>
  <dcterms:created xsi:type="dcterms:W3CDTF">2024-04-24T12:47:00Z</dcterms:created>
  <dcterms:modified xsi:type="dcterms:W3CDTF">2024-04-25T14:56:29Z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2024-04-13T00:00:00Z</vt:filetime>
  </property>
  <property fmtid="{D5CDD505-2E9C-101B-9397-08002B2CF9AE}" pid="3" name="LastSaved">
    <vt:filetime>2024-04-24T00:00:00Z</vt:filetime>
  </property>
</Properties>
</file>