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CB17DDA8-8A78-4CF8-BD84-D7A87E05ADED}" type="datetimeFigureOut">
              <a:rPr lang="en-IN" smtClean="0"/>
              <a:t>31-03-2024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5E0D6879-6EB1-4571-9B03-987863B2A5E9}" type="slidenum">
              <a:rPr lang="en-IN" smtClean="0"/>
              <a:t>‹#›</a:t>
            </a:fld>
            <a:endParaRPr lang="en-IN"/>
          </a:p>
        </p:txBody>
      </p:sp>
    </p:spTree>
    <p:extLst>
      <p:ext uri="{BB962C8B-B14F-4D97-AF65-F5344CB8AC3E}">
        <p14:creationId xmlns:p14="http://schemas.microsoft.com/office/powerpoint/2010/main" val="2683441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E0D6879-6EB1-4571-9B03-987863B2A5E9}" type="slidenum">
              <a:rPr lang="en-IN" smtClean="0"/>
              <a:t>1</a:t>
            </a:fld>
            <a:endParaRPr lang="en-IN"/>
          </a:p>
        </p:txBody>
      </p:sp>
    </p:spTree>
    <p:extLst>
      <p:ext uri="{BB962C8B-B14F-4D97-AF65-F5344CB8AC3E}">
        <p14:creationId xmlns:p14="http://schemas.microsoft.com/office/powerpoint/2010/main" val="3916205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E0D6879-6EB1-4571-9B03-987863B2A5E9}" type="slidenum">
              <a:rPr lang="en-IN" smtClean="0"/>
              <a:t>3</a:t>
            </a:fld>
            <a:endParaRPr lang="en-IN"/>
          </a:p>
        </p:txBody>
      </p:sp>
    </p:spTree>
    <p:extLst>
      <p:ext uri="{BB962C8B-B14F-4D97-AF65-F5344CB8AC3E}">
        <p14:creationId xmlns:p14="http://schemas.microsoft.com/office/powerpoint/2010/main" val="2038139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3/31/2024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3" name="TextBox 12">
            <a:extLst>
              <a:ext uri="{FF2B5EF4-FFF2-40B4-BE49-F238E27FC236}">
                <a16:creationId xmlns:a16="http://schemas.microsoft.com/office/drawing/2014/main" id="{975FB966-564D-39C8-4F28-6D6F6BC32FBE}"/>
              </a:ext>
            </a:extLst>
          </p:cNvPr>
          <p:cNvSpPr txBox="1"/>
          <p:nvPr/>
        </p:nvSpPr>
        <p:spPr>
          <a:xfrm>
            <a:off x="838200" y="2905125"/>
            <a:ext cx="10515600" cy="1569660"/>
          </a:xfrm>
          <a:prstGeom prst="rect">
            <a:avLst/>
          </a:prstGeom>
          <a:noFill/>
        </p:spPr>
        <p:txBody>
          <a:bodyPr wrap="square" rtlCol="0">
            <a:spAutoFit/>
          </a:bodyPr>
          <a:lstStyle/>
          <a:p>
            <a:r>
              <a:rPr lang="en-IN" sz="3200" dirty="0">
                <a:latin typeface="+mn-lt"/>
              </a:rPr>
              <a:t>NAME : SUDHIR KUMAR A</a:t>
            </a:r>
            <a:endParaRPr lang="en-IN" sz="3200" b="1" dirty="0">
              <a:latin typeface="+mn-lt"/>
              <a:cs typeface="Times New Roman" panose="02020603050405020304" pitchFamily="18" charset="0"/>
            </a:endParaRPr>
          </a:p>
          <a:p>
            <a:r>
              <a:rPr lang="en-IN" sz="3200" dirty="0">
                <a:latin typeface="+mn-lt"/>
              </a:rPr>
              <a:t>REGISTER NUMBER : 211521243157</a:t>
            </a:r>
          </a:p>
          <a:p>
            <a:r>
              <a:rPr lang="en-IN" sz="3200" dirty="0">
                <a:latin typeface="+mn-lt"/>
              </a:rPr>
              <a:t>DEPARTMENT : ARTIFICIAL INTELLIGENCE AND DATA SCIENCE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pic>
        <p:nvPicPr>
          <p:cNvPr id="11" name="Picture 10">
            <a:extLst>
              <a:ext uri="{FF2B5EF4-FFF2-40B4-BE49-F238E27FC236}">
                <a16:creationId xmlns:a16="http://schemas.microsoft.com/office/drawing/2014/main" id="{58FAC96B-4C79-4289-0CC7-E4D3BB3CE7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361" y="1676400"/>
            <a:ext cx="4037239" cy="3054507"/>
          </a:xfrm>
          <a:prstGeom prst="rect">
            <a:avLst/>
          </a:prstGeom>
        </p:spPr>
      </p:pic>
      <p:sp>
        <p:nvSpPr>
          <p:cNvPr id="12" name="TextBox 11">
            <a:extLst>
              <a:ext uri="{FF2B5EF4-FFF2-40B4-BE49-F238E27FC236}">
                <a16:creationId xmlns:a16="http://schemas.microsoft.com/office/drawing/2014/main" id="{D8B539D5-DD23-2032-5BDE-BF3225314B86}"/>
              </a:ext>
            </a:extLst>
          </p:cNvPr>
          <p:cNvSpPr txBox="1"/>
          <p:nvPr/>
        </p:nvSpPr>
        <p:spPr>
          <a:xfrm>
            <a:off x="4800600" y="1905000"/>
            <a:ext cx="4552950" cy="2862322"/>
          </a:xfrm>
          <a:prstGeom prst="rect">
            <a:avLst/>
          </a:prstGeom>
          <a:noFill/>
        </p:spPr>
        <p:txBody>
          <a:bodyPr wrap="square" rtlCol="0">
            <a:spAutoFit/>
          </a:bodyPr>
          <a:lstStyle/>
          <a:p>
            <a:pPr marL="285750" indent="-285750">
              <a:buFont typeface="Wingdings" panose="05000000000000000000" pitchFamily="2" charset="2"/>
              <a:buChar char="v"/>
            </a:pPr>
            <a:r>
              <a:rPr lang="en-US" dirty="0">
                <a:latin typeface="+mj-lt"/>
              </a:rPr>
              <a:t>The trained GAN model should produce high-quality, diverse letters resembling handwritten characters. Users can visually inspect the generated letters for authenticity, clarity, and legibility. Quantitative evaluation metrics like FID and IS can objectively assess image quality and diversity. Successful generation enables applications such as handwriting recognition and document processing.</a:t>
            </a:r>
            <a:endParaRPr lang="en-IN" dirty="0">
              <a:latin typeface="+mj-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6" name="Shape 1783">
            <a:extLst>
              <a:ext uri="{FF2B5EF4-FFF2-40B4-BE49-F238E27FC236}">
                <a16:creationId xmlns:a16="http://schemas.microsoft.com/office/drawing/2014/main" id="{3B3C2129-C971-4856-8964-619A1D3D933B}"/>
              </a:ext>
            </a:extLst>
          </p:cNvPr>
          <p:cNvSpPr/>
          <p:nvPr/>
        </p:nvSpPr>
        <p:spPr>
          <a:xfrm>
            <a:off x="0" y="1936750"/>
            <a:ext cx="5100004" cy="2984500"/>
          </a:xfrm>
          <a:custGeom>
            <a:avLst/>
            <a:gdLst/>
            <a:ahLst/>
            <a:cxnLst/>
            <a:rect l="0" t="0" r="0" b="0"/>
            <a:pathLst>
              <a:path w="12192000" h="6857999">
                <a:moveTo>
                  <a:pt x="0" y="0"/>
                </a:moveTo>
                <a:lnTo>
                  <a:pt x="12192000" y="0"/>
                </a:lnTo>
                <a:lnTo>
                  <a:pt x="12192000" y="6857999"/>
                </a:lnTo>
                <a:lnTo>
                  <a:pt x="0" y="6857999"/>
                </a:lnTo>
                <a:lnTo>
                  <a:pt x="0" y="0"/>
                </a:lnTo>
              </a:path>
            </a:pathLst>
          </a:custGeom>
          <a:ln w="0" cap="flat">
            <a:miter lim="127000"/>
          </a:ln>
        </p:spPr>
        <p:style>
          <a:lnRef idx="0">
            <a:srgbClr val="000000">
              <a:alpha val="0"/>
            </a:srgbClr>
          </a:lnRef>
          <a:fillRef idx="1">
            <a:srgbClr val="F2F2F2"/>
          </a:fillRef>
          <a:effectRef idx="0">
            <a:scrgbClr r="0" g="0" b="0"/>
          </a:effectRef>
          <a:fontRef idx="none"/>
        </p:style>
        <p:txBody>
          <a:bodyPr/>
          <a:lstStyle/>
          <a:p>
            <a:endParaRPr lang="en-IN"/>
          </a:p>
        </p:txBody>
      </p:sp>
      <p:sp>
        <p:nvSpPr>
          <p:cNvPr id="27" name="Shape 1783">
            <a:extLst>
              <a:ext uri="{FF2B5EF4-FFF2-40B4-BE49-F238E27FC236}">
                <a16:creationId xmlns:a16="http://schemas.microsoft.com/office/drawing/2014/main" id="{837AE44B-E6FF-8FB6-98B5-015885CC65B1}"/>
              </a:ext>
            </a:extLst>
          </p:cNvPr>
          <p:cNvSpPr/>
          <p:nvPr/>
        </p:nvSpPr>
        <p:spPr>
          <a:xfrm>
            <a:off x="152400" y="2089150"/>
            <a:ext cx="5100004" cy="2984500"/>
          </a:xfrm>
          <a:custGeom>
            <a:avLst/>
            <a:gdLst/>
            <a:ahLst/>
            <a:cxnLst/>
            <a:rect l="0" t="0" r="0" b="0"/>
            <a:pathLst>
              <a:path w="12192000" h="6857999">
                <a:moveTo>
                  <a:pt x="0" y="0"/>
                </a:moveTo>
                <a:lnTo>
                  <a:pt x="12192000" y="0"/>
                </a:lnTo>
                <a:lnTo>
                  <a:pt x="12192000" y="6857999"/>
                </a:lnTo>
                <a:lnTo>
                  <a:pt x="0" y="6857999"/>
                </a:lnTo>
                <a:lnTo>
                  <a:pt x="0" y="0"/>
                </a:lnTo>
              </a:path>
            </a:pathLst>
          </a:custGeom>
          <a:ln w="0" cap="flat">
            <a:miter lim="127000"/>
          </a:ln>
        </p:spPr>
        <p:style>
          <a:lnRef idx="0">
            <a:srgbClr val="000000">
              <a:alpha val="0"/>
            </a:srgbClr>
          </a:lnRef>
          <a:fillRef idx="1">
            <a:srgbClr val="F2F2F2"/>
          </a:fillRef>
          <a:effectRef idx="0">
            <a:scrgbClr r="0" g="0" b="0"/>
          </a:effectRef>
          <a:fontRef idx="none"/>
        </p:style>
        <p:txBody>
          <a:bodyPr/>
          <a:lstStyle/>
          <a:p>
            <a:endParaRPr lang="en-IN" dirty="0"/>
          </a:p>
        </p:txBody>
      </p:sp>
      <p:sp>
        <p:nvSpPr>
          <p:cNvPr id="29" name="TextBox 28">
            <a:extLst>
              <a:ext uri="{FF2B5EF4-FFF2-40B4-BE49-F238E27FC236}">
                <a16:creationId xmlns:a16="http://schemas.microsoft.com/office/drawing/2014/main" id="{A2D0A0FE-E760-305C-567B-B2AE8104FA5E}"/>
              </a:ext>
            </a:extLst>
          </p:cNvPr>
          <p:cNvSpPr txBox="1"/>
          <p:nvPr/>
        </p:nvSpPr>
        <p:spPr>
          <a:xfrm>
            <a:off x="304800" y="2743200"/>
            <a:ext cx="11213718" cy="646331"/>
          </a:xfrm>
          <a:prstGeom prst="rect">
            <a:avLst/>
          </a:prstGeom>
          <a:noFill/>
        </p:spPr>
        <p:txBody>
          <a:bodyPr wrap="square" rtlCol="0">
            <a:spAutoFit/>
          </a:bodyPr>
          <a:lstStyle/>
          <a:p>
            <a:r>
              <a:rPr lang="en-IN" sz="3600" dirty="0">
                <a:latin typeface="+mn-lt"/>
              </a:rPr>
              <a:t>  </a:t>
            </a:r>
            <a:r>
              <a:rPr lang="en-IN" sz="3600" dirty="0">
                <a:latin typeface="Algerian" panose="04020705040A02060702" pitchFamily="82" charset="0"/>
              </a:rPr>
              <a:t>GENERATE HANDWRITTEN LETTERS USING GAN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3"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4" cstate="print"/>
            <a:stretch>
              <a:fillRect/>
            </a:stretch>
          </p:blipFill>
          <p:spPr>
            <a:xfrm>
              <a:off x="466725" y="6410325"/>
              <a:ext cx="3705225" cy="295275"/>
            </a:xfrm>
            <a:prstGeom prst="rect">
              <a:avLst/>
            </a:prstGeom>
          </p:spPr>
        </p:pic>
        <p:pic>
          <p:nvPicPr>
            <p:cNvPr id="20" name="object 20"/>
            <p:cNvPicPr/>
            <p:nvPr/>
          </p:nvPicPr>
          <p:blipFill>
            <a:blip r:embed="rId5"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558165" y="385444"/>
            <a:ext cx="9764395" cy="812658"/>
          </a:xfrm>
          <a:prstGeom prst="rect">
            <a:avLst/>
          </a:prstGeom>
        </p:spPr>
        <p:txBody>
          <a:bodyPr vert="horz" wrap="square" lIns="0" tIns="73279" rIns="0" bIns="0" rtlCol="0">
            <a:spAutoFit/>
          </a:bodyPr>
          <a:lstStyle/>
          <a:p>
            <a:pPr marL="193675">
              <a:lnSpc>
                <a:spcPct val="100000"/>
              </a:lnSpc>
              <a:spcBef>
                <a:spcPts val="105"/>
              </a:spcBef>
            </a:pPr>
            <a:r>
              <a:rPr lang="en-IN" spc="-10" dirty="0"/>
              <a:t>     </a:t>
            </a: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95F18A6A-BA5A-43F0-6AED-2ACECF840777}"/>
              </a:ext>
            </a:extLst>
          </p:cNvPr>
          <p:cNvSpPr txBox="1"/>
          <p:nvPr/>
        </p:nvSpPr>
        <p:spPr>
          <a:xfrm>
            <a:off x="1781175" y="1981200"/>
            <a:ext cx="5019675" cy="3323987"/>
          </a:xfrm>
          <a:prstGeom prst="rect">
            <a:avLst/>
          </a:prstGeom>
          <a:noFill/>
        </p:spPr>
        <p:txBody>
          <a:bodyPr wrap="square" rtlCol="0">
            <a:spAutoFit/>
          </a:bodyPr>
          <a:lstStyle/>
          <a:p>
            <a:pPr marL="457200" indent="-457200" algn="l">
              <a:buFont typeface="Wingdings" panose="05000000000000000000" pitchFamily="2" charset="2"/>
              <a:buChar char="q"/>
            </a:pPr>
            <a:r>
              <a:rPr lang="en-US" sz="2400" b="0" i="0" dirty="0">
                <a:solidFill>
                  <a:schemeClr val="tx1"/>
                </a:solidFill>
                <a:effectLst/>
                <a:latin typeface="+mj-lt"/>
                <a:cs typeface="Times New Roman" panose="02020603050405020304" pitchFamily="18" charset="0"/>
              </a:rPr>
              <a:t>Problem Statement</a:t>
            </a:r>
          </a:p>
          <a:p>
            <a:pPr marL="457200" indent="-457200" algn="l">
              <a:buFont typeface="Wingdings" panose="05000000000000000000" pitchFamily="2" charset="2"/>
              <a:buChar char="q"/>
            </a:pPr>
            <a:r>
              <a:rPr lang="en-US" sz="2400" b="0" i="0" dirty="0">
                <a:solidFill>
                  <a:schemeClr val="tx1"/>
                </a:solidFill>
                <a:effectLst/>
                <a:latin typeface="+mj-lt"/>
                <a:cs typeface="Times New Roman" panose="02020603050405020304" pitchFamily="18" charset="0"/>
              </a:rPr>
              <a:t>Project Overview</a:t>
            </a:r>
          </a:p>
          <a:p>
            <a:pPr marL="457200" indent="-457200" algn="l">
              <a:buFont typeface="Wingdings" panose="05000000000000000000" pitchFamily="2" charset="2"/>
              <a:buChar char="q"/>
            </a:pPr>
            <a:r>
              <a:rPr lang="en-US" sz="2400" b="0" i="0" dirty="0">
                <a:solidFill>
                  <a:schemeClr val="tx1"/>
                </a:solidFill>
                <a:effectLst/>
                <a:latin typeface="+mj-lt"/>
                <a:cs typeface="Times New Roman" panose="02020603050405020304" pitchFamily="18" charset="0"/>
              </a:rPr>
              <a:t>End Users</a:t>
            </a:r>
          </a:p>
          <a:p>
            <a:pPr marL="457200" indent="-457200" algn="l">
              <a:buFont typeface="Wingdings" panose="05000000000000000000" pitchFamily="2" charset="2"/>
              <a:buChar char="q"/>
            </a:pPr>
            <a:r>
              <a:rPr lang="en-US" sz="2400" b="0" i="0" dirty="0">
                <a:solidFill>
                  <a:schemeClr val="tx1"/>
                </a:solidFill>
                <a:effectLst/>
                <a:latin typeface="+mj-lt"/>
                <a:cs typeface="Times New Roman" panose="02020603050405020304" pitchFamily="18" charset="0"/>
              </a:rPr>
              <a:t>Our Solution and Proposition</a:t>
            </a:r>
          </a:p>
          <a:p>
            <a:pPr marL="457200" indent="-457200" algn="l">
              <a:buFont typeface="Wingdings" panose="05000000000000000000" pitchFamily="2" charset="2"/>
              <a:buChar char="q"/>
            </a:pPr>
            <a:r>
              <a:rPr lang="en-US" sz="2400" b="0" i="0" dirty="0">
                <a:solidFill>
                  <a:schemeClr val="tx1"/>
                </a:solidFill>
                <a:effectLst/>
                <a:latin typeface="+mj-lt"/>
                <a:cs typeface="Times New Roman" panose="02020603050405020304" pitchFamily="18" charset="0"/>
              </a:rPr>
              <a:t>Key Features </a:t>
            </a:r>
          </a:p>
          <a:p>
            <a:pPr marL="457200" indent="-457200" algn="l">
              <a:buFont typeface="Wingdings" panose="05000000000000000000" pitchFamily="2" charset="2"/>
              <a:buChar char="q"/>
            </a:pPr>
            <a:r>
              <a:rPr lang="en-US" sz="2400" b="0" i="0" dirty="0">
                <a:solidFill>
                  <a:schemeClr val="tx1"/>
                </a:solidFill>
                <a:effectLst/>
                <a:latin typeface="+mj-lt"/>
                <a:cs typeface="Times New Roman" panose="02020603050405020304" pitchFamily="18" charset="0"/>
              </a:rPr>
              <a:t>Modelling Approach</a:t>
            </a:r>
          </a:p>
          <a:p>
            <a:pPr marL="457200" indent="-457200" algn="l">
              <a:buFont typeface="Wingdings" panose="05000000000000000000" pitchFamily="2" charset="2"/>
              <a:buChar char="q"/>
            </a:pPr>
            <a:r>
              <a:rPr lang="en-US" sz="2400" b="0" i="0" dirty="0">
                <a:solidFill>
                  <a:schemeClr val="tx1"/>
                </a:solidFill>
                <a:effectLst/>
                <a:latin typeface="+mj-lt"/>
                <a:cs typeface="Times New Roman" panose="02020603050405020304" pitchFamily="18" charset="0"/>
              </a:rPr>
              <a:t>Result</a:t>
            </a:r>
          </a:p>
          <a:p>
            <a:pPr marL="457200" indent="-457200" algn="l">
              <a:buFont typeface="Wingdings" panose="05000000000000000000" pitchFamily="2" charset="2"/>
              <a:buChar char="q"/>
            </a:pPr>
            <a:r>
              <a:rPr lang="en-US" sz="2400" b="0" i="0" dirty="0">
                <a:solidFill>
                  <a:schemeClr val="tx1"/>
                </a:solidFill>
                <a:effectLst/>
                <a:latin typeface="+mj-lt"/>
                <a:cs typeface="Times New Roman" panose="02020603050405020304" pitchFamily="18" charset="0"/>
              </a:rPr>
              <a:t>Conclusion</a:t>
            </a:r>
          </a:p>
          <a:p>
            <a:endParaRPr lang="en-IN" sz="1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2" name="TextBox 11">
            <a:extLst>
              <a:ext uri="{FF2B5EF4-FFF2-40B4-BE49-F238E27FC236}">
                <a16:creationId xmlns:a16="http://schemas.microsoft.com/office/drawing/2014/main" id="{BEA79499-2C78-6244-B18D-A51934F2FEC9}"/>
              </a:ext>
            </a:extLst>
          </p:cNvPr>
          <p:cNvSpPr txBox="1"/>
          <p:nvPr/>
        </p:nvSpPr>
        <p:spPr>
          <a:xfrm>
            <a:off x="750661" y="1676400"/>
            <a:ext cx="7000875" cy="3416320"/>
          </a:xfrm>
          <a:prstGeom prst="rect">
            <a:avLst/>
          </a:prstGeom>
          <a:noFill/>
        </p:spPr>
        <p:txBody>
          <a:bodyPr wrap="square" rtlCol="0">
            <a:spAutoFit/>
          </a:bodyPr>
          <a:lstStyle/>
          <a:p>
            <a:pPr marL="342900" indent="-342900">
              <a:buFont typeface="Wingdings" panose="05000000000000000000" pitchFamily="2" charset="2"/>
              <a:buChar char="v"/>
            </a:pPr>
            <a:r>
              <a:rPr lang="en-US" sz="2400" b="0" i="0" dirty="0">
                <a:solidFill>
                  <a:srgbClr val="0D0D0D"/>
                </a:solidFill>
                <a:effectLst/>
                <a:latin typeface="+mj-lt"/>
              </a:rPr>
              <a:t>This project aims to develop a Generative Adversarial Network (GAN) model to generate clear letters resembling handwritten characters, using the MNIST dataset primarily composed of digits. </a:t>
            </a:r>
          </a:p>
          <a:p>
            <a:endParaRPr lang="en-US" sz="2400" dirty="0">
              <a:solidFill>
                <a:srgbClr val="0D0D0D"/>
              </a:solidFill>
              <a:latin typeface="+mj-lt"/>
            </a:endParaRPr>
          </a:p>
          <a:p>
            <a:pPr marL="342900" indent="-342900">
              <a:buFont typeface="Wingdings" panose="05000000000000000000" pitchFamily="2" charset="2"/>
              <a:buChar char="v"/>
            </a:pPr>
            <a:r>
              <a:rPr lang="en-US" sz="2400" b="0" i="0" dirty="0">
                <a:solidFill>
                  <a:srgbClr val="0D0D0D"/>
                </a:solidFill>
                <a:effectLst/>
                <a:latin typeface="+mn-lt"/>
              </a:rPr>
              <a:t>Objectives include training the GAN, enhancing letter clarity, evaluating performance visually and quantitatively, and proposing improvement strategies</a:t>
            </a:r>
            <a:endParaRPr lang="en-IN" sz="2400" dirty="0">
              <a:latin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5" name="TextBox 14">
            <a:extLst>
              <a:ext uri="{FF2B5EF4-FFF2-40B4-BE49-F238E27FC236}">
                <a16:creationId xmlns:a16="http://schemas.microsoft.com/office/drawing/2014/main" id="{7D7DF7A3-979E-467B-3AAF-DF5C88AEAF07}"/>
              </a:ext>
            </a:extLst>
          </p:cNvPr>
          <p:cNvSpPr txBox="1"/>
          <p:nvPr/>
        </p:nvSpPr>
        <p:spPr>
          <a:xfrm>
            <a:off x="700088" y="1664330"/>
            <a:ext cx="8305800" cy="4524315"/>
          </a:xfrm>
          <a:prstGeom prst="rect">
            <a:avLst/>
          </a:prstGeom>
          <a:noFill/>
        </p:spPr>
        <p:txBody>
          <a:bodyPr wrap="square" rtlCol="0">
            <a:spAutoFit/>
          </a:bodyPr>
          <a:lstStyle/>
          <a:p>
            <a:pPr marL="342900" indent="-342900">
              <a:buFont typeface="Wingdings" panose="05000000000000000000" pitchFamily="2" charset="2"/>
              <a:buChar char="v"/>
            </a:pPr>
            <a:r>
              <a:rPr lang="en-US" sz="2400" b="0" i="0" dirty="0">
                <a:solidFill>
                  <a:srgbClr val="0D0D0D"/>
                </a:solidFill>
                <a:effectLst/>
                <a:latin typeface="+mj-lt"/>
              </a:rPr>
              <a:t>This project focuses on leveraging Generative Adversarial Networks (GANs) to generate clear and distinct letters resembling handwritten characters.</a:t>
            </a:r>
          </a:p>
          <a:p>
            <a:pPr marL="342900" indent="-342900">
              <a:buFont typeface="Wingdings" panose="05000000000000000000" pitchFamily="2" charset="2"/>
              <a:buChar char="v"/>
            </a:pPr>
            <a:r>
              <a:rPr lang="en-US" sz="2400" b="0" i="0" dirty="0">
                <a:solidFill>
                  <a:srgbClr val="0D0D0D"/>
                </a:solidFill>
                <a:effectLst/>
                <a:latin typeface="+mj-lt"/>
              </a:rPr>
              <a:t>With a primary emphasis on utilizing the MNIST dataset, traditionally focused on digits, the objective is to expand its applicability to letter generation.</a:t>
            </a:r>
          </a:p>
          <a:p>
            <a:pPr marL="342900" indent="-342900">
              <a:buFont typeface="Wingdings" panose="05000000000000000000" pitchFamily="2" charset="2"/>
              <a:buChar char="v"/>
            </a:pPr>
            <a:r>
              <a:rPr lang="en-US" sz="2400" b="0" i="0" dirty="0">
                <a:solidFill>
                  <a:srgbClr val="0D0D0D"/>
                </a:solidFill>
                <a:effectLst/>
                <a:latin typeface="+mj-lt"/>
              </a:rPr>
              <a:t>Using Python and libraries such as TensorFlow or </a:t>
            </a:r>
            <a:r>
              <a:rPr lang="en-US" sz="2400" b="0" i="0" dirty="0" err="1">
                <a:solidFill>
                  <a:srgbClr val="0D0D0D"/>
                </a:solidFill>
                <a:effectLst/>
                <a:latin typeface="+mj-lt"/>
              </a:rPr>
              <a:t>Keras</a:t>
            </a:r>
            <a:r>
              <a:rPr lang="en-US" sz="2400" b="0" i="0" dirty="0">
                <a:solidFill>
                  <a:srgbClr val="0D0D0D"/>
                </a:solidFill>
                <a:effectLst/>
                <a:latin typeface="+mj-lt"/>
              </a:rPr>
              <a:t> the project will develop a GAN model capable of producing high-quality letter images.</a:t>
            </a:r>
          </a:p>
          <a:p>
            <a:pPr marL="342900" indent="-342900">
              <a:buFont typeface="Wingdings" panose="05000000000000000000" pitchFamily="2" charset="2"/>
              <a:buChar char="v"/>
            </a:pPr>
            <a:r>
              <a:rPr lang="en-US" sz="2400" b="0" i="0" dirty="0">
                <a:solidFill>
                  <a:srgbClr val="0D0D0D"/>
                </a:solidFill>
                <a:effectLst/>
                <a:latin typeface="Söhne"/>
              </a:rPr>
              <a:t>Overall, this project aims to contribute to the advancement of GAN-based image generation techniques and their applications in handwritten character recognition.</a:t>
            </a:r>
            <a:endParaRPr lang="en-US" sz="2400" dirty="0">
              <a:solidFill>
                <a:srgbClr val="0D0D0D"/>
              </a:solidFill>
              <a:latin typeface="+mj-lt"/>
            </a:endParaRPr>
          </a:p>
        </p:txBody>
      </p:sp>
      <p:sp>
        <p:nvSpPr>
          <p:cNvPr id="16" name="Rectangle 1">
            <a:extLst>
              <a:ext uri="{FF2B5EF4-FFF2-40B4-BE49-F238E27FC236}">
                <a16:creationId xmlns:a16="http://schemas.microsoft.com/office/drawing/2014/main" id="{F634F730-F8BC-56CE-E362-0519074D28EE}"/>
              </a:ext>
            </a:extLst>
          </p:cNvPr>
          <p:cNvSpPr>
            <a:spLocks noChangeArrowheads="1"/>
          </p:cNvSpPr>
          <p:nvPr/>
        </p:nvSpPr>
        <p:spPr bwMode="auto">
          <a:xfrm>
            <a:off x="0" y="-94566"/>
            <a:ext cx="1151851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2">
            <a:extLst>
              <a:ext uri="{FF2B5EF4-FFF2-40B4-BE49-F238E27FC236}">
                <a16:creationId xmlns:a16="http://schemas.microsoft.com/office/drawing/2014/main" id="{36E74FE7-17E4-8C1B-53D6-BEDA113D8F42}"/>
              </a:ext>
            </a:extLst>
          </p:cNvPr>
          <p:cNvSpPr>
            <a:spLocks noChangeArrowheads="1"/>
          </p:cNvSpPr>
          <p:nvPr/>
        </p:nvSpPr>
        <p:spPr bwMode="auto">
          <a:xfrm>
            <a:off x="0" y="0"/>
            <a:ext cx="19939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 name="Rectangle 3">
            <a:extLst>
              <a:ext uri="{FF2B5EF4-FFF2-40B4-BE49-F238E27FC236}">
                <a16:creationId xmlns:a16="http://schemas.microsoft.com/office/drawing/2014/main" id="{12F0C4BC-13F4-2FEE-6558-BA00580352A7}"/>
              </a:ext>
            </a:extLst>
          </p:cNvPr>
          <p:cNvSpPr>
            <a:spLocks noChangeArrowheads="1"/>
          </p:cNvSpPr>
          <p:nvPr/>
        </p:nvSpPr>
        <p:spPr bwMode="auto">
          <a:xfrm>
            <a:off x="0" y="-233065"/>
            <a:ext cx="24878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lgn="l" rtl="0" eaLnBrk="0" fontAlgn="base" hangingPunct="0">
              <a:spcBef>
                <a:spcPct val="0"/>
              </a:spcBef>
              <a:spcAft>
                <a:spcPct val="0"/>
              </a:spcAft>
              <a:defRPr>
                <a:solidFill>
                  <a:schemeClr val="tx1"/>
                </a:solidFill>
                <a:latin typeface="Arial" panose="020B0604020202020204" pitchFamily="34" charset="0"/>
              </a:defRPr>
            </a:lvl1pPr>
            <a:lvl2pPr marL="457200" algn="l" rtl="0" eaLnBrk="0" fontAlgn="base" hangingPunct="0">
              <a:spcBef>
                <a:spcPct val="0"/>
              </a:spcBef>
              <a:spcAft>
                <a:spcPct val="0"/>
              </a:spcAft>
              <a:defRPr>
                <a:solidFill>
                  <a:schemeClr val="tx1"/>
                </a:solidFill>
                <a:latin typeface="Arial" panose="020B0604020202020204" pitchFamily="34" charset="0"/>
              </a:defRPr>
            </a:lvl2pPr>
            <a:lvl3pPr marL="914400" algn="l" rtl="0" eaLnBrk="0" fontAlgn="base" hangingPunct="0">
              <a:spcBef>
                <a:spcPct val="0"/>
              </a:spcBef>
              <a:spcAft>
                <a:spcPct val="0"/>
              </a:spcAft>
              <a:defRPr>
                <a:solidFill>
                  <a:schemeClr val="tx1"/>
                </a:solidFill>
                <a:latin typeface="Arial" panose="020B0604020202020204" pitchFamily="34" charset="0"/>
              </a:defRPr>
            </a:lvl3pPr>
            <a:lvl4pPr marL="1371600" algn="l" rtl="0" eaLnBrk="0" fontAlgn="base" hangingPunct="0">
              <a:spcBef>
                <a:spcPct val="0"/>
              </a:spcBef>
              <a:spcAft>
                <a:spcPct val="0"/>
              </a:spcAft>
              <a:defRPr>
                <a:solidFill>
                  <a:schemeClr val="tx1"/>
                </a:solidFill>
                <a:latin typeface="Arial" panose="020B0604020202020204" pitchFamily="34" charset="0"/>
              </a:defRPr>
            </a:lvl4pPr>
            <a:lvl5pPr marL="1828800" algn="l" rtl="0" eaLnBrk="0" fontAlgn="base" hangingPunct="0">
              <a:spcBef>
                <a:spcPct val="0"/>
              </a:spcBef>
              <a:spcAft>
                <a:spcPct val="0"/>
              </a:spcAft>
              <a:defRPr>
                <a:solidFill>
                  <a:schemeClr val="tx1"/>
                </a:solidFill>
                <a:latin typeface="Arial" panose="020B0604020202020204" pitchFamily="34" charset="0"/>
              </a:defRPr>
            </a:lvl5pPr>
            <a:lvl6pPr marL="2286000" algn="l" rtl="0" eaLnBrk="0" fontAlgn="base" hangingPunct="0">
              <a:spcBef>
                <a:spcPct val="0"/>
              </a:spcBef>
              <a:spcAft>
                <a:spcPct val="0"/>
              </a:spcAft>
              <a:defRPr>
                <a:solidFill>
                  <a:schemeClr val="tx1"/>
                </a:solidFill>
                <a:latin typeface="Arial" panose="020B0604020202020204" pitchFamily="34" charset="0"/>
              </a:defRPr>
            </a:lvl6pPr>
            <a:lvl7pPr marL="2743200" algn="l" rtl="0" eaLnBrk="0" fontAlgn="base" hangingPunct="0">
              <a:spcBef>
                <a:spcPct val="0"/>
              </a:spcBef>
              <a:spcAft>
                <a:spcPct val="0"/>
              </a:spcAft>
              <a:defRPr>
                <a:solidFill>
                  <a:schemeClr val="tx1"/>
                </a:solidFill>
                <a:latin typeface="Arial" panose="020B0604020202020204" pitchFamily="34" charset="0"/>
              </a:defRPr>
            </a:lvl7pPr>
            <a:lvl8pPr marL="3200400" algn="l" rtl="0" eaLnBrk="0" fontAlgn="base" hangingPunct="0">
              <a:spcBef>
                <a:spcPct val="0"/>
              </a:spcBef>
              <a:spcAft>
                <a:spcPct val="0"/>
              </a:spcAft>
              <a:defRPr>
                <a:solidFill>
                  <a:schemeClr val="tx1"/>
                </a:solidFill>
                <a:latin typeface="Arial" panose="020B0604020202020204" pitchFamily="34" charset="0"/>
              </a:defRPr>
            </a:lvl8pPr>
            <a:lvl9pPr marL="3657600" algn="l"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1" name="TextBox 10">
            <a:extLst>
              <a:ext uri="{FF2B5EF4-FFF2-40B4-BE49-F238E27FC236}">
                <a16:creationId xmlns:a16="http://schemas.microsoft.com/office/drawing/2014/main" id="{5EED6902-D099-1DC3-4D31-17C750201B18}"/>
              </a:ext>
            </a:extLst>
          </p:cNvPr>
          <p:cNvSpPr txBox="1"/>
          <p:nvPr/>
        </p:nvSpPr>
        <p:spPr>
          <a:xfrm>
            <a:off x="739775" y="1507806"/>
            <a:ext cx="7566025" cy="3108543"/>
          </a:xfrm>
          <a:prstGeom prst="rect">
            <a:avLst/>
          </a:prstGeom>
          <a:noFill/>
        </p:spPr>
        <p:txBody>
          <a:bodyPr wrap="square" rtlCol="0">
            <a:spAutoFit/>
          </a:bodyPr>
          <a:lstStyle/>
          <a:p>
            <a:pPr marL="457200" indent="-457200" algn="l">
              <a:buFont typeface="Wingdings" panose="05000000000000000000" pitchFamily="2" charset="2"/>
              <a:buChar char="v"/>
            </a:pPr>
            <a:r>
              <a:rPr lang="en-US" sz="2800" b="0" i="0" dirty="0">
                <a:solidFill>
                  <a:schemeClr val="tx1"/>
                </a:solidFill>
                <a:effectLst/>
                <a:latin typeface="+mj-lt"/>
              </a:rPr>
              <a:t>Content Creators</a:t>
            </a:r>
          </a:p>
          <a:p>
            <a:pPr marL="457200" indent="-457200" algn="l">
              <a:buFont typeface="Wingdings" panose="05000000000000000000" pitchFamily="2" charset="2"/>
              <a:buChar char="v"/>
            </a:pPr>
            <a:r>
              <a:rPr lang="en-US" sz="2800" b="0" i="0" dirty="0">
                <a:solidFill>
                  <a:schemeClr val="tx1"/>
                </a:solidFill>
                <a:effectLst/>
                <a:latin typeface="+mj-lt"/>
              </a:rPr>
              <a:t>Data Scientists</a:t>
            </a:r>
          </a:p>
          <a:p>
            <a:pPr marL="457200" indent="-457200" algn="l">
              <a:buFont typeface="Wingdings" panose="05000000000000000000" pitchFamily="2" charset="2"/>
              <a:buChar char="v"/>
            </a:pPr>
            <a:r>
              <a:rPr lang="en-US" sz="2800" b="0" i="0" dirty="0">
                <a:solidFill>
                  <a:schemeClr val="tx1"/>
                </a:solidFill>
                <a:effectLst/>
                <a:latin typeface="+mj-lt"/>
              </a:rPr>
              <a:t>Entertainment Industry</a:t>
            </a:r>
          </a:p>
          <a:p>
            <a:pPr marL="457200" indent="-457200" algn="l">
              <a:buFont typeface="Wingdings" panose="05000000000000000000" pitchFamily="2" charset="2"/>
              <a:buChar char="v"/>
            </a:pPr>
            <a:r>
              <a:rPr lang="en-US" sz="2800" b="0" i="0" dirty="0">
                <a:solidFill>
                  <a:schemeClr val="tx1"/>
                </a:solidFill>
                <a:effectLst/>
                <a:latin typeface="+mj-lt"/>
              </a:rPr>
              <a:t>Security and Forensics</a:t>
            </a:r>
          </a:p>
          <a:p>
            <a:pPr marL="457200" indent="-457200" algn="l">
              <a:buFont typeface="Wingdings" panose="05000000000000000000" pitchFamily="2" charset="2"/>
              <a:buChar char="v"/>
            </a:pPr>
            <a:r>
              <a:rPr lang="en-US" sz="2800" b="0" i="0" dirty="0">
                <a:solidFill>
                  <a:schemeClr val="tx1"/>
                </a:solidFill>
                <a:effectLst/>
                <a:latin typeface="+mj-lt"/>
              </a:rPr>
              <a:t>Educational Institutions</a:t>
            </a:r>
          </a:p>
          <a:p>
            <a:pPr marL="457200" indent="-457200" algn="l">
              <a:buFont typeface="Wingdings" panose="05000000000000000000" pitchFamily="2" charset="2"/>
              <a:buChar char="v"/>
            </a:pPr>
            <a:r>
              <a:rPr lang="en-US" sz="2800" b="0" i="0" dirty="0">
                <a:solidFill>
                  <a:schemeClr val="tx1"/>
                </a:solidFill>
                <a:effectLst/>
                <a:latin typeface="+mj-lt"/>
              </a:rPr>
              <a:t>E-commerce and Advertising</a:t>
            </a:r>
          </a:p>
          <a:p>
            <a:pPr marL="457200" indent="-457200" algn="l">
              <a:buFont typeface="Wingdings" panose="05000000000000000000" pitchFamily="2" charset="2"/>
              <a:buChar char="v"/>
            </a:pPr>
            <a:r>
              <a:rPr lang="en-US" sz="2800" b="0" i="0" dirty="0">
                <a:solidFill>
                  <a:schemeClr val="tx1"/>
                </a:solidFill>
                <a:effectLst/>
                <a:latin typeface="+mj-lt"/>
              </a:rPr>
              <a:t>Social Media Platforms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2" name="TextBox 11">
            <a:extLst>
              <a:ext uri="{FF2B5EF4-FFF2-40B4-BE49-F238E27FC236}">
                <a16:creationId xmlns:a16="http://schemas.microsoft.com/office/drawing/2014/main" id="{EAA89288-750E-F969-CE83-6D15DA2C60CA}"/>
              </a:ext>
            </a:extLst>
          </p:cNvPr>
          <p:cNvSpPr txBox="1"/>
          <p:nvPr/>
        </p:nvSpPr>
        <p:spPr>
          <a:xfrm>
            <a:off x="2895600" y="1828800"/>
            <a:ext cx="9067800" cy="3477875"/>
          </a:xfrm>
          <a:prstGeom prst="rect">
            <a:avLst/>
          </a:prstGeom>
          <a:noFill/>
        </p:spPr>
        <p:txBody>
          <a:bodyPr wrap="square" rtlCol="0">
            <a:spAutoFit/>
          </a:bodyPr>
          <a:lstStyle/>
          <a:p>
            <a:pPr marL="342900" indent="-342900">
              <a:buFont typeface="Wingdings" panose="05000000000000000000" pitchFamily="2" charset="2"/>
              <a:buChar char="v"/>
            </a:pPr>
            <a:r>
              <a:rPr lang="en-US" sz="2000" b="0" i="0" dirty="0">
                <a:solidFill>
                  <a:srgbClr val="0D0D0D"/>
                </a:solidFill>
                <a:effectLst/>
                <a:latin typeface="+mj-lt"/>
              </a:rPr>
              <a:t>Our solution involves developing a Generative Adversarial Network (GAN) model trained on the MNIST dataset to generate clear and distinct letters resembling handwritten characters.</a:t>
            </a:r>
          </a:p>
          <a:p>
            <a:pPr marL="342900" indent="-342900">
              <a:buFont typeface="Wingdings" panose="05000000000000000000" pitchFamily="2" charset="2"/>
              <a:buChar char="v"/>
            </a:pPr>
            <a:r>
              <a:rPr lang="en-US" sz="2000" b="0" i="0" dirty="0">
                <a:solidFill>
                  <a:srgbClr val="0D0D0D"/>
                </a:solidFill>
                <a:effectLst/>
                <a:latin typeface="+mj-lt"/>
              </a:rPr>
              <a:t>Through careful design of the model architecture, optimization of training parameters, and exploration of advanced techniques, we aim to create a GAN model capable of producing high-quality letter images.</a:t>
            </a:r>
            <a:endParaRPr lang="en-US" sz="2000" dirty="0">
              <a:solidFill>
                <a:srgbClr val="0D0D0D"/>
              </a:solidFill>
              <a:latin typeface="+mj-lt"/>
            </a:endParaRPr>
          </a:p>
          <a:p>
            <a:pPr marL="342900" indent="-342900">
              <a:buFont typeface="Wingdings" panose="05000000000000000000" pitchFamily="2" charset="2"/>
              <a:buChar char="v"/>
            </a:pPr>
            <a:r>
              <a:rPr lang="en-US" sz="2000" b="1" i="0" dirty="0">
                <a:solidFill>
                  <a:srgbClr val="0D0D0D"/>
                </a:solidFill>
                <a:effectLst/>
                <a:latin typeface="+mj-lt"/>
              </a:rPr>
              <a:t>High-Quality Letter Generation:</a:t>
            </a:r>
            <a:r>
              <a:rPr lang="en-US" sz="2000" b="0" i="0" dirty="0">
                <a:solidFill>
                  <a:srgbClr val="0D0D0D"/>
                </a:solidFill>
                <a:effectLst/>
                <a:latin typeface="+mj-lt"/>
              </a:rPr>
              <a:t> Our solution provides a method for generating visually clear and distinct letters, leveraging the power of GANs and the extensive MNIST dataset.</a:t>
            </a:r>
          </a:p>
          <a:p>
            <a:pPr marL="342900" indent="-342900">
              <a:buFont typeface="Wingdings" panose="05000000000000000000" pitchFamily="2" charset="2"/>
              <a:buChar char="v"/>
            </a:pPr>
            <a:r>
              <a:rPr lang="en-US" sz="2000" b="1" i="1" dirty="0">
                <a:solidFill>
                  <a:srgbClr val="0D0D0D"/>
                </a:solidFill>
                <a:latin typeface="+mj-lt"/>
              </a:rPr>
              <a:t>I</a:t>
            </a:r>
            <a:r>
              <a:rPr lang="en-US" sz="2000" b="1" i="0" dirty="0">
                <a:solidFill>
                  <a:srgbClr val="0D0D0D"/>
                </a:solidFill>
                <a:effectLst/>
                <a:latin typeface="+mj-lt"/>
              </a:rPr>
              <a:t>mproved Handwriting Recognition:</a:t>
            </a:r>
            <a:r>
              <a:rPr lang="en-US" sz="2000" b="0" i="0" dirty="0">
                <a:solidFill>
                  <a:srgbClr val="0D0D0D"/>
                </a:solidFill>
                <a:effectLst/>
                <a:latin typeface="+mj-lt"/>
              </a:rPr>
              <a:t> By generating clear and distinct letters, our solution contributes to the advancement of handwriting recognition technologies</a:t>
            </a:r>
            <a:r>
              <a:rPr lang="en-US" b="0" i="0" dirty="0">
                <a:solidFill>
                  <a:srgbClr val="0D0D0D"/>
                </a:solidFill>
                <a:effectLst/>
                <a:latin typeface="Söhne"/>
              </a:rPr>
              <a:t>. </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1" name="TextBox 10">
            <a:extLst>
              <a:ext uri="{FF2B5EF4-FFF2-40B4-BE49-F238E27FC236}">
                <a16:creationId xmlns:a16="http://schemas.microsoft.com/office/drawing/2014/main" id="{EFB975D5-A130-7935-BE12-272B2C1C899D}"/>
              </a:ext>
            </a:extLst>
          </p:cNvPr>
          <p:cNvSpPr txBox="1"/>
          <p:nvPr/>
        </p:nvSpPr>
        <p:spPr>
          <a:xfrm>
            <a:off x="2209800" y="1507806"/>
            <a:ext cx="9229725" cy="4524315"/>
          </a:xfrm>
          <a:prstGeom prst="rect">
            <a:avLst/>
          </a:prstGeom>
          <a:noFill/>
        </p:spPr>
        <p:txBody>
          <a:bodyPr wrap="square" rtlCol="0">
            <a:spAutoFit/>
          </a:bodyPr>
          <a:lstStyle/>
          <a:p>
            <a:pPr marL="342900" indent="-342900">
              <a:buFont typeface="Wingdings" panose="05000000000000000000" pitchFamily="2" charset="2"/>
              <a:buChar char="v"/>
            </a:pPr>
            <a:r>
              <a:rPr lang="en-US" sz="2400" b="1" i="0" dirty="0">
                <a:solidFill>
                  <a:srgbClr val="0D0D0D"/>
                </a:solidFill>
                <a:effectLst/>
                <a:latin typeface="+mj-lt"/>
              </a:rPr>
              <a:t>High-Quality Realism:</a:t>
            </a:r>
            <a:r>
              <a:rPr lang="en-US" sz="2400" b="0" i="0" dirty="0">
                <a:solidFill>
                  <a:srgbClr val="0D0D0D"/>
                </a:solidFill>
                <a:effectLst/>
                <a:latin typeface="+mj-lt"/>
              </a:rPr>
              <a:t> Our solution doesn't just generate letters; it crafts them with astonishing realism, mimicking the intricacies of handwritten characters with remarkable fidelity.</a:t>
            </a:r>
          </a:p>
          <a:p>
            <a:pPr marL="342900" indent="-342900">
              <a:buFont typeface="Wingdings" panose="05000000000000000000" pitchFamily="2" charset="2"/>
              <a:buChar char="v"/>
            </a:pPr>
            <a:r>
              <a:rPr lang="en-US" sz="2400" b="1" i="0" dirty="0">
                <a:solidFill>
                  <a:srgbClr val="0D0D0D"/>
                </a:solidFill>
                <a:effectLst/>
                <a:latin typeface="+mj-lt"/>
              </a:rPr>
              <a:t>Enhanced Performance:</a:t>
            </a:r>
            <a:r>
              <a:rPr lang="en-US" sz="2400" b="0" i="0" dirty="0">
                <a:solidFill>
                  <a:srgbClr val="0D0D0D"/>
                </a:solidFill>
                <a:effectLst/>
                <a:latin typeface="+mj-lt"/>
              </a:rPr>
              <a:t> By harnessing the power of Generative Adversarial Networks (GANs), our solution pushes the boundaries of traditional OCR and document processing systems. </a:t>
            </a:r>
            <a:endParaRPr lang="en-US" sz="2400" dirty="0">
              <a:solidFill>
                <a:srgbClr val="0D0D0D"/>
              </a:solidFill>
              <a:latin typeface="+mj-lt"/>
            </a:endParaRPr>
          </a:p>
          <a:p>
            <a:pPr marL="342900" indent="-342900">
              <a:buFont typeface="Wingdings" panose="05000000000000000000" pitchFamily="2" charset="2"/>
              <a:buChar char="v"/>
            </a:pPr>
            <a:r>
              <a:rPr lang="en-US" sz="2400" b="1" i="0" dirty="0">
                <a:solidFill>
                  <a:srgbClr val="0D0D0D"/>
                </a:solidFill>
                <a:effectLst/>
                <a:latin typeface="+mj-lt"/>
              </a:rPr>
              <a:t>Empowering Education:</a:t>
            </a:r>
            <a:r>
              <a:rPr lang="en-US" sz="2400" b="0" i="0" dirty="0">
                <a:solidFill>
                  <a:srgbClr val="0D0D0D"/>
                </a:solidFill>
                <a:effectLst/>
                <a:latin typeface="+mj-lt"/>
              </a:rPr>
              <a:t> Our solution doesn't just deliver results; it empowers learners to delve deeper into the fascinating world of AI and computer vision.</a:t>
            </a:r>
          </a:p>
          <a:p>
            <a:pPr marL="342900" indent="-342900">
              <a:buFont typeface="Wingdings" panose="05000000000000000000" pitchFamily="2" charset="2"/>
              <a:buChar char="v"/>
            </a:pPr>
            <a:r>
              <a:rPr lang="en-US" sz="2400" b="1" i="0" dirty="0">
                <a:solidFill>
                  <a:srgbClr val="0D0D0D"/>
                </a:solidFill>
                <a:effectLst/>
                <a:latin typeface="+mj-lt"/>
              </a:rPr>
              <a:t>Driving Innovation:</a:t>
            </a:r>
            <a:r>
              <a:rPr lang="en-US" sz="2400" b="0" i="0" dirty="0">
                <a:solidFill>
                  <a:srgbClr val="0D0D0D"/>
                </a:solidFill>
                <a:effectLst/>
                <a:latin typeface="+mj-lt"/>
              </a:rPr>
              <a:t> Beyond its immediate applications, our solution serves as a catalyst for innovation and exploration in the field of image generation</a:t>
            </a:r>
            <a:r>
              <a:rPr lang="en-US" sz="2400" b="0" i="0" dirty="0">
                <a:solidFill>
                  <a:srgbClr val="0D0D0D"/>
                </a:solidFill>
                <a:effectLst/>
                <a:latin typeface="Söhne"/>
              </a:rPr>
              <a:t>. </a:t>
            </a:r>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1" name="TextBox 10">
            <a:extLst>
              <a:ext uri="{FF2B5EF4-FFF2-40B4-BE49-F238E27FC236}">
                <a16:creationId xmlns:a16="http://schemas.microsoft.com/office/drawing/2014/main" id="{25F1EB97-6997-BF36-4578-46D964285B56}"/>
              </a:ext>
            </a:extLst>
          </p:cNvPr>
          <p:cNvSpPr txBox="1"/>
          <p:nvPr/>
        </p:nvSpPr>
        <p:spPr>
          <a:xfrm>
            <a:off x="739775" y="1376315"/>
            <a:ext cx="8972550" cy="5509200"/>
          </a:xfrm>
          <a:prstGeom prst="rect">
            <a:avLst/>
          </a:prstGeom>
          <a:noFill/>
        </p:spPr>
        <p:txBody>
          <a:bodyPr wrap="square" rtlCol="0">
            <a:spAutoFit/>
          </a:bodyPr>
          <a:lstStyle/>
          <a:p>
            <a:pPr marL="342900" indent="-342900" algn="l">
              <a:buFont typeface="Wingdings" panose="05000000000000000000" pitchFamily="2" charset="2"/>
              <a:buChar char="v"/>
            </a:pPr>
            <a:r>
              <a:rPr lang="en-US" sz="2000" b="1" i="0" dirty="0">
                <a:solidFill>
                  <a:srgbClr val="0D0D0D"/>
                </a:solidFill>
                <a:effectLst/>
                <a:latin typeface="+mj-lt"/>
              </a:rPr>
              <a:t>Data Preparation :</a:t>
            </a:r>
            <a:r>
              <a:rPr lang="en-US" sz="2000" dirty="0">
                <a:solidFill>
                  <a:srgbClr val="0D0D0D"/>
                </a:solidFill>
                <a:latin typeface="+mj-lt"/>
              </a:rPr>
              <a:t> </a:t>
            </a:r>
            <a:r>
              <a:rPr lang="en-US" sz="2000" b="0" i="0" dirty="0">
                <a:solidFill>
                  <a:srgbClr val="0D0D0D"/>
                </a:solidFill>
                <a:effectLst/>
                <a:latin typeface="+mj-lt"/>
              </a:rPr>
              <a:t>We start by preparing the MNIST dataset, which contains grayscale images of handwritten digits ranging from A to Z.</a:t>
            </a:r>
          </a:p>
          <a:p>
            <a:pPr marL="342900" indent="-342900" algn="l">
              <a:buFont typeface="Wingdings" panose="05000000000000000000" pitchFamily="2" charset="2"/>
              <a:buChar char="v"/>
            </a:pPr>
            <a:r>
              <a:rPr lang="en-US" sz="2000" b="1" i="0" dirty="0">
                <a:solidFill>
                  <a:srgbClr val="0D0D0D"/>
                </a:solidFill>
                <a:effectLst/>
                <a:latin typeface="+mj-lt"/>
              </a:rPr>
              <a:t>Generator Network :</a:t>
            </a:r>
            <a:r>
              <a:rPr lang="en-US" sz="2000" dirty="0">
                <a:solidFill>
                  <a:srgbClr val="0D0D0D"/>
                </a:solidFill>
                <a:latin typeface="+mj-lt"/>
              </a:rPr>
              <a:t> </a:t>
            </a:r>
            <a:r>
              <a:rPr lang="en-US" sz="2000" b="0" i="0" dirty="0">
                <a:solidFill>
                  <a:srgbClr val="0D0D0D"/>
                </a:solidFill>
                <a:effectLst/>
                <a:latin typeface="+mj-lt"/>
              </a:rPr>
              <a:t>Our generator network takes random noise as input and aims to generate realistic images of letters.</a:t>
            </a:r>
          </a:p>
          <a:p>
            <a:pPr marL="342900" indent="-342900" algn="l">
              <a:buFont typeface="Wingdings" panose="05000000000000000000" pitchFamily="2" charset="2"/>
              <a:buChar char="v"/>
            </a:pPr>
            <a:r>
              <a:rPr lang="en-US" sz="2000" b="1" i="0" dirty="0">
                <a:solidFill>
                  <a:srgbClr val="0D0D0D"/>
                </a:solidFill>
                <a:effectLst/>
                <a:latin typeface="+mj-lt"/>
              </a:rPr>
              <a:t>Discriminator Network :</a:t>
            </a:r>
            <a:r>
              <a:rPr lang="en-US" sz="2000" dirty="0">
                <a:solidFill>
                  <a:srgbClr val="0D0D0D"/>
                </a:solidFill>
                <a:latin typeface="+mj-lt"/>
              </a:rPr>
              <a:t> </a:t>
            </a:r>
            <a:r>
              <a:rPr lang="en-US" sz="2000" b="0" i="0" dirty="0">
                <a:solidFill>
                  <a:srgbClr val="0D0D0D"/>
                </a:solidFill>
                <a:effectLst/>
                <a:latin typeface="+mj-lt"/>
              </a:rPr>
              <a:t>The discriminator network evaluates the realism of generated images by distinguishing between real MNIST digits and fake images produced by the generator.</a:t>
            </a:r>
          </a:p>
          <a:p>
            <a:pPr marL="342900" indent="-342900" algn="l">
              <a:buFont typeface="Wingdings" panose="05000000000000000000" pitchFamily="2" charset="2"/>
              <a:buChar char="v"/>
            </a:pPr>
            <a:r>
              <a:rPr lang="en-US" sz="2000" b="1" i="0" dirty="0">
                <a:solidFill>
                  <a:srgbClr val="0D0D0D"/>
                </a:solidFill>
                <a:effectLst/>
                <a:latin typeface="+mj-lt"/>
              </a:rPr>
              <a:t>Training Procedure :</a:t>
            </a:r>
            <a:r>
              <a:rPr lang="en-US" sz="2000" dirty="0">
                <a:solidFill>
                  <a:srgbClr val="0D0D0D"/>
                </a:solidFill>
                <a:latin typeface="+mj-lt"/>
              </a:rPr>
              <a:t> </a:t>
            </a:r>
            <a:r>
              <a:rPr lang="en-US" sz="2000" b="0" i="0" dirty="0">
                <a:solidFill>
                  <a:srgbClr val="0D0D0D"/>
                </a:solidFill>
                <a:effectLst/>
                <a:latin typeface="+mj-lt"/>
              </a:rPr>
              <a:t>We train the GAN in a adversarial manner, where the generator and discriminator networks compete against each other to improve their performance.</a:t>
            </a:r>
          </a:p>
          <a:p>
            <a:pPr marL="342900" indent="-342900" algn="l">
              <a:buFont typeface="Wingdings" panose="05000000000000000000" pitchFamily="2" charset="2"/>
              <a:buChar char="v"/>
            </a:pPr>
            <a:r>
              <a:rPr lang="en-US" sz="2000" b="1" i="0" dirty="0">
                <a:solidFill>
                  <a:srgbClr val="0D0D0D"/>
                </a:solidFill>
                <a:effectLst/>
                <a:latin typeface="+mj-lt"/>
              </a:rPr>
              <a:t>Evaluation and Optimization :</a:t>
            </a:r>
            <a:r>
              <a:rPr lang="en-US" sz="2000" b="0" i="0" dirty="0">
                <a:solidFill>
                  <a:srgbClr val="0D0D0D"/>
                </a:solidFill>
                <a:effectLst/>
                <a:latin typeface="+mj-lt"/>
              </a:rPr>
              <a:t>Throughout training, we monitor the quality of generated images using both visual inspection and quantitative evaluation metrics.</a:t>
            </a:r>
          </a:p>
          <a:p>
            <a:pPr marL="342900" indent="-342900" algn="l">
              <a:buFont typeface="Wingdings" panose="05000000000000000000" pitchFamily="2" charset="2"/>
              <a:buChar char="v"/>
            </a:pPr>
            <a:endParaRPr lang="en-US" sz="2000" b="0" i="0" dirty="0">
              <a:solidFill>
                <a:srgbClr val="0D0D0D"/>
              </a:solidFill>
              <a:effectLst/>
              <a:latin typeface="+mj-lt"/>
            </a:endParaRPr>
          </a:p>
          <a:p>
            <a:pPr marL="285750" indent="-285750" algn="l">
              <a:buFont typeface="Wingdings" panose="05000000000000000000" pitchFamily="2" charset="2"/>
              <a:buChar char="v"/>
            </a:pPr>
            <a:endParaRPr lang="en-US" b="0" i="0" dirty="0">
              <a:solidFill>
                <a:srgbClr val="0D0D0D"/>
              </a:solidFill>
              <a:effectLst/>
              <a:latin typeface="Söhne"/>
            </a:endParaRPr>
          </a:p>
          <a:p>
            <a:pPr marL="285750" indent="-285750" algn="l">
              <a:buFont typeface="Wingdings" panose="05000000000000000000" pitchFamily="2" charset="2"/>
              <a:buChar char="v"/>
            </a:pPr>
            <a:endParaRPr lang="en-US" b="0" i="0" dirty="0">
              <a:solidFill>
                <a:srgbClr val="0D0D0D"/>
              </a:solidFill>
              <a:effectLst/>
              <a:latin typeface="Söhne"/>
            </a:endParaRPr>
          </a:p>
          <a:p>
            <a:pPr algn="l"/>
            <a:endParaRPr lang="en-US" b="0" i="0" dirty="0">
              <a:solidFill>
                <a:srgbClr val="0D0D0D"/>
              </a:solidFill>
              <a:effectLst/>
              <a:latin typeface="Söhne"/>
            </a:endParaRP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85</TotalTime>
  <Words>665</Words>
  <Application>Microsoft Office PowerPoint</Application>
  <PresentationFormat>Widescreen</PresentationFormat>
  <Paragraphs>78</Paragraphs>
  <Slides>10</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Algerian</vt:lpstr>
      <vt:lpstr>Arial</vt:lpstr>
      <vt:lpstr>Calibri</vt:lpstr>
      <vt:lpstr>Söhne</vt:lpstr>
      <vt:lpstr>Times New Roman</vt:lpstr>
      <vt:lpstr>Trebuchet MS</vt:lpstr>
      <vt:lpstr>Wingdings</vt:lpstr>
      <vt:lpstr>Office Theme</vt:lpstr>
      <vt:lpstr>PowerPoint Presentation</vt:lpstr>
      <vt:lpstr>PROJECT TITLE</vt:lpstr>
      <vt:lpstr>     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SUDHIR KUMAR</dc:creator>
  <cp:lastModifiedBy>SUDHIR KUMAR</cp:lastModifiedBy>
  <cp:revision>4</cp:revision>
  <dcterms:created xsi:type="dcterms:W3CDTF">2024-03-31T05:11:46Z</dcterms:created>
  <dcterms:modified xsi:type="dcterms:W3CDTF">2024-03-31T06:37:52Z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2024-03-31T00:00:00Z</vt:filetime>
  </property>
</Properties>
</file>