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8" r:id="rId7"/>
    <p:sldId id="263" r:id="rId8"/>
    <p:sldId id="264" r:id="rId9"/>
    <p:sldId id="266" r:id="rId10"/>
    <p:sldId id="267" r:id="rId11"/>
    <p:sldId id="261"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DC6118-38C7-4CD8-B7AC-1DC0EC3CA0D2}"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BE6EA-FC65-4F51-9F2F-4E120615F995}" type="slidenum">
              <a:rPr lang="en-US" smtClean="0"/>
              <a:t>‹#›</a:t>
            </a:fld>
            <a:endParaRPr lang="en-US"/>
          </a:p>
        </p:txBody>
      </p:sp>
    </p:spTree>
    <p:extLst>
      <p:ext uri="{BB962C8B-B14F-4D97-AF65-F5344CB8AC3E}">
        <p14:creationId xmlns:p14="http://schemas.microsoft.com/office/powerpoint/2010/main" val="6210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E0CE-90A7-4C68-CD8B-4DAEB2B9C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EFB947-98EE-4AFE-C1EC-7CA0BC46E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599851-6DEE-598E-6790-6D0A577BCED3}"/>
              </a:ext>
            </a:extLst>
          </p:cNvPr>
          <p:cNvSpPr>
            <a:spLocks noGrp="1"/>
          </p:cNvSpPr>
          <p:nvPr>
            <p:ph type="dt" sz="half" idx="10"/>
          </p:nvPr>
        </p:nvSpPr>
        <p:spPr/>
        <p:txBody>
          <a:bodyPr/>
          <a:lstStyle/>
          <a:p>
            <a:fld id="{4092F9F5-8FEF-4F7D-80F6-838CF19AFEAD}" type="datetimeFigureOut">
              <a:rPr lang="en-US" smtClean="0"/>
              <a:t>10/22/2024</a:t>
            </a:fld>
            <a:endParaRPr lang="en-US"/>
          </a:p>
        </p:txBody>
      </p:sp>
      <p:sp>
        <p:nvSpPr>
          <p:cNvPr id="5" name="Footer Placeholder 4">
            <a:extLst>
              <a:ext uri="{FF2B5EF4-FFF2-40B4-BE49-F238E27FC236}">
                <a16:creationId xmlns:a16="http://schemas.microsoft.com/office/drawing/2014/main" id="{EB400904-34F7-809E-EC97-319719D7C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8E126-681A-5D77-A177-28386DC37A6D}"/>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86466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BD0A-4577-5D52-D417-7F39443EBB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451A5-1698-8E2F-B035-D44FA104D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03CB3-7C88-34A7-9B3E-779FD3A24C11}"/>
              </a:ext>
            </a:extLst>
          </p:cNvPr>
          <p:cNvSpPr>
            <a:spLocks noGrp="1"/>
          </p:cNvSpPr>
          <p:nvPr>
            <p:ph type="dt" sz="half" idx="10"/>
          </p:nvPr>
        </p:nvSpPr>
        <p:spPr/>
        <p:txBody>
          <a:bodyPr/>
          <a:lstStyle/>
          <a:p>
            <a:fld id="{4092F9F5-8FEF-4F7D-80F6-838CF19AFEAD}" type="datetimeFigureOut">
              <a:rPr lang="en-US" smtClean="0"/>
              <a:t>10/22/2024</a:t>
            </a:fld>
            <a:endParaRPr lang="en-US"/>
          </a:p>
        </p:txBody>
      </p:sp>
      <p:sp>
        <p:nvSpPr>
          <p:cNvPr id="5" name="Footer Placeholder 4">
            <a:extLst>
              <a:ext uri="{FF2B5EF4-FFF2-40B4-BE49-F238E27FC236}">
                <a16:creationId xmlns:a16="http://schemas.microsoft.com/office/drawing/2014/main" id="{0674C930-770F-19C9-D872-3299AB8AA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3123D-D3E5-1C8B-6997-B2EA4CF8BE0C}"/>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209417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F4208-E907-045A-96A4-C6D550CC9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1F6A48-9B9C-167D-A664-2A7BE660C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4ACF6-3913-D3E9-ED86-3E1298C35CF6}"/>
              </a:ext>
            </a:extLst>
          </p:cNvPr>
          <p:cNvSpPr>
            <a:spLocks noGrp="1"/>
          </p:cNvSpPr>
          <p:nvPr>
            <p:ph type="dt" sz="half" idx="10"/>
          </p:nvPr>
        </p:nvSpPr>
        <p:spPr/>
        <p:txBody>
          <a:bodyPr/>
          <a:lstStyle/>
          <a:p>
            <a:fld id="{4092F9F5-8FEF-4F7D-80F6-838CF19AFEAD}" type="datetimeFigureOut">
              <a:rPr lang="en-US" smtClean="0"/>
              <a:t>10/22/2024</a:t>
            </a:fld>
            <a:endParaRPr lang="en-US"/>
          </a:p>
        </p:txBody>
      </p:sp>
      <p:sp>
        <p:nvSpPr>
          <p:cNvPr id="5" name="Footer Placeholder 4">
            <a:extLst>
              <a:ext uri="{FF2B5EF4-FFF2-40B4-BE49-F238E27FC236}">
                <a16:creationId xmlns:a16="http://schemas.microsoft.com/office/drawing/2014/main" id="{4EC334F5-C986-B13D-0E66-CCEF2EE2D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3CE67-4256-BC04-D03C-91A41A725062}"/>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19824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3DF9-9564-3EA0-266A-8744B56C9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920730-F3CC-FAD1-9E0E-68F48A65F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7F31E-FBA0-8B4C-F3EB-C6DCA096FCF1}"/>
              </a:ext>
            </a:extLst>
          </p:cNvPr>
          <p:cNvSpPr>
            <a:spLocks noGrp="1"/>
          </p:cNvSpPr>
          <p:nvPr>
            <p:ph type="dt" sz="half" idx="10"/>
          </p:nvPr>
        </p:nvSpPr>
        <p:spPr/>
        <p:txBody>
          <a:bodyPr/>
          <a:lstStyle/>
          <a:p>
            <a:fld id="{4092F9F5-8FEF-4F7D-80F6-838CF19AFEAD}" type="datetimeFigureOut">
              <a:rPr lang="en-US" smtClean="0"/>
              <a:t>10/22/2024</a:t>
            </a:fld>
            <a:endParaRPr lang="en-US"/>
          </a:p>
        </p:txBody>
      </p:sp>
      <p:sp>
        <p:nvSpPr>
          <p:cNvPr id="5" name="Footer Placeholder 4">
            <a:extLst>
              <a:ext uri="{FF2B5EF4-FFF2-40B4-BE49-F238E27FC236}">
                <a16:creationId xmlns:a16="http://schemas.microsoft.com/office/drawing/2014/main" id="{B58F0A33-C314-F345-DE93-2B707A5A3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72CEE-0F3E-BD02-7E5B-CB8D7314B491}"/>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29755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644E-6004-A755-A702-B974405DA3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306D8B-12A5-A0B4-D12D-5F5D15DCB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0D57E-2AEE-2522-66B9-429DB18A2D77}"/>
              </a:ext>
            </a:extLst>
          </p:cNvPr>
          <p:cNvSpPr>
            <a:spLocks noGrp="1"/>
          </p:cNvSpPr>
          <p:nvPr>
            <p:ph type="dt" sz="half" idx="10"/>
          </p:nvPr>
        </p:nvSpPr>
        <p:spPr/>
        <p:txBody>
          <a:bodyPr/>
          <a:lstStyle/>
          <a:p>
            <a:fld id="{4092F9F5-8FEF-4F7D-80F6-838CF19AFEAD}" type="datetimeFigureOut">
              <a:rPr lang="en-US" smtClean="0"/>
              <a:t>10/22/2024</a:t>
            </a:fld>
            <a:endParaRPr lang="en-US"/>
          </a:p>
        </p:txBody>
      </p:sp>
      <p:sp>
        <p:nvSpPr>
          <p:cNvPr id="5" name="Footer Placeholder 4">
            <a:extLst>
              <a:ext uri="{FF2B5EF4-FFF2-40B4-BE49-F238E27FC236}">
                <a16:creationId xmlns:a16="http://schemas.microsoft.com/office/drawing/2014/main" id="{C07062C4-FCD2-4108-135A-16F70B3B8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77145-413D-85E1-09E1-C09B80EFDBE6}"/>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47720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2F91-234D-4201-0B14-FB707952B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97D57-1FBC-DBC8-C9BE-448D703A1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CA48C6-6810-29E7-E68D-7F281CC68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2B2C9A-9E59-9883-FE8A-3B74A61C9E99}"/>
              </a:ext>
            </a:extLst>
          </p:cNvPr>
          <p:cNvSpPr>
            <a:spLocks noGrp="1"/>
          </p:cNvSpPr>
          <p:nvPr>
            <p:ph type="dt" sz="half" idx="10"/>
          </p:nvPr>
        </p:nvSpPr>
        <p:spPr/>
        <p:txBody>
          <a:bodyPr/>
          <a:lstStyle/>
          <a:p>
            <a:fld id="{4092F9F5-8FEF-4F7D-80F6-838CF19AFEAD}" type="datetimeFigureOut">
              <a:rPr lang="en-US" smtClean="0"/>
              <a:t>10/22/2024</a:t>
            </a:fld>
            <a:endParaRPr lang="en-US"/>
          </a:p>
        </p:txBody>
      </p:sp>
      <p:sp>
        <p:nvSpPr>
          <p:cNvPr id="6" name="Footer Placeholder 5">
            <a:extLst>
              <a:ext uri="{FF2B5EF4-FFF2-40B4-BE49-F238E27FC236}">
                <a16:creationId xmlns:a16="http://schemas.microsoft.com/office/drawing/2014/main" id="{ADCCC17C-67A7-319B-CA72-746812F16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3F0A0B-6437-27C8-6A54-24DB09A3E33E}"/>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224155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E973-3843-25E6-F5F5-8BFE744EE5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7BA51F-E2BF-4332-162A-481260BDE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09005-A266-EE8D-A6E5-518570CDCE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AC1702-6231-550A-BEB5-458FFA2AD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5D4F1-F929-573F-B75B-58031EED3D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4B529-BC25-1C61-F9A5-A39315952954}"/>
              </a:ext>
            </a:extLst>
          </p:cNvPr>
          <p:cNvSpPr>
            <a:spLocks noGrp="1"/>
          </p:cNvSpPr>
          <p:nvPr>
            <p:ph type="dt" sz="half" idx="10"/>
          </p:nvPr>
        </p:nvSpPr>
        <p:spPr/>
        <p:txBody>
          <a:bodyPr/>
          <a:lstStyle/>
          <a:p>
            <a:fld id="{4092F9F5-8FEF-4F7D-80F6-838CF19AFEAD}" type="datetimeFigureOut">
              <a:rPr lang="en-US" smtClean="0"/>
              <a:t>10/22/2024</a:t>
            </a:fld>
            <a:endParaRPr lang="en-US"/>
          </a:p>
        </p:txBody>
      </p:sp>
      <p:sp>
        <p:nvSpPr>
          <p:cNvPr id="8" name="Footer Placeholder 7">
            <a:extLst>
              <a:ext uri="{FF2B5EF4-FFF2-40B4-BE49-F238E27FC236}">
                <a16:creationId xmlns:a16="http://schemas.microsoft.com/office/drawing/2014/main" id="{08127DE4-036A-CE6E-FF9F-07B746BF84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B3FB7A-C9E5-5299-797E-49539EE7EF55}"/>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08063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27BD-BEC0-63AC-085C-7FBDDA3738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45964C-06A8-6112-D594-397215BB774B}"/>
              </a:ext>
            </a:extLst>
          </p:cNvPr>
          <p:cNvSpPr>
            <a:spLocks noGrp="1"/>
          </p:cNvSpPr>
          <p:nvPr>
            <p:ph type="dt" sz="half" idx="10"/>
          </p:nvPr>
        </p:nvSpPr>
        <p:spPr/>
        <p:txBody>
          <a:bodyPr/>
          <a:lstStyle/>
          <a:p>
            <a:fld id="{4092F9F5-8FEF-4F7D-80F6-838CF19AFEAD}" type="datetimeFigureOut">
              <a:rPr lang="en-US" smtClean="0"/>
              <a:t>10/22/2024</a:t>
            </a:fld>
            <a:endParaRPr lang="en-US"/>
          </a:p>
        </p:txBody>
      </p:sp>
      <p:sp>
        <p:nvSpPr>
          <p:cNvPr id="4" name="Footer Placeholder 3">
            <a:extLst>
              <a:ext uri="{FF2B5EF4-FFF2-40B4-BE49-F238E27FC236}">
                <a16:creationId xmlns:a16="http://schemas.microsoft.com/office/drawing/2014/main" id="{5910DC51-CF7D-DE35-4ED6-6CD556EAC0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8AA774-7EF1-9CD1-999F-EF17474D86BB}"/>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415984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E961A-8890-3CFE-9122-10D3A1D84246}"/>
              </a:ext>
            </a:extLst>
          </p:cNvPr>
          <p:cNvSpPr>
            <a:spLocks noGrp="1"/>
          </p:cNvSpPr>
          <p:nvPr>
            <p:ph type="dt" sz="half" idx="10"/>
          </p:nvPr>
        </p:nvSpPr>
        <p:spPr/>
        <p:txBody>
          <a:bodyPr/>
          <a:lstStyle/>
          <a:p>
            <a:fld id="{4092F9F5-8FEF-4F7D-80F6-838CF19AFEAD}" type="datetimeFigureOut">
              <a:rPr lang="en-US" smtClean="0"/>
              <a:t>10/22/2024</a:t>
            </a:fld>
            <a:endParaRPr lang="en-US"/>
          </a:p>
        </p:txBody>
      </p:sp>
      <p:sp>
        <p:nvSpPr>
          <p:cNvPr id="3" name="Footer Placeholder 2">
            <a:extLst>
              <a:ext uri="{FF2B5EF4-FFF2-40B4-BE49-F238E27FC236}">
                <a16:creationId xmlns:a16="http://schemas.microsoft.com/office/drawing/2014/main" id="{BF6105DE-6620-55A6-1F2F-85E3A780F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D65B88-5C57-DCB5-7EBB-362E06A95BA4}"/>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119012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D5AA-C069-1F68-6224-38A01F2AC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030739-6C1E-E5AE-544D-F1896B3AD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CA01D-9397-8DAB-3B89-BEF18D2FD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7AB20-CCA9-CB7A-6A47-3FB9F5F9107C}"/>
              </a:ext>
            </a:extLst>
          </p:cNvPr>
          <p:cNvSpPr>
            <a:spLocks noGrp="1"/>
          </p:cNvSpPr>
          <p:nvPr>
            <p:ph type="dt" sz="half" idx="10"/>
          </p:nvPr>
        </p:nvSpPr>
        <p:spPr/>
        <p:txBody>
          <a:bodyPr/>
          <a:lstStyle/>
          <a:p>
            <a:fld id="{4092F9F5-8FEF-4F7D-80F6-838CF19AFEAD}" type="datetimeFigureOut">
              <a:rPr lang="en-US" smtClean="0"/>
              <a:t>10/22/2024</a:t>
            </a:fld>
            <a:endParaRPr lang="en-US"/>
          </a:p>
        </p:txBody>
      </p:sp>
      <p:sp>
        <p:nvSpPr>
          <p:cNvPr id="6" name="Footer Placeholder 5">
            <a:extLst>
              <a:ext uri="{FF2B5EF4-FFF2-40B4-BE49-F238E27FC236}">
                <a16:creationId xmlns:a16="http://schemas.microsoft.com/office/drawing/2014/main" id="{714C5839-3425-0C70-1706-A3DA2499E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6FCD2-9336-4B70-8A21-55DDED6579B1}"/>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191971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FAC3-7180-600D-6492-B08ACB99A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D6FEBF-9C46-C8B2-8CDB-FDE31FE2B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349705-6CB4-AC93-DAA6-DAB6347FC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FB854-B6BD-54FD-3330-40046CF78D62}"/>
              </a:ext>
            </a:extLst>
          </p:cNvPr>
          <p:cNvSpPr>
            <a:spLocks noGrp="1"/>
          </p:cNvSpPr>
          <p:nvPr>
            <p:ph type="dt" sz="half" idx="10"/>
          </p:nvPr>
        </p:nvSpPr>
        <p:spPr/>
        <p:txBody>
          <a:bodyPr/>
          <a:lstStyle/>
          <a:p>
            <a:fld id="{4092F9F5-8FEF-4F7D-80F6-838CF19AFEAD}" type="datetimeFigureOut">
              <a:rPr lang="en-US" smtClean="0"/>
              <a:t>10/22/2024</a:t>
            </a:fld>
            <a:endParaRPr lang="en-US"/>
          </a:p>
        </p:txBody>
      </p:sp>
      <p:sp>
        <p:nvSpPr>
          <p:cNvPr id="6" name="Footer Placeholder 5">
            <a:extLst>
              <a:ext uri="{FF2B5EF4-FFF2-40B4-BE49-F238E27FC236}">
                <a16:creationId xmlns:a16="http://schemas.microsoft.com/office/drawing/2014/main" id="{8A38654A-1E3E-6FD8-299D-9420591B1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90DBC-F336-608B-44BB-9BDBABBD366D}"/>
              </a:ext>
            </a:extLst>
          </p:cNvPr>
          <p:cNvSpPr>
            <a:spLocks noGrp="1"/>
          </p:cNvSpPr>
          <p:nvPr>
            <p:ph type="sldNum" sz="quarter" idx="12"/>
          </p:nvPr>
        </p:nvSpPr>
        <p:spPr/>
        <p:txBody>
          <a:bodyPr/>
          <a:lstStyle/>
          <a:p>
            <a:fld id="{1E36FC81-FE12-45A2-B831-4F3AEFA0D2DC}" type="slidenum">
              <a:rPr lang="en-US" smtClean="0"/>
              <a:t>‹#›</a:t>
            </a:fld>
            <a:endParaRPr lang="en-US"/>
          </a:p>
        </p:txBody>
      </p:sp>
    </p:spTree>
    <p:extLst>
      <p:ext uri="{BB962C8B-B14F-4D97-AF65-F5344CB8AC3E}">
        <p14:creationId xmlns:p14="http://schemas.microsoft.com/office/powerpoint/2010/main" val="389866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F5190-D8AE-C524-B1AE-9324E895A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F0BA2C-19CB-0E19-BA56-FD1F1F599F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1252A-D2C2-A6B5-370A-BB053D5B8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2F9F5-8FEF-4F7D-80F6-838CF19AFEAD}" type="datetimeFigureOut">
              <a:rPr lang="en-US" smtClean="0"/>
              <a:t>10/22/2024</a:t>
            </a:fld>
            <a:endParaRPr lang="en-US"/>
          </a:p>
        </p:txBody>
      </p:sp>
      <p:sp>
        <p:nvSpPr>
          <p:cNvPr id="5" name="Footer Placeholder 4">
            <a:extLst>
              <a:ext uri="{FF2B5EF4-FFF2-40B4-BE49-F238E27FC236}">
                <a16:creationId xmlns:a16="http://schemas.microsoft.com/office/drawing/2014/main" id="{859BA63E-F614-3EC1-A4AB-21A1C9EC0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A16506-1680-440F-791F-A469138D1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6FC81-FE12-45A2-B831-4F3AEFA0D2DC}" type="slidenum">
              <a:rPr lang="en-US" smtClean="0"/>
              <a:t>‹#›</a:t>
            </a:fld>
            <a:endParaRPr lang="en-US"/>
          </a:p>
        </p:txBody>
      </p:sp>
    </p:spTree>
    <p:extLst>
      <p:ext uri="{BB962C8B-B14F-4D97-AF65-F5344CB8AC3E}">
        <p14:creationId xmlns:p14="http://schemas.microsoft.com/office/powerpoint/2010/main" val="2080960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B7EF-02BD-783C-2710-C75DD33400C0}"/>
              </a:ext>
            </a:extLst>
          </p:cNvPr>
          <p:cNvSpPr>
            <a:spLocks noGrp="1"/>
          </p:cNvSpPr>
          <p:nvPr>
            <p:ph type="ctrTitle"/>
          </p:nvPr>
        </p:nvSpPr>
        <p:spPr>
          <a:xfrm>
            <a:off x="480767" y="537329"/>
            <a:ext cx="10784264" cy="1857080"/>
          </a:xfrm>
        </p:spPr>
        <p:txBody>
          <a:bodyPr>
            <a:normAutofit/>
          </a:bodyPr>
          <a:lstStyle/>
          <a:p>
            <a:r>
              <a:rPr lang="en-IN" sz="3200" b="1" dirty="0">
                <a:solidFill>
                  <a:srgbClr val="2D2828"/>
                </a:solidFill>
                <a:latin typeface="Open Sans" panose="020F0502020204030204" pitchFamily="34" charset="0"/>
              </a:rPr>
              <a:t>ONLINE</a:t>
            </a:r>
            <a:r>
              <a:rPr lang="en-IN" sz="3200" b="1" i="0" dirty="0">
                <a:solidFill>
                  <a:srgbClr val="2D2828"/>
                </a:solidFill>
                <a:effectLst/>
                <a:latin typeface="Open Sans" panose="020F0502020204030204" pitchFamily="34" charset="0"/>
              </a:rPr>
              <a:t> COMPLAINT REGISTRATION AND MANAGEMENT SYSTEM</a:t>
            </a:r>
            <a:br>
              <a:rPr lang="en-IN" sz="1100" b="1" i="0" dirty="0">
                <a:solidFill>
                  <a:srgbClr val="2D2828"/>
                </a:solidFill>
                <a:effectLst/>
                <a:latin typeface="Open Sans" panose="020F0502020204030204" pitchFamily="34" charset="0"/>
              </a:rPr>
            </a:b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C99B1A9-21AB-5D5A-A090-B470F252A478}"/>
              </a:ext>
            </a:extLst>
          </p:cNvPr>
          <p:cNvSpPr>
            <a:spLocks noGrp="1"/>
          </p:cNvSpPr>
          <p:nvPr>
            <p:ph type="subTitle" idx="1"/>
          </p:nvPr>
        </p:nvSpPr>
        <p:spPr>
          <a:xfrm>
            <a:off x="1005525" y="2895027"/>
            <a:ext cx="9627910" cy="2581946"/>
          </a:xfrm>
        </p:spPr>
        <p:txBody>
          <a:bodyPr>
            <a:normAutofit fontScale="92500" lnSpcReduction="20000"/>
          </a:bodyPr>
          <a:lstStyle/>
          <a:p>
            <a:pPr algn="l"/>
            <a:r>
              <a:rPr lang="en-US" b="1" dirty="0">
                <a:latin typeface="Times New Roman" panose="02020603050405020304" pitchFamily="18" charset="0"/>
                <a:cs typeface="Times New Roman" panose="02020603050405020304" pitchFamily="18" charset="0"/>
              </a:rPr>
              <a:t>TEAM NUMBER:</a:t>
            </a:r>
            <a:r>
              <a:rPr lang="en-US" dirty="0">
                <a:latin typeface="Times New Roman" panose="02020603050405020304" pitchFamily="18" charset="0"/>
                <a:cs typeface="Times New Roman" panose="02020603050405020304" pitchFamily="18" charset="0"/>
              </a:rPr>
              <a:t>ADSB42</a:t>
            </a:r>
          </a:p>
          <a:p>
            <a:pPr algn="l"/>
            <a:r>
              <a:rPr lang="en-US" b="1" dirty="0">
                <a:latin typeface="Times New Roman" panose="02020603050405020304" pitchFamily="18" charset="0"/>
                <a:cs typeface="Times New Roman" panose="02020603050405020304" pitchFamily="18" charset="0"/>
              </a:rPr>
              <a:t>TEAM MEMBERS:</a:t>
            </a:r>
          </a:p>
          <a:p>
            <a:pPr algn="l"/>
            <a:r>
              <a:rPr lang="en-US" dirty="0">
                <a:latin typeface="Times New Roman" panose="02020603050405020304" pitchFamily="18" charset="0"/>
                <a:cs typeface="Times New Roman" panose="02020603050405020304" pitchFamily="18" charset="0"/>
              </a:rPr>
              <a:t>      SUDHIR KUMAR A (211521243157)</a:t>
            </a:r>
          </a:p>
          <a:p>
            <a:pPr algn="l"/>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THOTA VENKAT </a:t>
            </a:r>
            <a:r>
              <a:rPr lang="en-US" dirty="0">
                <a:latin typeface="Times New Roman" panose="02020603050405020304" pitchFamily="18" charset="0"/>
                <a:cs typeface="Times New Roman" panose="02020603050405020304" pitchFamily="18" charset="0"/>
              </a:rPr>
              <a:t>SAI (211521243171)</a:t>
            </a:r>
          </a:p>
          <a:p>
            <a:pPr algn="l"/>
            <a:r>
              <a:rPr lang="en-US" dirty="0">
                <a:latin typeface="Times New Roman" panose="02020603050405020304" pitchFamily="18" charset="0"/>
                <a:cs typeface="Times New Roman" panose="02020603050405020304" pitchFamily="18" charset="0"/>
              </a:rPr>
              <a:t>      ANNAPUREDDY VENKATA PRATHAP </a:t>
            </a:r>
            <a:r>
              <a:rPr lang="fi-FI" dirty="0">
                <a:latin typeface="Times New Roman" panose="02020603050405020304" pitchFamily="18" charset="0"/>
                <a:cs typeface="Times New Roman" panose="02020603050405020304" pitchFamily="18" charset="0"/>
              </a:rPr>
              <a:t>(211521243015)</a:t>
            </a:r>
          </a:p>
          <a:p>
            <a:pPr algn="l"/>
            <a:r>
              <a:rPr lang="en-US" dirty="0">
                <a:latin typeface="Times New Roman" panose="02020603050405020304" pitchFamily="18" charset="0"/>
                <a:cs typeface="Times New Roman" panose="02020603050405020304" pitchFamily="18" charset="0"/>
              </a:rPr>
              <a:t>      SUJAN GV (211521243158)</a:t>
            </a:r>
          </a:p>
          <a:p>
            <a:pPr algn="l"/>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7906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5F7F2E-5799-EE87-7CF9-653B6B5E7BCA}"/>
              </a:ext>
            </a:extLst>
          </p:cNvPr>
          <p:cNvSpPr txBox="1"/>
          <p:nvPr/>
        </p:nvSpPr>
        <p:spPr>
          <a:xfrm>
            <a:off x="573578" y="615142"/>
            <a:ext cx="359109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MODEL SCREENSHOT</a:t>
            </a:r>
          </a:p>
        </p:txBody>
      </p:sp>
      <p:pic>
        <p:nvPicPr>
          <p:cNvPr id="5" name="Picture 4">
            <a:extLst>
              <a:ext uri="{FF2B5EF4-FFF2-40B4-BE49-F238E27FC236}">
                <a16:creationId xmlns:a16="http://schemas.microsoft.com/office/drawing/2014/main" id="{DE2A5B27-0BBA-EC3A-5EBD-A8B770026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1355705"/>
            <a:ext cx="9677400" cy="4354830"/>
          </a:xfrm>
          <a:prstGeom prst="rect">
            <a:avLst/>
          </a:prstGeom>
        </p:spPr>
      </p:pic>
    </p:spTree>
    <p:extLst>
      <p:ext uri="{BB962C8B-B14F-4D97-AF65-F5344CB8AC3E}">
        <p14:creationId xmlns:p14="http://schemas.microsoft.com/office/powerpoint/2010/main" val="108197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AD2682-A3B8-C54A-FE2A-61D76FC2C46F}"/>
              </a:ext>
            </a:extLst>
          </p:cNvPr>
          <p:cNvSpPr txBox="1"/>
          <p:nvPr/>
        </p:nvSpPr>
        <p:spPr>
          <a:xfrm>
            <a:off x="665018" y="581891"/>
            <a:ext cx="513726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C4562712-8BD4-9FAE-F1E9-24ACE26340A5}"/>
              </a:ext>
            </a:extLst>
          </p:cNvPr>
          <p:cNvSpPr>
            <a:spLocks noChangeArrowheads="1"/>
          </p:cNvSpPr>
          <p:nvPr/>
        </p:nvSpPr>
        <p:spPr bwMode="auto">
          <a:xfrm>
            <a:off x="1121228" y="1376134"/>
            <a:ext cx="7822049"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the Complaint Registration and Management System effectively demonstrates the capabilities of the MERN stack by integrating MongoDB, Express, React, and Node.js. This project provides a user-friendly interface for submitting and managing complaints, showcasing the seamless interaction between the frontend and backend through RESTful APIs. The implementation can be further enhanced by adding features such as user authentication, complaint tracking, and notifications. Overall, this system serves as a solid foundation for developing scalable web applications, highlighting the versatility and efficiency of the MERN stack in real-world scenarios.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049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384803-AEBE-A268-4B81-3C75B795CE26}"/>
              </a:ext>
            </a:extLst>
          </p:cNvPr>
          <p:cNvSpPr txBox="1"/>
          <p:nvPr/>
        </p:nvSpPr>
        <p:spPr>
          <a:xfrm>
            <a:off x="4056611" y="3075057"/>
            <a:ext cx="596853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8649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37F7A5-0559-E641-FA1E-3C48E1582BF3}"/>
              </a:ext>
            </a:extLst>
          </p:cNvPr>
          <p:cNvSpPr txBox="1"/>
          <p:nvPr/>
        </p:nvSpPr>
        <p:spPr>
          <a:xfrm>
            <a:off x="773084" y="914400"/>
            <a:ext cx="889461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TABLE OF CONTENTS</a:t>
            </a:r>
          </a:p>
        </p:txBody>
      </p:sp>
      <p:sp>
        <p:nvSpPr>
          <p:cNvPr id="4" name="TextBox 3">
            <a:extLst>
              <a:ext uri="{FF2B5EF4-FFF2-40B4-BE49-F238E27FC236}">
                <a16:creationId xmlns:a16="http://schemas.microsoft.com/office/drawing/2014/main" id="{04A7A6D0-DF71-D656-DE37-FEFC43275041}"/>
              </a:ext>
            </a:extLst>
          </p:cNvPr>
          <p:cNvSpPr txBox="1"/>
          <p:nvPr/>
        </p:nvSpPr>
        <p:spPr>
          <a:xfrm>
            <a:off x="1695796" y="1695796"/>
            <a:ext cx="5752408"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 MERN STACK</a:t>
            </a:r>
          </a:p>
          <a:p>
            <a:r>
              <a:rPr lang="en-US" dirty="0">
                <a:latin typeface="Times New Roman" panose="02020603050405020304" pitchFamily="18" charset="0"/>
                <a:cs typeface="Times New Roman" panose="02020603050405020304" pitchFamily="18" charset="0"/>
              </a:rPr>
              <a:t>                FRONTED</a:t>
            </a:r>
          </a:p>
          <a:p>
            <a:r>
              <a:rPr lang="en-US" dirty="0">
                <a:latin typeface="Times New Roman" panose="02020603050405020304" pitchFamily="18" charset="0"/>
                <a:cs typeface="Times New Roman" panose="02020603050405020304" pitchFamily="18" charset="0"/>
              </a:rPr>
              <a:t>                BACKEND</a:t>
            </a:r>
          </a:p>
          <a:p>
            <a:r>
              <a:rPr lang="en-US" dirty="0">
                <a:latin typeface="Times New Roman" panose="02020603050405020304" pitchFamily="18" charset="0"/>
                <a:cs typeface="Times New Roman" panose="02020603050405020304" pitchFamily="18" charset="0"/>
              </a:rPr>
              <a:t>                INTERGRATION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BLOCK DIAGRAM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SCREENSHOT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65556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BA5EB8-4841-4C1B-6AE9-2D7FC9FD92EE}"/>
              </a:ext>
            </a:extLst>
          </p:cNvPr>
          <p:cNvSpPr txBox="1"/>
          <p:nvPr/>
        </p:nvSpPr>
        <p:spPr>
          <a:xfrm>
            <a:off x="922713" y="706582"/>
            <a:ext cx="10482349" cy="73866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ABSTRACT</a:t>
            </a:r>
          </a:p>
          <a:p>
            <a:endParaRPr lang="en-US" dirty="0"/>
          </a:p>
        </p:txBody>
      </p:sp>
      <p:sp>
        <p:nvSpPr>
          <p:cNvPr id="11" name="TextBox 10">
            <a:extLst>
              <a:ext uri="{FF2B5EF4-FFF2-40B4-BE49-F238E27FC236}">
                <a16:creationId xmlns:a16="http://schemas.microsoft.com/office/drawing/2014/main" id="{D6B8C406-944D-773F-49AB-0C81A9C8895D}"/>
              </a:ext>
            </a:extLst>
          </p:cNvPr>
          <p:cNvSpPr txBox="1"/>
          <p:nvPr/>
        </p:nvSpPr>
        <p:spPr>
          <a:xfrm>
            <a:off x="1296587" y="1575093"/>
            <a:ext cx="8977745"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Online Complaint Registration and Management System is a web-based platform designed to streamline the process of lodging and resolving customer complaints. It enables users to register, submit complaints with relevant details, and track their status in real-time. The system features seamless interaction between users and agents through built-in messaging. Admins manage complaints, assign them to agents, and oversee platform operations. Developed with a React.js frontend and Node.js backend, it leverages MongoDB for data management and ensures secure user authentication. This system enhances customer support efficiency and fosters transparency by providing real-time updates and organized complaint resolution.</a:t>
            </a:r>
          </a:p>
        </p:txBody>
      </p:sp>
    </p:spTree>
    <p:extLst>
      <p:ext uri="{BB962C8B-B14F-4D97-AF65-F5344CB8AC3E}">
        <p14:creationId xmlns:p14="http://schemas.microsoft.com/office/powerpoint/2010/main" val="21145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6B49-A077-6976-28D8-C8ACD1A202CC}"/>
              </a:ext>
            </a:extLst>
          </p:cNvPr>
          <p:cNvSpPr txBox="1"/>
          <p:nvPr/>
        </p:nvSpPr>
        <p:spPr>
          <a:xfrm>
            <a:off x="581891" y="598516"/>
            <a:ext cx="551410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INTRODUCTION</a:t>
            </a:r>
          </a:p>
        </p:txBody>
      </p:sp>
      <p:sp>
        <p:nvSpPr>
          <p:cNvPr id="16" name="TextBox 15">
            <a:extLst>
              <a:ext uri="{FF2B5EF4-FFF2-40B4-BE49-F238E27FC236}">
                <a16:creationId xmlns:a16="http://schemas.microsoft.com/office/drawing/2014/main" id="{9C89F068-8CEC-DED9-B5D3-B349E3221E4F}"/>
              </a:ext>
            </a:extLst>
          </p:cNvPr>
          <p:cNvSpPr txBox="1"/>
          <p:nvPr/>
        </p:nvSpPr>
        <p:spPr>
          <a:xfrm>
            <a:off x="1121229" y="1534886"/>
            <a:ext cx="9024257"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Online Complaint Registration and Management System is designed to improve communication between businesses and customers by providing an efficient platform for managing complaints. Users can easily register grievances, track their status, and interact with support agents through a user-friendly interface. Built with React.js for the frontend and Node.js with MongoDB for the backend, the system ensures robust data handling and secure authentication. By streamlining the complaint process, this project enhances user experience, enables timely resolutions, and equips administrators with tools to monitor complaints, ultimately fostering improved customer service and satisfaction.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36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C380DB-47B7-C4A1-9E5D-992F58D8E50F}"/>
              </a:ext>
            </a:extLst>
          </p:cNvPr>
          <p:cNvSpPr txBox="1"/>
          <p:nvPr/>
        </p:nvSpPr>
        <p:spPr>
          <a:xfrm>
            <a:off x="870857" y="523702"/>
            <a:ext cx="499792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PROPOSED SYSTEM</a:t>
            </a:r>
          </a:p>
        </p:txBody>
      </p:sp>
      <p:sp>
        <p:nvSpPr>
          <p:cNvPr id="13" name="TextBox 12">
            <a:extLst>
              <a:ext uri="{FF2B5EF4-FFF2-40B4-BE49-F238E27FC236}">
                <a16:creationId xmlns:a16="http://schemas.microsoft.com/office/drawing/2014/main" id="{89D23144-FBEB-0EA0-B492-F3AE950202AD}"/>
              </a:ext>
            </a:extLst>
          </p:cNvPr>
          <p:cNvSpPr txBox="1"/>
          <p:nvPr/>
        </p:nvSpPr>
        <p:spPr>
          <a:xfrm>
            <a:off x="1360714" y="1621971"/>
            <a:ext cx="9111343"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4FBD2A4-17AD-AD9F-1D7E-7B47788911C8}"/>
              </a:ext>
            </a:extLst>
          </p:cNvPr>
          <p:cNvSpPr txBox="1"/>
          <p:nvPr/>
        </p:nvSpPr>
        <p:spPr>
          <a:xfrm>
            <a:off x="1240972" y="1284514"/>
            <a:ext cx="8915400" cy="344709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Online Complaint Registration and Management System is designed to streamline the complaint management process with three user roles: Customer, Agent, and Admin. Customers can register, submit complaints, track their status, and interact with agents. Agents manage assigned complaints, update their statuses, and communicate with customers. Admins oversee the entire system, monitor complaints, assign them to agents, and manage user accounts. The system employs modern technologies, ensuring a responsive design and secure data handling. By facilitating efficient communication and resolution processes, this system enhances customer service and satisfaction while providing valuable insights for continuous improvement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41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DEE39A13-1AD3-C24E-92B4-D12240B7B6F1}"/>
              </a:ext>
            </a:extLst>
          </p:cNvPr>
          <p:cNvSpPr>
            <a:spLocks noChangeArrowheads="1"/>
          </p:cNvSpPr>
          <p:nvPr/>
        </p:nvSpPr>
        <p:spPr bwMode="auto">
          <a:xfrm>
            <a:off x="1513113" y="1927034"/>
            <a:ext cx="779417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frontend of the Online Complaint Registration and Management System is built using React.js, providing a dynamic user interface for seamless interaction. It features registration, complaint submission, and tracking forms, enabling users to manage their complaints effectively. Utilizing components such as Registration Form, Complaint Form, and Track Complaint Form, the UI is designed for ease of use and responsiveness. The application integrates Material UI for modern styling and Axios for API communication, ensuring smooth data retrieval and submission. React Router facilitates navigation between different sections, enhancing user experience and allowing easy access to functionalities like user profiles and complaint dashboards. </a:t>
            </a:r>
          </a:p>
        </p:txBody>
      </p:sp>
      <p:sp>
        <p:nvSpPr>
          <p:cNvPr id="11" name="TextBox 10">
            <a:extLst>
              <a:ext uri="{FF2B5EF4-FFF2-40B4-BE49-F238E27FC236}">
                <a16:creationId xmlns:a16="http://schemas.microsoft.com/office/drawing/2014/main" id="{9F8DDE03-2988-B2CC-90C8-334650C6CF88}"/>
              </a:ext>
            </a:extLst>
          </p:cNvPr>
          <p:cNvSpPr txBox="1"/>
          <p:nvPr/>
        </p:nvSpPr>
        <p:spPr>
          <a:xfrm>
            <a:off x="1034143" y="500743"/>
            <a:ext cx="72390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IMPLEMENTAYION: MERN STACK</a:t>
            </a:r>
          </a:p>
        </p:txBody>
      </p:sp>
      <p:sp>
        <p:nvSpPr>
          <p:cNvPr id="12" name="TextBox 11">
            <a:extLst>
              <a:ext uri="{FF2B5EF4-FFF2-40B4-BE49-F238E27FC236}">
                <a16:creationId xmlns:a16="http://schemas.microsoft.com/office/drawing/2014/main" id="{11102396-F314-09E4-205A-383C3850C381}"/>
              </a:ext>
            </a:extLst>
          </p:cNvPr>
          <p:cNvSpPr txBox="1"/>
          <p:nvPr/>
        </p:nvSpPr>
        <p:spPr>
          <a:xfrm>
            <a:off x="1034143" y="1059999"/>
            <a:ext cx="260168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FRONTEND</a:t>
            </a:r>
          </a:p>
        </p:txBody>
      </p:sp>
    </p:spTree>
    <p:extLst>
      <p:ext uri="{BB962C8B-B14F-4D97-AF65-F5344CB8AC3E}">
        <p14:creationId xmlns:p14="http://schemas.microsoft.com/office/powerpoint/2010/main" val="276225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D66277-DCBC-5F40-EC88-047AE0E506AF}"/>
              </a:ext>
            </a:extLst>
          </p:cNvPr>
          <p:cNvSpPr txBox="1"/>
          <p:nvPr/>
        </p:nvSpPr>
        <p:spPr>
          <a:xfrm>
            <a:off x="714895" y="615142"/>
            <a:ext cx="438080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BACKEND</a:t>
            </a:r>
          </a:p>
        </p:txBody>
      </p:sp>
      <p:sp>
        <p:nvSpPr>
          <p:cNvPr id="3" name="TextBox 2">
            <a:extLst>
              <a:ext uri="{FF2B5EF4-FFF2-40B4-BE49-F238E27FC236}">
                <a16:creationId xmlns:a16="http://schemas.microsoft.com/office/drawing/2014/main" id="{C26A10D5-F8D8-CCF8-3521-C0407C61772B}"/>
              </a:ext>
            </a:extLst>
          </p:cNvPr>
          <p:cNvSpPr txBox="1"/>
          <p:nvPr/>
        </p:nvSpPr>
        <p:spPr>
          <a:xfrm>
            <a:off x="1313411" y="1587731"/>
            <a:ext cx="8628611" cy="344709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backend of the Online Complaint Registration and Management System is developed using Node.js and Express.js, creating a robust server that handles API requests. MongoDB serves as the database, storing user information, complaints, and their statuses. The backend implements Mongoose for schema management, enabling efficient data manipulation through CRUD operations. User authentication is secured using JSON Web Tokens (JWT) for session management. API routes are organized to handle user registration, complaint submission, and status updates. Middleware, such as body-parser and </a:t>
            </a:r>
            <a:r>
              <a:rPr lang="en-US" sz="2000" dirty="0" err="1">
                <a:latin typeface="Times New Roman" panose="02020603050405020304" pitchFamily="18" charset="0"/>
                <a:cs typeface="Times New Roman" panose="02020603050405020304" pitchFamily="18" charset="0"/>
              </a:rPr>
              <a:t>cors</a:t>
            </a:r>
            <a:r>
              <a:rPr lang="en-US" sz="2000" dirty="0">
                <a:latin typeface="Times New Roman" panose="02020603050405020304" pitchFamily="18" charset="0"/>
                <a:cs typeface="Times New Roman" panose="02020603050405020304" pitchFamily="18" charset="0"/>
              </a:rPr>
              <a:t>, is configured for request parsing and cross-origin resource sharing, ensuring smooth communication between the frontend and backend components.</a:t>
            </a:r>
          </a:p>
          <a:p>
            <a:endParaRPr lang="en-US" dirty="0"/>
          </a:p>
        </p:txBody>
      </p:sp>
    </p:spTree>
    <p:extLst>
      <p:ext uri="{BB962C8B-B14F-4D97-AF65-F5344CB8AC3E}">
        <p14:creationId xmlns:p14="http://schemas.microsoft.com/office/powerpoint/2010/main" val="403717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4B5B6-18BA-6719-2FFD-91B1A7856713}"/>
              </a:ext>
            </a:extLst>
          </p:cNvPr>
          <p:cNvSpPr txBox="1"/>
          <p:nvPr/>
        </p:nvSpPr>
        <p:spPr>
          <a:xfrm>
            <a:off x="739833" y="581891"/>
            <a:ext cx="44805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INTEGRATION</a:t>
            </a:r>
          </a:p>
        </p:txBody>
      </p:sp>
      <p:sp>
        <p:nvSpPr>
          <p:cNvPr id="5" name="TextBox 4">
            <a:extLst>
              <a:ext uri="{FF2B5EF4-FFF2-40B4-BE49-F238E27FC236}">
                <a16:creationId xmlns:a16="http://schemas.microsoft.com/office/drawing/2014/main" id="{C63BA3FE-17CC-8356-5F69-A9D1F2C249AC}"/>
              </a:ext>
            </a:extLst>
          </p:cNvPr>
          <p:cNvSpPr txBox="1"/>
          <p:nvPr/>
        </p:nvSpPr>
        <p:spPr>
          <a:xfrm>
            <a:off x="1121229" y="1415143"/>
            <a:ext cx="8577942"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integration of the Complaint Registration and Management System involves connecting the backend and frontend components. The backend, built with Node.js and Express, handles API requests for creating and retrieving complaints, using MongoDB for data storage. The frontend, developed with React, provides a user interface where users can submit complaints and view the list of registered complaints. Axios is used to make HTTP requests from the React components to the Express API. The backend server runs on one port (e.g., 5000), while the React app runs on another (e.g., 3000), enabling seamless communication between the two.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48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91C06F-071A-CB13-C55E-92B7D0AC3554}"/>
              </a:ext>
            </a:extLst>
          </p:cNvPr>
          <p:cNvSpPr txBox="1"/>
          <p:nvPr/>
        </p:nvSpPr>
        <p:spPr>
          <a:xfrm>
            <a:off x="706582" y="573578"/>
            <a:ext cx="343315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BLOCK DIAGRAM </a:t>
            </a:r>
          </a:p>
        </p:txBody>
      </p:sp>
      <p:pic>
        <p:nvPicPr>
          <p:cNvPr id="5" name="Picture 4">
            <a:extLst>
              <a:ext uri="{FF2B5EF4-FFF2-40B4-BE49-F238E27FC236}">
                <a16:creationId xmlns:a16="http://schemas.microsoft.com/office/drawing/2014/main" id="{72611F30-1689-A021-3A70-EAA287BDE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99" y="1469572"/>
            <a:ext cx="5595257" cy="4931228"/>
          </a:xfrm>
          <a:prstGeom prst="rect">
            <a:avLst/>
          </a:prstGeom>
        </p:spPr>
      </p:pic>
    </p:spTree>
    <p:extLst>
      <p:ext uri="{BB962C8B-B14F-4D97-AF65-F5344CB8AC3E}">
        <p14:creationId xmlns:p14="http://schemas.microsoft.com/office/powerpoint/2010/main" val="427408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874</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Open Sans</vt:lpstr>
      <vt:lpstr>Times New Roman</vt:lpstr>
      <vt:lpstr>Office Theme</vt:lpstr>
      <vt:lpstr>ONLINE COMPLAINT REGISTRATION AND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JHANSI VK</dc:creator>
  <cp:lastModifiedBy>SUDHIR KUMAR</cp:lastModifiedBy>
  <cp:revision>5</cp:revision>
  <dcterms:created xsi:type="dcterms:W3CDTF">2024-10-21T14:38:54Z</dcterms:created>
  <dcterms:modified xsi:type="dcterms:W3CDTF">2024-10-22T13:25:41Z</dcterms:modified>
</cp:coreProperties>
</file>