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ill Sans"/>
      <p:regular r:id="rId21"/>
      <p:bold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GillSans-bold.fntdata"/><Relationship Id="rId21" Type="http://schemas.openxmlformats.org/officeDocument/2006/relationships/font" Target="fonts/GillSans-regular.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b7639dc6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3b7639dc64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b7639dc64_3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b7639dc64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b7639dc6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3b7639dc64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b7639dc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3b7639dc64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b7639dc6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3b7639dc64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a4932e7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3a4932e71c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a4932e71c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3a4932e71c_4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a4932e71c_4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3a4932e71c_4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27" name="Google Shape;27;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34" name="Google Shape;34;p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5"/>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8" name="Google Shape;38;p5"/>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5"/>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0" name="Google Shape;40;p5"/>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1" name="Google Shape;41;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44" name="Google Shape;44;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52" name="Google Shape;52;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l-GR"/>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meeting-c7b72.web.a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l-GR">
                <a:latin typeface="Century Gothic"/>
                <a:ea typeface="Century Gothic"/>
                <a:cs typeface="Century Gothic"/>
                <a:sym typeface="Century Gothic"/>
              </a:rPr>
              <a:t>2</a:t>
            </a:r>
            <a:r>
              <a:rPr lang="el-GR" cap="none">
                <a:latin typeface="Century Gothic"/>
                <a:ea typeface="Century Gothic"/>
                <a:cs typeface="Century Gothic"/>
                <a:sym typeface="Century Gothic"/>
              </a:rPr>
              <a:t>o ΗΛΕΚΤΡΟΝΙΚΟ ΤΕΣΤ</a:t>
            </a:r>
            <a:endParaRPr>
              <a:latin typeface="Century Gothic"/>
              <a:ea typeface="Century Gothic"/>
              <a:cs typeface="Century Gothic"/>
              <a:sym typeface="Century Gothic"/>
            </a:endParaRPr>
          </a:p>
        </p:txBody>
      </p:sp>
      <p:sp>
        <p:nvSpPr>
          <p:cNvPr id="101" name="Google Shape;101;p13"/>
          <p:cNvSpPr txBox="1"/>
          <p:nvPr>
            <p:ph idx="1" type="subTitle"/>
          </p:nvPr>
        </p:nvSpPr>
        <p:spPr>
          <a:xfrm>
            <a:off x="2417780" y="3531203"/>
            <a:ext cx="8637072" cy="1386785"/>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20000"/>
              </a:lnSpc>
              <a:spcBef>
                <a:spcPts val="0"/>
              </a:spcBef>
              <a:spcAft>
                <a:spcPts val="0"/>
              </a:spcAft>
              <a:buSzPct val="100000"/>
              <a:buNone/>
            </a:pPr>
            <a:r>
              <a:rPr lang="el-GR">
                <a:latin typeface="Century Gothic"/>
                <a:ea typeface="Century Gothic"/>
                <a:cs typeface="Century Gothic"/>
                <a:sym typeface="Century Gothic"/>
              </a:rPr>
              <a:t>ΟΜΑΔΑ:</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ΓΙΑΤΑΓΑΝΑ ΔΕΣΠΟΙΝΑ </a:t>
            </a:r>
            <a:r>
              <a:rPr b="1" lang="el-GR">
                <a:latin typeface="Century Gothic"/>
                <a:ea typeface="Century Gothic"/>
                <a:cs typeface="Century Gothic"/>
                <a:sym typeface="Century Gothic"/>
              </a:rPr>
              <a:t>3305</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ΓΙΑΝΝΑΚΟΣ ΣΤΕΦΑΝΟΣ ΠΑΝΑΓΙΩΤΗΣ </a:t>
            </a:r>
            <a:r>
              <a:rPr b="1" lang="el-GR">
                <a:latin typeface="Century Gothic"/>
                <a:ea typeface="Century Gothic"/>
                <a:cs typeface="Century Gothic"/>
                <a:sym typeface="Century Gothic"/>
              </a:rPr>
              <a:t>3568</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ΝΑΒΡΟΖΙΔΟΥ ΕΛΕΝΗ </a:t>
            </a:r>
            <a:r>
              <a:rPr b="1" lang="el-GR">
                <a:latin typeface="Century Gothic"/>
                <a:ea typeface="Century Gothic"/>
                <a:cs typeface="Century Gothic"/>
                <a:sym typeface="Century Gothic"/>
              </a:rPr>
              <a:t>3628</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ΣΤΑΜΟΓΛΟΥ ΕΥΑΓΓΕΛΙΑ </a:t>
            </a:r>
            <a:r>
              <a:rPr b="1" lang="el-GR">
                <a:latin typeface="Century Gothic"/>
                <a:ea typeface="Century Gothic"/>
                <a:cs typeface="Century Gothic"/>
                <a:sym typeface="Century Gothic"/>
              </a:rPr>
              <a:t>3591</a:t>
            </a:r>
            <a:endParaRPr>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2265979" y="9666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l-GR">
                <a:latin typeface="Century Gothic"/>
                <a:ea typeface="Century Gothic"/>
                <a:cs typeface="Century Gothic"/>
                <a:sym typeface="Century Gothic"/>
              </a:rPr>
              <a:t>ΔΙΑΔΙΚΑΣΙΑ ΑΝΑΠΤΥΞΗΣ ΕΦΑΡΜΟΓΗΣ</a:t>
            </a:r>
            <a:endParaRPr>
              <a:latin typeface="Century Gothic"/>
              <a:ea typeface="Century Gothic"/>
              <a:cs typeface="Century Gothic"/>
              <a:sym typeface="Century Gothic"/>
            </a:endParaRPr>
          </a:p>
        </p:txBody>
      </p:sp>
      <p:sp>
        <p:nvSpPr>
          <p:cNvPr id="170" name="Google Shape;170;p22"/>
          <p:cNvSpPr txBox="1"/>
          <p:nvPr>
            <p:ph idx="1" type="body"/>
          </p:nvPr>
        </p:nvSpPr>
        <p:spPr>
          <a:xfrm>
            <a:off x="1176604" y="1875145"/>
            <a:ext cx="9838800" cy="34506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l-GR">
                <a:latin typeface="Century Gothic"/>
                <a:ea typeface="Century Gothic"/>
                <a:cs typeface="Century Gothic"/>
                <a:sym typeface="Century Gothic"/>
              </a:rPr>
              <a:t>Προσθέσαμε τα αρχεία index.html στον φάκελο src και main.css στον φάκελο theme που δημιουργήθηκαν αυτόματα. </a:t>
            </a:r>
            <a:endParaRPr/>
          </a:p>
          <a:p>
            <a:pPr indent="-228600" lvl="0" marL="228600" rtl="0" algn="l">
              <a:lnSpc>
                <a:spcPct val="120000"/>
              </a:lnSpc>
              <a:spcBef>
                <a:spcPts val="1000"/>
              </a:spcBef>
              <a:spcAft>
                <a:spcPts val="0"/>
              </a:spcAft>
              <a:buSzPts val="2000"/>
              <a:buChar char="•"/>
            </a:pPr>
            <a:r>
              <a:rPr lang="el-GR">
                <a:latin typeface="Century Gothic"/>
                <a:ea typeface="Century Gothic"/>
                <a:cs typeface="Century Gothic"/>
                <a:sym typeface="Century Gothic"/>
              </a:rPr>
              <a:t>Προσθέσαμε επίσης τις εικόνες και το </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favicon στον φάκελο assets.</a:t>
            </a:r>
            <a:endParaRPr>
              <a:latin typeface="Century Gothic"/>
              <a:ea typeface="Century Gothic"/>
              <a:cs typeface="Century Gothic"/>
              <a:sym typeface="Century Gothic"/>
            </a:endParaRPr>
          </a:p>
        </p:txBody>
      </p:sp>
      <p:pic>
        <p:nvPicPr>
          <p:cNvPr id="171" name="Google Shape;171;p22"/>
          <p:cNvPicPr preferRelativeResize="0"/>
          <p:nvPr/>
        </p:nvPicPr>
        <p:blipFill rotWithShape="1">
          <a:blip r:embed="rId3">
            <a:alphaModFix/>
          </a:blip>
          <a:srcRect b="0" l="0" r="0" t="0"/>
          <a:stretch/>
        </p:blipFill>
        <p:spPr>
          <a:xfrm>
            <a:off x="8779805" y="2598167"/>
            <a:ext cx="2072935" cy="3471123"/>
          </a:xfrm>
          <a:prstGeom prst="rect">
            <a:avLst/>
          </a:prstGeom>
          <a:noFill/>
          <a:ln>
            <a:noFill/>
          </a:ln>
        </p:spPr>
      </p:pic>
      <p:sp>
        <p:nvSpPr>
          <p:cNvPr id="172" name="Google Shape;172;p22"/>
          <p:cNvSpPr/>
          <p:nvPr/>
        </p:nvSpPr>
        <p:spPr>
          <a:xfrm>
            <a:off x="8779856" y="5821416"/>
            <a:ext cx="2073000" cy="248100"/>
          </a:xfrm>
          <a:prstGeom prst="round1Rect">
            <a:avLst>
              <a:gd fmla="val 16667" name="adj"/>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3" name="Google Shape;173;p22"/>
          <p:cNvSpPr/>
          <p:nvPr/>
        </p:nvSpPr>
        <p:spPr>
          <a:xfrm>
            <a:off x="8779831" y="5251071"/>
            <a:ext cx="2073000" cy="248100"/>
          </a:xfrm>
          <a:prstGeom prst="round1Rect">
            <a:avLst>
              <a:gd fmla="val 16667" name="adj"/>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4" name="Google Shape;174;p22"/>
          <p:cNvSpPr/>
          <p:nvPr/>
        </p:nvSpPr>
        <p:spPr>
          <a:xfrm>
            <a:off x="8779806" y="4342315"/>
            <a:ext cx="2073000" cy="586500"/>
          </a:xfrm>
          <a:prstGeom prst="round1Rect">
            <a:avLst>
              <a:gd fmla="val 16667" name="adj"/>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2223154" y="9666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l-GR">
                <a:latin typeface="Century Gothic"/>
                <a:ea typeface="Century Gothic"/>
                <a:cs typeface="Century Gothic"/>
                <a:sym typeface="Century Gothic"/>
              </a:rPr>
              <a:t>ΔΙΑΔΙΚΑΣΙΑ ΑΝΑΠΤΥΞΗΣ ΕΦΑΡΜΟΓΗΣ</a:t>
            </a:r>
            <a:endParaRPr>
              <a:latin typeface="Century Gothic"/>
              <a:ea typeface="Century Gothic"/>
              <a:cs typeface="Century Gothic"/>
              <a:sym typeface="Century Gothic"/>
            </a:endParaRPr>
          </a:p>
        </p:txBody>
      </p:sp>
      <p:sp>
        <p:nvSpPr>
          <p:cNvPr id="180" name="Google Shape;180;p2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l-GR">
                <a:latin typeface="Century Gothic"/>
                <a:ea typeface="Century Gothic"/>
                <a:cs typeface="Century Gothic"/>
                <a:sym typeface="Century Gothic"/>
              </a:rPr>
              <a:t>Όσον αφορά τον κώδικα:</a:t>
            </a:r>
            <a:endParaRPr/>
          </a:p>
          <a:p>
            <a:pPr indent="-228600" lvl="1" marL="685800" rtl="0" algn="l">
              <a:lnSpc>
                <a:spcPct val="120000"/>
              </a:lnSpc>
              <a:spcBef>
                <a:spcPts val="500"/>
              </a:spcBef>
              <a:spcAft>
                <a:spcPts val="0"/>
              </a:spcAft>
              <a:buSzPts val="1800"/>
              <a:buFont typeface="Courier New"/>
              <a:buChar char="o"/>
            </a:pPr>
            <a:r>
              <a:rPr lang="el-GR">
                <a:latin typeface="Century Gothic"/>
                <a:ea typeface="Century Gothic"/>
                <a:cs typeface="Century Gothic"/>
                <a:sym typeface="Century Gothic"/>
              </a:rPr>
              <a:t>Προστέθηκε script που αντικατέστησε το βίντεο με input από την κάμερα της εκάστοτε συσκευής </a:t>
            </a:r>
            <a:endParaRPr/>
          </a:p>
          <a:p>
            <a:pPr indent="-228600" lvl="1" marL="685800" rtl="0" algn="l">
              <a:lnSpc>
                <a:spcPct val="120000"/>
              </a:lnSpc>
              <a:spcBef>
                <a:spcPts val="500"/>
              </a:spcBef>
              <a:spcAft>
                <a:spcPts val="0"/>
              </a:spcAft>
              <a:buSzPts val="1800"/>
              <a:buFont typeface="Courier New"/>
              <a:buChar char="o"/>
            </a:pPr>
            <a:r>
              <a:rPr lang="el-GR">
                <a:latin typeface="Century Gothic"/>
                <a:ea typeface="Century Gothic"/>
                <a:cs typeface="Century Gothic"/>
                <a:sym typeface="Century Gothic"/>
              </a:rPr>
              <a:t>Μετατράπηκε το παράθυρο παρουσίασης από σταθερή εικόνα σε παράθυρο παρουσίασης διαφανειών </a:t>
            </a:r>
            <a:endParaRPr/>
          </a:p>
          <a:p>
            <a:pPr indent="-228600" lvl="1" marL="685800" rtl="0" algn="l">
              <a:lnSpc>
                <a:spcPct val="120000"/>
              </a:lnSpc>
              <a:spcBef>
                <a:spcPts val="500"/>
              </a:spcBef>
              <a:spcAft>
                <a:spcPts val="0"/>
              </a:spcAft>
              <a:buSzPts val="1800"/>
              <a:buFont typeface="Courier New"/>
              <a:buChar char="o"/>
            </a:pPr>
            <a:r>
              <a:rPr lang="el-GR">
                <a:latin typeface="Century Gothic"/>
                <a:ea typeface="Century Gothic"/>
                <a:cs typeface="Century Gothic"/>
                <a:sym typeface="Century Gothic"/>
              </a:rPr>
              <a:t>Προστέθηκαν περιοχές χρηστών-συμμετεχόντων στο κάτω μέρος της σελίδας που περιέχουν τα ψευδώνυμα των χρηστών και κουμπί για περισσότερες πληροφορίες χρήστη</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454239" y="1756130"/>
            <a:ext cx="8643300" cy="1887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l-GR">
                <a:latin typeface="Century Gothic"/>
                <a:ea typeface="Century Gothic"/>
                <a:cs typeface="Century Gothic"/>
                <a:sym typeface="Century Gothic"/>
              </a:rPr>
              <a:t>Secondary Project - Angular </a:t>
            </a:r>
            <a:endParaRPr>
              <a:latin typeface="Century Gothic"/>
              <a:ea typeface="Century Gothic"/>
              <a:cs typeface="Century Gothic"/>
              <a:sym typeface="Century Gothic"/>
            </a:endParaRPr>
          </a:p>
          <a:p>
            <a:pPr indent="0" lvl="0" marL="0" rtl="0" algn="l">
              <a:spcBef>
                <a:spcPts val="0"/>
              </a:spcBef>
              <a:spcAft>
                <a:spcPts val="0"/>
              </a:spcAft>
              <a:buClr>
                <a:schemeClr val="dk1"/>
              </a:buClr>
              <a:buSzPts val="3600"/>
              <a:buFont typeface="Gill Sans"/>
              <a:buNone/>
            </a:pPr>
            <a:r>
              <a:rPr lang="el-GR" sz="3100">
                <a:latin typeface="Century Gothic"/>
                <a:ea typeface="Century Gothic"/>
                <a:cs typeface="Century Gothic"/>
                <a:sym typeface="Century Gothic"/>
              </a:rPr>
              <a:t>(using Ionic-Angular)</a:t>
            </a:r>
            <a:endParaRPr>
              <a:latin typeface="Century Gothic"/>
              <a:ea typeface="Century Gothic"/>
              <a:cs typeface="Century Gothic"/>
              <a:sym typeface="Century Gothic"/>
            </a:endParaRPr>
          </a:p>
        </p:txBody>
      </p:sp>
      <p:sp>
        <p:nvSpPr>
          <p:cNvPr id="186" name="Google Shape;186;p24"/>
          <p:cNvSpPr txBox="1"/>
          <p:nvPr>
            <p:ph idx="1" type="body"/>
          </p:nvPr>
        </p:nvSpPr>
        <p:spPr>
          <a:xfrm>
            <a:off x="1454239" y="3806195"/>
            <a:ext cx="8630400" cy="1012800"/>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l-GR"/>
              <a:t>C-MEETINGS - COAL MEETINGS</a:t>
            </a:r>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644817" y="1153589"/>
            <a:ext cx="9605700" cy="1059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l-GR">
                <a:latin typeface="Century Gothic"/>
                <a:ea typeface="Century Gothic"/>
                <a:cs typeface="Century Gothic"/>
                <a:sym typeface="Century Gothic"/>
              </a:rPr>
              <a:t>ΟΨΕΙΣ ΕΦΑΡΜΟΓΗΣ</a:t>
            </a:r>
            <a:endParaRPr>
              <a:latin typeface="Century Gothic"/>
              <a:ea typeface="Century Gothic"/>
              <a:cs typeface="Century Gothic"/>
              <a:sym typeface="Century Gothic"/>
            </a:endParaRPr>
          </a:p>
        </p:txBody>
      </p:sp>
      <p:sp>
        <p:nvSpPr>
          <p:cNvPr id="192" name="Google Shape;192;p25"/>
          <p:cNvSpPr txBox="1"/>
          <p:nvPr>
            <p:ph idx="1" type="body"/>
          </p:nvPr>
        </p:nvSpPr>
        <p:spPr>
          <a:xfrm>
            <a:off x="1447331" y="2010878"/>
            <a:ext cx="4645200" cy="34485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Font typeface="Arial"/>
              <a:buNone/>
            </a:pPr>
            <a:r>
              <a:rPr lang="el-GR">
                <a:solidFill>
                  <a:schemeClr val="accent1"/>
                </a:solidFill>
              </a:rPr>
              <a:t>COMPUTER VIEW</a:t>
            </a:r>
            <a:endParaRPr sz="1800"/>
          </a:p>
        </p:txBody>
      </p:sp>
      <p:sp>
        <p:nvSpPr>
          <p:cNvPr id="193" name="Google Shape;193;p25"/>
          <p:cNvSpPr txBox="1"/>
          <p:nvPr>
            <p:ph idx="2" type="body"/>
          </p:nvPr>
        </p:nvSpPr>
        <p:spPr>
          <a:xfrm>
            <a:off x="6413771" y="2017343"/>
            <a:ext cx="4645200" cy="34416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000"/>
              <a:buFont typeface="Arial"/>
              <a:buNone/>
            </a:pPr>
            <a:r>
              <a:rPr lang="el-GR">
                <a:solidFill>
                  <a:srgbClr val="C00000"/>
                </a:solidFill>
              </a:rPr>
              <a:t>PORTABLE DEVICE VIEW</a:t>
            </a:r>
            <a:endParaRPr/>
          </a:p>
        </p:txBody>
      </p:sp>
      <p:pic>
        <p:nvPicPr>
          <p:cNvPr id="194" name="Google Shape;194;p25"/>
          <p:cNvPicPr preferRelativeResize="0"/>
          <p:nvPr/>
        </p:nvPicPr>
        <p:blipFill>
          <a:blip r:embed="rId3">
            <a:alphaModFix/>
          </a:blip>
          <a:stretch>
            <a:fillRect/>
          </a:stretch>
        </p:blipFill>
        <p:spPr>
          <a:xfrm>
            <a:off x="5961753" y="2409825"/>
            <a:ext cx="1828275" cy="3162300"/>
          </a:xfrm>
          <a:prstGeom prst="rect">
            <a:avLst/>
          </a:prstGeom>
          <a:noFill/>
          <a:ln>
            <a:noFill/>
          </a:ln>
        </p:spPr>
      </p:pic>
      <p:pic>
        <p:nvPicPr>
          <p:cNvPr id="195" name="Google Shape;195;p25"/>
          <p:cNvPicPr preferRelativeResize="0"/>
          <p:nvPr/>
        </p:nvPicPr>
        <p:blipFill>
          <a:blip r:embed="rId4">
            <a:alphaModFix/>
          </a:blip>
          <a:stretch>
            <a:fillRect/>
          </a:stretch>
        </p:blipFill>
        <p:spPr>
          <a:xfrm>
            <a:off x="7926275" y="2409825"/>
            <a:ext cx="1794819" cy="3162301"/>
          </a:xfrm>
          <a:prstGeom prst="rect">
            <a:avLst/>
          </a:prstGeom>
          <a:noFill/>
          <a:ln>
            <a:noFill/>
          </a:ln>
        </p:spPr>
      </p:pic>
      <p:pic>
        <p:nvPicPr>
          <p:cNvPr id="196" name="Google Shape;196;p25"/>
          <p:cNvPicPr preferRelativeResize="0"/>
          <p:nvPr/>
        </p:nvPicPr>
        <p:blipFill>
          <a:blip r:embed="rId5">
            <a:alphaModFix/>
          </a:blip>
          <a:stretch>
            <a:fillRect/>
          </a:stretch>
        </p:blipFill>
        <p:spPr>
          <a:xfrm>
            <a:off x="9857350" y="2394675"/>
            <a:ext cx="1794825" cy="3192600"/>
          </a:xfrm>
          <a:prstGeom prst="rect">
            <a:avLst/>
          </a:prstGeom>
          <a:noFill/>
          <a:ln>
            <a:noFill/>
          </a:ln>
        </p:spPr>
      </p:pic>
      <p:pic>
        <p:nvPicPr>
          <p:cNvPr id="197" name="Google Shape;197;p25"/>
          <p:cNvPicPr preferRelativeResize="0"/>
          <p:nvPr/>
        </p:nvPicPr>
        <p:blipFill>
          <a:blip r:embed="rId6">
            <a:alphaModFix/>
          </a:blip>
          <a:stretch>
            <a:fillRect/>
          </a:stretch>
        </p:blipFill>
        <p:spPr>
          <a:xfrm>
            <a:off x="488525" y="2581025"/>
            <a:ext cx="5052124" cy="281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nvSpPr>
        <p:spPr>
          <a:xfrm>
            <a:off x="4078823" y="1147075"/>
            <a:ext cx="4286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l-GR" sz="2400">
                <a:solidFill>
                  <a:schemeClr val="dk1"/>
                </a:solidFill>
                <a:latin typeface="Century Gothic"/>
                <a:ea typeface="Century Gothic"/>
                <a:cs typeface="Century Gothic"/>
                <a:sym typeface="Century Gothic"/>
              </a:rPr>
              <a:t>ΤΜΗΜΑΤΑ ΕΦΑΡΜΟΓΗΣ</a:t>
            </a:r>
            <a:endParaRPr sz="2400">
              <a:solidFill>
                <a:schemeClr val="dk1"/>
              </a:solidFill>
              <a:latin typeface="Century Gothic"/>
              <a:ea typeface="Century Gothic"/>
              <a:cs typeface="Century Gothic"/>
              <a:sym typeface="Century Gothic"/>
            </a:endParaRPr>
          </a:p>
        </p:txBody>
      </p:sp>
      <p:pic>
        <p:nvPicPr>
          <p:cNvPr id="203" name="Google Shape;203;p26"/>
          <p:cNvPicPr preferRelativeResize="0"/>
          <p:nvPr/>
        </p:nvPicPr>
        <p:blipFill>
          <a:blip r:embed="rId3">
            <a:alphaModFix/>
          </a:blip>
          <a:stretch>
            <a:fillRect/>
          </a:stretch>
        </p:blipFill>
        <p:spPr>
          <a:xfrm>
            <a:off x="2529125" y="1979200"/>
            <a:ext cx="7197199" cy="4017200"/>
          </a:xfrm>
          <a:prstGeom prst="rect">
            <a:avLst/>
          </a:prstGeom>
          <a:noFill/>
          <a:ln>
            <a:noFill/>
          </a:ln>
        </p:spPr>
      </p:pic>
      <p:sp>
        <p:nvSpPr>
          <p:cNvPr id="204" name="Google Shape;204;p26"/>
          <p:cNvSpPr/>
          <p:nvPr/>
        </p:nvSpPr>
        <p:spPr>
          <a:xfrm>
            <a:off x="741747" y="4781597"/>
            <a:ext cx="1201500" cy="612600"/>
          </a:xfrm>
          <a:custGeom>
            <a:rect b="b" l="l" r="r" t="t"/>
            <a:pathLst>
              <a:path extrusionOk="0" h="120000" w="120000">
                <a:moveTo>
                  <a:pt x="0" y="0"/>
                </a:moveTo>
                <a:lnTo>
                  <a:pt x="120000" y="0"/>
                </a:lnTo>
                <a:lnTo>
                  <a:pt x="120000" y="120000"/>
                </a:lnTo>
                <a:lnTo>
                  <a:pt x="0" y="120000"/>
                </a:lnTo>
                <a:close/>
              </a:path>
              <a:path extrusionOk="0" fill="none" h="120000" w="120000">
                <a:moveTo>
                  <a:pt x="128852" y="0"/>
                </a:moveTo>
                <a:close/>
                <a:lnTo>
                  <a:pt x="128852" y="120000"/>
                </a:lnTo>
              </a:path>
              <a:path extrusionOk="0" fill="none" h="120000" w="120000">
                <a:moveTo>
                  <a:pt x="128852" y="49412"/>
                </a:moveTo>
                <a:lnTo>
                  <a:pt x="161972" y="47489"/>
                </a:lnTo>
                <a:lnTo>
                  <a:pt x="160682" y="189168"/>
                </a:lnTo>
                <a:lnTo>
                  <a:pt x="404474" y="191695"/>
                </a:lnTo>
              </a:path>
            </a:pathLst>
          </a:custGeom>
          <a:solidFill>
            <a:schemeClr val="accen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1100">
                <a:solidFill>
                  <a:schemeClr val="lt1"/>
                </a:solidFill>
                <a:latin typeface="Century Gothic"/>
                <a:ea typeface="Century Gothic"/>
                <a:cs typeface="Century Gothic"/>
                <a:sym typeface="Century Gothic"/>
              </a:rPr>
              <a:t>Παράθυρο</a:t>
            </a:r>
            <a:br>
              <a:rPr lang="el-GR" sz="1100">
                <a:solidFill>
                  <a:schemeClr val="lt1"/>
                </a:solidFill>
                <a:latin typeface="Century Gothic"/>
                <a:ea typeface="Century Gothic"/>
                <a:cs typeface="Century Gothic"/>
                <a:sym typeface="Century Gothic"/>
              </a:rPr>
            </a:br>
            <a:r>
              <a:rPr lang="el-GR" sz="1100">
                <a:solidFill>
                  <a:schemeClr val="lt1"/>
                </a:solidFill>
                <a:latin typeface="Century Gothic"/>
                <a:ea typeface="Century Gothic"/>
                <a:cs typeface="Century Gothic"/>
                <a:sym typeface="Century Gothic"/>
              </a:rPr>
              <a:t>Συμμετεχόντων</a:t>
            </a:r>
            <a:endParaRPr sz="1100">
              <a:solidFill>
                <a:schemeClr val="lt1"/>
              </a:solidFill>
              <a:latin typeface="Century Gothic"/>
              <a:ea typeface="Century Gothic"/>
              <a:cs typeface="Century Gothic"/>
              <a:sym typeface="Century Gothic"/>
            </a:endParaRPr>
          </a:p>
        </p:txBody>
      </p:sp>
      <p:sp>
        <p:nvSpPr>
          <p:cNvPr id="205" name="Google Shape;205;p26"/>
          <p:cNvSpPr/>
          <p:nvPr/>
        </p:nvSpPr>
        <p:spPr>
          <a:xfrm>
            <a:off x="897172" y="3681504"/>
            <a:ext cx="1046100" cy="612600"/>
          </a:xfrm>
          <a:custGeom>
            <a:rect b="b" l="l" r="r" t="t"/>
            <a:pathLst>
              <a:path extrusionOk="0" h="120000" w="120000">
                <a:moveTo>
                  <a:pt x="0" y="0"/>
                </a:moveTo>
                <a:lnTo>
                  <a:pt x="120000" y="0"/>
                </a:lnTo>
                <a:lnTo>
                  <a:pt x="120000" y="120000"/>
                </a:lnTo>
                <a:lnTo>
                  <a:pt x="0" y="120000"/>
                </a:lnTo>
                <a:close/>
              </a:path>
              <a:path extrusionOk="0" fill="none" h="120000" w="120000">
                <a:moveTo>
                  <a:pt x="134842" y="0"/>
                </a:moveTo>
                <a:close/>
                <a:lnTo>
                  <a:pt x="134842" y="120000"/>
                </a:lnTo>
              </a:path>
              <a:path extrusionOk="0" fill="none" h="120000" w="120000">
                <a:moveTo>
                  <a:pt x="134842" y="50548"/>
                </a:moveTo>
                <a:lnTo>
                  <a:pt x="178297" y="48898"/>
                </a:lnTo>
                <a:lnTo>
                  <a:pt x="242534" y="48850"/>
                </a:lnTo>
                <a:lnTo>
                  <a:pt x="437500" y="46816"/>
                </a:lnTo>
              </a:path>
            </a:pathLst>
          </a:custGeom>
          <a:solidFill>
            <a:schemeClr val="accen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900">
                <a:solidFill>
                  <a:schemeClr val="lt1"/>
                </a:solidFill>
                <a:latin typeface="Century Gothic"/>
                <a:ea typeface="Century Gothic"/>
                <a:cs typeface="Century Gothic"/>
                <a:sym typeface="Century Gothic"/>
              </a:rPr>
              <a:t>Παράθυρο Παρουσίασης</a:t>
            </a:r>
            <a:endParaRPr sz="900">
              <a:solidFill>
                <a:schemeClr val="lt1"/>
              </a:solidFill>
              <a:latin typeface="Century Gothic"/>
              <a:ea typeface="Century Gothic"/>
              <a:cs typeface="Century Gothic"/>
              <a:sym typeface="Century Gothic"/>
            </a:endParaRPr>
          </a:p>
        </p:txBody>
      </p:sp>
      <p:sp>
        <p:nvSpPr>
          <p:cNvPr id="206" name="Google Shape;206;p26"/>
          <p:cNvSpPr/>
          <p:nvPr/>
        </p:nvSpPr>
        <p:spPr>
          <a:xfrm>
            <a:off x="1069650" y="2745587"/>
            <a:ext cx="873600" cy="612600"/>
          </a:xfrm>
          <a:custGeom>
            <a:rect b="b" l="l" r="r" t="t"/>
            <a:pathLst>
              <a:path extrusionOk="0" h="120000" w="120000">
                <a:moveTo>
                  <a:pt x="0" y="0"/>
                </a:moveTo>
                <a:lnTo>
                  <a:pt x="120000" y="0"/>
                </a:lnTo>
                <a:lnTo>
                  <a:pt x="120000" y="120000"/>
                </a:lnTo>
                <a:lnTo>
                  <a:pt x="0" y="120000"/>
                </a:lnTo>
                <a:close/>
              </a:path>
              <a:path extrusionOk="0" fill="none" h="120000" w="120000">
                <a:moveTo>
                  <a:pt x="139084" y="0"/>
                </a:moveTo>
                <a:close/>
                <a:lnTo>
                  <a:pt x="139084" y="120000"/>
                </a:lnTo>
              </a:path>
              <a:path extrusionOk="0" fill="none" h="120000" w="120000">
                <a:moveTo>
                  <a:pt x="139084" y="52897"/>
                </a:moveTo>
                <a:lnTo>
                  <a:pt x="186185" y="51031"/>
                </a:lnTo>
                <a:lnTo>
                  <a:pt x="186185" y="-75845"/>
                </a:lnTo>
                <a:lnTo>
                  <a:pt x="487112" y="-79576"/>
                </a:lnTo>
              </a:path>
            </a:pathLst>
          </a:custGeom>
          <a:solidFill>
            <a:schemeClr val="accen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1000">
                <a:solidFill>
                  <a:schemeClr val="lt1"/>
                </a:solidFill>
                <a:latin typeface="Century Gothic"/>
                <a:ea typeface="Century Gothic"/>
                <a:cs typeface="Century Gothic"/>
                <a:sym typeface="Century Gothic"/>
              </a:rPr>
              <a:t>Παράθυρο Κάμερας</a:t>
            </a:r>
            <a:endParaRPr sz="1000">
              <a:solidFill>
                <a:schemeClr val="lt1"/>
              </a:solidFill>
              <a:latin typeface="Century Gothic"/>
              <a:ea typeface="Century Gothic"/>
              <a:cs typeface="Century Gothic"/>
              <a:sym typeface="Century Gothic"/>
            </a:endParaRPr>
          </a:p>
        </p:txBody>
      </p:sp>
      <p:sp>
        <p:nvSpPr>
          <p:cNvPr id="207" name="Google Shape;207;p26"/>
          <p:cNvSpPr/>
          <p:nvPr/>
        </p:nvSpPr>
        <p:spPr>
          <a:xfrm>
            <a:off x="1069650" y="1933489"/>
            <a:ext cx="873600" cy="612600"/>
          </a:xfrm>
          <a:custGeom>
            <a:rect b="b" l="l" r="r" t="t"/>
            <a:pathLst>
              <a:path extrusionOk="0" h="120000" w="120000">
                <a:moveTo>
                  <a:pt x="0" y="0"/>
                </a:moveTo>
                <a:lnTo>
                  <a:pt x="120000" y="0"/>
                </a:lnTo>
                <a:lnTo>
                  <a:pt x="120000" y="120000"/>
                </a:lnTo>
                <a:lnTo>
                  <a:pt x="0" y="120000"/>
                </a:lnTo>
                <a:close/>
              </a:path>
              <a:path extrusionOk="0" fill="none" h="120000" w="120000">
                <a:moveTo>
                  <a:pt x="136466" y="0"/>
                </a:moveTo>
                <a:close/>
                <a:lnTo>
                  <a:pt x="136466" y="120000"/>
                </a:lnTo>
              </a:path>
              <a:path extrusionOk="0" fill="none" h="120000" w="120000">
                <a:moveTo>
                  <a:pt x="136466" y="53381"/>
                </a:moveTo>
                <a:lnTo>
                  <a:pt x="184822" y="53870"/>
                </a:lnTo>
                <a:lnTo>
                  <a:pt x="184822" y="23514"/>
                </a:lnTo>
                <a:lnTo>
                  <a:pt x="212352" y="23528"/>
                </a:lnTo>
              </a:path>
            </a:pathLst>
          </a:custGeom>
          <a:solidFill>
            <a:schemeClr val="accen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900">
                <a:solidFill>
                  <a:schemeClr val="lt1"/>
                </a:solidFill>
                <a:latin typeface="Century Gothic"/>
                <a:ea typeface="Century Gothic"/>
                <a:cs typeface="Century Gothic"/>
                <a:sym typeface="Century Gothic"/>
              </a:rPr>
              <a:t>Μπάρα πλοήγησης</a:t>
            </a:r>
            <a:endParaRPr sz="900">
              <a:solidFill>
                <a:schemeClr val="lt1"/>
              </a:solidFill>
              <a:latin typeface="Century Gothic"/>
              <a:ea typeface="Century Gothic"/>
              <a:cs typeface="Century Gothic"/>
              <a:sym typeface="Century Gothic"/>
            </a:endParaRPr>
          </a:p>
        </p:txBody>
      </p:sp>
      <p:sp>
        <p:nvSpPr>
          <p:cNvPr id="208" name="Google Shape;208;p26"/>
          <p:cNvSpPr/>
          <p:nvPr/>
        </p:nvSpPr>
        <p:spPr>
          <a:xfrm>
            <a:off x="10474122" y="4397391"/>
            <a:ext cx="973200" cy="612600"/>
          </a:xfrm>
          <a:custGeom>
            <a:rect b="b" l="l" r="r" t="t"/>
            <a:pathLst>
              <a:path extrusionOk="0" h="120000" w="120000">
                <a:moveTo>
                  <a:pt x="0" y="0"/>
                </a:moveTo>
                <a:lnTo>
                  <a:pt x="120000" y="0"/>
                </a:lnTo>
                <a:lnTo>
                  <a:pt x="120000" y="120000"/>
                </a:lnTo>
                <a:lnTo>
                  <a:pt x="0" y="120000"/>
                </a:lnTo>
                <a:close/>
              </a:path>
              <a:path extrusionOk="0" fill="none" h="120000" w="120000">
                <a:moveTo>
                  <a:pt x="-9245" y="0"/>
                </a:moveTo>
                <a:close/>
                <a:lnTo>
                  <a:pt x="-9245" y="120000"/>
                </a:lnTo>
              </a:path>
              <a:path extrusionOk="0" fill="none" h="120000" w="120000">
                <a:moveTo>
                  <a:pt x="-9245" y="54041"/>
                </a:moveTo>
                <a:lnTo>
                  <a:pt x="-22265" y="55166"/>
                </a:lnTo>
                <a:lnTo>
                  <a:pt x="-126415" y="53539"/>
                </a:lnTo>
                <a:lnTo>
                  <a:pt x="-144340" y="54451"/>
                </a:lnTo>
              </a:path>
            </a:pathLst>
          </a:custGeom>
          <a:solidFill>
            <a:schemeClr val="accen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800">
                <a:solidFill>
                  <a:schemeClr val="lt1"/>
                </a:solidFill>
                <a:latin typeface="Century Gothic"/>
                <a:ea typeface="Century Gothic"/>
                <a:cs typeface="Century Gothic"/>
                <a:sym typeface="Century Gothic"/>
              </a:rPr>
              <a:t>Παράθυρο Συνομιλίας και Συμμετεχόντων (επιγραμματικά)</a:t>
            </a:r>
            <a:endParaRPr sz="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2223154" y="966619"/>
            <a:ext cx="9603300" cy="1049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Gill Sans"/>
              <a:buNone/>
            </a:pPr>
            <a:r>
              <a:rPr lang="el-GR">
                <a:latin typeface="Century Gothic"/>
                <a:ea typeface="Century Gothic"/>
                <a:cs typeface="Century Gothic"/>
                <a:sym typeface="Century Gothic"/>
              </a:rPr>
              <a:t>ΔΙΑΔΙΚΑΣΙΑ ΑΝΑΠΤΥΞΗΣ ΕΦΑΡΜΟΓΗΣ</a:t>
            </a:r>
            <a:endParaRPr>
              <a:latin typeface="Century Gothic"/>
              <a:ea typeface="Century Gothic"/>
              <a:cs typeface="Century Gothic"/>
              <a:sym typeface="Century Gothic"/>
            </a:endParaRPr>
          </a:p>
        </p:txBody>
      </p:sp>
      <p:sp>
        <p:nvSpPr>
          <p:cNvPr id="214" name="Google Shape;214;p27"/>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fontScale="92500" lnSpcReduction="10000"/>
          </a:bodyPr>
          <a:lstStyle/>
          <a:p>
            <a:pPr indent="-219075" lvl="0" marL="228600" rtl="0" algn="l">
              <a:lnSpc>
                <a:spcPct val="120000"/>
              </a:lnSpc>
              <a:spcBef>
                <a:spcPts val="0"/>
              </a:spcBef>
              <a:spcAft>
                <a:spcPts val="0"/>
              </a:spcAft>
              <a:buSzPct val="100000"/>
              <a:buChar char="•"/>
            </a:pPr>
            <a:r>
              <a:rPr lang="el-GR">
                <a:latin typeface="Century Gothic"/>
                <a:ea typeface="Century Gothic"/>
                <a:cs typeface="Century Gothic"/>
                <a:sym typeface="Century Gothic"/>
              </a:rPr>
              <a:t>Όσον αφορά τον κώδικα:</a:t>
            </a:r>
            <a:endParaRPr/>
          </a:p>
          <a:p>
            <a:pPr indent="-220027" lvl="1" marL="685800" rtl="0" algn="l">
              <a:lnSpc>
                <a:spcPct val="120000"/>
              </a:lnSpc>
              <a:spcBef>
                <a:spcPts val="500"/>
              </a:spcBef>
              <a:spcAft>
                <a:spcPts val="0"/>
              </a:spcAft>
              <a:buSzPct val="100000"/>
              <a:buFont typeface="Courier New"/>
              <a:buChar char="o"/>
            </a:pPr>
            <a:r>
              <a:rPr lang="el-GR">
                <a:latin typeface="Century Gothic"/>
                <a:ea typeface="Century Gothic"/>
                <a:cs typeface="Century Gothic"/>
                <a:sym typeface="Century Gothic"/>
              </a:rPr>
              <a:t>Αφού εγκαταστάθηκε το Ionic, χρησιμοποιώντας τις εντολές ionic start και την επιλογή της εφαρμογής side menu και στη συνέχεια ionic serve τρέξαμε την εφαρμογή</a:t>
            </a:r>
            <a:endParaRPr>
              <a:latin typeface="Century Gothic"/>
              <a:ea typeface="Century Gothic"/>
              <a:cs typeface="Century Gothic"/>
              <a:sym typeface="Century Gothic"/>
            </a:endParaRPr>
          </a:p>
          <a:p>
            <a:pPr indent="-220027" lvl="1" marL="685800" rtl="0" algn="l">
              <a:lnSpc>
                <a:spcPct val="120000"/>
              </a:lnSpc>
              <a:spcBef>
                <a:spcPts val="500"/>
              </a:spcBef>
              <a:spcAft>
                <a:spcPts val="0"/>
              </a:spcAft>
              <a:buSzPct val="100000"/>
              <a:buFont typeface="Century Gothic"/>
              <a:buChar char="o"/>
            </a:pPr>
            <a:r>
              <a:rPr lang="el-GR">
                <a:latin typeface="Century Gothic"/>
                <a:ea typeface="Century Gothic"/>
                <a:cs typeface="Century Gothic"/>
                <a:sym typeface="Century Gothic"/>
              </a:rPr>
              <a:t>Προσαρμόσαμε τα UI Components τόσο στο μενού πλοήγησης όσο και στην κύρια σελίδα. </a:t>
            </a:r>
            <a:endParaRPr>
              <a:latin typeface="Century Gothic"/>
              <a:ea typeface="Century Gothic"/>
              <a:cs typeface="Century Gothic"/>
              <a:sym typeface="Century Gothic"/>
            </a:endParaRPr>
          </a:p>
          <a:p>
            <a:pPr indent="-220027" lvl="2" marL="1143000" rtl="0" algn="l">
              <a:lnSpc>
                <a:spcPct val="120000"/>
              </a:lnSpc>
              <a:spcBef>
                <a:spcPts val="500"/>
              </a:spcBef>
              <a:spcAft>
                <a:spcPts val="0"/>
              </a:spcAft>
              <a:buSzPct val="112500"/>
              <a:buFont typeface="Century Gothic"/>
              <a:buChar char="•"/>
            </a:pPr>
            <a:r>
              <a:rPr lang="el-GR">
                <a:latin typeface="Century Gothic"/>
                <a:ea typeface="Century Gothic"/>
                <a:cs typeface="Century Gothic"/>
                <a:sym typeface="Century Gothic"/>
              </a:rPr>
              <a:t>Προσθέσαμε βίντεο, διαφάνειες, παράθυρο συνομιλίας και πλαίσιο συμμετεχόντων.</a:t>
            </a:r>
            <a:endParaRPr>
              <a:latin typeface="Century Gothic"/>
              <a:ea typeface="Century Gothic"/>
              <a:cs typeface="Century Gothic"/>
              <a:sym typeface="Century Gothic"/>
            </a:endParaRPr>
          </a:p>
          <a:p>
            <a:pPr indent="-220027" lvl="2" marL="1143000" rtl="0" algn="l">
              <a:lnSpc>
                <a:spcPct val="120000"/>
              </a:lnSpc>
              <a:spcBef>
                <a:spcPts val="500"/>
              </a:spcBef>
              <a:spcAft>
                <a:spcPts val="0"/>
              </a:spcAft>
              <a:buSzPct val="112500"/>
              <a:buFont typeface="Century Gothic"/>
              <a:buChar char="•"/>
            </a:pPr>
            <a:r>
              <a:rPr lang="el-GR">
                <a:latin typeface="Century Gothic"/>
                <a:ea typeface="Century Gothic"/>
                <a:cs typeface="Century Gothic"/>
                <a:sym typeface="Century Gothic"/>
              </a:rPr>
              <a:t>Αφαιρέσαμε τα επιπλέον κουμπιά και τα labels του μενού</a:t>
            </a:r>
            <a:endParaRPr>
              <a:latin typeface="Century Gothic"/>
              <a:ea typeface="Century Gothic"/>
              <a:cs typeface="Century Gothic"/>
              <a:sym typeface="Century Gothic"/>
            </a:endParaRPr>
          </a:p>
          <a:p>
            <a:pPr indent="-220027" lvl="2" marL="1143000" rtl="0" algn="l">
              <a:spcBef>
                <a:spcPts val="1000"/>
              </a:spcBef>
              <a:spcAft>
                <a:spcPts val="0"/>
              </a:spcAft>
              <a:buSzPct val="112500"/>
              <a:buFont typeface="Century Gothic"/>
              <a:buChar char="•"/>
            </a:pPr>
            <a:r>
              <a:rPr lang="el-GR">
                <a:latin typeface="Century Gothic"/>
                <a:ea typeface="Century Gothic"/>
                <a:cs typeface="Century Gothic"/>
                <a:sym typeface="Century Gothic"/>
              </a:rPr>
              <a:t>Προσθέσαμε επίσης εικόνες που χρησιμοποιεί η εφαρμογή και το </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favicon στον φάκελο assets/img και assets/favicon αντίστοιχα</a:t>
            </a:r>
            <a:endParaRPr>
              <a:latin typeface="Century Gothic"/>
              <a:ea typeface="Century Gothic"/>
              <a:cs typeface="Century Gothic"/>
              <a:sym typeface="Century Gothic"/>
            </a:endParaRPr>
          </a:p>
          <a:p>
            <a:pPr indent="0" lvl="0" marL="0" rtl="0" algn="l">
              <a:lnSpc>
                <a:spcPct val="120000"/>
              </a:lnSpc>
              <a:spcBef>
                <a:spcPts val="500"/>
              </a:spcBef>
              <a:spcAft>
                <a:spcPts val="0"/>
              </a:spcAft>
              <a:buNone/>
            </a:pPr>
            <a:r>
              <a:t/>
            </a:r>
            <a:endParaRPr>
              <a:latin typeface="Century Gothic"/>
              <a:ea typeface="Century Gothic"/>
              <a:cs typeface="Century Gothic"/>
              <a:sym typeface="Century Gothic"/>
            </a:endParaRPr>
          </a:p>
        </p:txBody>
      </p:sp>
      <p:pic>
        <p:nvPicPr>
          <p:cNvPr id="215" name="Google Shape;215;p27"/>
          <p:cNvPicPr preferRelativeResize="0"/>
          <p:nvPr/>
        </p:nvPicPr>
        <p:blipFill>
          <a:blip r:embed="rId3">
            <a:alphaModFix/>
          </a:blip>
          <a:stretch>
            <a:fillRect/>
          </a:stretch>
        </p:blipFill>
        <p:spPr>
          <a:xfrm>
            <a:off x="8980363" y="4133763"/>
            <a:ext cx="2600325" cy="181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ill Sans"/>
              <a:buNone/>
            </a:pPr>
            <a:r>
              <a:rPr lang="el-GR" sz="4000">
                <a:latin typeface="Century Gothic"/>
                <a:ea typeface="Century Gothic"/>
                <a:cs typeface="Century Gothic"/>
                <a:sym typeface="Century Gothic"/>
              </a:rPr>
              <a:t>ΕΥΧΑΡΙΣΤΟΥΜΕ ΓΙΑ ΤΗΝ ΠΡΟΣΟΧΗ ΣΑΣ</a:t>
            </a:r>
            <a:endParaRPr sz="4000">
              <a:latin typeface="Century Gothic"/>
              <a:ea typeface="Century Gothic"/>
              <a:cs typeface="Century Gothic"/>
              <a:sym typeface="Century Gothic"/>
            </a:endParaRPr>
          </a:p>
        </p:txBody>
      </p:sp>
      <p:grpSp>
        <p:nvGrpSpPr>
          <p:cNvPr id="221" name="Google Shape;221;p28"/>
          <p:cNvGrpSpPr/>
          <p:nvPr/>
        </p:nvGrpSpPr>
        <p:grpSpPr>
          <a:xfrm>
            <a:off x="2417822" y="3689350"/>
            <a:ext cx="8636987" cy="1956616"/>
            <a:chOff x="42" y="158146"/>
            <a:chExt cx="8636987" cy="1956616"/>
          </a:xfrm>
        </p:grpSpPr>
        <p:sp>
          <p:nvSpPr>
            <p:cNvPr id="222" name="Google Shape;222;p28"/>
            <p:cNvSpPr/>
            <p:nvPr/>
          </p:nvSpPr>
          <p:spPr>
            <a:xfrm>
              <a:off x="42" y="158148"/>
              <a:ext cx="4035975" cy="1253893"/>
            </a:xfrm>
            <a:prstGeom prst="rect">
              <a:avLst/>
            </a:prstGeom>
            <a:solidFill>
              <a:srgbClr val="B71B42"/>
            </a:solidFill>
            <a:ln cap="flat" cmpd="sng" w="15875">
              <a:solidFill>
                <a:srgbClr val="B71B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txBox="1"/>
            <p:nvPr/>
          </p:nvSpPr>
          <p:spPr>
            <a:xfrm>
              <a:off x="42" y="158148"/>
              <a:ext cx="4035975" cy="1253893"/>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None/>
              </a:pPr>
              <a:r>
                <a:rPr lang="el-GR" sz="1600">
                  <a:solidFill>
                    <a:schemeClr val="lt1"/>
                  </a:solidFill>
                  <a:latin typeface="Century Gothic"/>
                  <a:ea typeface="Century Gothic"/>
                  <a:cs typeface="Century Gothic"/>
                  <a:sym typeface="Century Gothic"/>
                </a:rPr>
                <a:t>C-MEETINGS - COAL MEETINGS</a:t>
              </a:r>
              <a:endParaRPr sz="1600">
                <a:solidFill>
                  <a:schemeClr val="lt1"/>
                </a:solidFill>
                <a:latin typeface="Century Gothic"/>
                <a:ea typeface="Century Gothic"/>
                <a:cs typeface="Century Gothic"/>
                <a:sym typeface="Century Gothic"/>
              </a:endParaRPr>
            </a:p>
          </p:txBody>
        </p:sp>
        <p:sp>
          <p:nvSpPr>
            <p:cNvPr id="224" name="Google Shape;224;p28"/>
            <p:cNvSpPr/>
            <p:nvPr/>
          </p:nvSpPr>
          <p:spPr>
            <a:xfrm>
              <a:off x="42" y="1412042"/>
              <a:ext cx="4035975" cy="702720"/>
            </a:xfrm>
            <a:prstGeom prst="rect">
              <a:avLst/>
            </a:prstGeom>
            <a:solidFill>
              <a:srgbClr val="E5CBCD">
                <a:alpha val="89803"/>
              </a:srgbClr>
            </a:solidFill>
            <a:ln cap="flat" cmpd="sng" w="15875">
              <a:solidFill>
                <a:srgbClr val="E5CB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4601054" y="158148"/>
              <a:ext cx="4035975" cy="1253893"/>
            </a:xfrm>
            <a:prstGeom prst="rect">
              <a:avLst/>
            </a:prstGeom>
            <a:solidFill>
              <a:srgbClr val="B71B42"/>
            </a:solidFill>
            <a:ln cap="flat" cmpd="sng" w="15875">
              <a:solidFill>
                <a:srgbClr val="B71B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txBox="1"/>
            <p:nvPr/>
          </p:nvSpPr>
          <p:spPr>
            <a:xfrm>
              <a:off x="4601045" y="158146"/>
              <a:ext cx="4035900" cy="12540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None/>
              </a:pPr>
              <a:r>
                <a:rPr lang="el-GR" sz="1300">
                  <a:solidFill>
                    <a:schemeClr val="lt1"/>
                  </a:solidFill>
                  <a:latin typeface="Century Gothic"/>
                  <a:ea typeface="Century Gothic"/>
                  <a:cs typeface="Century Gothic"/>
                  <a:sym typeface="Century Gothic"/>
                </a:rPr>
                <a:t>ΟΜΑΔΑ:</a:t>
              </a:r>
              <a:br>
                <a:rPr lang="el-GR" sz="1300">
                  <a:solidFill>
                    <a:schemeClr val="lt1"/>
                  </a:solidFill>
                  <a:latin typeface="Century Gothic"/>
                  <a:ea typeface="Century Gothic"/>
                  <a:cs typeface="Century Gothic"/>
                  <a:sym typeface="Century Gothic"/>
                </a:rPr>
              </a:br>
              <a:r>
                <a:rPr lang="el-GR" sz="1300">
                  <a:solidFill>
                    <a:schemeClr val="lt1"/>
                  </a:solidFill>
                  <a:latin typeface="Century Gothic"/>
                  <a:ea typeface="Century Gothic"/>
                  <a:cs typeface="Century Gothic"/>
                  <a:sym typeface="Century Gothic"/>
                </a:rPr>
                <a:t>ΓΙΑΤΑΓΑΝΑ ΔΕΣΠΟΙΝΑ </a:t>
              </a:r>
              <a:r>
                <a:rPr b="1" lang="el-GR" sz="1300">
                  <a:solidFill>
                    <a:schemeClr val="lt1"/>
                  </a:solidFill>
                  <a:latin typeface="Century Gothic"/>
                  <a:ea typeface="Century Gothic"/>
                  <a:cs typeface="Century Gothic"/>
                  <a:sym typeface="Century Gothic"/>
                </a:rPr>
                <a:t>3305</a:t>
              </a:r>
              <a:br>
                <a:rPr lang="el-GR" sz="1300">
                  <a:solidFill>
                    <a:schemeClr val="lt1"/>
                  </a:solidFill>
                  <a:latin typeface="Century Gothic"/>
                  <a:ea typeface="Century Gothic"/>
                  <a:cs typeface="Century Gothic"/>
                  <a:sym typeface="Century Gothic"/>
                </a:rPr>
              </a:br>
              <a:r>
                <a:rPr lang="el-GR" sz="1300">
                  <a:solidFill>
                    <a:schemeClr val="lt1"/>
                  </a:solidFill>
                  <a:latin typeface="Century Gothic"/>
                  <a:ea typeface="Century Gothic"/>
                  <a:cs typeface="Century Gothic"/>
                  <a:sym typeface="Century Gothic"/>
                </a:rPr>
                <a:t>ΓΙΑΝΝΑΚΟΣ ΣΤΕΦΑΝΟΣ ΠΑΝΑΓΙΩΤΗΣ </a:t>
              </a:r>
              <a:r>
                <a:rPr b="1" lang="el-GR" sz="1300">
                  <a:solidFill>
                    <a:schemeClr val="lt1"/>
                  </a:solidFill>
                  <a:latin typeface="Century Gothic"/>
                  <a:ea typeface="Century Gothic"/>
                  <a:cs typeface="Century Gothic"/>
                  <a:sym typeface="Century Gothic"/>
                </a:rPr>
                <a:t>3568</a:t>
              </a:r>
              <a:br>
                <a:rPr lang="el-GR" sz="1300">
                  <a:solidFill>
                    <a:schemeClr val="lt1"/>
                  </a:solidFill>
                  <a:latin typeface="Century Gothic"/>
                  <a:ea typeface="Century Gothic"/>
                  <a:cs typeface="Century Gothic"/>
                  <a:sym typeface="Century Gothic"/>
                </a:rPr>
              </a:br>
              <a:r>
                <a:rPr lang="el-GR" sz="1300">
                  <a:solidFill>
                    <a:schemeClr val="lt1"/>
                  </a:solidFill>
                  <a:latin typeface="Century Gothic"/>
                  <a:ea typeface="Century Gothic"/>
                  <a:cs typeface="Century Gothic"/>
                  <a:sym typeface="Century Gothic"/>
                </a:rPr>
                <a:t>ΝΑΒΡΟΖΙΔΟΥ ΕΛΕΝΗ </a:t>
              </a:r>
              <a:r>
                <a:rPr b="1" lang="el-GR" sz="1300">
                  <a:solidFill>
                    <a:schemeClr val="lt1"/>
                  </a:solidFill>
                  <a:latin typeface="Century Gothic"/>
                  <a:ea typeface="Century Gothic"/>
                  <a:cs typeface="Century Gothic"/>
                  <a:sym typeface="Century Gothic"/>
                </a:rPr>
                <a:t>3628</a:t>
              </a:r>
              <a:br>
                <a:rPr lang="el-GR" sz="1300">
                  <a:solidFill>
                    <a:schemeClr val="lt1"/>
                  </a:solidFill>
                  <a:latin typeface="Century Gothic"/>
                  <a:ea typeface="Century Gothic"/>
                  <a:cs typeface="Century Gothic"/>
                  <a:sym typeface="Century Gothic"/>
                </a:rPr>
              </a:br>
              <a:r>
                <a:rPr lang="el-GR" sz="1300">
                  <a:solidFill>
                    <a:schemeClr val="lt1"/>
                  </a:solidFill>
                  <a:latin typeface="Century Gothic"/>
                  <a:ea typeface="Century Gothic"/>
                  <a:cs typeface="Century Gothic"/>
                  <a:sym typeface="Century Gothic"/>
                </a:rPr>
                <a:t>ΣΤΑΜΟΓΛΟΥ ΕΥΑΓΓΕΛΙΑ </a:t>
              </a:r>
              <a:r>
                <a:rPr b="1" lang="el-GR" sz="1300">
                  <a:solidFill>
                    <a:schemeClr val="lt1"/>
                  </a:solidFill>
                  <a:latin typeface="Century Gothic"/>
                  <a:ea typeface="Century Gothic"/>
                  <a:cs typeface="Century Gothic"/>
                  <a:sym typeface="Century Gothic"/>
                </a:rPr>
                <a:t>3591</a:t>
              </a:r>
              <a:endParaRPr sz="1300">
                <a:solidFill>
                  <a:schemeClr val="lt1"/>
                </a:solidFill>
                <a:latin typeface="Century Gothic"/>
                <a:ea typeface="Century Gothic"/>
                <a:cs typeface="Century Gothic"/>
                <a:sym typeface="Century Gothic"/>
              </a:endParaRPr>
            </a:p>
          </p:txBody>
        </p:sp>
        <p:sp>
          <p:nvSpPr>
            <p:cNvPr id="227" name="Google Shape;227;p28"/>
            <p:cNvSpPr/>
            <p:nvPr/>
          </p:nvSpPr>
          <p:spPr>
            <a:xfrm>
              <a:off x="4601054" y="1412042"/>
              <a:ext cx="4035975" cy="702720"/>
            </a:xfrm>
            <a:prstGeom prst="rect">
              <a:avLst/>
            </a:prstGeom>
            <a:solidFill>
              <a:srgbClr val="E5CBCD">
                <a:alpha val="89803"/>
              </a:srgbClr>
            </a:solidFill>
            <a:ln cap="flat" cmpd="sng" w="15875">
              <a:solidFill>
                <a:srgbClr val="E5CB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451579" y="804520"/>
            <a:ext cx="9603275" cy="57943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l-GR">
                <a:latin typeface="Century Gothic"/>
                <a:ea typeface="Century Gothic"/>
                <a:cs typeface="Century Gothic"/>
                <a:sym typeface="Century Gothic"/>
              </a:rPr>
              <a:t>ΕΡΩΤΗΜΑ 1</a:t>
            </a:r>
            <a:r>
              <a:rPr baseline="30000" lang="el-GR">
                <a:latin typeface="Century Gothic"/>
                <a:ea typeface="Century Gothic"/>
                <a:cs typeface="Century Gothic"/>
                <a:sym typeface="Century Gothic"/>
              </a:rPr>
              <a:t>Ο</a:t>
            </a:r>
            <a:br>
              <a:rPr lang="el-GR"/>
            </a:br>
            <a:endParaRPr/>
          </a:p>
        </p:txBody>
      </p:sp>
      <p:sp>
        <p:nvSpPr>
          <p:cNvPr id="107" name="Google Shape;107;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900"/>
              <a:buChar char="•"/>
            </a:pPr>
            <a:r>
              <a:rPr b="1" lang="el-GR" sz="1900">
                <a:latin typeface="Century Gothic"/>
                <a:ea typeface="Century Gothic"/>
                <a:cs typeface="Century Gothic"/>
                <a:sym typeface="Century Gothic"/>
              </a:rPr>
              <a:t>Α. Το smartphone σας; </a:t>
            </a:r>
            <a:endParaRPr/>
          </a:p>
          <a:p>
            <a:pPr indent="0" lvl="0" marL="0" rtl="0" algn="l">
              <a:lnSpc>
                <a:spcPct val="120000"/>
              </a:lnSpc>
              <a:spcBef>
                <a:spcPts val="1000"/>
              </a:spcBef>
              <a:spcAft>
                <a:spcPts val="0"/>
              </a:spcAft>
              <a:buSzPts val="1900"/>
              <a:buChar char="•"/>
            </a:pPr>
            <a:r>
              <a:rPr b="1" lang="el-GR" sz="1900">
                <a:latin typeface="Century Gothic"/>
                <a:ea typeface="Century Gothic"/>
                <a:cs typeface="Century Gothic"/>
                <a:sym typeface="Century Gothic"/>
              </a:rPr>
              <a:t>Β. Ο υπολογιστης που χρησιμοποιειτε για να κανετε τις εργασιες σας;</a:t>
            </a:r>
            <a:endParaRPr/>
          </a:p>
          <a:p>
            <a:pPr indent="0" lvl="0" marL="0" rtl="0" algn="l">
              <a:lnSpc>
                <a:spcPct val="120000"/>
              </a:lnSpc>
              <a:spcBef>
                <a:spcPts val="1000"/>
              </a:spcBef>
              <a:spcAft>
                <a:spcPts val="0"/>
              </a:spcAft>
              <a:buSzPts val="1900"/>
              <a:buChar char="•"/>
            </a:pPr>
            <a:r>
              <a:rPr b="1" lang="el-GR" sz="1900">
                <a:latin typeface="Century Gothic"/>
                <a:ea typeface="Century Gothic"/>
                <a:cs typeface="Century Gothic"/>
                <a:sym typeface="Century Gothic"/>
              </a:rPr>
              <a:t>Γ. Τι cameras (μοντέλο, ανάλυση κ.Λπ.) Διαθετουν οι συσκευες; </a:t>
            </a:r>
            <a:endParaRPr/>
          </a:p>
          <a:p>
            <a:pPr indent="-228600" lvl="1" marL="685800" rtl="0" algn="l">
              <a:lnSpc>
                <a:spcPct val="120000"/>
              </a:lnSpc>
              <a:spcBef>
                <a:spcPts val="500"/>
              </a:spcBef>
              <a:spcAft>
                <a:spcPts val="0"/>
              </a:spcAft>
              <a:buSzPts val="1800"/>
              <a:buFont typeface="Noto Sans Symbols"/>
              <a:buChar char="❑"/>
            </a:pPr>
            <a:r>
              <a:rPr lang="el-GR">
                <a:latin typeface="Century Gothic"/>
                <a:ea typeface="Century Gothic"/>
                <a:cs typeface="Century Gothic"/>
                <a:sym typeface="Century Gothic"/>
              </a:rPr>
              <a:t>Κάθε μέλος της ομάδας έλεγξε τα χαρακτηριστικά των συσκευών του ξεχωριστά.</a:t>
            </a:r>
            <a:endParaRPr/>
          </a:p>
          <a:p>
            <a:pPr indent="-228600" lvl="2" marL="1143000" rtl="0" algn="l">
              <a:lnSpc>
                <a:spcPct val="120000"/>
              </a:lnSpc>
              <a:spcBef>
                <a:spcPts val="500"/>
              </a:spcBef>
              <a:spcAft>
                <a:spcPts val="0"/>
              </a:spcAft>
              <a:buSzPts val="1600"/>
              <a:buFont typeface="Noto Sans Symbols"/>
              <a:buChar char="❑"/>
            </a:pPr>
            <a:r>
              <a:rPr lang="el-GR">
                <a:latin typeface="Century Gothic"/>
                <a:ea typeface="Century Gothic"/>
                <a:cs typeface="Century Gothic"/>
                <a:sym typeface="Century Gothic"/>
              </a:rPr>
              <a:t>Ο εντοπισμός του λειτουργικού συστήματος έγινε μέσα απο τις ρυθμίσεις των συσκευών όπου και αναφέρονται οι προδιαγραφές τους.</a:t>
            </a:r>
            <a:endParaRPr/>
          </a:p>
          <a:p>
            <a:pPr indent="-228600" lvl="2" marL="1143000" rtl="0" algn="l">
              <a:lnSpc>
                <a:spcPct val="120000"/>
              </a:lnSpc>
              <a:spcBef>
                <a:spcPts val="500"/>
              </a:spcBef>
              <a:spcAft>
                <a:spcPts val="0"/>
              </a:spcAft>
              <a:buSzPts val="1600"/>
              <a:buFont typeface="Noto Sans Symbols"/>
              <a:buChar char="❑"/>
            </a:pPr>
            <a:r>
              <a:rPr lang="el-GR">
                <a:latin typeface="Century Gothic"/>
                <a:ea typeface="Century Gothic"/>
                <a:cs typeface="Century Gothic"/>
                <a:sym typeface="Century Gothic"/>
              </a:rPr>
              <a:t>Για την εύρεση του μοντέλου και της ανάλυσης της κάμερας που διαθέτει κάθε συσκευή έγινε αναζήτηση του μοντέλου συσκευής στη (θεία) Google η οποία παρείχε αποτελέσματα που αναφέρουν τα τεχνικά χαρακτηριστικά.</a:t>
            </a:r>
            <a:endParaRPr>
              <a:latin typeface="Century Gothic"/>
              <a:ea typeface="Century Gothic"/>
              <a:cs typeface="Century Gothic"/>
              <a:sym typeface="Century Gothic"/>
            </a:endParaRPr>
          </a:p>
        </p:txBody>
      </p:sp>
      <p:sp>
        <p:nvSpPr>
          <p:cNvPr id="108" name="Google Shape;108;p14"/>
          <p:cNvSpPr txBox="1"/>
          <p:nvPr/>
        </p:nvSpPr>
        <p:spPr>
          <a:xfrm>
            <a:off x="1451579" y="1383958"/>
            <a:ext cx="42963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l-GR" sz="2400" u="none" cap="none" strike="noStrike">
                <a:solidFill>
                  <a:schemeClr val="dk1"/>
                </a:solidFill>
                <a:latin typeface="Century Gothic"/>
                <a:ea typeface="Century Gothic"/>
                <a:cs typeface="Century Gothic"/>
                <a:sym typeface="Century Gothic"/>
              </a:rPr>
              <a:t>T</a:t>
            </a:r>
            <a:r>
              <a:rPr b="1" lang="el-GR" sz="2400">
                <a:solidFill>
                  <a:schemeClr val="dk1"/>
                </a:solidFill>
                <a:latin typeface="Century Gothic"/>
                <a:ea typeface="Century Gothic"/>
                <a:cs typeface="Century Gothic"/>
                <a:sym typeface="Century Gothic"/>
              </a:rPr>
              <a:t>ί </a:t>
            </a:r>
            <a:r>
              <a:rPr b="1" i="0" lang="el-GR" sz="2400" u="none" cap="none" strike="noStrike">
                <a:solidFill>
                  <a:schemeClr val="dk1"/>
                </a:solidFill>
                <a:latin typeface="Century Gothic"/>
                <a:ea typeface="Century Gothic"/>
                <a:cs typeface="Century Gothic"/>
                <a:sym typeface="Century Gothic"/>
              </a:rPr>
              <a:t>λειτουργικό σύστημα έχει:</a:t>
            </a:r>
            <a:endParaRPr b="1" sz="24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1451579" y="804520"/>
            <a:ext cx="9603275" cy="57943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l-GR">
                <a:latin typeface="Century Gothic"/>
                <a:ea typeface="Century Gothic"/>
                <a:cs typeface="Century Gothic"/>
                <a:sym typeface="Century Gothic"/>
              </a:rPr>
              <a:t>ΕΡΩΤΗΜΑ 2</a:t>
            </a:r>
            <a:r>
              <a:rPr baseline="30000" lang="el-GR">
                <a:latin typeface="Century Gothic"/>
                <a:ea typeface="Century Gothic"/>
                <a:cs typeface="Century Gothic"/>
                <a:sym typeface="Century Gothic"/>
              </a:rPr>
              <a:t>Ο</a:t>
            </a:r>
            <a:br>
              <a:rPr lang="el-GR"/>
            </a:br>
            <a:endParaRPr/>
          </a:p>
        </p:txBody>
      </p:sp>
      <p:sp>
        <p:nvSpPr>
          <p:cNvPr id="114" name="Google Shape;114;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Noto Sans Symbols"/>
              <a:buChar char="❑"/>
            </a:pPr>
            <a:r>
              <a:rPr lang="el-GR">
                <a:latin typeface="Century Gothic"/>
                <a:ea typeface="Century Gothic"/>
                <a:cs typeface="Century Gothic"/>
                <a:sym typeface="Century Gothic"/>
              </a:rPr>
              <a:t> Η ομάδα μας απάντησε το συγκεκριμένο ερώτημα εμπειρικά.</a:t>
            </a:r>
            <a:br>
              <a:rPr lang="el-GR">
                <a:latin typeface="Century Gothic"/>
                <a:ea typeface="Century Gothic"/>
                <a:cs typeface="Century Gothic"/>
                <a:sym typeface="Century Gothic"/>
              </a:rPr>
            </a:br>
            <a:r>
              <a:rPr lang="el-GR">
                <a:latin typeface="Century Gothic"/>
                <a:ea typeface="Century Gothic"/>
                <a:cs typeface="Century Gothic"/>
                <a:sym typeface="Century Gothic"/>
              </a:rPr>
              <a:t>Κανένα μέλος δεν ήταν εξοικειωμένο με την συγκεκριμένη τεχνολογία έτσι απεθυνθήκαμε τόσο σε βίντεο που εξηγούν τη χρήση του ionic για την ανάπτυξη λογισμικού με ionic, όσο και στο documentation του ionic framework. </a:t>
            </a:r>
            <a:endParaRPr>
              <a:latin typeface="Century Gothic"/>
              <a:ea typeface="Century Gothic"/>
              <a:cs typeface="Century Gothic"/>
              <a:sym typeface="Century Gothic"/>
            </a:endParaRPr>
          </a:p>
        </p:txBody>
      </p:sp>
      <p:sp>
        <p:nvSpPr>
          <p:cNvPr id="115" name="Google Shape;115;p15"/>
          <p:cNvSpPr txBox="1"/>
          <p:nvPr/>
        </p:nvSpPr>
        <p:spPr>
          <a:xfrm>
            <a:off x="1281815" y="1193955"/>
            <a:ext cx="1041342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l-GR" sz="1600">
                <a:solidFill>
                  <a:schemeClr val="dk1"/>
                </a:solidFill>
                <a:latin typeface="Century Gothic"/>
                <a:ea typeface="Century Gothic"/>
                <a:cs typeface="Century Gothic"/>
                <a:sym typeface="Century Gothic"/>
              </a:rPr>
              <a:t>Μπορείτε να εγκαταστήσετε το ionic στη φορητή συσκευή σας; Έχει διαφορά το"εγκαθιστώ το ionic στο</a:t>
            </a:r>
            <a:endParaRPr/>
          </a:p>
          <a:p>
            <a:pPr indent="0" lvl="0" marL="0" marR="0" rtl="0" algn="l">
              <a:spcBef>
                <a:spcPts val="0"/>
              </a:spcBef>
              <a:spcAft>
                <a:spcPts val="0"/>
              </a:spcAft>
              <a:buNone/>
            </a:pPr>
            <a:r>
              <a:rPr b="1" lang="el-GR" sz="1600">
                <a:solidFill>
                  <a:schemeClr val="dk1"/>
                </a:solidFill>
                <a:latin typeface="Century Gothic"/>
                <a:ea typeface="Century Gothic"/>
                <a:cs typeface="Century Gothic"/>
                <a:sym typeface="Century Gothic"/>
              </a:rPr>
              <a:t> κινητό μου ή στην ταμπλέτα μου" από το "τρέχω μία εφαρμογή μεionic στη φορητή μου συσκευή"; </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l-GR">
                <a:latin typeface="Century Gothic"/>
                <a:ea typeface="Century Gothic"/>
                <a:cs typeface="Century Gothic"/>
                <a:sym typeface="Century Gothic"/>
              </a:rPr>
              <a:t>ΕΡΩΤΗΜΑ 3</a:t>
            </a:r>
            <a:r>
              <a:rPr baseline="30000" lang="el-GR">
                <a:latin typeface="Century Gothic"/>
                <a:ea typeface="Century Gothic"/>
                <a:cs typeface="Century Gothic"/>
                <a:sym typeface="Century Gothic"/>
              </a:rPr>
              <a:t>Ο</a:t>
            </a:r>
            <a:r>
              <a:rPr lang="el-GR">
                <a:latin typeface="Century Gothic"/>
                <a:ea typeface="Century Gothic"/>
                <a:cs typeface="Century Gothic"/>
                <a:sym typeface="Century Gothic"/>
              </a:rPr>
              <a:t> – ΑΝΑΠΤΥΞΗ ΚΩΔΙΚΑ</a:t>
            </a:r>
            <a:endParaRPr>
              <a:latin typeface="Century Gothic"/>
              <a:ea typeface="Century Gothic"/>
              <a:cs typeface="Century Gothic"/>
              <a:sym typeface="Century Gothic"/>
            </a:endParaRPr>
          </a:p>
        </p:txBody>
      </p:sp>
      <p:sp>
        <p:nvSpPr>
          <p:cNvPr id="121" name="Google Shape;121;p1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l-GR"/>
              <a:t>C-MEETINGS - COAL MEETINGS</a:t>
            </a:r>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454239" y="1756130"/>
            <a:ext cx="8643300" cy="1887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l-GR" sz="3700">
                <a:latin typeface="Century Gothic"/>
                <a:ea typeface="Century Gothic"/>
                <a:cs typeface="Century Gothic"/>
                <a:sym typeface="Century Gothic"/>
              </a:rPr>
              <a:t>Main Project - HTML </a:t>
            </a:r>
            <a:endParaRPr sz="3700">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3600"/>
              <a:buFont typeface="Gill Sans"/>
              <a:buNone/>
            </a:pPr>
            <a:r>
              <a:rPr lang="el-GR" sz="3100">
                <a:latin typeface="Century Gothic"/>
                <a:ea typeface="Century Gothic"/>
                <a:cs typeface="Century Gothic"/>
                <a:sym typeface="Century Gothic"/>
              </a:rPr>
              <a:t>(using Ionic-Angular)</a:t>
            </a:r>
            <a:endParaRPr sz="3100">
              <a:latin typeface="Century Gothic"/>
              <a:ea typeface="Century Gothic"/>
              <a:cs typeface="Century Gothic"/>
              <a:sym typeface="Century Gothic"/>
            </a:endParaRPr>
          </a:p>
        </p:txBody>
      </p:sp>
      <p:sp>
        <p:nvSpPr>
          <p:cNvPr id="127" name="Google Shape;127;p17"/>
          <p:cNvSpPr txBox="1"/>
          <p:nvPr>
            <p:ph idx="1" type="body"/>
          </p:nvPr>
        </p:nvSpPr>
        <p:spPr>
          <a:xfrm>
            <a:off x="1454239" y="3806195"/>
            <a:ext cx="8630400" cy="1012800"/>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l-GR"/>
              <a:t>C-MEETINGS - COAL MEETINGS</a:t>
            </a:r>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3615400" y="1055591"/>
            <a:ext cx="5718000" cy="802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2000"/>
              <a:buFont typeface="Arial"/>
              <a:buNone/>
            </a:pPr>
            <a:r>
              <a:rPr lang="el-GR" sz="2000">
                <a:solidFill>
                  <a:srgbClr val="C00000"/>
                </a:solidFill>
                <a:latin typeface="Gill Sans"/>
                <a:ea typeface="Gill Sans"/>
                <a:cs typeface="Gill Sans"/>
                <a:sym typeface="Gill Sans"/>
              </a:rPr>
              <a:t>PORTABLE DEVICE VIEW (MOBILE AND TABLET)</a:t>
            </a:r>
            <a:endParaRPr sz="1500"/>
          </a:p>
        </p:txBody>
      </p:sp>
      <p:pic>
        <p:nvPicPr>
          <p:cNvPr id="133" name="Google Shape;133;p18"/>
          <p:cNvPicPr preferRelativeResize="0"/>
          <p:nvPr/>
        </p:nvPicPr>
        <p:blipFill rotWithShape="1">
          <a:blip r:embed="rId3">
            <a:alphaModFix/>
          </a:blip>
          <a:srcRect b="0" l="0" r="0" t="0"/>
          <a:stretch/>
        </p:blipFill>
        <p:spPr>
          <a:xfrm>
            <a:off x="288094" y="1989090"/>
            <a:ext cx="2080229" cy="3790763"/>
          </a:xfrm>
          <a:prstGeom prst="rect">
            <a:avLst/>
          </a:prstGeom>
          <a:noFill/>
          <a:ln>
            <a:noFill/>
          </a:ln>
        </p:spPr>
      </p:pic>
      <p:pic>
        <p:nvPicPr>
          <p:cNvPr id="134" name="Google Shape;134;p18"/>
          <p:cNvPicPr preferRelativeResize="0"/>
          <p:nvPr/>
        </p:nvPicPr>
        <p:blipFill rotWithShape="1">
          <a:blip r:embed="rId4">
            <a:alphaModFix/>
          </a:blip>
          <a:srcRect b="0" l="0" r="0" t="0"/>
          <a:stretch/>
        </p:blipFill>
        <p:spPr>
          <a:xfrm>
            <a:off x="2368324" y="1989090"/>
            <a:ext cx="1724730" cy="3790764"/>
          </a:xfrm>
          <a:prstGeom prst="rect">
            <a:avLst/>
          </a:prstGeom>
          <a:noFill/>
          <a:ln>
            <a:noFill/>
          </a:ln>
        </p:spPr>
      </p:pic>
      <p:pic>
        <p:nvPicPr>
          <p:cNvPr id="135" name="Google Shape;135;p18"/>
          <p:cNvPicPr preferRelativeResize="0"/>
          <p:nvPr/>
        </p:nvPicPr>
        <p:blipFill rotWithShape="1">
          <a:blip r:embed="rId5">
            <a:alphaModFix/>
          </a:blip>
          <a:srcRect b="0" l="0" r="0" t="0"/>
          <a:stretch/>
        </p:blipFill>
        <p:spPr>
          <a:xfrm>
            <a:off x="4056738" y="1985986"/>
            <a:ext cx="1722659" cy="3816423"/>
          </a:xfrm>
          <a:prstGeom prst="rect">
            <a:avLst/>
          </a:prstGeom>
          <a:noFill/>
          <a:ln>
            <a:noFill/>
          </a:ln>
        </p:spPr>
      </p:pic>
      <p:pic>
        <p:nvPicPr>
          <p:cNvPr id="136" name="Google Shape;136;p18"/>
          <p:cNvPicPr preferRelativeResize="0"/>
          <p:nvPr/>
        </p:nvPicPr>
        <p:blipFill rotWithShape="1">
          <a:blip r:embed="rId6">
            <a:alphaModFix/>
          </a:blip>
          <a:srcRect b="0" l="0" r="0" t="0"/>
          <a:stretch/>
        </p:blipFill>
        <p:spPr>
          <a:xfrm>
            <a:off x="6448395" y="1985986"/>
            <a:ext cx="2867280" cy="3836573"/>
          </a:xfrm>
          <a:prstGeom prst="rect">
            <a:avLst/>
          </a:prstGeom>
          <a:noFill/>
          <a:ln>
            <a:noFill/>
          </a:ln>
        </p:spPr>
      </p:pic>
      <p:pic>
        <p:nvPicPr>
          <p:cNvPr id="137" name="Google Shape;137;p18"/>
          <p:cNvPicPr preferRelativeResize="0"/>
          <p:nvPr/>
        </p:nvPicPr>
        <p:blipFill rotWithShape="1">
          <a:blip r:embed="rId7">
            <a:alphaModFix/>
          </a:blip>
          <a:srcRect b="0" l="0" r="0" t="0"/>
          <a:stretch/>
        </p:blipFill>
        <p:spPr>
          <a:xfrm>
            <a:off x="9315676" y="1985986"/>
            <a:ext cx="2688494" cy="38379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idx="1" type="body"/>
          </p:nvPr>
        </p:nvSpPr>
        <p:spPr>
          <a:xfrm>
            <a:off x="4903313" y="1"/>
            <a:ext cx="4645200" cy="498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300"/>
              <a:buNone/>
            </a:pPr>
            <a:r>
              <a:rPr lang="el-GR"/>
              <a:t>COMPUTER VIEW</a:t>
            </a:r>
            <a:endParaRPr/>
          </a:p>
        </p:txBody>
      </p:sp>
      <p:sp>
        <p:nvSpPr>
          <p:cNvPr id="143" name="Google Shape;143;p19"/>
          <p:cNvSpPr txBox="1"/>
          <p:nvPr>
            <p:ph idx="2" type="body"/>
          </p:nvPr>
        </p:nvSpPr>
        <p:spPr>
          <a:xfrm>
            <a:off x="1929588" y="3765692"/>
            <a:ext cx="6193500" cy="3525900"/>
          </a:xfrm>
          <a:prstGeom prst="rect">
            <a:avLst/>
          </a:prstGeom>
          <a:noFill/>
          <a:ln>
            <a:noFill/>
          </a:ln>
        </p:spPr>
        <p:txBody>
          <a:bodyPr anchorCtr="0" anchor="t" bIns="45700" lIns="91425" spcFirstLastPara="1" rIns="91425" wrap="square" tIns="45700">
            <a:normAutofit/>
          </a:bodyPr>
          <a:lstStyle/>
          <a:p>
            <a:pPr indent="-101600" lvl="0" marL="241300" rtl="0" algn="l">
              <a:lnSpc>
                <a:spcPct val="120000"/>
              </a:lnSpc>
              <a:spcBef>
                <a:spcPts val="0"/>
              </a:spcBef>
              <a:spcAft>
                <a:spcPts val="0"/>
              </a:spcAft>
              <a:buSzPts val="2000"/>
              <a:buNone/>
            </a:pPr>
            <a:r>
              <a:t/>
            </a:r>
            <a:endParaRPr/>
          </a:p>
        </p:txBody>
      </p:sp>
      <p:pic>
        <p:nvPicPr>
          <p:cNvPr id="144" name="Google Shape;144;p19"/>
          <p:cNvPicPr preferRelativeResize="0"/>
          <p:nvPr/>
        </p:nvPicPr>
        <p:blipFill rotWithShape="1">
          <a:blip r:embed="rId3">
            <a:alphaModFix/>
          </a:blip>
          <a:srcRect b="0" l="0" r="0" t="0"/>
          <a:stretch/>
        </p:blipFill>
        <p:spPr>
          <a:xfrm>
            <a:off x="1295167" y="4694567"/>
            <a:ext cx="9916098" cy="1337654"/>
          </a:xfrm>
          <a:prstGeom prst="rect">
            <a:avLst/>
          </a:prstGeom>
          <a:noFill/>
          <a:ln>
            <a:noFill/>
          </a:ln>
        </p:spPr>
      </p:pic>
      <p:pic>
        <p:nvPicPr>
          <p:cNvPr id="145" name="Google Shape;145;p19"/>
          <p:cNvPicPr preferRelativeResize="0"/>
          <p:nvPr/>
        </p:nvPicPr>
        <p:blipFill rotWithShape="1">
          <a:blip r:embed="rId4">
            <a:alphaModFix/>
          </a:blip>
          <a:srcRect b="0" l="0" r="0" t="0"/>
          <a:stretch/>
        </p:blipFill>
        <p:spPr>
          <a:xfrm>
            <a:off x="1295167" y="579438"/>
            <a:ext cx="9916099" cy="41151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0"/>
          <p:cNvPicPr preferRelativeResize="0"/>
          <p:nvPr/>
        </p:nvPicPr>
        <p:blipFill rotWithShape="1">
          <a:blip r:embed="rId3">
            <a:alphaModFix/>
          </a:blip>
          <a:srcRect b="0" l="0" r="0" t="0"/>
          <a:stretch/>
        </p:blipFill>
        <p:spPr>
          <a:xfrm>
            <a:off x="1295167" y="5003853"/>
            <a:ext cx="9916098" cy="1337654"/>
          </a:xfrm>
          <a:prstGeom prst="rect">
            <a:avLst/>
          </a:prstGeom>
          <a:noFill/>
          <a:ln>
            <a:noFill/>
          </a:ln>
        </p:spPr>
      </p:pic>
      <p:pic>
        <p:nvPicPr>
          <p:cNvPr id="151" name="Google Shape;151;p20"/>
          <p:cNvPicPr preferRelativeResize="0"/>
          <p:nvPr/>
        </p:nvPicPr>
        <p:blipFill rotWithShape="1">
          <a:blip r:embed="rId4">
            <a:alphaModFix/>
          </a:blip>
          <a:srcRect b="0" l="0" r="0" t="0"/>
          <a:stretch/>
        </p:blipFill>
        <p:spPr>
          <a:xfrm>
            <a:off x="1928761" y="2005399"/>
            <a:ext cx="8648927" cy="3589275"/>
          </a:xfrm>
          <a:prstGeom prst="rect">
            <a:avLst/>
          </a:prstGeom>
          <a:noFill/>
          <a:ln>
            <a:noFill/>
          </a:ln>
        </p:spPr>
      </p:pic>
      <p:sp>
        <p:nvSpPr>
          <p:cNvPr id="152" name="Google Shape;152;p20"/>
          <p:cNvSpPr txBox="1"/>
          <p:nvPr>
            <p:ph type="title"/>
          </p:nvPr>
        </p:nvSpPr>
        <p:spPr>
          <a:xfrm>
            <a:off x="1451579" y="0"/>
            <a:ext cx="9603300" cy="579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br>
              <a:rPr lang="el-GR"/>
            </a:br>
            <a:endParaRPr/>
          </a:p>
        </p:txBody>
      </p:sp>
      <p:sp>
        <p:nvSpPr>
          <p:cNvPr id="153" name="Google Shape;153;p20"/>
          <p:cNvSpPr/>
          <p:nvPr/>
        </p:nvSpPr>
        <p:spPr>
          <a:xfrm>
            <a:off x="300875" y="1931875"/>
            <a:ext cx="973200" cy="612900"/>
          </a:xfrm>
          <a:custGeom>
            <a:rect b="b" l="l" r="r" t="t"/>
            <a:pathLst>
              <a:path extrusionOk="0" h="120000" w="120000">
                <a:moveTo>
                  <a:pt x="0" y="0"/>
                </a:moveTo>
                <a:lnTo>
                  <a:pt x="120000" y="0"/>
                </a:lnTo>
                <a:lnTo>
                  <a:pt x="120000" y="120000"/>
                </a:lnTo>
                <a:lnTo>
                  <a:pt x="0" y="120000"/>
                </a:lnTo>
                <a:close/>
              </a:path>
              <a:path extrusionOk="0" fill="none" h="120000" w="120000">
                <a:moveTo>
                  <a:pt x="128852" y="0"/>
                </a:moveTo>
                <a:close/>
                <a:lnTo>
                  <a:pt x="128852" y="120000"/>
                </a:lnTo>
              </a:path>
              <a:path extrusionOk="0" fill="none" h="120000" w="120000">
                <a:moveTo>
                  <a:pt x="128852" y="49412"/>
                </a:moveTo>
                <a:lnTo>
                  <a:pt x="178297" y="48898"/>
                </a:lnTo>
                <a:lnTo>
                  <a:pt x="242534" y="48850"/>
                </a:lnTo>
                <a:lnTo>
                  <a:pt x="276433" y="49086"/>
                </a:lnTo>
              </a:path>
            </a:pathLst>
          </a:cu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1100">
                <a:solidFill>
                  <a:schemeClr val="lt1"/>
                </a:solidFill>
                <a:latin typeface="Century Gothic"/>
                <a:ea typeface="Century Gothic"/>
                <a:cs typeface="Century Gothic"/>
                <a:sym typeface="Century Gothic"/>
              </a:rPr>
              <a:t>Παράθυρο Κάμερας</a:t>
            </a:r>
            <a:endParaRPr sz="1500"/>
          </a:p>
        </p:txBody>
      </p:sp>
      <p:sp>
        <p:nvSpPr>
          <p:cNvPr id="154" name="Google Shape;154;p20"/>
          <p:cNvSpPr/>
          <p:nvPr/>
        </p:nvSpPr>
        <p:spPr>
          <a:xfrm>
            <a:off x="227949" y="3043567"/>
            <a:ext cx="1046100" cy="612900"/>
          </a:xfrm>
          <a:custGeom>
            <a:rect b="b" l="l" r="r" t="t"/>
            <a:pathLst>
              <a:path extrusionOk="0" h="120000" w="120000">
                <a:moveTo>
                  <a:pt x="0" y="0"/>
                </a:moveTo>
                <a:lnTo>
                  <a:pt x="120000" y="0"/>
                </a:lnTo>
                <a:lnTo>
                  <a:pt x="120000" y="120000"/>
                </a:lnTo>
                <a:lnTo>
                  <a:pt x="0" y="120000"/>
                </a:lnTo>
                <a:close/>
              </a:path>
              <a:path extrusionOk="0" fill="none" h="120000" w="120000">
                <a:moveTo>
                  <a:pt x="128852" y="0"/>
                </a:moveTo>
                <a:close/>
                <a:lnTo>
                  <a:pt x="128852" y="120000"/>
                </a:lnTo>
              </a:path>
              <a:path extrusionOk="0" fill="none" h="120000" w="120000">
                <a:moveTo>
                  <a:pt x="128852" y="49412"/>
                </a:moveTo>
                <a:lnTo>
                  <a:pt x="178297" y="48898"/>
                </a:lnTo>
                <a:lnTo>
                  <a:pt x="242534" y="48850"/>
                </a:lnTo>
                <a:lnTo>
                  <a:pt x="290006" y="48403"/>
                </a:lnTo>
              </a:path>
            </a:pathLst>
          </a:cu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900">
                <a:solidFill>
                  <a:schemeClr val="lt1"/>
                </a:solidFill>
                <a:latin typeface="Century Gothic"/>
                <a:ea typeface="Century Gothic"/>
                <a:cs typeface="Century Gothic"/>
                <a:sym typeface="Century Gothic"/>
              </a:rPr>
              <a:t>Παράθυρο Παρουσίασης</a:t>
            </a:r>
            <a:endParaRPr sz="1500"/>
          </a:p>
        </p:txBody>
      </p:sp>
      <p:sp>
        <p:nvSpPr>
          <p:cNvPr id="155" name="Google Shape;155;p20"/>
          <p:cNvSpPr/>
          <p:nvPr/>
        </p:nvSpPr>
        <p:spPr>
          <a:xfrm>
            <a:off x="235052" y="716392"/>
            <a:ext cx="873600" cy="612900"/>
          </a:xfrm>
          <a:custGeom>
            <a:rect b="b" l="l" r="r" t="t"/>
            <a:pathLst>
              <a:path extrusionOk="0" h="120000" w="120000">
                <a:moveTo>
                  <a:pt x="0" y="0"/>
                </a:moveTo>
                <a:lnTo>
                  <a:pt x="120000" y="0"/>
                </a:lnTo>
                <a:lnTo>
                  <a:pt x="120000" y="120000"/>
                </a:lnTo>
                <a:lnTo>
                  <a:pt x="0" y="120000"/>
                </a:lnTo>
                <a:close/>
              </a:path>
              <a:path extrusionOk="0" fill="none" h="120000" w="120000">
                <a:moveTo>
                  <a:pt x="128852" y="0"/>
                </a:moveTo>
                <a:close/>
                <a:lnTo>
                  <a:pt x="128852" y="120000"/>
                </a:lnTo>
              </a:path>
              <a:path extrusionOk="0" fill="none" h="120000" w="120000">
                <a:moveTo>
                  <a:pt x="128852" y="49412"/>
                </a:moveTo>
                <a:lnTo>
                  <a:pt x="139589" y="48898"/>
                </a:lnTo>
                <a:lnTo>
                  <a:pt x="139840" y="7170"/>
                </a:lnTo>
                <a:lnTo>
                  <a:pt x="152555" y="6725"/>
                </a:lnTo>
              </a:path>
            </a:pathLst>
          </a:cu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900">
                <a:solidFill>
                  <a:schemeClr val="lt1"/>
                </a:solidFill>
                <a:latin typeface="Century Gothic"/>
                <a:ea typeface="Century Gothic"/>
                <a:cs typeface="Century Gothic"/>
                <a:sym typeface="Century Gothic"/>
              </a:rPr>
              <a:t>Μπάρα πλοήγησης</a:t>
            </a:r>
            <a:endParaRPr sz="1500"/>
          </a:p>
        </p:txBody>
      </p:sp>
      <p:sp>
        <p:nvSpPr>
          <p:cNvPr id="156" name="Google Shape;156;p20"/>
          <p:cNvSpPr/>
          <p:nvPr/>
        </p:nvSpPr>
        <p:spPr>
          <a:xfrm>
            <a:off x="93754" y="4831521"/>
            <a:ext cx="1201500" cy="612900"/>
          </a:xfrm>
          <a:custGeom>
            <a:rect b="b" l="l" r="r" t="t"/>
            <a:pathLst>
              <a:path extrusionOk="0" h="120000" w="120000">
                <a:moveTo>
                  <a:pt x="0" y="0"/>
                </a:moveTo>
                <a:lnTo>
                  <a:pt x="120000" y="0"/>
                </a:lnTo>
                <a:lnTo>
                  <a:pt x="120000" y="120000"/>
                </a:lnTo>
                <a:lnTo>
                  <a:pt x="0" y="120000"/>
                </a:lnTo>
                <a:close/>
              </a:path>
              <a:path extrusionOk="0" fill="none" h="120000" w="120000">
                <a:moveTo>
                  <a:pt x="128852" y="0"/>
                </a:moveTo>
                <a:close/>
                <a:lnTo>
                  <a:pt x="128852" y="120000"/>
                </a:lnTo>
              </a:path>
              <a:path extrusionOk="0" fill="none" h="120000" w="120000">
                <a:moveTo>
                  <a:pt x="128852" y="49412"/>
                </a:moveTo>
                <a:lnTo>
                  <a:pt x="178297" y="48898"/>
                </a:lnTo>
                <a:lnTo>
                  <a:pt x="211530" y="48850"/>
                </a:lnTo>
                <a:lnTo>
                  <a:pt x="222424" y="48403"/>
                </a:lnTo>
              </a:path>
            </a:pathLst>
          </a:cu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1100">
                <a:solidFill>
                  <a:schemeClr val="lt1"/>
                </a:solidFill>
                <a:latin typeface="Century Gothic"/>
                <a:ea typeface="Century Gothic"/>
                <a:cs typeface="Century Gothic"/>
                <a:sym typeface="Century Gothic"/>
              </a:rPr>
              <a:t>Παράθυρο</a:t>
            </a:r>
            <a:br>
              <a:rPr lang="el-GR" sz="1100">
                <a:solidFill>
                  <a:schemeClr val="lt1"/>
                </a:solidFill>
                <a:latin typeface="Century Gothic"/>
                <a:ea typeface="Century Gothic"/>
                <a:cs typeface="Century Gothic"/>
                <a:sym typeface="Century Gothic"/>
              </a:rPr>
            </a:br>
            <a:r>
              <a:rPr lang="el-GR" sz="1100">
                <a:solidFill>
                  <a:schemeClr val="lt1"/>
                </a:solidFill>
                <a:latin typeface="Century Gothic"/>
                <a:ea typeface="Century Gothic"/>
                <a:cs typeface="Century Gothic"/>
                <a:sym typeface="Century Gothic"/>
              </a:rPr>
              <a:t>Συμμετεχόντων</a:t>
            </a:r>
            <a:endParaRPr sz="1500"/>
          </a:p>
        </p:txBody>
      </p:sp>
      <p:sp>
        <p:nvSpPr>
          <p:cNvPr id="157" name="Google Shape;157;p20"/>
          <p:cNvSpPr/>
          <p:nvPr/>
        </p:nvSpPr>
        <p:spPr>
          <a:xfrm>
            <a:off x="11054854" y="1718031"/>
            <a:ext cx="973200" cy="612900"/>
          </a:xfrm>
          <a:custGeom>
            <a:rect b="b" l="l" r="r" t="t"/>
            <a:pathLst>
              <a:path extrusionOk="0" h="120000" w="120000">
                <a:moveTo>
                  <a:pt x="0" y="0"/>
                </a:moveTo>
                <a:lnTo>
                  <a:pt x="120000" y="0"/>
                </a:lnTo>
                <a:lnTo>
                  <a:pt x="120000" y="120000"/>
                </a:lnTo>
                <a:lnTo>
                  <a:pt x="0" y="120000"/>
                </a:lnTo>
                <a:close/>
              </a:path>
              <a:path extrusionOk="0" fill="none" h="120000" w="120000">
                <a:moveTo>
                  <a:pt x="-9245" y="0"/>
                </a:moveTo>
                <a:close/>
                <a:lnTo>
                  <a:pt x="-9245" y="120000"/>
                </a:lnTo>
              </a:path>
              <a:path extrusionOk="0" fill="none" h="120000" w="120000">
                <a:moveTo>
                  <a:pt x="-9245" y="54041"/>
                </a:moveTo>
                <a:lnTo>
                  <a:pt x="-22265" y="55166"/>
                </a:lnTo>
                <a:lnTo>
                  <a:pt x="-126415" y="53539"/>
                </a:lnTo>
                <a:lnTo>
                  <a:pt x="-144340" y="54451"/>
                </a:lnTo>
              </a:path>
            </a:pathLst>
          </a:cu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l-GR" sz="800">
                <a:solidFill>
                  <a:schemeClr val="lt1"/>
                </a:solidFill>
                <a:latin typeface="Century Gothic"/>
                <a:ea typeface="Century Gothic"/>
                <a:cs typeface="Century Gothic"/>
                <a:sym typeface="Century Gothic"/>
              </a:rPr>
              <a:t>Παράθυρο Συνομιλίας και Συμμετεχόντων (επιγραμματικά)</a:t>
            </a:r>
            <a:endParaRPr sz="1500"/>
          </a:p>
        </p:txBody>
      </p:sp>
      <p:sp>
        <p:nvSpPr>
          <p:cNvPr id="158" name="Google Shape;158;p20"/>
          <p:cNvSpPr txBox="1"/>
          <p:nvPr/>
        </p:nvSpPr>
        <p:spPr>
          <a:xfrm>
            <a:off x="4473012" y="89690"/>
            <a:ext cx="3246000" cy="4002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Clr>
                <a:schemeClr val="accent1"/>
              </a:buClr>
              <a:buSzPts val="2000"/>
              <a:buFont typeface="Arial"/>
              <a:buNone/>
            </a:pPr>
            <a:r>
              <a:rPr lang="el-GR" sz="2000">
                <a:solidFill>
                  <a:schemeClr val="dk1"/>
                </a:solidFill>
                <a:latin typeface="Gill Sans"/>
                <a:ea typeface="Gill Sans"/>
                <a:cs typeface="Gill Sans"/>
                <a:sym typeface="Gill Sans"/>
              </a:rPr>
              <a:t>ΤΜΗΜΑΤΑ ΕΦΑΡΜΟΓΗΣ</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2265954" y="10809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l-GR">
                <a:latin typeface="Century Gothic"/>
                <a:ea typeface="Century Gothic"/>
                <a:cs typeface="Century Gothic"/>
                <a:sym typeface="Century Gothic"/>
              </a:rPr>
              <a:t>ΔΙΑΔΙΚΑΣΙΑ ΑΝΑΠΤΥΞΗΣ ΕΦΑΡΜΟΓΗΣ</a:t>
            </a:r>
            <a:endParaRPr>
              <a:latin typeface="Century Gothic"/>
              <a:ea typeface="Century Gothic"/>
              <a:cs typeface="Century Gothic"/>
              <a:sym typeface="Century Gothic"/>
            </a:endParaRPr>
          </a:p>
        </p:txBody>
      </p:sp>
      <p:sp>
        <p:nvSpPr>
          <p:cNvPr id="164" name="Google Shape;164;p21"/>
          <p:cNvSpPr txBox="1"/>
          <p:nvPr>
            <p:ph idx="1" type="body"/>
          </p:nvPr>
        </p:nvSpPr>
        <p:spPr>
          <a:xfrm>
            <a:off x="1451575" y="2015720"/>
            <a:ext cx="9603300" cy="37446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l-GR">
                <a:latin typeface="Century Gothic"/>
                <a:ea typeface="Century Gothic"/>
                <a:cs typeface="Century Gothic"/>
                <a:sym typeface="Century Gothic"/>
              </a:rPr>
              <a:t>Η συγκεκριμένη responsive εφαρμογή αποτελεί επέκταση της προηγούμενης εργασίας επομένω διατηρήθηκαν τμήματα του κώδικα και προστέθηκαν νέα.</a:t>
            </a:r>
            <a:endParaRPr/>
          </a:p>
          <a:p>
            <a:pPr indent="-228600" lvl="0" marL="228600" rtl="0" algn="l">
              <a:lnSpc>
                <a:spcPct val="120000"/>
              </a:lnSpc>
              <a:spcBef>
                <a:spcPts val="1000"/>
              </a:spcBef>
              <a:spcAft>
                <a:spcPts val="0"/>
              </a:spcAft>
              <a:buSzPts val="2000"/>
              <a:buChar char="•"/>
            </a:pPr>
            <a:r>
              <a:rPr lang="el-GR">
                <a:latin typeface="Century Gothic"/>
                <a:ea typeface="Century Gothic"/>
                <a:cs typeface="Century Gothic"/>
                <a:sym typeface="Century Gothic"/>
              </a:rPr>
              <a:t>Με τις εντολές ionic start και ionic serve δημιουργήσαμε νέο project το οποίο επεξεργαστήκαμε μέσω Visual Studio Code και διαμοιράσαμε δημιουργώντας ένα repository στο GitHub. Επίσης, με την χρήση της τεχνολογίας Firebase δημιουργήσαμε σύνδεσμο που οδηγεί στην εφαρμογή.</a:t>
            </a:r>
            <a:endParaRPr/>
          </a:p>
          <a:p>
            <a:pPr indent="0" lvl="0" marL="0" rtl="0" algn="ctr">
              <a:lnSpc>
                <a:spcPct val="120000"/>
              </a:lnSpc>
              <a:spcBef>
                <a:spcPts val="1000"/>
              </a:spcBef>
              <a:spcAft>
                <a:spcPts val="0"/>
              </a:spcAft>
              <a:buSzPts val="2000"/>
              <a:buNone/>
            </a:pPr>
            <a:r>
              <a:rPr lang="el-GR" u="sng">
                <a:solidFill>
                  <a:schemeClr val="hlink"/>
                </a:solidFill>
                <a:hlinkClick r:id="rId3"/>
              </a:rPr>
              <a:t>https://c-meeting-c7b72.web.app/</a:t>
            </a:r>
            <a:endParaRPr>
              <a:latin typeface="Century Gothic"/>
              <a:ea typeface="Century Gothic"/>
              <a:cs typeface="Century Gothic"/>
              <a:sym typeface="Century Gothic"/>
            </a:endParaRPr>
          </a:p>
          <a:p>
            <a:pPr indent="0" lvl="0" marL="0" rtl="0" algn="l">
              <a:lnSpc>
                <a:spcPct val="120000"/>
              </a:lnSpc>
              <a:spcBef>
                <a:spcPts val="1000"/>
              </a:spcBef>
              <a:spcAft>
                <a:spcPts val="0"/>
              </a:spcAft>
              <a:buSzPts val="2000"/>
              <a:buNone/>
            </a:pPr>
            <a:r>
              <a:t/>
            </a:r>
            <a:endParaRPr>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