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4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</p:sldMasterIdLst>
  <p:notesMasterIdLst>
    <p:notesMasterId r:id="rId6"/>
  </p:notesMasterIdLst>
  <p:handoutMasterIdLst>
    <p:handoutMasterId r:id="rId45"/>
  </p:handoutMasterIdLst>
  <p:sldIdLst>
    <p:sldId id="257" r:id="rId5"/>
    <p:sldId id="489" r:id="rId7"/>
    <p:sldId id="445" r:id="rId8"/>
    <p:sldId id="259" r:id="rId9"/>
    <p:sldId id="788" r:id="rId10"/>
    <p:sldId id="282" r:id="rId11"/>
    <p:sldId id="789" r:id="rId12"/>
    <p:sldId id="1547" r:id="rId13"/>
    <p:sldId id="1548" r:id="rId14"/>
    <p:sldId id="1608" r:id="rId15"/>
    <p:sldId id="1609" r:id="rId16"/>
    <p:sldId id="1610" r:id="rId17"/>
    <p:sldId id="1611" r:id="rId18"/>
    <p:sldId id="1612" r:id="rId19"/>
    <p:sldId id="1613" r:id="rId20"/>
    <p:sldId id="1614" r:id="rId21"/>
    <p:sldId id="1615" r:id="rId22"/>
    <p:sldId id="1616" r:id="rId23"/>
    <p:sldId id="1631" r:id="rId24"/>
    <p:sldId id="1528" r:id="rId25"/>
    <p:sldId id="1659" r:id="rId26"/>
    <p:sldId id="1617" r:id="rId27"/>
    <p:sldId id="1618" r:id="rId28"/>
    <p:sldId id="1619" r:id="rId29"/>
    <p:sldId id="1624" r:id="rId30"/>
    <p:sldId id="1621" r:id="rId31"/>
    <p:sldId id="1622" r:id="rId32"/>
    <p:sldId id="1623" r:id="rId33"/>
    <p:sldId id="1649" r:id="rId34"/>
    <p:sldId id="1625" r:id="rId35"/>
    <p:sldId id="1626" r:id="rId36"/>
    <p:sldId id="1628" r:id="rId37"/>
    <p:sldId id="1627" r:id="rId38"/>
    <p:sldId id="1629" r:id="rId39"/>
    <p:sldId id="1630" r:id="rId40"/>
    <p:sldId id="1660" r:id="rId41"/>
    <p:sldId id="1632" r:id="rId42"/>
    <p:sldId id="1633" r:id="rId43"/>
    <p:sldId id="1634" r:id="rId44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 userDrawn="1">
          <p15:clr>
            <a:srgbClr val="A4A3A4"/>
          </p15:clr>
        </p15:guide>
        <p15:guide id="2" pos="27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 yunyu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67549" autoAdjust="0"/>
  </p:normalViewPr>
  <p:slideViewPr>
    <p:cSldViewPr showGuides="1">
      <p:cViewPr varScale="1">
        <p:scale>
          <a:sx n="61" d="100"/>
          <a:sy n="61" d="100"/>
        </p:scale>
        <p:origin x="636" y="60"/>
      </p:cViewPr>
      <p:guideLst>
        <p:guide orient="horz" pos="2254"/>
        <p:guide pos="2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2" Type="http://schemas.openxmlformats.org/officeDocument/2006/relationships/tags" Target="tags/tag7.xml"/><Relationship Id="rId51" Type="http://schemas.openxmlformats.org/officeDocument/2006/relationships/customXml" Target="../customXml/item1.xml"/><Relationship Id="rId50" Type="http://schemas.openxmlformats.org/officeDocument/2006/relationships/customXmlProps" Target="../customXml/itemProps6.xml"/><Relationship Id="rId5" Type="http://schemas.openxmlformats.org/officeDocument/2006/relationships/slide" Target="slides/slide1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114AE-868E-4562-919E-2696864585A7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83FF307-6015-40BD-965E-9FE3F769E06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fld id="{B92E05B8-CA20-483F-AE4D-11F34BD11A4D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fld id="{F806F3EB-8C38-4E47-BCC0-20EEE60FC6E4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6940531" y="-29211"/>
            <a:ext cx="2203471" cy="2284769"/>
          </a:xfrm>
          <a:custGeom>
            <a:avLst/>
            <a:gdLst>
              <a:gd name="connsiteX0" fmla="*/ 28576 w 2203471"/>
              <a:gd name="connsiteY0" fmla="*/ 0 h 1713577"/>
              <a:gd name="connsiteX1" fmla="*/ 2203471 w 2203471"/>
              <a:gd name="connsiteY1" fmla="*/ 0 h 1713577"/>
              <a:gd name="connsiteX2" fmla="*/ 2203471 w 2203471"/>
              <a:gd name="connsiteY2" fmla="*/ 1195109 h 1713577"/>
              <a:gd name="connsiteX3" fmla="*/ 1685002 w 2203471"/>
              <a:gd name="connsiteY3" fmla="*/ 1713577 h 1713577"/>
              <a:gd name="connsiteX4" fmla="*/ 0 w 2203471"/>
              <a:gd name="connsiteY4" fmla="*/ 28575 h 17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471" h="1713577">
                <a:moveTo>
                  <a:pt x="28576" y="0"/>
                </a:moveTo>
                <a:lnTo>
                  <a:pt x="2203471" y="0"/>
                </a:lnTo>
                <a:lnTo>
                  <a:pt x="2203471" y="1195109"/>
                </a:lnTo>
                <a:lnTo>
                  <a:pt x="1685002" y="1713577"/>
                </a:lnTo>
                <a:lnTo>
                  <a:pt x="0" y="2857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6962655" y="2427622"/>
            <a:ext cx="2181347" cy="4493340"/>
          </a:xfrm>
          <a:custGeom>
            <a:avLst/>
            <a:gdLst>
              <a:gd name="connsiteX0" fmla="*/ 1685002 w 2181347"/>
              <a:gd name="connsiteY0" fmla="*/ 0 h 3370005"/>
              <a:gd name="connsiteX1" fmla="*/ 2181347 w 2181347"/>
              <a:gd name="connsiteY1" fmla="*/ 496346 h 3370005"/>
              <a:gd name="connsiteX2" fmla="*/ 2181347 w 2181347"/>
              <a:gd name="connsiteY2" fmla="*/ 2873660 h 3370005"/>
              <a:gd name="connsiteX3" fmla="*/ 1685002 w 2181347"/>
              <a:gd name="connsiteY3" fmla="*/ 3370005 h 3370005"/>
              <a:gd name="connsiteX4" fmla="*/ 0 w 2181347"/>
              <a:gd name="connsiteY4" fmla="*/ 1685003 h 33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347" h="3370005">
                <a:moveTo>
                  <a:pt x="1685002" y="0"/>
                </a:moveTo>
                <a:lnTo>
                  <a:pt x="2181347" y="496346"/>
                </a:lnTo>
                <a:lnTo>
                  <a:pt x="2181347" y="2873660"/>
                </a:lnTo>
                <a:lnTo>
                  <a:pt x="1685002" y="3370005"/>
                </a:lnTo>
                <a:lnTo>
                  <a:pt x="0" y="1685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5192143" y="97379"/>
            <a:ext cx="3370004" cy="4493340"/>
          </a:xfrm>
          <a:custGeom>
            <a:avLst/>
            <a:gdLst>
              <a:gd name="connsiteX0" fmla="*/ 1685002 w 3370004"/>
              <a:gd name="connsiteY0" fmla="*/ 0 h 3370005"/>
              <a:gd name="connsiteX1" fmla="*/ 3370004 w 3370004"/>
              <a:gd name="connsiteY1" fmla="*/ 1685003 h 3370005"/>
              <a:gd name="connsiteX2" fmla="*/ 1685002 w 3370004"/>
              <a:gd name="connsiteY2" fmla="*/ 3370005 h 3370005"/>
              <a:gd name="connsiteX3" fmla="*/ 0 w 3370004"/>
              <a:gd name="connsiteY3" fmla="*/ 1685003 h 33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004" h="3370005">
                <a:moveTo>
                  <a:pt x="1685002" y="0"/>
                </a:moveTo>
                <a:lnTo>
                  <a:pt x="3370004" y="1685003"/>
                </a:lnTo>
                <a:lnTo>
                  <a:pt x="1685002" y="3370005"/>
                </a:lnTo>
                <a:lnTo>
                  <a:pt x="0" y="1685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" panose="05000000000000000000" pitchFamily="2" charset="2"/>
              <a:buChar char="Ø"/>
              <a:defRPr/>
            </a:lvl1pPr>
            <a:lvl2pPr>
              <a:buClrTx/>
              <a:buFont typeface="Wingdings" panose="05000000000000000000" pitchFamily="2" charset="2"/>
              <a:buChar char="u"/>
              <a:defRPr/>
            </a:lvl2pPr>
            <a:lvl3pPr>
              <a:buClrTx/>
              <a:buFont typeface="Wingdings" panose="05000000000000000000" pitchFamily="2" charset="2"/>
              <a:buChar char="l"/>
              <a:defRPr sz="28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AAAB15-B89D-4C0A-8322-867DA7944B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663D09-AFA8-4F61-AFF3-9F8856CBD69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E5FF89-DC0F-4273-B550-FD27BF78D6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" panose="05000000000000000000" pitchFamily="2" charset="2"/>
              <a:buChar char="Ø"/>
              <a:defRPr/>
            </a:lvl1pPr>
            <a:lvl2pPr>
              <a:buClrTx/>
              <a:buFont typeface="Wingdings" panose="05000000000000000000" pitchFamily="2" charset="2"/>
              <a:buChar char="u"/>
              <a:defRPr/>
            </a:lvl2pPr>
            <a:lvl3pPr>
              <a:buClrTx/>
              <a:buFont typeface="Wingdings" panose="05000000000000000000" pitchFamily="2" charset="2"/>
              <a:buChar char="l"/>
              <a:defRPr sz="28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AAAB15-B89D-4C0A-8322-867DA7944B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615B2C-7DC3-4FB5-B4C4-F61D547A759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DD2B7C-7816-4DC1-93DB-C6AC007A38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6940531" y="-29211"/>
            <a:ext cx="2203471" cy="2284769"/>
          </a:xfrm>
          <a:custGeom>
            <a:avLst/>
            <a:gdLst>
              <a:gd name="connsiteX0" fmla="*/ 28576 w 2203471"/>
              <a:gd name="connsiteY0" fmla="*/ 0 h 1713577"/>
              <a:gd name="connsiteX1" fmla="*/ 2203471 w 2203471"/>
              <a:gd name="connsiteY1" fmla="*/ 0 h 1713577"/>
              <a:gd name="connsiteX2" fmla="*/ 2203471 w 2203471"/>
              <a:gd name="connsiteY2" fmla="*/ 1195109 h 1713577"/>
              <a:gd name="connsiteX3" fmla="*/ 1685002 w 2203471"/>
              <a:gd name="connsiteY3" fmla="*/ 1713577 h 1713577"/>
              <a:gd name="connsiteX4" fmla="*/ 0 w 2203471"/>
              <a:gd name="connsiteY4" fmla="*/ 28575 h 17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471" h="1713577">
                <a:moveTo>
                  <a:pt x="28576" y="0"/>
                </a:moveTo>
                <a:lnTo>
                  <a:pt x="2203471" y="0"/>
                </a:lnTo>
                <a:lnTo>
                  <a:pt x="2203471" y="1195109"/>
                </a:lnTo>
                <a:lnTo>
                  <a:pt x="1685002" y="1713577"/>
                </a:lnTo>
                <a:lnTo>
                  <a:pt x="0" y="2857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6962655" y="2427622"/>
            <a:ext cx="2181347" cy="4493340"/>
          </a:xfrm>
          <a:custGeom>
            <a:avLst/>
            <a:gdLst>
              <a:gd name="connsiteX0" fmla="*/ 1685002 w 2181347"/>
              <a:gd name="connsiteY0" fmla="*/ 0 h 3370005"/>
              <a:gd name="connsiteX1" fmla="*/ 2181347 w 2181347"/>
              <a:gd name="connsiteY1" fmla="*/ 496346 h 3370005"/>
              <a:gd name="connsiteX2" fmla="*/ 2181347 w 2181347"/>
              <a:gd name="connsiteY2" fmla="*/ 2873660 h 3370005"/>
              <a:gd name="connsiteX3" fmla="*/ 1685002 w 2181347"/>
              <a:gd name="connsiteY3" fmla="*/ 3370005 h 3370005"/>
              <a:gd name="connsiteX4" fmla="*/ 0 w 2181347"/>
              <a:gd name="connsiteY4" fmla="*/ 1685003 h 33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347" h="3370005">
                <a:moveTo>
                  <a:pt x="1685002" y="0"/>
                </a:moveTo>
                <a:lnTo>
                  <a:pt x="2181347" y="496346"/>
                </a:lnTo>
                <a:lnTo>
                  <a:pt x="2181347" y="2873660"/>
                </a:lnTo>
                <a:lnTo>
                  <a:pt x="1685002" y="3370005"/>
                </a:lnTo>
                <a:lnTo>
                  <a:pt x="0" y="1685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5192143" y="97379"/>
            <a:ext cx="3370004" cy="4493340"/>
          </a:xfrm>
          <a:custGeom>
            <a:avLst/>
            <a:gdLst>
              <a:gd name="connsiteX0" fmla="*/ 1685002 w 3370004"/>
              <a:gd name="connsiteY0" fmla="*/ 0 h 3370005"/>
              <a:gd name="connsiteX1" fmla="*/ 3370004 w 3370004"/>
              <a:gd name="connsiteY1" fmla="*/ 1685003 h 3370005"/>
              <a:gd name="connsiteX2" fmla="*/ 1685002 w 3370004"/>
              <a:gd name="connsiteY2" fmla="*/ 3370005 h 3370005"/>
              <a:gd name="connsiteX3" fmla="*/ 0 w 3370004"/>
              <a:gd name="connsiteY3" fmla="*/ 1685003 h 33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004" h="3370005">
                <a:moveTo>
                  <a:pt x="1685002" y="0"/>
                </a:moveTo>
                <a:lnTo>
                  <a:pt x="3370004" y="1685003"/>
                </a:lnTo>
                <a:lnTo>
                  <a:pt x="1685002" y="3370005"/>
                </a:lnTo>
                <a:lnTo>
                  <a:pt x="0" y="1685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2F66F9-F358-4EE8-B24D-33A93033CDB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EB3F54-94B3-4892-969F-8EFAB6CC51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6940531" y="-29211"/>
            <a:ext cx="2203471" cy="2284769"/>
          </a:xfrm>
          <a:custGeom>
            <a:avLst/>
            <a:gdLst>
              <a:gd name="connsiteX0" fmla="*/ 28576 w 2203471"/>
              <a:gd name="connsiteY0" fmla="*/ 0 h 1713577"/>
              <a:gd name="connsiteX1" fmla="*/ 2203471 w 2203471"/>
              <a:gd name="connsiteY1" fmla="*/ 0 h 1713577"/>
              <a:gd name="connsiteX2" fmla="*/ 2203471 w 2203471"/>
              <a:gd name="connsiteY2" fmla="*/ 1195109 h 1713577"/>
              <a:gd name="connsiteX3" fmla="*/ 1685002 w 2203471"/>
              <a:gd name="connsiteY3" fmla="*/ 1713577 h 1713577"/>
              <a:gd name="connsiteX4" fmla="*/ 0 w 2203471"/>
              <a:gd name="connsiteY4" fmla="*/ 28575 h 17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471" h="1713577">
                <a:moveTo>
                  <a:pt x="28576" y="0"/>
                </a:moveTo>
                <a:lnTo>
                  <a:pt x="2203471" y="0"/>
                </a:lnTo>
                <a:lnTo>
                  <a:pt x="2203471" y="1195109"/>
                </a:lnTo>
                <a:lnTo>
                  <a:pt x="1685002" y="1713577"/>
                </a:lnTo>
                <a:lnTo>
                  <a:pt x="0" y="2857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6962655" y="2427622"/>
            <a:ext cx="2181347" cy="4493340"/>
          </a:xfrm>
          <a:custGeom>
            <a:avLst/>
            <a:gdLst>
              <a:gd name="connsiteX0" fmla="*/ 1685002 w 2181347"/>
              <a:gd name="connsiteY0" fmla="*/ 0 h 3370005"/>
              <a:gd name="connsiteX1" fmla="*/ 2181347 w 2181347"/>
              <a:gd name="connsiteY1" fmla="*/ 496346 h 3370005"/>
              <a:gd name="connsiteX2" fmla="*/ 2181347 w 2181347"/>
              <a:gd name="connsiteY2" fmla="*/ 2873660 h 3370005"/>
              <a:gd name="connsiteX3" fmla="*/ 1685002 w 2181347"/>
              <a:gd name="connsiteY3" fmla="*/ 3370005 h 3370005"/>
              <a:gd name="connsiteX4" fmla="*/ 0 w 2181347"/>
              <a:gd name="connsiteY4" fmla="*/ 1685003 h 33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347" h="3370005">
                <a:moveTo>
                  <a:pt x="1685002" y="0"/>
                </a:moveTo>
                <a:lnTo>
                  <a:pt x="2181347" y="496346"/>
                </a:lnTo>
                <a:lnTo>
                  <a:pt x="2181347" y="2873660"/>
                </a:lnTo>
                <a:lnTo>
                  <a:pt x="1685002" y="3370005"/>
                </a:lnTo>
                <a:lnTo>
                  <a:pt x="0" y="1685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5192143" y="97379"/>
            <a:ext cx="3370004" cy="4493340"/>
          </a:xfrm>
          <a:custGeom>
            <a:avLst/>
            <a:gdLst>
              <a:gd name="connsiteX0" fmla="*/ 1685002 w 3370004"/>
              <a:gd name="connsiteY0" fmla="*/ 0 h 3370005"/>
              <a:gd name="connsiteX1" fmla="*/ 3370004 w 3370004"/>
              <a:gd name="connsiteY1" fmla="*/ 1685003 h 3370005"/>
              <a:gd name="connsiteX2" fmla="*/ 1685002 w 3370004"/>
              <a:gd name="connsiteY2" fmla="*/ 3370005 h 3370005"/>
              <a:gd name="connsiteX3" fmla="*/ 0 w 3370004"/>
              <a:gd name="connsiteY3" fmla="*/ 1685003 h 33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004" h="3370005">
                <a:moveTo>
                  <a:pt x="1685002" y="0"/>
                </a:moveTo>
                <a:lnTo>
                  <a:pt x="3370004" y="1685003"/>
                </a:lnTo>
                <a:lnTo>
                  <a:pt x="1685002" y="3370005"/>
                </a:lnTo>
                <a:lnTo>
                  <a:pt x="0" y="1685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423505-50A4-4851-A7C4-5BE07FB4CF30}" type="datetimeFigureOut">
              <a:rPr lang="en-US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6DD0ED-FAF7-4DC4-8878-686A28A66F2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F40C6E-BEFA-43B8-8B38-6C43CB610781}" type="datetimeFigureOut">
              <a:rPr lang="en-US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C9592E-B58D-4850-8934-BCF25F6F2A5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C9836D-2047-4229-B1D1-37CD3326BD40}" type="datetimeFigureOut">
              <a:rPr lang="en-US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FD1F79-B091-4D2B-B8FE-11C4D652487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ransition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21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webp"/><Relationship Id="rId2" Type="http://schemas.openxmlformats.org/officeDocument/2006/relationships/tags" Target="../tags/tag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jpeg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emf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 rot="2700000">
            <a:off x="3933825" y="-346075"/>
            <a:ext cx="2382838" cy="2382838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15"/>
              <a:t>2A3Z</a:t>
            </a:r>
            <a:endParaRPr lang="en-US" altLang="zh-CN" sz="1015"/>
          </a:p>
        </p:txBody>
      </p:sp>
      <p:sp>
        <p:nvSpPr>
          <p:cNvPr id="25" name="任意多边形 24"/>
          <p:cNvSpPr/>
          <p:nvPr/>
        </p:nvSpPr>
        <p:spPr>
          <a:xfrm rot="2700000">
            <a:off x="8837613" y="2305050"/>
            <a:ext cx="612775" cy="612775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30" name="任意多边形 29"/>
          <p:cNvSpPr/>
          <p:nvPr/>
        </p:nvSpPr>
        <p:spPr>
          <a:xfrm rot="2700000">
            <a:off x="8968581" y="5741194"/>
            <a:ext cx="230188" cy="400050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grpSp>
        <p:nvGrpSpPr>
          <p:cNvPr id="18437" name="组合 13"/>
          <p:cNvGrpSpPr/>
          <p:nvPr/>
        </p:nvGrpSpPr>
        <p:grpSpPr bwMode="auto">
          <a:xfrm>
            <a:off x="4181475" y="1897063"/>
            <a:ext cx="4446588" cy="4279900"/>
            <a:chOff x="4181168" y="1039761"/>
            <a:chExt cx="4447349" cy="4280006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4181168" y="1039761"/>
              <a:ext cx="944725" cy="94458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976642" y="1712878"/>
              <a:ext cx="944724" cy="9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367530" y="3100387"/>
              <a:ext cx="2260987" cy="22193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38" name="图片占位符 10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2" b="8562"/>
          <a:stretch>
            <a:fillRect/>
          </a:stretch>
        </p:blipFill>
        <p:spPr>
          <a:xfrm>
            <a:off x="6940550" y="-28575"/>
            <a:ext cx="2203450" cy="2284413"/>
          </a:xfrm>
          <a:prstGeom prst="rect">
            <a:avLst/>
          </a:prstGeom>
        </p:spPr>
      </p:pic>
      <p:pic>
        <p:nvPicPr>
          <p:cNvPr id="18439" name="图片占位符 9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4" r="34084"/>
          <a:stretch>
            <a:fillRect/>
          </a:stretch>
        </p:blipFill>
        <p:spPr>
          <a:xfrm>
            <a:off x="6962775" y="2427288"/>
            <a:ext cx="2181225" cy="4494212"/>
          </a:xfrm>
          <a:prstGeom prst="rect">
            <a:avLst/>
          </a:prstGeom>
        </p:spPr>
      </p:pic>
      <p:pic>
        <p:nvPicPr>
          <p:cNvPr id="18440" name="图片占位符 8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r="25056"/>
          <a:stretch>
            <a:fillRect/>
          </a:stretch>
        </p:blipFill>
        <p:spPr>
          <a:xfrm>
            <a:off x="5192713" y="96838"/>
            <a:ext cx="3368675" cy="4494212"/>
          </a:xfrm>
          <a:prstGeom prst="rect">
            <a:avLst/>
          </a:prstGeom>
        </p:spPr>
      </p:pic>
      <p:sp>
        <p:nvSpPr>
          <p:cNvPr id="18441" name="TextBox 26"/>
          <p:cNvSpPr txBox="1">
            <a:spLocks noChangeArrowheads="1"/>
          </p:cNvSpPr>
          <p:nvPr/>
        </p:nvSpPr>
        <p:spPr bwMode="auto">
          <a:xfrm>
            <a:off x="179705" y="2420938"/>
            <a:ext cx="4754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rgbClr val="1557AE"/>
                </a:solidFill>
                <a:latin typeface="微软雅黑" panose="020B0503020204020204" pitchFamily="34" charset="-122"/>
              </a:rPr>
              <a:t>计算机图形学</a:t>
            </a:r>
            <a:endParaRPr lang="zh-CN" altLang="en-US" sz="6000" b="1">
              <a:solidFill>
                <a:srgbClr val="1557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252413" y="3794125"/>
            <a:ext cx="66960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课程资料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8443" name="矩形 39"/>
          <p:cNvSpPr>
            <a:spLocks noChangeArrowheads="1"/>
          </p:cNvSpPr>
          <p:nvPr/>
        </p:nvSpPr>
        <p:spPr bwMode="auto">
          <a:xfrm>
            <a:off x="250825" y="4503738"/>
            <a:ext cx="19450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1557AE"/>
                </a:solidFill>
                <a:latin typeface="微软雅黑" panose="020B0503020204020204" pitchFamily="34" charset="-122"/>
              </a:rPr>
              <a:t>2022-2023</a:t>
            </a:r>
            <a:r>
              <a:rPr lang="zh-CN" altLang="en-US" dirty="0">
                <a:solidFill>
                  <a:srgbClr val="1557AE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1557AE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1557AE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rgbClr val="1557AE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95288" y="3719513"/>
            <a:ext cx="266541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组合 43"/>
          <p:cNvGrpSpPr/>
          <p:nvPr/>
        </p:nvGrpSpPr>
        <p:grpSpPr bwMode="auto">
          <a:xfrm>
            <a:off x="-212725" y="4683125"/>
            <a:ext cx="1739900" cy="1617663"/>
            <a:chOff x="4181168" y="1039761"/>
            <a:chExt cx="1740064" cy="1617031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4181168" y="1039761"/>
              <a:ext cx="944652" cy="94419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976581" y="1712598"/>
              <a:ext cx="944651" cy="944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表面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模型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表面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模型</a:t>
            </a:r>
            <a:r>
              <a:rPr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三角形表示法</a:t>
            </a:r>
            <a:endParaRPr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无论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多么复杂的物体，都可以用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三角形网格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逼近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三角形的两种表示方法：（思考：两者的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特点？）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257300" lvl="3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u"/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点元表示法：用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顶点序列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来描述三角形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---&gt;  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线框模型</a:t>
            </a:r>
            <a:endParaRPr lang="en-US" altLang="zh-CN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900430" lvl="3" indent="29591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u"/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片元表示法：用三角形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内每个像素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来描述三角形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 ---&gt;  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表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面模型</a:t>
            </a:r>
            <a:endParaRPr lang="en-US" altLang="zh-CN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257300" lvl="3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u"/>
              <a:defRPr/>
            </a:pP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lvl="2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3450" y="5969000"/>
            <a:ext cx="757809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en-US" sz="2000" dirty="0"/>
              <a:t>(a) </a:t>
            </a:r>
            <a:r>
              <a:rPr lang="zh-CN" altLang="en-US" sz="2000" dirty="0"/>
              <a:t>三角形的点元表示法</a:t>
            </a:r>
            <a:r>
              <a:rPr lang="en-US" altLang="zh-CN" sz="2000" dirty="0"/>
              <a:t>                                   (b) </a:t>
            </a:r>
            <a:r>
              <a:rPr lang="zh-CN" altLang="en-US" sz="2000" dirty="0"/>
              <a:t>三角形的片元表示法</a:t>
            </a:r>
            <a:r>
              <a:rPr lang="en-US" altLang="zh-CN" sz="2000" dirty="0"/>
              <a:t>                           </a:t>
            </a:r>
            <a:endParaRPr lang="zh-CN" altLang="en-US" sz="2000" dirty="0"/>
          </a:p>
        </p:txBody>
      </p:sp>
      <p:pic>
        <p:nvPicPr>
          <p:cNvPr id="5" name="图片 4" descr="41f5ffa9a018331e4960ba7cade77ba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90" y="3644900"/>
            <a:ext cx="3450590" cy="242379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H="1">
            <a:off x="755015" y="3789045"/>
            <a:ext cx="1780540" cy="136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535555" y="3799840"/>
            <a:ext cx="1243965" cy="2160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55015" y="5110480"/>
            <a:ext cx="3024505" cy="86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27630" y="3500755"/>
            <a:ext cx="528955" cy="553085"/>
          </a:xfrm>
          <a:prstGeom prst="rect">
            <a:avLst/>
          </a:prstGeom>
        </p:spPr>
        <p:txBody>
          <a:bodyPr wrap="square">
            <a:spAutoFit/>
          </a:bodyPr>
          <a:p>
            <a:pPr algn="l" latinLnBrk="0">
              <a:lnSpc>
                <a:spcPct val="150000"/>
              </a:lnSpc>
            </a:pPr>
            <a:r>
              <a:rPr lang="en-US" altLang="zh-CN" sz="2000" dirty="0"/>
              <a:t>P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                      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08305" y="4940935"/>
            <a:ext cx="532130" cy="553085"/>
          </a:xfrm>
          <a:prstGeom prst="rect">
            <a:avLst/>
          </a:prstGeom>
        </p:spPr>
        <p:txBody>
          <a:bodyPr wrap="square">
            <a:spAutoFit/>
          </a:bodyPr>
          <a:p>
            <a:pPr algn="l" latinLnBrk="0">
              <a:lnSpc>
                <a:spcPct val="150000"/>
              </a:lnSpc>
            </a:pPr>
            <a:r>
              <a:rPr lang="en-US" altLang="zh-CN" sz="2000" dirty="0"/>
              <a:t>P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                      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3779520" y="5637530"/>
            <a:ext cx="528955" cy="553085"/>
          </a:xfrm>
          <a:prstGeom prst="rect">
            <a:avLst/>
          </a:prstGeom>
        </p:spPr>
        <p:txBody>
          <a:bodyPr wrap="square">
            <a:spAutoFit/>
          </a:bodyPr>
          <a:p>
            <a:pPr algn="l" latinLnBrk="0">
              <a:lnSpc>
                <a:spcPct val="150000"/>
              </a:lnSpc>
            </a:pPr>
            <a:r>
              <a:rPr lang="en-US" altLang="zh-CN" sz="2000" dirty="0"/>
              <a:t>P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                       </a:t>
            </a:r>
            <a:endParaRPr lang="zh-CN" altLang="en-US" sz="2000" dirty="0"/>
          </a:p>
        </p:txBody>
      </p:sp>
      <p:sp>
        <p:nvSpPr>
          <p:cNvPr id="19" name="箭头: 右 21"/>
          <p:cNvSpPr/>
          <p:nvPr/>
        </p:nvSpPr>
        <p:spPr>
          <a:xfrm>
            <a:off x="3491865" y="4652645"/>
            <a:ext cx="1735455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79520" y="4219575"/>
            <a:ext cx="1284605" cy="506730"/>
          </a:xfrm>
          <a:prstGeom prst="rect">
            <a:avLst/>
          </a:prstGeom>
        </p:spPr>
        <p:txBody>
          <a:bodyPr wrap="square">
            <a:spAutoFit/>
          </a:bodyPr>
          <a:p>
            <a:pPr algn="l" latinLnBrk="0">
              <a:lnSpc>
                <a:spcPct val="150000"/>
              </a:lnSpc>
            </a:pPr>
            <a:r>
              <a:rPr lang="zh-CN" altLang="en-US" sz="1800" dirty="0"/>
              <a:t>扫描转换</a:t>
            </a:r>
            <a:r>
              <a:rPr lang="en-US" altLang="zh-CN" sz="1800" dirty="0"/>
              <a:t>                       </a:t>
            </a:r>
            <a:endParaRPr lang="en-US" altLang="zh-CN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表面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模型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表面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模型</a:t>
            </a:r>
            <a:r>
              <a:rPr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三角形的光栅化</a:t>
            </a:r>
            <a:endParaRPr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即：从三角形的点元表示法被换到片元表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示法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过程：按照扫描线移动的顺序，从多边形的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顶点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信息出发，求出位于三角形边界的内部的各个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像素点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信息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思考：三角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形光栅化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的目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的？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lvl="2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3450" y="5969000"/>
            <a:ext cx="757809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en-US" sz="2000" dirty="0"/>
              <a:t>(a) </a:t>
            </a:r>
            <a:r>
              <a:rPr lang="zh-CN" altLang="en-US" sz="2000" dirty="0"/>
              <a:t>三角形的点元表示法</a:t>
            </a:r>
            <a:r>
              <a:rPr lang="en-US" altLang="zh-CN" sz="2000" dirty="0"/>
              <a:t>                                   (b) </a:t>
            </a:r>
            <a:r>
              <a:rPr lang="zh-CN" altLang="en-US" sz="2000" dirty="0"/>
              <a:t>三角形的片元表示法</a:t>
            </a:r>
            <a:r>
              <a:rPr lang="en-US" altLang="zh-CN" sz="2000" dirty="0"/>
              <a:t>                           </a:t>
            </a:r>
            <a:endParaRPr lang="zh-CN" altLang="en-US" sz="2000" dirty="0"/>
          </a:p>
        </p:txBody>
      </p:sp>
      <p:pic>
        <p:nvPicPr>
          <p:cNvPr id="5" name="图片 4" descr="41f5ffa9a018331e4960ba7cade77ba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90" y="3644900"/>
            <a:ext cx="3450590" cy="242379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H="1">
            <a:off x="755015" y="3789045"/>
            <a:ext cx="1780540" cy="136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535555" y="3799840"/>
            <a:ext cx="1243965" cy="2160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55015" y="5110480"/>
            <a:ext cx="3024505" cy="86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27630" y="3500755"/>
            <a:ext cx="528955" cy="553085"/>
          </a:xfrm>
          <a:prstGeom prst="rect">
            <a:avLst/>
          </a:prstGeom>
        </p:spPr>
        <p:txBody>
          <a:bodyPr wrap="square">
            <a:spAutoFit/>
          </a:bodyPr>
          <a:p>
            <a:pPr algn="l" latinLnBrk="0">
              <a:lnSpc>
                <a:spcPct val="150000"/>
              </a:lnSpc>
            </a:pPr>
            <a:r>
              <a:rPr lang="en-US" altLang="zh-CN" sz="2000" dirty="0"/>
              <a:t>P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                      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08305" y="4940935"/>
            <a:ext cx="532130" cy="553085"/>
          </a:xfrm>
          <a:prstGeom prst="rect">
            <a:avLst/>
          </a:prstGeom>
        </p:spPr>
        <p:txBody>
          <a:bodyPr wrap="square">
            <a:spAutoFit/>
          </a:bodyPr>
          <a:p>
            <a:pPr algn="l" latinLnBrk="0">
              <a:lnSpc>
                <a:spcPct val="150000"/>
              </a:lnSpc>
            </a:pPr>
            <a:r>
              <a:rPr lang="en-US" altLang="zh-CN" sz="2000" dirty="0"/>
              <a:t>P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                      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3779520" y="5637530"/>
            <a:ext cx="528955" cy="553085"/>
          </a:xfrm>
          <a:prstGeom prst="rect">
            <a:avLst/>
          </a:prstGeom>
        </p:spPr>
        <p:txBody>
          <a:bodyPr wrap="square">
            <a:spAutoFit/>
          </a:bodyPr>
          <a:p>
            <a:pPr algn="l" latinLnBrk="0">
              <a:lnSpc>
                <a:spcPct val="150000"/>
              </a:lnSpc>
            </a:pPr>
            <a:r>
              <a:rPr lang="en-US" altLang="zh-CN" sz="2000" dirty="0"/>
              <a:t>P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                       </a:t>
            </a:r>
            <a:endParaRPr lang="zh-CN" altLang="en-US" sz="2000" dirty="0"/>
          </a:p>
        </p:txBody>
      </p:sp>
      <p:sp>
        <p:nvSpPr>
          <p:cNvPr id="19" name="箭头: 右 21"/>
          <p:cNvSpPr/>
          <p:nvPr/>
        </p:nvSpPr>
        <p:spPr>
          <a:xfrm>
            <a:off x="3491865" y="4652645"/>
            <a:ext cx="1735455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79520" y="4219575"/>
            <a:ext cx="1284605" cy="506730"/>
          </a:xfrm>
          <a:prstGeom prst="rect">
            <a:avLst/>
          </a:prstGeom>
        </p:spPr>
        <p:txBody>
          <a:bodyPr wrap="square">
            <a:spAutoFit/>
          </a:bodyPr>
          <a:p>
            <a:pPr algn="l" latinLnBrk="0">
              <a:lnSpc>
                <a:spcPct val="150000"/>
              </a:lnSpc>
            </a:pPr>
            <a:r>
              <a:rPr lang="zh-CN" altLang="en-US" sz="1800" dirty="0"/>
              <a:t>扫描转换</a:t>
            </a:r>
            <a:r>
              <a:rPr lang="en-US" altLang="zh-CN" sz="1800" dirty="0"/>
              <a:t>                       </a:t>
            </a:r>
            <a:endParaRPr lang="en-US" altLang="zh-CN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9235"/>
            <a:ext cx="9144000" cy="167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4" name="文本框 3"/>
          <p:cNvSpPr txBox="1"/>
          <p:nvPr/>
        </p:nvSpPr>
        <p:spPr>
          <a:xfrm>
            <a:off x="2956402" y="692785"/>
            <a:ext cx="323088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二、课程内容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0484" name="组合 4"/>
          <p:cNvGrpSpPr/>
          <p:nvPr/>
        </p:nvGrpSpPr>
        <p:grpSpPr bwMode="auto">
          <a:xfrm>
            <a:off x="-606425" y="467360"/>
            <a:ext cx="10356850" cy="1212850"/>
            <a:chOff x="-808496" y="1813301"/>
            <a:chExt cx="13808990" cy="269670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-808496" y="1813301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-808496" y="4510007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071" name="Rectangle 7"/>
          <p:cNvSpPr>
            <a:spLocks noGrp="1" noChangeArrowheads="1"/>
          </p:cNvSpPr>
          <p:nvPr/>
        </p:nvSpPr>
        <p:spPr>
          <a:xfrm>
            <a:off x="3347720" y="2204720"/>
            <a:ext cx="4352925" cy="32518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latinLnBrk="0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表面模型</a:t>
            </a:r>
            <a:endParaRPr lang="zh-CN" altLang="en-US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 eaLnBrk="1" latinLnBrk="0" hangingPunct="1">
              <a:lnSpc>
                <a:spcPct val="200000"/>
              </a:lnSpc>
              <a:spcBef>
                <a:spcPts val="0"/>
              </a:spcBef>
              <a:buSzTx/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三角形填充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 eaLnBrk="1" latinLnBrk="0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画消隐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5085080"/>
            <a:ext cx="2926715" cy="1231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5007610"/>
            <a:ext cx="2898140" cy="1386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652716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三角形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填充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三角形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填充</a:t>
            </a:r>
            <a:r>
              <a:rPr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三角形的着色模式</a:t>
            </a:r>
            <a:endParaRPr lang="zh-CN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思路：根据多边形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顶点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的颜色，计算出多边形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内部各个像素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的颜色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两种着色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模式：（思考：两者的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特点？）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257300" lvl="3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u"/>
              <a:defRPr/>
            </a:pP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平面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着色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模式：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4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用任意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一个顶点的颜色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填充多边形内部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4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三角形具有单一颜色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en-US" altLang="zh-CN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900430" lvl="3" indent="29591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u"/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光滑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着色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模式：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643380" lvl="4" indent="-28575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三角形内部任一点的颜色由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三个顶点的颜色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进行双线性插值得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到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643380" lvl="4" indent="-28575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双线性插值：沿着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y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方向进行两次线性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插值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lvl="2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40" y="6165215"/>
            <a:ext cx="582930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en-US" sz="2000" dirty="0"/>
              <a:t>(a) </a:t>
            </a:r>
            <a:r>
              <a:rPr lang="zh-CN" altLang="en-US" sz="2000" dirty="0"/>
              <a:t>平面着色</a:t>
            </a:r>
            <a:r>
              <a:rPr lang="en-US" altLang="zh-CN" sz="2000" dirty="0"/>
              <a:t>                                             (b) </a:t>
            </a:r>
            <a:r>
              <a:rPr lang="zh-CN" altLang="en-US" sz="2000" dirty="0"/>
              <a:t>光滑着色</a:t>
            </a:r>
            <a:r>
              <a:rPr lang="en-US" altLang="zh-CN" sz="2000" dirty="0"/>
              <a:t>                           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1196340"/>
            <a:ext cx="2926715" cy="1231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三角形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填充</a:t>
            </a:r>
            <a:r>
              <a:rPr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马赫带</a:t>
            </a:r>
            <a:r>
              <a:rPr 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效应</a:t>
            </a:r>
            <a:endParaRPr lang="zh-CN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来源：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平面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着色模式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现象：一组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亮度递增变化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的平面着色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矩形块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由于矩形块之间的亮度发生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轻微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的跳变，使得矩形边界表现得非常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明显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原因：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人眼视觉系统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，夸大了平面着色的渲染效果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导致：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三角形网格组成物体，若采用平面着色模式，看起来像是一片片拼接起来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改善：采用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光滑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着色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模式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1266" name="Picture 5" descr="马赫带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" y="4796473"/>
            <a:ext cx="295275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3" name="Rectangle 13"/>
          <p:cNvSpPr/>
          <p:nvPr/>
        </p:nvSpPr>
        <p:spPr>
          <a:xfrm>
            <a:off x="1475105" y="6309360"/>
            <a:ext cx="73285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266700" algn="ctr" eaLnBrk="1" hangingPunct="1"/>
            <a:r>
              <a:rPr lang="zh-CN" altLang="en-US" sz="1800" dirty="0"/>
              <a:t>  马赫带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           </a:t>
            </a:r>
            <a:r>
              <a:rPr lang="zh-CN" altLang="en-US" sz="1800" dirty="0"/>
              <a:t>边界位置的实际光强与感知光强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5723890" y="4364990"/>
          <a:ext cx="2376488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5557520" imgH="3907155" progId="Visio.Drawing.11">
                  <p:embed/>
                </p:oleObj>
              </mc:Choice>
              <mc:Fallback>
                <p:oleObj name="" r:id="rId3" imgW="5557520" imgH="3907155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3890" y="4364990"/>
                        <a:ext cx="2376488" cy="166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AutoShape 6"/>
          <p:cNvSpPr/>
          <p:nvPr/>
        </p:nvSpPr>
        <p:spPr>
          <a:xfrm>
            <a:off x="7524115" y="5300028"/>
            <a:ext cx="1103313" cy="346075"/>
          </a:xfrm>
          <a:prstGeom prst="callout1">
            <a:avLst>
              <a:gd name="adj1" fmla="val 33028"/>
              <a:gd name="adj2" fmla="val -6907"/>
              <a:gd name="adj3" fmla="val -151375"/>
              <a:gd name="adj4" fmla="val -55972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实际光强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9" name="AutoShape 7"/>
          <p:cNvSpPr/>
          <p:nvPr/>
        </p:nvSpPr>
        <p:spPr>
          <a:xfrm>
            <a:off x="5436553" y="4580890"/>
            <a:ext cx="1092200" cy="300038"/>
          </a:xfrm>
          <a:prstGeom prst="callout1">
            <a:avLst>
              <a:gd name="adj1" fmla="val 38097"/>
              <a:gd name="adj2" fmla="val 106977"/>
              <a:gd name="adj3" fmla="val -50792"/>
              <a:gd name="adj4" fmla="val 136630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感知光强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652716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三角形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填充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三角形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填充</a:t>
            </a:r>
            <a:r>
              <a:rPr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马赫带</a:t>
            </a:r>
            <a:r>
              <a:rPr 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效应</a:t>
            </a:r>
            <a:endParaRPr lang="zh-CN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导致：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三角形网格组成物体，若采用平面着色模式，看起来像是一片片拼接起来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改善：采用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光滑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着色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模式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12291" name="Rectangle 5"/>
          <p:cNvSpPr/>
          <p:nvPr/>
        </p:nvSpPr>
        <p:spPr>
          <a:xfrm>
            <a:off x="3563620" y="5863908"/>
            <a:ext cx="1821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66700" algn="ctr" eaLnBrk="1" hangingPunct="1"/>
            <a:r>
              <a:rPr lang="zh-CN" altLang="en-US" sz="1800" dirty="0"/>
              <a:t>球面的马赫带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780665"/>
            <a:ext cx="3009265" cy="29641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5" y="2764155"/>
            <a:ext cx="2632710" cy="2974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右箭头 4"/>
          <p:cNvSpPr/>
          <p:nvPr/>
        </p:nvSpPr>
        <p:spPr>
          <a:xfrm>
            <a:off x="4283710" y="4004945"/>
            <a:ext cx="864235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652716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三角形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填充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三角形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填充</a:t>
            </a:r>
            <a:r>
              <a:rPr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边界像素</a:t>
            </a:r>
            <a:r>
              <a:rPr 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处理规则</a:t>
            </a:r>
            <a:endParaRPr 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作用：填充单一三角形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细节：填充三角形的内部像素及全部边界像素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问题：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多个三角形连接存在共享边界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时，怎么填充每个三角形的全部边界像素？（思考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公共边界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？）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11273" name="Rectangle 13"/>
          <p:cNvSpPr/>
          <p:nvPr/>
        </p:nvSpPr>
        <p:spPr>
          <a:xfrm>
            <a:off x="251460" y="5779135"/>
            <a:ext cx="77216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266700" algn="ctr" eaLnBrk="1" hangingPunct="1"/>
            <a:r>
              <a:rPr lang="zh-CN" altLang="en-US" sz="1800" dirty="0"/>
              <a:t>  点元表示法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                 </a:t>
            </a:r>
            <a:r>
              <a:rPr lang="zh-CN" altLang="en-US" sz="1800" dirty="0"/>
              <a:t>片元表示</a:t>
            </a:r>
            <a:r>
              <a:rPr lang="zh-CN" altLang="en-US" sz="1800" dirty="0"/>
              <a:t>法</a:t>
            </a:r>
            <a:endParaRPr lang="zh-CN" altLang="en-US" sz="1800" dirty="0"/>
          </a:p>
        </p:txBody>
      </p:sp>
      <p:pic>
        <p:nvPicPr>
          <p:cNvPr id="3" name="图片 2" descr="bbf51e875cdda21fdf86ffedf11d175"/>
          <p:cNvPicPr>
            <a:picLocks noChangeAspect="1"/>
          </p:cNvPicPr>
          <p:nvPr/>
        </p:nvPicPr>
        <p:blipFill>
          <a:blip r:embed="rId1">
            <a:clrChange>
              <a:clrFrom>
                <a:srgbClr val="F1F1F1">
                  <a:alpha val="100000"/>
                </a:srgbClr>
              </a:clrFrom>
              <a:clrTo>
                <a:srgbClr val="F1F1F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115" y="3674745"/>
            <a:ext cx="3856355" cy="2007235"/>
          </a:xfrm>
          <a:prstGeom prst="rect">
            <a:avLst/>
          </a:prstGeom>
        </p:spPr>
      </p:pic>
      <p:pic>
        <p:nvPicPr>
          <p:cNvPr id="4" name="图片 3" descr="5a0a9264d594b37ea2ba2fc83a92dae"/>
          <p:cNvPicPr>
            <a:picLocks noChangeAspect="1"/>
          </p:cNvPicPr>
          <p:nvPr/>
        </p:nvPicPr>
        <p:blipFill>
          <a:blip r:embed="rId2">
            <a:clrChange>
              <a:clrFrom>
                <a:srgbClr val="ECEDE8">
                  <a:alpha val="100000"/>
                </a:srgbClr>
              </a:clrFrom>
              <a:clrTo>
                <a:srgbClr val="ECEDE8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7900" y="3621405"/>
            <a:ext cx="4133850" cy="206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10" y="5229225"/>
            <a:ext cx="760730" cy="549910"/>
          </a:xfrm>
          <a:prstGeom prst="rect">
            <a:avLst/>
          </a:prstGeom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652716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三角形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填充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3851593" y="4004945"/>
          <a:ext cx="25082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271770" imgH="4018915" progId="Visio.Drawing.11">
                  <p:embed/>
                </p:oleObj>
              </mc:Choice>
              <mc:Fallback>
                <p:oleObj name="" r:id="rId1" imgW="5271770" imgH="4018915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rcRect l="11913" r="16354" b="9003"/>
                      <a:stretch>
                        <a:fillRect/>
                      </a:stretch>
                    </p:blipFill>
                    <p:spPr>
                      <a:xfrm>
                        <a:off x="3851593" y="4004945"/>
                        <a:ext cx="2508250" cy="237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6856730" y="4004945"/>
          <a:ext cx="2303463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4843145" imgH="4018915" progId="Visio.Drawing.11">
                  <p:embed/>
                </p:oleObj>
              </mc:Choice>
              <mc:Fallback>
                <p:oleObj name="" r:id="rId3" imgW="4843145" imgH="4018915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rcRect l="14240" t="3922" r="8629" b="4663"/>
                      <a:stretch>
                        <a:fillRect/>
                      </a:stretch>
                    </p:blipFill>
                    <p:spPr>
                      <a:xfrm>
                        <a:off x="6856730" y="4004945"/>
                        <a:ext cx="2303463" cy="225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8"/>
          <p:cNvSpPr/>
          <p:nvPr/>
        </p:nvSpPr>
        <p:spPr>
          <a:xfrm>
            <a:off x="4932046" y="6309043"/>
            <a:ext cx="339026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zh-CN" altLang="en-US" sz="1800" dirty="0"/>
              <a:t>面积3×3</a:t>
            </a:r>
            <a:r>
              <a:rPr lang="en-US" altLang="zh-CN" sz="1800" dirty="0"/>
              <a:t>                 </a:t>
            </a:r>
            <a:r>
              <a:rPr lang="zh-CN" altLang="en-US" sz="1800" dirty="0"/>
              <a:t>            面积2×2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42545" y="1196340"/>
            <a:ext cx="9179560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三角形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填充</a:t>
            </a:r>
            <a:r>
              <a:rPr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边界像素</a:t>
            </a:r>
            <a:r>
              <a:rPr 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处理规则</a:t>
            </a:r>
            <a:endParaRPr 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问题：先右下后左上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填充，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公共边界会有两次不同的着色，导致视觉混乱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处理规则：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由一条边界确定的包含图元的半平面，如果位于该边界的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左方或下方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，那么这条边界上的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像素不属于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该图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元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简单表述：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左闭右开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下闭上开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缺点：缺失最上一行像素和最右一列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像素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11273" name="Rectangle 13"/>
          <p:cNvSpPr/>
          <p:nvPr/>
        </p:nvSpPr>
        <p:spPr>
          <a:xfrm>
            <a:off x="467360" y="5805170"/>
            <a:ext cx="27660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266700" algn="ctr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             </a:t>
            </a:r>
            <a:r>
              <a:rPr lang="zh-CN" altLang="en-US" sz="1800" dirty="0"/>
              <a:t>片元表示</a:t>
            </a:r>
            <a:r>
              <a:rPr lang="zh-CN" altLang="en-US" sz="1800" dirty="0"/>
              <a:t>法</a:t>
            </a:r>
            <a:endParaRPr lang="zh-CN" altLang="en-US" sz="1800" dirty="0"/>
          </a:p>
        </p:txBody>
      </p:sp>
      <p:pic>
        <p:nvPicPr>
          <p:cNvPr id="4" name="图片 3" descr="5a0a9264d594b37ea2ba2fc83a92dae"/>
          <p:cNvPicPr>
            <a:picLocks noChangeAspect="1"/>
          </p:cNvPicPr>
          <p:nvPr/>
        </p:nvPicPr>
        <p:blipFill>
          <a:blip r:embed="rId5">
            <a:clrChange>
              <a:clrFrom>
                <a:srgbClr val="ECEDE8">
                  <a:alpha val="100000"/>
                </a:srgbClr>
              </a:clrFrom>
              <a:clrTo>
                <a:srgbClr val="ECEDE8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115" y="4364990"/>
            <a:ext cx="3188970" cy="1589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" y="5661025"/>
            <a:ext cx="688975" cy="497840"/>
          </a:xfrm>
          <a:prstGeom prst="rect">
            <a:avLst/>
          </a:prstGeom>
        </p:spPr>
      </p:pic>
      <p:sp>
        <p:nvSpPr>
          <p:cNvPr id="3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652716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三角形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填充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三角形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填充</a:t>
            </a:r>
            <a:r>
              <a:rPr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边标志算法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（了解即可）</a:t>
            </a:r>
            <a:endParaRPr 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基本思想：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步法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953770" lvl="3" indent="-231775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勾勒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轮廓线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：对多边形边界所经过的像素打上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标志点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，在每条扫描线上建立各跨度的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边界像素点对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；</a:t>
            </a:r>
            <a:endParaRPr lang="en-US" altLang="zh-CN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006475" lvl="3" indent="-25273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、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填充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多边形：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沿扫描线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由小往大、从左到右，填充标志点之间的全部像素</a:t>
            </a:r>
            <a:endParaRPr lang="en-US" altLang="zh-CN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endParaRPr lang="en-US" altLang="zh-CN" sz="1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11273" name="Rectangle 13"/>
          <p:cNvSpPr/>
          <p:nvPr/>
        </p:nvSpPr>
        <p:spPr>
          <a:xfrm>
            <a:off x="5940425" y="6405245"/>
            <a:ext cx="24796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266700" algn="ctr" eaLnBrk="1" hangingPunct="1"/>
            <a:r>
              <a:rPr lang="zh-CN" altLang="en-US" sz="1800" dirty="0"/>
              <a:t>  边标志像素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        </a:t>
            </a:r>
            <a:endParaRPr lang="zh-CN" altLang="en-US" sz="1800" dirty="0"/>
          </a:p>
        </p:txBody>
      </p:sp>
      <p:pic>
        <p:nvPicPr>
          <p:cNvPr id="8" name="图片 7" descr="98004bc4601d5e35d6e3b0f74d21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3716655"/>
            <a:ext cx="5010785" cy="3056890"/>
          </a:xfrm>
          <a:prstGeom prst="rect">
            <a:avLst/>
          </a:prstGeom>
        </p:spPr>
      </p:pic>
      <p:sp>
        <p:nvSpPr>
          <p:cNvPr id="3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652716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三角形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填充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9235"/>
            <a:ext cx="9144000" cy="167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4" name="文本框 3"/>
          <p:cNvSpPr txBox="1"/>
          <p:nvPr/>
        </p:nvSpPr>
        <p:spPr>
          <a:xfrm>
            <a:off x="2956402" y="692785"/>
            <a:ext cx="323088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二、课程内容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0484" name="组合 4"/>
          <p:cNvGrpSpPr/>
          <p:nvPr/>
        </p:nvGrpSpPr>
        <p:grpSpPr bwMode="auto">
          <a:xfrm>
            <a:off x="-606425" y="467360"/>
            <a:ext cx="10356850" cy="1212850"/>
            <a:chOff x="-808496" y="1813301"/>
            <a:chExt cx="13808990" cy="269670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-808496" y="1813301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-808496" y="4510007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071" name="Rectangle 7"/>
          <p:cNvSpPr>
            <a:spLocks noGrp="1" noChangeArrowheads="1"/>
          </p:cNvSpPr>
          <p:nvPr/>
        </p:nvSpPr>
        <p:spPr>
          <a:xfrm>
            <a:off x="3347720" y="2204720"/>
            <a:ext cx="4352925" cy="32518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latinLnBrk="0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表面模型</a:t>
            </a:r>
            <a:endParaRPr lang="zh-CN" altLang="en-US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 eaLnBrk="1" latinLnBrk="0" hangingPunct="1">
              <a:lnSpc>
                <a:spcPct val="200000"/>
              </a:lnSpc>
              <a:spcBef>
                <a:spcPts val="0"/>
              </a:spcBef>
              <a:buSzTx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三角形填充</a:t>
            </a:r>
            <a:endParaRPr lang="zh-CN" altLang="en-US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 eaLnBrk="1" latinLnBrk="0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面消隐算法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79638"/>
            <a:ext cx="9144000" cy="2498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4" name="文本框 3"/>
          <p:cNvSpPr txBox="1"/>
          <p:nvPr/>
        </p:nvSpPr>
        <p:spPr>
          <a:xfrm>
            <a:off x="1390492" y="2924175"/>
            <a:ext cx="636143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6000" dirty="0">
                <a:solidFill>
                  <a:schemeClr val="bg2"/>
                </a:solidFill>
                <a:latin typeface="+mn-ea"/>
                <a:ea typeface="+mn-ea"/>
              </a:rPr>
              <a:t>计算机</a:t>
            </a:r>
            <a:r>
              <a:rPr lang="en-US" altLang="zh-CN" sz="6000" dirty="0">
                <a:solidFill>
                  <a:schemeClr val="bg2"/>
                </a:solidFill>
                <a:latin typeface="+mn-ea"/>
                <a:ea typeface="+mn-ea"/>
              </a:rPr>
              <a:t>   +   </a:t>
            </a:r>
            <a:r>
              <a:rPr lang="zh-CN" altLang="en-US" sz="6000" dirty="0">
                <a:solidFill>
                  <a:schemeClr val="bg2"/>
                </a:solidFill>
                <a:latin typeface="+mn-ea"/>
                <a:ea typeface="+mn-ea"/>
              </a:rPr>
              <a:t>图形</a:t>
            </a:r>
            <a:r>
              <a:rPr lang="en-US" altLang="zh-CN" sz="60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endParaRPr lang="zh-CN" altLang="en-US" sz="6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0484" name="组合 4"/>
          <p:cNvGrpSpPr/>
          <p:nvPr/>
        </p:nvGrpSpPr>
        <p:grpSpPr bwMode="auto">
          <a:xfrm>
            <a:off x="-606425" y="2417763"/>
            <a:ext cx="10356850" cy="2022475"/>
            <a:chOff x="-808496" y="1813301"/>
            <a:chExt cx="13808990" cy="269670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-808496" y="1813301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-808496" y="4510007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15" name="文本框 3"/>
          <p:cNvSpPr txBox="1">
            <a:spLocks noChangeArrowheads="1"/>
          </p:cNvSpPr>
          <p:nvPr/>
        </p:nvSpPr>
        <p:spPr bwMode="auto">
          <a:xfrm>
            <a:off x="3635058" y="1234758"/>
            <a:ext cx="2468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600" b="1"/>
              <a:t>两个关键词</a:t>
            </a:r>
            <a:endParaRPr lang="zh-CN" altLang="en-US" sz="3600" b="1"/>
          </a:p>
        </p:txBody>
      </p:sp>
      <p:grpSp>
        <p:nvGrpSpPr>
          <p:cNvPr id="21517" name="组合 5"/>
          <p:cNvGrpSpPr/>
          <p:nvPr/>
        </p:nvGrpSpPr>
        <p:grpSpPr bwMode="auto">
          <a:xfrm rot="5400000">
            <a:off x="-26194" y="-1239043"/>
            <a:ext cx="1082675" cy="5157788"/>
            <a:chOff x="-60724" y="-14287"/>
            <a:chExt cx="1082282" cy="5157788"/>
          </a:xfrm>
        </p:grpSpPr>
        <p:sp>
          <p:nvSpPr>
            <p:cNvPr id="99" name="任意多边形 98"/>
            <p:cNvSpPr/>
            <p:nvPr/>
          </p:nvSpPr>
          <p:spPr>
            <a:xfrm rot="16200000" flipV="1">
              <a:off x="-1867496" y="1778197"/>
              <a:ext cx="4695825" cy="108228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/>
            </a:p>
          </p:txBody>
        </p:sp>
        <p:sp>
          <p:nvSpPr>
            <p:cNvPr id="100" name="任意多边形 99"/>
            <p:cNvSpPr/>
            <p:nvPr/>
          </p:nvSpPr>
          <p:spPr>
            <a:xfrm rot="16200000" flipV="1">
              <a:off x="-1918296" y="2175072"/>
              <a:ext cx="4797425" cy="1082282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/>
            </a:p>
          </p:txBody>
        </p:sp>
        <p:cxnSp>
          <p:nvCxnSpPr>
            <p:cNvPr id="101" name="直接连接符 100"/>
            <p:cNvCxnSpPr/>
            <p:nvPr/>
          </p:nvCxnSpPr>
          <p:spPr>
            <a:xfrm rot="16200000" flipV="1">
              <a:off x="-397482" y="479575"/>
              <a:ext cx="1814513" cy="8267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隐藏面</a:t>
            </a:r>
            <a:r>
              <a:rPr 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消隐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3850" y="1772920"/>
            <a:ext cx="8446770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从视点的角度观察物体的表面，离视点近的表面的投影遮挡了离视点远的表面的投影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zh-CN" sz="2000" dirty="0">
              <a:solidFill>
                <a:srgbClr val="000000"/>
              </a:solidFill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屏幕上的绘制结果为</a:t>
            </a:r>
            <a:r>
              <a:rPr lang="zh-CN" altLang="zh-CN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所有可见表面</a:t>
            </a: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最终投影的集合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zh-CN" sz="2000" dirty="0">
              <a:solidFill>
                <a:srgbClr val="000000"/>
              </a:solidFill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zh-CN" sz="2000" dirty="0">
                <a:latin typeface="宋体" panose="02010600030101010101" pitchFamily="2" charset="-122"/>
                <a:sym typeface="+mn-ea"/>
              </a:rPr>
              <a:t>考察了物体的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伪深度坐标</a:t>
            </a:r>
            <a:endParaRPr lang="zh-CN" altLang="zh-CN" sz="2000" dirty="0">
              <a:solidFill>
                <a:srgbClr val="000000"/>
              </a:solidFill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常用</a:t>
            </a: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算法：</a:t>
            </a:r>
            <a:endParaRPr lang="zh-CN" altLang="zh-CN" sz="2000" dirty="0"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2130" indent="-179705" latinLnBrk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深度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缓冲器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Z-Buffer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算法）：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像素级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消隐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234315" defTabSz="0" latinLnBrk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深度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排序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算法（画家算法）：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面元级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消隐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Z-Buffer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即深度缓冲器算法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3850" y="1772920"/>
            <a:ext cx="6278245" cy="70161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1974年由Edwin Earl Catmull提出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犹他大学，Ivan Sutherland的学生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意识到新兴的计算机图形学将成为动画行业的基础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工作：纹理映射、B样条、完善了细分曲面技术等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致力于三维计算机图形学，进入了电影行业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迪士尼动画工作室和皮克斯动画工作室总裁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2019年图灵奖，以表彰他对 3D 计算机图形学的贡献，以及这些技术对电影制作和计算机生成图像等应用的革命性影响</a:t>
            </a: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660515" y="476250"/>
            <a:ext cx="2217420" cy="2446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60515" y="3140710"/>
            <a:ext cx="2425065" cy="3354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Z-Buffer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即深度缓冲器算法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3850" y="1772920"/>
            <a:ext cx="3366135" cy="36309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属于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图像空间</a:t>
            </a: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消隐算法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zh-CN" sz="2000" dirty="0">
              <a:solidFill>
                <a:srgbClr val="000000"/>
              </a:solidFill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物空间</a:t>
            </a: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内不对物体表面的可见性进行检测，</a:t>
            </a:r>
            <a:endParaRPr lang="zh-CN" altLang="zh-CN" sz="2000" dirty="0"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像空间</a:t>
            </a: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中根据每个像素的</a:t>
            </a:r>
            <a:r>
              <a:rPr lang="zh-CN" altLang="zh-CN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深度值</a:t>
            </a: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确定最终绘制的物体表面上各个像素的颜色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0117" name="Object 16"/>
          <p:cNvGraphicFramePr>
            <a:graphicFrameLocks noGrp="1" noChangeAspect="1"/>
          </p:cNvGraphicFramePr>
          <p:nvPr/>
        </p:nvGraphicFramePr>
        <p:xfrm>
          <a:off x="3305810" y="1240790"/>
          <a:ext cx="579501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" r:id="rId1" imgW="5711825" imgH="5534025" progId="Visio.Drawing.11">
                  <p:embed/>
                </p:oleObj>
              </mc:Choice>
              <mc:Fallback>
                <p:oleObj name="" r:id="rId1" imgW="5711825" imgH="5534025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810" y="1240790"/>
                        <a:ext cx="5795010" cy="561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l="5497" t="8831" r="8745" b="16164"/>
          <a:stretch>
            <a:fillRect/>
          </a:stretch>
        </p:blipFill>
        <p:spPr>
          <a:xfrm>
            <a:off x="1619885" y="3356610"/>
            <a:ext cx="7250430" cy="3426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Z-Buffer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即深度缓冲器算法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4800" y="1628775"/>
            <a:ext cx="8446770" cy="23069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两个缓冲器：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latinLnBrk="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深度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缓冲器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：用以存储图像空间中每个像素相应的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深度值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，初始化为最大深度值（z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坐标）。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latinLnBrk="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帧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缓冲器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：用以存储图像空间中的每个像素的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颜色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，初始化为屏幕的背景色。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Z-Buffer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算法描述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67360" y="1844358"/>
            <a:ext cx="8324850" cy="433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帧缓冲器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初始值置为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背景色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确定深度缓冲器的宽度、高度和初始深度。一般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将初始深度置为最大深度值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对于多边形表面中的每一像素（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,y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），计算其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深度值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,y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,y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）与存储在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缓冲器中该位置的深度值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zBuffer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,y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）进行比较。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,y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）≤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zBuffer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,y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），则将此像素的颜色写入帧缓冲器，且用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,y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）重置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zbuffer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,y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Z-Buffer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如何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C0C0C0"/>
                </a:highlight>
              </a:rPr>
              <a:t>计算深度值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？（</a:t>
            </a:r>
            <a:r>
              <a:rPr 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伪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深度）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395605" y="1700530"/>
            <a:ext cx="853376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三维屏幕坐标系（弥补：二维透视投影的不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足）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图：观察坐标系中从视点出发的视线会聚于视点；屏幕坐标系中，视线被映射为平行线。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只有在屏幕坐标系中具有相同（x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,y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）的点才可能发生遮挡，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判别一个点是否位于另一个点的前面则可简化为z</a:t>
            </a:r>
            <a:r>
              <a:rPr lang="zh-CN" altLang="en-US" sz="20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值的比较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99332" name="Object 6"/>
          <p:cNvGraphicFramePr>
            <a:graphicFrameLocks noChangeAspect="1"/>
          </p:cNvGraphicFramePr>
          <p:nvPr/>
        </p:nvGraphicFramePr>
        <p:xfrm>
          <a:off x="295275" y="4332288"/>
          <a:ext cx="441007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5" name="" r:id="rId1" imgW="6733540" imgH="3134995" progId="Visio.Drawing.11">
                  <p:embed/>
                </p:oleObj>
              </mc:Choice>
              <mc:Fallback>
                <p:oleObj name="" r:id="rId1" imgW="6733540" imgH="3134995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4332288"/>
                        <a:ext cx="4410075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4860290" y="4364038"/>
          <a:ext cx="4257675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6" name="" r:id="rId3" imgW="5083175" imgH="2366645" progId="Visio.Drawing.11">
                  <p:embed/>
                </p:oleObj>
              </mc:Choice>
              <mc:Fallback>
                <p:oleObj name="" r:id="rId3" imgW="5083175" imgH="2366645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290" y="4364038"/>
                        <a:ext cx="4257675" cy="197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Rectangle 9"/>
          <p:cNvSpPr>
            <a:spLocks noChangeArrowheads="1"/>
          </p:cNvSpPr>
          <p:nvPr/>
        </p:nvSpPr>
        <p:spPr bwMode="auto">
          <a:xfrm>
            <a:off x="1403985" y="6380163"/>
            <a:ext cx="60375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）观察坐标系              （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）屏幕坐标系</a:t>
            </a:r>
            <a:endParaRPr lang="zh-CN" altLang="en-US" sz="20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   </a:t>
            </a:r>
            <a:endParaRPr lang="zh-CN" altLang="en-US" sz="20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Z-Buffer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如何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C0C0C0"/>
                </a:highlight>
              </a:rPr>
              <a:t>计算深度值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？（伪深度）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18465" y="1844358"/>
            <a:ext cx="83248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三维屏幕坐标系（弥补：二维透视投影的不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足）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27405" y="2546371"/>
            <a:ext cx="7799705" cy="2816839"/>
            <a:chOff x="1303" y="4001"/>
            <a:chExt cx="12283" cy="3790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2190" y="6193"/>
              <a:ext cx="1090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2539" y="4280"/>
              <a:ext cx="0" cy="297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769" y="4379"/>
              <a:ext cx="0" cy="3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91" name="Rectangle 5"/>
            <p:cNvSpPr/>
            <p:nvPr/>
          </p:nvSpPr>
          <p:spPr>
            <a:xfrm>
              <a:off x="1303" y="6133"/>
              <a:ext cx="1283" cy="6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O</a:t>
              </a:r>
              <a:r>
                <a:rPr lang="en-US" altLang="zh-CN" sz="2400" baseline="-25000" dirty="0"/>
                <a:t>v</a:t>
              </a:r>
              <a:endParaRPr lang="en-US" altLang="zh-CN" sz="2400" baseline="-25000" dirty="0"/>
            </a:p>
          </p:txBody>
        </p:sp>
        <p:sp>
          <p:nvSpPr>
            <p:cNvPr id="10" name="Rectangle 5"/>
            <p:cNvSpPr/>
            <p:nvPr/>
          </p:nvSpPr>
          <p:spPr>
            <a:xfrm>
              <a:off x="1330" y="4001"/>
              <a:ext cx="1283" cy="6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y</a:t>
              </a:r>
              <a:r>
                <a:rPr lang="en-US" altLang="zh-CN" sz="2400" baseline="-25000" dirty="0"/>
                <a:t>v</a:t>
              </a:r>
              <a:endParaRPr lang="en-US" altLang="zh-CN" sz="2400" baseline="-250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656" y="6986"/>
              <a:ext cx="203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5"/>
            <p:cNvSpPr/>
            <p:nvPr/>
          </p:nvSpPr>
          <p:spPr>
            <a:xfrm>
              <a:off x="2778" y="6360"/>
              <a:ext cx="1283" cy="6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d</a:t>
              </a:r>
              <a:endParaRPr lang="en-US" altLang="zh-CN" sz="2400" baseline="-25000" dirty="0"/>
            </a:p>
          </p:txBody>
        </p:sp>
        <p:sp>
          <p:nvSpPr>
            <p:cNvPr id="13" name="Rectangle 5"/>
            <p:cNvSpPr/>
            <p:nvPr/>
          </p:nvSpPr>
          <p:spPr>
            <a:xfrm>
              <a:off x="12303" y="6246"/>
              <a:ext cx="1283" cy="6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z</a:t>
              </a:r>
              <a:r>
                <a:rPr lang="en-US" altLang="zh-CN" sz="2400" baseline="-25000" dirty="0"/>
                <a:t>v</a:t>
              </a:r>
              <a:endParaRPr lang="en-US" altLang="zh-CN" sz="2400" baseline="-250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656" y="6079"/>
              <a:ext cx="227" cy="2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628" y="6079"/>
              <a:ext cx="227" cy="2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056" y="6079"/>
              <a:ext cx="227" cy="2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ctangle 5"/>
            <p:cNvSpPr/>
            <p:nvPr/>
          </p:nvSpPr>
          <p:spPr>
            <a:xfrm>
              <a:off x="4138" y="4198"/>
              <a:ext cx="2883" cy="5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zh-CN" altLang="en-US" sz="2000" dirty="0"/>
                <a:t>观察平面</a:t>
              </a:r>
              <a:endParaRPr lang="zh-CN" altLang="en-US" sz="2000" dirty="0"/>
            </a:p>
          </p:txBody>
        </p:sp>
        <p:sp>
          <p:nvSpPr>
            <p:cNvPr id="18" name="Rectangle 5"/>
            <p:cNvSpPr/>
            <p:nvPr/>
          </p:nvSpPr>
          <p:spPr>
            <a:xfrm>
              <a:off x="3932" y="6309"/>
              <a:ext cx="3295" cy="6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P(x</a:t>
              </a:r>
              <a:r>
                <a:rPr lang="en-US" altLang="zh-CN" sz="2400" baseline="-25000" dirty="0"/>
                <a:t>s</a:t>
              </a:r>
              <a:r>
                <a:rPr lang="en-US" altLang="zh-CN" sz="2400" dirty="0"/>
                <a:t>,y</a:t>
              </a:r>
              <a:r>
                <a:rPr lang="en-US" altLang="zh-CN" sz="2400" baseline="-25000" dirty="0"/>
                <a:t>s</a:t>
              </a:r>
              <a:r>
                <a:rPr lang="en-US" altLang="zh-CN" sz="2400" dirty="0"/>
                <a:t>,d)</a:t>
              </a:r>
              <a:endParaRPr lang="en-US" altLang="zh-CN" sz="2400" baseline="-25000" dirty="0"/>
            </a:p>
          </p:txBody>
        </p:sp>
        <p:sp>
          <p:nvSpPr>
            <p:cNvPr id="19" name="Rectangle 5"/>
            <p:cNvSpPr/>
            <p:nvPr/>
          </p:nvSpPr>
          <p:spPr>
            <a:xfrm>
              <a:off x="6535" y="6360"/>
              <a:ext cx="3295" cy="6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Q(x</a:t>
              </a:r>
              <a:r>
                <a:rPr lang="en-US" altLang="zh-CN" sz="2400" baseline="-25000" dirty="0"/>
                <a:t>q</a:t>
              </a:r>
              <a:r>
                <a:rPr lang="en-US" altLang="zh-CN" sz="2400" dirty="0"/>
                <a:t>,y</a:t>
              </a:r>
              <a:r>
                <a:rPr lang="en-US" altLang="zh-CN" sz="2400" baseline="-25000" dirty="0"/>
                <a:t>q</a:t>
              </a:r>
              <a:r>
                <a:rPr lang="en-US" altLang="zh-CN" sz="2400" dirty="0"/>
                <a:t>,z</a:t>
              </a:r>
              <a:r>
                <a:rPr lang="en-US" altLang="zh-CN" sz="2400" baseline="-25000" dirty="0"/>
                <a:t>q</a:t>
              </a:r>
              <a:r>
                <a:rPr lang="en-US" altLang="zh-CN" sz="2400" dirty="0"/>
                <a:t>)</a:t>
              </a:r>
              <a:endParaRPr lang="en-US" altLang="zh-CN" sz="2400" baseline="-25000" dirty="0"/>
            </a:p>
          </p:txBody>
        </p:sp>
        <p:sp>
          <p:nvSpPr>
            <p:cNvPr id="20" name="Rectangle 5"/>
            <p:cNvSpPr/>
            <p:nvPr/>
          </p:nvSpPr>
          <p:spPr>
            <a:xfrm>
              <a:off x="9673" y="6334"/>
              <a:ext cx="3295" cy="6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R(x</a:t>
              </a:r>
              <a:r>
                <a:rPr lang="en-US" altLang="zh-CN" sz="2400" baseline="-25000" dirty="0"/>
                <a:t>r</a:t>
              </a:r>
              <a:r>
                <a:rPr lang="en-US" altLang="zh-CN" sz="2400" dirty="0"/>
                <a:t>,y</a:t>
              </a:r>
              <a:r>
                <a:rPr lang="en-US" altLang="zh-CN" sz="2400" baseline="-25000" dirty="0"/>
                <a:t>r</a:t>
              </a:r>
              <a:r>
                <a:rPr lang="en-US" altLang="zh-CN" sz="2400" dirty="0"/>
                <a:t>,z</a:t>
              </a:r>
              <a:r>
                <a:rPr lang="en-US" altLang="zh-CN" sz="2400" baseline="-25000" dirty="0"/>
                <a:t>r</a:t>
              </a:r>
              <a:r>
                <a:rPr lang="en-US" altLang="zh-CN" sz="2400" dirty="0"/>
                <a:t>)</a:t>
              </a:r>
              <a:endParaRPr lang="en-US" altLang="zh-CN" sz="2400" baseline="-25000" dirty="0"/>
            </a:p>
          </p:txBody>
        </p:sp>
      </p:grp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750" y="5300663"/>
            <a:ext cx="8324850" cy="115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点在三维屏幕坐标系中的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坐标（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伪深度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根据深度值，判断：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点是否遮挡了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Z-Buffer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如何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C0C0C0"/>
                </a:highlight>
              </a:rPr>
              <a:t>计算深度值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？（伪深度）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67360" y="3649028"/>
            <a:ext cx="83248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1970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Bouknight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给出了三维屏幕坐标计算公式（了解即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99795" y="1628489"/>
            <a:ext cx="6566653" cy="1943386"/>
            <a:chOff x="850" y="3842"/>
            <a:chExt cx="13139" cy="3949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2190" y="6193"/>
              <a:ext cx="1090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2539" y="4280"/>
              <a:ext cx="0" cy="297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769" y="4379"/>
              <a:ext cx="0" cy="3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91" name="Rectangle 5"/>
            <p:cNvSpPr/>
            <p:nvPr/>
          </p:nvSpPr>
          <p:spPr>
            <a:xfrm>
              <a:off x="850" y="5974"/>
              <a:ext cx="1736" cy="9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O</a:t>
              </a:r>
              <a:r>
                <a:rPr lang="en-US" altLang="zh-CN" sz="2400" baseline="-25000" dirty="0"/>
                <a:t>v</a:t>
              </a:r>
              <a:endParaRPr lang="en-US" altLang="zh-CN" sz="2400" baseline="-25000" dirty="0"/>
            </a:p>
          </p:txBody>
        </p:sp>
        <p:sp>
          <p:nvSpPr>
            <p:cNvPr id="10" name="Rectangle 5"/>
            <p:cNvSpPr/>
            <p:nvPr/>
          </p:nvSpPr>
          <p:spPr>
            <a:xfrm>
              <a:off x="1042" y="3842"/>
              <a:ext cx="1571" cy="9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y</a:t>
              </a:r>
              <a:r>
                <a:rPr lang="en-US" altLang="zh-CN" sz="2400" baseline="-25000" dirty="0"/>
                <a:t>v</a:t>
              </a:r>
              <a:endParaRPr lang="en-US" altLang="zh-CN" sz="2400" baseline="-250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656" y="6986"/>
              <a:ext cx="203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5"/>
            <p:cNvSpPr/>
            <p:nvPr/>
          </p:nvSpPr>
          <p:spPr>
            <a:xfrm>
              <a:off x="2778" y="6201"/>
              <a:ext cx="1283" cy="9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d</a:t>
              </a:r>
              <a:endParaRPr lang="en-US" altLang="zh-CN" sz="2400" baseline="-25000" dirty="0"/>
            </a:p>
          </p:txBody>
        </p:sp>
        <p:sp>
          <p:nvSpPr>
            <p:cNvPr id="13" name="Rectangle 5"/>
            <p:cNvSpPr/>
            <p:nvPr/>
          </p:nvSpPr>
          <p:spPr>
            <a:xfrm>
              <a:off x="12303" y="6087"/>
              <a:ext cx="1686" cy="9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z</a:t>
              </a:r>
              <a:r>
                <a:rPr lang="en-US" altLang="zh-CN" sz="2400" baseline="-25000" dirty="0"/>
                <a:t>v</a:t>
              </a:r>
              <a:endParaRPr lang="en-US" altLang="zh-CN" sz="2400" baseline="-250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656" y="6079"/>
              <a:ext cx="227" cy="2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628" y="6079"/>
              <a:ext cx="227" cy="2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056" y="6079"/>
              <a:ext cx="227" cy="2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ctangle 5"/>
            <p:cNvSpPr/>
            <p:nvPr/>
          </p:nvSpPr>
          <p:spPr>
            <a:xfrm>
              <a:off x="4138" y="4091"/>
              <a:ext cx="2883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zh-CN" altLang="en-US" sz="1800" dirty="0"/>
                <a:t>观察平面</a:t>
              </a:r>
              <a:endParaRPr lang="zh-CN" altLang="en-US" sz="1800" dirty="0"/>
            </a:p>
          </p:txBody>
        </p:sp>
        <p:sp>
          <p:nvSpPr>
            <p:cNvPr id="18" name="Rectangle 5"/>
            <p:cNvSpPr/>
            <p:nvPr/>
          </p:nvSpPr>
          <p:spPr>
            <a:xfrm>
              <a:off x="3932" y="6150"/>
              <a:ext cx="3295" cy="9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P(x</a:t>
              </a:r>
              <a:r>
                <a:rPr lang="en-US" altLang="zh-CN" sz="2400" baseline="-25000" dirty="0"/>
                <a:t>s</a:t>
              </a:r>
              <a:r>
                <a:rPr lang="en-US" altLang="zh-CN" sz="2400" dirty="0"/>
                <a:t>,y</a:t>
              </a:r>
              <a:r>
                <a:rPr lang="en-US" altLang="zh-CN" sz="2400" baseline="-25000" dirty="0"/>
                <a:t>s</a:t>
              </a:r>
              <a:r>
                <a:rPr lang="en-US" altLang="zh-CN" sz="2400" dirty="0"/>
                <a:t>,d)</a:t>
              </a:r>
              <a:endParaRPr lang="en-US" altLang="zh-CN" sz="2400" baseline="-25000" dirty="0"/>
            </a:p>
          </p:txBody>
        </p:sp>
        <p:sp>
          <p:nvSpPr>
            <p:cNvPr id="19" name="Rectangle 5"/>
            <p:cNvSpPr/>
            <p:nvPr/>
          </p:nvSpPr>
          <p:spPr>
            <a:xfrm>
              <a:off x="6535" y="6201"/>
              <a:ext cx="3295" cy="9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Q(x</a:t>
              </a:r>
              <a:r>
                <a:rPr lang="en-US" altLang="zh-CN" sz="2400" baseline="-25000" dirty="0"/>
                <a:t>q</a:t>
              </a:r>
              <a:r>
                <a:rPr lang="en-US" altLang="zh-CN" sz="2400" dirty="0"/>
                <a:t>,y</a:t>
              </a:r>
              <a:r>
                <a:rPr lang="en-US" altLang="zh-CN" sz="2400" baseline="-25000" dirty="0"/>
                <a:t>q</a:t>
              </a:r>
              <a:r>
                <a:rPr lang="en-US" altLang="zh-CN" sz="2400" dirty="0"/>
                <a:t>,z</a:t>
              </a:r>
              <a:r>
                <a:rPr lang="en-US" altLang="zh-CN" sz="2400" baseline="-25000" dirty="0"/>
                <a:t>q</a:t>
              </a:r>
              <a:r>
                <a:rPr lang="en-US" altLang="zh-CN" sz="2400" dirty="0"/>
                <a:t>)</a:t>
              </a:r>
              <a:endParaRPr lang="en-US" altLang="zh-CN" sz="2400" baseline="-25000" dirty="0"/>
            </a:p>
          </p:txBody>
        </p:sp>
        <p:sp>
          <p:nvSpPr>
            <p:cNvPr id="20" name="Rectangle 5"/>
            <p:cNvSpPr/>
            <p:nvPr/>
          </p:nvSpPr>
          <p:spPr>
            <a:xfrm>
              <a:off x="9673" y="6175"/>
              <a:ext cx="3295" cy="9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266700" algn="ctr" eaLnBrk="1" hangingPunct="1"/>
              <a:r>
                <a:rPr lang="en-US" altLang="zh-CN" sz="2400" dirty="0"/>
                <a:t>R(x</a:t>
              </a:r>
              <a:r>
                <a:rPr lang="en-US" altLang="zh-CN" sz="2400" baseline="-25000" dirty="0"/>
                <a:t>r</a:t>
              </a:r>
              <a:r>
                <a:rPr lang="en-US" altLang="zh-CN" sz="2400" dirty="0"/>
                <a:t>,y</a:t>
              </a:r>
              <a:r>
                <a:rPr lang="en-US" altLang="zh-CN" sz="2400" baseline="-25000" dirty="0"/>
                <a:t>r</a:t>
              </a:r>
              <a:r>
                <a:rPr lang="en-US" altLang="zh-CN" sz="2400" dirty="0"/>
                <a:t>,z</a:t>
              </a:r>
              <a:r>
                <a:rPr lang="en-US" altLang="zh-CN" sz="2400" baseline="-25000" dirty="0"/>
                <a:t>r</a:t>
              </a:r>
              <a:r>
                <a:rPr lang="en-US" altLang="zh-CN" sz="2400" dirty="0"/>
                <a:t>)</a:t>
              </a:r>
              <a:endParaRPr lang="en-US" altLang="zh-CN" sz="2400" baseline="-25000" dirty="0"/>
            </a:p>
          </p:txBody>
        </p:sp>
      </p:grp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356100" y="4944110"/>
            <a:ext cx="3830955" cy="157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伪深度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即不能保证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坐标不变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只能保持相对深度关系不变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19885" y="4220845"/>
          <a:ext cx="2159635" cy="255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1" imgW="1066800" imgH="1270000" progId="Equation.DSMT4">
                  <p:embed/>
                </p:oleObj>
              </mc:Choice>
              <mc:Fallback>
                <p:oleObj name="Equation" r:id="rId1" imgW="1066800" imgH="1270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885" y="4220845"/>
                        <a:ext cx="2159635" cy="2555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Z-Buffer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消隐过程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67360" y="1844358"/>
            <a:ext cx="8324850" cy="164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先计算多边形表面内每个像素点的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伪深度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；（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略）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根据顶点的深度值，采用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双线性插值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算法计算多边形内每一像素点的深度值。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9750" y="3489960"/>
          <a:ext cx="4143375" cy="292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1" imgW="3119120" imgH="2204720" progId="Visio.Drawing.11">
                  <p:embed/>
                </p:oleObj>
              </mc:Choice>
              <mc:Fallback>
                <p:oleObj name="Visio" r:id="rId1" imgW="3119120" imgH="22047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89960"/>
                        <a:ext cx="4143375" cy="2923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835" y="2996565"/>
            <a:ext cx="4495165" cy="402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5730" y="1196975"/>
            <a:ext cx="8976360" cy="5773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3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36195" y="188595"/>
            <a:ext cx="9065895" cy="430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Z-Buffer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示例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endParaRPr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渲染两个带深度并且会相交的三角形（R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表示无限大，数字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表示深度值）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79638"/>
            <a:ext cx="9144000" cy="2498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4" name="文本框 3"/>
          <p:cNvSpPr txBox="1"/>
          <p:nvPr/>
        </p:nvSpPr>
        <p:spPr>
          <a:xfrm>
            <a:off x="-193833" y="2924175"/>
            <a:ext cx="95300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2"/>
                </a:solidFill>
                <a:latin typeface="+mn-ea"/>
                <a:ea typeface="+mn-ea"/>
              </a:rPr>
              <a:t>“</a:t>
            </a:r>
            <a:r>
              <a:rPr lang="zh-CN" altLang="en-US" sz="4000" dirty="0">
                <a:solidFill>
                  <a:schemeClr val="bg2"/>
                </a:solidFill>
                <a:latin typeface="+mn-ea"/>
                <a:ea typeface="+mn-ea"/>
              </a:rPr>
              <a:t>以</a:t>
            </a:r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屏幕</a:t>
            </a:r>
            <a:r>
              <a:rPr lang="zh-CN" altLang="en-US" sz="4000" dirty="0">
                <a:solidFill>
                  <a:schemeClr val="bg2"/>
                </a:solidFill>
                <a:latin typeface="+mn-ea"/>
                <a:ea typeface="+mn-ea"/>
              </a:rPr>
              <a:t>为</a:t>
            </a:r>
            <a:r>
              <a:rPr lang="zh-CN" altLang="en-US" sz="5400" dirty="0">
                <a:solidFill>
                  <a:schemeClr val="bg2"/>
                </a:solidFill>
                <a:latin typeface="+mn-ea"/>
                <a:ea typeface="+mn-ea"/>
              </a:rPr>
              <a:t>画板</a:t>
            </a:r>
            <a:r>
              <a:rPr lang="zh-CN" altLang="en-US" sz="48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zh-CN" altLang="en-US" sz="4000" dirty="0">
                <a:solidFill>
                  <a:schemeClr val="bg2"/>
                </a:solidFill>
                <a:latin typeface="+mn-ea"/>
                <a:ea typeface="+mn-ea"/>
              </a:rPr>
              <a:t>以</a:t>
            </a:r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代码</a:t>
            </a:r>
            <a:r>
              <a:rPr lang="zh-CN" altLang="en-US" sz="4000" dirty="0">
                <a:solidFill>
                  <a:schemeClr val="bg2"/>
                </a:solidFill>
                <a:latin typeface="+mn-ea"/>
                <a:ea typeface="+mn-ea"/>
              </a:rPr>
              <a:t>为</a:t>
            </a:r>
            <a:r>
              <a:rPr lang="zh-CN" altLang="en-US" sz="5400" dirty="0">
                <a:solidFill>
                  <a:schemeClr val="bg2"/>
                </a:solidFill>
                <a:latin typeface="+mn-ea"/>
                <a:ea typeface="+mn-ea"/>
              </a:rPr>
              <a:t>画笔</a:t>
            </a:r>
            <a:r>
              <a:rPr lang="zh-CN" altLang="en-US" sz="4800" dirty="0">
                <a:solidFill>
                  <a:schemeClr val="bg2"/>
                </a:solidFill>
                <a:latin typeface="+mn-ea"/>
                <a:ea typeface="+mn-ea"/>
              </a:rPr>
              <a:t>”</a:t>
            </a:r>
            <a:endParaRPr lang="zh-CN" altLang="en-US" sz="4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0484" name="组合 4"/>
          <p:cNvGrpSpPr/>
          <p:nvPr/>
        </p:nvGrpSpPr>
        <p:grpSpPr bwMode="auto">
          <a:xfrm>
            <a:off x="-606425" y="2417763"/>
            <a:ext cx="10356850" cy="2022475"/>
            <a:chOff x="-808496" y="1813301"/>
            <a:chExt cx="13808990" cy="269670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-808496" y="1813301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-808496" y="4510007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15" name="文本框 3"/>
          <p:cNvSpPr txBox="1">
            <a:spLocks noChangeArrowheads="1"/>
          </p:cNvSpPr>
          <p:nvPr/>
        </p:nvSpPr>
        <p:spPr bwMode="auto">
          <a:xfrm>
            <a:off x="3108643" y="1266508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600" b="1"/>
              <a:t>计算机图形学</a:t>
            </a:r>
            <a:endParaRPr lang="zh-CN" altLang="en-US" sz="3600" b="1"/>
          </a:p>
        </p:txBody>
      </p:sp>
      <p:grpSp>
        <p:nvGrpSpPr>
          <p:cNvPr id="21517" name="组合 5"/>
          <p:cNvGrpSpPr/>
          <p:nvPr/>
        </p:nvGrpSpPr>
        <p:grpSpPr bwMode="auto">
          <a:xfrm rot="5400000">
            <a:off x="-26194" y="-1239043"/>
            <a:ext cx="1082675" cy="5157788"/>
            <a:chOff x="-60724" y="-14287"/>
            <a:chExt cx="1082282" cy="5157788"/>
          </a:xfrm>
        </p:grpSpPr>
        <p:sp>
          <p:nvSpPr>
            <p:cNvPr id="99" name="任意多边形 98"/>
            <p:cNvSpPr/>
            <p:nvPr/>
          </p:nvSpPr>
          <p:spPr>
            <a:xfrm rot="16200000" flipV="1">
              <a:off x="-1867496" y="1778197"/>
              <a:ext cx="4695825" cy="108228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/>
            </a:p>
          </p:txBody>
        </p:sp>
        <p:sp>
          <p:nvSpPr>
            <p:cNvPr id="100" name="任意多边形 99"/>
            <p:cNvSpPr/>
            <p:nvPr/>
          </p:nvSpPr>
          <p:spPr>
            <a:xfrm rot="16200000" flipV="1">
              <a:off x="-1918296" y="2175072"/>
              <a:ext cx="4797425" cy="1082282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/>
            </a:p>
          </p:txBody>
        </p:sp>
        <p:cxnSp>
          <p:nvCxnSpPr>
            <p:cNvPr id="101" name="直接连接符 100"/>
            <p:cNvCxnSpPr/>
            <p:nvPr/>
          </p:nvCxnSpPr>
          <p:spPr>
            <a:xfrm rot="16200000" flipV="1">
              <a:off x="-397482" y="479575"/>
              <a:ext cx="1814513" cy="8267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Z-Buffer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优缺点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18465" y="1844358"/>
            <a:ext cx="832485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算法简单，与场景复杂度无关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便于硬件实现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01955" y="3621723"/>
            <a:ext cx="832485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占用太多的存储单元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在实现反走样、透明和半透明等效果方面有困难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467360" y="5660073"/>
            <a:ext cx="54248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marL="342900" indent="-342900" algn="l" eaLnBrk="1" hangingPunct="1">
              <a:buFont typeface="Wingdings" panose="05000000000000000000" charset="0"/>
              <a:buChar char="ü"/>
            </a:pPr>
            <a:r>
              <a:rPr lang="zh-CN" altLang="en-US" sz="2400" dirty="0"/>
              <a:t>思考：如何减少深度缓冲器的大小？</a:t>
            </a:r>
            <a:endParaRPr lang="zh-CN" altLang="en-US" sz="2400" dirty="0"/>
          </a:p>
        </p:txBody>
      </p:sp>
      <p:graphicFrame>
        <p:nvGraphicFramePr>
          <p:cNvPr id="90117" name="Object 16"/>
          <p:cNvGraphicFramePr>
            <a:graphicFrameLocks noGrp="1" noChangeAspect="1"/>
          </p:cNvGraphicFramePr>
          <p:nvPr/>
        </p:nvGraphicFramePr>
        <p:xfrm>
          <a:off x="5395595" y="1268095"/>
          <a:ext cx="3613785" cy="350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" r:id="rId1" imgW="5711825" imgH="5534025" progId="Visio.Drawing.11">
                  <p:embed/>
                </p:oleObj>
              </mc:Choice>
              <mc:Fallback>
                <p:oleObj name="" r:id="rId1" imgW="5711825" imgH="5534025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95" y="1268095"/>
                        <a:ext cx="3613785" cy="3500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画家算法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即深度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排序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3850" y="1772920"/>
            <a:ext cx="8446770" cy="39382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同时属于物体空间和图像空间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消隐算法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物体空间</a:t>
            </a:r>
            <a:r>
              <a:rPr lang="zh-CN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中将表面按深度优先级排序，</a:t>
            </a:r>
            <a:endParaRPr lang="zh-CN" altLang="zh-CN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图像空间</a:t>
            </a:r>
            <a:r>
              <a:rPr lang="zh-CN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中，由深度最大的表面开始，依次绘制各个表面。</a:t>
            </a:r>
            <a:endParaRPr lang="zh-CN" altLang="zh-CN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算法的执行过程，与画家创作一幅油画过程类似，</a:t>
            </a:r>
            <a:endParaRPr lang="zh-CN" altLang="zh-CN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画家在创作一幅油画时，总是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先绘制背景</a:t>
            </a:r>
            <a:r>
              <a:rPr lang="zh-CN" altLang="zh-CN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再绘制中间景物</a:t>
            </a:r>
            <a:r>
              <a:rPr lang="zh-CN" altLang="zh-CN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最后才绘制近处景物</a:t>
            </a:r>
            <a:r>
              <a:rPr lang="zh-CN" altLang="zh-CN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。不同的颜料依次堆积，覆盖了部分前面绘制的景物，形成层次分明的艺术作品</a:t>
            </a:r>
            <a:endParaRPr lang="zh-CN" altLang="zh-CN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画家算法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即深度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排序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3850" y="1772920"/>
            <a:ext cx="8446770" cy="25533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1" indent="-342900" latinLnBrk="0">
              <a:lnSpc>
                <a:spcPct val="13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画家在创作一幅油画时，</a:t>
            </a:r>
            <a:endParaRPr lang="zh-CN" altLang="zh-CN" sz="2000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342900" latinLnBrk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先绘制背景，再绘制中间景物，最后才绘制近处景物；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63880" lvl="1" indent="380365" latinLnBrk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不同的颜料依次堆积，覆盖了部分前面绘制的景物，形成层次分明的艺术作品</a:t>
            </a:r>
            <a:endParaRPr lang="zh-CN" altLang="zh-CN" sz="2000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342900" latinLnBrk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05" y="3932555"/>
            <a:ext cx="8456295" cy="2287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画家算法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算法描述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67360" y="1844358"/>
            <a:ext cx="8324850" cy="483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先把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屏幕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置成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背景色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再把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物体的各个面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按其离视点的远近排序形成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深度优先级表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，离视点远者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即z大者位于表头，z小者位于表尾。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按z从大（远）到小（近）的顺序对所有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多边形排序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解决z方向上出现的多边形深度二义性问题，必要时对多边形进行分割，获得一个确定的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深度优先级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按照从表头到表尾的顺序，即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按z由大到小的顺序，依次光栅化每一个多边形、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绘制各个表面，后画的表面颜色取代先画的表面颜色，相当于消除了隐藏面。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画家算法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算法描述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67360" y="1844358"/>
            <a:ext cx="8324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985" indent="-327025" algn="l" eaLnBrk="1" latinLnBrk="0" hangingPunct="1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按z由大到小的顺序，依次光栅化每一个多边形、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绘制各个表面，后画的表面颜色取代先画的表面颜色，相当于消除了隐藏面。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80" y="2921000"/>
            <a:ext cx="3247390" cy="339217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795" y="4292600"/>
            <a:ext cx="2609215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箭头: 右 5"/>
          <p:cNvSpPr/>
          <p:nvPr/>
        </p:nvSpPr>
        <p:spPr>
          <a:xfrm>
            <a:off x="4067810" y="4418965"/>
            <a:ext cx="1211580" cy="64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隐藏面</a:t>
            </a:r>
            <a:r>
              <a:rPr 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消隐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4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C0C0C0"/>
                </a:highlight>
              </a:rPr>
              <a:t>小结</a:t>
            </a:r>
            <a:endParaRPr lang="zh-CN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3850" y="1772920"/>
            <a:ext cx="8023860" cy="42157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 latinLnBrk="0">
              <a:lnSpc>
                <a:spcPct val="12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代表算法：</a:t>
            </a: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Z-Buffer算法、画家算法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zh-CN" sz="2000" dirty="0">
              <a:solidFill>
                <a:srgbClr val="000000"/>
              </a:solidFill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2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级别：</a:t>
            </a:r>
            <a:endParaRPr lang="zh-CN" altLang="en-US" sz="2000" dirty="0">
              <a:effectLst/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latinLnBrk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Z-Buffer算法是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像素级</a:t>
            </a: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的消隐算法，判断多边形投影后每个像素的遮挡情况</a:t>
            </a: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000" dirty="0"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latinLnBrk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画家算法是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多边形级</a:t>
            </a: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别（面元级、片元级）的消隐算法，判断每个不重叠多边形的遮挡情况，可以选择是否绘制可见多边形的边界线，消隐结果是一个个独立的表面</a:t>
            </a:r>
            <a:endParaRPr lang="zh-CN" altLang="en-US" sz="2000" dirty="0"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effectLst/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90" y="1196340"/>
            <a:ext cx="4418330" cy="3810635"/>
          </a:xfrm>
          <a:prstGeom prst="rect">
            <a:avLst/>
          </a:prstGeom>
          <a:noFill/>
          <a:ln>
            <a:noFill/>
          </a:ln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面消隐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隐藏面</a:t>
            </a:r>
            <a:r>
              <a:rPr 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消隐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4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C0C0C0"/>
                </a:highlight>
              </a:rPr>
              <a:t>小结（</a:t>
            </a:r>
            <a:r>
              <a:rPr lang="zh-CN" sz="24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C0C0C0"/>
                </a:highlight>
              </a:rPr>
              <a:t>续）</a:t>
            </a:r>
            <a:endParaRPr lang="zh-CN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277495" indent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5605" y="2132330"/>
            <a:ext cx="8769350" cy="39382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 latinLnBrk="0">
              <a:lnSpc>
                <a:spcPct val="12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代表算法：</a:t>
            </a: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Z-Buffer算法、画家算法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zh-CN" sz="2000" dirty="0">
              <a:solidFill>
                <a:srgbClr val="000000"/>
              </a:solidFill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latinLnBrk="0">
              <a:lnSpc>
                <a:spcPct val="12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空间：</a:t>
            </a:r>
            <a:endParaRPr lang="zh-CN" altLang="zh-CN" sz="2000" dirty="0"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Z-Buffer算法是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图像空间</a:t>
            </a: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法</a:t>
            </a:r>
            <a:endParaRPr lang="zh-CN" altLang="en-US" sz="2000" dirty="0">
              <a:effectLst/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而画家算法是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物像空间</a:t>
            </a: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法</a:t>
            </a:r>
            <a:endParaRPr lang="zh-CN" altLang="en-US" sz="2000" dirty="0">
              <a:effectLst/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1" indent="-342900" algn="l" latinLnBrk="0">
              <a:lnSpc>
                <a:spcPct val="120000"/>
              </a:lnSpc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最常用：</a:t>
            </a:r>
            <a:endParaRPr lang="zh-CN" altLang="zh-CN" sz="2000" dirty="0">
              <a:effectLst/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 algn="l" latinLnBrk="0">
              <a:lnSpc>
                <a:spcPct val="120000"/>
              </a:lnSpc>
              <a:spcBef>
                <a:spcPts val="1800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zh-CN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工程应用中，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Z-Buffer</a:t>
            </a:r>
            <a:r>
              <a:rPr lang="zh-CN" altLang="en-US" sz="2000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最常用，可以针对交叉面进行消隐</a:t>
            </a:r>
            <a:endParaRPr lang="zh-CN" altLang="en-US" sz="2000" dirty="0">
              <a:effectLst/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32130" indent="-179705" latinLnBrk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94865"/>
            <a:ext cx="9144000" cy="167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4" name="文本框 3"/>
          <p:cNvSpPr txBox="1"/>
          <p:nvPr/>
        </p:nvSpPr>
        <p:spPr>
          <a:xfrm>
            <a:off x="2917667" y="2558415"/>
            <a:ext cx="323088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三、课程小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结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0484" name="组合 4"/>
          <p:cNvGrpSpPr/>
          <p:nvPr/>
        </p:nvGrpSpPr>
        <p:grpSpPr bwMode="auto">
          <a:xfrm>
            <a:off x="-606425" y="2332990"/>
            <a:ext cx="10356850" cy="1212850"/>
            <a:chOff x="-808496" y="1813301"/>
            <a:chExt cx="13808990" cy="269670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-808496" y="1813301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-808496" y="4510007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9F754DE-2CAD-44b6-B708-469DEB6407EB-2" descr="C:/Users/syy/AppData/Local/Temp/wpp.cUzmbIwpp"/>
          <p:cNvPicPr>
            <a:picLocks noChangeAspect="1"/>
          </p:cNvPicPr>
          <p:nvPr/>
        </p:nvPicPr>
        <p:blipFill>
          <a:blip r:embed="rId1"/>
          <a:srcRect l="-3463" t="7239" r="1459" b="8581"/>
          <a:stretch>
            <a:fillRect/>
          </a:stretch>
        </p:blipFill>
        <p:spPr>
          <a:xfrm>
            <a:off x="2966720" y="981075"/>
            <a:ext cx="6177280" cy="4124325"/>
          </a:xfrm>
          <a:prstGeom prst="rect">
            <a:avLst/>
          </a:prstGeom>
        </p:spPr>
      </p:pic>
      <p:sp>
        <p:nvSpPr>
          <p:cNvPr id="27650" name="TextBox 4"/>
          <p:cNvSpPr txBox="1">
            <a:spLocks noChangeArrowheads="1"/>
          </p:cNvSpPr>
          <p:nvPr/>
        </p:nvSpPr>
        <p:spPr bwMode="auto">
          <a:xfrm>
            <a:off x="266700" y="248127"/>
            <a:ext cx="488950" cy="58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Latha" panose="020B0604020202020204" pitchFamily="34" charset="0"/>
              </a:rPr>
              <a:t>3</a:t>
            </a:r>
            <a:endParaRPr lang="en-US" altLang="zh-CN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10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7653" name="TextBox 11"/>
          <p:cNvSpPr txBox="1">
            <a:spLocks noChangeArrowheads="1"/>
          </p:cNvSpPr>
          <p:nvPr/>
        </p:nvSpPr>
        <p:spPr bwMode="auto">
          <a:xfrm>
            <a:off x="717550" y="66834"/>
            <a:ext cx="43926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课程小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结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16071" name="Rectangle 7"/>
          <p:cNvSpPr>
            <a:spLocks noGrp="1" noChangeArrowheads="1"/>
          </p:cNvSpPr>
          <p:nvPr/>
        </p:nvSpPr>
        <p:spPr>
          <a:xfrm>
            <a:off x="611505" y="4220845"/>
            <a:ext cx="6262370" cy="24199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要求：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84810" indent="-127000" defTabSz="685800" eaLnBrk="1" latinLnBrk="0" hangingPunct="1">
              <a:lnSpc>
                <a:spcPct val="170000"/>
              </a:lnSpc>
              <a:spcBef>
                <a:spcPts val="0"/>
              </a:spcBef>
              <a:tabLst>
                <a:tab pos="805815" algn="l"/>
              </a:tabLs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了解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三角形的表示法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和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三角形着色模式</a:t>
            </a:r>
            <a:endParaRPr lang="en-US" altLang="zh-CN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84810" indent="-127000" defTabSz="685800" eaLnBrk="1" latinLnBrk="0" hangingPunct="1">
              <a:lnSpc>
                <a:spcPct val="170000"/>
              </a:lnSpc>
              <a:spcBef>
                <a:spcPts val="0"/>
              </a:spcBef>
              <a:tabLst>
                <a:tab pos="805815" algn="l"/>
              </a:tabLs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理解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三角形填充要点</a:t>
            </a:r>
            <a:endParaRPr lang="zh-CN" altLang="en-US" sz="18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384810" indent="-127000" defTabSz="685800" eaLnBrk="1" latinLnBrk="0" hangingPunct="1">
              <a:lnSpc>
                <a:spcPct val="170000"/>
              </a:lnSpc>
              <a:spcBef>
                <a:spcPts val="0"/>
              </a:spcBef>
              <a:tabLst>
                <a:tab pos="805815" algn="l"/>
              </a:tabLs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了解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   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面消隐算法的分类和常用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算法</a:t>
            </a:r>
            <a:endParaRPr lang="zh-CN" altLang="en-US" sz="18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384810" indent="-127000" defTabSz="685800" eaLnBrk="1" latinLnBrk="0" hangingPunct="1">
              <a:lnSpc>
                <a:spcPct val="170000"/>
              </a:lnSpc>
              <a:spcBef>
                <a:spcPts val="0"/>
              </a:spcBef>
              <a:tabLst>
                <a:tab pos="805815" algn="l"/>
              </a:tabLs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理解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   Z-Buffer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算法</a:t>
            </a:r>
            <a:endParaRPr lang="zh-CN" altLang="en-US" sz="18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4"/>
          <p:cNvSpPr txBox="1">
            <a:spLocks noChangeArrowheads="1"/>
          </p:cNvSpPr>
          <p:nvPr/>
        </p:nvSpPr>
        <p:spPr bwMode="auto">
          <a:xfrm>
            <a:off x="266700" y="248127"/>
            <a:ext cx="488950" cy="58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Latha" panose="020B0604020202020204" pitchFamily="34" charset="0"/>
              </a:rPr>
              <a:t>4</a:t>
            </a:r>
            <a:endParaRPr lang="en-US" altLang="zh-CN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10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7653" name="TextBox 11"/>
          <p:cNvSpPr txBox="1">
            <a:spLocks noChangeArrowheads="1"/>
          </p:cNvSpPr>
          <p:nvPr/>
        </p:nvSpPr>
        <p:spPr bwMode="auto">
          <a:xfrm>
            <a:off x="717550" y="66834"/>
            <a:ext cx="43926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作业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611505" y="1412875"/>
            <a:ext cx="8279130" cy="4237355"/>
          </a:xfrm>
          <a:prstGeom prst="rect">
            <a:avLst/>
          </a:prstGeom>
          <a:noFill/>
        </p:spPr>
        <p:txBody>
          <a:bodyPr/>
          <a:p>
            <a:pPr marL="514350" indent="-514350" defTabSz="685800" ea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3200" dirty="0">
                <a:latin typeface="+mn-lt"/>
                <a:ea typeface="+mn-ea"/>
              </a:rPr>
              <a:t>理解隐藏线消隐与隐藏面消隐的</a:t>
            </a:r>
            <a:r>
              <a:rPr lang="zh-CN" altLang="en-US" sz="3200" dirty="0">
                <a:latin typeface="+mn-lt"/>
                <a:ea typeface="+mn-ea"/>
              </a:rPr>
              <a:t>区别</a:t>
            </a:r>
            <a:endParaRPr lang="zh-CN" altLang="en-US" sz="3200" dirty="0">
              <a:latin typeface="+mn-lt"/>
              <a:ea typeface="+mn-ea"/>
            </a:endParaRPr>
          </a:p>
          <a:p>
            <a:pPr marL="514350" indent="-514350" defTabSz="685800" ea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3200" dirty="0">
                <a:latin typeface="+mn-lt"/>
                <a:ea typeface="+mn-ea"/>
              </a:rPr>
              <a:t>了解常用的消隐算法</a:t>
            </a:r>
            <a:endParaRPr lang="en-US" altLang="zh-CN" sz="3200" dirty="0">
              <a:latin typeface="+mn-lt"/>
              <a:ea typeface="+mn-ea"/>
            </a:endParaRPr>
          </a:p>
          <a:p>
            <a:pPr marL="457200" indent="-457200" defTabSz="6858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理解</a:t>
            </a:r>
            <a:r>
              <a:rPr lang="en-US" altLang="zh-CN" sz="3200" dirty="0">
                <a:latin typeface="+mn-lt"/>
                <a:ea typeface="+mn-ea"/>
              </a:rPr>
              <a:t>Z-Buffer</a:t>
            </a:r>
            <a:r>
              <a:rPr lang="zh-CN" altLang="en-US" sz="3200" dirty="0">
                <a:latin typeface="+mn-lt"/>
                <a:ea typeface="+mn-ea"/>
              </a:rPr>
              <a:t>算法和画家算法的</a:t>
            </a:r>
            <a:r>
              <a:rPr lang="zh-CN" altLang="en-US" sz="3200" dirty="0">
                <a:latin typeface="+mn-lt"/>
                <a:ea typeface="+mn-ea"/>
              </a:rPr>
              <a:t>区别</a:t>
            </a:r>
            <a:endParaRPr lang="zh-CN" altLang="en-US" sz="3200" dirty="0">
              <a:latin typeface="+mn-lt"/>
              <a:ea typeface="+mn-ea"/>
            </a:endParaRPr>
          </a:p>
          <a:p>
            <a:pPr marL="0" indent="0" defTabSz="6858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4.    </a:t>
            </a:r>
            <a:r>
              <a:rPr lang="zh-CN" altLang="en-US" sz="2800" dirty="0">
                <a:latin typeface="+mn-lt"/>
                <a:ea typeface="+mn-ea"/>
              </a:rPr>
              <a:t>理解</a:t>
            </a:r>
            <a:r>
              <a:rPr lang="en-US" altLang="zh-CN" sz="2800" dirty="0">
                <a:latin typeface="+mn-lt"/>
                <a:ea typeface="+mn-ea"/>
              </a:rPr>
              <a:t>Z-Buffer</a:t>
            </a:r>
            <a:r>
              <a:rPr lang="zh-CN" altLang="en-US" sz="2800" dirty="0">
                <a:latin typeface="+mn-lt"/>
                <a:ea typeface="+mn-ea"/>
              </a:rPr>
              <a:t>算法的原理和</a:t>
            </a:r>
            <a:r>
              <a:rPr lang="zh-CN" altLang="en-US" sz="2800" dirty="0">
                <a:latin typeface="+mn-lt"/>
                <a:ea typeface="+mn-ea"/>
              </a:rPr>
              <a:t>过程描述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6"/>
          <p:cNvSpPr txBox="1">
            <a:spLocks noChangeArrowheads="1"/>
          </p:cNvSpPr>
          <p:nvPr/>
        </p:nvSpPr>
        <p:spPr bwMode="auto">
          <a:xfrm>
            <a:off x="4030663" y="1697038"/>
            <a:ext cx="10826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</a:rPr>
              <a:t>目  录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1507" name="组合 153"/>
          <p:cNvGrpSpPr/>
          <p:nvPr/>
        </p:nvGrpSpPr>
        <p:grpSpPr bwMode="auto">
          <a:xfrm>
            <a:off x="2075498" y="3871913"/>
            <a:ext cx="1443037" cy="738456"/>
            <a:chOff x="1214731" y="3953373"/>
            <a:chExt cx="1442346" cy="739887"/>
          </a:xfrm>
        </p:grpSpPr>
        <p:sp>
          <p:nvSpPr>
            <p:cNvPr id="21539" name="文本框 32"/>
            <p:cNvSpPr txBox="1">
              <a:spLocks noChangeArrowheads="1"/>
            </p:cNvSpPr>
            <p:nvPr/>
          </p:nvSpPr>
          <p:spPr bwMode="auto">
            <a:xfrm>
              <a:off x="1214731" y="4293707"/>
              <a:ext cx="1442346" cy="39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70C0"/>
                  </a:solidFill>
                  <a:latin typeface="微软雅黑" panose="020B0503020204020204" pitchFamily="34" charset="-122"/>
                </a:rPr>
                <a:t> </a:t>
              </a:r>
              <a:r>
                <a:rPr lang="en-US" altLang="zh-CN" sz="1400">
                  <a:solidFill>
                    <a:srgbClr val="0070C0"/>
                  </a:solidFill>
                  <a:latin typeface="微软雅黑" panose="020B0503020204020204" pitchFamily="34" charset="-122"/>
                </a:rPr>
                <a:t>  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</a:rPr>
                <a:t>本课概述</a:t>
              </a:r>
              <a:endParaRPr lang="zh-CN" altLang="en-US" sz="200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1828180" y="3953373"/>
              <a:ext cx="215450" cy="252482"/>
              <a:chOff x="1776" y="1776"/>
              <a:chExt cx="64" cy="75"/>
            </a:xfrm>
            <a:solidFill>
              <a:srgbClr val="0070C0"/>
            </a:solidFill>
            <a:effectLst/>
          </p:grpSpPr>
          <p:sp>
            <p:nvSpPr>
              <p:cNvPr id="62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1508" name="组合 157"/>
          <p:cNvGrpSpPr/>
          <p:nvPr/>
        </p:nvGrpSpPr>
        <p:grpSpPr bwMode="auto">
          <a:xfrm>
            <a:off x="2400935" y="2660650"/>
            <a:ext cx="873125" cy="873125"/>
            <a:chOff x="1540140" y="2130621"/>
            <a:chExt cx="873177" cy="873177"/>
          </a:xfrm>
        </p:grpSpPr>
        <p:sp>
          <p:nvSpPr>
            <p:cNvPr id="66" name="椭圆 65"/>
            <p:cNvSpPr/>
            <p:nvPr/>
          </p:nvSpPr>
          <p:spPr>
            <a:xfrm>
              <a:off x="1540140" y="2130621"/>
              <a:ext cx="873177" cy="87317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1538" name="TextBox 4"/>
            <p:cNvSpPr txBox="1">
              <a:spLocks noChangeArrowheads="1"/>
            </p:cNvSpPr>
            <p:nvPr/>
          </p:nvSpPr>
          <p:spPr bwMode="auto">
            <a:xfrm>
              <a:off x="1733713" y="2218628"/>
              <a:ext cx="486030" cy="69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351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cs typeface="FrankRuehl" panose="020E0503060101010101" pitchFamily="34" charset="-79"/>
                </a:rPr>
                <a:t>1</a:t>
              </a:r>
              <a:endPara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cs typeface="Latha" panose="020B0604020202020204" pitchFamily="34" charset="0"/>
              </a:endParaRPr>
            </a:p>
          </p:txBody>
        </p:sp>
      </p:grpSp>
      <p:grpSp>
        <p:nvGrpSpPr>
          <p:cNvPr id="21509" name="组合 158"/>
          <p:cNvGrpSpPr/>
          <p:nvPr/>
        </p:nvGrpSpPr>
        <p:grpSpPr bwMode="auto">
          <a:xfrm>
            <a:off x="4177348" y="2660650"/>
            <a:ext cx="873125" cy="873125"/>
            <a:chOff x="3316337" y="2130621"/>
            <a:chExt cx="873177" cy="873177"/>
          </a:xfrm>
        </p:grpSpPr>
        <p:sp>
          <p:nvSpPr>
            <p:cNvPr id="96" name="椭圆 95"/>
            <p:cNvSpPr/>
            <p:nvPr/>
          </p:nvSpPr>
          <p:spPr>
            <a:xfrm>
              <a:off x="3316337" y="2130621"/>
              <a:ext cx="873177" cy="8731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1536" name="TextBox 4"/>
            <p:cNvSpPr txBox="1">
              <a:spLocks noChangeArrowheads="1"/>
            </p:cNvSpPr>
            <p:nvPr/>
          </p:nvSpPr>
          <p:spPr bwMode="auto">
            <a:xfrm>
              <a:off x="3509910" y="2218628"/>
              <a:ext cx="486030" cy="69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351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cs typeface="FrankRuehl" panose="020E0503060101010101" pitchFamily="34" charset="-79"/>
                </a:rPr>
                <a:t>2</a:t>
              </a:r>
              <a:endPara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cs typeface="Latha" panose="020B0604020202020204" pitchFamily="34" charset="0"/>
              </a:endParaRPr>
            </a:p>
          </p:txBody>
        </p:sp>
      </p:grpSp>
      <p:grpSp>
        <p:nvGrpSpPr>
          <p:cNvPr id="21510" name="组合 159"/>
          <p:cNvGrpSpPr/>
          <p:nvPr/>
        </p:nvGrpSpPr>
        <p:grpSpPr bwMode="auto">
          <a:xfrm>
            <a:off x="5953760" y="2660650"/>
            <a:ext cx="873125" cy="873125"/>
            <a:chOff x="5092534" y="2130621"/>
            <a:chExt cx="873177" cy="873177"/>
          </a:xfrm>
        </p:grpSpPr>
        <p:sp>
          <p:nvSpPr>
            <p:cNvPr id="86" name="椭圆 85"/>
            <p:cNvSpPr/>
            <p:nvPr/>
          </p:nvSpPr>
          <p:spPr>
            <a:xfrm>
              <a:off x="5092534" y="2130621"/>
              <a:ext cx="873177" cy="87317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1534" name="TextBox 4"/>
            <p:cNvSpPr txBox="1">
              <a:spLocks noChangeArrowheads="1"/>
            </p:cNvSpPr>
            <p:nvPr/>
          </p:nvSpPr>
          <p:spPr bwMode="auto">
            <a:xfrm>
              <a:off x="5286107" y="2218628"/>
              <a:ext cx="486030" cy="69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351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cs typeface="FrankRuehl" panose="020E0503060101010101" pitchFamily="34" charset="-79"/>
                </a:rPr>
                <a:t>3</a:t>
              </a:r>
              <a:endPara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cs typeface="Latha" panose="020B0604020202020204" pitchFamily="34" charset="0"/>
              </a:endParaRPr>
            </a:p>
          </p:txBody>
        </p:sp>
      </p:grpSp>
      <p:grpSp>
        <p:nvGrpSpPr>
          <p:cNvPr id="21512" name="组合 154"/>
          <p:cNvGrpSpPr/>
          <p:nvPr/>
        </p:nvGrpSpPr>
        <p:grpSpPr bwMode="auto">
          <a:xfrm>
            <a:off x="4063048" y="3857625"/>
            <a:ext cx="1441450" cy="747713"/>
            <a:chOff x="3200730" y="3939902"/>
            <a:chExt cx="1442339" cy="748174"/>
          </a:xfrm>
        </p:grpSpPr>
        <p:sp>
          <p:nvSpPr>
            <p:cNvPr id="45" name="文本框 39"/>
            <p:cNvSpPr txBox="1"/>
            <p:nvPr/>
          </p:nvSpPr>
          <p:spPr>
            <a:xfrm>
              <a:off x="3200730" y="4319549"/>
              <a:ext cx="1442339" cy="3685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</a:rPr>
                <a:t>课程内容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9" name="组合 90"/>
            <p:cNvGrpSpPr/>
            <p:nvPr/>
          </p:nvGrpSpPr>
          <p:grpSpPr>
            <a:xfrm>
              <a:off x="3648699" y="3939902"/>
              <a:ext cx="273200" cy="297297"/>
              <a:chOff x="4873620" y="1965325"/>
              <a:chExt cx="269882" cy="293688"/>
            </a:xfrm>
            <a:solidFill>
              <a:srgbClr val="00B0F0"/>
            </a:solidFill>
            <a:effectLst/>
          </p:grpSpPr>
          <p:sp>
            <p:nvSpPr>
              <p:cNvPr id="92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1513" name="组合 155"/>
          <p:cNvGrpSpPr/>
          <p:nvPr/>
        </p:nvGrpSpPr>
        <p:grpSpPr bwMode="auto">
          <a:xfrm>
            <a:off x="5937885" y="3881438"/>
            <a:ext cx="1443038" cy="708025"/>
            <a:chOff x="5076685" y="3962757"/>
            <a:chExt cx="1442340" cy="708258"/>
          </a:xfrm>
        </p:grpSpPr>
        <p:sp>
          <p:nvSpPr>
            <p:cNvPr id="19479" name="文本框 48"/>
            <p:cNvSpPr txBox="1">
              <a:spLocks noChangeArrowheads="1"/>
            </p:cNvSpPr>
            <p:nvPr/>
          </p:nvSpPr>
          <p:spPr bwMode="auto">
            <a:xfrm>
              <a:off x="5076685" y="4302594"/>
              <a:ext cx="1442340" cy="3684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</a:rPr>
                <a:t>课程小</a:t>
              </a:r>
              <a:r>
                <a:rPr lang="zh-CN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</a:rPr>
                <a:t>结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5406346" y="3962757"/>
              <a:ext cx="262733" cy="265835"/>
              <a:chOff x="2426" y="2781"/>
              <a:chExt cx="593" cy="600"/>
            </a:xfrm>
            <a:solidFill>
              <a:srgbClr val="0070C0"/>
            </a:solidFill>
            <a:effectLst/>
          </p:grpSpPr>
          <p:sp>
            <p:nvSpPr>
              <p:cNvPr id="84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1515" name="文本框 3"/>
          <p:cNvSpPr txBox="1">
            <a:spLocks noChangeArrowheads="1"/>
          </p:cNvSpPr>
          <p:nvPr/>
        </p:nvSpPr>
        <p:spPr bwMode="auto">
          <a:xfrm>
            <a:off x="4017963" y="1093788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600" b="1"/>
              <a:t>目录</a:t>
            </a:r>
            <a:endParaRPr lang="zh-CN" altLang="en-US" sz="3600" b="1"/>
          </a:p>
        </p:txBody>
      </p:sp>
      <p:sp>
        <p:nvSpPr>
          <p:cNvPr id="21516" name="文本框 4"/>
          <p:cNvSpPr txBox="1">
            <a:spLocks noChangeArrowheads="1"/>
          </p:cNvSpPr>
          <p:nvPr/>
        </p:nvSpPr>
        <p:spPr bwMode="auto">
          <a:xfrm>
            <a:off x="4074160" y="1711325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70C0"/>
                </a:solidFill>
              </a:rPr>
              <a:t>第十</a:t>
            </a:r>
            <a:r>
              <a:rPr lang="zh-CN" altLang="en-US" sz="1600">
                <a:solidFill>
                  <a:srgbClr val="0070C0"/>
                </a:solidFill>
              </a:rPr>
              <a:t>二课</a:t>
            </a:r>
            <a:endParaRPr lang="zh-CN" altLang="en-US" sz="1600">
              <a:solidFill>
                <a:srgbClr val="0070C0"/>
              </a:solidFill>
            </a:endParaRPr>
          </a:p>
        </p:txBody>
      </p:sp>
      <p:grpSp>
        <p:nvGrpSpPr>
          <p:cNvPr id="21517" name="组合 5"/>
          <p:cNvGrpSpPr/>
          <p:nvPr/>
        </p:nvGrpSpPr>
        <p:grpSpPr bwMode="auto">
          <a:xfrm rot="5400000">
            <a:off x="-26194" y="-1239043"/>
            <a:ext cx="1082675" cy="5157788"/>
            <a:chOff x="-60724" y="-14287"/>
            <a:chExt cx="1082282" cy="5157788"/>
          </a:xfrm>
        </p:grpSpPr>
        <p:sp>
          <p:nvSpPr>
            <p:cNvPr id="99" name="任意多边形 98"/>
            <p:cNvSpPr/>
            <p:nvPr/>
          </p:nvSpPr>
          <p:spPr>
            <a:xfrm rot="16200000" flipV="1">
              <a:off x="-1867496" y="1778197"/>
              <a:ext cx="4695825" cy="108228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/>
            </a:p>
          </p:txBody>
        </p:sp>
        <p:sp>
          <p:nvSpPr>
            <p:cNvPr id="100" name="任意多边形 99"/>
            <p:cNvSpPr/>
            <p:nvPr/>
          </p:nvSpPr>
          <p:spPr>
            <a:xfrm rot="16200000" flipV="1">
              <a:off x="-1918296" y="2175072"/>
              <a:ext cx="4797425" cy="1082282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/>
            </a:p>
          </p:txBody>
        </p:sp>
        <p:cxnSp>
          <p:nvCxnSpPr>
            <p:cNvPr id="101" name="直接连接符 100"/>
            <p:cNvCxnSpPr/>
            <p:nvPr/>
          </p:nvCxnSpPr>
          <p:spPr>
            <a:xfrm rot="16200000" flipV="1">
              <a:off x="-397482" y="479575"/>
              <a:ext cx="1814513" cy="8267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18" name="组合 109"/>
          <p:cNvGrpSpPr/>
          <p:nvPr/>
        </p:nvGrpSpPr>
        <p:grpSpPr bwMode="auto">
          <a:xfrm rot="-5400000">
            <a:off x="7982744" y="2848769"/>
            <a:ext cx="1082675" cy="5157787"/>
            <a:chOff x="-60724" y="-14287"/>
            <a:chExt cx="1082282" cy="5157788"/>
          </a:xfrm>
        </p:grpSpPr>
        <p:sp>
          <p:nvSpPr>
            <p:cNvPr id="111" name="任意多边形 110"/>
            <p:cNvSpPr/>
            <p:nvPr/>
          </p:nvSpPr>
          <p:spPr>
            <a:xfrm rot="16200000" flipV="1">
              <a:off x="-1867496" y="1806772"/>
              <a:ext cx="4695826" cy="108228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/>
            </a:p>
          </p:txBody>
        </p:sp>
        <p:sp>
          <p:nvSpPr>
            <p:cNvPr id="112" name="任意多边形 111"/>
            <p:cNvSpPr/>
            <p:nvPr/>
          </p:nvSpPr>
          <p:spPr>
            <a:xfrm rot="16200000" flipV="1">
              <a:off x="-1918296" y="2203647"/>
              <a:ext cx="4797426" cy="1082282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5"/>
            </a:p>
          </p:txBody>
        </p:sp>
        <p:cxnSp>
          <p:nvCxnSpPr>
            <p:cNvPr id="113" name="直接连接符 112"/>
            <p:cNvCxnSpPr/>
            <p:nvPr/>
          </p:nvCxnSpPr>
          <p:spPr>
            <a:xfrm rot="16200000" flipV="1">
              <a:off x="-368917" y="479575"/>
              <a:ext cx="1814512" cy="8267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94865"/>
            <a:ext cx="9144000" cy="167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4" name="文本框 3"/>
          <p:cNvSpPr txBox="1"/>
          <p:nvPr/>
        </p:nvSpPr>
        <p:spPr>
          <a:xfrm>
            <a:off x="2917667" y="2558415"/>
            <a:ext cx="323088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一、本课概述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0484" name="组合 4"/>
          <p:cNvGrpSpPr/>
          <p:nvPr/>
        </p:nvGrpSpPr>
        <p:grpSpPr bwMode="auto">
          <a:xfrm>
            <a:off x="-606425" y="2332990"/>
            <a:ext cx="10356850" cy="1212850"/>
            <a:chOff x="-808496" y="1813301"/>
            <a:chExt cx="13808990" cy="269670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-808496" y="1813301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-808496" y="4510007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9F754DE-2CAD-44b6-B708-469DEB6407EB-1" descr="C:/Users/syy/AppData/Local/Temp/wpp.cUzmbIwpp"/>
          <p:cNvPicPr>
            <a:picLocks noChangeAspect="1"/>
          </p:cNvPicPr>
          <p:nvPr/>
        </p:nvPicPr>
        <p:blipFill>
          <a:blip r:embed="rId1"/>
          <a:srcRect l="-3463" t="7239" r="1459" b="8581"/>
          <a:stretch>
            <a:fillRect/>
          </a:stretch>
        </p:blipFill>
        <p:spPr>
          <a:xfrm>
            <a:off x="2966720" y="981075"/>
            <a:ext cx="6177280" cy="4124325"/>
          </a:xfrm>
          <a:prstGeom prst="rect">
            <a:avLst/>
          </a:prstGeom>
        </p:spPr>
      </p:pic>
      <p:sp>
        <p:nvSpPr>
          <p:cNvPr id="27650" name="TextBox 4"/>
          <p:cNvSpPr txBox="1">
            <a:spLocks noChangeArrowheads="1"/>
          </p:cNvSpPr>
          <p:nvPr/>
        </p:nvSpPr>
        <p:spPr bwMode="auto">
          <a:xfrm>
            <a:off x="266700" y="248127"/>
            <a:ext cx="488950" cy="58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1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10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7653" name="TextBox 11"/>
          <p:cNvSpPr txBox="1">
            <a:spLocks noChangeArrowheads="1"/>
          </p:cNvSpPr>
          <p:nvPr/>
        </p:nvSpPr>
        <p:spPr bwMode="auto">
          <a:xfrm>
            <a:off x="717550" y="66834"/>
            <a:ext cx="43926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本课概述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16071" name="Rectangle 7"/>
          <p:cNvSpPr>
            <a:spLocks noGrp="1" noChangeArrowheads="1"/>
          </p:cNvSpPr>
          <p:nvPr/>
        </p:nvSpPr>
        <p:spPr>
          <a:xfrm>
            <a:off x="611505" y="4220845"/>
            <a:ext cx="6262370" cy="24199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要求：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84810" indent="-127000" defTabSz="685800" eaLnBrk="1" latinLnBrk="0" hangingPunct="1">
              <a:lnSpc>
                <a:spcPct val="170000"/>
              </a:lnSpc>
              <a:spcBef>
                <a:spcPts val="0"/>
              </a:spcBef>
              <a:tabLst>
                <a:tab pos="805815" algn="l"/>
              </a:tabLs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了解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三角形的表示法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和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三角形着色模式</a:t>
            </a:r>
            <a:endParaRPr lang="en-US" altLang="zh-CN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84810" indent="-127000" defTabSz="685800" eaLnBrk="1" latinLnBrk="0" hangingPunct="1">
              <a:lnSpc>
                <a:spcPct val="170000"/>
              </a:lnSpc>
              <a:spcBef>
                <a:spcPts val="0"/>
              </a:spcBef>
              <a:tabLst>
                <a:tab pos="805815" algn="l"/>
              </a:tabLs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理解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三角形填充要点</a:t>
            </a:r>
            <a:endParaRPr lang="zh-CN" altLang="en-US" sz="18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384810" indent="-127000" defTabSz="685800" eaLnBrk="1" latinLnBrk="0" hangingPunct="1">
              <a:lnSpc>
                <a:spcPct val="170000"/>
              </a:lnSpc>
              <a:spcBef>
                <a:spcPts val="0"/>
              </a:spcBef>
              <a:tabLst>
                <a:tab pos="805815" algn="l"/>
              </a:tabLs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了解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   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面消隐算法的分类和常用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算法</a:t>
            </a:r>
            <a:endParaRPr lang="zh-CN" altLang="en-US" sz="18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384810" indent="-127000" defTabSz="685800" eaLnBrk="1" latinLnBrk="0" hangingPunct="1">
              <a:lnSpc>
                <a:spcPct val="170000"/>
              </a:lnSpc>
              <a:spcBef>
                <a:spcPts val="0"/>
              </a:spcBef>
              <a:tabLst>
                <a:tab pos="805815" algn="l"/>
              </a:tabLs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理解</a:t>
            </a: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   Z-Buffer</a:t>
            </a: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算法</a:t>
            </a:r>
            <a:endParaRPr lang="zh-CN" altLang="en-US" sz="18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9235"/>
            <a:ext cx="9144000" cy="167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4" name="文本框 3"/>
          <p:cNvSpPr txBox="1"/>
          <p:nvPr/>
        </p:nvSpPr>
        <p:spPr>
          <a:xfrm>
            <a:off x="2956402" y="692785"/>
            <a:ext cx="323088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二、课程内容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0484" name="组合 4"/>
          <p:cNvGrpSpPr/>
          <p:nvPr/>
        </p:nvGrpSpPr>
        <p:grpSpPr bwMode="auto">
          <a:xfrm>
            <a:off x="-606425" y="467360"/>
            <a:ext cx="10356850" cy="1212850"/>
            <a:chOff x="-808496" y="1813301"/>
            <a:chExt cx="13808990" cy="269670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-808496" y="1813301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-808496" y="4510007"/>
              <a:ext cx="13808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071" name="Rectangle 7"/>
          <p:cNvSpPr>
            <a:spLocks noGrp="1" noChangeArrowheads="1"/>
          </p:cNvSpPr>
          <p:nvPr/>
        </p:nvSpPr>
        <p:spPr>
          <a:xfrm>
            <a:off x="3347720" y="2204720"/>
            <a:ext cx="4352925" cy="32518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latinLnBrk="0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表面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模型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 eaLnBrk="1" latinLnBrk="0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三角形填充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 eaLnBrk="1" latinLnBrk="0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画消隐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表面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模型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（回顾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三维物体的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表示模型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按照</a:t>
            </a:r>
            <a:r>
              <a:rPr 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几何特点</a:t>
            </a:r>
            <a:r>
              <a:rPr 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进行分类</a:t>
            </a:r>
            <a:endParaRPr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indent="104775" eaLnBrk="1" latinLnBrk="0" hangingPunct="1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	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线框模型：“线框”是指表面多边形的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边界线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，没有表面和体积等概念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indent="104775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   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表面模型：用物体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外表面的集合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来定义物体，有外表面的概念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   </a:t>
            </a: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indent="104775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    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实体模型：有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内部和外部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的概念，明确定义了在表面的哪一侧存在实体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sym typeface="+mn-ea"/>
            </a:endParaRPr>
          </a:p>
          <a:p>
            <a:pPr marL="0" indent="0" defTabSz="6858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58140" algn="l"/>
              </a:tabLst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9970" y="5730875"/>
            <a:ext cx="750824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en-US" sz="2000" dirty="0"/>
              <a:t>(a) </a:t>
            </a:r>
            <a:r>
              <a:rPr lang="zh-CN" altLang="en-US" sz="2000" dirty="0"/>
              <a:t>线框模型</a:t>
            </a:r>
            <a:r>
              <a:rPr lang="en-US" altLang="zh-CN" sz="2000" dirty="0"/>
              <a:t>                         (b) </a:t>
            </a:r>
            <a:r>
              <a:rPr lang="zh-CN" altLang="en-US" sz="2000" dirty="0"/>
              <a:t>表面模型</a:t>
            </a:r>
            <a:r>
              <a:rPr lang="en-US" altLang="zh-CN" sz="2000" dirty="0"/>
              <a:t>                                (c) </a:t>
            </a:r>
            <a:r>
              <a:rPr lang="zh-CN" altLang="en-US" sz="2000" dirty="0"/>
              <a:t>实体</a:t>
            </a:r>
            <a:r>
              <a:rPr lang="zh-CN" altLang="en-US" sz="2000" dirty="0"/>
              <a:t>模型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74795"/>
            <a:ext cx="2556510" cy="126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95" y="3930650"/>
            <a:ext cx="2586355" cy="15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10" y="3429000"/>
            <a:ext cx="1999615" cy="196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95275" y="247650"/>
            <a:ext cx="431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351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300">
                <a:solidFill>
                  <a:srgbClr val="0070C0"/>
                </a:solidFill>
                <a:latin typeface="AvantGarde Md BT"/>
                <a:cs typeface="FrankRuehl" panose="020E0503060101010101" pitchFamily="34" charset="-79"/>
              </a:rPr>
              <a:t>2</a:t>
            </a:r>
            <a:endParaRPr lang="zh-CN" altLang="en-US" sz="3300">
              <a:solidFill>
                <a:srgbClr val="0070C0"/>
              </a:solidFill>
              <a:latin typeface="AvantGarde Md BT"/>
              <a:cs typeface="Latha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04800" y="355600"/>
            <a:ext cx="79375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7" name="Freeform 6"/>
          <p:cNvSpPr/>
          <p:nvPr/>
        </p:nvSpPr>
        <p:spPr bwMode="auto">
          <a:xfrm flipH="1">
            <a:off x="633413" y="355600"/>
            <a:ext cx="80962" cy="376238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latin typeface="+mn-lt"/>
              <a:ea typeface="+mn-ea"/>
            </a:endParaRPr>
          </a:p>
        </p:txBody>
      </p: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717550" y="66993"/>
            <a:ext cx="5489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课程内容</a:t>
            </a:r>
            <a:r>
              <a:rPr lang="en-US" altLang="zh-CN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-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表面</a:t>
            </a:r>
            <a:r>
              <a:rPr lang="zh-CN" altLang="en-US" sz="4800">
                <a:solidFill>
                  <a:srgbClr val="0070C0"/>
                </a:solidFill>
                <a:latin typeface="AvantGarde Md BT"/>
                <a:ea typeface="华文黑体"/>
                <a:cs typeface="华文黑体"/>
              </a:rPr>
              <a:t>模型</a:t>
            </a:r>
            <a:endParaRPr lang="zh-CN" altLang="en-US" sz="4800">
              <a:solidFill>
                <a:srgbClr val="0070C0"/>
              </a:solidFill>
              <a:latin typeface="AvantGarde Md BT"/>
              <a:ea typeface="华文黑体"/>
              <a:cs typeface="华文黑体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7463" y="1077913"/>
            <a:ext cx="9126537" cy="4603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" y="1196340"/>
            <a:ext cx="9065895" cy="4308475"/>
          </a:xfrm>
        </p:spPr>
        <p:txBody>
          <a:bodyPr/>
          <a:lstStyle/>
          <a:p>
            <a:pPr marL="0" lvl="1" indent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表面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模型</a:t>
            </a:r>
            <a:r>
              <a:rPr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endParaRPr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计算机中早期表示物体的方法是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线框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模型，它使用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平面多边形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风格（主要是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四边形或三角形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网格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）近似表示曲面；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20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世纪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70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年代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起，计算机中物体的表示方法开始采用表面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模型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目的：提高物体的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真实感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0100" lvl="2" indent="-34290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绘制：根据网格顶点的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颜色填充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每个多边形网格，并沿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视线方向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消除不可见表面，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只绘制可见表面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3530" y="6021070"/>
            <a:ext cx="603313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en-US" sz="2000" dirty="0"/>
              <a:t>(a) </a:t>
            </a:r>
            <a:r>
              <a:rPr lang="zh-CN" altLang="en-US" sz="2000" dirty="0"/>
              <a:t>线框模型</a:t>
            </a:r>
            <a:r>
              <a:rPr lang="en-US" altLang="zh-CN" sz="2000" dirty="0"/>
              <a:t>                                                    (b) </a:t>
            </a:r>
            <a:r>
              <a:rPr lang="zh-CN" altLang="en-US" sz="2000" dirty="0"/>
              <a:t>表面模型</a:t>
            </a:r>
            <a:r>
              <a:rPr lang="en-US" altLang="zh-CN" sz="2000" dirty="0"/>
              <a:t>                           </a:t>
            </a:r>
            <a:endParaRPr lang="zh-CN" altLang="en-US" sz="2000" dirty="0"/>
          </a:p>
        </p:txBody>
      </p:sp>
      <p:pic>
        <p:nvPicPr>
          <p:cNvPr id="3" name="Picture 5" descr="BC3DAF6951934F1F92AE7F128675FEC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4364990"/>
            <a:ext cx="2019935" cy="203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6" descr="A7A46ED567874343AE1423CA4FBDF0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4292600"/>
            <a:ext cx="1971040" cy="2032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516110945"/>
  <p:tag name="MH_LIBRARY" val="CONTENTS"/>
  <p:tag name="MH_AUTOCOLOR" val="TRUE"/>
  <p:tag name="ID" val="553524"/>
  <p:tag name="MH_TYPE" val="CONTENTS_SECTION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YzE4ZjZhOTQwOGRkNjE1OWQ4NTA0NTBhYzM4ZmViNjAifQ=="/>
  <p:tag name="KSO_WPP_MARK_KEY" val="9b115b9f-4090-4c74-ae3f-22fa0cc9fb8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TYzMjc0NDMzMDEwIiwKCSJHcm91cElkIiA6ICI3NDYxNDA1OTUiLAoJIkltYWdlIiA6ICJpVkJPUncwS0dnb0FBQUFOU1VoRVVnQUFBNk1BQUFFK0NBWUFBQUI0QWNhb0FBQUFDWEJJV1hNQUFBc1RBQUFMRXdFQW1wd1lBQUFnQUVsRVFWUjRuT3pkZDN6VjVkMy84ZGNaT1NkN0J3SWhFQWdraEUzWVcwQkFFRVFGY2RiUjFsR3QzYjNiKzI1NzIvYTJkKzNkL2xwYmJXMWRkWXNpb3FJTVplKzl3OG9nSVFFeXlONG5aL3orQ0J3NUpDRUJRdWI3K1hqMDBaenJ1NjRUSkp4M3J1djZYQWFYeStWQ1JFUkVSRVJFNUFZeEdBeUd5OXVNcmRFUkVSRVJFUkVSNmR3VVJrVkVSRVJFUktURktZeUtpSWlJaUloSWkxTVlGUkVSRVJFUmtSYW5NQ29pSWlJaUlpSXRUbUZVUkVSRVJFUkVXcHpDcUlpSWlJaUlpTFE0aFZFUkVSRVJFUkZwY1FxaklpSWlJaUlpMHVJVVJrVkVSRVJFUktURktZeUtpSWlJaUloSWkxTVlGUkVSRVJFUmtSYW5NQ29pSWlJaUlpSXRUbUZVUkVSRVJFUkVXcHpDcUlpSWlJaUlpTFE0aFZFUkVSRVJFUkZwY1FxaklpSWlJaUlpMHVJVVJrVkVSRVJFUktURktZeUtpSWlJaUloSWkxTVlGUkVSRVJFUmtSYW5NQ29pSWlJaUlpSXRUbUZVUkVSRVJFUkVXcHpDcUlpSWlJaUlpTFE0aFZFUkVSRVJFUkZwY1FxaklpSWlJaUlpMHVJVVJrVkVSRVJFUktURktZeUtpSWlJaUloSWkxTVlGUkVSRVJFUmtSYW5NQ29pSWlJaUlpSXRUbUZVUkVSRVJFUkVXcHpDcUlpSWlJaUlpTFE0aFZFUkVSRVJFUkZwY1FxaklpSWlJaUlpMHVJVVJrVkVSRVJFUktURktZeUtpSWlJaUloSWkxTVlGUkVSRVJFUmtSYW5NQ29pSWlJaUlpSXRUbUZVUkVSRVJFUkVXcHpDcUlpSWlJaUlpTFE0aFZFUkVSRVJFUkZwY1FxaklpSWlJaUlpMHVJVVJrVkVSRVJFUktURktZeUtpSWlJaUloSWkxTVlGUkVSRVJFUmtSYW5NQ29pSWlJaUlpSXR6dHphSGJoZURoZmtsVGtvcm5KU2JYZmhkTFYyajZTNUdBMWdOUnNJOGpZUzRXL0NaR2p0SG9tSWlJaUlTSE14dUZ5dWRodmZTcXVkWkJZNXNEbmE3VnVRSnJLWURFUUhtd2l3YWpCZlJFUkVSS1M5TVJnTWRZYVcybTBZTGExMmtwcHZiKzF1U0F1TERUTXJrSXFJaUlpSXREUDFoZEYyK2FuZTRZTE1Ja2RyZDBOYVFXYVJBdzJFaTRpSWlJaTBmKzB5ak9hVmFXcHVaMlZ6dU1ncjB5OGlSRVJFUkVUYXUzWVpSb3VybkszZEJXbEYrdk1YRVJFUkVXbi8ybVVZcmJaclZMUXowNSsvaUlpSWlFajcxeTdEcUxadjZkejA1eThpSWlJaTB2NjF5ekFxSWlJaUlpSWk3WnZDcUlpSWlJaUlpTFE0YzJ0M1FFUkVSRVNrdVowdkxManFhMEtEZ2pFYU5WWWowbElVUmtWRVJFU2t3N24vNXorNDZtdmVmZTU1d2tOQzNhOFBuVHpHVC8vZjc2L3ArYXYvOVpiNzYvU3pXVHorbS8rcWM0N1JhR1RsUzI5d3ZyQ2d3ZjR1Zi9FMUxGNWUxOVFIa2JaT1lWUkVSRVJFT3FTZlBQd1lFeE5ITm5yZWtlU1QvUEtGUDlWcGo0K0o1ZFhmL0tGWittSTBHbm52RDM5MXY4N01Qc2ZQL3ZLY3h6bHYvTzVQZUZ1c0FPUVhGL0hVczc5cWxtZUx0RlVLb3lJaUlpTFNJZG50ZG13MU5ZMmY1N0RYMjI2MVdJaU83TlpzL1FrSkRISi9YVnhXV3VkNGNFQWdQbFp2QUJ3T1I3TTlWNlN0VWhnVkVSRVJrVlpSWmJOeE5qK1h2S0pDU2lyS0tLMG9wN3FtQnJ2RGdkMWhwMCszSGt3WjJ2aklaa09lZitkMW5uL245V2JzOGZVcExDbDJmMTFTVmxibmVGRnBDVlhWMWJWZjF4TldSVG9haFZFUkVSRVJhUkVGSmNXa25NM2t6UGtjc3ZKeU9GOVV5SlcyRHo5MTdneERZK01KOWcrNHB1Zjk0SUZ2TW43NGlFYlBPNXFheksvLzhmdzFQYU9wbkU0bjkvejBhWSsyeTRzbFBmeUxuOXpRUG9pME5RcWpJaUlpSW5MRFZObHNKS1duc0QvNU9LZHp6MTNWdGY0K3Z2ajcrRjd6czgxbWM1T0svNWhOZFQ4U1oyWmZYVi9yRXhJWWlMK3ZIMTFEdy9tZnAzL002RUZEM2Nmc0RnY0ZSWVU4KzY4WDZOc3pocmYrOTgvVTJPMzgvcFcvODhDOE94ZzFhQ2daWjgvZ1pkYkhkZW00OUY4M1lLdXBvYmk0aFBDd1VBd0d3dzEvWGtGaEVha1pwNG5xMXBYdVhidmU4T2RkVkZwV1J0YTViQkw2OVcyVys5WFUxSEF5N1JRRDQrT2E1WDRpSWlMU2NlUVZGYkx4MEI2T3BxZGliMkQ5bzlGb3BHdElHSkdoNGZoNSsrQmpzZUp0dGVKcnRlSnRzUklaR283WlpMcm1QdnpwalpmNTB4c3ZYOU8xMzM3bVo5ZjgzSXVlV0hRLzg2Wk01M3hSSWQzQ3U5UWJjUGNmUDBxL1hyM2RhMXNualJqTnIvL3hQRC8vOW5mb0d4MURWazQyRVNHaGVGdXQxOTBma2JiRzRISzVyalE3b2swNmNOYldyUGRMVGMvZy9XV2Y4Wk1uSDhQYmFzWGhjRkJVWE9KeFRuQlFJQzRYRkplVU5IQVhDQXNOYWZSWnhhV2x2UG5CUjVTVWxqR29meHp6YjVuWklnSFk0WER3enpmZnBiQzRtSGt6YjJib3dJVHJ2dWVxZFJ2WmMvQVFpMjZiUzF4czcyYm9aZE1ONjI1cDBlZUppSWhJMHhTWGw3RnUveTRPcEJ6bjhvK1pKcU9SdUI0eDlPNFdSVlJFVnlKRHcvQ3FaMVN5T2Z6OEwzOWc3cFJwOU84ZDIraTVtZG5uK0dEVjUvem5vMDhTMU1RcHdlK3QrSlEzUDEzcXNZVkxRL2UrM21ENzI2ZCt4SmdodzY3ckhpS3R6VkJQNk5ISWFEMktpa3Q0NmMxM01GMzRUWnpENGVBN0R6MUFWWFUxLzE2OHBNSHJmdm5EcHhzOEJsQlFWTXg3U3oraDJtWmo3SWhFZHV6ZGg5M3U0UGJaTXpGZnd4UU1wOVBKMzE1OUE0ZkR3UThlKzZhN3YvVXhtVXpNbXpXZHQ1Y3NZOHV1M2ZUdkY0dlYwdlJBdDNuSExrNmtwdkh0Kys5eHQ0MGZOWUw5UjVKWXUza3JmWHYzOGxqM1VGUlN3aXR2djgvSVlVT1lPbUhjVmI4M0VSRVJhVjlzTlRXc1A3Q2JuY2NPMVJrSmpRcnZ3ckMrL1JuY3B4KytGNnJGM2tqN2p5WHgzZnNlcEVmWDJrcTRGVldWUFBSZlArYVYzenhIY0VBZ1ozTnorUDV6ditHUFAva3ZZcnIzSUR3a2xNaUlDQTRlUDhya2tXUHEzQzh6K3h5Yjl1NWk0WXpaRFg1K3lzbzV4ODdEQjFsdzh5MGU3ZEdSM2VvRTFzS1NZbFpzM3NEaWxaL3g1RDNmSUNmL1BLdTJiT1RKZTc3QnBNUlJMVEpRSWRJV0tJeGV3WDkrNzBrQW52M0xDd0JFZFl0MEIwNjczYzV6TDd6RW90dHVKUzYyVDZQM1NzL01ZdW5uS3dHNDc4NzVSRVZHRXRrbG5NOVdyK0dORHo1aXdkelpoQVFGTlhJWFR5ZlRUbEZXWHM2WUVjTXhtVXg4L3RWYURodzUydWgxaFVYRi9QSHYvMnJ3K0pBQkNkdzI2MmFQdHVLU1VySno4eWdzTG5iM016REFuK0dEQnJMbjRDRU9KaDFqK09DQjd2UHp6aGRRYmJOcG5ZT0lpRWduY0RvM200ODNyYUdndE5palBUNDZodW1KWTRnTURXL1IvcnkrN0VPY1RpZC8vZmt6bU0xbW5FNFhKZVZsN3BGYWg5TkpTWGtaRG9mVGZjM0xTOTduU1BJSlJnd2NqTjlsNjFSZmZQOU56dVJrYytmMFdRMCs4OURKNDd5ODVEMENmSDJaT1g2eXU3MndwSmd6dVRsazVad2pMZk0weDlKU1NENmRUbnhNSC83bnV6OW1XUDhCQUVSMzdjWXJINzNQUHo5OGwySDlCOUFuS3BxdzRCQjh2TDJKQ0Frak5ycG5jMzZMUk5xRVRwMFVxbTAySEE0SDFiYmFhYitWVlZVNG5jNHJYck4xMXg2aXVrWFNQYkoycldkanY3bHlPQnhzM3JtYnJidjJFQkljeE4yM3phV3d1UFlIOWFEKzhmajcrYkZzeFdwZWVXY3gweWFPWjhTUVFVMytiZGkrUTBjQVNMd2tCQUtNSFRHOFNkZlhaOGZlL2ZXMjkrblZrd05KUjBsSlMyZlU4SzhYMzQ4Zk5ZSjloNCt3WmVkdWhnNU1jSStPWnAyclhSUFJvM3Z6N2MwbElpSzFIQzdJSzNOUVhPV2sydTdDMmU0VzNIUk9SZ05ZelFhQ3ZJMUUrSnN3ZFlEQkw0ZlR3ZnI5dTlsOGVKL0hsTnllWFNLWk1YSTh2YnEyenVlQTc5My9DTjk3N3RlOCtkbFN2blhuM1kyZXYrdndBYllkMk1zUHZ2SE5Pa0gweTIyYk9IRDhLTDk5NmtmNGVEYzhxanRuMGxST3BwL2loZmZlcEhkVVQvcjFpZ0hnazNWZnNuamxjcXhlRnZwRTkyUklmQUtQTHJ5SDZNanU3bXRkTGhlSkF3WXh0UDhBRGg0L3lwNmpoMW01WlNQbjhuSnhPQjM4L2dmL2NXM2ZDSkUycmxPSDBZK1dyK0RVNlV6MzY3Ky9YanVGNGpzUFBRQ0EzVjUzc2YyUjR5Y0pEZ3AwYjBSOGVVbnVTNlZuWnJGcS9VYk81eGN3cUg4Y2M2WlA1WGhLR3ArdC9vb1pVeVl4Sm5FWU1kRTllUFNCZS9sMDFaZXNXcmVCL1llVG1EcGhMSDE3eDF5eDcwWEZKYVJsbktaWGp5akNRanpYcXQ0OGVXSlQzbjY5R2dxanNiMTdZVEtaT0o2UzZoRkdBd1A4R1p3UVQzNUJJZVVWbFFUNCs5Vys5OU5abU0xbW9oVkdSVVNhVldtMWs4d2lCemFIRW1oNzQzUkJaWTJMeWhvSEJSVk9vb05OQkZnYi9oelIxaFdYbC9IKzJoV2N6Yzl6dC9sWXJNd2RONFZCZmZyUm1sbTdYNjhZNWsrZHdaSXZWekIrMkFpUDRIZTV5cW9xWG5qdlRRYjFpK2VXQ1ZNOGp1VVZGdkN2SmU4eGVlU1lKcTNaZk9yZUIwaytuYzZ6TDcvQVAzNzVQL2o1K0hMZnJmTVpNM2dZUC95Ly8rRllXZ3JIMGxMNDZNc1Y3bXRXLytzdGlrcEw2bXo3Y3RFSGYzcVI0SURBSnI1emtmYWxVNGZSaGZQbTRIQTRXTHQ1S3dlVGp2SFVOeC9FYXJGUVdWa0Z3SE12L0tQT05aVlZsZmg0KzdpRGFuMXJQYzltNTdCeCswNVMwelB3OS9OajRkdzU5TzlYdTNoK2NFSThSNDZmWU0ybUxZU0hoUkxicXlmK2ZyN2N2K0IyRGlZZFkrM21yU3orWkRuaFlhRWtEaDdFZ0xoKytQdlZMV20rLzBnU0FJbERCcm5iZkgxOENBcTh0bjI0THZMejljVnFyYnNXd21xeEVCdlRpNU9wYVJTVmxCQWMrUFVQeFZ1bVRzSHJrckxwcFdWbG5Nbk9KaTYyenhYWHNZcUl5TlVwclhhU21tOXY3VzVJTTdBNVhLVG0yNGtOTTdmTFFIbzZONXZGNjFaU1Zsbmhib3Z0SHMwZGs2WVQ2T3ZYaWozNzJqZm0zY0g2WGR2NWNQVVgvUGloUnhzOGIvbkd0UlNYbHZMN0gvek1ZM2FhMCtua0Q2KzloTlZpNWJ2M1B0aWtaM3FaemZ6eXNlL3k1TE8vNHZtM1grY1hqMzBYcTVlRkFEOS9BSSsxby9VVk5scjZsMy9pNzF2N3VhK3dwSmg3ZnZwMHZkdk9pSFFVbmZxLzdvc0wwTFBPWlFQZzQrMk50OVhxRHFQZi9kWkRBTHo0MnB2dWF5b3FxL0QxOGFiYVZnMVFaKytxVFR0MnNXbjdUb3hHSTJNU2h6RjUzQmlQaGU0R2c0SGJaOC9rNWJmZjQwUnlLckc5dnA3L1AzUmdBbkd4dmRtMmV5OTdEaDdteXcyYjZCSWVWaWVNT3AxT0RodzVpcStQRC8zN2ZsMGhidHJFOFV5Yk9QNjZ2aWMvZlB4YkRSNGJPakNCazZscDdEdDB4T001WHBkOUR3NG1IUU5na0xaOEVSRnBOZzRYWkJiVnZ6Mkd0RitaUlE3aXV4amIxWlRkZmNuSFdMNXRBNDRMUzV0TVJpT3pSazFnVE1MZ05sVjR4OC9IbDE4OThUMWlvM3Q2ckEyOTNNSVpzeGthbjBDUHJwRWU3YTh2KzVBaktTZjUvUS8rbzk0S3V4ZTNZcmxjdDRndWZPLytoM251dFplWW4zeUNRZjNpcisrTmlIUmduVHFNUW0xaG52eUNRZ0RPNWVUU3UyZTArOWlsbzM4QTFkVTJuRTRuUGo3ZWxKU1dBZFRaODJuWW9BRVVGWmN3YWN3b1FvS0RPSmFjVXU5eng0OGNRVUNBZjUzamZYdkhNSDNTQk1hTlRDVDlkQll4MFQzcVhIc2lOWTN5aWdyR2praDBqenllT3AzSnUwcy91Ym8zZndXUDNITVhVZDA4ZnlqMzZ4MURVR0FBK3c0ZFllTG9rVmpxcVNibmNEallkL2dJZnI0K3hQZHR2TERUdGFxeVZYT3U0UHdOdTM5VCtWcTlDZlR6eDl0aWJkWHBTQ0xTOGVXVmFXcHVSMlJ6dU1ncmN4QVowUFpuRXJtQURmdDNzZjdBYm5lYnI3YzM5MDZiVGErdURVK0RiV21YN3VVWjVCL0ErY0pDS3FzcUFUaVRtME5aUlFYWjUydW5GdWZrNTJIeDhzTFgyOGZqdW00UlhSZzFhQ2doZ1VFTTcxOWJtK05zYmc2ZmJWaURyNDhQVG9lVEZadlhOemg5ZHVyb2NVUjM2MDdmNkY0ZTdiTWV2L0lJNjRJZlBuSDFiMWlrSGV2MFlmUkVhaHBlWGw3VTFOVHcvckxQR0JEWGx3bWpSdFo3YmtWbDdRK3l5c29xenVYa0FsQlZYZTBPc3lIQlFRVDYrM3RVb3IxWVFiZXB2dnV0aHdnT0RNVFh4NGNCOGYzcVBjZGR1R2pJMTRXTGdnSURHVDlxUktQMzM3WjdMejdlM2g2VmIrc1Q0TzlmcDgxb05ESTJjVGlyTjJ4aSs1NTlUQmsvdHM0NSs0OGtVVkpheHBSeFkyN29GTjF6QmVmNTk4cm1DOS9YeTlmcVRYelAzZ3pvMVlkK1BYcGhiRU8vR1JhUmpxRzQ2c29GOXFUOUtxNXl0dmt3Nm5LNVdMVnJLOXVQSG5TM2RRMEo0LzZiYnlXNGlmdHl0cFFyN2VuNTR6OCs2L0g2TnkvOXRkN3ozdnJmUHpNMFBvR2g4Vi92eTI2eFdGaTJkclg3ZFhCQUlFOHN1ci9CWjEwZVJBRVcvL0VGOTlkbmNuUHE5T2UxMy80ZmZqNCtBQlNWbHZERWIzL1I0UDFGT29KT0gwYVBIRDlCNzU0OU9KbDZpanZuM01MS2RSdm8wYjMydDNzWHQzUzVxTEtxZHZydXErOHVkcmU5OXQ0SDdxOHZCc2xMZmUvUlJ4cnRnNjNheHI4L1dJSy9yeCtCOVlUQVN4VVdGWFBxZENZeDBUMElEUTUydDRjR0IzbE1uVDJYazB0UVlBQytGMzZnWGJSdDkxNThmWHl1ZVRwdjRwQkI3Tmk3bngxNzl6TjA0QUNDZzc1K3Z4V1ZsV3pjdGhNZmIyOUdKM2F1alprcnFxdlluM3lNL2NuSDZCSVN5cXhSRStnYjFWT2pwU0xTYktydEdoWHRxTnI2bjYzVDZlVFRiUnZZbjN6TTNkWXZxaWQzVDcybHpuS2x0dUR5UFQyYlMzaHdDS3YrK2FhN2F2Q1ZpbGhlTGl3NG1QLzQ1aE9FQkg2OWpaKzN4Y292SDY4dFd1VHY2OGN2SDMrYXlQQUl6QmQrbWUvbjQ4dC9mUE9KT3JQd1JEcVNUaDFHOC9JTE9KdWR3NjB6cG5FeTlSUXhQWHZ3L1VjZm9iQ29kdXVWaTFWMVgzM3ZBd3dHQTkwanU3cjNHWDEvMldlWVRFWVczVGIzaXM5b0xGd0NyTm0zbGVwcUczZk1udFhvRHpaMzRhTEJneG84eCtWeThlL0ZTNGlKanVLK08yOXY5UGxYdzJReU1YM3lCRDcrWWhWZnJGbkhmWGZPZDY4UFdibHVBNVZWVmR4Njg3UUdONFJ1TGo0V0t6RlhxSXpYVWlxcnF5bXJyS0Q4d3ZRZmdOekNBdDcrY2psRFl1T1lQMkVxWGlvOElDTE5RTnUzZEZ4dCtjL1c3bkR3MGFhdk9KcWU2bTRiR05PWGhWTnV4bVJzMjZPNU40TEJZTGltZGJHKzNqNU1IK001RU9EajdjMmt4RkZBYmVHamkxOWZaUEh5cW5PTlNFZlRxVDhsNzlwM2dKNVIzVDBDNDZWaE1DeTBkc3VVbno3NW1FZTd6V1lqSStzTWNYMTY0M1E2citvM1l6djNIZUJrYWhxTGJwdUwxV3JoYkU0T3UvWWZJQzYyVDZQYnVUaWRUZzRtMVJZdXV0SjZ6SUtpSXB4T0oxM0M2OTlndXFLeWtnM2JkdFI3ekdBd01HWGNtQ3YyWTBCY1A1Sk9KSE1pSlpYTk8zWXhlZHdZZGg4NHlMR1RLZlR1R2Qzb0ZPRG1FQmthempkbjMzSERuOU5VaGFVbG5NaEtaOWV4STV3dnJwMjJmU2oxSkFVbHhkdzNmUTcrUG5VcklvdUlpTFJsTlhZNzc2OWJTY3FaMCs2MnhMZ0IzRGIrSmkxSEVaRm0wYW5ENkxHVUZHYmROUG1LNTZ4ZXY0bHFtODFqSGVqaDR5ZXgyKzBjUFpuTTNKblRzZFFUUnNzckt2SHpyWjBpZXk0bmw0S2lJZ2JHeCtIajdjM3BNMmQ1KzZPUHVlL08rV1NlT1llZnJ5K3pwOTBFMUJZaXFxbXBJUzYyYnRnOG5wSktlVVVsNDBZbVhuRTladGJaMnVyQXZYclVMWDRFdGRPTnQremNYZSt4cG9SUmdIa3pwcE9UbDhlbUhic29xNmhnLytFa0F2ejl1WDMyekVhdjdZaENBZ0labXpDRTBmMEhjeURsT0N0MmJNWm1yeUVyTDRmMzFxN2drZG0zYTRSVVJFVGFqU3FialhmWGZFNUd6dGRGZlNZTUdzYk1VUk8wQkVWRW1rMm4vblE4T0tFL0ErTDZrWjZaMWVBNTNicDI0YlBWWDlHdlR3d0ovZnJpY0RqWXZuc3YzdDVXcXFxcTY3Mm1wcWFHRjE1N2d4RkRCek5qOGtUMkgwbGkzNkVqREl5UFk4aUEvZ0I4dHZvcjNsNnlqRy9jZFFlamhnMXhqNjZ1MzdLZHZQeDhIcnA3SVpGZElqenV1Lzl3N1JUZDRWZVlvZ3R3TXUwVUFMNiszdlVlRHdzSjRUc1BQM0RGZXpURzI5dkt2WGZjeHV2dmY4aStRMGN3bVV6Y2U4YzgvSHc3OXdpZzBXQWdzVjhDVWVGZGVQdXJ6eWtwTHlNckw0ZFB0NjVuNGVRWnJkMDlFUkdSUnBWVlZ2RFdsOHZKdnFScS9mVEVNVXdlT2xKQlZFU2FWZnZiWmJrWnpaZzg4WW9qakJXVmxSdytkaHlBbFd0cjEwTnUyYldINHRKU3hpUU9kNS9uY3JsWXNXWTl4U1dsQUNTbnBXTzMyK2tTRmxidmZZY002TStzcVZQSXk4L242TWxrakVZait3NGZZZXV1UGR3K2V5Wm1zNWtQUC8yYzhvcXZONUl1dUZDNHFIZlBhRUtEZytxOUwwQjVSUVVwcDlJQldMdHBxM3VSZlhPejJ4M3NQNXhFZGJVTnFOM1NaZVAyWFpTVmw5K1E1N1UzWFVQQ2VPRG1XN0dZYXdzN0hFbzk2VEhOU1VSRXBDM0tMeW5pbFMrV2VnVFJXOGRPWm9xQ3FJamNBSjA2akRhMDFyT29wQVNBVjk1NW4vekNRZ2IxandOZ3k2NDliTm01bTVGREI5TWwvT3VnNlhRNjJYZjRDTm01dGR1OUpKMU14bXcyMGI5dmJJUFBIalZzQ0EvZHZaQ1JRNGNBY0RyckRKdDM3aVlrT0lqNXQ4eWdwS3lNcFordnhIbGhRK245aHk5czU5TElxT2lXblh0d09CeU1IRHFFMDJmT3NucjlwcVo4SzY3SzhlUlUvdlgydSt6WXU1L3VrVjE1Y05FQ2VuU0w1RVJLS3Y5NDR4MDJiZC9wcmp6Y21VV0doak5uN0NUMzYxVzd0K0s4UWI4Y0VCRVJ1VjVaZVRtODhzVlNDa3RyUHdjWmpVWVdUTDZaTVFtRFc3bG5JdEpSZGVwcHV2VnhPcDJzM2J3VmdPREFRQmJPbTRPWGx4YzV1WGtzL25RNVlhRWhUSnMwZ2JTTXIwZTV5c3ByUnpEOS9Qd29LU3NqT2UwVS9mdkZZclhXVnBTOXVNaS9wcVlHcjB0S29FZDM3K2IrK214Mkx0MjZkc0ZnTU5DM2R3eGpSeVN5WSs4KzloNDZRdUxnZ1J4TU9vYWY3NVVMRjJXZHkyYlB3VVAwNmhIRkxkT21BQzcySER4RVFWRVIweWVOcDJ0RVJJUFhOcWFtcG9ha0U4bnMzSGVBdlB6ODJncHZreVl3ZHNSd0RBWUREOTI5a0YzN0Q3SnArMDQyN2RqRnRqMzdHQkRYbDBIOSt4TVRIWFZWUlo0NmttRjkrN1BsOEg3T0Z4ZVNXMWhBU3RacDR1clpkMHhFUktRMUpXZGxzSGo5S21yc2RnQXNaaS91bVhZTGZhTjZ0bkxQUktRalV4aTlqTkZvWk1xNE1SeElPc2JDdWJNeG1VeWtwR2Z3OFJlcjhES2J1UHUydVhpWnpYaGRuSDU1OUJnRmhVVVlEQVlpUWtQWnRtY3ZUcWZUWXdUejRuNmdYMjdjeklDNGZoN0J6T1Z5a1p4MmlvS2lJbzhxdEZNbmpDVW9NSUNSUXdkejdHUUtGWldWakI4MW9zRlFWMUJVekVmTFYyQXdHSmcxZFFvQXQweTdDVDgvUHpidjJNVXI3eXdtNU1MMDNyS0tjajcvY20zdHZReGY5OFBwZE9KME9yRTdIUFNOaVdGUS96aE9aV1p4N0dReXg1SlRzZGxzbU0xbVJnOGZ5b1RSbzl3Rm1xQzI4TkdZeEdFTUdkQ2ZIWHYzcytmZ0lRNGRQYzZobzhmeHRscnAzVE9hWVlNR0VCdlR1WUtZMFdCZ2RNSWdWdXpZRE1EUmpGU0ZVUkVSYVZNT3BCem5reTNyM0xOMy9MeDllR0RHWEtMQ3U3Unl6MFNrbzFNWXJVZDgzMWppTDB5eFBYVDBHSit0WG9PL255LzNMN2pESGVoNmRJOGtPQ2lRVmVzMkFqQnk2R0NzVmd0REV2cGpOQmlJaWY2Nmt1M1FRUU00bXB6Qy9zTko3aUpFbDR1TjZjV29ZVVBjcjAwbWsvdjF2Z3RUZEljUGFuakxsS1RqSnlnckwyZldUWk05cGhCUEdqT0t3UW54SERoeWxQVE1MT3gyT3paYkRZZVBuOERoY0RSNHY1RkRoM0FpSlkyUFY2d0NJRERBbi9FakUwa2NNZ2hmSDU4R3IvUHg5bWJxaEhGTUdEMlN3MGVQY3lEcEtPZHlja25QekdMNjVBa05YdGVSeGZlSVlRVzFZZlQ0NlZPNFFPdHVSRVNrMWJtQUxZZjM4ZFdlN2U2MmtJQkFIcHA1RzZHQkRkZW5FQkZwTGdxampZanBHVTJQYnBIY01lY1dnZ0lEM08wV0x5K2VmUGdibEphVll6UWFDZkQzQTJyM0pwMHlmcXpIUGF3V0N3L2Z2WkNpa3BJTEJYOHVYVGRvd05mSHgzMzk1UXFLaWtqUHpLSjN6MmgzRUs3UCtGRWpzRmdzakJvK3RNNng0TUJBYnJxc1Q1ZTZ1QzdWM2FOTE5uUXVMaTBsSWp5TTJGNDlyMnFUWjR1WEZ5T0dEbWJFME1HY0x5akFibmNRSEJqWTVPczdrcENBUUh5OXZhbW9xcUtpdW9vcVd6VStGbXRyZDB0RVJEcXhHcnVkejNkc1luL3lNWGRidDdBSXZqRmpydmJHRnBFV1kzRGRxSEtyTjlDQnM3Ylc3b0swc21IZExhM2RoYXZ5OTA4V2sxT1lEOEIzYjcrWExpR2hyZHdqRVdsdld1TGZ2b3JLU2paczNVRnM3MTdFWDdMZmRVRmhFUUVCL25pWjIrYnZzUGNmVHFKWGp5aENRNEtiZkkzTlpxT29wTlJqTnRGRkxwZUxuZnNPa0JEWGw2Q0FnSHF1Ym40dCtlOWFYbEVCaTlldkpxK293TjBXMnoyYWU2Yk54bnBKYlFzUmtlWmtxR2RrcTIzK3F5TFN3ZmhZdng0SkxhK3ViTVdlaUlqVVdyMStFNlhsWmN5YmVUTldTMjBReXNzdllOL2hJN1VGOHk2RVVZZkR3YnRMUDhGb01qSjN4blI2OVlocThKN1ZOaHNuVTA5ZFY3L0NRMFBvMXJWMnJXSmxWUlVGaFVWMXpvbnFGdW4rT3V2c09WYXNYWS9MNVNLNmV6Y1Nod3hpUUZ5L0syN2RCbkF3NlJpck4yemlydHR1OVFqZUFDbW5NbGl6YVF0K3ZqNE1UdWgvWGUrbkxYRUJCNUtQOC9tT2plNUNSUUNKL1JLWU4zNEtKdU9WdjJjaUlzMU5ZVlJFUktTVHNkWFVjQ0RwS09HaEllNGdDbkErdjNha0xPS1NmYkpOSmhPMzNUS0RUMVoreWR0TFBtYnNpRVNtVGhoYmI5Z3JLeXZuMDFWZlhsZmZSZzhmNmc2amFSbW5XYlppZFoxemZ2NzBrNWpOdGMvdjBiMGIzMy8wbXh3K2Rwd0RSNDd5NmFxdldMdDVHOU1tam1QSWdJUjZuK0Z5dWRoOThCQ2hJY0hFOWVsZDUvak9mZnN4bTAzNGVIdHo2blJtdmZmbzNUUDZXdDlpcXlnb0tlYnpIWnM4OXJ6Mk1wdVpOKzRtaHZXTmI4V2VpVWhucGpBcUlpTFN5U1FkUDBsTlRRMGpobmp1SDVtZG13ZEFaRmZQcmNCNjlZamkwUWZ1WWVubks5bXhkeDg5bzdvUkY5dndWbU1QTFZwQWRGVDNxKzdYczM5NW9kNzJSKzY1Q3g4Zkg1Sk9uR1RqdGgxMWp2djcrVEp1WkNMalJpYVNuSGFLbmZzT0VCelVjSjJDWThrcEZCUVdjZnZzbVhYcUladytjNWIwekN3QUZuK3l2TUY3L1BLSFR6ZmxMYlU2dThQQjVzUDcySHhvTC9aTENoZDJDUW5sN3B0dUlTSTRwQlY3SnlLZG5jS29pSWhJSjdQMzBHRjh2TDBaMUQvT28vMU1kZzdlM2xiM2xtU1g4dlh4NGY0RnQ1TnlLdjJLUVJTZ3VMUU0zNExDWnV0dlVHQWcvbjYrSHRYY1gzanREWXBMU3V1Y08zSE1LQjVZZUVlRDkzSzVYR3phc1l2SUxoRU1qSzk5Lzh0V3JDWThMSlNKbzBmeTFjYmE2dWRqUnd4bjVDVlY3cUYycEhiRm12WDB1R1NmOExiSzduQndLUFVFbXc3dG82QzAyTjF1TkJnWU8yQUkweFBIdHRrMXdDTFNlZWlua0lpSVNDZHpjUVQwdVJkZXF2ZDRReU9VOWZuT1F3OFFGdW81dXZiSnlycFRhNXZicExHanNWVjdGblg2OGtLUXZGUkJVWkZIdU41L09JbnorUVU4dEdnQkJvT0J0SXhNa2s2Y1pFemlNUFlkVHVKY1RpNlJYU0xZZHppSkVVTUhFeEpVVzhtK3BLeU1qZHQyNG0yMU1uL1dqQnY3NXE1RGxhMmEzY2VUMkg3MElHV1ZGUjdIZW5YdHh0eHhVK2dhVXJkb2s0aElhMUFZRlJFUjZXUW1qaGxWcHkwbkw0L2t0SFQ2OWVsTjE0andKdC9MeDhlN1R0dmNHZE05N25FbU81dnMzTHc2MDRMM0hqcE10eTVkNkI3WkZZRFgzdnVneWM4ZE5uQkFuYll2TjI2bXVLVEUvZnBzZGc1dmZyaVVNWW5EbURaeFBCV1ZsYXpmdXAyQjhYRkVSM1hINVhLeGR2TVdmSDE4R0RLZ1AyOStzSlRZWGoxWk1HOE9yNzZ6bUNXZnJlQ2h1eGRndHp0NDcrTlBxYXF1NXA3YjUxMXhxN1hXNEhBNk9IWHVETWN5MGppWWRoSmJUWTNIY1Q5dkgyYU5tc0RRdnZIYTUxcEUyaFNGVVJFUmtVNm12cjJuUC85cUxRQlR4b3lXVW9nQUFDQUFTVVJCVkkwaHNrdEVuZU5YSXl3azJGMkVDR3JYYUI0NGNwUzVNNlo3bkhmZ3lGSDh4L2k1ei8zNTAwOWlOTmFOUzgrLy9GcVRuNTJSZVFhbzNTZDd5Zkl2TUJvTTdtbkYyYmw1VkZaVmNTdzVoV04vVFhIdnN6MXY1czFVVmxYajUrdkx2Rmt6c0hoNWNkZHR0L0xtQngveHprZkxxS3F1cHJTc25JVno1N1Nad2tXVnRtclN6bVp5TkNPTms1a1pWTmZVM2ZvbjJEK0FDWU9HazlndlFWTnlSYVJOMGs4bUVSR1JCamljRGtvcktpaXRLTWZ1ZERSK3dRMTFmUUh4U2x3dUZ5bW4wdkh4OXI2cVVkRUdHUXdrblRqcGZubStvTFpLNzZWdEYrWGxGM2kwZHcwUEp6ek1jeS9taHhZdHdOZkhoNlNUeVd6YXZoTmJqWTNuWG5qVjQ1eUxCWVZLeXNwSVRjOWc5ZnBOVkZaVmMvZjh1ZlM0c0JWTVRIUVA3cDQvRHo4L0g1d09KMjkvdEl6dVhic3dkR0J0MWQzSEg3emZYYVUzUERTRUFmSDkySGZvQ0FCalJneW5YNStZNi9tdVhEV0gwMGwxalkzU2luSnlDdk5yLzFkUSsvL0Y1V1VOWGhjWkdzNmtJWWtNN0JXTDBXaHN3UjZMaUZ3ZGhWRVJFWkZMRkplWGNqZ3RoYU1acVp6Snk4SFYyaDI2NE01Wmo5NndlNTg2blVsWmVRVVJZV0hzTzV6VTZQbCt2ajcwN3h2YjRIRUQxTHNsUzMxdEoxSlNPWkdTNm41OTAvaXhUTHdzaklZRUIrUHY1NHVmcnk4QVpwT0ptVk1tQWJCeHgwNGNEcWZIK1I5OCtqbG1rNGw3NzdqTlkxOVVvOUhvRHBUTHYxd0R3SzAzVDNNZnZ4aEV6K1hrc25yOVJyTE9aUlBaSllMcWFoczc5KzRuSXpPTENhTkdFdCszVDdPR3ZPemNUUDZ3YVNOMmh3T1gwNFhUNWNMcGNycEhicHNpUENpWWhGNTlTT2paaDZpSXJwcU9LeUx0UXJzTW8wWURPTnZLcHdOcGNmWE00QklSdVc0VjFWVnNQTENIWGNjUDQ3aUtFTkFSSEV3NkJrQmVmajRyMTY1djlQeHVYYnZVRzBaZEY2Szd3V2p3MlBwazNaWnRiTnU5dDg1MktNLys1UVVtamhsVjc3VGhLekVhVFl4T0hJYkw1V0xONXExRVhCSmVqVVlqVHFlVCt4Y3RJT3JDaU9qbFRwODV5OEdrWTB3ZU44WmpGRFk3TjQrdHUvWndMRGtGbzlISWhORWptVEp1RERWMk8yczNiV1gva1NTV2ZyRVNQMTlmQnNiM1k4U1F3WFdLTjEyTGd5ZTJVVjVaZVZYWEdBMEdmS3pleEVSMloyVGNRUHBFUlN1QWlraTcweTdEcU5Wc29MSkdhYlN6c3ByMXo2MklOSzlUNTg3d3dmcFZWRlJYZWJTYlRTWUNmUDN3OS9iQlpESzFVdTl1ckxMeWNvNGxweEFjRkVoWVNBaVZWVlY4ODk1RjlaNmJrWFdHdDVkODNPQWVvaGRIS00wdDlMMDZYMUNJMCtta1c1ZXYxNmZHeHZRa09TMmRncUxpZXNPb3JhYUd6NzljUTJTWENDYU9IdWx1LzJ6MUdnNGRQWGJoSHIyWU1YbWlPNmhhTFJibTNEeVZ4Q0dEMkxoOUo4bHBwOWkxL3lCREJpUTB5L3NJRGdpanZLS2s4Uk12NFhTNUtLK3FKQ2s5bGFUMFZJTDgvT2tWMlozZWtWSEVSOGZnNytQYkxIMFRFYm1SMm1VWURmSTJVbG5UMm10M3BMVUVlV3Y5aTRnMG43MG5qN0o4KzBiM2xFaWowY2l3dnYwWjNMc3Z2YnAyYjdGZzFaZ0RaK3NXcUdrT08vYnV4K2wwTW1yWVVFS0RnL25nMCtXY1BuT0dubEZSSHVlNVhDN1diOTJPMld4bTNJamg5ZDZyMmxZTndDdnZMSzczZUgxYnhtelp1WnN0TzNkN3ROMDhlUUpqUnlTNlh6ZFV3T2owbWJNQTlJcit1cTlkSXlJb0s2OWd5NjdkREl6djV6R2QxdWwwc216RktncUtpaGszTXBIdGUvWlJYRkpLWVhFeGs4YU9vcXE2aXBqb2FLSzdkNlBHYnVkY1RtNmRaMDRlTzVyQkNmR1VsWlZmZDZHbmkwWU51NWt4RldtVVYxZmhjdFpPejNXNmFxYzdPMTFPS3FxcktDd3RvYUMwbU1MU1VoejFyRjh1TGkvalVPcEpEcVdleEdnd0VOczltcUd4OGZUdjFSdUwyYXRaK2lraTB0emFaUmlOOERkUlVPSEU1dERvYUdkak1Sbm80dDgyUGhpS1NQdDNORDJWVDdkK1BTMjFYMVJQNW82YlFraEFZQ3YycXVXVWxaZXo5K0JoZkgxOFNCd3lDQyt6bVI3ZHU3Rml6UWErZGYvZEhoVllkK3pkVDliWmMweWZOSUVBZi84RzdsZTdyK1Z0czI3R1pESng5R1FLSjFKU3VXUE9MQUNPbmt3aDVWUTZzNmZkaEpkWDNZOGdObHNORm91WE8rUzVMdnd6Ly9EZEMvSHg5bllYTUxyb1JFb3FScU9SMkpoZUh2Y1pPMkk0eTFhc1p2dWVmVXk0WlBRVElQMTBGZ0RiOSt6RDIyb2xPQ2lROE5CUWVrWkYwVE1xcWtsN3JQcjUrdkxEeDcvVjZIbE5aUVNHOWUzZnBITmRMaGNsRmVVVWxCWno5bnd1NmRsbnljZzVSOVdGWHdSQTdhaHA4cG5USko4NWpjWHN4WUNZV0NZTUdxYjlSVVdreldtWFlkUmtnT2hnRTZuNTl0YnVpclN3NkdDVDFveUtTTFBJTGpqUDBzMXIzSy9IRHh6S3pGRVRNQm82encrWk5adTJVR08zTTIzU0JIZnduRE45S3ErLy95SExWcXptcm5sek1CZ01uRWhOWTkyV2JjUkU5MkJNNHJBRzcxZFlWSXlYMmV5ZXZwcVhYOENKbEZRR3hzY0J0ZFZzWDNyekhjNmN5K2JXR1Y4WERzcklPc09tN1R1eDJ4MDhjdTlkN25hN3ZmYmYrWWp3TUt3V2k3dUEwY1ZublRxZFNiOCt2ZkgxOGZIb3g0QzRmbXpkdFlkTk8zYlJ1MmUwZXg5VG85SEl3dHR1eGRmYm01Q2dJTHk5cmZXK2ozNTllak55Nk9CNmozM3gxYnBXWFZOc01CZ0k4dk1ueU0rZjNwRlJUQmcwSEtmTFJXNWhQdW5aWnpsMk9vMzBjMmZjaGJkczlob09wQnpuUU1weDRxSjdNWG5JQ0hwMjZkWnEvUmNSdVZTN0RLTUFBVllqc1dGbU1vc2NHaUh0QkN3bUE5SEJKZ0tzbXFJckl0ZlBCWHkyYlFNMUY4TE9zTDd4ekJvOXNWTVZnRWxKeitESThaTjBqUWhueEpCQjd2WXU0V0hjZXZOVVBsMzFGWXVYZlVaOHYxaFdyZHRJV0dnSUMrYk92bUlWMlhPNXVRUUZOanlxN09mcnkyMHpiK2JEejc0Z3dOK1BxRzZSYk5tMWg4d3paN0ZhTFF6cUgwOTF0UTJyMVFKQWVVVUZCb01CcThWUzUxNGJ0dTNBNVhMVk8yWFlZREF3ZS9wVTN2cHdLUjk4K2prUDM3MlFrT0FnQUdKNzlXejBleE1VRUZCbnRQVWlMeTh2SE5YVjlSNXJMVWFEZ2NqUWNDSkR3eGs3WUFnbDVXVWNQcFhNb2JSa3p1WG51Yzg3bVpuQnljd01lblh0enF4UjQra1IwYlVWZXkwaTBvN0RLTlFHMHZndVJ2TEtIQlJYT2FtMnUxUmx0d014R21xTEZRVjVHNG53TjJIcVRKOFNSZVNHU2pxVlFsWmVEZ0NoZ1VIY05uNXFwd3FpcFdYbExGKzlCcVBSeU53WjArc0V6TUVKL2FtcXFtYjFoazJrWnB3bU9DaVFCKys2RXg5djd3YnY2WFE2U2MvTUlqNjJ6eFdmSFJmYmgxdW0zY1NxZFJ1QTJzcTg4MitaUVVLL3Zwak5uaDlMQ29xS0NBb0lxSE9QRTZtcEpKMDRTVnhzbndhTEtVVjM3OGJFTWFQWXZHTVgvMTY4aEh0dW4rY2VJWFhmdjdDSTAyZk9rbm4yTEw0K1BreWZOT0dLZlc4dkF2MzhtVEJvT0JNR0RTZTc0RHliRCsvanlLa1VYQmZtUFdma25PWGx6ejlpV045NFpvd1lSNEN2WHl2M1dFUTZxM1lkUnFGMnltNWtnSW5JQUswakZCR1JwdGx5ZUovNzYrbkR4N1NaSWtVdG9jWnVaOGxuWDFCZVVjR015UlBwMXJXTHgvR3E2bW9PSEVsaXg5NzlBSGhiclJRVmw3RDh5elZNR2pPNlRxQzc2R1RhS2FxcXF1blR3TWlqdytIZzFPbE1qcWVrTW1QS0pQejlmRm0rZWcwRlJVWGs1UmZRUGJLVXNCRFBiVkl5ejV3aklqeTB6cjNTTWs3ajQrM043R2xUM0cwWGc5YWxwb3diUTNGSktjbHBwMnJmUjBrSmg0OGU1MHgyRG1mT1pWTlpWVnM5MldnME1tSFVpQ3Q4MTlxdnlOQnc3cG95ayttSlk5aDI1QUQ3a285aGQ5UVdRRHFRY29LajZXbE1HVGFTQ1FPSE5ldmVxU0lpVGRIdXc2aUlpTWpWS0NvcjVleUZxWXQrM2o0TTdOMjNsWHZVc2o3ODlIUE81dVF3WkVBQ1l5NU1jYlhiSGFSbG5DYnB4RWxPcEtaaHQ5dUo3QkxCL0Z0bTFrNmwzYm1ibmZzT2tKeVdUcmV1WFJnUTE0KzRQcjNkZTJ3Nm5VNDI3OWlGMVdMeEdCbTExZFFBOFBFWHEwZzVsWTZ0cGdhVHljU015WlBvM3plV3FNaXVyTm0wbGUxNzlyRnQ5MTVDZ29PSTd0Nk4zajE3RWhFV1NrRlJFWWxEQmxKVlhZM0Z5NHZ6K1FVQVRKODBnYUVEQjJBeW1UaDk1aXcrVnF1N3NxNjMxWE5LNzIyemJpYS9vSkRRa0dDeWMvUFl1SDBuSnBPSkh0MGk2UlhkZzU1UjNlblJMZEpqVkRZN041ZHR1L2ZXKy8ycnJLckMwQTdYRlljR0JERjMzQlFtRFVsazllN3RIRG1WRE5TdUtmMXF6M2FPWjZTeFlQSU1RZ09EV3Jtbkl0S1pLSXlLaUVpbmNpSXozZjExWEhTdlRsV3dDQ0FzSkJpTGx4ZHpaMHpqekxsc3R1emFUZnJwTFBmNjJkaGVQUm1WT0l5K2w2eVpuRFp4UENPSERtSExydDBjT25xTXRadHpXYnQ1SzZFaHdYenIzcnV4MWRSUVVsckd5R0ZEUEVMZDZhd3pBS1NjU3FkZm45NGt4UFdsVDYrZVdMeHF0eG9KOFBmbmpqbXptREorREFlVGpuRThKWlVqeDA4eVlzaGdqcDVNeG1Bd2tCRFhqNCtXcnlBOXM3WUtia3gwRDN4OWZPZ1o1VU5sVlJWdmZialUvVHd2czVtNGVxWUpYd3pOa1YwaWVHRGhIZlRvMWcyenVlSFI4S3h6MldTZHkyN3crS1dGbE5xYklMOEFGdDAwa3pFSmcvaGl4MmF5Qzg0RGtKbVh3OTgvWGN3dG95Y3lNbjVncDVxMkxpS3RSMkZVUkVRNmxmemlJdmZYVWVHZHI0RExqQ21UTUJnTUdJMUd1a2FFVTFwV1RuQlFFQVBqK3pFNG9UOUJnWFhYYUFJRUJ2Z3paL3BVYmhvL2xnTkhqbkxrK0FsbVRaMkMxV3JCYXJWdzEyMXppSXlJcVBPc3ZQeDhoZzRjNExGTnpPVkNnNE9aT21FY1V5ZU1vOXBtdzJxeDBEVWlnZ0IvUDRJQ0FwZ3lmaXlEQzR2dzhqTFRyM2VNK3pvZmIyL20zRHdWaDkyQjBXU2lUODlvZDZHaWhzUkU5N2ppOGFqSVNCTGkraksyZ2IxVVAxNnhDcHV0NW9yM2FBOTZkZTNPRTdjdFl0dVJBNnpkdHdPSDAwbU4zYzd5YlJzNGNmb1U4eWRNSTZBZGgyNFJhUjhNcnZvV1dZaElzM3A5NVRMU3MydW5rRDB5KzNaNlIwWTFjb1dJM0NpTDE2M2thRVlhQVBkT20wMUNyeXNYM0drckRweTEzWkQ3T3AxT3JSVnNBNFoxcjFzeHVLVmtGNXhuNmFZMTVCVG11OXQ4cmQ3Y052NG1Cc1RFdGxxL1JLUmpNZFN6eGtILytvaUlTS2RTVVYzbC90cmJVdjgrazUySmdxaEVob2J6K0x5N21EQm91SHQ2YmtWMUZZdlhyK0xqeld1cHJtbi9JOEVpMGpicFh5QVJFZW04dERCT0JBQ3p5Y1NzVWVONWVQYnRCUGw5UFZYN1FNcHhYdnJzQTNmUkx4R1I1cVF3S2lJaUlpSUE5STZNNHFuYjcyRm9iTHk3cmFDa21GYysvNGl0Ui9iWHU0V09pTWkxVWhnVkVSRVJFVGR2aTRVRmsyOW00WlFaV0M5VVBuWTRuYXpldlkyM3YxcE9XV1ZGSy9kUVJEb0toVkVSRVJFUnFXTkluemllbkg4UFBTSytyanFkY2lhVHYzK3ltT1NzakZic21ZaDBGQXFqSWlJaUlsS3ZrSUJBdmpYblRpWVBHZUZlWWwxZVZjbmJYMzNPc2kzcnFMeWtJSmlJeU5WU0dCVVJFUkdSQnBtTVJtNGVNWmFIYnBsUGdLK2Z1MzEvOGpIKzl2RjdIRDZWakZhU2lzaTFVQmdWRVJFUmtVYjE2ZGFEcCtiZnc4Q1l2dTYyOHFwS2xtejRramRXZmtKV1hrNHI5azVFMmlPRlVSRVJFUkZwRWw5dmIrNmVPb3Y3Yjc2VlFEOS9kL3VwN0RPOC9QbEhMRjYza3ZQRmhhM1lReWt1TGVWa3hxblc3b1pJazVoYnV3TWlJaUxTT0tNQm5Kb0wyU0VaMitGK3QvSFJNY1JFZG1mdHZwM3NPbjRFcDlNSndOR01OSTVscE5HM1J5OUc5eDlFdng2OU1CcmEzaHQwT0IzWWJEVlUxOWlvdHRtb3JLNmlzcXFLOHNwSyt2U0lKalFvbUdxYmpkeUMvT3Q2VG5Sa04vZlhwOCtkWmZtR05TUU9HTVM0b1lsMXpyMTRmTkV0YzRrSUNhMXozT2wwOHNjM1htYjBvS0ZNSFQydXdXZHUyYitidjczN0Jxdi85ZFoxOVYya0pTaU1pb2lJdEFOV3M0SEtHcVhSanNocWJudGhyU21zWGhibWpKbkUySVFock4yM2s4T25rZ0Z3QWNsWkdTUm5aUkRzSDBCaXZ3VGlvMk9JREEzSDBFTEJ0S3lpbk8vKzdoa2NUZ2NPcHhPN3c0N2Q3c0J1dDJPejE5VFpMOVZnTUdDMVdQQ3hldlA0b3Z1WU9tb2NKOUpUK2VuLysvMTE5ZVBTUVBqcXg0czVmZllzRDh5OUE0ZlQ4Zld6TVdBMEdubmxvL2ZKTHk0a05Dakk0emlBeVdqQ1lEQVFIaHpDYzYrOXhPbHpaM2xvL29McjZwdElXNkF3S2lKTjRuQTZ5UzB0b3FpeW5HcTdIYWZMMmRwZGtoWmtOQml4bXMwRSsvalJKU0FZazFHclBGcGFrTGVSeWhwSDR5ZEt1eFBrM2I3L1BvVUdCbkhYVFRPWk9IZzQ2dy9zNWtSbXVqdnNGWldWc203L0x0YnQzNFcvank5OW8zclNMNm9uM2NMQ0NRa0l1bUUvUy94OS9YaDA0YjBZREdBMm0vRXltL0V5ZTJFeG04a3ZMdUxYLzNpZXQvLzN6MWd0VnF3V0MxYUxwVTVRSGhLWFVHZDBzYXlpZ2dVL2ZJTEZmM3lCa01BZ0FHWTkvaUN2L3VZUEhxT2dsOXV3ZXdjN0R4MEFZTkZQbnZJNDV1Zmp5OVAzUDhTdUl3Y0JtUE9kUitwY2YvRjUzN3J6YmtLRGd2blhrdmV3ZUhseDc1emJydjZiSTlLR0tJeUtTS05LcXlySktNakY1ckMzZGxla2xUaGRUaXByYkZUVzJNZ3ZMNlZYYUJjQ3ZIMWF1MXVkU29TL2lZSUtKemFIUmtjN0VvdkpRQmQvVTJ0M28xbDBDNHZndnVsektDb3JaYytKSlBhZVBFcDVWYVg3ZUZsbEJRZFNqbk1nNVRoUVc2VTNMRENZaU9CUXdnS0Rha09obHdXcmx4Y1dzeGNXTHk4aVE4UHh1OHFmTlpuWjUvajJNejlyOUx4di9OZVBybmg4OWIvZXd1NXdrRi8wOVJyWWlzcmE5NU5Ya0krdHBzYmRmcjZvQUl1WGw4ZjFYY1BDQVVqSnpPRDV0MS9uUDcvOUpNTVRCdkxFYjMvQkhkTm5zV2pXclFDY09wUEpELy92ZjdoOTJreStjL2NEL083bEZ3bnc4K2U3OXo2SXNaNndmc2YwV1hRSkRXZDR3Z0NnTmd6WDUvSjJQeDlmUG43K24xZDh6eUl0emVDNmZKNkNpRFM3MTFjdUl6MzdMQUNQekw2ZDNwRlJyZHlqcGl1dHFpUTU3MnhyZDBQYW9INFIzZHRsSUczWGZ4K3JuYVRtNjVkQ0hVbHNtSmtBYS9zZUdXMkkzZUhnWkdZNko3TFNTYzQ2VFZsbHhWWGZ3OS9IbHgvZDlTQm1VOU1EdTlQcHBMaXN0TUhqWjNKeitQRWZuMlh4SDErNDRuMUNBb09hSEd6cnMvcGZiMUZqdC9QUUwzN016UEdUZUhqK1FnRDJKQjNtMWFXTCtldC9Qb1BWeThMSmpGTXMrWElGLy9ISTQzaVp6UlNYbGZLTHYvMlJwKzk3bVBpWVB1NzdGWldXa0gwK2ovNjlZejJlazVsOXp1UDF4ajA3ZUh2NU1sNzl6Ujg4Mm8xR0ExRmRJcS9wdllnMEIwTTk4L1ExTWlvaURYSTRuV1FVNUxaMk42U055aWpJSlNFeVdsTjJXMUNBMVVoc21Kbk1Jb2RHU05zNWk4bEFkTENwd3daUkFMUEp4SUNZV0FiRXhPSnl1VGhYY0o2VG1lbGs1ZVdRVzFSQTBSVUM0MFZsbFJXVVZWWVE3Qi9RNU9jYWpVYjNGTnJMMTE0Q2xKU1ZBUkRvNzEvbkdOU3V6N3pjeGVtNlRabW1lMm1BOVRLYitkM1RQNkYzajJobVBlNDUwbm43OXg3emVNYVdmYnM5WG4vdjk3LzJtQ2E4ZU9WeWxtOVl3eE9MSG1EZVRkUGQ3WmRQRDc3WXJ5dE5HeFpwS3hSR1JhUkJ1YVZGbXBvckRiSTU3T1NXRnRFdHFHN1ZSN2x4QXF4RzRyc1l5U3R6VUZ6bHBOcnVVcFhkZHNKb3FDMVdGT1J0Sk1MZmhLbDkxaTI2SmdhRGdlNWhFWFFQaTNDMzJXcHF5Q3N1Sksrb2dPTHlNbXcxRjZyYjF0UzR2KzdkTGVxcWd1aWxHaHZWckc5dEpzQ0tsLzVkYnlDOVZyMTdSTHUvZnZtWjN6Y3BKTmJYOTI4dnVJZnl5Z3BlZlA5TlVyTXllUHEraDVxMW55S3RRV0ZVUkJwVVZGbmUybDJRTnE2b3NseGh0QldZREJBWllDSXlRQjlFcGYyeWVIa1JGZDZGcVBBdU4vUTVseGNodWhqMExtOC9tNXZESTcvNmFiMzN1SHo5NVQwL2ZkcmpkVk9uOHY3Z0Q3L0JhR2g4Tkx5K0lvRm1rNGtmUC9Rb1ljRWhuTXZMYmRKOVJObzZoVkVSYVZDMVhhT2ljbVg2YjBSRTJycTdmdlNreCt1TFFhOXVlOE5URE43NjN6OEQ0SEE0K09lU2Q3bHZ6bnozZE5qTG5jM0w0ZWQvK1VPOXg1Ny8yVFBYUERKNjBjUHpGK0p5dVRBWURBMFdMNEw2Q3h2TkdEZVJueno4V0Qxbmk3UU9oVkVSYVpDMmI1SEc2TDhSRVducmx2ejVIeDZ2THdhOXk5dnJHeG50M3FVTDd6NzNQT0VodFROQVZtN1p3TjZqUjNqazlydmMxWEl2Rng0U3dydlBQVi92c2VzWkdiMG8rM3dlbFZWVjlPNFJYYWRJMFpJdnYyRDExazM4OXhQZm8yZTN1c1haL0h6YVg5RTU2ZGdVUmtWRVJFU2t3N3E4aUpIVDZheS8vYklBZUtWUnh5ZCsrNHNtUGZ2UkJmZXdjT1ljOSt2bUdCbGRzWGs5UzllczRxTS8vOFBqWHJrRitXell0WU1aNHlZeVlmaElBUGNJcWtoYnBUQXFJaUlpSWgxV1E0V0tHbXEvNlBKUnh4ZmVlNFBTOG5MKzY5R25QTnFyYmRYODRtOS9vc1p1NTNmZit3bit2bjd1WThFQmdSN25QdmFiLzd5YXJ0ZHIyNEc5SkNZTXdzZnFmVm4vM3NUWHg0Zkg3N29mcUIzcC9kV0xmK1puMzN5Y3VFdTJpQkZwU3hSR1JVUkVSS1REOGZmMTVkYkpVL25lL1o2aHM2RUNSc1ZscGJ5emZKbDdHdTJsbzQ2Yjl1ems0SWxqM0RwNUtsWXZMN3BjbUtKcnQ5dDU5dVVYS1MwdjU5ZFBmcCtFUG4wYjdNL3pQL3R2WXFON1VWSld5djAvL3dITC92b3ZmQy9icS9sOFVTRVAvK0xIdlB1SHYzSTJONmZPUFRMT25pRXoreHlMWnMzMWFGK3pZd3U3RGgvZ21lOThud0MvMmpEY05Ud2NIMjhyejczMlQxNzYxYk5ZTFpiR3ZtVWlMVTVoVkVSRVJFUTZuSXNWYjcvWXRMN2U0dzFOd3kycnJPQm4zM3pDbzIxUXYzZ2VXM2d2YTNkdTVSdi85U1BpWXZvd1lkZ0lkaDQrUUZyV2FYNzUrSGNaUFhqWVZUM25qdTgvM21EZkYvM1ljL1QxdDAvOWlERkRockZwN3k1TVJoUGpoaWE2ajZWa1p2RGllMjh4ZTlKTmpCODJ3dDF1TXByNHljT1A4ZFR2L3B0WGxyN1BkKzk5cU1IbmliUVdoVkVSRVJFUjZYQ1d2L2hhdmUxbmNySjU0bjkrMGVCeG83RnVnYUhRb0dBV3pKak5naG16V2J0akt5Kzg5eWIvVGs4RG9FdFlPTWRQcGVMdjY4ZUEySDZZVFo1YkxpMys0d3Z1cjJ0cWF2anZ2LytGaUpCUWZ2VFF0K3M4SjcrNGlLZWUvUlZ2L081UGVGdXM3dmFMVTM4MzdON0JrTGorN3RIUFhZY1A4UHRYWDhKa01qRXNmZ0JyZG15aHZMS1Mwdkl5aWt0TEtTb3J4ZGZxemVjYjF6RXBjVFJENHhPdTlDMFRhWEVLb3lJaUlpTFNZZGdkRHNvckt4bzhYbVdyQnFDeXV1cUs5L0h6OFNVMy96dzVCZWZKT0h1R2xOUHBIRHh4ak55Q2ZIcEhSWFBYekRsMERZOWd5Nzdkck4rOWd3OVdmWTZQdHpmRCt3OWsxS0FoVEJrNUJqOGZYMElDZzZpMjJkaVRkSWozdnZpVWd1SWlmdm40MC9WdURlTncxQlpWQ2c0SXJMTW05R1RHS2JKeXpqRi8yZ3gzbTVmWmk0cXFTZ0NlZSswbEF2MzlDUTRJSkRnZ2tKREFJRUlDQXJsOStpelc3OXJHWDk1NmpYODk4Nythcml0dFNxY0lvdzRYNUpVNUtLNXlVbTEzNFd4NEd5bHBRNHdHc0pvTkJIa2JpZkEzWVZJeE9CRVJFV25FM3FURC9QZmYvOXpvZVpkUGhiM2Mwcis4eEkvKytDeUZKY1ZZdkx5SWkrbkRqUEdUbURoOEpIMTY5SFNmTjZodkhFOHN1cC9rakhRMjdkM0ZsdjI3T1pHZXh2UXhFd0Nvc2R2NTlqTS9vNkM0aUltSm8zam15Ui9RSlRUc210N2IyQ0hEUGFib0RrOFl5RXUvZXBiZ2dFQ0NBZ0l3R1UzMVhqY2tyajl2ZmZZeHBlVmxXQzJoMS9Sc2tSdkI0SEpkWVlmZkRxQzAya2xta1FPYm8wTy96UTdQWWpJUUhXd2l3TnI0M2x4dDBlc3JsNUdlZlJhQVIyYmZUdS9JdW50L3RVWDdNbE5idXd2U0RpUkd4N1oyRjY1S2UvMzdLQ0l0THpQN0hBWURkSS9vV3UvMDNZYVVscGU3cDlJQ1pPVmtFeHdRaUwrdjd4V3Zjemdkbk0zTnBVZlhTRzNKSWgyT29aNy9xRHYweUdocHRaUFVmSHRyZDBPYWdjM2hJalhmVG15WXVkMEdVaEVSRVdsZm1ySW5hSDB1RGFJQVBicEdOdWs2azlGMHpjOFVhWTg2N0tkNmh3c3lpeHlObnlqdFNtYVJBdzF5aTRpSWlJaTBmeDAyak9hVmFXcHVSMlJ6dU1ncjB5OFpSRVJFUkVUYXV3NGJSb3VybkszZEJibEI5R2NySWlJaUl0TCtkZGd3V20zWHFHaEhwVDliRVJFUkVaSDJyOE9HVVczZjBuSHB6MVpFUkVSRXBQM3JzR0ZVUkVSRVJFUkUyaTZGVVJFUkVSRVJFV2x4Q3FNaUlpSWlJaUxTNGhSR1JVUkVSRVJFcE1VcGpJcUlpSWlJaUVpTE03ZDJCMFJFTGxWWVZNUkh5ei9GaFl1YnhrOGlMamEyMFd1T0hEdkt0ajI3TUJnTTNMOWdFYjQrUGkzUTArdVRuWnREV0dnWVhtYjlHQllSRVpIT1NaK0NSS1JOV2JWdURXa1o2UVFHQk5DblY2OUd6M2M2bmF4YXQ0Yjh3a0lHeHZkdkYwSDBlRW95N3kxZFFzOGVQWGhvMGIxNGVYbDVIUC9EQzg5Zjl6Tis5TVJUZGU0cklpSWkwcFlvaklwSW01RnlLbzNEUjVNQW1EMTlCdVltakJydTJMdUgvTUpDRE1EMHlUZmQyQTQyRTZ2RmdzdnBKUFhVS2Y2OStGMGV2dWQrTEpjRXg2TGk0dXQraHN1bERYbEZSRVNrYlZNWUZaRTJvYUt5a2lXZmZjTEZDUFhCSngvendTY2ZOM2ordUpHanVHbkNKTDdhc0E0QUYvQzNWLzdaNkhQdXZIVWVvNFluTmtPUHIxM3ZucjI0NTQ0RnZMdDBDYWN5TW5obnlRYzhkTTk5bUl5ZXkvaWYrY25QOFBiMjltZ3JMaW5odWIvOUJZRGYvL0taT3ZmK3oyZC9jK002TGlJaUl0S01GRVpGcE5YWjdYYmVXZklCSmFXbGVIbDVFUndZaU4zaG9MS3lrZ0IvLzNxdjhmWDFaZkVuUzZtcXJzWnNOaE1TRkFSQVNWa1pnUTFjQStCeldiaHJMUVA3SjNEcmpGbDgvdVVxa3ROU1dicjhVKzZhZnpzR0RLM2ROUkVSRVpFV29UQjZGUndPQnc2bjAyTTZYWE53T3AwWURBWU1oaXQvQ0xYWmJGZ3NsaWJkczdyYWh0WDY5YmsxZGp2YmR1OWw5UENoRFg0WXp5OG9KQ3cwcE9rZGIwUlJTUWxXaTZYTmZQaVh0c25oY1BEK3NxV2NPcDJCbDVjWDM3cnZHMFIxNjhZLy92MHFaV1Zsekx4cEdvTVNCdFM1N3JQVkt6bVZrWUVCdU9mMk94bllQNEZWNjlhd2NkdFdCbzRjeGN5cDA5cDhzSnN3ZWd6WnVUbnNPYkNma3RKU2JMWWFyRTM4T3k0aUlpTFMzaW1NWG9XdHUvYXdhY2N1ZnZuRHB6M2FiVFUxVGJyZVpEUmlNcGs4Mmh3T0J4OSs5Z1hlVml2emI1bUIwVmovYmp0MnU0UFgzditRa0tBZzVzMmNqcCt2YjRQUFdiMStJNGVPSGVmaHUrOGlJaXdVZ0pLU1VyYnQzc3VaYzluY2U4ZHRkWUx2MFJQSmZMeGlGZU5HSmpKOTBvUXJ2ZytYeTBWSmFSblZOaHRkd3NNYVBPL0YxOTVrNU5BaDNESnR5aFh2SjUxWFZYVTFieTlaVEZwNk9tYXptVy9jZFRlOW9xTUJ1R1hhRE41ZXNwajNsaTVoM3F6WmpCczEybjFkY1VrSkoxTlRBSmd6WXlZRCt5Y0FNSGJFS0E0ZFRXTEQxaTBVRlJkejEyMjNOL2gzcXEyNGZmYXRSRVYyWS9TSWtSZ3YrM3Y1OTlkZnFmTjMxZWwwdXIvKzgwc3Z0a2dmUlVSRVJHNEVoZEZtOEg4dk5yNU9EV0RzaU9IY1BIbWlSNXZKWkNJME9JamRCdzVodDl0Wk1IZDJ2UitlTjI3ZlFYNUJJY0dCZ1kxV0M0Mkw3Y08rdzBsOCtObm5mUHUrZTdCYUxZU0ZoakJoOUVnMmJkL0p0dDE3bVRCNnBQdjhySFBaTFA5eURXYXptWDU5WXR6dE5wdU5QUWNQVTE1UlFWbDVCZVVWRlJTWGxsSmNVb3JUNmNSaXNmRER4NytsclNua21sVlhWMU5hV29hL254OFBMcnFYNktnbzk3RzQyRmdlV0xpSUx6ZXNwOGNsN1FCQmdZRjgvN0h2a0p5V3lvQzRlSGQ3Y0ZBUTM3ci9RZDVac3BpK3ZmdGdNTGJ0a1ZHby9Sa3dkdVNvZW8rZEx5aTQ0clY1K2ZrM29rc2lJaUlpTFVJcG9wbkV4dlJpeUlEK2loNzZLUUFBSUFCSlJFRlVEUjVmdG1KMWc4ZG1UWjFDVmJXTnc4ZU84L0VYcTFnNGI0N0g4ZE5uenJCajczN0NRa080Yzg0dGpVN243ZDB6bWpuVHA3TDh5elY4dVhFVDgyYmVETUQ0a1NNNGxIU01uZnNPTUdMSVlMeTlyUlFVRmJQNGs4OXd1bHdzbWorWG5wZDg2TGRZTEd6ZnN3K1h5NFcvdngvbjh3dm9HaEhCaEZFakNBandKeWd3RUZ3dXpwekxadVc2RGN5Yk9aMnVFUkZOK1hhSkFMV2g4ckVISDhadXQ3Tmw1M2IrOGU5WDZ6M3ZINi9YMzM0bEh5My9sSStXZndyQWo3N3pGQkZoNGRmVjE5YWdBa1lpSWlMU2tmMS85dTQ3UEs3aWJQandiNHZLU2xxdGVxK1daRnV5M0x2Y2V6YzJ4bUJDZFlDRVFPQU5JWGtoRFQ0U3dodENRZ205aDJJd3hWMjQ0VjdrM3VXbVpsV3I5NjV0M3greUY4bGFTU3RidG1UNXVhK0x5N3R6NXN5Wlk1blZQbWRtbnBGZ3RCMEZSY1ZVMTlRQVVGcGVBY0NGekN6TDhmQ1F4aW1GbnU1dTlPdlR1OVYyMmdwR0FlWk5uMEpkZlIzUnZTT2JsZGZYTjdCbXc0ODRPamh3MTIzem1xMERiY3ZBZnRIVTFkZlROeXJDVXFaV3ExZzhmelk2clN1T2pnNEF1T3RjR2RRdmhwREFRQ0pDUTFxMDg5UXZIN0tNMUw3NDJwdUVod1F4SVc1VXN6ck96azZZVEdZK1hmNDlzNmRNYWpNb0YrSktMczdPWGQyRkc2YSt2cDZxNnVvVzVaNGVIbDNRR3lHRUVFS0lyaVhCYUR0MjdUL0F1ZVRVWm1YTFZxeTJ2TDV5L1doSC9QMzF0MXJzQlppY2x0NXE0UHJPcDUrM0tHdDYvYldidG5EeXpObG14My9jdWR1bXZ1dy9jcXpaK3dFeDBjeWZNZFdtOVhadXJxNDhlTmNpVnZ5d2tiV2JmcVNvcElUSlkrTnN1cTRRbDgyZFBwTzUwMmUyV3kvbFFob2ZML3NDZ0QvLzl2ZHRycC91YnFPRXh4TlBzWHJERHkzS3JZMXdDaUdFRUVMMGRCS010bVBPMU1sTW56Z2VnUFZidHBOeUlaMG5IMW5hS1cyUEdESUljNU5rSkUyZFBIdU91cnA2aGc4ZTJPRjhvT05IaldpL1VodDI3VDhJTks0WnZaQ1YzZXhZU1ZrNTUxUFRMTy83UlBRQ0dxZjAzblhiWE5adDN0SWlTWk1RNHVxOC9zRzdMYWJsTjMyQTlmS2JyOS9vTGdraGhCQkNkQm9KUnR1aGNYUkVRMlBXMjZ5Y2l3Qlc5ekE4ZU93RUI0K2Q2RkRiMDY1SVp0UlVTbm9HZFhYMVRKOHdydDAxb2xjYVAzcGtoK3BmNlhJd1dsNVJ5WGRybTQvaUpLV21rZFFrR1AzelUwOVFXMWVIeHRFUnBWTEpiVE9uWDlPMWhiZ1JhbXByMmJKeit3Mi83dnlac3hrNXRERjVXR0Z4RWErKyszYWI5Y3NyS3RvOFhsWmUzbWw5RTBJSUlZUzQwU1FZdFZIS2hYVHFHeG9BS0MwcngxWHIwbXdFTUNJMGhOam8xdGRLcnRtNCticjNzU21qMGNqZWc0YzdkTTZWUWF5SHV4dVBMYjBmZ0l0NWVhemVzSmxCc1RIRURmOHBFKyt1L1FjNWVqS1J4Zk5tRStqdmQrMGR0MUZlU1JIckQ5ZzJCYms3eUM3SXQ3eitkTU5xbERkQmxsZUErWk5uM0xCcmxWZFU4RThiUnZxYVRteC82YlYvWGRXMTZ1dnIyWGY0MEZXZGV5M216NXpkZnFVbWJwWUVSaTh0Ky9DR1gvTmExRjM2TEFjb3FTd24zQyt3amRwQ0NDR0V1RjRrR0xYUmtaT25MSysvWExFS0h5OHZGcytiYlZsVDZlbmhUdi9vUHEyZDN1Rmc5UEpVdkk2TWlrNFpONGF4SXh1M2lEQ2FUSllSVGx0ZERrWWZXM28vRHZiMmxtMW5BQTRmYnh6MWRYUndRS1ZVb25QVkF0Qy9ieDhTejU3bjgrOVdNbmZhWlBxM0VaQjNwdHFHZXRMekx0NlFhMTBQSnBPNS9VcTNtUFNzVEV6bWp2MjlkTFQremVMdmYvd0x3Rlh0a1hvdDUxNnRwc0hkemFiZXhuMmloUkJDQ05INUpCaTFRWDVoSVdrWldZUUZCNUdlbGMyb0lZUFp0R01YcXpkdVp1R3NqbzhjVmRmVXN2ZGcyNk15MVRXMUFHemVzYXZkOWtZTUhvU2J6aFZuSnczT1RvMTdrTnJiMmJXWlhFbXYxN1B2eURIMkh6Nkt5V3hpNUpEQmxtT1hBOURMakVZanA4OG5BNDNUaHc4Y1BjNmtNYU9KR3o0VWR6Y2REeTY1ZytXcjFyRm00NDhZREVZRzkrL1hicCtGdUZKR2RtT1c2cGplZmJqdnppV3QxdXVNQkVidWJtN2RPbW5RdFFTU056SUlGVUlJSVlTNEZoS00ybUJId242OFBEd0lDUXdnUFN1YjRZTUhVbGhjd3RGVGlXMXU1OUthdXJvNm05ZVgybEl2T2lvU041MnJUZTJaVENhT0paNWg5LzREVkZYWEVOTW5paWxqeDFoR09xMDVtNXhDZlVNOTBMaVZqYStYRjl2MkpGQmVVY0hNeVJOeDBtaTQ5NDRGck51OGxZaXdVSnY2Y2EzOFBieFlPbXZCRGJsV1oxaWJzSVBpOGpJQUlnTkQ4TkRwMmo3aEZwU1JsUWxBVksrSWRtcmE3cysvL1QwQUdvMm0wOXE4bnBKU1UvbDY1WGR0MW1rNkZ2ekNLLzlvdDgzbmYvL3NOZmFxZlROSHRyNyt2VHZhZUdDUDViV25xL3kvS0lRUVFuUVZDVWJia1p5V1RuSmFPbk9uVGFHaXN0SlNQbVBTZUlJQy9DelpaSXRMeXpoOVBzbW1OajA5M05zY3RVdzhsOFRxRFkzYnU0d1lNb2pwRThaZHd4MDA5OVhLTmFSblpSUGc2OHNkYzJjVEZPRGZabjJ6MmN6ZWc0ZnBHeGxKNHJuenFKUktGc3lhamhrejUxTXZFRGRpR0RxdEZudDdleGJObmRWcC9XeVBvNzNEVGJYT1M2dHhzZ1NqNHdZTXVXbjZmalFydGYxS25hQytvWUc4L01aMXRaMFpqTFkxYXRvZG1VeEc2dXJyYmE3ZmticlhVMXpNd0s3dVFvZWN5MGl6VFBPM1Y5dDFjVytFRUVLSVc1Y0VvKzNZZS9BUUh1NXVESWpweTU0RFAwMnRWYWxVRElpSnRyeFBUYzhnTlQyalU2NTUrTVJKRkFvRi9qNCtIRGx4aW9FeDBmaDZlN1Y1anNGZzRQQ0prKzIyWFZCVURFQjA3MGl5YzNQSnpzMXR0ZTZvb1VOSVBIZWV3dUlTWmsrZFRPSzU4MERqT3RZRk02ZFRXVjJOVHF1bHRxNk9xdW9hcW1zdS9WZGRRMVZORGRDWWZUYzdONWVxNm1yczdleDViT2w5dHY0MWlGdElSV1dGWmYzbnErKysxV2JkcTA1Z3BGRHd3ak4vUk4yTnR4N3FFeFhGSDMvek5Gb3JHYnZOWmpOZnJmeWV4TE5ubXBYZlBtY2V3d2NQdVZGZEZFSUlJWVRvTkJLTXRxTlBaQVMrM3Q3dHJzTWFNWGlnWlQ5U2ExNTg3VTJicnBkNDdqelpGM1BwSGRHTFNXTkc4K0dYWDdQeWg0MDh1T1FPTkZkazFXeXFRYTlueTY2OU5sMERZT3Z1OXVzT2l1M0hsbDE3Q1E3d0ovaUtFVlNqMGNoL2wzOUhkVTB0Sml0N3BhclZqVi80VFdZeldoY1gvSDE4Yko1S0xHNXRIVWxLMUpHNmRpcFZ0dzVFVFdZeks5YXR3ZHZMaTRseExhZTl4bS9lUk9MWk13eUs3Yy94eE1hRWFrTUhEbUwxaGg5dzArazZkVVJaQ0NHRUVPSkdrR0MwSFNPSERMcGhDVUh5Q2dwWnYzVUhkbW8xVThlUHdjUE5qVWxqUnJOMTkxNitXcm1HdXhmT3g2bVZ0VzlPR2czUFB2Rll1OWY0NE11dktDa3RzNmx1YWtZRzFUVTFMSm83czhVeE96czdvc0xEMFdnY2NYWnl3c1hKQ1dmbm4vNTBkSERneGRmZXBHOWtCRE1uVDJqLzVzVXR6ZHZUcTgyRVFpV2xwWHkwN0hOS3k4cFFxVlFZalVhZy9RUkdBRWRQbnVDN3RhdTc5YnBSbzlISTh0VXJTVHg3aGdFeExST0FiZHErbFlSREIrZ1ZGc2FNU1ZNc3dlaTg2VE5KVGIvQXN1Ky81ZDdGZHhFWjN1dEdkMTBJSVlRUTRxcEoyc1YyM0toQU5DTTdoMlVyVnRQUTBNRGM2VlB3Y0hNRFlQU3dJUXlLalNFM3Y0QlB2dnFXN0l1dFQ2dFZxMVh0L3FkQVlYUGRxUEF3Umc4YlFraWc5ZldOczZkT1l0S1kwWXdZUEpDWVBsR0VCZ1hpNmVHT280TkRwLy85aUZ0WGZtRWg3My8rS2FWbFpUZzdPVEYzZXN1SEkyMnB2N1N1VXFmdHZpUHovMTMrRllsbno2QUFRb05ETE9VbXM1a1Y4V3Zac1hjUGJqb2RkeSs4bzlsMlR3NE9EaXhac0toeHBzTFh5emg2MHJiRWFFSUlJWVFRM1lHTWpIYVNCcjJlaXFxcURwOW5OQnJaZS9Bd2V3NGVCbUR1OUNrdE12VE9uVFlGQndjSERodzV4bWZmcm1CUWJBempSNDJ3dXE2c015bVZTcWFNRzNOZHJ5RkVXMDZlT2MzcTlmSFUxdFdoYzNYbDV6KzdqNHJLaWc2MVVYMXAvYkw3cFFjODNVWE5wZTJib0hHN0dxVkN3ZTF6NXpOMDRDQUFxcXFyK1diMVNsSXVwT0hzNU1SRDk5eUhpN016NVJYTjd6ODBPSmk3Rmk3aXF4WGY4ZDNhMWFSblpUSjc2blI1S0NTRUVFS0liaytDMFU1eVBQRU14eFBQdEYveEVwUEpST0s1OCt3K2NJalNzbkswTGk0c21EV2QwQ0RybzVEVHhvOGwwTStYRFZ0M2NPelVhVTZjUGt2ZnFBZ0dSUGNsUENRWVZTdHI0U3FycWxHcGxEalkyMU5iVjA5bGRYV3JkWVhvTHVycTYxbTdjVDNIVGpVbTVRb05DdVpuaXhianF0VjJPQmd0S21sTTJ1WHA3dEhwL2J3V0dkbVpsdGNxcFpJbEN4Y1JHeDBEUUhKYUt0K3VXVVZWZFRXT0RnNzgvR2YzNHVYaDJXcGJzWDJqV1RoN0xxdld4M1BvMkZIT3B5UXpaOW9NK2tmSE5CdEpGVUlJSVlUb1RpUVk3U1I5SW5veFpFQnNxOGUvWHJYVzhqb3pKNGVWUDJ5aXFyb2FwVkxKOEVFRG1CZzNHZ2NIK3phdkVkTTdpckRnSUhidlA4VFJVNG1jT1o5TWN1b0Y3bG0wb05VdFdoSU9IK0hRRlh1VlJvYUgyWHhmUXR4SWVvT0JmWWNPc2pOaER6VzF0YWlVU2lhTkhjL0VzZU5RdFRGbDNtZ3lVVkJZZ0oyZFBYWnFOU3FWQ3JQWnpJWE1EQkxQblFVZ3dNL3ZSdDFHdTh5WTJYK2tjVGFFU3Fua1ozZmNTVXp2UGxSV1ZiRit5MmJMbWxCWHJaYWxkOStMbjQ5UHUyME9IendFcllzTFg2OWFRVVZsSlYrdi9KN05IaDVNbXpDSmdmMWEvMndTUWdnaGhPZ3FFb3gyZ0VxbHdzN08rcDUwT2xjdEVXR2hOclVUNU8rUHQ2Y0h2U1BDR1QxMENPNXV0bSs2N3FUUk1HUFNlTWFNR01yUms0a0UrUHUxdVZkbzcxN2htRTFtekpqQmJFYm42c3JRQWYxdHZwNFFOMEpsVlJYSFRwMWt6NEY5VkY2YTd0NDNxamV6cDA3RDI3UHRiWTBBbEFvRkgzeiszMWIzM2ZUMDhLQnZWRytyeDdxQ0FnVjMzWFk3SHkzN25FVno1eFBUdXcvVk5UVzgvdjQ3MU5RMlR0LzE4L0hod1NYM29ITzFmYTFyMzZqZVBQckF6L2xtOVFyeUN3c3BMaW5CVGkwZjgwSUlJWVRvbnVSYlNnZU1HVEdNTVNPR3RTai84MU5QdEh0dTB6cEtwWko3RmkyNHByNjRPRHN6ZnZUSWR1dUZod1FUSGhKOFRkZTZ6SmI3dkpiNjR0YVRrNXZMbHAzYlNVcE53V1EybzFRb2lPblRsNGxqeGhJY1lIM0t1alVLaFlLUW9DQ1NVbE9ibFRzN09SRVdFc3FjcWROUmQ3T2dMRFE0bVAvNXhhT1c2YmZPVGs3TW1qS05GZkZyR1RsMEdIT216YmlxUU5MZjE1Y25IdjRsT3hMMlVGNVJRVXlmdnAzZGRTR0VFRUtJVHRHOXZwMEpJVzRwbnU3dWxKU1Y0dW5od2NCKy9SazJhSENIUmdLYlducjN2VURqRk5qTDI0OHF1L2w2eVN2WGdRNGJOSmdBUC85cm5sS3NVcW1ZTWs2MlZCSkNDQ0ZFOXliQnFCQ2l5emc2T3ZMcmgzL1pvUkZBcll1TFpTOU9hNk9kQ2hSMDh4aTBUZTBGb3ZiMjlneUtsYW4yUWdnaGhMajVTVEFxaE9oU0haMks2dXZ0dzkyMzMzR2RldFA5YVJ3ZHVXdkI3VjNkRFNHRUVFS0lhOVo2ZWtvaGhCQkNDQ0dFRU9JNmtXQlVDQ0dFRUVJSUljUU5KOEdvRUVJSUlZUVFRb2diVG9KUklZUVFRZ2doaEJBM25BU2pRZ2doaEJCQ0NDRnV1QjRiakNwdjRxMGRSTnZrWnl1RUVFSUlJY1ROcjhjR293NXFpVmg2S3ZuWkNpR0VFRUlJY2ZQcnNjR296ckhIM3RvdFQzNjJRZ2doaEJCQzNQeDY3TGQ2YnhjVjlpb1pRZXRwN0ZVS2ZGeFVYZDBOSVlRUVFnZ2h4RFhxc2NHb1NnSEJiaEswOURUQmJpcFpNeXFFRUVJSUlVUVBvTzdxRGx4UFdnY2xFWjVxc3NxTU5Cak5YZDBkY1Ezc1ZRcUMzVlJvSFhyczh4TWhoQkJDM0VEWitYazgrdGMvRXYvMkoxZDEvdXB0bTZtb3F1VCsrWXM2dVdkZFo5K0pvK2hjdE1SRVJMVTRWbGhhd3FxdG01Z1JONTdRZ0VDcjUyZmw1VjcxdGYyOXZGR3JPejgwTVpxTUdJMm1EcDFqcDFhalVNam94NDNRbzROUmFBeEkrL2dvS2F3eVVsNW5vdDVneGlSeDZVMUJxV2hNVnFSelZPTHRva0ptWFFzaGhCQ2lQV2F6bWJxRytoYmxHZ2RINnVyck1kUDRSYkN1dmc2OXdVQnRmVjJMZXJiSUt5cGs5YmJORE9yYmp3RzkrN1piZjhZdjd3ZGd3ckNSL1BHUng5dXN1eXgrTlordld3bkFwdmMvdDlxT05WZldCVWpKVEdmMXRzMmNTRHBIY1drcENxVUNUNTBiZmNNam12WERZRER3K2hlZk1HSFlTS3ZCNk9kclY3STVZUmZPR3FkV2c5R0huMyttemZ0cXkwY3Z2RXl3bno4TmVyM1Y0Kzk5K3lVLzdOcHVVMXROL3g2KyttRXRYOGF2NmxCZlhuL21PYUo3Ulhib0hIRjFlbnd3Q28xVGR2MjBLdnkwTW0xWENDR0VFS0luUzg1TTU0bVhubTlSdnVuOXo3bnZEMDlSVVYzVnJIekJrNzlvVWM4V0Q5eTJpSjJIRC9ETzhpOTQ5eTh2Mmp5U3R2ZllZVW9yeW5GMzFWazlialFaK1dGMzIwR1huNWMzQ3laUGIvZGFuNjFad2RjYjF1S3NjU0p1MEZDQ2ZQMHdtb3lrWldWeTROVHhablYvM0wrSDJ2bzY3cDQ5djBVN1NSa1gyTEovRHhPSGorS3JIMVl6SkxwZnE4SGE1YUR5c3ZpZFczSFR1akoyeVBCVys5azB3SjczNjRlczF2bmlwVmRaT0dXbTVmMzJnd2tzKzJFTi8vNzluOUc1YUZ0dCs3TFBYM3ExM1RxblU1SjQrWlAzMnEwbk9zOHRFWXdLSVlRUVFvanVwNjZoZ1l2RkJSU1dsVkpSVTBWbFRUWDFlajBHb3hHRDBVQXYveUFtREJ6V29UYkRBNFA1OUcrdkFGQmRXOHR6Yjc5S2JGUWZBTDU3OVIxTHZheThYQjUrL2hsTDhIbjVmVk8xOVhVY09OazhhR3RxMUlEQitIcDZzZlB3Z1ZiclRCdyt5dkk2ME1lUG5JSThOdXpad2M5bTMyYTEvdDZqaHlrdUs4WGYyNGZjd2dLcmRUeDFiaXljTXFQVmF3SXMzN0NPcjlhdlljemdvZnoyL2tkd2NYSnFkcnl5dXRyeTJtQTA4czNHZUJaT21ZRzdxNDRqWnhMeDhmQzBqRlMrOHVuN3hFYjI1ZzhQUDhhTDc3L0pDKysrd1J2UFBvK3ZwMWViZlVoTVNlS2Q1Vjl5eC9SWjlJdnMzZUs0azBhRGc1MTlzN0xMUWVQdUl3ZjVjTVZ5eTN0dkQ4OW1BWDk1VlJXZWJ1N0VXbW5YbXZiNkNuQ3hJTittdGtUbmtXQlVDQ0dFRUVMY0VDVVY1YVJjekNLbktKL3N3bnlLeWtwcGEvWFVoZHdjQmtiMHdjMkdrYS9MN05ScUFueDhNWmxNL1BuTmYrSHA1c2J2SG55azFlbXRWNWJQK09YOVJJV0c4ZFlmLzBwcGVUbi85OUU3VnMrelZkTmcxTlBOSFpWS3hmcGQyMWt5Y3g1S1pjdGNHR3QyYk1IZjJ3Yy9MKzlXZzlIMlhDekk1N08xSzRqdUZjbWZmdkZyVk1xV3N3TzF6czZXMS9FN3Q5S2cxN05rMWp4cTZtcDUrZU4zbVI0M2pvZHV2NHQvZi9ZaGhTVWwvUFh4M3dMdzlJT1A4THQvdmNUdi8vMFMvL2pOTXdUNCtGcnRRMVplTG45OTl3Mk1wc1pBOTV1TjhTM3FQSFgvUTh3Y002RloyZVdnMGZYU3ovenllNVBKUkhaK25xVmVVc1lGQW4zOFdxeFQ5ZkgwYkJIZ2l1NUxnbEVoaEJCQ0NISGQxRFUwY0RvOWhXUEo1OGdzNkZpQ0d4ZU5FeTRhcC9Zcld2SHVOMTl5SVNlYk4vLzRBZzUyOWl4LzVjMW14M01LOG5uNmxSY3Q1VTNmcTFTTndWdUFqMit6YWJzbWs4bHFBTmxVUVhGUmkxRzhuODQzTW0vQ1pONWUvZ1g3VHg0amJ0RFFac2N2WkdlUm1IeWVYOXh4TndrbmpsN1ZmUU9zM2JFRms4bkV6eGN1dGhxSU5sVmFVYzduYTFkeTU0dzVsRlZVc0diN2o5aloyWEhQM0FWOHZQSWJkaHphejdNUC93cC9ieCtnY1UzdDM1LzhIYysrOWpKUC91UC84ZlFEanpCNjRKQm1iYVprcHZPbi8veUxCb09lMnlaTjQ3RWw5MW1PbFZkVzh1ZTMvbzNKWkdMczROYW43bDZwc3FiYTZwclVLOHYrL2ZzL1d4MHR0U1c1VW1GcHNjMzlFWjFEZ2xFaGhCQkNDTkhwQ3N0SzJYbnlNR2ZTVXpFWWpWYnJLSlZLZk4wOThmUHd3dGxSZzhiZUFVY0hCNXdjSEhDMGQ4RFB3d3UxcXVNNVA5YnUyTUxHdlR2NTErLytoSmViTzBDTE5acFZOVFhOeXE5OGY2VS8vZWNWZkQyOWVQS2VwYTFlMTJ3Mjg5US8vNGFQcHhldi9lOWZyQjZmT25vc242ejZqblU3dHJZSVJ0ZnMrQkVITzN1bXg0MW43N0hETnQ1dFM4ZlBuY0ZaNDBUL3FQWVRLeFdYbFZKZFc4T25xNy9qaS9oVkdBd0dubnYwU1Q1ZDlSMXJ0di9JbEpGeFJBYUh0UWptbnJyL0lUNWI4ejMvNzUzWEdUdGtPSDk0K0RFQWF1cHFlZjd0MXhnL2JDVDN6bDNBbi8vekwvNys0ZHM4K2JNSE9Yc2hoVGUrL0pTSTRCQ2VmZWhYT0RscU9ueHZmMzM4dDR3Y01LaEYrY1dDZkpiKzVmZXRubmN0eVpYRTlTUEJxQkJDQ0NHRTZEVGwxVlZzTzNhUTR5bm5NSnViVDhKVktaWDBEZ29qM0QrUVFHOWYvRHc4c1ZOMS90ZlIrSjFiTVJwTi9PSDFmMXJLVnI3K0hvdC8rMWlMQkVadFphZHR5c2ZEaXkzNzlySjB3WjNOcHJnMmRUTHBIRVZscGN3WU03N1ZkcHdjTlV3Wk5ZWWZkbTBqcHlDUFFCOC9vREVZM25ZZ2dRbkRSN1hhL21WNmc0SDg0cUptWmM0YUo4dTYwTHppUWdLOGZXeEtxaFFaRXNheWw5L0F6VVhMaXgrOGhVS2hJRzdRVUk2Y09jVWQwMmV6NjhoQnRyWVN5RzE4N3pOV2J0MkVVcUd3UERSd2N0VHc3bDlldEFUMUwvLzJXWjUrNWUvODdKa25hZERybVRGbVBMKzU5K2Z0ampDM3A3U2luS2YrK1RmK2Qra3ZyV2IvdlpJdGlhbU9uVDNOczYrL2ZFMzlFaDBqd2FnUW9sVktoUktUdVdON2M0bGJpMUloZS84S0lSbzE2UFZzUDM2SUEyZFB0aGdKRGZUeVlWQmtYL3IzaXNMSnhxMVRyc1ZUOXoxRVhYM2o5aTVIejU0bWZ1ZFdBTDc0djljc1c3dms1T2Z4K04rZlkvVi9QZ0NncktMQ3NwMktOZk1uVG1YOTd1MnMzNzJkdTJiT3RWcG55LzY5S0JRS1pseXhEdkpLOHlaT0lYN25WdUozYnVPWGkzOEd3S2FFWGRRM05EQnY0cFIyN3k4cDR3TDMvL0czemNydW5idVErK1l0QkVDdjE2UHFRSkR2NWViT3pzTUhPSlY4amcvLzN6OVFLQlE4OGJNSFVTZ1VQTEpvU1p2bkxwbzZzOWw3czlsTWRXME5CMDRkNS9qWk14dzZmUkpQTnpmdW43K0kzTUo4OWh3OXpCMUhINk4zV0RqaGdjRnRadGx0aTlGb0pMZXdnUHFHaHFzNlgzUVBFb3dLSVZybG9GWlRxNWNQZWRFNmgrdXdRYmtRNHVhVFdaREh5bDFiS0trc2IxYmVKemlNS1VORzR1ZlJmaWJUem1JMm02bXNxYVpmUkJUT0dpZE9weVlSNU5zNCttaHVJMTJTbTZzclQ5N3pJSHFEQVRzcm4yM2hRY0ZFOTRwazdZNHRMSjQrdThYSVhtMWRIYnVPSEdCNDdNQjJNN2VHQlFReG9IZGZOaWZzNXNFRmQyQ3Z0bVBkamkzMENldEY3OUR3ZHU4eHhEK0FwUXNXTnlzTDlndXd2Tlk2dTFCY1Z0cHVPNWZsRk9UeG4yV2Y4dGhkOStHaGM4TnNObU0ybTIzZXJxYXBFK2ZQOHM0M1g5QW5yQmZEWXdmU095eWN3WDM3RWVEcmk0T2RQYisrK3dIT3BLVnc5R3dpcDVMT01XVmtYSWV2MFl6c1EzOVRrMjhSUW9oV3VXbWNKUmdWYlhMVHREMlZURndmUmpNVVZoa3Byek5SYnpCamFpc2RxZWcybEFwd1VDdlFPU3J4ZGxHaDZnRmZvbzBtSTl1UEhXTDNxYVBOcHVTRytQZ3hiVmdjb2I3K2JaeDlmUmlNUmw3KytGMSt1ZmhuVEk4Yno1blVaUHBlMmhQenlqMUZyWlZOR3oyVzN6M1lzaDdBckxFVGVmWHpqNndtSDlwMmNCOTE5ZlUyald3Q3pKczRsYjkvOEJZN0QrM0hRK2RHYm1FQjk4eFpZTk81V2lmbkZ0ZHZxazlZTC9hZlBFWm1iZzRoL29GdHRtVTJtM24ydFplcGEyaGcvWjRkZkxGdUZZVmxKZnp4NGNmNDYzdi9zYWsvVGFmQUR1b2J3OHJYM2tQajZFaURYcyt2L3ZZblBseXhITFBaakkrSEp5SCtBVXdmUFk3NzU5MXVVOXV0cWJzMEltcnJORzlicDJPTEcwdUNVU0ZFcTN5MGJoUlhWOUpnTkhSMVYwUTNaSzlXNCtQcTF0WGR1T1ZVMXB2SUtqUFNZSlFJOUdaak1rT3Qza3l0M2toSmpZbGdOeFZhaDV0M3FudDVkUlZmYjEzUHhlSkNTNW5HM29HNW95Y1EyeXVxeXdhczdOUnFKbzhjdzRvZk56S3kvMkJPSkoxandlVHBRUE9nNmNwOVJtMHhmdGdJM3YzbVMzN1l0YjFGTUxoNjIyYUNmUDBaM20rQVRXMk5HVHdVVHpkM05pZnN4dFBOSFZkbkZ5WU1HMmx6WDlveWVXUWMrMDhlNDR2NDFmenBrY2Zickt0UUtKZ3diQ1JxbFJwZkx5LzhQTDN4OXZERXg4T1RqMTVvWEQvNTBZcmxuRTFMNGFYLytUME85Zzd0anBwcUhCMnBySzdHU2VQSXgzLzlKd2FEZ1l1RitWekl5ZVpDZGhidXVvNzk3akNielZUVlZEY3JLeW90QVJxM3k3SEY1WHRweTltMFpQNzkyVWNkNnB1NE5oS01DaUZhcFZJcUNmWHdJYm53WWxkM1JYUkRvZTQrcUdUTjZBMVZXVzhpdFZnZUR2VUVEVVl6cWNVR0lqelZOMlZBbWxtUXgvSnRHNmlxcmJHVVJRUUVzM0RjRkZ5ZHVuN0d4SjB6NXJCcHowNmVlZTBmYUoyY0dSTFQzK1o5UmdIV3ZmVXg5bloyTGNvMURvN0VEUjdLdGdNSjVCVVY0dWZsRGNEaDA2Zkl6TTNoeVh1VzJqeTFWYVZVTVh2Y1JMNk1YNDI5Mm83NWs2WmF2ZWJWR0Rka09MR1J2ZGwxK0FEK1h0NDhjTnVpRmx1ODVCWVY0Ty9WdUYzTHc2MnNDdzMyOHljckw1ZERpU2Q1OXFGSGlRd0pJeVV6blJjL2VJdS9QL2s3Uy9JbGEzNy83NWZJeXJ1SXI2YzNnVDYrQlByNkVld1h3TERZQVlRRnREMWFhekFhS1M1dm5HYjgzTnV2Y2pvbGlUR0RoeldyY3pMNUhGcG5aOHZQb0QzQmZ1MlAwbDhPY01XTkk4R29FS0pOV2tjTlVkNEJaSlFVeUFpcEFNQmVwU2JVd3dmdFZhVGtGMWZQYUlhc011dmJZNGliVjFhWmtUNCt5cHRxeXU3UjVMT3NTOWlCMGRTWTRFNmxWREpqK0JoR1J2ZS9xaldHMTRPM3V3ZExGeTdtdlcrWHNYREtETlFxRlN0ZWU2OVpuWXNGZVR6eGYvK3ZSVG5RWmxBNGM4eDQ3TlYyS0p2YzYvSU5hM0YzMVRGdDlOZ085WFAydUVsOHZYNHREUVk5Y3lmWU5yM1hGa3Fsa3I4OCtpUi9lZlBmZkxNeG5sMUhEako2NEJBOGRXNVUxOWFTbEpIR3NiTm5XUC91cDgzT014Z01wT1ZrY2Y1Q0drRytmZ3pxRzhOYlgzL0crR0VqR0g5cDFEWWlPQlEvTDIrZWUrczEzbmoyZVVzRzN5dTkvTlN6NUJUa2NiRXduOHpjaTJUbVhpVGgrQkZMRnVBcEkrUDQzNTgvMnV5Y29ySlNYbnovVFZLek1talE2eTF0TDVrMW41aUlLUFljUFl4S3BhS3l1cHI0blZ1cGIyamdpL2hWM0RsOURrcWxFbWVORTZwcnpOSXJiaXdKUm9VUTdkSTZhb2oyQzZhZ3NveXkybXJxRFFiSnNudUxVU3FVT0tqVnVHbWM4ZEc2eVMvN0xsQllKVk56ZTZJR281bkNLaU4rMm83dnBYbWptWUVkeHc2eS9mZ2hTNW1Ub3lOM1Q1NUZxRzlBNnlkMmtmTVgwbENyMWNUdjNFcVFyeDl6eGs5dUZpeHJMajFRYXkyWWdzYnRRNjRVN0JmQUE3Y3RzaHcvbjU3R3FlVHozRFZ6THRXMU5WVFhOcS9mMnI2bEFCNDZOK0lHRDZPdXJzN21FVDVidVdsZGVlMlo1OWk0WndmYkQrNWpjOEl1YXVycWNITFVFT0wvMHoza0ZSV3lmT002VWpNelNNdkp3bUF3NE9mbHpTT0xsdkRkNXZYa0ZoYnczS05QV3RwdE1PaDU5TTU3K00wLy9zby9QbjZIdi8zNmFhc1BJWFJhTFRxdHRzVzJLMVUxTlNSblhrRG5vbTF4anFmT0RXOFBUOFlOSGNIQVB0RkVCSVUwYTN2bDYrOVJVVjNGYzIrL2l0bGs1djc1aTFpK1lTMmI5dTdpa1VWTFdQbDZ5d2NMbDEyNVQ2bzFoYVhGN2RZUm5VdGh2bklES0NGRXAvdGt3eXJTOHhxbnVpNmR0WUJ3djdhbnB3Z2hycCtiOWYvSDg0VjZhdlh5SzdzbjB0Z3A2T1BkT2RNenJ4ZXoyY3pHZzN2WmQrYUVwY3pYM1pON3BzN0J6VXBRMGRVMjdON0JHOHMrNWY5Kzg3K2NUVXRoV2Z4cWZEMjltVGhpRkgzREkvQjI5OERSM2dHbFVva0NNSm5ObUV3bURFWWpCcU1CbzlGRVZHaFlweVFlYjF3V0FBQWdBRWxFUVZTOTZjaWExSzVRWGxuSml4KzhSYitJS0tKN1JkSzNWd1E2RnkxYkR5VHd6MC9lUStQZ2lKMWFUYjIrZ1FhOXZzWGVzVXNYTEdiSnJIbkF0U1VKK3VpRmw5dWNTbXMybTlseGFEOGZybGhPZzc2QnYvMzZhYUo3UlZKYVVjNEgzMy9OdGdNSkRJMko1WC91L1htemJNWmZyRnZGbC9Hck90U1gxNTk1anVoTFNhOUU1MUZZZVdvaEk2TkNDQ0hFVGFEZUlJRm9UOVhkZjdZbWs0azFDVHM0bG56V1VoWVZHTUpkazJaMjJockh6cFNTbGNFYnl6NWw2WUxGRE83Ymo4RjkrekZsNUJnMjdObkIwVE9Kck51K2hacTZXc3MwWTJ2ak1wZW5rTDd5OUI5dWRQZHZPSjFXYS9VK0IvZU5ZZEhVbVFUNit1T20xZUxpNUl5TGt6UE9HZzNPR2llY05ScGUrdkJ0MXUvZXp2eEpVM0c2Tk5MODRoTy82L0FvNzhQUFA5UG04UzM3OS9CbC9HcHlDd3NZMFg4UVQvenNBWHc4UElIR2tlZG5mdjRvWXdjUDU0MHZQK0YvL3ZFQ243LzBhb3QvbTdZOEZEaDI5alRQdnQ1K29pUFJlV1JrVklnYjRHWWRpUkdpSjdwWi8zODhmbEcyV2VySkJnWFlkM1VYckRJWWpYeS82MGZPcEtkYXl2cUZSWExIaEtrdEV1SjBGMmF6bVoySER6QngrS2dPbjNmNVQ0VkMwVzNXdjNabnRYVjFxTlZxeTc2c2gwK2ZKRGF5RDQ0T0RoMXFwNzN6RWxPU2lOKzVsZHNtVFd0enhMS2t2SXlVckF4R3hBNjBsTlhVMVZKVFc0dVh1MGU3L2RBYkRKUlhWdUNtZFVVdCsyaDNPaGtaRlVJSUlZUVFOdEViREh5OWJRTXBPWm1Xc2lHOVk1Z2ZON0ZaOHA3dVJxRlFkRGdRdlh4ZTB6OUYrelNPanMzZUQ3TnhXNXNydFhkZWJHUnZZaU43dDl1T2g4Nk5FVmRzRytQa3FMR00ycmJIVHEyMktXZ1ZuVWVDVVNHRUVFSUkwVXhkUXdQTHRzU1RrZjlUMHBjeHNZT1lQbnhNbCswZktvVG9lU1FZRlVJSUlZUVFGbFcxTlh5K2VSMTVKVVdXc2lsRFJqSis0REFKUklVUW5VcUNVU0dFRUVJSUFVQnhSUm1mYjE1SGFXV0ZwV3pPcVBHTWpPN2ZoYjBTUXZSVUVvd0tJWVFRUWdpeUMvUDVja3M4TlhWMUFDaVZTaGFPbmN6QWlENWQzRE1oUkU4bHdhZ1FRZ2doeEMwdU9UdUQ1ZHMzb2pjWUFMQlgyN0ZrOGt3aUEwTzZ1R2RDaUo1TWdsRWhoQkJDaUZ2WThaUnpyTjZ6RGRPbHJVMmNIVFhjTzIwdWdWNCtYZHd6SVVSUEo4R29FRUtJVzVmc3RDMXVZV1pnejZtai9IaDRuNlhNWGV2S0E5UG40K0dxNjdxT0NTRnVHUktNQ2lHRXVLVTRPZnkwTDE1ZFEzMFg5a1NJcnFNM0dJamZ2NHRqeVdjdFpmNmUzdHczYlM0dUdxY3U3SmtRNGxZaXdhZ1FRb2hiaXF1VGkrVjFaVzFORi9aRWlLNVJXRmJDOHUyYktDd3JzWlJGQkFTelpQSXNIT3pzdXJCblFvaGJqYktyT3lDRUVFTGNTSjQ2Tjh2cm5LTDhMdXhKMTB0S1RhUDJVdWJVMXB3NGZaYkRKMDdlb0I2MTdkRHhrMlRuNXJWYkx6czNqMFBITzZmUFJTVWxuRTlONjVTMnVwb1pPSlo4anZmV2ZkY3NFQjBTRmMyOTArWklJQ3FFdU9Ga1pGUUlJY1F0cFU5d0dEL3Mzd1ZBVWxZR0pyTVpwVUxSeGIyNjhVckt5dmgyN1EvMDY5T2JoYk5uV0syVG5adkh1czFiY0hOMVpYQnNQMVFxVmF2dFpXVG5rR05Eb05pZVFIOC9Rb01DclI3YnRIMG5jY09IRXVUdjEyWWJTYWxwSkJ3Nnd2QkJBNjY1UDRubmt0aHo0QkIvZnVxSmEyNnJLNVZVbEJPL2Z4Y3BPWm1XTWp1MW1ubWpKeklvVXJadUVVSjBEUWxHaFJCQzNGTGNYTFFFZUhwenNiaVE2cnBhVGw5SW9YK3ZxSzd1MWcxMzZQaEpGQW9GNDBZT3QzcmNiRGF6Y2RzTzdPenNLS3VvWU5mK2cwd2FNN3JWOWxMVE0wZzRkT1NhK3hVM2ZHaXpZTFM0cExUWjhkcTZ1aFpsVjdvODJ0dTBudHBPalZxbElqMHJ1OVh6K3ZYcGZUVmQ3dFlNUmlPN1R4MWw5OGtqR0l4R1M3bVB1d2QzVFp5SnQ1dDdGL1pPQ0hHcmsyQlVDQ0hFTFdkcy95Rjh1Mk1UQUZ1UEhTQTZ0QmZxTmtiOWVwcmF1anFPbnpwTlRPOG92RHc5ck5iWmMvQXdlUVdGekpveWlZS2lJaElPSFNFOEpKaXc0S0EyMjc1eUJMRkJyMmZMcmowTTZSK0xuNDkzbStlKytOcWJMY3JlL2V6TFp1K1BuVHJOc1ZPbjIyekgycm1oUVlHTUhUbWNWZXMzdFZvL09pcVNsOTU0bTdFamh6TXhibFNyOWY3dlArOHdac1F3eG84YVlWTS91b0xCYU9SazZubDJuVHhLU1dXNXBWeXBVREFxWmdCVGhvekNUaTFmQTRVUVhVcytoWVFRUXR4eStvVkhFblQ2T05tRitaUlVsTE0yWVRzTHgwM2xWcG1zbTNEb0NDYXptUW1YQXE2OUJ3L1RvTmN6ZnRRSVZDb1ZGekt6MkxYdkFNRUIvZ3pwM3crOXdjQ0ZqQ3hXeEcvZ2dic1c0ZVZoUFlDMVp0M21MWnhMVGlVeUxBd25KNDNWT2xwblp4U3RUSlZ1R3R5KytOcWJ4QTBmeXVTeGNXMWVjOXVlQkJJT0hiRTZ0ZmJQVHoyQnlXVGlYKzk4UU56d29ZeHRaV1M0TFVhakVaUEoxT0h6Ym9TNmhub09uVHZOdmpNbnFMb2lRVmVvcno5elIwL0ExOTJ6aTNvbmhCRE4zUkxCcU5FTWhWVkd5dXRNMUJ2TW1HUmZ1WnVDVWdFT2FnVTZSeVhlTGlwVXQ4cTNSQ0hFZGFjQTVzZE41TU1mVnFBM0dEaWVjaDZOZ3lNemhvL3A4ZXRIS3lxck9IVDhCQ01HRDhURFRVZDFUUTE3RGg0bXlOOFBsVXBGUVZFeEsrSTM0T2pnd01MWk0xRW9GTmpiMmJGa3dUdytYZjRkWDM2L21udHV2dzF2ci9ZRG1vM2JkbkkyS1FXQWI5Zkd0MXJ2Zng1Wml0YkZwZFhqVFhWa21tNXJMdWJsMDZEWDB5ZWlsMDNYN082TUppTVhjbk00bTVIR2liUWtHdlQ2WnNlZEhUWE1HRDZHZ1pGOWJwa0hMa0tJbTBPUEQwWXI2MDFrbFJscE1Fb0Vlck14bWFGV2I2WldiNlNreGtTd213cXRneVNBRmtKMERqOFBMeGFObThyeTdSc0IySGY2QkVWbHBjd2RQUUYzcldzWDkrNzYyYlJqRnc3MjlwWVJ3ZDM3RDJJMEdwa3hjVHlGUmNVc1c3R2FCcjJldXhmT3gxWDdVNERvNGU3R1hiZk41ZXRWYS9udk45OHpiOFpVK2taR1dMMkd5V1FpL3NkdG5EeHpGbzJqSS9mZnVRaWRxN1pablJPbno3QnAreTRHeFBTMU9SQ0ZqazNUYlUxS2VnWStYcDQyQmRUZFZXMURQV2tYc3ppVGtVWlNWZ2IxK29ZV2RkeGN0SXlKSGN5UXFHaVpraXVFNkpaNjlDZFRaYjJKMUdKRFYzZERkSUlHbzVuVVlnTVJubW9KU0lVUW5TWW1MSUxieGt4aTNiNmRtRXdta25NeWVXUGxNZ1pGOWlVMkxKSXd2NEFldDVZMEl6dWJ1cnA2L3ZYT0I1ak5qUTlxUncwZFFuVnRMZCt2VzA5dFhSMExaazBuUENTNHhibEJBZjdjdC9oMnZsNjFodS9YclNlbVR4UXpKMDNBU2ZQVDlOdmF1anFXcjFwSFFYRXhkODZmeTZtejUxaSthaTEzM2pZSFgyOXZqRVlqT3hMMnMrL3dVWVlON00rTVNSTTYxUCtPVE5OdHpabnp5WXdZTXJCRDErMEtScE9KZW4wRGxUWFY1SmNXTi81WDB2aG5lWFZWcStmNWVYZ3hic0FRK29WR29GVEs3MHdoUlBmVlk0TlJveG15eW96dFZ4UTNsYXd5STMxOGxESmxWd2pSYVliMmpzSERWY2MzMnpaU1UxK0h5V1RpYU5JWmppYWRRYTFTb1hWeXhzVlIwK2EySmpmQ2tJRnpPcVdkdStiUHhZd1pqYU9HRmZFYmFHaG9ZUHpvRVd6ZnM0KzYrbnJtejVqSzZnMmJXYjFoYzZ0dFBQSHdnNnpkK0NQVjFUVTQyTnMzTzZaeGRDUWlQSlE1MHliaDQrVkZaSGdvRzdmdDVKT3Z2Mk5JLzFqU01qS3ByS3BpN3ZRcERPb1gwK0grSnh3NmNrMVplM055OHlncEsyUGp0cDFzM0xiVFVyNTB5V0lDTDIwWms1VnprVDBIRGxsZUE1YjMxME5lUVJZdjc5cUp3V2pFYkRKak1wc3htVTBkV3BmcXBYTWpPclFYMFNHOUNQVDJsZW00UW9pYlFvOE5SZ3VyWkdwdVQ5UmdORk5ZWmNSUDI3TkdLb1FRWFN2Y0w1QW5GOTNEemhPSE9YajJGTVpMUVlEQmFLUzBzb0xTeW9vdTdpRjAxa0JlY0dBQUFDZlBuS1dvcElURjgrZGdiMmZIOUluamlPa2RTWEJnQU9aMmZuM3F0RnJ1dldNaERYcTkxU0M5YVpiWjhvcEszSFN1cUZVcURoMC9BVUNBbnk5R2c1SENvbUs4UEQxYVRWNWt6ZUQrL1JnMVpIQ2JkZllmUGRicVZONkR4eHI3TUdYY0dIcjNDcWU4c3BLdlZxNXBWaWNqTzRlTTdKeG1aVHNTOXR2Y3g0NDZjVDZCNnRyYURwMmpWQ2pRT0RnUzVoZkFzTjc5NkJVWUxBR29FT0ttMDJPRDBmSzY3cG5sVGx5NzhqcVRCS05DaUU3bjVPRElyQkZqaWVzM2tNUUxLWnhKVHlXN01KK2UrRml6cHJhV0xidjIwamN5d3BMRVI2RlFXQUxWZ2YyaTIyMURvVkMwR0JVRnFLcXVKalA3SWxrWEw1S1dtVVZ4U1NrNnJaYWhBL3N6c0Y4MGhVVWxKSjQ3ejVaZGU5QWJETmlwMVhoNWVqQnBUTnRUYnkvVE9Ecmk2ZEgyM3BnYVIwZXI1V1hsRlp4TmJreW81T0xzaktlSE80b3JwckZlbVlGM1I4Sis5aHc0MUt6OHpZLy9pNk9EZzAzOXRZV2IxcFBxbW80OThEQ1p6WTM3NUthbmNqbzlGWjJ6QzZGK0FZVDdCZEluT0F3WGpWT245VThJSWE2WEhodU0xaHQ2NHRjSEFmS3pGVUpjWHpybnhxUXZZMklIWXpTWnFLcXRwcUs2R29PcGE1ZCtsSGZpTTlaMW03ZGdNcHVZT1hraUFHYXpHYVBSaEZwOTdRLzY4Z29LV2JsK0l6NWVYdlNKNklYUFNFL3M3ZXp4OG5USFhhZkQwOTJkdmxFUkdBd0dNckp6dUpDWlRVNWVIZ0YrUGkzYXNyYnZhRWVtNlRZOVg2VlNFUjBWaVp2T2xaTFNzcXUvUWVDSmh4Njhwdk92Tkh6UVZFYldwRkZkWDRmWjFEZzkxMlJ1elBwc01wdW9xYStqdExLQ2tzcHlTaXNyTVZyNXQxaGVYY1hKMUNST3BpYWhWQ2lJQ0FobVlFUWYrb2FHWTYrMjY5VCtDaUZFWitteHdhaHMzOUp6eWM5V0NIR2pxSlJLZE01YWRNN2E5aXRmWjhjdnRzeVdlalYySk93bk9TMGREemNkcXpkc29xS3lpdkxLU21aTm1jaUJJOGNvTEM2eHVTMXIrM2hHaG9meDIwY2Z0aVExYXBwTVNLVlM0ZUdtdzh2VEEyOVBUOGFOSEU1RVdHaXI3Zi9xZ1h1YnZVL055R1R6amwzRTlJNWl3dWlSQUJ3NWVRcGZiMitDL1AybzF6Znd6ZXA0VENZVEMyYlB3RTM3MDg5Tm9WQnc5TlJwNG9ZTkpmN0hyYTMrM1Z3NUNub3Q5V3lsQkFaRjlyV3BydGxzcHFLbW1wTEtjaTRXRlpDZWQ1R00vRnpxR3VvdGRVeG1NOGs1bVNUblpHS3Z0aU1tTElJeHNZTmtmMUVoUkxmVFk0TlJJWVFRUWxpbmNYUkU0NmpCeGRtSm9BQi8zSFN1UklXSFlXOW5SMjFkWTFDVGxwSEorWlJVWW5wSEVSb2MxS0gybTJiWG5UdzJqaUVEWWlrdUthV29wSlNDb2lMeUM0dW9yS3B1dHJiVW1xYlRjUlBQSmJGMTkxNGlRa080YmVZMHkxclZnOGRPTUdyb1lNdlU0anZteldiWml0V3MyN1NGQmJPbUU5YWs3MVBHeFdFMm0xc05SbThHQ29VQ25iTUxPbWNYd3YwQ0dSTTdHSlBaVEVGcE1lbDVGem1ibVVaNmJvNWxlbm1EUWMveGxITWNUemxINytCUXhnOFlTb2lQZjVmZWd4QkNYQ2JCcUJCQ0NIRUxtVEI2SkJQalJsazlGdE03Q2dDOXdVREN3Y080NlZ5Wk4zMEtkbloyRkJhWGNERXYzNmIxcEFBblRwOGxQU3NiVDNjM1BOemM4SEIzSXpqQUgzc3I2MHpiWWpBWTJMbzdnVVBIVHhBUkdzTHRjMlpoTm9QQjhOTlVWWlBaYkhudjcrUERvamt6K1Q1K0E4dFdyR1p3LzM1TUdEMEtaeWNOQ29XaVE4bVNiaFpLaFFJL0R5LzhQTHdZRlRPQWl1b3FUbDFJNW1SYU1ybkZoWlo2U1ZrWkpHVmxFT29id0l6aGNRUjUrM1pocjRVUVFvSlJJWVFRNHBaaVN6QzJhOThCeWlzcnVmZU9oZGpaTmE0M1BIWDJIQW1IanVEczdFUmtHMU5yTHlzckx5ZXZvSkN6eVNrWUREL3QrYTNUYXZIeTlNREh5eE52VDAvQ1E0TFF1cmhZYlNNcE5ZMHR1L1pRVWxiTzJKSEQyWFBnRUsrODgzNkxlZ2VQSHVmZzBlUE55a1lNSGtoaGNRbEhUeVp5NnN3NStzZjBaZHFFY2RpcGUvNVhIMWRuRjh1NjU3eVNJbmFmT2tyaWhSVEx2cklaK1JmNUlQNTdCa1gyWWRyUTBXaWRuTHU0eDBLSVcxWFAvMFFXUWdnaFJBdDZ2WjdjZ2dKeWN2UEp5YzNEMGNHQnVkT25rSlZ6a2YxSGpqRmk4TUJtVTF3bnhvMGlQVE9iTlJzMjgvQTlTOUM1dHIyT2RrTGNLQ1pjR29FdEs2K2dxS1NFd3VJUzhnb0t5UzhzSWkwakU3UFp6Tks3RjFzTlJnMEdBMGRPbk1Ka05uUFBvZ1dFaHdRektMYmx2cVJ2ZmZ3WmcvdjNZOHlJWWMzS25UUWE3TzNzdUpDWnhZR2p4MUVvRk0wQzBUVWJON05tWSt0N3FmWVVmaDVlTEo0d25TbERScEtRZUp5anlXY3hHQnRIa1krbm5PZE1laG9UQmcxalRMOUJLSy9JTEN5RUVOZWJCS05DQ0NIRUxXVGQ1aTNrNU9WVFhGS0syV3hHb1ZEZzVlSE9nSmhvU3NyS1dibCtJMTRlSGt3ZU84WnlqdGxzeG1BME1uWENHTDc4ZmpXck5temlnVHNYMlR6bDFVM25pcHZPbGNqd01FdFpnMTVQZm1FUmdYNStWczlScTlYY2VkdGN6R1l6Nmt0QnBKdXJxOVc2RHZiMnJSNExEd2ttUENTNFJYbGIrNHcybXdKOGVjOVpLMlUzRXcrdGpybWpKekJ1d0JBMkhkcEg0b1Zrb0hGTjZZK0g5M0V1STQxRjQ2Zmg0YXJyNHA0S0lXNGxFb3dLSVlRUXR4Q0R3WWlQcHllRCs4VVE0TytIbjQ4M2RtbzFKV1hsZlBUbDF6VG85ZWoxQnQ3NjVMOFlERWIwQmdOR1kvT3RSTEl2NXJMMzRHSEdqaHplb24xcjI3RmNMWlZLWlZONys0OGNZLytSWTYwZUh6WndBRE1uVDdDODE3bHE4WEIzdzlQREhWZFhMWGZkTmc5UEQzZVNMNlFEOEk4MzMyblJocld5bTVIT1djdWRFNmN6TWpxV0gvYnZKcStrQ0lDc3duemVYck9jbVNQR01xeFBQM3JleWxvaFJIY2t3YWdRUWdoeEMxazRlNGJWY2c4M0hmMzY5RWFsVXVLbWM4WFIwUkZIQndjYzdPMHRmOXJiMitQZ1lNKzNhK0pKT0hTRUlRTmltMlhPQlZwTmptU0xIUW43YmU1dlIzaTZ1emQ3MzNTZlVEdTFtcWhlWVFCRWhJWGk2TkIrZ3FYVTlFd3VaR1pkYzcrNlVxaHZBSS9PdjVPRXhPTnNQYm9mbzhtRTNtQmdYY0lPem1kZTRMWXhrOUU2T1hWMU40VVFQWndFbzBMY0FFMUhGZFRLYTk5VVhnZ2hyb2M1MHliYlhNOXNNamNMUkYyY25QRDI5TEE2V21xcjArZVRjTGtpQU9yWHAvZFZ0OWRSd1FIK0JBZTB2KzFKWkhnWXhhVmwxNzlEMTVsU29XQnMvOEZFQmdhell0Y1c4a3VMQVVqS3p1RHQxVjh6UDI0aU1XRVJYZHhMSVVSUHBqQmZUcTNXdzNUVzV1Q2lleG9VMExHdEFicmFhOTkvUVdsbEJRQlAzM2svT3VlMkUzOElJY1NWNVBkYXo5YlZ2OWNNUmlOYmp4NGdJZkVZVGI4WURvcnN5NXhSNDNHNGxGVlpDQ0d1bHNKS29nRkptOVpKa2xJdlVGbFYxZFhkdUc1MkpPeTNhVXBTZFUwdG0zZnNJaXZuNHFYM05kZTdhOTJld1dpa3NxWWFBQVhnb3BFVStrSUlJYm9YdFVyRmpPRnhQRGhyUWJNSHBzZFR6dkh1Mm0rNDJHUy9VaUdFNkN3eVRiY1RwR2RsOCszYWVFSUNBN2h2OGUzZFlrUHROUnQvSkRzM2wxL2NlN2RsajdncjkyQnJpN096VTdPcFVYc09IQUt3bXBHd3FicjZPZzRlTzRHbnV6c1g4L0xadGY4Z015ZFBwSDkwbjQ3ZlJBK1JubmZSa2tZL3lOc1hsYVRPRjBJSTBVMkYrd1h5K0lJbC9MQi9GeWRTendOUVVsSE9oL0hmTTNYb0tPTDZEZW9XMzNPRUVEMkRCS09kSUN3NGlQN1JmVGwxOWh4SFQ1MW02SUJZbTgrOTFxeURzWDM3c0dEVzlHWmxSY1VsbkRwN0RvQjFQMjdsOXRrekFkaThjN2ZON2ZyNytselZPaDNMTHlpRmdxRURCMUJRWE15YWpadXBxcTVtOUxBaEhXNnZKMGhNVDdHOGxyVTNRZ2dodWp0SGUzc1dqWjlLVkZBSTZ4SjJVSy9YWXpTWjJIUW9nZFNMV2R3K2Jpb3VHa2x1SklTNGRoS00ybWpmNGFOdFRqbFZLQlNvVkNyeThndllzbXRQcS9XbWpoL2Jvc3paeVluQi9mdTFLRCtma2taaGNYR3J5U0F1ajFaZWFkZitnN2hxWFJnN1lqanJ0MjdIMjhPRGNhTkc4T2Vubm1oV3I3cW1odGZlLzVpUlF3Y3p6VXEvcnNibFlMUnhYemdWODZaUEpkRGZqejRSdDJZUVZscFp3ZkdVeGdjREtxV1MyUERJTHU2UkVFSUlZWnNCdlhvVDdPM0hkenMzazEyWUQwQktUaFp2cjE3TzdlT21FQlVVMnNVOUZFTGM3Q1FZdGRIeHhETVVsNWEyVys5WTR1azJqMXNMUmwyY25heW13aThycjZDd3VMalZOUG5XZ3RHY3ZEek9KQ1V6Yy9KRWhneUlKVHMzajUzN0RoRGc1MHRFV1BOZkd2bUZqWHVMQmZqNnRObG5hOW9iMGQyNGJRY2J0KzJ3dkYrL1pUdkJBZjQ4Y05jZEhiN1d6Y3BrTmhPL2I2ZGxjL1NSMGYwbGNaRVFRb2liaXJ2V2xZZG0zODcyWXdmWmZmSUlacUM2cnBZdmZveG5jRlEwTTRmSG9YRnc3T3B1Q2lGdVVoS01kdENWbzR2ZGljbGtZc1BXSFhpNDZSZ2NHNFBKWkdMbTVBbGs1VnhrOVliTkxMMzdUdlQ2bjdJeHBtVTBKaVJTcTFUa0YvNlVtTURGMlFWbkowMkw5cHVhUG1HYzFYSzl3Y0QydmZ1STZoVk9lSEJRczJOYUY1ZXJ2YldiamhuWWRHZ3Z5VG1aQURnNU9ESmg0TEN1N1pRUVFnaHhGVlJLSlZPSGpxSlhRQkFyZG0yeEpPVTdsbnlXcEt4MFpvOGFSMng0RkxLU1ZBalJVUktNZHBLaWtoTHE2aHNJOHZkclZtNHltVkRlb0lRMSt3NGZKYStna0VWelp2SFp0eXNJQ3c1aTh0ZzQ1cytZeXJkcmZ5QTNQNTlWNnplMU9PKzdkZXVidlo4OE5vNjQ0VVBKeWMzajArWGZXY3IzSERoa0dZMXRMU2h2ME92WnZuY2ZnWDYrakJneXFCUHY3dVpoTUJwWnMzZTdKZkdEVXFua3Jza3o1Y214RUVLSW0xb3YveUFldjIwSjYvYnQ1UFNsZkFqVmRiVjh0Mk16aDgrZFp0cXcwUVI1KzNaeEw0VVFOeE1KUnE5Q2NVa3A1WldWOUFvTkFSclhSMzY2L0R1OFBUeDRjTW5pWm5WUG5UM1B0ajBKekpnMG5wamVVVmJieXk4c2FuUGFxeTFKamk1UHg0MElDeVc2ZHlRWjJUa2NPSHFjd2YzN0VSd1l3R05MNzZPK29YRlVkUHpva1VSYzZ2dVZtZ2FmYmpwWFpreWFBTUNtN1R1SkNBMGhzbGM0QUhxOW50cjYrbWJuYWh3Y3NGTTMvcE82bkQwV29LS3lDaWVOQnJWYTFlNTkzTXhNWmpPSkY1TFpkdXdnSlJYbGx2SjVveWNRN2hmWWhUMFRRZ2doT29lVG95TjNUWnJCK2F3K3JOdTNrNHJxeG0zdEx1VGw4RUg4OThTRTltTHEwRkY0NmR5N3VLZENpSnVCQktOWDRldFZhekZqNW9tSEhnUWFrL1lFK3ZseElUT0wrdm9HSEJ4KzJyajZRbVlXMVRVMWJVNVJkWEYyWXRqQUFTM0t6eWFua0Y5WTFPcWEwUjBKK3kydlU5TXpVS3RVekpveUVZQzRFVU01ZWlxUjNmc1BNbi9HTkRTT2pwWmcxRjJuSS9EU0NPNXI3My9NbU9GRHJZNWlPanM1TVh4UVk3ODJiZCtKdjUrdjVmMlJrNGxzMkxxOVdmMVpVeVl4ZEVBc2FyV2Fob2FmcGdOdjNiMlh6SndjSGx0NnZ5Vll2VloxRGZYa2xoUjFTbHRYelF5MURmVlUxbFNUVTVSUFVuWUdOWFYxbHNOMmFqV0x4azhqSnJSWEYzWlNDTkZUS0JWZ01uZDFMOFQxb0x3SjU3ZjJDUTRqekMrQXJVY1BjUEJjb2lVL3dwbU1OTTVtcEJFWkZNcUl2ckZFQllXaTdHWmJ3WmpOWmt4bUV5cGx6MzVJTHBvem1vd29GY3JydGpXUndXaEVyWkovVXgwbHdlaFZpQXdQNWZDSlUxek16eWZBdDNFNlNuQ0FQMmtabVdUbVhDU3FWNWlsYm5wV0ZocEh4eGJUZDV0eWRuS3ltakczcUtTVS9NS2lWclBwTmcxR3g0NFlocitQRDI2dXJnQzR1cmd3ZWV4b1FnTGJIcEdycnFtaFFhOXZzMDViL3ZmWGp3THd6N2ZlczVRNTJOdGJBdC82aGdhU1V0UG9GUmJhYVlFb1FHNUpFWjl1V04xcDdYVzJZRzlmNXNWTnhNL0RxNnU3SW9Ub0lSelVDbXIxRW8zMlJBN3E3aFdzMmNyQnpwN1pJOGN4S25vQVc0OGU0TlNGWktBeGIwSnlkZ2JKMlJtNHVXZ1pFaFZObitBdy9EeTh1c1VlcGRzTzd1T2ZuN3pIK25jL3ZlcUFkTVl2NytlUlJVdTRZL3BzUzFsWlpRVXZmZmcyOTgrN25kZ28yL2RYTDYrcVpOWFdUZHcxWXk0YXgydGYwbE5hVWM0bnE3NWx4cGdKeEVaMmZKdSs2MjNmaWFQb1hMVEVSTFNjTVZoWVdzS3FyWnVZRVRlZTBBRHIzMkZyNm1wUktwUTRPamdBalQrTHB4OTRoT2x4MXZPWlhEYjdWMHQ1OHA0SG1UTitjcnQ5UEhIK0xEL3UyODN2SHZ5RkRYZlU2TTFsLzZXNHZKUVhuL2hkcy9LOXh3N3o0Z2R2c2VLMWR5a3VLK085YjVmeHE3dnVJY2pYMythMmV6SUpSbTFrTnBzc0g2Q1J2Y0k1Zk9JVTUxUFNMTUZvVUVEalA2ak1uQnhMTUpwZldFUlZkUTJ4Zlh0Yi9mQzkvQlNSVGxqeXIxS3BLSytzNU5EeGswM0sxT1RrNVpPVGw0Kzd6aFV2VDQ5cnZzNlY3TzNzV3BScE5JN1VYaG9oUEhYMkhIcURnVkZEQjNmNnRidWpRQzhmeHZZZlRFeFlwQ1J5RUVKMEtwMmprbHE5c2YySzRxYWpjN3d4dVNXdUZ3OVhIWXNuVG1kcy84RnNQMzZJODFucG1NMk5EMDdLcWlyWmR1d2cyNDRkeEVYalJHUmdDRkdCSWZoN2V1R3UxYUc2UVhrMWJnUzFTbzJiMXBYZi9mc2w3cDQxbi92bUxiUXBiMGgrVVNIZmJJeW50THljcCs1L3FOVjZYNjFmdzJkclZqUXJHeElkeS8vOTVuK2JsUzNmc0k3dEIvZFJVVlhWYmpCcU1wazRrNWJDZ1pQSHFheXU0amYzL2J6ZC9sNExnOEhBNjE5OHdvUmhJNjBHbzUrdlhjbm1oRjA0YTV4YURVYTNIOXpIaHl1VzgrMi8zcmI2UGRSV1dYbTVyUjQ3bFh5T0gvZnQ0YTZaODFxdG8zRjB4TXV0Y1RwNmFVVTVXdy9zWmVtQ3hTM3EyZG5aWVRLWjBCc011THU2WXFkVzg5aUxmK0hKZXg1azZxak8yVnJ4WmliQnFJME1SaVBxU3lON1lVRkIyS25WSktWZVlOS1kwUUNXb0RRbk44OXlUbXA2QmdDOUk2eFAwelJlV2xmcFlILzEveU0xdFduN3psYVA5WTdveGZTSnpaOFlYUTZHTy9zcHBiTkdRM1ZOTFdhem1ZTkhUeEFXSEVSd1FPYysvZEhZT3hEbUY5Q3BiVjROSjBjTnJrN09lTHE2MFRja1RMWnVFVUpjTjk0dUtrcHFURFFZWlhTMEo3RlhLZkJ4NlJsVCsvdzl2Zm5abE5tVVZWVnkrUHhwamlTZG9icXUxbks4cXJhRzR5bm5tdTIvN2VucWhyZWJCNTZ1T2h6czdYR3dzOGZCemc1N3RSMzJkbmI0ZVhqaDdOaDJodi91d3NYSmlUOCs4amdEKzhUd3pqZGY0SzdUTVgvaVZBQ3FhbW9vYlpKUG9pbU5vNGE0UVVNNW41SEdoZXdzeS9mTnB0eGRkY3lkTUlWeFEwWll5bFp0M1VoVlRVMnplcG01RjltY3NKdFhudjRqejczMUt0c1A3V1BTOE5GV3IvdVBqOS9sOE9tVFZGWTNaa2Z1WnlVNDdHdy83dDlEYlgwZGQ4K2UzK0pZVXNZRnR1emZ3OFRoby9qcWg5VU1pZTVIZEsrVys3T2ZURHBIVEs5SWF1dnJxSzF2SFB5b3E2K2p2S3JTVWtmcjVNeitrOGQ0NGQwM1dQMmZENndta1h6NCtXZmE3VzliZFVZUEhNTC9lK3czQUh5M2VUMDZyU3R6SjA1cFVjL1J2bkg1bnNGZ1FPZm16dk8vK2grKyttRU5Gd3NMMnIzK3JVQ0NVUnZWMXRYamRHbnFoRnF0SWlRb2tOVDBEQ29xcTNEVnV1RGdZSStyMW9YYy9BTE1aak1LaFlMa3RBdW9WS29XKzN0ZWRubDZiRlYxamRVOVF3dUxpd0hyKzRsYVl5M0RiVjVCSVI4dFcwNUlZTXZBcmU1U0FpTDdhd2lHaTB0YTdyM3FxblVoSXp1SE0wbkpsSlNWTVcvRzFLdHV2elYrSGw3OGZOYkNUbTlYQ0NHNks1VUNndDFVcEJZYnVyb3JvaE1GdTZsdXlqV2piWEZ6MFRKMTZDZ21EaHBPVWxZNjU3UFRTYzdPcEtxMmVlQmtOSmtvS0N1aG9LeWsxYlpjTkU3OGR2SDlIVjZMTitPWDk3ZGJaL2F2bHJaNmJNS3drZnp4a2NmNVptTThuNno2MW1xZEQxY3M1OE1WeTF1VVAzamJIYno5cDc4UzZ2L1R5TjdPdy92NXo3TC90dHVuUi8vMko2dmxsNmVYL3JCekc1VTExZnppanJzQjBEci9sSlBFWURUeThpZnZzWGpHYktKN1JmTDQzZmZ6eHBlZkVoRVVRb2gveTFIR3cvUSt5aFlBQUJoeVNVUkJWS2RQTWp4MklLTUdET2FsRDk5dXQyL1h5bUEwOHMzR2VCWk9tWUc3cTQ0alp4THg4ZkFrMk0rZkJyMmVWejU5bjlqSTN2emg0Y2Q0OGYwM2VlSGROM2pqMmVmeDlmeHB5WlBlWU9EdzZaTlUxZFJ3NTlPUFc4cmZYdjRGYnkvL3d2TCtveGRlYnJjL205Ny92TlZqUCt6YXhuK1cvYmZOT3BlVmxKY1J2M01ydjc3N2ZoenM3RW5KeWlBeStLZnYvbzcyamRPSjZ4c2FLSzBvcDdDMGhMREFZQXBMaS9uZys2KzVmOTd0bGluSHR5SUpSbTFRWDkrQVhxL0h4Y3ZUVWhZV0hFUnFlZ1lwNmVrTTZSOExnSStYRnlrWDBpa3VLY1hKU1VOMmJoNjlRa053c0xlMzJtNU5iZVBUbkpLeXNtYnJQNi9VMXJIMkhEaDZERWRIQjRZTWlLV210cmJac2RLeXhpZDBydGV3LytlN24zM1pvc3hOcHlQeFhCSTc5dTRuT2lxeTAwZEZoUkRpVnFWMVVCTGhxU2FyekNnanBEYzVlNVdDWURjVldvZWVNMDMxU21xVmlwaXdDR0xDSWpDYnplU1dGSkdVbFU1MllUNEZaU1dVTlJuSmFrMVZiUTFWdFRXNHVYUnM1bEZyd1VodVVRSFB2ZlVxWnJPWjZGNlJQUDNBSTFiclhSNkFtRDF1RW5HRGhyWTQvdkR6ejNEbmpEbE1qeHR2S1RPWlRQemloVC9nNHVSTVdFQlFpM1BncHdBb0t5K1hZTC9tMzQ5U3N6Skp6cnpBekRFVG1wVTNEYXpUY3JKdzF6Ym1CeW12cWlMazBpd3hzOW5NcTU5L2hOYkptYnRuTlk0NlRodytpc1NVOC96aGpWZDQ1YmQvSU1DbitiWTczLzdyYmNzMDRoc1JqTWJ2M0VxRFhzK1NXZk9vcWF2bDVZL2ZaWHJjT0I2Ni9TNysvZG1IRkphVThOZkhmd3ZBMHc4K3d1Lys5UksvLy9kTC9PTTN6MWo2dnVmb0lkeGRkWHp5dDFjczdkNzU5T004dnVRK0pnei9LZUduMXNtWnJMeUxOdlhMMm5UZHk2UFkxbzU1dXJuaDFHUzAvcE5WM3hMczY4KzAwZU5JemtqbjF5ODl4NTB6NXFCU3FTZ3NLU0U3djdHTmg1OS9GcVBwOHF4SWU3emRQZkh4OEtTNnRrYUNVZEcyb3RMR0ozWmVIaitsS1E4TGJ2eVF1WkNSMVNRWTlTUWpLNXVLcW1xeTgvSWFQK2g2dDV4ZWNGbEZWV002OUhHalJqQmg5TWdXeDFkdjJFeml1Zk90N3VscGJjdVg0NGxuY05WcTZSVWFUR2w1T2FmUEp6TjI1SERzN2V4YUJLTVoyVGtBK0hwN3Q5ckhLK1VWRkpLWmM1SEk4RkJ1bXptZC90R05DL1RMS2lvc0g5emVuaDZZeldhcWEycVlOcUZ4YXJEUmFFUWxHY2FFRU9LYWFSMlU5UEZSVWxobHBMek9STDNCTEZsMmJ4SktSV095SXAyakVtOFhGYW9lTmlMYUZvVkNRWUNuTndHZVAzM25hTkRyS1N3dnBiQ3NoUExxS2hyMGV1cjFEZFRyOVpiWDRmNkJIUTVFZ1JhQjNtV2ZyZmtlVDUwYlJXV2xGSmFXVUY1VjJlYTZTcTJ6TTFwblo2dkhkQzdhWnRlcHFtbWM3dXJpN05TaXJvdVRzeVZoVFY1UkliOTQ0UThNNlAzLzI3dlB3S2pLYlkzai81bEo3NFEwQXFHWEVHcW9oaXFDZ29EU0ZMbEd4SUxLdFNDS0tPaFJFQnZnOGFBY1FFQ0txRWdWUkpFcXZVazdkRUhwUFNRUVVvQkF5dXo3WVdCSW1UUU9qdGY0L0Q2UlBYdG1kaVlFNXBuMXZtdEYwcmQ3TDZwVnFBakExcjI3bVA3RGQzbkNhTG5RTXZoNDJhN2hVbktTUGVnbXA2YmdXNlVhaG1Fd2Z0YlhIRHB4bkg4TitrZU83VmYvKzhoakpDUW1NbURVY0lZOC9UelJOV3ZaYnl2S2Z0YUNHSWJCZ0pIRHliSm1NV2J3c0FJZjcxSktNbC85TUorZTdUdVJsSkxDd3RVcmNIVjFKYlp6VjZiTW44MmFiYjh3dU8vL1VpWTRCQUJQZHc4KzZQOGFnMGVQcFArSVlRenM4d3d4OVJxd2JmOGUyamR2algrdXZ4TWU3aDU1amhWVlFVdHhIZDMyK2xQOWFOdTBHUUE3RCs3bjUxODJNdnIxdDhuS3ltTEsvTmxVaVNoUFpLVXF6RnV4aE9CU2dWU0pxTURCWTBkNHF0dkQxSStNSXFSMEVIN2V0MThJS21rVVJvdmd6TG56d0sxOW9RQmhJY0Y0dUx0elB1SFdlSkdZUmcxb0hkTVVpOFhDekFVL1lEYWJxWkhQZmxHQWl4ZHRJVGN3d1ArT1hHZG1aaFpiZCs0bU9TV0ZKM3M5ektidE8zQnpkYVZKZEQwQVhGMWNxVjZsTW42K1BsaXRWbmJ0MncvQWpqMTdhZE04QnJQWlRQM2FVWVFFNSt3QW0zRGpPamR2L3c4YnRtekR3OTJkSnRIMUNBd0lBR3ovbWFTa1h1YjN3MGVwV2IwcUthbTJUenJyUnRYRXo5ZjJ5L2J6dWcyY094K2ZadzZyaUlnVW44VUVZYjRXd256MUlaLzhkYm01dWxJMktJU3lRU0ZPZWI2dCszYXpmZjllZWovUWpVbnpadkpZcDY2TW0va1ZZOTk2OTQ2TWVibTVmOVBYSzI5NGJkMm9LYTBiMlFvUFlVSEJmUGp5SUNiTy9aYVhQaHBLcDFiMzhOS2pmYkJhclE2WEkwOFpmcXZLZXlrbG1ZQnNsVkVmTHkrR2poL042Ymc0WG5xMEQwbXBLU1NscHVTNGY1OHVQZmhpM2l5R2ZEYUswYSsvN1hBZjV1MHdESVA0eEl0WXJWYXlyTllDdytqRnBFdGNTYnZLdE8vbjh2V2lCV1JtWnZKT3YvNU1XekNYaGF0WDBMWnBNNnBHVk14VGlYemw4YWVadm5BZXc4Wi9Tb3NHamVuWnZoTW04bFlzRTVPVENteElWSmpzQWJNZ3VaZC9iOTcxSHd6RDROV1AzOGRxdFRVN3Zma2FONDl1Qk5pVzUvNjBiaFdWeXBXbmF2bUt0MzJOSlpYQ2FCRWNQbllNZ0VvVnl0dVBtVXdtbnVqMUVLVkwzYXFXM216SGZUVXRqV01uVDFHbFl2a0NXM1NmT0dOYlBoQVdjbWYrRVhaeHNmRHdneDJaK3UwY1pzeGZ5T1VyVjdpNzJWMzIwciszbHljOUgrd0UySmIrSmlZbFU3NXNPSnUzLzRkVFo4N1NyVk1IT3Q5N2ErUDFxYlBuV0xKeU5mRVhiSHRYQXdNQ2lLcFJEVThQRDliOXNwV0VDeGVKdjNDUnhLUWtETVBBeGNVRmk0c0xxemZhbGhYZnJMemFYcE5yWEhDd3YxUkVSRVRrajVaeTVUS2ZmajJWUnpzOVNJQ2ZyUWpRTHFZRjgxY3VZOWJpSDRudDNQVy9mbzRyTjFhZ2VYdm1yWXpldE8vdzd3QkVSOVppL0Z2dnNYRDFpbHZqOERMU2NYY3JlTGxtWW5JeUFiNjJDbUR5NVJUOGZIeXBXYWtxQXg5L2hwNnZ2WkR2L2Y3NTJsdmMxNnpsSFF1aVlLdXNUaDArQ2dPajBQRjlWY3RYWk1iSXp3anc4ZVg5U1dNeG1VdzBxOStRSGIvdTVhSDdPckp1eDFaVzVsT2hYRHBoT3ZOWExzTnNNdEgvbzJFT3o1bjIvVnltZlQ4M3g3Ri9QT2Q0WmFFam82Wk9ZTlRVQ1lXZm1NdEQ5M1drWmNNbXVMbTY4dmEvUDZGRmcwWjVYbU4zTnpjODNUMDRlZTRNSHU3dW5JMC96OW40ODV5SmorTnN3bmxpNmpVa3RsT1hZajkzU2FFd1dvaExTY2tjTzNtYU1xRWhlU3FZUVlHT1I2WHNPL2c3VnF1Vk9wR1IrVDd1OWV2cEhEbCtBbDhmSDRMdjRNaVZVdjcrZE92WWdaa0xGbUkybTJsY3YyNmVjOWIvc3BVTlc3WlJyWEpGSHVueUFOdDI3bWI1MnZWODhjMU11dDNmM3Q1d3lXUXlrWko2bVlaMWExT3ZkaFRob2FGWXJWYkdUUDZTcTJscGhBWUhVYkY4T1pvMWJraVowQkRjWEYzNWN2WThQRDA4aUt4YWhlMjc5M0RreEVtcVZDaFA2dVhMOWtxcWlJaUlpTE1ZaHNHb3FSTUk4UFdseDczM3MyYmJGZ0RNWmhNdnh6N0JHNStPcEc2Tm10VEpOUnYwN2JIL1l1dmVYZmsrYm40TmpBYU1IQTVBYk9ldVBQNUE5eHkzcmRxeWtaL1dyYVoyMWVyMDZkS0RibTNiMjIrN2ZQVUtQbDc1QjluckdlbGN2WmJHOEFsajdNZUdqaHZOQi8wSDRlL3JhOStQK3YycTVaUU9LRVhMQnJZNTlXZmk0emg1N3F5OU1uc25GV2N1YWxCQUtkWnUzOExlUXdmNVl0Z0lUQ1lUTHozNkJDYVRpV2Q2OUNyd3ZqM2FkUURJOFhyZGxOK2MwVTI3ZGhUNTJ2cjFqSFc0TnppM3g5OThOY2ZYSVlHMmZaOFQ1MzZMcTRzTFQzZC9CTEF0MzkxMThGZDc4THlla2M2RU9UTUFXMmZrc3FGaGhBZUgwank2RWZWclJCWDVPa3NpaGRGQy9MeCtJNFpoMExSQk5KZXZYT1hUU1ZPS2ZOLzVpNWN5Zi9IU0hNZjY5T3hCUk5sd3R1L2VRMlptSnJVaml6Nk0ySnB0Q2NUcEd5Tmt6QTVhOEZXdUVFR3p4ZzNadUhVNzY3ZHNvMjNMNW9CdHVlMnkxV3M1ZnVvMEZTUEswYjJqN1JlN2NYUTkvUDM4bUw5NENiTysvNUUyeldObzFyZ2haY05DR2ZEczA3aTQzRm95WWphYmVhTFhRL2g0ZWVjNGZ2bktGYjZhTTUrMGE5Zm8vVkEzQWtzRnNPZkFRWmF0V3NPalBib1NmL0VpMVN0WEt2TDNLaUlpSW5JblRGMHdoejIvSGVUZmIrWmRqbHU3V2cyNjNOMk85eWFPNGJNM2h0cjNMQUs4SFBzRWFUY21EK1RtcUlGUmR2MC9Hb2FySmUvYjdQNnhUM0p2VEV1bUxwakRvRTgrWXRqekE0aXAxd0NBaE1SRVN2dm4vOEc5cThVbFQyT21RWjk4aUx1Ykd4OVBtMFI0U0NpeG5icHc2TVJ4ZHV6ZmF3K2pTemVzWThYbTljd2NOY2JSd3pyTm1mZzR4c3lZeHZPUDlDYlFQd0RETU93VEtJckQwWExjM010MHc0S0szZzhGYkdNSlMvbmQzcmE1blFmM3MyRGxNb2EvK0txOUtuN3cyQkgyL0g2UThPQlFta1Uzd213MkUrRHJ4MXZQdm9pSHV6dUdZVEJ6eVE5MGJObm10dmU2bGhRS280VTRjdndFNFdHaDFJNnNUbnA2dW4zLzVlM3k5ZkhoeXRXcmJOeTZIWXZGUXVNaVBsNTZlanFqeGszRVlyRmdzVmhJdjdHa0k3L3FiT3VZcGh3L2VacGZkdXlrYnMxSWZqdHlsTFdidDl3STF2VnAyN0o1anJYOTFhdFVvbGZYQjVtOWNCR3JObXpDYkRaelY4UG9ISUh6cGdBL3Z4eGZwMTI3eHZUWjM1R1Vra0szanUwcGQ2Tjc3cjJ0Vy9EVGlsV01uVElkZ0FybEhIZVdFeEVSRWZrai9MRG1aK1lzKzRuWG4zeU9DdUY1eDVzQVBOSDFZZlllL3AwaG40M2k0NEZ2RWx6Szl0NHFxRlRCSzlkeU56REt6akFNM0Z3ZGo4NnJXYmtxSHc5OGt4Mi83cU5CdG9aQ1IwNmZwRW50L044WG1zMW0rL01aaHNHVnRLdFlEU3Z1cnE0RSt2dXpldXNtWWp0MW9WR3RPbno2elZReU16TnhjWEZoMDY3dHRHclk1STdQbFM4T3d6QVlQSG9rMTlMVFdieGhEVi8vdUlDRXBFVGU3UHQ4amtwdlFXNVdmaDAxRmNxOVRIZjhQOTR2MXZWOU1uMHluMHlmWEt6N0FNUW5YdVNqeWVNSkxSM0VqdjE3V2ZEek1rNmVPOE5IQTE2M2R6VUd5TXJLWk8zMkxmYXRjeFBuZnN2M3E1WlR1Vng1N3FvYlhlem5MVWtVUmd2UnJXTjdna3ZiUnJxNHVibHgzOTJPUHdFcnJvcmxJeWdURWx6Z1dKWFNnYVhzWTFIYzNOeW9VSzRzcVpldllEV3MrSGg1RWxFMlBOOHdhemFiNmRyeFBwS1NVd2dPS28yWGx4ZHhDUW5FTkdwQTJiQXd4OWNVVVk3WTdsMDRjT2h3c1VLM3A0Y0gwWFZxNGVmclMxVDFXd09UbzJ2WHdtSTJzMjNYSG9JQ0ErMmRkMFZFUkVUK2FNczNyV1A4cksvcDJiNFRiZTlxbnU5NWJxNnVESC9oRmZxUGVKZFhQMzZmRDE0YTZIQXVaM0drWjJUa0dPMVhsTG1uQUVzMnJHSEpoalY1anZ0NSt6RGttZWZaZi9nUUI0OGQ0ZUN4dzl3YjA1TDBqQXpjM054bzJhQXhjNWI5eFBHenA2bFRQWkpyMTY5ejhQaFIvTHk5T1gwK0x0OFJOczVpTXBsbzNhZ3BMaFlYUW9PQ0NDc2RUUENOSmE0M3E3MlR2NXZGZ2FPSCtmRGxRYmk3dVJkWU5aMzg3a2g3TU0rOVRMZW9yM1YyTC96UDQvWktja0Y2RGNxNUR6VXBKWm5rMUZSTW1EaDYraVFSWWVFMHFWT1BzRnhOdWFLcVZHZkdUd3M1bHhEUC9KK1g4dVBhbGJ6NmVOKy9mUkFGaGRGQ0ZkUU45Ny9ScGNPOWhXNzJidG0wTVMyYjN2ckY2UDF3OXdMT3pxdVV2eitsL0cxTERyeTlQSG1vYzhkQzcxTXV2SXk5c2xrY3pSbzdYbWRmTjZvbWRhTnFGdnZ4UkVSRVJHN1hvclVyR1R2eks5bzJiVTczZGgxeUxPRk1URTRDNEhSY1hJNVZZaCs4OUJwdmpCN0JnSkh2TWJCUFgzczMxT0pLU2swaHk1cVZvNUZSZm5OUHdkWnBkdmlFTVhoNWVQQkIvMEVPdTlKYXpHYisrZVVrMGpNenFGOGppczZ0NzZGVzFlb3NYTDBDZHpjM0twUXBTNEN2SHh0MzdpQzJVeGRDU3dmeDI3RWpwRjY1UXBtZ2tEdmF1T2gyOWMxblgyaEVXQmxPeFoxajI3NDlESDY2SDFYTFYrVHd5ZU84UDJrc0gvUi9qYkloam9zb2hmSHk4S1JDZU5raWpiREp5c29pUFNPajJNOVJ0WHhGNW53eXJ0Q2x0bldxMThEVDNZTlhScjNIMWJRMDNuN3VKWnBITjJMeCt0VUUrZ2Y4clVPcHd1aWZKUHVuWlNJaUlpSnlaNXk3RU04WDM4MmlWY01tRE96VGwwbnpackpnNWJJODV6Mzc3cEFjWHkrYitCV2pYMytiSVorTjR0REo0MFVPb3dlT0h1YkEwY01FbFFyRTFjV0ZuMy9aQ0VDTmlyY0tHdmt0NTkzOTJ3SCsrZVVrcklhVmk4bEpEQjAzbXU3dDJuTmZzMWIySlowM2ZmemFtem4ydkdaa1ptSzFXdkZ3Yzhka010R2hSV3Y3L01yUEJnOGx3TmVQM2tOZTRmNFdkenVzTU9aK1RTNG1KK1U0NXFoWlVIYkZtVE9hWFdabUprZlBuT0szWTBjcEZ4cEcvY2dveHM2Y1RxdEdUV2gxbzhsU2xZZ0toQVVGODg3WTBYdzJlR2lCalozeVV6OHlpa2xEUHlyU3VSUG16TEEzR0NvT3M5bHNENkxKbDFQWmYvaDM5aDc2allpd01uUnMyUWF3OVh4WnZuRTlCZ2FYVXBMNTlJMTM3QjhPYk55NUhVOTNENFZSRVJFUkVaR1NvRXhRQ09QZUdrNTRjQ2htczVsK1BXUHAxelBXZnZ2S0xac1lOWFVDaXorZmxxZWhVVmhRTUovLzQvMDhRYkFnMTY1ZlorTGNiKzFmdTdtNjhsUzNub1NIaERvODN6QU1kdnk2ajRXcmxyTjEzMjRxbHl2UGlGY0dZekdibWIxMEVSUG56V1Q2RC9ONTRPNjJkTHVuUGY0M1Jybmt2dGFVeTdhNTdwN3V0bzYyVDNhOU5jdTlsSjgvT3cvczUwTFNKZHJGdEhCNEhibkRWOXlGaEJ6SGloSkdFeTRsRm1uT2FOeUZCR1l0L1pFakowOXc5TXdwTWpNekNRc0s1cGtldlppN2ZESG5FdUo1cDE5LysvbnBtUm4wNnhuTGdCSERHVEZsUE8rOU9MREFQYThabVJtY2lqdEh3aVhiT0VKdlQ4OWN0MmNDNVBzWXR6dG5kUHYrdmF6WnRwa0RSdzl6K253Y0xoWUwxU3BVb203MVNLeFdLK3QyYk9XYlJRczRFMytlOXMxYXNXckxKbFpzWG04UG84ZlBucUZ6NjNzS2ZkNlNUR0ZVUkVSRVJFcVVjcUhGMzNKMFUzR0NLRUIwelZvcy9ud2FWOU91a1dYTndzZlRDNWRzVzdFTXcrQk1mQndIangxaDE4RmYyYnB2TjhtcHFRUUZsT0w1WHIzcDNQb2VlOUFjMFBzcEh1dmNsZG5MZm1MZThzWE1YN0dVRGkxYTg5QjlIUWtKTE0yQm80ZEp6OGpBejl1SEpSdldFRkk2aVA0amhuSGk3Sm44TGkvSE9KS2JUWUJ5Ly9sMm1NMW1wdHhZZmx6WTFqTlBkdy9PbkQ5UHc2ZzZQTmE1RzVHVnErRHY0OHZLTFp1WU1uODJudTRlUFBIV2ExelBTQ2M5SXdQRE1PejMzYlp2RDdPWExxTFgvUS9rKy9pWldWazhNOHdXNk5zMGlTRXNLSmlMU1pkWXQyTXI3bTV1SERoNkJMQ05sd0c0a25hVnhPUmsrLzF6ZCtNdFNQWnp6OGJIY1NydUhDMGFOS1orWkJSUmxhdHg3ZnAxRm05WXpmalozeEIvOFFKTmF0ZmpyV2RmcEZMWkNLcFZxTVNZR2JhL0t4WEN5M0xoVWlMUmtiVUtlY2FTVFdGVVJFUkVST1MvWURGYjhQWDJkbmpiOWZSMFBwZzBqcU9uVCtMbDRVbWoyblZwMC9ndW10YXRuNmZhQ2JZdXZpLzA2azNQOXAyWXNlaDdGcTFkaGIrUEw3R2R1L0xyMGNOTXVsR0Y5ZmZ4NWRVK2Zha1lYczVlK1hPMm9zNFo5ZmYxNWVPQlEvSWNqNDZNb2tlN0RwUU5MVU9Bcnk4K1h0NzRlSG5qN2VtSnQ2Y1gzcDZlZlBqRk9CYXZYODJEYmRyaDVlSEp2OTk4bDlEU1FUbXZ3OTJESlo5L21hUHk2ZXJxYXEvMG1rd21ZdW8xb0VGVUhRQTI3dHpCSjlPL3NKODcrYnRaVEhZd005YVI3T2N1bS9nVkQ3YTVOOGZ0YWRldnNYajlHbXBWcnNZN3ovV25Xb1dLOXRzNnRXcUQyV3hpMm9LNXJONjJtZGFObWhKWnFVcVJucmVrTWhuWlAzb29RWGFkVGYrekwwSCtRUFhEdGVkV1JFUkVpaS91UWdMN2p4emluaVl4dHozdTVHejhlZng4Zkl1OGx6RSs4U0lYTGlWU3ZXSmxYQ3g1QTJoQnpsMklKeWdnMEY1OU5BeURyS3lzSE5YWGtpenQyalZjWEZ6eXJiNGVPWFdTa01EU0RqOE15RDdMMUptamJheUZMRnUyV3ExY1RydHEzK1A3ZDJGeThFTlFHSlcvSklWUkVSRVJFWkcvRGtkaHRHaHRyMFJFUkVSRVJFVHVJSVZSRVJFUkVSRVJjVHFGVVJFUkVSRVJFWEc2RWh0R3pjN2JveXhPcHArdGlJaUlpTWhmWDRrTm8rNHVTaXdsbFg2MklpSWlJaUovZlNVMmpQcDdsTmh2N1c5UFAxc1JFUkVSa2IrK0V2dXVQdGpIZ3B0RkZiU1N4czFpSXNTbmVQTzVSRVJFUkVUay81OFNHMFl0Sm9nSVVHZ3BhU0lDTE5vektpSWlJaUpTQXBnTXd6RCs3SXY0STZWZXQzSXFLWXYwckJMOWJaWjRiaFlURVFFV2ZOMUw3T2NuSWlJaUlpSWxsc2xreWxOU0t2RmhGQ0RMZ0lUTFdTUmZzM0k5MDhCYTRyL2prc0Zzc2pVcjh2Y3dFK3hqUWF1dVJVUkVSRVQrbXY2MllWUkVSRVJFUkVUK1BJN0NxTlk4aW9pSWlJaUlpTk1waklxSWlJaUlpSWpUS1l5S2lJaUlpSWlJMHltTWlvaUlpSWlJaU5NcGpJcUlpSWlJaUlqVEtZeUtpSWlJaUlpSTB5bU1pb2lJaUlpSWlOTXBqSXFJaUlpSWlJalRLWXlLaUlpSWlJaUkweW1NaW9pSWlJaUlpTk1waklxSWlJaUlpSWpUS1l5S2lJaUlpSWlJMHltTWlvaUlpSWlJaU5NcGpJcUlpSWlJaUlqVEtZeUtpSWlJaUlpSTB5bU1pb2lJaUlpSWlOTXBqSXFJaUlpSWlJalRLWXlLaUlpSWlJaUkweW1NaW9pSWlJaUlpTk1waklxSWlJaUlpSWpUS1l5S2lJaUlpSWlJMHltTWlvaUlpSWlJaU5NcGpJcUlpSWlJaUlqVEtZeUtpSWlJaUlpSTB5bU1pb2lJaUlpSWlOTXBqSXFJaUlpSWlJalRLWXlLaUlpSWlJaUkweW1NaW9pSWlJaUlpTk1waklxSWlJaUlpSWpUS1l5S2lJaUlpSWlJMHltTWlvaUlpSWlJaU5NcGpJcUlpSWlJaUlqVEtZeUtpSWlJaUlpSTB5bU1pb2lJaUlpSWlOTXBqSXFJaUlpSWlJalRLWXlLaUlpSWlJaUkweW1NaW9pSWlJaUlpTk1waklxSWlJaUlpSWpUS1l5S2lJaUlpSWlJMHltTWlvaUlpSWlJaU5NcGpJcUlpSWlJaUlqVEtZeUtpSWlJaUlpSTB5bU1pb2lJaUlpSWlOTXBqSXFJaUlpSWlJaUlpSWlJaUloSXlmZC9CVHRyN1A0V2VIQUFBQUFBU1VWT1JLNUNZSUk9IiwKCSJUaGVtZSIgOiAiIiwKCSJUeXBlIiA6ICJtaW5kIiwKCSJWZXJzaW9uIiA6ICIiCn0K"/>
    </extobj>
    <extobj name="C9F754DE-2CAD-44b6-B708-469DEB6407EB-2">
      <extobjdata type="C9F754DE-2CAD-44b6-B708-469DEB6407EB" data="ewoJIkZpbGVJZCIgOiAiMTYzMjc0NDMzMDEwIiwKCSJHcm91cElkIiA6ICI3NDYxNDA1OTUiLAoJIkltYWdlIiA6ICJpVkJPUncwS0dnb0FBQUFOU1VoRVVnQUFBNk1BQUFFK0NBWUFBQUI0QWNhb0FBQUFDWEJJV1hNQUFBc1RBQUFMRXdFQW1wd1lBQUFnQUVsRVFWUjRuT3pkZDN6VjVkMy84ZGNaT1NkN0J3SWhFQWdraEUzWVcwQkFFRVFGY2RiUjFsR3QzYjNiKzI1NzIvYTJkKzNkL2xwYmJXMWRkWXNpb3FJTVplKzl3OG9nSVFFeXlONG5aL3orQ0J3NUpDRUJRdWI3K1hqMDBaenJ1NjRUSkp4M3J1djZYQWFYeStWQ1JFUkVSRVJFNUFZeEdBeUd5OXVNcmRFUkVSRVJFUkVSNmR3VVJrVkVSRVJFUktURktZeUtpSWlJaUloSWkxTVlGUkVSRVJFUmtSYW5NQ29pSWlJaUlpSXRUbUZVUkVSRVJFUkVXcHpDcUlpSWlJaUlpTFE0aFZFUkVSRVJFUkZwY1FxaklpSWlJaUlpMHVJVVJrVkVSRVJFUktURktZeUtpSWlJaUloSWkxTVlGUkVSRVJFUmtSYW5NQ29pSWlJaUlpSXRUbUZVUkVSRVJFUkVXcHpDcUlpSWlJaUlpTFE0aFZFUkVSRVJFUkZwY1FxaklpSWlJaUlpMHVJVVJrVkVSRVJFUktURktZeUtpSWlJaUloSWkxTVlGUkVSRVJFUmtSYW5NQ29pSWlJaUlpSXRUbUZVUkVSRVJFUkVXcHpDcUlpSWlJaUlpTFE0aFZFUkVSRVJFUkZwY1FxaklpSWlJaUlpMHVJVVJrVkVSRVJFUktURktZeUtpSWlJaUloSWkxTVlGUkVSRVJFUmtSYW5NQ29pSWlJaUlpSXRUbUZVUkVSRVJFUkVXcHpDcUlpSWlJaUlpTFE0aFZFUkVSRVJFUkZwY1FxaklpSWlJaUlpMHVJVVJrVkVSRVJFUktURktZeUtpSWlJaUloSWkxTVlGUkVSRVJFUmtSYW5NQ29pSWlJaUlpSXRUbUZVUkVSRVJFUkVXcHpDcUlpSWlJaUlpTFE0aFZFUkVSRVJFUkZwY1FxaklpSWlJaUlpMHVJVVJrVkVSRVJFUktURktZeUtpSWlJaUloSWkxTVlGUkVSRVJFUmtSYW5NQ29pSWlJaUlpSXR6dHphSGJoZURoZmtsVGtvcm5KU2JYZmhkTFYyajZTNUdBMWdOUnNJOGpZUzRXL0NaR2p0SG9tSWlJaUlTSE14dUZ5dWRodmZTcXVkWkJZNXNEbmE3VnVRSnJLWURFUUhtd2l3YWpCZlJFUkVSS1M5TVJnTWRZYVcybTBZTGExMmtwcHZiKzF1U0F1TERUTXJrSXFJaUlpSXREUDFoZEYyK2FuZTRZTE1Ja2RyZDBOYVFXYVJBdzJFaTRpSWlJaTBmKzB5ak9hVmFXcHVaMlZ6dU1ncjB5OGlSRVJFUkVUYXUzWVpSb3VybkszZEJXbEYrdk1YRVJFUkVXbi8ybVVZcmJaclZMUXowNSsvaUlpSWlFajcxeTdEcUxadjZkejA1eThpSWlJaTB2NjF5ekFxSWlJaUlpSWk3WnZDcUlpSWlJaUlpTFE0YzJ0M1FFUkVSRVNrdVowdkxManFhMEtEZ2pFYU5WWWowbElVUmtWRVJFU2t3N24vNXorNDZtdmVmZTU1d2tOQzNhOFBuVHpHVC8vZjc2L3ArYXYvOVpiNzYvU3pXVHorbS8rcWM0N1JhR1RsUzI5d3ZyQ2d3ZjR1Zi9FMUxGNWUxOVFIa2JaT1lWUkVSRVJFT3FTZlBQd1lFeE5ITm5yZWtlU1QvUEtGUDlWcGo0K0o1ZFhmL0tGWittSTBHbm52RDM5MXY4N01Qc2ZQL3ZLY3h6bHYvTzVQZUZ1c0FPUVhGL0hVczc5cWxtZUx0RlVLb3lJaUlpTFNJZG50ZG13MU5ZMmY1N0RYMjI2MVdJaU83TlpzL1FrSkRISi9YVnhXV3VkNGNFQWdQbFp2QUJ3T1I3TTlWNlN0VWhnVkVSRVJrVlpSWmJOeE5qK1h2S0pDU2lyS0tLMG9wN3FtQnJ2RGdkMWhwMCszSGt3WjJ2aklaa09lZitkMW5uL245V2JzOGZVcExDbDJmMTFTVmxibmVGRnBDVlhWMWJWZjF4TldSVG9haFZFUkVSRVJhUkVGSmNXa25NM2t6UGtjc3ZKeU9GOVV5SlcyRHo5MTdneERZK01KOWcrNHB1Zjk0SUZ2TW43NGlFYlBPNXFheksvLzhmdzFQYU9wbkU0bjkvejBhWSsyeTRzbFBmeUxuOXpRUG9pME5RcWpJaUlpSW5MRFZObHNKS1duc0QvNU9LZHp6MTNWdGY0K3Z2ajcrRjd6czgxbWM1T0svNWhOZFQ4U1oyWmZYVi9yRXhJWWlMK3ZIMTFEdy9tZnAzL002RUZEM2Nmc0RnY0ZSWVU4KzY4WDZOc3pocmYrOTgvVTJPMzgvcFcvODhDOE94ZzFhQ2daWjgvZ1pkYkhkZW00OUY4M1lLdXBvYmk0aFBDd1VBd0d3dzEvWGtGaEVha1pwNG5xMXBYdVhidmU4T2RkVkZwV1J0YTViQkw2OVcyVys5WFUxSEF5N1JRRDQrT2E1WDRpSWlMU2NlUVZGYkx4MEI2T3BxZGliMkQ5bzlGb3BHdElHSkdoNGZoNSsrQmpzZUp0dGVKcnRlSnRzUklaR283WlpMcm1QdnpwalpmNTB4c3ZYOU8xMzM3bVo5ZjgzSXVlV0hRLzg2Wk01M3hSSWQzQ3U5UWJjUGNmUDBxL1hyM2RhMXNualJqTnIvL3hQRC8vOW5mb0d4MURWazQyRVNHaGVGdXQxOTBma2JiRzRISzVyalE3b2swNmNOYldyUGRMVGMvZy9XV2Y4Wk1uSDhQYmFzWGhjRkJVWE9KeFRuQlFJQzRYRkplVU5IQVhDQXNOYWZSWnhhV2x2UG5CUjVTVWxqR29meHp6YjVuWklnSFk0WER3enpmZnBiQzRtSGt6YjJib3dJVHJ2dWVxZFJ2WmMvQVFpMjZiUzF4czcyYm9aZE1ONjI1cDBlZUppSWhJMHhTWGw3RnUveTRPcEJ6bjhvK1pKcU9SdUI0eDlPNFdSVlJFVnlKRHcvQ3FaMVN5T2Z6OEwzOWc3cFJwOU84ZDIraTVtZG5uK0dEVjUvem5vMDhTMU1RcHdlK3QrSlEzUDEzcXNZVkxRL2UrM21ENzI2ZCt4SmdodzY3ckhpS3R6VkJQNk5ISWFEMktpa3Q0NmMxM01GMzRUWnpENGVBN0R6MUFWWFUxLzE2OHBNSHJmdm5EcHhzOEJsQlFWTXg3U3oraDJtWmo3SWhFZHV6ZGg5M3U0UGJaTXpGZnd4UU1wOVBKMzE1OUE0ZkR3UThlKzZhN3YvVXhtVXpNbXpXZHQ1Y3NZOHV1M2ZUdkY0dlYwdlJBdDNuSExrNmtwdkh0Kys5eHQ0MGZOWUw5UjVKWXUza3JmWHYzOGxqM1VGUlN3aXR2djgvSVlVT1lPbUhjVmI4M0VSRVJhVjlzTlRXc1A3Q2JuY2NPMVJrSmpRcnZ3ckMrL1JuY3B4KytGNnJGM2tqN2p5WHgzZnNlcEVmWDJrcTRGVldWUFBSZlArYVYzenhIY0VBZ1ozTnorUDV6ditHUFAva3ZZcnIzSUR3a2xNaUlDQTRlUDhya2tXUHEzQzh6K3h5Yjl1NWk0WXpaRFg1K3lzbzV4ODdEQjFsdzh5MGU3ZEdSM2VvRTFzS1NZbFpzM3NEaWxaL3g1RDNmSUNmL1BLdTJiT1RKZTc3QnBNUlJMVEpRSWRJV0tJeGV3WDkrNzBrQW52M0xDd0JFZFl0MEIwNjczYzV6TDd6RW90dHVKUzYyVDZQM1NzL01ZdW5uS3dHNDc4NzVSRVZHRXRrbG5NOVdyK0dORHo1aXdkelpoQVFGTlhJWFR5ZlRUbEZXWHM2WUVjTXhtVXg4L3RWYURodzUydWgxaFVYRi9QSHYvMnJ3K0pBQkNkdzI2MmFQdHVLU1VySno4eWdzTG5iM016REFuK0dEQnJMbjRDRU9KaDFqK09DQjd2UHp6aGRRYmJOcG5ZT0lpRWduY0RvM200ODNyYUdndE5palBUNDZodW1KWTRnTURXL1IvcnkrN0VPY1RpZC8vZmt6bU0xbW5FNFhKZVZsN3BGYWg5TkpTWGtaRG9mVGZjM0xTOTduU1BJSlJnd2NqTjlsNjFSZmZQOU56dVJrYytmMFdRMCs4OURKNDd5ODVEMENmSDJaT1g2eXU3MndwSmd6dVRsazVad2pMZk0weDlKU1NENmRUbnhNSC83bnV6OW1XUDhCQUVSMzdjWXJINzNQUHo5OGwySDlCOUFuS3BxdzRCQjh2TDJKQ0Frak5ycG5jMzZMUk5xRVRwMFVxbTAySEE0SDFiYmFhYitWVlZVNG5jNHJYck4xMXg2aXVrWFNQYkoycldkanY3bHlPQnhzM3JtYnJidjJFQkljeE4yM3phV3d1UFlIOWFEKzhmajcrYkZzeFdwZWVXY3gweWFPWjhTUVFVMytiZGkrUTBjQVNMd2tCQUtNSFRHOFNkZlhaOGZlL2ZXMjkrblZrd05KUjBsSlMyZlU4SzhYMzQ4Zk5ZSjloNCt3WmVkdWhnNU1jSStPWnAyclhSUFJvM3Z6N2MwbElpSzFIQzdJSzNOUVhPV2sydTdDMmU0VzNIUk9SZ05ZelFhQ3ZJMUUrSnN3ZFlEQkw0ZlR3ZnI5dTlsOGVKL0hsTnllWFNLWk1YSTh2YnEyenVlQTc5My9DTjk3N3RlOCtkbFN2blhuM1kyZXYrdndBYllkMk1zUHZ2SE5Pa0gweTIyYk9IRDhLTDk5NmtmNGVEYzhxanRuMGxST3BwL2loZmZlcEhkVVQvcjFpZ0hnazNWZnNuamxjcXhlRnZwRTkyUklmQUtQTHJ5SDZNanU3bXRkTGhlSkF3WXh0UDhBRGg0L3lwNmpoMW01WlNQbjhuSnhPQjM4L2dmL2NXM2ZDSkUycmxPSDBZK1dyK0RVNlV6MzY3Ky9YanVGNGpzUFBRQ0EzVjUzc2YyUjR5Y0pEZ3AwYjBSOGVVbnVTNlZuWnJGcS9VYk81eGN3cUg4Y2M2WlA1WGhLR3ArdC9vb1pVeVl4Sm5FWU1kRTllUFNCZS9sMDFaZXNXcmVCL1llVG1EcGhMSDE3eDF5eDcwWEZKYVJsbktaWGp5akNRanpYcXQ0OGVXSlQzbjY5R2dxanNiMTdZVEtaT0o2UzZoRkdBd1A4R1p3UVQzNUJJZVVWbFFUNCs5Vys5OU5abU0xbW9oVkdSVVNhVldtMWs4d2lCemFIRW1oNzQzUkJaWTJMeWhvSEJSVk9vb05OQkZnYi9oelIxaFdYbC9IKzJoV2N6Yzl6dC9sWXJNd2RONFZCZmZyUm1sbTdYNjhZNWsrZHdaSXZWekIrMkFpUDRIZTV5cW9xWG5qdlRRYjFpK2VXQ1ZNOGp1VVZGdkN2SmU4eGVlU1lKcTNaZk9yZUIwaytuYzZ6TDcvQVAzNzVQL2o1K0hMZnJmTVpNM2dZUC95Ly8rRllXZ3JIMGxMNDZNc1Y3bXRXLytzdGlrcEw2bXo3Y3RFSGYzcVI0SURBSnI1emtmYWxVNGZSaGZQbTRIQTRXTHQ1S3dlVGp2SFVOeC9FYXJGUVdWa0Z3SE12L0tQT05aVlZsZmg0KzdpRGFuMXJQYzltNTdCeCswNVMwelB3OS9OajRkdzU5TzlYdTNoK2NFSThSNDZmWU0ybUxZU0hoUkxicXlmK2ZyN2N2K0IyRGlZZFkrM21yU3orWkRuaFlhRWtEaDdFZ0xoKytQdlZMV20rLzBnU0FJbERCcm5iZkgxOENBcTh0bjI0THZMejljVnFyYnNXd21xeEVCdlRpNU9wYVJTVmxCQWMrUFVQeFZ1bVRzSHJrckxwcFdWbG5Nbk9KaTYyenhYWHNZcUl5TlVwclhhU21tOXY3VzVJTTdBNVhLVG0yNGtOTTdmTFFIbzZONXZGNjFaU1Zsbmhib3Z0SHMwZGs2WVQ2T3ZYaWozNzJqZm0zY0g2WGR2NWNQVVgvUGloUnhzOGIvbkd0UlNYbHZMN0gvek1ZM2FhMCtua0Q2KzloTlZpNWJ2M1B0aWtaM3FaemZ6eXNlL3k1TE8vNHZtM1grY1hqMzBYcTVlRkFEOS9BSSsxby9VVk5scjZsMy9pNzF2N3VhK3dwSmg3ZnZwMHZkdk9pSFFVbmZxLzdvc0wwTFBPWlFQZzQrMk50OVhxRHFQZi9kWkRBTHo0MnB2dWF5b3FxL0QxOGFiYVZnMVFaKytxVFR0MnNXbjdUb3hHSTJNU2h6RjUzQmlQaGU0R2c0SGJaOC9rNWJmZjQwUnlLckc5dnA3L1AzUmdBbkd4dmRtMmV5OTdEaDdteXcyYjZCSWVWaWVNT3AxT0RodzVpcStQRC8zN2ZsMGhidHJFOFV5Yk9QNjZ2aWMvZlB4YkRSNGJPakNCazZscDdEdDB4T001WHBkOUR3NG1IUU5na0xaOEVSRnBOZzRYWkJiVnZ6Mkd0RitaUlE3aXV4amIxWlRkZmNuSFdMNXRBNDRMUzV0TVJpT3pSazFnVE1MZ05sVjR4OC9IbDE4OThUMWlvM3Q2ckEyOTNNSVpzeGthbjBDUHJwRWU3YTh2KzVBaktTZjUvUS8rbzk0S3V4ZTNZcmxjdDRndWZPLytoM251dFplWW4zeUNRZjNpcisrTmlIUmduVHFNUW0xaG52eUNRZ0RPNWVUU3UyZTArOWlsbzM4QTFkVTJuRTRuUGo3ZWxKU1dBZFRaODJuWW9BRVVGWmN3YWN3b1FvS0RPSmFjVXU5eng0OGNRVUNBZjUzamZYdkhNSDNTQk1hTlRDVDlkQll4MFQzcVhIc2lOWTN5aWdyR2praDBqenllT3AzSnUwcy91Ym8zZndXUDNITVhVZDA4ZnlqMzZ4MURVR0FBK3c0ZFllTG9rVmpxcVNibmNEallkL2dJZnI0K3hQZHR2TERUdGFxeVZYT3U0UHdOdTM5VCtWcTlDZlR6eDl0aWJkWHBTQ0xTOGVXVmFXcHVSMlJ6dU1ncmN4QVowUFpuRXJtQURmdDNzZjdBYm5lYnI3YzM5MDZiVGErdURVK0RiV21YN3VVWjVCL0ErY0pDS3FzcUFUaVRtME5aUlFYWjUydW5GdWZrNTJIeDhzTFgyOGZqdW00UlhSZzFhQ2doZ1VFTTcxOWJtK05zYmc2ZmJWaURyNDhQVG9lVEZadlhOemg5ZHVyb2NVUjM2MDdmNkY0ZTdiTWV2L0lJNjRJZlBuSDFiMWlrSGV2MFlmUkVhaHBlWGw3VTFOVHcvckxQR0JEWGx3bWpSdFo3YmtWbDdRK3l5c29xenVYa0FsQlZYZTBPc3lIQlFRVDYrM3RVb3IxWVFiZXB2dnV0aHdnT0RNVFh4NGNCOGYzcVBjZGR1R2pJMTRXTGdnSURHVDlxUktQMzM3WjdMejdlM2g2VmIrc1Q0TzlmcDgxb05ESTJjVGlyTjJ4aSs1NTlUQmsvdHM0NSs0OGtVVkpheHBSeFkyN29GTjF6QmVmNTk4cm1DOS9YeTlmcVRYelAzZ3pvMVlkK1BYcGhiRU8vR1JhUmpxRzQ2c29GOXFUOUtxNXl0dmt3Nm5LNVdMVnJLOXVQSG5TM2RRMEo0LzZiYnlXNGlmdHl0cFFyN2VuNTR6OCs2L0g2TnkvOXRkN3ozdnJmUHpNMFBvR2g4Vi92eTI2eFdGaTJkclg3ZFhCQUlFOHN1ci9CWjEwZVJBRVcvL0VGOTlkbmNuUHE5T2UxMy80ZmZqNCtBQlNWbHZERWIzL1I0UDFGT29KT0gwYVBIRDlCNzU0OU9KbDZpanZuM01MS2RSdm8wYjMydDNzWHQzUzVxTEtxZHZydXErOHVkcmU5OXQ0SDdxOHZCc2xMZmUvUlJ4cnRnNjNheHI4L1dJSy9yeCtCOVlUQVN4VVdGWFBxZENZeDBUMElEUTUydDRjR0IzbE1uVDJYazB0UVlBQytGMzZnWGJSdDkxNThmWHl1ZVRwdjRwQkI3Tmk3bngxNzl6TjA0QUNDZzc1K3Z4V1ZsV3pjdGhNZmIyOUdKM2F1alprcnFxdlluM3lNL2NuSDZCSVN5cXhSRStnYjFWT2pwU0xTYktydEdoWHRxTnI2bjYzVDZlVFRiUnZZbjN6TTNkWXZxaWQzVDcybHpuS2x0dUR5UFQyYlMzaHdDS3YrK2FhN2F2Q1ZpbGhlTGl3NG1QLzQ1aE9FQkg2OWpaKzN4Y292SDY4dFd1VHY2OGN2SDMrYXlQQUl6QmQrbWUvbjQ4dC9mUE9KT3JQd1JEcVNUaDFHOC9JTE9KdWR3NjB6cG5FeTlSUXhQWHZ3L1VjZm9iQ29kdXVWaTFWMVgzM3ZBd3dHQTkwanU3cjNHWDEvMldlWVRFWVczVGIzaXM5b0xGd0NyTm0zbGVwcUczZk1udFhvRHpaMzRhTEJneG84eCtWeThlL0ZTNGlKanVLK08yOXY5UGxYdzJReU1YM3lCRDcrWWhWZnJGbkhmWGZPZDY4UFdibHVBNVZWVmR4Njg3UUdONFJ1TGo0V0t6RlhxSXpYVWlxcnF5bXJyS0Q4d3ZRZmdOekNBdDcrY2psRFl1T1lQMkVxWGlvOElDTE5RTnUzZEZ4dCtjL1c3bkR3MGFhdk9KcWU2bTRiR05PWGhWTnV4bVJzMjZPNU40TEJZTGltZGJHKzNqNU1IK001RU9EajdjMmt4RkZBYmVHamkxOWZaUEh5cW5PTlNFZlRxVDhsNzlwM2dKNVIzVDBDNDZWaE1DeTBkc3VVbno3NW1FZTd6V1lqSStzTWNYMTY0M1E2citvM1l6djNIZUJrYWhxTGJwdUwxV3JoYkU0T3UvWWZJQzYyVDZQYnVUaWRUZzRtMVJZdXV0SjZ6SUtpSXB4T0oxM0M2OTlndXFLeWtnM2JkdFI3ekdBd01HWGNtQ3YyWTBCY1A1Sk9KSE1pSlpYTk8zWXhlZHdZZGg4NHlMR1RLZlR1R2Qzb0ZPRG1FQmthempkbjMzSERuOU5VaGFVbG5NaEtaOWV4STV3dnJwMjJmU2oxSkFVbHhkdzNmUTcrUG5VcklvdUlpTFJsTlhZNzc2OWJTY3FaMCs2MnhMZ0IzRGIrSmkxSEVaRm0wYW5ENkxHVUZHYmROUG1LNTZ4ZXY0bHFtODFqSGVqaDR5ZXgyKzBjUFpuTTNKblRzZFFUUnNzckt2SHpyWjBpZXk0bmw0S2lJZ2JHeCtIajdjM3BNMmQ1KzZPUHVlL08rV1NlT1llZnJ5K3pwOTBFMUJZaXFxbXBJUzYyYnRnOG5wSktlVVVsNDBZbVhuRTladGJaMnVyQXZYclVMWDRFdGRPTnQremNYZSt4cG9SUmdIa3pwcE9UbDhlbUhic29xNmhnLytFa0F2ejl1WDMyekVhdjdZaENBZ0labXpDRTBmMEhjeURsT0N0MmJNWm1yeUVyTDRmMzFxN2drZG0zYTRSVVJFVGFqU3FialhmWGZFNUd6dGRGZlNZTUdzYk1VUk8wQkVWRW1rMm4vblE4T0tFL0ErTDZrWjZaMWVBNTNicDI0YlBWWDlHdlR3d0ovZnJpY0RqWXZuc3YzdDVXcXFxcTY3Mm1wcWFHRjE1N2d4RkRCek5qOGtUMkgwbGkzNkVqREl5UFk4aUEvZ0I4dHZvcjNsNnlqRy9jZFFlamhnMXhqNjZ1MzdLZHZQeDhIcnA3SVpGZElqenV1Lzl3N1JUZDRWZVlvZ3R3TXUwVUFMNiszdlVlRHdzSjRUc1BQM0RGZXpURzI5dkt2WGZjeHV2dmY4aStRMGN3bVV6Y2U4YzgvSHc3OXdpZzBXQWdzVjhDVWVGZGVQdXJ6eWtwTHlNckw0ZFB0NjVuNGVRWnJkMDlFUkdSUnBWVlZ2RFdsOHZKdnFScS9mVEVNVXdlT2xKQlZFU2FWZnZiWmJrWnpaZzg4WW9qakJXVmxSdytkaHlBbFd0cjEwTnUyYldINHRKU3hpUU9kNS9uY3JsWXNXWTl4U1dsQUNTbnBXTzMyK2tTRmxidmZZY002TStzcVZQSXk4L242TWxrakVZait3NGZZZXV1UGR3K2V5Wm1zNWtQUC8yYzhvcXZONUl1dUZDNHFIZlBhRUtEZytxOUwwQjVSUVVwcDlJQldMdHBxM3VSZlhPejJ4M3NQNXhFZGJVTnFOM1NaZVAyWFpTVmw5K1E1N1UzWFVQQ2VPRG1XN0dZYXdzN0hFbzk2VEhOU1VSRXBDM0tMeW5pbFMrV2VnVFJXOGRPWm9xQ3FJamNBSjA2akRhMDFyT29wQVNBVjk1NW4vekNRZ2IxandOZ3k2NDliTm01bTVGREI5TWwvT3VnNlhRNjJYZjRDTm01dGR1OUpKMU14bXcyMGI5dmJJUFBIalZzQ0EvZHZaQ1JRNGNBY0RyckRKdDM3aVlrT0lqNXQ4eWdwS3lNcFordnhIbGhRK245aHk5czU5TElxT2lXblh0d09CeU1IRHFFMDJmT3NucjlwcVo4SzY3SzhlUlUvdlgydSt6WXU1L3VrVjE1Y05FQ2VuU0w1RVJLS3Y5NDR4MDJiZC9wcmp6Y21VV0doak5uN0NUMzYxVzd0K0s4UWI4Y0VCRVJ1VjVaZVRtODhzVlNDa3RyUHdjWmpVWVdUTDZaTVFtRFc3bG5JdEpSZGVwcHV2VnhPcDJzM2J3VmdPREFRQmJPbTRPWGx4YzV1WGtzL25RNVlhRWhUSnMwZ2JTTXIwZTV5c3ByUnpEOS9Qd29LU3NqT2UwVS9mdkZZclhXVnBTOXVNaS9wcVlHcjB0S29FZDM3K2IrK214Mkx0MjZkc0ZnTU5DM2R3eGpSeVN5WSs4KzloNDZRdUxnZ1J4TU9vYWY3NVVMRjJXZHkyYlB3VVAwNmhIRkxkT21BQzcySER4RVFWRVIweWVOcDJ0RVJJUFhOcWFtcG9ha0U4bnMzSGVBdlB6ODJncHZreVl3ZHNSd0RBWUREOTI5a0YzN0Q3SnArMDQyN2RqRnRqMzdHQkRYbDBIOSt4TVRIWFZWUlo0NmttRjkrN1BsOEg3T0Z4ZVNXMWhBU3RacDR1clpkMHhFUktRMUpXZGxzSGo5S21yc2RnQXNaaS91bVhZTGZhTjZ0bkxQUktRalV4aTlqTkZvWk1xNE1SeElPc2JDdWJNeG1VeWtwR2Z3OFJlcjhES2J1UHUydVhpWnpYaGRuSDU1OUJnRmhVVVlEQVlpUWtQWnRtY3ZUcWZUWXdUejRuNmdYMjdjeklDNGZoN0J6T1Z5a1p4MmlvS2lJbzhxdEZNbmpDVW9NSUNSUXdkejdHUUtGWldWakI4MW9zRlFWMUJVekVmTFYyQXdHSmcxZFFvQXQweTdDVDgvUHpidjJNVXI3eXdtNU1MMDNyS0tjajcvY20zdHZReGY5OFBwZE9KME9yRTdIUFNOaVdGUS96aE9aV1p4N0dReXg1SlRzZGxzbU0xbVJnOGZ5b1RSbzl3Rm1xQzI4TkdZeEdFTUdkQ2ZIWHYzcytmZ0lRNGRQYzZobzhmeHRscnAzVE9hWVlNR0VCdlR1WUtZMFdCZ2RNSWdWdXpZRE1EUmpGU0ZVUkVSYVZNT3BCem5reTNyM0xOMy9MeDllR0RHWEtMQ3U3Unl6MFNrbzFNWXJVZDgzMWppTDB5eFBYVDBHSit0WG9PL255LzNMN2pESGVoNmRJOGtPQ2lRVmVzMkFqQnk2R0NzVmd0REV2cGpOQmlJaWY2Nmt1M1FRUU00bXB6Qy9zTko3aUpFbDR1TjZjV29ZVVBjcjAwbWsvdjF2Z3RUZEljUGFuakxsS1RqSnlnckwyZldUWk05cGhCUEdqT0t3UW54SERoeWxQVE1MT3gyT3paYkRZZVBuOERoY0RSNHY1RkRoM0FpSlkyUFY2d0NJRERBbi9FakUwa2NNZ2hmSDU4R3IvUHg5bWJxaEhGTUdEMlN3MGVQY3lEcEtPZHlja25QekdMNjVBa05YdGVSeGZlSVlRVzFZZlQ0NlZPNFFPdHVSRVNrMWJtQUxZZjM4ZFdlN2U2MmtJQkFIcHA1RzZHQkRkZW5FQkZwTGdxampZanBHVTJQYnBIY01lY1dnZ0lEM08wV0x5K2VmUGdibEphVll6UWFDZkQzQTJyM0pwMHlmcXpIUGF3V0N3L2Z2WkNpa3BJTEJYOHVYVGRvd05mSHgzMzk1UXFLaWtqUHpLSjN6MmgzRUs3UCtGRWpzRmdzakJvK3RNNng0TUJBYnJxc1Q1ZTZ1QzdWM2FOTE5uUXVMaTBsSWp5TTJGNDlyMnFUWjR1WEZ5T0dEbWJFME1HY0x5akFibmNRSEJqWTVPczdrcENBUUh5OXZhbW9xcUtpdW9vcVd6VStGbXRyZDB0RVJEcXhHcnVkejNkc1luL3lNWGRidDdBSXZqRmpydmJHRnBFV1kzRGRxSEtyTjlDQnM3Ylc3b0swc21IZExhM2RoYXZ5OTA4V2sxT1lEOEIzYjcrWExpR2hyZHdqRVdsdld1TGZ2b3JLU2paczNVRnM3MTdFWDdMZmRVRmhFUUVCL25pWjIrYnZzUGNmVHFKWGp5aENRNEtiZkkzTlpxT29wTlJqTnRGRkxwZUxuZnNPa0JEWGw2Q0FnSHF1Ym40dCtlOWFYbEVCaTlldkpxK293TjBXMnoyYWU2Yk54bnBKYlFzUmtlWmtxR2RrcTIzK3F5TFN3ZmhZdng0SkxhK3ViTVdlaUlqVVdyMStFNlhsWmN5YmVUTldTMjBReXNzdllOL2hJN1VGOHk2RVVZZkR3YnRMUDhGb01qSjN4blI2OVlocThKN1ZOaHNuVTA5ZFY3L0NRMFBvMXJWMnJXSmxWUlVGaFVWMXpvbnFGdW4rT3V2c09WYXNYWS9MNVNLNmV6Y1Nod3hpUUZ5L0syN2RCbkF3NlJpck4yemlydHR1OVFqZUFDbW5NbGl6YVF0K3ZqNE1UdWgvWGUrbkxYRUJCNUtQOC9tT2plNUNSUUNKL1JLWU4zNEtKdU9WdjJjaUlzMU5ZVlJFUktTVHNkWFVjQ0RwS09HaEllNGdDbkErdjNha0xPS1NmYkpOSmhPMzNUS0RUMVoreWR0TFBtYnNpRVNtVGhoYmI5Z3JLeXZuMDFWZlhsZmZSZzhmNmc2amFSbW5XYlppZFoxemZ2NzBrNWpOdGMvdjBiMGIzMy8wbXh3K2Rwd0RSNDd5NmFxdldMdDVHOU1tam1QSWdJUjZuK0Z5dWRoOThCQ2hJY0hFOWVsZDUvak9mZnN4bTAzNGVIdHo2blJtdmZmbzNUUDZXdDlpcXlnb0tlYnpIWnM4OXJ6Mk1wdVpOKzRtaHZXTmI4V2VpVWhucGpBcUlpTFN5U1FkUDBsTlRRMGpobmp1SDVtZG13ZEFaRmZQcmNCNjlZamkwUWZ1WWVubks5bXhkeDg5bzdvUkY5dndWbU1QTFZwQWRGVDNxKzdYczM5NW9kNzJSKzY1Q3g4Zkg1Sk9uR1RqdGgxMWp2djcrVEp1WkNMalJpYVNuSGFLbmZzT0VCelVjSjJDWThrcEZCUVdjZnZzbVhYcUladytjNWIwekN3QUZuK3l2TUY3L1BLSFR6ZmxMYlU2dThQQjVzUDcySHhvTC9aTENoZDJDUW5sN3B0dUlTSTRwQlY3SnlLZG5jS29pSWhJSjdQMzBHRjh2TDBaMUQvT28vMU1kZzdlM2xiM2xtU1g4dlh4NGY0RnQ1TnlLdjJLUVJTZ3VMUU0zNExDWnV0dlVHQWcvbjYrSHRYY1gzanREWXBMU3V1Y08zSE1LQjVZZUVlRDkzSzVYR3phc1l2SUxoRU1qSzk5Lzh0V3JDWThMSlNKbzBmeTFjYmE2dWRqUnd4bjVDVlY3cUYycEhiRm12WDB1R1NmOExiSzduQndLUFVFbXc3dG82QzAyTjF1TkJnWU8yQUkweFBIdHRrMXdDTFNlZWlua0lpSVNDZHpjUVQwdVJkZXF2ZDRReU9VOWZuT1F3OFFGdW81dXZiSnlycFRhNXZicExHanNWVjdGblg2OGtLUXZGUkJVWkZIdU41L09JbnorUVU4dEdnQkJvT0J0SXhNa2s2Y1pFemlNUFlkVHVKY1RpNlJYU0xZZHppSkVVTUhFeEpVVzhtK3BLeU1qZHQyNG0yMU1uL1dqQnY3NXE1RGxhMmEzY2VUMkg3MElHV1ZGUjdIZW5YdHh0eHhVK2dhVXJkb2s0aElhMUFZRlJFUjZXUW1qaGxWcHkwbkw0L2t0SFQ2OWVsTjE0andKdC9MeDhlN1R0dmNHZE05N25FbU81dnMzTHc2MDRMM0hqcE10eTVkNkI3WkZZRFgzdnVneWM4ZE5uQkFuYll2TjI2bXVLVEUvZnBzZGc1dmZyaVVNWW5EbURaeFBCV1ZsYXpmdXAyQjhYRkVSM1hINVhLeGR2TVdmSDE4R0RLZ1AyOStzSlRZWGoxWk1HOE9yNzZ6bUNXZnJlQ2h1eGRndHp0NDcrTlBxYXF1NXA3YjUxMXhxN1hXNEhBNk9IWHVETWN5MGppWWRoSmJUWTNIY1Q5dkgyYU5tc0RRdnZIYTUxcEUyaFNGVVJFUmtVNm12cjJuUC85cUxRQlR4b3lXVW9nQUFDQUFTVVJCVkkwaHNrdEVuZU5YSXl3azJGMkVDR3JYYUI0NGNwUzVNNlo3bkhmZ3lGSDh4L2k1ei8zNTAwOWlOTmFOUzgrLy9GcVRuNTJSZVFhbzNTZDd5Zkl2TUJvTTdtbkYyYmw1VkZaVmNTdzVoV04vVFhIdnN6MXY1czFVVmxYajUrdkx2Rmt6c0hoNWNkZHR0L0xtQngveHprZkxxS3F1cHJTc25JVno1N1Nad2tXVnRtclN6bVp5TkNPTms1a1pWTmZVM2ZvbjJEK0FDWU9HazlndlFWTnlSYVJOMGs4bUVSR1JCamljRGtvcktpaXRLTWZ1ZERSK3dRMTFmUUh4U2x3dUZ5bW4wdkh4OXI2cVVkRUdHUXdrblRqcGZubStvTFpLNzZWdEYrWGxGM2kwZHcwUEp6ek1jeS9taHhZdHdOZkhoNlNUeVd6YXZoTmJqWTNuWG5qVjQ1eUxCWVZLeXNwSVRjOWc5ZnBOVkZaVmMvZjh1ZlM0c0JWTVRIUVA3cDQvRHo4L0g1d09KMjkvdEl6dVhic3dkR0J0MWQzSEg3emZYYVUzUERTRUFmSDkySGZvQ0FCalJneW5YNStZNi9tdVhEV0gwMGwxalkzU2luSnlDdk5yLzFkUSsvL0Y1V1VOWGhjWkdzNmtJWWtNN0JXTDBXaHN3UjZMaUZ3ZGhWRVJFWkZMRkplWGNqZ3RoYU1acVp6Snk4SFYyaDI2NE01Wmo5NndlNTg2blVsWmVRVVJZV0hzTzV6VTZQbCt2ajcwN3h2YjRIRUQxTHNsUzMxdEoxSlNPWkdTNm41OTAvaXhUTHdzaklZRUIrUHY1NHVmcnk4QVpwT0ptVk1tQWJCeHgwNGNEcWZIK1I5OCtqbG1rNGw3NzdqTlkxOVVvOUhvRHBUTHYxd0R3SzAzVDNNZnZ4aEV6K1hrc25yOVJyTE9aUlBaSllMcWFoczc5KzRuSXpPTENhTkdFdCszVDdPR3ZPemNUUDZ3YVNOMmh3T1gwNFhUNWNMcGNycEhicHNpUENpWWhGNTlTT2paaDZpSXJwcU9LeUx0UXJzTW8wWURPTnZLcHdOcGNmWE00QklSdVc0VjFWVnNQTENIWGNjUDQ3aUtFTkFSSEV3NkJrQmVmajRyMTY1djlQeHVYYnZVRzBaZEY2Szd3V2p3MlBwazNaWnRiTnU5dDg1MktNLys1UVVtamhsVjc3VGhLekVhVFl4T0hJYkw1V0xONXExRVhCSmVqVVlqVHFlVCt4Y3RJT3JDaU9qbFRwODV5OEdrWTB3ZU44WmpGRFk3TjQrdHUvWndMRGtGbzlISWhORWptVEp1RERWMk8yczNiV1gva1NTV2ZyRVNQMTlmQnNiM1k4U1F3WFdLTjEyTGd5ZTJVVjVaZVZYWEdBMEdmS3pleEVSMloyVGNRUHBFUlN1QWlraTcweTdEcU5Wc29MSkdhYlN6c3ByMXo2MklOSzlUNTg3d3dmcFZWRlJYZWJTYlRTWUNmUDN3OS9iQlpESzFVdTl1ckxMeWNvNGxweEFjRkVoWVNBaVZWVlY4ODk1RjlaNmJrWFdHdDVkODNPQWVvaGRIS00wdDlMMDZYMUNJMCtta1c1ZXYxNmZHeHZRa09TMmRncUxpZXNPb3JhYUd6NzljUTJTWENDYU9IdWx1LzJ6MUdnNGRQWGJoSHIyWU1YbWlPNmhhTFJibTNEeVZ4Q0dEMkxoOUo4bHBwOWkxL3lCREJpUTB5L3NJRGdpanZLS2s4Uk12NFhTNUtLK3FKQ2s5bGFUMFZJTDgvT2tWMlozZWtWSEVSOGZnNytQYkxIMFRFYm1SMm1VWURmSTJVbG5UMm10M3BMVUVlV3Y5aTRnMG43MG5qN0o4KzBiM2xFaWowY2l3dnYwWjNMc3Z2YnAyYjdGZzFaZ0RaK3NXcUdrT08vYnV4K2wwTW1yWVVFS0RnL25nMCtXY1BuT0dubEZSSHVlNVhDN1diOTJPMld4bTNJamg5ZDZyMmxZTndDdnZMSzczZUgxYnhtelp1WnN0TzNkN3ROMDhlUUpqUnlTNlh6ZFV3T2owbWJNQTlJcit1cTlkSXlJb0s2OWd5NjdkREl6djV6R2QxdWwwc216RktncUtpaGszTXBIdGUvWlJYRkpLWVhFeGs4YU9vcXE2aXBqb2FLSzdkNlBHYnVkY1RtNmRaMDRlTzVyQkNmR1VsWlZmZDZHbmkwWU51NWt4RldtVVYxZmhjdFpPejNXNmFxYzdPMTFPS3FxcktDd3RvYUMwbU1MU1VoejFyRjh1TGkvalVPcEpEcVdleEdnd0VOczltcUd4OGZUdjFSdUwyYXRaK2lraTB0emFaUmlOOERkUlVPSEU1dERvYUdkak1Sbm80dDgyUGhpS1NQdDNORDJWVDdkK1BTMjFYMVJQNW82YlFraEFZQ3YycXVXVWxaZXo5K0JoZkgxOFNCd3lDQyt6bVI3ZHU3Rml6UWErZGYvZEhoVllkK3pkVDliWmMweWZOSUVBZi84RzdsZTdyK1Z0czI3R1pESng5R1FLSjFKU3VXUE9MQUNPbmt3aDVWUTZzNmZkaEpkWDNZOGdObHNORm91WE8rUzVMdnd6Ly9EZEMvSHg5bllYTUxyb1JFb3FScU9SMkpoZUh2Y1pPMkk0eTFhc1p2dWVmVXk0WlBRVElQMTBGZ0RiOSt6RDIyb2xPQ2lROE5CUWVrWkYwVE1xcWtsN3JQcjUrdkxEeDcvVjZIbE5aUVNHOWUzZnBITmRMaGNsRmVVVWxCWno5bnd1NmRsbnljZzVSOVdGWHdSQTdhaHA4cG5USko4NWpjWHN4WUNZV0NZTUdxYjlSVVdreldtWFlkUmtnT2hnRTZuNTl0YnVpclN3NkdDVDFveUtTTFBJTGpqUDBzMXIzSy9IRHh6S3pGRVRNQm82encrWk5adTJVR08zTTIzU0JIZnduRE45S3ErLy95SExWcXptcm5sek1CZ01uRWhOWTkyV2JjUkU5MkJNNHJBRzcxZFlWSXlYMmV5ZXZwcVhYOENKbEZRR3hzY0J0ZFZzWDNyekhjNmN5K2JXR1Y4WERzcklPc09tN1R1eDJ4MDhjdTlkN25hN3ZmYmYrWWp3TUt3V2k3dUEwY1ZublRxZFNiOCt2ZkgxOGZIb3g0QzRmbXpkdFlkTk8zYlJ1MmUwZXg5VG85SEl3dHR1eGRmYm01Q2dJTHk5cmZXK2ozNTllak55Nk9CNmozM3gxYnBXWFZOc01CZ0k4dk1ueU0rZjNwRlJUQmcwSEtmTFJXNWhQdW5aWnpsMk9vMzBjMmZjaGJkczlob09wQnpuUU1weDRxSjdNWG5JQ0hwMjZkWnEvUmNSdVZTN0RLTUFBVllqc1dGbU1vc2NHaUh0QkN3bUE5SEJKZ0tzbXFJckl0ZlBCWHkyYlFNMUY4TE9zTDd4ekJvOXNWTVZnRWxKeitESThaTjBqUWhueEpCQjd2WXU0V0hjZXZOVVBsMzFGWXVYZlVaOHYxaFdyZHRJV0dnSUMrYk92bUlWMlhPNXVRUUZOanlxN09mcnkyMHpiK2JEejc0Z3dOK1BxRzZSYk5tMWg4d3paN0ZhTFF6cUgwOTF0UTJyMVFKQWVVVUZCb01CcThWUzUxNGJ0dTNBNVhMVk8yWFlZREF3ZS9wVTN2cHdLUjk4K2prUDM3MlFrT0FnQUdKNzlXejBleE1VRUZCbnRQVWlMeTh2SE5YVjlSNXJMVWFEZ2NqUWNDSkR3eGs3WUFnbDVXVWNQcFhNb2JSa3p1WG51Yzg3bVpuQnljd01lblh0enF4UjQra1IwYlVWZXkwaTBvN0RLTlFHMHZndVJ2TEtIQlJYT2FtMnUxUmx0d014R21xTEZRVjVHNG53TjJIcVRKOFNSZVNHU2pxVlFsWmVEZ0NoZ1VIY05uNXFwd3FpcFdYbExGKzlCcVBSeU53WjArc0V6TUVKL2FtcXFtYjFoazJrWnB3bU9DaVFCKys2RXg5djd3YnY2WFE2U2MvTUlqNjJ6eFdmSFJmYmgxdW0zY1NxZFJ1QTJzcTg4MitaUVVLL3Zwak5uaDlMQ29xS0NBb0lxSE9QRTZtcEpKMDRTVnhzbndhTEtVVjM3OGJFTWFQWXZHTVgvMTY4aEh0dW4rY2VJWFhmdjdDSTAyZk9rbm4yTEw0K1BreWZOT0dLZlc4dkF2MzhtVEJvT0JNR0RTZTc0RHliRCsvanlLa1VYQmZtUFdma25PWGx6ejlpV045NFpvd1lSNEN2WHl2M1dFUTZxM1lkUnFGMnltNWtnSW5JQUswakZCR1JwdGx5ZUovNzYrbkR4N1NaSWtVdG9jWnVaOGxuWDFCZVVjR015UlBwMXJXTHgvR3E2bW9PSEVsaXg5NzlBSGhiclJRVmw3RDh5elZNR2pPNlRxQzc2R1RhS2FxcXF1blR3TWlqdytIZzFPbE1qcWVrTW1QS0pQejlmRm0rZWcwRlJVWGs1UmZRUGJLVXNCRFBiVkl5ejV3aklqeTB6cjNTTWs3ajQrM043R2xUM0cwWGc5YWxwb3diUTNGSktjbHBwMnJmUjBrSmg0OGU1MHgyRG1mT1pWTlpWVnM5MldnME1tSFVpQ3Q4MTlxdnlOQnc3cG95ayttSlk5aDI1QUQ3a285aGQ5UVdRRHFRY29LajZXbE1HVGFTQ1FPSE5ldmVxU0lpVGRIdXc2aUlpTWpWS0NvcjVleUZxWXQrM2o0TTdOMjNsWHZVc2o3ODlIUE81dVF3WkVBQ1l5NU1jYlhiSGFSbG5DYnB4RWxPcEtaaHQ5dUo3QkxCL0Z0bTFrNmwzYm1ibmZzT2tKeVdUcmV1WFJnUTE0KzRQcjNkZTJ3Nm5VNDI3OWlGMVdMeEdCbTExZFFBOFBFWHEwZzVsWTZ0cGdhVHljU015WlBvM3plV3FNaXVyTm0wbGUxNzlyRnQ5MTVDZ29PSTd0Nk4zajE3RWhFV1NrRlJFWWxEQmxKVlhZM0Z5NHZ6K1FVQVRKODBnYUVEQjJBeW1UaDk1aXcrVnF1N3NxNjMxWE5LNzIyemJpYS9vSkRRa0dDeWMvUFl1SDBuSnBPSkh0MGk2UlhkZzU1UjNlblJMZEpqVkRZN041ZHR1L2ZXKy8ycnJLckMwQTdYRlljR0JERjMzQlFtRFVsazllN3RIRG1WRE5TdUtmMXF6M2FPWjZTeFlQSU1RZ09EV3Jtbkl0S1pLSXlLaUVpbmNpSXozZjExWEhTdlRsV3dDQ0FzSkJpTGx4ZHpaMHpqekxsc3R1emFUZnJwTFBmNjJkaGVQUm1WT0l5K2w2eVpuRFp4UENPSERtSExydDBjT25xTXRadHpXYnQ1SzZFaHdYenIzcnV4MWRSUVVsckd5R0ZEUEVMZDZhd3pBS1NjU3FkZm45NGt4UFdsVDYrZVdMeHF0eG9KOFBmbmpqbXptREorREFlVGpuRThKWlVqeDA4eVlzaGdqcDVNeG1Bd2tCRFhqNCtXcnlBOXM3WUtia3gwRDN4OWZPZ1o1VU5sVlJWdmZialUvVHd2czVtNGVxWUpYd3pOa1YwaWVHRGhIZlRvMWcyenVlSFI4S3h6MldTZHkyN3crS1dGbE5xYklMOEFGdDAwa3pFSmcvaGl4MmF5Qzg0RGtKbVh3OTgvWGN3dG95Y3lNbjVncDVxMkxpS3RSMkZVUkVRNmxmemlJdmZYVWVHZHI0RExqQ21UTUJnTUdJMUd1a2FFVTFwV1RuQlFFQVBqK3pFNG9UOUJnWFhYYUFJRUJ2Z3paL3BVYmhvL2xnTkhqbkxrK0FsbVRaMkMxV3JCYXJWdzEyMXppSXlJcVBPc3ZQeDhoZzRjNExGTnpPVkNnNE9aT21FY1V5ZU1vOXBtdzJxeDBEVWlnZ0IvUDRJQ0FwZ3lmaXlEQzR2dzhqTFRyM2VNK3pvZmIyL20zRHdWaDkyQjBXU2lUODlvZDZHaWhzUkU5N2ppOGFqSVNCTGkraksyZ2IxVVAxNnhDcHV0NW9yM2FBOTZkZTNPRTdjdFl0dVJBNnpkdHdPSDAwbU4zYzd5YlJzNGNmb1U4eWRNSTZBZGgyNFJhUjhNcnZvV1dZaElzM3A5NVRMU3MydW5rRDB5KzNaNlIwWTFjb1dJM0NpTDE2M2thRVlhQVBkT20wMUNyeXNYM0drckRweTEzWkQ3T3AxT3JSVnNBNFoxcjFzeHVLVmtGNXhuNmFZMTVCVG11OXQ4cmQ3Y052NG1Cc1RFdGxxL1JLUmpNZFN6eGtILytvaUlTS2RTVVYzbC90cmJVdjgrazUySmdxaEVob2J6K0x5N21EQm91SHQ2YmtWMUZZdlhyK0xqeld1cHJtbi9JOEVpMGpicFh5QVJFZW04dERCT0JBQ3p5Y1NzVWVONWVQYnRCUGw5UFZYN1FNcHhYdnJzQTNmUkx4R1I1cVF3S2lJaUlpSUE5STZNNHFuYjcyRm9iTHk3cmFDa21GYysvNGl0Ui9iWHU0V09pTWkxVWhnVkVSRVJFVGR2aTRVRmsyOW00WlFaV0M5VVBuWTRuYXpldlkyM3YxcE9XV1ZGSy9kUVJEb0toVkVSRVJFUnFXTkluemllbkg4UFBTSytyanFkY2lhVHYzK3ltT1NzakZic21ZaDBGQXFqSWlJaUlsS3ZrSUJBdmpYblRpWVBHZUZlWWwxZVZjbmJYMzNPc2kzcnFMeWtJSmlJeU5WU0dCVVJFUkdSQnBtTVJtNGVNWmFIYnBsUGdLK2Z1MzEvOGpIKzl2RjdIRDZWakZhU2lzaTFVQmdWRVJFUmtVYjE2ZGFEcCtiZnc4Q1l2dTYyOHFwS2xtejRramRXZmtKV1hrNHI5azVFMmlPRlVSRVJFUkZwRWw5dmIrNmVPb3Y3Yjc2VlFEOS9kL3VwN0RPOC9QbEhMRjYza3ZQRmhhM1lReWt1TGVWa3hxblc3b1pJazVoYnV3TWlJaUxTT0tNQm5Kb0wyU0VaMitGK3QvSFJNY1JFZG1mdHZwM3NPbjRFcDlNSndOR01OSTVscE5HM1J5OUc5eDlFdng2OU1CcmEzaHQwT0IzWWJEVlUxOWlvdHRtb3JLNmlzcXFLOHNwSyt2U0lKalFvbUdxYmpkeUMvT3Q2VG5Sa04vZlhwOCtkWmZtR05TUU9HTVM0b1lsMXpyMTRmTkV0YzRrSUNhMXozT2wwOHNjM1htYjBvS0ZNSFQydXdXZHUyYitidjczN0Jxdi85ZFoxOVYya0pTaU1pb2lJdEFOV3M0SEtHcVhSanNocWJudGhyU21zWGhibWpKbkUySVFock4yM2s4T25rZ0Z3QWNsWkdTUm5aUkRzSDBCaXZ3VGlvMk9JREEzSDBFTEJ0S3lpbk8vKzdoa2NUZ2NPcHhPN3c0N2Q3c0J1dDJPejE5VFpMOVZnTUdDMVdQQ3hldlA0b3Z1WU9tb2NKOUpUK2VuLysvMTE5ZVBTUVBqcXg0czVmZllzRDh5OUE0ZlQ4Zld6TVdBMEdubmxvL2ZKTHk0a05Dakk0emlBeVdqQ1lEQVFIaHpDYzYrOXhPbHpaM2xvL29McjZwdElXNkF3S2lKTjRuQTZ5UzB0b3FpeW5HcTdIYWZMMmRwZGtoWmtOQml4bXMwRSsvalJKU0FZazFHclBGcGFrTGVSeWhwSDR5ZEt1eFBrM2I3L1BvVUdCbkhYVFRPWk9IZzQ2dy9zNWtSbXVqdnNGWldWc203L0x0YnQzNFcvank5OW8zclNMNm9uM2NMQ0NRa0l1bUUvUy94OS9YaDA0YjBZREdBMm0vRXltL0V5ZTJFeG04a3ZMdUxYLzNpZXQvLzN6MWd0VnF3V0MxYUxwVTVRSGhLWFVHZDBzYXlpZ2dVL2ZJTEZmM3lCa01BZ0FHWTkvaUN2L3VZUEhxT2dsOXV3ZXdjN0R4MEFZTkZQbnZJNDV1Zmp5OVAzUDhTdUl3Y0JtUE9kUitwY2YvRjUzN3J6YmtLRGd2blhrdmV3ZUhseDc1emJydjZiSTlLR0tJeUtTS05LcXlySktNakY1ckMzZGxla2xUaGRUaXByYkZUVzJNZ3ZMNlZYYUJjQ3ZIMWF1MXVkU29TL2lZSUtKemFIUmtjN0VvdkpRQmQvVTJ0M28xbDBDNHZndnVsektDb3JaYytKSlBhZVBFcDVWYVg3ZUZsbEJRZFNqbk1nNVRoUVc2VTNMRENZaU9CUXdnS0Rha09obHdXcmx4Y1dzeGNXTHk4aVE4UHh1OHFmTlpuWjUvajJNejlyOUx4di9OZVBybmg4OWIvZXd1NXdrRi8wOVJyWWlzcmE5NU5Ya0krdHBzYmRmcjZvQUl1WGw4ZjFYY1BDQVVqSnpPRDV0MS9uUDcvOUpNTVRCdkxFYjMvQkhkTm5zV2pXclFDY09wUEpELy92ZjdoOTJreStjL2NEL083bEZ3bnc4K2U3OXo2SXNaNndmc2YwV1hRSkRXZDR3Z0NnTmd6WDUvSjJQeDlmUG43K24xZDh6eUl0emVDNmZKNkNpRFM3MTFjdUl6MzdMQUNQekw2ZDNwRlJyZHlqcGl1dHFpUTU3MnhyZDBQYW9INFIzZHRsSUczWGZ4K3JuYVRtNjVkQ0hVbHNtSmtBYS9zZUdXMkkzZUhnWkdZNko3TFNTYzQ2VFZsbHhWWGZ3OS9IbHgvZDlTQm1VOU1EdTlQcHBMaXN0TUhqWjNKeitQRWZuMlh4SDErNDRuMUNBb09hSEd6cnMvcGZiMUZqdC9QUUwzN016UEdUZUhqK1FnRDJKQjNtMWFXTCtldC9Qb1BWeThMSmpGTXMrWElGLy9ISTQzaVp6UlNYbGZLTHYvMlJwKzk3bVBpWVB1NzdGWldXa0gwK2ovNjlZejJlazVsOXp1UDF4ajA3ZUh2NU1sNzl6Ujg4Mm8xR0ExRmRJcS9wdllnMEIwTTk4L1ExTWlvaURYSTRuV1FVNUxaMk42U055aWpJSlNFeVdsTjJXMUNBMVVoc21Kbk1Jb2RHU05zNWk4bEFkTENwd3daUkFMUEp4SUNZV0FiRXhPSnl1VGhYY0o2VG1lbGs1ZVdRVzFSQTBSVUM0MFZsbFJXVVZWWVE3Qi9RNU9jYWpVYjNGTnJMMTE0Q2xKU1ZBUkRvNzEvbkdOU3V6N3pjeGVtNlRabW1lMm1BOVRLYitkM1RQNkYzajJobVBlNDUwbm43OXg3emVNYVdmYnM5WG4vdjk3LzJtQ2E4ZU9WeWxtOVl3eE9MSG1EZVRkUGQ3WmRQRDc3WXJ5dE5HeFpwS3hSR1JhUkJ1YVZGbXBvckRiSTU3T1NXRnRFdHFHN1ZSN2x4QXF4RzRyc1l5U3R6VUZ6bHBOcnVVcFhkZHNKb3FDMVdGT1J0Sk1MZmhLbDkxaTI2SmdhRGdlNWhFWFFQaTNDMzJXcHF5Q3N1Sksrb2dPTHlNbXcxRjZyYjF0UzR2KzdkTGVxcWd1aWxHaHZWckc5dEpzQ0tsLzVkYnlDOVZyMTdSTHUvZnZtWjN6Y3BKTmJYOTI4dnVJZnl5Z3BlZlA5TlVyTXllUHEraDVxMW55S3RRV0ZVUkJwVVZGbmUybDJRTnE2b3NseGh0QldZREJBWllDSXlRQjlFcGYyeWVIa1JGZDZGcVBBdU4vUTVseGNodWhqMExtOC9tNXZESTcvNmFiMzN1SHo5NVQwL2ZkcmpkVk9uOHY3Z0Q3L0JhR2g4Tkx5K0lvRm1rNGtmUC9Rb1ljRWhuTXZMYmRKOVJObzZoVkVSYVZDMVhhT2ljbVg2YjBSRTJycTdmdlNreCt1TFFhOXVlOE5URE43NjN6OEQ0SEE0K09lU2Q3bHZ6bnozZE5qTG5jM0w0ZWQvK1VPOXg1Ny8yVFBYUERKNjBjUHpGK0p5dVRBWURBMFdMNEw2Q3h2TkdEZVJueno4V0Qxbmk3UU9oVkVSYVpDMmI1SEc2TDhSRVducmx2ejVIeDZ2THdhOXk5dnJHeG50M3FVTDd6NzNQT0VodFROQVZtN1p3TjZqUjNqazlydmMxWEl2Rng0U3dydlBQVi92c2VzWkdiMG8rM3dlbFZWVjlPNFJYYWRJMFpJdnYyRDExazM4OXhQZm8yZTN1c1haL0h6YVg5RTU2ZGdVUmtWRVJFU2t3N3E4aUpIVDZheS8vYklBZUtWUnh5ZCsrNHNtUGZ2UkJmZXdjT1ljOSt2bUdCbGRzWGs5UzllczRxTS8vOFBqWHJrRitXell0WU1aNHlZeVlmaElBUGNJcWtoYnBUQXFJaUlpSWgxV1E0V0tHbXEvNlBKUnh4ZmVlNFBTOG5MKzY5R25QTnFyYmRYODRtOS9vc1p1NTNmZit3bit2bjd1WThFQmdSN25QdmFiLzd5YXJ0ZHIyNEc5SkNZTXdzZnFmVm4vM3NUWHg0Zkg3N29mcUIzcC9kV0xmK1puMzN5Y3VFdTJpQkZwU3hSR1JVUkVSS1REOGZmMTVkYkpVL25lL1o2aHM2RUNSc1ZscGJ5emZKbDdHdTJsbzQ2Yjl1ems0SWxqM0RwNUtsWXZMN3BjbUtKcnQ5dDU5dVVYS1MwdjU5ZFBmcCtFUG4wYjdNL3pQL3R2WXFON1VWSld5djAvL3dITC92b3ZmQy9icS9sOFVTRVAvK0xIdlB1SHYzSTJONmZPUFRMT25pRXoreHlMWnMzMWFGK3pZd3U3RGgvZ21lOThud0MvMmpEY05Ud2NIMjhyejczMlQxNzYxYk5ZTFpiR3ZtVWlMVTVoVkVSRVJFUTZuSXNWYjcvWXRMN2U0dzFOd3kycnJPQm4zM3pDbzIxUXYzZ2VXM2d2YTNkdTVSdi85U1BpWXZvd1lkZ0lkaDQrUUZyV2FYNzUrSGNaUFhqWVZUM25qdTgvM21EZkYvM1ljL1QxdDAvOWlERkRockZwN3k1TVJoUGpoaWE2ajZWa1p2RGllMjh4ZTlKTmpCODJ3dDF1TXByNHljT1A4ZFR2L3B0WGxyN1BkKzk5cU1IbmliUVdoVkVSRVJFUjZYQ1d2L2hhdmUxbmNySjU0bjkrMGVCeG83RnVnYUhRb0dBV3pKak5naG16V2J0akt5Kzg5eWIvVGs4RG9FdFlPTWRQcGVMdjY4ZUEySDZZVFo1YkxpMys0d3Z1cjJ0cWF2anZ2LytGaUpCUWZ2VFF0K3M4SjcrNGlLZWUvUlZ2L081UGVGdXM3dmFMVTM4MzdON0JrTGorN3RIUFhZY1A4UHRYWDhKa01qRXNmZ0JyZG15aHZMS1Mwdkl5aWt0TEtTb3J4ZGZxemVjYjF6RXBjVFJENHhPdTlDMFRhWEVLb3lJaUlpTFNZZGdkRHNvckt4bzhYbVdyQnFDeXV1cUs5L0h6OFNVMy96dzVCZWZKT0h1R2xOUHBIRHh4ak55Q2ZIcEhSWFBYekRsMERZOWd5Nzdkck4rOWd3OVdmWTZQdHpmRCt3OWsxS0FoVEJrNUJqOGZYMElDZzZpMjJkaVRkSWozdnZpVWd1SWlmdm40MC9WdURlTncxQlpWQ2c0SXJMTW05R1RHS2JKeXpqRi8yZ3gzbTVmWmk0cXFTZ0NlZSswbEF2MzlDUTRJSkRnZ2tKREFJRUlDQXJsOStpelc3OXJHWDk1NmpYODk4Nythcml0dFNxY0lvdzRYNUpVNUtLNXlVbTEzNFd4NEd5bHBRNHdHc0pvTkJIa2JpZkEzWVZJeE9CRVJFV25FM3FURC9QZmYvOXpvZVpkUGhiM2Mwcis4eEkvKytDeUZKY1ZZdkx5SWkrbkRqUEdUbURoOEpIMTY5SFNmTjZodkhFOHN1cC9rakhRMjdkM0ZsdjI3T1pHZXh2UXhFd0Nvc2R2NTlqTS9vNkM0aUltSm8zam15Ui9RSlRUc210N2IyQ0hEUGFib0RrOFl5RXUvZXBiZ2dFQ0NBZ0l3R1UzMVhqY2tyajl2ZmZZeHBlVmxXQzJoMS9Sc2tSdkI0SEpkWVlmZkRxQzAya2xta1FPYm8wTy96UTdQWWpJUUhXd2l3TnI0M2x4dDBlc3JsNUdlZlJhQVIyYmZUdS9JdW50L3RVWDdNbE5idXd2U0RpUkd4N1oyRjY1S2UvMzdLQ0l0THpQN0hBWURkSS9vV3UvMDNZYVVscGU3cDlJQ1pPVmtFeHdRaUwrdjd4V3Zjemdkbk0zTnBVZlhTRzNKSWgyT29aNy9xRHYweUdocHRaUFVmSHRyZDBPYWdjM2hJalhmVG15WXVkMEdVaEVSRVdsZm1ySW5hSDB1RGFJQVBicEdOdWs2azlGMHpjOFVhWTg2N0tkNmh3c3lpeHlObnlqdFNtYVJBdzF5aTRpSWlJaTBmeDAyak9hVmFXcHVSMlJ6dU1ncjB5OFpSRVJFUkVUYXV3NGJSb3VybkszZEJibEI5R2NySWlJaUl0TCtkZGd3V20zWHFHaEhwVDliRVJFUkVaSDJyOE9HVVczZjBuSHB6MVpFUkVSRXBQM3JzR0ZVUkVSRVJFUkUyaTZGVVJFUkVSRVJFV2x4Q3FNaUlpSWlJaUxTNGhSR1JVUkVSRVJFcE1VcGpJcUlpSWlJaUVpTE03ZDJCMFJFTGxWWVZNUkh5ei9GaFl1YnhrOGlMamEyMFd1T0hEdkt0ajI3TUJnTTNMOWdFYjQrUGkzUTArdVRuWnREV0dnWVhtYjlHQllSRVpIT1NaK0NSS1JOV2JWdURXa1o2UVFHQk5DblY2OUd6M2M2bmF4YXQ0Yjh3a0lHeHZkdkYwSDBlRW95N3kxZFFzOGVQWGhvMGIxNGVYbDVIUC9EQzg5Zjl6Tis5TVJUZGU0cklpSWkwcFlvaklwSW01RnlLbzNEUjVNQW1EMTlCdVltakJydTJMdUgvTUpDRE1EMHlUZmQyQTQyRTZ2RmdzdnBKUFhVS2Y2OStGMGV2dWQrTEpjRXg2TGk0dXQraHN1bERYbEZSRVNrYlZNWUZaRTJvYUt5a2lXZmZjTEZDUFhCSngvendTY2ZOM2ordUpHanVHbkNKTDdhc0E0QUYvQzNWLzdaNkhQdXZIVWVvNFluTmtPUHIxM3ZucjI0NTQ0RnZMdDBDYWN5TW5obnlRYzhkTTk5bUl5ZXkvaWYrY25QOFBiMjltZ3JMaW5odWIvOUJZRGYvL0taT3ZmK3oyZC9jK002TGlJaUl0S01GRVpGcE5YWjdYYmVXZklCSmFXbGVIbDVFUndZaU4zaG9MS3lrZ0IvLzNxdjhmWDFaZkVuUzZtcXJzWnNOaE1TRkFSQVNWa1pnUTFjQStCeldiaHJMUVA3SjNEcmpGbDgvdVVxa3ROU1dicjhVKzZhZnpzR0RLM2ROUkVSRVpFV29UQjZGUndPQnc2bjAyTTZYWE53T3AwWURBWU1oaXQvQ0xYWmJGZ3NsaWJkczdyYWh0WDY5YmsxZGp2YmR1OWw5UENoRFg0WXp5OG9KQ3cwcE9rZGIwUlJTUWxXaTZYTmZQaVh0c25oY1BEK3NxV2NPcDJCbDVjWDM3cnZHMFIxNjhZLy92MHFaV1Zsekx4cEdvTVNCdFM1N3JQVkt6bVZrWUVCdU9mMk94bllQNEZWNjlhd2NkdFdCbzRjeGN5cDA5cDhzSnN3ZWd6WnVUbnNPYkNma3RKU2JMWWFyRTM4T3k0aUlpTFMzaW1NWG9XdHUvYXdhY2N1ZnZuRHB6M2FiVFUxVGJyZVpEUmlNcGs4Mmh3T0J4OSs5Z1hlVml2emI1bUIwVmovYmp0MnU0UFgzditRa0tBZzVzMmNqcCt2YjRQUFdiMStJNGVPSGVmaHUrOGlJaXdVZ0pLU1VyYnQzc3VaYzluY2U4ZHRkWUx2MFJQSmZMeGlGZU5HSmpKOTBvUXJ2ZytYeTBWSmFSblZOaHRkd3NNYVBPL0YxOTVrNU5BaDNESnR5aFh2SjUxWFZYVTFieTlaVEZwNk9tYXptVy9jZFRlOW9xTUJ1R1hhRE41ZXNwajNsaTVoM3F6WmpCczEybjFkY1VrSkoxTlRBSmd6WXlZRCt5Y0FNSGJFS0E0ZFRXTEQxaTBVRlJkejEyMjNOL2gzcXEyNGZmYXRSRVYyWS9TSWtSZ3YrM3Y1OTlkZnFmTjMxZWwwdXIvKzgwc3Z0a2dmUlVSRVJHNEVoZEZtOEg4dk5yNU9EV0RzaU9IY1BIbWlSNXZKWkNJME9JamRCdzVodDl0Wk1IZDJ2UitlTjI3ZlFYNUJJY0dCZ1kxV0M0Mkw3Y08rdzBsOCtObm5mUHUrZTdCYUxZU0ZoakJoOUVnMmJkL0p0dDE3bVRCNnBQdjhySFBaTFA5eURXYXptWDU5WXR6dE5wdU5QUWNQVTE1UlFWbDVCZVVWRlJTWGxsSmNVb3JUNmNSaXNmRER4NytsclNua21sVlhWMU5hV29hL254OFBMcnFYNktnbzk3RzQyRmdlV0xpSUx6ZXNwOGNsN1FCQmdZRjgvN0h2a0p5V3lvQzRlSGQ3Y0ZBUTM3ci9RZDVac3BpK3ZmdGdNTGJ0a1ZHby9Sa3dkdVNvZW8rZEx5aTQ0clY1K2ZrM29rc2lJaUlpTFVJcG9wbkV4dlJpeUlEK2loNzZLUUFBSUFCSlJFRlVEUjVmdG1KMWc4ZG1UWjFDVmJXTnc4ZU84L0VYcTFnNGI0N0g4ZE5uenJCajczN0NRa080Yzg0dGpVN243ZDB6bWpuVHA3TDh5elY4dVhFVDgyYmVETUQ0a1NNNGxIU01uZnNPTUdMSVlMeTlyUlFVRmJQNGs4OXd1bHdzbWorWG5wZDg2TGRZTEd6ZnN3K1h5NFcvdngvbjh3dm9HaEhCaEZFakNBandKeWd3RUZ3dXpwekxadVc2RGN5Yk9aMnVFUkZOK1hhSkFMV2g4ckVISDhadXQ3Tmw1M2IrOGU5WDZ6M3ZINi9YMzM0bEh5My9sSStXZndyQWo3N3pGQkZoNGRmVjE5YWdBa1lpSWlMU2tmMS85dTQ3UEs3aWJQandiNHZLU2xxdGVxK1daRnV5M0x2Y2V6YzJ4bUJDZFlDRVFPQU5JWGtoRFQ0U3dodENRZ205aDJJd3hWMjQ0VjdrM3VXbVpsV3I5NjV0M3greUY4bGFTU3RidG1UNXVhK0x5N3R6NXN5Wlk1blZQbWRtbnBGZ3RCMEZSY1ZVMTlRQVVGcGVBY0NGekN6TDhmQ1F4aW1GbnU1dTlPdlR1OVYyMmdwR0FlWk5uMEpkZlIzUnZTT2JsZGZYTjdCbXc0ODRPamh3MTIzem1xMERiY3ZBZnRIVTFkZlROeXJDVXFaV3ExZzhmelk2clN1T2pnNEF1T3RjR2RRdmhwREFRQ0pDUTFxMDg5UXZIN0tNMUw3NDJwdUVod1F4SVc1VXN6ck96azZZVEdZK1hmNDlzNmRNYWpNb0YrSktMczdPWGQyRkc2YSt2cDZxNnVvVzVaNGVIbDNRR3lHRUVFS0lyaVhCYUR0MjdUL0F1ZVRVWm1YTFZxeTJ2TDV5L1doSC9QMzF0MXJzQlppY2x0NXE0UHJPcDUrM0tHdDYvYldidG5EeXpObG14My9jdWR1bXZ1dy9jcXpaK3dFeDBjeWZNZFdtOVhadXJxNDhlTmNpVnZ5d2tiV2JmcVNvcElUSlkrTnN1cTRRbDgyZFBwTzUwMmUyV3kvbFFob2ZML3NDZ0QvLzl2ZHRycC91YnFPRXh4TlBzWHJERHkzS3JZMXdDaUdFRUVMMGRCS010bVBPMU1sTW56Z2VnUFZidHBOeUlaMG5IMW5hS1cyUEdESUljNU5rSkUyZFBIdU91cnA2aGc4ZTJPRjhvT05IaldpL1VodDI3VDhJTks0WnZaQ1YzZXhZU1ZrNTUxUFRMTy83UlBRQ0dxZjAzblhiWE5adDN0SWlTWk1RNHVxOC9zRzdMYWJsTjMyQTlmS2JyOS9vTGdraGhCQkNkQm9KUnR1aGNYUkVRMlBXMjZ5Y2l3Qlc5ekE4ZU93RUI0K2Q2RkRiMDY1SVp0UlVTbm9HZFhYMVRKOHdydDAxb2xjYVAzcGtoK3BmNlhJd1dsNVJ5WGRybTQvaUpLV21rZFFrR1AzelUwOVFXMWVIeHRFUnBWTEpiVE9uWDlPMWhiZ1JhbXByMmJKeit3Mi83dnlac3hrNXRERjVXR0Z4RWErKyszYWI5Y3NyS3RvOFhsWmUzbWw5RTBJSUlZUzQwU1FZdFZIS2hYVHFHeG9BS0MwcngxWHIwbXdFTUNJMGhOam8xdGRLcnRtNCticjNzU21qMGNqZWc0YzdkTTZWUWF5SHV4dVBMYjBmZ0l0NWVhemVzSmxCc1RIRURmOHBFKyt1L1FjNWVqS1J4Zk5tRStqdmQrMGR0MUZlU1JIckQ5ZzJCYms3eUM3SXQ3eitkTU5xbERkQmxsZUErWk5uM0xCcmxWZFU4RThiUnZxYVRteC82YlYvWGRXMTZ1dnIyWGY0MEZXZGV5M216NXpkZnFVbWJwWUVSaTh0Ky9DR1gvTmExRjM2TEFjb3FTd24zQyt3amRwQ0NDR0V1RjRrR0xYUmtaT25MSysvWExFS0h5OHZGcytiYlZsVDZlbmhUdi9vUHEyZDN1Rmc5UEpVdkk2TWlrNFpONGF4SXh1M2lEQ2FUSllSVGx0ZERrWWZXM28vRHZiMmxtMW5BQTRmYnh6MWRYUndRS1ZVb25QVkF0Qy9ieDhTejU3bjgrOVdNbmZhWlBxM0VaQjNwdHFHZXRMekx0NlFhMTBQSnBPNS9VcTNtUFNzVEV6bWp2MjlkTFQremVMdmYvd0x3Rlh0a1hvdDUxNnRwc0hkemFiZXhuMmloUkJDQ05INUpCaTFRWDVoSVdrWldZUUZCNUdlbGMyb0lZUFp0R01YcXpkdVp1R3NqbzhjVmRmVXN2ZGcyNk15MVRXMUFHemVzYXZkOWtZTUhvU2J6aFZuSnczT1RvMTdrTnJiMmJXWlhFbXYxN1B2eURIMkh6Nkt5V3hpNUpEQmxtT1hBOURMakVZanA4OG5BNDNUaHc4Y1BjNmtNYU9KR3o0VWR6Y2REeTY1ZytXcjFyRm00NDhZREVZRzkrL1hicCtGdUZKR2RtT1c2cGplZmJqdnppV3QxdXVNQkVidWJtN2RPbW5RdFFTU056SUlGVUlJSVlTNEZoS00ybUJId242OFBEd0lDUXdnUFN1YjRZTUhVbGhjd3RGVGlXMXU1OUthdXJvNm05ZVgybEl2T2lvU041MnJUZTJaVENhT0paNWg5LzREVkZYWEVOTW5paWxqeDFoR09xMDVtNXhDZlVNOTBMaVZqYStYRjl2MkpGQmVVY0hNeVJOeDBtaTQ5NDRGck51OGxZaXdVSnY2Y2EzOFBieFlPbXZCRGJsV1oxaWJzSVBpOGpJQUlnTkQ4TkRwMmo3aEZwU1JsUWxBVksrSWRtcmE3cysvL1QwQUdvMm0wOXE4bnBKU1UvbDY1WGR0MW1rNkZ2ekNLLzlvdDgzbmYvL3NOZmFxZlROSHRyNyt2VHZhZUdDUDViV25xL3kvS0lRUVFuUVZDVWJia1p5V1RuSmFPbk9uVGFHaXN0SlNQbVBTZUlJQy9DelpaSXRMeXpoOVBzbW1OajA5M05zY3RVdzhsOFRxRFkzYnU0d1lNb2pwRThaZHd4MDA5OVhLTmFSblpSUGc2OHNkYzJjVEZPRGZabjJ6MmN6ZWc0ZnBHeGxKNHJuenFKUktGc3lhamhrejUxTXZFRGRpR0RxdEZudDdleGJObmRWcC9XeVBvNzNEVGJYT1M2dHhzZ1NqNHdZTXVXbjZmalFydGYxS25hQytvWUc4L01aMXRaMFpqTFkxYXRvZG1VeEc2dXJyYmE3ZmticlhVMXpNd0s3dVFvZWN5MGl6VFBPM1Y5dDFjVytFRUVLSVc1Y0VvKzNZZS9BUUh1NXVESWpweTU0RFAwMnRWYWxVRElpSnRyeFBUYzhnTlQyalU2NTUrTVJKRkFvRi9qNCtIRGx4aW9FeDBmaDZlN1Y1anNGZzRQQ0prKzIyWFZCVURFQjA3MGl5YzNQSnpzMXR0ZTZvb1VOSVBIZWV3dUlTWmsrZFRPSzU4MERqT3RZRk02ZFRXVjJOVHF1bHRxNk9xdW9hcW1zdS9WZGRRMVZORGRDWWZUYzdONWVxNm1yczdleDViT2w5dHY0MWlGdElSV1dGWmYzbnErKysxV2JkcTA1Z3BGRHd3ak4vUk4yTnR4N3FFeFhGSDMvek5Gb3JHYnZOWmpOZnJmeWV4TE5ubXBYZlBtY2V3d2NQdVZGZEZFSUlJWVRvTkJLTXRxTlBaQVMrM3Q3dHJzTWFNWGlnWlQ5U2ExNTg3VTJicnBkNDdqelpGM1BwSGRHTFNXTkc4K0dYWDdQeWg0MDh1T1FPTkZkazFXeXFRYTlueTY2OU5sMERZT3Z1OXVzT2l1M0hsbDE3Q1E3d0ovaUtFVlNqMGNoL2wzOUhkVTB0Sml0N3BhclZqVi80VFdZeldoY1gvSDE4Yko1S0xHNXRIVWxLMUpHNmRpcFZ0dzVFVFdZeks5YXR3ZHZMaTRseExhZTl4bS9lUk9MWk13eUs3Yy94eE1hRWFrTUhEbUwxaGg5dzArazZkVVJaQ0NHRUVPSkdrR0MwSFNPSERMcGhDVUh5Q2dwWnYzVUhkbW8xVThlUHdjUE5qVWxqUnJOMTkxNitXcm1HdXhmT3g2bVZ0VzlPR2czUFB2Rll1OWY0NE11dktDa3RzNmx1YWtZRzFUVTFMSm83czhVeE96czdvc0xEMFdnY2NYWnl3c1hKQ1dmbm4vNTBkSERneGRmZXBHOWtCRE1uVDJqLzVzVXR6ZHZUcTgyRVFpV2xwWHkwN0hOS3k4cFFxVlFZalVhZy9RUkdBRWRQbnVDN3RhdTc5YnBSbzlISTh0VXJTVHg3aGdFeExST0FiZHErbFlSREIrZ1ZGc2FNU1ZNc3dlaTg2VE5KVGIvQXN1Ky81ZDdGZHhFWjN1dEdkMTBJSVlRUTRxcEoyc1YyM0toQU5DTTdoMlVyVnRQUTBNRGM2VlB3Y0hNRFlQU3dJUXlLalNFM3Y0QlB2dnFXN0l1dFQ2dFZxMVh0L3FkQVlYUGRxUEF3Umc4YlFraWc5ZldOczZkT1l0S1kwWXdZUEpDWVBsR0VCZ1hpNmVHT280TkRwLy85aUZ0WGZtRWg3My8rS2FWbFpUZzdPVEYzZXN1SEkyMnB2N1N1VXFmdHZpUHovMTMrRllsbno2QUFRb05ETE9VbXM1a1Y4V3Zac1hjUGJqb2RkeSs4bzlsMlR3NE9EaXhac0toeHBzTFh5emg2MHJiRWFFSUlJWVFRM1lHTWpIYVNCcjJlaXFxcURwOW5OQnJaZS9Bd2V3NGVCbUR1OUNrdE12VE9uVFlGQndjSERodzV4bWZmcm1CUWJBempSNDJ3dXE2c015bVZTcWFNRzNOZHJ5RkVXMDZlT2MzcTlmSFUxdFdoYzNYbDV6KzdqNHJLaWc2MVVYMXAvYkw3cFFjODNVWE5wZTJib0hHN0dxVkN3ZTF6NXpOMDRDQUFxcXFyK1diMVNsSXVwT0hzNU1SRDk5eUhpN016NVJYTjd6ODBPSmk3Rmk3aXF4WGY4ZDNhMWFSblpUSjc2blI1S0NTRUVFS0liaytDMFU1eVBQRU14eFBQdEYveEVwUEpST0s1OCt3K2NJalNzbkswTGk0c21EV2QwQ0RybzVEVHhvOGwwTStYRFZ0M2NPelVhVTZjUGt2ZnFBZ0dSUGNsUENRWVZTdHI0U3FycWxHcGxEalkyMU5iVjA5bGRYV3JkWVhvTHVycTYxbTdjVDNIVGpVbTVRb05DdVpuaXhianF0VjJPQmd0S21sTTJ1WHA3dEhwL2J3V0dkbVpsdGNxcFpJbEN4Y1JHeDBEUUhKYUt0K3VXVVZWZFRXT0RnNzgvR2YzNHVYaDJXcGJzWDJqV1RoN0xxdld4M1BvMkZIT3B5UXpaOW9NK2tmSE5CdEpGVUlJSVlUb1RpUVk3U1I5SW5veFpFQnNxOGUvWHJYVzhqb3pKNGVWUDJ5aXFyb2FwVkxKOEVFRG1CZzNHZ2NIK3phdkVkTTdpckRnSUhidlA4VFJVNG1jT1o5TWN1b0Y3bG0wb05VdFdoSU9IK0hRRlh1VlJvYUgyWHhmUXR4SWVvT0JmWWNPc2pOaER6VzF0YWlVU2lhTkhjL0VzZU5RdFRGbDNtZ3lVVkJZZ0oyZFBYWnFOU3FWQ3JQWnpJWE1EQkxQblFVZ3dNL3ZSdDFHdTh5WTJYK2tjVGFFU3Fua1ozZmNTVXp2UGxSV1ZiRit5MmJMbWxCWHJaYWxkOStMbjQ5UHUyME9IendFcllzTFg2OWFRVVZsSlYrdi9KN05IaDVNbXpDSmdmMWEvMndTUWdnaGhPZ3FFb3gyZ0VxbHdzN08rcDUwT2xjdEVXR2hOclVUNU8rUHQ2Y0h2U1BDR1QxMENPNXV0bSs2N3FUUk1HUFNlTWFNR01yUms0a0UrUHUxdVZkbzcxN2htRTFtekpqQmJFYm42c3JRQWYxdHZwNFFOMEpsVlJYSFRwMWt6NEY5VkY2YTd0NDNxamV6cDA3RDI3UHRiWTBBbEFvRkgzeiszMWIzM2ZUMDhLQnZWRytyeDdxQ0FnVjMzWFk3SHkzN25FVno1eFBUdXcvVk5UVzgvdjQ3MU5RMlR0LzE4L0hod1NYM29ITzFmYTFyMzZqZVBQckF6L2xtOVFyeUN3c3BMaW5CVGkwZjgwSUlJWVRvbnVSYlNnZU1HVEdNTVNPR3RTai84MU5QdEh0dTB6cEtwWko3RmkyNHByNjRPRHN6ZnZUSWR1dUZod1FUSGhKOFRkZTZ6SmI3dkpiNjR0YVRrNXZMbHAzYlNVcE53V1EybzFRb2lPblRsNGxqeGhJY1lIM0t1alVLaFlLUW9DQ1NVbE9ibFRzN09SRVdFc3FjcWROUmQ3T2dMRFE0bVAvNXhhT1c2YmZPVGs3TW1qS05GZkZyR1RsMEdIT216YmlxUU5MZjE1Y25IdjRsT3hMMlVGNVJRVXlmdnAzZGRTR0VFRUtJVHRHOXZwMEpJVzRwbnU3dWxKU1Y0dW5od2NCKy9SazJhSENIUmdLYlducjN2VURqRk5qTDI0OHF1L2w2eVN2WGdRNGJOSmdBUC85cm5sS3NVcW1ZTWs2MlZCSkNDQ0ZFOXliQnFCQ2l5emc2T3ZMcmgzL1pvUkZBcll1TFpTOU9hNk9kQ2hSMDh4aTBUZTBGb3ZiMjlneUtsYW4yUWdnaGhMajVTVEFxaE9oU0haMks2dXZ0dzkyMzMzR2RldFA5YVJ3ZHVXdkI3VjNkRFNHRUVFS0lhOVo2ZWtvaGhCQkNDQ0dFRU9JNmtXQlVDQ0dFRUVJSUljUU5KOEdvRUVJSUlZUVFRb2diVG9KUklZUVFRZ2doaEJBM25BU2pRZ2doaEJCQ0NDRnV1QjRiakNwdjRxMGRSTnZrWnl1RUVFSUlJY1ROcjhjR293NXFpVmg2S3ZuWkNpR0VFRUlJY2ZQcnNjR296ckhIM3RvdFQzNjJRZ2doaEJCQzNQeDY3TGQ2YnhjVjlpb1pRZXRwN0ZVS2ZGeFVYZDBOSVlRUVFnZ2h4RFhxc2NHb1NnSEJiaEswOURUQmJpcFpNeXFFRUVJSUlVUVBvTzdxRGx4UFdnY2xFWjVxc3NxTU5Cak5YZDBkY1Ezc1ZRcUMzVlJvSFhyczh4TWhoQkJDM0VEWitYazgrdGMvRXYvMkoxZDEvdXB0bTZtb3F1VCsrWXM2dVdkZFo5K0pvK2hjdE1SRVJMVTRWbGhhd3FxdG01Z1JONTdRZ0VDcjUyZmw1VjcxdGYyOXZGR3JPejgwTVpxTUdJMm1EcDFqcDFhalVNam94NDNRbzROUmFBeEkrL2dvS2F3eVVsNW5vdDVneGlSeDZVMUJxV2hNVnFSelZPTHRva0ptWFFzaGhCQ2lQV2F6bWJxRytoYmxHZ2RINnVyck1kUDRSYkN1dmc2OXdVQnRmVjJMZXJiSUt5cGs5YmJORE9yYmp3RzkrN1piZjhZdjd3ZGd3ckNSL1BHUng5dXN1eXgrTlordld3bkFwdmMvdDlxT05WZldCVWpKVEdmMXRzMmNTRHBIY1drcENxVUNUNTBiZmNNam12WERZRER3K2hlZk1HSFlTS3ZCNk9kclY3STVZUmZPR3FkV2c5R0huMyttemZ0cXkwY3Z2RXl3bno4TmVyM1Y0Kzk5K3lVLzdOcHVVMXROL3g2KyttRXRYOGF2NmxCZlhuL21PYUo3Ulhib0hIRjFlbnd3Q28xVGR2MjBLdnkwTW0xWENDR0VFS0luUzg1TTU0bVhubTlSdnVuOXo3bnZEMDlSVVYzVnJIekJrNzlvVWM4V0Q5eTJpSjJIRC9ETzhpOTQ5eTh2Mmp5U3R2ZllZVW9yeW5GMzFWazlialFaK1dGMzIwR1huNWMzQ3laUGIvZGFuNjFad2RjYjF1S3NjU0p1MEZDQ2ZQMHdtb3lrWldWeTROVHhablYvM0wrSDJ2bzY3cDQ5djBVN1NSa1gyTEovRHhPSGorS3JIMVl6SkxwZnE4SGE1YUR5c3ZpZFczSFR1akoyeVBCVys5azB3SjczNjRlczF2bmlwVmRaT0dXbTVmMzJnd2tzKzJFTi8vNzluOUc1YUZ0dCs3TFBYM3ExM1RxblU1SjQrWlAzMnEwbk9zOHRFWXdLSVlRUVFvanVwNjZoZ1l2RkJSU1dsVkpSVTBWbFRUWDFlajBHb3hHRDBVQXYveUFtREJ6V29UYkRBNFA1OUcrdkFGQmRXOHR6Yjc5S2JGUWZBTDU3OVIxTHZheThYQjUrL2hsTDhIbjVmVk8xOVhVY09OazhhR3RxMUlEQitIcDZzZlB3Z1ZiclRCdyt5dkk2ME1lUG5JSThOdXpad2M5bTMyYTEvdDZqaHlrdUs4WGYyNGZjd2dLcmRUeDFiaXljTXFQVmF3SXMzN0NPcjlhdlljemdvZnoyL2tkd2NYSnFkcnl5dXRyeTJtQTA4czNHZUJaT21ZRzdxNDRqWnhMeDhmQzBqRlMrOHVuN3hFYjI1ZzhQUDhhTDc3L0pDKysrd1J2UFBvK3ZwMWViZlVoTVNlS2Q1Vjl5eC9SWjlJdnMzZUs0azBhRGc1MTlzN0xMUWVQdUl3ZjVjTVZ5eTN0dkQ4OW1BWDk1VlJXZWJ1N0VXbW5YbXZiNkNuQ3hJTittdGtUbmtXQlVDQ0dFRUVMY0VDVVY1YVJjekNLbktKL3N3bnlLeWtwcGEvWFVoZHdjQmtiMHdjMkdrYS9MN05ScUFueDhNWmxNL1BuTmYrSHA1c2J2SG55azFlbXRWNWJQK09YOVJJV0c4ZFlmLzBwcGVUbi85OUU3VnMrelZkTmcxTlBOSFpWS3hmcGQyMWt5Y3g1S1pjdGNHR3QyYk1IZjJ3Yy9MKzlXZzlIMlhDekk1N08xSzRqdUZjbWZmdkZyVk1xV3N3TzF6czZXMS9FN3Q5S2cxN05rMWp4cTZtcDUrZU4zbVI0M2pvZHV2NHQvZi9ZaGhTVWwvUFh4M3dMdzlJT1A4THQvdmNUdi8vMFMvL2pOTXdUNCtGcnRRMVplTG45OTl3Mk1wc1pBOTV1TjhTM3FQSFgvUTh3Y002RloyZVdnMGZYU3ovenllNVBKUkhaK25xVmVVc1lGQW4zOFdxeFQ5ZkgwYkJIZ2l1NUxnbEVoaEJCQ0NISGQxRFUwY0RvOWhXUEo1OGdzNkZpQ0d4ZU5FeTRhcC9Zcld2SHVOMTl5SVNlYk4vLzRBZzUyOWl4LzVjMW14M01LOG5uNmxSY3Q1VTNmcTFTTndWdUFqMit6YWJzbWs4bHFBTmxVUVhGUmkxRzhuODQzTW0vQ1pONWUvZ1g3VHg0amJ0RFFac2N2WkdlUm1IeWVYOXh4TndrbmpsN1ZmUU9zM2JFRms4bkV6eGN1dGhxSU5sVmFVYzduYTFkeTU0dzVsRlZVc0diN2o5aloyWEhQM0FWOHZQSWJkaHphejdNUC93cC9ieCtnY1UzdDM1LzhIYysrOWpKUC91UC84ZlFEanpCNjRKQm1iYVprcHZPbi8veUxCb09lMnlaTjQ3RWw5MW1PbFZkVzh1ZTMvbzNKWkdMczROYW43bDZwc3FiYTZwclVLOHYrL2ZzL1d4MHR0U1c1VW1GcHNjMzlFWjFEZ2xFaGhCQkNDTkhwQ3N0SzJYbnlNR2ZTVXpFWWpWYnJLSlZLZk4wOThmUHd3dGxSZzhiZUFVY0hCNXdjSEhDMGQ4RFB3d3UxcXVNNVA5YnUyTUxHdlR2NTErLytoSmViTzBDTE5acFZOVFhOeXE5OGY2VS8vZWNWZkQyOWVQS2VwYTFlMTJ3Mjg5US8vNGFQcHhldi9lOWZyQjZmT25vc242ejZqblU3dHJZSVJ0ZnMrQkVITzN1bXg0MW43N0hETnQ1dFM4ZlBuY0ZaNDBUL3FQWVRLeFdYbFZKZFc4T25xNy9qaS9oVkdBd0dubnYwU1Q1ZDlSMXJ0di9JbEpGeFJBYUh0UWptbnJyL0lUNWI4ejMvNzUzWEdUdGtPSDk0K0RFQWF1cHFlZjd0MXhnL2JDVDN6bDNBbi8vekwvNys0ZHM4K2JNSE9Yc2hoVGUrL0pTSTRCQ2VmZWhYT0RscU9ueHZmMzM4dDR3Y01LaEYrY1dDZkpiKzVmZXRubmN0eVpYRTlTUEJxQkJDQ0NHRTZEVGwxVlZzTzNhUTR5bm5NSnViVDhKVktaWDBEZ29qM0QrUVFHOWYvRHc4c1ZOMS90ZlIrSjFiTVJwTi9PSDFmMXJLVnI3K0hvdC8rMWlMQkVadFphZHR5c2ZEaXkzNzlySjB3WjNOcHJnMmRUTHBIRVZscGN3WU03N1ZkcHdjTlV3Wk5ZWWZkbTBqcHlDUFFCOC9vREVZM25ZZ2dRbkRSN1hhL21WNmc0SDg0cUptWmM0YUo4dTYwTHppUWdLOGZXeEtxaFFaRXNheWw5L0F6VVhMaXgrOGhVS2hJRzdRVUk2Y09jVWQwMmV6NjhoQnRyWVN5RzE4N3pOV2J0MkVVcUd3UERSd2N0VHc3bDlldEFUMUwvLzJXWjUrNWUvODdKa25hZERybVRGbVBMKzU5K2Z0ampDM3A3U2luS2YrK1RmK2Qra3ZyV2IvdlpJdGlhbU9uVDNOczYrL2ZFMzlFaDBqd2FnUW9sVktoUktUdVdON2M0bGJpMUloZS84S0lSbzE2UFZzUDM2SUEyZFB0aGdKRGZUeVlWQmtYL3IzaXNMSnhxMVRyc1ZUOXoxRVhYM2o5aTVIejU0bWZ1ZFdBTDc0djljc1c3dms1T2Z4K04rZlkvVi9QZ0NncktMQ3NwMktOZk1uVG1YOTd1MnMzNzJkdTJiT3RWcG55LzY5S0JRS1pseXhEdkpLOHlaT0lYN25WdUozYnVPWGkzOEd3S2FFWGRRM05EQnY0cFIyN3k4cDR3TDMvL0czemNydW5idVErK1l0QkVDdjE2UHFRSkR2NWViT3pzTUhPSlY4amcvLzN6OVFLQlE4OGJNSFVTZ1VQTEpvU1p2bkxwbzZzOWw3czlsTWRXME5CMDRkNS9qWk14dzZmUkpQTnpmdW43K0kzTUo4OWh3OXpCMUhINk4zV0RqaGdjRnRadGx0aTlGb0pMZXdnUHFHaHFzNlgzUVBFb3dLSVZybG9GWlRxNWNQZWRFNmgrdXdRYmtRNHVhVFdaREh5bDFiS0trc2IxYmVKemlNS1VORzR1ZlJmaWJUem1JMm02bXNxYVpmUkJUT0dpZE9weVlSNU5zNCttaHVJMTJTbTZzclQ5N3pJSHFEQVRzcm4yM2hRY0ZFOTRwazdZNHRMSjQrdThYSVhtMWRIYnVPSEdCNDdNQjJNN2VHQlFReG9IZGZOaWZzNXNFRmQyQ3Z0bVBkamkzMENldEY3OUR3ZHU4eHhEK0FwUXNXTnlzTDlndXd2Tlk2dTFCY1Z0cHVPNWZsRk9UeG4yV2Y4dGhkOStHaGM4TnNObU0ybTIzZXJxYXBFK2ZQOHM0M1g5QW5yQmZEWXdmU095eWN3WDM3RWVEcmk0T2RQYisrK3dIT3BLVnc5R3dpcDVMT01XVmtYSWV2MFl6c1EzOVRrMjhSUW9oV3VXbWNKUmdWYlhMVHREMlZURndmUmpNVVZoa3Byek5SYnpCamFpc2RxZWcybEFwd1VDdlFPU3J4ZGxHaDZnRmZvbzBtSTl1UEhXTDNxYVBOcHVTRytQZ3hiVmdjb2I3K2JaeDlmUmlNUmw3KytGMSt1ZmhuVEk4Yno1blVaUHBlMmhQenlqMUZyWlZOR3oyVzN6M1lzaDdBckxFVGVmWHpqNndtSDlwMmNCOTE5ZlUyald3Q3pKczRsYjkvOEJZN0QrM0hRK2RHYm1FQjk4eFpZTk81V2lmbkZ0ZHZxazlZTC9hZlBFWm1iZzRoL29GdHRtVTJtM24ydFplcGEyaGcvWjRkZkxGdUZZVmxKZnp4NGNmNDYzdi9zYWsvVGFmQUR1b2J3OHJYM2tQajZFaURYcyt2L3ZZblBseXhITFBaakkrSEp5SCtBVXdmUFk3NzU5MXVVOXV0cWJzMEltcnJORzlicDJPTEcwdUNVU0ZFcTN5MGJoUlhWOUpnTkhSMVYwUTNaSzlXNCtQcTF0WGR1T1ZVMXB2SUtqUFNZSlFJOUdaak1rT3Qza3l0M2toSmpZbGdOeFZhaDV0M3FudDVkUlZmYjEzUHhlSkNTNW5HM29HNW95Y1EyeXVxeXdhczdOUnFKbzhjdzRvZk56S3kvMkJPSkoxandlVHBRUE9nNmNwOVJtMHhmdGdJM3YzbVMzN1l0YjFGTUxoNjIyYUNmUDBaM20rQVRXMk5HVHdVVHpkM05pZnN4dFBOSFZkbkZ5WU1HMmx6WDlveWVXUWMrMDhlNDR2NDFmenBrY2Zickt0UUtKZ3diQ1JxbFJwZkx5LzhQTDN4OXZERXg4T1RqMTVvWEQvNTBZcmxuRTFMNGFYLytUME85Zzd0anBwcUhCMnBySzdHU2VQSXgzLzlKd2FEZ1l1RitWekl5ZVpDZGhidXVvNzk3akNielZUVlZEY3JLeW90QVJxM3k3SEY1WHRweTltMFpQNzkyVWNkNnB1NE5oS01DaUZhcFZJcUNmWHdJYm53WWxkM1JYUkRvZTQrcUdUTjZBMVZXVzhpdFZnZUR2VUVEVVl6cWNVR0lqelZOMlZBbWxtUXgvSnRHNmlxcmJHVVJRUUVzM0RjRkZ5ZHVuN0d4SjB6NXJCcHowNmVlZTBmYUoyY0dSTFQzK1o5UmdIV3ZmVXg5bloyTGNvMURvN0VEUjdLdGdNSjVCVVY0dWZsRGNEaDA2Zkl6TTNoeVh1VzJqeTFWYVZVTVh2Y1JMNk1YNDI5Mm83NWs2WmF2ZWJWR0Rka09MR1J2ZGwxK0FEK1h0NDhjTnVpRmx1ODVCWVY0Ty9WdUYzTHc2MnNDdzMyOHljckw1ZERpU2Q1OXFGSGlRd0pJeVV6blJjL2VJdS9QL2s3Uy9JbGEzNy83NWZJeXJ1SXI2YzNnVDYrQlByNkVld1h3TERZQVlRRnREMWFhekFhS1M1dm5HYjgzTnV2Y2pvbGlUR0RoeldyY3pMNUhGcG5aOHZQb0QzQmZ1MlAwbDhPY01XTkk4R29FS0pOV2tjTlVkNEJaSlFVeUFpcEFNQmVwU2JVd3dmdFZhVGtGMWZQYUlhc011dmJZNGliVjFhWmtUNCt5cHRxeXU3UjVMT3NTOWlCMGRTWTRFNmxWREpqK0JoR1J2ZS9xaldHMTRPM3V3ZExGeTdtdlcrWHNYREtETlFxRlN0ZWU2OVpuWXNGZVR6eGYvK3ZSVG5RWmxBNGM4eDQ3TlYyS0p2YzYvSU5hM0YzMVRGdDlOZ085WFAydUVsOHZYNHREUVk5Y3lmWU5yM1hGa3Fsa3I4OCtpUi9lZlBmZkxNeG5sMUhEako2NEJBOGRXNVUxOWFTbEpIR3NiTm5XUC91cDgzT014Z01wT1ZrY2Y1Q0drRytmZ3pxRzhOYlgzL0crR0VqR0g5cDFEWWlPQlEvTDIrZWUrczEzbmoyZVVzRzN5dTkvTlN6NUJUa2NiRXduOHpjaTJUbVhpVGgrQkZMRnVBcEkrUDQzNTgvMnV5Y29ySlNYbnovVFZLek1talE2eTF0TDVrMW41aUlLUFljUFl4S3BhS3l1cHI0blZ1cGIyamdpL2hWM0RsOURrcWxFbWVORTZwcnpOSXJiaXdKUm9VUTdkSTZhb2oyQzZhZ3NveXkybXJxRFFiSnNudUxVU3FVT0tqVnVHbWM4ZEc2eVMvN0xsQllKVk56ZTZJR281bkNLaU4rMm83dnBYbWptWUVkeHc2eS9mZ2hTNW1Ub3lOM1Q1NUZxRzlBNnlkMmtmTVgwbENyMWNUdjNFcVFyeDl6eGs5dUZpeHJMajFRYXkyWWdzYnRRNjRVN0JmQUE3Y3RzaHcvbjU3R3FlVHozRFZ6THRXMU5WVFhOcS9mMnI2bEFCNDZOK0lHRDZPdXJzN21FVDVidVdsZGVlMlo1OWk0WndmYkQrNWpjOEl1YXVycWNITFVFT0wvMHoza0ZSV3lmT002VWpNelNNdkp3bUF3NE9mbHpTT0xsdkRkNXZYa0ZoYnczS05QV3RwdE1PaDU5TTU3K00wLy9zby9QbjZIdi8zNmFhc1BJWFJhTFRxdHRzVzJLMVUxTlNSblhrRG5vbTF4anFmT0RXOFBUOFlOSGNIQVB0RkVCSVUwYTN2bDYrOVJVVjNGYzIrL2l0bGs1djc1aTFpK1lTMmI5dTdpa1VWTFdQbDZ5d2NMbDEyNVQ2bzFoYVhGN2RZUm5VdGh2bklES0NGRXAvdGt3eXJTOHhxbnVpNmR0WUJ3djdhbnB3Z2hycCtiOWYvSDg0VjZhdlh5SzdzbjB0Z3A2T1BkT2RNenJ4ZXoyY3pHZzN2WmQrYUVwY3pYM1pON3BzN0J6VXBRMGRVMjdON0JHOHMrNWY5Kzg3K2NUVXRoV2Z4cWZEMjltVGhpRkgzREkvQjI5OERSM2dHbFVva0NNSm5ObUV3bURFWWpCcU1CbzlGRVZHaFlweVFlYjF3V0FBQWdBRWxFUVZTOTZjaWExSzVRWGxuSml4KzhSYitJS0tKN1JkSzNWd1E2RnkxYkR5VHd6MC9lUStQZ2lKMWFUYjIrZ1FhOXZzWGVzVXNYTEdiSnJIbkF0U1VKK3VpRmw5dWNTbXMybTlseGFEOGZybGhPZzc2QnYvMzZhYUo3UlZKYVVjNEgzMy9OdGdNSkRJMko1WC91L1htemJNWmZyRnZGbC9Hck90U1gxNTk1anVoTFNhOUU1MUZZZVdvaEk2TkNDQ0hFVGFEZUlJRm9UOVhkZjdZbWs0azFDVHM0bG56V1VoWVZHTUpkazJaMjJockh6cFNTbGNFYnl6NWw2WUxGRE83Ymo4RjkrekZsNUJnMjdObkIwVE9Kck51K2hacTZXc3MwWTJ2ak1wZW5rTDd5OUI5dWRQZHZPSjFXYS9VK0IvZU5ZZEhVbVFUNit1T20xZUxpNUl5TGt6UE9HZzNPR2llY05ScGUrdkJ0MXUvZXp2eEpVM0c2Tk5MODRoTy82L0FvNzhQUFA5UG04UzM3OS9CbC9HcHlDd3NZMFg4UVQvenNBWHc4UElIR2tlZG5mdjRvWXdjUDU0MHZQK0YvL3ZFQ243LzBhb3QvbTdZOEZEaDI5alRQdnQ1K29pUFJlV1JrVklnYjRHWWRpUkdpSjdwWi8zODhmbEcyV2VySkJnWFlkM1VYckRJWWpYeS82MGZPcEtkYXl2cUZSWExIaEtrdEV1SjBGMmF6bVoySER6QngrS2dPbjNmNVQ0VkMwVzNXdjNabnRYVjFxTlZxeTc2c2gwK2ZKRGF5RDQ0T0RoMXFwNzN6RWxPU2lOKzVsZHNtVFd0enhMS2t2SXlVckF4R3hBNjBsTlhVMVZKVFc0dVh1MGU3L2RBYkRKUlhWdUNtZFVVdCsyaDNPaGtaRlVJSUlZUVFOdEViREh5OWJRTXBPWm1Xc2lHOVk1Z2ZON0ZaOHA3dVJxRlFkRGdRdlh4ZTB6OUYrelNPanMzZUQ3TnhXNXNydFhkZWJHUnZZaU43dDl1T2g4Nk5FVmRzRytQa3FMR00ycmJIVHEyMktXZ1ZuVWVDVVNHRUVFSUkwVXhkUXdQTHRzU1RrZjlUMHBjeHNZT1lQbnhNbCswZktvVG9lU1FZRlVJSUlZUVFGbFcxTlh5K2VSMTVKVVdXc2lsRFJqSis0REFKUklVUW5VcUNVU0dFRUVJSUFVQnhSUm1mYjE1SGFXV0ZwV3pPcVBHTWpPN2ZoYjBTUXZSVUVvd0tJWVFRUWdpeUMvUDVja3M4TlhWMUFDaVZTaGFPbmN6QWlENWQzRE1oUkU4bHdhZ1FRZ2doeEMwdU9UdUQ1ZHMzb2pjWUFMQlgyN0ZrOGt3aUEwTzZ1R2RDaUo1TWdsRWhoQkJDaUZ2WThaUnpyTjZ6RGRPbHJVMmNIVFhjTzIwdWdWNCtYZHd6SVVSUEo4R29FRUtJVzVmc3RDMXVZV1pnejZtai9IaDRuNlhNWGV2S0E5UG40K0dxNjdxT0NTRnVHUktNQ2lHRXVLVTRPZnkwTDE1ZFEzMFg5a1NJcnFNM0dJamZ2NHRqeVdjdFpmNmUzdHczYlM0dUdxY3U3SmtRNGxZaXdhZ1FRb2hiaXF1VGkrVjFaVzFORi9aRWlLNVJXRmJDOHUyYktDd3JzWlJGQkFTelpQSXNIT3pzdXJCblFvaGJqYktyT3lDRUVFTGNTSjQ2Tjh2cm5LTDhMdXhKMTB0S1RhUDJVdWJVMXB3NGZaYkRKMDdlb0I2MTdkRHhrMlRuNXJWYkx6czNqMFBITzZmUFJTVWxuRTlONjVTMnVwb1pPSlo4anZmV2ZkY3NFQjBTRmMyOTArWklJQ3FFdU9Ga1pGUUlJY1F0cFU5d0dEL3Mzd1ZBVWxZR0pyTVpwVUxSeGIyNjhVckt5dmgyN1EvMDY5T2JoYk5uV0syVG5adkh1czFiY0hOMVpYQnNQMVFxVmF2dFpXVG5rR05Eb05pZVFIOC9Rb01DclI3YnRIMG5jY09IRXVUdjEyWWJTYWxwSkJ3Nnd2QkJBNjY1UDRubmt0aHo0QkIvZnVxSmEyNnJLNVZVbEJPL2Z4Y3BPWm1XTWp1MW1ubWpKeklvVXJadUVVSjBEUWxHaFJCQzNGTGNYTFFFZUhwenNiaVE2cnBhVGw5SW9YK3ZxSzd1MWcxMzZQaEpGQW9GNDBZT3QzcmNiRGF6Y2RzTzdPenNLS3VvWU5mK2cwd2FNN3JWOWxMVE0wZzRkT1NhK3hVM2ZHaXpZTFM0cExUWjhkcTZ1aFpsVjdvODJ0dTBudHBPalZxbElqMHJ1OVh6K3ZYcGZUVmQ3dFlNUmlPN1R4MWw5OGtqR0l4R1M3bVB1d2QzVFp5SnQ1dDdGL1pPQ0hHcmsyQlVDQ0hFTFdkcy95Rjh1Mk1UQUZ1UEhTQTZ0QmZxTmtiOWVwcmF1anFPbnpwTlRPOG92RHc5ck5iWmMvQXdlUVdGekpveWlZS2lJaElPSFNFOEpKaXc0S0EyMjc1eUJMRkJyMmZMcmowTTZSK0xuNDkzbStlKytOcWJMY3JlL2V6TFp1K1BuVHJOc1ZPbjIyekgycm1oUVlHTUhUbWNWZXMzdFZvL09pcVNsOTU0bTdFamh6TXhibFNyOWY3dlArOHdac1F3eG84YVlWTS91b0xCYU9SazZubDJuVHhLU1dXNXBWeXBVREFxWmdCVGhvekNUaTFmQTRVUVhVcytoWVFRUXR4eStvVkhFblQ2T05tRitaUlVsTE0yWVRzTHgwM2xWcG1zbTNEb0NDYXptUW1YQXE2OUJ3L1RvTmN6ZnRRSVZDb1ZGekt6MkxYdkFNRUIvZ3pwM3crOXdjQ0ZqQ3hXeEcvZ2dic1c0ZVZoUFlDMVp0M21MWnhMVGlVeUxBd25KNDNWT2xwblp4U3RUSlZ1R3R5KytOcWJ4QTBmeXVTeGNXMWVjOXVlQkJJT0hiRTZ0ZmJQVHoyQnlXVGlYKzk4UU56d29ZeHRaV1M0TFVhakVaUEoxT0h6Ym9TNmhub09uVHZOdmpNbnFMb2lRVmVvcno5elIwL0ExOTJ6aTNvbmhCRE4zUkxCcU5FTWhWVkd5dXRNMUJ2TW1HUmZ1WnVDVWdFT2FnVTZSeVhlTGlwVXQ4cTNSQ0hFZGFjQTVzZE41TU1mVnFBM0dEaWVjaDZOZ3lNemhvL3A4ZXRIS3lxck9IVDhCQ01HRDhURFRVZDFUUTE3RGg0bXlOOFBsVXBGUVZFeEsrSTM0T2pnd01MWk0xRW9GTmpiMmJGa3dUdytYZjRkWDM2L21udHV2dzF2ci9ZRG1vM2JkbkkyS1FXQWI5Zkd0MXJ2Zng1Wml0YkZwZFhqVFhWa21tNXJMdWJsMDZEWDB5ZWlsMDNYN082TUppTVhjbk00bTVIR2liUWtHdlQ2WnNlZEhUWE1HRDZHZ1pGOWJwa0hMa0tJbTBPUEQwWXI2MDFrbFJscE1Fb0Vlck14bWFGV2I2WldiNlNreGtTd213cXRneVNBRmtKMERqOFBMeGFObThyeTdSc0IySGY2QkVWbHBjd2RQUUYzcldzWDkrNzYyYlJqRnc3MjlwWVJ3ZDM3RDJJMEdwa3hjVHlGUmNVc1c3R2FCcjJldXhmT3gxWDdVNERvNGU3R1hiZk41ZXRWYS9udk45OHpiOFpVK2taR1dMMkd5V1FpL3NkdG5EeHpGbzJqSS9mZnVRaWRxN1pablJPbno3QnAreTRHeFBTMU9SQ0ZqazNUYlUxS2VnWStYcDQyQmRUZFZXMURQV2tYc3ppVGtVWlNWZ2IxK29ZV2RkeGN0SXlKSGN5UXFHaVpraXVFNkpaNjlDZFRaYjJKMUdKRFYzZERkSUlHbzVuVVlnTVJubW9KU0lVUW5TWW1MSUxieGt4aTNiNmRtRXdta25NeWVXUGxNZ1pGOWlVMkxKSXd2NEFldDVZMEl6dWJ1cnA2L3ZYT0I1ak5qUTlxUncwZFFuVnRMZCt2VzA5dFhSMExaazBuUENTNHhibEJBZjdjdC9oMnZsNjFodS9YclNlbVR4UXpKMDNBU2ZQVDlOdmF1anFXcjFwSFFYRXhkODZmeTZtejUxaSthaTEzM2pZSFgyOXZqRVlqT3hMMnMrL3dVWVlON00rTVNSTTYxUCtPVE5OdHpabnp5WXdZTXJCRDErMEtScE9KZW4wRGxUWFY1SmNXTi81WDB2aG5lWFZWcStmNWVYZ3hic0FRK29WR29GVEs3MHdoUlBmVlk0TlJveG15eW96dFZ4UTNsYXd5STMxOGxESmxWd2pSYVliMmpzSERWY2MzMnpaU1UxK0h5V1RpYU5JWmppYWRRYTFTb1hWeXhzVlIwK2EySmpmQ2tJRnpPcVdkdStiUHhZd1pqYU9HRmZFYmFHaG9ZUHpvRVd6ZnM0KzYrbnJtejVqSzZnMmJXYjFoYzZ0dFBQSHdnNnpkK0NQVjFUVTQyTnMzTzZaeGRDUWlQSlE1MHliaDQrVkZaSGdvRzdmdDVKT3Z2Mk5JLzFqU01qS3ByS3BpN3ZRcERPb1gwK0grSnh3NmNrMVplM055OHlncEsyUGp0cDFzM0xiVFVyNTB5V0lDTDIwWms1VnprVDBIRGxsZUE1YjMxME5lUVJZdjc5cUp3V2pFYkRKak1wc3htVTBkV3BmcXBYTWpPclFYMFNHOUNQVDJsZW00UW9pYlFvOE5SZ3VyWkdwdVQ5UmdORk5ZWmNSUDI3TkdLb1FRWFN2Y0w1QW5GOTNEemhPSE9YajJGTVpMUVlEQmFLUzBzb0xTeW9vdTdpRjAxa0JlY0dBQUFDZlBuS1dvcElURjgrZGdiMmZIOUluamlPa2RTWEJnQU9aMmZuM3F0RnJ1dldNaERYcTkxU0M5YVpiWjhvcEszSFN1cUZVcURoMC9BVUNBbnk5R2c1SENvbUs4UEQxYVRWNWt6ZUQrL1JnMVpIQ2JkZllmUGRicVZONkR4eHI3TUdYY0dIcjNDcWU4c3BLdlZxNXBWaWNqTzRlTTdKeG1aVHNTOXR2Y3g0NDZjVDZCNnRyYURwMmpWQ2pRT0RnUzVoZkFzTjc5NkJVWUxBR29FT0ttMDJPRDBmSzY3cG5sVGx5NzhqcVRCS05DaUU3bjVPRElyQkZqaWVzM2tNUUxLWnhKVHlXN01KK2UrRml6cHJhV0xidjIwamN5d3BMRVI2RlFXQUxWZ2YyaTIyMURvVkMwR0JVRnFLcXVKalA3SWxrWEw1S1dtVVZ4U1NrNnJaYWhBL3N6c0Y4MGhVVWxKSjQ3ejVaZGU5QWJETmlwMVhoNWVqQnBUTnRUYnkvVE9Ecmk2ZEgyM3BnYVIwZXI1V1hsRlp4TmJreW81T0xzaktlSE80b3JwckZlbVlGM1I4Sis5aHc0MUt6OHpZLy9pNk9EZzAzOXRZV2IxcFBxbW80OThEQ1p6WTM3NUthbmNqbzlGWjJ6QzZGK0FZVDdCZEluT0F3WGpWT245VThJSWE2WEhodU0xaHQ2NHRjSEFmS3pGVUpjWHpybnhxUXZZMklIWXpTWnFLcXRwcUs2R29PcGE1ZCtsSGZpTTlaMW03ZGdNcHVZT1hraUFHYXpHYVBSaEZwOTdRLzY4Z29LV2JsK0l6NWVYdlNKNklYUFNFL3M3ZXp4OG5USFhhZkQwOTJkdmxFUkdBd0dNckp6dUpDWlRVNWVIZ0YrUGkzYXNyYnZhRWVtNlRZOVg2VlNFUjBWaVp2T2xaTFNzcXUvUWVDSmh4Njhwdk92Tkh6UVZFYldwRkZkWDRmWjFEZzkxMlJ1elBwc01wdW9xYStqdExLQ2tzcHlTaXNyTVZyNXQxaGVYY1hKMUNST3BpYWhWQ2lJQ0FobVlFUWYrb2FHWTYrMjY5VCtDaUZFWitteHdhaHMzOUp6eWM5V0NIR2pxSlJLZE01YWRNN2E5aXRmWjhjdnRzeVdlalYySk93bk9TMGREemNkcXpkc29xS3lpdkxLU21aTm1jaUJJOGNvTEM2eHVTMXIrM2hHaG9meDIwY2Z0aVExYXBwTVNLVlM0ZUdtdzh2VEEyOVBUOGFOSEU1RVdHaXI3Zi9xZ1h1YnZVL055R1R6amwzRTlJNWl3dWlSQUJ3NWVRcGZiMitDL1AybzF6Znd6ZXA0VENZVEMyYlB3RTM3MDg5Tm9WQnc5TlJwNG9ZTkpmN0hyYTMrM1Z3NUNub3Q5V3lsQkFaRjlyV3BydGxzcHFLbW1wTEtjaTRXRlpDZWQ1R00vRnpxR3VvdGRVeG1NOGs1bVNUblpHS3Z0aU1tTElJeHNZTmtmMUVoUkxmVFk0TlJJWVFRUWxpbmNYUkU0NmpCeGRtSm9BQi8zSFN1UklXSFlXOW5SMjFkWTFDVGxwSEorWlJVWW5wSEVSb2MxS0gybTJiWG5UdzJqaUVEWWlrdUthV29wSlNDb2lMeUM0dW9yS3B1dHJiVW1xYlRjUlBQSmJGMTkxNGlRa080YmVZMHkxclZnOGRPTUdyb1lNdlU0anZteldiWml0V3MyN1NGQmJPbUU5YWs3MVBHeFdFMm0xc05SbThHQ29VQ25iTUxPbWNYd3YwQ0dSTTdHSlBaVEVGcE1lbDVGem1ibVVaNmJvNWxlbm1EUWMveGxITWNUemxINytCUXhnOFlTb2lQZjVmZWd4QkNYQ2JCcUJCQ0NIRUxtVEI2SkJQalJsazlGdE03Q2dDOXdVREN3Y080NlZ5Wk4zMEtkbloyRkJhWGNERXYzNmIxcEFBblRwOGxQU3NiVDNjM1BOemM4SEIzSXpqQUgzc3I2MHpiWWpBWTJMbzdnVVBIVHhBUkdzTHRjMlpoTm9QQjhOTlVWWlBaYkhudjcrUERvamt6K1Q1K0E4dFdyR1p3LzM1TUdEMEtaeWNOQ29XaVE4bVNiaFpLaFFJL0R5LzhQTHdZRlRPQWl1b3FUbDFJNW1SYU1ybkZoWlo2U1ZrWkpHVmxFT29id0l6aGNRUjUrM1pocjRVUVFvSlJJWVFRNHBaaVN6QzJhOThCeWlzcnVmZU9oZGpaTmE0M1BIWDJIQW1IanVEczdFUmtHMU5yTHlzckx5ZXZvSkN6eVNrWUREL3QrYTNUYXZIeTlNREh5eE52VDAvQ1E0TFF1cmhZYlNNcE5ZMHR1L1pRVWxiTzJKSEQyWFBnRUsrODgzNkxlZ2VQSHVmZzBlUE55a1lNSGtoaGNRbEhUeVp5NnN3NStzZjBaZHFFY2RpcGUvNVhIMWRuRjh1NjU3eVNJbmFmT2tyaWhSVEx2cklaK1JmNUlQNTdCa1gyWWRyUTBXaWRuTHU0eDBLSVcxWFAvMFFXUWdnaFJBdDZ2WjdjZ2dKeWN2UEp5YzNEMGNHQnVkT25rSlZ6a2YxSGpqRmk4TUJtVTF3bnhvMGlQVE9iTlJzMjgvQTlTOUM1dHIyT2RrTGNLQ1pjR29FdEs2K2dxS1NFd3VJUzhnb0t5UzhzSWkwakU3UFp6Tks3RjFzTlJnMEdBMGRPbk1Ka05uUFBvZ1dFaHdRektMYmx2cVJ2ZmZ3WmcvdjNZOHlJWWMzS25UUWE3TzNzdUpDWnhZR2p4MUVvRk0wQzBUVWJON05tWSt0N3FmWVVmaDVlTEo0d25TbERScEtRZUp5anlXY3hHQnRIa1krbm5PZE1laG9UQmcxalRMOUJLSy9JTEN5RUVOZWJCS05DQ0NIRUxXVGQ1aTNrNU9WVFhGS0syV3hHb1ZEZzVlSE9nSmhvU3NyS1dibCtJMTRlSGt3ZU84WnlqdGxzeG1BME1uWENHTDc4ZmpXck5temlnVHNYMlR6bDFVM25pcHZPbGNqd01FdFpnMTVQZm1FUmdYNStWczlScTlYY2VkdGN6R1l6Nmt0QnBKdXJxOVc2RHZiMnJSNExEd2ttUENTNFJYbGIrNHcybXdKOGVjOVpLMlUzRXcrdGpybWpKekJ1d0JBMkhkcEg0b1Zrb0hGTjZZK0g5M0V1STQxRjQ2Zmg0YXJyNHA0S0lXNGxFb3dLSVlRUXR4Q0R3WWlQcHllRCs4VVE0TytIbjQ4M2RtbzFKV1hsZlBUbDF6VG85ZWoxQnQ3NjVMOFlERWIwQmdOR1kvT3RSTEl2NXJMMzRHSEdqaHplb24xcjI3RmNMWlZLWlZONys0OGNZLytSWTYwZUh6WndBRE1uVDdDODE3bHE4WEIzdzlQREhWZFhMWGZkTmc5UEQzZVNMNlFEOEk4MzMyblJocld5bTVIT1djdWRFNmN6TWpxV0gvYnZKcStrQ0lDc3duemVYck9jbVNQR01xeFBQM3JleWxvaFJIY2t3YWdRUWdoeEMxazRlNGJWY2c4M0hmMzY5RWFsVXVLbWM4WFIwUkZIQndjYzdPMHRmOXJiMitQZ1lNKzNhK0pKT0hTRUlRTmltMlhPQlZwTmptU0xIUW43YmU1dlIzaTZ1emQ3MzNTZlVEdTFtcWhlWVFCRWhJWGk2TkIrZ3FYVTlFd3VaR1pkYzcrNlVxaHZBSS9PdjVPRXhPTnNQYm9mbzhtRTNtQmdYY0lPem1kZTRMWXhrOUU2T1hWMU40VVFQWndFbzBMY0FFMUhGZFRLYTk5VVhnZ2hyb2M1MHliYlhNOXNNamNMUkYyY25QRDI5TEE2V21xcjArZVRjTGtpQU9yWHAvZFZ0OWRSd1FIK0JBZTB2KzFKWkhnWXhhVmwxNzlEMTVsU29XQnMvOEZFQmdhell0Y1c4a3VMQVVqS3p1RHQxVjh6UDI0aU1XRVJYZHhMSVVSUHBqQmZUcTNXdzNUVzV1Q2lleG9VMExHdEFicmFhOTkvUVdsbEJRQlAzM2svT3VlMkUzOElJY1NWNVBkYXo5YlZ2OWNNUmlOYmp4NGdJZkVZVGI4WURvcnN5NXhSNDNHNGxGVlpDQ0d1bHNKS29nRkptOVpKa2xJdlVGbFYxZFhkdUc1MkpPeTNhVXBTZFUwdG0zZnNJaXZuNHFYM05kZTdhOTJld1dpa3NxWWFBQVhnb3BFVStrSUlJYm9YdFVyRmpPRnhQRGhyUWJNSHBzZFR6dkh1Mm0rNDJHUy9VaUdFNkN3eVRiY1RwR2RsOCszYWVFSUNBN2h2OGUzZFlrUHROUnQvSkRzM2wxL2NlN2RsajdncjkyQnJpN096VTdPcFVYc09IQUt3bXBHd3FicjZPZzRlTzRHbnV6c1g4L0xadGY4Z015ZFBwSDkwbjQ3ZlJBK1JubmZSa2tZL3lOc1hsYVRPRjBJSTBVMkYrd1h5K0lJbC9MQi9GeWRTendOUVVsSE9oL0hmTTNYb0tPTDZEZW9XMzNPRUVEMkRCS09kSUN3NGlQN1JmVGwxOWh4SFQ1MW02SUJZbTgrOTFxeURzWDM3c0dEVzlHWmxSY1VsbkRwN0RvQjFQMjdsOXRrekFkaThjN2ZON2ZyNytselZPaDNMTHlpRmdxRURCMUJRWE15YWpadXBxcTVtOUxBaEhXNnZKMGhNVDdHOGxyVTNRZ2dodWp0SGUzc1dqWjlLVkZBSTZ4SjJVSy9YWXpTWjJIUW9nZFNMV2R3K2Jpb3VHa2x1SklTNGRoS00ybWpmNGFOdFRqbFZLQlNvVkNyeThndllzbXRQcS9XbWpoL2Jvc3paeVluQi9mdTFLRCtma2taaGNYR3J5U0F1ajFaZWFkZitnN2hxWFJnN1lqanJ0MjdIMjhPRGNhTkc4T2Vubm1oV3I3cW1odGZlLzVpUlF3Y3p6VXEvcnNibFlMUnhYemdWODZaUEpkRGZqejRSdDJZUVZscFp3ZkdVeGdjREtxV1MyUERJTHU2UkVFSUlZWnNCdlhvVDdPM0hkenMzazEyWUQwQktUaFp2cjE3TzdlT21FQlVVMnNVOUZFTGM3Q1FZdGRIeHhETVVsNWEyVys5WTR1azJqMXNMUmwyY25heW13aThycjZDd3VMalZOUG5XZ3RHY3ZEek9KQ1V6Yy9KRWhneUlKVHMzajUzN0RoRGc1MHRFV1BOZkd2bUZqWHVMQmZqNnRObG5hOW9iMGQyNGJRY2J0KzJ3dkYrL1pUdkJBZjQ4Y05jZEhiN1d6Y3BrTmhPL2I2ZGxjL1NSMGYwbGNaRVFRb2liaXJ2V2xZZG0zODcyWXdmWmZmSUlacUM2cnBZdmZveG5jRlEwTTRmSG9YRnc3T3B1Q2lGdVVoS01kdENWbzR2ZGljbGtZc1BXSFhpNDZSZ2NHNFBKWkdMbTVBbGs1VnhrOVliTkxMMzdUdlQ2bjdJeHBtVTBKaVJTcTFUa0YvNlVtTURGMlFWbkowMkw5cHVhUG1HYzFYSzl3Y0QydmZ1STZoVk9lSEJRczJOYUY1ZXJ2YldiamhuWWRHZ3Z5VG1aQURnNU9ESmg0TEN1N1pRUVFnaHhGVlJLSlZPSGpxSlhRQkFyZG0yeEpPVTdsbnlXcEt4MFpvOGFSMng0RkxLU1ZBalJVUktNZHBLaWtoTHE2aHNJOHZkclZtNHltVkRlb0lRMSt3NGZKYStna0VWelp2SFp0eXNJQ3c1aTh0ZzQ1cytZeXJkcmZ5QTNQNTlWNnplMU9PKzdkZXVidlo4OE5vNjQ0VVBKeWMzajArWGZXY3IzSERoa0dZMXRMU2h2ME92WnZuY2ZnWDYrakJneXFCUHY3dVpoTUJwWnMzZTdKZkdEVXFua3Jza3o1Y214RUVLSW0xb3YveUFldjIwSjYvYnQ1UFNsZkFqVmRiVjh0Mk16aDgrZFp0cXcwUVI1KzNaeEw0VVFOeE1KUnE5Q2NVa3A1WldWOUFvTkFSclhSMzY2L0R1OFBUeDRjTW5pWm5WUG5UM1B0ajBKekpnMG5wamVVVmJieXk4c2FuUGFxeTFKamk1UHg0MElDeVc2ZHlRWjJUa2NPSHFjd2YzN0VSd1l3R05MNzZPK29YRlVkUHpva1VSYzZ2dVZtZ2FmYmpwWFpreWFBTUNtN1R1SkNBMGhzbGM0QUhxOW50cjYrbWJuYWh3Y3NGTTMvcE82bkQwV29LS3lDaWVOQnJWYTFlNTkzTXhNWmpPSkY1TFpkdXdnSlJYbGx2SjVveWNRN2hmWWhUMFRRZ2doT29lVG95TjNUWnJCK2F3K3JOdTNrNHJxeG0zdEx1VGw4RUg4OThTRTltTHEwRkY0NmR5N3VLZENpSnVCQktOWDRldFZhekZqNW9tSEhnUWFrL1lFK3ZseElUT0wrdm9HSEJ4KzJyajZRbVlXMVRVMWJVNVJkWEYyWXRqQUFTM0t6eWFua0Y5WTFPcWEwUjBKK3kydlU5TXpVS3RVekpveUVZQzRFVU01ZWlxUjNmc1BNbi9HTkRTT2pwWmcxRjJuSS9EU0NPNXI3My9NbU9GRHJZNWlPanM1TVh4UVk3ODJiZCtKdjUrdjVmMlJrNGxzMkxxOVdmMVpVeVl4ZEVBc2FyV2Fob2FmcGdOdjNiMlh6SndjSGx0NnZ5Vll2VloxRGZYa2xoUjFTbHRYelF5MURmVlUxbFNUVTVSUFVuWUdOWFYxbHNOMmFqV0x4azhqSnJSWEYzWlNDTkZUS0JWZ01uZDFMOFQxb0x3SjU3ZjJDUTRqekMrQXJVY1BjUEJjb2lVL3dwbU1OTTVtcEJFWkZNcUl2ckZFQllXaTdHWmJ3WmpOWmt4bUV5cGx6MzVJTHBvem1vd29GY3JydGpXUndXaEVyWkovVXgwbHdlaFZpQXdQNWZDSlUxek16eWZBdDNFNlNuQ0FQMmtabVdUbVhDU3FWNWlsYm5wV0ZocEh4eGJUZDV0eWRuS3ltakczcUtTVS9NS2lWclBwTmcxR3g0NFlocitQRDI2dXJnQzR1cmd3ZWV4b1FnTGJIcEdycnFtaFFhOXZzMDViL3ZmWGp3THd6N2ZlczVRNTJOdGJBdC82aGdhU1V0UG9GUmJhYVlFb1FHNUpFWjl1V04xcDdYVzJZRzlmNXNWTnhNL0RxNnU3SW9Ub0lSelVDbXIxRW8zMlJBN3E3aFdzMmNyQnpwN1pJOGN4S25vQVc0OGU0TlNGWktBeGIwSnlkZ2JKMlJtNHVXZ1pFaFZObitBdy9EeTh1c1VlcGRzTzd1T2ZuN3pIK25jL3ZlcUFkTVl2NytlUlJVdTRZL3BzUzFsWlpRVXZmZmcyOTgrN25kZ28yL2RYTDYrcVpOWFdUZHcxWXk0YXgydGYwbE5hVWM0bnE3NWx4cGdKeEVaMmZKdSs2MjNmaWFQb1hMVEVSTFNjTVZoWVdzS3FyWnVZRVRlZTBBRHIzMkZyNm1wUktwUTRPamdBalQrTHB4OTRoT2x4MXZPWlhEYjdWMHQ1OHA0SG1UTitjcnQ5UEhIK0xEL3UyODN2SHZ5RkRYZlU2TTFsLzZXNHZKUVhuL2hkcy9LOXh3N3o0Z2R2c2VLMWR5a3VLK085YjVmeHE3dnVJY2pYMythMmV6SUpSbTFrTnBzc0g2Q1J2Y0k1Zk9JVTUxUFNMTUZvVUVEalA2ak1uQnhMTUpwZldFUlZkUTJ4Zlh0Yi9mQzkvQlNSVGxqeXIxS3BLSytzNU5EeGswM0sxT1RrNVpPVGw0Kzd6aFV2VDQ5cnZzNlY3TzNzV3BScE5JN1VYaG9oUEhYMkhIcURnVkZEQjNmNnRidWpRQzhmeHZZZlRFeFlwQ1J5RUVKMEtwMmprbHE5c2YySzRxYWpjN3d4dVNXdUZ3OVhIWXNuVG1kcy84RnNQMzZJODFucG1NMk5EMDdLcWlyWmR1d2cyNDRkeEVYalJHUmdDRkdCSWZoN2V1R3UxYUc2UVhrMWJnUzFTbzJiMXBYZi9mc2w3cDQxbi92bUxiUXBiMGgrVVNIZmJJeW50THljcCs1L3FOVjZYNjFmdzJkclZqUXJHeElkeS8vOTVuK2JsUzNmc0k3dEIvZFJVVlhWYmpCcU1wazRrNWJDZ1pQSHFheXU0amYzL2J6ZC9sNExnOEhBNjE5OHdvUmhJNjBHbzUrdlhjbm1oRjA0YTV4YURVYTNIOXpIaHl1VzgrMi8zcmI2UGRSV1dYbTVyUjQ3bFh5T0gvZnQ0YTZaODFxdG8zRjB4TXV0Y1RwNmFVVTVXdy9zWmVtQ3hTM3EyZG5aWVRLWjBCc011THU2WXFkVzg5aUxmK0hKZXg1azZxak8yVnJ4WmliQnFJME1SaVBxU3lON1lVRkIyS25WSktWZVlOS1kwUUNXb0RRbk44OXlUbXA2QmdDOUk2eFAwelJlV2xmcFlILzEveU0xdFduN3psYVA5WTdveGZTSnpaOFlYUTZHTy9zcHBiTkdRM1ZOTFdhem1ZTkhUeEFXSEVSd1FPYysvZEhZT3hEbUY5Q3BiVjROSjBjTnJrN09lTHE2MFRja1RMWnVFVUpjTjk0dUtrcHFURFFZWlhTMEo3RlhLZkJ4NlJsVCsvdzl2Zm5abE5tVVZWVnkrUHhwamlTZG9icXUxbks4cXJhRzR5bm5tdTIvN2VucWhyZWJCNTZ1T2h6czdYR3dzOGZCemc1N3RSMzJkbmI0ZVhqaDdOaDJodi91d3NYSmlUOCs4amdEKzhUd3pqZGY0SzdUTVgvaVZBQ3FhbW9vYlpKUG9pbU5vNGE0UVVNNW41SEdoZXdzeS9mTnB0eGRkY3lkTUlWeFEwWll5bFp0M1VoVlRVMnplcG01RjltY3NKdFhudjRqejczMUt0c1A3V1BTOE5GV3IvdVBqOS9sOE9tVFZGWTNaa2Z1WnlVNDdHdy83dDlEYlgwZGQ4K2UzK0pZVXNZRnR1emZ3OFRoby9qcWg5VU1pZTVIZEsrVys3T2ZURHBIVEs5SWF1dnJxSzF2SFB5b3E2K2p2S3JTVWtmcjVNeitrOGQ0NGQwM1dQMmZENndta1h6NCtXZmE3VzliZFVZUEhNTC9lK3czQUh5M2VUMDZyU3R6SjA1cFVjL1J2bkg1bnNGZ1FPZm16dk8vK2grKyttRU5Gd3NMMnIzK3JVQ0NVUnZWMXRYamRHbnFoRnF0SWlRb2tOVDBEQ29xcTNEVnV1RGdZSStyMW9YYy9BTE1aak1LaFlMa3RBdW9WS29XKzN0ZWRubDZiRlYxamRVOVF3dUxpd0hyKzRsYVl5M0RiVjVCSVI4dFcwNUlZTXZBcmU1U0FpTDdhd2lHaTB0YTdyM3FxblVoSXp1SE0wbkpsSlNWTVcvRzFLdHV2elYrSGw3OGZOYkNUbTlYQ0NHNks1VUNndDFVcEJZYnVyb3JvaE1GdTZsdXlqV2piWEZ6MFRKMTZDZ21EaHBPVWxZNjU3UFRTYzdPcEtxMmVlQmtOSmtvS0N1aG9LeWsxYlpjTkU3OGR2SDlIVjZMTitPWDk3ZGJaL2F2bHJaNmJNS3drZnp4a2NmNVptTThuNno2MW1xZEQxY3M1OE1WeTF1VVAzamJIYno5cDc4UzZ2L1R5TjdPdy92NXo3TC90dHVuUi8vMko2dmxsNmVYL3JCekc1VTExZnppanJzQjBEci9sSlBFWURUeThpZnZzWGpHYktKN1JmTDQzZmZ6eHBlZkVoRVVRb2gveTFIR3cvUSt5aFlBQUJoeVNVUkJWS2RQTWp4MklLTUdET2FsRDk5dXQyL1h5bUEwOHMzR2VCWk9tWUc3cTQ0alp4THg4ZkFrMk0rZkJyMmVWejU5bjlqSTN2emg0Y2Q0OGYwM2VlSGROM2pqMmVmeDlmeHB5WlBlWU9EdzZaTlUxZFJ3NTlPUFc4cmZYdjRGYnkvL3d2TCtveGRlYnJjL205Ny92TlZqUCt6YXhuK1cvYmZOT3BlVmxKY1J2M01ydjc3N2ZoenM3RW5KeWlBeStLZnYvbzcyamRPSjZ4c2FLSzBvcDdDMGhMREFZQXBMaS9uZys2KzVmOTd0bGluSHR5SUpSbTFRWDkrQVhxL0h4Y3ZUVWhZV0hFUnFlZ1lwNmVrTTZSOExnSStYRnlrWDBpa3VLY1hKU1VOMmJoNjlRa053c0xlMzJtNU5iZVBUbkpLeXNtYnJQNi9VMXJIMkhEaDZERWRIQjRZTWlLV210cmJac2RLeXhpZDBydGV3LytlN24zM1pvc3hOcHlQeFhCSTc5dTRuT2lxeTAwZEZoUkRpVnFWMVVCTGhxU2FyekNnanBEYzVlNVdDWURjVldvZWVNMDMxU21xVmlwaXdDR0xDSWpDYnplU1dGSkdVbFU1MllUNEZaU1dVTlJuSmFrMVZiUTFWdFRXNHVYUnM1bEZyd1VodVVRSFB2ZlVxWnJPWjZGNlJQUDNBSTFiclhSNkFtRDF1RW5HRGhyWTQvdkR6ejNEbmpEbE1qeHR2S1RPWlRQemloVC9nNHVSTVdFQlFpM1BncHdBb0t5K1hZTC9tMzQ5U3N6Skp6cnpBekRFVG1wVTNEYXpUY3JKdzF6Ym1CeW12cWlMazBpd3hzOW5NcTU5L2hOYkptYnRuTlk0NlRodytpc1NVOC96aGpWZDQ1YmQvSU1DbitiWTczLzdyYmNzMDRoc1JqTWJ2M0VxRFhzK1NXZk9vcWF2bDVZL2ZaWHJjT0I2Ni9TNysvZG1IRkphVThOZkhmd3ZBMHc4K3d1Lys5UksvLy9kTC9PTTN6MWo2dnVmb0lkeGRkWHp5dDFjczdkNzU5T004dnVRK0pnei9LZUduMXNtWnJMeUxOdlhMMm5UZHk2UFkxbzU1dXJuaDFHUzAvcE5WM3hMczY4KzAwZU5JemtqbjF5ODl4NTB6NXFCU3FTZ3NLU0U3djdHTmg1OS9GcVBwOHF4SWU3emRQZkh4OEtTNnRrYUNVZEcyb3RMR0ozWmVIaitsS1E4TGJ2eVF1WkNSMVNRWTlTUWpLNXVLcW1xeTgvSWFQK2g2dDV4ZWNGbEZWV002OUhHalJqQmg5TWdXeDFkdjJFeml1Zk90N3VscGJjdVg0NGxuY05WcTZSVWFUR2w1T2FmUEp6TjI1SERzN2V4YUJLTVoyVGtBK0hwN3Q5ckhLK1VWRkpLWmM1SEk4RkJ1bXptZC90R05DL1RMS2lvc0g5emVuaDZZeldhcWEycVlOcUZ4YXJEUmFFUWxHY2FFRU9LYWFSMlU5UEZSVWxobHBMek9STDNCTEZsMmJ4SktSV095SXAyakVtOFhGYW9lTmlMYUZvVkNRWUNuTndHZVAzM25hTkRyS1N3dnBiQ3NoUExxS2hyMGV1cjFEZFRyOVpiWDRmNkJIUTVFZ1JhQjNtV2ZyZmtlVDUwYlJXV2xGSmFXVUY1VjJlYTZTcTJ6TTFwblo2dkhkQzdhWnRlcHFtbWM3dXJpN05TaXJvdVRzeVZoVFY1UkliOTQ0UThNNlAzLzI3dlB3S2pLYlkzai81bEo3NFEwQXFHWEVHcW9oaXFDZ29EU0ZMbEd4SUxLdFNDS0tPaFJFQnZnOGFBY1FFQ0txRWdWUkpFcXZVazdkRUhwUFNRUVVvQkF5dXo3WVdCSW1UUU9qdGY0L0Q2UlBYdG1kaVlFNXBuMXZtdEYwcmQ3TDZwVnFBakExcjI3bVA3RGQzbkNhTG5RTXZoNDJhN2hVbktTUGVnbXA2YmdXNlVhaG1Fd2Z0YlhIRHB4bkg4TitrZU83VmYvKzhoakpDUW1NbURVY0lZOC9UelJOV3ZaYnl2S2Z0YUNHSWJCZ0pIRHliSm1NV2J3c0FJZjcxSktNbC85TUorZTdUdVJsSkxDd3RVcmNIVjFKYlp6VjZiTW44MmFiYjh3dU8vL1VpWTRCQUJQZHc4KzZQOGFnMGVQcFArSVlRenM4d3d4OVJxd2JmOGUyamR2algrdXZ4TWU3aDU1amhWVlFVdHhIZDMyK2xQOWFOdTBHUUE3RCs3bjUxODJNdnIxdDhuS3ltTEsvTmxVaVNoUFpLVXF6RnV4aE9CU2dWU0pxTURCWTBkNHF0dkQxSStNSXFSMEVIN2V0MThJS21rVVJvdmd6TG56d0sxOW9RQmhJY0Y0dUx0elB1SFdlSkdZUmcxb0hkTVVpOFhDekFVL1lEYWJxWkhQZmxHQWl4ZHRJVGN3d1ArT1hHZG1aaFpiZCs0bU9TV0ZKM3M5ektidE8zQnpkYVZKZEQwQVhGMWNxVjZsTW42K1BsaXRWbmJ0MncvQWpqMTdhZE04QnJQWlRQM2FVWVFFNSt3QW0zRGpPamR2L3c4YnRtekR3OTJkSnRIMUNBd0lBR3ovbWFTa1h1YjN3MGVwV2IwcUthbTJUenJyUnRYRXo5ZjJ5L2J6dWcyY094K2ZadzZyaUlnVW44VUVZYjRXd256MUlaLzhkYm01dWxJMktJU3lRU0ZPZWI2dCszYXpmZjllZWovUWpVbnpadkpZcDY2TW0va1ZZOTk2OTQ2TWVibTVmOVBYSzI5NGJkMm9LYTBiMlFvUFlVSEJmUGp5SUNiTy9aYVhQaHBLcDFiMzhOS2pmYkJhclE2WEkwOFpmcXZLZXlrbG1ZQnNsVkVmTHkrR2poL042Ymc0WG5xMEQwbXBLU1NscHVTNGY1OHVQZmhpM2l5R2ZEYUswYSsvN1hBZjV1MHdESVA0eEl0WXJWYXlyTllDdytqRnBFdGNTYnZLdE8vbjh2V2lCV1JtWnZKT3YvNU1XekNYaGF0WDBMWnBNNnBHVk14VGlYemw4YWVadm5BZXc4Wi9Tb3NHamVuWnZoTW04bFlzRTVPVENteElWSmpzQWJNZ3VaZC9iOTcxSHd6RDROV1AzOGRxdFRVN3Zma2FONDl1Qk5pVzUvNjBiaFdWeXBXbmF2bUt0MzJOSlpYQ2FCRWNQbllNZ0VvVnl0dVBtVXdtbnVqMUVLVkwzYXFXM216SGZUVXRqV01uVDFHbFl2a0NXM1NmT0dOYlBoQVdjbWYrRVhaeHNmRHdneDJaK3UwY1pzeGZ5T1VyVjdpNzJWMzIwciszbHljOUgrd0UySmIrSmlZbFU3NXNPSnUzLzRkVFo4N1NyVk1IT3Q5N2ErUDFxYlBuV0xKeU5mRVhiSHRYQXdNQ2lLcFJEVThQRDliOXNwV0VDeGVKdjNDUnhLUWtETVBBeGNVRmk0c0xxemZhbGhYZnJMemFYcE5yWEhDd3YxUkVSRVRrajVaeTVUS2ZmajJWUnpzOVNJQ2ZyUWpRTHFZRjgxY3VZOWJpSDRudDNQVy9mbzRyTjFhZ2VYdm1yWXpldE8vdzd3QkVSOVppL0Z2dnNYRDFpbHZqOERMU2NYY3JlTGxtWW5JeUFiNjJDbUR5NVJUOGZIeXBXYWtxQXg5L2hwNnZ2WkR2L2Y3NTJsdmMxNnpsSFF1aVlLdXNUaDArQ2dPajBQRjlWY3RYWk1iSXp3anc4ZVg5U1dNeG1VdzBxOStRSGIvdTVhSDdPckp1eDFaVzVsT2hYRHBoT3ZOWExzTnNNdEgvbzJFT3o1bjIvVnltZlQ4M3g3Ri9QT2Q0WmFFam82Wk9ZTlRVQ1lXZm1NdEQ5M1drWmNNbXVMbTY4dmEvUDZGRmcwWjVYbU4zTnpjODNUMDRlZTRNSHU3dW5JMC96OW40ODV5SmorTnN3bmxpNmpVa3RsT1hZajkzU2FFd1dvaExTY2tjTzNtYU1xRWhlU3FZUVlHT1I2WHNPL2c3VnF1Vk9wR1IrVDd1OWV2cEhEbCtBbDhmSDRMdjRNaVZVdjcrZE92WWdaa0xGbUkybTJsY3YyNmVjOWIvc3BVTlc3WlJyWEpGSHVueUFOdDI3bWI1MnZWODhjMU11dDNmM3Q1d3lXUXlrWko2bVlaMWExT3ZkaFRob2FGWXJWYkdUUDZTcTJscGhBWUhVYkY4T1pvMWJraVowQkRjWEYzNWN2WThQRDA4aUt4YWhlMjc5M0RreEVtcVZDaFA2dVhMOWtxcWlJaUlpTE1ZaHNHb3FSTUk4UFdseDczM3MyYmJGZ0RNWmhNdnh6N0JHNStPcEc2Tm10VEpOUnYwN2JIL1l1dmVYZmsrYm40TmpBYU1IQTVBYk9ldVBQNUE5eHkzcmRxeWtaL1dyYVoyMWVyMDZkS0RibTNiMjIrN2ZQVUtQbDc1QjluckdlbGN2WmJHOEFsajdNZUdqaHZOQi8wSDRlL3JhOStQK3YycTVaUU9LRVhMQnJZNTlXZmk0emg1N3F5OU1uc25GV2N1YWxCQUtkWnUzOExlUXdmNVl0Z0lUQ1lUTHozNkJDYVRpV2Q2OUNyd3ZqM2FkUURJOFhyZGxOK2MwVTI3ZGhUNTJ2cjFqSFc0TnppM3g5OThOY2ZYSVlHMmZaOFQ1MzZMcTRzTFQzZC9CTEF0MzkxMThGZDc4THlla2M2RU9UTUFXMmZrc3FGaGhBZUgwank2RWZWclJCWDVPa3NpaGRGQy9MeCtJNFpoMExSQk5KZXZYT1hUU1ZPS2ZOLzVpNWN5Zi9IU0hNZjY5T3hCUk5sd3R1L2VRMlptSnJVaml6Nk0ySnB0Q2NUcEd5Tmt6QTVhOEZXdUVFR3p4ZzNadUhVNzY3ZHNvMjNMNW9CdHVlMnkxV3M1ZnVvMEZTUEswYjJqN1JlN2NYUTkvUDM4bUw5NENiTysvNUUyeldObzFyZ2haY05DR2ZEczA3aTQzRm95WWphYmVhTFhRL2g0ZWVjNGZ2bktGYjZhTTUrMGE5Zm8vVkEzQWtzRnNPZkFRWmF0V3NPalBib1NmL0VpMVN0WEt2TDNLaUlpSW5JblRGMHdoejIvSGVUZmIrWmRqbHU3V2cyNjNOMk85eWFPNGJNM2h0cjNMQUs4SFBzRWFUY21EK1RtcUlGUmR2MC9Hb2FySmUvYjdQNnhUM0p2VEV1bUxwakRvRTgrWXRqekE0aXAxd0NBaE1SRVN2dm4vOEc5cThVbFQyT21RWjk4aUx1Ykd4OVBtMFI0U0NpeG5icHc2TVJ4ZHV6ZmF3K2pTemVzWThYbTljd2NOY2JSd3pyTm1mZzR4c3lZeHZPUDlDYlFQd0RETU93VEtJckQwWExjM010MHc0S0szZzhGYkdNSlMvbmQzcmE1blFmM3MyRGxNb2EvK0txOUtuN3cyQkgyL0g2UThPQlFta1Uzd213MkUrRHJ4MXZQdm9pSHV6dUdZVEJ6eVE5MGJObm10dmU2bGhRS280VTRjdndFNFdHaDFJNnNUbnA2dW4zLzVlM3k5ZkhoeXRXcmJOeTZIWXZGUXVNaVBsNTZlanFqeGszRVlyRmdzVmhJdjdHa0k3L3FiT3VZcGh3L2VacGZkdXlrYnMxSWZqdHlsTFdidDl3STF2VnAyN0o1anJYOTFhdFVvbGZYQjVtOWNCR3JObXpDYkRaelY4UG9ISUh6cGdBL3Z4eGZwMTI3eHZUWjM1R1Vra0szanUwcGQ2Tjc3cjJ0Vy9EVGlsV01uVElkZ0FybEhIZVdFeEVSRWZrai9MRG1aK1lzKzRuWG4zeU9DdUY1eDVzQVBOSDFZZlllL3AwaG40M2k0NEZ2RWx6Szl0NHFxRlRCSzlkeU56REt6akFNM0Z3ZGo4NnJXYmtxSHc5OGt4Mi83cU5CdG9aQ1IwNmZwRW50L044WG1zMW0rL01aaHNHVnRLdFlEU3Z1cnE0RSt2dXpldXNtWWp0MW9WR3RPbno2elZReU16TnhjWEZoMDY3dHRHclk1STdQbFM4T3d6QVlQSG9rMTlMVFdieGhEVi8vdUlDRXBFVGU3UHQ4amtwdlFXNVdmaDAxRmNxOVRIZjhQOTR2MXZWOU1uMHluMHlmWEt6N0FNUW5YdVNqeWVNSkxSM0VqdjE3V2ZEek1rNmVPOE5IQTE2M2R6VUd5TXJLWk8zMkxmYXRjeFBuZnN2M3E1WlR1Vng1N3FvYlhlem5MVWtVUmd2UnJXTjdna3ZiUnJxNHVibHgzOTJPUHdFcnJvcmxJeWdURWx6Z1dKWFNnYVhzWTFIYzNOeW9VSzRzcVpldllEV3MrSGg1RWxFMlBOOHdhemFiNmRyeFBwS1NVd2dPS28yWGx4ZHhDUW5FTkdwQTJiQXd4OWNVVVk3WTdsMDRjT2h3c1VLM3A0Y0gwWFZxNGVmclMxVDFXd09UbzJ2WHdtSTJzMjNYSG9JQ0ErMmRkMFZFUkVUK2FNczNyV1A4cksvcDJiNFRiZTlxbnU5NWJxNnVESC9oRmZxUGVKZFhQMzZmRDE0YTZIQXVaM0drWjJUa0dPMVhsTG1uQUVzMnJHSEpoalY1anZ0NSt6RGttZWZaZi9nUUI0OGQ0ZUN4dzl3YjA1TDBqQXpjM054bzJhQXhjNWI5eFBHenA2bFRQWkpyMTY5ejhQaFIvTHk5T1gwK0x0OFJOczVpTXBsbzNhZ3BMaFlYUW9PQ0NDc2RUUENOSmE0M3E3MlR2NXZGZ2FPSCtmRGxRYmk3dVJkWU5aMzg3a2g3TU0rOVRMZW9yM1YyTC96UDQvWktja0Y2RGNxNUR6VXBKWm5rMUZSTW1EaDYraVFSWWVFMHFWT1BzRnhOdWFLcVZHZkdUd3M1bHhEUC9KK1g4dVBhbGJ6NmVOKy9mUkFGaGRGQ0ZkUU45Ny9ScGNPOWhXNzJidG0wTVMyYjN2ckY2UDF3OXdMT3pxdVV2eitsL0cxTERyeTlQSG1vYzhkQzcxTXV2SXk5c2xrY3pSbzdYbWRmTjZvbWRhTnFGdnZ4UkVSRVJHN1hvclVyR1R2eks5bzJiVTczZGgxeUxPRk1URTRDNEhSY1hJNVZZaCs4OUJwdmpCN0JnSkh2TWJCUFgzczMxT0pLU2swaHk1cVZvNUZSZm5OUHdkWnBkdmlFTVhoNWVQQkIvMEVPdTlKYXpHYisrZVVrMGpNenFGOGppczZ0NzZGVzFlb3NYTDBDZHpjM0twUXBTNEN2SHh0MzdpQzJVeGRDU3dmeDI3RWpwRjY1UXBtZ2tEdmF1T2gyOWMxblgyaEVXQmxPeFoxajI3NDlESDY2SDFYTFYrVHd5ZU84UDJrc0gvUi9qYkloam9zb2hmSHk4S1JDZU5raWpiREp5c29pUFNPajJNOVJ0WHhGNW53eXJ0Q2x0bldxMThEVDNZTlhScjNIMWJRMDNuN3VKWnBITjJMeCt0VUUrZ2Y4clVPcHd1aWZKUHVuWlNJaUlpSnlaNXk3RU04WDM4MmlWY01tRE96VGwwbnpackpnNWJJODV6Mzc3cEFjWHkrYitCV2pYMytiSVorTjR0REo0MFVPb3dlT0h1YkEwY01FbFFyRTFjV0ZuMy9aQ0VDTmlyY0tHdmt0NTkzOTJ3SCsrZVVrcklhVmk4bEpEQjAzbXU3dDJuTmZzMWIySlowM2ZmemFtem4ydkdaa1ptSzFXdkZ3Yzhka010R2hSV3Y3L01yUEJnOGx3TmVQM2tOZTRmNFdkenVzTU9aK1RTNG1KK1U0NXFoWlVIYkZtVE9hWFdabUprZlBuT0szWTBjcEZ4cEcvY2dveHM2Y1RxdEdUV2gxbzhsU2xZZ0toQVVGODg3WTBYdzJlR2lCalozeVV6OHlpa2xEUHlyU3VSUG16TEEzR0NvT3M5bHNENkxKbDFQWmYvaDM5aDc2allpd01uUnMyUWF3OVh4WnZuRTlCZ2FYVXBMNTlJMTM3QjhPYk55NUhVOTNENFZSRVJFUkVaR1NvRXhRQ09QZUdrNTRjQ2htczVsK1BXUHAxelBXZnZ2S0xac1lOWFVDaXorZmxxZWhVVmhRTUovLzQvMDhRYkFnMTY1ZlorTGNiKzFmdTdtNjhsUzNub1NIaERvODN6QU1kdnk2ajRXcmxyTjEzMjRxbHl2UGlGY0dZekdibWIxMEVSUG56V1Q2RC9ONTRPNjJkTHVuUGY0M1Jybmt2dGFVeTdhNTdwN3V0bzYyVDNhOU5jdTlsSjgvT3cvczUwTFNKZHJGdEhCNEhibkRWOXlGaEJ6SGloSkdFeTRsRm1uT2FOeUZCR1l0L1pFakowOXc5TXdwTWpNekNRc0s1cGtldlppN2ZESG5FdUo1cDE5LysvbnBtUm4wNnhuTGdCSERHVEZsUE8rOU9MREFQYThabVJtY2lqdEh3aVhiT0VKdlQ4OWN0MmNDNVBzWXR6dG5kUHYrdmF6WnRwa0RSdzl6K253Y0xoWUwxU3BVb203MVNLeFdLK3QyYk9XYlJRczRFMytlOXMxYXNXckxKbFpzWG04UG84ZlBucUZ6NjNzS2ZkNlNUR0ZVUkVSRVJFcVVjcUhGMzNKMFUzR0NLRUIwelZvcy9ud2FWOU91a1dYTndzZlRDNWRzVzdFTXcrQk1mQndIangxaDE4RmYyYnB2TjhtcHFRUUZsT0w1WHIzcDNQb2VlOUFjMFBzcEh1dmNsZG5MZm1MZThzWE1YN0dVRGkxYTg5QjlIUWtKTE0yQm80ZEp6OGpBejl1SEpSdldFRkk2aVA0amhuSGk3Sm44TGkvSE9KS2JUWUJ5Ly9sMm1NMW1wdHhZZmx6WTFqTlBkdy9PbkQ5UHc2ZzZQTmE1RzVHVnErRHY0OHZLTFp1WU1uODJudTRlUFBIV2ExelBTQ2M5SXdQRE1PejMzYlp2RDdPWExxTFgvUS9rKy9pWldWazhNOHdXNk5zMGlTRXNLSmlMU1pkWXQyTXI3bTV1SERoNkJMQ05sd0c0a25hVnhPUmsrLzF6ZCtNdFNQWnp6OGJIY1NydUhDMGFOS1orWkJSUmxhdHg3ZnAxRm05WXpmalozeEIvOFFKTmF0ZmpyV2RmcEZMWkNLcFZxTVNZR2JhL0t4WEN5M0xoVWlMUmtiVUtlY2FTVFdGVVJFUkVST1MvWURGYjhQWDJkbmpiOWZSMFBwZzBqcU9uVCtMbDRVbWoyblZwMC9ndW10YXRuNmZhQ2JZdXZpLzA2azNQOXAyWXNlaDdGcTFkaGIrUEw3R2R1L0xyMGNOTXVsR0Y5ZmZ4NWRVK2Zha1lYczVlK1hPMm9zNFo5ZmYxNWVPQlEvSWNqNDZNb2tlN0RwUU5MVU9Bcnk4K1h0NzRlSG5qN2VtSnQ2Y1gzcDZlZlBqRk9CYXZYODJEYmRyaDVlSEp2OTk4bDlEU1FUbXZ3OTJESlo5L21hUHk2ZXJxYXEvMG1rd21ZdW8xb0VGVUhRQTI3dHpCSjlPL3NKODcrYnRaVEhZd005YVI3T2N1bS9nVkQ3YTVOOGZ0YWRldnNYajlHbXBWcnNZN3ovV25Xb1dLOXRzNnRXcUQyV3hpMm9LNXJONjJtZGFObWhKWnFVcVJucmVrTWhuWlAzb29RWGFkVGYrekwwSCtRUFhEdGVkV1JFUkVpaS91UWdMN2p4emluaVl4dHozdTVHejhlZng4Zkl1OGx6RSs4U0lYTGlWU3ZXSmxYQ3g1QTJoQnpsMklKeWdnMEY1OU5BeURyS3lzSE5YWGtpenQyalZjWEZ6eXJiNGVPWFdTa01EU0RqOE15RDdMMUptamJheUZMRnUyV3ExY1RydHEzK1A3ZDJGeThFTlFHSlcvSklWUkVSRVJFWkcvRGtkaHRHaHRyMFJFUkVSRVJFVHVJSVZSRVJFUkVSRVJjVHFGVVJFUkVSRVJFWEc2RWh0R3pjN2JveXhPcHArdGlJaUlpTWhmWDRrTm8rNHVTaXdsbFg2MklpSWlJaUovZlNVMmpQcDdsTmh2N1c5UFAxc1JFUkVSa2IrK0V2dXVQdGpIZ3B0RkZiU1N4czFpSXNTbmVQTzVSRVJFUkVUay81OFNHMFl0Sm9nSVVHZ3BhU0lDTE5vektpSWlJaUpTQXBnTXd6RCs3SXY0STZWZXQzSXFLWXYwckJMOWJaWjRiaFlURVFFV2ZOMUw3T2NuSWlJaUlpSWxsc2xreWxOU0t2RmhGQ0RMZ0lUTFdTUmZzM0k5MDhCYTRyL2prc0Zzc2pVcjh2Y3dFK3hqUWF1dVJVUkVSRVQrbXY2MllWUkVSRVJFUkVUK1BJN0NxTlk4aW9pSWlJaUlpTk1waklxSWlJaUlpSWpUS1l5S2lJaUlpSWlJMHltTWlvaUlpSWlJaU5NcGpJcUlpSWlJaUlqVEtZeUtpSWlJaUlpSTB5bU1pb2lJaUlpSWlOTXBqSXFJaUlpSWlJalRLWXlLaUlpSWlJaUkweW1NaW9pSWlJaUlpTk1waklxSWlJaUlpSWpUS1l5S2lJaUlpSWlJMHltTWlvaUlpSWlJaU5NcGpJcUlpSWlJaUlqVEtZeUtpSWlJaUlpSTB5bU1pb2lJaUlpSWlOTXBqSXFJaUlpSWlJalRLWXlLaUlpSWlJaUkweW1NaW9pSWlJaUlpTk1waklxSWlJaUlpSWpUS1l5S2lJaUlpSWlJMHltTWlvaUlpSWlJaU5NcGpJcUlpSWlJaUlqVEtZeUtpSWlJaUlpSTB5bU1pb2lJaUlpSWlOTXBqSXFJaUlpSWlJalRLWXlLaUlpSWlJaUkweW1NaW9pSWlJaUlpTk1waklxSWlJaUlpSWpUS1l5S2lJaUlpSWlJMHltTWlvaUlpSWlJaU5NcGpJcUlpSWlJaUlqVEtZeUtpSWlJaUlpSTB5bU1pb2lJaUlpSWlOTXBqSXFJaUlpSWlJalRLWXlLaUlpSWlJaUkweW1NaW9pSWlJaUlpTk1waklxSWlJaUlpSWpUS1l5S2lJaUlpSWlJMHltTWlvaUlpSWlJaU5NcGpJcUlpSWlJaUlqVEtZeUtpSWlJaUlpSTB5bU1pb2lJaUlpSWlOTXBqSXFJaUlpSWlJaUlpSWlJaUloSXlmZC9CVHRyN1A0V2VIQUFBQUFBU1VWT1JLNUNZSUk9IiwKCSJUaGVtZSIgOiAiIiwKCSJUeXBlIiA6ICJtaW5kIiwKCSJWZXJzaW9uIiA6ICIiCn0K"/>
    </extobj>
  </extobjs>
</s:customData>
</file>

<file path=customXml/itemProps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采用特定形状的、重新着色的图片（带有字幕）</Template>
  <TotalTime>0</TotalTime>
  <Words>4861</Words>
  <Application>WPS 演示</Application>
  <PresentationFormat>全屏显示(4:3)</PresentationFormat>
  <Paragraphs>540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39</vt:i4>
      </vt:variant>
    </vt:vector>
  </HeadingPairs>
  <TitlesOfParts>
    <vt:vector size="68" baseType="lpstr">
      <vt:lpstr>Arial</vt:lpstr>
      <vt:lpstr>宋体</vt:lpstr>
      <vt:lpstr>Wingdings</vt:lpstr>
      <vt:lpstr>Calibri</vt:lpstr>
      <vt:lpstr>微软雅黑</vt:lpstr>
      <vt:lpstr>Calibri Light</vt:lpstr>
      <vt:lpstr>FrankRuehl</vt:lpstr>
      <vt:lpstr>Segoe Print</vt:lpstr>
      <vt:lpstr>Latha</vt:lpstr>
      <vt:lpstr>AvantGarde Md BT</vt:lpstr>
      <vt:lpstr>华文黑体</vt:lpstr>
      <vt:lpstr>Wingdings</vt:lpstr>
      <vt:lpstr>Arial Unicode MS</vt:lpstr>
      <vt:lpstr>楷体_GB2312</vt:lpstr>
      <vt:lpstr>Times New Roman</vt:lpstr>
      <vt:lpstr>新宋体</vt:lpstr>
      <vt:lpstr>黑体</vt:lpstr>
      <vt:lpstr>Office 主题</vt:lpstr>
      <vt:lpstr>2_Office 主题</vt:lpstr>
      <vt:lpstr>3_Office 主题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Equation.DSMT4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SYY</dc:creator>
  <cp:lastModifiedBy>石蕴玉</cp:lastModifiedBy>
  <cp:revision>1058</cp:revision>
  <dcterms:created xsi:type="dcterms:W3CDTF">2017-04-24T01:48:00Z</dcterms:created>
  <dcterms:modified xsi:type="dcterms:W3CDTF">2023-04-03T14:42:56Z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TC018814219991</vt:lpwstr>
  </property>
  <property fmtid="{D5CDD505-2E9C-101B-9397-08002B2CF9AE}" pid="3" name="KSOProductBuildVer">
    <vt:lpwstr>2052-11.1.0.14036</vt:lpwstr>
  </property>
  <property fmtid="{D5CDD505-2E9C-101B-9397-08002B2CF9AE}" pid="4" name="ICV">
    <vt:lpwstr>F1EEEFF6BDFD4349ADEAD463373AD965</vt:lpwstr>
  </property>
</Properties>
</file>