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56" r:id="rId2"/>
    <p:sldId id="273" r:id="rId3"/>
    <p:sldId id="321" r:id="rId4"/>
    <p:sldId id="339" r:id="rId5"/>
    <p:sldId id="318" r:id="rId6"/>
    <p:sldId id="322" r:id="rId7"/>
    <p:sldId id="319" r:id="rId8"/>
    <p:sldId id="320" r:id="rId9"/>
    <p:sldId id="324" r:id="rId10"/>
    <p:sldId id="326" r:id="rId11"/>
    <p:sldId id="327" r:id="rId12"/>
    <p:sldId id="331" r:id="rId13"/>
    <p:sldId id="336" r:id="rId14"/>
    <p:sldId id="333" r:id="rId15"/>
    <p:sldId id="340" r:id="rId16"/>
    <p:sldId id="33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473E595-B705-4B4D-801B-A11BED128EFD}">
          <p14:sldIdLst>
            <p14:sldId id="256"/>
            <p14:sldId id="273"/>
            <p14:sldId id="321"/>
            <p14:sldId id="339"/>
            <p14:sldId id="318"/>
            <p14:sldId id="322"/>
            <p14:sldId id="319"/>
          </p14:sldIdLst>
        </p14:section>
        <p14:section name="Untitled Section" id="{469A3D17-7E6E-442C-A142-E0C5C45E0973}">
          <p14:sldIdLst>
            <p14:sldId id="320"/>
            <p14:sldId id="324"/>
            <p14:sldId id="326"/>
            <p14:sldId id="327"/>
            <p14:sldId id="331"/>
            <p14:sldId id="336"/>
            <p14:sldId id="333"/>
            <p14:sldId id="340"/>
            <p14:sldId id="33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chikanti Charan tej" initials="M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showGuides="1">
      <p:cViewPr varScale="1">
        <p:scale>
          <a:sx n="64" d="100"/>
          <a:sy n="64" d="100"/>
        </p:scale>
        <p:origin x="978" y="66"/>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30-10-2024</a:t>
            </a:fld>
            <a:endParaRPr lang="en-IN"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30-10-2024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dirty="0"/>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r>
              <a:rPr lang="en-IN"/>
              <a:t>Hi to all</a:t>
            </a:r>
            <a:endParaRPr lang="en-IN" dirty="0"/>
          </a:p>
        </p:txBody>
      </p:sp>
      <p:sp>
        <p:nvSpPr>
          <p:cNvPr id="5" name="Slide Number Placeholder 4"/>
          <p:cNvSpPr>
            <a:spLocks noGrp="1"/>
          </p:cNvSpPr>
          <p:nvPr>
            <p:ph type="sldNum" sz="quarter" idx="5"/>
          </p:nvPr>
        </p:nvSpPr>
        <p:spPr/>
        <p:txBody>
          <a:bodyPr/>
          <a:lstStyle/>
          <a:p>
            <a:fld id="{41FFBC11-2ED2-450E-A0CC-CEA7380C613F}" type="slidenum">
              <a:rPr lang="en-IN" smtClean="0"/>
              <a:t>7</a:t>
            </a:fld>
            <a:endParaRPr lang="en-IN" dirty="0"/>
          </a:p>
        </p:txBody>
      </p:sp>
    </p:spTree>
    <p:extLst>
      <p:ext uri="{BB962C8B-B14F-4D97-AF65-F5344CB8AC3E}">
        <p14:creationId xmlns:p14="http://schemas.microsoft.com/office/powerpoint/2010/main" val="150176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Android Developer Virtual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CSE(DATA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Android Developer Virtual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42828"/>
            <a:ext cx="1466335"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224G1A3274</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dt="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11"/>
          <p:cNvSpPr txBox="1"/>
          <p:nvPr/>
        </p:nvSpPr>
        <p:spPr>
          <a:xfrm>
            <a:off x="1514475" y="5162533"/>
            <a:ext cx="9163049" cy="1427181"/>
          </a:xfrm>
          <a:prstGeom prst="rect">
            <a:avLst/>
          </a:prstGeom>
        </p:spPr>
        <p:txBody>
          <a:bodyPr vert="horz" lIns="91440" tIns="45720" rIns="91440" bIns="45720" rtlCol="0">
            <a:normAutofit fontScale="5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Autonomous</a:t>
            </a:r>
            <a:endParaRPr lang="en-US" sz="2100" b="0" dirty="0"/>
          </a:p>
          <a:p>
            <a:pPr>
              <a:spcBef>
                <a:spcPts val="300"/>
              </a:spcBef>
            </a:pPr>
            <a:r>
              <a:rPr lang="en-US" sz="2300" dirty="0"/>
              <a:t>Rotarypuram Village, B K Samudram Mandal, Ananthapuramu – 515701.</a:t>
            </a:r>
          </a:p>
          <a:p>
            <a:pPr>
              <a:spcAft>
                <a:spcPts val="100"/>
              </a:spcAft>
            </a:pPr>
            <a:r>
              <a:rPr lang="en-US" sz="2500" dirty="0">
                <a:solidFill>
                  <a:schemeClr val="accent1">
                    <a:lumMod val="50000"/>
                  </a:schemeClr>
                </a:solidFill>
              </a:rPr>
              <a:t>2024-2025</a:t>
            </a:r>
            <a:endParaRPr lang="en-US" sz="2500" b="0" dirty="0"/>
          </a:p>
          <a:p>
            <a:endParaRPr lang="en-IN" b="0" dirty="0"/>
          </a:p>
        </p:txBody>
      </p:sp>
      <p:sp>
        <p:nvSpPr>
          <p:cNvPr id="12" name="Subtitle 11"/>
          <p:cNvSpPr txBox="1"/>
          <p:nvPr/>
        </p:nvSpPr>
        <p:spPr>
          <a:xfrm>
            <a:off x="4771514" y="2362274"/>
            <a:ext cx="2648950" cy="67548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000" dirty="0"/>
              <a:t>SUGALI RAHUL</a:t>
            </a:r>
          </a:p>
          <a:p>
            <a:pPr>
              <a:spcBef>
                <a:spcPts val="300"/>
              </a:spcBef>
            </a:pPr>
            <a:r>
              <a:rPr lang="en-US" sz="1800" dirty="0"/>
              <a:t>224G1A3274</a:t>
            </a:r>
          </a:p>
        </p:txBody>
      </p:sp>
      <p:sp>
        <p:nvSpPr>
          <p:cNvPr id="17" name="Rectangle: Rounded Corners 16"/>
          <p:cNvSpPr/>
          <p:nvPr/>
        </p:nvSpPr>
        <p:spPr>
          <a:xfrm>
            <a:off x="663569" y="385148"/>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Android Developer Virtual Internship</a:t>
            </a:r>
          </a:p>
        </p:txBody>
      </p:sp>
      <p:sp>
        <p:nvSpPr>
          <p:cNvPr id="18" name="Rectangle 17"/>
          <p:cNvSpPr/>
          <p:nvPr/>
        </p:nvSpPr>
        <p:spPr>
          <a:xfrm>
            <a:off x="2714838" y="158494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3477046"/>
            <a:ext cx="1843673" cy="16854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5: Connect to Internet</a:t>
            </a:r>
          </a:p>
        </p:txBody>
      </p:sp>
      <p:sp>
        <p:nvSpPr>
          <p:cNvPr id="3" name="Content Placeholder 2"/>
          <p:cNvSpPr>
            <a:spLocks noGrp="1"/>
          </p:cNvSpPr>
          <p:nvPr>
            <p:ph idx="1"/>
          </p:nvPr>
        </p:nvSpPr>
        <p:spPr/>
        <p:txBody>
          <a:bodyPr>
            <a:normAutofit/>
          </a:bodyPr>
          <a:lstStyle/>
          <a:p>
            <a:pPr marL="0" indent="0">
              <a:buNone/>
            </a:pPr>
            <a:r>
              <a:rPr lang="en-US" sz="2400" b="1" dirty="0"/>
              <a:t>Get Data From The Internet:</a:t>
            </a:r>
          </a:p>
          <a:p>
            <a:pPr>
              <a:buFont typeface="+mj-lt"/>
              <a:buAutoNum type="arabicPeriod"/>
            </a:pPr>
            <a:r>
              <a:rPr lang="en-US" sz="2400" dirty="0"/>
              <a:t>Use Coroutines: Run network tasks in the background to keep your app responsive.</a:t>
            </a:r>
          </a:p>
          <a:p>
            <a:pPr>
              <a:buFont typeface="+mj-lt"/>
              <a:buAutoNum type="arabicPeriod"/>
            </a:pPr>
            <a:r>
              <a:rPr lang="en-US" sz="2400" dirty="0"/>
              <a:t>Learn HTTP and REST: Understand HTTP for web communication and REST for using standard methods like GET and POST</a:t>
            </a:r>
          </a:p>
          <a:p>
            <a:pPr>
              <a:buFont typeface="+mj-lt"/>
              <a:buAutoNum type="arabicPeriod"/>
            </a:pPr>
            <a:r>
              <a:rPr lang="en-US" sz="2400" dirty="0"/>
              <a:t>HTTP Methods: GET to retrieve, POST to send, PUT to update, and DELETE to remove data.</a:t>
            </a:r>
          </a:p>
          <a:p>
            <a:pPr>
              <a:buFont typeface="+mj-lt"/>
              <a:buAutoNum type="arabicPeriod"/>
            </a:pPr>
            <a:r>
              <a:rPr lang="en-US" sz="2400" dirty="0"/>
              <a:t>REST Principles: Use simple, stateless communication and clear resource URLs.</a:t>
            </a:r>
          </a:p>
          <a:p>
            <a:pPr marL="0" indent="0">
              <a:buNone/>
            </a:pP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Unit 6: Data Persistence</a:t>
            </a:r>
            <a:endParaRPr lang="en-US" dirty="0"/>
          </a:p>
        </p:txBody>
      </p:sp>
      <p:sp>
        <p:nvSpPr>
          <p:cNvPr id="3" name="Content Placeholder 2"/>
          <p:cNvSpPr>
            <a:spLocks noGrp="1"/>
          </p:cNvSpPr>
          <p:nvPr>
            <p:ph idx="1"/>
          </p:nvPr>
        </p:nvSpPr>
        <p:spPr>
          <a:xfrm>
            <a:off x="191192" y="1064028"/>
            <a:ext cx="11779135" cy="5394960"/>
          </a:xfrm>
        </p:spPr>
        <p:txBody>
          <a:bodyPr>
            <a:normAutofit/>
          </a:bodyPr>
          <a:lstStyle/>
          <a:p>
            <a:pPr>
              <a:lnSpc>
                <a:spcPct val="100000"/>
              </a:lnSpc>
              <a:buNone/>
            </a:pPr>
            <a:r>
              <a:rPr lang="en-US" sz="2400" b="1" dirty="0"/>
              <a:t>Introduction to Databases and SQL:</a:t>
            </a:r>
          </a:p>
          <a:p>
            <a:pPr>
              <a:lnSpc>
                <a:spcPct val="100000"/>
              </a:lnSpc>
              <a:buFont typeface="Arial" panose="020B0604020202020204" pitchFamily="34" charset="0"/>
              <a:buChar char="•"/>
            </a:pPr>
            <a:r>
              <a:rPr lang="en-US" sz="2400" dirty="0"/>
              <a:t>SQL (Structured Query Language) is a powerful language used to interact with relational databases. In relational database management systems (RDBMS), SQL is used to perform various operations: SELECT, INSERT, UPDATE, DELETE, WHERE, JOIN, GROUP BY, ORDER BY. These SQL operations facilitate effective data management and manipulation in RDBMS.</a:t>
            </a:r>
          </a:p>
          <a:p>
            <a:pPr>
              <a:lnSpc>
                <a:spcPct val="100000"/>
              </a:lnSpc>
              <a:buFont typeface="Arial" panose="020B0604020202020204" pitchFamily="34" charset="0"/>
              <a:buChar char="•"/>
            </a:pPr>
            <a:r>
              <a:rPr lang="en-US" sz="2400" dirty="0"/>
              <a:t> SQL transactions manage a series of actions as a single unit  BEGIN,COMMIT,ROLLBACK. This ensures either all operations perform or none are applied.</a:t>
            </a:r>
          </a:p>
          <a:p>
            <a:pPr marL="0" indent="0">
              <a:lnSpc>
                <a:spcPct val="100000"/>
              </a:lnSpc>
              <a:buNone/>
            </a:pPr>
            <a:endParaRPr lang="en-US" sz="2400" dirty="0"/>
          </a:p>
          <a:p>
            <a:pPr>
              <a:lnSpc>
                <a:spcPct val="100000"/>
              </a:lnSpc>
              <a:buFont typeface="Arial" panose="020B0604020202020204" pitchFamily="34" charset="0"/>
              <a:buChar char="•"/>
            </a:pPr>
            <a:endParaRPr lang="en-US" sz="2400" dirty="0"/>
          </a:p>
          <a:p>
            <a:pPr>
              <a:lnSpc>
                <a:spcPct val="100000"/>
              </a:lnSpc>
              <a:buFont typeface="Arial" panose="020B0604020202020204" pitchFamily="34" charset="0"/>
              <a:buChar char="•"/>
            </a:pPr>
            <a:endParaRPr lang="en-US" sz="2400" dirty="0"/>
          </a:p>
          <a:p>
            <a:pPr>
              <a:lnSpc>
                <a:spcPct val="100000"/>
              </a:lnSpc>
              <a:buFont typeface="Arial" panose="020B0604020202020204" pitchFamily="34" charset="0"/>
              <a:buChar char="•"/>
            </a:pPr>
            <a:endParaRPr lang="en-US" sz="24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&amp; Disadvantages</a:t>
            </a:r>
          </a:p>
        </p:txBody>
      </p:sp>
      <p:sp>
        <p:nvSpPr>
          <p:cNvPr id="3" name="Content Placeholder 2"/>
          <p:cNvSpPr>
            <a:spLocks noGrp="1"/>
          </p:cNvSpPr>
          <p:nvPr>
            <p:ph idx="1"/>
          </p:nvPr>
        </p:nvSpPr>
        <p:spPr/>
        <p:txBody>
          <a:bodyPr/>
          <a:lstStyle/>
          <a:p>
            <a:pPr marL="0" indent="0">
              <a:lnSpc>
                <a:spcPct val="100000"/>
              </a:lnSpc>
              <a:buNone/>
            </a:pPr>
            <a:r>
              <a:rPr lang="en-US" sz="2400" b="1" dirty="0"/>
              <a:t>Advantages</a:t>
            </a:r>
          </a:p>
          <a:p>
            <a:pPr>
              <a:lnSpc>
                <a:spcPct val="100000"/>
              </a:lnSpc>
              <a:buFont typeface="Arial" panose="020B0604020202020204" pitchFamily="34" charset="0"/>
              <a:buChar char="•"/>
            </a:pPr>
            <a:r>
              <a:rPr lang="en-US" sz="2400" dirty="0"/>
              <a:t>Ease of Communication</a:t>
            </a:r>
          </a:p>
          <a:p>
            <a:pPr>
              <a:lnSpc>
                <a:spcPct val="100000"/>
              </a:lnSpc>
              <a:buFont typeface="Arial" panose="020B0604020202020204" pitchFamily="34" charset="0"/>
              <a:buChar char="•"/>
            </a:pPr>
            <a:r>
              <a:rPr lang="en-US" sz="2400" dirty="0"/>
              <a:t>Open source</a:t>
            </a:r>
          </a:p>
          <a:p>
            <a:pPr>
              <a:lnSpc>
                <a:spcPct val="100000"/>
              </a:lnSpc>
              <a:buFont typeface="Arial" panose="020B0604020202020204" pitchFamily="34" charset="0"/>
              <a:buChar char="•"/>
            </a:pPr>
            <a:r>
              <a:rPr lang="en-US" sz="2400" dirty="0"/>
              <a:t>User friendly</a:t>
            </a:r>
          </a:p>
          <a:p>
            <a:pPr>
              <a:lnSpc>
                <a:spcPct val="100000"/>
              </a:lnSpc>
              <a:buFont typeface="Arial" panose="020B0604020202020204" pitchFamily="34" charset="0"/>
              <a:buChar char="•"/>
            </a:pPr>
            <a:r>
              <a:rPr lang="en-IN" sz="2400" dirty="0"/>
              <a:t>Can be used offline </a:t>
            </a:r>
          </a:p>
          <a:p>
            <a:pPr marL="0" indent="0">
              <a:lnSpc>
                <a:spcPct val="100000"/>
              </a:lnSpc>
              <a:buNone/>
            </a:pPr>
            <a:r>
              <a:rPr lang="en-IN" sz="2400" b="1" dirty="0"/>
              <a:t>Disadvantages</a:t>
            </a:r>
          </a:p>
          <a:p>
            <a:pPr>
              <a:lnSpc>
                <a:spcPct val="100000"/>
              </a:lnSpc>
              <a:buFont typeface="Arial" panose="020B0604020202020204" pitchFamily="34" charset="0"/>
              <a:buChar char="•"/>
            </a:pPr>
            <a:r>
              <a:rPr lang="en-IN" sz="2400" dirty="0"/>
              <a:t>Hard to Create</a:t>
            </a:r>
          </a:p>
          <a:p>
            <a:pPr>
              <a:lnSpc>
                <a:spcPct val="100000"/>
              </a:lnSpc>
              <a:buFont typeface="Arial" panose="020B0604020202020204" pitchFamily="34" charset="0"/>
              <a:buChar char="•"/>
            </a:pPr>
            <a:r>
              <a:rPr lang="en-IN" sz="2400" dirty="0"/>
              <a:t>Difficulty in marketing</a:t>
            </a:r>
          </a:p>
          <a:p>
            <a:pPr>
              <a:lnSpc>
                <a:spcPct val="100000"/>
              </a:lnSpc>
              <a:buFont typeface="Arial" panose="020B0604020202020204" pitchFamily="34" charset="0"/>
              <a:buChar char="•"/>
            </a:pPr>
            <a:r>
              <a:rPr lang="en-IN" sz="2400" dirty="0"/>
              <a:t>Security</a:t>
            </a:r>
          </a:p>
          <a:p>
            <a:pPr>
              <a:lnSpc>
                <a:spcPct val="100000"/>
              </a:lnSpc>
              <a:buFont typeface="Arial" panose="020B0604020202020204" pitchFamily="34" charset="0"/>
              <a:buChar char="•"/>
            </a:pPr>
            <a:r>
              <a:rPr lang="en-GB" sz="2400" i="0" dirty="0">
                <a:solidFill>
                  <a:srgbClr val="011533"/>
                </a:solidFill>
                <a:effectLst/>
                <a:highlight>
                  <a:srgbClr val="F9F8FF"/>
                </a:highlight>
              </a:rPr>
              <a:t>Frequent Updates Are Required</a:t>
            </a:r>
          </a:p>
          <a:p>
            <a:pPr>
              <a:lnSpc>
                <a:spcPct val="100000"/>
              </a:lnSpc>
              <a:buFont typeface="Arial" panose="020B0604020202020204" pitchFamily="34" charset="0"/>
              <a:buChar char="•"/>
            </a:pPr>
            <a:endParaRPr lang="en-IN" sz="2400" dirty="0"/>
          </a:p>
          <a:p>
            <a:pPr>
              <a:lnSpc>
                <a:spcPct val="100000"/>
              </a:lnSpc>
              <a:buFont typeface="Arial" panose="020B0604020202020204" pitchFamily="34" charset="0"/>
              <a:buChar char="•"/>
            </a:pPr>
            <a:endParaRPr lang="en-IN" sz="2400" dirty="0"/>
          </a:p>
          <a:p>
            <a:pPr>
              <a:lnSpc>
                <a:spcPct val="100000"/>
              </a:lnSpc>
              <a:buFont typeface="Arial" panose="020B0604020202020204" pitchFamily="34" charset="0"/>
              <a:buChar char="•"/>
            </a:pPr>
            <a:endParaRPr lang="en-IN" sz="2400" dirty="0"/>
          </a:p>
          <a:p>
            <a:pPr marL="0" indent="0">
              <a:lnSpc>
                <a:spcPct val="100000"/>
              </a:lnSpc>
              <a:buNone/>
            </a:pPr>
            <a:endParaRPr lang="en-IN" sz="24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Learning Outcomes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b="1" dirty="0"/>
              <a:t>Proficiency in Java/Kotlin</a:t>
            </a:r>
            <a:r>
              <a:rPr lang="en-US" dirty="0"/>
              <a:t>: Mastery of primary programming languages for Android.</a:t>
            </a:r>
          </a:p>
          <a:p>
            <a:pPr>
              <a:buFont typeface="Arial" panose="020B0604020202020204" pitchFamily="34" charset="0"/>
              <a:buChar char="•"/>
            </a:pPr>
            <a:r>
              <a:rPr lang="en-US" b="1" dirty="0"/>
              <a:t>UI/UX Design</a:t>
            </a:r>
            <a:r>
              <a:rPr lang="en-US" dirty="0"/>
              <a:t>: Ability to create user-friendly and visually appealing interfaces.</a:t>
            </a:r>
          </a:p>
          <a:p>
            <a:pPr>
              <a:buFont typeface="Arial" panose="020B0604020202020204" pitchFamily="34" charset="0"/>
              <a:buChar char="•"/>
            </a:pPr>
            <a:r>
              <a:rPr lang="en-US" b="1" dirty="0"/>
              <a:t>Android SDK and Components: </a:t>
            </a:r>
            <a:r>
              <a:rPr lang="en-US" dirty="0"/>
              <a:t>Knowledge of key Android components and libraries.</a:t>
            </a:r>
          </a:p>
          <a:p>
            <a:pPr>
              <a:buFont typeface="Arial" panose="020B0604020202020204" pitchFamily="34" charset="0"/>
              <a:buChar char="•"/>
            </a:pPr>
            <a:r>
              <a:rPr lang="en-US" b="1" dirty="0"/>
              <a:t>Testing and Debugging: </a:t>
            </a:r>
            <a:r>
              <a:rPr lang="en-US" dirty="0"/>
              <a:t>Skills in testing, debugging, and optimizing app performance.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Certificate</a:t>
            </a:r>
            <a:endParaRPr lang="en-US" dirty="0"/>
          </a:p>
        </p:txBody>
      </p:sp>
      <p:sp>
        <p:nvSpPr>
          <p:cNvPr id="3" name="Content Placeholder 2"/>
          <p:cNvSpPr>
            <a:spLocks noGrp="1"/>
          </p:cNvSpPr>
          <p:nvPr>
            <p:ph idx="1"/>
          </p:nvPr>
        </p:nvSpPr>
        <p:spPr/>
        <p:txBody>
          <a:bodyPr>
            <a:normAutofit/>
          </a:bodyPr>
          <a:lstStyle/>
          <a:p>
            <a:pPr>
              <a:lnSpc>
                <a:spcPct val="100000"/>
              </a:lnSpc>
              <a:buFont typeface="Arial" panose="020B0604020202020204" pitchFamily="34" charset="0"/>
              <a:buChar char="•"/>
            </a:pPr>
            <a:endParaRPr lang="en-IN" sz="2000" dirty="0">
              <a:ea typeface="Times New Roman" panose="02020603050405020304" pitchFamily="18" charset="0"/>
            </a:endParaRPr>
          </a:p>
          <a:p>
            <a:pPr>
              <a:buNone/>
            </a:pPr>
            <a:endParaRPr lang="en-US" dirty="0"/>
          </a:p>
        </p:txBody>
      </p:sp>
      <p:pic>
        <p:nvPicPr>
          <p:cNvPr id="5" name="Picture 4">
            <a:extLst>
              <a:ext uri="{FF2B5EF4-FFF2-40B4-BE49-F238E27FC236}">
                <a16:creationId xmlns:a16="http://schemas.microsoft.com/office/drawing/2014/main" id="{B343AECC-B151-61A9-520A-A12F32B6CB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5309" y="947652"/>
            <a:ext cx="4034646" cy="569421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E39DC-DD9A-1014-B0D1-8044CA7B27E4}"/>
              </a:ext>
            </a:extLst>
          </p:cNvPr>
          <p:cNvSpPr>
            <a:spLocks noGrp="1"/>
          </p:cNvSpPr>
          <p:nvPr>
            <p:ph type="title"/>
          </p:nvPr>
        </p:nvSpPr>
        <p:spPr/>
        <p:txBody>
          <a:bodyPr/>
          <a:lstStyle/>
          <a:p>
            <a:r>
              <a:rPr lang="en-IN" dirty="0"/>
              <a:t>GitHub Repository</a:t>
            </a:r>
          </a:p>
        </p:txBody>
      </p:sp>
      <p:pic>
        <p:nvPicPr>
          <p:cNvPr id="5" name="Content Placeholder 4">
            <a:extLst>
              <a:ext uri="{FF2B5EF4-FFF2-40B4-BE49-F238E27FC236}">
                <a16:creationId xmlns:a16="http://schemas.microsoft.com/office/drawing/2014/main" id="{341B7B5E-A7C6-40FF-C241-11B6B664A3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 y="947651"/>
            <a:ext cx="12192002" cy="5677590"/>
          </a:xfrm>
        </p:spPr>
      </p:pic>
    </p:spTree>
    <p:extLst>
      <p:ext uri="{BB962C8B-B14F-4D97-AF65-F5344CB8AC3E}">
        <p14:creationId xmlns:p14="http://schemas.microsoft.com/office/powerpoint/2010/main" val="2003680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7175362" cy="1673087"/>
          </a:xfrm>
          <a:prstGeom prst="rect">
            <a:avLst/>
          </a:prstGeom>
        </p:spPr>
        <p:txBody>
          <a:bodyPr wrap="none">
            <a:spAutoFit/>
          </a:bodyPr>
          <a:lstStyle/>
          <a:p>
            <a:pPr>
              <a:lnSpc>
                <a:spcPct val="107000"/>
              </a:lnSpc>
              <a:spcAft>
                <a:spcPts val="800"/>
              </a:spcAft>
            </a:pPr>
            <a:r>
              <a:rPr lang="en-US" sz="9600" b="1"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b="1" i="1"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normAutofit/>
          </a:bodyPr>
          <a:lstStyle/>
          <a:p>
            <a:pPr marL="462280" indent="-462280">
              <a:buBlip>
                <a:blip r:embed="rId2">
                  <a:extLst>
                    <a:ext uri="{96DAC541-7B7A-43D3-8B79-37D633B846F1}">
                      <asvg:svgBlip xmlns:asvg="http://schemas.microsoft.com/office/drawing/2016/SVG/main" r:embed="rId3"/>
                    </a:ext>
                  </a:extLst>
                </a:blip>
              </a:buBlip>
            </a:pPr>
            <a:r>
              <a:rPr lang="en-IN" sz="2400" b="1" dirty="0"/>
              <a:t>Course Objective</a:t>
            </a:r>
          </a:p>
          <a:p>
            <a:pPr marL="462280" indent="-462280">
              <a:buBlip>
                <a:blip r:embed="rId2">
                  <a:extLst>
                    <a:ext uri="{96DAC541-7B7A-43D3-8B79-37D633B846F1}">
                      <asvg:svgBlip xmlns:asvg="http://schemas.microsoft.com/office/drawing/2016/SVG/main" r:embed="rId3"/>
                    </a:ext>
                  </a:extLst>
                </a:blip>
              </a:buBlip>
            </a:pPr>
            <a:r>
              <a:rPr lang="en-US" sz="2400" b="1" dirty="0"/>
              <a:t>Introduction to Android</a:t>
            </a:r>
          </a:p>
          <a:p>
            <a:pPr marL="462280" indent="-462280">
              <a:buBlip>
                <a:blip r:embed="rId2">
                  <a:extLst>
                    <a:ext uri="{96DAC541-7B7A-43D3-8B79-37D633B846F1}">
                      <asvg:svgBlip xmlns:asvg="http://schemas.microsoft.com/office/drawing/2016/SVG/main" r:embed="rId3"/>
                    </a:ext>
                  </a:extLst>
                </a:blip>
              </a:buBlip>
            </a:pPr>
            <a:r>
              <a:rPr lang="en-US" sz="2400" b="1" dirty="0"/>
              <a:t>Course Structure</a:t>
            </a:r>
            <a:endParaRPr lang="en-IN" sz="2400" b="1" dirty="0"/>
          </a:p>
          <a:p>
            <a:pPr marL="462280" indent="-462280">
              <a:buBlip>
                <a:blip r:embed="rId2">
                  <a:extLst>
                    <a:ext uri="{96DAC541-7B7A-43D3-8B79-37D633B846F1}">
                      <asvg:svgBlip xmlns:asvg="http://schemas.microsoft.com/office/drawing/2016/SVG/main" r:embed="rId3"/>
                    </a:ext>
                  </a:extLst>
                </a:blip>
              </a:buBlip>
            </a:pPr>
            <a:r>
              <a:rPr lang="en-IN" sz="2400" b="1" dirty="0"/>
              <a:t>Advantages &amp; Disadvantages</a:t>
            </a:r>
          </a:p>
          <a:p>
            <a:pPr marL="462280" indent="-462280">
              <a:buBlip>
                <a:blip r:embed="rId2">
                  <a:extLst>
                    <a:ext uri="{96DAC541-7B7A-43D3-8B79-37D633B846F1}">
                      <asvg:svgBlip xmlns:asvg="http://schemas.microsoft.com/office/drawing/2016/SVG/main" r:embed="rId3"/>
                    </a:ext>
                  </a:extLst>
                </a:blip>
              </a:buBlip>
            </a:pPr>
            <a:r>
              <a:rPr lang="en-IN" sz="2400" b="1" dirty="0"/>
              <a:t>Learning Outcomes</a:t>
            </a:r>
          </a:p>
          <a:p>
            <a:pPr marL="462280" indent="-462280">
              <a:buBlip>
                <a:blip r:embed="rId2">
                  <a:extLst>
                    <a:ext uri="{96DAC541-7B7A-43D3-8B79-37D633B846F1}">
                      <asvg:svgBlip xmlns:asvg="http://schemas.microsoft.com/office/drawing/2016/SVG/main" r:embed="rId3"/>
                    </a:ext>
                  </a:extLst>
                </a:blip>
              </a:buBlip>
            </a:pPr>
            <a:r>
              <a:rPr lang="en-IN" sz="2400" b="1" dirty="0"/>
              <a:t>Certificate</a:t>
            </a:r>
          </a:p>
          <a:p>
            <a:pPr marL="462280" indent="-462280">
              <a:buBlip>
                <a:blip r:embed="rId2">
                  <a:extLst>
                    <a:ext uri="{96DAC541-7B7A-43D3-8B79-37D633B846F1}">
                      <asvg:svgBlip xmlns:asvg="http://schemas.microsoft.com/office/drawing/2016/SVG/main" r:embed="rId3"/>
                    </a:ext>
                  </a:extLst>
                </a:blip>
              </a:buBlip>
            </a:pPr>
            <a:r>
              <a:rPr lang="en-IN" sz="2400" b="1" dirty="0"/>
              <a:t>GitHub Repository</a:t>
            </a:r>
            <a:endParaRPr lang="en-US" sz="2400" b="1" dirty="0"/>
          </a:p>
          <a:p>
            <a:pPr marL="0" indent="0">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p>
        </p:txBody>
      </p:sp>
      <p:sp>
        <p:nvSpPr>
          <p:cNvPr id="3" name="Content Placeholder 2"/>
          <p:cNvSpPr>
            <a:spLocks noGrp="1"/>
          </p:cNvSpPr>
          <p:nvPr>
            <p:ph idx="1"/>
          </p:nvPr>
        </p:nvSpPr>
        <p:spPr>
          <a:xfrm>
            <a:off x="206430" y="1259850"/>
            <a:ext cx="11779135" cy="5394960"/>
          </a:xfrm>
        </p:spPr>
        <p:txBody>
          <a:bodyPr>
            <a:normAutofit/>
          </a:bodyPr>
          <a:lstStyle/>
          <a:p>
            <a:pPr>
              <a:buFont typeface="Arial" panose="020B0604020202020204" pitchFamily="34" charset="0"/>
              <a:buChar char="•"/>
            </a:pPr>
            <a:r>
              <a:rPr lang="en-US" sz="2400" dirty="0"/>
              <a:t>The Main objective of the Google Android Developer course is to equip you with the skills to design, build, and deploy high-quality Android applications, preparing you for a successful career in mobile app development.</a:t>
            </a:r>
          </a:p>
          <a:p>
            <a:pPr>
              <a:buFont typeface="Arial" panose="020B0604020202020204" pitchFamily="34" charset="0"/>
              <a:buChar char="•"/>
            </a:pPr>
            <a:r>
              <a:rPr lang="en-US" sz="2400" dirty="0"/>
              <a:t>Learn to build Android apps using modern tools like Android Studio, and Material Design.</a:t>
            </a:r>
          </a:p>
          <a:p>
            <a:pPr>
              <a:buFont typeface="Arial" panose="020B0604020202020204" pitchFamily="34" charset="0"/>
              <a:buChar char="•"/>
            </a:pPr>
            <a:r>
              <a:rPr lang="en-US" sz="2400" dirty="0"/>
              <a:t>Gain a solid understanding of Kotlin programming, essential for Android development.</a:t>
            </a:r>
          </a:p>
          <a:p>
            <a:pPr>
              <a:buFont typeface="Arial" panose="020B0604020202020204" pitchFamily="34" charset="0"/>
              <a:buChar char="•"/>
            </a:pPr>
            <a:r>
              <a:rPr lang="en-US" sz="2400" dirty="0"/>
              <a:t>Create intuitive and responsive UIs that enhance user experience.</a:t>
            </a:r>
          </a:p>
          <a:p>
            <a:pPr>
              <a:buFont typeface="Arial" panose="020B0604020202020204" pitchFamily="34" charset="0"/>
              <a:buChar char="•"/>
            </a:pPr>
            <a:r>
              <a:rPr lang="en-US" sz="2400" dirty="0"/>
              <a:t>Apply best practices in app architecture, data handling, and persistence using tools like Room and APIs.</a:t>
            </a:r>
          </a:p>
          <a:p>
            <a:pPr>
              <a:buFont typeface="Arial" panose="020B0604020202020204" pitchFamily="34" charset="0"/>
              <a:buChar char="•"/>
            </a:pPr>
            <a:r>
              <a:rPr lang="en-US" sz="2400" dirty="0"/>
              <a:t>Apply skills in real-world projects, preparing you for a professional career in Android development.</a:t>
            </a:r>
          </a:p>
          <a:p>
            <a:pPr>
              <a:buFont typeface="Arial" panose="020B0604020202020204" pitchFamily="34" charset="0"/>
              <a:buChar char="•"/>
            </a:pPr>
            <a:endParaRPr lang="en-IN" sz="2400" dirty="0"/>
          </a:p>
          <a:p>
            <a:pPr>
              <a:buNone/>
            </a:pP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Android</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t>Android is a mobile operating system developed by Google, it is used for touch screen     devices like smartphones and tablets.</a:t>
            </a:r>
          </a:p>
          <a:p>
            <a:pPr>
              <a:buFont typeface="Arial" panose="020B0604020202020204" pitchFamily="34" charset="0"/>
              <a:buChar char="•"/>
            </a:pPr>
            <a:r>
              <a:rPr lang="en-US" sz="2400" dirty="0"/>
              <a:t>It has a user-friendly interface and within the interface we can perform various tasks and it has wide range of apps and features.</a:t>
            </a:r>
          </a:p>
          <a:p>
            <a:pPr>
              <a:buFont typeface="Arial" panose="020B0604020202020204" pitchFamily="34" charset="0"/>
              <a:buChar char="•"/>
            </a:pPr>
            <a:r>
              <a:rPr lang="en-US" sz="2400" dirty="0"/>
              <a:t>As of now, Android OS is being used on 2.5 billion devices worldwide.</a:t>
            </a:r>
          </a:p>
          <a:p>
            <a:pPr>
              <a:buFont typeface="Arial" panose="020B0604020202020204" pitchFamily="34" charset="0"/>
              <a:buChar char="•"/>
            </a:pPr>
            <a:r>
              <a:rPr lang="en-US" sz="2400" dirty="0"/>
              <a:t>Android was invented by Andy Rubin who founded Android Inc. in 2003. The company was acquired by Google in 2005, which further developed the operating system. The first commercial version, Android 1.0, was released in 2008.</a:t>
            </a:r>
          </a:p>
          <a:p>
            <a:pPr>
              <a:buFont typeface="Arial" panose="020B0604020202020204" pitchFamily="34" charset="0"/>
              <a:buChar char="•"/>
            </a:pPr>
            <a:r>
              <a:rPr lang="en-US" sz="2400" dirty="0"/>
              <a:t>The current version of Android as of 2024 is Android 14, codenamed "Upside Down Cake." It was publicly released on October 4, 2023​ (Talk Android)​.</a:t>
            </a:r>
          </a:p>
          <a:p>
            <a:pPr>
              <a:buFont typeface="Arial" panose="020B0604020202020204" pitchFamily="34" charset="0"/>
              <a:buChar char="•"/>
            </a:pPr>
            <a:endParaRPr lang="en-IN" sz="2400" dirty="0"/>
          </a:p>
          <a:p>
            <a:pPr>
              <a:buNone/>
            </a:pP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7970" y="5070158"/>
            <a:ext cx="3314700" cy="13811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Structure</a:t>
            </a:r>
          </a:p>
        </p:txBody>
      </p:sp>
      <p:sp>
        <p:nvSpPr>
          <p:cNvPr id="5" name="Content Placeholder 4"/>
          <p:cNvSpPr>
            <a:spLocks noGrp="1"/>
          </p:cNvSpPr>
          <p:nvPr>
            <p:ph idx="1"/>
          </p:nvPr>
        </p:nvSpPr>
        <p:spPr/>
        <p:txBody>
          <a:bodyPr>
            <a:normAutofit/>
          </a:bodyPr>
          <a:lstStyle/>
          <a:p>
            <a:pPr marL="0" indent="0">
              <a:lnSpc>
                <a:spcPct val="107000"/>
              </a:lnSpc>
              <a:spcAft>
                <a:spcPts val="800"/>
              </a:spcAft>
              <a:buNone/>
            </a:pPr>
            <a:r>
              <a:rPr lang="en-US" sz="2400" dirty="0">
                <a:latin typeface="Calibri" panose="020F0502020204030204" pitchFamily="34" charset="0"/>
                <a:ea typeface="Calibri" panose="020F0502020204030204" pitchFamily="34" charset="0"/>
              </a:rPr>
              <a:t>Unit 1: Your first Android app</a:t>
            </a:r>
          </a:p>
          <a:p>
            <a:pPr marL="0" indent="0">
              <a:lnSpc>
                <a:spcPct val="107000"/>
              </a:lnSpc>
              <a:spcAft>
                <a:spcPts val="800"/>
              </a:spcAft>
              <a:buNone/>
            </a:pPr>
            <a:r>
              <a:rPr lang="en-US" sz="2400" dirty="0">
                <a:latin typeface="Calibri" panose="020F0502020204030204" pitchFamily="34" charset="0"/>
                <a:ea typeface="Calibri" panose="020F0502020204030204" pitchFamily="34" charset="0"/>
              </a:rPr>
              <a:t>Unit 2: Building app UI</a:t>
            </a:r>
          </a:p>
          <a:p>
            <a:pPr marL="0" indent="0">
              <a:lnSpc>
                <a:spcPct val="107000"/>
              </a:lnSpc>
              <a:spcAft>
                <a:spcPts val="800"/>
              </a:spcAft>
              <a:buNone/>
            </a:pPr>
            <a:r>
              <a:rPr lang="en-US" sz="2400" dirty="0">
                <a:latin typeface="Calibri" panose="020F0502020204030204" pitchFamily="34" charset="0"/>
                <a:ea typeface="Calibri" panose="020F0502020204030204" pitchFamily="34" charset="0"/>
              </a:rPr>
              <a:t>Unit 3: Display lists and use Material Design</a:t>
            </a:r>
          </a:p>
          <a:p>
            <a:pPr marL="0" indent="0">
              <a:lnSpc>
                <a:spcPct val="107000"/>
              </a:lnSpc>
              <a:spcAft>
                <a:spcPts val="800"/>
              </a:spcAft>
              <a:buNone/>
            </a:pPr>
            <a:r>
              <a:rPr lang="en-US" sz="2400" dirty="0">
                <a:latin typeface="Calibri" panose="020F0502020204030204" pitchFamily="34" charset="0"/>
                <a:ea typeface="Calibri" panose="020F0502020204030204" pitchFamily="34" charset="0"/>
              </a:rPr>
              <a:t>Unit 4: Navigation and app architecture</a:t>
            </a:r>
          </a:p>
          <a:p>
            <a:pPr marL="0" indent="0">
              <a:lnSpc>
                <a:spcPct val="107000"/>
              </a:lnSpc>
              <a:spcAft>
                <a:spcPts val="800"/>
              </a:spcAft>
              <a:buNone/>
            </a:pPr>
            <a:r>
              <a:rPr lang="en-US" sz="2400" dirty="0">
                <a:latin typeface="Calibri" panose="020F0502020204030204" pitchFamily="34" charset="0"/>
                <a:ea typeface="Calibri" panose="020F0502020204030204" pitchFamily="34" charset="0"/>
              </a:rPr>
              <a:t>Unit 5: Connect to the internet</a:t>
            </a:r>
          </a:p>
          <a:p>
            <a:pPr marL="0" indent="0">
              <a:lnSpc>
                <a:spcPct val="107000"/>
              </a:lnSpc>
              <a:spcAft>
                <a:spcPts val="800"/>
              </a:spcAft>
              <a:buNone/>
            </a:pPr>
            <a:r>
              <a:rPr lang="en-US" sz="2400" dirty="0">
                <a:latin typeface="Calibri" panose="020F0502020204030204" pitchFamily="34" charset="0"/>
                <a:ea typeface="Calibri" panose="020F0502020204030204" pitchFamily="34" charset="0"/>
              </a:rPr>
              <a:t>Unit 6:Data Persistence</a:t>
            </a:r>
            <a:endParaRPr lang="en-IN" sz="2400" dirty="0">
              <a:latin typeface="Calibri" panose="020F0502020204030204" pitchFamily="34" charset="0"/>
              <a:ea typeface="Calibri" panose="020F0502020204030204" pitchFamily="34" charset="0"/>
            </a:endParaRPr>
          </a:p>
          <a:p>
            <a:pPr>
              <a:lnSpc>
                <a:spcPct val="107000"/>
              </a:lnSpc>
              <a:spcAft>
                <a:spcPts val="800"/>
              </a:spcAft>
            </a:pPr>
            <a:endParaRPr lang="en-IN" sz="2400" dirty="0">
              <a:latin typeface="Calibri" panose="020F0502020204030204" pitchFamily="34" charset="0"/>
              <a:ea typeface="Calibri" panose="020F0502020204030204" pitchFamily="34" charset="0"/>
            </a:endParaRPr>
          </a:p>
          <a:p>
            <a:pPr>
              <a:lnSpc>
                <a:spcPct val="107000"/>
              </a:lnSpc>
              <a:spcAft>
                <a:spcPts val="800"/>
              </a:spcAft>
            </a:pPr>
            <a:endParaRPr lang="en-IN" sz="2400" dirty="0">
              <a:latin typeface="Calibri" panose="020F0502020204030204" pitchFamily="34" charset="0"/>
              <a:ea typeface="Calibri" panose="020F0502020204030204" pitchFamily="34" charset="0"/>
            </a:endParaRPr>
          </a:p>
          <a:p>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Unit-1: Your First Android App </a:t>
            </a:r>
          </a:p>
        </p:txBody>
      </p:sp>
      <p:sp>
        <p:nvSpPr>
          <p:cNvPr id="3" name="Content Placeholder 2"/>
          <p:cNvSpPr>
            <a:spLocks noGrp="1"/>
          </p:cNvSpPr>
          <p:nvPr>
            <p:ph idx="1"/>
          </p:nvPr>
        </p:nvSpPr>
        <p:spPr/>
        <p:txBody>
          <a:bodyPr>
            <a:normAutofit/>
          </a:bodyPr>
          <a:lstStyle/>
          <a:p>
            <a:pPr marL="0" indent="0">
              <a:buNone/>
            </a:pPr>
            <a:r>
              <a:rPr lang="en-US" dirty="0"/>
              <a:t>Introduction to Kotlin:</a:t>
            </a:r>
          </a:p>
          <a:p>
            <a:pPr>
              <a:buFont typeface="Arial" panose="020B0604020202020204" pitchFamily="34" charset="0"/>
              <a:buChar char="•"/>
            </a:pPr>
            <a:r>
              <a:rPr lang="en-US" sz="2400" dirty="0"/>
              <a:t>Kotlin is a modern, statically typed programming language that runs on the Java Virtual Machine (JVM) and can also be compiled to JavaScript or native code. It was Announced by JetBrains in 2011.</a:t>
            </a:r>
          </a:p>
          <a:p>
            <a:pPr>
              <a:buFont typeface="Arial" panose="020B0604020202020204" pitchFamily="34" charset="0"/>
              <a:buChar char="•"/>
            </a:pPr>
            <a:r>
              <a:rPr lang="en-US" sz="2400" dirty="0"/>
              <a:t>In 2016 first stable release and in 2019 Google named and preferred Kotlin language for App development over Java.</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3913" y="3344159"/>
            <a:ext cx="6138617" cy="261132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3360" y="3535052"/>
            <a:ext cx="5201237" cy="295718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Unit 2 :Building App UI</a:t>
            </a:r>
            <a:endParaRPr lang="en-US" dirty="0"/>
          </a:p>
        </p:txBody>
      </p:sp>
      <p:sp>
        <p:nvSpPr>
          <p:cNvPr id="5" name="Content Placeholder 4"/>
          <p:cNvSpPr>
            <a:spLocks noGrp="1"/>
          </p:cNvSpPr>
          <p:nvPr>
            <p:ph idx="1"/>
          </p:nvPr>
        </p:nvSpPr>
        <p:spPr/>
        <p:txBody>
          <a:bodyPr>
            <a:normAutofit/>
          </a:bodyPr>
          <a:lstStyle/>
          <a:p>
            <a:pPr marL="0" indent="0">
              <a:buNone/>
            </a:pPr>
            <a:r>
              <a:rPr lang="en-US" sz="2400" b="1" dirty="0"/>
              <a:t>Kotlin Fundamentals:</a:t>
            </a:r>
          </a:p>
          <a:p>
            <a:pPr>
              <a:buFont typeface="Arial" panose="020B0604020202020204" pitchFamily="34" charset="0"/>
              <a:buChar char="•"/>
            </a:pPr>
            <a:r>
              <a:rPr lang="en-US" sz="2400" dirty="0"/>
              <a:t>In Kotlin language the fundamentals contain conditional statements, looping statements, classes and objects, nullability, lambda expressions.</a:t>
            </a:r>
          </a:p>
          <a:p>
            <a:pPr>
              <a:buFont typeface="Arial" panose="020B0604020202020204" pitchFamily="34" charset="0"/>
              <a:buChar char="•"/>
            </a:pPr>
            <a:r>
              <a:rPr lang="en-US" sz="2400" dirty="0"/>
              <a:t>This language is interoperable with java.</a:t>
            </a:r>
          </a:p>
          <a:p>
            <a:pPr marL="0" indent="0">
              <a:buNone/>
            </a:pPr>
            <a:r>
              <a:rPr lang="en-US" sz="2400" b="1" dirty="0"/>
              <a:t>Add a button to an app:</a:t>
            </a:r>
          </a:p>
          <a:p>
            <a:pPr>
              <a:buFont typeface="Arial" panose="020B0604020202020204" pitchFamily="34" charset="0"/>
              <a:buChar char="•"/>
            </a:pPr>
            <a:r>
              <a:rPr lang="en-US" sz="2400" dirty="0"/>
              <a:t>To add a button to an app click on the ‘button’ and enter then a button is added.</a:t>
            </a:r>
          </a:p>
          <a:p>
            <a:pPr marL="0" indent="0">
              <a:buNone/>
            </a:pPr>
            <a:endParaRPr lang="en-US" sz="2400" b="1"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585" y="3667027"/>
            <a:ext cx="6096528" cy="2743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Unit 3: Display Lists &amp; use Material Design</a:t>
            </a:r>
            <a:endParaRPr lang="en-US" dirty="0"/>
          </a:p>
        </p:txBody>
      </p:sp>
      <p:sp>
        <p:nvSpPr>
          <p:cNvPr id="3" name="Content Placeholder 2"/>
          <p:cNvSpPr>
            <a:spLocks noGrp="1"/>
          </p:cNvSpPr>
          <p:nvPr>
            <p:ph idx="1"/>
          </p:nvPr>
        </p:nvSpPr>
        <p:spPr/>
        <p:txBody>
          <a:bodyPr>
            <a:noAutofit/>
          </a:bodyPr>
          <a:lstStyle/>
          <a:p>
            <a:pPr marL="0" indent="0">
              <a:buNone/>
            </a:pPr>
            <a:r>
              <a:rPr lang="en-IN" b="1" dirty="0"/>
              <a:t>Build a scrollable list</a:t>
            </a:r>
          </a:p>
          <a:p>
            <a:pPr>
              <a:buFont typeface="Arial" panose="020B0604020202020204" pitchFamily="34" charset="0"/>
              <a:buChar char="•"/>
            </a:pPr>
            <a:r>
              <a:rPr lang="en-US" sz="2400" dirty="0"/>
              <a:t>To create a list of affirmations in your app, use the Card composable to display each affirmation. Inside the Card, include an Image and a Text composable. The Card acts as a surface, grouping the Image and Text together in a single container. To display multiple affirmations, add these Card components to a list and render them all within your app.</a:t>
            </a:r>
            <a:endParaRPr lang="en-IN" sz="2400" dirty="0"/>
          </a:p>
          <a:p>
            <a:pPr marL="0" indent="0">
              <a:buNone/>
            </a:pPr>
            <a:endParaRPr lang="en-IN"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916" y="3167406"/>
            <a:ext cx="6045725" cy="296550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60507" y="3049654"/>
            <a:ext cx="1692817" cy="357558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Unit 4: Navigation and App Architecture</a:t>
            </a:r>
            <a:endParaRPr lang="en-US" dirty="0"/>
          </a:p>
        </p:txBody>
      </p:sp>
      <p:sp>
        <p:nvSpPr>
          <p:cNvPr id="8" name="Content Placeholder 7"/>
          <p:cNvSpPr>
            <a:spLocks noGrp="1"/>
          </p:cNvSpPr>
          <p:nvPr>
            <p:ph idx="1"/>
          </p:nvPr>
        </p:nvSpPr>
        <p:spPr/>
        <p:txBody>
          <a:bodyPr>
            <a:normAutofit/>
          </a:bodyPr>
          <a:lstStyle/>
          <a:p>
            <a:pPr marL="0" indent="0">
              <a:buNone/>
            </a:pPr>
            <a:r>
              <a:rPr lang="en-US" sz="2400" b="1" dirty="0"/>
              <a:t>Architecture Components</a:t>
            </a:r>
          </a:p>
          <a:p>
            <a:pPr>
              <a:buFont typeface="Wingdings" panose="05000000000000000000" pitchFamily="2" charset="2"/>
              <a:buChar char="ü"/>
            </a:pPr>
            <a:r>
              <a:rPr lang="en-US" sz="2400" dirty="0"/>
              <a:t>The role of the UI is to display the application data on screen, and to serve as the primary point of user interaction. </a:t>
            </a:r>
          </a:p>
          <a:p>
            <a:pPr>
              <a:buFont typeface="Wingdings" panose="05000000000000000000" pitchFamily="2" charset="2"/>
              <a:buChar char="ü"/>
            </a:pPr>
            <a:r>
              <a:rPr lang="en-US" sz="2400" b="1" dirty="0"/>
              <a:t> What is UI ?                 </a:t>
            </a:r>
          </a:p>
          <a:p>
            <a:pPr marL="0" indent="0">
              <a:buNone/>
            </a:pPr>
            <a:r>
              <a:rPr lang="en-US" sz="2400" b="1" dirty="0"/>
              <a:t>                     UI Elements + UI state = UI     </a:t>
            </a:r>
          </a:p>
          <a:p>
            <a:pPr marL="0" indent="0">
              <a:buNone/>
            </a:pPr>
            <a:r>
              <a:rPr lang="en-US" sz="2400" dirty="0"/>
              <a:t>      </a:t>
            </a:r>
            <a:r>
              <a:rPr lang="en-US" sz="2400" b="1" dirty="0"/>
              <a:t>UI Elements</a:t>
            </a:r>
            <a:r>
              <a:rPr lang="en-US" sz="2400" dirty="0"/>
              <a:t>: The visual components of an interface, such as </a:t>
            </a:r>
          </a:p>
          <a:p>
            <a:pPr marL="0" indent="0">
              <a:buNone/>
            </a:pPr>
            <a:r>
              <a:rPr lang="en-US" sz="2400" dirty="0"/>
              <a:t>       buttons, text fields, and icons</a:t>
            </a:r>
          </a:p>
          <a:p>
            <a:pPr marL="0" indent="0">
              <a:buNone/>
            </a:pPr>
            <a:r>
              <a:rPr lang="en-US" sz="2400" dirty="0"/>
              <a:t>.     </a:t>
            </a:r>
            <a:r>
              <a:rPr lang="en-US" sz="2400" b="1" dirty="0"/>
              <a:t>UI State: </a:t>
            </a:r>
            <a:r>
              <a:rPr lang="en-US" sz="2400" dirty="0"/>
              <a:t>The current condition or data of the UI elements, like </a:t>
            </a:r>
          </a:p>
          <a:p>
            <a:pPr marL="0" indent="0">
              <a:buNone/>
            </a:pPr>
            <a:r>
              <a:rPr lang="en-US" sz="2400" dirty="0"/>
              <a:t>      whether a button is enabled or the text in a field. </a:t>
            </a: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03637" y="1928171"/>
            <a:ext cx="2466097" cy="2794658"/>
          </a:xfrm>
          <a:prstGeom prst="rect">
            <a:avLst/>
          </a:prstGeom>
        </p:spPr>
      </p:pic>
      <p:pic>
        <p:nvPicPr>
          <p:cNvPr id="4" name="Picture 3">
            <a:extLst>
              <a:ext uri="{FF2B5EF4-FFF2-40B4-BE49-F238E27FC236}">
                <a16:creationId xmlns:a16="http://schemas.microsoft.com/office/drawing/2014/main" id="{6400E092-F30D-A0E8-64FA-E6112BCBEF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608266"/>
            <a:ext cx="11779134" cy="249734"/>
          </a:xfrm>
          <a:prstGeom prst="rect">
            <a:avLst/>
          </a:prstGeom>
        </p:spPr>
      </p:pic>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537</TotalTime>
  <Words>941</Words>
  <Application>Microsoft Office PowerPoint</Application>
  <PresentationFormat>Widescreen</PresentationFormat>
  <Paragraphs>98</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Courier New</vt:lpstr>
      <vt:lpstr>Times New Roman</vt:lpstr>
      <vt:lpstr>Wingdings</vt:lpstr>
      <vt:lpstr>Custom Design</vt:lpstr>
      <vt:lpstr>PowerPoint Presentation</vt:lpstr>
      <vt:lpstr>Contents</vt:lpstr>
      <vt:lpstr>Course Objective</vt:lpstr>
      <vt:lpstr>Introduction to Android</vt:lpstr>
      <vt:lpstr>Course Structure</vt:lpstr>
      <vt:lpstr>Unit-1: Your First Android App </vt:lpstr>
      <vt:lpstr>Unit 2 :Building App UI</vt:lpstr>
      <vt:lpstr>Unit 3: Display Lists &amp; use Material Design</vt:lpstr>
      <vt:lpstr>Unit 4: Navigation and App Architecture</vt:lpstr>
      <vt:lpstr>UNIT 5: Connect to Internet</vt:lpstr>
      <vt:lpstr>Unit 6: Data Persistence</vt:lpstr>
      <vt:lpstr>Advantages &amp; Disadvantages</vt:lpstr>
      <vt:lpstr>Learning Outcomes</vt:lpstr>
      <vt:lpstr>Certificate</vt:lpstr>
      <vt:lpstr>GitHub Repository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Rahul Sugali</cp:lastModifiedBy>
  <cp:revision>261</cp:revision>
  <dcterms:created xsi:type="dcterms:W3CDTF">2019-06-11T05:35:00Z</dcterms:created>
  <dcterms:modified xsi:type="dcterms:W3CDTF">2024-10-30T10:13:59Z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4325B9AA12A54B93B842E55E90AEE896_13</vt:lpwstr>
  </property>
  <property fmtid="{D5CDD505-2E9C-101B-9397-08002B2CF9AE}" pid="3" name="KSOProductBuildVer">
    <vt:lpwstr>1033-12.2.0.18283</vt:lpwstr>
  </property>
</Properties>
</file>