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5" r:id="rId7"/>
    <p:sldId id="269" r:id="rId8"/>
    <p:sldId id="261" r:id="rId9"/>
    <p:sldId id="270" r:id="rId10"/>
    <p:sldId id="267" r:id="rId11"/>
    <p:sldId id="266" r:id="rId12"/>
    <p:sldId id="260" r:id="rId13"/>
    <p:sldId id="263" r:id="rId14"/>
    <p:sldId id="264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300" autoAdjust="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B9E00-1B23-4795-B282-C6B1ED02A73B}" type="datetimeFigureOut">
              <a:rPr lang="de-CH" smtClean="0"/>
              <a:t>03.11.2014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A27AA-9F5E-4F01-A23B-9E06CF66E5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126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78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M</a:t>
            </a:r>
            <a:r>
              <a:rPr lang="de-CH" baseline="0" dirty="0" smtClean="0"/>
              <a:t>aintanability: Unstructured code, every developer does it different, unclear which class/method does what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82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Developer responsibilities:</a:t>
            </a:r>
            <a:r>
              <a:rPr lang="de-CH" baseline="0" dirty="0" smtClean="0"/>
              <a:t> Make it possible to split different implementation parts to different developers (e.g. Frontend does Frontend, WCF specialist does this etc.)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93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Layers must</a:t>
            </a:r>
            <a:r>
              <a:rPr lang="de-CH" baseline="0" dirty="0" smtClean="0"/>
              <a:t> be strictly separated (e.g. By different Visual Studio projecfts)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Model represents the data -&gt; could be DomainModel, ViewModel, depends on addition architecture requirements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6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7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08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983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02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Sitecore User Group Switzerland 2014 – Kevin Brechbühl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69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Sitecore User Group Switzerland 2014 – Kevin Brechbühl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60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681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6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04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8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04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4280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57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nin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lass.l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uasonic/SUGCH2014" TargetMode="External"/><Relationship Id="rId2" Type="http://schemas.openxmlformats.org/officeDocument/2006/relationships/hyperlink" Target="http://ctor.io/three-layered-architecture-with-site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quason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ctor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Three-layered architecture with Sitecore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Sitecore User Group Switzerland 2014</a:t>
            </a:r>
          </a:p>
          <a:p>
            <a:r>
              <a:rPr lang="de-CH" dirty="0" smtClean="0"/>
              <a:t>Kevin Brechbühl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61" y="5626359"/>
            <a:ext cx="3400964" cy="9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Ninject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Very easy dependency injection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Supports ASP.net MVC controller injection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Fantastic logo and name </a:t>
            </a:r>
            <a:r>
              <a:rPr lang="de-CH" dirty="0" smtClean="0">
                <a:sym typeface="Wingdings" panose="05000000000000000000" pitchFamily="2" charset="2"/>
              </a:rPr>
              <a:t>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>
                <a:hlinkClick r:id="rId2"/>
              </a:rPr>
              <a:t>http://www.ninject.org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via NuGet</a:t>
            </a:r>
            <a:endParaRPr lang="de-CH" dirty="0"/>
          </a:p>
        </p:txBody>
      </p:sp>
      <p:pic>
        <p:nvPicPr>
          <p:cNvPr id="2054" name="Picture 6" descr="http://rlv.zcache.com/isapi/designall.dll?rlvnet=1&amp;realview=113228992575404873&amp;design=5ade5fc9-35ed-4f95-978d-86de1e25a069&amp;size=1.5&amp;style=round_sticker&amp;wm=0&amp;pending=false&amp;pdt=zazzle_sticker&amp;max_dim=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71" y="1238081"/>
            <a:ext cx="2991566" cy="29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Glass Mapper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ORM (object-relational mapping) for Sitecore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Maps Sitecore items to strongly typed objects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>
                <a:hlinkClick r:id="rId2"/>
              </a:rPr>
              <a:t>http://glass.lu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via NuGet</a:t>
            </a:r>
            <a:endParaRPr lang="de-CH" dirty="0"/>
          </a:p>
        </p:txBody>
      </p:sp>
      <p:pic>
        <p:nvPicPr>
          <p:cNvPr id="1026" name="Picture 2" descr="http://glass.lu/~/media/Images/Common/logo-250-with-border.ashx?w=150&amp;data_id=my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54" y="1671382"/>
            <a:ext cx="2296416" cy="229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56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Show list of news in a </a:t>
            </a:r>
            <a:r>
              <a:rPr lang="en-US" dirty="0" err="1" smtClean="0"/>
              <a:t>Sitecore</a:t>
            </a:r>
            <a:r>
              <a:rPr lang="en-US" dirty="0" smtClean="0"/>
              <a:t> MVC controller rendering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Sort them descending by 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Never use the </a:t>
            </a:r>
            <a:r>
              <a:rPr lang="en-US" i="1" dirty="0" err="1" smtClean="0"/>
              <a:t>Sitecore.Context</a:t>
            </a:r>
            <a:r>
              <a:rPr lang="en-US" dirty="0" smtClean="0"/>
              <a:t> to access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 through the different layers to get and display the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Abstract different layers into different Visual Studio projects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Simple unit tests</a:t>
            </a:r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24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Recap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It’s very easy to build a three-layered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Easy to understand and easy to maintain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We can abstract a lot and have many 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We can mock the data layer e.g. </a:t>
            </a:r>
            <a:r>
              <a:rPr lang="de-CH" dirty="0" smtClean="0"/>
              <a:t>for </a:t>
            </a:r>
            <a:r>
              <a:rPr lang="de-CH" dirty="0" smtClean="0"/>
              <a:t>unit </a:t>
            </a:r>
            <a:r>
              <a:rPr lang="de-CH" dirty="0"/>
              <a:t>t</a:t>
            </a:r>
            <a:r>
              <a:rPr lang="de-CH" dirty="0" smtClean="0"/>
              <a:t>ests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It makes developer lifes easier and the code cleaner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b="1" dirty="0" smtClean="0"/>
              <a:t>Developers must understand the architecture and follow the rules</a:t>
            </a:r>
            <a:endParaRPr lang="de-CH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9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Blog post available at my blog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http://</a:t>
            </a:r>
            <a:r>
              <a:rPr lang="de-CH" dirty="0" smtClean="0">
                <a:hlinkClick r:id="rId2"/>
              </a:rPr>
              <a:t>ctor.io/three-layered-architecture-with-sitecore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Source </a:t>
            </a:r>
            <a:r>
              <a:rPr lang="de-CH" dirty="0"/>
              <a:t>is available on GitHub: </a:t>
            </a:r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github.com/aquasonic/SUGCH2014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86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Questions?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10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About me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Kevin Brechbühl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Senior Application Architect at Unic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Sitecore experience since 2010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Twitter: </a:t>
            </a:r>
            <a:r>
              <a:rPr lang="de-CH" dirty="0" smtClean="0">
                <a:hlinkClick r:id="rId3"/>
              </a:rPr>
              <a:t>@aquasonic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Blog: </a:t>
            </a:r>
            <a:r>
              <a:rPr lang="de-CH" dirty="0" smtClean="0">
                <a:hlinkClick r:id="rId4"/>
              </a:rPr>
              <a:t>http://ctor.io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33" y="1826621"/>
            <a:ext cx="2954471" cy="443848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87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What I’m going to show you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Why are we talking about this topic?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What do we want to achieve?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Three-layered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frameworks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4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Why are we talking about this topic?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Unstructured code (one class does everything)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Code maintainability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DRY = Don’t repeat yourself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High developer skills needed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 smtClean="0"/>
              <a:t> One application is implemented by one single developer 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 smtClean="0"/>
              <a:t> From presentation to data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Strong </a:t>
            </a:r>
            <a:r>
              <a:rPr lang="de-CH" dirty="0"/>
              <a:t>dependency </a:t>
            </a:r>
            <a:r>
              <a:rPr lang="de-CH" dirty="0" smtClean="0"/>
              <a:t>on </a:t>
            </a:r>
            <a:r>
              <a:rPr lang="de-CH" i="1" dirty="0" smtClean="0"/>
              <a:t>HttpContext</a:t>
            </a:r>
            <a:r>
              <a:rPr lang="de-CH" dirty="0" smtClean="0"/>
              <a:t>, Sitecore </a:t>
            </a:r>
            <a:r>
              <a:rPr lang="de-CH" dirty="0"/>
              <a:t>and the </a:t>
            </a:r>
            <a:r>
              <a:rPr lang="de-CH" dirty="0" smtClean="0"/>
              <a:t>databases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Unit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45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What do we want to achieve?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 Separation of </a:t>
            </a:r>
            <a:r>
              <a:rPr lang="de-CH" dirty="0" smtClean="0"/>
              <a:t>concerns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 smtClean="0"/>
              <a:t> Code parts are responsible for a single concern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Clean, structured and maintainable code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/>
              <a:t> Developer </a:t>
            </a:r>
            <a:r>
              <a:rPr lang="de-CH" dirty="0" smtClean="0"/>
              <a:t>responsibilities (e.g. Frontend, database access, web services)</a:t>
            </a:r>
          </a:p>
          <a:p>
            <a:pPr marL="90043" indent="106363"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Abstraction and decoupling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 smtClean="0"/>
              <a:t> </a:t>
            </a:r>
            <a:r>
              <a:rPr lang="de-CH" dirty="0"/>
              <a:t>Abstract dependency to </a:t>
            </a:r>
            <a:r>
              <a:rPr lang="de-CH" dirty="0" smtClean="0"/>
              <a:t>Sitecore 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 smtClean="0"/>
              <a:t> Mocking and unit testing</a:t>
            </a:r>
          </a:p>
          <a:p>
            <a:pPr marL="346075" lvl="1" indent="0">
              <a:buNone/>
            </a:pP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Common solution: Three-layered architecture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25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Three-layered architecture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2650322" y="2011680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Presentation Layer</a:t>
            </a:r>
            <a:br>
              <a:rPr lang="de-CH" sz="1600" b="1" dirty="0" smtClean="0"/>
            </a:br>
            <a:r>
              <a:rPr lang="de-CH" sz="1600" dirty="0" smtClean="0"/>
              <a:t>(Controller rendering, Razor view)</a:t>
            </a:r>
            <a:endParaRPr lang="de-CH" sz="1600" dirty="0"/>
          </a:p>
        </p:txBody>
      </p:sp>
      <p:sp>
        <p:nvSpPr>
          <p:cNvPr id="13" name="Rectangle 12"/>
          <p:cNvSpPr/>
          <p:nvPr/>
        </p:nvSpPr>
        <p:spPr>
          <a:xfrm>
            <a:off x="2650322" y="3369018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Business Layer</a:t>
            </a:r>
            <a:br>
              <a:rPr lang="de-CH" sz="1600" b="1" dirty="0" smtClean="0"/>
            </a:br>
            <a:r>
              <a:rPr lang="de-CH" sz="1600" dirty="0" smtClean="0"/>
              <a:t>(Business logic, application code)</a:t>
            </a:r>
            <a:endParaRPr lang="de-CH" sz="1600" dirty="0"/>
          </a:p>
        </p:txBody>
      </p:sp>
      <p:sp>
        <p:nvSpPr>
          <p:cNvPr id="14" name="Rectangle 13"/>
          <p:cNvSpPr/>
          <p:nvPr/>
        </p:nvSpPr>
        <p:spPr>
          <a:xfrm>
            <a:off x="2650322" y="4724350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Data Layer</a:t>
            </a:r>
            <a:br>
              <a:rPr lang="de-CH" sz="1600" b="1" dirty="0" smtClean="0"/>
            </a:br>
            <a:r>
              <a:rPr lang="de-CH" sz="1600" dirty="0" smtClean="0"/>
              <a:t>(Data access, database queries, REST calls)</a:t>
            </a:r>
            <a:endParaRPr lang="de-CH" sz="1600" dirty="0"/>
          </a:p>
        </p:txBody>
      </p:sp>
      <p:sp>
        <p:nvSpPr>
          <p:cNvPr id="24" name="Curved Left Arrow 23"/>
          <p:cNvSpPr/>
          <p:nvPr/>
        </p:nvSpPr>
        <p:spPr>
          <a:xfrm>
            <a:off x="9708716" y="2407965"/>
            <a:ext cx="1483567" cy="19221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flipH="1">
            <a:off x="928657" y="3763297"/>
            <a:ext cx="1483567" cy="19221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03671" y="1629624"/>
            <a:ext cx="1448555" cy="4689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85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4" grpId="0" animBg="1"/>
      <p:bldP spid="26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Architecture rules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Each layer only has access to it’s underlying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Never allow the architecture to call layers the other way around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 layer never knows what the other layers do and what the data is used for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Proposal 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Classes from business layer gets the suffix </a:t>
            </a:r>
            <a:r>
              <a:rPr lang="de-CH" i="1" dirty="0" smtClean="0"/>
              <a:t>Service</a:t>
            </a:r>
          </a:p>
          <a:p>
            <a:pPr marL="346075" lvl="1" indent="106363">
              <a:buFont typeface="Wingdings" panose="05000000000000000000" pitchFamily="2" charset="2"/>
              <a:buChar char="§"/>
            </a:pPr>
            <a:r>
              <a:rPr lang="de-CH" i="1" dirty="0"/>
              <a:t> </a:t>
            </a:r>
            <a:r>
              <a:rPr lang="de-CH" dirty="0" smtClean="0"/>
              <a:t>Classes from data layer gets the suffix </a:t>
            </a:r>
            <a:r>
              <a:rPr lang="de-CH" i="1" dirty="0" smtClean="0"/>
              <a:t>Repository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82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Available frameworks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Decouple presentation, data and application logic </a:t>
            </a:r>
            <a:r>
              <a:rPr lang="de-CH" dirty="0" smtClean="0">
                <a:sym typeface="Wingdings" panose="05000000000000000000" pitchFamily="2" charset="2"/>
              </a:rPr>
              <a:t> Sitecore MVC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smtClean="0">
                <a:sym typeface="Wingdings" panose="05000000000000000000" pitchFamily="2" charset="2"/>
              </a:rPr>
              <a:t>Loose coupling and dependency injection  Ninject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smtClean="0">
                <a:sym typeface="Wingdings" panose="05000000000000000000" pitchFamily="2" charset="2"/>
              </a:rPr>
              <a:t>Sitecore abstraction  Glass Mapper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Separation of concerns is given by the architecture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Choose the frameworks you prefer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49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Sitecore MVC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Actually not necessary for this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Is used for this session and demo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Available since Sitecore 6.6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Enabled by default since Sitecore 7.1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7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0</TotalTime>
  <Words>725</Words>
  <Application>Microsoft Office PowerPoint</Application>
  <PresentationFormat>Widescreen</PresentationFormat>
  <Paragraphs>130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Metropolitan</vt:lpstr>
      <vt:lpstr>Three-layered architecture with Sitecore</vt:lpstr>
      <vt:lpstr>About me</vt:lpstr>
      <vt:lpstr>What I’m going to show you</vt:lpstr>
      <vt:lpstr>Why are we talking about this topic?</vt:lpstr>
      <vt:lpstr>What do we want to achieve?</vt:lpstr>
      <vt:lpstr>Three-layered architecture</vt:lpstr>
      <vt:lpstr>Architecture rules</vt:lpstr>
      <vt:lpstr>Available frameworks</vt:lpstr>
      <vt:lpstr>Sitecore MVC</vt:lpstr>
      <vt:lpstr>Ninject</vt:lpstr>
      <vt:lpstr>Glass Mapper</vt:lpstr>
      <vt:lpstr>Demo</vt:lpstr>
      <vt:lpstr>Recap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Brechbühl</dc:creator>
  <cp:lastModifiedBy>Kevin Brechbühl</cp:lastModifiedBy>
  <cp:revision>80</cp:revision>
  <dcterms:created xsi:type="dcterms:W3CDTF">2014-10-25T19:34:24Z</dcterms:created>
  <dcterms:modified xsi:type="dcterms:W3CDTF">2014-11-03T17:07:47Z</dcterms:modified>
</cp:coreProperties>
</file>