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58" r:id="rId4"/>
    <p:sldId id="262" r:id="rId5"/>
    <p:sldId id="259" r:id="rId6"/>
    <p:sldId id="265" r:id="rId7"/>
    <p:sldId id="269" r:id="rId8"/>
    <p:sldId id="261" r:id="rId9"/>
    <p:sldId id="270" r:id="rId10"/>
    <p:sldId id="267" r:id="rId11"/>
    <p:sldId id="266" r:id="rId12"/>
    <p:sldId id="260" r:id="rId13"/>
    <p:sldId id="263" r:id="rId14"/>
    <p:sldId id="264" r:id="rId15"/>
    <p:sldId id="268" r:id="rId1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4300" autoAdjust="0"/>
  </p:normalViewPr>
  <p:slideViewPr>
    <p:cSldViewPr snapToGrid="0">
      <p:cViewPr varScale="1">
        <p:scale>
          <a:sx n="95" d="100"/>
          <a:sy n="95" d="100"/>
        </p:scale>
        <p:origin x="10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2B9E00-1B23-4795-B282-C6B1ED02A73B}" type="datetimeFigureOut">
              <a:rPr lang="de-CH" smtClean="0"/>
              <a:t>01.11.2014</a:t>
            </a:fld>
            <a:endParaRPr lang="de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4A27AA-9F5E-4F01-A23B-9E06CF66E53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91262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4A27AA-9F5E-4F01-A23B-9E06CF66E53B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297836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CH" dirty="0" smtClean="0"/>
              <a:t>M</a:t>
            </a:r>
            <a:r>
              <a:rPr lang="de-CH" baseline="0" dirty="0" smtClean="0"/>
              <a:t>aintanability: Unstructured code, every developer does it different, unclear which class/method does what</a:t>
            </a:r>
            <a:endParaRPr lang="de-CH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4A27AA-9F5E-4F01-A23B-9E06CF66E53B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758212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- Developer responsibilities:</a:t>
            </a:r>
            <a:r>
              <a:rPr lang="de-CH" baseline="0" dirty="0" smtClean="0"/>
              <a:t> Make it possible to split different implementation parts to different developers (e.g. Frontend does Frontend, WCF specialist does this etc.)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4A27AA-9F5E-4F01-A23B-9E06CF66E53B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269326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CH" dirty="0" smtClean="0"/>
              <a:t>Layers must</a:t>
            </a:r>
            <a:r>
              <a:rPr lang="de-CH" baseline="0" dirty="0" smtClean="0"/>
              <a:t> be strictly separated (e.g. By different Visual Studio projecfts)</a:t>
            </a:r>
          </a:p>
          <a:p>
            <a:pPr marL="171450" indent="-171450">
              <a:buFontTx/>
              <a:buChar char="-"/>
            </a:pPr>
            <a:r>
              <a:rPr lang="de-CH" baseline="0" dirty="0" smtClean="0"/>
              <a:t>Model represents the data -&gt; could be DomainModel, ViewModel, depends on addition architecture requirements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4A27AA-9F5E-4F01-A23B-9E06CF66E53B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38656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4A27AA-9F5E-4F01-A23B-9E06CF66E53B}" type="slidenum">
              <a:rPr lang="de-CH" smtClean="0"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1871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r>
              <a:rPr lang="de-DE" smtClean="0"/>
              <a:t>04.11.2014</a:t>
            </a:r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r>
              <a:rPr lang="de-CH" smtClean="0"/>
              <a:t>Sitecore User Group Switzerland 2014 – Kevin Brechbühl</a:t>
            </a:r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81DCBBB0-5E34-4DBA-AD1D-DC86F57A7ECD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840816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04.11.2014</a:t>
            </a:r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Sitecore User Group Switzerland 2014 – Kevin Brechbühl</a:t>
            </a:r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CBBB0-5E34-4DBA-AD1D-DC86F57A7ECD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89832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04.11.2014</a:t>
            </a:r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Sitecore User Group Switzerland 2014 – Kevin Brechbühl</a:t>
            </a:r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CBBB0-5E34-4DBA-AD1D-DC86F57A7ECD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9027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04.11.2014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 smtClean="0"/>
              <a:t>Sitecore User Group Switzerland 2014 – Kevin Brechbühl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CBBB0-5E34-4DBA-AD1D-DC86F57A7ECD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094699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04.11.2014</a:t>
            </a:r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 smtClean="0"/>
              <a:t>Sitecore User Group Switzerland 2014 – Kevin Brechbühl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CBBB0-5E34-4DBA-AD1D-DC86F57A7ECD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966024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04.11.2014</a:t>
            </a:r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Sitecore User Group Switzerland 2014 – Kevin Brechbühl</a:t>
            </a:r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CBBB0-5E34-4DBA-AD1D-DC86F57A7ECD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468187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04.11.2014</a:t>
            </a:r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Sitecore User Group Switzerland 2014 – Kevin Brechbühl</a:t>
            </a:r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CBBB0-5E34-4DBA-AD1D-DC86F57A7ECD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40640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04.11.2014</a:t>
            </a:r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Sitecore User Group Switzerland 2014 – Kevin Brechbühl</a:t>
            </a:r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CBBB0-5E34-4DBA-AD1D-DC86F57A7ECD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60418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04.11.2014</a:t>
            </a:r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Sitecore User Group Switzerland 2014 – Kevin Brechbühl</a:t>
            </a:r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CBBB0-5E34-4DBA-AD1D-DC86F57A7ECD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6810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04.11.2014</a:t>
            </a:r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Sitecore User Group Switzerland 2014 – Kevin Brechbühl</a:t>
            </a:r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81DCBBB0-5E34-4DBA-AD1D-DC86F57A7ECD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40471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r>
              <a:rPr lang="de-DE" smtClean="0"/>
              <a:t>04.11.2014</a:t>
            </a:r>
            <a:endParaRPr lang="de-CH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r>
              <a:rPr lang="de-CH" smtClean="0"/>
              <a:t>Sitecore User Group Switzerland 2014 – Kevin Brechbühl</a:t>
            </a:r>
            <a:endParaRPr lang="de-CH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81DCBBB0-5E34-4DBA-AD1D-DC86F57A7ECD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342807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de-DE" smtClean="0"/>
              <a:t>04.11.2014</a:t>
            </a:r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de-CH" smtClean="0"/>
              <a:t>Sitecore User Group Switzerland 2014 – Kevin Brechbühl</a:t>
            </a:r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81DCBBB0-5E34-4DBA-AD1D-DC86F57A7ECD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67577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://www.ninject.org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glass.lu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quasonic/SUGCH2014" TargetMode="External"/><Relationship Id="rId2" Type="http://schemas.openxmlformats.org/officeDocument/2006/relationships/hyperlink" Target="http://ctor.io/three-layered-architecture-with-sitecore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aquasonic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openxmlformats.org/officeDocument/2006/relationships/hyperlink" Target="http://ctor.io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Three-layered architecture with Sitecore</a:t>
            </a:r>
            <a:endParaRPr lang="de-C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smtClean="0"/>
              <a:t>Sitecore User Group Switzerland 2014</a:t>
            </a:r>
          </a:p>
          <a:p>
            <a:r>
              <a:rPr lang="de-CH" dirty="0" smtClean="0"/>
              <a:t>Kevin Brechbühl</a:t>
            </a:r>
            <a:endParaRPr lang="de-CH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261" y="5626359"/>
            <a:ext cx="3400964" cy="917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095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Ninject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de-CH" dirty="0" smtClean="0"/>
              <a:t> Very easy dependency injection framework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CH" dirty="0"/>
              <a:t> </a:t>
            </a:r>
            <a:r>
              <a:rPr lang="de-CH" dirty="0" smtClean="0"/>
              <a:t>Supports ASP.net MVC controller injection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CH" dirty="0"/>
              <a:t> </a:t>
            </a:r>
            <a:r>
              <a:rPr lang="de-CH" dirty="0" smtClean="0"/>
              <a:t>Fantastic logo and name </a:t>
            </a:r>
            <a:r>
              <a:rPr lang="de-CH" dirty="0" smtClean="0">
                <a:sym typeface="Wingdings" panose="05000000000000000000" pitchFamily="2" charset="2"/>
              </a:rPr>
              <a:t></a:t>
            </a:r>
            <a:endParaRPr lang="de-CH" dirty="0" smtClean="0"/>
          </a:p>
          <a:p>
            <a:pPr>
              <a:buFont typeface="Wingdings" panose="05000000000000000000" pitchFamily="2" charset="2"/>
              <a:buChar char="§"/>
            </a:pPr>
            <a:endParaRPr lang="de-CH" dirty="0"/>
          </a:p>
          <a:p>
            <a:pPr>
              <a:buFont typeface="Wingdings" panose="05000000000000000000" pitchFamily="2" charset="2"/>
              <a:buChar char="§"/>
            </a:pPr>
            <a:r>
              <a:rPr lang="de-CH" dirty="0"/>
              <a:t> </a:t>
            </a:r>
            <a:r>
              <a:rPr lang="de-CH" dirty="0">
                <a:hlinkClick r:id="rId2"/>
              </a:rPr>
              <a:t>http://www.ninject.org</a:t>
            </a:r>
            <a:r>
              <a:rPr lang="de-CH" dirty="0" smtClean="0">
                <a:hlinkClick r:id="rId2"/>
              </a:rPr>
              <a:t>/</a:t>
            </a:r>
            <a:r>
              <a:rPr lang="de-CH" dirty="0" smtClean="0"/>
              <a:t>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CH" dirty="0"/>
              <a:t> </a:t>
            </a:r>
            <a:r>
              <a:rPr lang="de-CH" dirty="0" smtClean="0"/>
              <a:t>Available via NuGet</a:t>
            </a:r>
            <a:endParaRPr lang="de-CH" dirty="0"/>
          </a:p>
        </p:txBody>
      </p:sp>
      <p:pic>
        <p:nvPicPr>
          <p:cNvPr id="2054" name="Picture 6" descr="http://rlv.zcache.com/isapi/designall.dll?rlvnet=1&amp;realview=113228992575404873&amp;design=5ade5fc9-35ed-4f95-978d-86de1e25a069&amp;size=1.5&amp;style=round_sticker&amp;wm=0&amp;pending=false&amp;pdt=zazzle_sticker&amp;max_dim=5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2271" y="1238081"/>
            <a:ext cx="2991566" cy="2991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04.11.2014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Sitecore User Group Switzerland 2014 – Kevin Brechbühl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5611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Glass Mapper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de-CH" dirty="0" smtClean="0"/>
              <a:t> ORM (object-relational mapping) for Sitecore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CH" dirty="0"/>
              <a:t> </a:t>
            </a:r>
            <a:r>
              <a:rPr lang="de-CH" dirty="0" smtClean="0"/>
              <a:t>Maps Sitecore items to strongly typed objects</a:t>
            </a:r>
          </a:p>
          <a:p>
            <a:pPr>
              <a:buFont typeface="Wingdings" panose="05000000000000000000" pitchFamily="2" charset="2"/>
              <a:buChar char="§"/>
            </a:pPr>
            <a:endParaRPr lang="de-CH" dirty="0"/>
          </a:p>
          <a:p>
            <a:pPr>
              <a:buFont typeface="Wingdings" panose="05000000000000000000" pitchFamily="2" charset="2"/>
              <a:buChar char="§"/>
            </a:pPr>
            <a:r>
              <a:rPr lang="de-CH" dirty="0"/>
              <a:t> </a:t>
            </a:r>
            <a:r>
              <a:rPr lang="de-CH" dirty="0">
                <a:hlinkClick r:id="rId2"/>
              </a:rPr>
              <a:t>http://glass.lu</a:t>
            </a:r>
            <a:r>
              <a:rPr lang="de-CH" dirty="0" smtClean="0">
                <a:hlinkClick r:id="rId2"/>
              </a:rPr>
              <a:t>/</a:t>
            </a:r>
            <a:endParaRPr lang="de-CH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de-CH" dirty="0"/>
              <a:t> </a:t>
            </a:r>
            <a:r>
              <a:rPr lang="de-CH" dirty="0" smtClean="0"/>
              <a:t>Available via NuGet</a:t>
            </a:r>
            <a:endParaRPr lang="de-CH" dirty="0"/>
          </a:p>
        </p:txBody>
      </p:sp>
      <p:pic>
        <p:nvPicPr>
          <p:cNvPr id="1026" name="Picture 2" descr="http://glass.lu/~/media/Images/Common/logo-250-with-border.ashx?w=150&amp;data_id=myvalu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0454" y="1671382"/>
            <a:ext cx="2296416" cy="2296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04.11.2014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Sitecore User Group Switzerland 2014 – Kevin Brechbühl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05697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Demo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Show </a:t>
            </a:r>
            <a:r>
              <a:rPr lang="en-US" dirty="0" smtClean="0"/>
              <a:t>list of news in a </a:t>
            </a:r>
            <a:r>
              <a:rPr lang="en-US" dirty="0" err="1" smtClean="0"/>
              <a:t>Sitecore</a:t>
            </a:r>
            <a:r>
              <a:rPr lang="en-US" dirty="0" smtClean="0"/>
              <a:t> MVC controller rendering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Sort them descending by </a:t>
            </a:r>
            <a:r>
              <a:rPr lang="en-US" dirty="0" smtClean="0"/>
              <a:t>date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Never use the </a:t>
            </a:r>
            <a:r>
              <a:rPr lang="en-US" i="1" dirty="0" err="1" smtClean="0"/>
              <a:t>Sitecore.Context</a:t>
            </a:r>
            <a:r>
              <a:rPr lang="en-US" dirty="0" smtClean="0"/>
              <a:t> to access data</a:t>
            </a: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Go through the different layers to get and display the data</a:t>
            </a: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Abstract different layers into different Visual Studio </a:t>
            </a:r>
            <a:r>
              <a:rPr lang="en-US" dirty="0" smtClean="0"/>
              <a:t>projects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Simple unit tests</a:t>
            </a:r>
            <a:endParaRPr lang="de-CH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04.11.2014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Sitecore User Group Switzerland 2014 – Kevin Brechbühl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982463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Recap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de-CH" dirty="0" smtClean="0"/>
              <a:t> It’s very easy to build a three-layered architecture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CH" dirty="0"/>
              <a:t> </a:t>
            </a:r>
            <a:r>
              <a:rPr lang="de-CH" dirty="0" smtClean="0"/>
              <a:t>Easy to understand and easy to maintain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CH" dirty="0"/>
              <a:t> </a:t>
            </a:r>
            <a:r>
              <a:rPr lang="de-CH" dirty="0" smtClean="0"/>
              <a:t>We can abstract a lot and have many advantages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CH" dirty="0"/>
              <a:t> </a:t>
            </a:r>
            <a:r>
              <a:rPr lang="de-CH" dirty="0" smtClean="0"/>
              <a:t>We can mock the data layer e.g. For unit </a:t>
            </a:r>
            <a:r>
              <a:rPr lang="de-CH" dirty="0"/>
              <a:t>t</a:t>
            </a:r>
            <a:r>
              <a:rPr lang="de-CH" dirty="0" smtClean="0"/>
              <a:t>ests</a:t>
            </a:r>
          </a:p>
          <a:p>
            <a:pPr>
              <a:buFont typeface="Wingdings" panose="05000000000000000000" pitchFamily="2" charset="2"/>
              <a:buChar char="§"/>
            </a:pPr>
            <a:endParaRPr lang="de-CH" dirty="0"/>
          </a:p>
          <a:p>
            <a:pPr>
              <a:buFont typeface="Wingdings" panose="05000000000000000000" pitchFamily="2" charset="2"/>
              <a:buChar char="§"/>
            </a:pPr>
            <a:r>
              <a:rPr lang="de-CH" dirty="0" smtClean="0"/>
              <a:t> It makes developer lifes easier and the code </a:t>
            </a:r>
            <a:r>
              <a:rPr lang="de-CH" dirty="0" smtClean="0"/>
              <a:t>cleaner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CH" dirty="0"/>
              <a:t> </a:t>
            </a:r>
            <a:r>
              <a:rPr lang="de-CH" b="1" dirty="0" smtClean="0"/>
              <a:t>Developers must understand the architecture and follow the rules</a:t>
            </a:r>
            <a:endParaRPr lang="de-CH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04.11.2014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Sitecore User Group Switzerland 2014 – Kevin Brechbühl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57922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Resources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de-CH" dirty="0" smtClean="0"/>
              <a:t> Blog post available at my blog</a:t>
            </a:r>
            <a:r>
              <a:rPr lang="de-CH" dirty="0"/>
              <a:t>: </a:t>
            </a:r>
            <a:r>
              <a:rPr lang="de-CH" dirty="0">
                <a:hlinkClick r:id="rId2"/>
              </a:rPr>
              <a:t>http://</a:t>
            </a:r>
            <a:r>
              <a:rPr lang="de-CH" dirty="0" smtClean="0">
                <a:hlinkClick r:id="rId2"/>
              </a:rPr>
              <a:t>ctor.io/three-layered-architecture-with-sitecore</a:t>
            </a:r>
            <a:r>
              <a:rPr lang="de-CH" dirty="0" smtClean="0"/>
              <a:t>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CH" dirty="0"/>
              <a:t> </a:t>
            </a:r>
            <a:r>
              <a:rPr lang="de-CH" dirty="0" smtClean="0"/>
              <a:t>Source </a:t>
            </a:r>
            <a:r>
              <a:rPr lang="de-CH" dirty="0"/>
              <a:t>is available on GitHub: </a:t>
            </a:r>
            <a:r>
              <a:rPr lang="de-CH" dirty="0">
                <a:hlinkClick r:id="rId3"/>
              </a:rPr>
              <a:t>https://</a:t>
            </a:r>
            <a:r>
              <a:rPr lang="de-CH" dirty="0" smtClean="0">
                <a:hlinkClick r:id="rId3"/>
              </a:rPr>
              <a:t>github.com/aquasonic/SUGCH2014</a:t>
            </a:r>
            <a:r>
              <a:rPr lang="de-CH" dirty="0" smtClean="0"/>
              <a:t> 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04.11.2014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Sitecore User Group Switzerland 2014 – Kevin Brechbühl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08669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Questions?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04.11.2014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Sitecore User Group Switzerland 2014 – Kevin Brechbühl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601045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About me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de-CH" dirty="0" smtClean="0"/>
              <a:t> Kevin Brechbühl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CH" dirty="0"/>
              <a:t> </a:t>
            </a:r>
            <a:r>
              <a:rPr lang="de-CH" dirty="0" smtClean="0"/>
              <a:t>Senior Application Architect at Unic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CH" dirty="0"/>
              <a:t> </a:t>
            </a:r>
            <a:r>
              <a:rPr lang="de-CH" dirty="0" smtClean="0"/>
              <a:t>Sitecore experience since 2010</a:t>
            </a:r>
          </a:p>
          <a:p>
            <a:pPr>
              <a:buFont typeface="Wingdings" panose="05000000000000000000" pitchFamily="2" charset="2"/>
              <a:buChar char="§"/>
            </a:pPr>
            <a:endParaRPr lang="de-CH" dirty="0"/>
          </a:p>
          <a:p>
            <a:pPr>
              <a:buFont typeface="Wingdings" panose="05000000000000000000" pitchFamily="2" charset="2"/>
              <a:buChar char="§"/>
            </a:pPr>
            <a:r>
              <a:rPr lang="de-CH" dirty="0" smtClean="0"/>
              <a:t> Twitter: </a:t>
            </a:r>
            <a:r>
              <a:rPr lang="de-CH" dirty="0" smtClean="0">
                <a:hlinkClick r:id="rId3"/>
              </a:rPr>
              <a:t>@aquasonic</a:t>
            </a:r>
            <a:r>
              <a:rPr lang="de-CH" dirty="0" smtClean="0"/>
              <a:t>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CH" dirty="0"/>
              <a:t> </a:t>
            </a:r>
            <a:r>
              <a:rPr lang="de-CH" dirty="0" smtClean="0"/>
              <a:t>Blog: </a:t>
            </a:r>
            <a:r>
              <a:rPr lang="de-CH" dirty="0" smtClean="0">
                <a:hlinkClick r:id="rId4"/>
              </a:rPr>
              <a:t>http://ctor.io</a:t>
            </a:r>
            <a:r>
              <a:rPr lang="de-CH" dirty="0" smtClean="0"/>
              <a:t> </a:t>
            </a:r>
            <a:endParaRPr lang="de-CH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1833" y="1826621"/>
            <a:ext cx="2954471" cy="4438481"/>
          </a:xfrm>
          <a:prstGeom prst="rect">
            <a:avLst/>
          </a:prstGeom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04.11.2014</a:t>
            </a:r>
            <a:endParaRPr lang="de-CH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Sitecore User Group Switzerland 2014 – Kevin Brechbühl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618763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What I’m going to show you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de-CH" dirty="0"/>
              <a:t> </a:t>
            </a:r>
            <a:r>
              <a:rPr lang="de-CH" dirty="0" smtClean="0"/>
              <a:t>Why are we talking about this topic?</a:t>
            </a:r>
            <a:r>
              <a:rPr lang="de-CH" dirty="0" smtClean="0"/>
              <a:t>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CH" dirty="0" smtClean="0"/>
              <a:t> What do we want to achieve?</a:t>
            </a:r>
            <a:endParaRPr lang="de-CH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de-CH" dirty="0"/>
              <a:t> </a:t>
            </a:r>
            <a:r>
              <a:rPr lang="de-CH" dirty="0" smtClean="0"/>
              <a:t>Three-layered architecture</a:t>
            </a:r>
            <a:endParaRPr lang="de-CH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de-CH" dirty="0"/>
              <a:t> </a:t>
            </a:r>
            <a:r>
              <a:rPr lang="de-CH" dirty="0" smtClean="0"/>
              <a:t>Available frameworks</a:t>
            </a:r>
            <a:endParaRPr lang="de-CH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de-CH" dirty="0"/>
              <a:t> </a:t>
            </a:r>
            <a:r>
              <a:rPr lang="de-CH" dirty="0" smtClean="0"/>
              <a:t>Demo with some code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04.11.2014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Sitecore User Group Switzerland 2014 – Kevin Brechbühl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344612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Why are we talking about this topic?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de-CH" dirty="0" smtClean="0"/>
              <a:t> </a:t>
            </a:r>
            <a:r>
              <a:rPr lang="de-CH" dirty="0" smtClean="0"/>
              <a:t>Unstructured code (one class does everything)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CH" dirty="0"/>
              <a:t> </a:t>
            </a:r>
            <a:r>
              <a:rPr lang="de-CH" dirty="0" smtClean="0"/>
              <a:t>Code maintainability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CH" dirty="0"/>
              <a:t> </a:t>
            </a:r>
            <a:r>
              <a:rPr lang="de-CH" dirty="0" smtClean="0"/>
              <a:t>DRY = Don’t repeat yourself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CH" dirty="0" smtClean="0"/>
              <a:t> High developer skills needed</a:t>
            </a:r>
          </a:p>
          <a:p>
            <a:pPr marL="346075" lvl="1" indent="106363">
              <a:buFont typeface="Wingdings" panose="05000000000000000000" pitchFamily="2" charset="2"/>
              <a:buChar char="§"/>
            </a:pPr>
            <a:r>
              <a:rPr lang="de-CH" dirty="0" smtClean="0"/>
              <a:t> One application is implemented by one single developer </a:t>
            </a:r>
          </a:p>
          <a:p>
            <a:pPr marL="346075" lvl="1" indent="106363">
              <a:buFont typeface="Wingdings" panose="05000000000000000000" pitchFamily="2" charset="2"/>
              <a:buChar char="§"/>
            </a:pPr>
            <a:r>
              <a:rPr lang="de-CH" dirty="0" smtClean="0"/>
              <a:t> From presentation to data access</a:t>
            </a:r>
            <a:endParaRPr lang="de-CH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de-CH" dirty="0" smtClean="0"/>
              <a:t> Strong </a:t>
            </a:r>
            <a:r>
              <a:rPr lang="de-CH" dirty="0"/>
              <a:t>dependency to </a:t>
            </a:r>
            <a:r>
              <a:rPr lang="de-CH" i="1" dirty="0" smtClean="0"/>
              <a:t>HttpContext</a:t>
            </a:r>
            <a:r>
              <a:rPr lang="de-CH" dirty="0" smtClean="0"/>
              <a:t>, Sitecore </a:t>
            </a:r>
            <a:r>
              <a:rPr lang="de-CH" dirty="0"/>
              <a:t>and the </a:t>
            </a:r>
            <a:r>
              <a:rPr lang="de-CH" dirty="0" smtClean="0"/>
              <a:t>databases</a:t>
            </a:r>
            <a:r>
              <a:rPr lang="de-CH" dirty="0" smtClean="0"/>
              <a:t>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CH" dirty="0" smtClean="0"/>
              <a:t> Unit </a:t>
            </a:r>
            <a:r>
              <a:rPr lang="de-CH" dirty="0" smtClean="0"/>
              <a:t>testing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04.11.2014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Sitecore User Group Switzerland 2014 – Kevin Brechbühl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24566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What do we want to achieve?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de-CH" dirty="0"/>
              <a:t>  Separation of </a:t>
            </a:r>
            <a:r>
              <a:rPr lang="de-CH" dirty="0" smtClean="0"/>
              <a:t>concerns</a:t>
            </a:r>
          </a:p>
          <a:p>
            <a:pPr marL="346075" lvl="1" indent="106363">
              <a:buFont typeface="Wingdings" panose="05000000000000000000" pitchFamily="2" charset="2"/>
              <a:buChar char="§"/>
            </a:pPr>
            <a:r>
              <a:rPr lang="de-CH" dirty="0" smtClean="0"/>
              <a:t> Code</a:t>
            </a:r>
            <a:r>
              <a:rPr lang="de-CH" dirty="0" smtClean="0"/>
              <a:t> parts are responsible for a single concern</a:t>
            </a:r>
          </a:p>
          <a:p>
            <a:pPr marL="346075" lvl="1" indent="106363">
              <a:buFont typeface="Wingdings" panose="05000000000000000000" pitchFamily="2" charset="2"/>
              <a:buChar char="§"/>
            </a:pPr>
            <a:r>
              <a:rPr lang="de-CH" dirty="0"/>
              <a:t> </a:t>
            </a:r>
            <a:r>
              <a:rPr lang="de-CH" dirty="0" smtClean="0"/>
              <a:t>Clean, structured and maintainable code</a:t>
            </a:r>
          </a:p>
          <a:p>
            <a:pPr marL="346075" lvl="1" indent="106363">
              <a:buFont typeface="Wingdings" panose="05000000000000000000" pitchFamily="2" charset="2"/>
              <a:buChar char="§"/>
            </a:pPr>
            <a:r>
              <a:rPr lang="de-CH" dirty="0"/>
              <a:t> Developer </a:t>
            </a:r>
            <a:r>
              <a:rPr lang="de-CH" dirty="0" smtClean="0"/>
              <a:t>responsibilities (e.g. Frontend, database access, web services)</a:t>
            </a:r>
          </a:p>
          <a:p>
            <a:pPr marL="90043" indent="106363">
              <a:buFont typeface="Wingdings" panose="05000000000000000000" pitchFamily="2" charset="2"/>
              <a:buChar char="§"/>
            </a:pPr>
            <a:r>
              <a:rPr lang="de-CH" dirty="0"/>
              <a:t> </a:t>
            </a:r>
            <a:r>
              <a:rPr lang="de-CH" dirty="0" smtClean="0"/>
              <a:t>Abstraction and decoupling</a:t>
            </a:r>
          </a:p>
          <a:p>
            <a:pPr marL="346075" lvl="1" indent="106363">
              <a:buFont typeface="Wingdings" panose="05000000000000000000" pitchFamily="2" charset="2"/>
              <a:buChar char="§"/>
            </a:pPr>
            <a:r>
              <a:rPr lang="de-CH" dirty="0" smtClean="0"/>
              <a:t> </a:t>
            </a:r>
            <a:r>
              <a:rPr lang="de-CH" dirty="0"/>
              <a:t>Abstract dependency to </a:t>
            </a:r>
            <a:r>
              <a:rPr lang="de-CH" dirty="0" smtClean="0"/>
              <a:t>Sitecore </a:t>
            </a:r>
          </a:p>
          <a:p>
            <a:pPr marL="346075" lvl="1" indent="106363">
              <a:buFont typeface="Wingdings" panose="05000000000000000000" pitchFamily="2" charset="2"/>
              <a:buChar char="§"/>
            </a:pPr>
            <a:r>
              <a:rPr lang="de-CH" dirty="0" smtClean="0"/>
              <a:t> Mocking and unit testing</a:t>
            </a:r>
          </a:p>
          <a:p>
            <a:pPr marL="346075" lvl="1" indent="0">
              <a:buNone/>
            </a:pPr>
            <a:endParaRPr lang="de-CH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de-CH" dirty="0" smtClean="0"/>
              <a:t> Common </a:t>
            </a:r>
            <a:r>
              <a:rPr lang="de-CH" dirty="0" smtClean="0"/>
              <a:t>solution: Three-layered architecture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04.11.2014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Sitecore User Group Switzerland 2014 – Kevin Brechbühl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62510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Three-layered architecture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04.11.2014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Sitecore User Group Switzerland 2014 – Kevin Brechbühl</a:t>
            </a:r>
            <a:endParaRPr lang="de-CH" dirty="0"/>
          </a:p>
        </p:txBody>
      </p:sp>
      <p:sp>
        <p:nvSpPr>
          <p:cNvPr id="7" name="Rectangle 6"/>
          <p:cNvSpPr/>
          <p:nvPr/>
        </p:nvSpPr>
        <p:spPr>
          <a:xfrm>
            <a:off x="2650322" y="2011680"/>
            <a:ext cx="6820678" cy="118498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b="1" dirty="0" smtClean="0"/>
              <a:t>Presentation Layer</a:t>
            </a:r>
            <a:br>
              <a:rPr lang="de-CH" sz="1600" b="1" dirty="0" smtClean="0"/>
            </a:br>
            <a:r>
              <a:rPr lang="de-CH" sz="1600" dirty="0" smtClean="0"/>
              <a:t>(Controller </a:t>
            </a:r>
            <a:r>
              <a:rPr lang="de-CH" sz="1600" dirty="0" smtClean="0"/>
              <a:t>rendering</a:t>
            </a:r>
            <a:r>
              <a:rPr lang="de-CH" sz="1600" dirty="0" smtClean="0"/>
              <a:t>, Razor </a:t>
            </a:r>
            <a:r>
              <a:rPr lang="de-CH" sz="1600" dirty="0" smtClean="0"/>
              <a:t>view</a:t>
            </a:r>
            <a:r>
              <a:rPr lang="de-CH" sz="1600" dirty="0" smtClean="0"/>
              <a:t>)</a:t>
            </a:r>
            <a:endParaRPr lang="de-CH" sz="1600" dirty="0"/>
          </a:p>
        </p:txBody>
      </p:sp>
      <p:sp>
        <p:nvSpPr>
          <p:cNvPr id="13" name="Rectangle 12"/>
          <p:cNvSpPr/>
          <p:nvPr/>
        </p:nvSpPr>
        <p:spPr>
          <a:xfrm>
            <a:off x="2650322" y="3369018"/>
            <a:ext cx="6820678" cy="118498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b="1" dirty="0" smtClean="0"/>
              <a:t>Business Layer</a:t>
            </a:r>
            <a:br>
              <a:rPr lang="de-CH" sz="1600" b="1" dirty="0" smtClean="0"/>
            </a:br>
            <a:r>
              <a:rPr lang="de-CH" sz="1600" dirty="0" smtClean="0"/>
              <a:t>(Business logic, application code)</a:t>
            </a:r>
            <a:endParaRPr lang="de-CH" sz="1600" dirty="0"/>
          </a:p>
        </p:txBody>
      </p:sp>
      <p:sp>
        <p:nvSpPr>
          <p:cNvPr id="14" name="Rectangle 13"/>
          <p:cNvSpPr/>
          <p:nvPr/>
        </p:nvSpPr>
        <p:spPr>
          <a:xfrm>
            <a:off x="2650322" y="4724350"/>
            <a:ext cx="6820678" cy="118498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b="1" dirty="0" smtClean="0"/>
              <a:t>Data Layer</a:t>
            </a:r>
            <a:br>
              <a:rPr lang="de-CH" sz="1600" b="1" dirty="0" smtClean="0"/>
            </a:br>
            <a:r>
              <a:rPr lang="de-CH" sz="1600" dirty="0" smtClean="0"/>
              <a:t>(Data access, database queries, REST calls)</a:t>
            </a:r>
            <a:endParaRPr lang="de-CH" sz="1600" dirty="0"/>
          </a:p>
        </p:txBody>
      </p:sp>
      <p:sp>
        <p:nvSpPr>
          <p:cNvPr id="24" name="Curved Left Arrow 23"/>
          <p:cNvSpPr/>
          <p:nvPr/>
        </p:nvSpPr>
        <p:spPr>
          <a:xfrm>
            <a:off x="9708716" y="2407965"/>
            <a:ext cx="1483567" cy="1922106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sp>
        <p:nvSpPr>
          <p:cNvPr id="26" name="Curved Left Arrow 25"/>
          <p:cNvSpPr/>
          <p:nvPr/>
        </p:nvSpPr>
        <p:spPr>
          <a:xfrm flipH="1">
            <a:off x="928657" y="3763297"/>
            <a:ext cx="1483567" cy="1922106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7903671" y="1629624"/>
            <a:ext cx="1448555" cy="468969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48536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3" grpId="0" animBg="1"/>
      <p:bldP spid="14" grpId="0" animBg="1"/>
      <p:bldP spid="24" grpId="0" animBg="1"/>
      <p:bldP spid="26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Architecture rules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de-CH" dirty="0" smtClean="0"/>
              <a:t> Each </a:t>
            </a:r>
            <a:r>
              <a:rPr lang="de-CH" dirty="0" smtClean="0"/>
              <a:t>layer only has access to it’s underlying layers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CH" dirty="0"/>
              <a:t> </a:t>
            </a:r>
            <a:r>
              <a:rPr lang="de-CH" dirty="0" smtClean="0"/>
              <a:t>Never allow </a:t>
            </a:r>
            <a:r>
              <a:rPr lang="de-CH" dirty="0" smtClean="0"/>
              <a:t>the architecture to </a:t>
            </a:r>
            <a:r>
              <a:rPr lang="de-CH" dirty="0" smtClean="0"/>
              <a:t>call layers the other way </a:t>
            </a:r>
            <a:r>
              <a:rPr lang="de-CH" dirty="0" smtClean="0"/>
              <a:t>around</a:t>
            </a:r>
            <a:endParaRPr lang="de-CH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de-CH" dirty="0"/>
              <a:t> </a:t>
            </a:r>
            <a:r>
              <a:rPr lang="de-CH" dirty="0" smtClean="0"/>
              <a:t>A layer never knows what the other layers do and what the data is used for</a:t>
            </a:r>
          </a:p>
          <a:p>
            <a:pPr>
              <a:buFont typeface="Wingdings" panose="05000000000000000000" pitchFamily="2" charset="2"/>
              <a:buChar char="§"/>
            </a:pPr>
            <a:endParaRPr lang="de-CH" dirty="0"/>
          </a:p>
          <a:p>
            <a:pPr>
              <a:buFont typeface="Wingdings" panose="05000000000000000000" pitchFamily="2" charset="2"/>
              <a:buChar char="§"/>
            </a:pPr>
            <a:r>
              <a:rPr lang="de-CH" dirty="0" smtClean="0"/>
              <a:t> Proposal </a:t>
            </a:r>
          </a:p>
          <a:p>
            <a:pPr marL="346075" lvl="1" indent="106363">
              <a:buFont typeface="Wingdings" panose="05000000000000000000" pitchFamily="2" charset="2"/>
              <a:buChar char="§"/>
            </a:pPr>
            <a:r>
              <a:rPr lang="de-CH" dirty="0"/>
              <a:t> </a:t>
            </a:r>
            <a:r>
              <a:rPr lang="de-CH" dirty="0" smtClean="0"/>
              <a:t>Classes </a:t>
            </a:r>
            <a:r>
              <a:rPr lang="de-CH" dirty="0" smtClean="0"/>
              <a:t>from business layer gets the suffix </a:t>
            </a:r>
            <a:r>
              <a:rPr lang="de-CH" i="1" dirty="0" smtClean="0"/>
              <a:t>Service</a:t>
            </a:r>
          </a:p>
          <a:p>
            <a:pPr marL="346075" lvl="1" indent="106363">
              <a:buFont typeface="Wingdings" panose="05000000000000000000" pitchFamily="2" charset="2"/>
              <a:buChar char="§"/>
            </a:pPr>
            <a:r>
              <a:rPr lang="de-CH" i="1" dirty="0"/>
              <a:t> </a:t>
            </a:r>
            <a:r>
              <a:rPr lang="de-CH" dirty="0" smtClean="0"/>
              <a:t>Classes </a:t>
            </a:r>
            <a:r>
              <a:rPr lang="de-CH" dirty="0" smtClean="0"/>
              <a:t>from data layer gets the suffix </a:t>
            </a:r>
            <a:r>
              <a:rPr lang="de-CH" i="1" dirty="0" smtClean="0"/>
              <a:t>Repository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04.11.2014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Sitecore User Group Switzerland 2014 – Kevin Brechbühl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718221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Available frameworks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de-CH" dirty="0" smtClean="0"/>
              <a:t> </a:t>
            </a:r>
            <a:r>
              <a:rPr lang="de-CH" dirty="0" smtClean="0"/>
              <a:t>Decouple presentation, data and application logic </a:t>
            </a:r>
            <a:r>
              <a:rPr lang="de-CH" dirty="0" smtClean="0">
                <a:sym typeface="Wingdings" panose="05000000000000000000" pitchFamily="2" charset="2"/>
              </a:rPr>
              <a:t> Sitecore MVC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CH" dirty="0">
                <a:sym typeface="Wingdings" panose="05000000000000000000" pitchFamily="2" charset="2"/>
              </a:rPr>
              <a:t> </a:t>
            </a:r>
            <a:r>
              <a:rPr lang="de-CH" dirty="0" smtClean="0">
                <a:sym typeface="Wingdings" panose="05000000000000000000" pitchFamily="2" charset="2"/>
              </a:rPr>
              <a:t>Loose coupling and dependency injection  Ninject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CH" dirty="0">
                <a:sym typeface="Wingdings" panose="05000000000000000000" pitchFamily="2" charset="2"/>
              </a:rPr>
              <a:t> </a:t>
            </a:r>
            <a:r>
              <a:rPr lang="de-CH" dirty="0" smtClean="0">
                <a:sym typeface="Wingdings" panose="05000000000000000000" pitchFamily="2" charset="2"/>
              </a:rPr>
              <a:t>Sitecore abstraction  Glass Mapper</a:t>
            </a:r>
            <a:endParaRPr lang="de-CH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de-CH" dirty="0"/>
              <a:t> </a:t>
            </a:r>
            <a:r>
              <a:rPr lang="de-CH" dirty="0" smtClean="0"/>
              <a:t>Separation of concerns is given by the architecture</a:t>
            </a:r>
          </a:p>
          <a:p>
            <a:pPr>
              <a:buFont typeface="Wingdings" panose="05000000000000000000" pitchFamily="2" charset="2"/>
              <a:buChar char="§"/>
            </a:pPr>
            <a:endParaRPr lang="de-CH" dirty="0"/>
          </a:p>
          <a:p>
            <a:pPr>
              <a:buFont typeface="Wingdings" panose="05000000000000000000" pitchFamily="2" charset="2"/>
              <a:buChar char="§"/>
            </a:pPr>
            <a:r>
              <a:rPr lang="de-CH" dirty="0" smtClean="0"/>
              <a:t> Choose the frameworks you prefer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04.11.2014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Sitecore User Group Switzerland 2014 – Kevin Brechbühl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724993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Sitecore MVC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de-CH" dirty="0" smtClean="0"/>
              <a:t> Actually not necessary for this architecture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CH" dirty="0"/>
              <a:t> </a:t>
            </a:r>
            <a:r>
              <a:rPr lang="de-CH" dirty="0" smtClean="0"/>
              <a:t>Is used for this session and demo</a:t>
            </a:r>
          </a:p>
          <a:p>
            <a:pPr>
              <a:buFont typeface="Wingdings" panose="05000000000000000000" pitchFamily="2" charset="2"/>
              <a:buChar char="§"/>
            </a:pPr>
            <a:endParaRPr lang="de-CH" dirty="0"/>
          </a:p>
          <a:p>
            <a:pPr>
              <a:buFont typeface="Wingdings" panose="05000000000000000000" pitchFamily="2" charset="2"/>
              <a:buChar char="§"/>
            </a:pPr>
            <a:r>
              <a:rPr lang="de-CH" dirty="0" smtClean="0"/>
              <a:t> Available since Sitecore 6.6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CH" dirty="0"/>
              <a:t> </a:t>
            </a:r>
            <a:r>
              <a:rPr lang="de-CH" dirty="0" smtClean="0"/>
              <a:t>Enabled by default since Sitecore 7.1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04.11.2014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Sitecore User Group Switzerland 2014 – Kevin Brechbühl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274713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TC103457491[[fn=Metropolitan]]</Template>
  <TotalTime>0</TotalTime>
  <Words>728</Words>
  <Application>Microsoft Office PowerPoint</Application>
  <PresentationFormat>Widescreen</PresentationFormat>
  <Paragraphs>130</Paragraphs>
  <Slides>15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Wingdings</vt:lpstr>
      <vt:lpstr>Metropolitan</vt:lpstr>
      <vt:lpstr>Three-layered architecture with Sitecore</vt:lpstr>
      <vt:lpstr>About me</vt:lpstr>
      <vt:lpstr>What I’m going to show you</vt:lpstr>
      <vt:lpstr>Why are we talking about this topic?</vt:lpstr>
      <vt:lpstr>What do we want to achieve?</vt:lpstr>
      <vt:lpstr>Three-layered architecture</vt:lpstr>
      <vt:lpstr>Architecture rules</vt:lpstr>
      <vt:lpstr>Available frameworks</vt:lpstr>
      <vt:lpstr>Sitecore MVC</vt:lpstr>
      <vt:lpstr>Ninject</vt:lpstr>
      <vt:lpstr>Glass Mapper</vt:lpstr>
      <vt:lpstr>Demo</vt:lpstr>
      <vt:lpstr>Recap</vt:lpstr>
      <vt:lpstr>Resources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Brechbühl</dc:creator>
  <cp:lastModifiedBy>Kevin Brechbühl</cp:lastModifiedBy>
  <cp:revision>79</cp:revision>
  <dcterms:created xsi:type="dcterms:W3CDTF">2014-10-25T19:34:24Z</dcterms:created>
  <dcterms:modified xsi:type="dcterms:W3CDTF">2014-11-01T20:58:20Z</dcterms:modified>
</cp:coreProperties>
</file>