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9183" y="300101"/>
            <a:ext cx="15898494" cy="15811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55455" y="5922872"/>
            <a:ext cx="9177089" cy="279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" y="5581393"/>
            <a:ext cx="4023582" cy="471334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645690" y="1730388"/>
            <a:ext cx="586105" cy="6492875"/>
          </a:xfrm>
          <a:custGeom>
            <a:avLst/>
            <a:gdLst/>
            <a:ahLst/>
            <a:cxnLst/>
            <a:rect l="l" t="t" r="r" b="b"/>
            <a:pathLst>
              <a:path w="586104" h="6492875">
                <a:moveTo>
                  <a:pt x="585662" y="6492616"/>
                </a:moveTo>
                <a:lnTo>
                  <a:pt x="0" y="6492616"/>
                </a:lnTo>
                <a:lnTo>
                  <a:pt x="0" y="0"/>
                </a:lnTo>
                <a:lnTo>
                  <a:pt x="585662" y="0"/>
                </a:lnTo>
                <a:lnTo>
                  <a:pt x="585662" y="649261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39030" y="-10271"/>
            <a:ext cx="2555840" cy="19927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7257" y="381275"/>
            <a:ext cx="12925487" cy="20427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693" y="3311156"/>
            <a:ext cx="13354685" cy="3372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4.png"/><Relationship Id="rId4" Type="http://schemas.openxmlformats.org/officeDocument/2006/relationships/image" Target="../media/image35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98160" cy="10295255"/>
            <a:chOff x="0" y="0"/>
            <a:chExt cx="18298160" cy="102952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382079" cy="46227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95905" y="6459426"/>
              <a:ext cx="2501922" cy="383526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302675" y="3152240"/>
              <a:ext cx="12183110" cy="4209415"/>
            </a:xfrm>
            <a:custGeom>
              <a:avLst/>
              <a:gdLst/>
              <a:ahLst/>
              <a:cxnLst/>
              <a:rect l="l" t="t" r="r" b="b"/>
              <a:pathLst>
                <a:path w="12183110" h="4209415">
                  <a:moveTo>
                    <a:pt x="0" y="0"/>
                  </a:moveTo>
                  <a:lnTo>
                    <a:pt x="12182771" y="0"/>
                  </a:lnTo>
                  <a:lnTo>
                    <a:pt x="12182771" y="4208843"/>
                  </a:lnTo>
                  <a:lnTo>
                    <a:pt x="0" y="4208843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717091" y="4363223"/>
            <a:ext cx="11354435" cy="191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4599"/>
              </a:lnSpc>
              <a:spcBef>
                <a:spcPts val="100"/>
              </a:spcBef>
              <a:tabLst>
                <a:tab pos="2623820" algn="l"/>
                <a:tab pos="3136265" algn="l"/>
                <a:tab pos="5805805" algn="l"/>
                <a:tab pos="5946775" algn="l"/>
                <a:tab pos="9600565" algn="l"/>
                <a:tab pos="9967595" algn="l"/>
                <a:tab pos="11089005" algn="l"/>
              </a:tabLst>
            </a:pPr>
            <a:r>
              <a:rPr dirty="0" sz="3600" spc="-10" b="1">
                <a:solidFill>
                  <a:srgbClr val="231F20"/>
                </a:solidFill>
                <a:latin typeface="Trebuchet MS"/>
                <a:cs typeface="Trebuchet MS"/>
              </a:rPr>
              <a:t>ANALYZING</a:t>
            </a:r>
            <a:r>
              <a:rPr dirty="0" sz="3600" b="1">
                <a:solidFill>
                  <a:srgbClr val="231F20"/>
                </a:solidFill>
                <a:latin typeface="Trebuchet MS"/>
                <a:cs typeface="Trebuchet MS"/>
              </a:rPr>
              <a:t>	LARGE-</a:t>
            </a:r>
            <a:r>
              <a:rPr dirty="0" sz="3600" spc="-459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3600" spc="-10" b="1">
                <a:solidFill>
                  <a:srgbClr val="231F20"/>
                </a:solidFill>
                <a:latin typeface="Trebuchet MS"/>
                <a:cs typeface="Trebuchet MS"/>
              </a:rPr>
              <a:t>SCALE</a:t>
            </a:r>
            <a:r>
              <a:rPr dirty="0" sz="3600" b="1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3600" spc="-10" b="1">
                <a:solidFill>
                  <a:srgbClr val="231F20"/>
                </a:solidFill>
                <a:latin typeface="Trebuchet MS"/>
                <a:cs typeface="Trebuchet MS"/>
              </a:rPr>
              <a:t>TRANSACTIONAL</a:t>
            </a:r>
            <a:r>
              <a:rPr dirty="0" sz="3600" b="1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3600" spc="-10" b="1">
                <a:solidFill>
                  <a:srgbClr val="231F20"/>
                </a:solidFill>
                <a:latin typeface="Trebuchet MS"/>
                <a:cs typeface="Trebuchet MS"/>
              </a:rPr>
              <a:t>DATA:</a:t>
            </a:r>
            <a:r>
              <a:rPr dirty="0" sz="3600" b="1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3600" spc="-350" b="1">
                <a:solidFill>
                  <a:srgbClr val="231F20"/>
                </a:solidFill>
                <a:latin typeface="Trebuchet MS"/>
                <a:cs typeface="Trebuchet MS"/>
              </a:rPr>
              <a:t>A </a:t>
            </a:r>
            <a:r>
              <a:rPr dirty="0" sz="3600" spc="90" b="1">
                <a:solidFill>
                  <a:srgbClr val="231F20"/>
                </a:solidFill>
                <a:latin typeface="Trebuchet MS"/>
                <a:cs typeface="Trebuchet MS"/>
              </a:rPr>
              <a:t>DISTRIBUTED</a:t>
            </a:r>
            <a:r>
              <a:rPr dirty="0" sz="3600" b="1">
                <a:solidFill>
                  <a:srgbClr val="231F20"/>
                </a:solidFill>
                <a:latin typeface="Trebuchet MS"/>
                <a:cs typeface="Trebuchet MS"/>
              </a:rPr>
              <a:t>	FP-</a:t>
            </a:r>
            <a:r>
              <a:rPr dirty="0" sz="3600" spc="-59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3600" spc="-10" b="1">
                <a:solidFill>
                  <a:srgbClr val="231F20"/>
                </a:solidFill>
                <a:latin typeface="Trebuchet MS"/>
                <a:cs typeface="Trebuchet MS"/>
              </a:rPr>
              <a:t>GROWTH</a:t>
            </a:r>
            <a:r>
              <a:rPr dirty="0" sz="3600" b="1">
                <a:solidFill>
                  <a:srgbClr val="231F20"/>
                </a:solidFill>
                <a:latin typeface="Trebuchet MS"/>
                <a:cs typeface="Trebuchet MS"/>
              </a:rPr>
              <a:t>		</a:t>
            </a:r>
            <a:r>
              <a:rPr dirty="0" sz="3600" spc="-10" b="1">
                <a:solidFill>
                  <a:srgbClr val="231F20"/>
                </a:solidFill>
                <a:latin typeface="Trebuchet MS"/>
                <a:cs typeface="Trebuchet MS"/>
              </a:rPr>
              <a:t>IMPLEMENTATION</a:t>
            </a:r>
            <a:r>
              <a:rPr dirty="0" sz="3600" b="1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3600" spc="-25" b="1">
                <a:solidFill>
                  <a:srgbClr val="231F20"/>
                </a:solidFill>
                <a:latin typeface="Trebuchet MS"/>
                <a:cs typeface="Trebuchet MS"/>
              </a:rPr>
              <a:t>ON</a:t>
            </a:r>
            <a:endParaRPr sz="3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dirty="0" sz="3600" spc="145" b="1">
                <a:solidFill>
                  <a:srgbClr val="231F20"/>
                </a:solidFill>
                <a:latin typeface="Trebuchet MS"/>
                <a:cs typeface="Trebuchet MS"/>
              </a:rPr>
              <a:t>SPARK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257" y="1005871"/>
            <a:ext cx="6299835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5"/>
              <a:t>Frequency</a:t>
            </a:r>
            <a:r>
              <a:rPr dirty="0" spc="-405"/>
              <a:t> </a:t>
            </a:r>
            <a:r>
              <a:rPr dirty="0" spc="-105"/>
              <a:t>of</a:t>
            </a:r>
            <a:r>
              <a:rPr dirty="0" spc="-405"/>
              <a:t> </a:t>
            </a:r>
            <a:r>
              <a:rPr dirty="0" spc="-370"/>
              <a:t>each</a:t>
            </a:r>
            <a:r>
              <a:rPr dirty="0" spc="-400"/>
              <a:t> </a:t>
            </a:r>
            <a:r>
              <a:rPr dirty="0" spc="-145"/>
              <a:t>item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123" y="2641911"/>
            <a:ext cx="14639924" cy="59912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957" y="1976992"/>
            <a:ext cx="11553824" cy="777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7257" y="1005871"/>
            <a:ext cx="6299835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5"/>
              <a:t>Frequency</a:t>
            </a:r>
            <a:r>
              <a:rPr dirty="0" spc="-405"/>
              <a:t> </a:t>
            </a:r>
            <a:r>
              <a:rPr dirty="0" spc="-105"/>
              <a:t>of</a:t>
            </a:r>
            <a:r>
              <a:rPr dirty="0" spc="-405"/>
              <a:t> </a:t>
            </a:r>
            <a:r>
              <a:rPr dirty="0" spc="-370"/>
              <a:t>each</a:t>
            </a:r>
            <a:r>
              <a:rPr dirty="0" spc="-400"/>
              <a:t> </a:t>
            </a:r>
            <a:r>
              <a:rPr dirty="0" spc="-145"/>
              <a:t>item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883" y="4205246"/>
            <a:ext cx="12553949" cy="50577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91308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5"/>
              <a:t>Frequent</a:t>
            </a:r>
            <a:r>
              <a:rPr dirty="0" spc="-400"/>
              <a:t> </a:t>
            </a:r>
            <a:r>
              <a:rPr dirty="0" spc="-245"/>
              <a:t>Pattern</a:t>
            </a:r>
            <a:r>
              <a:rPr dirty="0" spc="-395"/>
              <a:t> </a:t>
            </a:r>
            <a:r>
              <a:rPr dirty="0" spc="-335"/>
              <a:t>set</a:t>
            </a:r>
            <a:r>
              <a:rPr dirty="0" spc="-400"/>
              <a:t> </a:t>
            </a:r>
            <a:r>
              <a:rPr dirty="0" spc="-405"/>
              <a:t>L</a:t>
            </a:r>
            <a:r>
              <a:rPr dirty="0" spc="-395"/>
              <a:t> </a:t>
            </a:r>
            <a:r>
              <a:rPr dirty="0" spc="-484"/>
              <a:t>=</a:t>
            </a:r>
            <a:r>
              <a:rPr dirty="0" spc="-395"/>
              <a:t> </a:t>
            </a:r>
            <a:r>
              <a:rPr dirty="0"/>
              <a:t>{</a:t>
            </a:r>
            <a:r>
              <a:rPr dirty="0" spc="-400"/>
              <a:t> </a:t>
            </a:r>
            <a:r>
              <a:rPr dirty="0" spc="-180"/>
              <a:t>(f:4),</a:t>
            </a:r>
            <a:r>
              <a:rPr dirty="0" spc="-395"/>
              <a:t> </a:t>
            </a:r>
            <a:r>
              <a:rPr dirty="0" spc="-254"/>
              <a:t>(c:4),</a:t>
            </a:r>
            <a:r>
              <a:rPr dirty="0" spc="-400"/>
              <a:t> </a:t>
            </a:r>
            <a:r>
              <a:rPr dirty="0" spc="-270"/>
              <a:t>(a:3),</a:t>
            </a:r>
            <a:r>
              <a:rPr dirty="0" spc="-395"/>
              <a:t> </a:t>
            </a:r>
            <a:r>
              <a:rPr dirty="0" spc="-220"/>
              <a:t>(b:3),</a:t>
            </a:r>
            <a:r>
              <a:rPr dirty="0" spc="-395"/>
              <a:t> </a:t>
            </a:r>
            <a:r>
              <a:rPr dirty="0" spc="-250"/>
              <a:t>(m:3),</a:t>
            </a:r>
            <a:r>
              <a:rPr dirty="0" spc="-400"/>
              <a:t> </a:t>
            </a:r>
            <a:r>
              <a:rPr dirty="0" spc="-215"/>
              <a:t>(p:3)</a:t>
            </a:r>
            <a:r>
              <a:rPr dirty="0" spc="-395"/>
              <a:t> </a:t>
            </a:r>
            <a:r>
              <a:rPr dirty="0" spc="-50"/>
              <a:t>}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78068" y="3357827"/>
            <a:ext cx="4568190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220">
                <a:solidFill>
                  <a:srgbClr val="FFFFFF"/>
                </a:solidFill>
                <a:latin typeface="Arial Black"/>
                <a:cs typeface="Arial Black"/>
              </a:rPr>
              <a:t>Ordered</a:t>
            </a:r>
            <a:r>
              <a:rPr dirty="0" sz="4300" spc="-3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00" spc="-275">
                <a:solidFill>
                  <a:srgbClr val="FFFFFF"/>
                </a:solidFill>
                <a:latin typeface="Arial Black"/>
                <a:cs typeface="Arial Black"/>
              </a:rPr>
              <a:t>Item</a:t>
            </a:r>
            <a:r>
              <a:rPr dirty="0" sz="4300" spc="-3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00" spc="-360">
                <a:solidFill>
                  <a:srgbClr val="FFFFFF"/>
                </a:solidFill>
                <a:latin typeface="Arial Black"/>
                <a:cs typeface="Arial Black"/>
              </a:rPr>
              <a:t>set</a:t>
            </a:r>
            <a:endParaRPr sz="4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7014" y="1843382"/>
            <a:ext cx="7219949" cy="7829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7257" y="4467891"/>
            <a:ext cx="5945505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5"/>
              <a:t>Frequent</a:t>
            </a:r>
            <a:r>
              <a:rPr dirty="0" spc="-365"/>
              <a:t> </a:t>
            </a:r>
            <a:r>
              <a:rPr dirty="0" spc="-245"/>
              <a:t>Pattern</a:t>
            </a:r>
            <a:r>
              <a:rPr dirty="0" spc="-365"/>
              <a:t> </a:t>
            </a:r>
            <a:r>
              <a:rPr dirty="0" spc="-380"/>
              <a:t>Tree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727" y="2971584"/>
            <a:ext cx="13220699" cy="6286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827746"/>
            <a:ext cx="6715125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5"/>
              <a:t>Conditional</a:t>
            </a:r>
            <a:r>
              <a:rPr dirty="0" spc="-350"/>
              <a:t> </a:t>
            </a:r>
            <a:r>
              <a:rPr dirty="0" spc="-245"/>
              <a:t>Pattern</a:t>
            </a:r>
            <a:r>
              <a:rPr dirty="0" spc="-350"/>
              <a:t> </a:t>
            </a:r>
            <a:r>
              <a:rPr dirty="0" spc="-445"/>
              <a:t>Base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827746"/>
            <a:ext cx="9545320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5"/>
              <a:t>Conditional</a:t>
            </a:r>
            <a:r>
              <a:rPr dirty="0" spc="-375"/>
              <a:t> </a:t>
            </a:r>
            <a:r>
              <a:rPr dirty="0" spc="-245"/>
              <a:t>Frequent</a:t>
            </a:r>
            <a:r>
              <a:rPr dirty="0" spc="-370"/>
              <a:t> </a:t>
            </a:r>
            <a:r>
              <a:rPr dirty="0" spc="-245"/>
              <a:t>Pattern</a:t>
            </a:r>
            <a:r>
              <a:rPr dirty="0" spc="-370"/>
              <a:t> </a:t>
            </a:r>
            <a:r>
              <a:rPr dirty="0" spc="215"/>
              <a:t>-</a:t>
            </a:r>
            <a:r>
              <a:rPr dirty="0" spc="-370"/>
              <a:t> </a:t>
            </a:r>
            <a:r>
              <a:rPr dirty="0" spc="-380"/>
              <a:t>Tree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727" y="2971584"/>
            <a:ext cx="13020674" cy="61721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727" y="1661535"/>
            <a:ext cx="12315824" cy="78581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049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100"/>
              </a:spcBef>
            </a:pPr>
            <a:r>
              <a:rPr dirty="0" spc="-245"/>
              <a:t>Frequent</a:t>
            </a:r>
            <a:r>
              <a:rPr dirty="0" spc="-375"/>
              <a:t> </a:t>
            </a:r>
            <a:r>
              <a:rPr dirty="0" spc="-275"/>
              <a:t>Patterns</a:t>
            </a:r>
            <a:r>
              <a:rPr dirty="0" spc="-375"/>
              <a:t> </a:t>
            </a:r>
            <a:r>
              <a:rPr dirty="0" spc="-290"/>
              <a:t>Generated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1170" y="3710337"/>
            <a:ext cx="15905480" cy="1549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0" spc="-675">
                <a:solidFill>
                  <a:srgbClr val="000000"/>
                </a:solidFill>
              </a:rPr>
              <a:t>CODE</a:t>
            </a:r>
            <a:r>
              <a:rPr dirty="0" sz="10000" spc="1390">
                <a:solidFill>
                  <a:srgbClr val="000000"/>
                </a:solidFill>
              </a:rPr>
              <a:t> </a:t>
            </a:r>
            <a:r>
              <a:rPr dirty="0" sz="10000" spc="-800">
                <a:solidFill>
                  <a:srgbClr val="000000"/>
                </a:solidFill>
              </a:rPr>
              <a:t>IMPLEMENTATION</a:t>
            </a:r>
            <a:endParaRPr sz="10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366"/>
            <a:ext cx="18287999" cy="1021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81333" y="1997203"/>
            <a:ext cx="289306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465">
                <a:solidFill>
                  <a:srgbClr val="C1FF72"/>
                </a:solidFill>
              </a:rPr>
              <a:t>*</a:t>
            </a:r>
            <a:r>
              <a:rPr dirty="0" sz="5200" spc="715">
                <a:solidFill>
                  <a:srgbClr val="C1FF72"/>
                </a:solidFill>
              </a:rPr>
              <a:t> </a:t>
            </a:r>
            <a:r>
              <a:rPr dirty="0" sz="5200" spc="-730">
                <a:solidFill>
                  <a:srgbClr val="C1FF72"/>
                </a:solidFill>
              </a:rPr>
              <a:t>1</a:t>
            </a:r>
            <a:r>
              <a:rPr dirty="0" sz="5200" spc="-505">
                <a:solidFill>
                  <a:srgbClr val="C1FF72"/>
                </a:solidFill>
              </a:rPr>
              <a:t> </a:t>
            </a:r>
            <a:r>
              <a:rPr dirty="0" sz="5200" spc="-300">
                <a:solidFill>
                  <a:srgbClr val="C1FF72"/>
                </a:solidFill>
              </a:rPr>
              <a:t>Node</a:t>
            </a:r>
            <a:endParaRPr sz="5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1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6191" y="1997203"/>
            <a:ext cx="326326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465">
                <a:solidFill>
                  <a:srgbClr val="C1FF72"/>
                </a:solidFill>
              </a:rPr>
              <a:t>*</a:t>
            </a:r>
            <a:r>
              <a:rPr dirty="0" sz="5200" spc="720">
                <a:solidFill>
                  <a:srgbClr val="C1FF72"/>
                </a:solidFill>
              </a:rPr>
              <a:t> </a:t>
            </a:r>
            <a:r>
              <a:rPr dirty="0" sz="5200" spc="-420">
                <a:solidFill>
                  <a:srgbClr val="C1FF72"/>
                </a:solidFill>
              </a:rPr>
              <a:t>3</a:t>
            </a:r>
            <a:r>
              <a:rPr dirty="0" sz="5200" spc="-509">
                <a:solidFill>
                  <a:srgbClr val="C1FF72"/>
                </a:solidFill>
              </a:rPr>
              <a:t> </a:t>
            </a:r>
            <a:r>
              <a:rPr dirty="0" sz="5200" spc="-355">
                <a:solidFill>
                  <a:srgbClr val="C1FF72"/>
                </a:solidFill>
              </a:rPr>
              <a:t>Nodes</a:t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7958" y="2563249"/>
            <a:ext cx="3178175" cy="3612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dirty="0" sz="4050" spc="-250">
                <a:latin typeface="Arial Black"/>
                <a:cs typeface="Arial Black"/>
              </a:rPr>
              <a:t>Bharath</a:t>
            </a:r>
            <a:r>
              <a:rPr dirty="0" sz="4050" spc="-355">
                <a:latin typeface="Arial Black"/>
                <a:cs typeface="Arial Black"/>
              </a:rPr>
              <a:t> </a:t>
            </a:r>
            <a:r>
              <a:rPr dirty="0" sz="4050" spc="-430">
                <a:latin typeface="Arial Black"/>
                <a:cs typeface="Arial Black"/>
              </a:rPr>
              <a:t>L </a:t>
            </a:r>
            <a:r>
              <a:rPr dirty="0" sz="4050" spc="-305">
                <a:latin typeface="Arial Black"/>
                <a:cs typeface="Arial Black"/>
              </a:rPr>
              <a:t>Gnanesh</a:t>
            </a:r>
            <a:r>
              <a:rPr dirty="0" sz="4050" spc="-385">
                <a:latin typeface="Arial Black"/>
                <a:cs typeface="Arial Black"/>
              </a:rPr>
              <a:t> </a:t>
            </a:r>
            <a:r>
              <a:rPr dirty="0" sz="4050" spc="-350">
                <a:latin typeface="Arial Black"/>
                <a:cs typeface="Arial Black"/>
              </a:rPr>
              <a:t>A</a:t>
            </a:r>
            <a:r>
              <a:rPr dirty="0" sz="4050" spc="-380">
                <a:latin typeface="Arial Black"/>
                <a:cs typeface="Arial Black"/>
              </a:rPr>
              <a:t> </a:t>
            </a:r>
            <a:r>
              <a:rPr dirty="0" sz="4050" spc="-525">
                <a:latin typeface="Arial Black"/>
                <a:cs typeface="Arial Black"/>
              </a:rPr>
              <a:t>R </a:t>
            </a:r>
            <a:r>
              <a:rPr dirty="0" sz="4050" spc="-40">
                <a:latin typeface="Arial Black"/>
                <a:cs typeface="Arial Black"/>
              </a:rPr>
              <a:t>Gopal </a:t>
            </a:r>
            <a:r>
              <a:rPr dirty="0" sz="4050" spc="-240">
                <a:latin typeface="Arial Black"/>
                <a:cs typeface="Arial Black"/>
              </a:rPr>
              <a:t>Madhan</a:t>
            </a:r>
            <a:r>
              <a:rPr dirty="0" sz="4050" spc="-340">
                <a:latin typeface="Arial Black"/>
                <a:cs typeface="Arial Black"/>
              </a:rPr>
              <a:t> </a:t>
            </a:r>
            <a:r>
              <a:rPr dirty="0" sz="4050" spc="-490">
                <a:latin typeface="Arial Black"/>
                <a:cs typeface="Arial Black"/>
              </a:rPr>
              <a:t>S </a:t>
            </a:r>
            <a:r>
              <a:rPr dirty="0" sz="4050" spc="-360">
                <a:latin typeface="Arial Black"/>
                <a:cs typeface="Arial Black"/>
              </a:rPr>
              <a:t>Suhaas</a:t>
            </a:r>
            <a:endParaRPr sz="405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588628" y="2563249"/>
            <a:ext cx="2952115" cy="3612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6830">
              <a:lnSpc>
                <a:spcPct val="116199"/>
              </a:lnSpc>
              <a:spcBef>
                <a:spcPts val="100"/>
              </a:spcBef>
            </a:pPr>
            <a:r>
              <a:rPr dirty="0" sz="4050" spc="-285">
                <a:latin typeface="Arial Black"/>
                <a:cs typeface="Arial Black"/>
              </a:rPr>
              <a:t>(22bds013) </a:t>
            </a:r>
            <a:r>
              <a:rPr dirty="0" sz="4050" spc="-275">
                <a:latin typeface="Arial Black"/>
                <a:cs typeface="Arial Black"/>
              </a:rPr>
              <a:t>(22bds023) </a:t>
            </a:r>
            <a:r>
              <a:rPr dirty="0" sz="4050" spc="-270">
                <a:latin typeface="Arial Black"/>
                <a:cs typeface="Arial Black"/>
              </a:rPr>
              <a:t>(22bds025) </a:t>
            </a:r>
            <a:r>
              <a:rPr dirty="0" sz="4050" spc="-160">
                <a:latin typeface="Arial Black"/>
                <a:cs typeface="Arial Black"/>
              </a:rPr>
              <a:t>(22bds036) (22bds056)</a:t>
            </a:r>
            <a:endParaRPr sz="405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8430237" y="7637863"/>
            <a:ext cx="6492875" cy="586105"/>
          </a:xfrm>
          <a:custGeom>
            <a:avLst/>
            <a:gdLst/>
            <a:ahLst/>
            <a:cxnLst/>
            <a:rect l="l" t="t" r="r" b="b"/>
            <a:pathLst>
              <a:path w="6492875" h="586104">
                <a:moveTo>
                  <a:pt x="0" y="585662"/>
                </a:moveTo>
                <a:lnTo>
                  <a:pt x="0" y="0"/>
                </a:lnTo>
                <a:lnTo>
                  <a:pt x="6492616" y="0"/>
                </a:lnTo>
                <a:lnTo>
                  <a:pt x="6492616" y="585662"/>
                </a:lnTo>
                <a:lnTo>
                  <a:pt x="0" y="58566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4225" rIns="0" bIns="0" rtlCol="0" vert="horz">
            <a:spAutoFit/>
          </a:bodyPr>
          <a:lstStyle/>
          <a:p>
            <a:pPr marL="5690870">
              <a:lnSpc>
                <a:spcPct val="100000"/>
              </a:lnSpc>
              <a:spcBef>
                <a:spcPts val="100"/>
              </a:spcBef>
              <a:tabLst>
                <a:tab pos="8946515" algn="l"/>
              </a:tabLst>
            </a:pPr>
            <a:r>
              <a:rPr dirty="0" sz="6800" spc="185" b="1">
                <a:solidFill>
                  <a:srgbClr val="231F20"/>
                </a:solidFill>
                <a:latin typeface="Trebuchet MS"/>
                <a:cs typeface="Trebuchet MS"/>
              </a:rPr>
              <a:t>GROU</a:t>
            </a:r>
            <a:r>
              <a:rPr dirty="0" sz="6800" spc="-480" b="1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dirty="0" sz="6800" b="1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6800" spc="300" b="1">
                <a:solidFill>
                  <a:srgbClr val="231F20"/>
                </a:solidFill>
                <a:latin typeface="Trebuchet MS"/>
                <a:cs typeface="Trebuchet MS"/>
              </a:rPr>
              <a:t>MEMBER</a:t>
            </a:r>
            <a:r>
              <a:rPr dirty="0" sz="6800" spc="-365" b="1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endParaRPr sz="6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693" y="1997203"/>
            <a:ext cx="327025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465">
                <a:solidFill>
                  <a:srgbClr val="C1FF72"/>
                </a:solidFill>
              </a:rPr>
              <a:t>*</a:t>
            </a:r>
            <a:r>
              <a:rPr dirty="0" sz="5200" spc="715">
                <a:solidFill>
                  <a:srgbClr val="C1FF72"/>
                </a:solidFill>
              </a:rPr>
              <a:t> </a:t>
            </a:r>
            <a:r>
              <a:rPr dirty="0" sz="5200" spc="-350">
                <a:solidFill>
                  <a:srgbClr val="C1FF72"/>
                </a:solidFill>
              </a:rPr>
              <a:t>5</a:t>
            </a:r>
            <a:r>
              <a:rPr dirty="0" sz="5200" spc="-505">
                <a:solidFill>
                  <a:srgbClr val="C1FF72"/>
                </a:solidFill>
              </a:rPr>
              <a:t> </a:t>
            </a:r>
            <a:r>
              <a:rPr dirty="0" sz="5200" spc="-355">
                <a:solidFill>
                  <a:srgbClr val="C1FF72"/>
                </a:solidFill>
              </a:rPr>
              <a:t>Nodes</a:t>
            </a:r>
            <a:endParaRPr sz="5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0020" y="456261"/>
            <a:ext cx="1114424" cy="1143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4986" y="5197501"/>
            <a:ext cx="7538973" cy="46142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24070">
              <a:lnSpc>
                <a:spcPct val="100000"/>
              </a:lnSpc>
              <a:spcBef>
                <a:spcPts val="100"/>
              </a:spcBef>
            </a:pPr>
            <a:r>
              <a:rPr dirty="0" sz="9200" spc="-885">
                <a:solidFill>
                  <a:srgbClr val="000000"/>
                </a:solidFill>
              </a:rPr>
              <a:t>ANALYSIS</a:t>
            </a:r>
            <a:endParaRPr sz="9200"/>
          </a:p>
        </p:txBody>
      </p:sp>
      <p:sp>
        <p:nvSpPr>
          <p:cNvPr id="5" name="object 5" descr=""/>
          <p:cNvSpPr txBox="1"/>
          <p:nvPr/>
        </p:nvSpPr>
        <p:spPr>
          <a:xfrm>
            <a:off x="529676" y="2098904"/>
            <a:ext cx="15881350" cy="2139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4000" spc="-114">
                <a:latin typeface="Verdana"/>
                <a:cs typeface="Verdana"/>
              </a:rPr>
              <a:t>The</a:t>
            </a:r>
            <a:r>
              <a:rPr dirty="0" sz="4000" spc="-405">
                <a:latin typeface="Verdana"/>
                <a:cs typeface="Verdana"/>
              </a:rPr>
              <a:t> </a:t>
            </a:r>
            <a:r>
              <a:rPr dirty="0" sz="4000" spc="-100">
                <a:latin typeface="Verdana"/>
                <a:cs typeface="Verdana"/>
              </a:rPr>
              <a:t>analysis</a:t>
            </a:r>
            <a:r>
              <a:rPr dirty="0" sz="4000" spc="-405">
                <a:latin typeface="Verdana"/>
                <a:cs typeface="Verdana"/>
              </a:rPr>
              <a:t> </a:t>
            </a:r>
            <a:r>
              <a:rPr dirty="0" sz="4000" spc="65">
                <a:latin typeface="Verdana"/>
                <a:cs typeface="Verdana"/>
              </a:rPr>
              <a:t>of</a:t>
            </a:r>
            <a:r>
              <a:rPr dirty="0" sz="4000" spc="-400">
                <a:latin typeface="Verdana"/>
                <a:cs typeface="Verdana"/>
              </a:rPr>
              <a:t> </a:t>
            </a:r>
            <a:r>
              <a:rPr dirty="0" sz="4000" spc="-55">
                <a:latin typeface="Verdana"/>
                <a:cs typeface="Verdana"/>
              </a:rPr>
              <a:t>our</a:t>
            </a:r>
            <a:r>
              <a:rPr dirty="0" sz="4000" spc="-405">
                <a:latin typeface="Verdana"/>
                <a:cs typeface="Verdana"/>
              </a:rPr>
              <a:t> </a:t>
            </a:r>
            <a:r>
              <a:rPr dirty="0" sz="4000" spc="-35">
                <a:latin typeface="Verdana"/>
                <a:cs typeface="Verdana"/>
              </a:rPr>
              <a:t>project</a:t>
            </a:r>
            <a:r>
              <a:rPr dirty="0" sz="4000" spc="-400">
                <a:latin typeface="Verdana"/>
                <a:cs typeface="Verdana"/>
              </a:rPr>
              <a:t> </a:t>
            </a:r>
            <a:r>
              <a:rPr dirty="0" sz="4000" spc="-70">
                <a:latin typeface="Verdana"/>
                <a:cs typeface="Verdana"/>
              </a:rPr>
              <a:t>revealed</a:t>
            </a:r>
            <a:r>
              <a:rPr dirty="0" sz="4000" spc="-405">
                <a:latin typeface="Verdana"/>
                <a:cs typeface="Verdana"/>
              </a:rPr>
              <a:t> </a:t>
            </a:r>
            <a:r>
              <a:rPr dirty="0" sz="4000" spc="-145">
                <a:latin typeface="Verdana"/>
                <a:cs typeface="Verdana"/>
              </a:rPr>
              <a:t>an</a:t>
            </a:r>
            <a:r>
              <a:rPr dirty="0" sz="4000" spc="-400">
                <a:latin typeface="Verdana"/>
                <a:cs typeface="Verdana"/>
              </a:rPr>
              <a:t> </a:t>
            </a:r>
            <a:r>
              <a:rPr dirty="0" sz="4000" spc="-55">
                <a:latin typeface="Verdana"/>
                <a:cs typeface="Verdana"/>
              </a:rPr>
              <a:t>unexpected</a:t>
            </a:r>
            <a:r>
              <a:rPr dirty="0" sz="4000" spc="-405">
                <a:latin typeface="Verdana"/>
                <a:cs typeface="Verdana"/>
              </a:rPr>
              <a:t> </a:t>
            </a:r>
            <a:r>
              <a:rPr dirty="0" sz="4000" spc="-155">
                <a:latin typeface="Verdana"/>
                <a:cs typeface="Verdana"/>
              </a:rPr>
              <a:t>trend:</a:t>
            </a:r>
            <a:r>
              <a:rPr dirty="0" sz="4000" spc="-400">
                <a:latin typeface="Verdana"/>
                <a:cs typeface="Verdana"/>
              </a:rPr>
              <a:t> </a:t>
            </a:r>
            <a:r>
              <a:rPr dirty="0" sz="4000" spc="-160">
                <a:latin typeface="Verdana"/>
                <a:cs typeface="Verdana"/>
              </a:rPr>
              <a:t>as</a:t>
            </a:r>
            <a:r>
              <a:rPr dirty="0" sz="4000" spc="-405">
                <a:latin typeface="Verdana"/>
                <a:cs typeface="Verdana"/>
              </a:rPr>
              <a:t> </a:t>
            </a:r>
            <a:r>
              <a:rPr dirty="0" sz="4000" spc="-25">
                <a:latin typeface="Verdana"/>
                <a:cs typeface="Verdana"/>
              </a:rPr>
              <a:t>the </a:t>
            </a:r>
            <a:r>
              <a:rPr dirty="0" sz="4000" spc="-90">
                <a:latin typeface="Verdana"/>
                <a:cs typeface="Verdana"/>
              </a:rPr>
              <a:t>number</a:t>
            </a:r>
            <a:r>
              <a:rPr dirty="0" sz="4000" spc="-400">
                <a:latin typeface="Verdana"/>
                <a:cs typeface="Verdana"/>
              </a:rPr>
              <a:t> </a:t>
            </a:r>
            <a:r>
              <a:rPr dirty="0" sz="4000" spc="65">
                <a:latin typeface="Verdana"/>
                <a:cs typeface="Verdana"/>
              </a:rPr>
              <a:t>of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-45">
                <a:latin typeface="Verdana"/>
                <a:cs typeface="Verdana"/>
              </a:rPr>
              <a:t>nodes</a:t>
            </a:r>
            <a:r>
              <a:rPr dirty="0" sz="4000" spc="-400">
                <a:latin typeface="Verdana"/>
                <a:cs typeface="Verdana"/>
              </a:rPr>
              <a:t> </a:t>
            </a:r>
            <a:r>
              <a:rPr dirty="0" sz="4000" spc="-95">
                <a:latin typeface="Verdana"/>
                <a:cs typeface="Verdana"/>
              </a:rPr>
              <a:t>increased,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-45">
                <a:latin typeface="Verdana"/>
                <a:cs typeface="Verdana"/>
              </a:rPr>
              <a:t>the</a:t>
            </a:r>
            <a:r>
              <a:rPr dirty="0" sz="4000" spc="-400">
                <a:latin typeface="Verdana"/>
                <a:cs typeface="Verdana"/>
              </a:rPr>
              <a:t> </a:t>
            </a:r>
            <a:r>
              <a:rPr dirty="0" sz="4000" spc="-75">
                <a:latin typeface="Verdana"/>
                <a:cs typeface="Verdana"/>
              </a:rPr>
              <a:t>execution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-85">
                <a:latin typeface="Verdana"/>
                <a:cs typeface="Verdana"/>
              </a:rPr>
              <a:t>time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65">
                <a:latin typeface="Verdana"/>
                <a:cs typeface="Verdana"/>
              </a:rPr>
              <a:t>of</a:t>
            </a:r>
            <a:r>
              <a:rPr dirty="0" sz="4000" spc="-400">
                <a:latin typeface="Verdana"/>
                <a:cs typeface="Verdana"/>
              </a:rPr>
              <a:t> </a:t>
            </a:r>
            <a:r>
              <a:rPr dirty="0" sz="4000" spc="-45">
                <a:latin typeface="Verdana"/>
                <a:cs typeface="Verdana"/>
              </a:rPr>
              <a:t>the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-75">
                <a:latin typeface="Verdana"/>
                <a:cs typeface="Verdana"/>
              </a:rPr>
              <a:t>FP-</a:t>
            </a:r>
            <a:r>
              <a:rPr dirty="0" sz="4000" spc="-10">
                <a:latin typeface="Verdana"/>
                <a:cs typeface="Verdana"/>
              </a:rPr>
              <a:t>Growth </a:t>
            </a:r>
            <a:r>
              <a:rPr dirty="0" sz="4000" spc="-90">
                <a:latin typeface="Verdana"/>
                <a:cs typeface="Verdana"/>
              </a:rPr>
              <a:t>algorithm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-60">
                <a:latin typeface="Verdana"/>
                <a:cs typeface="Verdana"/>
              </a:rPr>
              <a:t>also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60">
                <a:latin typeface="Verdana"/>
                <a:cs typeface="Verdana"/>
              </a:rPr>
              <a:t>increased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65">
                <a:latin typeface="Verdana"/>
                <a:cs typeface="Verdana"/>
              </a:rPr>
              <a:t>instead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65">
                <a:latin typeface="Verdana"/>
                <a:cs typeface="Verdana"/>
              </a:rPr>
              <a:t>of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10">
                <a:latin typeface="Verdana"/>
                <a:cs typeface="Verdana"/>
              </a:rPr>
              <a:t>decreasing.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2076718"/>
            <a:ext cx="3181349" cy="4114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3483" y="3491244"/>
            <a:ext cx="499554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730">
                <a:solidFill>
                  <a:srgbClr val="000000"/>
                </a:solidFill>
              </a:rPr>
              <a:t>REASON</a:t>
            </a:r>
            <a:r>
              <a:rPr dirty="0" sz="8000" spc="-775">
                <a:solidFill>
                  <a:srgbClr val="000000"/>
                </a:solidFill>
              </a:rPr>
              <a:t> </a:t>
            </a:r>
            <a:r>
              <a:rPr dirty="0" sz="8000" spc="-930">
                <a:solidFill>
                  <a:srgbClr val="000000"/>
                </a:solidFill>
              </a:rPr>
              <a:t>?</a:t>
            </a:r>
            <a:endParaRPr sz="8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8267" y="2314727"/>
            <a:ext cx="17714595" cy="520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80">
                <a:latin typeface="Verdana"/>
                <a:cs typeface="Verdana"/>
              </a:rPr>
              <a:t>Network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overhead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refers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additional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time,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resources,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bandwidth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consumed </a:t>
            </a:r>
            <a:r>
              <a:rPr dirty="0" sz="3400" spc="-30">
                <a:latin typeface="Verdana"/>
                <a:cs typeface="Verdana"/>
              </a:rPr>
              <a:t>by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communication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between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nodes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distributed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system.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endParaRPr sz="3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400" spc="-85">
                <a:latin typeface="Verdana"/>
                <a:cs typeface="Verdana"/>
              </a:rPr>
              <a:t>This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overhead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can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manifest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several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ways:</a:t>
            </a:r>
            <a:endParaRPr sz="3400">
              <a:latin typeface="Verdana"/>
              <a:cs typeface="Verdana"/>
            </a:endParaRPr>
          </a:p>
          <a:p>
            <a:pPr marL="851535" indent="-49149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851535" algn="l"/>
              </a:tabLst>
            </a:pPr>
            <a:r>
              <a:rPr dirty="0" sz="3400" spc="-80">
                <a:latin typeface="Verdana"/>
                <a:cs typeface="Verdana"/>
              </a:rPr>
              <a:t>Serialization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Deserialization</a:t>
            </a:r>
            <a:endParaRPr sz="3400">
              <a:latin typeface="Verdana"/>
              <a:cs typeface="Verdana"/>
            </a:endParaRPr>
          </a:p>
          <a:p>
            <a:pPr marL="852169" indent="-49974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852169" algn="l"/>
              </a:tabLst>
            </a:pPr>
            <a:r>
              <a:rPr dirty="0" sz="3400" spc="-80">
                <a:latin typeface="Verdana"/>
                <a:cs typeface="Verdana"/>
              </a:rPr>
              <a:t>Network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Latency</a:t>
            </a:r>
            <a:endParaRPr sz="3400">
              <a:latin typeface="Verdana"/>
              <a:cs typeface="Verdana"/>
            </a:endParaRPr>
          </a:p>
          <a:p>
            <a:pPr marL="852169" indent="-51308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852169" algn="l"/>
              </a:tabLst>
            </a:pPr>
            <a:r>
              <a:rPr dirty="0" sz="3400" spc="-85">
                <a:latin typeface="Verdana"/>
                <a:cs typeface="Verdana"/>
              </a:rPr>
              <a:t>Data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Shuffling</a:t>
            </a:r>
            <a:endParaRPr sz="3400">
              <a:latin typeface="Verdana"/>
              <a:cs typeface="Verdana"/>
            </a:endParaRPr>
          </a:p>
          <a:p>
            <a:pPr marL="852169" indent="-52387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852169" algn="l"/>
              </a:tabLst>
            </a:pPr>
            <a:r>
              <a:rPr dirty="0" sz="3400">
                <a:latin typeface="Verdana"/>
                <a:cs typeface="Verdana"/>
              </a:rPr>
              <a:t>Protocol</a:t>
            </a:r>
            <a:r>
              <a:rPr dirty="0" sz="3400" spc="-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Overhead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6509192" y="8478434"/>
            <a:ext cx="1781175" cy="1776095"/>
          </a:xfrm>
          <a:custGeom>
            <a:avLst/>
            <a:gdLst/>
            <a:ahLst/>
            <a:cxnLst/>
            <a:rect l="l" t="t" r="r" b="b"/>
            <a:pathLst>
              <a:path w="1781175" h="1776095">
                <a:moveTo>
                  <a:pt x="971915" y="504239"/>
                </a:moveTo>
                <a:lnTo>
                  <a:pt x="809259" y="504239"/>
                </a:lnTo>
                <a:lnTo>
                  <a:pt x="766172" y="495517"/>
                </a:lnTo>
                <a:lnTo>
                  <a:pt x="730927" y="471662"/>
                </a:lnTo>
                <a:lnTo>
                  <a:pt x="707133" y="436132"/>
                </a:lnTo>
                <a:lnTo>
                  <a:pt x="698399" y="392391"/>
                </a:lnTo>
                <a:lnTo>
                  <a:pt x="698399" y="364739"/>
                </a:lnTo>
                <a:lnTo>
                  <a:pt x="705135" y="313312"/>
                </a:lnTo>
                <a:lnTo>
                  <a:pt x="724220" y="267085"/>
                </a:lnTo>
                <a:lnTo>
                  <a:pt x="753974" y="227896"/>
                </a:lnTo>
                <a:lnTo>
                  <a:pt x="792715" y="197586"/>
                </a:lnTo>
                <a:lnTo>
                  <a:pt x="782286" y="181109"/>
                </a:lnTo>
                <a:lnTo>
                  <a:pt x="774567" y="163097"/>
                </a:lnTo>
                <a:lnTo>
                  <a:pt x="769776" y="143753"/>
                </a:lnTo>
                <a:lnTo>
                  <a:pt x="768131" y="123279"/>
                </a:lnTo>
                <a:lnTo>
                  <a:pt x="777655" y="75470"/>
                </a:lnTo>
                <a:lnTo>
                  <a:pt x="803731" y="36265"/>
                </a:lnTo>
                <a:lnTo>
                  <a:pt x="842622" y="9747"/>
                </a:lnTo>
                <a:lnTo>
                  <a:pt x="890587" y="0"/>
                </a:lnTo>
                <a:lnTo>
                  <a:pt x="938552" y="9747"/>
                </a:lnTo>
                <a:lnTo>
                  <a:pt x="977442" y="36265"/>
                </a:lnTo>
                <a:lnTo>
                  <a:pt x="992778" y="59322"/>
                </a:lnTo>
                <a:lnTo>
                  <a:pt x="890587" y="59322"/>
                </a:lnTo>
                <a:lnTo>
                  <a:pt x="866160" y="64275"/>
                </a:lnTo>
                <a:lnTo>
                  <a:pt x="846038" y="77860"/>
                </a:lnTo>
                <a:lnTo>
                  <a:pt x="832381" y="98165"/>
                </a:lnTo>
                <a:lnTo>
                  <a:pt x="827349" y="123279"/>
                </a:lnTo>
                <a:lnTo>
                  <a:pt x="832381" y="148416"/>
                </a:lnTo>
                <a:lnTo>
                  <a:pt x="846038" y="168774"/>
                </a:lnTo>
                <a:lnTo>
                  <a:pt x="866160" y="182413"/>
                </a:lnTo>
                <a:lnTo>
                  <a:pt x="890587" y="187390"/>
                </a:lnTo>
                <a:lnTo>
                  <a:pt x="994953" y="187390"/>
                </a:lnTo>
                <a:lnTo>
                  <a:pt x="988459" y="197586"/>
                </a:lnTo>
                <a:lnTo>
                  <a:pt x="1027200" y="227896"/>
                </a:lnTo>
                <a:lnTo>
                  <a:pt x="1034800" y="237906"/>
                </a:lnTo>
                <a:lnTo>
                  <a:pt x="845439" y="237906"/>
                </a:lnTo>
                <a:lnTo>
                  <a:pt x="811064" y="256529"/>
                </a:lnTo>
                <a:lnTo>
                  <a:pt x="783226" y="285160"/>
                </a:lnTo>
                <a:lnTo>
                  <a:pt x="764577" y="321871"/>
                </a:lnTo>
                <a:lnTo>
                  <a:pt x="757772" y="364739"/>
                </a:lnTo>
                <a:lnTo>
                  <a:pt x="757772" y="392391"/>
                </a:lnTo>
                <a:lnTo>
                  <a:pt x="761751" y="412786"/>
                </a:lnTo>
                <a:lnTo>
                  <a:pt x="772673" y="429487"/>
                </a:lnTo>
                <a:lnTo>
                  <a:pt x="789016" y="440772"/>
                </a:lnTo>
                <a:lnTo>
                  <a:pt x="809259" y="444916"/>
                </a:lnTo>
                <a:lnTo>
                  <a:pt x="1068074" y="444916"/>
                </a:lnTo>
                <a:lnTo>
                  <a:pt x="1050247" y="471546"/>
                </a:lnTo>
                <a:lnTo>
                  <a:pt x="1015002" y="495474"/>
                </a:lnTo>
                <a:lnTo>
                  <a:pt x="971915" y="504239"/>
                </a:lnTo>
                <a:close/>
              </a:path>
              <a:path w="1781175" h="1776095">
                <a:moveTo>
                  <a:pt x="994953" y="187390"/>
                </a:moveTo>
                <a:lnTo>
                  <a:pt x="890587" y="187390"/>
                </a:lnTo>
                <a:lnTo>
                  <a:pt x="914990" y="182413"/>
                </a:lnTo>
                <a:lnTo>
                  <a:pt x="935058" y="168774"/>
                </a:lnTo>
                <a:lnTo>
                  <a:pt x="948662" y="148416"/>
                </a:lnTo>
                <a:lnTo>
                  <a:pt x="953670" y="123279"/>
                </a:lnTo>
                <a:lnTo>
                  <a:pt x="948662" y="98165"/>
                </a:lnTo>
                <a:lnTo>
                  <a:pt x="935058" y="77860"/>
                </a:lnTo>
                <a:lnTo>
                  <a:pt x="914990" y="64275"/>
                </a:lnTo>
                <a:lnTo>
                  <a:pt x="890587" y="59322"/>
                </a:lnTo>
                <a:lnTo>
                  <a:pt x="992778" y="59322"/>
                </a:lnTo>
                <a:lnTo>
                  <a:pt x="1003519" y="75470"/>
                </a:lnTo>
                <a:lnTo>
                  <a:pt x="1013043" y="123279"/>
                </a:lnTo>
                <a:lnTo>
                  <a:pt x="1011419" y="143753"/>
                </a:lnTo>
                <a:lnTo>
                  <a:pt x="1006665" y="163097"/>
                </a:lnTo>
                <a:lnTo>
                  <a:pt x="998953" y="181109"/>
                </a:lnTo>
                <a:lnTo>
                  <a:pt x="994953" y="187390"/>
                </a:lnTo>
                <a:close/>
              </a:path>
              <a:path w="1781175" h="1776095">
                <a:moveTo>
                  <a:pt x="890587" y="246558"/>
                </a:moveTo>
                <a:lnTo>
                  <a:pt x="878967" y="246031"/>
                </a:lnTo>
                <a:lnTo>
                  <a:pt x="867549" y="244433"/>
                </a:lnTo>
                <a:lnTo>
                  <a:pt x="856364" y="241735"/>
                </a:lnTo>
                <a:lnTo>
                  <a:pt x="845439" y="237906"/>
                </a:lnTo>
                <a:lnTo>
                  <a:pt x="935889" y="237906"/>
                </a:lnTo>
                <a:lnTo>
                  <a:pt x="924354" y="241865"/>
                </a:lnTo>
                <a:lnTo>
                  <a:pt x="913180" y="244549"/>
                </a:lnTo>
                <a:lnTo>
                  <a:pt x="902036" y="246075"/>
                </a:lnTo>
                <a:lnTo>
                  <a:pt x="890587" y="246558"/>
                </a:lnTo>
                <a:close/>
              </a:path>
              <a:path w="1781175" h="1776095">
                <a:moveTo>
                  <a:pt x="1068074" y="444916"/>
                </a:moveTo>
                <a:lnTo>
                  <a:pt x="971915" y="444916"/>
                </a:lnTo>
                <a:lnTo>
                  <a:pt x="992158" y="440772"/>
                </a:lnTo>
                <a:lnTo>
                  <a:pt x="1008501" y="429487"/>
                </a:lnTo>
                <a:lnTo>
                  <a:pt x="1019423" y="412786"/>
                </a:lnTo>
                <a:lnTo>
                  <a:pt x="1023402" y="392391"/>
                </a:lnTo>
                <a:lnTo>
                  <a:pt x="1023402" y="364739"/>
                </a:lnTo>
                <a:lnTo>
                  <a:pt x="1016773" y="322393"/>
                </a:lnTo>
                <a:lnTo>
                  <a:pt x="998432" y="285855"/>
                </a:lnTo>
                <a:lnTo>
                  <a:pt x="970697" y="257050"/>
                </a:lnTo>
                <a:lnTo>
                  <a:pt x="935889" y="237906"/>
                </a:lnTo>
                <a:lnTo>
                  <a:pt x="1034800" y="237906"/>
                </a:lnTo>
                <a:lnTo>
                  <a:pt x="1056954" y="267085"/>
                </a:lnTo>
                <a:lnTo>
                  <a:pt x="1076039" y="313312"/>
                </a:lnTo>
                <a:lnTo>
                  <a:pt x="1082774" y="364739"/>
                </a:lnTo>
                <a:lnTo>
                  <a:pt x="1082774" y="392391"/>
                </a:lnTo>
                <a:lnTo>
                  <a:pt x="1074041" y="436002"/>
                </a:lnTo>
                <a:lnTo>
                  <a:pt x="1068074" y="444916"/>
                </a:lnTo>
                <a:close/>
              </a:path>
              <a:path w="1781175" h="1776095">
                <a:moveTo>
                  <a:pt x="177943" y="1064873"/>
                </a:moveTo>
                <a:lnTo>
                  <a:pt x="157816" y="1052173"/>
                </a:lnTo>
                <a:lnTo>
                  <a:pt x="148431" y="1026773"/>
                </a:lnTo>
                <a:lnTo>
                  <a:pt x="150065" y="988673"/>
                </a:lnTo>
                <a:lnTo>
                  <a:pt x="154920" y="937873"/>
                </a:lnTo>
                <a:lnTo>
                  <a:pt x="162922" y="887073"/>
                </a:lnTo>
                <a:lnTo>
                  <a:pt x="173996" y="836273"/>
                </a:lnTo>
                <a:lnTo>
                  <a:pt x="188068" y="798173"/>
                </a:lnTo>
                <a:lnTo>
                  <a:pt x="205065" y="747373"/>
                </a:lnTo>
                <a:lnTo>
                  <a:pt x="224914" y="709273"/>
                </a:lnTo>
                <a:lnTo>
                  <a:pt x="247540" y="658473"/>
                </a:lnTo>
                <a:lnTo>
                  <a:pt x="272869" y="620373"/>
                </a:lnTo>
                <a:lnTo>
                  <a:pt x="300827" y="582273"/>
                </a:lnTo>
                <a:lnTo>
                  <a:pt x="331341" y="544173"/>
                </a:lnTo>
                <a:lnTo>
                  <a:pt x="364337" y="506073"/>
                </a:lnTo>
                <a:lnTo>
                  <a:pt x="399741" y="480673"/>
                </a:lnTo>
                <a:lnTo>
                  <a:pt x="437480" y="442573"/>
                </a:lnTo>
                <a:lnTo>
                  <a:pt x="477478" y="417173"/>
                </a:lnTo>
                <a:lnTo>
                  <a:pt x="519663" y="391773"/>
                </a:lnTo>
                <a:lnTo>
                  <a:pt x="552804" y="391773"/>
                </a:lnTo>
                <a:lnTo>
                  <a:pt x="563033" y="404473"/>
                </a:lnTo>
                <a:lnTo>
                  <a:pt x="562246" y="429873"/>
                </a:lnTo>
                <a:lnTo>
                  <a:pt x="549195" y="442573"/>
                </a:lnTo>
                <a:lnTo>
                  <a:pt x="508022" y="467973"/>
                </a:lnTo>
                <a:lnTo>
                  <a:pt x="469104" y="493373"/>
                </a:lnTo>
                <a:lnTo>
                  <a:pt x="432528" y="531473"/>
                </a:lnTo>
                <a:lnTo>
                  <a:pt x="398381" y="556873"/>
                </a:lnTo>
                <a:lnTo>
                  <a:pt x="366748" y="594973"/>
                </a:lnTo>
                <a:lnTo>
                  <a:pt x="337718" y="633073"/>
                </a:lnTo>
                <a:lnTo>
                  <a:pt x="311375" y="671173"/>
                </a:lnTo>
                <a:lnTo>
                  <a:pt x="287808" y="709273"/>
                </a:lnTo>
                <a:lnTo>
                  <a:pt x="267102" y="747373"/>
                </a:lnTo>
                <a:lnTo>
                  <a:pt x="249343" y="798173"/>
                </a:lnTo>
                <a:lnTo>
                  <a:pt x="234620" y="836273"/>
                </a:lnTo>
                <a:lnTo>
                  <a:pt x="223017" y="887073"/>
                </a:lnTo>
                <a:lnTo>
                  <a:pt x="214623" y="937873"/>
                </a:lnTo>
                <a:lnTo>
                  <a:pt x="209523" y="988673"/>
                </a:lnTo>
                <a:lnTo>
                  <a:pt x="207803" y="1026773"/>
                </a:lnTo>
                <a:lnTo>
                  <a:pt x="198157" y="1052173"/>
                </a:lnTo>
                <a:lnTo>
                  <a:pt x="177943" y="1064873"/>
                </a:lnTo>
                <a:close/>
              </a:path>
              <a:path w="1781175" h="1776095">
                <a:moveTo>
                  <a:pt x="1603134" y="1064873"/>
                </a:moveTo>
                <a:lnTo>
                  <a:pt x="1582672" y="1052173"/>
                </a:lnTo>
                <a:lnTo>
                  <a:pt x="1573371" y="1026773"/>
                </a:lnTo>
                <a:lnTo>
                  <a:pt x="1571651" y="988673"/>
                </a:lnTo>
                <a:lnTo>
                  <a:pt x="1566551" y="937873"/>
                </a:lnTo>
                <a:lnTo>
                  <a:pt x="1558156" y="887073"/>
                </a:lnTo>
                <a:lnTo>
                  <a:pt x="1546554" y="836273"/>
                </a:lnTo>
                <a:lnTo>
                  <a:pt x="1531831" y="798173"/>
                </a:lnTo>
                <a:lnTo>
                  <a:pt x="1514072" y="747373"/>
                </a:lnTo>
                <a:lnTo>
                  <a:pt x="1493366" y="709273"/>
                </a:lnTo>
                <a:lnTo>
                  <a:pt x="1469799" y="671173"/>
                </a:lnTo>
                <a:lnTo>
                  <a:pt x="1443456" y="633073"/>
                </a:lnTo>
                <a:lnTo>
                  <a:pt x="1414426" y="594973"/>
                </a:lnTo>
                <a:lnTo>
                  <a:pt x="1382793" y="556873"/>
                </a:lnTo>
                <a:lnTo>
                  <a:pt x="1348646" y="531473"/>
                </a:lnTo>
                <a:lnTo>
                  <a:pt x="1312070" y="493373"/>
                </a:lnTo>
                <a:lnTo>
                  <a:pt x="1273152" y="467973"/>
                </a:lnTo>
                <a:lnTo>
                  <a:pt x="1231979" y="442573"/>
                </a:lnTo>
                <a:lnTo>
                  <a:pt x="1219264" y="429873"/>
                </a:lnTo>
                <a:lnTo>
                  <a:pt x="1217928" y="404473"/>
                </a:lnTo>
                <a:lnTo>
                  <a:pt x="1227174" y="391773"/>
                </a:lnTo>
                <a:lnTo>
                  <a:pt x="1261665" y="391773"/>
                </a:lnTo>
                <a:lnTo>
                  <a:pt x="1303672" y="417173"/>
                </a:lnTo>
                <a:lnTo>
                  <a:pt x="1343538" y="442573"/>
                </a:lnTo>
                <a:lnTo>
                  <a:pt x="1381185" y="480673"/>
                </a:lnTo>
                <a:lnTo>
                  <a:pt x="1416535" y="506073"/>
                </a:lnTo>
                <a:lnTo>
                  <a:pt x="1449508" y="544173"/>
                </a:lnTo>
                <a:lnTo>
                  <a:pt x="1480026" y="582273"/>
                </a:lnTo>
                <a:lnTo>
                  <a:pt x="1508011" y="620373"/>
                </a:lnTo>
                <a:lnTo>
                  <a:pt x="1533383" y="658473"/>
                </a:lnTo>
                <a:lnTo>
                  <a:pt x="1556065" y="709273"/>
                </a:lnTo>
                <a:lnTo>
                  <a:pt x="1575978" y="747373"/>
                </a:lnTo>
                <a:lnTo>
                  <a:pt x="1593042" y="798173"/>
                </a:lnTo>
                <a:lnTo>
                  <a:pt x="1607181" y="836273"/>
                </a:lnTo>
                <a:lnTo>
                  <a:pt x="1618314" y="887073"/>
                </a:lnTo>
                <a:lnTo>
                  <a:pt x="1626364" y="937873"/>
                </a:lnTo>
                <a:lnTo>
                  <a:pt x="1631251" y="988673"/>
                </a:lnTo>
                <a:lnTo>
                  <a:pt x="1632898" y="1026773"/>
                </a:lnTo>
                <a:lnTo>
                  <a:pt x="1623597" y="1052173"/>
                </a:lnTo>
                <a:lnTo>
                  <a:pt x="1603134" y="1064873"/>
                </a:lnTo>
                <a:close/>
              </a:path>
              <a:path w="1781175" h="1776095">
                <a:moveTo>
                  <a:pt x="939465" y="1509373"/>
                </a:moveTo>
                <a:lnTo>
                  <a:pt x="841731" y="1509373"/>
                </a:lnTo>
                <a:lnTo>
                  <a:pt x="794350" y="1496673"/>
                </a:lnTo>
                <a:lnTo>
                  <a:pt x="748675" y="1483973"/>
                </a:lnTo>
                <a:lnTo>
                  <a:pt x="704937" y="1471273"/>
                </a:lnTo>
                <a:lnTo>
                  <a:pt x="663368" y="1445873"/>
                </a:lnTo>
                <a:lnTo>
                  <a:pt x="624199" y="1420473"/>
                </a:lnTo>
                <a:lnTo>
                  <a:pt x="587662" y="1395073"/>
                </a:lnTo>
                <a:lnTo>
                  <a:pt x="553988" y="1369673"/>
                </a:lnTo>
                <a:lnTo>
                  <a:pt x="523409" y="1331573"/>
                </a:lnTo>
                <a:lnTo>
                  <a:pt x="496156" y="1293473"/>
                </a:lnTo>
                <a:lnTo>
                  <a:pt x="472461" y="1255373"/>
                </a:lnTo>
                <a:lnTo>
                  <a:pt x="452555" y="1217273"/>
                </a:lnTo>
                <a:lnTo>
                  <a:pt x="436670" y="1166473"/>
                </a:lnTo>
                <a:lnTo>
                  <a:pt x="425037" y="1128373"/>
                </a:lnTo>
                <a:lnTo>
                  <a:pt x="417887" y="1077573"/>
                </a:lnTo>
                <a:lnTo>
                  <a:pt x="415452" y="1026773"/>
                </a:lnTo>
                <a:lnTo>
                  <a:pt x="417889" y="988673"/>
                </a:lnTo>
                <a:lnTo>
                  <a:pt x="425043" y="937873"/>
                </a:lnTo>
                <a:lnTo>
                  <a:pt x="436683" y="887073"/>
                </a:lnTo>
                <a:lnTo>
                  <a:pt x="452577" y="848973"/>
                </a:lnTo>
                <a:lnTo>
                  <a:pt x="472492" y="810873"/>
                </a:lnTo>
                <a:lnTo>
                  <a:pt x="496197" y="772773"/>
                </a:lnTo>
                <a:lnTo>
                  <a:pt x="523459" y="734673"/>
                </a:lnTo>
                <a:lnTo>
                  <a:pt x="554046" y="696573"/>
                </a:lnTo>
                <a:lnTo>
                  <a:pt x="587726" y="671173"/>
                </a:lnTo>
                <a:lnTo>
                  <a:pt x="624267" y="633073"/>
                </a:lnTo>
                <a:lnTo>
                  <a:pt x="663436" y="620373"/>
                </a:lnTo>
                <a:lnTo>
                  <a:pt x="705002" y="594973"/>
                </a:lnTo>
                <a:lnTo>
                  <a:pt x="748732" y="582273"/>
                </a:lnTo>
                <a:lnTo>
                  <a:pt x="841757" y="556873"/>
                </a:lnTo>
                <a:lnTo>
                  <a:pt x="939414" y="556873"/>
                </a:lnTo>
                <a:lnTo>
                  <a:pt x="986766" y="569573"/>
                </a:lnTo>
                <a:lnTo>
                  <a:pt x="1032413" y="582273"/>
                </a:lnTo>
                <a:lnTo>
                  <a:pt x="1076124" y="594973"/>
                </a:lnTo>
                <a:lnTo>
                  <a:pt x="1117666" y="620373"/>
                </a:lnTo>
                <a:lnTo>
                  <a:pt x="803074" y="620373"/>
                </a:lnTo>
                <a:lnTo>
                  <a:pt x="758905" y="633073"/>
                </a:lnTo>
                <a:lnTo>
                  <a:pt x="716635" y="658473"/>
                </a:lnTo>
                <a:lnTo>
                  <a:pt x="676644" y="671173"/>
                </a:lnTo>
                <a:lnTo>
                  <a:pt x="639310" y="696573"/>
                </a:lnTo>
                <a:lnTo>
                  <a:pt x="605011" y="734673"/>
                </a:lnTo>
                <a:lnTo>
                  <a:pt x="624493" y="747373"/>
                </a:lnTo>
                <a:lnTo>
                  <a:pt x="644438" y="760073"/>
                </a:lnTo>
                <a:lnTo>
                  <a:pt x="664848" y="772773"/>
                </a:lnTo>
                <a:lnTo>
                  <a:pt x="564811" y="772773"/>
                </a:lnTo>
                <a:lnTo>
                  <a:pt x="536762" y="810873"/>
                </a:lnTo>
                <a:lnTo>
                  <a:pt x="513521" y="861673"/>
                </a:lnTo>
                <a:lnTo>
                  <a:pt x="495446" y="899773"/>
                </a:lnTo>
                <a:lnTo>
                  <a:pt x="482892" y="950573"/>
                </a:lnTo>
                <a:lnTo>
                  <a:pt x="476216" y="1001373"/>
                </a:lnTo>
                <a:lnTo>
                  <a:pt x="1363790" y="1001373"/>
                </a:lnTo>
                <a:lnTo>
                  <a:pt x="1365412" y="1026773"/>
                </a:lnTo>
                <a:lnTo>
                  <a:pt x="1363590" y="1064873"/>
                </a:lnTo>
                <a:lnTo>
                  <a:pt x="476062" y="1064873"/>
                </a:lnTo>
                <a:lnTo>
                  <a:pt x="482752" y="1115673"/>
                </a:lnTo>
                <a:lnTo>
                  <a:pt x="495336" y="1166473"/>
                </a:lnTo>
                <a:lnTo>
                  <a:pt x="513433" y="1204573"/>
                </a:lnTo>
                <a:lnTo>
                  <a:pt x="536666" y="1255373"/>
                </a:lnTo>
                <a:lnTo>
                  <a:pt x="564657" y="1293473"/>
                </a:lnTo>
                <a:lnTo>
                  <a:pt x="664848" y="1293473"/>
                </a:lnTo>
                <a:lnTo>
                  <a:pt x="644438" y="1306173"/>
                </a:lnTo>
                <a:lnTo>
                  <a:pt x="624493" y="1318873"/>
                </a:lnTo>
                <a:lnTo>
                  <a:pt x="605011" y="1331573"/>
                </a:lnTo>
                <a:lnTo>
                  <a:pt x="639146" y="1356973"/>
                </a:lnTo>
                <a:lnTo>
                  <a:pt x="676256" y="1382373"/>
                </a:lnTo>
                <a:lnTo>
                  <a:pt x="716090" y="1407773"/>
                </a:lnTo>
                <a:lnTo>
                  <a:pt x="758395" y="1420473"/>
                </a:lnTo>
                <a:lnTo>
                  <a:pt x="802920" y="1433173"/>
                </a:lnTo>
                <a:lnTo>
                  <a:pt x="1137374" y="1433173"/>
                </a:lnTo>
                <a:lnTo>
                  <a:pt x="1117803" y="1445873"/>
                </a:lnTo>
                <a:lnTo>
                  <a:pt x="1076254" y="1471273"/>
                </a:lnTo>
                <a:lnTo>
                  <a:pt x="1032528" y="1483973"/>
                </a:lnTo>
                <a:lnTo>
                  <a:pt x="986855" y="1496673"/>
                </a:lnTo>
                <a:lnTo>
                  <a:pt x="939465" y="1509373"/>
                </a:lnTo>
                <a:close/>
              </a:path>
              <a:path w="1781175" h="1776095">
                <a:moveTo>
                  <a:pt x="683711" y="1001373"/>
                </a:moveTo>
                <a:lnTo>
                  <a:pt x="624184" y="1001373"/>
                </a:lnTo>
                <a:lnTo>
                  <a:pt x="628371" y="963273"/>
                </a:lnTo>
                <a:lnTo>
                  <a:pt x="635993" y="912473"/>
                </a:lnTo>
                <a:lnTo>
                  <a:pt x="646949" y="874373"/>
                </a:lnTo>
                <a:lnTo>
                  <a:pt x="661137" y="836273"/>
                </a:lnTo>
                <a:lnTo>
                  <a:pt x="636084" y="823573"/>
                </a:lnTo>
                <a:lnTo>
                  <a:pt x="611699" y="810873"/>
                </a:lnTo>
                <a:lnTo>
                  <a:pt x="587951" y="785473"/>
                </a:lnTo>
                <a:lnTo>
                  <a:pt x="564811" y="772773"/>
                </a:lnTo>
                <a:lnTo>
                  <a:pt x="685721" y="772773"/>
                </a:lnTo>
                <a:lnTo>
                  <a:pt x="709819" y="734673"/>
                </a:lnTo>
                <a:lnTo>
                  <a:pt x="737498" y="696573"/>
                </a:lnTo>
                <a:lnTo>
                  <a:pt x="768626" y="658473"/>
                </a:lnTo>
                <a:lnTo>
                  <a:pt x="803074" y="620373"/>
                </a:lnTo>
                <a:lnTo>
                  <a:pt x="978100" y="620373"/>
                </a:lnTo>
                <a:lnTo>
                  <a:pt x="1012547" y="658473"/>
                </a:lnTo>
                <a:lnTo>
                  <a:pt x="860746" y="658473"/>
                </a:lnTo>
                <a:lnTo>
                  <a:pt x="825569" y="683873"/>
                </a:lnTo>
                <a:lnTo>
                  <a:pt x="793739" y="721973"/>
                </a:lnTo>
                <a:lnTo>
                  <a:pt x="765534" y="760073"/>
                </a:lnTo>
                <a:lnTo>
                  <a:pt x="741228" y="798173"/>
                </a:lnTo>
                <a:lnTo>
                  <a:pt x="770426" y="810873"/>
                </a:lnTo>
                <a:lnTo>
                  <a:pt x="800175" y="810873"/>
                </a:lnTo>
                <a:lnTo>
                  <a:pt x="830330" y="823573"/>
                </a:lnTo>
                <a:lnTo>
                  <a:pt x="1145114" y="823573"/>
                </a:lnTo>
                <a:lnTo>
                  <a:pt x="1120037" y="836273"/>
                </a:lnTo>
                <a:lnTo>
                  <a:pt x="1124787" y="848973"/>
                </a:lnTo>
                <a:lnTo>
                  <a:pt x="716180" y="848973"/>
                </a:lnTo>
                <a:lnTo>
                  <a:pt x="703780" y="887073"/>
                </a:lnTo>
                <a:lnTo>
                  <a:pt x="694205" y="925173"/>
                </a:lnTo>
                <a:lnTo>
                  <a:pt x="687501" y="963273"/>
                </a:lnTo>
                <a:lnTo>
                  <a:pt x="683711" y="1001373"/>
                </a:lnTo>
                <a:close/>
              </a:path>
              <a:path w="1781175" h="1776095">
                <a:moveTo>
                  <a:pt x="1363790" y="1001373"/>
                </a:moveTo>
                <a:lnTo>
                  <a:pt x="1304957" y="1001373"/>
                </a:lnTo>
                <a:lnTo>
                  <a:pt x="1298283" y="950573"/>
                </a:lnTo>
                <a:lnTo>
                  <a:pt x="1285738" y="899773"/>
                </a:lnTo>
                <a:lnTo>
                  <a:pt x="1267686" y="861673"/>
                </a:lnTo>
                <a:lnTo>
                  <a:pt x="1244492" y="810873"/>
                </a:lnTo>
                <a:lnTo>
                  <a:pt x="1216517" y="772773"/>
                </a:lnTo>
                <a:lnTo>
                  <a:pt x="1116326" y="772773"/>
                </a:lnTo>
                <a:lnTo>
                  <a:pt x="1136735" y="760073"/>
                </a:lnTo>
                <a:lnTo>
                  <a:pt x="1156681" y="747373"/>
                </a:lnTo>
                <a:lnTo>
                  <a:pt x="1176162" y="734673"/>
                </a:lnTo>
                <a:lnTo>
                  <a:pt x="1141938" y="696573"/>
                </a:lnTo>
                <a:lnTo>
                  <a:pt x="1104641" y="671173"/>
                </a:lnTo>
                <a:lnTo>
                  <a:pt x="1064650" y="658473"/>
                </a:lnTo>
                <a:lnTo>
                  <a:pt x="1022343" y="633073"/>
                </a:lnTo>
                <a:lnTo>
                  <a:pt x="978100" y="620373"/>
                </a:lnTo>
                <a:lnTo>
                  <a:pt x="1117666" y="620373"/>
                </a:lnTo>
                <a:lnTo>
                  <a:pt x="1156809" y="633073"/>
                </a:lnTo>
                <a:lnTo>
                  <a:pt x="1193322" y="671173"/>
                </a:lnTo>
                <a:lnTo>
                  <a:pt x="1226973" y="696573"/>
                </a:lnTo>
                <a:lnTo>
                  <a:pt x="1257531" y="734673"/>
                </a:lnTo>
                <a:lnTo>
                  <a:pt x="1284765" y="772773"/>
                </a:lnTo>
                <a:lnTo>
                  <a:pt x="1308444" y="810873"/>
                </a:lnTo>
                <a:lnTo>
                  <a:pt x="1328336" y="848973"/>
                </a:lnTo>
                <a:lnTo>
                  <a:pt x="1344210" y="887073"/>
                </a:lnTo>
                <a:lnTo>
                  <a:pt x="1355835" y="937873"/>
                </a:lnTo>
                <a:lnTo>
                  <a:pt x="1362979" y="988673"/>
                </a:lnTo>
                <a:lnTo>
                  <a:pt x="1363790" y="1001373"/>
                </a:lnTo>
                <a:close/>
              </a:path>
              <a:path w="1781175" h="1776095">
                <a:moveTo>
                  <a:pt x="920119" y="823573"/>
                </a:moveTo>
                <a:lnTo>
                  <a:pt x="860746" y="823573"/>
                </a:lnTo>
                <a:lnTo>
                  <a:pt x="860746" y="658473"/>
                </a:lnTo>
                <a:lnTo>
                  <a:pt x="920119" y="658473"/>
                </a:lnTo>
                <a:lnTo>
                  <a:pt x="920119" y="823573"/>
                </a:lnTo>
                <a:close/>
              </a:path>
              <a:path w="1781175" h="1776095">
                <a:moveTo>
                  <a:pt x="1145114" y="823573"/>
                </a:moveTo>
                <a:lnTo>
                  <a:pt x="950626" y="823573"/>
                </a:lnTo>
                <a:lnTo>
                  <a:pt x="980844" y="810873"/>
                </a:lnTo>
                <a:lnTo>
                  <a:pt x="1010656" y="810873"/>
                </a:lnTo>
                <a:lnTo>
                  <a:pt x="1039946" y="798173"/>
                </a:lnTo>
                <a:lnTo>
                  <a:pt x="1015548" y="760073"/>
                </a:lnTo>
                <a:lnTo>
                  <a:pt x="987280" y="721973"/>
                </a:lnTo>
                <a:lnTo>
                  <a:pt x="955388" y="683873"/>
                </a:lnTo>
                <a:lnTo>
                  <a:pt x="920119" y="658473"/>
                </a:lnTo>
                <a:lnTo>
                  <a:pt x="1012547" y="658473"/>
                </a:lnTo>
                <a:lnTo>
                  <a:pt x="1043676" y="696573"/>
                </a:lnTo>
                <a:lnTo>
                  <a:pt x="1071355" y="734673"/>
                </a:lnTo>
                <a:lnTo>
                  <a:pt x="1095453" y="772773"/>
                </a:lnTo>
                <a:lnTo>
                  <a:pt x="1216517" y="772773"/>
                </a:lnTo>
                <a:lnTo>
                  <a:pt x="1193354" y="785473"/>
                </a:lnTo>
                <a:lnTo>
                  <a:pt x="1169553" y="810873"/>
                </a:lnTo>
                <a:lnTo>
                  <a:pt x="1145114" y="823573"/>
                </a:lnTo>
                <a:close/>
              </a:path>
              <a:path w="1781175" h="1776095">
                <a:moveTo>
                  <a:pt x="993600" y="874373"/>
                </a:moveTo>
                <a:lnTo>
                  <a:pt x="787362" y="874373"/>
                </a:lnTo>
                <a:lnTo>
                  <a:pt x="716180" y="848973"/>
                </a:lnTo>
                <a:lnTo>
                  <a:pt x="1064994" y="848973"/>
                </a:lnTo>
                <a:lnTo>
                  <a:pt x="993600" y="874373"/>
                </a:lnTo>
                <a:close/>
              </a:path>
              <a:path w="1781175" h="1776095">
                <a:moveTo>
                  <a:pt x="1156836" y="1001373"/>
                </a:moveTo>
                <a:lnTo>
                  <a:pt x="1097463" y="1001373"/>
                </a:lnTo>
                <a:lnTo>
                  <a:pt x="1093651" y="963273"/>
                </a:lnTo>
                <a:lnTo>
                  <a:pt x="1086910" y="925173"/>
                </a:lnTo>
                <a:lnTo>
                  <a:pt x="1077329" y="887073"/>
                </a:lnTo>
                <a:lnTo>
                  <a:pt x="1064994" y="848973"/>
                </a:lnTo>
                <a:lnTo>
                  <a:pt x="1124787" y="848973"/>
                </a:lnTo>
                <a:lnTo>
                  <a:pt x="1134288" y="874373"/>
                </a:lnTo>
                <a:lnTo>
                  <a:pt x="1145220" y="912473"/>
                </a:lnTo>
                <a:lnTo>
                  <a:pt x="1152760" y="963273"/>
                </a:lnTo>
                <a:lnTo>
                  <a:pt x="1156836" y="1001373"/>
                </a:lnTo>
                <a:close/>
              </a:path>
              <a:path w="1781175" h="1776095">
                <a:moveTo>
                  <a:pt x="920119" y="1001373"/>
                </a:moveTo>
                <a:lnTo>
                  <a:pt x="860746" y="1001373"/>
                </a:lnTo>
                <a:lnTo>
                  <a:pt x="860746" y="887073"/>
                </a:lnTo>
                <a:lnTo>
                  <a:pt x="823873" y="874373"/>
                </a:lnTo>
                <a:lnTo>
                  <a:pt x="957062" y="874373"/>
                </a:lnTo>
                <a:lnTo>
                  <a:pt x="920119" y="887073"/>
                </a:lnTo>
                <a:lnTo>
                  <a:pt x="920119" y="1001373"/>
                </a:lnTo>
                <a:close/>
              </a:path>
              <a:path w="1781175" h="1776095">
                <a:moveTo>
                  <a:pt x="664848" y="1293473"/>
                </a:moveTo>
                <a:lnTo>
                  <a:pt x="564657" y="1293473"/>
                </a:lnTo>
                <a:lnTo>
                  <a:pt x="587844" y="1268073"/>
                </a:lnTo>
                <a:lnTo>
                  <a:pt x="611699" y="1255373"/>
                </a:lnTo>
                <a:lnTo>
                  <a:pt x="636191" y="1242673"/>
                </a:lnTo>
                <a:lnTo>
                  <a:pt x="661292" y="1229973"/>
                </a:lnTo>
                <a:lnTo>
                  <a:pt x="647014" y="1191873"/>
                </a:lnTo>
                <a:lnTo>
                  <a:pt x="636012" y="1153773"/>
                </a:lnTo>
                <a:lnTo>
                  <a:pt x="628373" y="1102973"/>
                </a:lnTo>
                <a:lnTo>
                  <a:pt x="624184" y="1064873"/>
                </a:lnTo>
                <a:lnTo>
                  <a:pt x="683711" y="1064873"/>
                </a:lnTo>
                <a:lnTo>
                  <a:pt x="687501" y="1102973"/>
                </a:lnTo>
                <a:lnTo>
                  <a:pt x="694205" y="1141073"/>
                </a:lnTo>
                <a:lnTo>
                  <a:pt x="703780" y="1179173"/>
                </a:lnTo>
                <a:lnTo>
                  <a:pt x="716180" y="1204573"/>
                </a:lnTo>
                <a:lnTo>
                  <a:pt x="1129399" y="1204573"/>
                </a:lnTo>
                <a:lnTo>
                  <a:pt x="1119882" y="1229973"/>
                </a:lnTo>
                <a:lnTo>
                  <a:pt x="1144981" y="1242673"/>
                </a:lnTo>
                <a:lnTo>
                  <a:pt x="800175" y="1242673"/>
                </a:lnTo>
                <a:lnTo>
                  <a:pt x="741228" y="1268073"/>
                </a:lnTo>
                <a:lnTo>
                  <a:pt x="749330" y="1280773"/>
                </a:lnTo>
                <a:lnTo>
                  <a:pt x="685721" y="1280773"/>
                </a:lnTo>
                <a:lnTo>
                  <a:pt x="664848" y="1293473"/>
                </a:lnTo>
                <a:close/>
              </a:path>
              <a:path w="1781175" h="1776095">
                <a:moveTo>
                  <a:pt x="920119" y="1179173"/>
                </a:moveTo>
                <a:lnTo>
                  <a:pt x="860746" y="1179173"/>
                </a:lnTo>
                <a:lnTo>
                  <a:pt x="860746" y="1064873"/>
                </a:lnTo>
                <a:lnTo>
                  <a:pt x="920119" y="1064873"/>
                </a:lnTo>
                <a:lnTo>
                  <a:pt x="920119" y="1179173"/>
                </a:lnTo>
                <a:close/>
              </a:path>
              <a:path w="1781175" h="1776095">
                <a:moveTo>
                  <a:pt x="1129399" y="1204573"/>
                </a:moveTo>
                <a:lnTo>
                  <a:pt x="1064994" y="1204573"/>
                </a:lnTo>
                <a:lnTo>
                  <a:pt x="1077394" y="1179173"/>
                </a:lnTo>
                <a:lnTo>
                  <a:pt x="1086968" y="1141073"/>
                </a:lnTo>
                <a:lnTo>
                  <a:pt x="1093672" y="1102973"/>
                </a:lnTo>
                <a:lnTo>
                  <a:pt x="1097463" y="1064873"/>
                </a:lnTo>
                <a:lnTo>
                  <a:pt x="1156836" y="1064873"/>
                </a:lnTo>
                <a:lnTo>
                  <a:pt x="1152736" y="1102973"/>
                </a:lnTo>
                <a:lnTo>
                  <a:pt x="1145143" y="1153773"/>
                </a:lnTo>
                <a:lnTo>
                  <a:pt x="1134158" y="1191873"/>
                </a:lnTo>
                <a:lnTo>
                  <a:pt x="1129399" y="1204573"/>
                </a:lnTo>
                <a:close/>
              </a:path>
              <a:path w="1781175" h="1776095">
                <a:moveTo>
                  <a:pt x="1284847" y="1293473"/>
                </a:moveTo>
                <a:lnTo>
                  <a:pt x="1216363" y="1293473"/>
                </a:lnTo>
                <a:lnTo>
                  <a:pt x="1244353" y="1255373"/>
                </a:lnTo>
                <a:lnTo>
                  <a:pt x="1267586" y="1204573"/>
                </a:lnTo>
                <a:lnTo>
                  <a:pt x="1285684" y="1166473"/>
                </a:lnTo>
                <a:lnTo>
                  <a:pt x="1298267" y="1115673"/>
                </a:lnTo>
                <a:lnTo>
                  <a:pt x="1304957" y="1064873"/>
                </a:lnTo>
                <a:lnTo>
                  <a:pt x="1363590" y="1064873"/>
                </a:lnTo>
                <a:lnTo>
                  <a:pt x="1355848" y="1128373"/>
                </a:lnTo>
                <a:lnTo>
                  <a:pt x="1344236" y="1166473"/>
                </a:lnTo>
                <a:lnTo>
                  <a:pt x="1328379" y="1217273"/>
                </a:lnTo>
                <a:lnTo>
                  <a:pt x="1308506" y="1255373"/>
                </a:lnTo>
                <a:lnTo>
                  <a:pt x="1284847" y="1293473"/>
                </a:lnTo>
                <a:close/>
              </a:path>
              <a:path w="1781175" h="1776095">
                <a:moveTo>
                  <a:pt x="341391" y="1776073"/>
                </a:moveTo>
                <a:lnTo>
                  <a:pt x="133742" y="1776073"/>
                </a:lnTo>
                <a:lnTo>
                  <a:pt x="91097" y="1763373"/>
                </a:lnTo>
                <a:lnTo>
                  <a:pt x="54336" y="1750673"/>
                </a:lnTo>
                <a:lnTo>
                  <a:pt x="25525" y="1712573"/>
                </a:lnTo>
                <a:lnTo>
                  <a:pt x="6725" y="1687173"/>
                </a:lnTo>
                <a:lnTo>
                  <a:pt x="0" y="1636373"/>
                </a:lnTo>
                <a:lnTo>
                  <a:pt x="0" y="1610973"/>
                </a:lnTo>
                <a:lnTo>
                  <a:pt x="5835" y="1547473"/>
                </a:lnTo>
                <a:lnTo>
                  <a:pt x="22492" y="1509373"/>
                </a:lnTo>
                <a:lnTo>
                  <a:pt x="48692" y="1458573"/>
                </a:lnTo>
                <a:lnTo>
                  <a:pt x="83161" y="1420473"/>
                </a:lnTo>
                <a:lnTo>
                  <a:pt x="124620" y="1395073"/>
                </a:lnTo>
                <a:lnTo>
                  <a:pt x="109670" y="1369673"/>
                </a:lnTo>
                <a:lnTo>
                  <a:pt x="98490" y="1356973"/>
                </a:lnTo>
                <a:lnTo>
                  <a:pt x="91484" y="1331573"/>
                </a:lnTo>
                <a:lnTo>
                  <a:pt x="89058" y="1293473"/>
                </a:lnTo>
                <a:lnTo>
                  <a:pt x="96613" y="1255373"/>
                </a:lnTo>
                <a:lnTo>
                  <a:pt x="117661" y="1217273"/>
                </a:lnTo>
                <a:lnTo>
                  <a:pt x="149774" y="1179173"/>
                </a:lnTo>
                <a:lnTo>
                  <a:pt x="190526" y="1153773"/>
                </a:lnTo>
                <a:lnTo>
                  <a:pt x="284453" y="1153773"/>
                </a:lnTo>
                <a:lnTo>
                  <a:pt x="325205" y="1179173"/>
                </a:lnTo>
                <a:lnTo>
                  <a:pt x="346614" y="1204573"/>
                </a:lnTo>
                <a:lnTo>
                  <a:pt x="237489" y="1204573"/>
                </a:lnTo>
                <a:lnTo>
                  <a:pt x="203027" y="1217273"/>
                </a:lnTo>
                <a:lnTo>
                  <a:pt x="174696" y="1229973"/>
                </a:lnTo>
                <a:lnTo>
                  <a:pt x="155497" y="1268073"/>
                </a:lnTo>
                <a:lnTo>
                  <a:pt x="148431" y="1293473"/>
                </a:lnTo>
                <a:lnTo>
                  <a:pt x="155475" y="1331573"/>
                </a:lnTo>
                <a:lnTo>
                  <a:pt x="174638" y="1356973"/>
                </a:lnTo>
                <a:lnTo>
                  <a:pt x="202962" y="1382373"/>
                </a:lnTo>
                <a:lnTo>
                  <a:pt x="357834" y="1382373"/>
                </a:lnTo>
                <a:lnTo>
                  <a:pt x="350359" y="1395073"/>
                </a:lnTo>
                <a:lnTo>
                  <a:pt x="391980" y="1420473"/>
                </a:lnTo>
                <a:lnTo>
                  <a:pt x="403464" y="1433173"/>
                </a:lnTo>
                <a:lnTo>
                  <a:pt x="179818" y="1433173"/>
                </a:lnTo>
                <a:lnTo>
                  <a:pt x="140574" y="1458573"/>
                </a:lnTo>
                <a:lnTo>
                  <a:pt x="107364" y="1483973"/>
                </a:lnTo>
                <a:lnTo>
                  <a:pt x="81731" y="1522073"/>
                </a:lnTo>
                <a:lnTo>
                  <a:pt x="65219" y="1560173"/>
                </a:lnTo>
                <a:lnTo>
                  <a:pt x="59372" y="1610973"/>
                </a:lnTo>
                <a:lnTo>
                  <a:pt x="59372" y="1636373"/>
                </a:lnTo>
                <a:lnTo>
                  <a:pt x="65209" y="1674473"/>
                </a:lnTo>
                <a:lnTo>
                  <a:pt x="81134" y="1687173"/>
                </a:lnTo>
                <a:lnTo>
                  <a:pt x="104771" y="1712573"/>
                </a:lnTo>
                <a:lnTo>
                  <a:pt x="449052" y="1712573"/>
                </a:lnTo>
                <a:lnTo>
                  <a:pt x="420154" y="1750673"/>
                </a:lnTo>
                <a:lnTo>
                  <a:pt x="383530" y="1763373"/>
                </a:lnTo>
                <a:lnTo>
                  <a:pt x="341391" y="1776073"/>
                </a:lnTo>
                <a:close/>
              </a:path>
              <a:path w="1781175" h="1776095">
                <a:moveTo>
                  <a:pt x="1647586" y="1776073"/>
                </a:moveTo>
                <a:lnTo>
                  <a:pt x="1439783" y="1776073"/>
                </a:lnTo>
                <a:lnTo>
                  <a:pt x="1397256" y="1763373"/>
                </a:lnTo>
                <a:lnTo>
                  <a:pt x="1360510" y="1750673"/>
                </a:lnTo>
                <a:lnTo>
                  <a:pt x="1331654" y="1712573"/>
                </a:lnTo>
                <a:lnTo>
                  <a:pt x="1312795" y="1687173"/>
                </a:lnTo>
                <a:lnTo>
                  <a:pt x="1306040" y="1636373"/>
                </a:lnTo>
                <a:lnTo>
                  <a:pt x="1306040" y="1610973"/>
                </a:lnTo>
                <a:lnTo>
                  <a:pt x="1311602" y="1547473"/>
                </a:lnTo>
                <a:lnTo>
                  <a:pt x="1327533" y="1509373"/>
                </a:lnTo>
                <a:lnTo>
                  <a:pt x="1352695" y="1458573"/>
                </a:lnTo>
                <a:lnTo>
                  <a:pt x="1385955" y="1420473"/>
                </a:lnTo>
                <a:lnTo>
                  <a:pt x="1426176" y="1395073"/>
                </a:lnTo>
                <a:lnTo>
                  <a:pt x="1413061" y="1382373"/>
                </a:lnTo>
                <a:lnTo>
                  <a:pt x="1403351" y="1356973"/>
                </a:lnTo>
                <a:lnTo>
                  <a:pt x="1397324" y="1331573"/>
                </a:lnTo>
                <a:lnTo>
                  <a:pt x="1395253" y="1306173"/>
                </a:lnTo>
                <a:lnTo>
                  <a:pt x="1402779" y="1255373"/>
                </a:lnTo>
                <a:lnTo>
                  <a:pt x="1423767" y="1217273"/>
                </a:lnTo>
                <a:lnTo>
                  <a:pt x="1455835" y="1191873"/>
                </a:lnTo>
                <a:lnTo>
                  <a:pt x="1496602" y="1166473"/>
                </a:lnTo>
                <a:lnTo>
                  <a:pt x="1543684" y="1153773"/>
                </a:lnTo>
                <a:lnTo>
                  <a:pt x="1590723" y="1166473"/>
                </a:lnTo>
                <a:lnTo>
                  <a:pt x="1631521" y="1191873"/>
                </a:lnTo>
                <a:lnTo>
                  <a:pt x="1663658" y="1217273"/>
                </a:lnTo>
                <a:lnTo>
                  <a:pt x="1543684" y="1217273"/>
                </a:lnTo>
                <a:lnTo>
                  <a:pt x="1509222" y="1229973"/>
                </a:lnTo>
                <a:lnTo>
                  <a:pt x="1480891" y="1242673"/>
                </a:lnTo>
                <a:lnTo>
                  <a:pt x="1461692" y="1268073"/>
                </a:lnTo>
                <a:lnTo>
                  <a:pt x="1454626" y="1306173"/>
                </a:lnTo>
                <a:lnTo>
                  <a:pt x="1461692" y="1344273"/>
                </a:lnTo>
                <a:lnTo>
                  <a:pt x="1480891" y="1369673"/>
                </a:lnTo>
                <a:lnTo>
                  <a:pt x="1509222" y="1395073"/>
                </a:lnTo>
                <a:lnTo>
                  <a:pt x="1661192" y="1395073"/>
                </a:lnTo>
                <a:lnTo>
                  <a:pt x="1701398" y="1420473"/>
                </a:lnTo>
                <a:lnTo>
                  <a:pt x="1712471" y="1433173"/>
                </a:lnTo>
                <a:lnTo>
                  <a:pt x="1475963" y="1433173"/>
                </a:lnTo>
                <a:lnTo>
                  <a:pt x="1432141" y="1471273"/>
                </a:lnTo>
                <a:lnTo>
                  <a:pt x="1397089" y="1509373"/>
                </a:lnTo>
                <a:lnTo>
                  <a:pt x="1373836" y="1547473"/>
                </a:lnTo>
                <a:lnTo>
                  <a:pt x="1365412" y="1610973"/>
                </a:lnTo>
                <a:lnTo>
                  <a:pt x="1365412" y="1636373"/>
                </a:lnTo>
                <a:lnTo>
                  <a:pt x="1371314" y="1674473"/>
                </a:lnTo>
                <a:lnTo>
                  <a:pt x="1387348" y="1687173"/>
                </a:lnTo>
                <a:lnTo>
                  <a:pt x="1411007" y="1712573"/>
                </a:lnTo>
                <a:lnTo>
                  <a:pt x="1755704" y="1712573"/>
                </a:lnTo>
                <a:lnTo>
                  <a:pt x="1726938" y="1750673"/>
                </a:lnTo>
                <a:lnTo>
                  <a:pt x="1690216" y="1763373"/>
                </a:lnTo>
                <a:lnTo>
                  <a:pt x="1647586" y="1776073"/>
                </a:lnTo>
                <a:close/>
              </a:path>
              <a:path w="1781175" h="1776095">
                <a:moveTo>
                  <a:pt x="1029659" y="1204573"/>
                </a:moveTo>
                <a:lnTo>
                  <a:pt x="751466" y="1204573"/>
                </a:lnTo>
                <a:lnTo>
                  <a:pt x="823894" y="1179173"/>
                </a:lnTo>
                <a:lnTo>
                  <a:pt x="957019" y="1179173"/>
                </a:lnTo>
                <a:lnTo>
                  <a:pt x="1029659" y="1204573"/>
                </a:lnTo>
                <a:close/>
              </a:path>
              <a:path w="1781175" h="1776095">
                <a:moveTo>
                  <a:pt x="357834" y="1382373"/>
                </a:moveTo>
                <a:lnTo>
                  <a:pt x="272082" y="1382373"/>
                </a:lnTo>
                <a:lnTo>
                  <a:pt x="300399" y="1356973"/>
                </a:lnTo>
                <a:lnTo>
                  <a:pt x="319525" y="1331573"/>
                </a:lnTo>
                <a:lnTo>
                  <a:pt x="326548" y="1293473"/>
                </a:lnTo>
                <a:lnTo>
                  <a:pt x="300283" y="1229973"/>
                </a:lnTo>
                <a:lnTo>
                  <a:pt x="237489" y="1204573"/>
                </a:lnTo>
                <a:lnTo>
                  <a:pt x="346614" y="1204573"/>
                </a:lnTo>
                <a:lnTo>
                  <a:pt x="357318" y="1217273"/>
                </a:lnTo>
                <a:lnTo>
                  <a:pt x="378366" y="1255373"/>
                </a:lnTo>
                <a:lnTo>
                  <a:pt x="385921" y="1293473"/>
                </a:lnTo>
                <a:lnTo>
                  <a:pt x="383495" y="1331573"/>
                </a:lnTo>
                <a:lnTo>
                  <a:pt x="376489" y="1356973"/>
                </a:lnTo>
                <a:lnTo>
                  <a:pt x="365308" y="1369673"/>
                </a:lnTo>
                <a:lnTo>
                  <a:pt x="357834" y="1382373"/>
                </a:lnTo>
                <a:close/>
              </a:path>
              <a:path w="1781175" h="1776095">
                <a:moveTo>
                  <a:pt x="1661192" y="1395073"/>
                </a:moveTo>
                <a:lnTo>
                  <a:pt x="1578171" y="1395073"/>
                </a:lnTo>
                <a:lnTo>
                  <a:pt x="1606555" y="1369673"/>
                </a:lnTo>
                <a:lnTo>
                  <a:pt x="1625807" y="1344273"/>
                </a:lnTo>
                <a:lnTo>
                  <a:pt x="1632898" y="1306173"/>
                </a:lnTo>
                <a:lnTo>
                  <a:pt x="1625807" y="1268073"/>
                </a:lnTo>
                <a:lnTo>
                  <a:pt x="1606555" y="1242673"/>
                </a:lnTo>
                <a:lnTo>
                  <a:pt x="1578171" y="1229973"/>
                </a:lnTo>
                <a:lnTo>
                  <a:pt x="1543684" y="1217273"/>
                </a:lnTo>
                <a:lnTo>
                  <a:pt x="1663658" y="1217273"/>
                </a:lnTo>
                <a:lnTo>
                  <a:pt x="1684714" y="1255373"/>
                </a:lnTo>
                <a:lnTo>
                  <a:pt x="1692270" y="1306173"/>
                </a:lnTo>
                <a:lnTo>
                  <a:pt x="1690197" y="1331573"/>
                </a:lnTo>
                <a:lnTo>
                  <a:pt x="1684153" y="1356973"/>
                </a:lnTo>
                <a:lnTo>
                  <a:pt x="1674398" y="1382373"/>
                </a:lnTo>
                <a:lnTo>
                  <a:pt x="1661192" y="1395073"/>
                </a:lnTo>
                <a:close/>
              </a:path>
              <a:path w="1781175" h="1776095">
                <a:moveTo>
                  <a:pt x="920428" y="1407773"/>
                </a:moveTo>
                <a:lnTo>
                  <a:pt x="860746" y="1407773"/>
                </a:lnTo>
                <a:lnTo>
                  <a:pt x="860746" y="1242673"/>
                </a:lnTo>
                <a:lnTo>
                  <a:pt x="920119" y="1242673"/>
                </a:lnTo>
                <a:lnTo>
                  <a:pt x="920428" y="1407773"/>
                </a:lnTo>
                <a:close/>
              </a:path>
              <a:path w="1781175" h="1776095">
                <a:moveTo>
                  <a:pt x="1012482" y="1407773"/>
                </a:moveTo>
                <a:lnTo>
                  <a:pt x="920428" y="1407773"/>
                </a:lnTo>
                <a:lnTo>
                  <a:pt x="955646" y="1382373"/>
                </a:lnTo>
                <a:lnTo>
                  <a:pt x="987415" y="1344273"/>
                </a:lnTo>
                <a:lnTo>
                  <a:pt x="1015531" y="1306173"/>
                </a:lnTo>
                <a:lnTo>
                  <a:pt x="1039791" y="1268073"/>
                </a:lnTo>
                <a:lnTo>
                  <a:pt x="980767" y="1242673"/>
                </a:lnTo>
                <a:lnTo>
                  <a:pt x="1144981" y="1242673"/>
                </a:lnTo>
                <a:lnTo>
                  <a:pt x="1169456" y="1255373"/>
                </a:lnTo>
                <a:lnTo>
                  <a:pt x="1193264" y="1268073"/>
                </a:lnTo>
                <a:lnTo>
                  <a:pt x="1204814" y="1280773"/>
                </a:lnTo>
                <a:lnTo>
                  <a:pt x="1095453" y="1280773"/>
                </a:lnTo>
                <a:lnTo>
                  <a:pt x="1071352" y="1331573"/>
                </a:lnTo>
                <a:lnTo>
                  <a:pt x="1043657" y="1369673"/>
                </a:lnTo>
                <a:lnTo>
                  <a:pt x="1012482" y="1407773"/>
                </a:lnTo>
                <a:close/>
              </a:path>
              <a:path w="1781175" h="1776095">
                <a:moveTo>
                  <a:pt x="977945" y="1433173"/>
                </a:moveTo>
                <a:lnTo>
                  <a:pt x="802920" y="1433173"/>
                </a:lnTo>
                <a:lnTo>
                  <a:pt x="768561" y="1407773"/>
                </a:lnTo>
                <a:lnTo>
                  <a:pt x="737479" y="1369673"/>
                </a:lnTo>
                <a:lnTo>
                  <a:pt x="709817" y="1331573"/>
                </a:lnTo>
                <a:lnTo>
                  <a:pt x="685721" y="1280773"/>
                </a:lnTo>
                <a:lnTo>
                  <a:pt x="749330" y="1280773"/>
                </a:lnTo>
                <a:lnTo>
                  <a:pt x="765534" y="1306173"/>
                </a:lnTo>
                <a:lnTo>
                  <a:pt x="793739" y="1344273"/>
                </a:lnTo>
                <a:lnTo>
                  <a:pt x="825569" y="1382373"/>
                </a:lnTo>
                <a:lnTo>
                  <a:pt x="860746" y="1407773"/>
                </a:lnTo>
                <a:lnTo>
                  <a:pt x="1012482" y="1407773"/>
                </a:lnTo>
                <a:lnTo>
                  <a:pt x="977945" y="1433173"/>
                </a:lnTo>
                <a:close/>
              </a:path>
              <a:path w="1781175" h="1776095">
                <a:moveTo>
                  <a:pt x="1137374" y="1433173"/>
                </a:moveTo>
                <a:lnTo>
                  <a:pt x="977945" y="1433173"/>
                </a:lnTo>
                <a:lnTo>
                  <a:pt x="1022592" y="1420473"/>
                </a:lnTo>
                <a:lnTo>
                  <a:pt x="1065161" y="1407773"/>
                </a:lnTo>
                <a:lnTo>
                  <a:pt x="1105243" y="1382373"/>
                </a:lnTo>
                <a:lnTo>
                  <a:pt x="1142431" y="1356973"/>
                </a:lnTo>
                <a:lnTo>
                  <a:pt x="1176317" y="1331573"/>
                </a:lnTo>
                <a:lnTo>
                  <a:pt x="1156811" y="1318873"/>
                </a:lnTo>
                <a:lnTo>
                  <a:pt x="1136813" y="1306173"/>
                </a:lnTo>
                <a:lnTo>
                  <a:pt x="1116350" y="1293473"/>
                </a:lnTo>
                <a:lnTo>
                  <a:pt x="1095453" y="1280773"/>
                </a:lnTo>
                <a:lnTo>
                  <a:pt x="1204814" y="1280773"/>
                </a:lnTo>
                <a:lnTo>
                  <a:pt x="1216363" y="1293473"/>
                </a:lnTo>
                <a:lnTo>
                  <a:pt x="1284847" y="1293473"/>
                </a:lnTo>
                <a:lnTo>
                  <a:pt x="1257631" y="1331573"/>
                </a:lnTo>
                <a:lnTo>
                  <a:pt x="1227089" y="1369673"/>
                </a:lnTo>
                <a:lnTo>
                  <a:pt x="1193450" y="1395073"/>
                </a:lnTo>
                <a:lnTo>
                  <a:pt x="1156945" y="1420473"/>
                </a:lnTo>
                <a:lnTo>
                  <a:pt x="1137374" y="1433173"/>
                </a:lnTo>
                <a:close/>
              </a:path>
              <a:path w="1781175" h="1776095">
                <a:moveTo>
                  <a:pt x="281606" y="1445873"/>
                </a:moveTo>
                <a:lnTo>
                  <a:pt x="193395" y="1445873"/>
                </a:lnTo>
                <a:lnTo>
                  <a:pt x="179818" y="1433173"/>
                </a:lnTo>
                <a:lnTo>
                  <a:pt x="295161" y="1433173"/>
                </a:lnTo>
                <a:lnTo>
                  <a:pt x="281606" y="1445873"/>
                </a:lnTo>
                <a:close/>
              </a:path>
              <a:path w="1781175" h="1776095">
                <a:moveTo>
                  <a:pt x="449052" y="1712573"/>
                </a:moveTo>
                <a:lnTo>
                  <a:pt x="370510" y="1712573"/>
                </a:lnTo>
                <a:lnTo>
                  <a:pt x="394019" y="1687173"/>
                </a:lnTo>
                <a:lnTo>
                  <a:pt x="409729" y="1674473"/>
                </a:lnTo>
                <a:lnTo>
                  <a:pt x="415452" y="1636373"/>
                </a:lnTo>
                <a:lnTo>
                  <a:pt x="415452" y="1610973"/>
                </a:lnTo>
                <a:lnTo>
                  <a:pt x="409592" y="1560173"/>
                </a:lnTo>
                <a:lnTo>
                  <a:pt x="393059" y="1522073"/>
                </a:lnTo>
                <a:lnTo>
                  <a:pt x="367427" y="1483973"/>
                </a:lnTo>
                <a:lnTo>
                  <a:pt x="334270" y="1458573"/>
                </a:lnTo>
                <a:lnTo>
                  <a:pt x="295161" y="1433173"/>
                </a:lnTo>
                <a:lnTo>
                  <a:pt x="403464" y="1433173"/>
                </a:lnTo>
                <a:lnTo>
                  <a:pt x="426433" y="1458573"/>
                </a:lnTo>
                <a:lnTo>
                  <a:pt x="452521" y="1509373"/>
                </a:lnTo>
                <a:lnTo>
                  <a:pt x="469050" y="1547473"/>
                </a:lnTo>
                <a:lnTo>
                  <a:pt x="474825" y="1610973"/>
                </a:lnTo>
                <a:lnTo>
                  <a:pt x="474825" y="1636373"/>
                </a:lnTo>
                <a:lnTo>
                  <a:pt x="468013" y="1687173"/>
                </a:lnTo>
                <a:lnTo>
                  <a:pt x="449052" y="1712573"/>
                </a:lnTo>
                <a:close/>
              </a:path>
              <a:path w="1781175" h="1776095">
                <a:moveTo>
                  <a:pt x="1595715" y="1445873"/>
                </a:moveTo>
                <a:lnTo>
                  <a:pt x="1491654" y="1445873"/>
                </a:lnTo>
                <a:lnTo>
                  <a:pt x="1475963" y="1433173"/>
                </a:lnTo>
                <a:lnTo>
                  <a:pt x="1611406" y="1433173"/>
                </a:lnTo>
                <a:lnTo>
                  <a:pt x="1595715" y="1445873"/>
                </a:lnTo>
                <a:close/>
              </a:path>
              <a:path w="1781175" h="1776095">
                <a:moveTo>
                  <a:pt x="1755704" y="1712573"/>
                </a:moveTo>
                <a:lnTo>
                  <a:pt x="1676468" y="1712573"/>
                </a:lnTo>
                <a:lnTo>
                  <a:pt x="1700059" y="1687173"/>
                </a:lnTo>
                <a:lnTo>
                  <a:pt x="1715968" y="1674473"/>
                </a:lnTo>
                <a:lnTo>
                  <a:pt x="1721802" y="1636373"/>
                </a:lnTo>
                <a:lnTo>
                  <a:pt x="1721802" y="1610973"/>
                </a:lnTo>
                <a:lnTo>
                  <a:pt x="1713554" y="1547473"/>
                </a:lnTo>
                <a:lnTo>
                  <a:pt x="1690608" y="1509373"/>
                </a:lnTo>
                <a:lnTo>
                  <a:pt x="1655660" y="1471273"/>
                </a:lnTo>
                <a:lnTo>
                  <a:pt x="1611406" y="1433173"/>
                </a:lnTo>
                <a:lnTo>
                  <a:pt x="1712471" y="1433173"/>
                </a:lnTo>
                <a:lnTo>
                  <a:pt x="1734619" y="1458573"/>
                </a:lnTo>
                <a:lnTo>
                  <a:pt x="1759736" y="1509373"/>
                </a:lnTo>
                <a:lnTo>
                  <a:pt x="1775628" y="1547473"/>
                </a:lnTo>
                <a:lnTo>
                  <a:pt x="1781174" y="1610973"/>
                </a:lnTo>
                <a:lnTo>
                  <a:pt x="1781174" y="1636373"/>
                </a:lnTo>
                <a:lnTo>
                  <a:pt x="1774465" y="1687173"/>
                </a:lnTo>
                <a:lnTo>
                  <a:pt x="1755704" y="1712573"/>
                </a:lnTo>
                <a:close/>
              </a:path>
              <a:path w="1781175" h="1776095">
                <a:moveTo>
                  <a:pt x="1561550" y="1458573"/>
                </a:moveTo>
                <a:lnTo>
                  <a:pt x="1525819" y="1458573"/>
                </a:lnTo>
                <a:lnTo>
                  <a:pt x="1508374" y="1445873"/>
                </a:lnTo>
                <a:lnTo>
                  <a:pt x="1578995" y="1445873"/>
                </a:lnTo>
                <a:lnTo>
                  <a:pt x="1561550" y="1458573"/>
                </a:lnTo>
                <a:close/>
              </a:path>
              <a:path w="1781175" h="1776095">
                <a:moveTo>
                  <a:pt x="1034290" y="1763373"/>
                </a:moveTo>
                <a:lnTo>
                  <a:pt x="746642" y="1763373"/>
                </a:lnTo>
                <a:lnTo>
                  <a:pt x="652839" y="1737973"/>
                </a:lnTo>
                <a:lnTo>
                  <a:pt x="607021" y="1712573"/>
                </a:lnTo>
                <a:lnTo>
                  <a:pt x="591915" y="1699873"/>
                </a:lnTo>
                <a:lnTo>
                  <a:pt x="589028" y="1687173"/>
                </a:lnTo>
                <a:lnTo>
                  <a:pt x="597302" y="1674473"/>
                </a:lnTo>
                <a:lnTo>
                  <a:pt x="615680" y="1661773"/>
                </a:lnTo>
                <a:lnTo>
                  <a:pt x="629595" y="1661773"/>
                </a:lnTo>
                <a:lnTo>
                  <a:pt x="818063" y="1712573"/>
                </a:lnTo>
                <a:lnTo>
                  <a:pt x="1173998" y="1712573"/>
                </a:lnTo>
                <a:lnTo>
                  <a:pt x="1128144" y="1737973"/>
                </a:lnTo>
                <a:lnTo>
                  <a:pt x="1034290" y="1763373"/>
                </a:lnTo>
                <a:close/>
              </a:path>
              <a:path w="1781175" h="1776095">
                <a:moveTo>
                  <a:pt x="1173998" y="1712573"/>
                </a:moveTo>
                <a:lnTo>
                  <a:pt x="962956" y="1712573"/>
                </a:lnTo>
                <a:lnTo>
                  <a:pt x="1151424" y="1661773"/>
                </a:lnTo>
                <a:lnTo>
                  <a:pt x="1183152" y="1661773"/>
                </a:lnTo>
                <a:lnTo>
                  <a:pt x="1191914" y="1687173"/>
                </a:lnTo>
                <a:lnTo>
                  <a:pt x="1189399" y="1699873"/>
                </a:lnTo>
                <a:lnTo>
                  <a:pt x="1173998" y="1712573"/>
                </a:lnTo>
                <a:close/>
              </a:path>
              <a:path w="1781175" h="1776095">
                <a:moveTo>
                  <a:pt x="938600" y="1776073"/>
                </a:moveTo>
                <a:lnTo>
                  <a:pt x="842306" y="1776073"/>
                </a:lnTo>
                <a:lnTo>
                  <a:pt x="794319" y="1763373"/>
                </a:lnTo>
                <a:lnTo>
                  <a:pt x="986598" y="1763373"/>
                </a:lnTo>
                <a:lnTo>
                  <a:pt x="938600" y="177607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24218" y="931378"/>
            <a:ext cx="981056" cy="99053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67380" y="994441"/>
            <a:ext cx="719772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540">
                <a:solidFill>
                  <a:srgbClr val="000000"/>
                </a:solidFill>
              </a:rPr>
              <a:t>NETWORK</a:t>
            </a:r>
            <a:r>
              <a:rPr dirty="0" sz="5200" spc="-490">
                <a:solidFill>
                  <a:srgbClr val="000000"/>
                </a:solidFill>
              </a:rPr>
              <a:t> </a:t>
            </a:r>
            <a:r>
              <a:rPr dirty="0" sz="5200" spc="-440">
                <a:solidFill>
                  <a:srgbClr val="000000"/>
                </a:solidFill>
              </a:rPr>
              <a:t>OVERHEAD</a:t>
            </a:r>
            <a:endParaRPr sz="5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33608" y="25"/>
              <a:ext cx="2454388" cy="552306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8036255"/>
              <a:ext cx="6965950" cy="2250440"/>
            </a:xfrm>
            <a:custGeom>
              <a:avLst/>
              <a:gdLst/>
              <a:ahLst/>
              <a:cxnLst/>
              <a:rect l="l" t="t" r="r" b="b"/>
              <a:pathLst>
                <a:path w="6965950" h="2250440">
                  <a:moveTo>
                    <a:pt x="6965569" y="1781810"/>
                  </a:moveTo>
                  <a:lnTo>
                    <a:pt x="434594" y="1781810"/>
                  </a:lnTo>
                  <a:lnTo>
                    <a:pt x="434594" y="0"/>
                  </a:lnTo>
                  <a:lnTo>
                    <a:pt x="0" y="0"/>
                  </a:lnTo>
                  <a:lnTo>
                    <a:pt x="0" y="1781810"/>
                  </a:lnTo>
                  <a:lnTo>
                    <a:pt x="0" y="2250440"/>
                  </a:lnTo>
                  <a:lnTo>
                    <a:pt x="6965569" y="2250440"/>
                  </a:lnTo>
                  <a:lnTo>
                    <a:pt x="6965569" y="17818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58984" y="480933"/>
              <a:ext cx="4952999" cy="49529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59706" y="1935002"/>
            <a:ext cx="5628640" cy="2272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66090">
              <a:lnSpc>
                <a:spcPct val="117000"/>
              </a:lnSpc>
              <a:spcBef>
                <a:spcPts val="95"/>
              </a:spcBef>
            </a:pPr>
            <a:r>
              <a:rPr dirty="0" sz="6300" spc="-455">
                <a:solidFill>
                  <a:srgbClr val="231F20"/>
                </a:solidFill>
                <a:latin typeface="Arial Black"/>
                <a:cs typeface="Arial Black"/>
              </a:rPr>
              <a:t>UNDER</a:t>
            </a:r>
            <a:r>
              <a:rPr dirty="0" sz="6300" spc="-61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dirty="0" sz="6300" spc="-635">
                <a:solidFill>
                  <a:srgbClr val="231F20"/>
                </a:solidFill>
                <a:latin typeface="Arial Black"/>
                <a:cs typeface="Arial Black"/>
              </a:rPr>
              <a:t>THE </a:t>
            </a:r>
            <a:r>
              <a:rPr dirty="0" sz="6300" spc="-450">
                <a:solidFill>
                  <a:srgbClr val="231F20"/>
                </a:solidFill>
                <a:latin typeface="Arial Black"/>
                <a:cs typeface="Arial Black"/>
              </a:rPr>
              <a:t>GUIDANCE</a:t>
            </a:r>
            <a:r>
              <a:rPr dirty="0" sz="6300" spc="-61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dirty="0" sz="6300" spc="-509">
                <a:solidFill>
                  <a:srgbClr val="231F20"/>
                </a:solidFill>
                <a:latin typeface="Arial Black"/>
                <a:cs typeface="Arial Black"/>
              </a:rPr>
              <a:t>OF</a:t>
            </a:r>
            <a:endParaRPr sz="630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156210">
              <a:lnSpc>
                <a:spcPct val="116599"/>
              </a:lnSpc>
              <a:spcBef>
                <a:spcPts val="100"/>
              </a:spcBef>
            </a:pPr>
            <a:r>
              <a:rPr dirty="0" sz="5200" spc="-315">
                <a:solidFill>
                  <a:srgbClr val="231F20"/>
                </a:solidFill>
                <a:latin typeface="Arial Black"/>
                <a:cs typeface="Arial Black"/>
              </a:rPr>
              <a:t>Dr.Animesh</a:t>
            </a:r>
            <a:r>
              <a:rPr dirty="0" sz="5200" spc="-49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dirty="0" sz="5200" spc="-290">
                <a:solidFill>
                  <a:srgbClr val="231F20"/>
                </a:solidFill>
                <a:latin typeface="Arial Black"/>
                <a:cs typeface="Arial Black"/>
              </a:rPr>
              <a:t>Chaturvedi, </a:t>
            </a:r>
            <a:r>
              <a:rPr dirty="0" sz="5200" spc="-430">
                <a:solidFill>
                  <a:srgbClr val="231F20"/>
                </a:solidFill>
                <a:latin typeface="Arial Black"/>
                <a:cs typeface="Arial Black"/>
              </a:rPr>
              <a:t>Associate</a:t>
            </a:r>
            <a:r>
              <a:rPr dirty="0" sz="5200" spc="-484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dirty="0" sz="5200" spc="-310">
                <a:solidFill>
                  <a:srgbClr val="231F20"/>
                </a:solidFill>
                <a:latin typeface="Arial Black"/>
                <a:cs typeface="Arial Black"/>
              </a:rPr>
              <a:t>Professor</a:t>
            </a:r>
            <a:r>
              <a:rPr dirty="0" sz="5200" spc="-48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dirty="0" sz="5200" spc="-245">
                <a:solidFill>
                  <a:srgbClr val="231F20"/>
                </a:solidFill>
                <a:latin typeface="Arial Black"/>
                <a:cs typeface="Arial Black"/>
              </a:rPr>
              <a:t>Dept.</a:t>
            </a:r>
            <a:r>
              <a:rPr dirty="0" sz="5200" spc="-484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dirty="0" sz="5200" spc="-25">
                <a:solidFill>
                  <a:srgbClr val="231F20"/>
                </a:solidFill>
                <a:latin typeface="Arial Black"/>
                <a:cs typeface="Arial Black"/>
              </a:rPr>
              <a:t>of </a:t>
            </a:r>
            <a:r>
              <a:rPr dirty="0" sz="5200" spc="-370">
                <a:solidFill>
                  <a:srgbClr val="231F20"/>
                </a:solidFill>
                <a:latin typeface="Arial Black"/>
                <a:cs typeface="Arial Black"/>
              </a:rPr>
              <a:t>DSAI</a:t>
            </a:r>
            <a:r>
              <a:rPr dirty="0" sz="5200" spc="-505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dirty="0" sz="5200" spc="-300">
                <a:solidFill>
                  <a:srgbClr val="231F20"/>
                </a:solidFill>
                <a:latin typeface="Arial Black"/>
                <a:cs typeface="Arial Black"/>
              </a:rPr>
              <a:t>,</a:t>
            </a:r>
            <a:r>
              <a:rPr dirty="0" sz="5200" spc="-50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dirty="0" sz="5200" spc="-415">
                <a:solidFill>
                  <a:srgbClr val="231F20"/>
                </a:solidFill>
                <a:latin typeface="Arial Black"/>
                <a:cs typeface="Arial Black"/>
              </a:rPr>
              <a:t>IIIT</a:t>
            </a:r>
            <a:r>
              <a:rPr dirty="0" sz="5200" spc="-50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dirty="0" sz="5200" spc="-365">
                <a:solidFill>
                  <a:srgbClr val="231F20"/>
                </a:solidFill>
                <a:latin typeface="Arial Black"/>
                <a:cs typeface="Arial Black"/>
              </a:rPr>
              <a:t>Dharwad.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8698" y="2209761"/>
            <a:ext cx="10306049" cy="58673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" y="5581393"/>
            <a:ext cx="4023582" cy="47133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12396" rIns="0" bIns="0" rtlCol="0" vert="horz">
            <a:spAutoFit/>
          </a:bodyPr>
          <a:lstStyle/>
          <a:p>
            <a:pPr marL="5290820">
              <a:lnSpc>
                <a:spcPct val="100000"/>
              </a:lnSpc>
              <a:spcBef>
                <a:spcPts val="130"/>
              </a:spcBef>
            </a:pPr>
            <a:r>
              <a:rPr dirty="0" sz="9950" spc="-240" b="1">
                <a:solidFill>
                  <a:srgbClr val="231F20"/>
                </a:solidFill>
                <a:latin typeface="Trebuchet MS"/>
                <a:cs typeface="Trebuchet MS"/>
              </a:rPr>
              <a:t>CONTEN</a:t>
            </a:r>
            <a:r>
              <a:rPr dirty="0" sz="9950" spc="-1215" b="1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endParaRPr sz="99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39030" y="-10271"/>
            <a:ext cx="2555840" cy="199277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019320" y="2901696"/>
            <a:ext cx="1400810" cy="460629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354965" rIns="0" bIns="0" rtlCol="0" vert="horz">
            <a:spAutoFit/>
          </a:bodyPr>
          <a:lstStyle/>
          <a:p>
            <a:pPr marL="425450">
              <a:lnSpc>
                <a:spcPct val="100000"/>
              </a:lnSpc>
              <a:spcBef>
                <a:spcPts val="2795"/>
              </a:spcBef>
            </a:pPr>
            <a:r>
              <a:rPr dirty="0" sz="4250" spc="-525" b="1">
                <a:solidFill>
                  <a:srgbClr val="363636"/>
                </a:solidFill>
                <a:latin typeface="Trebuchet MS"/>
                <a:cs typeface="Trebuchet MS"/>
              </a:rPr>
              <a:t>01</a:t>
            </a:r>
            <a:endParaRPr sz="4250">
              <a:latin typeface="Trebuchet MS"/>
              <a:cs typeface="Trebuchet MS"/>
            </a:endParaRPr>
          </a:p>
          <a:p>
            <a:pPr marL="391795">
              <a:lnSpc>
                <a:spcPct val="100000"/>
              </a:lnSpc>
              <a:spcBef>
                <a:spcPts val="1175"/>
              </a:spcBef>
            </a:pPr>
            <a:r>
              <a:rPr dirty="0" sz="4250" spc="-25" b="1">
                <a:solidFill>
                  <a:srgbClr val="363636"/>
                </a:solidFill>
                <a:latin typeface="Trebuchet MS"/>
                <a:cs typeface="Trebuchet MS"/>
              </a:rPr>
              <a:t>02</a:t>
            </a:r>
            <a:endParaRPr sz="4250">
              <a:latin typeface="Trebuchet MS"/>
              <a:cs typeface="Trebuchet MS"/>
            </a:endParaRPr>
          </a:p>
          <a:p>
            <a:pPr marL="391795">
              <a:lnSpc>
                <a:spcPct val="100000"/>
              </a:lnSpc>
              <a:spcBef>
                <a:spcPts val="1839"/>
              </a:spcBef>
            </a:pPr>
            <a:r>
              <a:rPr dirty="0" sz="4250" spc="-25" b="1">
                <a:solidFill>
                  <a:srgbClr val="363636"/>
                </a:solidFill>
                <a:latin typeface="Trebuchet MS"/>
                <a:cs typeface="Trebuchet MS"/>
              </a:rPr>
              <a:t>03</a:t>
            </a:r>
            <a:endParaRPr sz="4250">
              <a:latin typeface="Trebuchet MS"/>
              <a:cs typeface="Trebuchet MS"/>
            </a:endParaRPr>
          </a:p>
          <a:p>
            <a:pPr marL="389255">
              <a:lnSpc>
                <a:spcPct val="100000"/>
              </a:lnSpc>
              <a:spcBef>
                <a:spcPts val="1175"/>
              </a:spcBef>
            </a:pPr>
            <a:r>
              <a:rPr dirty="0" sz="4250" spc="-25" b="1">
                <a:solidFill>
                  <a:srgbClr val="363636"/>
                </a:solidFill>
                <a:latin typeface="Trebuchet MS"/>
                <a:cs typeface="Trebuchet MS"/>
              </a:rPr>
              <a:t>04</a:t>
            </a:r>
            <a:endParaRPr sz="4250">
              <a:latin typeface="Trebuchet MS"/>
              <a:cs typeface="Trebuchet MS"/>
            </a:endParaRPr>
          </a:p>
          <a:p>
            <a:pPr marL="412750">
              <a:lnSpc>
                <a:spcPct val="100000"/>
              </a:lnSpc>
              <a:spcBef>
                <a:spcPts val="1140"/>
              </a:spcBef>
            </a:pPr>
            <a:r>
              <a:rPr dirty="0" sz="4250" spc="-25" b="1">
                <a:solidFill>
                  <a:srgbClr val="363636"/>
                </a:solidFill>
                <a:latin typeface="Trebuchet MS"/>
                <a:cs typeface="Trebuchet MS"/>
              </a:rPr>
              <a:t>05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594730" y="3323495"/>
            <a:ext cx="1524000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375">
                <a:solidFill>
                  <a:srgbClr val="231F20"/>
                </a:solidFill>
                <a:latin typeface="Trebuchet MS"/>
                <a:cs typeface="Trebuchet MS"/>
              </a:rPr>
              <a:t>HADOOP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94730" y="4117713"/>
            <a:ext cx="1111250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300">
                <a:solidFill>
                  <a:srgbClr val="231F20"/>
                </a:solidFill>
                <a:latin typeface="Trebuchet MS"/>
                <a:cs typeface="Trebuchet MS"/>
              </a:rPr>
              <a:t>SPARK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594730" y="5037803"/>
            <a:ext cx="2620645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48005" algn="l"/>
              </a:tabLst>
            </a:pPr>
            <a:r>
              <a:rPr dirty="0" sz="2500" spc="135">
                <a:solidFill>
                  <a:srgbClr val="231F20"/>
                </a:solidFill>
                <a:latin typeface="Trebuchet MS"/>
                <a:cs typeface="Trebuchet MS"/>
              </a:rPr>
              <a:t>FP</a:t>
            </a:r>
            <a:r>
              <a:rPr dirty="0" sz="250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2500" spc="320">
                <a:solidFill>
                  <a:srgbClr val="231F20"/>
                </a:solidFill>
                <a:latin typeface="Trebuchet MS"/>
                <a:cs typeface="Trebuchet MS"/>
              </a:rPr>
              <a:t>ALGORITHM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594730" y="5832021"/>
            <a:ext cx="1837055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39825" algn="l"/>
              </a:tabLst>
            </a:pPr>
            <a:r>
              <a:rPr dirty="0" sz="2500" spc="385">
                <a:solidFill>
                  <a:srgbClr val="231F20"/>
                </a:solidFill>
                <a:latin typeface="Trebuchet MS"/>
                <a:cs typeface="Trebuchet MS"/>
              </a:rPr>
              <a:t>CODE</a:t>
            </a:r>
            <a:r>
              <a:rPr dirty="0" sz="250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2500" spc="200">
                <a:solidFill>
                  <a:srgbClr val="231F20"/>
                </a:solidFill>
                <a:latin typeface="Trebuchet MS"/>
                <a:cs typeface="Trebuchet MS"/>
              </a:rPr>
              <a:t>RUN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594730" y="6632865"/>
            <a:ext cx="1690370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325">
                <a:solidFill>
                  <a:srgbClr val="231F20"/>
                </a:solidFill>
                <a:latin typeface="Trebuchet MS"/>
                <a:cs typeface="Trebuchet MS"/>
              </a:rPr>
              <a:t>ANALYSIS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459753"/>
              <a:ext cx="4829624" cy="28194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31936" y="6151903"/>
              <a:ext cx="3914774" cy="33718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1344" y="381275"/>
            <a:ext cx="5070475" cy="15468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950" spc="-560" b="1">
                <a:solidFill>
                  <a:srgbClr val="231F20"/>
                </a:solidFill>
                <a:latin typeface="Tahoma"/>
                <a:cs typeface="Tahoma"/>
              </a:rPr>
              <a:t>HADOO</a:t>
            </a:r>
            <a:r>
              <a:rPr dirty="0" sz="9950" spc="-1535" b="1">
                <a:solidFill>
                  <a:srgbClr val="231F20"/>
                </a:solidFill>
                <a:latin typeface="Tahoma"/>
                <a:cs typeface="Tahoma"/>
              </a:rPr>
              <a:t>P</a:t>
            </a:r>
            <a:endParaRPr sz="99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16000" y="2365409"/>
            <a:ext cx="13162915" cy="4304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110">
                <a:solidFill>
                  <a:srgbClr val="231F20"/>
                </a:solidFill>
                <a:latin typeface="Verdana"/>
                <a:cs typeface="Verdana"/>
              </a:rPr>
              <a:t>What</a:t>
            </a:r>
            <a:r>
              <a:rPr dirty="0" sz="3700" spc="-3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70">
                <a:solidFill>
                  <a:srgbClr val="231F20"/>
                </a:solidFill>
                <a:latin typeface="Verdana"/>
                <a:cs typeface="Verdana"/>
              </a:rPr>
              <a:t>is</a:t>
            </a:r>
            <a:r>
              <a:rPr dirty="0" sz="3700" spc="-37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10">
                <a:solidFill>
                  <a:srgbClr val="231F20"/>
                </a:solidFill>
                <a:latin typeface="Verdana"/>
                <a:cs typeface="Verdana"/>
              </a:rPr>
              <a:t>Hadoop?</a:t>
            </a:r>
            <a:endParaRPr sz="3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50"/>
              </a:spcBef>
            </a:pPr>
            <a:endParaRPr sz="3700">
              <a:latin typeface="Verdana"/>
              <a:cs typeface="Verdana"/>
            </a:endParaRPr>
          </a:p>
          <a:p>
            <a:pPr marL="12700" marR="5080">
              <a:lnSpc>
                <a:spcPct val="131800"/>
              </a:lnSpc>
            </a:pPr>
            <a:r>
              <a:rPr dirty="0" sz="3700" spc="-10">
                <a:solidFill>
                  <a:srgbClr val="231F20"/>
                </a:solidFill>
                <a:latin typeface="Verdana"/>
                <a:cs typeface="Verdana"/>
              </a:rPr>
              <a:t>Hadoop</a:t>
            </a:r>
            <a:r>
              <a:rPr dirty="0" sz="3700" spc="-3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70">
                <a:solidFill>
                  <a:srgbClr val="231F20"/>
                </a:solidFill>
                <a:latin typeface="Verdana"/>
                <a:cs typeface="Verdana"/>
              </a:rPr>
              <a:t>is</a:t>
            </a:r>
            <a:r>
              <a:rPr dirty="0" sz="3700" spc="-3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120">
                <a:solidFill>
                  <a:srgbClr val="231F20"/>
                </a:solidFill>
                <a:latin typeface="Verdana"/>
                <a:cs typeface="Verdana"/>
              </a:rPr>
              <a:t>an</a:t>
            </a:r>
            <a:r>
              <a:rPr dirty="0" sz="3700" spc="-3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80">
                <a:solidFill>
                  <a:srgbClr val="231F20"/>
                </a:solidFill>
                <a:latin typeface="Verdana"/>
                <a:cs typeface="Verdana"/>
              </a:rPr>
              <a:t>open-</a:t>
            </a:r>
            <a:r>
              <a:rPr dirty="0" sz="3700" spc="-45">
                <a:solidFill>
                  <a:srgbClr val="231F20"/>
                </a:solidFill>
                <a:latin typeface="Verdana"/>
                <a:cs typeface="Verdana"/>
              </a:rPr>
              <a:t>source</a:t>
            </a:r>
            <a:r>
              <a:rPr dirty="0" sz="3700" spc="-3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114">
                <a:solidFill>
                  <a:srgbClr val="231F20"/>
                </a:solidFill>
                <a:latin typeface="Verdana"/>
                <a:cs typeface="Verdana"/>
              </a:rPr>
              <a:t>framework</a:t>
            </a:r>
            <a:r>
              <a:rPr dirty="0" sz="3700" spc="-3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65">
                <a:solidFill>
                  <a:srgbClr val="231F20"/>
                </a:solidFill>
                <a:latin typeface="Verdana"/>
                <a:cs typeface="Verdana"/>
              </a:rPr>
              <a:t>used</a:t>
            </a:r>
            <a:r>
              <a:rPr dirty="0" sz="3700" spc="-3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dirty="0" sz="3700" spc="-3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75">
                <a:solidFill>
                  <a:srgbClr val="231F20"/>
                </a:solidFill>
                <a:latin typeface="Verdana"/>
                <a:cs typeface="Verdana"/>
              </a:rPr>
              <a:t>storing</a:t>
            </a:r>
            <a:r>
              <a:rPr dirty="0" sz="3700" spc="-3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25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dirty="0" sz="3700" spc="-60">
                <a:solidFill>
                  <a:srgbClr val="231F20"/>
                </a:solidFill>
                <a:latin typeface="Verdana"/>
                <a:cs typeface="Verdana"/>
              </a:rPr>
              <a:t>processing</a:t>
            </a:r>
            <a:r>
              <a:rPr dirty="0" sz="37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114">
                <a:solidFill>
                  <a:srgbClr val="231F20"/>
                </a:solidFill>
                <a:latin typeface="Verdana"/>
                <a:cs typeface="Verdana"/>
              </a:rPr>
              <a:t>large</a:t>
            </a:r>
            <a:r>
              <a:rPr dirty="0" sz="37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80">
                <a:solidFill>
                  <a:srgbClr val="231F20"/>
                </a:solidFill>
                <a:latin typeface="Verdana"/>
                <a:cs typeface="Verdana"/>
              </a:rPr>
              <a:t>volumes</a:t>
            </a:r>
            <a:r>
              <a:rPr dirty="0" sz="37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65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dirty="0" sz="3700" spc="-36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70">
                <a:solidFill>
                  <a:srgbClr val="231F20"/>
                </a:solidFill>
                <a:latin typeface="Verdana"/>
                <a:cs typeface="Verdana"/>
              </a:rPr>
              <a:t>data</a:t>
            </a:r>
            <a:r>
              <a:rPr dirty="0" sz="37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45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dirty="0" sz="37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185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700" spc="-36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10">
                <a:solidFill>
                  <a:srgbClr val="231F20"/>
                </a:solidFill>
                <a:latin typeface="Verdana"/>
                <a:cs typeface="Verdana"/>
              </a:rPr>
              <a:t>distributed </a:t>
            </a:r>
            <a:r>
              <a:rPr dirty="0" sz="3700" spc="-55">
                <a:solidFill>
                  <a:srgbClr val="231F20"/>
                </a:solidFill>
                <a:latin typeface="Verdana"/>
                <a:cs typeface="Verdana"/>
              </a:rPr>
              <a:t>computing</a:t>
            </a:r>
            <a:r>
              <a:rPr dirty="0" sz="3700" spc="-35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95">
                <a:solidFill>
                  <a:srgbClr val="231F20"/>
                </a:solidFill>
                <a:latin typeface="Verdana"/>
                <a:cs typeface="Verdana"/>
              </a:rPr>
              <a:t>environment.</a:t>
            </a:r>
            <a:r>
              <a:rPr dirty="0" sz="3700" spc="-35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155">
                <a:solidFill>
                  <a:srgbClr val="231F20"/>
                </a:solidFill>
                <a:latin typeface="Verdana"/>
                <a:cs typeface="Verdana"/>
              </a:rPr>
              <a:t>It's</a:t>
            </a:r>
            <a:r>
              <a:rPr dirty="0" sz="3700" spc="-34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70">
                <a:solidFill>
                  <a:srgbClr val="231F20"/>
                </a:solidFill>
                <a:latin typeface="Verdana"/>
                <a:cs typeface="Verdana"/>
              </a:rPr>
              <a:t>designed</a:t>
            </a:r>
            <a:r>
              <a:rPr dirty="0" sz="3700" spc="-35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dirty="0" sz="3700" spc="-34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45">
                <a:solidFill>
                  <a:srgbClr val="231F20"/>
                </a:solidFill>
                <a:latin typeface="Verdana"/>
                <a:cs typeface="Verdana"/>
              </a:rPr>
              <a:t>handle</a:t>
            </a:r>
            <a:r>
              <a:rPr dirty="0" sz="3700" spc="-35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10">
                <a:solidFill>
                  <a:srgbClr val="231F20"/>
                </a:solidFill>
                <a:latin typeface="Verdana"/>
                <a:cs typeface="Verdana"/>
              </a:rPr>
              <a:t>massive </a:t>
            </a:r>
            <a:r>
              <a:rPr dirty="0" sz="3700" spc="-70">
                <a:solidFill>
                  <a:srgbClr val="231F20"/>
                </a:solidFill>
                <a:latin typeface="Verdana"/>
                <a:cs typeface="Verdana"/>
              </a:rPr>
              <a:t>datasets</a:t>
            </a:r>
            <a:r>
              <a:rPr dirty="0" sz="3700" spc="-35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60">
                <a:solidFill>
                  <a:srgbClr val="231F20"/>
                </a:solidFill>
                <a:latin typeface="Verdana"/>
                <a:cs typeface="Verdana"/>
              </a:rPr>
              <a:t>across</a:t>
            </a:r>
            <a:r>
              <a:rPr dirty="0" sz="3700" spc="-35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35">
                <a:solidFill>
                  <a:srgbClr val="231F20"/>
                </a:solidFill>
                <a:latin typeface="Verdana"/>
                <a:cs typeface="Verdana"/>
              </a:rPr>
              <a:t>clusters</a:t>
            </a:r>
            <a:r>
              <a:rPr dirty="0" sz="3700" spc="-35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65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dirty="0" sz="3700" spc="-35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40">
                <a:solidFill>
                  <a:srgbClr val="231F20"/>
                </a:solidFill>
                <a:latin typeface="Verdana"/>
                <a:cs typeface="Verdana"/>
              </a:rPr>
              <a:t>commodity</a:t>
            </a:r>
            <a:r>
              <a:rPr dirty="0" sz="3700" spc="-35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10">
                <a:solidFill>
                  <a:srgbClr val="231F20"/>
                </a:solidFill>
                <a:latin typeface="Verdana"/>
                <a:cs typeface="Verdana"/>
              </a:rPr>
              <a:t>hardware.</a:t>
            </a:r>
            <a:endParaRPr sz="3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1715" y="0"/>
            <a:ext cx="18300065" cy="10287000"/>
            <a:chOff x="-11715" y="0"/>
            <a:chExt cx="18300065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94809" y="0"/>
              <a:ext cx="3793190" cy="29844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715" y="8215363"/>
              <a:ext cx="2739229" cy="207163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468" y="1393113"/>
            <a:ext cx="49542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455">
                <a:solidFill>
                  <a:srgbClr val="000000"/>
                </a:solidFill>
              </a:rPr>
              <a:t>Key</a:t>
            </a:r>
            <a:r>
              <a:rPr dirty="0" sz="4500" spc="-430">
                <a:solidFill>
                  <a:srgbClr val="000000"/>
                </a:solidFill>
              </a:rPr>
              <a:t> </a:t>
            </a:r>
            <a:r>
              <a:rPr dirty="0" sz="4500" spc="-280">
                <a:solidFill>
                  <a:srgbClr val="000000"/>
                </a:solidFill>
              </a:rPr>
              <a:t>Components:</a:t>
            </a:r>
            <a:endParaRPr sz="4500"/>
          </a:p>
        </p:txBody>
      </p:sp>
      <p:sp>
        <p:nvSpPr>
          <p:cNvPr id="6" name="object 6" descr=""/>
          <p:cNvSpPr txBox="1"/>
          <p:nvPr/>
        </p:nvSpPr>
        <p:spPr>
          <a:xfrm>
            <a:off x="216468" y="2781763"/>
            <a:ext cx="17677765" cy="469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03555">
              <a:lnSpc>
                <a:spcPct val="132600"/>
              </a:lnSpc>
              <a:spcBef>
                <a:spcPts val="100"/>
              </a:spcBef>
              <a:buAutoNum type="arabicPeriod"/>
              <a:tabLst>
                <a:tab pos="516255" algn="l"/>
              </a:tabLst>
            </a:pPr>
            <a:r>
              <a:rPr dirty="0" sz="3300">
                <a:latin typeface="Verdana"/>
                <a:cs typeface="Verdana"/>
              </a:rPr>
              <a:t>Hadoop</a:t>
            </a:r>
            <a:r>
              <a:rPr dirty="0" sz="3300" spc="5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Distributed</a:t>
            </a:r>
            <a:r>
              <a:rPr dirty="0" sz="3300" spc="5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File</a:t>
            </a:r>
            <a:r>
              <a:rPr dirty="0" sz="3300" spc="50">
                <a:latin typeface="Verdana"/>
                <a:cs typeface="Verdana"/>
              </a:rPr>
              <a:t> </a:t>
            </a:r>
            <a:r>
              <a:rPr dirty="0" sz="3300" spc="-35">
                <a:latin typeface="Verdana"/>
                <a:cs typeface="Verdana"/>
              </a:rPr>
              <a:t>System</a:t>
            </a:r>
            <a:r>
              <a:rPr dirty="0" sz="3300" spc="55">
                <a:latin typeface="Verdana"/>
                <a:cs typeface="Verdana"/>
              </a:rPr>
              <a:t> </a:t>
            </a:r>
            <a:r>
              <a:rPr dirty="0" sz="3300" spc="-254">
                <a:latin typeface="Verdana"/>
                <a:cs typeface="Verdana"/>
              </a:rPr>
              <a:t>(HDFS):</a:t>
            </a:r>
            <a:r>
              <a:rPr dirty="0" sz="3300" spc="5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A</a:t>
            </a:r>
            <a:r>
              <a:rPr dirty="0" sz="3300" spc="5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distributed</a:t>
            </a:r>
            <a:r>
              <a:rPr dirty="0" sz="3300" spc="5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file</a:t>
            </a:r>
            <a:r>
              <a:rPr dirty="0" sz="3300" spc="55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system</a:t>
            </a:r>
            <a:r>
              <a:rPr dirty="0" sz="3300" spc="5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that</a:t>
            </a:r>
            <a:r>
              <a:rPr dirty="0" sz="3300" spc="5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stores</a:t>
            </a:r>
            <a:r>
              <a:rPr dirty="0" sz="3300" spc="55">
                <a:latin typeface="Verdana"/>
                <a:cs typeface="Verdana"/>
              </a:rPr>
              <a:t> </a:t>
            </a:r>
            <a:r>
              <a:rPr dirty="0" sz="3300" spc="-20">
                <a:latin typeface="Verdana"/>
                <a:cs typeface="Verdana"/>
              </a:rPr>
              <a:t>data </a:t>
            </a:r>
            <a:r>
              <a:rPr dirty="0" sz="3300" spc="-45">
                <a:latin typeface="Verdana"/>
                <a:cs typeface="Verdana"/>
              </a:rPr>
              <a:t>across</a:t>
            </a:r>
            <a:r>
              <a:rPr dirty="0" sz="3300" spc="-295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multiple</a:t>
            </a:r>
            <a:r>
              <a:rPr dirty="0" sz="3300" spc="-290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machines.</a:t>
            </a:r>
            <a:endParaRPr sz="3300">
              <a:latin typeface="Verdana"/>
              <a:cs typeface="Verdana"/>
            </a:endParaRPr>
          </a:p>
          <a:p>
            <a:pPr marL="12700" marR="5080" indent="495300">
              <a:lnSpc>
                <a:spcPct val="132600"/>
              </a:lnSpc>
              <a:buAutoNum type="arabicPeriod"/>
              <a:tabLst>
                <a:tab pos="508000" algn="l"/>
              </a:tabLst>
            </a:pPr>
            <a:r>
              <a:rPr dirty="0" sz="3300" spc="-55">
                <a:latin typeface="Verdana"/>
                <a:cs typeface="Verdana"/>
              </a:rPr>
              <a:t>MapReduce:</a:t>
            </a:r>
            <a:r>
              <a:rPr dirty="0" sz="3300" spc="-114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A</a:t>
            </a:r>
            <a:r>
              <a:rPr dirty="0" sz="3300" spc="-110">
                <a:latin typeface="Verdana"/>
                <a:cs typeface="Verdana"/>
              </a:rPr>
              <a:t> </a:t>
            </a:r>
            <a:r>
              <a:rPr dirty="0" sz="3300" spc="-85">
                <a:latin typeface="Verdana"/>
                <a:cs typeface="Verdana"/>
              </a:rPr>
              <a:t>programming</a:t>
            </a:r>
            <a:r>
              <a:rPr dirty="0" sz="3300" spc="-11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model</a:t>
            </a:r>
            <a:r>
              <a:rPr dirty="0" sz="3300" spc="-11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for</a:t>
            </a:r>
            <a:r>
              <a:rPr dirty="0" sz="3300" spc="-110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processing</a:t>
            </a:r>
            <a:r>
              <a:rPr dirty="0" sz="3300" spc="-11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and</a:t>
            </a:r>
            <a:r>
              <a:rPr dirty="0" sz="3300" spc="-110">
                <a:latin typeface="Verdana"/>
                <a:cs typeface="Verdana"/>
              </a:rPr>
              <a:t> </a:t>
            </a:r>
            <a:r>
              <a:rPr dirty="0" sz="3300" spc="-60">
                <a:latin typeface="Verdana"/>
                <a:cs typeface="Verdana"/>
              </a:rPr>
              <a:t>generating</a:t>
            </a:r>
            <a:r>
              <a:rPr dirty="0" sz="3300" spc="-110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large</a:t>
            </a:r>
            <a:r>
              <a:rPr dirty="0" sz="3300" spc="-110">
                <a:latin typeface="Verdana"/>
                <a:cs typeface="Verdana"/>
              </a:rPr>
              <a:t> </a:t>
            </a:r>
            <a:r>
              <a:rPr dirty="0" sz="3300" spc="-20">
                <a:latin typeface="Verdana"/>
                <a:cs typeface="Verdana"/>
              </a:rPr>
              <a:t>datasets</a:t>
            </a:r>
            <a:r>
              <a:rPr dirty="0" sz="3300" spc="-110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in </a:t>
            </a:r>
            <a:r>
              <a:rPr dirty="0" sz="3300" spc="-10">
                <a:latin typeface="Verdana"/>
                <a:cs typeface="Verdana"/>
              </a:rPr>
              <a:t>parallel.</a:t>
            </a:r>
            <a:endParaRPr sz="3300">
              <a:latin typeface="Verdana"/>
              <a:cs typeface="Verdana"/>
            </a:endParaRPr>
          </a:p>
          <a:p>
            <a:pPr marL="12700" marR="5080" indent="520065">
              <a:lnSpc>
                <a:spcPct val="132600"/>
              </a:lnSpc>
              <a:buAutoNum type="arabicPeriod"/>
              <a:tabLst>
                <a:tab pos="532765" algn="l"/>
              </a:tabLst>
            </a:pPr>
            <a:r>
              <a:rPr dirty="0" sz="3300">
                <a:latin typeface="Verdana"/>
                <a:cs typeface="Verdana"/>
              </a:rPr>
              <a:t>YARN</a:t>
            </a:r>
            <a:r>
              <a:rPr dirty="0" sz="3300" spc="-155">
                <a:latin typeface="Verdana"/>
                <a:cs typeface="Verdana"/>
              </a:rPr>
              <a:t> </a:t>
            </a:r>
            <a:r>
              <a:rPr dirty="0" sz="3300" spc="-20">
                <a:latin typeface="Verdana"/>
                <a:cs typeface="Verdana"/>
              </a:rPr>
              <a:t>(Yet</a:t>
            </a:r>
            <a:r>
              <a:rPr dirty="0" sz="3300" spc="-15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Another</a:t>
            </a:r>
            <a:r>
              <a:rPr dirty="0" sz="3300" spc="-15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Resource</a:t>
            </a:r>
            <a:r>
              <a:rPr dirty="0" sz="3300" spc="-155">
                <a:latin typeface="Verdana"/>
                <a:cs typeface="Verdana"/>
              </a:rPr>
              <a:t> </a:t>
            </a:r>
            <a:r>
              <a:rPr dirty="0" sz="3300" spc="-90">
                <a:latin typeface="Verdana"/>
                <a:cs typeface="Verdana"/>
              </a:rPr>
              <a:t>Negotiator):</a:t>
            </a:r>
            <a:r>
              <a:rPr dirty="0" sz="3300" spc="-15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Resource</a:t>
            </a:r>
            <a:r>
              <a:rPr dirty="0" sz="3300" spc="-155">
                <a:latin typeface="Verdana"/>
                <a:cs typeface="Verdana"/>
              </a:rPr>
              <a:t> </a:t>
            </a:r>
            <a:r>
              <a:rPr dirty="0" sz="3300" spc="-75">
                <a:latin typeface="Verdana"/>
                <a:cs typeface="Verdana"/>
              </a:rPr>
              <a:t>management</a:t>
            </a:r>
            <a:r>
              <a:rPr dirty="0" sz="3300" spc="-15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layer</a:t>
            </a:r>
            <a:r>
              <a:rPr dirty="0" sz="3300" spc="-155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responsible </a:t>
            </a:r>
            <a:r>
              <a:rPr dirty="0" sz="3300">
                <a:latin typeface="Verdana"/>
                <a:cs typeface="Verdana"/>
              </a:rPr>
              <a:t>for</a:t>
            </a:r>
            <a:r>
              <a:rPr dirty="0" sz="3300" spc="-310">
                <a:latin typeface="Verdana"/>
                <a:cs typeface="Verdana"/>
              </a:rPr>
              <a:t> </a:t>
            </a:r>
            <a:r>
              <a:rPr dirty="0" sz="3300" spc="-150">
                <a:latin typeface="Verdana"/>
                <a:cs typeface="Verdana"/>
              </a:rPr>
              <a:t>managing</a:t>
            </a:r>
            <a:r>
              <a:rPr dirty="0" sz="3300" spc="-310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computing</a:t>
            </a:r>
            <a:r>
              <a:rPr dirty="0" sz="3300" spc="-310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resources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35">
                <a:latin typeface="Verdana"/>
                <a:cs typeface="Verdana"/>
              </a:rPr>
              <a:t>in</a:t>
            </a:r>
            <a:r>
              <a:rPr dirty="0" sz="3300" spc="-310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the</a:t>
            </a:r>
            <a:r>
              <a:rPr dirty="0" sz="3300" spc="-31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Hadoop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ecosystem.</a:t>
            </a:r>
            <a:endParaRPr sz="3300">
              <a:latin typeface="Verdana"/>
              <a:cs typeface="Verdana"/>
            </a:endParaRPr>
          </a:p>
          <a:p>
            <a:pPr marL="478790" indent="-466090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478790" algn="l"/>
              </a:tabLst>
            </a:pPr>
            <a:r>
              <a:rPr dirty="0" sz="3300">
                <a:latin typeface="Verdana"/>
                <a:cs typeface="Verdana"/>
              </a:rPr>
              <a:t>Hadoop</a:t>
            </a:r>
            <a:r>
              <a:rPr dirty="0" sz="3300" spc="-325">
                <a:latin typeface="Verdana"/>
                <a:cs typeface="Verdana"/>
              </a:rPr>
              <a:t> </a:t>
            </a:r>
            <a:r>
              <a:rPr dirty="0" sz="3300" spc="-145">
                <a:latin typeface="Verdana"/>
                <a:cs typeface="Verdana"/>
              </a:rPr>
              <a:t>Common: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Contains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50">
                <a:latin typeface="Verdana"/>
                <a:cs typeface="Verdana"/>
              </a:rPr>
              <a:t>libraries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50">
                <a:latin typeface="Verdana"/>
                <a:cs typeface="Verdana"/>
              </a:rPr>
              <a:t>and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20">
                <a:latin typeface="Verdana"/>
                <a:cs typeface="Verdana"/>
              </a:rPr>
              <a:t>utilities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30">
                <a:latin typeface="Verdana"/>
                <a:cs typeface="Verdana"/>
              </a:rPr>
              <a:t>needed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20">
                <a:latin typeface="Verdana"/>
                <a:cs typeface="Verdana"/>
              </a:rPr>
              <a:t>by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other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Hadoop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modules.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8288000" cy="3086100"/>
            </a:xfrm>
            <a:custGeom>
              <a:avLst/>
              <a:gdLst/>
              <a:ahLst/>
              <a:cxnLst/>
              <a:rect l="l" t="t" r="r" b="b"/>
              <a:pathLst>
                <a:path w="18288000" h="3086100">
                  <a:moveTo>
                    <a:pt x="18287552" y="3086099"/>
                  </a:moveTo>
                  <a:lnTo>
                    <a:pt x="0" y="3086099"/>
                  </a:lnTo>
                  <a:lnTo>
                    <a:pt x="0" y="0"/>
                  </a:lnTo>
                  <a:lnTo>
                    <a:pt x="18287552" y="0"/>
                  </a:lnTo>
                  <a:lnTo>
                    <a:pt x="18287552" y="308609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66148" y="0"/>
              <a:ext cx="4821851" cy="30734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576296" cy="344170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239098" y="3585595"/>
            <a:ext cx="18061940" cy="5450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1454" indent="-198755">
              <a:lnSpc>
                <a:spcPct val="100000"/>
              </a:lnSpc>
              <a:spcBef>
                <a:spcPts val="100"/>
              </a:spcBef>
              <a:buChar char="•"/>
              <a:tabLst>
                <a:tab pos="211454" algn="l"/>
              </a:tabLst>
            </a:pPr>
            <a:r>
              <a:rPr dirty="0" sz="2600" spc="-70">
                <a:latin typeface="Verdana"/>
                <a:cs typeface="Verdana"/>
              </a:rPr>
              <a:t>Open-</a:t>
            </a:r>
            <a:r>
              <a:rPr dirty="0" sz="2600" spc="-65">
                <a:latin typeface="Verdana"/>
                <a:cs typeface="Verdana"/>
              </a:rPr>
              <a:t>source,</a:t>
            </a:r>
            <a:r>
              <a:rPr dirty="0" sz="2600" spc="-200">
                <a:latin typeface="Verdana"/>
                <a:cs typeface="Verdana"/>
              </a:rPr>
              <a:t> </a:t>
            </a:r>
            <a:r>
              <a:rPr dirty="0" sz="2600" spc="-105">
                <a:latin typeface="Verdana"/>
                <a:cs typeface="Verdana"/>
              </a:rPr>
              <a:t>in-</a:t>
            </a:r>
            <a:r>
              <a:rPr dirty="0" sz="2600" spc="-85">
                <a:latin typeface="Verdana"/>
                <a:cs typeface="Verdana"/>
              </a:rPr>
              <a:t>memory</a:t>
            </a:r>
            <a:r>
              <a:rPr dirty="0" sz="2600" spc="-200">
                <a:latin typeface="Verdana"/>
                <a:cs typeface="Verdana"/>
              </a:rPr>
              <a:t> </a:t>
            </a:r>
            <a:r>
              <a:rPr dirty="0" sz="2600" spc="-20">
                <a:latin typeface="Verdana"/>
                <a:cs typeface="Verdana"/>
              </a:rPr>
              <a:t>application</a:t>
            </a:r>
            <a:r>
              <a:rPr dirty="0" sz="2600" spc="-200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framework.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15"/>
              </a:spcBef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211454" indent="-198755">
              <a:lnSpc>
                <a:spcPct val="100000"/>
              </a:lnSpc>
              <a:spcBef>
                <a:spcPts val="5"/>
              </a:spcBef>
              <a:buChar char="•"/>
              <a:tabLst>
                <a:tab pos="211454" algn="l"/>
              </a:tabLst>
            </a:pPr>
            <a:r>
              <a:rPr dirty="0" sz="2600" spc="-20">
                <a:latin typeface="Verdana"/>
                <a:cs typeface="Verdana"/>
              </a:rPr>
              <a:t>Provides</a:t>
            </a:r>
            <a:r>
              <a:rPr dirty="0" sz="2600" spc="-229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parallel</a:t>
            </a:r>
            <a:r>
              <a:rPr dirty="0" sz="2600" spc="-225">
                <a:latin typeface="Verdana"/>
                <a:cs typeface="Verdana"/>
              </a:rPr>
              <a:t> </a:t>
            </a:r>
            <a:r>
              <a:rPr dirty="0" sz="2600" spc="-175">
                <a:latin typeface="Verdana"/>
                <a:cs typeface="Verdana"/>
              </a:rPr>
              <a:t>&amp;</a:t>
            </a:r>
            <a:r>
              <a:rPr dirty="0" sz="2600" spc="-229">
                <a:latin typeface="Verdana"/>
                <a:cs typeface="Verdana"/>
              </a:rPr>
              <a:t> </a:t>
            </a:r>
            <a:r>
              <a:rPr dirty="0" sz="2600" spc="-20">
                <a:latin typeface="Verdana"/>
                <a:cs typeface="Verdana"/>
              </a:rPr>
              <a:t>distributed</a:t>
            </a:r>
            <a:r>
              <a:rPr dirty="0" sz="2600" spc="-225">
                <a:latin typeface="Verdana"/>
                <a:cs typeface="Verdana"/>
              </a:rPr>
              <a:t> </a:t>
            </a:r>
            <a:r>
              <a:rPr dirty="0" sz="2600" spc="-70">
                <a:latin typeface="Verdana"/>
                <a:cs typeface="Verdana"/>
              </a:rPr>
              <a:t>processing,</a:t>
            </a:r>
            <a:r>
              <a:rPr dirty="0" sz="2600" spc="-229">
                <a:latin typeface="Verdana"/>
                <a:cs typeface="Verdana"/>
              </a:rPr>
              <a:t> </a:t>
            </a:r>
            <a:r>
              <a:rPr dirty="0" sz="2600" spc="-30">
                <a:latin typeface="Verdana"/>
                <a:cs typeface="Verdana"/>
              </a:rPr>
              <a:t>scalability</a:t>
            </a:r>
            <a:r>
              <a:rPr dirty="0" sz="2600" spc="-225">
                <a:latin typeface="Verdana"/>
                <a:cs typeface="Verdana"/>
              </a:rPr>
              <a:t> </a:t>
            </a:r>
            <a:r>
              <a:rPr dirty="0" sz="2600" spc="-175">
                <a:latin typeface="Verdana"/>
                <a:cs typeface="Verdana"/>
              </a:rPr>
              <a:t>&amp;</a:t>
            </a:r>
            <a:r>
              <a:rPr dirty="0" sz="2600" spc="-229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fault</a:t>
            </a:r>
            <a:r>
              <a:rPr dirty="0" sz="2600" spc="-225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tolerance.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15"/>
              </a:spcBef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211454" indent="-198755">
              <a:lnSpc>
                <a:spcPct val="100000"/>
              </a:lnSpc>
              <a:spcBef>
                <a:spcPts val="5"/>
              </a:spcBef>
              <a:buChar char="•"/>
              <a:tabLst>
                <a:tab pos="211454" algn="l"/>
              </a:tabLst>
            </a:pPr>
            <a:r>
              <a:rPr dirty="0" sz="2600" spc="-80">
                <a:latin typeface="Verdana"/>
                <a:cs typeface="Verdana"/>
              </a:rPr>
              <a:t>Keeps</a:t>
            </a:r>
            <a:r>
              <a:rPr dirty="0" sz="2600" spc="-250">
                <a:latin typeface="Verdana"/>
                <a:cs typeface="Verdana"/>
              </a:rPr>
              <a:t> </a:t>
            </a:r>
            <a:r>
              <a:rPr dirty="0" sz="2600" spc="-105">
                <a:latin typeface="Verdana"/>
                <a:cs typeface="Verdana"/>
              </a:rPr>
              <a:t>as</a:t>
            </a:r>
            <a:r>
              <a:rPr dirty="0" sz="2600" spc="-245">
                <a:latin typeface="Verdana"/>
                <a:cs typeface="Verdana"/>
              </a:rPr>
              <a:t> </a:t>
            </a:r>
            <a:r>
              <a:rPr dirty="0" sz="2600" spc="-60">
                <a:latin typeface="Verdana"/>
                <a:cs typeface="Verdana"/>
              </a:rPr>
              <a:t>much</a:t>
            </a:r>
            <a:r>
              <a:rPr dirty="0" sz="2600" spc="-245">
                <a:latin typeface="Verdana"/>
                <a:cs typeface="Verdana"/>
              </a:rPr>
              <a:t> </a:t>
            </a:r>
            <a:r>
              <a:rPr dirty="0" sz="2600" spc="50">
                <a:latin typeface="Verdana"/>
                <a:cs typeface="Verdana"/>
              </a:rPr>
              <a:t>of</a:t>
            </a:r>
            <a:r>
              <a:rPr dirty="0" sz="2600" spc="-245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the</a:t>
            </a:r>
            <a:r>
              <a:rPr dirty="0" sz="2600" spc="-250">
                <a:latin typeface="Verdana"/>
                <a:cs typeface="Verdana"/>
              </a:rPr>
              <a:t> </a:t>
            </a:r>
            <a:r>
              <a:rPr dirty="0" sz="2600" spc="-55">
                <a:latin typeface="Verdana"/>
                <a:cs typeface="Verdana"/>
              </a:rPr>
              <a:t>data</a:t>
            </a:r>
            <a:r>
              <a:rPr dirty="0" sz="2600" spc="-245">
                <a:latin typeface="Verdana"/>
                <a:cs typeface="Verdana"/>
              </a:rPr>
              <a:t> </a:t>
            </a:r>
            <a:r>
              <a:rPr dirty="0" sz="2600" spc="-40">
                <a:latin typeface="Verdana"/>
                <a:cs typeface="Verdana"/>
              </a:rPr>
              <a:t>required</a:t>
            </a:r>
            <a:r>
              <a:rPr dirty="0" sz="2600" spc="-245">
                <a:latin typeface="Verdana"/>
                <a:cs typeface="Verdana"/>
              </a:rPr>
              <a:t> </a:t>
            </a:r>
            <a:r>
              <a:rPr dirty="0" sz="2600" spc="-105">
                <a:latin typeface="Verdana"/>
                <a:cs typeface="Verdana"/>
              </a:rPr>
              <a:t>in-</a:t>
            </a:r>
            <a:r>
              <a:rPr dirty="0" sz="2600" spc="-85">
                <a:latin typeface="Verdana"/>
                <a:cs typeface="Verdana"/>
              </a:rPr>
              <a:t>memory</a:t>
            </a:r>
            <a:r>
              <a:rPr dirty="0" sz="2600" spc="-245">
                <a:latin typeface="Verdana"/>
                <a:cs typeface="Verdana"/>
              </a:rPr>
              <a:t> </a:t>
            </a:r>
            <a:r>
              <a:rPr dirty="0" sz="2600" spc="-175">
                <a:latin typeface="Verdana"/>
                <a:cs typeface="Verdana"/>
              </a:rPr>
              <a:t>&amp;</a:t>
            </a:r>
            <a:r>
              <a:rPr dirty="0" sz="2600" spc="-245">
                <a:latin typeface="Verdana"/>
                <a:cs typeface="Verdana"/>
              </a:rPr>
              <a:t> </a:t>
            </a:r>
            <a:r>
              <a:rPr dirty="0" sz="2600" spc="-45">
                <a:latin typeface="Verdana"/>
                <a:cs typeface="Verdana"/>
              </a:rPr>
              <a:t>avoids</a:t>
            </a:r>
            <a:r>
              <a:rPr dirty="0" sz="2600" spc="-250">
                <a:latin typeface="Verdana"/>
                <a:cs typeface="Verdana"/>
              </a:rPr>
              <a:t> </a:t>
            </a:r>
            <a:r>
              <a:rPr dirty="0" sz="2600" spc="-85">
                <a:latin typeface="Verdana"/>
                <a:cs typeface="Verdana"/>
              </a:rPr>
              <a:t>disk</a:t>
            </a:r>
            <a:r>
              <a:rPr dirty="0" sz="2600" spc="-245">
                <a:latin typeface="Verdana"/>
                <a:cs typeface="Verdana"/>
              </a:rPr>
              <a:t> </a:t>
            </a:r>
            <a:r>
              <a:rPr dirty="0" sz="2600" spc="-20">
                <a:latin typeface="Verdana"/>
                <a:cs typeface="Verdana"/>
              </a:rPr>
              <a:t>I/O.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12700" marR="5080" indent="228600">
              <a:lnSpc>
                <a:spcPct val="115399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dirty="0" sz="2600">
                <a:latin typeface="Verdana"/>
                <a:cs typeface="Verdana"/>
              </a:rPr>
              <a:t>Follows</a:t>
            </a:r>
            <a:r>
              <a:rPr dirty="0" sz="2600" spc="-18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</a:t>
            </a:r>
            <a:r>
              <a:rPr dirty="0" sz="2600" spc="-155">
                <a:latin typeface="Verdana"/>
                <a:cs typeface="Verdana"/>
              </a:rPr>
              <a:t> </a:t>
            </a:r>
            <a:r>
              <a:rPr dirty="0" sz="2600" spc="-70">
                <a:latin typeface="Verdana"/>
                <a:cs typeface="Verdana"/>
              </a:rPr>
              <a:t>master/slave</a:t>
            </a:r>
            <a:r>
              <a:rPr dirty="0" sz="2600" spc="-150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architecture</a:t>
            </a:r>
            <a:r>
              <a:rPr dirty="0" sz="2600" spc="-15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with</a:t>
            </a:r>
            <a:r>
              <a:rPr dirty="0" sz="2600" spc="-15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two</a:t>
            </a:r>
            <a:r>
              <a:rPr dirty="0" sz="2600" spc="-155">
                <a:latin typeface="Verdana"/>
                <a:cs typeface="Verdana"/>
              </a:rPr>
              <a:t> </a:t>
            </a:r>
            <a:r>
              <a:rPr dirty="0" sz="2600" spc="-60">
                <a:latin typeface="Verdana"/>
                <a:cs typeface="Verdana"/>
              </a:rPr>
              <a:t>main</a:t>
            </a:r>
            <a:r>
              <a:rPr dirty="0" sz="2600" spc="-150">
                <a:latin typeface="Verdana"/>
                <a:cs typeface="Verdana"/>
              </a:rPr>
              <a:t> </a:t>
            </a:r>
            <a:r>
              <a:rPr dirty="0" sz="2600" spc="-40">
                <a:latin typeface="Verdana"/>
                <a:cs typeface="Verdana"/>
              </a:rPr>
              <a:t>daemons</a:t>
            </a:r>
            <a:r>
              <a:rPr dirty="0" sz="2600" spc="-15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and</a:t>
            </a:r>
            <a:r>
              <a:rPr dirty="0" sz="2600" spc="-15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</a:t>
            </a:r>
            <a:r>
              <a:rPr dirty="0" sz="2600" spc="-15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cluster</a:t>
            </a:r>
            <a:r>
              <a:rPr dirty="0" sz="2600" spc="-150">
                <a:latin typeface="Verdana"/>
                <a:cs typeface="Verdana"/>
              </a:rPr>
              <a:t> </a:t>
            </a:r>
            <a:r>
              <a:rPr dirty="0" sz="2600" spc="-105">
                <a:latin typeface="Verdana"/>
                <a:cs typeface="Verdana"/>
              </a:rPr>
              <a:t>manager</a:t>
            </a:r>
            <a:r>
              <a:rPr dirty="0" sz="2600" spc="-125">
                <a:latin typeface="Verdana"/>
                <a:cs typeface="Verdana"/>
              </a:rPr>
              <a:t> </a:t>
            </a:r>
            <a:r>
              <a:rPr dirty="0" sz="2600" spc="-50">
                <a:latin typeface="Verdana"/>
                <a:cs typeface="Verdana"/>
              </a:rPr>
              <a:t>(Master</a:t>
            </a:r>
            <a:r>
              <a:rPr dirty="0" sz="2600" spc="-150">
                <a:latin typeface="Verdana"/>
                <a:cs typeface="Verdana"/>
              </a:rPr>
              <a:t> </a:t>
            </a:r>
            <a:r>
              <a:rPr dirty="0" sz="2600" spc="-55">
                <a:latin typeface="Verdana"/>
                <a:cs typeface="Verdana"/>
              </a:rPr>
              <a:t>Daemon</a:t>
            </a:r>
            <a:r>
              <a:rPr dirty="0" sz="2600" spc="-15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&amp;</a:t>
            </a:r>
            <a:r>
              <a:rPr dirty="0" sz="2600" spc="-155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Worker Daemon)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2600">
              <a:latin typeface="Verdana"/>
              <a:cs typeface="Verdana"/>
            </a:endParaRPr>
          </a:p>
          <a:p>
            <a:pPr algn="just" marL="12700" marR="5080">
              <a:lnSpc>
                <a:spcPct val="115399"/>
              </a:lnSpc>
              <a:spcBef>
                <a:spcPts val="5"/>
              </a:spcBef>
            </a:pPr>
            <a:r>
              <a:rPr dirty="0" sz="2600" spc="-35">
                <a:latin typeface="Verdana"/>
                <a:cs typeface="Verdana"/>
              </a:rPr>
              <a:t>Apache</a:t>
            </a:r>
            <a:r>
              <a:rPr dirty="0" sz="2600" spc="-130">
                <a:latin typeface="Verdana"/>
                <a:cs typeface="Verdana"/>
              </a:rPr>
              <a:t> </a:t>
            </a:r>
            <a:r>
              <a:rPr dirty="0" sz="2600" spc="-120">
                <a:latin typeface="Verdana"/>
                <a:cs typeface="Verdana"/>
              </a:rPr>
              <a:t>Spark</a:t>
            </a:r>
            <a:r>
              <a:rPr dirty="0" sz="2600" spc="-130">
                <a:latin typeface="Verdana"/>
                <a:cs typeface="Verdana"/>
              </a:rPr>
              <a:t> </a:t>
            </a:r>
            <a:r>
              <a:rPr dirty="0" sz="2600" spc="-50">
                <a:latin typeface="Verdana"/>
                <a:cs typeface="Verdana"/>
              </a:rPr>
              <a:t>is</a:t>
            </a:r>
            <a:r>
              <a:rPr dirty="0" sz="2600" spc="-130">
                <a:latin typeface="Verdana"/>
                <a:cs typeface="Verdana"/>
              </a:rPr>
              <a:t> </a:t>
            </a:r>
            <a:r>
              <a:rPr dirty="0" sz="2600" spc="-125">
                <a:latin typeface="Verdana"/>
                <a:cs typeface="Verdana"/>
              </a:rPr>
              <a:t>a</a:t>
            </a:r>
            <a:r>
              <a:rPr dirty="0" sz="2600" spc="-130">
                <a:latin typeface="Verdana"/>
                <a:cs typeface="Verdana"/>
              </a:rPr>
              <a:t> </a:t>
            </a:r>
            <a:r>
              <a:rPr dirty="0" sz="2600" spc="-15">
                <a:latin typeface="Verdana"/>
                <a:cs typeface="Verdana"/>
              </a:rPr>
              <a:t>distributed</a:t>
            </a:r>
            <a:r>
              <a:rPr dirty="0" sz="2600" spc="-130">
                <a:latin typeface="Verdana"/>
                <a:cs typeface="Verdana"/>
              </a:rPr>
              <a:t> </a:t>
            </a:r>
            <a:r>
              <a:rPr dirty="0" sz="2600" spc="-40">
                <a:latin typeface="Verdana"/>
                <a:cs typeface="Verdana"/>
              </a:rPr>
              <a:t>computing</a:t>
            </a:r>
            <a:r>
              <a:rPr dirty="0" sz="2600" spc="-130">
                <a:latin typeface="Verdana"/>
                <a:cs typeface="Verdana"/>
              </a:rPr>
              <a:t> </a:t>
            </a:r>
            <a:r>
              <a:rPr dirty="0" sz="2600" spc="-75">
                <a:latin typeface="Verdana"/>
                <a:cs typeface="Verdana"/>
              </a:rPr>
              <a:t>framework</a:t>
            </a:r>
            <a:r>
              <a:rPr dirty="0" sz="2600" spc="-130">
                <a:latin typeface="Verdana"/>
                <a:cs typeface="Verdana"/>
              </a:rPr>
              <a:t> </a:t>
            </a:r>
            <a:r>
              <a:rPr dirty="0" sz="2600" spc="-30">
                <a:latin typeface="Verdana"/>
                <a:cs typeface="Verdana"/>
              </a:rPr>
              <a:t>that</a:t>
            </a:r>
            <a:r>
              <a:rPr dirty="0" sz="2600" spc="-130">
                <a:latin typeface="Verdana"/>
                <a:cs typeface="Verdana"/>
              </a:rPr>
              <a:t> </a:t>
            </a:r>
            <a:r>
              <a:rPr dirty="0" sz="2600" spc="-25">
                <a:latin typeface="Verdana"/>
                <a:cs typeface="Verdana"/>
              </a:rPr>
              <a:t>provides</a:t>
            </a:r>
            <a:r>
              <a:rPr dirty="0" sz="2600" spc="-130">
                <a:latin typeface="Verdana"/>
                <a:cs typeface="Verdana"/>
              </a:rPr>
              <a:t> </a:t>
            </a:r>
            <a:r>
              <a:rPr dirty="0" sz="2600" spc="-100">
                <a:latin typeface="Verdana"/>
                <a:cs typeface="Verdana"/>
              </a:rPr>
              <a:t>in-</a:t>
            </a:r>
            <a:r>
              <a:rPr dirty="0" sz="2600" spc="-80">
                <a:latin typeface="Verdana"/>
                <a:cs typeface="Verdana"/>
              </a:rPr>
              <a:t>memory</a:t>
            </a:r>
            <a:r>
              <a:rPr dirty="0" sz="2600" spc="-130">
                <a:latin typeface="Verdana"/>
                <a:cs typeface="Verdana"/>
              </a:rPr>
              <a:t> </a:t>
            </a:r>
            <a:r>
              <a:rPr dirty="0" sz="2600" spc="-50">
                <a:latin typeface="Verdana"/>
                <a:cs typeface="Verdana"/>
              </a:rPr>
              <a:t>data</a:t>
            </a:r>
            <a:r>
              <a:rPr dirty="0" sz="2600" spc="-130">
                <a:latin typeface="Verdana"/>
                <a:cs typeface="Verdana"/>
              </a:rPr>
              <a:t> </a:t>
            </a:r>
            <a:r>
              <a:rPr dirty="0" sz="2600" spc="-40">
                <a:latin typeface="Verdana"/>
                <a:cs typeface="Verdana"/>
              </a:rPr>
              <a:t>processing</a:t>
            </a:r>
            <a:r>
              <a:rPr dirty="0" sz="2600" spc="-130">
                <a:latin typeface="Verdana"/>
                <a:cs typeface="Verdana"/>
              </a:rPr>
              <a:t> </a:t>
            </a:r>
            <a:r>
              <a:rPr dirty="0" sz="2600" spc="-55">
                <a:latin typeface="Verdana"/>
                <a:cs typeface="Verdana"/>
              </a:rPr>
              <a:t>and</a:t>
            </a:r>
            <a:r>
              <a:rPr dirty="0" sz="2600" spc="-130">
                <a:latin typeface="Verdana"/>
                <a:cs typeface="Verdana"/>
              </a:rPr>
              <a:t> </a:t>
            </a:r>
            <a:r>
              <a:rPr dirty="0" sz="2600" spc="-40">
                <a:latin typeface="Verdana"/>
                <a:cs typeface="Verdana"/>
              </a:rPr>
              <a:t>processing</a:t>
            </a:r>
            <a:r>
              <a:rPr dirty="0" sz="2600" spc="-130">
                <a:latin typeface="Verdana"/>
                <a:cs typeface="Verdana"/>
              </a:rPr>
              <a:t> </a:t>
            </a:r>
            <a:r>
              <a:rPr dirty="0" sz="2600" spc="50">
                <a:latin typeface="Verdana"/>
                <a:cs typeface="Verdana"/>
              </a:rPr>
              <a:t>of</a:t>
            </a:r>
            <a:r>
              <a:rPr dirty="0" sz="2600" spc="80">
                <a:latin typeface="Verdana"/>
                <a:cs typeface="Verdana"/>
              </a:rPr>
              <a:t> </a:t>
            </a:r>
            <a:r>
              <a:rPr dirty="0" sz="2600" spc="-55">
                <a:latin typeface="Verdana"/>
                <a:cs typeface="Verdana"/>
              </a:rPr>
              <a:t>batch,</a:t>
            </a:r>
            <a:r>
              <a:rPr dirty="0" sz="2600" spc="-260">
                <a:latin typeface="Verdana"/>
                <a:cs typeface="Verdana"/>
              </a:rPr>
              <a:t> </a:t>
            </a:r>
            <a:r>
              <a:rPr dirty="0" sz="2600" spc="-100">
                <a:latin typeface="Verdana"/>
                <a:cs typeface="Verdana"/>
              </a:rPr>
              <a:t>streaming,</a:t>
            </a:r>
            <a:r>
              <a:rPr dirty="0" sz="2600" spc="-260">
                <a:latin typeface="Verdana"/>
                <a:cs typeface="Verdana"/>
              </a:rPr>
              <a:t> </a:t>
            </a:r>
            <a:r>
              <a:rPr dirty="0" sz="2600" spc="-55">
                <a:latin typeface="Verdana"/>
                <a:cs typeface="Verdana"/>
              </a:rPr>
              <a:t>and</a:t>
            </a:r>
            <a:r>
              <a:rPr dirty="0" sz="2600" spc="-260">
                <a:latin typeface="Verdana"/>
                <a:cs typeface="Verdana"/>
              </a:rPr>
              <a:t> </a:t>
            </a:r>
            <a:r>
              <a:rPr dirty="0" sz="2600" spc="-60">
                <a:latin typeface="Verdana"/>
                <a:cs typeface="Verdana"/>
              </a:rPr>
              <a:t>machine</a:t>
            </a:r>
            <a:r>
              <a:rPr dirty="0" sz="2600" spc="-260">
                <a:latin typeface="Verdana"/>
                <a:cs typeface="Verdana"/>
              </a:rPr>
              <a:t> </a:t>
            </a:r>
            <a:r>
              <a:rPr dirty="0" sz="2600" spc="-70">
                <a:latin typeface="Verdana"/>
                <a:cs typeface="Verdana"/>
              </a:rPr>
              <a:t>learning</a:t>
            </a:r>
            <a:r>
              <a:rPr dirty="0" sz="2600" spc="-260">
                <a:latin typeface="Verdana"/>
                <a:cs typeface="Verdana"/>
              </a:rPr>
              <a:t> </a:t>
            </a:r>
            <a:r>
              <a:rPr dirty="0" sz="2600" spc="-75">
                <a:latin typeface="Verdana"/>
                <a:cs typeface="Verdana"/>
              </a:rPr>
              <a:t>workloads.</a:t>
            </a:r>
            <a:r>
              <a:rPr dirty="0" sz="2600" spc="-260">
                <a:latin typeface="Verdana"/>
                <a:cs typeface="Verdana"/>
              </a:rPr>
              <a:t> </a:t>
            </a:r>
            <a:r>
              <a:rPr dirty="0" sz="2600" spc="-150">
                <a:latin typeface="Verdana"/>
                <a:cs typeface="Verdana"/>
              </a:rPr>
              <a:t>It</a:t>
            </a:r>
            <a:r>
              <a:rPr dirty="0" sz="2600" spc="-260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can</a:t>
            </a:r>
            <a:r>
              <a:rPr dirty="0" sz="2600" spc="-260">
                <a:latin typeface="Verdana"/>
                <a:cs typeface="Verdana"/>
              </a:rPr>
              <a:t> </a:t>
            </a:r>
            <a:r>
              <a:rPr dirty="0" sz="2600" spc="-20">
                <a:latin typeface="Verdana"/>
                <a:cs typeface="Verdana"/>
              </a:rPr>
              <a:t>be</a:t>
            </a:r>
            <a:r>
              <a:rPr dirty="0" sz="2600" spc="-260">
                <a:latin typeface="Verdana"/>
                <a:cs typeface="Verdana"/>
              </a:rPr>
              <a:t> </a:t>
            </a:r>
            <a:r>
              <a:rPr dirty="0" sz="2600" spc="-45">
                <a:latin typeface="Verdana"/>
                <a:cs typeface="Verdana"/>
              </a:rPr>
              <a:t>used</a:t>
            </a:r>
            <a:r>
              <a:rPr dirty="0" sz="2600" spc="-260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with</a:t>
            </a:r>
            <a:r>
              <a:rPr dirty="0" sz="2600" spc="-260">
                <a:latin typeface="Verdana"/>
                <a:cs typeface="Verdana"/>
              </a:rPr>
              <a:t> </a:t>
            </a:r>
            <a:r>
              <a:rPr dirty="0" sz="2600" spc="-55">
                <a:latin typeface="Verdana"/>
                <a:cs typeface="Verdana"/>
              </a:rPr>
              <a:t>various</a:t>
            </a:r>
            <a:r>
              <a:rPr dirty="0" sz="2600" spc="-260">
                <a:latin typeface="Verdana"/>
                <a:cs typeface="Verdana"/>
              </a:rPr>
              <a:t> </a:t>
            </a:r>
            <a:r>
              <a:rPr dirty="0" sz="2600" spc="-50">
                <a:latin typeface="Verdana"/>
                <a:cs typeface="Verdana"/>
              </a:rPr>
              <a:t>data</a:t>
            </a:r>
            <a:r>
              <a:rPr dirty="0" sz="2600" spc="-260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sources</a:t>
            </a:r>
            <a:r>
              <a:rPr dirty="0" sz="2600" spc="-260">
                <a:latin typeface="Verdana"/>
                <a:cs typeface="Verdana"/>
              </a:rPr>
              <a:t> </a:t>
            </a:r>
            <a:r>
              <a:rPr dirty="0" sz="2600" spc="-30">
                <a:latin typeface="Verdana"/>
                <a:cs typeface="Verdana"/>
              </a:rPr>
              <a:t>such</a:t>
            </a:r>
            <a:r>
              <a:rPr dirty="0" sz="2600" spc="-260">
                <a:latin typeface="Verdana"/>
                <a:cs typeface="Verdana"/>
              </a:rPr>
              <a:t> </a:t>
            </a:r>
            <a:r>
              <a:rPr dirty="0" sz="2600" spc="-100">
                <a:latin typeface="Verdana"/>
                <a:cs typeface="Verdana"/>
              </a:rPr>
              <a:t>as</a:t>
            </a:r>
            <a:r>
              <a:rPr dirty="0" sz="2600" spc="-260">
                <a:latin typeface="Verdana"/>
                <a:cs typeface="Verdana"/>
              </a:rPr>
              <a:t> </a:t>
            </a:r>
            <a:r>
              <a:rPr dirty="0" sz="2600" spc="-114">
                <a:latin typeface="Verdana"/>
                <a:cs typeface="Verdana"/>
              </a:rPr>
              <a:t>HDFS,</a:t>
            </a:r>
            <a:r>
              <a:rPr dirty="0" sz="2600" spc="-260">
                <a:latin typeface="Verdana"/>
                <a:cs typeface="Verdana"/>
              </a:rPr>
              <a:t> </a:t>
            </a:r>
            <a:r>
              <a:rPr dirty="0" sz="2600" spc="-95">
                <a:latin typeface="Verdana"/>
                <a:cs typeface="Verdana"/>
              </a:rPr>
              <a:t>HBase,</a:t>
            </a:r>
            <a:r>
              <a:rPr dirty="0" sz="2600" spc="-260">
                <a:latin typeface="Verdana"/>
                <a:cs typeface="Verdana"/>
              </a:rPr>
              <a:t> </a:t>
            </a:r>
            <a:r>
              <a:rPr dirty="0" sz="2600" spc="-90">
                <a:latin typeface="Verdana"/>
                <a:cs typeface="Verdana"/>
              </a:rPr>
              <a:t>Cassandra,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-55">
                <a:latin typeface="Verdana"/>
                <a:cs typeface="Verdana"/>
              </a:rPr>
              <a:t>and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-85">
                <a:latin typeface="Verdana"/>
                <a:cs typeface="Verdana"/>
              </a:rPr>
              <a:t>Amazon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-175">
                <a:latin typeface="Verdana"/>
                <a:cs typeface="Verdana"/>
              </a:rPr>
              <a:t>S3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-55">
                <a:latin typeface="Verdana"/>
                <a:cs typeface="Verdana"/>
              </a:rPr>
              <a:t>and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-20">
                <a:latin typeface="Verdana"/>
                <a:cs typeface="Verdana"/>
              </a:rPr>
              <a:t>supports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-25">
                <a:latin typeface="Verdana"/>
                <a:cs typeface="Verdana"/>
              </a:rPr>
              <a:t>multiple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-90">
                <a:latin typeface="Verdana"/>
                <a:cs typeface="Verdana"/>
              </a:rPr>
              <a:t>programming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-100">
                <a:latin typeface="Verdana"/>
                <a:cs typeface="Verdana"/>
              </a:rPr>
              <a:t>languages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including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-70">
                <a:latin typeface="Verdana"/>
                <a:cs typeface="Verdana"/>
              </a:rPr>
              <a:t>Java,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-105">
                <a:latin typeface="Verdana"/>
                <a:cs typeface="Verdana"/>
              </a:rPr>
              <a:t>Scala,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-55">
                <a:latin typeface="Verdana"/>
                <a:cs typeface="Verdana"/>
              </a:rPr>
              <a:t>and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-40">
                <a:latin typeface="Verdana"/>
                <a:cs typeface="Verdana"/>
              </a:rPr>
              <a:t>Python.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7467" rIns="0" bIns="0" rtlCol="0" vert="horz">
            <a:spAutoFit/>
          </a:bodyPr>
          <a:lstStyle/>
          <a:p>
            <a:pPr marL="5961380">
              <a:lnSpc>
                <a:spcPct val="100000"/>
              </a:lnSpc>
              <a:spcBef>
                <a:spcPts val="100"/>
              </a:spcBef>
            </a:pPr>
            <a:r>
              <a:rPr dirty="0" sz="9200" spc="-1055"/>
              <a:t>SPARK</a:t>
            </a:r>
            <a:endParaRPr sz="9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17665" cy="15113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67139" y="0"/>
            <a:ext cx="1320860" cy="9573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1253" y="976969"/>
            <a:ext cx="823340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75" b="1">
                <a:solidFill>
                  <a:srgbClr val="F5FFF5"/>
                </a:solidFill>
                <a:latin typeface="Tahoma"/>
                <a:cs typeface="Tahoma"/>
              </a:rPr>
              <a:t>MASTER</a:t>
            </a:r>
            <a:r>
              <a:rPr dirty="0" sz="4000" spc="545" b="1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4000" b="1">
                <a:solidFill>
                  <a:srgbClr val="F5FFF5"/>
                </a:solidFill>
                <a:latin typeface="Tahoma"/>
                <a:cs typeface="Tahoma"/>
              </a:rPr>
              <a:t>&amp;</a:t>
            </a:r>
            <a:r>
              <a:rPr dirty="0" sz="4000" spc="550" b="1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4000" spc="105" b="1">
                <a:solidFill>
                  <a:srgbClr val="F5FFF5"/>
                </a:solidFill>
                <a:latin typeface="Tahoma"/>
                <a:cs typeface="Tahoma"/>
              </a:rPr>
              <a:t>WORKER</a:t>
            </a:r>
            <a:r>
              <a:rPr dirty="0" sz="4000" spc="550" b="1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4000" spc="220" b="1">
                <a:solidFill>
                  <a:srgbClr val="F5FFF5"/>
                </a:solidFill>
                <a:latin typeface="Tahoma"/>
                <a:cs typeface="Tahoma"/>
              </a:rPr>
              <a:t>DAEMON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91253" y="2132637"/>
            <a:ext cx="14528800" cy="6971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3370" indent="-280670">
              <a:lnSpc>
                <a:spcPct val="100000"/>
              </a:lnSpc>
              <a:spcBef>
                <a:spcPts val="95"/>
              </a:spcBef>
              <a:buChar char="•"/>
              <a:tabLst>
                <a:tab pos="293370" algn="l"/>
              </a:tabLst>
            </a:pPr>
            <a:r>
              <a:rPr dirty="0" sz="2700" spc="260">
                <a:solidFill>
                  <a:srgbClr val="F5FFF5"/>
                </a:solidFill>
                <a:latin typeface="Tahoma"/>
                <a:cs typeface="Tahoma"/>
              </a:rPr>
              <a:t>Spark</a:t>
            </a:r>
            <a:r>
              <a:rPr dirty="0" sz="2700" spc="409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355">
                <a:solidFill>
                  <a:srgbClr val="F5FFF5"/>
                </a:solidFill>
                <a:latin typeface="Tahoma"/>
                <a:cs typeface="Tahoma"/>
              </a:rPr>
              <a:t>consists</a:t>
            </a:r>
            <a:r>
              <a:rPr dirty="0" sz="2700" spc="41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10">
                <a:solidFill>
                  <a:srgbClr val="F5FFF5"/>
                </a:solidFill>
                <a:latin typeface="Tahoma"/>
                <a:cs typeface="Tahoma"/>
              </a:rPr>
              <a:t>of</a:t>
            </a:r>
            <a:r>
              <a:rPr dirty="0" sz="2700" spc="409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60">
                <a:solidFill>
                  <a:srgbClr val="F5FFF5"/>
                </a:solidFill>
                <a:latin typeface="Tahoma"/>
                <a:cs typeface="Tahoma"/>
              </a:rPr>
              <a:t>the</a:t>
            </a:r>
            <a:r>
              <a:rPr dirty="0" sz="2700" spc="41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75">
                <a:solidFill>
                  <a:srgbClr val="F5FFF5"/>
                </a:solidFill>
                <a:latin typeface="Tahoma"/>
                <a:cs typeface="Tahoma"/>
              </a:rPr>
              <a:t>driver</a:t>
            </a:r>
            <a:r>
              <a:rPr dirty="0" sz="2700" spc="41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90">
                <a:solidFill>
                  <a:srgbClr val="F5FFF5"/>
                </a:solidFill>
                <a:latin typeface="Tahoma"/>
                <a:cs typeface="Tahoma"/>
              </a:rPr>
              <a:t>program</a:t>
            </a:r>
            <a:r>
              <a:rPr dirty="0" sz="2700" spc="409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145">
                <a:solidFill>
                  <a:srgbClr val="F5FFF5"/>
                </a:solidFill>
                <a:latin typeface="Tahoma"/>
                <a:cs typeface="Tahoma"/>
              </a:rPr>
              <a:t>&amp;</a:t>
            </a:r>
            <a:r>
              <a:rPr dirty="0" sz="2700" spc="41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60">
                <a:solidFill>
                  <a:srgbClr val="F5FFF5"/>
                </a:solidFill>
                <a:latin typeface="Tahoma"/>
                <a:cs typeface="Tahoma"/>
              </a:rPr>
              <a:t>the</a:t>
            </a:r>
            <a:r>
              <a:rPr dirty="0" sz="2700" spc="41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325">
                <a:solidFill>
                  <a:srgbClr val="F5FFF5"/>
                </a:solidFill>
                <a:latin typeface="Tahoma"/>
                <a:cs typeface="Tahoma"/>
              </a:rPr>
              <a:t>executor</a:t>
            </a:r>
            <a:r>
              <a:rPr dirty="0" sz="2700" spc="409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40">
                <a:solidFill>
                  <a:srgbClr val="F5FFF5"/>
                </a:solidFill>
                <a:latin typeface="Tahoma"/>
                <a:cs typeface="Tahoma"/>
              </a:rPr>
              <a:t>program.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Clr>
                <a:srgbClr val="F5FFF5"/>
              </a:buClr>
              <a:buFont typeface="Tahoma"/>
              <a:buChar char="•"/>
            </a:pPr>
            <a:endParaRPr sz="2700">
              <a:latin typeface="Tahoma"/>
              <a:cs typeface="Tahoma"/>
            </a:endParaRPr>
          </a:p>
          <a:p>
            <a:pPr marL="293370" indent="-280670">
              <a:lnSpc>
                <a:spcPct val="100000"/>
              </a:lnSpc>
              <a:buChar char="•"/>
              <a:tabLst>
                <a:tab pos="293370" algn="l"/>
              </a:tabLst>
            </a:pPr>
            <a:r>
              <a:rPr dirty="0" sz="2700" spc="310">
                <a:solidFill>
                  <a:srgbClr val="F5FFF5"/>
                </a:solidFill>
                <a:latin typeface="Tahoma"/>
                <a:cs typeface="Tahoma"/>
              </a:rPr>
              <a:t>Executor</a:t>
            </a:r>
            <a:r>
              <a:rPr dirty="0" sz="2700" spc="409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90">
                <a:solidFill>
                  <a:srgbClr val="F5FFF5"/>
                </a:solidFill>
                <a:latin typeface="Tahoma"/>
                <a:cs typeface="Tahoma"/>
              </a:rPr>
              <a:t>program</a:t>
            </a:r>
            <a:r>
              <a:rPr dirty="0" sz="2700" spc="41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65">
                <a:solidFill>
                  <a:srgbClr val="F5FFF5"/>
                </a:solidFill>
                <a:latin typeface="Tahoma"/>
                <a:cs typeface="Tahoma"/>
              </a:rPr>
              <a:t>works</a:t>
            </a:r>
            <a:r>
              <a:rPr dirty="0" sz="2700" spc="41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10">
                <a:solidFill>
                  <a:srgbClr val="F5FFF5"/>
                </a:solidFill>
                <a:latin typeface="Tahoma"/>
                <a:cs typeface="Tahoma"/>
              </a:rPr>
              <a:t>on</a:t>
            </a:r>
            <a:r>
              <a:rPr dirty="0" sz="2700" spc="41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54">
                <a:solidFill>
                  <a:srgbClr val="F5FFF5"/>
                </a:solidFill>
                <a:latin typeface="Tahoma"/>
                <a:cs typeface="Tahoma"/>
              </a:rPr>
              <a:t>worker</a:t>
            </a:r>
            <a:r>
              <a:rPr dirty="0" sz="2700" spc="41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54">
                <a:solidFill>
                  <a:srgbClr val="F5FFF5"/>
                </a:solidFill>
                <a:latin typeface="Tahoma"/>
                <a:cs typeface="Tahoma"/>
              </a:rPr>
              <a:t>nodes.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Clr>
                <a:srgbClr val="F5FFF5"/>
              </a:buClr>
              <a:buFont typeface="Tahoma"/>
              <a:buChar char="•"/>
            </a:pPr>
            <a:endParaRPr sz="2700">
              <a:latin typeface="Tahoma"/>
              <a:cs typeface="Tahoma"/>
            </a:endParaRPr>
          </a:p>
          <a:p>
            <a:pPr marL="293370" indent="-280670">
              <a:lnSpc>
                <a:spcPct val="100000"/>
              </a:lnSpc>
              <a:spcBef>
                <a:spcPts val="5"/>
              </a:spcBef>
              <a:buChar char="•"/>
              <a:tabLst>
                <a:tab pos="293370" algn="l"/>
              </a:tabLst>
            </a:pPr>
            <a:r>
              <a:rPr dirty="0" sz="2700" spc="260">
                <a:solidFill>
                  <a:srgbClr val="F5FFF5"/>
                </a:solidFill>
                <a:latin typeface="Tahoma"/>
                <a:cs typeface="Tahoma"/>
              </a:rPr>
              <a:t>Spark</a:t>
            </a:r>
            <a:r>
              <a:rPr dirty="0" sz="2700" spc="40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340">
                <a:solidFill>
                  <a:srgbClr val="F5FFF5"/>
                </a:solidFill>
                <a:latin typeface="Tahoma"/>
                <a:cs typeface="Tahoma"/>
              </a:rPr>
              <a:t>distributes</a:t>
            </a:r>
            <a:r>
              <a:rPr dirty="0" sz="2700" spc="409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25">
                <a:solidFill>
                  <a:srgbClr val="F5FFF5"/>
                </a:solidFill>
                <a:latin typeface="Tahoma"/>
                <a:cs typeface="Tahoma"/>
              </a:rPr>
              <a:t>RDDs</a:t>
            </a:r>
            <a:r>
              <a:rPr dirty="0" sz="2700" spc="40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75">
                <a:solidFill>
                  <a:srgbClr val="F5FFF5"/>
                </a:solidFill>
                <a:latin typeface="Tahoma"/>
                <a:cs typeface="Tahoma"/>
              </a:rPr>
              <a:t>among</a:t>
            </a:r>
            <a:r>
              <a:rPr dirty="0" sz="2700" spc="409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85">
                <a:solidFill>
                  <a:srgbClr val="F5FFF5"/>
                </a:solidFill>
                <a:latin typeface="Tahoma"/>
                <a:cs typeface="Tahoma"/>
              </a:rPr>
              <a:t>executors.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Clr>
                <a:srgbClr val="F5FFF5"/>
              </a:buClr>
              <a:buFont typeface="Tahoma"/>
              <a:buChar char="•"/>
            </a:pPr>
            <a:endParaRPr sz="2700">
              <a:latin typeface="Tahoma"/>
              <a:cs typeface="Tahoma"/>
            </a:endParaRPr>
          </a:p>
          <a:p>
            <a:pPr marL="293370" indent="-280670">
              <a:lnSpc>
                <a:spcPct val="100000"/>
              </a:lnSpc>
              <a:buChar char="•"/>
              <a:tabLst>
                <a:tab pos="293370" algn="l"/>
              </a:tabLst>
            </a:pPr>
            <a:r>
              <a:rPr dirty="0" sz="2700" spc="350">
                <a:solidFill>
                  <a:srgbClr val="F5FFF5"/>
                </a:solidFill>
                <a:latin typeface="Tahoma"/>
                <a:cs typeface="Tahoma"/>
              </a:rPr>
              <a:t>Communication</a:t>
            </a:r>
            <a:r>
              <a:rPr dirty="0" sz="2700" spc="409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75">
                <a:solidFill>
                  <a:srgbClr val="F5FFF5"/>
                </a:solidFill>
                <a:latin typeface="Tahoma"/>
                <a:cs typeface="Tahoma"/>
              </a:rPr>
              <a:t>among</a:t>
            </a:r>
            <a:r>
              <a:rPr dirty="0" sz="2700" spc="409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60">
                <a:solidFill>
                  <a:srgbClr val="F5FFF5"/>
                </a:solidFill>
                <a:latin typeface="Tahoma"/>
                <a:cs typeface="Tahoma"/>
              </a:rPr>
              <a:t>the</a:t>
            </a:r>
            <a:r>
              <a:rPr dirty="0" sz="2700" spc="409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75">
                <a:solidFill>
                  <a:srgbClr val="F5FFF5"/>
                </a:solidFill>
                <a:latin typeface="Tahoma"/>
                <a:cs typeface="Tahoma"/>
              </a:rPr>
              <a:t>driver</a:t>
            </a:r>
            <a:r>
              <a:rPr dirty="0" sz="2700" spc="41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145">
                <a:solidFill>
                  <a:srgbClr val="F5FFF5"/>
                </a:solidFill>
                <a:latin typeface="Tahoma"/>
                <a:cs typeface="Tahoma"/>
              </a:rPr>
              <a:t>&amp;</a:t>
            </a:r>
            <a:r>
              <a:rPr dirty="0" sz="2700" spc="409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60">
                <a:solidFill>
                  <a:srgbClr val="F5FFF5"/>
                </a:solidFill>
                <a:latin typeface="Tahoma"/>
                <a:cs typeface="Tahoma"/>
              </a:rPr>
              <a:t>the</a:t>
            </a:r>
            <a:r>
              <a:rPr dirty="0" sz="2700" spc="409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75">
                <a:solidFill>
                  <a:srgbClr val="F5FFF5"/>
                </a:solidFill>
                <a:latin typeface="Tahoma"/>
                <a:cs typeface="Tahoma"/>
              </a:rPr>
              <a:t>executor.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Clr>
                <a:srgbClr val="F5FFF5"/>
              </a:buClr>
              <a:buFont typeface="Tahoma"/>
              <a:buChar char="•"/>
            </a:pPr>
            <a:endParaRPr sz="2700">
              <a:latin typeface="Tahoma"/>
              <a:cs typeface="Tahoma"/>
            </a:endParaRPr>
          </a:p>
          <a:p>
            <a:pPr marL="293370" indent="-280670">
              <a:lnSpc>
                <a:spcPct val="100000"/>
              </a:lnSpc>
              <a:buChar char="•"/>
              <a:tabLst>
                <a:tab pos="293370" algn="l"/>
              </a:tabLst>
            </a:pPr>
            <a:r>
              <a:rPr dirty="0" sz="2700" spc="260">
                <a:solidFill>
                  <a:srgbClr val="F5FFF5"/>
                </a:solidFill>
                <a:latin typeface="Tahoma"/>
                <a:cs typeface="Tahoma"/>
              </a:rPr>
              <a:t>Spark</a:t>
            </a:r>
            <a:r>
              <a:rPr dirty="0" sz="2700" spc="400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20">
                <a:solidFill>
                  <a:srgbClr val="F5FFF5"/>
                </a:solidFill>
                <a:latin typeface="Tahoma"/>
                <a:cs typeface="Tahoma"/>
              </a:rPr>
              <a:t>as</a:t>
            </a:r>
            <a:r>
              <a:rPr dirty="0" sz="2700" spc="40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165">
                <a:solidFill>
                  <a:srgbClr val="F5FFF5"/>
                </a:solidFill>
                <a:latin typeface="Tahoma"/>
                <a:cs typeface="Tahoma"/>
              </a:rPr>
              <a:t>an</a:t>
            </a:r>
            <a:r>
              <a:rPr dirty="0" sz="2700" spc="40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90">
                <a:solidFill>
                  <a:srgbClr val="F5FFF5"/>
                </a:solidFill>
                <a:latin typeface="Tahoma"/>
                <a:cs typeface="Tahoma"/>
              </a:rPr>
              <a:t>organization</a:t>
            </a:r>
            <a:r>
              <a:rPr dirty="0" sz="2700" spc="400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95">
                <a:solidFill>
                  <a:srgbClr val="F5FFF5"/>
                </a:solidFill>
                <a:latin typeface="Tahoma"/>
                <a:cs typeface="Tahoma"/>
              </a:rPr>
              <a:t>:-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2700">
              <a:latin typeface="Tahoma"/>
              <a:cs typeface="Tahoma"/>
            </a:endParaRPr>
          </a:p>
          <a:p>
            <a:pPr marL="375285" indent="-362585">
              <a:lnSpc>
                <a:spcPct val="100000"/>
              </a:lnSpc>
              <a:buAutoNum type="arabicPeriod"/>
              <a:tabLst>
                <a:tab pos="375285" algn="l"/>
              </a:tabLst>
            </a:pPr>
            <a:r>
              <a:rPr dirty="0" sz="2700" spc="310">
                <a:solidFill>
                  <a:srgbClr val="F5FFF5"/>
                </a:solidFill>
                <a:latin typeface="Tahoma"/>
                <a:cs typeface="Tahoma"/>
              </a:rPr>
              <a:t>Executive</a:t>
            </a:r>
            <a:r>
              <a:rPr dirty="0" sz="2700" spc="409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310">
                <a:solidFill>
                  <a:srgbClr val="F5FFF5"/>
                </a:solidFill>
                <a:latin typeface="Tahoma"/>
                <a:cs typeface="Tahoma"/>
              </a:rPr>
              <a:t>management</a:t>
            </a:r>
            <a:r>
              <a:rPr dirty="0" sz="2700" spc="409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20">
                <a:solidFill>
                  <a:srgbClr val="F5FFF5"/>
                </a:solidFill>
                <a:latin typeface="Tahoma"/>
                <a:cs typeface="Tahoma"/>
              </a:rPr>
              <a:t>as</a:t>
            </a:r>
            <a:r>
              <a:rPr dirty="0" sz="2700" spc="41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75">
                <a:solidFill>
                  <a:srgbClr val="F5FFF5"/>
                </a:solidFill>
                <a:latin typeface="Tahoma"/>
                <a:cs typeface="Tahoma"/>
              </a:rPr>
              <a:t>driver</a:t>
            </a:r>
            <a:r>
              <a:rPr dirty="0" sz="2700" spc="409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80">
                <a:solidFill>
                  <a:srgbClr val="F5FFF5"/>
                </a:solidFill>
                <a:latin typeface="Tahoma"/>
                <a:cs typeface="Tahoma"/>
              </a:rPr>
              <a:t>code.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Clr>
                <a:srgbClr val="F5FFF5"/>
              </a:buClr>
              <a:buFont typeface="Tahoma"/>
              <a:buAutoNum type="arabicPeriod"/>
            </a:pPr>
            <a:endParaRPr sz="2700">
              <a:latin typeface="Tahoma"/>
              <a:cs typeface="Tahoma"/>
            </a:endParaRPr>
          </a:p>
          <a:p>
            <a:pPr marL="467359" indent="-454659">
              <a:lnSpc>
                <a:spcPct val="100000"/>
              </a:lnSpc>
              <a:buAutoNum type="arabicPeriod"/>
              <a:tabLst>
                <a:tab pos="467359" algn="l"/>
              </a:tabLst>
            </a:pPr>
            <a:r>
              <a:rPr dirty="0" sz="2700" spc="285">
                <a:solidFill>
                  <a:srgbClr val="F5FFF5"/>
                </a:solidFill>
                <a:latin typeface="Tahoma"/>
                <a:cs typeface="Tahoma"/>
              </a:rPr>
              <a:t>Junior</a:t>
            </a:r>
            <a:r>
              <a:rPr dirty="0" sz="2700" spc="40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345">
                <a:solidFill>
                  <a:srgbClr val="F5FFF5"/>
                </a:solidFill>
                <a:latin typeface="Tahoma"/>
                <a:cs typeface="Tahoma"/>
              </a:rPr>
              <a:t>employees</a:t>
            </a:r>
            <a:r>
              <a:rPr dirty="0" sz="2700" spc="409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20">
                <a:solidFill>
                  <a:srgbClr val="F5FFF5"/>
                </a:solidFill>
                <a:latin typeface="Tahoma"/>
                <a:cs typeface="Tahoma"/>
              </a:rPr>
              <a:t>as</a:t>
            </a:r>
            <a:r>
              <a:rPr dirty="0" sz="2700" spc="409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85">
                <a:solidFill>
                  <a:srgbClr val="F5FFF5"/>
                </a:solidFill>
                <a:latin typeface="Tahoma"/>
                <a:cs typeface="Tahoma"/>
              </a:rPr>
              <a:t>executors.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Clr>
                <a:srgbClr val="F5FFF5"/>
              </a:buClr>
              <a:buFont typeface="Tahoma"/>
              <a:buAutoNum type="arabicPeriod"/>
            </a:pPr>
            <a:endParaRPr sz="2700">
              <a:latin typeface="Tahoma"/>
              <a:cs typeface="Tahoma"/>
            </a:endParaRPr>
          </a:p>
          <a:p>
            <a:pPr marL="473075" indent="-4603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73075" algn="l"/>
              </a:tabLst>
            </a:pPr>
            <a:r>
              <a:rPr dirty="0" sz="2700" spc="280">
                <a:solidFill>
                  <a:srgbClr val="F5FFF5"/>
                </a:solidFill>
                <a:latin typeface="Tahoma"/>
                <a:cs typeface="Tahoma"/>
              </a:rPr>
              <a:t>Worker</a:t>
            </a:r>
            <a:r>
              <a:rPr dirty="0" sz="2700" spc="40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325">
                <a:solidFill>
                  <a:srgbClr val="F5FFF5"/>
                </a:solidFill>
                <a:latin typeface="Tahoma"/>
                <a:cs typeface="Tahoma"/>
              </a:rPr>
              <a:t>nodes</a:t>
            </a:r>
            <a:r>
              <a:rPr dirty="0" sz="2700" spc="40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355">
                <a:solidFill>
                  <a:srgbClr val="F5FFF5"/>
                </a:solidFill>
                <a:latin typeface="Tahoma"/>
                <a:cs typeface="Tahoma"/>
              </a:rPr>
              <a:t>correspond</a:t>
            </a:r>
            <a:r>
              <a:rPr dirty="0" sz="2700" spc="40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65">
                <a:solidFill>
                  <a:srgbClr val="F5FFF5"/>
                </a:solidFill>
                <a:latin typeface="Tahoma"/>
                <a:cs typeface="Tahoma"/>
              </a:rPr>
              <a:t>to</a:t>
            </a:r>
            <a:r>
              <a:rPr dirty="0" sz="2700" spc="409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60">
                <a:solidFill>
                  <a:srgbClr val="F5FFF5"/>
                </a:solidFill>
                <a:latin typeface="Tahoma"/>
                <a:cs typeface="Tahoma"/>
              </a:rPr>
              <a:t>the</a:t>
            </a:r>
            <a:r>
              <a:rPr dirty="0" sz="2700" spc="40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315">
                <a:solidFill>
                  <a:srgbClr val="F5FFF5"/>
                </a:solidFill>
                <a:latin typeface="Tahoma"/>
                <a:cs typeface="Tahoma"/>
              </a:rPr>
              <a:t>office</a:t>
            </a:r>
            <a:r>
              <a:rPr dirty="0" sz="2700" spc="40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360">
                <a:solidFill>
                  <a:srgbClr val="F5FFF5"/>
                </a:solidFill>
                <a:latin typeface="Tahoma"/>
                <a:cs typeface="Tahoma"/>
              </a:rPr>
              <a:t>space</a:t>
            </a:r>
            <a:r>
              <a:rPr dirty="0" sz="2700" spc="409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85">
                <a:solidFill>
                  <a:srgbClr val="F5FFF5"/>
                </a:solidFill>
                <a:latin typeface="Tahoma"/>
                <a:cs typeface="Tahoma"/>
              </a:rPr>
              <a:t>that</a:t>
            </a:r>
            <a:r>
              <a:rPr dirty="0" sz="2700" spc="40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260">
                <a:solidFill>
                  <a:srgbClr val="F5FFF5"/>
                </a:solidFill>
                <a:latin typeface="Tahoma"/>
                <a:cs typeface="Tahoma"/>
              </a:rPr>
              <a:t>the</a:t>
            </a:r>
            <a:r>
              <a:rPr dirty="0" sz="2700" spc="405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345">
                <a:solidFill>
                  <a:srgbClr val="F5FFF5"/>
                </a:solidFill>
                <a:latin typeface="Tahoma"/>
                <a:cs typeface="Tahoma"/>
              </a:rPr>
              <a:t>employees</a:t>
            </a:r>
            <a:r>
              <a:rPr dirty="0" sz="2700" spc="409">
                <a:solidFill>
                  <a:srgbClr val="F5FFF5"/>
                </a:solidFill>
                <a:latin typeface="Tahoma"/>
                <a:cs typeface="Tahoma"/>
              </a:rPr>
              <a:t> </a:t>
            </a:r>
            <a:r>
              <a:rPr dirty="0" sz="2700" spc="150">
                <a:solidFill>
                  <a:srgbClr val="F5FFF5"/>
                </a:solidFill>
                <a:latin typeface="Tahoma"/>
                <a:cs typeface="Tahoma"/>
              </a:rPr>
              <a:t>o</a:t>
            </a:r>
            <a:r>
              <a:rPr dirty="0" sz="2700" spc="150">
                <a:solidFill>
                  <a:srgbClr val="F5FFF5"/>
                </a:solidFill>
                <a:latin typeface="Lucida Sans Unicode"/>
                <a:cs typeface="Lucida Sans Unicode"/>
              </a:rPr>
              <a:t>ссиру</a:t>
            </a:r>
            <a:r>
              <a:rPr dirty="0" sz="2700" spc="150">
                <a:solidFill>
                  <a:srgbClr val="F5FFF5"/>
                </a:solidFill>
                <a:latin typeface="Tahoma"/>
                <a:cs typeface="Tahoma"/>
              </a:rPr>
              <a:t>.</a:t>
            </a:r>
            <a:endParaRPr sz="2700">
              <a:latin typeface="Tahoma"/>
              <a:cs typeface="Tahom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25812" y="2933743"/>
            <a:ext cx="6343648" cy="29717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94985" cy="10287000"/>
            <a:chOff x="0" y="0"/>
            <a:chExt cx="18294985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31674" y="6978473"/>
              <a:ext cx="3763048" cy="330812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287"/>
              <a:ext cx="1027319" cy="5372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40085" y="1006475"/>
            <a:ext cx="177418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280">
                <a:solidFill>
                  <a:srgbClr val="000000"/>
                </a:solidFill>
              </a:rPr>
              <a:t>RDD'S</a:t>
            </a:r>
            <a:endParaRPr sz="4500"/>
          </a:p>
        </p:txBody>
      </p:sp>
      <p:sp>
        <p:nvSpPr>
          <p:cNvPr id="6" name="object 6" descr=""/>
          <p:cNvSpPr txBox="1"/>
          <p:nvPr/>
        </p:nvSpPr>
        <p:spPr>
          <a:xfrm>
            <a:off x="1264537" y="2254250"/>
            <a:ext cx="14529435" cy="6151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9710" indent="-207010">
              <a:lnSpc>
                <a:spcPct val="100000"/>
              </a:lnSpc>
              <a:spcBef>
                <a:spcPts val="100"/>
              </a:spcBef>
              <a:buChar char="•"/>
              <a:tabLst>
                <a:tab pos="219710" algn="l"/>
              </a:tabLst>
            </a:pPr>
            <a:r>
              <a:rPr dirty="0" sz="2700" spc="-110">
                <a:latin typeface="Verdana"/>
                <a:cs typeface="Verdana"/>
              </a:rPr>
              <a:t>Spark's</a:t>
            </a:r>
            <a:r>
              <a:rPr dirty="0" sz="2700" spc="-250">
                <a:latin typeface="Verdana"/>
                <a:cs typeface="Verdana"/>
              </a:rPr>
              <a:t> </a:t>
            </a:r>
            <a:r>
              <a:rPr dirty="0" sz="2700" spc="-70">
                <a:latin typeface="Verdana"/>
                <a:cs typeface="Verdana"/>
              </a:rPr>
              <a:t>primary</a:t>
            </a:r>
            <a:r>
              <a:rPr dirty="0" sz="2700" spc="-245">
                <a:latin typeface="Verdana"/>
                <a:cs typeface="Verdana"/>
              </a:rPr>
              <a:t> </a:t>
            </a:r>
            <a:r>
              <a:rPr dirty="0" sz="2700" spc="-45">
                <a:latin typeface="Verdana"/>
                <a:cs typeface="Verdana"/>
              </a:rPr>
              <a:t>data</a:t>
            </a:r>
            <a:r>
              <a:rPr dirty="0" sz="2700" spc="-245">
                <a:latin typeface="Verdana"/>
                <a:cs typeface="Verdana"/>
              </a:rPr>
              <a:t> </a:t>
            </a:r>
            <a:r>
              <a:rPr dirty="0" sz="2700" spc="-10">
                <a:latin typeface="Verdana"/>
                <a:cs typeface="Verdana"/>
              </a:rPr>
              <a:t>abstraction.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75"/>
              </a:spcBef>
              <a:buFont typeface="Verdana"/>
              <a:buChar char="•"/>
            </a:pPr>
            <a:endParaRPr sz="2700">
              <a:latin typeface="Verdana"/>
              <a:cs typeface="Verdana"/>
            </a:endParaRPr>
          </a:p>
          <a:p>
            <a:pPr marL="219710" indent="-207010">
              <a:lnSpc>
                <a:spcPct val="100000"/>
              </a:lnSpc>
              <a:buChar char="•"/>
              <a:tabLst>
                <a:tab pos="219710" algn="l"/>
              </a:tabLst>
            </a:pPr>
            <a:r>
              <a:rPr dirty="0" sz="2700">
                <a:latin typeface="Verdana"/>
                <a:cs typeface="Verdana"/>
              </a:rPr>
              <a:t>Collection</a:t>
            </a:r>
            <a:r>
              <a:rPr dirty="0" sz="2700" spc="-250">
                <a:latin typeface="Verdana"/>
                <a:cs typeface="Verdana"/>
              </a:rPr>
              <a:t> </a:t>
            </a:r>
            <a:r>
              <a:rPr dirty="0" sz="2700" spc="50">
                <a:latin typeface="Verdana"/>
                <a:cs typeface="Verdana"/>
              </a:rPr>
              <a:t>of</a:t>
            </a:r>
            <a:r>
              <a:rPr dirty="0" sz="2700" spc="-245">
                <a:latin typeface="Verdana"/>
                <a:cs typeface="Verdana"/>
              </a:rPr>
              <a:t> </a:t>
            </a:r>
            <a:r>
              <a:rPr dirty="0" sz="2700">
                <a:latin typeface="Verdana"/>
                <a:cs typeface="Verdana"/>
              </a:rPr>
              <a:t>fault</a:t>
            </a:r>
            <a:r>
              <a:rPr dirty="0" sz="2700" spc="-250">
                <a:latin typeface="Verdana"/>
                <a:cs typeface="Verdana"/>
              </a:rPr>
              <a:t> </a:t>
            </a:r>
            <a:r>
              <a:rPr dirty="0" sz="2700" spc="-20">
                <a:latin typeface="Verdana"/>
                <a:cs typeface="Verdana"/>
              </a:rPr>
              <a:t>tolerant</a:t>
            </a:r>
            <a:r>
              <a:rPr dirty="0" sz="2700" spc="-245">
                <a:latin typeface="Verdana"/>
                <a:cs typeface="Verdana"/>
              </a:rPr>
              <a:t> </a:t>
            </a:r>
            <a:r>
              <a:rPr dirty="0" sz="2700" spc="-185">
                <a:latin typeface="Verdana"/>
                <a:cs typeface="Verdana"/>
              </a:rPr>
              <a:t>&amp;</a:t>
            </a:r>
            <a:r>
              <a:rPr dirty="0" sz="2700" spc="-245">
                <a:latin typeface="Verdana"/>
                <a:cs typeface="Verdana"/>
              </a:rPr>
              <a:t> </a:t>
            </a:r>
            <a:r>
              <a:rPr dirty="0" sz="2700" spc="-55">
                <a:latin typeface="Verdana"/>
                <a:cs typeface="Verdana"/>
              </a:rPr>
              <a:t>immutable</a:t>
            </a:r>
            <a:r>
              <a:rPr dirty="0" sz="2700" spc="-250">
                <a:latin typeface="Verdana"/>
                <a:cs typeface="Verdana"/>
              </a:rPr>
              <a:t> </a:t>
            </a:r>
            <a:r>
              <a:rPr dirty="0" sz="2700" spc="-10">
                <a:latin typeface="Verdana"/>
                <a:cs typeface="Verdana"/>
              </a:rPr>
              <a:t>elements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80"/>
              </a:spcBef>
              <a:buFont typeface="Verdana"/>
              <a:buChar char="•"/>
            </a:pP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700" spc="-20">
                <a:latin typeface="Verdana"/>
                <a:cs typeface="Verdana"/>
              </a:rPr>
              <a:t>partitioned</a:t>
            </a:r>
            <a:r>
              <a:rPr dirty="0" sz="2700" spc="-265">
                <a:latin typeface="Verdana"/>
                <a:cs typeface="Verdana"/>
              </a:rPr>
              <a:t> </a:t>
            </a:r>
            <a:r>
              <a:rPr dirty="0" sz="2700" spc="-35">
                <a:latin typeface="Verdana"/>
                <a:cs typeface="Verdana"/>
              </a:rPr>
              <a:t>across</a:t>
            </a:r>
            <a:r>
              <a:rPr dirty="0" sz="2700" spc="-265">
                <a:latin typeface="Verdana"/>
                <a:cs typeface="Verdana"/>
              </a:rPr>
              <a:t> </a:t>
            </a:r>
            <a:r>
              <a:rPr dirty="0" sz="2700" spc="-35">
                <a:latin typeface="Verdana"/>
                <a:cs typeface="Verdana"/>
              </a:rPr>
              <a:t>the</a:t>
            </a:r>
            <a:r>
              <a:rPr dirty="0" sz="2700" spc="-260">
                <a:latin typeface="Verdana"/>
                <a:cs typeface="Verdana"/>
              </a:rPr>
              <a:t> </a:t>
            </a:r>
            <a:r>
              <a:rPr dirty="0" sz="2700" spc="-25">
                <a:latin typeface="Verdana"/>
                <a:cs typeface="Verdana"/>
              </a:rPr>
              <a:t>cluster's</a:t>
            </a:r>
            <a:r>
              <a:rPr dirty="0" sz="2700" spc="-265">
                <a:latin typeface="Verdana"/>
                <a:cs typeface="Verdana"/>
              </a:rPr>
              <a:t> </a:t>
            </a:r>
            <a:r>
              <a:rPr dirty="0" sz="2700" spc="-85">
                <a:latin typeface="Verdana"/>
                <a:cs typeface="Verdana"/>
              </a:rPr>
              <a:t>nodes.</a:t>
            </a:r>
            <a:r>
              <a:rPr dirty="0" sz="2700" spc="-265">
                <a:latin typeface="Verdana"/>
                <a:cs typeface="Verdana"/>
              </a:rPr>
              <a:t> </a:t>
            </a:r>
            <a:r>
              <a:rPr dirty="0" sz="2700" spc="-520">
                <a:latin typeface="Verdana"/>
                <a:cs typeface="Verdana"/>
              </a:rPr>
              <a:t>•</a:t>
            </a:r>
            <a:r>
              <a:rPr dirty="0" sz="2700" spc="-260">
                <a:latin typeface="Verdana"/>
                <a:cs typeface="Verdana"/>
              </a:rPr>
              <a:t> </a:t>
            </a:r>
            <a:r>
              <a:rPr dirty="0" sz="2700" spc="-120">
                <a:latin typeface="Verdana"/>
                <a:cs typeface="Verdana"/>
              </a:rPr>
              <a:t>Spark</a:t>
            </a:r>
            <a:r>
              <a:rPr dirty="0" sz="2700" spc="-265">
                <a:latin typeface="Verdana"/>
                <a:cs typeface="Verdana"/>
              </a:rPr>
              <a:t> </a:t>
            </a:r>
            <a:r>
              <a:rPr dirty="0" sz="2700" spc="-35">
                <a:latin typeface="Verdana"/>
                <a:cs typeface="Verdana"/>
              </a:rPr>
              <a:t>create</a:t>
            </a:r>
            <a:r>
              <a:rPr dirty="0" sz="2700" spc="-265">
                <a:latin typeface="Verdana"/>
                <a:cs typeface="Verdana"/>
              </a:rPr>
              <a:t> </a:t>
            </a:r>
            <a:r>
              <a:rPr dirty="0" sz="2700" spc="-130">
                <a:latin typeface="Verdana"/>
                <a:cs typeface="Verdana"/>
              </a:rPr>
              <a:t>a</a:t>
            </a:r>
            <a:r>
              <a:rPr dirty="0" sz="2700" spc="-260">
                <a:latin typeface="Verdana"/>
                <a:cs typeface="Verdana"/>
              </a:rPr>
              <a:t> </a:t>
            </a:r>
            <a:r>
              <a:rPr dirty="0" sz="2700" spc="-70">
                <a:latin typeface="Verdana"/>
                <a:cs typeface="Verdana"/>
              </a:rPr>
              <a:t>DAG</a:t>
            </a:r>
            <a:r>
              <a:rPr dirty="0" sz="2700" spc="-265">
                <a:latin typeface="Verdana"/>
                <a:cs typeface="Verdana"/>
              </a:rPr>
              <a:t> </a:t>
            </a:r>
            <a:r>
              <a:rPr dirty="0" sz="2700" spc="-80">
                <a:latin typeface="Verdana"/>
                <a:cs typeface="Verdana"/>
              </a:rPr>
              <a:t>when</a:t>
            </a:r>
            <a:r>
              <a:rPr dirty="0" sz="2700" spc="-265">
                <a:latin typeface="Verdana"/>
                <a:cs typeface="Verdana"/>
              </a:rPr>
              <a:t> </a:t>
            </a:r>
            <a:r>
              <a:rPr dirty="0" sz="2700" spc="-55">
                <a:latin typeface="Verdana"/>
                <a:cs typeface="Verdana"/>
              </a:rPr>
              <a:t>creating</a:t>
            </a:r>
            <a:r>
              <a:rPr dirty="0" sz="2700" spc="-260">
                <a:latin typeface="Verdana"/>
                <a:cs typeface="Verdana"/>
              </a:rPr>
              <a:t> </a:t>
            </a:r>
            <a:r>
              <a:rPr dirty="0" sz="2700" spc="-90">
                <a:latin typeface="Verdana"/>
                <a:cs typeface="Verdana"/>
              </a:rPr>
              <a:t>an</a:t>
            </a:r>
            <a:r>
              <a:rPr dirty="0" sz="2700" spc="-265">
                <a:latin typeface="Verdana"/>
                <a:cs typeface="Verdana"/>
              </a:rPr>
              <a:t> </a:t>
            </a:r>
            <a:r>
              <a:rPr dirty="0" sz="2700" spc="-20">
                <a:latin typeface="Verdana"/>
                <a:cs typeface="Verdana"/>
              </a:rPr>
              <a:t>RDD.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2700">
              <a:latin typeface="Verdana"/>
              <a:cs typeface="Verdana"/>
            </a:endParaRPr>
          </a:p>
          <a:p>
            <a:pPr marL="219710" indent="-207010">
              <a:lnSpc>
                <a:spcPct val="100000"/>
              </a:lnSpc>
              <a:buChar char="•"/>
              <a:tabLst>
                <a:tab pos="219710" algn="l"/>
              </a:tabLst>
            </a:pPr>
            <a:r>
              <a:rPr dirty="0" sz="2700" spc="-35">
                <a:latin typeface="Verdana"/>
                <a:cs typeface="Verdana"/>
              </a:rPr>
              <a:t>Vertices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 spc="-35">
                <a:latin typeface="Verdana"/>
                <a:cs typeface="Verdana"/>
              </a:rPr>
              <a:t>represent</a:t>
            </a:r>
            <a:r>
              <a:rPr dirty="0" sz="2700" spc="-250">
                <a:latin typeface="Verdana"/>
                <a:cs typeface="Verdana"/>
              </a:rPr>
              <a:t> </a:t>
            </a:r>
            <a:r>
              <a:rPr dirty="0" sz="2700" spc="-35">
                <a:latin typeface="Verdana"/>
                <a:cs typeface="Verdana"/>
              </a:rPr>
              <a:t>the</a:t>
            </a:r>
            <a:r>
              <a:rPr dirty="0" sz="2700" spc="-250">
                <a:latin typeface="Verdana"/>
                <a:cs typeface="Verdana"/>
              </a:rPr>
              <a:t> </a:t>
            </a:r>
            <a:r>
              <a:rPr dirty="0" sz="2700" spc="-75">
                <a:latin typeface="Verdana"/>
                <a:cs typeface="Verdana"/>
              </a:rPr>
              <a:t>RDD's</a:t>
            </a:r>
            <a:r>
              <a:rPr dirty="0" sz="2700" spc="-250">
                <a:latin typeface="Verdana"/>
                <a:cs typeface="Verdana"/>
              </a:rPr>
              <a:t> </a:t>
            </a:r>
            <a:r>
              <a:rPr dirty="0" sz="2700" spc="-185">
                <a:latin typeface="Verdana"/>
                <a:cs typeface="Verdana"/>
              </a:rPr>
              <a:t>&amp;</a:t>
            </a:r>
            <a:r>
              <a:rPr dirty="0" sz="2700" spc="-250">
                <a:latin typeface="Verdana"/>
                <a:cs typeface="Verdana"/>
              </a:rPr>
              <a:t> </a:t>
            </a:r>
            <a:r>
              <a:rPr dirty="0" sz="2700" spc="-35">
                <a:latin typeface="Verdana"/>
                <a:cs typeface="Verdana"/>
              </a:rPr>
              <a:t>the</a:t>
            </a:r>
            <a:r>
              <a:rPr dirty="0" sz="2700" spc="-250">
                <a:latin typeface="Verdana"/>
                <a:cs typeface="Verdana"/>
              </a:rPr>
              <a:t> </a:t>
            </a:r>
            <a:r>
              <a:rPr dirty="0" sz="2700" spc="-90">
                <a:latin typeface="Verdana"/>
                <a:cs typeface="Verdana"/>
              </a:rPr>
              <a:t>edges</a:t>
            </a:r>
            <a:r>
              <a:rPr dirty="0" sz="2700" spc="-250">
                <a:latin typeface="Verdana"/>
                <a:cs typeface="Verdana"/>
              </a:rPr>
              <a:t> </a:t>
            </a:r>
            <a:r>
              <a:rPr dirty="0" sz="2700" spc="-35">
                <a:latin typeface="Verdana"/>
                <a:cs typeface="Verdana"/>
              </a:rPr>
              <a:t>represent</a:t>
            </a:r>
            <a:r>
              <a:rPr dirty="0" sz="2700" spc="-250">
                <a:latin typeface="Verdana"/>
                <a:cs typeface="Verdana"/>
              </a:rPr>
              <a:t> </a:t>
            </a:r>
            <a:r>
              <a:rPr dirty="0" sz="2700" spc="-35">
                <a:latin typeface="Verdana"/>
                <a:cs typeface="Verdana"/>
              </a:rPr>
              <a:t>the</a:t>
            </a:r>
            <a:r>
              <a:rPr dirty="0" sz="2700" spc="-250">
                <a:latin typeface="Verdana"/>
                <a:cs typeface="Verdana"/>
              </a:rPr>
              <a:t> </a:t>
            </a:r>
            <a:r>
              <a:rPr dirty="0" sz="2700" spc="-50">
                <a:latin typeface="Verdana"/>
                <a:cs typeface="Verdana"/>
              </a:rPr>
              <a:t>transformations</a:t>
            </a:r>
            <a:r>
              <a:rPr dirty="0" sz="2700" spc="-250">
                <a:latin typeface="Verdana"/>
                <a:cs typeface="Verdana"/>
              </a:rPr>
              <a:t> </a:t>
            </a:r>
            <a:r>
              <a:rPr dirty="0" sz="2700">
                <a:latin typeface="Verdana"/>
                <a:cs typeface="Verdana"/>
              </a:rPr>
              <a:t>or</a:t>
            </a:r>
            <a:r>
              <a:rPr dirty="0" sz="2700" spc="-250">
                <a:latin typeface="Verdana"/>
                <a:cs typeface="Verdana"/>
              </a:rPr>
              <a:t> </a:t>
            </a:r>
            <a:r>
              <a:rPr dirty="0" sz="2700" spc="-10">
                <a:latin typeface="Verdana"/>
                <a:cs typeface="Verdana"/>
              </a:rPr>
              <a:t>actions.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0"/>
              </a:spcBef>
              <a:buFont typeface="Verdana"/>
              <a:buChar char="•"/>
            </a:pPr>
            <a:endParaRPr sz="2700">
              <a:latin typeface="Verdana"/>
              <a:cs typeface="Verdana"/>
            </a:endParaRPr>
          </a:p>
          <a:p>
            <a:pPr marL="12700" marR="5080" indent="207010">
              <a:lnSpc>
                <a:spcPct val="115700"/>
              </a:lnSpc>
              <a:buChar char="•"/>
              <a:tabLst>
                <a:tab pos="219710" algn="l"/>
              </a:tabLst>
            </a:pPr>
            <a:r>
              <a:rPr dirty="0" sz="2700" spc="-75">
                <a:latin typeface="Verdana"/>
                <a:cs typeface="Verdana"/>
              </a:rPr>
              <a:t>The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 spc="-70">
                <a:latin typeface="Verdana"/>
                <a:cs typeface="Verdana"/>
              </a:rPr>
              <a:t>DAG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 spc="-20">
                <a:latin typeface="Verdana"/>
                <a:cs typeface="Verdana"/>
              </a:rPr>
              <a:t>scheduler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 spc="-35">
                <a:latin typeface="Verdana"/>
                <a:cs typeface="Verdana"/>
              </a:rPr>
              <a:t>applies</a:t>
            </a:r>
            <a:r>
              <a:rPr dirty="0" sz="2700" spc="-250">
                <a:latin typeface="Verdana"/>
                <a:cs typeface="Verdana"/>
              </a:rPr>
              <a:t> </a:t>
            </a:r>
            <a:r>
              <a:rPr dirty="0" sz="2700" spc="-35">
                <a:latin typeface="Verdana"/>
                <a:cs typeface="Verdana"/>
              </a:rPr>
              <a:t>the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 spc="-50">
                <a:latin typeface="Verdana"/>
                <a:cs typeface="Verdana"/>
              </a:rPr>
              <a:t>graphical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 spc="-35">
                <a:latin typeface="Verdana"/>
                <a:cs typeface="Verdana"/>
              </a:rPr>
              <a:t>structure</a:t>
            </a:r>
            <a:r>
              <a:rPr dirty="0" sz="2700" spc="-250">
                <a:latin typeface="Verdana"/>
                <a:cs typeface="Verdana"/>
              </a:rPr>
              <a:t> </a:t>
            </a:r>
            <a:r>
              <a:rPr dirty="0" sz="2700">
                <a:latin typeface="Verdana"/>
                <a:cs typeface="Verdana"/>
              </a:rPr>
              <a:t>to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 spc="-55">
                <a:latin typeface="Verdana"/>
                <a:cs typeface="Verdana"/>
              </a:rPr>
              <a:t>run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 spc="-35">
                <a:latin typeface="Verdana"/>
                <a:cs typeface="Verdana"/>
              </a:rPr>
              <a:t>the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 spc="-105">
                <a:latin typeface="Verdana"/>
                <a:cs typeface="Verdana"/>
              </a:rPr>
              <a:t>tasks</a:t>
            </a:r>
            <a:r>
              <a:rPr dirty="0" sz="2700" spc="-250">
                <a:latin typeface="Verdana"/>
                <a:cs typeface="Verdana"/>
              </a:rPr>
              <a:t> </a:t>
            </a:r>
            <a:r>
              <a:rPr dirty="0" sz="2700" spc="-35">
                <a:latin typeface="Verdana"/>
                <a:cs typeface="Verdana"/>
              </a:rPr>
              <a:t>that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 spc="-85">
                <a:latin typeface="Verdana"/>
                <a:cs typeface="Verdana"/>
              </a:rPr>
              <a:t>use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 spc="-35">
                <a:latin typeface="Verdana"/>
                <a:cs typeface="Verdana"/>
              </a:rPr>
              <a:t>the</a:t>
            </a:r>
            <a:r>
              <a:rPr dirty="0" sz="2700" spc="-250">
                <a:latin typeface="Verdana"/>
                <a:cs typeface="Verdana"/>
              </a:rPr>
              <a:t> </a:t>
            </a:r>
            <a:r>
              <a:rPr dirty="0" sz="2700" spc="-70">
                <a:latin typeface="Verdana"/>
                <a:cs typeface="Verdana"/>
              </a:rPr>
              <a:t>RDD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 spc="-25">
                <a:latin typeface="Verdana"/>
                <a:cs typeface="Verdana"/>
              </a:rPr>
              <a:t>to perform</a:t>
            </a:r>
            <a:r>
              <a:rPr dirty="0" sz="2700" spc="-204">
                <a:latin typeface="Verdana"/>
                <a:cs typeface="Verdana"/>
              </a:rPr>
              <a:t> </a:t>
            </a:r>
            <a:r>
              <a:rPr dirty="0" sz="2700" spc="-35">
                <a:latin typeface="Verdana"/>
                <a:cs typeface="Verdana"/>
              </a:rPr>
              <a:t>transformational</a:t>
            </a:r>
            <a:r>
              <a:rPr dirty="0" sz="2700" spc="-200">
                <a:latin typeface="Verdana"/>
                <a:cs typeface="Verdana"/>
              </a:rPr>
              <a:t> </a:t>
            </a:r>
            <a:r>
              <a:rPr dirty="0" sz="2700" spc="-10">
                <a:latin typeface="Verdana"/>
                <a:cs typeface="Verdana"/>
              </a:rPr>
              <a:t>processes.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0"/>
              </a:spcBef>
              <a:buFont typeface="Verdana"/>
              <a:buChar char="•"/>
            </a:pPr>
            <a:endParaRPr sz="2700">
              <a:latin typeface="Verdana"/>
              <a:cs typeface="Verdana"/>
            </a:endParaRPr>
          </a:p>
          <a:p>
            <a:pPr marL="12700" marR="64135" indent="207010">
              <a:lnSpc>
                <a:spcPct val="115700"/>
              </a:lnSpc>
              <a:buChar char="•"/>
              <a:tabLst>
                <a:tab pos="219710" algn="l"/>
              </a:tabLst>
            </a:pPr>
            <a:r>
              <a:rPr dirty="0" sz="2700" spc="-70">
                <a:latin typeface="Verdana"/>
                <a:cs typeface="Verdana"/>
              </a:rPr>
              <a:t>DAG</a:t>
            </a:r>
            <a:r>
              <a:rPr dirty="0" sz="2700" spc="-260">
                <a:latin typeface="Verdana"/>
                <a:cs typeface="Verdana"/>
              </a:rPr>
              <a:t> </a:t>
            </a:r>
            <a:r>
              <a:rPr dirty="0" sz="2700" spc="-20">
                <a:latin typeface="Verdana"/>
                <a:cs typeface="Verdana"/>
              </a:rPr>
              <a:t>helps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 spc="-50">
                <a:latin typeface="Verdana"/>
                <a:cs typeface="Verdana"/>
              </a:rPr>
              <a:t>enable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>
                <a:latin typeface="Verdana"/>
                <a:cs typeface="Verdana"/>
              </a:rPr>
              <a:t>fault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 spc="-50">
                <a:latin typeface="Verdana"/>
                <a:cs typeface="Verdana"/>
              </a:rPr>
              <a:t>tolerance.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 spc="-85">
                <a:latin typeface="Verdana"/>
                <a:cs typeface="Verdana"/>
              </a:rPr>
              <a:t>When</a:t>
            </a:r>
            <a:r>
              <a:rPr dirty="0" sz="2700" spc="-260">
                <a:latin typeface="Verdana"/>
                <a:cs typeface="Verdana"/>
              </a:rPr>
              <a:t> </a:t>
            </a:r>
            <a:r>
              <a:rPr dirty="0" sz="2700" spc="-130">
                <a:latin typeface="Verdana"/>
                <a:cs typeface="Verdana"/>
              </a:rPr>
              <a:t>a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 spc="-25">
                <a:latin typeface="Verdana"/>
                <a:cs typeface="Verdana"/>
              </a:rPr>
              <a:t>node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 spc="-85">
                <a:latin typeface="Verdana"/>
                <a:cs typeface="Verdana"/>
              </a:rPr>
              <a:t>goes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 spc="-75">
                <a:latin typeface="Verdana"/>
                <a:cs typeface="Verdana"/>
              </a:rPr>
              <a:t>down,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 spc="-120">
                <a:latin typeface="Verdana"/>
                <a:cs typeface="Verdana"/>
              </a:rPr>
              <a:t>Spark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 spc="-20">
                <a:latin typeface="Verdana"/>
                <a:cs typeface="Verdana"/>
              </a:rPr>
              <a:t>replicates</a:t>
            </a:r>
            <a:r>
              <a:rPr dirty="0" sz="2700" spc="-260">
                <a:latin typeface="Verdana"/>
                <a:cs typeface="Verdana"/>
              </a:rPr>
              <a:t> </a:t>
            </a:r>
            <a:r>
              <a:rPr dirty="0" sz="2700" spc="-35">
                <a:latin typeface="Verdana"/>
                <a:cs typeface="Verdana"/>
              </a:rPr>
              <a:t>the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 spc="-70">
                <a:latin typeface="Verdana"/>
                <a:cs typeface="Verdana"/>
              </a:rPr>
              <a:t>DAG</a:t>
            </a:r>
            <a:r>
              <a:rPr dirty="0" sz="2700" spc="-254">
                <a:latin typeface="Verdana"/>
                <a:cs typeface="Verdana"/>
              </a:rPr>
              <a:t> </a:t>
            </a:r>
            <a:r>
              <a:rPr dirty="0" sz="2700" spc="-50">
                <a:latin typeface="Verdana"/>
                <a:cs typeface="Verdana"/>
              </a:rPr>
              <a:t>&amp; restores</a:t>
            </a:r>
            <a:r>
              <a:rPr dirty="0" sz="2700" spc="-250">
                <a:latin typeface="Verdana"/>
                <a:cs typeface="Verdana"/>
              </a:rPr>
              <a:t> </a:t>
            </a:r>
            <a:r>
              <a:rPr dirty="0" sz="2700" spc="-35">
                <a:latin typeface="Verdana"/>
                <a:cs typeface="Verdana"/>
              </a:rPr>
              <a:t>the</a:t>
            </a:r>
            <a:r>
              <a:rPr dirty="0" sz="2700" spc="-245">
                <a:latin typeface="Verdana"/>
                <a:cs typeface="Verdana"/>
              </a:rPr>
              <a:t> </a:t>
            </a:r>
            <a:r>
              <a:rPr dirty="0" sz="2700" spc="-20">
                <a:latin typeface="Verdana"/>
                <a:cs typeface="Verdana"/>
              </a:rPr>
              <a:t>node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6924"/>
            <a:ext cx="18298795" cy="10293985"/>
            <a:chOff x="0" y="-6924"/>
            <a:chExt cx="18298795" cy="1029398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04705" y="-6924"/>
              <a:ext cx="5293684" cy="785203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709132"/>
              <a:ext cx="1842357" cy="157786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40208" rIns="0" bIns="0" rtlCol="0" vert="horz">
            <a:spAutoFit/>
          </a:bodyPr>
          <a:lstStyle/>
          <a:p>
            <a:pPr marL="3943350">
              <a:lnSpc>
                <a:spcPct val="100000"/>
              </a:lnSpc>
              <a:spcBef>
                <a:spcPts val="114"/>
              </a:spcBef>
            </a:pPr>
            <a:r>
              <a:rPr dirty="0" sz="4550" spc="-380">
                <a:solidFill>
                  <a:srgbClr val="000000"/>
                </a:solidFill>
              </a:rPr>
              <a:t>FP</a:t>
            </a:r>
            <a:r>
              <a:rPr dirty="0" sz="4550" spc="-445">
                <a:solidFill>
                  <a:srgbClr val="000000"/>
                </a:solidFill>
              </a:rPr>
              <a:t> </a:t>
            </a:r>
            <a:r>
              <a:rPr dirty="0" sz="4550" spc="240">
                <a:solidFill>
                  <a:srgbClr val="000000"/>
                </a:solidFill>
              </a:rPr>
              <a:t>-</a:t>
            </a:r>
            <a:r>
              <a:rPr dirty="0" sz="4550" spc="-445">
                <a:solidFill>
                  <a:srgbClr val="000000"/>
                </a:solidFill>
              </a:rPr>
              <a:t> </a:t>
            </a:r>
            <a:r>
              <a:rPr dirty="0" sz="4550" spc="-390">
                <a:solidFill>
                  <a:srgbClr val="000000"/>
                </a:solidFill>
              </a:rPr>
              <a:t>GROWTH</a:t>
            </a:r>
            <a:r>
              <a:rPr dirty="0" sz="4550" spc="-445">
                <a:solidFill>
                  <a:srgbClr val="000000"/>
                </a:solidFill>
              </a:rPr>
              <a:t> </a:t>
            </a:r>
            <a:r>
              <a:rPr dirty="0" sz="4550" spc="-375">
                <a:solidFill>
                  <a:srgbClr val="000000"/>
                </a:solidFill>
              </a:rPr>
              <a:t>ALGORITHM</a:t>
            </a:r>
            <a:endParaRPr sz="4550"/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“FP”</a:t>
            </a:r>
            <a:r>
              <a:rPr dirty="0" spc="-330"/>
              <a:t> </a:t>
            </a:r>
            <a:r>
              <a:rPr dirty="0" spc="-55"/>
              <a:t>stands</a:t>
            </a:r>
            <a:r>
              <a:rPr dirty="0" spc="-330"/>
              <a:t> </a:t>
            </a:r>
            <a:r>
              <a:rPr dirty="0"/>
              <a:t>for</a:t>
            </a:r>
            <a:r>
              <a:rPr dirty="0" spc="-330"/>
              <a:t> </a:t>
            </a:r>
            <a:r>
              <a:rPr dirty="0" spc="-45"/>
              <a:t>Frequent</a:t>
            </a:r>
            <a:r>
              <a:rPr dirty="0" spc="-330"/>
              <a:t> </a:t>
            </a:r>
            <a:r>
              <a:rPr dirty="0" spc="-25"/>
              <a:t>Pattern</a:t>
            </a:r>
            <a:r>
              <a:rPr dirty="0" spc="-330"/>
              <a:t> </a:t>
            </a:r>
            <a:r>
              <a:rPr dirty="0" spc="-50"/>
              <a:t>in</a:t>
            </a:r>
            <a:r>
              <a:rPr dirty="0" spc="-330"/>
              <a:t> </a:t>
            </a:r>
            <a:r>
              <a:rPr dirty="0" spc="-170"/>
              <a:t>a</a:t>
            </a:r>
            <a:r>
              <a:rPr dirty="0" spc="-330"/>
              <a:t> </a:t>
            </a:r>
            <a:r>
              <a:rPr dirty="0" spc="-75"/>
              <a:t>Dataset</a:t>
            </a:r>
            <a:r>
              <a:rPr dirty="0" spc="-325"/>
              <a:t> </a:t>
            </a:r>
            <a:r>
              <a:rPr dirty="0" spc="55"/>
              <a:t>of</a:t>
            </a:r>
            <a:r>
              <a:rPr dirty="0" spc="-330"/>
              <a:t> </a:t>
            </a:r>
            <a:r>
              <a:rPr dirty="0" spc="-10"/>
              <a:t>transactions</a:t>
            </a:r>
          </a:p>
          <a:p>
            <a:pPr>
              <a:lnSpc>
                <a:spcPct val="100000"/>
              </a:lnSpc>
              <a:spcBef>
                <a:spcPts val="1910"/>
              </a:spcBef>
            </a:pPr>
          </a:p>
          <a:p>
            <a:pPr marL="989965" indent="-448309">
              <a:lnSpc>
                <a:spcPct val="100000"/>
              </a:lnSpc>
              <a:buAutoNum type="arabicPeriod"/>
              <a:tabLst>
                <a:tab pos="989965" algn="l"/>
              </a:tabLst>
            </a:pPr>
            <a:r>
              <a:rPr dirty="0" spc="-25"/>
              <a:t>calculate</a:t>
            </a:r>
            <a:r>
              <a:rPr dirty="0" spc="-320"/>
              <a:t> </a:t>
            </a:r>
            <a:r>
              <a:rPr dirty="0" spc="-75"/>
              <a:t>item</a:t>
            </a:r>
            <a:r>
              <a:rPr dirty="0" spc="-315"/>
              <a:t> </a:t>
            </a:r>
            <a:r>
              <a:rPr dirty="0" spc="-35"/>
              <a:t>frequencies</a:t>
            </a:r>
            <a:r>
              <a:rPr dirty="0" spc="-315"/>
              <a:t> </a:t>
            </a:r>
            <a:r>
              <a:rPr dirty="0" spc="-60"/>
              <a:t>and</a:t>
            </a:r>
            <a:r>
              <a:rPr dirty="0" spc="-320"/>
              <a:t> </a:t>
            </a:r>
            <a:r>
              <a:rPr dirty="0" spc="-20"/>
              <a:t>identify</a:t>
            </a:r>
            <a:r>
              <a:rPr dirty="0" spc="-315"/>
              <a:t> </a:t>
            </a:r>
            <a:r>
              <a:rPr dirty="0" spc="-25"/>
              <a:t>frequent</a:t>
            </a:r>
            <a:r>
              <a:rPr dirty="0" spc="-315"/>
              <a:t> </a:t>
            </a:r>
            <a:r>
              <a:rPr dirty="0" spc="-10"/>
              <a:t>items,</a:t>
            </a:r>
          </a:p>
          <a:p>
            <a:pPr marL="997585" indent="-455930">
              <a:lnSpc>
                <a:spcPct val="100000"/>
              </a:lnSpc>
              <a:spcBef>
                <a:spcPts val="1995"/>
              </a:spcBef>
              <a:buAutoNum type="arabicPeriod"/>
              <a:tabLst>
                <a:tab pos="997585" algn="l"/>
              </a:tabLst>
            </a:pPr>
            <a:r>
              <a:rPr dirty="0" spc="-170"/>
              <a:t>a</a:t>
            </a:r>
            <a:r>
              <a:rPr dirty="0" spc="-320"/>
              <a:t> </a:t>
            </a:r>
            <a:r>
              <a:rPr dirty="0" spc="-70"/>
              <a:t>suffix</a:t>
            </a:r>
            <a:r>
              <a:rPr dirty="0" spc="-315"/>
              <a:t> </a:t>
            </a:r>
            <a:r>
              <a:rPr dirty="0" spc="-50"/>
              <a:t>tree</a:t>
            </a:r>
            <a:r>
              <a:rPr dirty="0" spc="-320"/>
              <a:t> </a:t>
            </a:r>
            <a:r>
              <a:rPr dirty="0" spc="-165"/>
              <a:t>(FP-</a:t>
            </a:r>
            <a:r>
              <a:rPr dirty="0" spc="-130"/>
              <a:t>tree)</a:t>
            </a:r>
            <a:r>
              <a:rPr dirty="0" spc="-315"/>
              <a:t> </a:t>
            </a:r>
            <a:r>
              <a:rPr dirty="0" spc="-35"/>
              <a:t>structure</a:t>
            </a:r>
            <a:r>
              <a:rPr dirty="0" spc="-315"/>
              <a:t> </a:t>
            </a:r>
            <a:r>
              <a:rPr dirty="0"/>
              <a:t>to</a:t>
            </a:r>
            <a:r>
              <a:rPr dirty="0" spc="-320"/>
              <a:t> </a:t>
            </a:r>
            <a:r>
              <a:rPr dirty="0" spc="-10"/>
              <a:t>encode</a:t>
            </a:r>
            <a:r>
              <a:rPr dirty="0" spc="-315"/>
              <a:t> </a:t>
            </a:r>
            <a:r>
              <a:rPr dirty="0" spc="-70"/>
              <a:t>transactions,</a:t>
            </a:r>
            <a:r>
              <a:rPr dirty="0" spc="-320"/>
              <a:t> </a:t>
            </a:r>
            <a:r>
              <a:rPr dirty="0" spc="-25"/>
              <a:t>and</a:t>
            </a:r>
          </a:p>
          <a:p>
            <a:pPr marL="1010919" indent="-469265">
              <a:lnSpc>
                <a:spcPct val="100000"/>
              </a:lnSpc>
              <a:spcBef>
                <a:spcPts val="1995"/>
              </a:spcBef>
              <a:buAutoNum type="arabicPeriod"/>
              <a:tabLst>
                <a:tab pos="1010919" algn="l"/>
              </a:tabLst>
            </a:pPr>
            <a:r>
              <a:rPr dirty="0" spc="-25"/>
              <a:t>frequent</a:t>
            </a:r>
            <a:r>
              <a:rPr dirty="0" spc="-320"/>
              <a:t> </a:t>
            </a:r>
            <a:r>
              <a:rPr dirty="0" spc="-70"/>
              <a:t>itemsets</a:t>
            </a:r>
            <a:r>
              <a:rPr dirty="0" spc="-320"/>
              <a:t> </a:t>
            </a:r>
            <a:r>
              <a:rPr dirty="0" spc="-45"/>
              <a:t>can</a:t>
            </a:r>
            <a:r>
              <a:rPr dirty="0" spc="-320"/>
              <a:t> </a:t>
            </a:r>
            <a:r>
              <a:rPr dirty="0" spc="-20"/>
              <a:t>be</a:t>
            </a:r>
            <a:r>
              <a:rPr dirty="0" spc="-315"/>
              <a:t> </a:t>
            </a:r>
            <a:r>
              <a:rPr dirty="0" spc="-60"/>
              <a:t>extracted</a:t>
            </a:r>
            <a:r>
              <a:rPr dirty="0" spc="-320"/>
              <a:t> </a:t>
            </a:r>
            <a:r>
              <a:rPr dirty="0" spc="-45"/>
              <a:t>from</a:t>
            </a:r>
            <a:r>
              <a:rPr dirty="0" spc="-320"/>
              <a:t> </a:t>
            </a:r>
            <a:r>
              <a:rPr dirty="0" spc="-35"/>
              <a:t>the</a:t>
            </a:r>
            <a:r>
              <a:rPr dirty="0" spc="-320"/>
              <a:t> </a:t>
            </a:r>
            <a:r>
              <a:rPr dirty="0" spc="-65"/>
              <a:t>FP-</a:t>
            </a:r>
            <a:r>
              <a:rPr dirty="0" spc="-10"/>
              <a:t>tree.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Bharath L</dc:creator>
  <cp:keywords>DAGEM0lfvJY,BAFoyWFu2AQ</cp:keywords>
  <dc:title>Grey minimalist business project presentation </dc:title>
  <dcterms:created xsi:type="dcterms:W3CDTF">2024-05-05T18:56:14Z</dcterms:created>
  <dcterms:modified xsi:type="dcterms:W3CDTF">2024-05-05T18:56:14Z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2024-05-05T00:00:00Z</vt:filetime>
  </property>
  <property fmtid="{D5CDD505-2E9C-101B-9397-08002B2CF9AE}" pid="3" name="Creator">
    <vt:lpwstr>Canva</vt:lpwstr>
  </property>
  <property fmtid="{D5CDD505-2E9C-101B-9397-08002B2CF9AE}" pid="4" name="LastSaved">
    <vt:filetime>2024-05-05T00:00:00Z</vt:filetime>
  </property>
  <property fmtid="{D5CDD505-2E9C-101B-9397-08002B2CF9AE}" pid="5" name="Producer">
    <vt:lpwstr>Canva</vt:lpwstr>
  </property>
</Properties>
</file>