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67" r:id="rId4"/>
    <p:sldId id="308" r:id="rId5"/>
    <p:sldId id="258" r:id="rId6"/>
    <p:sldId id="271" r:id="rId7"/>
    <p:sldId id="272" r:id="rId8"/>
    <p:sldId id="307" r:id="rId9"/>
    <p:sldId id="273" r:id="rId10"/>
    <p:sldId id="274" r:id="rId11"/>
    <p:sldId id="275" r:id="rId12"/>
    <p:sldId id="288" r:id="rId13"/>
    <p:sldId id="276" r:id="rId14"/>
    <p:sldId id="304" r:id="rId15"/>
    <p:sldId id="306" r:id="rId16"/>
    <p:sldId id="289" r:id="rId17"/>
    <p:sldId id="297" r:id="rId18"/>
    <p:sldId id="298" r:id="rId19"/>
    <p:sldId id="300" r:id="rId20"/>
    <p:sldId id="301" r:id="rId21"/>
    <p:sldId id="265" r:id="rId22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18">
          <p15:clr>
            <a:srgbClr val="A4A3A4"/>
          </p15:clr>
        </p15:guide>
        <p15:guide id="2" pos="76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969"/>
    <a:srgbClr val="F4E25A"/>
    <a:srgbClr val="F22E00"/>
    <a:srgbClr val="292929"/>
    <a:srgbClr val="F8EC96"/>
    <a:srgbClr val="B02200"/>
    <a:srgbClr val="FF3300"/>
    <a:srgbClr val="048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solidFill>
                <a:srgbClr val="3797C6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0365C0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EE7283C-3CF3-47DC-8721-378D4A62B22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miter/>
            </a:ln>
          </a:left>
          <a:right>
            <a:ln w="12700" cap="flat">
              <a:solidFill>
                <a:srgbClr val="5D5D5D"/>
              </a:solidFill>
              <a:miter/>
            </a:ln>
          </a:right>
          <a:top>
            <a:ln w="12700" cap="flat">
              <a:solidFill>
                <a:srgbClr val="5D5D5D"/>
              </a:solidFill>
              <a:miter/>
            </a:ln>
          </a:top>
          <a:bottom>
            <a:ln w="12700" cap="flat">
              <a:solidFill>
                <a:srgbClr val="5D5D5D"/>
              </a:solidFill>
              <a:miter/>
            </a:ln>
          </a:bottom>
          <a:insideH>
            <a:ln w="12700" cap="flat">
              <a:solidFill>
                <a:srgbClr val="5D5D5D"/>
              </a:solidFill>
              <a:miter/>
            </a:ln>
          </a:insideH>
          <a:insideV>
            <a:ln w="12700" cap="flat">
              <a:solidFill>
                <a:srgbClr val="5D5D5D"/>
              </a:solidFill>
              <a:miter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/>
            </a:ln>
          </a:left>
          <a:right>
            <a:ln w="12700" cap="flat">
              <a:solidFill>
                <a:srgbClr val="5D5D5D"/>
              </a:solidFill>
              <a:prstDash val="solid"/>
              <a:miter/>
            </a:ln>
          </a:right>
          <a:top>
            <a:ln w="12700" cap="flat">
              <a:solidFill>
                <a:srgbClr val="5D5D5D"/>
              </a:solidFill>
              <a:prstDash val="solid"/>
              <a:miter/>
            </a:ln>
          </a:top>
          <a:bottom>
            <a:ln w="12700" cap="flat">
              <a:solidFill>
                <a:srgbClr val="5D5D5D"/>
              </a:solidFill>
              <a:prstDash val="solid"/>
              <a:miter/>
            </a:ln>
          </a:bottom>
          <a:insideH>
            <a:ln w="12700" cap="flat">
              <a:solidFill>
                <a:srgbClr val="5D5D5D"/>
              </a:solidFill>
              <a:prstDash val="solid"/>
              <a:miter/>
            </a:ln>
          </a:insideH>
          <a:insideV>
            <a:ln w="12700" cap="flat">
              <a:solidFill>
                <a:srgbClr val="5D5D5D"/>
              </a:solidFill>
              <a:prstDash val="solid"/>
              <a:miter/>
            </a:ln>
          </a:insideV>
        </a:tcBdr>
        <a:fill>
          <a:solidFill>
            <a:srgbClr val="97764E"/>
          </a:solidFill>
        </a:fill>
      </a:tcStyle>
    </a:firstRow>
  </a:tblStyle>
  <a:tblStyle styleId="{2708684C-4D16-4618-839F-0558EEFCDFE6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miter/>
            </a:ln>
          </a:top>
          <a:bottom>
            <a:ln w="12700" cap="flat">
              <a:solidFill>
                <a:srgbClr val="000000"/>
              </a:solidFill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miter/>
            </a:ln>
          </a:left>
          <a:right>
            <a:ln w="12700" cap="flat">
              <a:solidFill>
                <a:srgbClr val="000000"/>
              </a:solidFill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miter/>
            </a:ln>
          </a:insideH>
          <a:insideV>
            <a:ln w="12700" cap="flat">
              <a:solidFill>
                <a:srgbClr val="000000"/>
              </a:solidFill>
              <a:miter/>
            </a:ln>
          </a:insideV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/>
            </a:ln>
          </a:left>
          <a:right>
            <a:ln w="12700" cap="flat">
              <a:solidFill>
                <a:srgbClr val="FFFFFF"/>
              </a:solidFill>
              <a:prstDash val="solid"/>
              <a:miter/>
            </a:ln>
          </a:right>
          <a:top>
            <a:ln w="12700" cap="flat">
              <a:solidFill>
                <a:srgbClr val="FFFFFF"/>
              </a:solidFill>
              <a:prstDash val="solid"/>
              <a:miter/>
            </a:ln>
          </a:top>
          <a:bottom>
            <a:ln w="12700" cap="flat">
              <a:solidFill>
                <a:srgbClr val="FFFFFF"/>
              </a:solidFill>
              <a:prstDash val="solid"/>
              <a:miter/>
            </a:ln>
          </a:bottom>
          <a:insideH>
            <a:ln w="12700" cap="flat">
              <a:solidFill>
                <a:srgbClr val="FFFFFF"/>
              </a:solidFill>
              <a:prstDash val="solid"/>
              <a:miter/>
            </a:ln>
          </a:insideH>
          <a:insideV>
            <a:ln w="12700" cap="flat">
              <a:solidFill>
                <a:srgbClr val="FFFFFF"/>
              </a:solidFill>
              <a:prstDash val="solid"/>
              <a:miter/>
            </a:ln>
          </a:insideV>
        </a:tcBdr>
        <a:fill>
          <a:solidFill>
            <a:srgbClr val="767C8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F821DB8-F4EB-4A41-A1BA-3FCAFE7338EE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/>
            </a:ln>
          </a:left>
          <a:right>
            <a:ln w="12700" cap="flat">
              <a:solidFill>
                <a:srgbClr val="000000"/>
              </a:solidFill>
              <a:prstDash val="solid"/>
              <a:miter/>
            </a:ln>
          </a:right>
          <a:top>
            <a:ln w="12700" cap="flat">
              <a:solidFill>
                <a:srgbClr val="000000"/>
              </a:solidFill>
              <a:prstDash val="solid"/>
              <a:miter/>
            </a:ln>
          </a:top>
          <a:bottom>
            <a:ln w="12700" cap="flat">
              <a:solidFill>
                <a:srgbClr val="000000"/>
              </a:solidFill>
              <a:prstDash val="solid"/>
              <a:miter/>
            </a:ln>
          </a:bottom>
          <a:insideH>
            <a:ln w="12700" cap="flat">
              <a:solidFill>
                <a:srgbClr val="000000"/>
              </a:solidFill>
              <a:prstDash val="solid"/>
              <a:miter/>
            </a:ln>
          </a:insideH>
          <a:insideV>
            <a:ln w="12700" cap="flat">
              <a:solidFill>
                <a:srgbClr val="000000"/>
              </a:solidFill>
              <a:prstDash val="solid"/>
              <a:miter/>
            </a:ln>
          </a:insideV>
        </a:tcBdr>
        <a:fill>
          <a:solidFill>
            <a:srgbClr val="5E7790"/>
          </a:solidFill>
        </a:fill>
      </a:tcStyle>
    </a:firstRow>
  </a:tblStyle>
  <a:tblStyle styleId="{C7B018BB-80A7-4F77-B60F-C8B233D01FF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12700" cap="flat">
              <a:solidFill>
                <a:srgbClr val="B8B8B8"/>
              </a:solidFill>
              <a:prstDash val="solid"/>
              <a:miter/>
            </a:ln>
          </a:top>
          <a:bottom>
            <a:ln w="12700" cap="flat">
              <a:solidFill>
                <a:srgbClr val="B8B8B8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/>
            </a:ln>
          </a:left>
          <a:right>
            <a:ln w="12700" cap="flat">
              <a:solidFill>
                <a:srgbClr val="B8B8B8"/>
              </a:solidFill>
              <a:prstDash val="solid"/>
              <a:miter/>
            </a:ln>
          </a:right>
          <a:top>
            <a:ln w="254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B8B8B8"/>
              </a:solidFill>
              <a:prstDash val="solid"/>
              <a:miter/>
            </a:ln>
          </a:insideH>
          <a:insideV>
            <a:ln w="12700" cap="flat">
              <a:solidFill>
                <a:srgbClr val="B8B8B8"/>
              </a:solidFill>
              <a:prstDash val="solid"/>
              <a:miter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/>
            </a:ln>
          </a:left>
          <a:right>
            <a:ln w="12700" cap="flat">
              <a:solidFill>
                <a:srgbClr val="606060"/>
              </a:solidFill>
              <a:prstDash val="solid"/>
              <a:miter/>
            </a:ln>
          </a:right>
          <a:top>
            <a:ln w="12700" cap="flat">
              <a:solidFill>
                <a:srgbClr val="606060"/>
              </a:solidFill>
              <a:prstDash val="solid"/>
              <a:miter/>
            </a:ln>
          </a:top>
          <a:bottom>
            <a:ln w="12700" cap="flat">
              <a:solidFill>
                <a:srgbClr val="606060"/>
              </a:solidFill>
              <a:prstDash val="solid"/>
              <a:miter/>
            </a:ln>
          </a:bottom>
          <a:insideH>
            <a:ln w="12700" cap="flat">
              <a:solidFill>
                <a:srgbClr val="606060"/>
              </a:solidFill>
              <a:prstDash val="solid"/>
              <a:miter/>
            </a:ln>
          </a:insideH>
          <a:insideV>
            <a:ln w="12700" cap="flat">
              <a:solidFill>
                <a:srgbClr val="606060"/>
              </a:solidFill>
              <a:prstDash val="solid"/>
              <a:miter/>
            </a:ln>
          </a:insideV>
        </a:tcBdr>
        <a:fill>
          <a:solidFill>
            <a:srgbClr val="00882B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4" autoAdjust="0"/>
    <p:restoredTop sz="94238" autoAdjust="0"/>
  </p:normalViewPr>
  <p:slideViewPr>
    <p:cSldViewPr snapToGrid="0" snapToObjects="1">
      <p:cViewPr varScale="1">
        <p:scale>
          <a:sx n="36" d="100"/>
          <a:sy n="36" d="100"/>
        </p:scale>
        <p:origin x="822" y="24"/>
      </p:cViewPr>
      <p:guideLst>
        <p:guide orient="horz" pos="4318"/>
        <p:guide pos="76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3324" y="-12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32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34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002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797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629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663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17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90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70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9675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10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57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1760268" y="-190110"/>
            <a:ext cx="668618" cy="1270001"/>
          </a:xfrm>
          <a:prstGeom prst="roundRect">
            <a:avLst>
              <a:gd name="adj" fmla="val 2071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21869469" y="215921"/>
            <a:ext cx="450216" cy="4476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2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1pPr>
      <a:lvl2pPr marL="691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2pPr>
      <a:lvl3pPr marL="1135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3pPr>
      <a:lvl4pPr marL="1580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4pPr>
      <a:lvl5pPr marL="2024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5pPr>
      <a:lvl6pPr marL="2469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6pPr>
      <a:lvl7pPr marL="2913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7pPr>
      <a:lvl8pPr marL="33584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8pPr>
      <a:lvl9pPr marL="3802944" indent="-246944" defTabSz="584200">
        <a:spcBef>
          <a:spcPts val="4200"/>
        </a:spcBef>
        <a:buSzPct val="75000"/>
        <a:buChar char="•"/>
        <a:defRPr sz="2000">
          <a:solidFill>
            <a:srgbClr val="656565"/>
          </a:solidFill>
          <a:latin typeface="Lato"/>
          <a:ea typeface="Lato"/>
          <a:cs typeface="Lato"/>
          <a:sym typeface="Lato"/>
        </a:defRPr>
      </a:lvl9pPr>
    </p:bodyStyle>
    <p:otherStyle>
      <a:lvl1pPr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1pPr>
      <a:lvl2pPr indent="2286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2pPr>
      <a:lvl3pPr indent="4572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3pPr>
      <a:lvl4pPr indent="6858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4pPr>
      <a:lvl5pPr indent="9144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5pPr>
      <a:lvl6pPr indent="11430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6pPr>
      <a:lvl7pPr indent="13716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7pPr>
      <a:lvl8pPr indent="16002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8pPr>
      <a:lvl9pPr indent="1828800" algn="ctr" defTabSz="584200">
        <a:defRPr sz="2000">
          <a:solidFill>
            <a:schemeClr val="tx1"/>
          </a:solidFill>
          <a:latin typeface="+mn-lt"/>
          <a:ea typeface="+mn-ea"/>
          <a:cs typeface="+mn-cs"/>
          <a:sym typeface="Lato Blac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510396" y="5206660"/>
            <a:ext cx="1065531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indent="12700" algn="l" defTabSz="825500">
              <a:defRPr sz="10000">
                <a:solidFill>
                  <a:srgbClr val="53585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000" dirty="0" err="1">
                <a:solidFill>
                  <a:srgbClr val="53585F"/>
                </a:solidFill>
              </a:rPr>
              <a:t>DrawingBoard</a:t>
            </a:r>
            <a:endParaRPr sz="10000" dirty="0">
              <a:solidFill>
                <a:srgbClr val="53585F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552950" y="5461858"/>
            <a:ext cx="294957" cy="270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510397" y="7033305"/>
            <a:ext cx="9794012" cy="0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672061" y="7149579"/>
            <a:ext cx="9595697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500">
                <a:solidFill>
                  <a:srgbClr val="6565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chemeClr val="accent6">
                    <a:lumMod val="75000"/>
                  </a:schemeClr>
                </a:solidFill>
              </a:rPr>
              <a:t>JAVA &amp; object-oriented team project (6</a:t>
            </a:r>
            <a:r>
              <a:rPr lang="ko-KR" altLang="en-US" sz="4200" dirty="0">
                <a:solidFill>
                  <a:schemeClr val="accent6">
                    <a:lumMod val="75000"/>
                  </a:schemeClr>
                </a:solidFill>
              </a:rPr>
              <a:t>조</a:t>
            </a:r>
            <a:r>
              <a:rPr lang="en-US" sz="42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sz="4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510397" y="9422853"/>
            <a:ext cx="959569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1800">
                <a:solidFill>
                  <a:srgbClr val="9A9A9A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lvl="0">
              <a:lnSpc>
                <a:spcPct val="100000"/>
              </a:lnSpc>
              <a:defRPr>
                <a:solidFill>
                  <a:srgbClr val="000000"/>
                </a:solidFill>
              </a:defRPr>
            </a:pP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김지원 </a:t>
            </a:r>
            <a:r>
              <a:rPr lang="ko-KR" altLang="en-US" sz="3200" dirty="0" err="1">
                <a:solidFill>
                  <a:schemeClr val="bg2">
                    <a:lumMod val="50000"/>
                  </a:schemeClr>
                </a:solidFill>
              </a:rPr>
              <a:t>성은비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200" dirty="0" err="1">
                <a:solidFill>
                  <a:schemeClr val="bg2">
                    <a:lumMod val="50000"/>
                  </a:schemeClr>
                </a:solidFill>
              </a:rPr>
              <a:t>심수현</a:t>
            </a:r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 이덕희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 descr="EMB00006478380f">
            <a:extLst>
              <a:ext uri="{FF2B5EF4-FFF2-40B4-BE49-F238E27FC236}">
                <a16:creationId xmlns:a16="http://schemas.microsoft.com/office/drawing/2014/main" id="{B84B5AD9-6F01-4031-AAA4-6C123A825E1E}"/>
              </a:ext>
            </a:extLst>
          </p:cNvPr>
          <p:cNvPicPr/>
          <p:nvPr/>
        </p:nvPicPr>
        <p:blipFill>
          <a:blip r:embed="rId3">
            <a:lum bright="60000" contrast="-3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364" y="4716803"/>
            <a:ext cx="4302125" cy="43021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4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" presetClass="entr" presetSubtype="2" fill="hold" grpId="6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 advAuto="0"/>
      <p:bldP spid="14" grpId="3" animBg="1" advAuto="0"/>
      <p:bldP spid="15" grpId="4" animBg="1" advAuto="0"/>
      <p:bldP spid="16" grpId="5" animBg="1" advAuto="0"/>
      <p:bldP spid="17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8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58"/>
          <p:cNvSpPr/>
          <p:nvPr/>
        </p:nvSpPr>
        <p:spPr>
          <a:xfrm>
            <a:off x="2991416" y="1136142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/>
              <a:t>펜으로 그리기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4770786" y="3132958"/>
            <a:ext cx="5267467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펜으로 그리기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9060" y="4613645"/>
            <a:ext cx="14625798" cy="793101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fontAlgn="base" latinLnBrk="1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커서 정보를 저장하는 클래스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커서의 처음 나중 위치 저장</a:t>
            </a:r>
          </a:p>
          <a:p>
            <a:pPr algn="l" fontAlgn="base" latinLnBrk="1">
              <a:spcBef>
                <a:spcPts val="600"/>
              </a:spcBef>
            </a:pP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 커서 정보를 필요로 하는 클래스에 상속해주는 역할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ko-KR" alt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class pen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을 상속받은 자식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에서 커서 위치에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Information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에서 펜 사이즈에 접근</a:t>
            </a: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  Graphics2D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의 </a:t>
            </a:r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</a:rPr>
              <a:t>setStroke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4000" dirty="0" err="1">
                <a:solidFill>
                  <a:schemeClr val="accent6">
                    <a:lumMod val="50000"/>
                  </a:schemeClr>
                </a:solidFill>
              </a:rPr>
              <a:t>메소드를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통해 펜 사이즈 조절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en-US" altLang="ko-KR" sz="1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b="1" dirty="0" err="1">
                <a:solidFill>
                  <a:schemeClr val="accent6">
                    <a:lumMod val="50000"/>
                  </a:schemeClr>
                </a:solidFill>
              </a:rPr>
              <a:t>DrawPanel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마우스의 드래그에 접근해서 자유드로잉 구현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5000" b="0" i="0" u="none" strike="noStrike" cap="none" spc="0" normalizeH="0" baseline="0" dirty="0">
              <a:solidFill>
                <a:schemeClr val="accent6">
                  <a:lumMod val="50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오른쪽 화살표 15"/>
          <p:cNvSpPr/>
          <p:nvPr/>
        </p:nvSpPr>
        <p:spPr>
          <a:xfrm rot="19210482">
            <a:off x="3190481" y="3401832"/>
            <a:ext cx="1731535" cy="1248882"/>
          </a:xfrm>
          <a:prstGeom prst="rightArrow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43FEEE-EE2B-415F-98EB-4FA1155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0" y="2184456"/>
            <a:ext cx="1983897" cy="114469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6BA5ABB-2E6A-4628-A050-D185EF118342}"/>
              </a:ext>
            </a:extLst>
          </p:cNvPr>
          <p:cNvSpPr/>
          <p:nvPr/>
        </p:nvSpPr>
        <p:spPr>
          <a:xfrm>
            <a:off x="807959" y="5195858"/>
            <a:ext cx="1776928" cy="991582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E374A-8B4D-43C8-B44E-9E845C5D3018}"/>
              </a:ext>
            </a:extLst>
          </p:cNvPr>
          <p:cNvSpPr/>
          <p:nvPr/>
        </p:nvSpPr>
        <p:spPr>
          <a:xfrm>
            <a:off x="845940" y="11551920"/>
            <a:ext cx="1891131" cy="991581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8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58"/>
          <p:cNvSpPr/>
          <p:nvPr/>
        </p:nvSpPr>
        <p:spPr>
          <a:xfrm>
            <a:off x="3013718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텍스트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798381" y="11416526"/>
            <a:ext cx="4432303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텍스트입력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3596311">
            <a:off x="2919160" y="8900798"/>
            <a:ext cx="1731535" cy="1248882"/>
          </a:xfrm>
          <a:prstGeom prst="rightArrow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5232" y="2525457"/>
            <a:ext cx="14659461" cy="8546569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l" fontAlgn="base" latinLnBrk="1"/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커서 정보를 저장하는 클래스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커서의 처음 나중 위치 저장</a:t>
            </a:r>
          </a:p>
          <a:p>
            <a:pPr algn="l" fontAlgn="base" latinLnBrk="1">
              <a:spcBef>
                <a:spcPts val="600"/>
              </a:spcBef>
            </a:pP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 커서 정보를 필요로 하는 클래스에 상속해주는 역할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class Text</a:t>
            </a:r>
            <a:endParaRPr lang="ko-KR" altLang="en-US" sz="4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상속받은 자식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PenType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에서 커서 위치를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 Information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에서 사이즈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폰트 정보에 접근</a:t>
            </a:r>
          </a:p>
          <a:p>
            <a:pPr algn="l" fontAlgn="base" latinLnBrk="1">
              <a:spcBef>
                <a:spcPts val="600"/>
              </a:spcBef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  Graphics2D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의 </a:t>
            </a:r>
            <a:r>
              <a:rPr lang="en-US" altLang="ko-KR" sz="3600" dirty="0" err="1">
                <a:solidFill>
                  <a:schemeClr val="accent6">
                    <a:lumMod val="50000"/>
                  </a:schemeClr>
                </a:solidFill>
              </a:rPr>
              <a:t>setStroke</a:t>
            </a:r>
            <a:r>
              <a:rPr lang="ko-KR" altLang="en-US" sz="3600" dirty="0" err="1">
                <a:solidFill>
                  <a:schemeClr val="accent6">
                    <a:lumMod val="50000"/>
                  </a:schemeClr>
                </a:solidFill>
              </a:rPr>
              <a:t>메소드를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통해 펜 사이즈 조절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endParaRPr lang="en-US" altLang="ko-KR" sz="1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/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class </a:t>
            </a:r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DrawPanel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 마우스로 패널 클릭 시 텍스트 입력 다이얼로그 출력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pPr algn="l" fontAlgn="base" latinLnBrk="1">
              <a:spcBef>
                <a:spcPts val="600"/>
              </a:spcBef>
              <a:buFontTx/>
              <a:buChar char="-"/>
            </a:pP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입력된 메시지를 폰트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사이즈에 맞게 출력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4800" b="0" i="0" u="none" strike="noStrike" cap="none" spc="0" normalizeH="0" baseline="0" dirty="0">
              <a:solidFill>
                <a:schemeClr val="accent6">
                  <a:lumMod val="50000"/>
                </a:schemeClr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9" name="그림 18" descr="헬로월드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66541" y="9892045"/>
            <a:ext cx="6417605" cy="306388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087284-572E-495E-B57B-17BC7279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29" y="2412217"/>
            <a:ext cx="1182030" cy="102157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C559646-07E5-4ACE-9414-69CA880C93AC}"/>
              </a:ext>
            </a:extLst>
          </p:cNvPr>
          <p:cNvSpPr/>
          <p:nvPr/>
        </p:nvSpPr>
        <p:spPr>
          <a:xfrm>
            <a:off x="1182029" y="10587352"/>
            <a:ext cx="1182030" cy="901875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1250260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도형 </a:t>
            </a:r>
            <a:r>
              <a:rPr lang="en-US" altLang="ko-KR" sz="5400" dirty="0">
                <a:solidFill>
                  <a:schemeClr val="tx1">
                    <a:lumMod val="75000"/>
                  </a:schemeClr>
                </a:solidFill>
              </a:rPr>
              <a:t>,</a:t>
            </a: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색상 </a:t>
            </a:r>
            <a:r>
              <a:rPr lang="en-US" altLang="ko-KR" sz="540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이미지 입출력</a:t>
            </a:r>
            <a:endParaRPr lang="en-US" altLang="ko-KR" sz="5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7064874" y="3335786"/>
            <a:ext cx="5822835" cy="189859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직선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원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삼각형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사각형 그리기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4874" y="5616953"/>
            <a:ext cx="4424287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색상 바꾸기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064874" y="7272046"/>
            <a:ext cx="5039841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이미지 입출력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A23E4F-A760-4482-BEF6-5FE76D968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2326" y="2172773"/>
            <a:ext cx="15226937" cy="114508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02326" y="2738959"/>
            <a:ext cx="1282561" cy="495307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02326" y="12039600"/>
            <a:ext cx="878884" cy="990022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0BA612-293D-4997-BAE2-DC253FDED23E}"/>
              </a:ext>
            </a:extLst>
          </p:cNvPr>
          <p:cNvSpPr/>
          <p:nvPr/>
        </p:nvSpPr>
        <p:spPr>
          <a:xfrm>
            <a:off x="1332504" y="7155548"/>
            <a:ext cx="848706" cy="3393506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도형 그리기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7" name="텍스트 상자 7"/>
          <p:cNvSpPr txBox="1"/>
          <p:nvPr/>
        </p:nvSpPr>
        <p:spPr>
          <a:xfrm>
            <a:off x="3823233" y="3756037"/>
            <a:ext cx="8726432" cy="1027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ko-KR" altLang="en-US" sz="3600" b="1" dirty="0" err="1">
                <a:solidFill>
                  <a:srgbClr val="292929"/>
                </a:solidFill>
              </a:rPr>
              <a:t>원그리기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Circle.java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 				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lang="en-US" altLang="ko-KR" sz="3600" dirty="0" err="1"/>
              <a:t>g.setColor</a:t>
            </a:r>
            <a:r>
              <a:rPr lang="en-US" altLang="ko-KR" sz="3600" dirty="0"/>
              <a:t>(</a:t>
            </a:r>
            <a:r>
              <a:rPr lang="en-US" altLang="ko-KR" sz="3600" dirty="0" err="1"/>
              <a:t>figureColor</a:t>
            </a:r>
            <a:r>
              <a:rPr lang="en-US" altLang="ko-KR" sz="3600" dirty="0"/>
              <a:t>);</a:t>
            </a:r>
          </a:p>
          <a:p>
            <a:pPr algn="l">
              <a:spcBef>
                <a:spcPts val="600"/>
              </a:spcBef>
            </a:pPr>
            <a:r>
              <a:rPr lang="en-US" altLang="ko-KR" sz="3600" dirty="0"/>
              <a:t>     </a:t>
            </a:r>
            <a:r>
              <a:rPr lang="en-US" altLang="ko-KR" sz="3600" dirty="0" err="1"/>
              <a:t>g.fillOval</a:t>
            </a:r>
            <a:r>
              <a:rPr lang="en-US" altLang="ko-KR" sz="3600" dirty="0"/>
              <a:t>(</a:t>
            </a:r>
            <a:r>
              <a:rPr lang="en-US" altLang="ko-KR" sz="3600" dirty="0" err="1"/>
              <a:t>X,Y,width,height</a:t>
            </a:r>
            <a:r>
              <a:rPr lang="en-US" altLang="ko-KR" sz="3600" dirty="0"/>
              <a:t>);         </a:t>
            </a:r>
          </a:p>
          <a:p>
            <a:pPr algn="l">
              <a:spcBef>
                <a:spcPts val="600"/>
              </a:spcBef>
            </a:pPr>
            <a:r>
              <a:rPr lang="en-US" altLang="ko-KR" sz="3600" dirty="0"/>
              <a:t>     </a:t>
            </a:r>
            <a:r>
              <a:rPr lang="en-US" altLang="ko-KR" sz="3600" dirty="0" err="1"/>
              <a:t>g.setColor</a:t>
            </a:r>
            <a:r>
              <a:rPr lang="en-US" altLang="ko-KR" sz="3600" dirty="0"/>
              <a:t>(</a:t>
            </a:r>
            <a:r>
              <a:rPr lang="en-US" altLang="ko-KR" sz="3600" dirty="0" err="1"/>
              <a:t>Color.</a:t>
            </a:r>
            <a:r>
              <a:rPr lang="en-US" altLang="ko-KR" sz="3600" b="1" i="1" dirty="0" err="1"/>
              <a:t>BLACK</a:t>
            </a:r>
            <a:r>
              <a:rPr lang="en-US" altLang="ko-KR" sz="3600" b="1" i="1" dirty="0"/>
              <a:t>);  </a:t>
            </a:r>
          </a:p>
          <a:p>
            <a:pPr algn="l">
              <a:spcBef>
                <a:spcPts val="600"/>
              </a:spcBef>
            </a:pPr>
            <a:r>
              <a:rPr lang="en-US" altLang="ko-KR" sz="3600" b="1" i="1" dirty="0"/>
              <a:t>     </a:t>
            </a:r>
            <a:r>
              <a:rPr lang="en-US" altLang="ko-KR" sz="3600" dirty="0" err="1"/>
              <a:t>g.drawOval</a:t>
            </a:r>
            <a:r>
              <a:rPr lang="en-US" altLang="ko-KR" sz="3600" dirty="0"/>
              <a:t>(X, Y, width, height);</a:t>
            </a:r>
            <a:r>
              <a:rPr kumimoji="1" lang="en-US" altLang="ko-KR" sz="3600" dirty="0">
                <a:solidFill>
                  <a:srgbClr val="292929"/>
                </a:solidFill>
              </a:rPr>
              <a:t>			</a:t>
            </a:r>
          </a:p>
          <a:p>
            <a:pPr algn="l">
              <a:spcBef>
                <a:spcPts val="600"/>
              </a:spcBef>
            </a:pP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3600" b="1" dirty="0">
                <a:solidFill>
                  <a:srgbClr val="292929"/>
                </a:solidFill>
              </a:rPr>
              <a:t>직선 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Figure.java 	</a:t>
            </a:r>
          </a:p>
          <a:p>
            <a:pPr algn="l">
              <a:spcBef>
                <a:spcPts val="600"/>
              </a:spcBef>
            </a:pPr>
            <a:endParaRPr kumimoji="1" lang="en-US" altLang="ko-KR" sz="3600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g.drawLine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startX,startY,endX,endY</a:t>
            </a:r>
            <a:r>
              <a:rPr kumimoji="1" lang="en-US" altLang="ko-KR" sz="3600" dirty="0">
                <a:solidFill>
                  <a:srgbClr val="292929"/>
                </a:solidFill>
              </a:rPr>
              <a:t>);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								</a:t>
            </a:r>
          </a:p>
          <a:p>
            <a:pPr algn="l"/>
            <a:r>
              <a:rPr kumimoji="1" lang="ko-KR" altLang="en-US" sz="3600" b="1" dirty="0">
                <a:solidFill>
                  <a:srgbClr val="292929"/>
                </a:solidFill>
              </a:rPr>
              <a:t>사각형 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.Rectangle.java		</a:t>
            </a:r>
            <a:r>
              <a:rPr lang="en-US" altLang="ko-KR" sz="3600" dirty="0" err="1"/>
              <a:t>g.setColor</a:t>
            </a:r>
            <a:r>
              <a:rPr lang="en-US" altLang="ko-KR" sz="3600" dirty="0"/>
              <a:t>(</a:t>
            </a:r>
            <a:r>
              <a:rPr lang="en-US" altLang="ko-KR" sz="3600" dirty="0" err="1"/>
              <a:t>figureColor</a:t>
            </a:r>
            <a:r>
              <a:rPr lang="en-US" altLang="ko-KR" sz="3600" dirty="0"/>
              <a:t>);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g.fillRect</a:t>
            </a:r>
            <a:r>
              <a:rPr lang="en-US" altLang="ko-KR" sz="3600" dirty="0"/>
              <a:t>(</a:t>
            </a:r>
            <a:r>
              <a:rPr lang="en-US" altLang="ko-KR" sz="3600" dirty="0" err="1"/>
              <a:t>X,Y,width,height</a:t>
            </a:r>
            <a:r>
              <a:rPr lang="en-US" altLang="ko-KR" sz="3600" dirty="0"/>
              <a:t>);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g.setColor</a:t>
            </a:r>
            <a:r>
              <a:rPr lang="en-US" altLang="ko-KR" sz="3600" dirty="0"/>
              <a:t>(</a:t>
            </a:r>
            <a:r>
              <a:rPr lang="en-US" altLang="ko-KR" sz="3600" dirty="0" err="1"/>
              <a:t>Color.</a:t>
            </a:r>
            <a:r>
              <a:rPr lang="en-US" altLang="ko-KR" sz="3600" b="1" i="1" dirty="0" err="1"/>
              <a:t>BLACK</a:t>
            </a:r>
            <a:r>
              <a:rPr lang="en-US" altLang="ko-KR" sz="3600" b="1" i="1" dirty="0"/>
              <a:t>);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g.drawRect</a:t>
            </a:r>
            <a:r>
              <a:rPr lang="en-US" altLang="ko-KR" sz="3600" dirty="0"/>
              <a:t>(X, Y, width, height);</a:t>
            </a:r>
            <a:endParaRPr kumimoji="1" lang="en-US" altLang="ko-KR" sz="3600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						</a:t>
            </a:r>
          </a:p>
        </p:txBody>
      </p:sp>
      <p:sp>
        <p:nvSpPr>
          <p:cNvPr id="13" name="오른쪽 화살표 12"/>
          <p:cNvSpPr/>
          <p:nvPr/>
        </p:nvSpPr>
        <p:spPr>
          <a:xfrm rot="8896021">
            <a:off x="2363058" y="4066302"/>
            <a:ext cx="1461819" cy="992221"/>
          </a:xfrm>
          <a:prstGeom prst="rightArrow">
            <a:avLst>
              <a:gd name="adj1" fmla="val 51813"/>
              <a:gd name="adj2" fmla="val 50000"/>
            </a:avLst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9D27B40E-B099-CA40-806C-AC5B25009869}"/>
              </a:ext>
            </a:extLst>
          </p:cNvPr>
          <p:cNvSpPr txBox="1"/>
          <p:nvPr/>
        </p:nvSpPr>
        <p:spPr>
          <a:xfrm>
            <a:off x="2828262" y="2596105"/>
            <a:ext cx="10610650" cy="115993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직선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원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삼각형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사각형 그리기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텍스트 상자 7">
            <a:extLst>
              <a:ext uri="{FF2B5EF4-FFF2-40B4-BE49-F238E27FC236}">
                <a16:creationId xmlns:a16="http://schemas.microsoft.com/office/drawing/2014/main" id="{0870A997-B1CB-A44E-BD23-69472153D15D}"/>
              </a:ext>
            </a:extLst>
          </p:cNvPr>
          <p:cNvSpPr txBox="1"/>
          <p:nvPr/>
        </p:nvSpPr>
        <p:spPr>
          <a:xfrm>
            <a:off x="13965383" y="2532043"/>
            <a:ext cx="9504218" cy="4585871"/>
          </a:xfrm>
          <a:prstGeom prst="rect">
            <a:avLst/>
          </a:prstGeom>
          <a:noFill/>
          <a:ln w="53975">
            <a:solidFill>
              <a:schemeClr val="bg2">
                <a:lumMod val="6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b="1" dirty="0">
                <a:solidFill>
                  <a:srgbClr val="292929"/>
                </a:solidFill>
              </a:rPr>
              <a:t>//Figure.java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public Figure()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public void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setColor</a:t>
            </a:r>
            <a:r>
              <a:rPr kumimoji="1" lang="en-US" altLang="ko-KR" sz="3600" dirty="0">
                <a:solidFill>
                  <a:srgbClr val="292929"/>
                </a:solidFill>
              </a:rPr>
              <a:t>(Color color);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public Color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getColor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en-US" altLang="ko-KR" sz="3600" b="1" dirty="0">
                <a:solidFill>
                  <a:srgbClr val="292929"/>
                </a:solidFill>
              </a:rPr>
              <a:t>//</a:t>
            </a:r>
            <a:r>
              <a:rPr kumimoji="1" lang="en-US" altLang="ko-KR" sz="3600" b="1" dirty="0" err="1">
                <a:solidFill>
                  <a:srgbClr val="292929"/>
                </a:solidFill>
              </a:rPr>
              <a:t>RecType.java</a:t>
            </a: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	</a:t>
            </a:r>
            <a:r>
              <a:rPr lang="en" altLang="ko-KR" dirty="0"/>
              <a:t> </a:t>
            </a:r>
            <a:r>
              <a:rPr lang="en" altLang="ko-KR" sz="3200" dirty="0"/>
              <a:t>public </a:t>
            </a:r>
            <a:r>
              <a:rPr lang="en" altLang="ko-KR" sz="3200" dirty="0" err="1"/>
              <a:t>RecType</a:t>
            </a:r>
            <a:endParaRPr lang="en" altLang="ko-KR" sz="3200" dirty="0"/>
          </a:p>
          <a:p>
            <a:pPr algn="l">
              <a:spcBef>
                <a:spcPts val="600"/>
              </a:spcBef>
            </a:pPr>
            <a:r>
              <a:rPr lang="en" altLang="ko-KR" sz="3200" dirty="0"/>
              <a:t>				(</a:t>
            </a:r>
            <a:r>
              <a:rPr lang="en" altLang="ko-KR" sz="3200" dirty="0" err="1"/>
              <a:t>int</a:t>
            </a:r>
            <a:r>
              <a:rPr lang="en" altLang="ko-KR" sz="3200" dirty="0"/>
              <a:t> </a:t>
            </a:r>
            <a:r>
              <a:rPr lang="en" altLang="ko-KR" sz="3200" dirty="0" err="1"/>
              <a:t>startX</a:t>
            </a:r>
            <a:r>
              <a:rPr lang="en" altLang="ko-KR" sz="3200" dirty="0"/>
              <a:t>, </a:t>
            </a:r>
            <a:r>
              <a:rPr lang="en" altLang="ko-KR" sz="3200" dirty="0" err="1"/>
              <a:t>int</a:t>
            </a:r>
            <a:r>
              <a:rPr lang="en" altLang="ko-KR" sz="3200" dirty="0"/>
              <a:t> </a:t>
            </a:r>
            <a:r>
              <a:rPr lang="en" altLang="ko-KR" sz="3200" dirty="0" err="1"/>
              <a:t>startY,int</a:t>
            </a:r>
            <a:r>
              <a:rPr lang="en" altLang="ko-KR" sz="3200" dirty="0"/>
              <a:t> </a:t>
            </a:r>
            <a:r>
              <a:rPr lang="en" altLang="ko-KR" sz="3200" dirty="0" err="1"/>
              <a:t>width,int</a:t>
            </a:r>
            <a:r>
              <a:rPr lang="en" altLang="ko-KR" sz="3200" dirty="0"/>
              <a:t> height)</a:t>
            </a:r>
          </a:p>
        </p:txBody>
      </p:sp>
      <p:sp>
        <p:nvSpPr>
          <p:cNvPr id="17" name="텍스트 상자 7">
            <a:extLst>
              <a:ext uri="{FF2B5EF4-FFF2-40B4-BE49-F238E27FC236}">
                <a16:creationId xmlns:a16="http://schemas.microsoft.com/office/drawing/2014/main" id="{7F684209-0E23-7945-87ED-7719CAB366EA}"/>
              </a:ext>
            </a:extLst>
          </p:cNvPr>
          <p:cNvSpPr txBox="1"/>
          <p:nvPr/>
        </p:nvSpPr>
        <p:spPr>
          <a:xfrm>
            <a:off x="12571014" y="7443439"/>
            <a:ext cx="10829532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	</a:t>
            </a:r>
            <a:r>
              <a:rPr kumimoji="1" lang="ko-KR" altLang="en-US" sz="3600" b="1" dirty="0">
                <a:solidFill>
                  <a:srgbClr val="292929"/>
                </a:solidFill>
              </a:rPr>
              <a:t>삼각형 그리기</a:t>
            </a:r>
            <a:r>
              <a:rPr kumimoji="1" lang="ko-KR" altLang="en-US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>
                <a:solidFill>
                  <a:srgbClr val="292929"/>
                </a:solidFill>
              </a:rPr>
              <a:t>– Triagle.java</a:t>
            </a:r>
          </a:p>
          <a:p>
            <a:pPr algn="l">
              <a:spcBef>
                <a:spcPts val="600"/>
              </a:spcBef>
            </a:pPr>
            <a:r>
              <a:rPr lang="en-US" altLang="ko-KR" sz="3600" b="1" dirty="0"/>
              <a:t>public void </a:t>
            </a:r>
            <a:r>
              <a:rPr lang="en-US" altLang="ko-KR" sz="3600" b="1" dirty="0" err="1"/>
              <a:t>setFigureSize</a:t>
            </a:r>
            <a:endParaRPr kumimoji="1" lang="en-US" altLang="ko-KR" sz="3600" dirty="0">
              <a:solidFill>
                <a:srgbClr val="292929"/>
              </a:solidFill>
            </a:endParaRPr>
          </a:p>
          <a:p>
            <a:pPr algn="l"/>
            <a:r>
              <a:rPr kumimoji="1" lang="en-US" altLang="ko-KR" sz="3600" dirty="0">
                <a:solidFill>
                  <a:srgbClr val="292929"/>
                </a:solidFill>
              </a:rPr>
              <a:t>    </a:t>
            </a:r>
            <a:r>
              <a:rPr lang="en-US" altLang="ko-KR" sz="3600" dirty="0" err="1"/>
              <a:t>xPoints</a:t>
            </a:r>
            <a:r>
              <a:rPr lang="en-US" altLang="ko-KR" sz="3600" dirty="0"/>
              <a:t>[2]=</a:t>
            </a:r>
            <a:r>
              <a:rPr lang="en-US" altLang="ko-KR" sz="3600" dirty="0" err="1"/>
              <a:t>xPoint</a:t>
            </a:r>
            <a:r>
              <a:rPr lang="en-US" altLang="ko-KR" sz="3600" dirty="0"/>
              <a:t>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yPoints</a:t>
            </a:r>
            <a:r>
              <a:rPr lang="en-US" altLang="ko-KR" sz="3600" dirty="0"/>
              <a:t>[2]=</a:t>
            </a:r>
            <a:r>
              <a:rPr lang="en-US" altLang="ko-KR" sz="3600" dirty="0" err="1"/>
              <a:t>yPoint</a:t>
            </a:r>
            <a:r>
              <a:rPr lang="en-US" altLang="ko-KR" sz="3600" dirty="0"/>
              <a:t>;</a:t>
            </a:r>
            <a:endParaRPr lang="ko-KR" altLang="en-US" sz="3600" dirty="0"/>
          </a:p>
          <a:p>
            <a:pPr algn="l"/>
            <a:r>
              <a:rPr lang="fr-FR" altLang="ko-KR" sz="3600" dirty="0"/>
              <a:t>    xPoints[1] = xPoints[2]-(xPoint-xPoints[0])*2;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yPoints</a:t>
            </a:r>
            <a:r>
              <a:rPr lang="en-US" altLang="ko-KR" sz="3600" dirty="0"/>
              <a:t>[1]=</a:t>
            </a:r>
            <a:r>
              <a:rPr lang="en-US" altLang="ko-KR" sz="3600" dirty="0" err="1"/>
              <a:t>yPoint</a:t>
            </a:r>
            <a:r>
              <a:rPr lang="en-US" altLang="ko-KR" sz="3600" dirty="0"/>
              <a:t>;</a:t>
            </a:r>
          </a:p>
          <a:p>
            <a:pPr algn="l"/>
            <a:r>
              <a:rPr lang="en-US" altLang="ko-KR" sz="3600" b="1" dirty="0"/>
              <a:t>public void </a:t>
            </a:r>
            <a:r>
              <a:rPr lang="en-US" altLang="ko-KR" sz="3600" b="1" dirty="0" err="1"/>
              <a:t>drawFigure</a:t>
            </a:r>
            <a:r>
              <a:rPr lang="en-US" altLang="ko-KR" sz="3600" b="1" dirty="0"/>
              <a:t>(Graphics2D g)</a:t>
            </a:r>
            <a:endParaRPr lang="en-US" altLang="ko-KR" sz="3600" dirty="0"/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g.setColor</a:t>
            </a:r>
            <a:r>
              <a:rPr lang="en-US" altLang="ko-KR" sz="3600" dirty="0"/>
              <a:t>(</a:t>
            </a:r>
            <a:r>
              <a:rPr lang="en-US" altLang="ko-KR" sz="3600" dirty="0" err="1"/>
              <a:t>figureColor</a:t>
            </a:r>
            <a:r>
              <a:rPr lang="en-US" altLang="ko-KR" sz="3600" dirty="0"/>
              <a:t>);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g.fillPolygon</a:t>
            </a:r>
            <a:r>
              <a:rPr lang="en-US" altLang="ko-KR" sz="3600" dirty="0"/>
              <a:t>(</a:t>
            </a:r>
            <a:r>
              <a:rPr lang="en-US" altLang="ko-KR" sz="3600" dirty="0" err="1"/>
              <a:t>xPoints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yPoints</a:t>
            </a:r>
            <a:r>
              <a:rPr lang="en-US" altLang="ko-KR" sz="3600" dirty="0"/>
              <a:t>, 3);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g.setColor</a:t>
            </a:r>
            <a:r>
              <a:rPr lang="en-US" altLang="ko-KR" sz="3600" dirty="0"/>
              <a:t>(</a:t>
            </a:r>
            <a:r>
              <a:rPr lang="en-US" altLang="ko-KR" sz="3600" dirty="0" err="1"/>
              <a:t>Color.</a:t>
            </a:r>
            <a:r>
              <a:rPr lang="en-US" altLang="ko-KR" sz="3600" b="1" i="1" dirty="0" err="1"/>
              <a:t>BLACK</a:t>
            </a:r>
            <a:r>
              <a:rPr lang="en-US" altLang="ko-KR" sz="3600" b="1" i="1" dirty="0"/>
              <a:t>);</a:t>
            </a:r>
          </a:p>
          <a:p>
            <a:pPr algn="l"/>
            <a:r>
              <a:rPr lang="en-US" altLang="ko-KR" sz="3600" dirty="0"/>
              <a:t>    </a:t>
            </a:r>
            <a:r>
              <a:rPr lang="en-US" altLang="ko-KR" sz="3600" dirty="0" err="1"/>
              <a:t>g.drawPolygon</a:t>
            </a:r>
            <a:r>
              <a:rPr lang="en-US" altLang="ko-KR" sz="3600" dirty="0"/>
              <a:t>(</a:t>
            </a:r>
            <a:r>
              <a:rPr lang="en-US" altLang="ko-KR" sz="3600" dirty="0" err="1"/>
              <a:t>xPoints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yPoints</a:t>
            </a:r>
            <a:r>
              <a:rPr lang="en-US" altLang="ko-KR" sz="3600" dirty="0"/>
              <a:t>, 3);</a:t>
            </a:r>
          </a:p>
          <a:p>
            <a:pPr algn="l"/>
            <a:endParaRPr kumimoji="1" lang="en-US" altLang="ko-KR" sz="3600" dirty="0">
              <a:solidFill>
                <a:srgbClr val="292929"/>
              </a:solidFill>
            </a:endParaRPr>
          </a:p>
          <a:p>
            <a:pPr algn="l"/>
            <a:endParaRPr kumimoji="1" lang="en-US" altLang="ko-KR" sz="3600" dirty="0">
              <a:solidFill>
                <a:srgbClr val="292929"/>
              </a:solidFill>
            </a:endParaRPr>
          </a:p>
          <a:p>
            <a:pPr algn="l"/>
            <a:endParaRPr kumimoji="1" lang="en-US" altLang="ko-KR" sz="3600" dirty="0">
              <a:solidFill>
                <a:srgbClr val="292929"/>
              </a:solidFill>
            </a:endParaRPr>
          </a:p>
          <a:p>
            <a:pPr algn="l"/>
            <a:endParaRPr kumimoji="1" lang="en-US" altLang="ko-KR" sz="3600" dirty="0">
              <a:solidFill>
                <a:srgbClr val="292929"/>
              </a:solidFill>
            </a:endParaRPr>
          </a:p>
          <a:p>
            <a:pPr algn="l"/>
            <a:endParaRPr kumimoji="1" lang="en-US" altLang="ko-KR" sz="3600" dirty="0">
              <a:solidFill>
                <a:srgbClr val="29292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69BCE2-11C3-465D-B40C-AF734021B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22" y="2513980"/>
            <a:ext cx="1186669" cy="96697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4BC121-C3F6-44CB-8EBB-025F3EDF5FED}"/>
              </a:ext>
            </a:extLst>
          </p:cNvPr>
          <p:cNvSpPr/>
          <p:nvPr/>
        </p:nvSpPr>
        <p:spPr>
          <a:xfrm>
            <a:off x="1226634" y="5999356"/>
            <a:ext cx="984753" cy="3523785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5" y="1070157"/>
            <a:ext cx="64698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/>
              <a:t>색상 변경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3" name="텍스트 상자 7"/>
          <p:cNvSpPr txBox="1"/>
          <p:nvPr/>
        </p:nvSpPr>
        <p:spPr>
          <a:xfrm>
            <a:off x="1714049" y="3479038"/>
            <a:ext cx="14122547" cy="1458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500"/>
              </a:spcBef>
            </a:pPr>
            <a:r>
              <a:rPr kumimoji="1" lang="ko-KR" altLang="en-US" sz="3500" b="1" dirty="0">
                <a:solidFill>
                  <a:srgbClr val="292929"/>
                </a:solidFill>
              </a:rPr>
              <a:t>기본 기능</a:t>
            </a:r>
            <a:r>
              <a:rPr kumimoji="1" lang="ko-KR" altLang="en-US" sz="3500" dirty="0">
                <a:solidFill>
                  <a:srgbClr val="292929"/>
                </a:solidFill>
              </a:rPr>
              <a:t> </a:t>
            </a:r>
            <a:r>
              <a:rPr kumimoji="1" lang="en-US" altLang="ko-KR" sz="3500" dirty="0">
                <a:solidFill>
                  <a:srgbClr val="292929"/>
                </a:solidFill>
              </a:rPr>
              <a:t>– </a:t>
            </a:r>
            <a:r>
              <a:rPr kumimoji="1" lang="ko-KR" altLang="en-US" sz="3500" dirty="0">
                <a:solidFill>
                  <a:srgbClr val="292929"/>
                </a:solidFill>
              </a:rPr>
              <a:t>옆 레이어에서 색상 선택</a:t>
            </a:r>
            <a:r>
              <a:rPr kumimoji="1" lang="en-US" altLang="ko-KR" sz="3500" dirty="0">
                <a:solidFill>
                  <a:srgbClr val="292929"/>
                </a:solidFill>
              </a:rPr>
              <a:t>//</a:t>
            </a:r>
            <a:r>
              <a:rPr kumimoji="1" lang="en-US" altLang="ko-KR" sz="3500" dirty="0" err="1">
                <a:solidFill>
                  <a:srgbClr val="292929"/>
                </a:solidFill>
              </a:rPr>
              <a:t>Information.Java</a:t>
            </a:r>
            <a:endParaRPr kumimoji="1" lang="en-US" altLang="ko-KR" sz="3500" dirty="0">
              <a:solidFill>
                <a:srgbClr val="292929"/>
              </a:solidFill>
            </a:endParaRPr>
          </a:p>
          <a:p>
            <a:pPr algn="l"/>
            <a:r>
              <a:rPr lang="en-US" altLang="ko-KR" sz="3600" b="1" dirty="0"/>
              <a:t>public static Color </a:t>
            </a:r>
            <a:r>
              <a:rPr lang="en-US" altLang="ko-KR" sz="3600" b="1" dirty="0" err="1"/>
              <a:t>getCurrentColor</a:t>
            </a:r>
            <a:r>
              <a:rPr lang="en-US" altLang="ko-KR" sz="3600" b="1" dirty="0"/>
              <a:t>()//informaiton.java</a:t>
            </a:r>
            <a:r>
              <a:rPr lang="en-US" altLang="ko-KR" sz="3600" dirty="0"/>
              <a:t>{</a:t>
            </a:r>
          </a:p>
          <a:p>
            <a:pPr algn="l"/>
            <a:endParaRPr lang="en-US" altLang="ko-KR" sz="3600" b="1" dirty="0"/>
          </a:p>
          <a:p>
            <a:pPr algn="l"/>
            <a:r>
              <a:rPr lang="en-US" altLang="ko-KR" sz="3600" b="1" dirty="0"/>
              <a:t>return </a:t>
            </a:r>
            <a:r>
              <a:rPr lang="en-US" altLang="ko-KR" sz="3600" b="1" i="1" dirty="0" err="1"/>
              <a:t>currentColor</a:t>
            </a:r>
            <a:r>
              <a:rPr lang="en-US" altLang="ko-KR" sz="3600" b="1" i="1" dirty="0"/>
              <a:t>;</a:t>
            </a:r>
            <a:r>
              <a:rPr lang="en-US" altLang="ko-KR" sz="3600" dirty="0"/>
              <a:t>}</a:t>
            </a:r>
            <a:endParaRPr lang="ko-KR" altLang="en-US" sz="3600" dirty="0"/>
          </a:p>
          <a:p>
            <a:pPr algn="l"/>
            <a:r>
              <a:rPr lang="en-US" altLang="ko-KR" sz="3600" b="1" dirty="0"/>
              <a:t>public static void </a:t>
            </a:r>
            <a:r>
              <a:rPr lang="en-US" altLang="ko-KR" sz="3600" b="1" dirty="0" err="1"/>
              <a:t>setCurrentColor</a:t>
            </a:r>
            <a:r>
              <a:rPr lang="en-US" altLang="ko-KR" sz="3600" b="1" dirty="0"/>
              <a:t>(int R, int G, int B)</a:t>
            </a:r>
            <a:r>
              <a:rPr lang="en-US" altLang="ko-KR" sz="3600" dirty="0"/>
              <a:t>{</a:t>
            </a:r>
          </a:p>
          <a:p>
            <a:pPr algn="l"/>
            <a:endParaRPr lang="en-US" altLang="ko-KR" sz="3600" dirty="0"/>
          </a:p>
          <a:p>
            <a:pPr algn="l"/>
            <a:r>
              <a:rPr lang="en-US" altLang="ko-KR" sz="3600" dirty="0"/>
              <a:t>Color </a:t>
            </a:r>
            <a:r>
              <a:rPr lang="en-US" altLang="ko-KR" sz="3600" dirty="0" err="1"/>
              <a:t>changeColor</a:t>
            </a:r>
            <a:r>
              <a:rPr lang="en-US" altLang="ko-KR" sz="3600" dirty="0"/>
              <a:t> = </a:t>
            </a:r>
            <a:r>
              <a:rPr lang="en-US" altLang="ko-KR" sz="3600" b="1" dirty="0"/>
              <a:t>new Color(R,G,B);</a:t>
            </a:r>
          </a:p>
          <a:p>
            <a:pPr algn="l"/>
            <a:r>
              <a:rPr lang="en-US" altLang="ko-KR" sz="3600" i="1" dirty="0" err="1"/>
              <a:t>currentColor</a:t>
            </a:r>
            <a:r>
              <a:rPr lang="en-US" altLang="ko-KR" sz="3600" i="1" dirty="0"/>
              <a:t>= </a:t>
            </a:r>
            <a:r>
              <a:rPr lang="en-US" altLang="ko-KR" sz="3600" i="1" dirty="0" err="1"/>
              <a:t>changeColor</a:t>
            </a:r>
            <a:r>
              <a:rPr lang="en-US" altLang="ko-KR" sz="3600" i="1" dirty="0"/>
              <a:t>;}</a:t>
            </a:r>
          </a:p>
          <a:p>
            <a:pPr algn="l"/>
            <a:r>
              <a:rPr lang="en-US" altLang="ko-KR" sz="3600" b="1" dirty="0"/>
              <a:t>public Figure()</a:t>
            </a:r>
          </a:p>
          <a:p>
            <a:pPr algn="l"/>
            <a:r>
              <a:rPr lang="en-US" altLang="ko-KR" sz="3600" dirty="0"/>
              <a:t>{</a:t>
            </a:r>
          </a:p>
          <a:p>
            <a:pPr algn="l"/>
            <a:r>
              <a:rPr lang="en-US" altLang="ko-KR" sz="3600" dirty="0" err="1"/>
              <a:t>figureColor</a:t>
            </a:r>
            <a:r>
              <a:rPr lang="en-US" altLang="ko-KR" sz="3600" dirty="0"/>
              <a:t>=</a:t>
            </a:r>
            <a:r>
              <a:rPr lang="en-US" altLang="ko-KR" sz="3600" dirty="0" err="1"/>
              <a:t>Information.</a:t>
            </a:r>
            <a:r>
              <a:rPr lang="en-US" altLang="ko-KR" sz="3600" i="1" dirty="0" err="1"/>
              <a:t>getCurrentColor</a:t>
            </a:r>
            <a:r>
              <a:rPr lang="en-US" altLang="ko-KR" sz="3600" i="1" dirty="0"/>
              <a:t>();//</a:t>
            </a:r>
          </a:p>
          <a:p>
            <a:pPr algn="l"/>
            <a:endParaRPr lang="ko-KR" altLang="en-US" sz="3600" dirty="0"/>
          </a:p>
          <a:p>
            <a:pPr algn="l"/>
            <a:r>
              <a:rPr lang="en-US" altLang="ko-KR" sz="3600" b="1" dirty="0"/>
              <a:t>public void </a:t>
            </a:r>
            <a:r>
              <a:rPr lang="en-US" altLang="ko-KR" sz="3600" b="1" dirty="0" err="1"/>
              <a:t>setColor</a:t>
            </a:r>
            <a:r>
              <a:rPr lang="en-US" altLang="ko-KR" sz="3600" b="1" dirty="0"/>
              <a:t>(Color color)//</a:t>
            </a:r>
            <a:r>
              <a:rPr lang="en-US" altLang="ko-KR" sz="3600" b="1" dirty="0" err="1"/>
              <a:t>figure.Java</a:t>
            </a:r>
            <a:endParaRPr lang="en-US" altLang="ko-KR" sz="3600" b="1" dirty="0"/>
          </a:p>
          <a:p>
            <a:pPr algn="l"/>
            <a:r>
              <a:rPr lang="en-US" altLang="ko-KR" sz="3600" dirty="0"/>
              <a:t>{</a:t>
            </a:r>
          </a:p>
          <a:p>
            <a:pPr algn="l"/>
            <a:r>
              <a:rPr lang="en-US" altLang="ko-KR" sz="3600" b="1" dirty="0" err="1"/>
              <a:t>this.figureColor</a:t>
            </a:r>
            <a:r>
              <a:rPr lang="en-US" altLang="ko-KR" sz="3600" b="1" dirty="0"/>
              <a:t>=color;</a:t>
            </a:r>
            <a:r>
              <a:rPr lang="en-US" altLang="ko-KR" sz="3600" dirty="0"/>
              <a:t>}</a:t>
            </a:r>
            <a:endParaRPr lang="ko-KR" altLang="en-US" sz="3600" dirty="0"/>
          </a:p>
          <a:p>
            <a:pPr algn="l"/>
            <a:r>
              <a:rPr lang="en-US" altLang="ko-KR" sz="3600" b="1" dirty="0"/>
              <a:t>public Color </a:t>
            </a:r>
            <a:r>
              <a:rPr lang="en-US" altLang="ko-KR" sz="3600" b="1" dirty="0" err="1"/>
              <a:t>getColor</a:t>
            </a:r>
            <a:r>
              <a:rPr lang="en-US" altLang="ko-KR" sz="3600" b="1" dirty="0"/>
              <a:t>()</a:t>
            </a:r>
          </a:p>
          <a:p>
            <a:pPr algn="l"/>
            <a:r>
              <a:rPr lang="en-US" altLang="ko-KR" sz="3600" dirty="0"/>
              <a:t>{</a:t>
            </a:r>
          </a:p>
          <a:p>
            <a:pPr algn="l"/>
            <a:r>
              <a:rPr lang="en-US" altLang="ko-KR" sz="3600" b="1" dirty="0"/>
              <a:t>return </a:t>
            </a:r>
            <a:r>
              <a:rPr lang="en-US" altLang="ko-KR" sz="3600" b="1" dirty="0" err="1"/>
              <a:t>figureColor</a:t>
            </a:r>
            <a:r>
              <a:rPr lang="en-US" altLang="ko-KR" sz="3600" b="1" dirty="0"/>
              <a:t>;</a:t>
            </a:r>
            <a:r>
              <a:rPr lang="en-US" altLang="ko-KR" sz="3600" dirty="0"/>
              <a:t>}</a:t>
            </a:r>
            <a:endParaRPr lang="en-US" altLang="ko-KR" sz="3600" i="1" dirty="0"/>
          </a:p>
          <a:p>
            <a:endParaRPr lang="ko-KR" altLang="en-US" dirty="0"/>
          </a:p>
          <a:p>
            <a:endParaRPr kumimoji="1" lang="en-US" altLang="ko-KR" sz="3500" dirty="0">
              <a:solidFill>
                <a:srgbClr val="292929"/>
              </a:solidFill>
            </a:endParaRPr>
          </a:p>
          <a:p>
            <a:endParaRPr kumimoji="1" lang="en-US" altLang="ko-KR" sz="3500" dirty="0">
              <a:solidFill>
                <a:srgbClr val="292929"/>
              </a:solidFill>
            </a:endParaRPr>
          </a:p>
          <a:p>
            <a:endParaRPr kumimoji="1" lang="en-US" altLang="ko-KR" sz="3500" dirty="0">
              <a:solidFill>
                <a:srgbClr val="292929"/>
              </a:solidFill>
            </a:endParaRPr>
          </a:p>
          <a:p>
            <a:endParaRPr kumimoji="1" lang="en-US" altLang="ko-KR" sz="3500" dirty="0">
              <a:solidFill>
                <a:srgbClr val="292929"/>
              </a:solidFill>
            </a:endParaRPr>
          </a:p>
          <a:p>
            <a:endParaRPr kumimoji="1" lang="en-US" altLang="ko-KR" sz="3500" dirty="0">
              <a:solidFill>
                <a:srgbClr val="292929"/>
              </a:solidFill>
            </a:endParaRPr>
          </a:p>
          <a:p>
            <a:endParaRPr kumimoji="1" lang="en-US" altLang="ko-KR" sz="3500" dirty="0">
              <a:solidFill>
                <a:srgbClr val="292929"/>
              </a:solidFill>
            </a:endParaRPr>
          </a:p>
          <a:p>
            <a:endParaRPr kumimoji="1" lang="en-US" altLang="ko-KR" sz="3500" dirty="0">
              <a:solidFill>
                <a:srgbClr val="292929"/>
              </a:solidFill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754265DC-5437-4D47-B6EF-011876A075CF}"/>
              </a:ext>
            </a:extLst>
          </p:cNvPr>
          <p:cNvSpPr txBox="1"/>
          <p:nvPr/>
        </p:nvSpPr>
        <p:spPr>
          <a:xfrm>
            <a:off x="1714049" y="2205702"/>
            <a:ext cx="4424287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색상 바꾸기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오른쪽 화살표 12">
            <a:extLst>
              <a:ext uri="{FF2B5EF4-FFF2-40B4-BE49-F238E27FC236}">
                <a16:creationId xmlns:a16="http://schemas.microsoft.com/office/drawing/2014/main" id="{97A95D14-2CC7-6C44-A374-E515C11CEA4A}"/>
              </a:ext>
            </a:extLst>
          </p:cNvPr>
          <p:cNvSpPr/>
          <p:nvPr/>
        </p:nvSpPr>
        <p:spPr>
          <a:xfrm rot="2467488">
            <a:off x="14952435" y="3093779"/>
            <a:ext cx="1461819" cy="992221"/>
          </a:xfrm>
          <a:prstGeom prst="rightArrow">
            <a:avLst>
              <a:gd name="adj1" fmla="val 51813"/>
              <a:gd name="adj2" fmla="val 50000"/>
            </a:avLst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6607B9-7F08-439A-9390-69A2B9D4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192" y="2735458"/>
            <a:ext cx="2152928" cy="103099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09D194-1D00-4B79-9DD6-9FFFA9C12387}"/>
              </a:ext>
            </a:extLst>
          </p:cNvPr>
          <p:cNvSpPr/>
          <p:nvPr/>
        </p:nvSpPr>
        <p:spPr>
          <a:xfrm>
            <a:off x="16714192" y="4444320"/>
            <a:ext cx="2152928" cy="1103040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CB2513-8C81-4C31-9F64-C8C203A8CA3C}"/>
              </a:ext>
            </a:extLst>
          </p:cNvPr>
          <p:cNvSpPr/>
          <p:nvPr/>
        </p:nvSpPr>
        <p:spPr>
          <a:xfrm>
            <a:off x="16714192" y="12070080"/>
            <a:ext cx="2152928" cy="975359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2034A-057E-44C7-ADB5-304D43C7F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8784" y="2735458"/>
            <a:ext cx="5068531" cy="104930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61B2A2-F4B1-4DDD-8D5D-4DA578DD48E1}"/>
              </a:ext>
            </a:extLst>
          </p:cNvPr>
          <p:cNvSpPr/>
          <p:nvPr/>
        </p:nvSpPr>
        <p:spPr>
          <a:xfrm>
            <a:off x="19068784" y="2735458"/>
            <a:ext cx="5068531" cy="10493045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파일 가져오기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8" name="텍스트 상자 7"/>
          <p:cNvSpPr txBox="1"/>
          <p:nvPr/>
        </p:nvSpPr>
        <p:spPr>
          <a:xfrm>
            <a:off x="3770367" y="2782116"/>
            <a:ext cx="1878204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kumimoji="1" lang="ko-KR" altLang="en-US" sz="3600" b="1" dirty="0">
                <a:solidFill>
                  <a:srgbClr val="292929"/>
                </a:solidFill>
              </a:rPr>
              <a:t>파일 가져오기 </a:t>
            </a:r>
            <a:r>
              <a:rPr kumimoji="1" lang="en-US" altLang="ko-KR" sz="3600" dirty="0">
                <a:solidFill>
                  <a:srgbClr val="292929"/>
                </a:solidFill>
              </a:rPr>
              <a:t>in </a:t>
            </a:r>
            <a:r>
              <a:rPr kumimoji="1" lang="en-US" altLang="ko-KR" sz="3600" b="1" dirty="0" err="1">
                <a:solidFill>
                  <a:srgbClr val="292929"/>
                </a:solidFill>
              </a:rPr>
              <a:t>TopMenu.java</a:t>
            </a:r>
            <a:endParaRPr kumimoji="1" lang="en-US" altLang="ko-KR" sz="3600" b="1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DrawPanel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openPanel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 = null;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File x =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jfileChooser.getSelectedFile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  <a:r>
              <a:rPr kumimoji="1" lang="ko-KR" altLang="en-US" sz="3600" dirty="0">
                <a:solidFill>
                  <a:srgbClr val="292929"/>
                </a:solidFill>
              </a:rPr>
              <a:t>로 파일 가져오기</a:t>
            </a:r>
            <a:endParaRPr kumimoji="1" lang="en-US" altLang="ko-KR" sz="3600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ObjectInputStream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 in = 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ObjectInputStream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FileInputStream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(x));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openPanel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 = 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DrawPanel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)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in.readObject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MainFrame.getInstance</a:t>
            </a:r>
            <a:r>
              <a:rPr kumimoji="1" lang="en-US" altLang="ko-KR" sz="3600" dirty="0">
                <a:solidFill>
                  <a:srgbClr val="292929"/>
                </a:solidFill>
              </a:rPr>
              <a:t>().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addDrawFrame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x.getPath</a:t>
            </a:r>
            <a:r>
              <a:rPr kumimoji="1" lang="en-US" altLang="ko-KR" sz="3600" dirty="0">
                <a:solidFill>
                  <a:srgbClr val="292929"/>
                </a:solidFill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MainDesktopPane.getInstance</a:t>
            </a:r>
            <a:r>
              <a:rPr kumimoji="1" lang="en-US" altLang="ko-KR" sz="3600" dirty="0">
                <a:solidFill>
                  <a:srgbClr val="292929"/>
                </a:solidFill>
              </a:rPr>
              <a:t>().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getDrawFrame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x.getPath</a:t>
            </a:r>
            <a:r>
              <a:rPr kumimoji="1" lang="en-US" altLang="ko-KR" sz="3600" dirty="0">
                <a:solidFill>
                  <a:srgbClr val="292929"/>
                </a:solidFill>
              </a:rPr>
              <a:t>()).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replacePanel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openPanel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In.close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600"/>
              </a:spcBef>
            </a:pPr>
            <a:endParaRPr kumimoji="1" lang="en-US" altLang="ko-KR" sz="3600" dirty="0">
              <a:solidFill>
                <a:srgbClr val="292929"/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3600" b="1" dirty="0">
                <a:solidFill>
                  <a:srgbClr val="292929"/>
                </a:solidFill>
              </a:rPr>
              <a:t>파일 쓰기 </a:t>
            </a:r>
            <a:r>
              <a:rPr kumimoji="1" lang="en-US" altLang="ko-KR" sz="3600" dirty="0">
                <a:solidFill>
                  <a:srgbClr val="292929"/>
                </a:solidFill>
              </a:rPr>
              <a:t>in</a:t>
            </a:r>
            <a:r>
              <a:rPr kumimoji="1" lang="en-US" altLang="ko-KR" sz="3600" b="1" dirty="0">
                <a:solidFill>
                  <a:srgbClr val="292929"/>
                </a:solidFill>
              </a:rPr>
              <a:t> TopMenu.java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File x = null;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ObjectOutputStream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 out = null;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X =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jfilechooser.getSelectedFile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>
                <a:solidFill>
                  <a:srgbClr val="292929"/>
                </a:solidFill>
              </a:rPr>
              <a:t>Out = 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ObjectOutputStream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(new 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FileoutputStream</a:t>
            </a:r>
            <a:r>
              <a:rPr kumimoji="1" lang="en-US" altLang="ko-KR" sz="3600" dirty="0">
                <a:solidFill>
                  <a:srgbClr val="292929"/>
                </a:solidFill>
              </a:rPr>
              <a:t>(x));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Out.writeObject</a:t>
            </a:r>
            <a:r>
              <a:rPr kumimoji="1" lang="en-US" altLang="ko-KR" sz="3600" dirty="0">
                <a:solidFill>
                  <a:srgbClr val="292929"/>
                </a:solidFill>
              </a:rPr>
              <a:t>(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Information.getCurrentJPanel</a:t>
            </a:r>
            <a:r>
              <a:rPr kumimoji="1" lang="en-US" altLang="ko-KR" sz="3600" dirty="0">
                <a:solidFill>
                  <a:srgbClr val="292929"/>
                </a:solidFill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kumimoji="1" lang="en-US" altLang="ko-KR" sz="3600" dirty="0" err="1">
                <a:solidFill>
                  <a:srgbClr val="292929"/>
                </a:solidFill>
              </a:rPr>
              <a:t>Out.flush</a:t>
            </a:r>
            <a:r>
              <a:rPr kumimoji="1" lang="en-US" altLang="ko-KR" sz="3600" dirty="0">
                <a:solidFill>
                  <a:srgbClr val="292929"/>
                </a:solidFill>
              </a:rPr>
              <a:t>();			</a:t>
            </a:r>
            <a:r>
              <a:rPr kumimoji="1" lang="en-US" altLang="ko-KR" sz="3600" dirty="0" err="1">
                <a:solidFill>
                  <a:srgbClr val="292929"/>
                </a:solidFill>
              </a:rPr>
              <a:t>Out.close</a:t>
            </a:r>
            <a:r>
              <a:rPr kumimoji="1" lang="en-US" altLang="ko-KR" sz="3600" dirty="0">
                <a:solidFill>
                  <a:srgbClr val="292929"/>
                </a:solidFill>
              </a:rPr>
              <a:t>();</a:t>
            </a:r>
            <a:endParaRPr kumimoji="1" lang="ko-KR" altLang="en-US" sz="3600" dirty="0">
              <a:solidFill>
                <a:srgbClr val="292929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2991232">
            <a:off x="1978841" y="3651113"/>
            <a:ext cx="1461819" cy="992221"/>
          </a:xfrm>
          <a:prstGeom prst="rightArrow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837E20-6D67-410D-A389-FC073F15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37" y="2226772"/>
            <a:ext cx="1352497" cy="104011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ABB229-593C-4D74-BA1D-486301B8ED58}"/>
              </a:ext>
            </a:extLst>
          </p:cNvPr>
          <p:cNvSpPr/>
          <p:nvPr/>
        </p:nvSpPr>
        <p:spPr>
          <a:xfrm>
            <a:off x="576664" y="1988015"/>
            <a:ext cx="735980" cy="555344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8"/>
            <a:ext cx="13335002" cy="830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도형 크기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위치 변경 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레이어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6680784" y="5595996"/>
            <a:ext cx="3619581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객체이동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15502" y="7052840"/>
            <a:ext cx="4850687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객체크기조절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38714" y="8509684"/>
            <a:ext cx="4919615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레이어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(Stack)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035134-10F5-4001-91EF-D81AC41B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63" y="2226774"/>
            <a:ext cx="15049200" cy="104459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3994D9-3279-4441-AEC0-E2C27873F569}"/>
              </a:ext>
            </a:extLst>
          </p:cNvPr>
          <p:cNvSpPr/>
          <p:nvPr/>
        </p:nvSpPr>
        <p:spPr>
          <a:xfrm>
            <a:off x="1662263" y="3657600"/>
            <a:ext cx="922624" cy="1650380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FA0539-9690-4CE3-B093-B1B30B139ED5}"/>
              </a:ext>
            </a:extLst>
          </p:cNvPr>
          <p:cNvSpPr/>
          <p:nvPr/>
        </p:nvSpPr>
        <p:spPr>
          <a:xfrm>
            <a:off x="13113834" y="3657600"/>
            <a:ext cx="3539699" cy="8675649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5" y="1965087"/>
            <a:ext cx="24596227" cy="188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객체이동 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사이즈 조절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59150" y="4844374"/>
            <a:ext cx="9377463" cy="7996137"/>
          </a:xfrm>
          <a:prstGeom prst="roundRect">
            <a:avLst>
              <a:gd name="adj" fmla="val 7665"/>
            </a:avLst>
          </a:prstGeom>
          <a:noFill/>
          <a:ln w="57150" cap="flat">
            <a:solidFill>
              <a:schemeClr val="accent1"/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051278" y="4844374"/>
            <a:ext cx="9377463" cy="7996137"/>
          </a:xfrm>
          <a:prstGeom prst="roundRect">
            <a:avLst>
              <a:gd name="adj" fmla="val 7665"/>
            </a:avLst>
          </a:prstGeom>
          <a:noFill/>
          <a:ln w="57150" cap="flat">
            <a:solidFill>
              <a:schemeClr val="accent1"/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1673197" y="6984460"/>
            <a:ext cx="700380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1634273" y="10856069"/>
            <a:ext cx="700379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7" name="TextBox 16"/>
          <p:cNvSpPr txBox="1"/>
          <p:nvPr/>
        </p:nvSpPr>
        <p:spPr>
          <a:xfrm>
            <a:off x="1714049" y="7509143"/>
            <a:ext cx="8363806" cy="2452593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dirty="0">
                <a:solidFill>
                  <a:srgbClr val="000000"/>
                </a:solidFill>
              </a:rPr>
              <a:t>Information </a:t>
            </a:r>
            <a:r>
              <a:rPr lang="ko-KR" altLang="en-US" dirty="0">
                <a:solidFill>
                  <a:srgbClr val="000000"/>
                </a:solidFill>
              </a:rPr>
              <a:t>에서 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dirty="0">
                <a:solidFill>
                  <a:srgbClr val="000000"/>
                </a:solidFill>
              </a:rPr>
              <a:t>MODE</a:t>
            </a:r>
            <a:r>
              <a:rPr lang="ko-KR" altLang="en-US" dirty="0">
                <a:solidFill>
                  <a:srgbClr val="000000"/>
                </a:solidFill>
              </a:rPr>
              <a:t>설정</a:t>
            </a:r>
            <a:endParaRPr kumimoji="0" lang="ko-KR" altLang="en-US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60357" y="7256223"/>
            <a:ext cx="8443609" cy="2452593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5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마우스 </a:t>
            </a:r>
            <a:r>
              <a:rPr kumimoji="0" lang="ko-KR" altLang="en-US" sz="50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콜백</a:t>
            </a:r>
            <a:r>
              <a:rPr kumimoji="0" lang="ko-KR" altLang="en-US" sz="5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함수</a:t>
            </a:r>
            <a:endParaRPr kumimoji="0" lang="en-US" altLang="ko-KR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dirty="0">
                <a:solidFill>
                  <a:srgbClr val="000000"/>
                </a:solidFill>
              </a:rPr>
              <a:t>(Drag, Press)</a:t>
            </a:r>
            <a:endParaRPr kumimoji="0" lang="ko-KR" altLang="en-US" sz="5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도형 이동</a:t>
            </a:r>
            <a:r>
              <a:rPr lang="en-US" altLang="ko-KR" sz="5400" dirty="0">
                <a:solidFill>
                  <a:srgbClr val="656565"/>
                </a:solidFill>
              </a:rPr>
              <a:t>,</a:t>
            </a:r>
            <a:r>
              <a:rPr lang="ko-KR" altLang="en-US" sz="5400" dirty="0">
                <a:solidFill>
                  <a:srgbClr val="656565"/>
                </a:solidFill>
              </a:rPr>
              <a:t>크기 조절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8" name="텍스트 상자 11"/>
          <p:cNvSpPr txBox="1"/>
          <p:nvPr/>
        </p:nvSpPr>
        <p:spPr>
          <a:xfrm>
            <a:off x="4988912" y="4910561"/>
            <a:ext cx="1964249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ko-KR" sz="4800" b="1" dirty="0" err="1"/>
              <a:t>moveTo</a:t>
            </a:r>
            <a:r>
              <a:rPr lang="en-US" altLang="ko-KR" sz="4800" b="1" dirty="0"/>
              <a:t>() : </a:t>
            </a:r>
            <a:r>
              <a:rPr lang="ko-KR" altLang="en-US" sz="4000" dirty="0"/>
              <a:t>추상클래스인 </a:t>
            </a:r>
            <a:r>
              <a:rPr lang="en-US" altLang="ko-KR" sz="4000" dirty="0" err="1"/>
              <a:t>Figure.class</a:t>
            </a:r>
            <a:r>
              <a:rPr lang="en-US" altLang="ko-KR" sz="4000" dirty="0"/>
              <a:t> </a:t>
            </a:r>
            <a:r>
              <a:rPr lang="ko-KR" altLang="en-US" sz="4000" dirty="0"/>
              <a:t>에서 작성</a:t>
            </a:r>
            <a:r>
              <a:rPr lang="en-US" altLang="ko-KR" sz="4000" dirty="0"/>
              <a:t>,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pPr algn="l">
              <a:spcBef>
                <a:spcPts val="600"/>
              </a:spcBef>
            </a:pPr>
            <a:r>
              <a:rPr lang="en-US" altLang="ko-KR" sz="4000" dirty="0"/>
              <a:t>                  =&gt; public abstract void </a:t>
            </a:r>
            <a:r>
              <a:rPr lang="en-US" altLang="ko-KR" sz="4000" dirty="0" err="1"/>
              <a:t>moveTo</a:t>
            </a:r>
            <a:r>
              <a:rPr lang="en-US" altLang="ko-KR" sz="4000" dirty="0"/>
              <a:t>(</a:t>
            </a:r>
            <a:r>
              <a:rPr lang="en-US" altLang="ko-KR" sz="4000" dirty="0" err="1"/>
              <a:t>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curX,int</a:t>
            </a:r>
            <a:r>
              <a:rPr lang="en-US" altLang="ko-KR" sz="4000" dirty="0"/>
              <a:t> </a:t>
            </a:r>
            <a:r>
              <a:rPr lang="en-US" altLang="ko-KR" sz="4000" dirty="0" err="1"/>
              <a:t>curY</a:t>
            </a:r>
            <a:r>
              <a:rPr lang="en-US" altLang="ko-KR" sz="4000" dirty="0"/>
              <a:t>);</a:t>
            </a:r>
          </a:p>
          <a:p>
            <a:pPr algn="l">
              <a:spcBef>
                <a:spcPts val="600"/>
              </a:spcBef>
            </a:pPr>
            <a:r>
              <a:rPr lang="en-US" altLang="ko-KR" sz="3200" dirty="0"/>
              <a:t>					  </a:t>
            </a:r>
            <a:r>
              <a:rPr lang="ko-KR" altLang="en-US" sz="3200" dirty="0"/>
              <a:t>각각의 그리는 개체마다 </a:t>
            </a:r>
            <a:r>
              <a:rPr lang="en-US" altLang="ko-KR" sz="3200" dirty="0" err="1"/>
              <a:t>moveTo</a:t>
            </a:r>
            <a:r>
              <a:rPr lang="ko-KR" altLang="en-US" sz="3200" dirty="0"/>
              <a:t>함수 구현</a:t>
            </a:r>
          </a:p>
          <a:p>
            <a:pPr algn="l">
              <a:spcBef>
                <a:spcPts val="600"/>
              </a:spcBef>
            </a:pPr>
            <a:r>
              <a:rPr lang="en-US" altLang="ko-KR" sz="3200" dirty="0"/>
              <a:t>(</a:t>
            </a:r>
            <a:r>
              <a:rPr lang="ko-KR" altLang="en-US" sz="3200" dirty="0"/>
              <a:t>보통 </a:t>
            </a:r>
            <a:r>
              <a:rPr lang="en-US" altLang="ko-KR" sz="3200" dirty="0" err="1"/>
              <a:t>moveTo</a:t>
            </a:r>
            <a:r>
              <a:rPr lang="en-US" altLang="ko-KR" sz="3200" dirty="0"/>
              <a:t>(X,Y)</a:t>
            </a:r>
            <a:r>
              <a:rPr lang="ko-KR" altLang="en-US" sz="3200" dirty="0"/>
              <a:t>는 </a:t>
            </a:r>
            <a:r>
              <a:rPr lang="en-US" altLang="ko-KR" sz="3200" dirty="0" err="1"/>
              <a:t>currentX</a:t>
            </a:r>
            <a:r>
              <a:rPr lang="en-US" altLang="ko-KR" sz="3200" dirty="0"/>
              <a:t> += X, </a:t>
            </a:r>
            <a:r>
              <a:rPr lang="en-US" altLang="ko-KR" sz="3200" dirty="0" err="1"/>
              <a:t>currentY</a:t>
            </a:r>
            <a:r>
              <a:rPr lang="en-US" altLang="ko-KR" sz="3200" dirty="0"/>
              <a:t> += Y </a:t>
            </a:r>
            <a:r>
              <a:rPr lang="ko-KR" altLang="en-US" sz="3200" dirty="0"/>
              <a:t>로 구현 각각의 정점모두가 이동</a:t>
            </a:r>
            <a:r>
              <a:rPr lang="en-US" altLang="ko-KR" sz="3200" dirty="0"/>
              <a:t>)</a:t>
            </a:r>
          </a:p>
        </p:txBody>
      </p:sp>
      <p:sp>
        <p:nvSpPr>
          <p:cNvPr id="14" name="오른쪽 화살표 13"/>
          <p:cNvSpPr/>
          <p:nvPr/>
        </p:nvSpPr>
        <p:spPr>
          <a:xfrm rot="18290353">
            <a:off x="3002742" y="4867516"/>
            <a:ext cx="1486275" cy="972766"/>
          </a:xfrm>
          <a:prstGeom prst="rightArrow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텍스트 상자 7"/>
          <p:cNvSpPr txBox="1"/>
          <p:nvPr/>
        </p:nvSpPr>
        <p:spPr>
          <a:xfrm>
            <a:off x="4988912" y="9283456"/>
            <a:ext cx="1993870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ko-KR" sz="4800" b="1" dirty="0" err="1">
                <a:solidFill>
                  <a:srgbClr val="292929"/>
                </a:solidFill>
              </a:rPr>
              <a:t>calcFigure</a:t>
            </a:r>
            <a:r>
              <a:rPr lang="en-US" altLang="ko-KR" sz="4800" b="1" dirty="0">
                <a:solidFill>
                  <a:srgbClr val="292929"/>
                </a:solidFill>
              </a:rPr>
              <a:t>() :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altLang="ko-KR" sz="4000" dirty="0">
                <a:solidFill>
                  <a:srgbClr val="292929"/>
                </a:solidFill>
              </a:rPr>
              <a:t>- </a:t>
            </a:r>
            <a:r>
              <a:rPr lang="ko-KR" altLang="en-US" sz="4000" dirty="0">
                <a:solidFill>
                  <a:srgbClr val="292929"/>
                </a:solidFill>
              </a:rPr>
              <a:t>추상클래스인 </a:t>
            </a:r>
            <a:r>
              <a:rPr lang="en-US" altLang="ko-KR" sz="4000" dirty="0" err="1">
                <a:solidFill>
                  <a:srgbClr val="292929"/>
                </a:solidFill>
              </a:rPr>
              <a:t>Figure.class</a:t>
            </a:r>
            <a:r>
              <a:rPr lang="ko-KR" altLang="en-US" sz="4000" dirty="0">
                <a:solidFill>
                  <a:srgbClr val="292929"/>
                </a:solidFill>
              </a:rPr>
              <a:t>에서 작성</a:t>
            </a:r>
            <a:r>
              <a:rPr lang="en-US" altLang="ko-KR" sz="4000" dirty="0">
                <a:solidFill>
                  <a:srgbClr val="292929"/>
                </a:solidFill>
              </a:rPr>
              <a:t>,</a:t>
            </a:r>
          </a:p>
          <a:p>
            <a:pPr algn="l">
              <a:spcBef>
                <a:spcPts val="600"/>
              </a:spcBef>
            </a:pPr>
            <a:r>
              <a:rPr lang="en-US" altLang="ko-KR" sz="4000" dirty="0">
                <a:solidFill>
                  <a:srgbClr val="292929"/>
                </a:solidFill>
              </a:rPr>
              <a:t>  public abstract void </a:t>
            </a:r>
            <a:r>
              <a:rPr lang="en-US" altLang="ko-KR" sz="4000" dirty="0" err="1">
                <a:solidFill>
                  <a:srgbClr val="292929"/>
                </a:solidFill>
              </a:rPr>
              <a:t>calcFigure</a:t>
            </a:r>
            <a:r>
              <a:rPr lang="en-US" altLang="ko-KR" sz="4000" dirty="0">
                <a:solidFill>
                  <a:srgbClr val="292929"/>
                </a:solidFill>
              </a:rPr>
              <a:t>(</a:t>
            </a:r>
            <a:r>
              <a:rPr lang="en-US" altLang="ko-KR" sz="4000" dirty="0" err="1">
                <a:solidFill>
                  <a:srgbClr val="292929"/>
                </a:solidFill>
              </a:rPr>
              <a:t>int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  <a:r>
              <a:rPr lang="en-US" altLang="ko-KR" sz="4000" dirty="0" err="1">
                <a:solidFill>
                  <a:srgbClr val="292929"/>
                </a:solidFill>
              </a:rPr>
              <a:t>currentX</a:t>
            </a:r>
            <a:r>
              <a:rPr lang="en-US" altLang="ko-KR" sz="4000" dirty="0">
                <a:solidFill>
                  <a:srgbClr val="292929"/>
                </a:solidFill>
              </a:rPr>
              <a:t>, </a:t>
            </a:r>
            <a:r>
              <a:rPr lang="en-US" altLang="ko-KR" sz="4000" dirty="0" err="1">
                <a:solidFill>
                  <a:srgbClr val="292929"/>
                </a:solidFill>
              </a:rPr>
              <a:t>int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  <a:r>
              <a:rPr lang="en-US" altLang="ko-KR" sz="4000" dirty="0" err="1">
                <a:solidFill>
                  <a:srgbClr val="292929"/>
                </a:solidFill>
              </a:rPr>
              <a:t>currentY</a:t>
            </a:r>
            <a:r>
              <a:rPr lang="en-US" altLang="ko-KR" sz="4000" dirty="0">
                <a:solidFill>
                  <a:srgbClr val="292929"/>
                </a:solidFill>
              </a:rPr>
              <a:t>);</a:t>
            </a:r>
            <a:r>
              <a:rPr lang="ko-KR" altLang="en-US" sz="4000" dirty="0">
                <a:solidFill>
                  <a:srgbClr val="292929"/>
                </a:solidFill>
              </a:rPr>
              <a:t> 로 작성 후</a:t>
            </a:r>
            <a:r>
              <a:rPr lang="en-US" altLang="ko-KR" sz="4000" dirty="0">
                <a:solidFill>
                  <a:srgbClr val="292929"/>
                </a:solidFill>
              </a:rPr>
              <a:t>,</a:t>
            </a:r>
          </a:p>
          <a:p>
            <a:pPr algn="l">
              <a:spcBef>
                <a:spcPts val="600"/>
              </a:spcBef>
            </a:pPr>
            <a:r>
              <a:rPr lang="ko-KR" altLang="en-US" sz="4000" dirty="0">
                <a:solidFill>
                  <a:srgbClr val="292929"/>
                </a:solidFill>
              </a:rPr>
              <a:t>  각각의 개체그리는 </a:t>
            </a:r>
            <a:r>
              <a:rPr lang="en-US" altLang="ko-KR" sz="4000" dirty="0">
                <a:solidFill>
                  <a:srgbClr val="292929"/>
                </a:solidFill>
              </a:rPr>
              <a:t>class </a:t>
            </a:r>
            <a:r>
              <a:rPr lang="ko-KR" altLang="en-US" sz="4000" dirty="0">
                <a:solidFill>
                  <a:srgbClr val="292929"/>
                </a:solidFill>
              </a:rPr>
              <a:t>에서 </a:t>
            </a:r>
            <a:r>
              <a:rPr lang="en-US" altLang="ko-KR" sz="4000" dirty="0" err="1">
                <a:solidFill>
                  <a:srgbClr val="292929"/>
                </a:solidFill>
              </a:rPr>
              <a:t>setSize</a:t>
            </a:r>
            <a:r>
              <a:rPr lang="en-US" altLang="ko-KR" sz="4000" dirty="0">
                <a:solidFill>
                  <a:srgbClr val="292929"/>
                </a:solidFill>
              </a:rPr>
              <a:t> </a:t>
            </a:r>
            <a:r>
              <a:rPr lang="ko-KR" altLang="en-US" sz="4000" dirty="0">
                <a:solidFill>
                  <a:srgbClr val="292929"/>
                </a:solidFill>
              </a:rPr>
              <a:t>하도록 구현</a:t>
            </a:r>
            <a:r>
              <a:rPr lang="en-US" altLang="ko-KR" sz="4000" dirty="0">
                <a:solidFill>
                  <a:srgbClr val="292929"/>
                </a:solidFill>
              </a:rPr>
              <a:t>.</a:t>
            </a:r>
          </a:p>
        </p:txBody>
      </p:sp>
      <p:sp>
        <p:nvSpPr>
          <p:cNvPr id="17" name="오른쪽 화살표 16"/>
          <p:cNvSpPr/>
          <p:nvPr/>
        </p:nvSpPr>
        <p:spPr>
          <a:xfrm rot="1144172">
            <a:off x="3134200" y="7995590"/>
            <a:ext cx="1486275" cy="972766"/>
          </a:xfrm>
          <a:prstGeom prst="rightArrow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0911" y="3680214"/>
            <a:ext cx="3853619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객체 이동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4540" y="8090715"/>
            <a:ext cx="5238614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객체 크기조절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120002-3999-4E83-911E-62E3C2FC7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40" y="3121704"/>
            <a:ext cx="1983897" cy="105096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6553D0-FDD7-4C02-9CBF-CB2AF86B70F8}"/>
              </a:ext>
            </a:extLst>
          </p:cNvPr>
          <p:cNvSpPr/>
          <p:nvPr/>
        </p:nvSpPr>
        <p:spPr>
          <a:xfrm>
            <a:off x="845940" y="3106958"/>
            <a:ext cx="1983897" cy="1880002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레이어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8" name="텍스트 상자 7"/>
          <p:cNvSpPr txBox="1"/>
          <p:nvPr/>
        </p:nvSpPr>
        <p:spPr>
          <a:xfrm>
            <a:off x="1362950" y="4007071"/>
            <a:ext cx="17756323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/>
              <a:t>두 개의 </a:t>
            </a:r>
            <a:r>
              <a:rPr lang="en-US" altLang="ko-KR" sz="4000" dirty="0"/>
              <a:t>class </a:t>
            </a:r>
            <a:r>
              <a:rPr lang="ko-KR" altLang="en-US" sz="4000" dirty="0"/>
              <a:t>를 생성하여 구현</a:t>
            </a:r>
            <a:endParaRPr lang="en-US" altLang="ko-KR" sz="4000" dirty="0"/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dirty="0"/>
          </a:p>
          <a:p>
            <a:pPr marL="742950" marR="0" lvl="0" indent="-7429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4000" b="1" dirty="0" err="1"/>
              <a:t>FigureBuffer.class</a:t>
            </a:r>
            <a:endParaRPr lang="en-US" altLang="ko-KR" sz="4000" b="1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4400" b="1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dirty="0"/>
              <a:t>	- stack</a:t>
            </a:r>
            <a:r>
              <a:rPr lang="ko-KR" altLang="en-US" sz="4000" dirty="0"/>
              <a:t>이 비었는지 확인하고</a:t>
            </a:r>
            <a:r>
              <a:rPr lang="en-US" altLang="ko-KR" sz="4000" dirty="0"/>
              <a:t>, </a:t>
            </a:r>
            <a:r>
              <a:rPr lang="ko-KR" altLang="en-US" sz="4000" dirty="0"/>
              <a:t>버퍼를 지워주는 초기화 함수 구성</a:t>
            </a: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dirty="0"/>
              <a:t>	- </a:t>
            </a:r>
            <a:r>
              <a:rPr lang="en-US" altLang="ko-KR" sz="4000" dirty="0" err="1"/>
              <a:t>vecter</a:t>
            </a:r>
            <a:r>
              <a:rPr lang="ko-KR" altLang="en-US" sz="4000" dirty="0"/>
              <a:t>의 </a:t>
            </a:r>
            <a:r>
              <a:rPr lang="ko-KR" altLang="en-US" sz="4000" dirty="0" err="1"/>
              <a:t>메소드인</a:t>
            </a:r>
            <a:r>
              <a:rPr lang="ko-KR" altLang="en-US" sz="4000" dirty="0"/>
              <a:t> </a:t>
            </a:r>
            <a:r>
              <a:rPr lang="en-US" altLang="ko-KR" sz="4000" dirty="0"/>
              <a:t>.clear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이용하여 구현</a:t>
            </a: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4000" dirty="0"/>
          </a:p>
          <a:p>
            <a:pPr marL="742950" marR="0" lvl="0" indent="-7429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altLang="ko-KR" sz="4000" b="1" dirty="0" err="1"/>
              <a:t>DrawPanel.class</a:t>
            </a:r>
            <a:endParaRPr lang="en-US" altLang="ko-KR" sz="4000" b="1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4400" b="1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400" b="1" dirty="0"/>
              <a:t>	</a:t>
            </a:r>
            <a:r>
              <a:rPr lang="en-US" altLang="ko-KR" sz="4000" dirty="0"/>
              <a:t>- </a:t>
            </a:r>
            <a:r>
              <a:rPr lang="ko-KR" altLang="en-US" sz="4000" dirty="0"/>
              <a:t>개체를 </a:t>
            </a:r>
            <a:r>
              <a:rPr lang="en-US" altLang="ko-KR" sz="4000" dirty="0"/>
              <a:t>vector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이용해서 구성</a:t>
            </a: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dirty="0"/>
              <a:t>	</a:t>
            </a:r>
            <a:r>
              <a:rPr lang="en-US" altLang="ko-KR" sz="4000" dirty="0"/>
              <a:t>- </a:t>
            </a:r>
            <a:r>
              <a:rPr lang="ko-KR" altLang="en-US" sz="4000" dirty="0"/>
              <a:t>개체 하나를 그릴 때마다 </a:t>
            </a:r>
            <a:r>
              <a:rPr lang="en-US" altLang="ko-KR" sz="4000" dirty="0"/>
              <a:t>stack</a:t>
            </a:r>
            <a:r>
              <a:rPr lang="ko-KR" altLang="en-US" sz="4000" dirty="0"/>
              <a:t>에 </a:t>
            </a:r>
            <a:r>
              <a:rPr lang="en-US" altLang="ko-KR" sz="4000" dirty="0"/>
              <a:t>push</a:t>
            </a:r>
            <a:r>
              <a:rPr lang="ko-KR" altLang="en-US" sz="4000" dirty="0"/>
              <a:t>하도록 구성</a:t>
            </a:r>
            <a:endParaRPr lang="en-US" altLang="ko-KR" sz="4000" dirty="0"/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dirty="0"/>
              <a:t>	</a:t>
            </a:r>
            <a:r>
              <a:rPr lang="en-US" altLang="ko-KR" sz="4000" dirty="0"/>
              <a:t>- delete</a:t>
            </a:r>
            <a:r>
              <a:rPr lang="ko-KR" altLang="en-US" sz="4000" dirty="0"/>
              <a:t> </a:t>
            </a:r>
            <a:r>
              <a:rPr lang="en-US" altLang="ko-KR" sz="4000" dirty="0"/>
              <a:t>: </a:t>
            </a:r>
            <a:r>
              <a:rPr lang="ko-KR" altLang="en-US" sz="4000" dirty="0"/>
              <a:t>최근에 그렸던 개체를 </a:t>
            </a:r>
            <a:r>
              <a:rPr lang="en-US" altLang="ko-KR" sz="4000" dirty="0"/>
              <a:t>pop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000" b="1" dirty="0"/>
              <a:t>	</a:t>
            </a:r>
            <a:r>
              <a:rPr lang="en-US" altLang="ko-KR" sz="4000" dirty="0"/>
              <a:t>-</a:t>
            </a:r>
            <a:r>
              <a:rPr lang="ko-KR" altLang="en-US" sz="4000" dirty="0"/>
              <a:t> </a:t>
            </a:r>
            <a:r>
              <a:rPr lang="en-US" altLang="ko-KR" sz="4000" dirty="0"/>
              <a:t>undo : “</a:t>
            </a:r>
            <a:r>
              <a:rPr lang="ko-KR" altLang="en-US" sz="4000" dirty="0" err="1"/>
              <a:t>뒤로가기</a:t>
            </a:r>
            <a:r>
              <a:rPr lang="en-US" altLang="ko-KR" sz="4000" dirty="0"/>
              <a:t>”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구성하기위해 기존의 </a:t>
            </a:r>
            <a:r>
              <a:rPr lang="en-US" altLang="ko-KR" sz="4000" dirty="0"/>
              <a:t>stack</a:t>
            </a:r>
            <a:r>
              <a:rPr lang="ko-KR" altLang="en-US" sz="4000" dirty="0"/>
              <a:t>외에 따로 </a:t>
            </a:r>
            <a:r>
              <a:rPr lang="en-US" altLang="ko-KR" sz="4000" dirty="0" err="1"/>
              <a:t>cancle</a:t>
            </a:r>
            <a:r>
              <a:rPr lang="en-US" altLang="ko-KR" sz="4000" dirty="0"/>
              <a:t> 							stack</a:t>
            </a:r>
            <a:r>
              <a:rPr lang="ko-KR" altLang="en-US" sz="4000" dirty="0"/>
              <a:t>을 구성하여 저장</a:t>
            </a:r>
            <a:endParaRPr lang="en-US" altLang="ko-KR" sz="4000" b="1" dirty="0"/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4EA34F77-2F51-1441-9BDF-F4539FDBF22B}"/>
              </a:ext>
            </a:extLst>
          </p:cNvPr>
          <p:cNvSpPr txBox="1"/>
          <p:nvPr/>
        </p:nvSpPr>
        <p:spPr>
          <a:xfrm>
            <a:off x="12223848" y="3447323"/>
            <a:ext cx="4919615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레이어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(Stack)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7D6838-34A7-4CF1-AC9B-64DAF8D9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3525" y="3222954"/>
            <a:ext cx="5068531" cy="10493046"/>
          </a:xfrm>
          <a:prstGeom prst="rect">
            <a:avLst/>
          </a:prstGeom>
        </p:spPr>
      </p:pic>
      <p:sp>
        <p:nvSpPr>
          <p:cNvPr id="15" name="오른쪽 화살표 16">
            <a:extLst>
              <a:ext uri="{FF2B5EF4-FFF2-40B4-BE49-F238E27FC236}">
                <a16:creationId xmlns:a16="http://schemas.microsoft.com/office/drawing/2014/main" id="{7C3BFF57-4264-4749-88F4-F7D96C1E314B}"/>
              </a:ext>
            </a:extLst>
          </p:cNvPr>
          <p:cNvSpPr/>
          <p:nvPr/>
        </p:nvSpPr>
        <p:spPr>
          <a:xfrm rot="1144172">
            <a:off x="16716385" y="4915691"/>
            <a:ext cx="1486275" cy="972766"/>
          </a:xfrm>
          <a:prstGeom prst="rightArrow">
            <a:avLst/>
          </a:prstGeom>
          <a:blipFill rotWithShape="1">
            <a:blip r:embed="rId4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21943129" y="215921"/>
            <a:ext cx="302896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710827" y="2287667"/>
            <a:ext cx="2096509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rgbClr val="656565"/>
                </a:solidFill>
              </a:rPr>
              <a:t>CONTENTS</a:t>
            </a:r>
            <a:endParaRPr lang="en-US" sz="8000" dirty="0"/>
          </a:p>
        </p:txBody>
      </p:sp>
      <p:sp>
        <p:nvSpPr>
          <p:cNvPr id="22" name="Shape 22"/>
          <p:cNvSpPr/>
          <p:nvPr/>
        </p:nvSpPr>
        <p:spPr>
          <a:xfrm>
            <a:off x="8349741" y="3564493"/>
            <a:ext cx="7693711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937760" y="5639400"/>
            <a:ext cx="14927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>
                    <a:lumMod val="50000"/>
                  </a:schemeClr>
                </a:solidFill>
                <a:latin typeface="Adobe 명조 Std M" pitchFamily="18" charset="-127"/>
                <a:ea typeface="Adobe 명조 Std M" pitchFamily="18" charset="-127"/>
              </a:rPr>
              <a:t>1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rgbClr val="3A9DB8"/>
                </a:solidFill>
                <a:latin typeface="Adobe 명조 Std M" pitchFamily="18" charset="-127"/>
                <a:ea typeface="Adobe 명조 Std M" pitchFamily="18" charset="-127"/>
              </a:rPr>
              <a:t>2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chemeClr val="bg1">
                    <a:lumMod val="50000"/>
                  </a:schemeClr>
                </a:solidFill>
                <a:latin typeface="Adobe 명조 Std M" pitchFamily="18" charset="-127"/>
                <a:ea typeface="Adobe 명조 Std M" pitchFamily="18" charset="-127"/>
              </a:rPr>
              <a:t>3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rgbClr val="3A9DB8"/>
                </a:solidFill>
                <a:latin typeface="Adobe 명조 Std M" pitchFamily="18" charset="-127"/>
                <a:ea typeface="Adobe 명조 Std M" pitchFamily="18" charset="-127"/>
              </a:rPr>
              <a:t>4</a:t>
            </a:r>
            <a:r>
              <a:rPr lang="en-US" altLang="ko-KR" sz="8800" b="1" dirty="0">
                <a:latin typeface="Adobe 명조 Std M" pitchFamily="18" charset="-127"/>
                <a:ea typeface="Adobe 명조 Std M" pitchFamily="18" charset="-127"/>
              </a:rPr>
              <a:t>   </a:t>
            </a:r>
            <a:r>
              <a:rPr lang="en-US" altLang="ko-KR" sz="8800" b="1" dirty="0">
                <a:solidFill>
                  <a:schemeClr val="bg1">
                    <a:lumMod val="50000"/>
                  </a:schemeClr>
                </a:solidFill>
                <a:latin typeface="Adobe 명조 Std M" pitchFamily="18" charset="-127"/>
                <a:ea typeface="Adobe 명조 Std M" pitchFamily="18" charset="-127"/>
              </a:rPr>
              <a:t>5</a:t>
            </a:r>
            <a:endParaRPr lang="ko-KR" altLang="en-US" sz="8800" b="1" dirty="0">
              <a:solidFill>
                <a:schemeClr val="bg1">
                  <a:lumMod val="50000"/>
                </a:schemeClr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1924" y="7158345"/>
            <a:ext cx="11213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</a:t>
            </a:r>
            <a:r>
              <a:rPr lang="ko-KR" altLang="en-US" sz="4000" dirty="0">
                <a:solidFill>
                  <a:srgbClr val="656565"/>
                </a:solidFill>
                <a:latin typeface="+mn-ea"/>
              </a:rPr>
              <a:t>기본기능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ea"/>
              </a:rPr>
              <a:t>          클래스 설계</a:t>
            </a: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ea"/>
              </a:rPr>
              <a:t>         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+mn-ea"/>
              </a:rPr>
              <a:t>추가 구현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ko-KR" altLang="en-US" sz="4000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19502" y="8517622"/>
            <a:ext cx="6244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+mn-ea"/>
              </a:rPr>
              <a:t>기능 설계          </a:t>
            </a:r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+mn-ea"/>
              </a:rPr>
              <a:t> 클래스 기능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445817" y="6832103"/>
            <a:ext cx="0" cy="166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4401800" y="6758558"/>
            <a:ext cx="0" cy="168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96508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스택 구현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7" name="텍스트 상자 7"/>
          <p:cNvSpPr txBox="1"/>
          <p:nvPr/>
        </p:nvSpPr>
        <p:spPr>
          <a:xfrm>
            <a:off x="1345410" y="3444618"/>
            <a:ext cx="2133373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err="1"/>
              <a:t>DrawPanel.class</a:t>
            </a:r>
            <a:endParaRPr lang="en-US" altLang="ko-KR" sz="3600" b="1" dirty="0"/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="1" dirty="0"/>
          </a:p>
          <a:p>
            <a:pPr algn="l"/>
            <a:r>
              <a:rPr lang="en-US" altLang="ko-KR" sz="3600" dirty="0"/>
              <a:t>private Vector&lt;Figure&gt; </a:t>
            </a:r>
            <a:r>
              <a:rPr lang="en-US" altLang="ko-KR" sz="3600" dirty="0" err="1"/>
              <a:t>figureSet</a:t>
            </a:r>
            <a:r>
              <a:rPr lang="en-US" altLang="ko-KR" sz="3600" dirty="0"/>
              <a:t> = new Vector&lt;Figure&gt;();	//</a:t>
            </a:r>
            <a:r>
              <a:rPr lang="ko-KR" altLang="en-US" sz="3600" dirty="0"/>
              <a:t>벡터</a:t>
            </a:r>
            <a:endParaRPr lang="en-US" altLang="ko-KR" sz="3600" dirty="0"/>
          </a:p>
          <a:p>
            <a:pPr algn="l"/>
            <a:r>
              <a:rPr lang="en-US" altLang="ko-KR" sz="3600" dirty="0"/>
              <a:t>private Stack&lt;Vector&lt;Figure&gt;&gt; </a:t>
            </a:r>
            <a:r>
              <a:rPr lang="en-US" altLang="ko-KR" sz="3600" dirty="0" err="1"/>
              <a:t>figureStack</a:t>
            </a:r>
            <a:r>
              <a:rPr lang="en-US" altLang="ko-KR" sz="3600" dirty="0"/>
              <a:t> = new Stack&lt;Vector&lt;Figure&gt;&gt;();	//</a:t>
            </a:r>
            <a:r>
              <a:rPr lang="ko-KR" altLang="en-US" sz="3600" dirty="0" err="1"/>
              <a:t>스텍</a:t>
            </a:r>
            <a:endParaRPr lang="en-US" altLang="ko-KR" sz="3600" dirty="0"/>
          </a:p>
          <a:p>
            <a:pPr algn="l"/>
            <a:r>
              <a:rPr lang="en-US" altLang="ko-KR" sz="3600" dirty="0"/>
              <a:t>private Stack&lt;Vector&lt;Figure&gt;&gt; </a:t>
            </a:r>
            <a:r>
              <a:rPr lang="en-US" altLang="ko-KR" sz="3600" dirty="0" err="1"/>
              <a:t>figureCancelStack</a:t>
            </a:r>
            <a:r>
              <a:rPr lang="en-US" altLang="ko-KR" sz="3600" dirty="0"/>
              <a:t> = new Stack&lt;Vector&lt;Figure&gt;&gt;();</a:t>
            </a:r>
            <a:r>
              <a:rPr lang="ko-KR" altLang="en-US" sz="3600" dirty="0"/>
              <a:t>  </a:t>
            </a:r>
            <a:r>
              <a:rPr lang="en-US" altLang="ko-KR" sz="3600" dirty="0"/>
              <a:t>//</a:t>
            </a:r>
            <a:r>
              <a:rPr lang="ko-KR" altLang="en-US" sz="3600" dirty="0" err="1"/>
              <a:t>뒤로가기스텍</a:t>
            </a:r>
            <a:endParaRPr lang="en-US" altLang="ko-KR" sz="3600" dirty="0"/>
          </a:p>
          <a:p>
            <a:pPr algn="l"/>
            <a:endParaRPr lang="en-US" altLang="ko-KR" sz="3600" dirty="0"/>
          </a:p>
          <a:p>
            <a:pPr algn="l"/>
            <a:endParaRPr lang="en-US" altLang="ko-KR" sz="3600" dirty="0"/>
          </a:p>
          <a:p>
            <a:pPr algn="l"/>
            <a:r>
              <a:rPr lang="ko-KR" altLang="en-US" sz="3600" b="1" dirty="0"/>
              <a:t>객체를 그렸을 때</a:t>
            </a:r>
            <a:r>
              <a:rPr lang="en-US" altLang="ko-KR" sz="3600" b="1" dirty="0"/>
              <a:t>,</a:t>
            </a:r>
            <a:r>
              <a:rPr lang="ko-KR" altLang="en-US" sz="3600" b="1" dirty="0"/>
              <a:t> </a:t>
            </a:r>
            <a:endParaRPr lang="en-US" altLang="ko-KR" sz="3600" b="1" dirty="0"/>
          </a:p>
          <a:p>
            <a:pPr algn="l"/>
            <a:endParaRPr lang="en-US" altLang="ko-KR" sz="3600" b="1" dirty="0"/>
          </a:p>
          <a:p>
            <a:pPr algn="l"/>
            <a:r>
              <a:rPr lang="en-US" altLang="ko-KR" sz="3600" dirty="0"/>
              <a:t>public void </a:t>
            </a:r>
            <a:r>
              <a:rPr lang="en-US" altLang="ko-KR" sz="3600" dirty="0" err="1"/>
              <a:t>addVector</a:t>
            </a:r>
            <a:r>
              <a:rPr lang="en-US" altLang="ko-KR" sz="3600" dirty="0"/>
              <a:t>(Vector&lt;Figure&gt; </a:t>
            </a:r>
            <a:r>
              <a:rPr lang="en-US" altLang="ko-KR" sz="3600" dirty="0" err="1"/>
              <a:t>addData</a:t>
            </a:r>
            <a:r>
              <a:rPr lang="en-US" altLang="ko-KR" sz="3600" dirty="0"/>
              <a:t>)</a:t>
            </a:r>
          </a:p>
          <a:p>
            <a:pPr algn="l"/>
            <a:r>
              <a:rPr lang="en-US" altLang="ko-KR" sz="3600" dirty="0"/>
              <a:t>{</a:t>
            </a:r>
          </a:p>
          <a:p>
            <a:pPr algn="l"/>
            <a:r>
              <a:rPr lang="en-US" altLang="ko-KR" sz="3600" dirty="0" err="1"/>
              <a:t>figureSet.addAll</a:t>
            </a:r>
            <a:r>
              <a:rPr lang="en-US" altLang="ko-KR" sz="3600" dirty="0"/>
              <a:t>(</a:t>
            </a:r>
            <a:r>
              <a:rPr lang="en-US" altLang="ko-KR" sz="3600" dirty="0" err="1"/>
              <a:t>addData</a:t>
            </a:r>
            <a:r>
              <a:rPr lang="en-US" altLang="ko-KR" sz="3600" dirty="0"/>
              <a:t>);</a:t>
            </a:r>
            <a:r>
              <a:rPr lang="ko-KR" altLang="en-US" sz="3600" dirty="0"/>
              <a:t> </a:t>
            </a:r>
            <a:r>
              <a:rPr lang="en-US" altLang="ko-KR" sz="3600" dirty="0"/>
              <a:t>							//</a:t>
            </a:r>
            <a:r>
              <a:rPr lang="ko-KR" altLang="en-US" sz="3600" dirty="0"/>
              <a:t> 모든 개체의 속성을 벡터에 추가</a:t>
            </a:r>
            <a:endParaRPr lang="en-US" altLang="ko-KR" sz="3600" dirty="0"/>
          </a:p>
          <a:p>
            <a:pPr algn="l"/>
            <a:r>
              <a:rPr lang="en-US" altLang="ko-KR" sz="3600" dirty="0" err="1"/>
              <a:t>RightDownInternalFrame.getInstance</a:t>
            </a:r>
            <a:r>
              <a:rPr lang="en-US" altLang="ko-KR" sz="3600" dirty="0"/>
              <a:t>().</a:t>
            </a:r>
            <a:r>
              <a:rPr lang="en-US" altLang="ko-KR" sz="3600" dirty="0" err="1"/>
              <a:t>setListItems</a:t>
            </a:r>
            <a:r>
              <a:rPr lang="en-US" altLang="ko-KR" sz="3600" dirty="0"/>
              <a:t>(</a:t>
            </a:r>
            <a:r>
              <a:rPr lang="en-US" altLang="ko-KR" sz="3600" dirty="0" err="1"/>
              <a:t>figureSet</a:t>
            </a:r>
            <a:r>
              <a:rPr lang="en-US" altLang="ko-KR" sz="3600" dirty="0"/>
              <a:t>);</a:t>
            </a:r>
            <a:r>
              <a:rPr lang="ko-KR" altLang="en-US" sz="3600" dirty="0"/>
              <a:t> </a:t>
            </a:r>
            <a:r>
              <a:rPr lang="en-US" altLang="ko-KR" sz="3600" dirty="0"/>
              <a:t>	//</a:t>
            </a:r>
            <a:r>
              <a:rPr lang="ko-KR" altLang="en-US" sz="3600" dirty="0"/>
              <a:t>리스트에 개체속성 저장</a:t>
            </a:r>
            <a:endParaRPr lang="en-US" altLang="ko-KR" sz="3600" dirty="0"/>
          </a:p>
          <a:p>
            <a:pPr algn="l"/>
            <a:r>
              <a:rPr lang="en-US" altLang="ko-KR" sz="3600" dirty="0" err="1"/>
              <a:t>figureStack.push</a:t>
            </a:r>
            <a:r>
              <a:rPr lang="en-US" altLang="ko-KR" sz="3600" dirty="0"/>
              <a:t>(</a:t>
            </a:r>
            <a:r>
              <a:rPr lang="en-US" altLang="ko-KR" sz="3600" u="sng" dirty="0"/>
              <a:t>(Vector&lt;Figure&gt;)</a:t>
            </a:r>
            <a:r>
              <a:rPr lang="en-US" altLang="ko-KR" sz="3600" u="sng" dirty="0" err="1"/>
              <a:t>figureSet.clone</a:t>
            </a:r>
            <a:r>
              <a:rPr lang="en-US" altLang="ko-KR" sz="3600" u="sng" dirty="0"/>
              <a:t>()</a:t>
            </a:r>
            <a:r>
              <a:rPr lang="en-US" altLang="ko-KR" sz="3600" dirty="0"/>
              <a:t>); </a:t>
            </a:r>
            <a:r>
              <a:rPr lang="ko-KR" altLang="en-US" sz="3600" dirty="0"/>
              <a:t> </a:t>
            </a:r>
            <a:r>
              <a:rPr lang="en-US" altLang="ko-KR" sz="3600" dirty="0"/>
              <a:t>			//</a:t>
            </a:r>
            <a:r>
              <a:rPr lang="ko-KR" altLang="en-US" sz="3600" dirty="0"/>
              <a:t> </a:t>
            </a:r>
            <a:r>
              <a:rPr lang="en-US" altLang="ko-KR" sz="3600" dirty="0"/>
              <a:t>push</a:t>
            </a:r>
            <a:r>
              <a:rPr lang="ko-KR" altLang="en-US" sz="3600" dirty="0"/>
              <a:t> 해서 스택에 쌓기</a:t>
            </a:r>
            <a:r>
              <a:rPr lang="en-US" altLang="ko-KR" sz="3600" dirty="0"/>
              <a:t>.</a:t>
            </a:r>
          </a:p>
          <a:p>
            <a:pPr algn="l"/>
            <a:r>
              <a:rPr lang="en-US" altLang="ko-KR" sz="3600" dirty="0" err="1"/>
              <a:t>figureCancelStack.clear</a:t>
            </a:r>
            <a:r>
              <a:rPr lang="en-US" altLang="ko-KR" sz="3600" dirty="0"/>
              <a:t>();</a:t>
            </a:r>
            <a:r>
              <a:rPr lang="ko-KR" altLang="en-US" sz="3600" dirty="0"/>
              <a:t> </a:t>
            </a:r>
            <a:r>
              <a:rPr lang="en-US" altLang="ko-KR" sz="3600" dirty="0"/>
              <a:t>				//</a:t>
            </a:r>
            <a:r>
              <a:rPr lang="ko-KR" altLang="en-US" sz="3600" dirty="0"/>
              <a:t> 새로 추가한 것이므로</a:t>
            </a:r>
            <a:r>
              <a:rPr lang="en-US" altLang="ko-KR" sz="3600" dirty="0"/>
              <a:t>,</a:t>
            </a:r>
            <a:r>
              <a:rPr lang="ko-KR" altLang="en-US" sz="3600" dirty="0"/>
              <a:t> 뒤로가기스택에 쌓여있던 버퍼는 </a:t>
            </a:r>
            <a:r>
              <a:rPr lang="en-US" altLang="ko-KR" sz="3600" dirty="0"/>
              <a:t>clear.</a:t>
            </a:r>
          </a:p>
          <a:p>
            <a:pPr algn="l"/>
            <a:r>
              <a:rPr lang="en-US" altLang="ko-KR" sz="3600" dirty="0"/>
              <a:t>repaint();</a:t>
            </a:r>
            <a:r>
              <a:rPr lang="ko-KR" altLang="en-US" sz="3600" dirty="0"/>
              <a:t> </a:t>
            </a:r>
            <a:r>
              <a:rPr lang="en-US" altLang="ko-KR" sz="3600" dirty="0"/>
              <a:t>//</a:t>
            </a:r>
            <a:r>
              <a:rPr lang="ko-KR" altLang="en-US" sz="3600" dirty="0"/>
              <a:t>다시그리기</a:t>
            </a:r>
            <a:endParaRPr lang="en-US" altLang="ko-KR" sz="3600" dirty="0"/>
          </a:p>
          <a:p>
            <a:pPr algn="l"/>
            <a:r>
              <a:rPr lang="en-US" altLang="ko-KR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21943129" y="215921"/>
            <a:ext cx="302896" cy="44767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21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4419" y="6290286"/>
            <a:ext cx="12214822" cy="137537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8000" b="0" i="0" u="none" strike="noStrike" cap="none" spc="0" normalizeH="0" baseline="0" dirty="0">
                <a:solidFill>
                  <a:schemeClr val="tx1">
                    <a:lumMod val="50000"/>
                  </a:schemeClr>
                </a:solidFill>
                <a:uFillTx/>
                <a:ea typeface="+mn-ea"/>
                <a:cs typeface="+mn-cs"/>
                <a:sym typeface="Helvetica Light"/>
              </a:rPr>
              <a:t>감사합니다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3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6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7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Shape 58"/>
          <p:cNvSpPr/>
          <p:nvPr/>
        </p:nvSpPr>
        <p:spPr>
          <a:xfrm>
            <a:off x="2991415" y="1965087"/>
            <a:ext cx="88040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기본도안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7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DE6FD2B-E2D5-174E-81E5-1138C18FDB4D}"/>
              </a:ext>
            </a:extLst>
          </p:cNvPr>
          <p:cNvCxnSpPr>
            <a:cxnSpLocks/>
          </p:cNvCxnSpPr>
          <p:nvPr/>
        </p:nvCxnSpPr>
        <p:spPr>
          <a:xfrm flipV="1">
            <a:off x="1759622" y="4059520"/>
            <a:ext cx="20909317" cy="73212"/>
          </a:xfrm>
          <a:prstGeom prst="line">
            <a:avLst/>
          </a:prstGeom>
          <a:noFill/>
          <a:ln w="25400" cap="flat">
            <a:solidFill>
              <a:schemeClr val="bg2">
                <a:lumMod val="50000"/>
              </a:schemeClr>
            </a:solidFill>
            <a:prstDash val="solid"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E6F261BA-2C90-254E-9A0F-EA4A2D36B98A}"/>
              </a:ext>
            </a:extLst>
          </p:cNvPr>
          <p:cNvSpPr txBox="1"/>
          <p:nvPr/>
        </p:nvSpPr>
        <p:spPr>
          <a:xfrm>
            <a:off x="7307644" y="3552603"/>
            <a:ext cx="8404544" cy="63671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3200" dirty="0">
                <a:solidFill>
                  <a:srgbClr val="000000"/>
                </a:solidFill>
              </a:rPr>
              <a:t>2019 JAVA DWAING BOARD TEAM PROJECT</a:t>
            </a:r>
            <a:endParaRPr kumimoji="0" lang="ko-KR" altLang="en-US" sz="32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9C68-C50E-4E40-8743-482C832B1A30}"/>
              </a:ext>
            </a:extLst>
          </p:cNvPr>
          <p:cNvSpPr/>
          <p:nvPr/>
        </p:nvSpPr>
        <p:spPr>
          <a:xfrm>
            <a:off x="22039800" y="3589354"/>
            <a:ext cx="478863" cy="452046"/>
          </a:xfrm>
          <a:prstGeom prst="rect">
            <a:avLst/>
          </a:prstGeom>
          <a:solidFill>
            <a:srgbClr val="ED6969">
              <a:alpha val="39000"/>
            </a:srgbClr>
          </a:solid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2000" b="0" i="0" u="none" strike="noStrike" cap="none" spc="0" normalizeH="0" baseline="0" dirty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  <a:endParaRPr kumimoji="0" lang="ko-KR" altLang="en-US" sz="3200" b="0" i="0" u="none" strike="noStrike" cap="none" spc="0" normalizeH="0" baseline="0" dirty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25DD799-DFDF-4D4A-89F4-DC991EC43333}"/>
              </a:ext>
            </a:extLst>
          </p:cNvPr>
          <p:cNvSpPr/>
          <p:nvPr/>
        </p:nvSpPr>
        <p:spPr>
          <a:xfrm>
            <a:off x="20869407" y="3589170"/>
            <a:ext cx="478863" cy="452046"/>
          </a:xfrm>
          <a:prstGeom prst="rect">
            <a:avLst/>
          </a:prstGeom>
          <a:solidFill>
            <a:srgbClr val="ED6969">
              <a:alpha val="44000"/>
            </a:srgbClr>
          </a:solid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2000" b="0" i="0" u="none" strike="noStrike" cap="none" spc="0" normalizeH="0" baseline="0" dirty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_</a:t>
            </a:r>
            <a:endParaRPr kumimoji="0" lang="ko-KR" altLang="en-US" sz="3200" b="0" i="0" u="none" strike="noStrike" cap="none" spc="0" normalizeH="0" baseline="0" dirty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973564-0900-F042-BCAE-7A6B9B6285DC}"/>
              </a:ext>
            </a:extLst>
          </p:cNvPr>
          <p:cNvSpPr/>
          <p:nvPr/>
        </p:nvSpPr>
        <p:spPr>
          <a:xfrm>
            <a:off x="21446637" y="3589170"/>
            <a:ext cx="478863" cy="452046"/>
          </a:xfrm>
          <a:prstGeom prst="rect">
            <a:avLst/>
          </a:prstGeom>
          <a:solidFill>
            <a:srgbClr val="ED6969">
              <a:alpha val="45000"/>
            </a:srgbClr>
          </a:solid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2000" dirty="0" err="1">
                <a:solidFill>
                  <a:srgbClr val="FFFFFF"/>
                </a:solidFill>
              </a:rPr>
              <a:t>ㅁ</a:t>
            </a:r>
            <a:endParaRPr kumimoji="0" lang="ko-KR" altLang="en-US" sz="3600" b="0" i="0" u="none" strike="noStrike" cap="none" spc="0" normalizeH="0" baseline="0" dirty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6CE04AD-14D6-0A4D-A962-24B8C8C38A76}"/>
              </a:ext>
            </a:extLst>
          </p:cNvPr>
          <p:cNvCxnSpPr/>
          <p:nvPr/>
        </p:nvCxnSpPr>
        <p:spPr>
          <a:xfrm>
            <a:off x="1759622" y="4652683"/>
            <a:ext cx="20909317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7581D87-1508-8344-83A4-6CAA1712DDA6}"/>
              </a:ext>
            </a:extLst>
          </p:cNvPr>
          <p:cNvCxnSpPr/>
          <p:nvPr/>
        </p:nvCxnSpPr>
        <p:spPr>
          <a:xfrm>
            <a:off x="1880589" y="5517370"/>
            <a:ext cx="20680774" cy="0"/>
          </a:xfrm>
          <a:prstGeom prst="line">
            <a:avLst/>
          </a:prstGeom>
          <a:noFill/>
          <a:ln w="47625" cap="flat">
            <a:solidFill>
              <a:schemeClr val="tx1">
                <a:lumMod val="60000"/>
                <a:lumOff val="40000"/>
              </a:schemeClr>
            </a:solidFill>
            <a:prstDash val="solid"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61612FDA-5DBC-9C45-A03D-80350658E848}"/>
              </a:ext>
            </a:extLst>
          </p:cNvPr>
          <p:cNvSpPr/>
          <p:nvPr/>
        </p:nvSpPr>
        <p:spPr>
          <a:xfrm>
            <a:off x="5653476" y="4778980"/>
            <a:ext cx="2481561" cy="63634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solidFill>
              <a:schemeClr val="tx1">
                <a:lumMod val="75000"/>
              </a:schemeClr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선 굵기</a:t>
            </a: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15F0D46D-423A-FA4A-BF2E-FD99F8B846E7}"/>
              </a:ext>
            </a:extLst>
          </p:cNvPr>
          <p:cNvSpPr/>
          <p:nvPr/>
        </p:nvSpPr>
        <p:spPr>
          <a:xfrm>
            <a:off x="2491176" y="4759930"/>
            <a:ext cx="2481561" cy="63634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solidFill>
              <a:schemeClr val="tx1">
                <a:lumMod val="75000"/>
              </a:schemeClr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폰트 크기</a:t>
            </a:r>
            <a:endParaRPr kumimoji="0" lang="ko-KR" altLang="en-US" sz="28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D254841A-22FE-E94F-9F17-34F944059406}"/>
              </a:ext>
            </a:extLst>
          </p:cNvPr>
          <p:cNvSpPr/>
          <p:nvPr/>
        </p:nvSpPr>
        <p:spPr>
          <a:xfrm>
            <a:off x="8930076" y="4778980"/>
            <a:ext cx="2481561" cy="63634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solidFill>
              <a:schemeClr val="tx1">
                <a:lumMod val="75000"/>
              </a:schemeClr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폰트 종류</a:t>
            </a:r>
            <a:endParaRPr kumimoji="0" lang="ko-KR" altLang="en-US" sz="28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E4350975-36A5-7041-8AF9-63AFFAC50995}"/>
              </a:ext>
            </a:extLst>
          </p:cNvPr>
          <p:cNvSpPr/>
          <p:nvPr/>
        </p:nvSpPr>
        <p:spPr>
          <a:xfrm>
            <a:off x="2080667" y="5723236"/>
            <a:ext cx="1446795" cy="4596684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solidFill>
              <a:schemeClr val="tx1">
                <a:lumMod val="75000"/>
              </a:schemeClr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 anchorCtr="0">
            <a:norm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4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그</a:t>
            </a:r>
            <a:endParaRPr kumimoji="0" lang="en-US" altLang="ko-KR" sz="44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44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리</a:t>
            </a:r>
            <a:endParaRPr lang="en-US" altLang="ko-KR" sz="4400" dirty="0">
              <a:solidFill>
                <a:schemeClr val="tx1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4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기</a:t>
            </a:r>
            <a:endParaRPr kumimoji="0" lang="en-US" altLang="ko-KR" sz="44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4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도</a:t>
            </a:r>
            <a:endParaRPr kumimoji="0" lang="en-US" altLang="ko-KR" sz="44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44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구</a:t>
            </a:r>
            <a:endParaRPr lang="en-US" altLang="ko-KR" sz="4400" dirty="0">
              <a:solidFill>
                <a:schemeClr val="tx1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400B66B7-D54E-FF43-A2C5-9A2536E3D2C1}"/>
              </a:ext>
            </a:extLst>
          </p:cNvPr>
          <p:cNvSpPr/>
          <p:nvPr/>
        </p:nvSpPr>
        <p:spPr>
          <a:xfrm>
            <a:off x="2080666" y="10488413"/>
            <a:ext cx="1446796" cy="2071955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solidFill>
              <a:schemeClr val="tx1">
                <a:lumMod val="75000"/>
              </a:schemeClr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 anchorCtr="0">
            <a:norm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팔</a:t>
            </a:r>
            <a:endParaRPr lang="en-US" altLang="ko-KR" sz="3600" dirty="0">
              <a:solidFill>
                <a:schemeClr val="tx1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36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레</a:t>
            </a:r>
            <a:endParaRPr kumimoji="0" lang="en-US" altLang="ko-KR" sz="36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36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트</a:t>
            </a:r>
            <a:endParaRPr kumimoji="0" lang="ko-KR" altLang="en-US" sz="36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ED66FF0E-B749-544A-ACC9-C03C8B71CC20}"/>
              </a:ext>
            </a:extLst>
          </p:cNvPr>
          <p:cNvSpPr/>
          <p:nvPr/>
        </p:nvSpPr>
        <p:spPr>
          <a:xfrm>
            <a:off x="18456394" y="5723236"/>
            <a:ext cx="4062269" cy="676194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solidFill>
              <a:schemeClr val="tx1">
                <a:lumMod val="75000"/>
              </a:schemeClr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 anchorCtr="0">
            <a:norm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5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레이어</a:t>
            </a:r>
            <a:r>
              <a:rPr kumimoji="0" lang="en-US" altLang="ko-KR" sz="54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(STACK)</a:t>
            </a:r>
            <a:endParaRPr kumimoji="0" lang="ko-KR" altLang="en-US" sz="54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6E2A8473-59FE-8346-AE20-D95AFE230D7E}"/>
              </a:ext>
            </a:extLst>
          </p:cNvPr>
          <p:cNvSpPr/>
          <p:nvPr/>
        </p:nvSpPr>
        <p:spPr>
          <a:xfrm>
            <a:off x="3767634" y="5723235"/>
            <a:ext cx="14528278" cy="676194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 anchorCtr="0">
            <a:norm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60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그리는 부분</a:t>
            </a:r>
          </a:p>
        </p:txBody>
      </p:sp>
      <p:sp>
        <p:nvSpPr>
          <p:cNvPr id="22" name="모서리가 둥근 직사각형 80">
            <a:extLst>
              <a:ext uri="{FF2B5EF4-FFF2-40B4-BE49-F238E27FC236}">
                <a16:creationId xmlns:a16="http://schemas.microsoft.com/office/drawing/2014/main" id="{3245C387-CC36-494D-8B41-69F55E1EEC18}"/>
              </a:ext>
            </a:extLst>
          </p:cNvPr>
          <p:cNvSpPr/>
          <p:nvPr/>
        </p:nvSpPr>
        <p:spPr>
          <a:xfrm>
            <a:off x="12192000" y="4797880"/>
            <a:ext cx="2481561" cy="63634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solidFill>
              <a:schemeClr val="tx1">
                <a:lumMod val="75000"/>
              </a:schemeClr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baseline="0" dirty="0">
                <a:solidFill>
                  <a:schemeClr val="tx1">
                    <a:lumMod val="75000"/>
                  </a:schemeClr>
                </a:solidFill>
                <a:uFillTx/>
                <a:latin typeface="Nanum Gothic" panose="020D0604000000000000" pitchFamily="34" charset="-127"/>
                <a:ea typeface="Nanum Gothic" panose="020D0604000000000000" pitchFamily="34" charset="-127"/>
                <a:sym typeface="Helvetica Light"/>
              </a:rPr>
              <a:t>지우개 </a:t>
            </a: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크기</a:t>
            </a:r>
            <a:endParaRPr kumimoji="0" lang="ko-KR" altLang="en-US" sz="2800" b="0" i="0" u="none" strike="noStrike" cap="none" spc="0" normalizeH="0" baseline="0" dirty="0">
              <a:solidFill>
                <a:schemeClr val="tx1">
                  <a:lumMod val="75000"/>
                </a:schemeClr>
              </a:solidFill>
              <a:uFillTx/>
              <a:latin typeface="Nanum Gothic" panose="020D0604000000000000" pitchFamily="34" charset="-127"/>
              <a:ea typeface="Nanum Gothic" panose="020D0604000000000000" pitchFamily="34" charset="-127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ECD766-6CA7-46E9-B4A1-5C7EF8F58991}"/>
              </a:ext>
            </a:extLst>
          </p:cNvPr>
          <p:cNvPicPr/>
          <p:nvPr/>
        </p:nvPicPr>
        <p:blipFill rotWithShape="1">
          <a:blip r:embed="rId3"/>
          <a:srcRect b="5858"/>
          <a:stretch/>
        </p:blipFill>
        <p:spPr>
          <a:xfrm>
            <a:off x="20" y="0"/>
            <a:ext cx="2438398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22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000">
                <a:solidFill>
                  <a:srgbClr val="FFFFFF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2000">
              <a:solidFill>
                <a:srgbClr val="FFFFFF"/>
              </a:solidFill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2945058" y="1982985"/>
            <a:ext cx="1265810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기능 설계 </a:t>
            </a:r>
            <a:r>
              <a:rPr lang="en-US" altLang="ko-KR" sz="5400" dirty="0">
                <a:solidFill>
                  <a:srgbClr val="656565"/>
                </a:solidFill>
              </a:rPr>
              <a:t>- </a:t>
            </a:r>
            <a:r>
              <a:rPr lang="ko-KR" altLang="en-US" sz="5400" dirty="0">
                <a:solidFill>
                  <a:srgbClr val="656565"/>
                </a:solidFill>
              </a:rPr>
              <a:t>기본기능</a:t>
            </a:r>
            <a:endParaRPr sz="5400" dirty="0">
              <a:solidFill>
                <a:srgbClr val="656565"/>
              </a:solidFill>
            </a:endParaRPr>
          </a:p>
        </p:txBody>
      </p:sp>
      <p:sp>
        <p:nvSpPr>
          <p:cNvPr id="984" name="Shape 984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44BE9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1"/>
                </a:solidFill>
              </a:rPr>
              <a:t></a:t>
            </a:r>
          </a:p>
        </p:txBody>
      </p:sp>
      <p:grpSp>
        <p:nvGrpSpPr>
          <p:cNvPr id="990" name="Group 990"/>
          <p:cNvGrpSpPr/>
          <p:nvPr/>
        </p:nvGrpSpPr>
        <p:grpSpPr>
          <a:xfrm>
            <a:off x="13452750" y="4549140"/>
            <a:ext cx="3651533" cy="9200748"/>
            <a:chOff x="0" y="0"/>
            <a:chExt cx="3651531" cy="8402783"/>
          </a:xfrm>
          <a:solidFill>
            <a:schemeClr val="accent1"/>
          </a:solidFill>
        </p:grpSpPr>
        <p:sp>
          <p:nvSpPr>
            <p:cNvPr id="988" name="Shape 988"/>
            <p:cNvSpPr/>
            <p:nvPr/>
          </p:nvSpPr>
          <p:spPr>
            <a:xfrm>
              <a:off x="0" y="193543"/>
              <a:ext cx="2821037" cy="8209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38" y="21600"/>
                  </a:moveTo>
                  <a:lnTo>
                    <a:pt x="0" y="21600"/>
                  </a:lnTo>
                  <a:lnTo>
                    <a:pt x="0" y="6041"/>
                  </a:lnTo>
                  <a:cubicBezTo>
                    <a:pt x="0" y="2710"/>
                    <a:pt x="7885" y="0"/>
                    <a:pt x="17578" y="0"/>
                  </a:cubicBezTo>
                  <a:lnTo>
                    <a:pt x="21600" y="0"/>
                  </a:lnTo>
                  <a:lnTo>
                    <a:pt x="21600" y="2693"/>
                  </a:lnTo>
                  <a:lnTo>
                    <a:pt x="17578" y="2693"/>
                  </a:lnTo>
                  <a:cubicBezTo>
                    <a:pt x="12207" y="2693"/>
                    <a:pt x="7838" y="4195"/>
                    <a:pt x="7838" y="6041"/>
                  </a:cubicBezTo>
                  <a:cubicBezTo>
                    <a:pt x="7838" y="6041"/>
                    <a:pt x="7838" y="21600"/>
                    <a:pt x="7838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2821389" y="0"/>
              <a:ext cx="830143" cy="137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991" name="Shape 991"/>
          <p:cNvSpPr/>
          <p:nvPr/>
        </p:nvSpPr>
        <p:spPr>
          <a:xfrm>
            <a:off x="8026376" y="6532884"/>
            <a:ext cx="3433788" cy="7202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7" y="704"/>
                </a:moveTo>
                <a:lnTo>
                  <a:pt x="5387" y="704"/>
                </a:lnTo>
                <a:lnTo>
                  <a:pt x="5387" y="0"/>
                </a:lnTo>
                <a:lnTo>
                  <a:pt x="0" y="2351"/>
                </a:lnTo>
                <a:lnTo>
                  <a:pt x="5387" y="4702"/>
                </a:lnTo>
                <a:lnTo>
                  <a:pt x="5387" y="4101"/>
                </a:lnTo>
                <a:lnTo>
                  <a:pt x="9087" y="4101"/>
                </a:lnTo>
                <a:cubicBezTo>
                  <a:pt x="12436" y="4101"/>
                  <a:pt x="15160" y="5537"/>
                  <a:pt x="15160" y="7302"/>
                </a:cubicBezTo>
                <a:lnTo>
                  <a:pt x="15160" y="21600"/>
                </a:lnTo>
                <a:lnTo>
                  <a:pt x="21600" y="21600"/>
                </a:lnTo>
                <a:lnTo>
                  <a:pt x="21600" y="7302"/>
                </a:lnTo>
                <a:cubicBezTo>
                  <a:pt x="21600" y="3665"/>
                  <a:pt x="15987" y="704"/>
                  <a:pt x="9087" y="70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8965145" y="4069081"/>
            <a:ext cx="4510781" cy="9671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80" y="488"/>
                </a:moveTo>
                <a:lnTo>
                  <a:pt x="4126" y="488"/>
                </a:lnTo>
                <a:lnTo>
                  <a:pt x="4126" y="0"/>
                </a:lnTo>
                <a:lnTo>
                  <a:pt x="0" y="1768"/>
                </a:lnTo>
                <a:lnTo>
                  <a:pt x="4126" y="3536"/>
                </a:lnTo>
                <a:lnTo>
                  <a:pt x="4126" y="3026"/>
                </a:lnTo>
                <a:lnTo>
                  <a:pt x="11480" y="3026"/>
                </a:lnTo>
                <a:cubicBezTo>
                  <a:pt x="14357" y="3026"/>
                  <a:pt x="16697" y="4238"/>
                  <a:pt x="16697" y="5728"/>
                </a:cubicBezTo>
                <a:lnTo>
                  <a:pt x="16697" y="21600"/>
                </a:lnTo>
                <a:lnTo>
                  <a:pt x="21600" y="21600"/>
                </a:lnTo>
                <a:lnTo>
                  <a:pt x="21600" y="5728"/>
                </a:lnTo>
                <a:cubicBezTo>
                  <a:pt x="21600" y="2838"/>
                  <a:pt x="17060" y="488"/>
                  <a:pt x="11480" y="48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11438051" y="6845387"/>
            <a:ext cx="4636095" cy="691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2" h="21600" extrusionOk="0">
                <a:moveTo>
                  <a:pt x="21592" y="2446"/>
                </a:moveTo>
                <a:lnTo>
                  <a:pt x="17727" y="0"/>
                </a:lnTo>
                <a:lnTo>
                  <a:pt x="17727" y="598"/>
                </a:lnTo>
                <a:lnTo>
                  <a:pt x="9547" y="598"/>
                </a:lnTo>
                <a:cubicBezTo>
                  <a:pt x="6693" y="598"/>
                  <a:pt x="4384" y="1273"/>
                  <a:pt x="2683" y="2602"/>
                </a:cubicBezTo>
                <a:cubicBezTo>
                  <a:pt x="45" y="4665"/>
                  <a:pt x="-8" y="7483"/>
                  <a:pt x="0" y="7911"/>
                </a:cubicBezTo>
                <a:lnTo>
                  <a:pt x="0" y="21600"/>
                </a:lnTo>
                <a:lnTo>
                  <a:pt x="4768" y="21600"/>
                </a:lnTo>
                <a:lnTo>
                  <a:pt x="4768" y="7895"/>
                </a:lnTo>
                <a:lnTo>
                  <a:pt x="4767" y="7854"/>
                </a:lnTo>
                <a:cubicBezTo>
                  <a:pt x="4767" y="7837"/>
                  <a:pt x="4778" y="6177"/>
                  <a:pt x="6093" y="5151"/>
                </a:cubicBezTo>
                <a:cubicBezTo>
                  <a:pt x="6873" y="4540"/>
                  <a:pt x="8003" y="4244"/>
                  <a:pt x="9547" y="4244"/>
                </a:cubicBezTo>
                <a:lnTo>
                  <a:pt x="17727" y="4244"/>
                </a:lnTo>
                <a:lnTo>
                  <a:pt x="17727" y="4891"/>
                </a:lnTo>
                <a:cubicBezTo>
                  <a:pt x="17727" y="4891"/>
                  <a:pt x="21592" y="2446"/>
                  <a:pt x="21592" y="244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7" name="Shape 997"/>
          <p:cNvSpPr/>
          <p:nvPr/>
        </p:nvSpPr>
        <p:spPr>
          <a:xfrm>
            <a:off x="6451600" y="8955940"/>
            <a:ext cx="3991057" cy="4789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5" h="21600" extrusionOk="0">
                <a:moveTo>
                  <a:pt x="18635" y="3807"/>
                </a:moveTo>
                <a:cubicBezTo>
                  <a:pt x="16537" y="1886"/>
                  <a:pt x="13527" y="912"/>
                  <a:pt x="9688" y="912"/>
                </a:cubicBezTo>
                <a:lnTo>
                  <a:pt x="4608" y="912"/>
                </a:lnTo>
                <a:lnTo>
                  <a:pt x="4608" y="0"/>
                </a:lnTo>
                <a:lnTo>
                  <a:pt x="0" y="3197"/>
                </a:lnTo>
                <a:lnTo>
                  <a:pt x="4608" y="6393"/>
                </a:lnTo>
                <a:lnTo>
                  <a:pt x="4608" y="5527"/>
                </a:lnTo>
                <a:lnTo>
                  <a:pt x="9688" y="5527"/>
                </a:lnTo>
                <a:cubicBezTo>
                  <a:pt x="11900" y="5527"/>
                  <a:pt x="13535" y="5990"/>
                  <a:pt x="14546" y="6901"/>
                </a:cubicBezTo>
                <a:cubicBezTo>
                  <a:pt x="16132" y="8329"/>
                  <a:pt x="15959" y="10565"/>
                  <a:pt x="15959" y="10569"/>
                </a:cubicBezTo>
                <a:lnTo>
                  <a:pt x="15948" y="10671"/>
                </a:lnTo>
                <a:lnTo>
                  <a:pt x="15948" y="21600"/>
                </a:lnTo>
                <a:lnTo>
                  <a:pt x="21457" y="21600"/>
                </a:lnTo>
                <a:lnTo>
                  <a:pt x="21457" y="10857"/>
                </a:lnTo>
                <a:cubicBezTo>
                  <a:pt x="21517" y="10067"/>
                  <a:pt x="21600" y="6522"/>
                  <a:pt x="18635" y="38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98" name="Shape 998"/>
          <p:cNvSpPr/>
          <p:nvPr/>
        </p:nvSpPr>
        <p:spPr>
          <a:xfrm>
            <a:off x="7776251" y="4240045"/>
            <a:ext cx="1113156" cy="113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44BE9B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3"/>
                </a:solidFill>
              </a:rPr>
              <a:t>01</a:t>
            </a:r>
          </a:p>
        </p:txBody>
      </p:sp>
      <p:sp>
        <p:nvSpPr>
          <p:cNvPr id="999" name="Shape 999"/>
          <p:cNvSpPr/>
          <p:nvPr/>
        </p:nvSpPr>
        <p:spPr>
          <a:xfrm>
            <a:off x="3565530" y="4213238"/>
            <a:ext cx="670183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44BE9B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algn="l" rtl="0" latinLnBrk="1" hangingPunct="0">
              <a:lnSpc>
                <a:spcPct val="150000"/>
              </a:lnSpc>
            </a:pPr>
            <a:r>
              <a:rPr lang="ko-KR" altLang="en-US" sz="4800" b="0" dirty="0">
                <a:solidFill>
                  <a:schemeClr val="accent4">
                    <a:lumMod val="50000"/>
                  </a:schemeClr>
                </a:solidFill>
                <a:ea typeface="+mn-ea"/>
              </a:rPr>
              <a:t>저장</a:t>
            </a:r>
            <a:r>
              <a:rPr lang="en-US" altLang="ko-KR" sz="4800" b="0" dirty="0">
                <a:solidFill>
                  <a:schemeClr val="accent4">
                    <a:lumMod val="50000"/>
                  </a:schemeClr>
                </a:solidFill>
                <a:ea typeface="+mn-ea"/>
              </a:rPr>
              <a:t>/</a:t>
            </a:r>
            <a:r>
              <a:rPr lang="ko-KR" altLang="en-US" sz="4800" b="0" dirty="0">
                <a:solidFill>
                  <a:schemeClr val="accent4">
                    <a:lumMod val="50000"/>
                  </a:schemeClr>
                </a:solidFill>
                <a:ea typeface="+mn-ea"/>
              </a:rPr>
              <a:t>불러오기</a:t>
            </a:r>
            <a:endParaRPr lang="en-US" altLang="ko-KR" sz="4800" b="0" dirty="0">
              <a:solidFill>
                <a:schemeClr val="accent4">
                  <a:lumMod val="50000"/>
                </a:schemeClr>
              </a:solidFill>
              <a:ea typeface="+mn-ea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17298894" y="4662637"/>
            <a:ext cx="1061187" cy="114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00264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1"/>
                </a:solidFill>
              </a:rPr>
              <a:t>0</a:t>
            </a:r>
            <a:r>
              <a:rPr lang="en-US" sz="6500" dirty="0">
                <a:solidFill>
                  <a:schemeClr val="accent1"/>
                </a:solidFill>
              </a:rPr>
              <a:t>4</a:t>
            </a:r>
            <a:endParaRPr sz="6500" dirty="0">
              <a:solidFill>
                <a:schemeClr val="accent1"/>
              </a:solidFill>
            </a:endParaRPr>
          </a:p>
        </p:txBody>
      </p:sp>
      <p:sp>
        <p:nvSpPr>
          <p:cNvPr id="1002" name="Shape 1002"/>
          <p:cNvSpPr/>
          <p:nvPr/>
        </p:nvSpPr>
        <p:spPr>
          <a:xfrm>
            <a:off x="17473020" y="4862367"/>
            <a:ext cx="534828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264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lvl="0" algn="ctr">
              <a:lnSpc>
                <a:spcPct val="100000"/>
              </a:lnSpc>
              <a:defRPr sz="1800" b="0">
                <a:solidFill>
                  <a:srgbClr val="000000"/>
                </a:solidFill>
              </a:defRPr>
            </a:pPr>
            <a:r>
              <a:rPr lang="ko-KR" altLang="en-US" sz="4800" b="0" dirty="0">
                <a:solidFill>
                  <a:schemeClr val="accent1"/>
                </a:solidFill>
                <a:ea typeface="+mn-ea"/>
              </a:rPr>
              <a:t>색상 채우기</a:t>
            </a:r>
            <a:endParaRPr sz="4800" b="0" dirty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1004" name="Shape 1004"/>
          <p:cNvSpPr/>
          <p:nvPr/>
        </p:nvSpPr>
        <p:spPr>
          <a:xfrm>
            <a:off x="16283758" y="7000616"/>
            <a:ext cx="1061187" cy="114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0087B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2"/>
                </a:solidFill>
              </a:rPr>
              <a:t>0</a:t>
            </a:r>
            <a:r>
              <a:rPr lang="en-US" sz="6500" dirty="0">
                <a:solidFill>
                  <a:schemeClr val="accent2"/>
                </a:solidFill>
              </a:rPr>
              <a:t>5</a:t>
            </a:r>
            <a:endParaRPr sz="6500" dirty="0">
              <a:solidFill>
                <a:schemeClr val="accent2"/>
              </a:solidFill>
            </a:endParaRPr>
          </a:p>
        </p:txBody>
      </p:sp>
      <p:sp>
        <p:nvSpPr>
          <p:cNvPr id="1005" name="Shape 1005"/>
          <p:cNvSpPr/>
          <p:nvPr/>
        </p:nvSpPr>
        <p:spPr>
          <a:xfrm>
            <a:off x="16390471" y="7199885"/>
            <a:ext cx="4248860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0087B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lvl="0" algn="ctr">
              <a:lnSpc>
                <a:spcPct val="100000"/>
              </a:lnSpc>
              <a:defRPr sz="1800" b="0">
                <a:solidFill>
                  <a:srgbClr val="000000"/>
                </a:solidFill>
              </a:defRPr>
            </a:pPr>
            <a:r>
              <a:rPr lang="ko-KR" altLang="en-US" sz="4800" b="0" dirty="0">
                <a:solidFill>
                  <a:schemeClr val="accent2"/>
                </a:solidFill>
                <a:ea typeface="+mn-ea"/>
              </a:rPr>
              <a:t>지우기</a:t>
            </a:r>
            <a:endParaRPr sz="4800" b="0" dirty="0">
              <a:solidFill>
                <a:schemeClr val="accent2"/>
              </a:solidFill>
              <a:ea typeface="+mn-ea"/>
            </a:endParaRPr>
          </a:p>
        </p:txBody>
      </p:sp>
      <p:sp>
        <p:nvSpPr>
          <p:cNvPr id="1007" name="Shape 1007"/>
          <p:cNvSpPr/>
          <p:nvPr/>
        </p:nvSpPr>
        <p:spPr>
          <a:xfrm>
            <a:off x="6618977" y="6824531"/>
            <a:ext cx="1061188" cy="114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D44024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6"/>
                </a:solidFill>
              </a:rPr>
              <a:t>0</a:t>
            </a:r>
            <a:r>
              <a:rPr lang="en-US" sz="6500" dirty="0">
                <a:solidFill>
                  <a:schemeClr val="accent6"/>
                </a:solidFill>
              </a:rPr>
              <a:t>2</a:t>
            </a:r>
            <a:endParaRPr sz="6500" dirty="0">
              <a:solidFill>
                <a:schemeClr val="accent6"/>
              </a:solidFill>
            </a:endParaRPr>
          </a:p>
        </p:txBody>
      </p:sp>
      <p:sp>
        <p:nvSpPr>
          <p:cNvPr id="1008" name="Shape 1008"/>
          <p:cNvSpPr/>
          <p:nvPr/>
        </p:nvSpPr>
        <p:spPr>
          <a:xfrm>
            <a:off x="3024852" y="7017917"/>
            <a:ext cx="360221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D440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lvl="0" algn="ctr">
              <a:lnSpc>
                <a:spcPct val="100000"/>
              </a:lnSpc>
              <a:defRPr sz="1800" b="0">
                <a:solidFill>
                  <a:srgbClr val="000000"/>
                </a:solidFill>
              </a:defRPr>
            </a:pPr>
            <a:r>
              <a:rPr lang="ko-KR" altLang="en-US" sz="4800" b="0" dirty="0">
                <a:solidFill>
                  <a:schemeClr val="tx1">
                    <a:lumMod val="75000"/>
                  </a:schemeClr>
                </a:solidFill>
                <a:ea typeface="+mj-ea"/>
              </a:rPr>
              <a:t>그리기</a:t>
            </a:r>
            <a:endParaRPr sz="4800" b="0" dirty="0">
              <a:solidFill>
                <a:schemeClr val="tx1">
                  <a:lumMod val="75000"/>
                </a:schemeClr>
              </a:solidFill>
              <a:ea typeface="+mj-ea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5096126" y="9123993"/>
            <a:ext cx="1061188" cy="114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6500">
                <a:solidFill>
                  <a:srgbClr val="A0BC3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accent4"/>
                </a:solidFill>
              </a:rPr>
              <a:t>0</a:t>
            </a:r>
            <a:r>
              <a:rPr lang="en-US" sz="6500" dirty="0">
                <a:solidFill>
                  <a:schemeClr val="accent4"/>
                </a:solidFill>
              </a:rPr>
              <a:t>3</a:t>
            </a:r>
            <a:endParaRPr sz="6500" dirty="0">
              <a:solidFill>
                <a:schemeClr val="accent4"/>
              </a:solidFill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1293967" y="9334718"/>
            <a:ext cx="4170080" cy="157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 defTabSz="647700">
              <a:lnSpc>
                <a:spcPct val="120000"/>
              </a:lnSpc>
              <a:spcBef>
                <a:spcPts val="1700"/>
              </a:spcBef>
              <a:defRPr sz="2500" b="1">
                <a:solidFill>
                  <a:srgbClr val="A0BC35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 algn="ctr" rtl="0" latinLnBrk="1" hangingPunct="0">
              <a:lnSpc>
                <a:spcPct val="100000"/>
              </a:lnSpc>
            </a:pPr>
            <a:r>
              <a:rPr lang="ko-KR" altLang="en-US" sz="4400" b="0" dirty="0">
                <a:solidFill>
                  <a:schemeClr val="accent4">
                    <a:lumMod val="75000"/>
                  </a:schemeClr>
                </a:solidFill>
                <a:ea typeface="+mj-ea"/>
              </a:rPr>
              <a:t>직선</a:t>
            </a:r>
            <a:r>
              <a:rPr lang="en-US" altLang="ko-KR" sz="4400" b="0" dirty="0">
                <a:solidFill>
                  <a:schemeClr val="accent4">
                    <a:lumMod val="75000"/>
                  </a:schemeClr>
                </a:solidFill>
                <a:ea typeface="+mj-ea"/>
              </a:rPr>
              <a:t>/</a:t>
            </a:r>
            <a:r>
              <a:rPr lang="ko-KR" altLang="en-US" sz="4400" b="0" dirty="0">
                <a:solidFill>
                  <a:schemeClr val="accent4">
                    <a:lumMod val="75000"/>
                  </a:schemeClr>
                </a:solidFill>
                <a:ea typeface="+mj-ea"/>
              </a:rPr>
              <a:t>사각형</a:t>
            </a:r>
            <a:endParaRPr lang="en-US" altLang="ko-KR" sz="4400" b="0" dirty="0">
              <a:solidFill>
                <a:schemeClr val="accent4">
                  <a:lumMod val="75000"/>
                </a:schemeClr>
              </a:solidFill>
              <a:ea typeface="+mj-ea"/>
            </a:endParaRPr>
          </a:p>
          <a:p>
            <a:pPr algn="ctr" rtl="0" latinLnBrk="1" hangingPunct="0">
              <a:lnSpc>
                <a:spcPct val="100000"/>
              </a:lnSpc>
            </a:pPr>
            <a:r>
              <a:rPr lang="ko-KR" altLang="en-US" sz="4400" b="0" dirty="0">
                <a:solidFill>
                  <a:schemeClr val="accent4">
                    <a:lumMod val="75000"/>
                  </a:schemeClr>
                </a:solidFill>
                <a:ea typeface="+mj-ea"/>
              </a:rPr>
              <a:t>원 그리기</a:t>
            </a:r>
            <a:endParaRPr lang="en-US" altLang="ko-KR" sz="4400" b="0" dirty="0">
              <a:solidFill>
                <a:schemeClr val="accent4">
                  <a:lumMod val="75000"/>
                </a:schemeClr>
              </a:solidFill>
              <a:ea typeface="+mj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2"/>
          <p:cNvSpPr/>
          <p:nvPr/>
        </p:nvSpPr>
        <p:spPr>
          <a:xfrm>
            <a:off x="0" y="1"/>
            <a:ext cx="24384000" cy="1371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5842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defTabSz="825500">
              <a:defRPr sz="3200">
                <a:solidFill>
                  <a:srgbClr val="FFFFFF"/>
                </a:solidFill>
              </a:defRPr>
            </a:pPr>
            <a:endParaRPr dirty="0">
              <a:solidFill>
                <a:srgbClr val="F4E25A"/>
              </a:solidFill>
            </a:endParaRPr>
          </a:p>
        </p:txBody>
      </p:sp>
      <p:sp>
        <p:nvSpPr>
          <p:cNvPr id="36" name="텍스트 상자 35"/>
          <p:cNvSpPr txBox="1"/>
          <p:nvPr/>
        </p:nvSpPr>
        <p:spPr>
          <a:xfrm>
            <a:off x="1837889" y="4154601"/>
            <a:ext cx="20506857" cy="7877262"/>
          </a:xfrm>
          <a:prstGeom prst="rect">
            <a:avLst/>
          </a:prstGeom>
          <a:noFill/>
        </p:spPr>
        <p:txBody>
          <a:bodyPr wrap="square" lIns="324000" tIns="288000" rIns="360000" bIns="396000" rtlCol="0">
            <a:spAutoFit/>
          </a:bodyPr>
          <a:lstStyle/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 dirty="0">
                <a:solidFill>
                  <a:schemeClr val="bg2"/>
                </a:solidFill>
              </a:rPr>
              <a:t>그려진 개체 선택</a:t>
            </a:r>
            <a:r>
              <a:rPr kumimoji="1" lang="en-US" altLang="ko-KR" sz="5400" dirty="0">
                <a:solidFill>
                  <a:schemeClr val="bg2"/>
                </a:solidFill>
              </a:rPr>
              <a:t>(</a:t>
            </a:r>
            <a:r>
              <a:rPr kumimoji="1" lang="ko-KR" altLang="en-US" sz="5400" dirty="0">
                <a:solidFill>
                  <a:schemeClr val="bg2"/>
                </a:solidFill>
              </a:rPr>
              <a:t>크기 변형 및 위치 변경</a:t>
            </a:r>
            <a:r>
              <a:rPr kumimoji="1" lang="en-US" altLang="ko-KR" sz="5400" dirty="0">
                <a:solidFill>
                  <a:schemeClr val="bg2"/>
                </a:solidFill>
              </a:rPr>
              <a:t>)</a:t>
            </a: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 dirty="0">
                <a:solidFill>
                  <a:schemeClr val="bg2"/>
                </a:solidFill>
              </a:rPr>
              <a:t>삼각형 그리기</a:t>
            </a:r>
            <a:r>
              <a:rPr kumimoji="1" lang="en-US" altLang="ko-KR" sz="5400" dirty="0">
                <a:solidFill>
                  <a:schemeClr val="bg2"/>
                </a:solidFill>
              </a:rPr>
              <a:t>(</a:t>
            </a:r>
            <a:r>
              <a:rPr kumimoji="1" lang="en-US" altLang="ko-KR" sz="5400" dirty="0" err="1">
                <a:solidFill>
                  <a:schemeClr val="bg2"/>
                </a:solidFill>
              </a:rPr>
              <a:t>drawPolygan</a:t>
            </a:r>
            <a:r>
              <a:rPr kumimoji="1" lang="en-US" altLang="ko-KR" sz="5400" dirty="0">
                <a:solidFill>
                  <a:schemeClr val="bg2"/>
                </a:solidFill>
              </a:rPr>
              <a:t>)</a:t>
            </a: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 dirty="0">
                <a:solidFill>
                  <a:schemeClr val="bg2"/>
                </a:solidFill>
              </a:rPr>
              <a:t>레이어</a:t>
            </a:r>
            <a:r>
              <a:rPr kumimoji="1" lang="en-US" altLang="ko-KR" sz="5400" dirty="0">
                <a:solidFill>
                  <a:schemeClr val="bg2"/>
                </a:solidFill>
              </a:rPr>
              <a:t> (Stack)</a:t>
            </a: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en-US" altLang="ko-KR" sz="5400" dirty="0">
                <a:solidFill>
                  <a:schemeClr val="bg2"/>
                </a:solidFill>
              </a:rPr>
              <a:t>JPEG/PNG</a:t>
            </a:r>
            <a:r>
              <a:rPr kumimoji="1" lang="ko-KR" altLang="en-US" sz="5400" dirty="0">
                <a:solidFill>
                  <a:schemeClr val="bg2"/>
                </a:solidFill>
              </a:rPr>
              <a:t> 등 다른 형식으로 저장</a:t>
            </a:r>
            <a:r>
              <a:rPr kumimoji="1" lang="en-US" altLang="ko-KR" sz="5400" dirty="0">
                <a:solidFill>
                  <a:schemeClr val="bg2"/>
                </a:solidFill>
              </a:rPr>
              <a:t>?</a:t>
            </a: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 dirty="0">
                <a:solidFill>
                  <a:schemeClr val="bg2"/>
                </a:solidFill>
              </a:rPr>
              <a:t>개체 크기조절</a:t>
            </a:r>
            <a:r>
              <a:rPr kumimoji="1" lang="en-US" altLang="ko-KR" sz="5400" dirty="0">
                <a:solidFill>
                  <a:schemeClr val="bg2"/>
                </a:solidFill>
              </a:rPr>
              <a:t>(Resize)</a:t>
            </a: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 dirty="0">
                <a:solidFill>
                  <a:schemeClr val="bg2"/>
                </a:solidFill>
              </a:rPr>
              <a:t>텍스트입력</a:t>
            </a:r>
            <a:endParaRPr kumimoji="1" lang="en-US" altLang="ko-KR" sz="5400" dirty="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 dirty="0">
                <a:solidFill>
                  <a:schemeClr val="bg2"/>
                </a:solidFill>
              </a:rPr>
              <a:t>다양한 글꼴 종류</a:t>
            </a:r>
            <a:endParaRPr kumimoji="1" lang="en-US" altLang="ko-KR" sz="5400" dirty="0">
              <a:solidFill>
                <a:schemeClr val="bg2"/>
              </a:solidFill>
            </a:endParaRPr>
          </a:p>
          <a:p>
            <a:pPr marL="571500" indent="-571500" algn="l">
              <a:spcBef>
                <a:spcPts val="600"/>
              </a:spcBef>
              <a:buFont typeface="Arial" charset="0"/>
              <a:buChar char="•"/>
            </a:pPr>
            <a:r>
              <a:rPr kumimoji="1" lang="ko-KR" altLang="en-US" sz="5400" dirty="0">
                <a:solidFill>
                  <a:schemeClr val="bg2"/>
                </a:solidFill>
              </a:rPr>
              <a:t>다양한 텍스트 크기</a:t>
            </a:r>
            <a:endParaRPr kumimoji="1" lang="en-US" altLang="ko-KR" sz="5400" dirty="0">
              <a:solidFill>
                <a:schemeClr val="bg2"/>
              </a:solidFill>
            </a:endParaRPr>
          </a:p>
        </p:txBody>
      </p:sp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bg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1" name="Shape 58"/>
          <p:cNvSpPr/>
          <p:nvPr/>
        </p:nvSpPr>
        <p:spPr>
          <a:xfrm>
            <a:off x="2991415" y="1965087"/>
            <a:ext cx="784519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bg2"/>
                </a:solidFill>
              </a:rPr>
              <a:t>기능 설계 </a:t>
            </a:r>
            <a:r>
              <a:rPr lang="en-US" altLang="ko-KR" sz="5400" dirty="0">
                <a:solidFill>
                  <a:schemeClr val="bg2"/>
                </a:solidFill>
              </a:rPr>
              <a:t>- </a:t>
            </a:r>
            <a:r>
              <a:rPr lang="ko-KR" altLang="en-US" sz="5400" dirty="0" err="1">
                <a:solidFill>
                  <a:schemeClr val="bg2"/>
                </a:solidFill>
              </a:rPr>
              <a:t>추가기능</a:t>
            </a:r>
            <a:endParaRPr lang="en-US" altLang="ko-KR" sz="5400" dirty="0">
              <a:solidFill>
                <a:schemeClr val="bg2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chemeClr val="bg2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98298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93822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5" y="1965087"/>
            <a:ext cx="1060785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rgbClr val="656565"/>
                </a:solidFill>
              </a:rPr>
              <a:t>클래스 설계 </a:t>
            </a:r>
            <a:r>
              <a:rPr lang="en-US" altLang="ko-KR" sz="5400" dirty="0">
                <a:solidFill>
                  <a:srgbClr val="656565"/>
                </a:solidFill>
              </a:rPr>
              <a:t>- PACKAGE</a:t>
            </a:r>
          </a:p>
        </p:txBody>
      </p:sp>
      <p:sp>
        <p:nvSpPr>
          <p:cNvPr id="12" name="Shape 60"/>
          <p:cNvSpPr/>
          <p:nvPr/>
        </p:nvSpPr>
        <p:spPr>
          <a:xfrm flipV="1">
            <a:off x="1714049" y="312170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13" name="텍스트 상자 4"/>
          <p:cNvSpPr txBox="1"/>
          <p:nvPr/>
        </p:nvSpPr>
        <p:spPr>
          <a:xfrm>
            <a:off x="6866635" y="3988340"/>
            <a:ext cx="17433042" cy="774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Figure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도형 객체 그리기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Frame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4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메인 프레임을 구성하는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Information</a:t>
            </a:r>
          </a:p>
          <a:p>
            <a:pPr algn="l">
              <a:spcBef>
                <a:spcPts val="600"/>
              </a:spcBef>
            </a:pPr>
            <a:r>
              <a:rPr kumimoji="1" lang="ko-KR" altLang="en-US" sz="40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각각의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에서 종합적으로 필요한 정보들을 모아놓은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ko-KR" sz="4000" dirty="0" err="1">
                <a:solidFill>
                  <a:schemeClr val="tx1">
                    <a:lumMod val="50000"/>
                  </a:schemeClr>
                </a:solidFill>
              </a:rPr>
              <a:t>SubFrame</a:t>
            </a:r>
            <a:endParaRPr kumimoji="1" lang="en-US" altLang="ko-KR" sz="40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메인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프레임을 구성하는 서브 프레임의 클래스 집합</a:t>
            </a:r>
            <a:endParaRPr kumimoji="1" lang="en-US" altLang="ko-KR" sz="36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endParaRPr kumimoji="1" lang="en-US" altLang="ko-K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  <a:buFont typeface="Arial" pitchFamily="34" charset="0"/>
              <a:buChar char="•"/>
            </a:pPr>
            <a:r>
              <a:rPr kumimoji="1" lang="en-US" altLang="ko-KR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1" lang="en-US" altLang="ko-KR" sz="4000" dirty="0" err="1">
                <a:solidFill>
                  <a:schemeClr val="tx1">
                    <a:lumMod val="50000"/>
                  </a:schemeClr>
                </a:solidFill>
              </a:rPr>
              <a:t>SubPanel</a:t>
            </a:r>
            <a:endParaRPr kumimoji="1" lang="en-US" altLang="ko-KR" sz="4000" dirty="0">
              <a:solidFill>
                <a:schemeClr val="tx1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kumimoji="1" lang="en-US" altLang="ko-KR" sz="3600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kumimoji="1" lang="ko-KR" altLang="en-US" sz="3600" dirty="0">
                <a:solidFill>
                  <a:schemeClr val="tx1">
                    <a:lumMod val="50000"/>
                  </a:schemeClr>
                </a:solidFill>
              </a:rPr>
              <a:t> 패널 위 그림을 그리는 부분을 구성하는 </a:t>
            </a:r>
            <a:r>
              <a:rPr kumimoji="1" lang="ko-KR" altLang="en-US" sz="4000" dirty="0">
                <a:solidFill>
                  <a:schemeClr val="tx1">
                    <a:lumMod val="50000"/>
                  </a:schemeClr>
                </a:solidFill>
              </a:rPr>
              <a:t>클래스 집합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3E143E-6D27-4714-A4E6-96AF416B0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7" y="3136448"/>
            <a:ext cx="5461687" cy="103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10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58"/>
          <p:cNvSpPr/>
          <p:nvPr/>
        </p:nvSpPr>
        <p:spPr>
          <a:xfrm>
            <a:off x="2991416" y="1070157"/>
            <a:ext cx="80060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>
                <a:solidFill>
                  <a:srgbClr val="656565"/>
                </a:solidFill>
              </a:rPr>
              <a:t>텍스트 입력 및 크기 조절</a:t>
            </a:r>
            <a:endParaRPr lang="en-US" altLang="ko-KR" sz="5400" dirty="0">
              <a:solidFill>
                <a:srgbClr val="656565"/>
              </a:solidFill>
            </a:endParaRPr>
          </a:p>
        </p:txBody>
      </p:sp>
      <p:sp>
        <p:nvSpPr>
          <p:cNvPr id="12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7325979" y="3458817"/>
            <a:ext cx="5822835" cy="189859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sz="6600" b="1" dirty="0">
                <a:solidFill>
                  <a:schemeClr val="accent1">
                    <a:lumMod val="75000"/>
                  </a:schemeClr>
                </a:solidFill>
              </a:rPr>
              <a:t> 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사이즈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marR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폰트 조절 패널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20641" y="5773499"/>
            <a:ext cx="7058021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펜으로 그리기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지우기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20641" y="7303033"/>
            <a:ext cx="4424287" cy="125226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72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</a:rPr>
              <a:t>텍스트 입력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51005B-845C-45A8-9725-F948A8FF87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188363"/>
            <a:ext cx="17520641" cy="1157199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768958-5EB1-42E8-AEA6-146BEA95F8D4}"/>
              </a:ext>
            </a:extLst>
          </p:cNvPr>
          <p:cNvSpPr/>
          <p:nvPr/>
        </p:nvSpPr>
        <p:spPr>
          <a:xfrm>
            <a:off x="1" y="3191785"/>
            <a:ext cx="13228319" cy="831575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EE4DDE-1323-40A5-97E8-3BA103841DFC}"/>
              </a:ext>
            </a:extLst>
          </p:cNvPr>
          <p:cNvSpPr/>
          <p:nvPr/>
        </p:nvSpPr>
        <p:spPr>
          <a:xfrm>
            <a:off x="1" y="11450814"/>
            <a:ext cx="1036319" cy="863106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631794-370E-4371-8447-15C3FF093F4E}"/>
              </a:ext>
            </a:extLst>
          </p:cNvPr>
          <p:cNvSpPr/>
          <p:nvPr/>
        </p:nvSpPr>
        <p:spPr>
          <a:xfrm>
            <a:off x="1" y="6278880"/>
            <a:ext cx="1036319" cy="1024153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175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642085" y="3970612"/>
            <a:ext cx="8114401" cy="97526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사이즈</a:t>
            </a:r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5400" b="1" dirty="0">
                <a:solidFill>
                  <a:schemeClr val="accent1">
                    <a:lumMod val="75000"/>
                  </a:schemeClr>
                </a:solidFill>
              </a:rPr>
              <a:t>폰트 조절 패널</a:t>
            </a:r>
            <a:endParaRPr lang="en-US" altLang="ko-K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Shape 56"/>
          <p:cNvSpPr/>
          <p:nvPr/>
        </p:nvSpPr>
        <p:spPr>
          <a:xfrm>
            <a:off x="1837889" y="1088055"/>
            <a:ext cx="746998" cy="83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50000"/>
              </a:lnSpc>
              <a:defRPr sz="4500">
                <a:solidFill>
                  <a:srgbClr val="0087B1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2"/>
                </a:solidFill>
              </a:rPr>
              <a:t></a:t>
            </a:r>
          </a:p>
        </p:txBody>
      </p:sp>
      <p:sp>
        <p:nvSpPr>
          <p:cNvPr id="22" name="Shape 57"/>
          <p:cNvSpPr/>
          <p:nvPr/>
        </p:nvSpPr>
        <p:spPr>
          <a:xfrm>
            <a:off x="2737071" y="1043290"/>
            <a:ext cx="50778" cy="896277"/>
          </a:xfrm>
          <a:prstGeom prst="roundRect">
            <a:avLst>
              <a:gd name="adj" fmla="val 50000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58"/>
          <p:cNvSpPr/>
          <p:nvPr/>
        </p:nvSpPr>
        <p:spPr>
          <a:xfrm>
            <a:off x="2991416" y="1070157"/>
            <a:ext cx="611018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 defTabSz="647700">
              <a:lnSpc>
                <a:spcPct val="120000"/>
              </a:lnSpc>
              <a:spcBef>
                <a:spcPts val="1700"/>
              </a:spcBef>
              <a:defRPr sz="4000">
                <a:solidFill>
                  <a:srgbClr val="656565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</a:lstStyle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사이즈</a:t>
            </a:r>
            <a:r>
              <a:rPr lang="en-US" altLang="ko-KR" sz="540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ko-KR" altLang="en-US" sz="5400" dirty="0">
                <a:solidFill>
                  <a:schemeClr val="tx1">
                    <a:lumMod val="75000"/>
                  </a:schemeClr>
                </a:solidFill>
              </a:rPr>
              <a:t>폰트 조절</a:t>
            </a:r>
            <a:endParaRPr lang="en-US" altLang="ko-KR" sz="5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Shape 60"/>
          <p:cNvSpPr/>
          <p:nvPr/>
        </p:nvSpPr>
        <p:spPr>
          <a:xfrm flipV="1">
            <a:off x="1714049" y="2226773"/>
            <a:ext cx="20965096" cy="1"/>
          </a:xfrm>
          <a:prstGeom prst="line">
            <a:avLst/>
          </a:prstGeom>
          <a:ln w="25400">
            <a:solidFill>
              <a:srgbClr val="9A9A9A"/>
            </a:solidFill>
            <a:prstDash val="sysDot"/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8113012" y="5799654"/>
            <a:ext cx="2867771" cy="72904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altLang="ko-KR" sz="3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Top</a:t>
            </a:r>
            <a:r>
              <a:rPr lang="en-US" altLang="ko-KR" sz="3800" dirty="0" err="1">
                <a:solidFill>
                  <a:srgbClr val="000000"/>
                </a:solidFill>
              </a:rPr>
              <a:t>Panel</a:t>
            </a: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ko-KR" altLang="en-US" sz="3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31565" y="5838564"/>
            <a:ext cx="3573093" cy="75982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4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&lt;Information&gt;</a:t>
            </a: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0367" y="5799654"/>
            <a:ext cx="3313407" cy="759822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4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altLang="ko-KR" sz="40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Draw</a:t>
            </a:r>
            <a:r>
              <a:rPr lang="en-US" altLang="ko-KR" sz="4000" dirty="0" err="1">
                <a:solidFill>
                  <a:srgbClr val="000000"/>
                </a:solidFill>
              </a:rPr>
              <a:t>Panel</a:t>
            </a:r>
            <a:r>
              <a:rPr kumimoji="0" lang="en-US" altLang="ko-KR" sz="40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01955" y="6694580"/>
            <a:ext cx="4844274" cy="1790874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ko-KR" altLang="en-US" sz="3600" b="1" dirty="0">
                <a:solidFill>
                  <a:srgbClr val="000000"/>
                </a:solidFill>
              </a:rPr>
              <a:t>마우스 액션 </a:t>
            </a:r>
            <a:r>
              <a:rPr lang="ko-KR" altLang="en-US" sz="3600" b="1" dirty="0" err="1">
                <a:solidFill>
                  <a:srgbClr val="000000"/>
                </a:solidFill>
              </a:rPr>
              <a:t>리스너</a:t>
            </a:r>
            <a:r>
              <a:rPr kumimoji="0" lang="en-US" altLang="ko-KR" sz="3600" b="1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콤보박스에</a:t>
            </a: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입력된 내용 저장</a:t>
            </a:r>
            <a:endParaRPr kumimoji="0" lang="en-US" altLang="ko-KR" sz="2800" b="0" i="0" u="none" strike="noStrike" cap="none" spc="0" normalizeH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kumimoji="0" lang="en-US" altLang="ko-KR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Information class</a:t>
            </a: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로 정보전달</a:t>
            </a: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32309" y="9256427"/>
            <a:ext cx="3371114" cy="72904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&lt;Text</a:t>
            </a:r>
            <a:r>
              <a:rPr kumimoji="0" lang="en-US" altLang="ko-KR" sz="3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or Pen</a:t>
            </a:r>
            <a:r>
              <a:rPr kumimoji="0" lang="en-US" altLang="ko-KR" sz="3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ko-KR" altLang="en-US" sz="3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82501" y="9963413"/>
            <a:ext cx="7412482" cy="2683426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>
              <a:lnSpc>
                <a:spcPct val="150000"/>
              </a:lnSpc>
              <a:spcBef>
                <a:spcPts val="600"/>
              </a:spcBef>
            </a:pPr>
            <a:r>
              <a:rPr lang="en-US" altLang="ko-KR" sz="3600" b="1" dirty="0" err="1"/>
              <a:t>drawFigure</a:t>
            </a:r>
            <a:r>
              <a:rPr lang="en-US" altLang="ko-KR" sz="3600" b="1" dirty="0"/>
              <a:t>(Graphics2D g):</a:t>
            </a:r>
            <a:endParaRPr lang="en-US" altLang="ko-KR" sz="3600" b="1" dirty="0">
              <a:solidFill>
                <a:srgbClr val="000000"/>
              </a:solidFill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정보를 바탕으로 선 혹은 텍스트를 </a:t>
            </a:r>
            <a:endParaRPr kumimoji="0" lang="en-US" altLang="ko-KR" sz="2800" b="0" i="0" u="none" strike="noStrike" cap="none" spc="0" normalizeH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 rtl="0" latinLnBrk="1" hangingPunct="0">
              <a:spcBef>
                <a:spcPts val="600"/>
              </a:spcBef>
            </a:pPr>
            <a:r>
              <a:rPr lang="ko-KR" altLang="en-US" sz="2800" dirty="0">
                <a:solidFill>
                  <a:srgbClr val="000000"/>
                </a:solidFill>
              </a:rPr>
              <a:t>패널에 그림</a:t>
            </a:r>
            <a:endParaRPr kumimoji="0" lang="en-US" altLang="ko-KR" sz="2800" b="0" i="0" u="none" strike="noStrike" cap="none" spc="0" normalizeH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40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052621" y="7678722"/>
            <a:ext cx="5671178" cy="326820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3600" b="1" dirty="0">
                <a:solidFill>
                  <a:srgbClr val="000000"/>
                </a:solidFill>
              </a:rPr>
              <a:t>Class</a:t>
            </a:r>
            <a:r>
              <a:rPr lang="ko-KR" altLang="en-US" sz="3600" b="1" dirty="0">
                <a:solidFill>
                  <a:srgbClr val="000000"/>
                </a:solidFill>
              </a:rPr>
              <a:t>들이 공통으로 </a:t>
            </a:r>
            <a:endParaRPr lang="en-US" altLang="ko-KR" sz="36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ko-KR" altLang="en-US" sz="3600" b="1" dirty="0">
                <a:solidFill>
                  <a:srgbClr val="000000"/>
                </a:solidFill>
              </a:rPr>
              <a:t>필요한 정보 저장</a:t>
            </a:r>
            <a:endParaRPr lang="en-US" altLang="ko-KR" sz="3600" b="1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28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각자 코드에서 정보접근 가능</a:t>
            </a:r>
            <a:endParaRPr kumimoji="0" lang="en-US" altLang="ko-KR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11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2800" dirty="0" err="1">
                <a:solidFill>
                  <a:srgbClr val="000000"/>
                </a:solidFill>
              </a:rPr>
              <a:t>TopPanel</a:t>
            </a:r>
            <a:r>
              <a:rPr lang="ko-KR" altLang="en-US" sz="2800" dirty="0">
                <a:solidFill>
                  <a:srgbClr val="000000"/>
                </a:solidFill>
              </a:rPr>
              <a:t>에서 전달받은 내용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Text</a:t>
            </a:r>
            <a:r>
              <a:rPr kumimoji="0" lang="en-US" altLang="ko-KR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or Pen class</a:t>
            </a:r>
            <a:r>
              <a:rPr kumimoji="0" lang="ko-KR" altLang="en-US" sz="2800" b="0" i="0" u="none" strike="noStrike" cap="none" spc="0" normalizeH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로 전달</a:t>
            </a:r>
            <a:endParaRPr kumimoji="0" lang="ko-KR" altLang="en-US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오른쪽 화살표 46"/>
          <p:cNvSpPr/>
          <p:nvPr/>
        </p:nvSpPr>
        <p:spPr>
          <a:xfrm rot="1081429">
            <a:off x="13662551" y="3346170"/>
            <a:ext cx="1731535" cy="1248882"/>
          </a:xfrm>
          <a:prstGeom prst="rightArrow">
            <a:avLst/>
          </a:prstGeom>
          <a:blipFill rotWithShape="1">
            <a:blip r:embed="rId3" cstate="print"/>
            <a:srcRect/>
            <a:tile tx="0" ty="0" sx="100000" sy="100000" flip="none" algn="tl"/>
          </a:blipFill>
          <a:ln w="12700" cap="flat">
            <a:noFill/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5914456" y="7568119"/>
            <a:ext cx="700380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5875532" y="11439728"/>
            <a:ext cx="700379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256834" y="11439728"/>
            <a:ext cx="739290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8132309" y="9985472"/>
            <a:ext cx="7626489" cy="2564968"/>
          </a:xfrm>
          <a:prstGeom prst="roundRect">
            <a:avLst/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113012" y="6559476"/>
            <a:ext cx="7626489" cy="2564968"/>
          </a:xfrm>
          <a:prstGeom prst="roundRect">
            <a:avLst/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6731565" y="6598386"/>
            <a:ext cx="6186784" cy="5969745"/>
          </a:xfrm>
          <a:prstGeom prst="roundRect">
            <a:avLst>
              <a:gd name="adj" fmla="val 6239"/>
            </a:avLst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775" y="6559476"/>
            <a:ext cx="6186784" cy="5969745"/>
          </a:xfrm>
          <a:prstGeom prst="roundRect">
            <a:avLst>
              <a:gd name="adj" fmla="val 6564"/>
            </a:avLst>
          </a:prstGeom>
          <a:noFill/>
          <a:ln w="12700" cap="flat">
            <a:solidFill>
              <a:schemeClr val="accent1">
                <a:lumMod val="75000"/>
              </a:schemeClr>
            </a:solidFill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25689" y="7638992"/>
            <a:ext cx="5778223" cy="380681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4000" b="1" dirty="0">
                <a:solidFill>
                  <a:srgbClr val="000000"/>
                </a:solidFill>
              </a:rPr>
              <a:t>mode</a:t>
            </a:r>
            <a:r>
              <a:rPr lang="ko-KR" altLang="en-US" sz="4000" b="1" dirty="0">
                <a:solidFill>
                  <a:srgbClr val="000000"/>
                </a:solidFill>
              </a:rPr>
              <a:t>에 맞게 </a:t>
            </a:r>
            <a:endParaRPr lang="en-US" altLang="ko-KR" sz="4000" b="1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4000" b="1" dirty="0" err="1"/>
              <a:t>drawFigure</a:t>
            </a:r>
            <a:r>
              <a:rPr lang="en-US" altLang="ko-KR" sz="4000" b="1" dirty="0"/>
              <a:t>(g) </a:t>
            </a:r>
            <a:r>
              <a:rPr lang="ko-KR" altLang="en-US" sz="4000" b="1" dirty="0">
                <a:solidFill>
                  <a:srgbClr val="000000"/>
                </a:solidFill>
              </a:rPr>
              <a:t>실행</a:t>
            </a:r>
            <a:endParaRPr lang="en-US" altLang="ko-KR" sz="4000" b="1" dirty="0">
              <a:solidFill>
                <a:srgbClr val="000000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32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Information </a:t>
            </a:r>
            <a:r>
              <a:rPr kumimoji="0" lang="ko-KR" altLang="en-US" sz="2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클레스에서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mode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에 대한 정보를 가져옴</a:t>
            </a:r>
            <a:endParaRPr kumimoji="0" lang="en-US" altLang="ko-KR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altLang="ko-KR" sz="140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마우스 액션 </a:t>
            </a:r>
            <a:r>
              <a:rPr kumimoji="0" lang="ko-KR" altLang="en-US" sz="2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리스너로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마우스가 </a:t>
            </a:r>
            <a:r>
              <a:rPr kumimoji="0" lang="ko-KR" altLang="en-US" sz="2800" b="0" i="0" u="none" strike="noStrike" cap="none" spc="0" normalizeH="0" baseline="0" dirty="0" err="1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눌렸을때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  해당 </a:t>
            </a:r>
            <a:r>
              <a:rPr kumimoji="0" lang="en-US" altLang="ko-KR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mode</a:t>
            </a:r>
            <a:r>
              <a:rPr kumimoji="0" lang="ko-KR" altLang="en-US" sz="2800" b="0" i="0" u="none" strike="noStrike" cap="none" spc="0" normalizeH="0" baseline="0" dirty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rPr>
              <a:t>의 </a:t>
            </a:r>
            <a:r>
              <a:rPr lang="ko-KR" altLang="en-US" sz="2800" dirty="0">
                <a:solidFill>
                  <a:srgbClr val="000000"/>
                </a:solidFill>
              </a:rPr>
              <a:t>메소드 실행</a:t>
            </a:r>
            <a:endParaRPr kumimoji="0" lang="ko-KR" altLang="en-US" sz="2800" b="0" i="0" u="none" strike="noStrike" cap="none" spc="0" normalizeH="0" baseline="0" dirty="0"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87216D-932E-4660-8095-478F3A1B1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573" y="2860330"/>
            <a:ext cx="14662417" cy="5314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4049" y="2786096"/>
            <a:ext cx="14453321" cy="583660"/>
          </a:xfrm>
          <a:prstGeom prst="rect">
            <a:avLst/>
          </a:prstGeom>
          <a:noFill/>
          <a:ln w="76200" cap="flat">
            <a:solidFill>
              <a:srgbClr val="7030A0"/>
            </a:solidFill>
            <a:miter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ko-KR" altLang="en-US" sz="3200" b="0" i="0" u="none" strike="noStrike" cap="none" spc="0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3127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Busines">
      <a:dk1>
        <a:srgbClr val="A1A1A1"/>
      </a:dk1>
      <a:lt1>
        <a:sysClr val="window" lastClr="FFFFFF"/>
      </a:lt1>
      <a:dk2>
        <a:srgbClr val="1C9899"/>
      </a:dk2>
      <a:lt2>
        <a:srgbClr val="FFFFFF"/>
      </a:lt2>
      <a:accent1>
        <a:srgbClr val="3378A6"/>
      </a:accent1>
      <a:accent2>
        <a:srgbClr val="309CA8"/>
      </a:accent2>
      <a:accent3>
        <a:srgbClr val="517299"/>
      </a:accent3>
      <a:accent4>
        <a:srgbClr val="6BA7C6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200" b="0" i="0" u="none" strike="noStrike" cap="none" spc="0" normalizeH="0" baseline="0">
            <a:solidFill>
              <a:srgbClr val="FFFFFF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5000" b="0" i="0" u="none" strike="noStrike" cap="none" spc="0" normalizeH="0" baseline="0">
            <a:solidFill>
              <a:srgbClr val="000000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3200" b="0" i="0" u="none" strike="noStrike" cap="none" spc="0" normalizeH="0" baseline="0">
            <a:solidFill>
              <a:srgbClr val="FFFFFF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5000" b="0" i="0" u="none" strike="noStrike" cap="none" spc="0" normalizeH="0" baseline="0">
            <a:solidFill>
              <a:srgbClr val="000000"/>
            </a:solidFill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None/>
          <a:defRPr kumimoji="0" sz="1800" b="0" i="0" u="none" strike="noStrike" cap="none" spc="0" normalizeH="0" baseline="0">
            <a:solidFill>
              <a:srgbClr val="000000"/>
            </a:solidFill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863</Words>
  <Application>Microsoft Office PowerPoint</Application>
  <PresentationFormat>사용자 지정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Adobe 명조 Std M</vt:lpstr>
      <vt:lpstr>Avenir Book</vt:lpstr>
      <vt:lpstr>FontAwesome</vt:lpstr>
      <vt:lpstr>Gill Sans</vt:lpstr>
      <vt:lpstr>Helvetica Light</vt:lpstr>
      <vt:lpstr>Lato</vt:lpstr>
      <vt:lpstr>Lato Black</vt:lpstr>
      <vt:lpstr>Lato Light</vt:lpstr>
      <vt:lpstr>Nanum Gothic</vt:lpstr>
      <vt:lpstr>Arial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심수현</dc:creator>
  <cp:lastModifiedBy>수현 심</cp:lastModifiedBy>
  <cp:revision>15</cp:revision>
  <dcterms:created xsi:type="dcterms:W3CDTF">2019-06-02T02:58:16Z</dcterms:created>
  <dcterms:modified xsi:type="dcterms:W3CDTF">2019-06-03T04:38:01Z</dcterms:modified>
</cp:coreProperties>
</file>