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58" r:id="rId5"/>
    <p:sldId id="260" r:id="rId6"/>
    <p:sldId id="261" r:id="rId7"/>
    <p:sldId id="259" r:id="rId8"/>
    <p:sldId id="263" r:id="rId9"/>
    <p:sldId id="264" r:id="rId10"/>
    <p:sldId id="265" r:id="rId11"/>
    <p:sldId id="266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 은비" initials="성은" lastIdx="1" clrIdx="0">
    <p:extLst>
      <p:ext uri="{19B8F6BF-5375-455C-9EA6-DF929625EA0E}">
        <p15:presenceInfo xmlns:p15="http://schemas.microsoft.com/office/powerpoint/2012/main" userId="0a63b009b6cb39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AC9"/>
    <a:srgbClr val="8CA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2677" autoAdjust="0"/>
  </p:normalViewPr>
  <p:slideViewPr>
    <p:cSldViewPr snapToGrid="0" showGuides="1">
      <p:cViewPr varScale="1">
        <p:scale>
          <a:sx n="70" d="100"/>
          <a:sy n="70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7EC1-EE15-4D00-9BCC-89A29296A7F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41F10-DD30-4D2E-86EC-4ABBEB59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0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비전</a:t>
            </a:r>
            <a:r>
              <a:rPr lang="en-US" altLang="ko-KR" dirty="0"/>
              <a:t>: </a:t>
            </a:r>
            <a:r>
              <a:rPr lang="ko-KR" altLang="en-US" dirty="0"/>
              <a:t>사용자들에게 편리함과 정서적 유대감을 선사한다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41F10-DD30-4D2E-86EC-4ABBEB598D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커플만을</a:t>
            </a:r>
            <a:r>
              <a:rPr lang="ko-KR" altLang="en-US" dirty="0"/>
              <a:t> 겨냥한 서비스는</a:t>
            </a:r>
            <a:r>
              <a:rPr lang="en-US" altLang="ko-KR" baseline="0" dirty="0"/>
              <a:t> </a:t>
            </a:r>
            <a:r>
              <a:rPr lang="ko-KR" altLang="en-US" dirty="0"/>
              <a:t>아니지만</a:t>
            </a:r>
            <a:r>
              <a:rPr lang="en-US" altLang="ko-KR" dirty="0"/>
              <a:t> </a:t>
            </a:r>
            <a:r>
              <a:rPr lang="ko-KR" altLang="en-US" dirty="0"/>
              <a:t>가능한 날짜를 보내고</a:t>
            </a:r>
            <a:r>
              <a:rPr lang="en-US" altLang="ko-KR" baseline="0" dirty="0"/>
              <a:t> </a:t>
            </a:r>
            <a:r>
              <a:rPr lang="ko-KR" altLang="en-US" dirty="0"/>
              <a:t>상대방도 응답하면 일정이</a:t>
            </a:r>
            <a:r>
              <a:rPr lang="en-US" altLang="ko-KR" baseline="0" dirty="0"/>
              <a:t> </a:t>
            </a:r>
            <a:r>
              <a:rPr lang="ko-KR" altLang="en-US" dirty="0"/>
              <a:t>성사된다는 점에서 비슷함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카카오에서 주목하는 만큼</a:t>
            </a:r>
            <a:r>
              <a:rPr lang="en-US" altLang="ko-KR" baseline="0" dirty="0"/>
              <a:t> </a:t>
            </a:r>
            <a:r>
              <a:rPr lang="ko-KR" altLang="en-US" dirty="0"/>
              <a:t>기대효과가 클 것으로 예상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이날어때는</a:t>
            </a:r>
            <a:r>
              <a:rPr lang="ko-KR" altLang="en-US" dirty="0"/>
              <a:t> 모두가 같이</a:t>
            </a:r>
            <a:r>
              <a:rPr lang="en-US" altLang="ko-KR" baseline="0" dirty="0"/>
              <a:t> </a:t>
            </a:r>
            <a:r>
              <a:rPr lang="ko-KR" altLang="en-US" dirty="0"/>
              <a:t>사용할 수 있다는 것이 아닌</a:t>
            </a:r>
            <a:r>
              <a:rPr lang="en-US" altLang="ko-KR" baseline="0" dirty="0"/>
              <a:t> </a:t>
            </a:r>
            <a:r>
              <a:rPr lang="ko-KR" altLang="en-US" dirty="0"/>
              <a:t>단 둘만이 사용하는 공간이라는</a:t>
            </a:r>
            <a:r>
              <a:rPr lang="en-US" altLang="ko-KR" baseline="0" dirty="0"/>
              <a:t> </a:t>
            </a:r>
            <a:r>
              <a:rPr lang="ko-KR" altLang="en-US" dirty="0"/>
              <a:t>점을 내세울 것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41F10-DD30-4D2E-86EC-4ABBEB598D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5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EDD59-44B4-4A29-A65A-1BEDB84D7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2860F1-FFDF-473A-9278-744120C69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29F39-C4C3-4D2E-8CD1-91DB5345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A4-10C1-445E-A9AD-637C7B05832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AA18C-30C6-4373-AFC1-93164D81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4DEB6-2922-4546-A660-6099497A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B73A-365B-421A-A63A-78980F2E8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25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2E63C-9967-4BF1-B48C-0576AD6B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FF22A4-0250-4828-BEBC-156BC8676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484F-52B6-4C85-85C1-B3C4A5DF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A4-10C1-445E-A9AD-637C7B05832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4839E-2F4B-43FB-97FC-A976AA28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AFAA1-094F-41EE-A86A-81DA6184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B73A-365B-421A-A63A-78980F2E8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1AFDC3-B9CF-432B-AEFC-7329C565A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55251-700C-40E6-B508-79B69DD41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DCB4E-AAD3-42B6-A84A-2D5CBACB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A4-10C1-445E-A9AD-637C7B05832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B81A7-9DC9-437F-8CDD-35338783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F976C-81E6-4166-93C0-41170B04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B73A-365B-421A-A63A-78980F2E8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9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E38E7-BE68-4474-AC84-7D4D20A5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70EC0-C385-4B36-BE92-A1D04E1D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76E26-1978-40A0-80C9-4482EDCA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A4-10C1-445E-A9AD-637C7B05832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D3FEE-7BA1-4FB3-8631-1DF8599E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22387-218C-4E5E-BA1C-28FE040D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B73A-365B-421A-A63A-78980F2E8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10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A0DD7-87B7-4305-A9FE-7B11C54B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D48D5-68B0-4B40-A8F9-A80F61AE4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C87F5-B053-4DB7-829D-8A76A4C6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A4-10C1-445E-A9AD-637C7B05832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E3929-3D4E-4231-B28B-13499827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3BCE5-957A-4185-ACFD-E1C824C0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B73A-365B-421A-A63A-78980F2E8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8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0412B-995E-45B9-BF74-844862F4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3AE97-720A-4B7A-80F6-FD42D4DED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88A3C-AFA7-4D8D-8063-CC5A08E18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70CF2-04C3-4000-80DD-B2013D9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A4-10C1-445E-A9AD-637C7B05832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1C37DB-F917-495C-B2E1-DFC4B038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3B47D-48C8-4554-916D-7C7B73B7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B73A-365B-421A-A63A-78980F2E8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3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461-6A3E-4C89-846F-B052D838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FF5795-E279-48E9-808E-D2229440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779A0F-EA39-469B-B524-8EBC4A99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0E6A36-CC5E-498B-AFE2-699473D8E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3E46B-7DD3-4AC2-8EC5-DF8D9622C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23F782-4C0C-489A-83F8-B938A869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A4-10C1-445E-A9AD-637C7B05832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56D246-AF2D-4A0E-9A79-108E86A4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AF644-75DD-4E8C-80F8-8FD8A40A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B73A-365B-421A-A63A-78980F2E8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7870A-9E6C-4BBB-899B-043986FC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6B9B7-05AB-40B3-9331-47BE7F39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A4-10C1-445E-A9AD-637C7B05832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A7B5C2-566D-44DD-8A78-67395D13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1046C4-C572-45A0-A23E-7F2BD24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B73A-365B-421A-A63A-78980F2E8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2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2F5053-B397-48AC-8AE0-82226096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A4-10C1-445E-A9AD-637C7B05832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5BE4ED-954E-4ED8-A88C-2FAA11C5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C7F7FF-40EE-415C-8CB8-378F181C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B73A-365B-421A-A63A-78980F2E8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4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53576-ADA7-46A1-840B-6ECB0CAD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9E3AA-208E-4C45-95D4-ED8D40F2E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734E85-E906-4B3F-A0BA-29139710D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9FA01-D9C6-49B0-BD02-7503C6A1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A4-10C1-445E-A9AD-637C7B05832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5659CA-A16E-4C85-9D15-AD79AD18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F558C-1225-4285-9055-66CC30D4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B73A-365B-421A-A63A-78980F2E8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7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F6F9D-3391-494B-BBF7-A4903E78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0613AE-474E-4FED-AEC7-662C40E89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E4714-FF4D-4382-BF19-2E5EA2BE3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8F859-BCE0-4302-80B7-66D602D5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B6A4-10C1-445E-A9AD-637C7B05832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F1A09-07DA-4DEC-99BA-BEE5C93E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E5472-49AE-46B4-95F7-04E116FB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B73A-365B-421A-A63A-78980F2E8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2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567DC-6D66-4381-9D91-AC085C13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89DA0-E3E7-4648-8201-11DC9040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98C92-F36B-420B-8004-69D92E63C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B6A4-10C1-445E-A9AD-637C7B05832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B2EC7-56F3-4A86-B1EF-07035F379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6BCE9-3A85-4FB6-A64A-BF367587E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73A-365B-421A-A63A-78980F2E8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7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C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1237EE-484F-41BD-9AB1-8796C8BFA04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DX영화자막 M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A6090-7BE9-466E-B6D5-A35A91FF4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925" y="600075"/>
            <a:ext cx="5934075" cy="191432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이날어때</a:t>
            </a:r>
            <a:r>
              <a:rPr lang="ko-KR" altLang="en-US" b="1" dirty="0"/>
              <a:t> </a:t>
            </a:r>
            <a:r>
              <a:rPr lang="en-US" altLang="ko-KR" b="1" dirty="0"/>
              <a:t>IR</a:t>
            </a:r>
            <a:br>
              <a:rPr lang="en-US" altLang="ko-KR" b="1" dirty="0"/>
            </a:br>
            <a:r>
              <a:rPr lang="ko-KR" altLang="en-US" dirty="0"/>
              <a:t> </a:t>
            </a:r>
          </a:p>
        </p:txBody>
      </p:sp>
      <p:pic>
        <p:nvPicPr>
          <p:cNvPr id="9" name="그림 8" descr="시계, 플레이트, 방, 그리기이(가) 표시된 사진&#10;&#10;자동 생성된 설명">
            <a:extLst>
              <a:ext uri="{FF2B5EF4-FFF2-40B4-BE49-F238E27FC236}">
                <a16:creationId xmlns:a16="http://schemas.microsoft.com/office/drawing/2014/main" id="{820E90C5-07B2-42F9-A8D3-80AA54C27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9" y="1791982"/>
            <a:ext cx="2913266" cy="4465943"/>
          </a:xfrm>
          <a:prstGeom prst="rect">
            <a:avLst/>
          </a:prstGeom>
        </p:spPr>
      </p:pic>
      <p:sp>
        <p:nvSpPr>
          <p:cNvPr id="11" name="부제목 10">
            <a:extLst>
              <a:ext uri="{FF2B5EF4-FFF2-40B4-BE49-F238E27FC236}">
                <a16:creationId xmlns:a16="http://schemas.microsoft.com/office/drawing/2014/main" id="{5C79901D-1FAC-47E1-90A6-5ACADEE55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4411" y="4694137"/>
            <a:ext cx="3248026" cy="1563788"/>
          </a:xfrm>
        </p:spPr>
        <p:txBody>
          <a:bodyPr/>
          <a:lstStyle/>
          <a:p>
            <a:pPr algn="l"/>
            <a:r>
              <a:rPr lang="en-US" altLang="ko-KR" dirty="0"/>
              <a:t>2016125088 </a:t>
            </a:r>
            <a:r>
              <a:rPr lang="ko-KR" altLang="en-US" dirty="0"/>
              <a:t>심수현</a:t>
            </a:r>
            <a:endParaRPr lang="en-US" altLang="ko-KR" dirty="0"/>
          </a:p>
          <a:p>
            <a:pPr algn="l"/>
            <a:r>
              <a:rPr lang="en-US" altLang="ko-KR" dirty="0"/>
              <a:t>2017126053 </a:t>
            </a:r>
            <a:r>
              <a:rPr lang="ko-KR" altLang="en-US" dirty="0" err="1"/>
              <a:t>성은비</a:t>
            </a:r>
            <a:r>
              <a:rPr lang="ko-KR" altLang="en-US" dirty="0"/>
              <a:t> </a:t>
            </a:r>
            <a:endParaRPr lang="en-US" altLang="ko-KR" dirty="0"/>
          </a:p>
          <a:p>
            <a:pPr algn="l"/>
            <a:r>
              <a:rPr lang="en-US" altLang="ko-KR" dirty="0"/>
              <a:t>2016125059 </a:t>
            </a:r>
            <a:r>
              <a:rPr lang="ko-KR" altLang="en-US" dirty="0"/>
              <a:t>이주형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83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967D2A-80A0-47E9-882B-196F8E09A3C3}"/>
              </a:ext>
            </a:extLst>
          </p:cNvPr>
          <p:cNvSpPr/>
          <p:nvPr/>
        </p:nvSpPr>
        <p:spPr>
          <a:xfrm>
            <a:off x="0" y="331258"/>
            <a:ext cx="12192000" cy="1325563"/>
          </a:xfrm>
          <a:prstGeom prst="rect">
            <a:avLst/>
          </a:prstGeom>
          <a:solidFill>
            <a:srgbClr val="F7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DX영화자막 M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9D0A5C-B20C-4C45-9A83-20BD0A5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자사 전략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61F339-4C9B-4B15-BBF1-A31C42DF6341}"/>
              </a:ext>
            </a:extLst>
          </p:cNvPr>
          <p:cNvSpPr/>
          <p:nvPr/>
        </p:nvSpPr>
        <p:spPr>
          <a:xfrm>
            <a:off x="620889" y="1397675"/>
            <a:ext cx="53057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- 시장 진입 전략, 마케팅 전략, 비지니스 모델 등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가격 정책 및 주요 수입원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 데모 버전, 프리미엄 버전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 벌어들인 수익으로 </a:t>
            </a:r>
            <a:r>
              <a:rPr lang="ko-KR" altLang="en-US" dirty="0" err="1"/>
              <a:t>R&amp;D를</a:t>
            </a:r>
            <a:r>
              <a:rPr lang="ko-KR" altLang="en-US" dirty="0"/>
              <a:t> 진행, 사업영역을 넓힐 계획이다.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마케팅 및 홍보 전략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최소 2~5페이지</a:t>
            </a:r>
          </a:p>
        </p:txBody>
      </p:sp>
    </p:spTree>
    <p:extLst>
      <p:ext uri="{BB962C8B-B14F-4D97-AF65-F5344CB8AC3E}">
        <p14:creationId xmlns:p14="http://schemas.microsoft.com/office/powerpoint/2010/main" val="116213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66FC2A-2514-4FBB-831E-2B9525F2B4EC}"/>
              </a:ext>
            </a:extLst>
          </p:cNvPr>
          <p:cNvSpPr/>
          <p:nvPr/>
        </p:nvSpPr>
        <p:spPr>
          <a:xfrm>
            <a:off x="0" y="331258"/>
            <a:ext cx="12192000" cy="1325563"/>
          </a:xfrm>
          <a:prstGeom prst="rect">
            <a:avLst/>
          </a:prstGeom>
          <a:solidFill>
            <a:srgbClr val="F7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DX영화자막 M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9D0A5C-B20C-4C45-9A83-20BD0A5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자사 전략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C9802E-433E-4ED9-B13E-3D8FC3C68F4D}"/>
              </a:ext>
            </a:extLst>
          </p:cNvPr>
          <p:cNvSpPr/>
          <p:nvPr/>
        </p:nvSpPr>
        <p:spPr>
          <a:xfrm>
            <a:off x="620889" y="1397675"/>
            <a:ext cx="53057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- 시장 진입 전략, 마케팅 전략, 비지니스 모델 등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가격 정책 및 주요 수입원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 데모 버전, 프리미엄 버전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 벌어들인 수익으로 </a:t>
            </a:r>
            <a:r>
              <a:rPr lang="ko-KR" altLang="en-US" dirty="0" err="1"/>
              <a:t>R&amp;D를</a:t>
            </a:r>
            <a:r>
              <a:rPr lang="ko-KR" altLang="en-US" dirty="0"/>
              <a:t> 진행, 사업영역을 넓힐 계획이다.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마케팅 및 홍보 전략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최소 2~5페이지</a:t>
            </a:r>
          </a:p>
        </p:txBody>
      </p:sp>
    </p:spTree>
    <p:extLst>
      <p:ext uri="{BB962C8B-B14F-4D97-AF65-F5344CB8AC3E}">
        <p14:creationId xmlns:p14="http://schemas.microsoft.com/office/powerpoint/2010/main" val="100079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66FC2A-2514-4FBB-831E-2B9525F2B4EC}"/>
              </a:ext>
            </a:extLst>
          </p:cNvPr>
          <p:cNvSpPr/>
          <p:nvPr/>
        </p:nvSpPr>
        <p:spPr>
          <a:xfrm>
            <a:off x="0" y="331258"/>
            <a:ext cx="12192000" cy="1325563"/>
          </a:xfrm>
          <a:prstGeom prst="rect">
            <a:avLst/>
          </a:prstGeom>
          <a:solidFill>
            <a:srgbClr val="F7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9D0A5C-B20C-4C45-9A83-20BD0A5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앞으로의 개발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C9802E-433E-4ED9-B13E-3D8FC3C68F4D}"/>
              </a:ext>
            </a:extLst>
          </p:cNvPr>
          <p:cNvSpPr/>
          <p:nvPr/>
        </p:nvSpPr>
        <p:spPr>
          <a:xfrm>
            <a:off x="620889" y="1397675"/>
            <a:ext cx="53057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DX영화자막 M"/>
                <a:cs typeface="+mn-cs"/>
              </a:rPr>
              <a:t>- 시장 진입 전략, 마케팅 전략, 비지니스 모델 등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DX영화자막 M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DX영화자막 M"/>
                <a:cs typeface="+mn-cs"/>
              </a:rPr>
              <a:t>가격 정책 및 주요 수입원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DX영화자막 M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DX영화자막 M"/>
                <a:cs typeface="+mn-cs"/>
              </a:rPr>
              <a:t> 데모 버전, 프리미엄 버전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DX영화자막 M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DX영화자막 M"/>
                <a:cs typeface="+mn-cs"/>
              </a:rPr>
              <a:t> 벌어들인 수익으로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DX영화자막 M"/>
                <a:cs typeface="+mn-cs"/>
              </a:rPr>
              <a:t>R&amp;D를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DX영화자막 M"/>
                <a:cs typeface="+mn-cs"/>
              </a:rPr>
              <a:t> 진행, 사업영역을 넓힐 계획이다.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DX영화자막 M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DX영화자막 M"/>
                <a:cs typeface="+mn-cs"/>
              </a:rPr>
              <a:t> 마케팅 및 홍보 전략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DX영화자막 M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DX영화자막 M"/>
                <a:cs typeface="+mn-cs"/>
              </a:rPr>
              <a:t> 최소 2~5페이지</a:t>
            </a:r>
          </a:p>
        </p:txBody>
      </p:sp>
    </p:spTree>
    <p:extLst>
      <p:ext uri="{BB962C8B-B14F-4D97-AF65-F5344CB8AC3E}">
        <p14:creationId xmlns:p14="http://schemas.microsoft.com/office/powerpoint/2010/main" val="366014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D4DD5C-698F-41E1-A344-D8F02C57BE1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7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DX영화자막 M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A6090-7BE9-466E-B6D5-A35A91FF4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170" y="385586"/>
            <a:ext cx="4771320" cy="1660322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목차</a:t>
            </a:r>
            <a:br>
              <a:rPr lang="en-US" altLang="ko-KR" dirty="0"/>
            </a:br>
            <a:r>
              <a:rPr lang="ko-KR" altLang="en-US" dirty="0"/>
              <a:t> 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C79901D-1FAC-47E1-90A6-5ACADEE55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038" y="2412019"/>
            <a:ext cx="3435584" cy="279946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ko-KR" altLang="en-US" dirty="0"/>
              <a:t>사업 개요</a:t>
            </a:r>
            <a:endParaRPr lang="en-US" altLang="ko-KR" dirty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dirty="0"/>
              <a:t>현재 상황과 문제인식</a:t>
            </a:r>
            <a:endParaRPr lang="en-US" altLang="ko-KR" dirty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dirty="0"/>
              <a:t>본사 제품 및 서비스</a:t>
            </a:r>
            <a:endParaRPr lang="en-US" altLang="ko-KR" dirty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dirty="0"/>
              <a:t>시장과 시장 변화</a:t>
            </a:r>
            <a:endParaRPr lang="en-US" altLang="ko-KR" dirty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dirty="0"/>
              <a:t>경쟁사 분석</a:t>
            </a:r>
            <a:endParaRPr lang="en-US" altLang="ko-KR" dirty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dirty="0"/>
              <a:t>자사 전략</a:t>
            </a:r>
            <a:endParaRPr lang="en-US" altLang="ko-KR" dirty="0"/>
          </a:p>
        </p:txBody>
      </p:sp>
      <p:pic>
        <p:nvPicPr>
          <p:cNvPr id="5" name="그림 4" descr="시계, 플레이트, 방, 그리기이(가) 표시된 사진&#10;&#10;자동 생성된 설명">
            <a:extLst>
              <a:ext uri="{FF2B5EF4-FFF2-40B4-BE49-F238E27FC236}">
                <a16:creationId xmlns:a16="http://schemas.microsoft.com/office/drawing/2014/main" id="{820E90C5-07B2-42F9-A8D3-80AA54C27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44" y="1455079"/>
            <a:ext cx="2913266" cy="446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6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6563020" y="2261608"/>
            <a:ext cx="3761294" cy="3544479"/>
          </a:xfrm>
          <a:prstGeom prst="ellipse">
            <a:avLst/>
          </a:prstGeom>
          <a:solidFill>
            <a:srgbClr val="F7CAC9"/>
          </a:solidFill>
          <a:ln>
            <a:solidFill>
              <a:srgbClr val="F7C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타원 4"/>
          <p:cNvSpPr/>
          <p:nvPr/>
        </p:nvSpPr>
        <p:spPr>
          <a:xfrm>
            <a:off x="1550710" y="2261608"/>
            <a:ext cx="3761294" cy="3544479"/>
          </a:xfrm>
          <a:prstGeom prst="ellipse">
            <a:avLst/>
          </a:prstGeom>
          <a:solidFill>
            <a:srgbClr val="F7CAC9"/>
          </a:solidFill>
          <a:ln>
            <a:solidFill>
              <a:srgbClr val="F7C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3CCD5C-7873-4FC2-ABE6-74AB8816B958}"/>
              </a:ext>
            </a:extLst>
          </p:cNvPr>
          <p:cNvSpPr/>
          <p:nvPr/>
        </p:nvSpPr>
        <p:spPr>
          <a:xfrm>
            <a:off x="0" y="331258"/>
            <a:ext cx="12192000" cy="1325563"/>
          </a:xfrm>
          <a:prstGeom prst="rect">
            <a:avLst/>
          </a:prstGeom>
          <a:solidFill>
            <a:srgbClr val="F7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DX영화자막 M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9D0A5C-B20C-4C45-9A83-20BD0A5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사업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6F0D2-A58F-4A37-8162-962A43ACBDEB}"/>
              </a:ext>
            </a:extLst>
          </p:cNvPr>
          <p:cNvSpPr txBox="1"/>
          <p:nvPr/>
        </p:nvSpPr>
        <p:spPr>
          <a:xfrm>
            <a:off x="1366690" y="3418294"/>
            <a:ext cx="41293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i="1" dirty="0"/>
              <a:t>어플리케이션만의</a:t>
            </a:r>
            <a:r>
              <a:rPr lang="ko-KR" altLang="en-US" sz="2500" b="1" dirty="0"/>
              <a:t> </a:t>
            </a:r>
            <a:r>
              <a:rPr lang="ko-KR" altLang="en-US" sz="3000" b="1" dirty="0"/>
              <a:t>편함</a:t>
            </a:r>
            <a:endParaRPr lang="en-US" altLang="ko-KR" sz="3000" b="1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2200" dirty="0"/>
              <a:t>시각적으로 한 눈에</a:t>
            </a:r>
            <a:endParaRPr lang="en-US" altLang="ko-KR" sz="22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2200" dirty="0"/>
              <a:t>편한 일정 잡기</a:t>
            </a:r>
            <a:endParaRPr lang="en-US" altLang="ko-KR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6F0D2-A58F-4A37-8162-962A43ACBDEB}"/>
              </a:ext>
            </a:extLst>
          </p:cNvPr>
          <p:cNvSpPr txBox="1"/>
          <p:nvPr/>
        </p:nvSpPr>
        <p:spPr>
          <a:xfrm>
            <a:off x="6934985" y="3418294"/>
            <a:ext cx="30173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i="1" dirty="0"/>
              <a:t>커플만의</a:t>
            </a:r>
            <a:r>
              <a:rPr lang="ko-KR" altLang="en-US" sz="2500" b="1" dirty="0"/>
              <a:t> </a:t>
            </a:r>
            <a:r>
              <a:rPr lang="ko-KR" altLang="en-US" sz="3000" b="1" dirty="0"/>
              <a:t>유대감</a:t>
            </a:r>
            <a:endParaRPr lang="en-US" altLang="ko-KR" sz="3000" b="1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2200" dirty="0"/>
              <a:t>오직 둘만 쓸 수 있는</a:t>
            </a:r>
            <a:endParaRPr lang="en-US" altLang="ko-KR" sz="22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2200" dirty="0"/>
              <a:t>둘만을 위한 공간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9900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314D901-2628-4754-B2EB-B61FFA846578}"/>
              </a:ext>
            </a:extLst>
          </p:cNvPr>
          <p:cNvSpPr/>
          <p:nvPr/>
        </p:nvSpPr>
        <p:spPr>
          <a:xfrm>
            <a:off x="0" y="331258"/>
            <a:ext cx="12192000" cy="1325563"/>
          </a:xfrm>
          <a:prstGeom prst="rect">
            <a:avLst/>
          </a:prstGeom>
          <a:solidFill>
            <a:srgbClr val="F7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DX영화자막 M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9D0A5C-B20C-4C45-9A83-20BD0A5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현재 상황과 문제 인식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47B75-F10E-4091-9442-C8C5001A3999}"/>
              </a:ext>
            </a:extLst>
          </p:cNvPr>
          <p:cNvSpPr txBox="1"/>
          <p:nvPr/>
        </p:nvSpPr>
        <p:spPr>
          <a:xfrm>
            <a:off x="623888" y="1562100"/>
            <a:ext cx="583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현재 상황</a:t>
            </a:r>
            <a:r>
              <a:rPr lang="en-US" altLang="ko-KR" dirty="0"/>
              <a:t>, </a:t>
            </a:r>
            <a:r>
              <a:rPr lang="ko-KR" altLang="en-US" dirty="0"/>
              <a:t>현재 나온 아이템의 문제점</a:t>
            </a:r>
            <a:r>
              <a:rPr lang="en-US" altLang="ko-KR" dirty="0"/>
              <a:t>. </a:t>
            </a:r>
            <a:r>
              <a:rPr lang="ko-KR" altLang="en-US" dirty="0"/>
              <a:t>신문기사</a:t>
            </a:r>
            <a:r>
              <a:rPr lang="en-US" altLang="ko-KR" dirty="0"/>
              <a:t>, </a:t>
            </a:r>
            <a:r>
              <a:rPr lang="ko-KR" altLang="en-US" dirty="0"/>
              <a:t>트렌드 </a:t>
            </a:r>
            <a:r>
              <a:rPr lang="en-US" altLang="ko-KR" dirty="0"/>
              <a:t>,</a:t>
            </a:r>
            <a:r>
              <a:rPr lang="ko-KR" altLang="en-US" dirty="0"/>
              <a:t>필요성 어필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5EAA5-1AF7-401B-BD5D-4A5FB50D14E6}"/>
              </a:ext>
            </a:extLst>
          </p:cNvPr>
          <p:cNvSpPr txBox="1"/>
          <p:nvPr/>
        </p:nvSpPr>
        <p:spPr>
          <a:xfrm>
            <a:off x="623888" y="2500312"/>
            <a:ext cx="1082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 앱이 필요한 이유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주변</a:t>
            </a:r>
            <a:r>
              <a:rPr lang="ko-KR" altLang="en-US" dirty="0">
                <a:latin typeface="+mn-ea"/>
              </a:rPr>
              <a:t> 커플들을 보면 한 번 데이트하기 위해 계속 연락하여 맞는 시간을 찾는 것이 번거로워 보인다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ko-KR" altLang="en-US" dirty="0">
                <a:latin typeface="+mn-ea"/>
              </a:rPr>
              <a:t>서로 가능한 날짜만을 시각적으로 한 눈에 볼 수 있으면 어떨까</a:t>
            </a:r>
            <a:r>
              <a:rPr lang="en-US" altLang="ko-KR" dirty="0">
                <a:latin typeface="+mn-ea"/>
              </a:rPr>
              <a:t>?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커플 앱에 관한 기사 찾기 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이런 앱에 대한 트렌드는 무엇</a:t>
            </a:r>
            <a:r>
              <a:rPr lang="en-US" altLang="ko-KR" dirty="0">
                <a:latin typeface="+mn-ea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커플 앱의 문제점은 무엇</a:t>
            </a:r>
            <a:r>
              <a:rPr lang="en-US" altLang="ko-KR" dirty="0">
                <a:latin typeface="+mn-ea"/>
              </a:rPr>
              <a:t>? </a:t>
            </a:r>
            <a:r>
              <a:rPr lang="ko-KR" altLang="en-US" dirty="0">
                <a:latin typeface="+mn-ea"/>
              </a:rPr>
              <a:t>아마 사용성이 적다는 것</a:t>
            </a:r>
            <a:r>
              <a:rPr lang="en-US" altLang="ko-KR" dirty="0">
                <a:latin typeface="+mn-ea"/>
              </a:rPr>
              <a:t>? SNS </a:t>
            </a:r>
            <a:r>
              <a:rPr lang="ko-KR" altLang="en-US" dirty="0">
                <a:latin typeface="+mn-ea"/>
              </a:rPr>
              <a:t>커플계정이 대체 가능한 것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서로 맞는 시간을 찾기 어려웠다는 것을 뒷받침할 수 있는 인터뷰 기사 찾아보기 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데이트는 보통 구두로 정하는게 일반적이기 때문에 잠깐 만나는 것을 위해 이 앱을 사용하진 않을 것이다</a:t>
            </a:r>
            <a:r>
              <a:rPr lang="en-US" altLang="ko-KR" dirty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당일 일정에 따라 사진을 추가할 수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이것이 곧 추억이 될 수 있게 다이어리로 만들어진다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205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F5E209A-4E6C-4F75-80D3-5157931EF075}"/>
              </a:ext>
            </a:extLst>
          </p:cNvPr>
          <p:cNvSpPr/>
          <p:nvPr/>
        </p:nvSpPr>
        <p:spPr>
          <a:xfrm>
            <a:off x="0" y="331258"/>
            <a:ext cx="12192000" cy="1325563"/>
          </a:xfrm>
          <a:prstGeom prst="rect">
            <a:avLst/>
          </a:prstGeom>
          <a:solidFill>
            <a:srgbClr val="F7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DX영화자막 M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9D0A5C-B20C-4C45-9A83-20BD0A5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본사 제품 및 서비스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803AE-8833-4176-AB26-EF849F4FB325}"/>
              </a:ext>
            </a:extLst>
          </p:cNvPr>
          <p:cNvSpPr txBox="1"/>
          <p:nvPr/>
        </p:nvSpPr>
        <p:spPr>
          <a:xfrm>
            <a:off x="838200" y="1591733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앞에 나타난 문제 상황을 벗어날 수 있는 아이템이 자사의 아이템이다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아이템의 디자인</a:t>
            </a:r>
            <a:r>
              <a:rPr lang="en-US" altLang="ko-KR" dirty="0"/>
              <a:t>, </a:t>
            </a:r>
            <a:r>
              <a:rPr lang="ko-KR" altLang="en-US" dirty="0"/>
              <a:t>제품 사진 </a:t>
            </a:r>
            <a:r>
              <a:rPr lang="en-US" altLang="ko-KR" dirty="0"/>
              <a:t>. </a:t>
            </a:r>
            <a:r>
              <a:rPr lang="ko-KR" altLang="en-US" dirty="0"/>
              <a:t>문제를 해결하는 부분을 수치적</a:t>
            </a:r>
            <a:r>
              <a:rPr lang="en-US" altLang="ko-KR" dirty="0"/>
              <a:t>,</a:t>
            </a:r>
            <a:r>
              <a:rPr lang="ko-KR" altLang="en-US" dirty="0"/>
              <a:t>이미지 자료로 보여주기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9E7E8-808E-4AEE-A148-C9A08BEFA63D}"/>
              </a:ext>
            </a:extLst>
          </p:cNvPr>
          <p:cNvSpPr txBox="1"/>
          <p:nvPr/>
        </p:nvSpPr>
        <p:spPr>
          <a:xfrm>
            <a:off x="838200" y="3910719"/>
            <a:ext cx="992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 앱의 로고</a:t>
            </a:r>
            <a:r>
              <a:rPr lang="en-US" altLang="ko-KR" dirty="0"/>
              <a:t>, </a:t>
            </a:r>
            <a:r>
              <a:rPr lang="ko-KR" altLang="en-US" dirty="0"/>
              <a:t>이름의 의미</a:t>
            </a:r>
            <a:endParaRPr lang="en-US" altLang="ko-KR" dirty="0"/>
          </a:p>
          <a:p>
            <a:r>
              <a:rPr lang="ko-KR" altLang="en-US" dirty="0"/>
              <a:t>문제를 해결하는 부분 </a:t>
            </a:r>
            <a:r>
              <a:rPr lang="en-US" altLang="ko-KR" dirty="0"/>
              <a:t>-&gt; </a:t>
            </a:r>
            <a:r>
              <a:rPr lang="ko-KR" altLang="en-US" dirty="0"/>
              <a:t>반쪽 하트 </a:t>
            </a:r>
            <a:r>
              <a:rPr lang="en-US" altLang="ko-KR" dirty="0"/>
              <a:t>+ </a:t>
            </a:r>
            <a:r>
              <a:rPr lang="ko-KR" altLang="en-US" dirty="0"/>
              <a:t>반쪽 하트 </a:t>
            </a:r>
            <a:r>
              <a:rPr lang="en-US" altLang="ko-KR" dirty="0"/>
              <a:t>-&gt; </a:t>
            </a:r>
            <a:r>
              <a:rPr lang="ko-KR" altLang="en-US" dirty="0"/>
              <a:t>약속 알림 </a:t>
            </a:r>
            <a:r>
              <a:rPr lang="en-US" altLang="ko-KR" dirty="0"/>
              <a:t>(</a:t>
            </a:r>
            <a:r>
              <a:rPr lang="ko-KR" altLang="en-US" dirty="0"/>
              <a:t>눈에 띄게 효과 넣기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397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0A82B49-A8CC-4600-8CA7-7D8642EDF257}"/>
              </a:ext>
            </a:extLst>
          </p:cNvPr>
          <p:cNvSpPr/>
          <p:nvPr/>
        </p:nvSpPr>
        <p:spPr>
          <a:xfrm>
            <a:off x="0" y="331258"/>
            <a:ext cx="12192000" cy="1325563"/>
          </a:xfrm>
          <a:prstGeom prst="rect">
            <a:avLst/>
          </a:prstGeom>
          <a:solidFill>
            <a:srgbClr val="F7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DX영화자막 M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9D0A5C-B20C-4C45-9A83-20BD0A5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본사 제품 및 서비스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9BE1C-CD2C-4018-808B-65013FBEC769}"/>
              </a:ext>
            </a:extLst>
          </p:cNvPr>
          <p:cNvSpPr txBox="1"/>
          <p:nvPr/>
        </p:nvSpPr>
        <p:spPr>
          <a:xfrm>
            <a:off x="838200" y="1591733"/>
            <a:ext cx="477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앞에 나타난 문제 상황을 벗어날 수 있는 아이템이 자사의 아이템이다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아이템의 디자인</a:t>
            </a:r>
            <a:r>
              <a:rPr lang="en-US" altLang="ko-KR" dirty="0"/>
              <a:t>, </a:t>
            </a:r>
            <a:r>
              <a:rPr lang="ko-KR" altLang="en-US" dirty="0"/>
              <a:t>제품 사진 </a:t>
            </a:r>
            <a:r>
              <a:rPr lang="en-US" altLang="ko-KR" dirty="0"/>
              <a:t>. </a:t>
            </a:r>
            <a:r>
              <a:rPr lang="ko-KR" altLang="en-US" dirty="0"/>
              <a:t>문제를 해결하는 부분을 수치적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이미지 자료로 보여주기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D945F-8BEA-4764-8EF4-BB0512988E7A}"/>
              </a:ext>
            </a:extLst>
          </p:cNvPr>
          <p:cNvSpPr txBox="1"/>
          <p:nvPr/>
        </p:nvSpPr>
        <p:spPr>
          <a:xfrm>
            <a:off x="838200" y="3741385"/>
            <a:ext cx="992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 앱의 달력 부분을 사용하는 사람의 사용예를 </a:t>
            </a:r>
            <a:r>
              <a:rPr lang="en-US" altLang="ko-KR" dirty="0"/>
              <a:t>a-&gt; b-&gt; c-&gt; </a:t>
            </a:r>
            <a:r>
              <a:rPr lang="ko-KR" altLang="en-US" dirty="0"/>
              <a:t>로 보여주기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본사 제품 및 서비스</a:t>
            </a:r>
            <a:r>
              <a:rPr lang="en-US" altLang="ko-KR" dirty="0"/>
              <a:t>1</a:t>
            </a:r>
            <a:r>
              <a:rPr lang="ko-KR" altLang="en-US" dirty="0"/>
              <a:t>에 다 넣을 수 도 있을 듯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94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3CCD5C-7873-4FC2-ABE6-74AB8816B958}"/>
              </a:ext>
            </a:extLst>
          </p:cNvPr>
          <p:cNvSpPr/>
          <p:nvPr/>
        </p:nvSpPr>
        <p:spPr>
          <a:xfrm>
            <a:off x="-1" y="5127495"/>
            <a:ext cx="12192000" cy="1325563"/>
          </a:xfrm>
          <a:prstGeom prst="rect">
            <a:avLst/>
          </a:prstGeom>
          <a:solidFill>
            <a:srgbClr val="F7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3000" b="1" dirty="0">
                <a:solidFill>
                  <a:schemeClr val="tx1"/>
                </a:solidFill>
                <a:ea typeface="DX영화자막 M" panose="02020600000000000000" pitchFamily="18" charset="-127"/>
              </a:rPr>
              <a:t>그 데이트를 </a:t>
            </a:r>
            <a:r>
              <a:rPr lang="en-US" altLang="ko-KR" sz="3000" b="1" dirty="0">
                <a:solidFill>
                  <a:schemeClr val="tx1"/>
                </a:solidFill>
                <a:ea typeface="DX영화자막 M" panose="02020600000000000000" pitchFamily="18" charset="-127"/>
              </a:rPr>
              <a:t>‘</a:t>
            </a:r>
            <a:r>
              <a:rPr lang="ko-KR" altLang="en-US" sz="3000" b="1" dirty="0">
                <a:solidFill>
                  <a:schemeClr val="tx1"/>
                </a:solidFill>
                <a:ea typeface="DX영화자막 M" panose="02020600000000000000" pitchFamily="18" charset="-127"/>
              </a:rPr>
              <a:t>잡기 위한</a:t>
            </a:r>
            <a:r>
              <a:rPr lang="en-US" altLang="ko-KR" sz="3000" b="1" dirty="0">
                <a:solidFill>
                  <a:schemeClr val="tx1"/>
                </a:solidFill>
                <a:ea typeface="DX영화자막 M" panose="02020600000000000000" pitchFamily="18" charset="-127"/>
              </a:rPr>
              <a:t>‘ </a:t>
            </a:r>
            <a:r>
              <a:rPr lang="ko-KR" altLang="en-US" sz="3000" b="1" dirty="0">
                <a:solidFill>
                  <a:schemeClr val="tx1"/>
                </a:solidFill>
                <a:ea typeface="DX영화자막 M" panose="02020600000000000000" pitchFamily="18" charset="-127"/>
              </a:rPr>
              <a:t>약속 앱은</a:t>
            </a:r>
            <a:r>
              <a:rPr lang="en-US" altLang="ko-KR" sz="3000" b="1" dirty="0">
                <a:solidFill>
                  <a:schemeClr val="tx1"/>
                </a:solidFill>
                <a:ea typeface="DX영화자막 M" panose="02020600000000000000" pitchFamily="18" charset="-127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ea typeface="DX영화자막 M" panose="02020600000000000000" pitchFamily="18" charset="-127"/>
              </a:rPr>
              <a:t>없다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3CCD5C-7873-4FC2-ABE6-74AB8816B958}"/>
              </a:ext>
            </a:extLst>
          </p:cNvPr>
          <p:cNvSpPr/>
          <p:nvPr/>
        </p:nvSpPr>
        <p:spPr>
          <a:xfrm>
            <a:off x="0" y="320847"/>
            <a:ext cx="12192000" cy="1325563"/>
          </a:xfrm>
          <a:prstGeom prst="rect">
            <a:avLst/>
          </a:prstGeom>
          <a:solidFill>
            <a:srgbClr val="F7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0" b="1" dirty="0">
                <a:solidFill>
                  <a:schemeClr val="tx1"/>
                </a:solidFill>
              </a:rPr>
              <a:t>경쟁사 분석 </a:t>
            </a:r>
            <a:r>
              <a:rPr lang="en-US" altLang="ko-KR" sz="3600" dirty="0">
                <a:solidFill>
                  <a:schemeClr val="tx1"/>
                </a:solidFill>
              </a:rPr>
              <a:t>-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ko-KR" altLang="en-US" sz="3500" dirty="0">
                <a:solidFill>
                  <a:schemeClr val="tx1"/>
                </a:solidFill>
                <a:ea typeface="DX영화자막 M" panose="02020600000000000000" pitchFamily="18" charset="-127"/>
              </a:rPr>
              <a:t>구글스토어에서</a:t>
            </a:r>
            <a:endParaRPr lang="en-US" altLang="ko-KR" sz="3500" dirty="0">
              <a:solidFill>
                <a:schemeClr val="tx1"/>
              </a:solidFill>
              <a:ea typeface="DX영화자막 M" panose="02020600000000000000" pitchFamily="18" charset="-127"/>
            </a:endParaRPr>
          </a:p>
          <a:p>
            <a:pPr algn="r"/>
            <a:r>
              <a:rPr lang="en-US" altLang="ko-KR" sz="3500" dirty="0">
                <a:solidFill>
                  <a:schemeClr val="tx1"/>
                </a:solidFill>
                <a:ea typeface="DX영화자막 M" panose="02020600000000000000" pitchFamily="18" charset="-127"/>
              </a:rPr>
              <a:t>100</a:t>
            </a:r>
            <a:r>
              <a:rPr lang="ko-KR" altLang="en-US" sz="3500" dirty="0">
                <a:solidFill>
                  <a:schemeClr val="tx1"/>
                </a:solidFill>
                <a:ea typeface="DX영화자막 M" panose="02020600000000000000" pitchFamily="18" charset="-127"/>
              </a:rPr>
              <a:t>만 이상</a:t>
            </a:r>
            <a:r>
              <a:rPr lang="en-US" altLang="ko-KR" sz="3500" dirty="0">
                <a:solidFill>
                  <a:schemeClr val="tx1"/>
                </a:solidFill>
                <a:ea typeface="DX영화자막 M" panose="02020600000000000000" pitchFamily="18" charset="-127"/>
              </a:rPr>
              <a:t> </a:t>
            </a:r>
            <a:r>
              <a:rPr lang="ko-KR" altLang="en-US" sz="3500" dirty="0">
                <a:solidFill>
                  <a:schemeClr val="tx1"/>
                </a:solidFill>
                <a:ea typeface="DX영화자막 M" panose="02020600000000000000" pitchFamily="18" charset="-127"/>
              </a:rPr>
              <a:t>다운로드 한 </a:t>
            </a:r>
            <a:r>
              <a:rPr lang="ko-KR" altLang="en-US" sz="3500" dirty="0" err="1">
                <a:solidFill>
                  <a:schemeClr val="tx1"/>
                </a:solidFill>
                <a:ea typeface="DX영화자막 M" panose="02020600000000000000" pitchFamily="18" charset="-127"/>
              </a:rPr>
              <a:t>커플앱</a:t>
            </a:r>
            <a:endParaRPr lang="ko-KR" altLang="en-US" sz="3500" dirty="0">
              <a:solidFill>
                <a:schemeClr val="tx1"/>
              </a:solidFill>
              <a:ea typeface="DX영화자막 M" panose="02020600000000000000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72306"/>
            <a:ext cx="5838825" cy="2752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8825" cy="2228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356"/>
            <a:ext cx="5848350" cy="2266950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6055640" y="2086680"/>
            <a:ext cx="2818614" cy="2600545"/>
          </a:xfrm>
          <a:prstGeom prst="ellipse">
            <a:avLst/>
          </a:prstGeom>
          <a:solidFill>
            <a:srgbClr val="F7CAC9"/>
          </a:solidFill>
          <a:ln>
            <a:solidFill>
              <a:srgbClr val="F7C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데이트 후에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기록할 수 있는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사진첩과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다이어리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185436" y="2086680"/>
            <a:ext cx="2818614" cy="2600545"/>
          </a:xfrm>
          <a:prstGeom prst="ellipse">
            <a:avLst/>
          </a:prstGeom>
          <a:solidFill>
            <a:srgbClr val="F7CAC9"/>
          </a:solidFill>
          <a:ln>
            <a:solidFill>
              <a:srgbClr val="F7C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기념일</a:t>
            </a:r>
            <a:r>
              <a:rPr lang="en-US" altLang="ko-KR" sz="2200" dirty="0">
                <a:solidFill>
                  <a:schemeClr val="tx1"/>
                </a:solidFill>
              </a:rPr>
              <a:t> </a:t>
            </a:r>
            <a:r>
              <a:rPr lang="ko-KR" altLang="en-US" sz="2200" dirty="0">
                <a:solidFill>
                  <a:schemeClr val="tx1"/>
                </a:solidFill>
              </a:rPr>
              <a:t>미리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알려주는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디데이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자동 계산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90073" y="1330976"/>
            <a:ext cx="149747" cy="989815"/>
          </a:xfrm>
          <a:prstGeom prst="rect">
            <a:avLst/>
          </a:prstGeom>
          <a:solidFill>
            <a:srgbClr val="F7CAC9"/>
          </a:solidFill>
          <a:ln>
            <a:solidFill>
              <a:srgbClr val="F7C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/>
          <p:cNvSpPr/>
          <p:nvPr/>
        </p:nvSpPr>
        <p:spPr>
          <a:xfrm>
            <a:off x="10519869" y="1514707"/>
            <a:ext cx="149747" cy="989815"/>
          </a:xfrm>
          <a:prstGeom prst="rect">
            <a:avLst/>
          </a:prstGeom>
          <a:solidFill>
            <a:srgbClr val="F7CAC9"/>
          </a:solidFill>
          <a:ln>
            <a:solidFill>
              <a:srgbClr val="F7C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7618BB9-833D-4FFF-9906-D1B37B461295}"/>
              </a:ext>
            </a:extLst>
          </p:cNvPr>
          <p:cNvSpPr/>
          <p:nvPr/>
        </p:nvSpPr>
        <p:spPr>
          <a:xfrm>
            <a:off x="0" y="331258"/>
            <a:ext cx="12192000" cy="1325563"/>
          </a:xfrm>
          <a:prstGeom prst="rect">
            <a:avLst/>
          </a:prstGeom>
          <a:solidFill>
            <a:srgbClr val="F7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DX영화자막 M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9D0A5C-B20C-4C45-9A83-20BD0A5B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89" y="331257"/>
            <a:ext cx="10515600" cy="1325563"/>
          </a:xfrm>
        </p:spPr>
        <p:txBody>
          <a:bodyPr/>
          <a:lstStyle/>
          <a:p>
            <a:r>
              <a:rPr lang="ko-KR" altLang="en-US" b="1" dirty="0"/>
              <a:t>경쟁사 분석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658" y="163185"/>
            <a:ext cx="7992557" cy="17294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74" y="1892626"/>
            <a:ext cx="8572126" cy="48500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467" y="1892626"/>
            <a:ext cx="334651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ko-KR" altLang="en-US" sz="2200" dirty="0"/>
              <a:t>비슷한 점</a:t>
            </a:r>
            <a:endParaRPr lang="en-US" altLang="ko-KR" sz="2200" dirty="0"/>
          </a:p>
          <a:p>
            <a:pPr algn="ctr"/>
            <a:r>
              <a:rPr lang="ko-KR" altLang="en-US" sz="2200" dirty="0"/>
              <a:t>가능한 날짜를 보내고</a:t>
            </a:r>
            <a:endParaRPr lang="en-US" altLang="ko-KR" sz="2200" dirty="0"/>
          </a:p>
          <a:p>
            <a:pPr algn="ctr"/>
            <a:r>
              <a:rPr lang="ko-KR" altLang="en-US" sz="2200" dirty="0"/>
              <a:t>상대방도 응답하면</a:t>
            </a:r>
            <a:endParaRPr lang="en-US" altLang="ko-KR" sz="2200" dirty="0"/>
          </a:p>
          <a:p>
            <a:pPr algn="ctr"/>
            <a:r>
              <a:rPr lang="ko-KR" altLang="en-US" sz="2200" dirty="0"/>
              <a:t>일정이</a:t>
            </a:r>
            <a:r>
              <a:rPr lang="en-US" altLang="ko-KR" sz="2200" dirty="0"/>
              <a:t> </a:t>
            </a:r>
            <a:r>
              <a:rPr lang="ko-KR" altLang="en-US" sz="2200" dirty="0"/>
              <a:t>성사된다</a:t>
            </a:r>
            <a:endParaRPr lang="en-US" altLang="ko-KR" sz="2200" dirty="0"/>
          </a:p>
          <a:p>
            <a:pPr algn="ctr"/>
            <a:endParaRPr lang="en-US" altLang="ko-KR" sz="2200" dirty="0"/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ko-KR" altLang="en-US" sz="2200" dirty="0"/>
              <a:t>기대효과</a:t>
            </a:r>
            <a:endParaRPr lang="en-US" altLang="ko-KR" sz="2200" dirty="0"/>
          </a:p>
          <a:p>
            <a:pPr algn="ctr"/>
            <a:r>
              <a:rPr lang="ko-KR" altLang="en-US" sz="2200" dirty="0"/>
              <a:t>국내에서 거의 사용하는</a:t>
            </a:r>
            <a:endParaRPr lang="en-US" altLang="ko-KR" sz="2200" dirty="0"/>
          </a:p>
          <a:p>
            <a:pPr algn="ctr"/>
            <a:r>
              <a:rPr lang="ko-KR" altLang="en-US" sz="2200" b="1" dirty="0"/>
              <a:t>카카오</a:t>
            </a:r>
            <a:r>
              <a:rPr lang="ko-KR" altLang="en-US" sz="2200" dirty="0"/>
              <a:t>에서 주목하는 만큼</a:t>
            </a:r>
            <a:endParaRPr lang="en-US" altLang="ko-KR" sz="2200" dirty="0"/>
          </a:p>
          <a:p>
            <a:pPr algn="ctr"/>
            <a:r>
              <a:rPr lang="ko-KR" altLang="en-US" sz="2200" dirty="0"/>
              <a:t>사용도가 높을 것으로 예상</a:t>
            </a:r>
            <a:endParaRPr lang="en-US" altLang="ko-KR" sz="2200" dirty="0"/>
          </a:p>
          <a:p>
            <a:pPr algn="ctr"/>
            <a:endParaRPr lang="en-US" altLang="ko-KR" sz="2200" dirty="0"/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altLang="ko-KR" sz="2200" dirty="0"/>
              <a:t>‘</a:t>
            </a:r>
            <a:r>
              <a:rPr lang="ko-KR" altLang="en-US" sz="2200" dirty="0" err="1"/>
              <a:t>이날어때</a:t>
            </a:r>
            <a:r>
              <a:rPr lang="en-US" altLang="ko-KR" sz="2200" dirty="0"/>
              <a:t>’</a:t>
            </a:r>
            <a:r>
              <a:rPr lang="ko-KR" altLang="en-US" sz="2200" dirty="0"/>
              <a:t>는</a:t>
            </a:r>
            <a:r>
              <a:rPr lang="en-US" altLang="ko-KR" sz="2200" dirty="0"/>
              <a:t>?</a:t>
            </a:r>
          </a:p>
          <a:p>
            <a:pPr algn="ctr"/>
            <a:r>
              <a:rPr lang="ko-KR" altLang="en-US" sz="2200" dirty="0"/>
              <a:t>여러 명이 아닌</a:t>
            </a:r>
            <a:endParaRPr lang="en-US" altLang="ko-KR" sz="2200" dirty="0"/>
          </a:p>
          <a:p>
            <a:pPr algn="ctr"/>
            <a:r>
              <a:rPr lang="en-US" altLang="ko-KR" sz="2200" dirty="0"/>
              <a:t>“</a:t>
            </a:r>
            <a:r>
              <a:rPr lang="ko-KR" altLang="en-US" sz="2200" dirty="0"/>
              <a:t>단 둘만이 사용하는 공간</a:t>
            </a:r>
            <a:r>
              <a:rPr lang="en-US" altLang="ko-KR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16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E10278D-47B2-4519-8AF6-06F1BE74094A}"/>
              </a:ext>
            </a:extLst>
          </p:cNvPr>
          <p:cNvSpPr/>
          <p:nvPr/>
        </p:nvSpPr>
        <p:spPr>
          <a:xfrm>
            <a:off x="0" y="331258"/>
            <a:ext cx="12192000" cy="1325563"/>
          </a:xfrm>
          <a:prstGeom prst="rect">
            <a:avLst/>
          </a:prstGeom>
          <a:solidFill>
            <a:srgbClr val="F7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DX영화자막 M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9D0A5C-B20C-4C45-9A83-20BD0A5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자사 전략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07523E-1D37-41F6-A59F-ABD50E4A5985}"/>
              </a:ext>
            </a:extLst>
          </p:cNvPr>
          <p:cNvSpPr/>
          <p:nvPr/>
        </p:nvSpPr>
        <p:spPr>
          <a:xfrm>
            <a:off x="620888" y="1397675"/>
            <a:ext cx="10972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- 시장 진입 전략, 마케팅 전략, 비지니스 모델 등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가격 정책 및 주요 수입원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 데모 버전, 프리미엄 버전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 벌어들인 수익으로 </a:t>
            </a:r>
            <a:r>
              <a:rPr lang="ko-KR" altLang="en-US" dirty="0" err="1"/>
              <a:t>R&amp;D를</a:t>
            </a:r>
            <a:r>
              <a:rPr lang="ko-KR" altLang="en-US" dirty="0"/>
              <a:t> 진행, 사업영역을 넓힐 계획이다.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마케팅 및 홍보 전략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최소 2~5페이지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시장에 어떤 </a:t>
            </a:r>
            <a:r>
              <a:rPr lang="en-US" altLang="ko-KR" dirty="0"/>
              <a:t>‘</a:t>
            </a:r>
            <a:r>
              <a:rPr lang="ko-KR" altLang="en-US" dirty="0"/>
              <a:t>사업모델</a:t>
            </a:r>
            <a:r>
              <a:rPr lang="en-US" altLang="ko-KR" dirty="0"/>
              <a:t>’</a:t>
            </a:r>
            <a:r>
              <a:rPr lang="ko-KR" altLang="en-US" dirty="0"/>
              <a:t>로 어떻게 진입해서 점유율을 어떻게 만들고</a:t>
            </a:r>
            <a:r>
              <a:rPr lang="en-US" altLang="ko-KR" dirty="0"/>
              <a:t>,</a:t>
            </a:r>
            <a:r>
              <a:rPr lang="ko-KR" altLang="en-US" dirty="0"/>
              <a:t> 확장해가겠다는 구체적인 전략과 전술이 필요하다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E7E9D-26DD-4419-A1C7-0F7433530E13}"/>
              </a:ext>
            </a:extLst>
          </p:cNvPr>
          <p:cNvSpPr txBox="1"/>
          <p:nvPr/>
        </p:nvSpPr>
        <p:spPr>
          <a:xfrm>
            <a:off x="838200" y="3905956"/>
            <a:ext cx="10416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모델 </a:t>
            </a:r>
            <a:r>
              <a:rPr lang="en-US" altLang="ko-KR" dirty="0"/>
              <a:t>– </a:t>
            </a:r>
            <a:r>
              <a:rPr lang="ko-KR" altLang="en-US" dirty="0"/>
              <a:t>구글에서 찾아보자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가격 </a:t>
            </a:r>
            <a:r>
              <a:rPr lang="en-US" altLang="ko-KR" dirty="0"/>
              <a:t>– </a:t>
            </a:r>
            <a:r>
              <a:rPr lang="ko-KR" altLang="en-US" dirty="0"/>
              <a:t>무료 버전으로 출시</a:t>
            </a:r>
            <a:r>
              <a:rPr lang="en-US" altLang="ko-KR" dirty="0"/>
              <a:t>. </a:t>
            </a:r>
            <a:r>
              <a:rPr lang="ko-KR" altLang="en-US" dirty="0"/>
              <a:t>프리미엄 버전을 또 출시하거나</a:t>
            </a:r>
            <a:r>
              <a:rPr lang="en-US" altLang="ko-KR" dirty="0"/>
              <a:t>, </a:t>
            </a:r>
            <a:r>
              <a:rPr lang="ko-KR" altLang="en-US" dirty="0" err="1"/>
              <a:t>인앱</a:t>
            </a:r>
            <a:r>
              <a:rPr lang="ko-KR" altLang="en-US" dirty="0"/>
              <a:t> 결제 후 이용 가능한 추가 서비스를 구현</a:t>
            </a:r>
            <a:r>
              <a:rPr lang="en-US" altLang="ko-KR" dirty="0"/>
              <a:t>.</a:t>
            </a:r>
            <a:r>
              <a:rPr lang="ko-KR" altLang="en-US" dirty="0"/>
              <a:t>기타 광고</a:t>
            </a:r>
            <a:r>
              <a:rPr lang="en-US" altLang="ko-KR" dirty="0"/>
              <a:t>. </a:t>
            </a:r>
            <a:r>
              <a:rPr lang="ko-KR" altLang="en-US" dirty="0"/>
              <a:t>수익구조를 구체적으로 생각해 보자</a:t>
            </a:r>
            <a:r>
              <a:rPr lang="en-US" altLang="ko-KR" dirty="0"/>
              <a:t>.!! </a:t>
            </a:r>
            <a:r>
              <a:rPr lang="ko-KR" altLang="en-US" dirty="0"/>
              <a:t>커플들의 관심 있어 할 분야의 광고면 좋겠다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벌어들인 수익으로 무엇을 할 것인가</a:t>
            </a:r>
            <a:r>
              <a:rPr lang="en-US" altLang="ko-KR" dirty="0"/>
              <a:t>? </a:t>
            </a:r>
            <a:r>
              <a:rPr lang="ko-KR" altLang="en-US" dirty="0"/>
              <a:t>인력 확보</a:t>
            </a:r>
            <a:r>
              <a:rPr lang="en-US" altLang="ko-KR" dirty="0"/>
              <a:t>, </a:t>
            </a:r>
            <a:r>
              <a:rPr lang="ko-KR" altLang="en-US" dirty="0"/>
              <a:t>사업영역을 어떻게 넓힐 것인가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마케팅은 어떻게</a:t>
            </a:r>
            <a:r>
              <a:rPr lang="en-US" altLang="ko-KR" dirty="0"/>
              <a:t>? SNS</a:t>
            </a:r>
            <a:r>
              <a:rPr lang="ko-KR" altLang="en-US" dirty="0"/>
              <a:t>의 마케팅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4540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맑은 고딕"/>
        <a:ea typeface="DX영화자막 M"/>
        <a:cs typeface=""/>
      </a:majorFont>
      <a:minorFont>
        <a:latin typeface="맑은 고딕"/>
        <a:ea typeface="DX영화자막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671</Words>
  <Application>Microsoft Office PowerPoint</Application>
  <PresentationFormat>와이드스크린</PresentationFormat>
  <Paragraphs>111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DX영화자막 M</vt:lpstr>
      <vt:lpstr>맑은 고딕</vt:lpstr>
      <vt:lpstr>Arial</vt:lpstr>
      <vt:lpstr>Calibri</vt:lpstr>
      <vt:lpstr>Wingdings</vt:lpstr>
      <vt:lpstr>Office 테마</vt:lpstr>
      <vt:lpstr>이날어때 IR  </vt:lpstr>
      <vt:lpstr>목차  </vt:lpstr>
      <vt:lpstr>사업 개요</vt:lpstr>
      <vt:lpstr>현재 상황과 문제 인식 </vt:lpstr>
      <vt:lpstr>본사 제품 및 서비스 </vt:lpstr>
      <vt:lpstr>본사 제품 및 서비스</vt:lpstr>
      <vt:lpstr>PowerPoint 프레젠테이션</vt:lpstr>
      <vt:lpstr>경쟁사 분석 </vt:lpstr>
      <vt:lpstr>자사 전략</vt:lpstr>
      <vt:lpstr>자사 전략</vt:lpstr>
      <vt:lpstr>자사 전략</vt:lpstr>
      <vt:lpstr>앞으로의 개발 진행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이날어때 투자 설명회 </dc:title>
  <dc:creator>수현 심</dc:creator>
  <cp:lastModifiedBy>수현 심</cp:lastModifiedBy>
  <cp:revision>38</cp:revision>
  <dcterms:created xsi:type="dcterms:W3CDTF">2019-11-25T06:16:16Z</dcterms:created>
  <dcterms:modified xsi:type="dcterms:W3CDTF">2019-11-28T02:13:16Z</dcterms:modified>
</cp:coreProperties>
</file>