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6" r:id="rId2"/>
    <p:sldId id="280" r:id="rId3"/>
    <p:sldId id="303" r:id="rId4"/>
    <p:sldId id="304" r:id="rId5"/>
    <p:sldId id="332" r:id="rId6"/>
    <p:sldId id="335" r:id="rId7"/>
    <p:sldId id="308" r:id="rId8"/>
    <p:sldId id="316" r:id="rId9"/>
    <p:sldId id="315" r:id="rId10"/>
    <p:sldId id="306" r:id="rId11"/>
    <p:sldId id="319" r:id="rId12"/>
    <p:sldId id="328" r:id="rId13"/>
    <p:sldId id="341" r:id="rId14"/>
    <p:sldId id="358" r:id="rId15"/>
    <p:sldId id="320" r:id="rId16"/>
    <p:sldId id="297" r:id="rId17"/>
    <p:sldId id="323" r:id="rId18"/>
    <p:sldId id="330" r:id="rId19"/>
    <p:sldId id="329" r:id="rId20"/>
  </p:sldIdLst>
  <p:sldSz cx="12192000" cy="6858000"/>
  <p:notesSz cx="6858000" cy="9144000"/>
  <p:embeddedFontLst>
    <p:embeddedFont>
      <p:font typeface="-윤고딕330" panose="020B0600000101010101" charset="-127"/>
      <p:regular r:id="rId23"/>
    </p:embeddedFont>
    <p:embeddedFont>
      <p:font typeface="나눔스퀘어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배달의민족 주아" panose="02020603020101020101" pitchFamily="18" charset="-127"/>
      <p:regular r:id="rId2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 kihwan" initials="Sk" lastIdx="5" clrIdx="0">
    <p:extLst>
      <p:ext uri="{19B8F6BF-5375-455C-9EA6-DF929625EA0E}">
        <p15:presenceInfo xmlns:p15="http://schemas.microsoft.com/office/powerpoint/2012/main" userId="2b4a148bcdabce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F"/>
    <a:srgbClr val="555555"/>
    <a:srgbClr val="FFFFFF"/>
    <a:srgbClr val="C00000"/>
    <a:srgbClr val="B2B2B2"/>
    <a:srgbClr val="F0F0F0"/>
    <a:srgbClr val="3F3F3F"/>
    <a:srgbClr val="7F7F7F"/>
    <a:srgbClr val="6B6B6B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5118" autoAdjust="0"/>
  </p:normalViewPr>
  <p:slideViewPr>
    <p:cSldViewPr snapToGrid="0">
      <p:cViewPr varScale="1">
        <p:scale>
          <a:sx n="81" d="100"/>
          <a:sy n="81" d="100"/>
        </p:scale>
        <p:origin x="96" y="174"/>
      </p:cViewPr>
      <p:guideLst>
        <p:guide orient="horz" pos="111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8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90468AC-13A3-4DFB-BBF2-07714252C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AD5DF-1409-48C5-8C08-3F682CBFF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70439-869C-4BFF-BAB9-240A98D5022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ABB8D5-35BF-4BAA-BD31-1D952745C5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D3D92-44F4-4C09-9951-F7059518A7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21144-84BF-4116-995A-447D5092F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98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46EA5-1CAD-4CBA-ABCF-657BCB8DC06B}" type="datetimeFigureOut">
              <a:rPr lang="ko-KR" altLang="en-US"/>
              <a:pPr>
                <a:defRPr/>
              </a:pPr>
              <a:t>2019-12-02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F28324E-35B4-48F1-9FD9-FC5D3774D1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18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76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4509470" y="2228672"/>
            <a:ext cx="3173063" cy="1200329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7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7"/>
          </p:nvPr>
        </p:nvSpPr>
        <p:spPr>
          <a:xfrm>
            <a:off x="3940019" y="3521333"/>
            <a:ext cx="4311963" cy="400110"/>
          </a:xfrm>
        </p:spPr>
        <p:txBody>
          <a:bodyPr anchor="t">
            <a:spAutoFit/>
          </a:bodyPr>
          <a:lstStyle>
            <a:lvl1pPr marL="0" indent="0" algn="ctr">
              <a:buNone/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3946147" y="4014441"/>
            <a:ext cx="4299708" cy="305918"/>
          </a:xfrm>
        </p:spPr>
        <p:txBody>
          <a:bodyPr anchor="t">
            <a:spAutoFit/>
          </a:bodyPr>
          <a:lstStyle>
            <a:lvl1pPr marL="171450" indent="-171450" algn="ctr">
              <a:lnSpc>
                <a:spcPct val="130000"/>
              </a:lnSpc>
              <a:buFont typeface="Arial" panose="020B0604020202020204" pitchFamily="34" charset="0"/>
              <a:buChar char="•"/>
              <a:defRPr sz="12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8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80C8E11-FBFA-4B0C-9F7B-D494D5E0C3BC}"/>
              </a:ext>
            </a:extLst>
          </p:cNvPr>
          <p:cNvSpPr/>
          <p:nvPr userDrawn="1"/>
        </p:nvSpPr>
        <p:spPr>
          <a:xfrm>
            <a:off x="0" y="153000"/>
            <a:ext cx="12192000" cy="655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9958631" y="6285373"/>
            <a:ext cx="2029821" cy="230832"/>
          </a:xfrm>
        </p:spPr>
        <p:txBody>
          <a:bodyPr wrap="square">
            <a:spAutoFit/>
          </a:bodyPr>
          <a:lstStyle>
            <a:lvl1pPr marL="0" indent="0" algn="r">
              <a:buNone/>
              <a:defRPr sz="900" b="1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9958629" y="6446015"/>
            <a:ext cx="2029823" cy="230832"/>
          </a:xfrm>
        </p:spPr>
        <p:txBody>
          <a:bodyPr wrap="square">
            <a:spAutoFit/>
          </a:bodyPr>
          <a:lstStyle>
            <a:lvl1pPr marL="0" indent="0" algn="r">
              <a:buNone/>
              <a:defRPr sz="900" b="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450141" y="811854"/>
            <a:ext cx="5645860" cy="28803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42A634D9-10CF-487B-99E4-6F7C2015EF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324063"/>
            <a:ext cx="11416847" cy="400110"/>
          </a:xfrm>
        </p:spPr>
        <p:txBody>
          <a:bodyPr wrap="square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rgbClr val="C00000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61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4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D74F0-9941-489A-950B-90B51175C11A}" type="datetimeFigureOut">
              <a:rPr lang="ko-KR" altLang="en-US"/>
              <a:pPr>
                <a:defRPr/>
              </a:pPr>
              <a:t>2019-12-02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6F78409-F03E-4FE7-82B9-7852488016F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4" r:id="rId2"/>
    <p:sldLayoutId id="2147483655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jpe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jpeg"/><Relationship Id="rId1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3710343" y="3424477"/>
            <a:ext cx="47617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8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생체 임피던스 분석법을 이용한 반려동물 체성분분석기</a:t>
            </a:r>
            <a:endParaRPr kumimoji="0" lang="en-US" altLang="ko-KR" sz="18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2335077" y="1849187"/>
            <a:ext cx="75123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5400" dirty="0">
                <a:solidFill>
                  <a:schemeClr val="bg2">
                    <a:lumMod val="50000"/>
                  </a:schemeClr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Pet’s PI </a:t>
            </a:r>
            <a:r>
              <a:rPr kumimoji="0" lang="ko-KR" altLang="en-US" sz="5400" b="1" dirty="0">
                <a:solidFill>
                  <a:srgbClr val="C00000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중간보고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817921-C6C2-4051-8C0A-E92F8B54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72" y="4294994"/>
            <a:ext cx="3936925" cy="35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0" lang="en-US" altLang="ko-KR" sz="14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240488F-74AA-4C19-AD70-032D06559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7" y="246063"/>
            <a:ext cx="9144000" cy="63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D1B60-9060-4B9B-B000-CB3163E3A828}"/>
              </a:ext>
            </a:extLst>
          </p:cNvPr>
          <p:cNvSpPr txBox="1"/>
          <p:nvPr/>
        </p:nvSpPr>
        <p:spPr>
          <a:xfrm>
            <a:off x="3373430" y="3152629"/>
            <a:ext cx="112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555555"/>
                </a:solidFill>
              </a:rPr>
              <a:t>[</a:t>
            </a:r>
            <a:endParaRPr lang="ko-KR" altLang="en-US" sz="4800" dirty="0">
              <a:solidFill>
                <a:srgbClr val="55555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AEF1F-3EEE-4C4C-8F53-174DDFBA0A61}"/>
              </a:ext>
            </a:extLst>
          </p:cNvPr>
          <p:cNvSpPr txBox="1"/>
          <p:nvPr/>
        </p:nvSpPr>
        <p:spPr>
          <a:xfrm>
            <a:off x="8369075" y="3152629"/>
            <a:ext cx="112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555555"/>
                </a:solidFill>
              </a:rPr>
              <a:t>]</a:t>
            </a:r>
            <a:endParaRPr lang="ko-KR" altLang="en-US" sz="4800" dirty="0">
              <a:solidFill>
                <a:srgbClr val="555555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008FB97E-2616-49D9-A047-AD3446159D08}"/>
              </a:ext>
            </a:extLst>
          </p:cNvPr>
          <p:cNvSpPr/>
          <p:nvPr/>
        </p:nvSpPr>
        <p:spPr>
          <a:xfrm rot="5400000">
            <a:off x="23018" y="-23019"/>
            <a:ext cx="1013505" cy="1059543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85DC9309-8B48-4D86-8411-2B16CEBDCBFD}"/>
              </a:ext>
            </a:extLst>
          </p:cNvPr>
          <p:cNvSpPr/>
          <p:nvPr/>
        </p:nvSpPr>
        <p:spPr>
          <a:xfrm rot="16200000">
            <a:off x="11155476" y="5818037"/>
            <a:ext cx="1013505" cy="1059543"/>
          </a:xfrm>
          <a:prstGeom prst="rtTriangle">
            <a:avLst/>
          </a:prstGeom>
          <a:solidFill>
            <a:srgbClr val="00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8B63530F-5888-4868-8CEB-424E6AEFD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9644" y="4882585"/>
            <a:ext cx="22892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Pet’s</a:t>
            </a:r>
            <a:r>
              <a:rPr kumimoji="0" lang="ko-KR" altLang="en-US" sz="36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 </a:t>
            </a:r>
            <a:r>
              <a:rPr kumimoji="0" lang="en-US" altLang="ko-KR" sz="3600" b="1" dirty="0">
                <a:solidFill>
                  <a:schemeClr val="accent3">
                    <a:lumMod val="75000"/>
                    <a:lumOff val="25000"/>
                  </a:schemeClr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pi</a:t>
            </a:r>
            <a:endParaRPr kumimoji="0" lang="ko-KR" altLang="en-US" sz="3600" b="1" dirty="0">
              <a:solidFill>
                <a:schemeClr val="accent3">
                  <a:lumMod val="75000"/>
                  <a:lumOff val="25000"/>
                </a:schemeClr>
              </a:solidFill>
              <a:latin typeface="a영명조B" panose="02020600000000000000" pitchFamily="18" charset="-127"/>
              <a:ea typeface="a영명조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12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D657BF-5C80-4118-9F32-DFA7A850CB6D}"/>
              </a:ext>
            </a:extLst>
          </p:cNvPr>
          <p:cNvSpPr/>
          <p:nvPr/>
        </p:nvSpPr>
        <p:spPr>
          <a:xfrm>
            <a:off x="9211269" y="4332120"/>
            <a:ext cx="623719" cy="67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A941B5-210E-4E3B-8DDE-6E6643DEFB22}"/>
              </a:ext>
            </a:extLst>
          </p:cNvPr>
          <p:cNvSpPr/>
          <p:nvPr/>
        </p:nvSpPr>
        <p:spPr>
          <a:xfrm>
            <a:off x="7896227" y="4332120"/>
            <a:ext cx="623719" cy="67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7A048F7-0E4A-439E-AA93-5A42E20CDE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2141560" y="1202300"/>
            <a:ext cx="2417674" cy="4291410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8BAE5-2E09-4FA2-9688-0939C9DAD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1) BIA </a:t>
            </a:r>
            <a:r>
              <a:rPr lang="ko-KR" altLang="en-US" sz="1800" dirty="0">
                <a:latin typeface="+mn-ea"/>
              </a:rPr>
              <a:t>개요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03. </a:t>
            </a:r>
            <a:r>
              <a:rPr lang="ko-KR" altLang="en-US" sz="2400" dirty="0">
                <a:latin typeface="+mn-ea"/>
              </a:rPr>
              <a:t>상세내용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7A2237B-8D58-4928-A0DD-88F82199B8F7}"/>
              </a:ext>
            </a:extLst>
          </p:cNvPr>
          <p:cNvSpPr/>
          <p:nvPr/>
        </p:nvSpPr>
        <p:spPr>
          <a:xfrm>
            <a:off x="9915960" y="502438"/>
            <a:ext cx="1344677" cy="1194896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FD3C4C-0E6C-49DE-A5DB-35175D8F9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625" y="835626"/>
            <a:ext cx="640916" cy="52852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EB5898-4EE2-4366-9120-0D71EE1E865C}"/>
              </a:ext>
            </a:extLst>
          </p:cNvPr>
          <p:cNvCxnSpPr/>
          <p:nvPr/>
        </p:nvCxnSpPr>
        <p:spPr>
          <a:xfrm>
            <a:off x="6096000" y="1572696"/>
            <a:ext cx="0" cy="47126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10147-0319-4E8E-B879-DE4069CDA3BA}"/>
              </a:ext>
            </a:extLst>
          </p:cNvPr>
          <p:cNvCxnSpPr>
            <a:cxnSpLocks/>
          </p:cNvCxnSpPr>
          <p:nvPr/>
        </p:nvCxnSpPr>
        <p:spPr>
          <a:xfrm>
            <a:off x="1308295" y="1767674"/>
            <a:ext cx="4787705" cy="0"/>
          </a:xfrm>
          <a:prstGeom prst="line">
            <a:avLst/>
          </a:prstGeom>
          <a:ln w="69850" cmpd="thickThin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333207D-A9B0-4716-AA53-531E46F3B58C}"/>
              </a:ext>
            </a:extLst>
          </p:cNvPr>
          <p:cNvCxnSpPr>
            <a:cxnSpLocks/>
          </p:cNvCxnSpPr>
          <p:nvPr/>
        </p:nvCxnSpPr>
        <p:spPr>
          <a:xfrm>
            <a:off x="6096000" y="2426510"/>
            <a:ext cx="4787705" cy="0"/>
          </a:xfrm>
          <a:prstGeom prst="line">
            <a:avLst/>
          </a:prstGeom>
          <a:ln w="69850" cmpd="thickThin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4F7598CE-2B66-486E-8CFB-5CCB57074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528" y="2379826"/>
            <a:ext cx="3340819" cy="190467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101FAC-0BA9-4149-89DE-E7BE0E198903}"/>
              </a:ext>
            </a:extLst>
          </p:cNvPr>
          <p:cNvSpPr/>
          <p:nvPr/>
        </p:nvSpPr>
        <p:spPr>
          <a:xfrm>
            <a:off x="639714" y="1310665"/>
            <a:ext cx="495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F3F3F"/>
                </a:solidFill>
                <a:latin typeface="+mn-ea"/>
                <a:ea typeface="+mn-ea"/>
              </a:rPr>
              <a:t>[BIA(Bioelectrical </a:t>
            </a:r>
            <a:r>
              <a:rPr lang="en-US" altLang="ko-KR" b="1">
                <a:solidFill>
                  <a:srgbClr val="3F3F3F"/>
                </a:solidFill>
                <a:latin typeface="+mn-ea"/>
                <a:ea typeface="+mn-ea"/>
              </a:rPr>
              <a:t>Impedance Analysis </a:t>
            </a:r>
            <a:r>
              <a:rPr lang="ko-KR" altLang="en-US" b="1" dirty="0">
                <a:solidFill>
                  <a:srgbClr val="3F3F3F"/>
                </a:solidFill>
                <a:latin typeface="+mn-ea"/>
                <a:ea typeface="+mn-ea"/>
              </a:rPr>
              <a:t>개요</a:t>
            </a:r>
            <a:r>
              <a:rPr lang="en-US" altLang="ko-KR" b="1" dirty="0">
                <a:solidFill>
                  <a:srgbClr val="3F3F3F"/>
                </a:solidFill>
                <a:latin typeface="+mn-ea"/>
                <a:ea typeface="+mn-ea"/>
              </a:rPr>
              <a:t>]</a:t>
            </a:r>
            <a:endParaRPr lang="ko-KR" altLang="en-US" b="1" dirty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3AD2A4-FD90-449F-95DF-D2FF0F40736E}"/>
              </a:ext>
            </a:extLst>
          </p:cNvPr>
          <p:cNvSpPr txBox="1"/>
          <p:nvPr/>
        </p:nvSpPr>
        <p:spPr>
          <a:xfrm>
            <a:off x="2471157" y="1791629"/>
            <a:ext cx="3696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rgbClr val="00002F"/>
                </a:solidFill>
                <a:latin typeface="+mn-ea"/>
                <a:ea typeface="+mn-ea"/>
              </a:rPr>
              <a:t>자료 </a:t>
            </a:r>
            <a:r>
              <a:rPr lang="en-US" altLang="ko-KR" sz="1000" b="1" spc="-150" dirty="0">
                <a:solidFill>
                  <a:srgbClr val="00002F"/>
                </a:solidFill>
                <a:latin typeface="+mn-ea"/>
                <a:ea typeface="+mn-ea"/>
              </a:rPr>
              <a:t> :  </a:t>
            </a:r>
            <a:r>
              <a:rPr lang="en-US" altLang="ko-KR" sz="1000" b="1" spc="-150" dirty="0" err="1">
                <a:solidFill>
                  <a:srgbClr val="00002F"/>
                </a:solidFill>
                <a:latin typeface="+mn-ea"/>
                <a:ea typeface="+mn-ea"/>
              </a:rPr>
              <a:t>Bioelectical</a:t>
            </a:r>
            <a:r>
              <a:rPr lang="en-US" altLang="ko-KR" sz="1000" b="1" spc="-150" dirty="0">
                <a:solidFill>
                  <a:srgbClr val="00002F"/>
                </a:solidFill>
                <a:latin typeface="+mn-ea"/>
                <a:ea typeface="+mn-ea"/>
              </a:rPr>
              <a:t> impedance analysis – part 1 : review of principles and methods</a:t>
            </a:r>
            <a:endParaRPr lang="ko-KR" altLang="en-US" sz="1000" b="1" spc="-150" dirty="0">
              <a:solidFill>
                <a:srgbClr val="00002F"/>
              </a:solidFill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CDD570-C3BE-4EC8-A8FD-E598ECD590F2}"/>
              </a:ext>
            </a:extLst>
          </p:cNvPr>
          <p:cNvSpPr txBox="1"/>
          <p:nvPr/>
        </p:nvSpPr>
        <p:spPr>
          <a:xfrm>
            <a:off x="450141" y="4629434"/>
            <a:ext cx="5498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pc="-15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en-US" altLang="ko-KR" spc="-150" dirty="0" err="1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Bioelectical</a:t>
            </a:r>
            <a:r>
              <a:rPr lang="en-US" altLang="ko-KR" spc="-15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Impedance Analysis</a:t>
            </a:r>
            <a:r>
              <a:rPr lang="ko-KR" altLang="en-US" spc="-15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약자로 신체에 주파수가 다른 소량의 전류를 흘려 주어 생기는 임피던스</a:t>
            </a:r>
            <a:r>
              <a:rPr lang="en-US" altLang="ko-KR" spc="-15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pc="-15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저항</a:t>
            </a:r>
            <a:r>
              <a:rPr lang="en-US" altLang="ko-KR" spc="-15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pc="-15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로부터 체성분을 분석하는 방법</a:t>
            </a:r>
            <a:endParaRPr lang="en-US" altLang="ko-KR" spc="-150" dirty="0">
              <a:solidFill>
                <a:srgbClr val="3F3F3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endParaRPr lang="en-US" altLang="ko-KR" spc="-150" dirty="0">
              <a:solidFill>
                <a:srgbClr val="3F3F3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/>
            <a:r>
              <a:rPr lang="en-US" altLang="ko-KR" spc="-15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pc="-15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체성분은 각기 다른 수분함량을 가지는데</a:t>
            </a:r>
            <a:r>
              <a:rPr lang="en-US" altLang="ko-KR" spc="-15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pc="-15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함량에 따라 각 조직의 임피던스의 차이가 생기고</a:t>
            </a:r>
            <a:r>
              <a:rPr lang="en-US" altLang="ko-KR" spc="-15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pc="-150" dirty="0">
                <a:solidFill>
                  <a:srgbClr val="3F3F3F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통해 각 조직이 얼마나 존재하는지 추정 가능</a:t>
            </a:r>
            <a:endParaRPr lang="en-US" altLang="ko-KR" spc="-150" dirty="0">
              <a:solidFill>
                <a:srgbClr val="3F3F3F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60906E-D6AA-48AB-8010-D89CFF0EF57E}"/>
              </a:ext>
            </a:extLst>
          </p:cNvPr>
          <p:cNvSpPr/>
          <p:nvPr/>
        </p:nvSpPr>
        <p:spPr>
          <a:xfrm>
            <a:off x="6108034" y="1921673"/>
            <a:ext cx="2308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F3F3F"/>
                </a:solidFill>
                <a:latin typeface="+mn-ea"/>
                <a:ea typeface="+mn-ea"/>
              </a:rPr>
              <a:t>[Modeling]</a:t>
            </a:r>
            <a:endParaRPr lang="ko-KR" altLang="en-US" b="1" dirty="0">
              <a:solidFill>
                <a:srgbClr val="3F3F3F"/>
              </a:solidFill>
              <a:latin typeface="+mn-ea"/>
              <a:ea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6E5B178-0F93-4631-97E2-C115BE54CD44}"/>
              </a:ext>
            </a:extLst>
          </p:cNvPr>
          <p:cNvGrpSpPr/>
          <p:nvPr/>
        </p:nvGrpSpPr>
        <p:grpSpPr>
          <a:xfrm>
            <a:off x="8120606" y="932509"/>
            <a:ext cx="1740181" cy="1443341"/>
            <a:chOff x="9746191" y="4098069"/>
            <a:chExt cx="1514446" cy="195354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CAE3693-E8A2-4A64-8DBC-F8DEF2ABC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6191" y="4098069"/>
              <a:ext cx="1514446" cy="1953543"/>
            </a:xfrm>
            <a:prstGeom prst="rect">
              <a:avLst/>
            </a:prstGeom>
          </p:spPr>
        </p:pic>
        <p:pic>
          <p:nvPicPr>
            <p:cNvPr id="22" name="Picture 2" descr="bioelectrical impedance analysis animalsì ëí ì´ë¯¸ì§ ê²ìê²°ê³¼">
              <a:extLst>
                <a:ext uri="{FF2B5EF4-FFF2-40B4-BE49-F238E27FC236}">
                  <a16:creationId xmlns:a16="http://schemas.microsoft.com/office/drawing/2014/main" id="{AF71F083-050F-4C33-8546-A0E3E7C33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2467" y="4302368"/>
              <a:ext cx="1241893" cy="1563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" descr="ê°, ê°ìì§, ëë¬¼, ê°ì§, ê°, ì ì ëë¬¼, ì¤í¸ë¡í¬, ëª¨ì, ê·¸ë¦¼ì, ì¤ë£¨ì£, ê·¸ë¦¼, ë²¡í°">
            <a:extLst>
              <a:ext uri="{FF2B5EF4-FFF2-40B4-BE49-F238E27FC236}">
                <a16:creationId xmlns:a16="http://schemas.microsoft.com/office/drawing/2014/main" id="{D5117818-EA76-401E-8B6D-D2AFBBB1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43" y="2966112"/>
            <a:ext cx="2762709" cy="17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0368BA-C3ED-4B3E-BD06-12282C2D980A}"/>
              </a:ext>
            </a:extLst>
          </p:cNvPr>
          <p:cNvGrpSpPr/>
          <p:nvPr/>
        </p:nvGrpSpPr>
        <p:grpSpPr>
          <a:xfrm>
            <a:off x="8086438" y="3256458"/>
            <a:ext cx="1411917" cy="911855"/>
            <a:chOff x="835760" y="2089381"/>
            <a:chExt cx="1411917" cy="9118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2588A49-C5F3-40AF-9E25-FD3E87ACAB5B}"/>
                </a:ext>
              </a:extLst>
            </p:cNvPr>
            <p:cNvSpPr/>
            <p:nvPr/>
          </p:nvSpPr>
          <p:spPr>
            <a:xfrm>
              <a:off x="835760" y="2099845"/>
              <a:ext cx="229426" cy="9013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1E82E9-01D8-43C9-A08A-743328FA6CC2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950473" y="2089381"/>
              <a:ext cx="1182491" cy="104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3105180-A8DD-4DA6-9F7C-5AAB18D5E88E}"/>
                </a:ext>
              </a:extLst>
            </p:cNvPr>
            <p:cNvCxnSpPr>
              <a:cxnSpLocks/>
              <a:stCxn id="27" idx="4"/>
              <a:endCxn id="30" idx="4"/>
            </p:cNvCxnSpPr>
            <p:nvPr/>
          </p:nvCxnSpPr>
          <p:spPr>
            <a:xfrm flipV="1">
              <a:off x="950473" y="2990772"/>
              <a:ext cx="1182491" cy="104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2410264-DCF0-45E1-B754-47EECFCE56D0}"/>
                </a:ext>
              </a:extLst>
            </p:cNvPr>
            <p:cNvSpPr/>
            <p:nvPr/>
          </p:nvSpPr>
          <p:spPr>
            <a:xfrm>
              <a:off x="2018251" y="2089381"/>
              <a:ext cx="229426" cy="9013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65298A8-B86C-4E6D-92F5-B43CB82AB46A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1065186" y="2550541"/>
              <a:ext cx="97745" cy="95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C1CBDA6-5B7F-45EC-BF98-F2BA1974A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6935" y="2210540"/>
              <a:ext cx="92471" cy="6729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729C763-665E-42F4-9AA8-07660F6FF14E}"/>
                </a:ext>
              </a:extLst>
            </p:cNvPr>
            <p:cNvCxnSpPr/>
            <p:nvPr/>
          </p:nvCxnSpPr>
          <p:spPr>
            <a:xfrm>
              <a:off x="1349406" y="2210540"/>
              <a:ext cx="164518" cy="67470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AC0F95A-D323-4C9D-9C2A-29D01F34D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29" y="2210540"/>
              <a:ext cx="146200" cy="6804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DB0B4FA-B2CD-43B5-B43D-1DEFADA569E8}"/>
                </a:ext>
              </a:extLst>
            </p:cNvPr>
            <p:cNvCxnSpPr>
              <a:cxnSpLocks/>
            </p:cNvCxnSpPr>
            <p:nvPr/>
          </p:nvCxnSpPr>
          <p:spPr>
            <a:xfrm>
              <a:off x="1664798" y="2210113"/>
              <a:ext cx="110736" cy="6471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FB6DF21-75F3-48EC-818D-E1071482D1D0}"/>
                </a:ext>
              </a:extLst>
            </p:cNvPr>
            <p:cNvCxnSpPr/>
            <p:nvPr/>
          </p:nvCxnSpPr>
          <p:spPr>
            <a:xfrm flipV="1">
              <a:off x="1775534" y="2540076"/>
              <a:ext cx="75953" cy="317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6B5CA2F-A7A9-4B61-AC61-55A31277A7B1}"/>
                </a:ext>
              </a:extLst>
            </p:cNvPr>
            <p:cNvCxnSpPr/>
            <p:nvPr/>
          </p:nvCxnSpPr>
          <p:spPr>
            <a:xfrm>
              <a:off x="1851487" y="2540076"/>
              <a:ext cx="16676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BA79F6D-61CF-4BAE-906D-90AEAE5132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5922" y="2545285"/>
              <a:ext cx="70391" cy="3153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6C4F872-E212-4A3B-A13F-6D3C12E4C8E1}"/>
              </a:ext>
            </a:extLst>
          </p:cNvPr>
          <p:cNvCxnSpPr/>
          <p:nvPr/>
        </p:nvCxnSpPr>
        <p:spPr>
          <a:xfrm>
            <a:off x="7085077" y="5140171"/>
            <a:ext cx="10013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2268B0-D966-4408-85F2-EF4BA040D8B1}"/>
              </a:ext>
            </a:extLst>
          </p:cNvPr>
          <p:cNvCxnSpPr/>
          <p:nvPr/>
        </p:nvCxnSpPr>
        <p:spPr>
          <a:xfrm>
            <a:off x="9704198" y="5106140"/>
            <a:ext cx="10013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B98E56-0F29-468E-BE53-DDA7325A80EC}"/>
              </a:ext>
            </a:extLst>
          </p:cNvPr>
          <p:cNvSpPr/>
          <p:nvPr/>
        </p:nvSpPr>
        <p:spPr>
          <a:xfrm>
            <a:off x="7017949" y="5140171"/>
            <a:ext cx="106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F3F3F"/>
                </a:solidFill>
                <a:latin typeface="+mn-ea"/>
                <a:ea typeface="+mn-ea"/>
              </a:rPr>
              <a:t>Current</a:t>
            </a:r>
            <a:endParaRPr lang="ko-KR" altLang="en-US" b="1" dirty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C98DB6-B463-4CDC-9C02-8F1B4A3EE68F}"/>
              </a:ext>
            </a:extLst>
          </p:cNvPr>
          <p:cNvSpPr/>
          <p:nvPr/>
        </p:nvSpPr>
        <p:spPr>
          <a:xfrm>
            <a:off x="9720844" y="5115610"/>
            <a:ext cx="1068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F3F3F"/>
                </a:solidFill>
                <a:latin typeface="+mn-ea"/>
                <a:ea typeface="+mn-ea"/>
              </a:rPr>
              <a:t>Current</a:t>
            </a:r>
            <a:endParaRPr lang="ko-KR" altLang="en-US" b="1" dirty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43" name="텍스트 개체 틀 4">
            <a:extLst>
              <a:ext uri="{FF2B5EF4-FFF2-40B4-BE49-F238E27FC236}">
                <a16:creationId xmlns:a16="http://schemas.microsoft.com/office/drawing/2014/main" id="{511764BC-D3C5-4F8A-8B7F-63F88053C41E}"/>
              </a:ext>
            </a:extLst>
          </p:cNvPr>
          <p:cNvSpPr txBox="1">
            <a:spLocks/>
          </p:cNvSpPr>
          <p:nvPr/>
        </p:nvSpPr>
        <p:spPr bwMode="auto">
          <a:xfrm>
            <a:off x="8020326" y="5601614"/>
            <a:ext cx="5906430" cy="2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800" dirty="0">
                <a:latin typeface="+mn-ea"/>
              </a:rPr>
              <a:t>50kHz, 200uA</a:t>
            </a:r>
          </a:p>
        </p:txBody>
      </p:sp>
    </p:spTree>
    <p:extLst>
      <p:ext uri="{BB962C8B-B14F-4D97-AF65-F5344CB8AC3E}">
        <p14:creationId xmlns:p14="http://schemas.microsoft.com/office/powerpoint/2010/main" val="337088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AC15A3D-D151-42FD-A8F7-AA492DF4348D}"/>
              </a:ext>
            </a:extLst>
          </p:cNvPr>
          <p:cNvSpPr/>
          <p:nvPr/>
        </p:nvSpPr>
        <p:spPr>
          <a:xfrm>
            <a:off x="0" y="-6810"/>
            <a:ext cx="12192000" cy="194100"/>
          </a:xfrm>
          <a:prstGeom prst="rect">
            <a:avLst/>
          </a:prstGeom>
          <a:solidFill>
            <a:srgbClr val="00002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72D81-2FE9-4A4E-AA85-9D103564E671}"/>
              </a:ext>
            </a:extLst>
          </p:cNvPr>
          <p:cNvSpPr/>
          <p:nvPr/>
        </p:nvSpPr>
        <p:spPr>
          <a:xfrm>
            <a:off x="0" y="6709705"/>
            <a:ext cx="12192000" cy="194100"/>
          </a:xfrm>
          <a:prstGeom prst="rect">
            <a:avLst/>
          </a:prstGeom>
          <a:solidFill>
            <a:srgbClr val="00002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331F9EA-5AE9-491D-BB5F-D6716A29F1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09470" y="1479731"/>
            <a:ext cx="3173063" cy="1569660"/>
          </a:xfrm>
        </p:spPr>
        <p:txBody>
          <a:bodyPr/>
          <a:lstStyle/>
          <a:p>
            <a:r>
              <a:rPr lang="en-US" altLang="ko-KR" sz="9600" dirty="0"/>
              <a:t>04</a:t>
            </a:r>
            <a:endParaRPr lang="ko-KR" altLang="en-US" sz="9600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9545F063-27AB-499D-A526-D5C0CD4ABC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40019" y="2975593"/>
            <a:ext cx="4311963" cy="584775"/>
          </a:xfrm>
        </p:spPr>
        <p:txBody>
          <a:bodyPr/>
          <a:lstStyle/>
          <a:p>
            <a:r>
              <a:rPr lang="ko-KR" altLang="en-US" sz="3200" dirty="0"/>
              <a:t>제작현황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77A67ACB-51F3-472A-B091-4E11856E26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27834" y="3812927"/>
            <a:ext cx="4299708" cy="846514"/>
          </a:xfrm>
        </p:spPr>
        <p:txBody>
          <a:bodyPr/>
          <a:lstStyle/>
          <a:p>
            <a:pPr marL="342900" indent="-342900" algn="l">
              <a:buAutoNum type="arabicParenR"/>
            </a:pP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Hardware</a:t>
            </a:r>
          </a:p>
          <a:p>
            <a:pPr marL="342900" indent="-342900" algn="l">
              <a:buAutoNum type="arabicParenR"/>
            </a:pP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회로도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F2EFA2-0430-49F6-9A02-821E58D9B5B7}"/>
              </a:ext>
            </a:extLst>
          </p:cNvPr>
          <p:cNvSpPr/>
          <p:nvPr/>
        </p:nvSpPr>
        <p:spPr>
          <a:xfrm>
            <a:off x="3654078" y="1203387"/>
            <a:ext cx="4883844" cy="4794777"/>
          </a:xfrm>
          <a:prstGeom prst="ellipse">
            <a:avLst/>
          </a:prstGeom>
          <a:noFill/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EE0DF5-A2BD-4543-A63A-902218C245CC}"/>
              </a:ext>
            </a:extLst>
          </p:cNvPr>
          <p:cNvSpPr/>
          <p:nvPr/>
        </p:nvSpPr>
        <p:spPr>
          <a:xfrm>
            <a:off x="3305448" y="853969"/>
            <a:ext cx="5614656" cy="551226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5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8BAE5-2E09-4FA2-9688-0939C9DAD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1) </a:t>
            </a:r>
            <a:r>
              <a:rPr lang="en-US" altLang="ko-KR" sz="1800" dirty="0" err="1">
                <a:latin typeface="+mn-ea"/>
              </a:rPr>
              <a:t>Hardware_Modeling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04. </a:t>
            </a:r>
            <a:r>
              <a:rPr lang="ko-KR" altLang="en-US" sz="2400" dirty="0">
                <a:latin typeface="+mn-ea"/>
              </a:rPr>
              <a:t>제작현황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700BA03-62DC-4841-9832-6CC856C8B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3"/>
          <a:stretch/>
        </p:blipFill>
        <p:spPr>
          <a:xfrm>
            <a:off x="625341" y="1527556"/>
            <a:ext cx="5295460" cy="37652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86A756-094C-4660-AC3F-4318CFD77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33" y="1527556"/>
            <a:ext cx="5003471" cy="3765261"/>
          </a:xfrm>
          <a:prstGeom prst="rect">
            <a:avLst/>
          </a:prstGeom>
        </p:spPr>
      </p:pic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72764088-474F-4E3B-AB3D-B2D1E1CB20A8}"/>
              </a:ext>
            </a:extLst>
          </p:cNvPr>
          <p:cNvSpPr txBox="1">
            <a:spLocks/>
          </p:cNvSpPr>
          <p:nvPr/>
        </p:nvSpPr>
        <p:spPr bwMode="auto">
          <a:xfrm>
            <a:off x="2076235" y="5467510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800" dirty="0">
                <a:latin typeface="+mn-ea"/>
              </a:rPr>
              <a:t>&lt;</a:t>
            </a:r>
            <a:r>
              <a:rPr kumimoji="0" lang="ko-KR" altLang="en-US" sz="1800" dirty="0">
                <a:latin typeface="+mn-ea"/>
              </a:rPr>
              <a:t>작품 상부 </a:t>
            </a:r>
            <a:r>
              <a:rPr kumimoji="0" lang="en-US" altLang="ko-KR" sz="1800" dirty="0">
                <a:latin typeface="+mn-ea"/>
              </a:rPr>
              <a:t>Modeling&gt;</a:t>
            </a: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838C05F2-AF71-4E1A-9676-58501D621883}"/>
              </a:ext>
            </a:extLst>
          </p:cNvPr>
          <p:cNvSpPr txBox="1">
            <a:spLocks/>
          </p:cNvSpPr>
          <p:nvPr/>
        </p:nvSpPr>
        <p:spPr bwMode="auto">
          <a:xfrm>
            <a:off x="7519726" y="5467510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800" dirty="0">
                <a:latin typeface="+mn-ea"/>
              </a:rPr>
              <a:t>&lt;</a:t>
            </a:r>
            <a:r>
              <a:rPr kumimoji="0" lang="ko-KR" altLang="en-US" sz="1800" dirty="0">
                <a:latin typeface="+mn-ea"/>
              </a:rPr>
              <a:t>작품 하부 </a:t>
            </a:r>
            <a:r>
              <a:rPr kumimoji="0" lang="en-US" altLang="ko-KR" sz="1800" dirty="0">
                <a:latin typeface="+mn-ea"/>
              </a:rPr>
              <a:t>Modeling&gt;</a:t>
            </a:r>
          </a:p>
        </p:txBody>
      </p:sp>
    </p:spTree>
    <p:extLst>
      <p:ext uri="{BB962C8B-B14F-4D97-AF65-F5344CB8AC3E}">
        <p14:creationId xmlns:p14="http://schemas.microsoft.com/office/powerpoint/2010/main" val="362782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8BAE5-2E09-4FA2-9688-0939C9DAD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1) Hardware_3d printing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04. </a:t>
            </a:r>
            <a:r>
              <a:rPr lang="ko-KR" altLang="en-US" sz="2400" dirty="0">
                <a:latin typeface="+mn-ea"/>
              </a:rPr>
              <a:t>제작현황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72764088-474F-4E3B-AB3D-B2D1E1CB20A8}"/>
              </a:ext>
            </a:extLst>
          </p:cNvPr>
          <p:cNvSpPr txBox="1">
            <a:spLocks/>
          </p:cNvSpPr>
          <p:nvPr/>
        </p:nvSpPr>
        <p:spPr bwMode="auto">
          <a:xfrm>
            <a:off x="2076235" y="5467510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800" dirty="0">
                <a:latin typeface="+mn-ea"/>
              </a:rPr>
              <a:t>&lt;</a:t>
            </a:r>
            <a:r>
              <a:rPr kumimoji="0" lang="ko-KR" altLang="en-US" sz="1800" dirty="0">
                <a:latin typeface="+mn-ea"/>
              </a:rPr>
              <a:t>작품 상부</a:t>
            </a:r>
            <a:r>
              <a:rPr kumimoji="0" lang="en-US" altLang="ko-KR" sz="1800" dirty="0">
                <a:latin typeface="+mn-ea"/>
              </a:rPr>
              <a:t>&gt;</a:t>
            </a: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838C05F2-AF71-4E1A-9676-58501D621883}"/>
              </a:ext>
            </a:extLst>
          </p:cNvPr>
          <p:cNvSpPr txBox="1">
            <a:spLocks/>
          </p:cNvSpPr>
          <p:nvPr/>
        </p:nvSpPr>
        <p:spPr bwMode="auto">
          <a:xfrm>
            <a:off x="7519726" y="5467510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800" dirty="0">
                <a:latin typeface="+mn-ea"/>
              </a:rPr>
              <a:t>&lt;</a:t>
            </a:r>
            <a:r>
              <a:rPr kumimoji="0" lang="ko-KR" altLang="en-US" sz="1800" dirty="0">
                <a:latin typeface="+mn-ea"/>
              </a:rPr>
              <a:t>작품 하부</a:t>
            </a:r>
            <a:r>
              <a:rPr kumimoji="0" lang="en-US" altLang="ko-KR" sz="1800" dirty="0"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8743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04. </a:t>
            </a:r>
            <a:r>
              <a:rPr lang="ko-KR" altLang="en-US" sz="2400" dirty="0">
                <a:latin typeface="+mn-ea"/>
              </a:rPr>
              <a:t>제작 현황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7A2237B-8D58-4928-A0DD-88F82199B8F7}"/>
              </a:ext>
            </a:extLst>
          </p:cNvPr>
          <p:cNvSpPr/>
          <p:nvPr/>
        </p:nvSpPr>
        <p:spPr>
          <a:xfrm>
            <a:off x="9441122" y="-1435988"/>
            <a:ext cx="1344677" cy="1194896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D71E818-D8B5-4393-81D7-19D0FE749857}"/>
              </a:ext>
            </a:extLst>
          </p:cNvPr>
          <p:cNvSpPr/>
          <p:nvPr/>
        </p:nvSpPr>
        <p:spPr>
          <a:xfrm>
            <a:off x="7591043" y="-1164740"/>
            <a:ext cx="645486" cy="72479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텍스트 개체 틀 4">
            <a:extLst>
              <a:ext uri="{FF2B5EF4-FFF2-40B4-BE49-F238E27FC236}">
                <a16:creationId xmlns:a16="http://schemas.microsoft.com/office/drawing/2014/main" id="{05662B3C-D566-4BBB-A18E-43B3A10E6ADB}"/>
              </a:ext>
            </a:extLst>
          </p:cNvPr>
          <p:cNvSpPr txBox="1">
            <a:spLocks/>
          </p:cNvSpPr>
          <p:nvPr/>
        </p:nvSpPr>
        <p:spPr bwMode="auto">
          <a:xfrm>
            <a:off x="450141" y="811854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800" dirty="0">
                <a:latin typeface="+mn-ea"/>
              </a:rPr>
              <a:t>2) </a:t>
            </a:r>
            <a:r>
              <a:rPr kumimoji="0" lang="ko-KR" altLang="en-US" sz="1800" dirty="0">
                <a:latin typeface="+mn-ea"/>
              </a:rPr>
              <a:t>회로도</a:t>
            </a:r>
            <a:endParaRPr kumimoji="0" lang="en-US" altLang="ko-KR" sz="1800" dirty="0">
              <a:latin typeface="+mn-ea"/>
            </a:endParaRPr>
          </a:p>
        </p:txBody>
      </p:sp>
      <p:pic>
        <p:nvPicPr>
          <p:cNvPr id="3076" name="Picture 4" descr="https://cdn.sparkfun.com/assets/learn_tutorials/5/1/0/fritzing_example_schem.png">
            <a:extLst>
              <a:ext uri="{FF2B5EF4-FFF2-40B4-BE49-F238E27FC236}">
                <a16:creationId xmlns:a16="http://schemas.microsoft.com/office/drawing/2014/main" id="{DB48A532-D668-4BDD-8299-C03638DAC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6"/>
          <a:stretch/>
        </p:blipFill>
        <p:spPr bwMode="auto">
          <a:xfrm>
            <a:off x="3506671" y="1764345"/>
            <a:ext cx="3018833" cy="404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ostfiles6.naver.net/20160617_293/ubicomputing_1466126227718uPPg0_PNG/fritzing_example_bb_2.png?type=w2">
            <a:extLst>
              <a:ext uri="{FF2B5EF4-FFF2-40B4-BE49-F238E27FC236}">
                <a16:creationId xmlns:a16="http://schemas.microsoft.com/office/drawing/2014/main" id="{DB348BCF-DB6B-4C63-8F69-C0C0F4AAA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13" r="64811" b="11353"/>
          <a:stretch/>
        </p:blipFill>
        <p:spPr bwMode="auto">
          <a:xfrm>
            <a:off x="2568458" y="2512552"/>
            <a:ext cx="1295400" cy="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C8112D9-5163-4BB6-BC26-717943467677}"/>
              </a:ext>
            </a:extLst>
          </p:cNvPr>
          <p:cNvSpPr txBox="1">
            <a:spLocks/>
          </p:cNvSpPr>
          <p:nvPr/>
        </p:nvSpPr>
        <p:spPr bwMode="auto">
          <a:xfrm>
            <a:off x="2649011" y="3127261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FSR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Pressure sensor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4AA0B74-89FE-441C-85E2-D4FC657BC466}"/>
              </a:ext>
            </a:extLst>
          </p:cNvPr>
          <p:cNvCxnSpPr/>
          <p:nvPr/>
        </p:nvCxnSpPr>
        <p:spPr>
          <a:xfrm flipH="1">
            <a:off x="1760738" y="1785758"/>
            <a:ext cx="2026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êµ¬íí íì¤ë°ìê¸°ì ëí ì´ë¯¸ì§ ê²ìê²°ê³¼">
            <a:extLst>
              <a:ext uri="{FF2B5EF4-FFF2-40B4-BE49-F238E27FC236}">
                <a16:creationId xmlns:a16="http://schemas.microsoft.com/office/drawing/2014/main" id="{B47B106F-A301-4FF0-B37F-0320EF48E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4" t="20877" r="24309" b="18772"/>
          <a:stretch/>
        </p:blipFill>
        <p:spPr bwMode="auto">
          <a:xfrm rot="13372943">
            <a:off x="132240" y="1419725"/>
            <a:ext cx="1494810" cy="14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B2E35E-3A90-46F6-8E8B-D4B1686325B4}"/>
              </a:ext>
            </a:extLst>
          </p:cNvPr>
          <p:cNvCxnSpPr>
            <a:cxnSpLocks/>
          </p:cNvCxnSpPr>
          <p:nvPr/>
        </p:nvCxnSpPr>
        <p:spPr>
          <a:xfrm flipV="1">
            <a:off x="1760738" y="1785758"/>
            <a:ext cx="0" cy="24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5B85DB6-D7C8-4283-9513-6C08E3AFE47D}"/>
              </a:ext>
            </a:extLst>
          </p:cNvPr>
          <p:cNvCxnSpPr>
            <a:cxnSpLocks/>
          </p:cNvCxnSpPr>
          <p:nvPr/>
        </p:nvCxnSpPr>
        <p:spPr>
          <a:xfrm flipH="1">
            <a:off x="1330208" y="2032492"/>
            <a:ext cx="430530" cy="9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779AE4-BA89-43C9-A3DA-250AF516789D}"/>
              </a:ext>
            </a:extLst>
          </p:cNvPr>
          <p:cNvCxnSpPr>
            <a:cxnSpLocks/>
          </p:cNvCxnSpPr>
          <p:nvPr/>
        </p:nvCxnSpPr>
        <p:spPr>
          <a:xfrm flipH="1">
            <a:off x="1330208" y="2126062"/>
            <a:ext cx="1097280" cy="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A68012-E538-4E8C-B803-EA5A39925208}"/>
              </a:ext>
            </a:extLst>
          </p:cNvPr>
          <p:cNvCxnSpPr>
            <a:cxnSpLocks/>
          </p:cNvCxnSpPr>
          <p:nvPr/>
        </p:nvCxnSpPr>
        <p:spPr>
          <a:xfrm flipV="1">
            <a:off x="2427488" y="2126063"/>
            <a:ext cx="0" cy="3548943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7E3680-A748-43E1-896B-5ABADB554164}"/>
              </a:ext>
            </a:extLst>
          </p:cNvPr>
          <p:cNvCxnSpPr>
            <a:cxnSpLocks/>
          </p:cNvCxnSpPr>
          <p:nvPr/>
        </p:nvCxnSpPr>
        <p:spPr>
          <a:xfrm flipH="1">
            <a:off x="2427488" y="5675006"/>
            <a:ext cx="1360170" cy="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https://blogfiles.pstatic.net/MjAxNjEyMTdfMjU3/MDAxNDgxOTcxMzAwODgx.Vt79C2PICVZztn2bN4aDvhn9l8LBjVJ2Cv3ybTNmYTYg.0EtLubJdYX6LVlVM4uP5DNmq6y0nyp9yMGsb4zBA0ZQg.PNG.eduino/%EA%B7%B8%EB%A6%BC2.png">
            <a:extLst>
              <a:ext uri="{FF2B5EF4-FFF2-40B4-BE49-F238E27FC236}">
                <a16:creationId xmlns:a16="http://schemas.microsoft.com/office/drawing/2014/main" id="{24CD9E83-D42E-4CC4-8477-E49B4EF78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3" t="66780" r="44811" b="7796"/>
          <a:stretch/>
        </p:blipFill>
        <p:spPr bwMode="auto">
          <a:xfrm>
            <a:off x="7539477" y="2274321"/>
            <a:ext cx="921343" cy="91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6B1CA4-19D2-4C4F-8CCB-F38BF92B14EF}"/>
              </a:ext>
            </a:extLst>
          </p:cNvPr>
          <p:cNvCxnSpPr>
            <a:cxnSpLocks/>
          </p:cNvCxnSpPr>
          <p:nvPr/>
        </p:nvCxnSpPr>
        <p:spPr>
          <a:xfrm flipH="1">
            <a:off x="1330208" y="2221566"/>
            <a:ext cx="89992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7314B4-11A2-4405-BED7-C92C7BF01D35}"/>
              </a:ext>
            </a:extLst>
          </p:cNvPr>
          <p:cNvCxnSpPr>
            <a:cxnSpLocks/>
          </p:cNvCxnSpPr>
          <p:nvPr/>
        </p:nvCxnSpPr>
        <p:spPr>
          <a:xfrm flipV="1">
            <a:off x="2225558" y="2221566"/>
            <a:ext cx="0" cy="38699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C43CCB1-6943-4C15-8756-D3BAAE2A6278}"/>
              </a:ext>
            </a:extLst>
          </p:cNvPr>
          <p:cNvCxnSpPr>
            <a:cxnSpLocks/>
          </p:cNvCxnSpPr>
          <p:nvPr/>
        </p:nvCxnSpPr>
        <p:spPr>
          <a:xfrm flipH="1">
            <a:off x="151394" y="2608564"/>
            <a:ext cx="207416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C77ACA6-4FC9-4FC1-8262-046DB06664B3}"/>
              </a:ext>
            </a:extLst>
          </p:cNvPr>
          <p:cNvCxnSpPr>
            <a:cxnSpLocks/>
          </p:cNvCxnSpPr>
          <p:nvPr/>
        </p:nvCxnSpPr>
        <p:spPr>
          <a:xfrm>
            <a:off x="151394" y="1517380"/>
            <a:ext cx="0" cy="109118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75C96C-177F-45F0-991E-151DE0A4C776}"/>
              </a:ext>
            </a:extLst>
          </p:cNvPr>
          <p:cNvCxnSpPr>
            <a:cxnSpLocks/>
          </p:cNvCxnSpPr>
          <p:nvPr/>
        </p:nvCxnSpPr>
        <p:spPr>
          <a:xfrm flipH="1">
            <a:off x="151394" y="1514430"/>
            <a:ext cx="706678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870D990-E93C-4400-A2DD-D0CDB45A0445}"/>
              </a:ext>
            </a:extLst>
          </p:cNvPr>
          <p:cNvCxnSpPr>
            <a:cxnSpLocks/>
          </p:cNvCxnSpPr>
          <p:nvPr/>
        </p:nvCxnSpPr>
        <p:spPr>
          <a:xfrm flipH="1">
            <a:off x="6443644" y="2652809"/>
            <a:ext cx="1097280" cy="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B6BD3C2-F1ED-4BA0-BAED-55D4BCCECAA6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218181" y="1514433"/>
            <a:ext cx="0" cy="10563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원호 45">
            <a:extLst>
              <a:ext uri="{FF2B5EF4-FFF2-40B4-BE49-F238E27FC236}">
                <a16:creationId xmlns:a16="http://schemas.microsoft.com/office/drawing/2014/main" id="{BAF50412-46AD-41DE-A2B1-A61AE1AFE75B}"/>
              </a:ext>
            </a:extLst>
          </p:cNvPr>
          <p:cNvSpPr/>
          <p:nvPr/>
        </p:nvSpPr>
        <p:spPr>
          <a:xfrm>
            <a:off x="7118407" y="2570813"/>
            <a:ext cx="199548" cy="265246"/>
          </a:xfrm>
          <a:prstGeom prst="arc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0CA1C8CA-975A-4BC8-8D1B-0195C71EDE73}"/>
              </a:ext>
            </a:extLst>
          </p:cNvPr>
          <p:cNvSpPr/>
          <p:nvPr/>
        </p:nvSpPr>
        <p:spPr>
          <a:xfrm rot="5400000">
            <a:off x="7143651" y="2574470"/>
            <a:ext cx="149057" cy="199548"/>
          </a:xfrm>
          <a:prstGeom prst="arc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DF5ADAD-69A6-4CF8-8C91-860EB81D7E4C}"/>
              </a:ext>
            </a:extLst>
          </p:cNvPr>
          <p:cNvCxnSpPr>
            <a:cxnSpLocks/>
          </p:cNvCxnSpPr>
          <p:nvPr/>
        </p:nvCxnSpPr>
        <p:spPr>
          <a:xfrm flipH="1">
            <a:off x="7218181" y="2836061"/>
            <a:ext cx="32129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C2D3CB8-A229-48B7-BAD4-BB43BB104063}"/>
              </a:ext>
            </a:extLst>
          </p:cNvPr>
          <p:cNvCxnSpPr>
            <a:cxnSpLocks/>
          </p:cNvCxnSpPr>
          <p:nvPr/>
        </p:nvCxnSpPr>
        <p:spPr>
          <a:xfrm flipV="1">
            <a:off x="7231134" y="2729380"/>
            <a:ext cx="0" cy="10667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2EF2004-912D-486C-BCC7-BCB99D665D8B}"/>
              </a:ext>
            </a:extLst>
          </p:cNvPr>
          <p:cNvCxnSpPr>
            <a:cxnSpLocks/>
          </p:cNvCxnSpPr>
          <p:nvPr/>
        </p:nvCxnSpPr>
        <p:spPr>
          <a:xfrm flipH="1">
            <a:off x="7118405" y="2949022"/>
            <a:ext cx="421072" cy="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2B6E053-06AD-4749-81F5-7BE248F5A0A2}"/>
              </a:ext>
            </a:extLst>
          </p:cNvPr>
          <p:cNvCxnSpPr>
            <a:cxnSpLocks/>
          </p:cNvCxnSpPr>
          <p:nvPr/>
        </p:nvCxnSpPr>
        <p:spPr>
          <a:xfrm>
            <a:off x="7118405" y="2949022"/>
            <a:ext cx="0" cy="2725984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7DB106-5928-4A75-85C3-20FBD5718A4E}"/>
              </a:ext>
            </a:extLst>
          </p:cNvPr>
          <p:cNvCxnSpPr>
            <a:cxnSpLocks/>
          </p:cNvCxnSpPr>
          <p:nvPr/>
        </p:nvCxnSpPr>
        <p:spPr>
          <a:xfrm flipH="1" flipV="1">
            <a:off x="5428224" y="5669516"/>
            <a:ext cx="1690181" cy="549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7268CC9-4873-4F1C-A770-C2F19D513EBA}"/>
              </a:ext>
            </a:extLst>
          </p:cNvPr>
          <p:cNvCxnSpPr>
            <a:cxnSpLocks/>
          </p:cNvCxnSpPr>
          <p:nvPr/>
        </p:nvCxnSpPr>
        <p:spPr>
          <a:xfrm flipH="1">
            <a:off x="8460820" y="2577741"/>
            <a:ext cx="43223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97D6059-51F6-427A-A37F-67DE48A53949}"/>
              </a:ext>
            </a:extLst>
          </p:cNvPr>
          <p:cNvCxnSpPr>
            <a:cxnSpLocks/>
            <a:stCxn id="4101" idx="1"/>
          </p:cNvCxnSpPr>
          <p:nvPr/>
        </p:nvCxnSpPr>
        <p:spPr>
          <a:xfrm flipH="1">
            <a:off x="9241892" y="2590773"/>
            <a:ext cx="355710" cy="134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7" name="타원 4096">
            <a:extLst>
              <a:ext uri="{FF2B5EF4-FFF2-40B4-BE49-F238E27FC236}">
                <a16:creationId xmlns:a16="http://schemas.microsoft.com/office/drawing/2014/main" id="{4DF7CAF9-B0FE-4FA9-B87C-BC3A9D91E7BF}"/>
              </a:ext>
            </a:extLst>
          </p:cNvPr>
          <p:cNvSpPr/>
          <p:nvPr/>
        </p:nvSpPr>
        <p:spPr>
          <a:xfrm>
            <a:off x="8881891" y="2412121"/>
            <a:ext cx="360000" cy="360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75FB75-BCBD-4E4D-9E43-4088E898369D}"/>
              </a:ext>
            </a:extLst>
          </p:cNvPr>
          <p:cNvCxnSpPr>
            <a:cxnSpLocks/>
          </p:cNvCxnSpPr>
          <p:nvPr/>
        </p:nvCxnSpPr>
        <p:spPr>
          <a:xfrm flipH="1">
            <a:off x="10964924" y="2638523"/>
            <a:ext cx="389779" cy="1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직사각형 4100">
            <a:extLst>
              <a:ext uri="{FF2B5EF4-FFF2-40B4-BE49-F238E27FC236}">
                <a16:creationId xmlns:a16="http://schemas.microsoft.com/office/drawing/2014/main" id="{4B2AF161-F112-4F92-9417-71D04A873E2E}"/>
              </a:ext>
            </a:extLst>
          </p:cNvPr>
          <p:cNvSpPr/>
          <p:nvPr/>
        </p:nvSpPr>
        <p:spPr>
          <a:xfrm>
            <a:off x="9597602" y="2412121"/>
            <a:ext cx="358251" cy="3573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Picture 2" descr="ê°, ê°ìì§, ëë¬¼, ê°ì§, ê°, ì ì ëë¬¼, ì¤í¸ë¡í¬, ëª¨ì, ê·¸ë¦¼ì, ì¤ë£¨ì£, ê·¸ë¦¼, ë²¡í°">
            <a:extLst>
              <a:ext uri="{FF2B5EF4-FFF2-40B4-BE49-F238E27FC236}">
                <a16:creationId xmlns:a16="http://schemas.microsoft.com/office/drawing/2014/main" id="{400CBCCF-57B6-4162-AE34-BB66647F3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823" y="1297452"/>
            <a:ext cx="2056646" cy="131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C7650105-75A2-4C9D-9D2D-1863AA1D96A3}"/>
              </a:ext>
            </a:extLst>
          </p:cNvPr>
          <p:cNvSpPr/>
          <p:nvPr/>
        </p:nvSpPr>
        <p:spPr>
          <a:xfrm>
            <a:off x="10606673" y="2399089"/>
            <a:ext cx="358251" cy="3573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3573851-2C2B-4358-A992-08C7D6B9002F}"/>
              </a:ext>
            </a:extLst>
          </p:cNvPr>
          <p:cNvCxnSpPr>
            <a:cxnSpLocks/>
          </p:cNvCxnSpPr>
          <p:nvPr/>
        </p:nvCxnSpPr>
        <p:spPr>
          <a:xfrm flipH="1" flipV="1">
            <a:off x="11345481" y="2641821"/>
            <a:ext cx="9222" cy="3092552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4A64DC1-9916-4E24-9EF1-5E66189A6668}"/>
              </a:ext>
            </a:extLst>
          </p:cNvPr>
          <p:cNvCxnSpPr>
            <a:cxnSpLocks/>
          </p:cNvCxnSpPr>
          <p:nvPr/>
        </p:nvCxnSpPr>
        <p:spPr>
          <a:xfrm flipH="1" flipV="1">
            <a:off x="7107544" y="5675006"/>
            <a:ext cx="4247159" cy="59367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7BE0CFB-664F-4F03-8F77-FFFB26D5B06F}"/>
              </a:ext>
            </a:extLst>
          </p:cNvPr>
          <p:cNvCxnSpPr>
            <a:cxnSpLocks/>
          </p:cNvCxnSpPr>
          <p:nvPr/>
        </p:nvCxnSpPr>
        <p:spPr>
          <a:xfrm flipH="1">
            <a:off x="9446287" y="2597611"/>
            <a:ext cx="1" cy="471594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6677DA6-9C58-4FD2-9455-6E6B8ED51F47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9441122" y="3062367"/>
            <a:ext cx="656145" cy="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62CE3BF1-8E1C-4D7B-9034-6BB41EE088A1}"/>
              </a:ext>
            </a:extLst>
          </p:cNvPr>
          <p:cNvSpPr/>
          <p:nvPr/>
        </p:nvSpPr>
        <p:spPr>
          <a:xfrm>
            <a:off x="10097267" y="2882367"/>
            <a:ext cx="360000" cy="360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EC7F87A-5583-40C2-AF5D-90728401FCC3}"/>
              </a:ext>
            </a:extLst>
          </p:cNvPr>
          <p:cNvCxnSpPr>
            <a:cxnSpLocks/>
          </p:cNvCxnSpPr>
          <p:nvPr/>
        </p:nvCxnSpPr>
        <p:spPr>
          <a:xfrm flipH="1">
            <a:off x="10456192" y="3062367"/>
            <a:ext cx="684248" cy="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69A583E-BA02-4F78-96B0-F283D3094214}"/>
              </a:ext>
            </a:extLst>
          </p:cNvPr>
          <p:cNvCxnSpPr>
            <a:cxnSpLocks/>
          </p:cNvCxnSpPr>
          <p:nvPr/>
        </p:nvCxnSpPr>
        <p:spPr>
          <a:xfrm>
            <a:off x="11128836" y="2652809"/>
            <a:ext cx="0" cy="40202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텍스트 개체 틀 4">
            <a:extLst>
              <a:ext uri="{FF2B5EF4-FFF2-40B4-BE49-F238E27FC236}">
                <a16:creationId xmlns:a16="http://schemas.microsoft.com/office/drawing/2014/main" id="{B9BA49AE-50C6-4C30-8C69-31B90CB0A2F8}"/>
              </a:ext>
            </a:extLst>
          </p:cNvPr>
          <p:cNvSpPr txBox="1">
            <a:spLocks/>
          </p:cNvSpPr>
          <p:nvPr/>
        </p:nvSpPr>
        <p:spPr bwMode="auto">
          <a:xfrm>
            <a:off x="8910787" y="2423010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600" dirty="0">
                <a:latin typeface="+mn-ea"/>
              </a:rPr>
              <a:t>A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107" name="텍스트 개체 틀 4">
            <a:extLst>
              <a:ext uri="{FF2B5EF4-FFF2-40B4-BE49-F238E27FC236}">
                <a16:creationId xmlns:a16="http://schemas.microsoft.com/office/drawing/2014/main" id="{CEB20FBE-6182-4D06-A192-A678CD051567}"/>
              </a:ext>
            </a:extLst>
          </p:cNvPr>
          <p:cNvSpPr txBox="1">
            <a:spLocks/>
          </p:cNvSpPr>
          <p:nvPr/>
        </p:nvSpPr>
        <p:spPr bwMode="auto">
          <a:xfrm>
            <a:off x="10124578" y="2910813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600" dirty="0">
                <a:latin typeface="+mn-ea"/>
              </a:rPr>
              <a:t>V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4122" name="타원 4121">
            <a:extLst>
              <a:ext uri="{FF2B5EF4-FFF2-40B4-BE49-F238E27FC236}">
                <a16:creationId xmlns:a16="http://schemas.microsoft.com/office/drawing/2014/main" id="{2D80BB4C-F9F5-4A2F-83EF-A1A2D53061E4}"/>
              </a:ext>
            </a:extLst>
          </p:cNvPr>
          <p:cNvSpPr/>
          <p:nvPr/>
        </p:nvSpPr>
        <p:spPr>
          <a:xfrm>
            <a:off x="2498858" y="2194559"/>
            <a:ext cx="1125547" cy="1233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24" name="직선 화살표 연결선 4123">
            <a:extLst>
              <a:ext uri="{FF2B5EF4-FFF2-40B4-BE49-F238E27FC236}">
                <a16:creationId xmlns:a16="http://schemas.microsoft.com/office/drawing/2014/main" id="{12715C14-7F0A-4DC2-9BAC-3FFC4C043506}"/>
              </a:ext>
            </a:extLst>
          </p:cNvPr>
          <p:cNvCxnSpPr>
            <a:cxnSpLocks/>
            <a:stCxn id="4122" idx="6"/>
          </p:cNvCxnSpPr>
          <p:nvPr/>
        </p:nvCxnSpPr>
        <p:spPr>
          <a:xfrm flipV="1">
            <a:off x="3624405" y="2614054"/>
            <a:ext cx="6068737" cy="1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28" name="그림 4127">
            <a:extLst>
              <a:ext uri="{FF2B5EF4-FFF2-40B4-BE49-F238E27FC236}">
                <a16:creationId xmlns:a16="http://schemas.microsoft.com/office/drawing/2014/main" id="{97BB61CE-DCBB-48CB-87CA-BCB8D977A44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9" t="78356" r="27100"/>
          <a:stretch/>
        </p:blipFill>
        <p:spPr>
          <a:xfrm rot="5400000">
            <a:off x="8575499" y="2752439"/>
            <a:ext cx="913663" cy="562940"/>
          </a:xfrm>
          <a:prstGeom prst="rect">
            <a:avLst/>
          </a:prstGeom>
        </p:spPr>
      </p:pic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77A5891-9A4B-46AD-BEEC-5F64494103F8}"/>
              </a:ext>
            </a:extLst>
          </p:cNvPr>
          <p:cNvCxnSpPr>
            <a:cxnSpLocks/>
          </p:cNvCxnSpPr>
          <p:nvPr/>
        </p:nvCxnSpPr>
        <p:spPr>
          <a:xfrm flipH="1">
            <a:off x="5291034" y="1785758"/>
            <a:ext cx="33957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D38FCA5-E9A4-4B26-8B2E-27F0F92FD5C7}"/>
              </a:ext>
            </a:extLst>
          </p:cNvPr>
          <p:cNvCxnSpPr>
            <a:cxnSpLocks/>
          </p:cNvCxnSpPr>
          <p:nvPr/>
        </p:nvCxnSpPr>
        <p:spPr>
          <a:xfrm flipV="1">
            <a:off x="8679682" y="1782868"/>
            <a:ext cx="0" cy="17078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870BB66-E5C7-4C82-A25E-3E4288424D9F}"/>
              </a:ext>
            </a:extLst>
          </p:cNvPr>
          <p:cNvCxnSpPr>
            <a:cxnSpLocks/>
            <a:stCxn id="4128" idx="3"/>
          </p:cNvCxnSpPr>
          <p:nvPr/>
        </p:nvCxnSpPr>
        <p:spPr>
          <a:xfrm flipH="1">
            <a:off x="8665225" y="3490741"/>
            <a:ext cx="3671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D6E23F5E-806F-4DF4-8D3E-EFA93A1941AD}"/>
              </a:ext>
            </a:extLst>
          </p:cNvPr>
          <p:cNvCxnSpPr>
            <a:cxnSpLocks/>
          </p:cNvCxnSpPr>
          <p:nvPr/>
        </p:nvCxnSpPr>
        <p:spPr>
          <a:xfrm>
            <a:off x="9154469" y="3461385"/>
            <a:ext cx="0" cy="2251710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47A83419-C0B2-4FAA-9E44-ED06D7F9AB1D}"/>
              </a:ext>
            </a:extLst>
          </p:cNvPr>
          <p:cNvCxnSpPr>
            <a:cxnSpLocks/>
          </p:cNvCxnSpPr>
          <p:nvPr/>
        </p:nvCxnSpPr>
        <p:spPr>
          <a:xfrm flipH="1">
            <a:off x="4259582" y="3364882"/>
            <a:ext cx="4818378" cy="19746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39" name="그림 4138">
            <a:extLst>
              <a:ext uri="{FF2B5EF4-FFF2-40B4-BE49-F238E27FC236}">
                <a16:creationId xmlns:a16="http://schemas.microsoft.com/office/drawing/2014/main" id="{561F12EB-358A-4915-9E1D-3EBE8DCD229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2" t="9347" r="36864"/>
          <a:stretch/>
        </p:blipFill>
        <p:spPr>
          <a:xfrm rot="5400000">
            <a:off x="9742971" y="2978988"/>
            <a:ext cx="963232" cy="670047"/>
          </a:xfrm>
          <a:prstGeom prst="rect">
            <a:avLst/>
          </a:prstGeom>
        </p:spPr>
      </p:pic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788C9D3-10BB-43D7-BDFF-E8464BF1BB20}"/>
              </a:ext>
            </a:extLst>
          </p:cNvPr>
          <p:cNvCxnSpPr>
            <a:cxnSpLocks/>
          </p:cNvCxnSpPr>
          <p:nvPr/>
        </p:nvCxnSpPr>
        <p:spPr>
          <a:xfrm>
            <a:off x="10097267" y="3741420"/>
            <a:ext cx="0" cy="1992953"/>
          </a:xfrm>
          <a:prstGeom prst="line">
            <a:avLst/>
          </a:prstGeom>
          <a:ln>
            <a:solidFill>
              <a:srgbClr val="0000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6531553-020C-4094-91DD-5CF6BE7FEA70}"/>
              </a:ext>
            </a:extLst>
          </p:cNvPr>
          <p:cNvCxnSpPr>
            <a:cxnSpLocks/>
          </p:cNvCxnSpPr>
          <p:nvPr/>
        </p:nvCxnSpPr>
        <p:spPr>
          <a:xfrm flipH="1" flipV="1">
            <a:off x="4243513" y="3706573"/>
            <a:ext cx="6114777" cy="340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텍스트 개체 틀 4">
            <a:extLst>
              <a:ext uri="{FF2B5EF4-FFF2-40B4-BE49-F238E27FC236}">
                <a16:creationId xmlns:a16="http://schemas.microsoft.com/office/drawing/2014/main" id="{37AA309D-E22F-4D11-94D8-90E9950B3679}"/>
              </a:ext>
            </a:extLst>
          </p:cNvPr>
          <p:cNvSpPr txBox="1">
            <a:spLocks/>
          </p:cNvSpPr>
          <p:nvPr/>
        </p:nvSpPr>
        <p:spPr bwMode="auto">
          <a:xfrm>
            <a:off x="353603" y="2594335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NE555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Pulse generator</a:t>
            </a:r>
          </a:p>
        </p:txBody>
      </p:sp>
      <p:sp>
        <p:nvSpPr>
          <p:cNvPr id="137" name="텍스트 개체 틀 4">
            <a:extLst>
              <a:ext uri="{FF2B5EF4-FFF2-40B4-BE49-F238E27FC236}">
                <a16:creationId xmlns:a16="http://schemas.microsoft.com/office/drawing/2014/main" id="{752A24DD-A207-4597-9E2F-68EBE7B7CC88}"/>
              </a:ext>
            </a:extLst>
          </p:cNvPr>
          <p:cNvSpPr txBox="1">
            <a:spLocks/>
          </p:cNvSpPr>
          <p:nvPr/>
        </p:nvSpPr>
        <p:spPr bwMode="auto">
          <a:xfrm>
            <a:off x="7463717" y="2068339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Relay module</a:t>
            </a:r>
          </a:p>
        </p:txBody>
      </p:sp>
      <p:sp>
        <p:nvSpPr>
          <p:cNvPr id="138" name="텍스트 개체 틀 4">
            <a:extLst>
              <a:ext uri="{FF2B5EF4-FFF2-40B4-BE49-F238E27FC236}">
                <a16:creationId xmlns:a16="http://schemas.microsoft.com/office/drawing/2014/main" id="{D91511E1-2E30-45F3-9F5D-83BFD06CDFE6}"/>
              </a:ext>
            </a:extLst>
          </p:cNvPr>
          <p:cNvSpPr txBox="1">
            <a:spLocks/>
          </p:cNvSpPr>
          <p:nvPr/>
        </p:nvSpPr>
        <p:spPr bwMode="auto">
          <a:xfrm>
            <a:off x="8686800" y="3502132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ACS712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Ampere meter</a:t>
            </a:r>
          </a:p>
        </p:txBody>
      </p:sp>
      <p:sp>
        <p:nvSpPr>
          <p:cNvPr id="140" name="텍스트 개체 틀 4">
            <a:extLst>
              <a:ext uri="{FF2B5EF4-FFF2-40B4-BE49-F238E27FC236}">
                <a16:creationId xmlns:a16="http://schemas.microsoft.com/office/drawing/2014/main" id="{B051D4C9-75B8-4E0B-983A-BADE17A7CF0B}"/>
              </a:ext>
            </a:extLst>
          </p:cNvPr>
          <p:cNvSpPr txBox="1">
            <a:spLocks/>
          </p:cNvSpPr>
          <p:nvPr/>
        </p:nvSpPr>
        <p:spPr bwMode="auto">
          <a:xfrm>
            <a:off x="10539460" y="3294729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100" dirty="0">
                <a:latin typeface="+mn-ea"/>
              </a:rPr>
              <a:t>DM452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Voltmeter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C528A6-A24E-4BE5-B32B-DDB127466A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290" y="1641770"/>
            <a:ext cx="1441875" cy="929043"/>
          </a:xfrm>
          <a:prstGeom prst="rect">
            <a:avLst/>
          </a:prstGeom>
        </p:spPr>
      </p:pic>
      <p:sp>
        <p:nvSpPr>
          <p:cNvPr id="65" name="텍스트 개체 틀 4">
            <a:extLst>
              <a:ext uri="{FF2B5EF4-FFF2-40B4-BE49-F238E27FC236}">
                <a16:creationId xmlns:a16="http://schemas.microsoft.com/office/drawing/2014/main" id="{405869F4-5C59-45BC-9DFE-FE18BBF3244E}"/>
              </a:ext>
            </a:extLst>
          </p:cNvPr>
          <p:cNvSpPr txBox="1">
            <a:spLocks/>
          </p:cNvSpPr>
          <p:nvPr/>
        </p:nvSpPr>
        <p:spPr bwMode="auto">
          <a:xfrm>
            <a:off x="387291" y="3331702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FG-100DDS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function generator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5D3126-A8F1-4591-92CA-F532706FF5D6}"/>
              </a:ext>
            </a:extLst>
          </p:cNvPr>
          <p:cNvCxnSpPr/>
          <p:nvPr/>
        </p:nvCxnSpPr>
        <p:spPr>
          <a:xfrm>
            <a:off x="879645" y="3072520"/>
            <a:ext cx="0" cy="259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1836FE6-4AF0-4D9F-8C23-5B8E779BAC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4165724" y="995288"/>
            <a:ext cx="662650" cy="900524"/>
          </a:xfrm>
          <a:prstGeom prst="rect">
            <a:avLst/>
          </a:prstGeom>
        </p:spPr>
      </p:pic>
      <p:sp>
        <p:nvSpPr>
          <p:cNvPr id="70" name="텍스트 개체 틀 4">
            <a:extLst>
              <a:ext uri="{FF2B5EF4-FFF2-40B4-BE49-F238E27FC236}">
                <a16:creationId xmlns:a16="http://schemas.microsoft.com/office/drawing/2014/main" id="{60EB759D-2779-4E85-97EA-2B247E59EF18}"/>
              </a:ext>
            </a:extLst>
          </p:cNvPr>
          <p:cNvSpPr txBox="1">
            <a:spLocks/>
          </p:cNvSpPr>
          <p:nvPr/>
        </p:nvSpPr>
        <p:spPr bwMode="auto">
          <a:xfrm>
            <a:off x="5080336" y="1009038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XTR111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Voltage to Current Converter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B07C19-7E6E-49A5-9B03-C3D53B0F38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2859" y="2811521"/>
            <a:ext cx="1541943" cy="1043325"/>
          </a:xfrm>
          <a:prstGeom prst="rect">
            <a:avLst/>
          </a:prstGeom>
        </p:spPr>
      </p:pic>
      <p:sp>
        <p:nvSpPr>
          <p:cNvPr id="72" name="텍스트 개체 틀 4">
            <a:extLst>
              <a:ext uri="{FF2B5EF4-FFF2-40B4-BE49-F238E27FC236}">
                <a16:creationId xmlns:a16="http://schemas.microsoft.com/office/drawing/2014/main" id="{E813DCD3-3097-4281-A814-1C06C20D67EA}"/>
              </a:ext>
            </a:extLst>
          </p:cNvPr>
          <p:cNvSpPr txBox="1">
            <a:spLocks/>
          </p:cNvSpPr>
          <p:nvPr/>
        </p:nvSpPr>
        <p:spPr bwMode="auto">
          <a:xfrm>
            <a:off x="10262605" y="3871672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LT1990ACS8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Diff. amplifier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265E527-0D5F-405C-9992-1F250CEA9AFB}"/>
              </a:ext>
            </a:extLst>
          </p:cNvPr>
          <p:cNvCxnSpPr/>
          <p:nvPr/>
        </p:nvCxnSpPr>
        <p:spPr>
          <a:xfrm>
            <a:off x="10764898" y="4328058"/>
            <a:ext cx="0" cy="259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텍스트 개체 틀 4">
            <a:extLst>
              <a:ext uri="{FF2B5EF4-FFF2-40B4-BE49-F238E27FC236}">
                <a16:creationId xmlns:a16="http://schemas.microsoft.com/office/drawing/2014/main" id="{BF3AAE70-5B07-468B-8160-489093507403}"/>
              </a:ext>
            </a:extLst>
          </p:cNvPr>
          <p:cNvSpPr txBox="1">
            <a:spLocks/>
          </p:cNvSpPr>
          <p:nvPr/>
        </p:nvSpPr>
        <p:spPr bwMode="auto">
          <a:xfrm>
            <a:off x="7736681" y="6155746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RMS Converter</a:t>
            </a:r>
          </a:p>
        </p:txBody>
      </p:sp>
      <p:pic>
        <p:nvPicPr>
          <p:cNvPr id="3074" name="Picture 2" descr="high pass filterì ëí ì´ë¯¸ì§ ê²ìê²°ê³¼">
            <a:extLst>
              <a:ext uri="{FF2B5EF4-FFF2-40B4-BE49-F238E27FC236}">
                <a16:creationId xmlns:a16="http://schemas.microsoft.com/office/drawing/2014/main" id="{3D32F8FA-A618-4569-A3F4-FC1885D1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031" y="4784048"/>
            <a:ext cx="2021349" cy="13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텍스트 개체 틀 4">
            <a:extLst>
              <a:ext uri="{FF2B5EF4-FFF2-40B4-BE49-F238E27FC236}">
                <a16:creationId xmlns:a16="http://schemas.microsoft.com/office/drawing/2014/main" id="{EB0F3AF1-B721-4DDC-8C39-5B303D0488EF}"/>
              </a:ext>
            </a:extLst>
          </p:cNvPr>
          <p:cNvSpPr txBox="1">
            <a:spLocks/>
          </p:cNvSpPr>
          <p:nvPr/>
        </p:nvSpPr>
        <p:spPr bwMode="auto">
          <a:xfrm>
            <a:off x="10097267" y="6088144"/>
            <a:ext cx="564586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0" lang="en-US" altLang="ko-KR" sz="1100" dirty="0">
                <a:latin typeface="+mn-ea"/>
              </a:rPr>
              <a:t>High Pass Filter</a:t>
            </a:r>
          </a:p>
        </p:txBody>
      </p:sp>
      <p:pic>
        <p:nvPicPr>
          <p:cNvPr id="20" name="Picture 4" descr="rms converterì ëí ì´ë¯¸ì§ ê²ìê²°ê³¼">
            <a:extLst>
              <a:ext uri="{FF2B5EF4-FFF2-40B4-BE49-F238E27FC236}">
                <a16:creationId xmlns:a16="http://schemas.microsoft.com/office/drawing/2014/main" id="{7EF23465-EF57-4C86-830C-6895C625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82" y="4735594"/>
            <a:ext cx="2222536" cy="13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FCB4B76-4440-43BA-8646-3A10FE0DCD27}"/>
              </a:ext>
            </a:extLst>
          </p:cNvPr>
          <p:cNvCxnSpPr>
            <a:cxnSpLocks/>
          </p:cNvCxnSpPr>
          <p:nvPr/>
        </p:nvCxnSpPr>
        <p:spPr>
          <a:xfrm flipH="1">
            <a:off x="9296799" y="5363402"/>
            <a:ext cx="3008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2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65" grpId="0"/>
      <p:bldP spid="70" grpId="0"/>
      <p:bldP spid="72" grpId="0"/>
      <p:bldP spid="79" grpId="0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AC15A3D-D151-42FD-A8F7-AA492DF4348D}"/>
              </a:ext>
            </a:extLst>
          </p:cNvPr>
          <p:cNvSpPr/>
          <p:nvPr/>
        </p:nvSpPr>
        <p:spPr>
          <a:xfrm>
            <a:off x="0" y="-6810"/>
            <a:ext cx="12192000" cy="194100"/>
          </a:xfrm>
          <a:prstGeom prst="rect">
            <a:avLst/>
          </a:prstGeom>
          <a:solidFill>
            <a:srgbClr val="00002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72D81-2FE9-4A4E-AA85-9D103564E671}"/>
              </a:ext>
            </a:extLst>
          </p:cNvPr>
          <p:cNvSpPr/>
          <p:nvPr/>
        </p:nvSpPr>
        <p:spPr>
          <a:xfrm>
            <a:off x="0" y="6709705"/>
            <a:ext cx="12192000" cy="194100"/>
          </a:xfrm>
          <a:prstGeom prst="rect">
            <a:avLst/>
          </a:prstGeom>
          <a:solidFill>
            <a:srgbClr val="00002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331F9EA-5AE9-491D-BB5F-D6716A29F1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09470" y="1479731"/>
            <a:ext cx="3173063" cy="1569660"/>
          </a:xfrm>
        </p:spPr>
        <p:txBody>
          <a:bodyPr/>
          <a:lstStyle/>
          <a:p>
            <a:r>
              <a:rPr lang="en-US" altLang="ko-KR" sz="9600" dirty="0"/>
              <a:t>05</a:t>
            </a:r>
            <a:endParaRPr lang="ko-KR" altLang="en-US" sz="9600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9545F063-27AB-499D-A526-D5C0CD4ABC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40019" y="2975593"/>
            <a:ext cx="4311963" cy="1077218"/>
          </a:xfrm>
        </p:spPr>
        <p:txBody>
          <a:bodyPr/>
          <a:lstStyle/>
          <a:p>
            <a:r>
              <a:rPr lang="ko-KR" altLang="en-US" sz="3200" dirty="0"/>
              <a:t>활성화방안 및        기대효과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77A67ACB-51F3-472A-B091-4E11856E26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09029" y="4052811"/>
            <a:ext cx="4299708" cy="846514"/>
          </a:xfrm>
        </p:spPr>
        <p:txBody>
          <a:bodyPr/>
          <a:lstStyle/>
          <a:p>
            <a:pPr marL="342900" indent="-342900" algn="l">
              <a:buAutoNum type="arabicParenR"/>
            </a:pP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활성화방안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 algn="l">
              <a:buAutoNum type="arabicParenR"/>
            </a:pP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기대효과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F2EFA2-0430-49F6-9A02-821E58D9B5B7}"/>
              </a:ext>
            </a:extLst>
          </p:cNvPr>
          <p:cNvSpPr/>
          <p:nvPr/>
        </p:nvSpPr>
        <p:spPr>
          <a:xfrm>
            <a:off x="3654078" y="1203387"/>
            <a:ext cx="4883844" cy="4794777"/>
          </a:xfrm>
          <a:prstGeom prst="ellipse">
            <a:avLst/>
          </a:prstGeom>
          <a:noFill/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EE0DF5-A2BD-4543-A63A-902218C245CC}"/>
              </a:ext>
            </a:extLst>
          </p:cNvPr>
          <p:cNvSpPr/>
          <p:nvPr/>
        </p:nvSpPr>
        <p:spPr>
          <a:xfrm>
            <a:off x="3305448" y="853969"/>
            <a:ext cx="5614656" cy="551226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0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8BAE5-2E09-4FA2-9688-0939C9DAD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1) </a:t>
            </a:r>
            <a:r>
              <a:rPr lang="ko-KR" altLang="en-US" sz="1800" dirty="0">
                <a:latin typeface="+mn-ea"/>
              </a:rPr>
              <a:t>개발 계획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05. </a:t>
            </a:r>
            <a:r>
              <a:rPr lang="ko-KR" altLang="en-US" sz="2400" dirty="0">
                <a:latin typeface="+mn-ea"/>
              </a:rPr>
              <a:t>활성화방안 및 기대효과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C1A37B-E830-4639-8B81-5539EAE76F6F}"/>
              </a:ext>
            </a:extLst>
          </p:cNvPr>
          <p:cNvGrpSpPr/>
          <p:nvPr/>
        </p:nvGrpSpPr>
        <p:grpSpPr>
          <a:xfrm>
            <a:off x="1804866" y="1757544"/>
            <a:ext cx="8264090" cy="1682092"/>
            <a:chOff x="2193178" y="1757544"/>
            <a:chExt cx="8264090" cy="1682092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03B343F-ECCB-464A-9E07-721317BAF208}"/>
                </a:ext>
              </a:extLst>
            </p:cNvPr>
            <p:cNvCxnSpPr/>
            <p:nvPr/>
          </p:nvCxnSpPr>
          <p:spPr>
            <a:xfrm>
              <a:off x="2563913" y="1757544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400B401-C223-4BEE-A218-8A51731E0C6D}"/>
                </a:ext>
              </a:extLst>
            </p:cNvPr>
            <p:cNvCxnSpPr/>
            <p:nvPr/>
          </p:nvCxnSpPr>
          <p:spPr>
            <a:xfrm>
              <a:off x="3628746" y="1757544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FFF7D8D-FC14-4D4A-9691-F19EE7340A54}"/>
                </a:ext>
              </a:extLst>
            </p:cNvPr>
            <p:cNvCxnSpPr/>
            <p:nvPr/>
          </p:nvCxnSpPr>
          <p:spPr>
            <a:xfrm>
              <a:off x="4693582" y="1757544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A9BA38E4-34D4-4A53-916B-F4BA56FF2193}"/>
                </a:ext>
              </a:extLst>
            </p:cNvPr>
            <p:cNvCxnSpPr/>
            <p:nvPr/>
          </p:nvCxnSpPr>
          <p:spPr>
            <a:xfrm>
              <a:off x="5758417" y="1757544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8EFA819-7387-4BF9-8C32-1EC61EED536B}"/>
                </a:ext>
              </a:extLst>
            </p:cNvPr>
            <p:cNvCxnSpPr/>
            <p:nvPr/>
          </p:nvCxnSpPr>
          <p:spPr>
            <a:xfrm>
              <a:off x="6823252" y="1757544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515BE5D-71E0-401C-90CE-F21A34BA831C}"/>
                </a:ext>
              </a:extLst>
            </p:cNvPr>
            <p:cNvCxnSpPr/>
            <p:nvPr/>
          </p:nvCxnSpPr>
          <p:spPr>
            <a:xfrm>
              <a:off x="7888086" y="1757544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80C8BFE-CAD5-4D1B-8B02-E8A43FEABC33}"/>
                </a:ext>
              </a:extLst>
            </p:cNvPr>
            <p:cNvCxnSpPr/>
            <p:nvPr/>
          </p:nvCxnSpPr>
          <p:spPr>
            <a:xfrm>
              <a:off x="8952921" y="1757544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FAEB789-2639-4E17-B38F-30A25CB8E955}"/>
                </a:ext>
              </a:extLst>
            </p:cNvPr>
            <p:cNvSpPr txBox="1"/>
            <p:nvPr/>
          </p:nvSpPr>
          <p:spPr>
            <a:xfrm>
              <a:off x="2193178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08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CE275BC-CFA3-47E2-9C2E-458429F26057}"/>
                </a:ext>
              </a:extLst>
            </p:cNvPr>
            <p:cNvSpPr txBox="1"/>
            <p:nvPr/>
          </p:nvSpPr>
          <p:spPr>
            <a:xfrm>
              <a:off x="3258013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09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F830CCE-296A-435B-8695-30591F33FF86}"/>
                </a:ext>
              </a:extLst>
            </p:cNvPr>
            <p:cNvSpPr txBox="1"/>
            <p:nvPr/>
          </p:nvSpPr>
          <p:spPr>
            <a:xfrm>
              <a:off x="4322849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10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B69DFAE-4709-46F2-9F9C-8E23410DFC4F}"/>
                </a:ext>
              </a:extLst>
            </p:cNvPr>
            <p:cNvSpPr txBox="1"/>
            <p:nvPr/>
          </p:nvSpPr>
          <p:spPr>
            <a:xfrm>
              <a:off x="5387684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11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9DE8405-C6EE-44E3-8986-436F81DAC565}"/>
                </a:ext>
              </a:extLst>
            </p:cNvPr>
            <p:cNvSpPr txBox="1"/>
            <p:nvPr/>
          </p:nvSpPr>
          <p:spPr>
            <a:xfrm>
              <a:off x="6452519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12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37E54D-59C5-4727-A832-62593097BC92}"/>
                </a:ext>
              </a:extLst>
            </p:cNvPr>
            <p:cNvSpPr txBox="1"/>
            <p:nvPr/>
          </p:nvSpPr>
          <p:spPr>
            <a:xfrm>
              <a:off x="7517353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3B5D098-1B02-4E05-AEA2-952C6BEC1BA8}"/>
                </a:ext>
              </a:extLst>
            </p:cNvPr>
            <p:cNvSpPr txBox="1"/>
            <p:nvPr/>
          </p:nvSpPr>
          <p:spPr>
            <a:xfrm>
              <a:off x="8582188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C5B5A28-FE6D-4C7C-8570-ACE5C3C7657D}"/>
                </a:ext>
              </a:extLst>
            </p:cNvPr>
            <p:cNvSpPr/>
            <p:nvPr/>
          </p:nvSpPr>
          <p:spPr>
            <a:xfrm>
              <a:off x="3567214" y="2572390"/>
              <a:ext cx="2228845" cy="163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948E99D-FAC8-4E2B-807B-EFC8DC54B534}"/>
                </a:ext>
              </a:extLst>
            </p:cNvPr>
            <p:cNvSpPr/>
            <p:nvPr/>
          </p:nvSpPr>
          <p:spPr>
            <a:xfrm>
              <a:off x="6738590" y="2130939"/>
              <a:ext cx="2283106" cy="163000"/>
            </a:xfrm>
            <a:prstGeom prst="rect">
              <a:avLst/>
            </a:prstGeom>
            <a:pattFill prst="ltUpDiag">
              <a:fgClr>
                <a:srgbClr val="C00000"/>
              </a:fgClr>
              <a:bgClr>
                <a:schemeClr val="tx1"/>
              </a:bgClr>
            </a:patt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9CE39F7-DFD1-496F-8A14-769696A78994}"/>
                </a:ext>
              </a:extLst>
            </p:cNvPr>
            <p:cNvCxnSpPr/>
            <p:nvPr/>
          </p:nvCxnSpPr>
          <p:spPr>
            <a:xfrm>
              <a:off x="10086535" y="1772629"/>
              <a:ext cx="0" cy="1314385"/>
            </a:xfrm>
            <a:prstGeom prst="line">
              <a:avLst/>
            </a:prstGeom>
            <a:ln w="6350"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79F32CF-FFEF-4D4F-A011-8CBA187F7ECF}"/>
                </a:ext>
              </a:extLst>
            </p:cNvPr>
            <p:cNvSpPr txBox="1"/>
            <p:nvPr/>
          </p:nvSpPr>
          <p:spPr>
            <a:xfrm>
              <a:off x="9715802" y="3101082"/>
              <a:ext cx="741466" cy="338554"/>
            </a:xfrm>
            <a:prstGeom prst="rect">
              <a:avLst/>
            </a:prstGeom>
            <a:noFill/>
            <a:ln w="127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3F3F3F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34C51B-6CD5-4A31-9A55-97AC4A547298}"/>
              </a:ext>
            </a:extLst>
          </p:cNvPr>
          <p:cNvSpPr/>
          <p:nvPr/>
        </p:nvSpPr>
        <p:spPr>
          <a:xfrm>
            <a:off x="2126010" y="2842006"/>
            <a:ext cx="2228845" cy="163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E10F045-C635-4F70-9489-9FE030C0D33C}"/>
              </a:ext>
            </a:extLst>
          </p:cNvPr>
          <p:cNvSpPr/>
          <p:nvPr/>
        </p:nvSpPr>
        <p:spPr>
          <a:xfrm>
            <a:off x="5305320" y="2348337"/>
            <a:ext cx="1198398" cy="163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0C0EAF-561F-4407-B09B-2183675A97DF}"/>
              </a:ext>
            </a:extLst>
          </p:cNvPr>
          <p:cNvSpPr/>
          <p:nvPr/>
        </p:nvSpPr>
        <p:spPr>
          <a:xfrm>
            <a:off x="8542610" y="1879405"/>
            <a:ext cx="1198398" cy="16300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8BDAFC-FC11-48DD-9905-CD5CB10523FC}"/>
              </a:ext>
            </a:extLst>
          </p:cNvPr>
          <p:cNvGrpSpPr/>
          <p:nvPr/>
        </p:nvGrpSpPr>
        <p:grpSpPr>
          <a:xfrm>
            <a:off x="532152" y="3852995"/>
            <a:ext cx="12494669" cy="2305018"/>
            <a:chOff x="653057" y="3575122"/>
            <a:chExt cx="12494669" cy="230501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E98208-B18B-4B73-A85C-19BCCF30E74A}"/>
                </a:ext>
              </a:extLst>
            </p:cNvPr>
            <p:cNvSpPr txBox="1"/>
            <p:nvPr/>
          </p:nvSpPr>
          <p:spPr>
            <a:xfrm>
              <a:off x="961405" y="3578773"/>
              <a:ext cx="288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단계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CFF737-6728-4E11-9521-2B7087CDED17}"/>
                </a:ext>
              </a:extLst>
            </p:cNvPr>
            <p:cNvSpPr txBox="1"/>
            <p:nvPr/>
          </p:nvSpPr>
          <p:spPr>
            <a:xfrm>
              <a:off x="961404" y="3878856"/>
              <a:ext cx="4010827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- 3D printing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을 통한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prototype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외형 제작</a:t>
              </a:r>
            </a:p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회로도 설계 및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PCB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제작</a:t>
              </a:r>
            </a:p>
            <a:p>
              <a:endParaRPr lang="ko-KR" altLang="en-US" sz="11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0" name="육각형 59">
              <a:extLst>
                <a:ext uri="{FF2B5EF4-FFF2-40B4-BE49-F238E27FC236}">
                  <a16:creationId xmlns:a16="http://schemas.microsoft.com/office/drawing/2014/main" id="{52380415-F1A9-4E8E-BE37-7C82E4C9870A}"/>
                </a:ext>
              </a:extLst>
            </p:cNvPr>
            <p:cNvSpPr/>
            <p:nvPr/>
          </p:nvSpPr>
          <p:spPr>
            <a:xfrm rot="5400000">
              <a:off x="635703" y="3644573"/>
              <a:ext cx="251637" cy="216929"/>
            </a:xfrm>
            <a:prstGeom prst="hexagon">
              <a:avLst>
                <a:gd name="adj" fmla="val 28897"/>
                <a:gd name="vf" fmla="val 11547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F68BAA-ED2D-4254-8449-B0B907C35C81}"/>
                </a:ext>
              </a:extLst>
            </p:cNvPr>
            <p:cNvSpPr txBox="1"/>
            <p:nvPr/>
          </p:nvSpPr>
          <p:spPr>
            <a:xfrm>
              <a:off x="5645874" y="3575122"/>
              <a:ext cx="288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lang="ko-KR" altLang="en-US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단계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3878836-65D9-40ED-8F96-5B00DDD6E198}"/>
                </a:ext>
              </a:extLst>
            </p:cNvPr>
            <p:cNvSpPr txBox="1"/>
            <p:nvPr/>
          </p:nvSpPr>
          <p:spPr>
            <a:xfrm>
              <a:off x="5641067" y="3858066"/>
              <a:ext cx="4703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동물병원 및 대학 연구진과 협약 후 반려동물의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BIA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측정 실험식 개선 및 정밀도 확보</a:t>
              </a:r>
            </a:p>
          </p:txBody>
        </p:sp>
        <p:sp>
          <p:nvSpPr>
            <p:cNvPr id="78" name="육각형 77">
              <a:extLst>
                <a:ext uri="{FF2B5EF4-FFF2-40B4-BE49-F238E27FC236}">
                  <a16:creationId xmlns:a16="http://schemas.microsoft.com/office/drawing/2014/main" id="{9EC6F881-445B-486F-B4E5-F28DE5C20032}"/>
                </a:ext>
              </a:extLst>
            </p:cNvPr>
            <p:cNvSpPr/>
            <p:nvPr/>
          </p:nvSpPr>
          <p:spPr>
            <a:xfrm rot="5400000">
              <a:off x="5320172" y="3640922"/>
              <a:ext cx="251637" cy="216929"/>
            </a:xfrm>
            <a:prstGeom prst="hexagon">
              <a:avLst>
                <a:gd name="adj" fmla="val 28897"/>
                <a:gd name="vf" fmla="val 1154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C0F274-C527-43ED-A4FF-EDD5D9F1220A}"/>
                </a:ext>
              </a:extLst>
            </p:cNvPr>
            <p:cNvSpPr txBox="1"/>
            <p:nvPr/>
          </p:nvSpPr>
          <p:spPr>
            <a:xfrm>
              <a:off x="10266979" y="4871451"/>
              <a:ext cx="288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lang="ko-KR" altLang="en-US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단계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88E4CE6-AA3F-4AFB-8529-904C922F2F30}"/>
                </a:ext>
              </a:extLst>
            </p:cNvPr>
            <p:cNvSpPr txBox="1"/>
            <p:nvPr/>
          </p:nvSpPr>
          <p:spPr>
            <a:xfrm>
              <a:off x="10266979" y="5171534"/>
              <a:ext cx="28795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</a:t>
              </a:r>
              <a:r>
                <a:rPr lang="en-US" altLang="ko-KR" sz="1600" spc="-15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spc="-15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제품 생산</a:t>
              </a:r>
              <a:endParaRPr lang="en-US" altLang="ko-KR" sz="1600" spc="-15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endParaRPr lang="ko-KR" altLang="en-US" sz="16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0" name="육각형 109">
              <a:extLst>
                <a:ext uri="{FF2B5EF4-FFF2-40B4-BE49-F238E27FC236}">
                  <a16:creationId xmlns:a16="http://schemas.microsoft.com/office/drawing/2014/main" id="{5FEB9B07-33C4-41C7-A7CD-5042C35F9A91}"/>
                </a:ext>
              </a:extLst>
            </p:cNvPr>
            <p:cNvSpPr/>
            <p:nvPr/>
          </p:nvSpPr>
          <p:spPr>
            <a:xfrm rot="5400000">
              <a:off x="9941277" y="4937251"/>
              <a:ext cx="251637" cy="216929"/>
            </a:xfrm>
            <a:prstGeom prst="hexagon">
              <a:avLst>
                <a:gd name="adj" fmla="val 28897"/>
                <a:gd name="vf" fmla="val 115470"/>
              </a:avLst>
            </a:prstGeom>
            <a:solidFill>
              <a:srgbClr val="B2B2B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FC356F0-25D8-4827-BA16-8F62AC33D555}"/>
                </a:ext>
              </a:extLst>
            </p:cNvPr>
            <p:cNvSpPr txBox="1"/>
            <p:nvPr/>
          </p:nvSpPr>
          <p:spPr>
            <a:xfrm>
              <a:off x="961405" y="4826004"/>
              <a:ext cx="288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단계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BEEE95-1C8F-4F66-94CA-AE133B00FF2F}"/>
                </a:ext>
              </a:extLst>
            </p:cNvPr>
            <p:cNvSpPr txBox="1"/>
            <p:nvPr/>
          </p:nvSpPr>
          <p:spPr>
            <a:xfrm>
              <a:off x="961404" y="5126087"/>
              <a:ext cx="3393541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- 20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여개의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prototype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제작</a:t>
              </a:r>
            </a:p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애견카페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호텔을 중심으로 공급</a:t>
              </a:r>
            </a:p>
            <a:p>
              <a:endParaRPr lang="ko-KR" altLang="en-US" sz="11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410BC2A3-4615-4F59-BB25-589FC79CB4D4}"/>
                </a:ext>
              </a:extLst>
            </p:cNvPr>
            <p:cNvSpPr/>
            <p:nvPr/>
          </p:nvSpPr>
          <p:spPr>
            <a:xfrm rot="5400000">
              <a:off x="635703" y="4891804"/>
              <a:ext cx="251637" cy="216929"/>
            </a:xfrm>
            <a:prstGeom prst="hexagon">
              <a:avLst>
                <a:gd name="adj" fmla="val 28897"/>
                <a:gd name="vf" fmla="val 115470"/>
              </a:avLst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B02EAE-1761-4B7E-AFF3-6751F33E8882}"/>
                </a:ext>
              </a:extLst>
            </p:cNvPr>
            <p:cNvSpPr txBox="1"/>
            <p:nvPr/>
          </p:nvSpPr>
          <p:spPr>
            <a:xfrm>
              <a:off x="5683516" y="4823573"/>
              <a:ext cx="2880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lang="ko-KR" altLang="en-US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단계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3D9EB2-4E44-40D9-AB0E-1F3D46540FA3}"/>
                </a:ext>
              </a:extLst>
            </p:cNvPr>
            <p:cNvSpPr txBox="1"/>
            <p:nvPr/>
          </p:nvSpPr>
          <p:spPr>
            <a:xfrm>
              <a:off x="5683515" y="5123656"/>
              <a:ext cx="4164081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고객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feedback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을 적용하여 </a:t>
              </a:r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Product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개선</a:t>
              </a:r>
            </a:p>
            <a:p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- </a:t>
              </a:r>
              <a:r>
                <a:rPr lang="ko-KR" altLang="en-US" sz="16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제품 제작을 위한 금형 제작</a:t>
              </a:r>
            </a:p>
            <a:p>
              <a:endParaRPr lang="ko-KR" altLang="en-US" sz="11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8EF4D53B-E4E9-47E4-9DF8-BB11EF72892F}"/>
                </a:ext>
              </a:extLst>
            </p:cNvPr>
            <p:cNvSpPr/>
            <p:nvPr/>
          </p:nvSpPr>
          <p:spPr>
            <a:xfrm rot="5400000">
              <a:off x="5357814" y="4889373"/>
              <a:ext cx="251637" cy="216929"/>
            </a:xfrm>
            <a:prstGeom prst="hexagon">
              <a:avLst>
                <a:gd name="adj" fmla="val 28897"/>
                <a:gd name="vf" fmla="val 115470"/>
              </a:avLst>
            </a:prstGeom>
            <a:pattFill prst="ltUpDiag">
              <a:fgClr>
                <a:srgbClr val="C00000"/>
              </a:fgClr>
              <a:bgClr>
                <a:schemeClr val="tx1"/>
              </a:bgClr>
            </a:patt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DE18478-CA5B-4BEB-A97F-E7EDF387F175}"/>
              </a:ext>
            </a:extLst>
          </p:cNvPr>
          <p:cNvSpPr txBox="1"/>
          <p:nvPr/>
        </p:nvSpPr>
        <p:spPr>
          <a:xfrm>
            <a:off x="1168471" y="2073980"/>
            <a:ext cx="28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2019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AB25F4-9B64-45CD-9860-BE88D352AF0E}"/>
              </a:ext>
            </a:extLst>
          </p:cNvPr>
          <p:cNvSpPr txBox="1"/>
          <p:nvPr/>
        </p:nvSpPr>
        <p:spPr>
          <a:xfrm>
            <a:off x="2208333" y="2470243"/>
            <a:ext cx="28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단계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1DF63F-E776-42C4-94B1-C366CAD3EA87}"/>
              </a:ext>
            </a:extLst>
          </p:cNvPr>
          <p:cNvSpPr txBox="1"/>
          <p:nvPr/>
        </p:nvSpPr>
        <p:spPr>
          <a:xfrm>
            <a:off x="3624345" y="2206456"/>
            <a:ext cx="28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단계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FA8DFC-189C-46E9-9B3D-27191DA7974E}"/>
              </a:ext>
            </a:extLst>
          </p:cNvPr>
          <p:cNvSpPr txBox="1"/>
          <p:nvPr/>
        </p:nvSpPr>
        <p:spPr>
          <a:xfrm>
            <a:off x="5392105" y="2019402"/>
            <a:ext cx="28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단계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1E21D0-1C5C-4687-8DB3-D16C67268578}"/>
              </a:ext>
            </a:extLst>
          </p:cNvPr>
          <p:cNvSpPr txBox="1"/>
          <p:nvPr/>
        </p:nvSpPr>
        <p:spPr>
          <a:xfrm>
            <a:off x="6529247" y="1772628"/>
            <a:ext cx="28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단계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F19F42-7864-4E8D-A800-5EB30378F7DD}"/>
              </a:ext>
            </a:extLst>
          </p:cNvPr>
          <p:cNvSpPr txBox="1"/>
          <p:nvPr/>
        </p:nvSpPr>
        <p:spPr>
          <a:xfrm>
            <a:off x="8516722" y="1528290"/>
            <a:ext cx="28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단계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496699-2A9E-4595-9ECB-C86A5A8A608B}"/>
              </a:ext>
            </a:extLst>
          </p:cNvPr>
          <p:cNvSpPr txBox="1"/>
          <p:nvPr/>
        </p:nvSpPr>
        <p:spPr>
          <a:xfrm>
            <a:off x="7459353" y="1397786"/>
            <a:ext cx="288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2020</a:t>
            </a:r>
            <a:r>
              <a:rPr lang="ko-KR" altLang="en-US" b="1" dirty="0">
                <a:solidFill>
                  <a:srgbClr val="C00000"/>
                </a:solidFill>
                <a:latin typeface="+mn-ea"/>
                <a:ea typeface="+mn-ea"/>
              </a:rPr>
              <a:t>년</a:t>
            </a:r>
          </a:p>
        </p:txBody>
      </p:sp>
      <p:sp>
        <p:nvSpPr>
          <p:cNvPr id="51" name="화살표: 갈매기형 수장 50">
            <a:extLst>
              <a:ext uri="{FF2B5EF4-FFF2-40B4-BE49-F238E27FC236}">
                <a16:creationId xmlns:a16="http://schemas.microsoft.com/office/drawing/2014/main" id="{BCED47D6-A86C-4EC8-8DD8-B6B35EE27BF5}"/>
              </a:ext>
            </a:extLst>
          </p:cNvPr>
          <p:cNvSpPr/>
          <p:nvPr/>
        </p:nvSpPr>
        <p:spPr>
          <a:xfrm>
            <a:off x="10223820" y="381699"/>
            <a:ext cx="1133875" cy="860309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래픽 2" descr="프레젠테이션 파이 차트 ">
            <a:extLst>
              <a:ext uri="{FF2B5EF4-FFF2-40B4-BE49-F238E27FC236}">
                <a16:creationId xmlns:a16="http://schemas.microsoft.com/office/drawing/2014/main" id="{D73C7159-B71A-41D5-A3AF-22539C282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0100" y="376704"/>
            <a:ext cx="914400" cy="9144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6B867C-62A2-4F07-80B6-1CF07132C8FE}"/>
              </a:ext>
            </a:extLst>
          </p:cNvPr>
          <p:cNvSpPr/>
          <p:nvPr/>
        </p:nvSpPr>
        <p:spPr>
          <a:xfrm flipV="1">
            <a:off x="1313876" y="3496814"/>
            <a:ext cx="8909944" cy="45719"/>
          </a:xfrm>
          <a:prstGeom prst="rect">
            <a:avLst/>
          </a:prstGeom>
          <a:solidFill>
            <a:srgbClr val="55555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F6671CD-4DAC-4B18-A075-BD952825D95C}"/>
              </a:ext>
            </a:extLst>
          </p:cNvPr>
          <p:cNvSpPr/>
          <p:nvPr/>
        </p:nvSpPr>
        <p:spPr>
          <a:xfrm flipV="1">
            <a:off x="1285866" y="1342690"/>
            <a:ext cx="8909944" cy="45719"/>
          </a:xfrm>
          <a:prstGeom prst="rect">
            <a:avLst/>
          </a:prstGeom>
          <a:solidFill>
            <a:srgbClr val="55555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4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2C9DAD-4849-46F3-B3F9-56B500FC3DE7}"/>
              </a:ext>
            </a:extLst>
          </p:cNvPr>
          <p:cNvSpPr/>
          <p:nvPr/>
        </p:nvSpPr>
        <p:spPr>
          <a:xfrm>
            <a:off x="2398885" y="5001263"/>
            <a:ext cx="1939023" cy="3760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8BAE5-2E09-4FA2-9688-0939C9DAD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140" y="811853"/>
            <a:ext cx="8922031" cy="4047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2) </a:t>
            </a:r>
            <a:r>
              <a:rPr lang="ko-KR" altLang="en-US" sz="1800" dirty="0">
                <a:latin typeface="+mn-ea"/>
              </a:rPr>
              <a:t>기대효과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05. </a:t>
            </a:r>
            <a:r>
              <a:rPr lang="ko-KR" altLang="en-US" sz="2400" dirty="0">
                <a:latin typeface="+mn-ea"/>
              </a:rPr>
              <a:t>활성화방안 및 기대효과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A59B21-CFF2-46D5-A14A-463EB3178E5A}"/>
              </a:ext>
            </a:extLst>
          </p:cNvPr>
          <p:cNvSpPr/>
          <p:nvPr/>
        </p:nvSpPr>
        <p:spPr>
          <a:xfrm>
            <a:off x="2124491" y="934353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CE485D-0C29-4C79-89BA-AF8338216CBD}"/>
              </a:ext>
            </a:extLst>
          </p:cNvPr>
          <p:cNvSpPr/>
          <p:nvPr/>
        </p:nvSpPr>
        <p:spPr>
          <a:xfrm>
            <a:off x="2263256" y="1004532"/>
            <a:ext cx="7348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IoT </a:t>
            </a:r>
            <a:r>
              <a:rPr lang="ko-KR" altLang="en-US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를 사용하는 애견 용품의 통합을 통한 </a:t>
            </a:r>
            <a:r>
              <a:rPr lang="en-US" altLang="ko-KR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IoT Field </a:t>
            </a:r>
            <a:r>
              <a:rPr lang="ko-KR" altLang="en-US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구축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기존 병원에서만 이루어졌던 </a:t>
            </a:r>
            <a:r>
              <a:rPr lang="en-US" altLang="ko-KR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Health Care</a:t>
            </a:r>
            <a:r>
              <a:rPr lang="ko-KR" altLang="en-US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를 일상생활 영역으로 확대</a:t>
            </a:r>
            <a:endParaRPr lang="en-US" altLang="ko-KR" b="1" dirty="0">
              <a:solidFill>
                <a:srgbClr val="00002F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일상에서의 실시간 </a:t>
            </a:r>
            <a:r>
              <a:rPr lang="en-US" altLang="ko-KR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Health Care </a:t>
            </a:r>
            <a:r>
              <a:rPr lang="ko-KR" altLang="en-US" b="1" dirty="0">
                <a:solidFill>
                  <a:srgbClr val="00002F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를 통한 반려동물의 기대수명 증가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793C2-5BF4-477F-9AB0-4B517DE9E459}"/>
              </a:ext>
            </a:extLst>
          </p:cNvPr>
          <p:cNvSpPr/>
          <p:nvPr/>
        </p:nvSpPr>
        <p:spPr>
          <a:xfrm>
            <a:off x="2124491" y="1939044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DC927BE-7D4F-404D-8B51-ECEB683552C1}"/>
              </a:ext>
            </a:extLst>
          </p:cNvPr>
          <p:cNvGrpSpPr/>
          <p:nvPr/>
        </p:nvGrpSpPr>
        <p:grpSpPr>
          <a:xfrm>
            <a:off x="3070446" y="3155763"/>
            <a:ext cx="6096000" cy="2113627"/>
            <a:chOff x="3070446" y="3155763"/>
            <a:chExt cx="6096000" cy="211362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6CA7F04-8351-4C54-93FE-8905A2F68BBB}"/>
                </a:ext>
              </a:extLst>
            </p:cNvPr>
            <p:cNvSpPr/>
            <p:nvPr/>
          </p:nvSpPr>
          <p:spPr>
            <a:xfrm>
              <a:off x="4552099" y="3155763"/>
              <a:ext cx="3087802" cy="2113627"/>
            </a:xfrm>
            <a:prstGeom prst="roundRect">
              <a:avLst/>
            </a:prstGeom>
            <a:noFill/>
            <a:ln w="76200" cmpd="thickThin">
              <a:solidFill>
                <a:srgbClr val="C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4370AB-DD85-4396-AAB1-3E2338AF7CCD}"/>
                </a:ext>
              </a:extLst>
            </p:cNvPr>
            <p:cNvSpPr/>
            <p:nvPr/>
          </p:nvSpPr>
          <p:spPr>
            <a:xfrm>
              <a:off x="3070446" y="3386408"/>
              <a:ext cx="6096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2400" b="1" spc="-150" dirty="0">
                  <a:solidFill>
                    <a:srgbClr val="C00000"/>
                  </a:solidFill>
                  <a:latin typeface="a영명조B" panose="02020600000000000000" pitchFamily="18" charset="-127"/>
                  <a:ea typeface="a영명조B" panose="02020600000000000000" pitchFamily="18" charset="-127"/>
                </a:rPr>
                <a:t>Total </a:t>
              </a:r>
            </a:p>
            <a:p>
              <a:pPr algn="ctr"/>
              <a:r>
                <a:rPr lang="en-US" altLang="ko-KR" sz="2400" b="1" spc="-150" dirty="0">
                  <a:solidFill>
                    <a:srgbClr val="C00000"/>
                  </a:solidFill>
                  <a:latin typeface="a영명조B" panose="02020600000000000000" pitchFamily="18" charset="-127"/>
                  <a:ea typeface="a영명조B" panose="02020600000000000000" pitchFamily="18" charset="-127"/>
                </a:rPr>
                <a:t>Animal Health Care </a:t>
              </a:r>
            </a:p>
            <a:p>
              <a:pPr algn="ctr"/>
              <a:r>
                <a:rPr lang="en-US" altLang="ko-KR" sz="2400" b="1" spc="-150" dirty="0">
                  <a:solidFill>
                    <a:srgbClr val="C00000"/>
                  </a:solidFill>
                  <a:latin typeface="a영명조B" panose="02020600000000000000" pitchFamily="18" charset="-127"/>
                  <a:ea typeface="a영명조B" panose="02020600000000000000" pitchFamily="18" charset="-127"/>
                </a:rPr>
                <a:t>In Real Time</a:t>
              </a:r>
            </a:p>
            <a:p>
              <a:pPr algn="ctr"/>
              <a:r>
                <a:rPr lang="en-US" altLang="ko-KR" sz="2400" b="1" spc="-150" dirty="0">
                  <a:solidFill>
                    <a:srgbClr val="C00000"/>
                  </a:solidFill>
                  <a:latin typeface="a영명조B" panose="02020600000000000000" pitchFamily="18" charset="-127"/>
                  <a:ea typeface="a영명조B" panose="02020600000000000000" pitchFamily="18" charset="-127"/>
                </a:rPr>
                <a:t>through IoT</a:t>
              </a:r>
              <a:r>
                <a:rPr lang="ko-KR" altLang="en-US" sz="2400" b="1" spc="-150" dirty="0">
                  <a:solidFill>
                    <a:srgbClr val="C00000"/>
                  </a:solidFill>
                  <a:latin typeface="a영명조B" panose="02020600000000000000" pitchFamily="18" charset="-127"/>
                  <a:ea typeface="a영명조B" panose="02020600000000000000" pitchFamily="18" charset="-127"/>
                </a:rPr>
                <a:t> </a:t>
              </a:r>
              <a:r>
                <a:rPr lang="en-US" altLang="ko-KR" sz="2400" b="1" spc="-150" dirty="0">
                  <a:solidFill>
                    <a:srgbClr val="C00000"/>
                  </a:solidFill>
                  <a:latin typeface="a영명조B" panose="02020600000000000000" pitchFamily="18" charset="-127"/>
                  <a:ea typeface="a영명조B" panose="02020600000000000000" pitchFamily="18" charset="-127"/>
                </a:rPr>
                <a:t>Field</a:t>
              </a:r>
              <a:endParaRPr lang="ko-KR" altLang="en-US" sz="2400" b="1" spc="-150" dirty="0">
                <a:solidFill>
                  <a:srgbClr val="C00000"/>
                </a:solidFill>
                <a:latin typeface="a영명조B" panose="02020600000000000000" pitchFamily="18" charset="-127"/>
                <a:ea typeface="a영명조B" panose="02020600000000000000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696236A-79DD-4F82-9E48-1642C759DC6B}"/>
              </a:ext>
            </a:extLst>
          </p:cNvPr>
          <p:cNvSpPr txBox="1"/>
          <p:nvPr/>
        </p:nvSpPr>
        <p:spPr>
          <a:xfrm>
            <a:off x="8614907" y="3991429"/>
            <a:ext cx="1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!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D1151C-5FA1-4B84-8F88-B14CAA35A6F4}"/>
              </a:ext>
            </a:extLst>
          </p:cNvPr>
          <p:cNvGrpSpPr/>
          <p:nvPr/>
        </p:nvGrpSpPr>
        <p:grpSpPr>
          <a:xfrm>
            <a:off x="9915960" y="502438"/>
            <a:ext cx="2105394" cy="1194896"/>
            <a:chOff x="9915960" y="502438"/>
            <a:chExt cx="2105394" cy="119489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E92232E-6240-4B3E-A63C-87B0B07B8659}"/>
                </a:ext>
              </a:extLst>
            </p:cNvPr>
            <p:cNvGrpSpPr/>
            <p:nvPr/>
          </p:nvGrpSpPr>
          <p:grpSpPr>
            <a:xfrm>
              <a:off x="9915960" y="502438"/>
              <a:ext cx="1344677" cy="1194896"/>
              <a:chOff x="9915960" y="502438"/>
              <a:chExt cx="1344677" cy="1194896"/>
            </a:xfrm>
          </p:grpSpPr>
          <p:sp>
            <p:nvSpPr>
              <p:cNvPr id="51" name="화살표: 갈매기형 수장 50">
                <a:extLst>
                  <a:ext uri="{FF2B5EF4-FFF2-40B4-BE49-F238E27FC236}">
                    <a16:creationId xmlns:a16="http://schemas.microsoft.com/office/drawing/2014/main" id="{D3C83E28-1944-42C7-A98A-6A37B28807C6}"/>
                  </a:ext>
                </a:extLst>
              </p:cNvPr>
              <p:cNvSpPr/>
              <p:nvPr/>
            </p:nvSpPr>
            <p:spPr>
              <a:xfrm>
                <a:off x="9915960" y="502438"/>
                <a:ext cx="1344677" cy="1194896"/>
              </a:xfrm>
              <a:prstGeom prst="chevron">
                <a:avLst>
                  <a:gd name="adj" fmla="val 1666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2">
                      <a:lumMod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E28CAB3-F638-4B18-9D65-A2C9E2C4BABB}"/>
                  </a:ext>
                </a:extLst>
              </p:cNvPr>
              <p:cNvSpPr/>
              <p:nvPr/>
            </p:nvSpPr>
            <p:spPr>
              <a:xfrm>
                <a:off x="10218819" y="688405"/>
                <a:ext cx="813548" cy="822962"/>
              </a:xfrm>
              <a:prstGeom prst="ellipse">
                <a:avLst/>
              </a:prstGeom>
              <a:noFill/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FEEEFA-069F-43D3-B3B4-0589AF99780B}"/>
                </a:ext>
              </a:extLst>
            </p:cNvPr>
            <p:cNvSpPr txBox="1"/>
            <p:nvPr/>
          </p:nvSpPr>
          <p:spPr>
            <a:xfrm>
              <a:off x="10436289" y="688405"/>
              <a:ext cx="15850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>
                  <a:latin typeface="+mn-ea"/>
                  <a:ea typeface="+mn-ea"/>
                </a:rPr>
                <a:t>!</a:t>
              </a:r>
              <a:endParaRPr lang="ko-KR" altLang="en-US" sz="4800" b="1" dirty="0">
                <a:latin typeface="+mn-ea"/>
                <a:ea typeface="+mn-ea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F9650D9D-A01D-460F-A773-8F69D1FCA026}"/>
              </a:ext>
            </a:extLst>
          </p:cNvPr>
          <p:cNvSpPr/>
          <p:nvPr/>
        </p:nvSpPr>
        <p:spPr>
          <a:xfrm>
            <a:off x="2480033" y="2344976"/>
            <a:ext cx="1867599" cy="1867599"/>
          </a:xfrm>
          <a:prstGeom prst="ellipse">
            <a:avLst/>
          </a:prstGeom>
          <a:noFill/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0B2A3B-940F-4472-94D3-B3E3D796B891}"/>
              </a:ext>
            </a:extLst>
          </p:cNvPr>
          <p:cNvSpPr/>
          <p:nvPr/>
        </p:nvSpPr>
        <p:spPr>
          <a:xfrm>
            <a:off x="2570425" y="3057594"/>
            <a:ext cx="1715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00002F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체성분분석기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69DCD32-4C63-4FC2-8E13-12E517A6F4D8}"/>
              </a:ext>
            </a:extLst>
          </p:cNvPr>
          <p:cNvSpPr/>
          <p:nvPr/>
        </p:nvSpPr>
        <p:spPr>
          <a:xfrm rot="834930">
            <a:off x="4164268" y="3159846"/>
            <a:ext cx="620149" cy="351761"/>
          </a:xfrm>
          <a:prstGeom prst="rightArrow">
            <a:avLst/>
          </a:prstGeom>
          <a:solidFill>
            <a:srgbClr val="B2B2B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57AB94-AFDD-488D-8B72-980DFE80B15E}"/>
              </a:ext>
            </a:extLst>
          </p:cNvPr>
          <p:cNvSpPr txBox="1"/>
          <p:nvPr/>
        </p:nvSpPr>
        <p:spPr>
          <a:xfrm>
            <a:off x="258917" y="2622645"/>
            <a:ext cx="24000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사료를 먹은 양 </a:t>
            </a:r>
            <a:r>
              <a:rPr lang="en-US" altLang="ko-KR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/ </a:t>
            </a: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주기 측정</a:t>
            </a:r>
            <a:endParaRPr lang="en-US" altLang="ko-KR" sz="1400" b="1" spc="-150" dirty="0">
              <a:solidFill>
                <a:srgbClr val="00002F"/>
              </a:solidFill>
              <a:latin typeface="a영명조B" panose="02020600000000000000" pitchFamily="18" charset="-127"/>
              <a:ea typeface="a영명조B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 err="1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체성분</a:t>
            </a: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 측정 </a:t>
            </a:r>
            <a:r>
              <a:rPr lang="ko-KR" altLang="en-US" sz="1400" b="1" spc="-150" dirty="0" err="1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측정</a:t>
            </a:r>
            <a:endParaRPr lang="en-US" altLang="ko-KR" sz="1400" b="1" spc="-150" dirty="0">
              <a:solidFill>
                <a:srgbClr val="00002F"/>
              </a:solidFill>
              <a:latin typeface="a영명조B" panose="02020600000000000000" pitchFamily="18" charset="-127"/>
              <a:ea typeface="a영명조B" panose="02020600000000000000" pitchFamily="18" charset="-127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b="1" spc="-150" dirty="0">
              <a:solidFill>
                <a:srgbClr val="00002F"/>
              </a:solidFill>
              <a:latin typeface="a영명조B" panose="02020600000000000000" pitchFamily="18" charset="-127"/>
              <a:ea typeface="a영명조B" panose="02020600000000000000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F88F1BD-6227-4AC1-8D76-64B6FCBE0334}"/>
              </a:ext>
            </a:extLst>
          </p:cNvPr>
          <p:cNvCxnSpPr>
            <a:cxnSpLocks/>
          </p:cNvCxnSpPr>
          <p:nvPr/>
        </p:nvCxnSpPr>
        <p:spPr>
          <a:xfrm>
            <a:off x="286970" y="3278775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97E89B-E2BC-4FCF-8591-CA5995D534A1}"/>
              </a:ext>
            </a:extLst>
          </p:cNvPr>
          <p:cNvCxnSpPr>
            <a:cxnSpLocks/>
          </p:cNvCxnSpPr>
          <p:nvPr/>
        </p:nvCxnSpPr>
        <p:spPr>
          <a:xfrm>
            <a:off x="450140" y="3189517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DE7F242-3720-41B7-8161-2408E626DD57}"/>
              </a:ext>
            </a:extLst>
          </p:cNvPr>
          <p:cNvSpPr/>
          <p:nvPr/>
        </p:nvSpPr>
        <p:spPr>
          <a:xfrm>
            <a:off x="2455478" y="4246916"/>
            <a:ext cx="1867599" cy="1867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603B2EB2-079C-42F4-86A1-D5FC5D40BC53}"/>
              </a:ext>
            </a:extLst>
          </p:cNvPr>
          <p:cNvSpPr/>
          <p:nvPr/>
        </p:nvSpPr>
        <p:spPr>
          <a:xfrm rot="20919803">
            <a:off x="4259882" y="4820611"/>
            <a:ext cx="620149" cy="351761"/>
          </a:xfrm>
          <a:prstGeom prst="rightArrow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653F93F-3C3F-47B4-B3CD-AD43F8436686}"/>
              </a:ext>
            </a:extLst>
          </p:cNvPr>
          <p:cNvCxnSpPr>
            <a:cxnSpLocks/>
          </p:cNvCxnSpPr>
          <p:nvPr/>
        </p:nvCxnSpPr>
        <p:spPr>
          <a:xfrm>
            <a:off x="368992" y="4950886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CD88451-1FA6-4627-AEF3-96CFDCD2D695}"/>
              </a:ext>
            </a:extLst>
          </p:cNvPr>
          <p:cNvCxnSpPr>
            <a:cxnSpLocks/>
          </p:cNvCxnSpPr>
          <p:nvPr/>
        </p:nvCxnSpPr>
        <p:spPr>
          <a:xfrm>
            <a:off x="526338" y="4872393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8A4D8E-012A-4D95-9415-BC60F5E9F8D0}"/>
              </a:ext>
            </a:extLst>
          </p:cNvPr>
          <p:cNvSpPr txBox="1"/>
          <p:nvPr/>
        </p:nvSpPr>
        <p:spPr>
          <a:xfrm>
            <a:off x="286970" y="4272001"/>
            <a:ext cx="23439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운동한 시간 측정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운동량 </a:t>
            </a:r>
            <a:r>
              <a:rPr lang="en-US" altLang="ko-KR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, </a:t>
            </a: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소모 칼로리 측정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b="1" spc="-150" dirty="0">
              <a:solidFill>
                <a:srgbClr val="00002F"/>
              </a:solidFill>
              <a:latin typeface="a영명조B" panose="02020600000000000000" pitchFamily="18" charset="-127"/>
              <a:ea typeface="a영명조B" panose="02020600000000000000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857557-355D-44E5-A4F7-DBB8848F88BD}"/>
              </a:ext>
            </a:extLst>
          </p:cNvPr>
          <p:cNvSpPr/>
          <p:nvPr/>
        </p:nvSpPr>
        <p:spPr>
          <a:xfrm>
            <a:off x="2556231" y="4996771"/>
            <a:ext cx="1715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스마트 토이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5FA46C-73A0-4BF0-BEAD-5743703242D6}"/>
              </a:ext>
            </a:extLst>
          </p:cNvPr>
          <p:cNvSpPr/>
          <p:nvPr/>
        </p:nvSpPr>
        <p:spPr>
          <a:xfrm>
            <a:off x="7786578" y="2231579"/>
            <a:ext cx="1867599" cy="18675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7058638-8731-44CA-8971-14A306050738}"/>
              </a:ext>
            </a:extLst>
          </p:cNvPr>
          <p:cNvSpPr/>
          <p:nvPr/>
        </p:nvSpPr>
        <p:spPr>
          <a:xfrm rot="9509837">
            <a:off x="7329825" y="3206297"/>
            <a:ext cx="620149" cy="351761"/>
          </a:xfrm>
          <a:prstGeom prst="rightArrow">
            <a:avLst/>
          </a:prstGeom>
          <a:pattFill prst="wdDnDiag">
            <a:fgClr>
              <a:srgbClr val="C00000"/>
            </a:fgClr>
            <a:bgClr>
              <a:srgbClr val="FFFFFF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5B07068-8AFB-4264-A85F-4D2E16826048}"/>
              </a:ext>
            </a:extLst>
          </p:cNvPr>
          <p:cNvGrpSpPr/>
          <p:nvPr/>
        </p:nvGrpSpPr>
        <p:grpSpPr>
          <a:xfrm>
            <a:off x="7839702" y="2895094"/>
            <a:ext cx="1807957" cy="707886"/>
            <a:chOff x="702960" y="5221735"/>
            <a:chExt cx="1939023" cy="70788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101F9DF-7005-42B8-B843-F8F244832440}"/>
                </a:ext>
              </a:extLst>
            </p:cNvPr>
            <p:cNvSpPr/>
            <p:nvPr/>
          </p:nvSpPr>
          <p:spPr>
            <a:xfrm>
              <a:off x="702960" y="5245795"/>
              <a:ext cx="1939023" cy="6316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3B0DB80-DCD1-407C-8D78-FF4C350D826C}"/>
                </a:ext>
              </a:extLst>
            </p:cNvPr>
            <p:cNvSpPr/>
            <p:nvPr/>
          </p:nvSpPr>
          <p:spPr>
            <a:xfrm>
              <a:off x="791958" y="5221735"/>
              <a:ext cx="171519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spc="-150" dirty="0"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화장실</a:t>
              </a:r>
              <a:endParaRPr lang="en-US" altLang="ko-KR" sz="2000" b="1" spc="-150" dirty="0"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  <a:p>
              <a:pPr algn="ctr"/>
              <a:r>
                <a:rPr lang="ko-KR" altLang="en-US" sz="2000" b="1" spc="-150" dirty="0"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용변패드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B17C4E7-9ECA-483F-B57F-A53A54E14B98}"/>
              </a:ext>
            </a:extLst>
          </p:cNvPr>
          <p:cNvSpPr txBox="1"/>
          <p:nvPr/>
        </p:nvSpPr>
        <p:spPr>
          <a:xfrm>
            <a:off x="9561119" y="2344976"/>
            <a:ext cx="18501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용변 양 </a:t>
            </a:r>
            <a:r>
              <a:rPr lang="en-US" altLang="ko-KR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/ </a:t>
            </a: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주기 측정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용변 성분 분석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b="1" spc="-150" dirty="0">
              <a:solidFill>
                <a:srgbClr val="00002F"/>
              </a:solidFill>
              <a:latin typeface="a영명조B" panose="02020600000000000000" pitchFamily="18" charset="-127"/>
              <a:ea typeface="a영명조B" panose="02020600000000000000" pitchFamily="18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D2E295C-04FF-4773-B847-DB8D98B8D7E6}"/>
              </a:ext>
            </a:extLst>
          </p:cNvPr>
          <p:cNvCxnSpPr>
            <a:cxnSpLocks/>
          </p:cNvCxnSpPr>
          <p:nvPr/>
        </p:nvCxnSpPr>
        <p:spPr>
          <a:xfrm>
            <a:off x="9724289" y="2923422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5C9A95D-E761-43FC-86AC-7936224F6060}"/>
              </a:ext>
            </a:extLst>
          </p:cNvPr>
          <p:cNvCxnSpPr>
            <a:cxnSpLocks/>
          </p:cNvCxnSpPr>
          <p:nvPr/>
        </p:nvCxnSpPr>
        <p:spPr>
          <a:xfrm>
            <a:off x="9647659" y="3016032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ED3D0913-FE77-4BC7-998D-610E2C7EE70E}"/>
              </a:ext>
            </a:extLst>
          </p:cNvPr>
          <p:cNvSpPr/>
          <p:nvPr/>
        </p:nvSpPr>
        <p:spPr>
          <a:xfrm>
            <a:off x="7810260" y="4296093"/>
            <a:ext cx="1867599" cy="1867599"/>
          </a:xfrm>
          <a:prstGeom prst="ellipse">
            <a:avLst/>
          </a:prstGeom>
          <a:noFill/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CF1E48-49B3-4AE4-921D-98E14BE91E7D}"/>
              </a:ext>
            </a:extLst>
          </p:cNvPr>
          <p:cNvSpPr/>
          <p:nvPr/>
        </p:nvSpPr>
        <p:spPr>
          <a:xfrm>
            <a:off x="7896082" y="4939629"/>
            <a:ext cx="1715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00002F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웨어러블 디바이스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65D8E-EA85-4471-8444-442AEC88ED40}"/>
              </a:ext>
            </a:extLst>
          </p:cNvPr>
          <p:cNvSpPr txBox="1"/>
          <p:nvPr/>
        </p:nvSpPr>
        <p:spPr>
          <a:xfrm>
            <a:off x="9724289" y="4256840"/>
            <a:ext cx="19791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심박수 측정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산소포화도 측정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spc="-150" dirty="0">
                <a:solidFill>
                  <a:srgbClr val="00002F"/>
                </a:solidFill>
                <a:latin typeface="a영명조B" panose="02020600000000000000" pitchFamily="18" charset="-127"/>
                <a:ea typeface="a영명조B" panose="02020600000000000000" pitchFamily="18" charset="-127"/>
              </a:rPr>
              <a:t>맥동 파형을 통해 스트레스 측정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b="1" spc="-150" dirty="0">
              <a:solidFill>
                <a:srgbClr val="00002F"/>
              </a:solidFill>
              <a:latin typeface="a영명조B" panose="02020600000000000000" pitchFamily="18" charset="-127"/>
              <a:ea typeface="a영명조B" panose="02020600000000000000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B2577F6-21D7-4E4F-A842-48F5DBD249D8}"/>
              </a:ext>
            </a:extLst>
          </p:cNvPr>
          <p:cNvCxnSpPr>
            <a:cxnSpLocks/>
          </p:cNvCxnSpPr>
          <p:nvPr/>
        </p:nvCxnSpPr>
        <p:spPr>
          <a:xfrm>
            <a:off x="9798752" y="5293572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2DE9516-DBDF-43EE-B87C-687BAA0EDF1E}"/>
              </a:ext>
            </a:extLst>
          </p:cNvPr>
          <p:cNvCxnSpPr>
            <a:cxnSpLocks/>
          </p:cNvCxnSpPr>
          <p:nvPr/>
        </p:nvCxnSpPr>
        <p:spPr>
          <a:xfrm>
            <a:off x="9881070" y="5214617"/>
            <a:ext cx="2029893" cy="0"/>
          </a:xfrm>
          <a:prstGeom prst="line">
            <a:avLst/>
          </a:prstGeom>
          <a:ln w="6350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7B714933-EDA5-4B83-BE4C-C19C25AFBC41}"/>
              </a:ext>
            </a:extLst>
          </p:cNvPr>
          <p:cNvSpPr/>
          <p:nvPr/>
        </p:nvSpPr>
        <p:spPr>
          <a:xfrm rot="11764027">
            <a:off x="7303524" y="5018138"/>
            <a:ext cx="640731" cy="351761"/>
          </a:xfrm>
          <a:prstGeom prst="rightArrow">
            <a:avLst/>
          </a:prstGeom>
          <a:solidFill>
            <a:srgbClr val="55555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045FFB-6CCF-46AD-930D-D754EC3C92DD}"/>
              </a:ext>
            </a:extLst>
          </p:cNvPr>
          <p:cNvSpPr/>
          <p:nvPr/>
        </p:nvSpPr>
        <p:spPr>
          <a:xfrm>
            <a:off x="4891127" y="5670346"/>
            <a:ext cx="638629" cy="216171"/>
          </a:xfrm>
          <a:prstGeom prst="rect">
            <a:avLst/>
          </a:prstGeom>
          <a:solidFill>
            <a:srgbClr val="B2B2B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598C4F-C7B2-490B-A3F2-B22FC1FFED08}"/>
              </a:ext>
            </a:extLst>
          </p:cNvPr>
          <p:cNvSpPr/>
          <p:nvPr/>
        </p:nvSpPr>
        <p:spPr>
          <a:xfrm>
            <a:off x="5653384" y="5660594"/>
            <a:ext cx="638629" cy="216171"/>
          </a:xfrm>
          <a:prstGeom prst="rect">
            <a:avLst/>
          </a:prstGeom>
          <a:solidFill>
            <a:srgbClr val="C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606CD0-618B-400E-958B-5D0025B25AEF}"/>
              </a:ext>
            </a:extLst>
          </p:cNvPr>
          <p:cNvSpPr/>
          <p:nvPr/>
        </p:nvSpPr>
        <p:spPr>
          <a:xfrm>
            <a:off x="4905032" y="5967595"/>
            <a:ext cx="638629" cy="216171"/>
          </a:xfrm>
          <a:prstGeom prst="rect">
            <a:avLst/>
          </a:prstGeom>
          <a:pattFill prst="wdDnDiag">
            <a:fgClr>
              <a:srgbClr val="C00000"/>
            </a:fgClr>
            <a:bgClr>
              <a:srgbClr val="FFFFFF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46CF63-C9A7-4AA4-8841-CB6E77AD9E21}"/>
              </a:ext>
            </a:extLst>
          </p:cNvPr>
          <p:cNvSpPr/>
          <p:nvPr/>
        </p:nvSpPr>
        <p:spPr>
          <a:xfrm>
            <a:off x="5663474" y="5969413"/>
            <a:ext cx="638629" cy="216171"/>
          </a:xfrm>
          <a:prstGeom prst="rect">
            <a:avLst/>
          </a:prstGeom>
          <a:solidFill>
            <a:srgbClr val="55555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1298203-D936-48B9-88F1-17019248177C}"/>
              </a:ext>
            </a:extLst>
          </p:cNvPr>
          <p:cNvSpPr/>
          <p:nvPr/>
        </p:nvSpPr>
        <p:spPr>
          <a:xfrm>
            <a:off x="6327807" y="5738423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solidFill>
                  <a:srgbClr val="00002F"/>
                </a:solidFill>
                <a:latin typeface="+mn-ea"/>
              </a:rPr>
              <a:t>: Send data</a:t>
            </a:r>
          </a:p>
        </p:txBody>
      </p:sp>
    </p:spTree>
    <p:extLst>
      <p:ext uri="{BB962C8B-B14F-4D97-AF65-F5344CB8AC3E}">
        <p14:creationId xmlns:p14="http://schemas.microsoft.com/office/powerpoint/2010/main" val="2391822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AC15A3D-D151-42FD-A8F7-AA492DF4348D}"/>
              </a:ext>
            </a:extLst>
          </p:cNvPr>
          <p:cNvSpPr/>
          <p:nvPr/>
        </p:nvSpPr>
        <p:spPr>
          <a:xfrm>
            <a:off x="0" y="-6810"/>
            <a:ext cx="12192000" cy="194100"/>
          </a:xfrm>
          <a:prstGeom prst="rect">
            <a:avLst/>
          </a:prstGeom>
          <a:solidFill>
            <a:srgbClr val="00002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72D81-2FE9-4A4E-AA85-9D103564E671}"/>
              </a:ext>
            </a:extLst>
          </p:cNvPr>
          <p:cNvSpPr/>
          <p:nvPr/>
        </p:nvSpPr>
        <p:spPr>
          <a:xfrm>
            <a:off x="0" y="6709705"/>
            <a:ext cx="12192000" cy="194100"/>
          </a:xfrm>
          <a:prstGeom prst="rect">
            <a:avLst/>
          </a:prstGeom>
          <a:solidFill>
            <a:srgbClr val="00002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331F9EA-5AE9-491D-BB5F-D6716A29F1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09470" y="1479731"/>
            <a:ext cx="3173063" cy="1569660"/>
          </a:xfrm>
        </p:spPr>
        <p:txBody>
          <a:bodyPr/>
          <a:lstStyle/>
          <a:p>
            <a:r>
              <a:rPr lang="en-US" altLang="ko-KR" sz="9600" dirty="0"/>
              <a:t>06</a:t>
            </a:r>
            <a:endParaRPr lang="ko-KR" altLang="en-US" sz="9600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9545F063-27AB-499D-A526-D5C0CD4ABC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40018" y="3646615"/>
            <a:ext cx="4311963" cy="584775"/>
          </a:xfrm>
        </p:spPr>
        <p:txBody>
          <a:bodyPr/>
          <a:lstStyle/>
          <a:p>
            <a:r>
              <a:rPr lang="en-US" altLang="ko-KR" sz="3200" dirty="0"/>
              <a:t>Reference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F2EFA2-0430-49F6-9A02-821E58D9B5B7}"/>
              </a:ext>
            </a:extLst>
          </p:cNvPr>
          <p:cNvSpPr/>
          <p:nvPr/>
        </p:nvSpPr>
        <p:spPr>
          <a:xfrm>
            <a:off x="3654078" y="1203387"/>
            <a:ext cx="4883844" cy="4794777"/>
          </a:xfrm>
          <a:prstGeom prst="ellipse">
            <a:avLst/>
          </a:prstGeom>
          <a:noFill/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EE0DF5-A2BD-4543-A63A-902218C245CC}"/>
              </a:ext>
            </a:extLst>
          </p:cNvPr>
          <p:cNvSpPr/>
          <p:nvPr/>
        </p:nvSpPr>
        <p:spPr>
          <a:xfrm>
            <a:off x="3305448" y="853969"/>
            <a:ext cx="5614656" cy="551226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2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06. Reference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AB575BFA-633C-4108-B6C2-189781498814}"/>
              </a:ext>
            </a:extLst>
          </p:cNvPr>
          <p:cNvSpPr/>
          <p:nvPr/>
        </p:nvSpPr>
        <p:spPr>
          <a:xfrm>
            <a:off x="9915960" y="502438"/>
            <a:ext cx="1344677" cy="1194896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41E300-37F6-439D-BAC9-99CA8C579991}"/>
              </a:ext>
            </a:extLst>
          </p:cNvPr>
          <p:cNvSpPr/>
          <p:nvPr/>
        </p:nvSpPr>
        <p:spPr>
          <a:xfrm>
            <a:off x="781267" y="1216616"/>
            <a:ext cx="982005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Pet Technology : Ownership, Use and Perceptions (2018. 08, Consumer Technology Association)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Pets in the US (2018, Statista)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반려동물 보유 현황 및 국민 인식 조사 보고서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문화체육관광부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농촌진흥청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한국펫사료협회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Measuring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body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composition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dogs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multifrequency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bioelectrical impedance analysis and dual energy x-ray absorptiometry (L.S. Rae, The Veterinary Journal, 2016. 04)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Bioelectrical impedance analysis – part 1 : review of principles and methods (Ursula G. Kyle, Clinical Nutrition, 2004. 06)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Extracellular Water and Total Body Water Estimated by Multifrequency Bioelectrical Impedance Analysis in Healthy Cats : A Cross-Validation Study (Denise A. Elliott, Waltham International Symposium, 2002)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KBS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News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늘어나는 세계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펫팸족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...’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반려동물＇넘어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가족으로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Tx/>
              <a:buAutoNum type="arabicParenR"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 US National Pet Obesity Survey (Association for Pet Obesity Prevention)</a:t>
            </a:r>
          </a:p>
          <a:p>
            <a:pPr marL="514350" indent="-514350">
              <a:lnSpc>
                <a:spcPct val="150000"/>
              </a:lnSpc>
              <a:buFontTx/>
              <a:buAutoNum type="arabicParenR"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Euromonitor International (2018)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56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75BE7BD-92D6-4DDB-81CE-BF44ED57B8B5}"/>
              </a:ext>
            </a:extLst>
          </p:cNvPr>
          <p:cNvSpPr txBox="1"/>
          <p:nvPr/>
        </p:nvSpPr>
        <p:spPr>
          <a:xfrm>
            <a:off x="5491327" y="2010679"/>
            <a:ext cx="189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72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3" name="육각형 112">
            <a:extLst>
              <a:ext uri="{FF2B5EF4-FFF2-40B4-BE49-F238E27FC236}">
                <a16:creationId xmlns:a16="http://schemas.microsoft.com/office/drawing/2014/main" id="{433AFEED-F72A-4A04-B559-F693C093064E}"/>
              </a:ext>
            </a:extLst>
          </p:cNvPr>
          <p:cNvSpPr/>
          <p:nvPr/>
        </p:nvSpPr>
        <p:spPr>
          <a:xfrm>
            <a:off x="5364" y="559338"/>
            <a:ext cx="1905541" cy="1774585"/>
          </a:xfrm>
          <a:prstGeom prst="hexagon">
            <a:avLst/>
          </a:prstGeom>
          <a:solidFill>
            <a:srgbClr val="B2B2B2">
              <a:alpha val="32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C1AD60-A006-4054-8ACC-CD88D75DD2A3}"/>
              </a:ext>
            </a:extLst>
          </p:cNvPr>
          <p:cNvSpPr/>
          <p:nvPr/>
        </p:nvSpPr>
        <p:spPr>
          <a:xfrm>
            <a:off x="0" y="187290"/>
            <a:ext cx="3381829" cy="6522415"/>
          </a:xfrm>
          <a:prstGeom prst="rect">
            <a:avLst/>
          </a:prstGeom>
          <a:blipFill dpi="0" rotWithShape="1">
            <a:blip r:embed="rId3">
              <a:alphaModFix amt="35000"/>
            </a:blip>
            <a:srcRect/>
            <a:stretch>
              <a:fillRect b="-1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DE0DA3-FACF-4D40-A9CD-136E4013E095}"/>
              </a:ext>
            </a:extLst>
          </p:cNvPr>
          <p:cNvSpPr/>
          <p:nvPr/>
        </p:nvSpPr>
        <p:spPr>
          <a:xfrm>
            <a:off x="1865412" y="761430"/>
            <a:ext cx="2305391" cy="1000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694B735-2583-43BE-9460-630132A0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875" y="849510"/>
            <a:ext cx="316297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kumimoji="0" lang="en-US" altLang="ko-KR" sz="4400" b="1" dirty="0">
                <a:solidFill>
                  <a:srgbClr val="C00000"/>
                </a:solidFill>
                <a:latin typeface="+mn-ea"/>
                <a:ea typeface="+mn-ea"/>
              </a:rPr>
              <a:t>C</a:t>
            </a:r>
            <a:r>
              <a:rPr kumimoji="0" lang="en-US" altLang="ko-KR" sz="4000" b="1" dirty="0">
                <a:solidFill>
                  <a:srgbClr val="C00000"/>
                </a:solidFill>
                <a:latin typeface="+mn-ea"/>
                <a:ea typeface="+mn-ea"/>
              </a:rPr>
              <a:t>ONTENTS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C61DBC3-19EF-45AF-A902-A3013F37533A}"/>
              </a:ext>
            </a:extLst>
          </p:cNvPr>
          <p:cNvSpPr/>
          <p:nvPr/>
        </p:nvSpPr>
        <p:spPr>
          <a:xfrm>
            <a:off x="0" y="-6810"/>
            <a:ext cx="12192000" cy="194100"/>
          </a:xfrm>
          <a:prstGeom prst="rect">
            <a:avLst/>
          </a:prstGeom>
          <a:solidFill>
            <a:srgbClr val="00002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5A96E3-0D85-4E03-9B06-40B93329E674}"/>
              </a:ext>
            </a:extLst>
          </p:cNvPr>
          <p:cNvSpPr/>
          <p:nvPr/>
        </p:nvSpPr>
        <p:spPr>
          <a:xfrm>
            <a:off x="0" y="6709705"/>
            <a:ext cx="12192000" cy="194100"/>
          </a:xfrm>
          <a:prstGeom prst="rect">
            <a:avLst/>
          </a:prstGeom>
          <a:solidFill>
            <a:srgbClr val="00002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2B726A0-80A8-4630-AF08-F5420FA3ABB5}"/>
              </a:ext>
            </a:extLst>
          </p:cNvPr>
          <p:cNvSpPr/>
          <p:nvPr/>
        </p:nvSpPr>
        <p:spPr>
          <a:xfrm>
            <a:off x="7705705" y="3076414"/>
            <a:ext cx="2228845" cy="1597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9E4C564-683B-4E63-955A-F38DCB10E101}"/>
              </a:ext>
            </a:extLst>
          </p:cNvPr>
          <p:cNvSpPr/>
          <p:nvPr/>
        </p:nvSpPr>
        <p:spPr>
          <a:xfrm>
            <a:off x="9977666" y="3076414"/>
            <a:ext cx="1865103" cy="151532"/>
          </a:xfrm>
          <a:prstGeom prst="rect">
            <a:avLst/>
          </a:prstGeom>
          <a:pattFill prst="ltUpDiag">
            <a:fgClr>
              <a:srgbClr val="C00000"/>
            </a:fgClr>
            <a:bgClr>
              <a:schemeClr val="tx1"/>
            </a:bgClr>
          </a:patt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042F013-9172-4BC6-AF95-6DEAC81AE6B1}"/>
              </a:ext>
            </a:extLst>
          </p:cNvPr>
          <p:cNvSpPr/>
          <p:nvPr/>
        </p:nvSpPr>
        <p:spPr>
          <a:xfrm>
            <a:off x="5359626" y="3079680"/>
            <a:ext cx="2302963" cy="15647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CEC0FBF-2536-4256-881A-456DA114828A}"/>
              </a:ext>
            </a:extLst>
          </p:cNvPr>
          <p:cNvSpPr/>
          <p:nvPr/>
        </p:nvSpPr>
        <p:spPr>
          <a:xfrm>
            <a:off x="4980091" y="4703456"/>
            <a:ext cx="2283106" cy="163000"/>
          </a:xfrm>
          <a:prstGeom prst="rect">
            <a:avLst/>
          </a:prstGeom>
          <a:pattFill prst="ltUpDiag">
            <a:fgClr>
              <a:srgbClr val="C00000"/>
            </a:fgClr>
            <a:bgClr>
              <a:schemeClr val="tx1"/>
            </a:bgClr>
          </a:patt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E47FB31-44CC-4FD1-BB0A-5EAE243762CE}"/>
              </a:ext>
            </a:extLst>
          </p:cNvPr>
          <p:cNvSpPr/>
          <p:nvPr/>
        </p:nvSpPr>
        <p:spPr>
          <a:xfrm>
            <a:off x="7313074" y="4706083"/>
            <a:ext cx="2228845" cy="163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래픽 5" descr="아이디어를 가진 사람">
            <a:extLst>
              <a:ext uri="{FF2B5EF4-FFF2-40B4-BE49-F238E27FC236}">
                <a16:creationId xmlns:a16="http://schemas.microsoft.com/office/drawing/2014/main" id="{99BD6D15-9F98-4221-A1B3-E767F1690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6899" y="2088678"/>
            <a:ext cx="914400" cy="914400"/>
          </a:xfrm>
          <a:prstGeom prst="rect">
            <a:avLst/>
          </a:prstGeom>
        </p:spPr>
      </p:pic>
      <p:pic>
        <p:nvPicPr>
          <p:cNvPr id="16" name="그래픽 15" descr="클립보드">
            <a:extLst>
              <a:ext uri="{FF2B5EF4-FFF2-40B4-BE49-F238E27FC236}">
                <a16:creationId xmlns:a16="http://schemas.microsoft.com/office/drawing/2014/main" id="{3EC20D21-9D4E-4D72-9A18-B1925A32E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5236" y="2389513"/>
            <a:ext cx="611591" cy="611591"/>
          </a:xfrm>
          <a:prstGeom prst="rect">
            <a:avLst/>
          </a:prstGeom>
        </p:spPr>
      </p:pic>
      <p:pic>
        <p:nvPicPr>
          <p:cNvPr id="18" name="그래픽 17" descr="전구 및 기어 ">
            <a:extLst>
              <a:ext uri="{FF2B5EF4-FFF2-40B4-BE49-F238E27FC236}">
                <a16:creationId xmlns:a16="http://schemas.microsoft.com/office/drawing/2014/main" id="{C47252B3-10FC-4FDB-985A-F9C4C1AA33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08403" y="2352081"/>
            <a:ext cx="608389" cy="608389"/>
          </a:xfrm>
          <a:prstGeom prst="rect">
            <a:avLst/>
          </a:prstGeom>
        </p:spPr>
      </p:pic>
      <p:pic>
        <p:nvPicPr>
          <p:cNvPr id="20" name="그래픽 19" descr="프레젠테이션 파이 차트 ">
            <a:extLst>
              <a:ext uri="{FF2B5EF4-FFF2-40B4-BE49-F238E27FC236}">
                <a16:creationId xmlns:a16="http://schemas.microsoft.com/office/drawing/2014/main" id="{A66A3ACF-5C58-4F51-BD5D-5BD76743CB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2597" y="4004928"/>
            <a:ext cx="696114" cy="696114"/>
          </a:xfrm>
          <a:prstGeom prst="rect">
            <a:avLst/>
          </a:prstGeom>
        </p:spPr>
      </p:pic>
      <p:pic>
        <p:nvPicPr>
          <p:cNvPr id="22" name="그래픽 21" descr="문서">
            <a:extLst>
              <a:ext uri="{FF2B5EF4-FFF2-40B4-BE49-F238E27FC236}">
                <a16:creationId xmlns:a16="http://schemas.microsoft.com/office/drawing/2014/main" id="{9B35D85E-3490-43CB-9F1D-65729BCC1A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9977" y="4036545"/>
            <a:ext cx="588292" cy="588292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C7D5F1-40A1-48C6-9773-FED6D7C49EB8}"/>
              </a:ext>
            </a:extLst>
          </p:cNvPr>
          <p:cNvSpPr/>
          <p:nvPr/>
        </p:nvSpPr>
        <p:spPr>
          <a:xfrm>
            <a:off x="9581601" y="4743900"/>
            <a:ext cx="1642894" cy="151532"/>
          </a:xfrm>
          <a:prstGeom prst="rect">
            <a:avLst/>
          </a:prstGeom>
          <a:pattFill prst="ltUpDiag">
            <a:fgClr>
              <a:srgbClr val="C00000"/>
            </a:fgClr>
            <a:bgClr>
              <a:schemeClr val="tx1"/>
            </a:bgClr>
          </a:patt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0" name="그래픽 39" descr="목록">
            <a:extLst>
              <a:ext uri="{FF2B5EF4-FFF2-40B4-BE49-F238E27FC236}">
                <a16:creationId xmlns:a16="http://schemas.microsoft.com/office/drawing/2014/main" id="{F22EA1F1-1434-4A10-AF1B-D948C20254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43562" y="4118383"/>
            <a:ext cx="625517" cy="62551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23A69B-F1AD-46CE-9C56-25D5C2DB84F1}"/>
              </a:ext>
            </a:extLst>
          </p:cNvPr>
          <p:cNvSpPr/>
          <p:nvPr/>
        </p:nvSpPr>
        <p:spPr>
          <a:xfrm>
            <a:off x="5298920" y="2463719"/>
            <a:ext cx="1452268" cy="3506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동기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C66974-62BC-45CE-8154-ABFA5DF4C43F}"/>
              </a:ext>
            </a:extLst>
          </p:cNvPr>
          <p:cNvSpPr txBox="1"/>
          <p:nvPr/>
        </p:nvSpPr>
        <p:spPr>
          <a:xfrm>
            <a:off x="9494293" y="3808191"/>
            <a:ext cx="18934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</a:t>
            </a:r>
            <a:endParaRPr lang="ko-KR" altLang="en-US" sz="6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38CD435-1412-473D-929D-0BC277127121}"/>
              </a:ext>
            </a:extLst>
          </p:cNvPr>
          <p:cNvSpPr/>
          <p:nvPr/>
        </p:nvSpPr>
        <p:spPr>
          <a:xfrm>
            <a:off x="9399919" y="4202041"/>
            <a:ext cx="1243643" cy="3506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Reference</a:t>
            </a:r>
            <a:endParaRPr lang="ko-KR" altLang="en-US" sz="1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2FA060-E9F2-4E7D-B6E4-21E651C18084}"/>
              </a:ext>
            </a:extLst>
          </p:cNvPr>
          <p:cNvSpPr txBox="1"/>
          <p:nvPr/>
        </p:nvSpPr>
        <p:spPr>
          <a:xfrm>
            <a:off x="7591808" y="2013098"/>
            <a:ext cx="189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72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637070-50C1-47D9-9A10-F7E97C43C77D}"/>
              </a:ext>
            </a:extLst>
          </p:cNvPr>
          <p:cNvSpPr/>
          <p:nvPr/>
        </p:nvSpPr>
        <p:spPr>
          <a:xfrm>
            <a:off x="7462518" y="2501132"/>
            <a:ext cx="1452268" cy="3506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관련제품동향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BC5154-AFC7-4048-856D-6B04435E4363}"/>
              </a:ext>
            </a:extLst>
          </p:cNvPr>
          <p:cNvSpPr txBox="1"/>
          <p:nvPr/>
        </p:nvSpPr>
        <p:spPr>
          <a:xfrm>
            <a:off x="9827620" y="2047193"/>
            <a:ext cx="189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72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920850-9F24-4E32-B334-DB9AFA98EB29}"/>
              </a:ext>
            </a:extLst>
          </p:cNvPr>
          <p:cNvSpPr/>
          <p:nvPr/>
        </p:nvSpPr>
        <p:spPr>
          <a:xfrm>
            <a:off x="9698330" y="2535227"/>
            <a:ext cx="1452268" cy="3506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상세내용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2CCFF7-332B-42DB-882C-E2AAAA41BCAE}"/>
              </a:ext>
            </a:extLst>
          </p:cNvPr>
          <p:cNvSpPr txBox="1"/>
          <p:nvPr/>
        </p:nvSpPr>
        <p:spPr>
          <a:xfrm>
            <a:off x="4851714" y="3663602"/>
            <a:ext cx="189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72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EA9031-F9A8-4806-BDCB-F6021B443717}"/>
              </a:ext>
            </a:extLst>
          </p:cNvPr>
          <p:cNvSpPr/>
          <p:nvPr/>
        </p:nvSpPr>
        <p:spPr>
          <a:xfrm>
            <a:off x="4722424" y="4151636"/>
            <a:ext cx="1452268" cy="3506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제작현황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119ED7-DF7C-4DE2-BECD-15A9D05AC5C7}"/>
              </a:ext>
            </a:extLst>
          </p:cNvPr>
          <p:cNvSpPr txBox="1"/>
          <p:nvPr/>
        </p:nvSpPr>
        <p:spPr>
          <a:xfrm>
            <a:off x="7209618" y="3715858"/>
            <a:ext cx="189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72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AAD8795-82D2-43E7-BA9A-7DF2390BFFAD}"/>
              </a:ext>
            </a:extLst>
          </p:cNvPr>
          <p:cNvSpPr/>
          <p:nvPr/>
        </p:nvSpPr>
        <p:spPr>
          <a:xfrm>
            <a:off x="7080328" y="4203892"/>
            <a:ext cx="1452268" cy="3506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개발동기</a:t>
            </a:r>
          </a:p>
        </p:txBody>
      </p:sp>
    </p:spTree>
    <p:extLst>
      <p:ext uri="{BB962C8B-B14F-4D97-AF65-F5344CB8AC3E}">
        <p14:creationId xmlns:p14="http://schemas.microsoft.com/office/powerpoint/2010/main" val="64870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BC7CEF-89C3-4BFA-91ED-9423CF3C3E97}"/>
              </a:ext>
            </a:extLst>
          </p:cNvPr>
          <p:cNvSpPr/>
          <p:nvPr/>
        </p:nvSpPr>
        <p:spPr>
          <a:xfrm>
            <a:off x="0" y="-6810"/>
            <a:ext cx="12192000" cy="194100"/>
          </a:xfrm>
          <a:prstGeom prst="rect">
            <a:avLst/>
          </a:prstGeom>
          <a:solidFill>
            <a:srgbClr val="00002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7D5398-14B8-479C-8067-8ADF95E7DC21}"/>
              </a:ext>
            </a:extLst>
          </p:cNvPr>
          <p:cNvSpPr/>
          <p:nvPr/>
        </p:nvSpPr>
        <p:spPr>
          <a:xfrm>
            <a:off x="0" y="6709705"/>
            <a:ext cx="12192000" cy="194100"/>
          </a:xfrm>
          <a:prstGeom prst="rect">
            <a:avLst/>
          </a:prstGeom>
          <a:solidFill>
            <a:srgbClr val="00002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F41A2DC3-C7C2-4744-A687-29312D253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09470" y="1479731"/>
            <a:ext cx="3173063" cy="1569660"/>
          </a:xfrm>
        </p:spPr>
        <p:txBody>
          <a:bodyPr/>
          <a:lstStyle/>
          <a:p>
            <a:r>
              <a:rPr lang="en-US" altLang="ko-KR" sz="9600" dirty="0"/>
              <a:t>01</a:t>
            </a:r>
            <a:endParaRPr lang="ko-KR" altLang="en-US" sz="9600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04888381-2435-4857-8211-01C8714B91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40019" y="2975593"/>
            <a:ext cx="4311963" cy="584775"/>
          </a:xfrm>
        </p:spPr>
        <p:txBody>
          <a:bodyPr/>
          <a:lstStyle/>
          <a:p>
            <a:r>
              <a:rPr lang="ko-KR" altLang="en-US" sz="3200" dirty="0"/>
              <a:t>시제품개발 동기</a:t>
            </a:r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81A2FB95-512C-44C8-A8F5-0C5C33408B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11487" y="3719032"/>
            <a:ext cx="4299708" cy="1262012"/>
          </a:xfrm>
        </p:spPr>
        <p:txBody>
          <a:bodyPr/>
          <a:lstStyle/>
          <a:p>
            <a:pPr marL="342900" indent="-342900" algn="l">
              <a:buAutoNum type="arabicParenR"/>
            </a:pP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제안 배경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 algn="l">
              <a:buAutoNum type="arabicParenR"/>
            </a:pP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기타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솔루션의 문제점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indent="0" algn="l">
              <a:buNone/>
            </a:pP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솔루션 제안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A679D8-2D3E-4C58-AF46-D88D656E9CB0}"/>
              </a:ext>
            </a:extLst>
          </p:cNvPr>
          <p:cNvSpPr/>
          <p:nvPr/>
        </p:nvSpPr>
        <p:spPr>
          <a:xfrm>
            <a:off x="3654078" y="1203387"/>
            <a:ext cx="4883844" cy="4794777"/>
          </a:xfrm>
          <a:prstGeom prst="ellipse">
            <a:avLst/>
          </a:prstGeom>
          <a:noFill/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DCE65F8-4812-47A7-BFBB-320E8EB29275}"/>
              </a:ext>
            </a:extLst>
          </p:cNvPr>
          <p:cNvSpPr/>
          <p:nvPr/>
        </p:nvSpPr>
        <p:spPr>
          <a:xfrm>
            <a:off x="3305448" y="853969"/>
            <a:ext cx="5614656" cy="551226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4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8BAE5-2E09-4FA2-9688-0939C9DAD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1) </a:t>
            </a:r>
            <a:r>
              <a:rPr lang="ko-KR" altLang="en-US" sz="1800" dirty="0">
                <a:latin typeface="+mn-ea"/>
              </a:rPr>
              <a:t>제안 배경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01. </a:t>
            </a:r>
            <a:r>
              <a:rPr lang="ko-KR" altLang="en-US" sz="2400" dirty="0">
                <a:latin typeface="+mn-ea"/>
              </a:rPr>
              <a:t>시제품개발 동기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7A2237B-8D58-4928-A0DD-88F82199B8F7}"/>
              </a:ext>
            </a:extLst>
          </p:cNvPr>
          <p:cNvSpPr/>
          <p:nvPr/>
        </p:nvSpPr>
        <p:spPr>
          <a:xfrm>
            <a:off x="9959413" y="294278"/>
            <a:ext cx="1344677" cy="1194896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C0B9E94-643F-4054-9FBB-134098DE9192}"/>
              </a:ext>
            </a:extLst>
          </p:cNvPr>
          <p:cNvGrpSpPr/>
          <p:nvPr/>
        </p:nvGrpSpPr>
        <p:grpSpPr>
          <a:xfrm>
            <a:off x="10295255" y="-463000"/>
            <a:ext cx="586080" cy="724796"/>
            <a:chOff x="1911641" y="2071414"/>
            <a:chExt cx="520798" cy="724796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169027E-79A4-4868-8A67-3D6A61DBE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641" y="2071414"/>
              <a:ext cx="520798" cy="724796"/>
            </a:xfrm>
            <a:custGeom>
              <a:avLst/>
              <a:gdLst>
                <a:gd name="T0" fmla="*/ 256 w 256"/>
                <a:gd name="T1" fmla="*/ 146 h 356"/>
                <a:gd name="T2" fmla="*/ 128 w 256"/>
                <a:gd name="T3" fmla="*/ 356 h 356"/>
                <a:gd name="T4" fmla="*/ 0 w 256"/>
                <a:gd name="T5" fmla="*/ 146 h 356"/>
                <a:gd name="T6" fmla="*/ 128 w 256"/>
                <a:gd name="T7" fmla="*/ 0 h 356"/>
                <a:gd name="T8" fmla="*/ 256 w 256"/>
                <a:gd name="T9" fmla="*/ 14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56">
                  <a:moveTo>
                    <a:pt x="256" y="146"/>
                  </a:moveTo>
                  <a:cubicBezTo>
                    <a:pt x="256" y="241"/>
                    <a:pt x="128" y="356"/>
                    <a:pt x="128" y="356"/>
                  </a:cubicBezTo>
                  <a:cubicBezTo>
                    <a:pt x="128" y="356"/>
                    <a:pt x="0" y="241"/>
                    <a:pt x="0" y="146"/>
                  </a:cubicBezTo>
                  <a:cubicBezTo>
                    <a:pt x="0" y="51"/>
                    <a:pt x="57" y="0"/>
                    <a:pt x="128" y="0"/>
                  </a:cubicBezTo>
                  <a:cubicBezTo>
                    <a:pt x="198" y="0"/>
                    <a:pt x="256" y="51"/>
                    <a:pt x="256" y="146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4E388FF5-D4FA-4899-9174-B97055762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842" y="2116961"/>
              <a:ext cx="362399" cy="3647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4D43E3-660B-4E45-9E71-3166A099BEF9}"/>
                </a:ext>
              </a:extLst>
            </p:cNvPr>
            <p:cNvSpPr txBox="1"/>
            <p:nvPr/>
          </p:nvSpPr>
          <p:spPr>
            <a:xfrm>
              <a:off x="2028742" y="2130083"/>
              <a:ext cx="286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50" dirty="0">
                  <a:solidFill>
                    <a:schemeClr val="bg2">
                      <a:lumMod val="75000"/>
                    </a:schemeClr>
                  </a:solidFill>
                  <a:latin typeface="+mn-ea"/>
                  <a:ea typeface="+mn-ea"/>
                </a:rPr>
                <a:t>A</a:t>
              </a:r>
              <a:endParaRPr lang="ko-KR" altLang="en-US" sz="1600" b="1" spc="-50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6CDFCA7-B3D6-46F6-934F-C7A1C172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625" y="711351"/>
            <a:ext cx="640916" cy="5285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B8A327-CCEB-4D09-96C8-D23F2D619A2E}"/>
              </a:ext>
            </a:extLst>
          </p:cNvPr>
          <p:cNvSpPr txBox="1"/>
          <p:nvPr/>
        </p:nvSpPr>
        <p:spPr>
          <a:xfrm>
            <a:off x="2467173" y="4971179"/>
            <a:ext cx="721316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C00000"/>
                </a:solidFill>
                <a:latin typeface="+mn-ea"/>
                <a:ea typeface="+mn-ea"/>
              </a:rPr>
              <a:t>최근 반려동물을 가족의 일원으로 생각하는 인식 증가</a:t>
            </a:r>
            <a:endParaRPr lang="en-US" altLang="ko-KR" sz="2400" b="1" spc="-15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/>
            <a:endParaRPr lang="en-US" altLang="ko-KR" sz="1000" spc="-150" dirty="0">
              <a:solidFill>
                <a:srgbClr val="3F3F3F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반려동물 건강 관련 </a:t>
            </a:r>
            <a:r>
              <a:rPr lang="ko-KR" altLang="en-US" sz="2000" spc="-150" dirty="0" err="1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테크</a:t>
            </a:r>
            <a:r>
              <a:rPr lang="ko-KR" altLang="en-US" sz="20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소비 문화 확산</a:t>
            </a:r>
            <a:endParaRPr lang="en-US" altLang="ko-KR" sz="2000" spc="-150" dirty="0">
              <a:solidFill>
                <a:srgbClr val="3F3F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반려동물의 건강 용품 소비 확산</a:t>
            </a:r>
            <a:endParaRPr lang="en-US" altLang="ko-KR" sz="2000" spc="-150" dirty="0">
              <a:solidFill>
                <a:srgbClr val="3F3F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5952B1-2B47-46B3-95B7-95A83A5A36E9}"/>
              </a:ext>
            </a:extLst>
          </p:cNvPr>
          <p:cNvGrpSpPr/>
          <p:nvPr/>
        </p:nvGrpSpPr>
        <p:grpSpPr>
          <a:xfrm>
            <a:off x="213455" y="1434061"/>
            <a:ext cx="3384261" cy="2541773"/>
            <a:chOff x="561456" y="1444332"/>
            <a:chExt cx="4102758" cy="298899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1C3612-25CF-4D5A-8FF0-F1C7092D4F5E}"/>
                </a:ext>
              </a:extLst>
            </p:cNvPr>
            <p:cNvSpPr txBox="1"/>
            <p:nvPr/>
          </p:nvSpPr>
          <p:spPr>
            <a:xfrm>
              <a:off x="561456" y="4143783"/>
              <a:ext cx="4102758" cy="289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자료 </a:t>
              </a:r>
              <a:r>
                <a:rPr lang="en-US" altLang="ko-KR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 :  KBS</a:t>
              </a:r>
              <a:r>
                <a:rPr lang="ko-KR" altLang="en-US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News</a:t>
              </a:r>
              <a:r>
                <a:rPr lang="ko-KR" altLang="en-US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늘어나는 세계 </a:t>
              </a:r>
              <a:r>
                <a:rPr lang="en-US" altLang="ko-KR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‘</a:t>
              </a:r>
              <a:r>
                <a:rPr lang="ko-KR" altLang="en-US" sz="1000" b="1" spc="-150" dirty="0" err="1">
                  <a:solidFill>
                    <a:srgbClr val="00002F"/>
                  </a:solidFill>
                  <a:latin typeface="+mn-ea"/>
                  <a:ea typeface="+mn-ea"/>
                </a:rPr>
                <a:t>펫팸족</a:t>
              </a:r>
              <a:r>
                <a:rPr lang="ko-KR" altLang="en-US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‘</a:t>
              </a:r>
              <a:r>
                <a:rPr lang="en-US" altLang="ko-KR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...’</a:t>
              </a:r>
              <a:r>
                <a:rPr lang="ko-KR" altLang="en-US" sz="1000" b="1" spc="-150" dirty="0" err="1">
                  <a:solidFill>
                    <a:srgbClr val="00002F"/>
                  </a:solidFill>
                  <a:latin typeface="+mn-ea"/>
                  <a:ea typeface="+mn-ea"/>
                </a:rPr>
                <a:t>반려동물＇넘어</a:t>
              </a:r>
              <a:r>
                <a:rPr lang="ko-KR" altLang="en-US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 가족으로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7F63696-B259-48F3-B357-36063D528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830" y="1444332"/>
              <a:ext cx="2965004" cy="270949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D734A1C-0E72-4494-BE7F-E6A7327FE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8582" y="1575582"/>
              <a:ext cx="2708507" cy="1737038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95CDAF7-DCBB-44FF-919D-D1654AB62386}"/>
              </a:ext>
            </a:extLst>
          </p:cNvPr>
          <p:cNvSpPr/>
          <p:nvPr/>
        </p:nvSpPr>
        <p:spPr>
          <a:xfrm>
            <a:off x="2451602" y="4795435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C00456-24BB-4963-AE54-50F74078EB34}"/>
              </a:ext>
            </a:extLst>
          </p:cNvPr>
          <p:cNvSpPr/>
          <p:nvPr/>
        </p:nvSpPr>
        <p:spPr>
          <a:xfrm>
            <a:off x="2451602" y="6397515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162417-D12F-4045-A229-D71AB487EB41}"/>
              </a:ext>
            </a:extLst>
          </p:cNvPr>
          <p:cNvSpPr txBox="1"/>
          <p:nvPr/>
        </p:nvSpPr>
        <p:spPr>
          <a:xfrm>
            <a:off x="-956617" y="4173328"/>
            <a:ext cx="572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3F3F3F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&lt;“</a:t>
            </a:r>
            <a:r>
              <a:rPr lang="ko-KR" altLang="en-US" sz="1200" b="1" dirty="0" err="1">
                <a:solidFill>
                  <a:srgbClr val="3F3F3F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펫팸족</a:t>
            </a:r>
            <a:r>
              <a:rPr lang="en-US" altLang="ko-KR" sz="1200" b="1" dirty="0">
                <a:solidFill>
                  <a:srgbClr val="3F3F3F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”</a:t>
            </a:r>
            <a:r>
              <a:rPr lang="ko-KR" altLang="en-US" sz="1200" b="1" dirty="0">
                <a:solidFill>
                  <a:srgbClr val="3F3F3F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 트렌드</a:t>
            </a:r>
            <a:r>
              <a:rPr lang="en-US" altLang="ko-KR" sz="1200" b="1" dirty="0">
                <a:solidFill>
                  <a:srgbClr val="3F3F3F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&gt;</a:t>
            </a:r>
            <a:endParaRPr lang="ko-KR" altLang="en-US" sz="1200" b="1" dirty="0">
              <a:solidFill>
                <a:srgbClr val="3F3F3F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pic>
        <p:nvPicPr>
          <p:cNvPr id="31" name="shape1026">
            <a:extLst>
              <a:ext uri="{FF2B5EF4-FFF2-40B4-BE49-F238E27FC236}">
                <a16:creationId xmlns:a16="http://schemas.microsoft.com/office/drawing/2014/main" id="{C7BAA5B8-677A-42A1-928E-DB7A67052A9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7771" y="1354329"/>
            <a:ext cx="4103897" cy="27931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F1DBB7-C5C8-4FCB-8E68-F4829F7EEE81}"/>
              </a:ext>
            </a:extLst>
          </p:cNvPr>
          <p:cNvSpPr txBox="1"/>
          <p:nvPr/>
        </p:nvSpPr>
        <p:spPr>
          <a:xfrm>
            <a:off x="4058955" y="4120107"/>
            <a:ext cx="3862713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lnSpc>
                <a:spcPts val="1995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3737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&lt;2016~2021</a:t>
            </a:r>
            <a:r>
              <a:rPr lang="ko-KR" altLang="ko-KR" sz="1200" dirty="0">
                <a:solidFill>
                  <a:srgbClr val="3737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년 미국 펫 </a:t>
            </a:r>
            <a:r>
              <a:rPr lang="ko-KR" altLang="ko-KR" sz="1200" dirty="0" err="1">
                <a:solidFill>
                  <a:srgbClr val="3737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테크</a:t>
            </a:r>
            <a:r>
              <a:rPr lang="ko-KR" altLang="ko-KR" sz="1200" dirty="0">
                <a:solidFill>
                  <a:srgbClr val="3737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 시장 전망</a:t>
            </a:r>
            <a:r>
              <a:rPr lang="en-US" altLang="ko-KR" sz="1200" dirty="0">
                <a:solidFill>
                  <a:srgbClr val="37373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 : Costumer Technology Association&gt;</a:t>
            </a:r>
            <a:endParaRPr lang="ko-KR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굴림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1026" name="Picture 2" descr="2016us_petmarket1">
            <a:extLst>
              <a:ext uri="{FF2B5EF4-FFF2-40B4-BE49-F238E27FC236}">
                <a16:creationId xmlns:a16="http://schemas.microsoft.com/office/drawing/2014/main" id="{C2B83ADB-552B-4513-AA94-3A4AC9407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68" y="1451665"/>
            <a:ext cx="4056877" cy="25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D3A670-DE15-4150-BC54-0AE2AED57713}"/>
              </a:ext>
            </a:extLst>
          </p:cNvPr>
          <p:cNvSpPr txBox="1"/>
          <p:nvPr/>
        </p:nvSpPr>
        <p:spPr>
          <a:xfrm>
            <a:off x="9197014" y="3912170"/>
            <a:ext cx="2781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rgbClr val="00002F"/>
                </a:solidFill>
                <a:latin typeface="+mn-ea"/>
                <a:ea typeface="+mn-ea"/>
              </a:rPr>
              <a:t>자료 </a:t>
            </a:r>
            <a:r>
              <a:rPr lang="en-US" altLang="ko-KR" sz="1000" b="1" spc="-150" dirty="0">
                <a:solidFill>
                  <a:srgbClr val="00002F"/>
                </a:solidFill>
                <a:latin typeface="+mn-ea"/>
                <a:ea typeface="+mn-ea"/>
              </a:rPr>
              <a:t> :  </a:t>
            </a:r>
            <a:r>
              <a:rPr lang="ko-KR" altLang="en-US" sz="1000" b="1" spc="-150" dirty="0">
                <a:solidFill>
                  <a:srgbClr val="00002F"/>
                </a:solidFill>
                <a:latin typeface="+mn-ea"/>
                <a:ea typeface="+mn-ea"/>
              </a:rPr>
              <a:t>미국 반려동물용품협회 </a:t>
            </a:r>
            <a:r>
              <a:rPr lang="en-US" altLang="ko-KR" sz="1000" b="1" spc="-150" dirty="0">
                <a:solidFill>
                  <a:srgbClr val="00002F"/>
                </a:solidFill>
                <a:latin typeface="+mn-ea"/>
                <a:ea typeface="+mn-ea"/>
              </a:rPr>
              <a:t>(America Pet  Association)</a:t>
            </a:r>
            <a:endParaRPr lang="ko-KR" altLang="en-US" sz="1000" b="1" spc="-150" dirty="0">
              <a:solidFill>
                <a:srgbClr val="00002F"/>
              </a:solidFill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294BCD-7BFC-4726-83B3-BBAE6D1C3609}"/>
              </a:ext>
            </a:extLst>
          </p:cNvPr>
          <p:cNvSpPr txBox="1"/>
          <p:nvPr/>
        </p:nvSpPr>
        <p:spPr>
          <a:xfrm>
            <a:off x="6752830" y="4212977"/>
            <a:ext cx="5724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3F3F3F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&lt;2016</a:t>
            </a:r>
            <a:r>
              <a:rPr lang="ko-KR" altLang="en-US" sz="1200" b="1" dirty="0">
                <a:solidFill>
                  <a:srgbClr val="3F3F3F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 미국 반려동물 시장 세부조사</a:t>
            </a:r>
            <a:r>
              <a:rPr lang="en-US" altLang="ko-KR" sz="1200" b="1" dirty="0">
                <a:solidFill>
                  <a:srgbClr val="3F3F3F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&gt;</a:t>
            </a:r>
            <a:endParaRPr lang="ko-KR" altLang="en-US" sz="1200" b="1" dirty="0">
              <a:solidFill>
                <a:srgbClr val="3F3F3F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2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8BAE5-2E09-4FA2-9688-0939C9DAD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1) </a:t>
            </a:r>
            <a:r>
              <a:rPr lang="ko-KR" altLang="en-US" sz="1800" dirty="0">
                <a:latin typeface="+mn-ea"/>
              </a:rPr>
              <a:t>제안 배경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01. </a:t>
            </a:r>
            <a:r>
              <a:rPr lang="ko-KR" altLang="en-US" sz="2400" dirty="0">
                <a:latin typeface="+mn-ea"/>
              </a:rPr>
              <a:t>시제품개발 동기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7A2237B-8D58-4928-A0DD-88F82199B8F7}"/>
              </a:ext>
            </a:extLst>
          </p:cNvPr>
          <p:cNvSpPr/>
          <p:nvPr/>
        </p:nvSpPr>
        <p:spPr>
          <a:xfrm>
            <a:off x="9915960" y="502438"/>
            <a:ext cx="1344677" cy="1194896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6CDFCA7-B3D6-46F6-934F-C7A1C172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255" y="839195"/>
            <a:ext cx="640916" cy="528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7116C2-60E7-461F-B712-25F8A0FA26A0}"/>
              </a:ext>
            </a:extLst>
          </p:cNvPr>
          <p:cNvSpPr txBox="1"/>
          <p:nvPr/>
        </p:nvSpPr>
        <p:spPr>
          <a:xfrm>
            <a:off x="2280240" y="4873174"/>
            <a:ext cx="7827784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C00000"/>
                </a:solidFill>
                <a:latin typeface="+mn-ea"/>
                <a:ea typeface="+mn-ea"/>
              </a:rPr>
              <a:t>집에서 기르는 반려동물의 경우 비만에 걸릴 위험 높음</a:t>
            </a:r>
            <a:endParaRPr lang="en-US" altLang="ko-KR" sz="2400" b="1" spc="-15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/>
            <a:endParaRPr lang="en-US" altLang="ko-KR" sz="1000" b="1" spc="-15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/>
            <a:endParaRPr lang="en-US" altLang="ko-KR" sz="800" b="1" spc="-15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9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눈으로 식별하기 힘들어 보호자들이</a:t>
            </a:r>
            <a:r>
              <a:rPr lang="en-US" altLang="ko-KR" sz="19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9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인지하기 어려움</a:t>
            </a:r>
            <a:endParaRPr lang="en-US" altLang="ko-KR" sz="1900" spc="-150" dirty="0">
              <a:solidFill>
                <a:srgbClr val="3F3F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500" spc="-150" dirty="0">
              <a:solidFill>
                <a:srgbClr val="3F3F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9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반려동물의 비만은 내분비질환부터 관절질환 등 다양한 질병으로 연결</a:t>
            </a:r>
            <a:r>
              <a:rPr lang="en-US" altLang="ko-KR" sz="19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 </a:t>
            </a:r>
            <a:r>
              <a:rPr lang="ko-KR" altLang="en-US" sz="1900" spc="-150" dirty="0">
                <a:solidFill>
                  <a:srgbClr val="3F3F3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수명 단축까지 이어짐</a:t>
            </a:r>
            <a:endParaRPr lang="en-US" altLang="ko-KR" sz="1900" spc="-150" dirty="0">
              <a:solidFill>
                <a:srgbClr val="3F3F3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000" spc="-150" dirty="0">
              <a:solidFill>
                <a:srgbClr val="8DBABD"/>
              </a:solidFill>
              <a:latin typeface="+mn-ea"/>
              <a:ea typeface="+mn-ea"/>
            </a:endParaRPr>
          </a:p>
          <a:p>
            <a:pPr algn="ctr"/>
            <a:endParaRPr lang="en-US" altLang="ko-KR" sz="2000" spc="-150" dirty="0">
              <a:solidFill>
                <a:srgbClr val="8DBABD"/>
              </a:solidFill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B735F-C719-4416-B3F1-F8465C677FF0}"/>
              </a:ext>
            </a:extLst>
          </p:cNvPr>
          <p:cNvGrpSpPr/>
          <p:nvPr/>
        </p:nvGrpSpPr>
        <p:grpSpPr>
          <a:xfrm>
            <a:off x="931363" y="1422230"/>
            <a:ext cx="4800731" cy="2760498"/>
            <a:chOff x="731889" y="1367715"/>
            <a:chExt cx="5257175" cy="2845423"/>
          </a:xfrm>
        </p:grpSpPr>
        <p:pic>
          <p:nvPicPr>
            <p:cNvPr id="20" name="Picture 4" descr="ê°ìì§ ê³ ìì´ ë¹ë§ì ëí ì´ë¯¸ì§ ê²ìê²°ê³¼">
              <a:extLst>
                <a:ext uri="{FF2B5EF4-FFF2-40B4-BE49-F238E27FC236}">
                  <a16:creationId xmlns:a16="http://schemas.microsoft.com/office/drawing/2014/main" id="{18D9560A-6EAF-4045-A2CF-56B1990F3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89" y="1367715"/>
              <a:ext cx="523875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22B8FF-BF60-48E5-8FCA-035C2079DD46}"/>
                </a:ext>
              </a:extLst>
            </p:cNvPr>
            <p:cNvSpPr txBox="1"/>
            <p:nvPr/>
          </p:nvSpPr>
          <p:spPr>
            <a:xfrm>
              <a:off x="1830138" y="3959342"/>
              <a:ext cx="4158926" cy="253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자료 </a:t>
              </a:r>
              <a:r>
                <a:rPr lang="en-US" altLang="ko-KR" sz="1000" b="1" spc="-150" dirty="0">
                  <a:solidFill>
                    <a:srgbClr val="00002F"/>
                  </a:solidFill>
                  <a:latin typeface="+mn-ea"/>
                  <a:ea typeface="+mn-ea"/>
                </a:rPr>
                <a:t>: 2014 US National Pet Obesity Survey (Association for Pet Obesity Prevention)</a:t>
              </a:r>
              <a:endParaRPr lang="ko-KR" altLang="en-US" sz="1000" b="1" spc="-150" dirty="0">
                <a:solidFill>
                  <a:srgbClr val="00002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15332D-0310-4DFB-8B2C-68BFBD0DEA8B}"/>
              </a:ext>
            </a:extLst>
          </p:cNvPr>
          <p:cNvSpPr/>
          <p:nvPr/>
        </p:nvSpPr>
        <p:spPr>
          <a:xfrm>
            <a:off x="2451602" y="4795435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AA1158-5D14-4B1A-922C-8561DD62024F}"/>
              </a:ext>
            </a:extLst>
          </p:cNvPr>
          <p:cNvSpPr/>
          <p:nvPr/>
        </p:nvSpPr>
        <p:spPr>
          <a:xfrm>
            <a:off x="2451602" y="6397515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FC7F8B-9BDE-4CCE-9D3C-BCFF2E6947E2}"/>
              </a:ext>
            </a:extLst>
          </p:cNvPr>
          <p:cNvSpPr/>
          <p:nvPr/>
        </p:nvSpPr>
        <p:spPr>
          <a:xfrm>
            <a:off x="7291864" y="4143196"/>
            <a:ext cx="3387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F3F3F"/>
                </a:solidFill>
                <a:latin typeface="+mn-ea"/>
                <a:ea typeface="+mn-ea"/>
              </a:rPr>
              <a:t>&lt;</a:t>
            </a:r>
            <a:r>
              <a:rPr lang="ko-KR" altLang="en-US" sz="1400" b="1" dirty="0">
                <a:solidFill>
                  <a:srgbClr val="3F3F3F"/>
                </a:solidFill>
                <a:latin typeface="+mn-ea"/>
                <a:ea typeface="+mn-ea"/>
              </a:rPr>
              <a:t>반려동물의 비만에 따른 각종 합병증</a:t>
            </a:r>
            <a:r>
              <a:rPr lang="en-US" altLang="ko-KR" sz="1400" b="1" dirty="0">
                <a:solidFill>
                  <a:srgbClr val="3F3F3F"/>
                </a:solidFill>
                <a:latin typeface="+mn-ea"/>
                <a:ea typeface="+mn-ea"/>
              </a:rPr>
              <a:t>&gt;</a:t>
            </a:r>
            <a:endParaRPr lang="ko-KR" altLang="en-US" sz="1400" b="1" dirty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1D12E8-A21B-4903-8AF1-64F665999EDC}"/>
              </a:ext>
            </a:extLst>
          </p:cNvPr>
          <p:cNvSpPr/>
          <p:nvPr/>
        </p:nvSpPr>
        <p:spPr>
          <a:xfrm>
            <a:off x="1758874" y="4186047"/>
            <a:ext cx="3028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3F3F3F"/>
                </a:solidFill>
                <a:latin typeface="+mn-ea"/>
                <a:ea typeface="+mn-ea"/>
              </a:rPr>
              <a:t>&lt;</a:t>
            </a:r>
            <a:r>
              <a:rPr lang="ko-KR" altLang="en-US" sz="1400" b="1" dirty="0">
                <a:solidFill>
                  <a:srgbClr val="3F3F3F"/>
                </a:solidFill>
                <a:latin typeface="+mn-ea"/>
                <a:ea typeface="+mn-ea"/>
              </a:rPr>
              <a:t>미국 내 애완동물의 비만도 현황</a:t>
            </a:r>
            <a:r>
              <a:rPr lang="en-US" altLang="ko-KR" sz="1400" b="1" dirty="0">
                <a:solidFill>
                  <a:srgbClr val="3F3F3F"/>
                </a:solidFill>
                <a:latin typeface="+mn-ea"/>
                <a:ea typeface="+mn-ea"/>
              </a:rPr>
              <a:t>&gt;</a:t>
            </a:r>
            <a:endParaRPr lang="ko-KR" altLang="en-US" sz="1400" b="1" dirty="0">
              <a:solidFill>
                <a:srgbClr val="3F3F3F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ê·¸ë¦¼5">
            <a:extLst>
              <a:ext uri="{FF2B5EF4-FFF2-40B4-BE49-F238E27FC236}">
                <a16:creationId xmlns:a16="http://schemas.microsoft.com/office/drawing/2014/main" id="{04DD2BF2-C4D6-4BA5-8664-3ACC4C7B4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55" y="1333967"/>
            <a:ext cx="2555505" cy="265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CEE800-A8CD-420C-9FA3-8A7FA4CEAFA0}"/>
              </a:ext>
            </a:extLst>
          </p:cNvPr>
          <p:cNvSpPr txBox="1"/>
          <p:nvPr/>
        </p:nvSpPr>
        <p:spPr>
          <a:xfrm>
            <a:off x="8033313" y="3944164"/>
            <a:ext cx="2940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pc="-150" dirty="0">
                <a:solidFill>
                  <a:srgbClr val="00002F"/>
                </a:solidFill>
                <a:latin typeface="+mn-ea"/>
                <a:ea typeface="+mn-ea"/>
              </a:rPr>
              <a:t>자료 </a:t>
            </a:r>
            <a:r>
              <a:rPr lang="en-US" altLang="ko-KR" sz="1000" b="1" spc="-150" dirty="0">
                <a:solidFill>
                  <a:srgbClr val="00002F"/>
                </a:solidFill>
                <a:latin typeface="+mn-ea"/>
                <a:ea typeface="+mn-ea"/>
              </a:rPr>
              <a:t>: </a:t>
            </a:r>
            <a:r>
              <a:rPr lang="ko-KR" altLang="en-US" sz="1000" b="1" spc="-150" dirty="0">
                <a:solidFill>
                  <a:srgbClr val="00002F"/>
                </a:solidFill>
                <a:latin typeface="+mn-ea"/>
                <a:ea typeface="+mn-ea"/>
              </a:rPr>
              <a:t>반려동물 건강 리셋 프로젝트 </a:t>
            </a:r>
            <a:r>
              <a:rPr lang="en-US" altLang="ko-KR" sz="1000" b="1" spc="-150" dirty="0">
                <a:solidFill>
                  <a:srgbClr val="00002F"/>
                </a:solidFill>
                <a:latin typeface="+mn-ea"/>
                <a:ea typeface="+mn-ea"/>
              </a:rPr>
              <a:t>(</a:t>
            </a:r>
            <a:r>
              <a:rPr lang="ko-KR" altLang="en-US" sz="1000" b="1" spc="-150" dirty="0">
                <a:solidFill>
                  <a:srgbClr val="00002F"/>
                </a:solidFill>
                <a:latin typeface="+mn-ea"/>
                <a:ea typeface="+mn-ea"/>
              </a:rPr>
              <a:t>오원석 </a:t>
            </a:r>
            <a:r>
              <a:rPr lang="ko-KR" altLang="en-US" sz="1000" b="1" spc="-150" dirty="0" err="1">
                <a:solidFill>
                  <a:srgbClr val="00002F"/>
                </a:solidFill>
                <a:latin typeface="+mn-ea"/>
                <a:ea typeface="+mn-ea"/>
              </a:rPr>
              <a:t>동물힐링스쿨</a:t>
            </a:r>
            <a:r>
              <a:rPr lang="en-US" altLang="ko-KR" sz="1000" b="1" spc="-150" dirty="0">
                <a:solidFill>
                  <a:srgbClr val="00002F"/>
                </a:solidFill>
                <a:latin typeface="+mn-ea"/>
                <a:ea typeface="+mn-ea"/>
              </a:rPr>
              <a:t>)</a:t>
            </a:r>
            <a:endParaRPr lang="ko-KR" altLang="en-US" sz="1000" b="1" spc="-150" dirty="0">
              <a:solidFill>
                <a:srgbClr val="00002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628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8BAE5-2E09-4FA2-9688-0939C9DAD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2) </a:t>
            </a:r>
            <a:r>
              <a:rPr lang="ko-KR" altLang="en-US" sz="1800" dirty="0">
                <a:latin typeface="+mn-ea"/>
              </a:rPr>
              <a:t>기존 문제와 솔루션 제안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01. </a:t>
            </a:r>
            <a:r>
              <a:rPr lang="ko-KR" altLang="en-US" sz="2400" dirty="0">
                <a:latin typeface="+mn-ea"/>
              </a:rPr>
              <a:t>시제품개발 동기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D7A2237B-8D58-4928-A0DD-88F82199B8F7}"/>
              </a:ext>
            </a:extLst>
          </p:cNvPr>
          <p:cNvSpPr/>
          <p:nvPr/>
        </p:nvSpPr>
        <p:spPr>
          <a:xfrm>
            <a:off x="9915960" y="502438"/>
            <a:ext cx="1344677" cy="1194896"/>
          </a:xfrm>
          <a:prstGeom prst="chevron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6CDFCA7-B3D6-46F6-934F-C7A1C172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255" y="839195"/>
            <a:ext cx="640916" cy="528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7116C2-60E7-461F-B712-25F8A0FA26A0}"/>
              </a:ext>
            </a:extLst>
          </p:cNvPr>
          <p:cNvSpPr txBox="1"/>
          <p:nvPr/>
        </p:nvSpPr>
        <p:spPr>
          <a:xfrm>
            <a:off x="2562019" y="5256063"/>
            <a:ext cx="706796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3F3F3F"/>
                </a:solidFill>
                <a:latin typeface="+mn-ea"/>
                <a:ea typeface="+mn-ea"/>
              </a:rPr>
              <a:t>비만 발생 후 병원을 찾아 관리 받는 방식이 아닌</a:t>
            </a:r>
            <a:endParaRPr lang="en-US" altLang="ko-KR" sz="2400" b="1" spc="-150" dirty="0">
              <a:solidFill>
                <a:srgbClr val="3F3F3F"/>
              </a:solidFill>
              <a:latin typeface="+mn-ea"/>
              <a:ea typeface="+mn-ea"/>
            </a:endParaRPr>
          </a:p>
          <a:p>
            <a:pPr algn="ctr"/>
            <a:endParaRPr lang="ko-KR" altLang="en-US" sz="1000" b="1" spc="-150" dirty="0">
              <a:solidFill>
                <a:srgbClr val="3F3F3F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3200" b="1" spc="-150" dirty="0">
                <a:solidFill>
                  <a:srgbClr val="C00000"/>
                </a:solidFill>
                <a:latin typeface="+mn-ea"/>
                <a:ea typeface="+mn-ea"/>
              </a:rPr>
              <a:t>일상생활 내 과학적인 케어 솔루션 필요</a:t>
            </a:r>
          </a:p>
          <a:p>
            <a:pPr algn="ctr"/>
            <a:endParaRPr lang="en-US" altLang="ko-KR" sz="800" b="1" spc="-15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ctr"/>
            <a:endParaRPr lang="en-US" altLang="ko-KR" sz="2000" spc="-150" dirty="0">
              <a:solidFill>
                <a:srgbClr val="8DBABD"/>
              </a:solidFill>
              <a:latin typeface="+mn-ea"/>
              <a:ea typeface="+mn-ea"/>
            </a:endParaRPr>
          </a:p>
          <a:p>
            <a:pPr algn="ctr"/>
            <a:endParaRPr lang="en-US" altLang="ko-KR" sz="2000" spc="-150" dirty="0">
              <a:solidFill>
                <a:srgbClr val="8DBABD"/>
              </a:solidFill>
              <a:latin typeface="+mn-ea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15332D-0310-4DFB-8B2C-68BFBD0DEA8B}"/>
              </a:ext>
            </a:extLst>
          </p:cNvPr>
          <p:cNvSpPr/>
          <p:nvPr/>
        </p:nvSpPr>
        <p:spPr>
          <a:xfrm>
            <a:off x="2451602" y="5115280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AA1158-5D14-4B1A-922C-8561DD62024F}"/>
              </a:ext>
            </a:extLst>
          </p:cNvPr>
          <p:cNvSpPr/>
          <p:nvPr/>
        </p:nvSpPr>
        <p:spPr>
          <a:xfrm>
            <a:off x="2451602" y="6397515"/>
            <a:ext cx="7228734" cy="45719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1378F2-3913-46DB-B8C6-5618C7288D19}"/>
              </a:ext>
            </a:extLst>
          </p:cNvPr>
          <p:cNvSpPr txBox="1"/>
          <p:nvPr/>
        </p:nvSpPr>
        <p:spPr>
          <a:xfrm>
            <a:off x="504519" y="1426397"/>
            <a:ext cx="48923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비만의 원인</a:t>
            </a:r>
            <a:r>
              <a:rPr lang="en-US" altLang="ko-KR" sz="2000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endParaRPr lang="en-US" altLang="ko-KR" sz="1600" spc="-15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5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15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선천적인 원인 </a:t>
            </a:r>
            <a:r>
              <a:rPr lang="en-US" altLang="ko-KR" sz="15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5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갑상선 호르몬 이상</a:t>
            </a:r>
            <a:endParaRPr lang="en-US" altLang="ko-KR" sz="1500" spc="-150" dirty="0">
              <a:solidFill>
                <a:schemeClr val="accent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5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15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후천적인 원인 </a:t>
            </a:r>
            <a:r>
              <a:rPr lang="en-US" altLang="ko-KR" sz="15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5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필요 이상의 칼로리 섭취</a:t>
            </a:r>
            <a:endParaRPr lang="en-US" altLang="ko-KR" sz="1500" spc="-150" dirty="0">
              <a:solidFill>
                <a:schemeClr val="accent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47B333-384D-4C34-BBE6-B3C638CE953F}"/>
              </a:ext>
            </a:extLst>
          </p:cNvPr>
          <p:cNvSpPr txBox="1"/>
          <p:nvPr/>
        </p:nvSpPr>
        <p:spPr>
          <a:xfrm>
            <a:off x="504519" y="3032959"/>
            <a:ext cx="38455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해결책의 문제점</a:t>
            </a:r>
            <a:endParaRPr lang="en-US" altLang="ko-KR" sz="2000" spc="-15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600" spc="-15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5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15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수의학적 전문 지식이 없는 보호자가 매번 정확한 </a:t>
            </a:r>
            <a:endParaRPr lang="en-US" altLang="ko-KR" sz="1500" spc="-150" dirty="0">
              <a:solidFill>
                <a:schemeClr val="accent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5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사료의 양을 결정하여 배급하기는 힘든 상황</a:t>
            </a:r>
            <a:endParaRPr lang="en-US" altLang="ko-KR" sz="1500" spc="-150" dirty="0">
              <a:solidFill>
                <a:schemeClr val="accent3"/>
              </a:solidFill>
              <a:highlight>
                <a:srgbClr val="FFFF00"/>
              </a:highlight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500" spc="-15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981A75-6F22-4270-BA65-5DB76E84244F}"/>
              </a:ext>
            </a:extLst>
          </p:cNvPr>
          <p:cNvSpPr txBox="1"/>
          <p:nvPr/>
        </p:nvSpPr>
        <p:spPr>
          <a:xfrm>
            <a:off x="5764140" y="1906486"/>
            <a:ext cx="587398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(1) </a:t>
            </a: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반려동물의 정보 입력</a:t>
            </a:r>
            <a:endParaRPr lang="en-US" altLang="ko-KR" sz="1600" spc="-150" dirty="0">
              <a:solidFill>
                <a:schemeClr val="accent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(2) </a:t>
            </a: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반려동물의 </a:t>
            </a:r>
            <a:r>
              <a:rPr lang="ko-KR" altLang="en-US" sz="1600" spc="-150" dirty="0" err="1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체성분</a:t>
            </a: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분석</a:t>
            </a:r>
            <a:endParaRPr lang="en-US" altLang="ko-KR" sz="1600" spc="-150" dirty="0">
              <a:solidFill>
                <a:schemeClr val="accent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(3) </a:t>
            </a: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체성분과 입력 데이터를 통한</a:t>
            </a:r>
            <a:endParaRPr lang="en-US" altLang="ko-KR" sz="1600" spc="-150" dirty="0">
              <a:solidFill>
                <a:schemeClr val="accent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일일 대사량 계산</a:t>
            </a:r>
            <a:endParaRPr lang="en-US" altLang="ko-KR" sz="1600" spc="-150" dirty="0">
              <a:solidFill>
                <a:schemeClr val="accent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DER (Daily Energy Requirements) = RER (</a:t>
            </a:r>
            <a:r>
              <a:rPr lang="ko-KR" altLang="en-US" sz="1600" spc="-150" dirty="0" err="1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기초대사량</a:t>
            </a: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* factor (</a:t>
            </a: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개별 지수</a:t>
            </a: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(factor</a:t>
            </a: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는 반려동물의 종류</a:t>
            </a: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나이</a:t>
            </a: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중성화 여부</a:t>
            </a: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비만경향에 따라 다름</a:t>
            </a: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(4) </a:t>
            </a: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제공하는 사료의 칼로리 계산 후 하루</a:t>
            </a: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및</a:t>
            </a: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1</a:t>
            </a: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 급여량 결정</a:t>
            </a:r>
            <a:endParaRPr lang="en-US" altLang="ko-KR" sz="1600" spc="-150" dirty="0">
              <a:solidFill>
                <a:schemeClr val="accent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(5) </a:t>
            </a: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반려동물의 건강 상태 변화에 따라 알맞은 사료 </a:t>
            </a:r>
            <a:r>
              <a:rPr lang="en-US" altLang="ko-KR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600" spc="-150" dirty="0">
                <a:solidFill>
                  <a:schemeClr val="accent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간식 추천</a:t>
            </a:r>
            <a:endParaRPr lang="en-US" altLang="ko-KR" sz="1600" spc="-150" dirty="0">
              <a:solidFill>
                <a:schemeClr val="accent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pc="-150" dirty="0">
              <a:solidFill>
                <a:schemeClr val="accent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pc="-150" dirty="0">
              <a:solidFill>
                <a:schemeClr val="accent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7484C7D-B472-41A0-913A-BD30CB71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044" y="2040624"/>
            <a:ext cx="3651407" cy="104670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4287C4-6DEF-4606-9149-D7CEB7366B7E}"/>
              </a:ext>
            </a:extLst>
          </p:cNvPr>
          <p:cNvSpPr txBox="1"/>
          <p:nvPr/>
        </p:nvSpPr>
        <p:spPr>
          <a:xfrm>
            <a:off x="5764140" y="1402230"/>
            <a:ext cx="478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해결 책 </a:t>
            </a:r>
            <a:r>
              <a:rPr lang="en-US" altLang="ko-KR" sz="2000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섭취 칼로리 결정방법 </a:t>
            </a:r>
            <a:r>
              <a:rPr lang="en-US" altLang="ko-KR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pc="-15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A6F4F8A6-AF27-4DD4-8DD8-7A04050D5D3F}"/>
              </a:ext>
            </a:extLst>
          </p:cNvPr>
          <p:cNvSpPr/>
          <p:nvPr/>
        </p:nvSpPr>
        <p:spPr>
          <a:xfrm rot="10800000">
            <a:off x="4668689" y="2795304"/>
            <a:ext cx="664931" cy="409539"/>
          </a:xfrm>
          <a:prstGeom prst="leftArrow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5119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09470" y="1479731"/>
            <a:ext cx="3173063" cy="1569660"/>
          </a:xfrm>
        </p:spPr>
        <p:txBody>
          <a:bodyPr/>
          <a:lstStyle/>
          <a:p>
            <a:r>
              <a:rPr lang="en-US" altLang="ko-KR" sz="9600" dirty="0"/>
              <a:t>02</a:t>
            </a:r>
            <a:endParaRPr lang="ko-KR" altLang="en-US" sz="96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3940019" y="2975593"/>
            <a:ext cx="4311963" cy="584775"/>
          </a:xfrm>
        </p:spPr>
        <p:txBody>
          <a:bodyPr/>
          <a:lstStyle/>
          <a:p>
            <a:r>
              <a:rPr lang="ko-KR" altLang="en-US" sz="3200" dirty="0"/>
              <a:t>관련제품 동향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>
          <a:xfrm>
            <a:off x="4811487" y="3716070"/>
            <a:ext cx="4299708" cy="431015"/>
          </a:xfrm>
        </p:spPr>
        <p:txBody>
          <a:bodyPr/>
          <a:lstStyle/>
          <a:p>
            <a:pPr marL="342900" indent="-342900" algn="l">
              <a:buAutoNum type="arabicParenR"/>
            </a:pP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기존제품의 </a:t>
            </a:r>
            <a:r>
              <a:rPr lang="ko-KR" altLang="en-US" sz="1800">
                <a:latin typeface="-윤고딕330" panose="02030504000101010101" pitchFamily="18" charset="-127"/>
                <a:ea typeface="-윤고딕330" panose="02030504000101010101" pitchFamily="18" charset="-127"/>
              </a:rPr>
              <a:t>특징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한계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18C937-595C-4F34-89F2-77B7F99BD1B4}"/>
              </a:ext>
            </a:extLst>
          </p:cNvPr>
          <p:cNvSpPr/>
          <p:nvPr/>
        </p:nvSpPr>
        <p:spPr>
          <a:xfrm>
            <a:off x="0" y="-6810"/>
            <a:ext cx="12192000" cy="194100"/>
          </a:xfrm>
          <a:prstGeom prst="rect">
            <a:avLst/>
          </a:prstGeom>
          <a:solidFill>
            <a:srgbClr val="00002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8E7467-1B1F-4768-B2DC-643FFF8EA4F9}"/>
              </a:ext>
            </a:extLst>
          </p:cNvPr>
          <p:cNvSpPr/>
          <p:nvPr/>
        </p:nvSpPr>
        <p:spPr>
          <a:xfrm>
            <a:off x="0" y="6709705"/>
            <a:ext cx="12192000" cy="194100"/>
          </a:xfrm>
          <a:prstGeom prst="rect">
            <a:avLst/>
          </a:prstGeom>
          <a:solidFill>
            <a:srgbClr val="00002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AA5A28-EE02-4B93-A84C-05CB4ED15748}"/>
              </a:ext>
            </a:extLst>
          </p:cNvPr>
          <p:cNvSpPr/>
          <p:nvPr/>
        </p:nvSpPr>
        <p:spPr>
          <a:xfrm>
            <a:off x="3654078" y="1203387"/>
            <a:ext cx="4883844" cy="4794777"/>
          </a:xfrm>
          <a:prstGeom prst="ellipse">
            <a:avLst/>
          </a:prstGeom>
          <a:noFill/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83B422-4B5A-43FD-A8EA-2B394F002CA0}"/>
              </a:ext>
            </a:extLst>
          </p:cNvPr>
          <p:cNvSpPr/>
          <p:nvPr/>
        </p:nvSpPr>
        <p:spPr>
          <a:xfrm>
            <a:off x="3305448" y="853969"/>
            <a:ext cx="5614656" cy="551226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0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8BAE5-2E09-4FA2-9688-0939C9DAD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1) </a:t>
            </a:r>
            <a:r>
              <a:rPr lang="ko-KR" altLang="en-US" sz="1800" dirty="0">
                <a:latin typeface="+mn-ea"/>
              </a:rPr>
              <a:t>기존 제품의 특징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한계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7578" y="293286"/>
            <a:ext cx="11416847" cy="461665"/>
          </a:xfrm>
        </p:spPr>
        <p:txBody>
          <a:bodyPr/>
          <a:lstStyle/>
          <a:p>
            <a:r>
              <a:rPr lang="en-US" altLang="ko-KR" sz="2400" dirty="0">
                <a:latin typeface="+mn-ea"/>
              </a:rPr>
              <a:t>02. </a:t>
            </a:r>
            <a:r>
              <a:rPr lang="ko-KR" altLang="en-US" sz="2400" dirty="0">
                <a:latin typeface="+mn-ea"/>
              </a:rPr>
              <a:t>관련제품동향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4C0DDB-8805-4F10-A215-D5C8D2301E6E}"/>
              </a:ext>
            </a:extLst>
          </p:cNvPr>
          <p:cNvCxnSpPr>
            <a:cxnSpLocks/>
          </p:cNvCxnSpPr>
          <p:nvPr/>
        </p:nvCxnSpPr>
        <p:spPr>
          <a:xfrm>
            <a:off x="387578" y="754951"/>
            <a:ext cx="11093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076F4D-F9E0-4A03-849F-24381AED9CE8}"/>
              </a:ext>
            </a:extLst>
          </p:cNvPr>
          <p:cNvGrpSpPr/>
          <p:nvPr/>
        </p:nvGrpSpPr>
        <p:grpSpPr>
          <a:xfrm>
            <a:off x="381576" y="1321337"/>
            <a:ext cx="1080317" cy="497226"/>
            <a:chOff x="565603" y="1697334"/>
            <a:chExt cx="1344677" cy="4972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453F92-48A8-4277-914E-028FC56C8993}"/>
                </a:ext>
              </a:extLst>
            </p:cNvPr>
            <p:cNvSpPr/>
            <p:nvPr/>
          </p:nvSpPr>
          <p:spPr>
            <a:xfrm>
              <a:off x="565603" y="1697334"/>
              <a:ext cx="1344677" cy="49722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35E823-6AF2-469C-8353-5C1C17887D55}"/>
                </a:ext>
              </a:extLst>
            </p:cNvPr>
            <p:cNvSpPr txBox="1"/>
            <p:nvPr/>
          </p:nvSpPr>
          <p:spPr>
            <a:xfrm>
              <a:off x="633029" y="1768882"/>
              <a:ext cx="120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0002F"/>
                  </a:solidFill>
                  <a:latin typeface="+mn-ea"/>
                  <a:ea typeface="+mn-ea"/>
                </a:rPr>
                <a:t>기업명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75F8E21-3ED6-43EF-9BB8-817DB0DDC551}"/>
              </a:ext>
            </a:extLst>
          </p:cNvPr>
          <p:cNvGrpSpPr/>
          <p:nvPr/>
        </p:nvGrpSpPr>
        <p:grpSpPr>
          <a:xfrm>
            <a:off x="381576" y="1918785"/>
            <a:ext cx="1080317" cy="497226"/>
            <a:chOff x="565603" y="1697334"/>
            <a:chExt cx="1344677" cy="497226"/>
          </a:xfrm>
          <a:solidFill>
            <a:srgbClr val="C00000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F3722C4-A58E-4AAD-97B4-984212A17843}"/>
                </a:ext>
              </a:extLst>
            </p:cNvPr>
            <p:cNvSpPr/>
            <p:nvPr/>
          </p:nvSpPr>
          <p:spPr>
            <a:xfrm>
              <a:off x="565603" y="1697334"/>
              <a:ext cx="1344677" cy="4972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8729FB-1ABB-47B6-B0CB-8418DD8C1A6F}"/>
                </a:ext>
              </a:extLst>
            </p:cNvPr>
            <p:cNvSpPr txBox="1"/>
            <p:nvPr/>
          </p:nvSpPr>
          <p:spPr>
            <a:xfrm>
              <a:off x="633030" y="1752070"/>
              <a:ext cx="120982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latin typeface="+mn-ea"/>
                  <a:ea typeface="+mn-ea"/>
                </a:rPr>
                <a:t>제품명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2AD411-FF17-40E1-A9C0-6E0C9C84E857}"/>
              </a:ext>
            </a:extLst>
          </p:cNvPr>
          <p:cNvGrpSpPr/>
          <p:nvPr/>
        </p:nvGrpSpPr>
        <p:grpSpPr>
          <a:xfrm>
            <a:off x="381573" y="2537987"/>
            <a:ext cx="1080317" cy="497226"/>
            <a:chOff x="565603" y="1697334"/>
            <a:chExt cx="1344677" cy="49722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4F85F9E-E584-4E2A-A8A4-92A093C9B1C0}"/>
                </a:ext>
              </a:extLst>
            </p:cNvPr>
            <p:cNvSpPr/>
            <p:nvPr/>
          </p:nvSpPr>
          <p:spPr>
            <a:xfrm>
              <a:off x="565603" y="1697334"/>
              <a:ext cx="1344677" cy="49722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C56FBE-4018-48D0-A116-8D5B18782628}"/>
                </a:ext>
              </a:extLst>
            </p:cNvPr>
            <p:cNvSpPr txBox="1"/>
            <p:nvPr/>
          </p:nvSpPr>
          <p:spPr>
            <a:xfrm>
              <a:off x="633029" y="1768882"/>
              <a:ext cx="120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00002F"/>
                  </a:solidFill>
                  <a:latin typeface="+mn-ea"/>
                  <a:ea typeface="+mn-ea"/>
                </a:rPr>
                <a:t>특징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B0BCC7-CF9E-4FB9-BCF9-A9D958F586BF}"/>
              </a:ext>
            </a:extLst>
          </p:cNvPr>
          <p:cNvGrpSpPr/>
          <p:nvPr/>
        </p:nvGrpSpPr>
        <p:grpSpPr>
          <a:xfrm>
            <a:off x="379860" y="4170137"/>
            <a:ext cx="1080317" cy="497226"/>
            <a:chOff x="565603" y="1697334"/>
            <a:chExt cx="1344677" cy="497226"/>
          </a:xfrm>
          <a:solidFill>
            <a:srgbClr val="C00000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EF0D132-DFED-4198-BC42-C37D0B054057}"/>
                </a:ext>
              </a:extLst>
            </p:cNvPr>
            <p:cNvSpPr/>
            <p:nvPr/>
          </p:nvSpPr>
          <p:spPr>
            <a:xfrm>
              <a:off x="565603" y="1697334"/>
              <a:ext cx="1344677" cy="4972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31BE9-2332-4D54-9785-8F7646FBED1E}"/>
                </a:ext>
              </a:extLst>
            </p:cNvPr>
            <p:cNvSpPr txBox="1"/>
            <p:nvPr/>
          </p:nvSpPr>
          <p:spPr>
            <a:xfrm>
              <a:off x="633030" y="1752070"/>
              <a:ext cx="120982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+mn-ea"/>
                  <a:ea typeface="+mn-ea"/>
                </a:rPr>
                <a:t>한계점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CBBB191-D232-4183-9B9E-D136036D6167}"/>
              </a:ext>
            </a:extLst>
          </p:cNvPr>
          <p:cNvGrpSpPr/>
          <p:nvPr/>
        </p:nvGrpSpPr>
        <p:grpSpPr>
          <a:xfrm>
            <a:off x="1540881" y="1340518"/>
            <a:ext cx="3230908" cy="865163"/>
            <a:chOff x="2189837" y="1704935"/>
            <a:chExt cx="1349951" cy="11022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9456B4C-A8B4-4158-9FA5-9038E0263111}"/>
                </a:ext>
              </a:extLst>
            </p:cNvPr>
            <p:cNvGrpSpPr/>
            <p:nvPr/>
          </p:nvGrpSpPr>
          <p:grpSpPr>
            <a:xfrm>
              <a:off x="2195111" y="1704935"/>
              <a:ext cx="1344677" cy="497226"/>
              <a:chOff x="565603" y="1697334"/>
              <a:chExt cx="1344677" cy="497226"/>
            </a:xfrm>
            <a:solidFill>
              <a:srgbClr val="C00000"/>
            </a:solidFill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78769C0-9EA5-49E3-BF21-90C16EC688BF}"/>
                  </a:ext>
                </a:extLst>
              </p:cNvPr>
              <p:cNvSpPr/>
              <p:nvPr/>
            </p:nvSpPr>
            <p:spPr>
              <a:xfrm>
                <a:off x="565603" y="1697334"/>
                <a:ext cx="1344677" cy="4972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838412C-6F43-446A-9582-ED23EF6BD0B6}"/>
                  </a:ext>
                </a:extLst>
              </p:cNvPr>
              <p:cNvSpPr txBox="1"/>
              <p:nvPr/>
            </p:nvSpPr>
            <p:spPr>
              <a:xfrm>
                <a:off x="633030" y="1716223"/>
                <a:ext cx="1209821" cy="369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+mn-ea"/>
                    <a:ea typeface="+mn-ea"/>
                  </a:rPr>
                  <a:t>I</a:t>
                </a:r>
                <a:r>
                  <a:rPr lang="ko-KR" altLang="en-US" b="1" dirty="0">
                    <a:latin typeface="+mn-ea"/>
                    <a:ea typeface="+mn-ea"/>
                  </a:rPr>
                  <a:t>사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F4A1F11-C6CA-4BB0-A2CB-26A7578000D9}"/>
                </a:ext>
              </a:extLst>
            </p:cNvPr>
            <p:cNvGrpSpPr/>
            <p:nvPr/>
          </p:nvGrpSpPr>
          <p:grpSpPr>
            <a:xfrm>
              <a:off x="2189837" y="2309837"/>
              <a:ext cx="1344677" cy="497373"/>
              <a:chOff x="565603" y="1697187"/>
              <a:chExt cx="1344677" cy="497373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C8056FC-BFC0-4B2F-B0E5-7525143056FA}"/>
                  </a:ext>
                </a:extLst>
              </p:cNvPr>
              <p:cNvSpPr/>
              <p:nvPr/>
            </p:nvSpPr>
            <p:spPr>
              <a:xfrm>
                <a:off x="565603" y="1697334"/>
                <a:ext cx="1344677" cy="49722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C6E092C-6ECF-4478-A97D-3E4DCC9A5F68}"/>
                  </a:ext>
                </a:extLst>
              </p:cNvPr>
              <p:cNvSpPr txBox="1"/>
              <p:nvPr/>
            </p:nvSpPr>
            <p:spPr>
              <a:xfrm>
                <a:off x="633029" y="1697187"/>
                <a:ext cx="12098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err="1">
                    <a:solidFill>
                      <a:srgbClr val="00002F"/>
                    </a:solidFill>
                    <a:latin typeface="+mn-ea"/>
                    <a:ea typeface="+mn-ea"/>
                  </a:rPr>
                  <a:t>펫맘</a:t>
                </a:r>
                <a:endParaRPr lang="ko-KR" altLang="en-US" b="1" dirty="0">
                  <a:solidFill>
                    <a:srgbClr val="00002F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2CE61B0-72E0-4AF7-8E94-0095952837D7}"/>
              </a:ext>
            </a:extLst>
          </p:cNvPr>
          <p:cNvGrpSpPr/>
          <p:nvPr/>
        </p:nvGrpSpPr>
        <p:grpSpPr>
          <a:xfrm>
            <a:off x="4827603" y="1315882"/>
            <a:ext cx="3244825" cy="875932"/>
            <a:chOff x="4037975" y="1704935"/>
            <a:chExt cx="1344680" cy="1072035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0ED81D-8AF8-4709-ADC3-3396177C557A}"/>
                </a:ext>
              </a:extLst>
            </p:cNvPr>
            <p:cNvGrpSpPr/>
            <p:nvPr/>
          </p:nvGrpSpPr>
          <p:grpSpPr>
            <a:xfrm>
              <a:off x="4037978" y="1704935"/>
              <a:ext cx="1344677" cy="497226"/>
              <a:chOff x="565603" y="1697334"/>
              <a:chExt cx="1344677" cy="49722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36041A6-FFA4-49A4-B6D2-8604B9A75A63}"/>
                  </a:ext>
                </a:extLst>
              </p:cNvPr>
              <p:cNvSpPr/>
              <p:nvPr/>
            </p:nvSpPr>
            <p:spPr>
              <a:xfrm>
                <a:off x="565603" y="1697334"/>
                <a:ext cx="1344677" cy="49722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E7F4F2-16AE-41F6-A51E-87AEE1FEF3AD}"/>
                  </a:ext>
                </a:extLst>
              </p:cNvPr>
              <p:cNvSpPr txBox="1"/>
              <p:nvPr/>
            </p:nvSpPr>
            <p:spPr>
              <a:xfrm>
                <a:off x="633029" y="1734447"/>
                <a:ext cx="1209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00002F"/>
                    </a:solidFill>
                    <a:latin typeface="+mn-ea"/>
                    <a:ea typeface="+mn-ea"/>
                  </a:rPr>
                  <a:t>자사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CF5C565-6166-461E-A9D5-64BF0AA2CA30}"/>
                </a:ext>
              </a:extLst>
            </p:cNvPr>
            <p:cNvGrpSpPr/>
            <p:nvPr/>
          </p:nvGrpSpPr>
          <p:grpSpPr>
            <a:xfrm>
              <a:off x="4037975" y="2279744"/>
              <a:ext cx="1344677" cy="497226"/>
              <a:chOff x="565603" y="1697334"/>
              <a:chExt cx="1344677" cy="497226"/>
            </a:xfrm>
            <a:solidFill>
              <a:srgbClr val="C00000"/>
            </a:solidFill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C04DC48-407D-47C5-B14D-000A01C3B79D}"/>
                  </a:ext>
                </a:extLst>
              </p:cNvPr>
              <p:cNvSpPr/>
              <p:nvPr/>
            </p:nvSpPr>
            <p:spPr>
              <a:xfrm>
                <a:off x="565603" y="1697334"/>
                <a:ext cx="1344677" cy="4972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E9A531-5C00-4643-B512-0BE78FEA78A1}"/>
                  </a:ext>
                </a:extLst>
              </p:cNvPr>
              <p:cNvSpPr txBox="1"/>
              <p:nvPr/>
            </p:nvSpPr>
            <p:spPr>
              <a:xfrm>
                <a:off x="633030" y="1700417"/>
                <a:ext cx="1209821" cy="45201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+mn-ea"/>
                    <a:ea typeface="+mn-ea"/>
                  </a:rPr>
                  <a:t>AITS</a:t>
                </a:r>
                <a:endParaRPr lang="ko-KR" altLang="en-US" b="1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0698F8-2ED7-4A6A-AAE6-6D49C82F7AB2}"/>
              </a:ext>
            </a:extLst>
          </p:cNvPr>
          <p:cNvGrpSpPr/>
          <p:nvPr/>
        </p:nvGrpSpPr>
        <p:grpSpPr>
          <a:xfrm>
            <a:off x="8148050" y="1329749"/>
            <a:ext cx="3472348" cy="956828"/>
            <a:chOff x="5926795" y="1704935"/>
            <a:chExt cx="2907716" cy="123616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E5FF04C-F19B-41D4-B44F-A5494BBB35CF}"/>
                </a:ext>
              </a:extLst>
            </p:cNvPr>
            <p:cNvGrpSpPr/>
            <p:nvPr/>
          </p:nvGrpSpPr>
          <p:grpSpPr>
            <a:xfrm>
              <a:off x="5929160" y="1704935"/>
              <a:ext cx="2905351" cy="497226"/>
              <a:chOff x="565603" y="1697334"/>
              <a:chExt cx="1344677" cy="497226"/>
            </a:xfrm>
            <a:solidFill>
              <a:srgbClr val="C00000"/>
            </a:solidFill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ABE7201-A038-4393-B73B-08813AB1BA16}"/>
                  </a:ext>
                </a:extLst>
              </p:cNvPr>
              <p:cNvSpPr/>
              <p:nvPr/>
            </p:nvSpPr>
            <p:spPr>
              <a:xfrm>
                <a:off x="565603" y="1697334"/>
                <a:ext cx="1344677" cy="4972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4F06B6-796D-4233-A1BF-AA42ADFF42EB}"/>
                  </a:ext>
                </a:extLst>
              </p:cNvPr>
              <p:cNvSpPr txBox="1"/>
              <p:nvPr/>
            </p:nvSpPr>
            <p:spPr>
              <a:xfrm>
                <a:off x="633030" y="1697545"/>
                <a:ext cx="1209821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+mn-ea"/>
                    <a:ea typeface="+mn-ea"/>
                  </a:rPr>
                  <a:t>M</a:t>
                </a:r>
                <a:r>
                  <a:rPr lang="ko-KR" altLang="en-US" b="1" dirty="0">
                    <a:latin typeface="+mn-ea"/>
                    <a:ea typeface="+mn-ea"/>
                  </a:rPr>
                  <a:t>사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1F419E2-08B3-4639-8FD5-8C516F596CA3}"/>
                </a:ext>
              </a:extLst>
            </p:cNvPr>
            <p:cNvGrpSpPr/>
            <p:nvPr/>
          </p:nvGrpSpPr>
          <p:grpSpPr>
            <a:xfrm>
              <a:off x="5926795" y="2294765"/>
              <a:ext cx="2907716" cy="646330"/>
              <a:chOff x="565603" y="1696183"/>
              <a:chExt cx="1344677" cy="64633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0FCB36C-E11F-41AB-B2C3-3523B9171FC0}"/>
                  </a:ext>
                </a:extLst>
              </p:cNvPr>
              <p:cNvSpPr/>
              <p:nvPr/>
            </p:nvSpPr>
            <p:spPr>
              <a:xfrm>
                <a:off x="565603" y="1697334"/>
                <a:ext cx="1344677" cy="497226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62342B-ACA3-43EB-A6B6-B61175450370}"/>
                  </a:ext>
                </a:extLst>
              </p:cNvPr>
              <p:cNvSpPr txBox="1"/>
              <p:nvPr/>
            </p:nvSpPr>
            <p:spPr>
              <a:xfrm>
                <a:off x="633029" y="1696183"/>
                <a:ext cx="1209821" cy="64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002F"/>
                    </a:solidFill>
                    <a:latin typeface="+mn-ea"/>
                    <a:ea typeface="+mn-ea"/>
                  </a:rPr>
                  <a:t>The A.I. Pet Bowl</a:t>
                </a:r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6887333-D3B0-4907-9E79-F2EFFF5ECE57}"/>
              </a:ext>
            </a:extLst>
          </p:cNvPr>
          <p:cNvGrpSpPr/>
          <p:nvPr/>
        </p:nvGrpSpPr>
        <p:grpSpPr>
          <a:xfrm>
            <a:off x="1555010" y="2269258"/>
            <a:ext cx="3218284" cy="1869838"/>
            <a:chOff x="565603" y="1697334"/>
            <a:chExt cx="1344677" cy="497226"/>
          </a:xfrm>
          <a:solidFill>
            <a:srgbClr val="C00000"/>
          </a:solidFill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A6954A2-3123-44A9-A6D4-F4CA70432AB0}"/>
                </a:ext>
              </a:extLst>
            </p:cNvPr>
            <p:cNvSpPr/>
            <p:nvPr/>
          </p:nvSpPr>
          <p:spPr>
            <a:xfrm>
              <a:off x="565603" y="1697334"/>
              <a:ext cx="1344677" cy="4972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5ECB9A-7585-42C4-96DF-8DE107258808}"/>
                </a:ext>
              </a:extLst>
            </p:cNvPr>
            <p:cNvSpPr txBox="1"/>
            <p:nvPr/>
          </p:nvSpPr>
          <p:spPr>
            <a:xfrm>
              <a:off x="598959" y="1751997"/>
              <a:ext cx="1277249" cy="36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latin typeface="+mn-ea"/>
                  <a:ea typeface="+mn-ea"/>
                </a:rPr>
                <a:t>스마트폰어플리케이션을</a:t>
              </a:r>
              <a:r>
                <a:rPr lang="ko-KR" altLang="en-US" sz="1400" dirty="0">
                  <a:latin typeface="+mn-ea"/>
                  <a:ea typeface="+mn-ea"/>
                </a:rPr>
                <a:t> 통해 정시에 정량 사료 공급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latin typeface="+mn-ea"/>
                  <a:ea typeface="+mn-ea"/>
                </a:rPr>
                <a:t>반려동물의섭취량</a:t>
              </a:r>
              <a:r>
                <a:rPr lang="ko-KR" altLang="en-US" sz="1400" dirty="0">
                  <a:latin typeface="+mn-ea"/>
                  <a:ea typeface="+mn-ea"/>
                </a:rPr>
                <a:t> 알려줌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+mn-ea"/>
                  <a:ea typeface="+mn-ea"/>
                </a:rPr>
                <a:t>일정 시간 지나면 자동 수</a:t>
              </a:r>
              <a:r>
                <a:rPr lang="en-US" altLang="ko-KR" sz="1400" dirty="0">
                  <a:latin typeface="+mn-ea"/>
                  <a:ea typeface="+mn-ea"/>
                </a:rPr>
                <a:t>, </a:t>
              </a:r>
              <a:r>
                <a:rPr lang="ko-KR" altLang="en-US" sz="1400" dirty="0">
                  <a:latin typeface="+mn-ea"/>
                  <a:ea typeface="+mn-ea"/>
                </a:rPr>
                <a:t>냄새 방지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D38D324-4E6D-41D8-9D3F-D7E3C8486008}"/>
              </a:ext>
            </a:extLst>
          </p:cNvPr>
          <p:cNvGrpSpPr/>
          <p:nvPr/>
        </p:nvGrpSpPr>
        <p:grpSpPr>
          <a:xfrm>
            <a:off x="1555008" y="4202579"/>
            <a:ext cx="3218286" cy="1871197"/>
            <a:chOff x="565603" y="1697334"/>
            <a:chExt cx="1344677" cy="49722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C07581-91E1-4710-BFDF-A09C88CBF1DE}"/>
                </a:ext>
              </a:extLst>
            </p:cNvPr>
            <p:cNvSpPr/>
            <p:nvPr/>
          </p:nvSpPr>
          <p:spPr>
            <a:xfrm>
              <a:off x="565603" y="1697334"/>
              <a:ext cx="1344677" cy="49722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F2625C-BF74-4212-AC37-8CE57299BF1F}"/>
                </a:ext>
              </a:extLst>
            </p:cNvPr>
            <p:cNvSpPr txBox="1"/>
            <p:nvPr/>
          </p:nvSpPr>
          <p:spPr>
            <a:xfrm>
              <a:off x="595575" y="1730770"/>
              <a:ext cx="1307094" cy="25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2F"/>
                  </a:solidFill>
                  <a:latin typeface="+mn-ea"/>
                  <a:ea typeface="+mn-ea"/>
                </a:rPr>
                <a:t>실제 반려동물의 섭취량만을 모니터링 가능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2F"/>
                  </a:solidFill>
                  <a:latin typeface="+mn-ea"/>
                  <a:ea typeface="+mn-ea"/>
                </a:rPr>
                <a:t>자동 회수 이후 일정시간 반려동물의 사료 섭취 불가능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849AB49-FD5C-48AF-886F-F638970F8D5A}"/>
              </a:ext>
            </a:extLst>
          </p:cNvPr>
          <p:cNvGrpSpPr/>
          <p:nvPr/>
        </p:nvGrpSpPr>
        <p:grpSpPr>
          <a:xfrm>
            <a:off x="4844035" y="2258954"/>
            <a:ext cx="3210801" cy="1886579"/>
            <a:chOff x="565603" y="1697334"/>
            <a:chExt cx="1344677" cy="49892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3018214-41B6-4708-A0F6-BC37854BADBA}"/>
                </a:ext>
              </a:extLst>
            </p:cNvPr>
            <p:cNvSpPr/>
            <p:nvPr/>
          </p:nvSpPr>
          <p:spPr>
            <a:xfrm>
              <a:off x="565603" y="1697334"/>
              <a:ext cx="1344677" cy="49722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AEE899-8348-4FE0-9112-04C1735A2556}"/>
                </a:ext>
              </a:extLst>
            </p:cNvPr>
            <p:cNvSpPr txBox="1"/>
            <p:nvPr/>
          </p:nvSpPr>
          <p:spPr>
            <a:xfrm>
              <a:off x="595576" y="1716031"/>
              <a:ext cx="1280554" cy="480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2F"/>
                  </a:solidFill>
                  <a:latin typeface="+mn-ea"/>
                  <a:ea typeface="+mn-ea"/>
                </a:rPr>
                <a:t>기존의 제품들이 제공하지 못했던 실질적인 </a:t>
              </a:r>
              <a:r>
                <a:rPr lang="en-US" altLang="ko-KR" sz="1400" dirty="0">
                  <a:solidFill>
                    <a:srgbClr val="00002F"/>
                  </a:solidFill>
                  <a:latin typeface="+mn-ea"/>
                  <a:ea typeface="+mn-ea"/>
                </a:rPr>
                <a:t>Health Care </a:t>
              </a:r>
              <a:r>
                <a:rPr lang="ko-KR" altLang="en-US" sz="1400" dirty="0">
                  <a:solidFill>
                    <a:srgbClr val="00002F"/>
                  </a:solidFill>
                  <a:latin typeface="+mn-ea"/>
                  <a:ea typeface="+mn-ea"/>
                </a:rPr>
                <a:t>기능 제공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2F"/>
                  </a:solidFill>
                  <a:latin typeface="+mn-ea"/>
                  <a:ea typeface="+mn-ea"/>
                </a:rPr>
                <a:t>정확한 수치로 방법으로 개체 별 영양상태를 표현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2F"/>
                  </a:solidFill>
                  <a:latin typeface="+mn-ea"/>
                  <a:ea typeface="+mn-ea"/>
                </a:rPr>
                <a:t>현재 반려동물의 건강 상태 데이터를 바탕으로 모니터링 가능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767F0FE-520E-4DBD-8A7D-9383DB0705E3}"/>
              </a:ext>
            </a:extLst>
          </p:cNvPr>
          <p:cNvSpPr/>
          <p:nvPr/>
        </p:nvSpPr>
        <p:spPr>
          <a:xfrm>
            <a:off x="4852674" y="4182530"/>
            <a:ext cx="3218284" cy="18801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C621F5E-E985-4AF7-9E84-D5DFE68F7E99}"/>
              </a:ext>
            </a:extLst>
          </p:cNvPr>
          <p:cNvGrpSpPr/>
          <p:nvPr/>
        </p:nvGrpSpPr>
        <p:grpSpPr>
          <a:xfrm>
            <a:off x="8144474" y="2270704"/>
            <a:ext cx="3475924" cy="1871197"/>
            <a:chOff x="565603" y="1697334"/>
            <a:chExt cx="1344677" cy="576646"/>
          </a:xfrm>
          <a:solidFill>
            <a:srgbClr val="C00000"/>
          </a:solidFill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42209BE-249A-4509-8FC8-E9DEC68DFF33}"/>
                </a:ext>
              </a:extLst>
            </p:cNvPr>
            <p:cNvSpPr/>
            <p:nvPr/>
          </p:nvSpPr>
          <p:spPr>
            <a:xfrm>
              <a:off x="565603" y="1697334"/>
              <a:ext cx="1344677" cy="5766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979171D-F9D8-4681-8A98-C7FF44F5BD15}"/>
                </a:ext>
              </a:extLst>
            </p:cNvPr>
            <p:cNvSpPr txBox="1"/>
            <p:nvPr/>
          </p:nvSpPr>
          <p:spPr>
            <a:xfrm>
              <a:off x="599317" y="1708747"/>
              <a:ext cx="1277249" cy="559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+mn-ea"/>
                  <a:ea typeface="+mn-ea"/>
                </a:rPr>
                <a:t>스마트 펫 </a:t>
              </a:r>
              <a:r>
                <a:rPr lang="ko-KR" altLang="en-US" sz="1400" dirty="0" err="1">
                  <a:latin typeface="+mn-ea"/>
                  <a:ea typeface="+mn-ea"/>
                </a:rPr>
                <a:t>보울에</a:t>
              </a:r>
              <a:r>
                <a:rPr lang="ko-KR" altLang="en-US" sz="1400" dirty="0">
                  <a:latin typeface="+mn-ea"/>
                  <a:ea typeface="+mn-ea"/>
                </a:rPr>
                <a:t> 탑재된 인공지능 카메라가 반려동물의 얼굴을 인식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+mn-ea"/>
                  <a:ea typeface="+mn-ea"/>
                </a:rPr>
                <a:t>지정된 반려동물이 밥그릇 앞에 왔을 때에만 뚜껑이 열림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+mn-ea"/>
                  <a:ea typeface="+mn-ea"/>
                </a:rPr>
                <a:t>각 반려동물이 언제</a:t>
              </a:r>
              <a:r>
                <a:rPr lang="en-US" altLang="ko-KR" sz="1400" dirty="0">
                  <a:latin typeface="+mn-ea"/>
                  <a:ea typeface="+mn-ea"/>
                </a:rPr>
                <a:t>, </a:t>
              </a:r>
              <a:r>
                <a:rPr lang="ko-KR" altLang="en-US" sz="1400" dirty="0">
                  <a:latin typeface="+mn-ea"/>
                  <a:ea typeface="+mn-ea"/>
                </a:rPr>
                <a:t>얼마나 많이</a:t>
              </a:r>
              <a:r>
                <a:rPr lang="en-US" altLang="ko-KR" sz="1400" dirty="0">
                  <a:latin typeface="+mn-ea"/>
                  <a:ea typeface="+mn-ea"/>
                </a:rPr>
                <a:t>, </a:t>
              </a:r>
              <a:r>
                <a:rPr lang="ko-KR" altLang="en-US" sz="1400" dirty="0">
                  <a:latin typeface="+mn-ea"/>
                  <a:ea typeface="+mn-ea"/>
                </a:rPr>
                <a:t>얼마나 자주 먹는지 모니터링 가능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+mn-ea"/>
                  <a:ea typeface="+mn-ea"/>
                </a:rPr>
                <a:t>CES 2019 </a:t>
              </a:r>
              <a:r>
                <a:rPr lang="ko-KR" altLang="en-US" sz="1400" dirty="0">
                  <a:latin typeface="+mn-ea"/>
                  <a:ea typeface="+mn-ea"/>
                </a:rPr>
                <a:t>의 스마트 홈 부분에서 ‘올해의 혁신 </a:t>
              </a:r>
              <a:r>
                <a:rPr lang="ko-KR" altLang="en-US" sz="1400" dirty="0" err="1">
                  <a:latin typeface="+mn-ea"/>
                  <a:ea typeface="+mn-ea"/>
                </a:rPr>
                <a:t>상＇수상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AEB17AF-1BED-475F-B365-63AB803F7429}"/>
              </a:ext>
            </a:extLst>
          </p:cNvPr>
          <p:cNvGrpSpPr/>
          <p:nvPr/>
        </p:nvGrpSpPr>
        <p:grpSpPr>
          <a:xfrm>
            <a:off x="8136270" y="4211920"/>
            <a:ext cx="3484127" cy="1871197"/>
            <a:chOff x="565603" y="1697334"/>
            <a:chExt cx="1344677" cy="49722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3142F9E-42A4-4702-80B3-79483B7F72CC}"/>
                </a:ext>
              </a:extLst>
            </p:cNvPr>
            <p:cNvSpPr/>
            <p:nvPr/>
          </p:nvSpPr>
          <p:spPr>
            <a:xfrm>
              <a:off x="565603" y="1697334"/>
              <a:ext cx="1344677" cy="49722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CC14F2-5D35-4729-9930-977FFED3B43A}"/>
                </a:ext>
              </a:extLst>
            </p:cNvPr>
            <p:cNvSpPr txBox="1"/>
            <p:nvPr/>
          </p:nvSpPr>
          <p:spPr>
            <a:xfrm>
              <a:off x="590146" y="1700866"/>
              <a:ext cx="1307094" cy="482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rgbClr val="00002F"/>
                  </a:solidFill>
                  <a:latin typeface="+mn-ea"/>
                  <a:ea typeface="+mn-ea"/>
                </a:rPr>
                <a:t>-</a:t>
              </a:r>
              <a:r>
                <a:rPr lang="ko-KR" altLang="en-US" sz="1400" dirty="0">
                  <a:solidFill>
                    <a:srgbClr val="00002F"/>
                  </a:solidFill>
                  <a:latin typeface="+mn-ea"/>
                  <a:ea typeface="+mn-ea"/>
                </a:rPr>
                <a:t>국내 개</a:t>
              </a:r>
              <a:r>
                <a:rPr lang="en-US" altLang="ko-KR" sz="1400" dirty="0">
                  <a:solidFill>
                    <a:srgbClr val="00002F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400" dirty="0">
                  <a:solidFill>
                    <a:srgbClr val="00002F"/>
                  </a:solidFill>
                  <a:latin typeface="+mn-ea"/>
                  <a:ea typeface="+mn-ea"/>
                </a:rPr>
                <a:t>고양이 양육인의 전체 중 </a:t>
              </a:r>
              <a:r>
                <a:rPr lang="en-US" altLang="ko-KR" sz="1400" dirty="0">
                  <a:solidFill>
                    <a:srgbClr val="00002F"/>
                  </a:solidFill>
                  <a:latin typeface="+mn-ea"/>
                  <a:ea typeface="+mn-ea"/>
                </a:rPr>
                <a:t>67.8%, 64.3%</a:t>
              </a:r>
              <a:r>
                <a:rPr lang="ko-KR" altLang="en-US" sz="1400" dirty="0">
                  <a:solidFill>
                    <a:srgbClr val="00002F"/>
                  </a:solidFill>
                  <a:latin typeface="+mn-ea"/>
                  <a:ea typeface="+mn-ea"/>
                </a:rPr>
                <a:t>가 </a:t>
              </a:r>
              <a:r>
                <a:rPr lang="en-US" altLang="ko-KR" sz="1400" dirty="0">
                  <a:solidFill>
                    <a:srgbClr val="00002F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400" dirty="0">
                  <a:solidFill>
                    <a:srgbClr val="00002F"/>
                  </a:solidFill>
                  <a:latin typeface="+mn-ea"/>
                  <a:ea typeface="+mn-ea"/>
                </a:rPr>
                <a:t>마리의 반려동물만 기르는 것으로 나타나 국내에서는 실효성 부족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2F"/>
                  </a:solidFill>
                  <a:latin typeface="+mn-ea"/>
                  <a:ea typeface="+mn-ea"/>
                </a:rPr>
                <a:t>반려동물의 건강상태에 따라 양을 조절하여 제공하는 것이 불가능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rgbClr val="00002F"/>
                  </a:solidFill>
                  <a:latin typeface="+mn-ea"/>
                  <a:ea typeface="+mn-ea"/>
                </a:rPr>
                <a:t>장시간 집을 비울 시 사료 제공 불가능</a:t>
              </a: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5661A56-AFB5-4DFE-9E1E-A7BB06238261}"/>
              </a:ext>
            </a:extLst>
          </p:cNvPr>
          <p:cNvSpPr/>
          <p:nvPr/>
        </p:nvSpPr>
        <p:spPr>
          <a:xfrm>
            <a:off x="4782980" y="1236496"/>
            <a:ext cx="3351569" cy="48806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4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AC15A3D-D151-42FD-A8F7-AA492DF4348D}"/>
              </a:ext>
            </a:extLst>
          </p:cNvPr>
          <p:cNvSpPr/>
          <p:nvPr/>
        </p:nvSpPr>
        <p:spPr>
          <a:xfrm>
            <a:off x="0" y="-6810"/>
            <a:ext cx="12192000" cy="194100"/>
          </a:xfrm>
          <a:prstGeom prst="rect">
            <a:avLst/>
          </a:prstGeom>
          <a:solidFill>
            <a:srgbClr val="00002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72D81-2FE9-4A4E-AA85-9D103564E671}"/>
              </a:ext>
            </a:extLst>
          </p:cNvPr>
          <p:cNvSpPr/>
          <p:nvPr/>
        </p:nvSpPr>
        <p:spPr>
          <a:xfrm>
            <a:off x="0" y="6709705"/>
            <a:ext cx="12192000" cy="194100"/>
          </a:xfrm>
          <a:prstGeom prst="rect">
            <a:avLst/>
          </a:prstGeom>
          <a:solidFill>
            <a:srgbClr val="00002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F331F9EA-5AE9-491D-BB5F-D6716A29F1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09470" y="1479731"/>
            <a:ext cx="3173063" cy="1569660"/>
          </a:xfrm>
        </p:spPr>
        <p:txBody>
          <a:bodyPr/>
          <a:lstStyle/>
          <a:p>
            <a:r>
              <a:rPr lang="en-US" altLang="ko-KR" sz="9600" dirty="0"/>
              <a:t>03</a:t>
            </a:r>
            <a:endParaRPr lang="ko-KR" altLang="en-US" sz="9600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9545F063-27AB-499D-A526-D5C0CD4ABC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40019" y="2975593"/>
            <a:ext cx="4311963" cy="584775"/>
          </a:xfrm>
        </p:spPr>
        <p:txBody>
          <a:bodyPr/>
          <a:lstStyle/>
          <a:p>
            <a:r>
              <a:rPr lang="ko-KR" altLang="en-US" sz="3200" dirty="0"/>
              <a:t>상세내용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77A67ACB-51F3-472A-B091-4E11856E26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5711" y="3975083"/>
            <a:ext cx="4299708" cy="846514"/>
          </a:xfrm>
        </p:spPr>
        <p:txBody>
          <a:bodyPr/>
          <a:lstStyle/>
          <a:p>
            <a:pPr marL="342900" indent="-342900" algn="l">
              <a:buAutoNum type="arabicParenR"/>
            </a:pP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BIA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개요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 algn="l">
              <a:buAutoNum type="arabicParenR"/>
            </a:pP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F2EFA2-0430-49F6-9A02-821E58D9B5B7}"/>
              </a:ext>
            </a:extLst>
          </p:cNvPr>
          <p:cNvSpPr/>
          <p:nvPr/>
        </p:nvSpPr>
        <p:spPr>
          <a:xfrm>
            <a:off x="3654078" y="1203387"/>
            <a:ext cx="4883844" cy="4794777"/>
          </a:xfrm>
          <a:prstGeom prst="ellipse">
            <a:avLst/>
          </a:prstGeom>
          <a:noFill/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EE0DF5-A2BD-4543-A63A-902218C245CC}"/>
              </a:ext>
            </a:extLst>
          </p:cNvPr>
          <p:cNvSpPr/>
          <p:nvPr/>
        </p:nvSpPr>
        <p:spPr>
          <a:xfrm>
            <a:off x="3305448" y="853969"/>
            <a:ext cx="5614656" cy="5512262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3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템플릿_봄날의꽃">
      <a:dk1>
        <a:srgbClr val="FFFFFF"/>
      </a:dk1>
      <a:lt1>
        <a:srgbClr val="00BEFF"/>
      </a:lt1>
      <a:dk2>
        <a:srgbClr val="DBE5F1"/>
      </a:dk2>
      <a:lt2>
        <a:srgbClr val="7F7F7F"/>
      </a:lt2>
      <a:accent1>
        <a:srgbClr val="4F81BD"/>
      </a:accent1>
      <a:accent2>
        <a:srgbClr val="92CDDC"/>
      </a:accent2>
      <a:accent3>
        <a:srgbClr val="0C1621"/>
      </a:accent3>
      <a:accent4>
        <a:srgbClr val="D9969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19918</TotalTime>
  <Words>1036</Words>
  <Application>Microsoft Office PowerPoint</Application>
  <PresentationFormat>와이드스크린</PresentationFormat>
  <Paragraphs>221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Wingdings</vt:lpstr>
      <vt:lpstr>Arial</vt:lpstr>
      <vt:lpstr>배달의민족 주아</vt:lpstr>
      <vt:lpstr>나눔스퀘어 ExtraBold</vt:lpstr>
      <vt:lpstr>굴림</vt:lpstr>
      <vt:lpstr>-윤고딕330</vt:lpstr>
      <vt:lpstr>빙그레체</vt:lpstr>
      <vt:lpstr>맑은 고딕</vt:lpstr>
      <vt:lpstr>빙그레 따옴체</vt:lpstr>
      <vt:lpstr>a영명조B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파워포인트배경(벽 포스터배경)</dc:title>
  <dc:creator>㈜비즈폼</dc:creator>
  <dc:description>무단 복제 배포시 법적 불이익을 받을 수 있습니다.</dc:description>
  <cp:lastModifiedBy>수현 심</cp:lastModifiedBy>
  <cp:revision>1189</cp:revision>
  <dcterms:created xsi:type="dcterms:W3CDTF">2013-12-05T04:50:26Z</dcterms:created>
  <dcterms:modified xsi:type="dcterms:W3CDTF">2019-12-02T08:02:50Z</dcterms:modified>
  <cp:category>본 문서의 저작권은 비즈폼에 있습니다.</cp:category>
</cp:coreProperties>
</file>