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04" r:id="rId2"/>
    <p:sldId id="332" r:id="rId3"/>
    <p:sldId id="314" r:id="rId4"/>
    <p:sldId id="359" r:id="rId5"/>
    <p:sldId id="335" r:id="rId6"/>
    <p:sldId id="345" r:id="rId7"/>
    <p:sldId id="348" r:id="rId8"/>
    <p:sldId id="358" r:id="rId9"/>
    <p:sldId id="297" r:id="rId10"/>
    <p:sldId id="323" r:id="rId11"/>
  </p:sldIdLst>
  <p:sldSz cx="12192000" cy="6858000"/>
  <p:notesSz cx="6858000" cy="9144000"/>
  <p:embeddedFontLst>
    <p:embeddedFont>
      <p:font typeface="나눔스퀘어 ExtraBold" panose="020B0600000101010101" pitchFamily="50" charset="-127"/>
      <p:bold r:id="rId14"/>
    </p:embeddedFont>
    <p:embeddedFont>
      <p:font typeface="-윤고딕330" panose="020B0600000101010101" charset="-127"/>
      <p:regular r:id="rId15"/>
    </p:embeddedFont>
    <p:embeddedFont>
      <p:font typeface="Cambria Math" panose="02040503050406030204" pitchFamily="18" charset="0"/>
      <p:regular r:id="rId16"/>
    </p:embeddedFont>
    <p:embeddedFont>
      <p:font typeface="맑은 고딕" panose="020B0503020000020004" pitchFamily="50" charset="-127"/>
      <p:regular r:id="rId17"/>
      <p:bold r:id="rId18"/>
    </p:embeddedFont>
    <p:embeddedFont>
      <p:font typeface="배달의민족 주아" panose="02020603020101020101" pitchFamily="18" charset="-127"/>
      <p:regular r:id="rId19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ng kihwan" initials="Sk" lastIdx="5" clrIdx="0">
    <p:extLst>
      <p:ext uri="{19B8F6BF-5375-455C-9EA6-DF929625EA0E}">
        <p15:presenceInfo xmlns:p15="http://schemas.microsoft.com/office/powerpoint/2012/main" userId="2b4a148bcdabce65" providerId="Windows Live"/>
      </p:ext>
    </p:extLst>
  </p:cmAuthor>
  <p:cmAuthor id="2" name="enter" initials="e" lastIdx="2" clrIdx="1">
    <p:extLst>
      <p:ext uri="{19B8F6BF-5375-455C-9EA6-DF929625EA0E}">
        <p15:presenceInfo xmlns:p15="http://schemas.microsoft.com/office/powerpoint/2012/main" userId="ent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2F"/>
    <a:srgbClr val="555555"/>
    <a:srgbClr val="FFFFFF"/>
    <a:srgbClr val="C00000"/>
    <a:srgbClr val="B2B2B2"/>
    <a:srgbClr val="F0F0F0"/>
    <a:srgbClr val="3F3F3F"/>
    <a:srgbClr val="7F7F7F"/>
    <a:srgbClr val="6B6B6B"/>
    <a:srgbClr val="585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7" autoAdjust="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>
        <p:guide orient="horz" pos="111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28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8-09T16:00:52.778" idx="2">
    <p:pos x="10" y="10"/>
    <p:text>체성분 실제 % data  추가하지</p:text>
    <p:extLst>
      <p:ext uri="{C676402C-5697-4E1C-873F-D02D1690AC5C}">
        <p15:threadingInfo xmlns:p15="http://schemas.microsoft.com/office/powerpoint/2012/main" timeZoneBias="-5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480328-6745-4959-B5EC-4BC19FB6D7F3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2816DEB9-C996-49DE-A502-89B7852E5AA9}">
      <dgm:prSet phldrT="[텍스트]" custT="1"/>
      <dgm:spPr>
        <a:noFill/>
        <a:ln>
          <a:solidFill>
            <a:srgbClr val="00002F"/>
          </a:solidFill>
        </a:ln>
      </dgm:spPr>
      <dgm:t>
        <a:bodyPr/>
        <a:lstStyle/>
        <a:p>
          <a:pPr latinLnBrk="1"/>
          <a:r>
            <a:rPr lang="ko-KR" altLang="en-US" sz="2400" b="1" dirty="0">
              <a:solidFill>
                <a:srgbClr val="00002F"/>
              </a:solidFill>
            </a:rPr>
            <a:t>목표고객</a:t>
          </a:r>
          <a:endParaRPr lang="ko-KR" altLang="en-US" sz="2400" dirty="0"/>
        </a:p>
      </dgm:t>
    </dgm:pt>
    <dgm:pt modelId="{5A773DBC-18F7-462A-9EBF-009B1470C94D}" type="parTrans" cxnId="{89F3FBFD-E73A-40FF-99E5-531F05D026B7}">
      <dgm:prSet/>
      <dgm:spPr/>
      <dgm:t>
        <a:bodyPr/>
        <a:lstStyle/>
        <a:p>
          <a:pPr latinLnBrk="1"/>
          <a:endParaRPr lang="ko-KR" altLang="en-US"/>
        </a:p>
      </dgm:t>
    </dgm:pt>
    <dgm:pt modelId="{713AD825-2E2A-41A3-B636-6C5F1DBF9AF3}" type="sibTrans" cxnId="{89F3FBFD-E73A-40FF-99E5-531F05D026B7}">
      <dgm:prSet/>
      <dgm:spPr/>
      <dgm:t>
        <a:bodyPr/>
        <a:lstStyle/>
        <a:p>
          <a:pPr latinLnBrk="1"/>
          <a:endParaRPr lang="ko-KR" altLang="en-US"/>
        </a:p>
      </dgm:t>
    </dgm:pt>
    <dgm:pt modelId="{2B39C70C-B008-4AC2-B577-FA7FE3003DD2}">
      <dgm:prSet phldrT="[텍스트]" custT="1"/>
      <dgm:spPr>
        <a:solidFill>
          <a:srgbClr val="C00000"/>
        </a:solidFill>
        <a:ln>
          <a:solidFill>
            <a:srgbClr val="FFFFFF"/>
          </a:solidFill>
        </a:ln>
      </dgm:spPr>
      <dgm:t>
        <a:bodyPr/>
        <a:lstStyle/>
        <a:p>
          <a:pPr latinLnBrk="1"/>
          <a:r>
            <a:rPr lang="ko-KR" altLang="en-US" sz="2400" b="1" dirty="0">
              <a:solidFill>
                <a:srgbClr val="FFFFFF"/>
              </a:solidFill>
            </a:rPr>
            <a:t>시장기회</a:t>
          </a:r>
          <a:endParaRPr lang="ko-KR" altLang="en-US" sz="2400" dirty="0">
            <a:solidFill>
              <a:srgbClr val="FFFFFF"/>
            </a:solidFill>
          </a:endParaRPr>
        </a:p>
      </dgm:t>
    </dgm:pt>
    <dgm:pt modelId="{C7DF19D3-10C6-4C36-BEC2-F13550D6806B}" type="parTrans" cxnId="{3F9AC26A-6791-4B7F-8441-3D73C6E20051}">
      <dgm:prSet/>
      <dgm:spPr/>
      <dgm:t>
        <a:bodyPr/>
        <a:lstStyle/>
        <a:p>
          <a:pPr latinLnBrk="1"/>
          <a:endParaRPr lang="ko-KR" altLang="en-US"/>
        </a:p>
      </dgm:t>
    </dgm:pt>
    <dgm:pt modelId="{3499074D-D4FA-4065-B3BD-E04E17C97E8A}" type="sibTrans" cxnId="{3F9AC26A-6791-4B7F-8441-3D73C6E20051}">
      <dgm:prSet/>
      <dgm:spPr/>
      <dgm:t>
        <a:bodyPr/>
        <a:lstStyle/>
        <a:p>
          <a:pPr latinLnBrk="1"/>
          <a:endParaRPr lang="ko-KR" altLang="en-US"/>
        </a:p>
      </dgm:t>
    </dgm:pt>
    <dgm:pt modelId="{F01A2377-ACEC-4E1C-BEF1-FA3C36049A3C}">
      <dgm:prSet phldrT="[텍스트]" custT="1"/>
      <dgm:spPr>
        <a:solidFill>
          <a:srgbClr val="C00000"/>
        </a:solidFill>
        <a:ln>
          <a:solidFill>
            <a:srgbClr val="FFFFFF"/>
          </a:solidFill>
        </a:ln>
      </dgm:spPr>
      <dgm:t>
        <a:bodyPr/>
        <a:lstStyle/>
        <a:p>
          <a:pPr latinLnBrk="1"/>
          <a:r>
            <a:rPr lang="ko-KR" altLang="en-US" sz="2400" b="1" dirty="0">
              <a:solidFill>
                <a:srgbClr val="FFFFFF"/>
              </a:solidFill>
            </a:rPr>
            <a:t>목표시장</a:t>
          </a:r>
          <a:endParaRPr lang="ko-KR" altLang="en-US" sz="2400" dirty="0"/>
        </a:p>
      </dgm:t>
    </dgm:pt>
    <dgm:pt modelId="{3A3DFD79-CEBC-403E-B5D4-421684030811}" type="parTrans" cxnId="{6C3B181E-0A19-4FA9-9996-EF1D0ECA3393}">
      <dgm:prSet/>
      <dgm:spPr/>
      <dgm:t>
        <a:bodyPr/>
        <a:lstStyle/>
        <a:p>
          <a:pPr latinLnBrk="1"/>
          <a:endParaRPr lang="ko-KR" altLang="en-US"/>
        </a:p>
      </dgm:t>
    </dgm:pt>
    <dgm:pt modelId="{216EF159-B552-474D-81A8-4C9F074CF317}" type="sibTrans" cxnId="{6C3B181E-0A19-4FA9-9996-EF1D0ECA3393}">
      <dgm:prSet/>
      <dgm:spPr/>
      <dgm:t>
        <a:bodyPr/>
        <a:lstStyle/>
        <a:p>
          <a:pPr latinLnBrk="1"/>
          <a:endParaRPr lang="ko-KR" altLang="en-US"/>
        </a:p>
      </dgm:t>
    </dgm:pt>
    <dgm:pt modelId="{9A35F8BB-7933-4D5B-A936-DE152068B3AD}" type="pres">
      <dgm:prSet presAssocID="{C7480328-6745-4959-B5EC-4BC19FB6D7F3}" presName="compositeShape" presStyleCnt="0">
        <dgm:presLayoutVars>
          <dgm:chMax val="7"/>
          <dgm:dir/>
          <dgm:resizeHandles val="exact"/>
        </dgm:presLayoutVars>
      </dgm:prSet>
      <dgm:spPr/>
    </dgm:pt>
    <dgm:pt modelId="{95B3BB73-B46E-412D-B916-6F66E7561923}" type="pres">
      <dgm:prSet presAssocID="{C7480328-6745-4959-B5EC-4BC19FB6D7F3}" presName="wedge1" presStyleLbl="node1" presStyleIdx="0" presStyleCnt="3" custLinFactNeighborX="693" custLinFactNeighborY="2424"/>
      <dgm:spPr/>
    </dgm:pt>
    <dgm:pt modelId="{BE19CF0B-AA1D-4499-8414-6B87CE1511B9}" type="pres">
      <dgm:prSet presAssocID="{C7480328-6745-4959-B5EC-4BC19FB6D7F3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ECD5EBD-20BD-4483-8BCD-C9184BBF6773}" type="pres">
      <dgm:prSet presAssocID="{C7480328-6745-4959-B5EC-4BC19FB6D7F3}" presName="wedge2" presStyleLbl="node1" presStyleIdx="1" presStyleCnt="3" custLinFactNeighborX="2164" custLinFactNeighborY="3370"/>
      <dgm:spPr/>
    </dgm:pt>
    <dgm:pt modelId="{97E31AE4-3B28-4BE6-AC38-FF72DC668831}" type="pres">
      <dgm:prSet presAssocID="{C7480328-6745-4959-B5EC-4BC19FB6D7F3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ED630023-BA7B-4F90-9E6E-D38216A66E26}" type="pres">
      <dgm:prSet presAssocID="{C7480328-6745-4959-B5EC-4BC19FB6D7F3}" presName="wedge3" presStyleLbl="node1" presStyleIdx="2" presStyleCnt="3"/>
      <dgm:spPr/>
    </dgm:pt>
    <dgm:pt modelId="{55DB28F9-24D5-42E1-9A88-695F99C5763C}" type="pres">
      <dgm:prSet presAssocID="{C7480328-6745-4959-B5EC-4BC19FB6D7F3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6C3B181E-0A19-4FA9-9996-EF1D0ECA3393}" srcId="{C7480328-6745-4959-B5EC-4BC19FB6D7F3}" destId="{F01A2377-ACEC-4E1C-BEF1-FA3C36049A3C}" srcOrd="2" destOrd="0" parTransId="{3A3DFD79-CEBC-403E-B5D4-421684030811}" sibTransId="{216EF159-B552-474D-81A8-4C9F074CF317}"/>
    <dgm:cxn modelId="{AE018343-E01C-4703-8C15-FA0ED59B3721}" type="presOf" srcId="{2B39C70C-B008-4AC2-B577-FA7FE3003DD2}" destId="{97E31AE4-3B28-4BE6-AC38-FF72DC668831}" srcOrd="1" destOrd="0" presId="urn:microsoft.com/office/officeart/2005/8/layout/chart3"/>
    <dgm:cxn modelId="{3F9AC26A-6791-4B7F-8441-3D73C6E20051}" srcId="{C7480328-6745-4959-B5EC-4BC19FB6D7F3}" destId="{2B39C70C-B008-4AC2-B577-FA7FE3003DD2}" srcOrd="1" destOrd="0" parTransId="{C7DF19D3-10C6-4C36-BEC2-F13550D6806B}" sibTransId="{3499074D-D4FA-4065-B3BD-E04E17C97E8A}"/>
    <dgm:cxn modelId="{34691756-2B87-45B7-958B-CEE3AE432AFF}" type="presOf" srcId="{F01A2377-ACEC-4E1C-BEF1-FA3C36049A3C}" destId="{55DB28F9-24D5-42E1-9A88-695F99C5763C}" srcOrd="1" destOrd="0" presId="urn:microsoft.com/office/officeart/2005/8/layout/chart3"/>
    <dgm:cxn modelId="{823CF690-D709-43C9-A820-52456D046ABC}" type="presOf" srcId="{C7480328-6745-4959-B5EC-4BC19FB6D7F3}" destId="{9A35F8BB-7933-4D5B-A936-DE152068B3AD}" srcOrd="0" destOrd="0" presId="urn:microsoft.com/office/officeart/2005/8/layout/chart3"/>
    <dgm:cxn modelId="{00584AA3-7F26-4EEB-85A5-A5D23AC89A9E}" type="presOf" srcId="{F01A2377-ACEC-4E1C-BEF1-FA3C36049A3C}" destId="{ED630023-BA7B-4F90-9E6E-D38216A66E26}" srcOrd="0" destOrd="0" presId="urn:microsoft.com/office/officeart/2005/8/layout/chart3"/>
    <dgm:cxn modelId="{DE85ADDB-0077-4BCC-80FC-5E8EE597B488}" type="presOf" srcId="{2816DEB9-C996-49DE-A502-89B7852E5AA9}" destId="{95B3BB73-B46E-412D-B916-6F66E7561923}" srcOrd="0" destOrd="0" presId="urn:microsoft.com/office/officeart/2005/8/layout/chart3"/>
    <dgm:cxn modelId="{489E74EA-82C9-40EC-92CA-CF1D42821DE8}" type="presOf" srcId="{2816DEB9-C996-49DE-A502-89B7852E5AA9}" destId="{BE19CF0B-AA1D-4499-8414-6B87CE1511B9}" srcOrd="1" destOrd="0" presId="urn:microsoft.com/office/officeart/2005/8/layout/chart3"/>
    <dgm:cxn modelId="{09C087EC-F678-471D-A687-BF19831C7629}" type="presOf" srcId="{2B39C70C-B008-4AC2-B577-FA7FE3003DD2}" destId="{5ECD5EBD-20BD-4483-8BCD-C9184BBF6773}" srcOrd="0" destOrd="0" presId="urn:microsoft.com/office/officeart/2005/8/layout/chart3"/>
    <dgm:cxn modelId="{89F3FBFD-E73A-40FF-99E5-531F05D026B7}" srcId="{C7480328-6745-4959-B5EC-4BC19FB6D7F3}" destId="{2816DEB9-C996-49DE-A502-89B7852E5AA9}" srcOrd="0" destOrd="0" parTransId="{5A773DBC-18F7-462A-9EBF-009B1470C94D}" sibTransId="{713AD825-2E2A-41A3-B636-6C5F1DBF9AF3}"/>
    <dgm:cxn modelId="{B4857957-1593-45BF-A8DD-EF04F131ABD4}" type="presParOf" srcId="{9A35F8BB-7933-4D5B-A936-DE152068B3AD}" destId="{95B3BB73-B46E-412D-B916-6F66E7561923}" srcOrd="0" destOrd="0" presId="urn:microsoft.com/office/officeart/2005/8/layout/chart3"/>
    <dgm:cxn modelId="{67AD8ADF-3BCF-46FD-B011-0B3C670ABF3F}" type="presParOf" srcId="{9A35F8BB-7933-4D5B-A936-DE152068B3AD}" destId="{BE19CF0B-AA1D-4499-8414-6B87CE1511B9}" srcOrd="1" destOrd="0" presId="urn:microsoft.com/office/officeart/2005/8/layout/chart3"/>
    <dgm:cxn modelId="{C237D19E-A460-44F4-90D9-2EF3C44880F5}" type="presParOf" srcId="{9A35F8BB-7933-4D5B-A936-DE152068B3AD}" destId="{5ECD5EBD-20BD-4483-8BCD-C9184BBF6773}" srcOrd="2" destOrd="0" presId="urn:microsoft.com/office/officeart/2005/8/layout/chart3"/>
    <dgm:cxn modelId="{9A7A9498-B5F0-48C8-9024-D2B76CF01AC2}" type="presParOf" srcId="{9A35F8BB-7933-4D5B-A936-DE152068B3AD}" destId="{97E31AE4-3B28-4BE6-AC38-FF72DC668831}" srcOrd="3" destOrd="0" presId="urn:microsoft.com/office/officeart/2005/8/layout/chart3"/>
    <dgm:cxn modelId="{C71E8D91-EEB6-4E1F-ADAE-2BDE5EF57530}" type="presParOf" srcId="{9A35F8BB-7933-4D5B-A936-DE152068B3AD}" destId="{ED630023-BA7B-4F90-9E6E-D38216A66E26}" srcOrd="4" destOrd="0" presId="urn:microsoft.com/office/officeart/2005/8/layout/chart3"/>
    <dgm:cxn modelId="{E0F3DB8C-C8AE-4E4E-BE26-7A5E02956723}" type="presParOf" srcId="{9A35F8BB-7933-4D5B-A936-DE152068B3AD}" destId="{55DB28F9-24D5-42E1-9A88-695F99C5763C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B3BB73-B46E-412D-B916-6F66E7561923}">
      <dsp:nvSpPr>
        <dsp:cNvPr id="0" name=""/>
        <dsp:cNvSpPr/>
      </dsp:nvSpPr>
      <dsp:spPr>
        <a:xfrm>
          <a:off x="1526977" y="416079"/>
          <a:ext cx="3977919" cy="3977919"/>
        </a:xfrm>
        <a:prstGeom prst="pie">
          <a:avLst>
            <a:gd name="adj1" fmla="val 16200000"/>
            <a:gd name="adj2" fmla="val 1800000"/>
          </a:avLst>
        </a:prstGeom>
        <a:noFill/>
        <a:ln w="25400" cap="flat" cmpd="sng" algn="ctr">
          <a:solidFill>
            <a:srgbClr val="00002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b="1" kern="1200" dirty="0">
              <a:solidFill>
                <a:srgbClr val="00002F"/>
              </a:solidFill>
            </a:rPr>
            <a:t>목표고객</a:t>
          </a:r>
          <a:endParaRPr lang="ko-KR" altLang="en-US" sz="2400" kern="1200" dirty="0"/>
        </a:p>
      </dsp:txBody>
      <dsp:txXfrm>
        <a:off x="3689734" y="1150100"/>
        <a:ext cx="1349651" cy="1325973"/>
      </dsp:txXfrm>
    </dsp:sp>
    <dsp:sp modelId="{5ECD5EBD-20BD-4483-8BCD-C9184BBF6773}">
      <dsp:nvSpPr>
        <dsp:cNvPr id="0" name=""/>
        <dsp:cNvSpPr/>
      </dsp:nvSpPr>
      <dsp:spPr>
        <a:xfrm>
          <a:off x="1380440" y="572100"/>
          <a:ext cx="3977919" cy="3977919"/>
        </a:xfrm>
        <a:prstGeom prst="pie">
          <a:avLst>
            <a:gd name="adj1" fmla="val 1800000"/>
            <a:gd name="adj2" fmla="val 9000000"/>
          </a:avLst>
        </a:prstGeom>
        <a:solidFill>
          <a:srgbClr val="C00000"/>
        </a:solidFill>
        <a:ln w="25400" cap="flat" cmpd="sng" algn="ctr">
          <a:solidFill>
            <a:srgbClr val="FFFF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b="1" kern="1200" dirty="0">
              <a:solidFill>
                <a:srgbClr val="FFFFFF"/>
              </a:solidFill>
            </a:rPr>
            <a:t>시장기회</a:t>
          </a:r>
          <a:endParaRPr lang="ko-KR" altLang="en-US" sz="2400" kern="1200" dirty="0">
            <a:solidFill>
              <a:srgbClr val="FFFFFF"/>
            </a:solidFill>
          </a:endParaRPr>
        </a:p>
      </dsp:txBody>
      <dsp:txXfrm>
        <a:off x="2469632" y="3081978"/>
        <a:ext cx="1799535" cy="1231260"/>
      </dsp:txXfrm>
    </dsp:sp>
    <dsp:sp modelId="{ED630023-BA7B-4F90-9E6E-D38216A66E26}">
      <dsp:nvSpPr>
        <dsp:cNvPr id="0" name=""/>
        <dsp:cNvSpPr/>
      </dsp:nvSpPr>
      <dsp:spPr>
        <a:xfrm>
          <a:off x="1294358" y="438044"/>
          <a:ext cx="3977919" cy="3977919"/>
        </a:xfrm>
        <a:prstGeom prst="pie">
          <a:avLst>
            <a:gd name="adj1" fmla="val 9000000"/>
            <a:gd name="adj2" fmla="val 16200000"/>
          </a:avLst>
        </a:prstGeom>
        <a:solidFill>
          <a:srgbClr val="C00000"/>
        </a:solidFill>
        <a:ln w="25400" cap="flat" cmpd="sng" algn="ctr">
          <a:solidFill>
            <a:srgbClr val="FFFF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b="1" kern="1200" dirty="0">
              <a:solidFill>
                <a:srgbClr val="FFFFFF"/>
              </a:solidFill>
            </a:rPr>
            <a:t>목표시장</a:t>
          </a:r>
          <a:endParaRPr lang="ko-KR" altLang="en-US" sz="2400" kern="1200" dirty="0"/>
        </a:p>
      </dsp:txBody>
      <dsp:txXfrm>
        <a:off x="1720564" y="1219421"/>
        <a:ext cx="1349651" cy="13259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90468AC-13A3-4DFB-BBF2-07714252C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CAD5DF-1409-48C5-8C08-3F682CBFF4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70439-869C-4BFF-BAB9-240A98D50226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ABB8D5-35BF-4BAA-BD31-1D952745C57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DD3D92-44F4-4C09-9951-F7059518A7C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21144-84BF-4116-995A-447D5092F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1981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1D46EA5-1CAD-4CBA-ABCF-657BCB8DC06B}" type="datetimeFigureOut">
              <a:rPr lang="ko-KR" altLang="en-US"/>
              <a:pPr>
                <a:defRPr/>
              </a:pPr>
              <a:t>2019-11-08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F28324E-35B4-48F1-9FD9-FC5D3774D133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92067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간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6" hasCustomPrompt="1"/>
          </p:nvPr>
        </p:nvSpPr>
        <p:spPr>
          <a:xfrm>
            <a:off x="4509470" y="2228672"/>
            <a:ext cx="3173063" cy="1200329"/>
          </a:xfrm>
        </p:spPr>
        <p:txBody>
          <a:bodyPr wrap="square" anchor="t">
            <a:spAutoFit/>
          </a:bodyPr>
          <a:lstStyle>
            <a:lvl1pPr marL="0" indent="0" algn="ctr">
              <a:buNone/>
              <a:defRPr sz="7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9" name="텍스트 개체 틀 17"/>
          <p:cNvSpPr>
            <a:spLocks noGrp="1"/>
          </p:cNvSpPr>
          <p:nvPr>
            <p:ph type="body" sz="quarter" idx="17"/>
          </p:nvPr>
        </p:nvSpPr>
        <p:spPr>
          <a:xfrm>
            <a:off x="3940019" y="3521333"/>
            <a:ext cx="4311963" cy="400110"/>
          </a:xfrm>
        </p:spPr>
        <p:txBody>
          <a:bodyPr anchor="t">
            <a:spAutoFit/>
          </a:bodyPr>
          <a:lstStyle>
            <a:lvl1pPr marL="0" indent="0" algn="ctr">
              <a:buNone/>
              <a:defRPr sz="20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1" name="텍스트 개체 틀 17"/>
          <p:cNvSpPr>
            <a:spLocks noGrp="1"/>
          </p:cNvSpPr>
          <p:nvPr>
            <p:ph type="body" sz="quarter" idx="18"/>
          </p:nvPr>
        </p:nvSpPr>
        <p:spPr>
          <a:xfrm>
            <a:off x="3946147" y="4014441"/>
            <a:ext cx="4299708" cy="305918"/>
          </a:xfrm>
        </p:spPr>
        <p:txBody>
          <a:bodyPr anchor="t">
            <a:spAutoFit/>
          </a:bodyPr>
          <a:lstStyle>
            <a:lvl1pPr marL="171450" indent="-171450" algn="ctr">
              <a:lnSpc>
                <a:spcPct val="130000"/>
              </a:lnSpc>
              <a:buFont typeface="Arial" panose="020B0604020202020204" pitchFamily="34" charset="0"/>
              <a:buChar char="•"/>
              <a:defRPr sz="1200" b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9837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80C8E11-FBFA-4B0C-9F7B-D494D5E0C3BC}"/>
              </a:ext>
            </a:extLst>
          </p:cNvPr>
          <p:cNvSpPr/>
          <p:nvPr userDrawn="1"/>
        </p:nvSpPr>
        <p:spPr>
          <a:xfrm>
            <a:off x="0" y="153000"/>
            <a:ext cx="12192000" cy="655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>
          <a:xfrm>
            <a:off x="9958631" y="6285373"/>
            <a:ext cx="2029821" cy="230832"/>
          </a:xfrm>
        </p:spPr>
        <p:txBody>
          <a:bodyPr wrap="square">
            <a:spAutoFit/>
          </a:bodyPr>
          <a:lstStyle>
            <a:lvl1pPr marL="0" indent="0" algn="r">
              <a:buNone/>
              <a:defRPr sz="900" b="1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6" name="텍스트 개체 틀 14"/>
          <p:cNvSpPr>
            <a:spLocks noGrp="1"/>
          </p:cNvSpPr>
          <p:nvPr>
            <p:ph type="body" sz="quarter" idx="15"/>
          </p:nvPr>
        </p:nvSpPr>
        <p:spPr>
          <a:xfrm>
            <a:off x="9958629" y="6446015"/>
            <a:ext cx="2029823" cy="230832"/>
          </a:xfrm>
        </p:spPr>
        <p:txBody>
          <a:bodyPr wrap="square">
            <a:spAutoFit/>
          </a:bodyPr>
          <a:lstStyle>
            <a:lvl1pPr marL="0" indent="0" algn="r">
              <a:buNone/>
              <a:defRPr sz="900" b="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450141" y="811854"/>
            <a:ext cx="5645860" cy="288032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텍스트 개체 틀 9">
            <a:extLst>
              <a:ext uri="{FF2B5EF4-FFF2-40B4-BE49-F238E27FC236}">
                <a16:creationId xmlns:a16="http://schemas.microsoft.com/office/drawing/2014/main" id="{42A634D9-10CF-487B-99E4-6F7C2015EFB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7578" y="324063"/>
            <a:ext cx="11416847" cy="400110"/>
          </a:xfrm>
        </p:spPr>
        <p:txBody>
          <a:bodyPr wrap="square" anchor="ctr">
            <a:spAutoFit/>
          </a:bodyPr>
          <a:lstStyle>
            <a:lvl1pPr marL="0" indent="0">
              <a:buFont typeface="Arial" panose="020B0604020202020204" pitchFamily="34" charset="0"/>
              <a:buNone/>
              <a:defRPr sz="2000" b="1">
                <a:solidFill>
                  <a:srgbClr val="C00000"/>
                </a:solidFill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614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640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74D74F0-9941-489A-950B-90B51175C11A}" type="datetimeFigureOut">
              <a:rPr lang="ko-KR" altLang="en-US"/>
              <a:pPr>
                <a:defRPr/>
              </a:pPr>
              <a:t>2019-11-08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56F78409-F03E-4FE7-82B9-7852488016F0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4" r:id="rId2"/>
    <p:sldLayoutId id="2147483655" r:id="rId3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0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9.sv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8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jpeg"/><Relationship Id="rId7" Type="http://schemas.openxmlformats.org/officeDocument/2006/relationships/image" Target="../media/image21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jpe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jpeg"/><Relationship Id="rId1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D8BAE5-2E09-4FA2-9688-0939C9DAD4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800" dirty="0">
                <a:latin typeface="+mn-ea"/>
              </a:rPr>
              <a:t>제안 배경</a:t>
            </a:r>
            <a:endParaRPr lang="en-US" altLang="ko-KR" sz="1800" dirty="0">
              <a:latin typeface="+mn-ea"/>
            </a:endParaRP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47CD79FE-F820-4DE7-BC80-B485203FA5B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7578" y="293286"/>
            <a:ext cx="11416847" cy="461665"/>
          </a:xfrm>
        </p:spPr>
        <p:txBody>
          <a:bodyPr/>
          <a:lstStyle/>
          <a:p>
            <a:r>
              <a:rPr lang="ko-KR" altLang="en-US" sz="2400" dirty="0">
                <a:latin typeface="+mn-ea"/>
              </a:rPr>
              <a:t>시제품개발 동기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F4C0DDB-8805-4F10-A215-D5C8D2301E6E}"/>
              </a:ext>
            </a:extLst>
          </p:cNvPr>
          <p:cNvCxnSpPr>
            <a:cxnSpLocks/>
          </p:cNvCxnSpPr>
          <p:nvPr/>
        </p:nvCxnSpPr>
        <p:spPr>
          <a:xfrm>
            <a:off x="387578" y="754951"/>
            <a:ext cx="1109322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화살표: 갈매기형 수장 20">
            <a:extLst>
              <a:ext uri="{FF2B5EF4-FFF2-40B4-BE49-F238E27FC236}">
                <a16:creationId xmlns:a16="http://schemas.microsoft.com/office/drawing/2014/main" id="{D7A2237B-8D58-4928-A0DD-88F82199B8F7}"/>
              </a:ext>
            </a:extLst>
          </p:cNvPr>
          <p:cNvSpPr/>
          <p:nvPr/>
        </p:nvSpPr>
        <p:spPr>
          <a:xfrm>
            <a:off x="9959413" y="294278"/>
            <a:ext cx="1344677" cy="1194896"/>
          </a:xfrm>
          <a:prstGeom prst="chevron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C0B9E94-643F-4054-9FBB-134098DE9192}"/>
              </a:ext>
            </a:extLst>
          </p:cNvPr>
          <p:cNvGrpSpPr/>
          <p:nvPr/>
        </p:nvGrpSpPr>
        <p:grpSpPr>
          <a:xfrm>
            <a:off x="10295255" y="-463000"/>
            <a:ext cx="586080" cy="724796"/>
            <a:chOff x="1911641" y="2071414"/>
            <a:chExt cx="520798" cy="724796"/>
          </a:xfrm>
        </p:grpSpPr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1169027E-79A4-4868-8A67-3D6A61DBE5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1641" y="2071414"/>
              <a:ext cx="520798" cy="724796"/>
            </a:xfrm>
            <a:custGeom>
              <a:avLst/>
              <a:gdLst>
                <a:gd name="T0" fmla="*/ 256 w 256"/>
                <a:gd name="T1" fmla="*/ 146 h 356"/>
                <a:gd name="T2" fmla="*/ 128 w 256"/>
                <a:gd name="T3" fmla="*/ 356 h 356"/>
                <a:gd name="T4" fmla="*/ 0 w 256"/>
                <a:gd name="T5" fmla="*/ 146 h 356"/>
                <a:gd name="T6" fmla="*/ 128 w 256"/>
                <a:gd name="T7" fmla="*/ 0 h 356"/>
                <a:gd name="T8" fmla="*/ 256 w 256"/>
                <a:gd name="T9" fmla="*/ 14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356">
                  <a:moveTo>
                    <a:pt x="256" y="146"/>
                  </a:moveTo>
                  <a:cubicBezTo>
                    <a:pt x="256" y="241"/>
                    <a:pt x="128" y="356"/>
                    <a:pt x="128" y="356"/>
                  </a:cubicBezTo>
                  <a:cubicBezTo>
                    <a:pt x="128" y="356"/>
                    <a:pt x="0" y="241"/>
                    <a:pt x="0" y="146"/>
                  </a:cubicBezTo>
                  <a:cubicBezTo>
                    <a:pt x="0" y="51"/>
                    <a:pt x="57" y="0"/>
                    <a:pt x="128" y="0"/>
                  </a:cubicBezTo>
                  <a:cubicBezTo>
                    <a:pt x="198" y="0"/>
                    <a:pt x="256" y="51"/>
                    <a:pt x="256" y="146"/>
                  </a:cubicBez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100" dirty="0">
                <a:solidFill>
                  <a:schemeClr val="bg2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29" name="Oval 11">
              <a:extLst>
                <a:ext uri="{FF2B5EF4-FFF2-40B4-BE49-F238E27FC236}">
                  <a16:creationId xmlns:a16="http://schemas.microsoft.com/office/drawing/2014/main" id="{4E388FF5-D4FA-4899-9174-B97055762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842" y="2116961"/>
              <a:ext cx="362399" cy="36479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100" dirty="0">
                <a:solidFill>
                  <a:schemeClr val="bg2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B4D43E3-660B-4E45-9E71-3166A099BEF9}"/>
                </a:ext>
              </a:extLst>
            </p:cNvPr>
            <p:cNvSpPr txBox="1"/>
            <p:nvPr/>
          </p:nvSpPr>
          <p:spPr>
            <a:xfrm>
              <a:off x="2028742" y="2130083"/>
              <a:ext cx="2865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spc="-50" dirty="0">
                  <a:solidFill>
                    <a:schemeClr val="bg2">
                      <a:lumMod val="75000"/>
                    </a:schemeClr>
                  </a:solidFill>
                  <a:latin typeface="+mn-ea"/>
                  <a:ea typeface="+mn-ea"/>
                </a:rPr>
                <a:t>A</a:t>
              </a:r>
              <a:endParaRPr lang="ko-KR" altLang="en-US" sz="1600" b="1" spc="-50" dirty="0">
                <a:solidFill>
                  <a:schemeClr val="bg2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E6CDFCA7-B3D6-46F6-934F-C7A1C172B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2625" y="711351"/>
            <a:ext cx="640916" cy="52852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EB8A327-CCEB-4D09-96C8-D23F2D619A2E}"/>
              </a:ext>
            </a:extLst>
          </p:cNvPr>
          <p:cNvSpPr txBox="1"/>
          <p:nvPr/>
        </p:nvSpPr>
        <p:spPr>
          <a:xfrm>
            <a:off x="2467173" y="4971179"/>
            <a:ext cx="721316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>
                <a:solidFill>
                  <a:srgbClr val="C00000"/>
                </a:solidFill>
                <a:latin typeface="+mn-ea"/>
                <a:ea typeface="+mn-ea"/>
              </a:rPr>
              <a:t>최근 반려동물을 가족의 일원으로 생각하는 인식 증가</a:t>
            </a:r>
            <a:endParaRPr lang="en-US" altLang="ko-KR" sz="2400" b="1" spc="-150" dirty="0">
              <a:solidFill>
                <a:srgbClr val="C00000"/>
              </a:solidFill>
              <a:latin typeface="+mn-ea"/>
              <a:ea typeface="+mn-ea"/>
            </a:endParaRPr>
          </a:p>
          <a:p>
            <a:pPr algn="ctr"/>
            <a:endParaRPr lang="en-US" altLang="ko-KR" sz="1000" spc="-150" dirty="0">
              <a:solidFill>
                <a:srgbClr val="3F3F3F"/>
              </a:solidFill>
              <a:latin typeface="+mn-ea"/>
              <a:ea typeface="+mn-ea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ko-KR" altLang="en-US" sz="2000" spc="-150" dirty="0">
                <a:solidFill>
                  <a:srgbClr val="3F3F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반려동물 건강 관련 </a:t>
            </a:r>
            <a:r>
              <a:rPr lang="ko-KR" altLang="en-US" sz="2000" spc="-150" dirty="0" err="1">
                <a:solidFill>
                  <a:srgbClr val="3F3F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테크</a:t>
            </a:r>
            <a:r>
              <a:rPr lang="ko-KR" altLang="en-US" sz="2000" spc="-150" dirty="0">
                <a:solidFill>
                  <a:srgbClr val="3F3F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소비 문화 확산</a:t>
            </a:r>
            <a:endParaRPr lang="en-US" altLang="ko-KR" sz="2000" spc="-150" dirty="0">
              <a:solidFill>
                <a:srgbClr val="3F3F3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ko-KR" altLang="en-US" sz="2000" spc="-150" dirty="0">
                <a:solidFill>
                  <a:srgbClr val="3F3F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반려동물의 건강 용품 소비 확산</a:t>
            </a:r>
            <a:endParaRPr lang="en-US" altLang="ko-KR" sz="2000" spc="-150" dirty="0">
              <a:solidFill>
                <a:srgbClr val="3F3F3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95CDAF7-DCBB-44FF-919D-D1654AB62386}"/>
              </a:ext>
            </a:extLst>
          </p:cNvPr>
          <p:cNvSpPr/>
          <p:nvPr/>
        </p:nvSpPr>
        <p:spPr>
          <a:xfrm>
            <a:off x="2451602" y="4795435"/>
            <a:ext cx="7228734" cy="45719"/>
          </a:xfrm>
          <a:prstGeom prst="rect">
            <a:avLst/>
          </a:prstGeom>
          <a:solidFill>
            <a:schemeClr val="tx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4C00456-24BB-4963-AE54-50F74078EB34}"/>
              </a:ext>
            </a:extLst>
          </p:cNvPr>
          <p:cNvSpPr/>
          <p:nvPr/>
        </p:nvSpPr>
        <p:spPr>
          <a:xfrm>
            <a:off x="2451602" y="6397515"/>
            <a:ext cx="7228734" cy="45719"/>
          </a:xfrm>
          <a:prstGeom prst="rect">
            <a:avLst/>
          </a:prstGeom>
          <a:solidFill>
            <a:schemeClr val="tx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shape1026">
            <a:extLst>
              <a:ext uri="{FF2B5EF4-FFF2-40B4-BE49-F238E27FC236}">
                <a16:creationId xmlns:a16="http://schemas.microsoft.com/office/drawing/2014/main" id="{C7BAA5B8-677A-42A1-928E-DB7A67052A9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2935" y="1364798"/>
            <a:ext cx="11024583" cy="30857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F1DBB7-C5C8-4FCB-8E68-F4829F7EEE81}"/>
              </a:ext>
            </a:extLst>
          </p:cNvPr>
          <p:cNvSpPr txBox="1"/>
          <p:nvPr/>
        </p:nvSpPr>
        <p:spPr>
          <a:xfrm>
            <a:off x="2828042" y="4414351"/>
            <a:ext cx="5555540" cy="625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1">
              <a:lnSpc>
                <a:spcPts val="1995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3737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anose="020B0604020202020204" pitchFamily="34" charset="0"/>
              </a:rPr>
              <a:t>&lt;2016~2021</a:t>
            </a:r>
            <a:r>
              <a:rPr lang="ko-KR" altLang="ko-KR" sz="1200" dirty="0">
                <a:solidFill>
                  <a:srgbClr val="3737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anose="020B0604020202020204" pitchFamily="34" charset="0"/>
              </a:rPr>
              <a:t>년 미국 펫 </a:t>
            </a:r>
            <a:r>
              <a:rPr lang="ko-KR" altLang="ko-KR" sz="1200" dirty="0" err="1">
                <a:solidFill>
                  <a:srgbClr val="3737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anose="020B0604020202020204" pitchFamily="34" charset="0"/>
              </a:rPr>
              <a:t>테크</a:t>
            </a:r>
            <a:r>
              <a:rPr lang="ko-KR" altLang="ko-KR" sz="1200" dirty="0">
                <a:solidFill>
                  <a:srgbClr val="3737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anose="020B0604020202020204" pitchFamily="34" charset="0"/>
              </a:rPr>
              <a:t> 시장 전망</a:t>
            </a:r>
            <a:r>
              <a:rPr lang="en-US" altLang="ko-KR" sz="1200" dirty="0">
                <a:solidFill>
                  <a:srgbClr val="3737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anose="020B0604020202020204" pitchFamily="34" charset="0"/>
              </a:rPr>
              <a:t> : Costumer Technology Association&gt;</a:t>
            </a:r>
            <a:endParaRPr lang="ko-KR" altLang="ko-KR" sz="12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굴림" panose="020B0600000101010101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1927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6B2C9DAD-4849-46F3-B3F9-56B500FC3DE7}"/>
              </a:ext>
            </a:extLst>
          </p:cNvPr>
          <p:cNvSpPr/>
          <p:nvPr/>
        </p:nvSpPr>
        <p:spPr>
          <a:xfrm>
            <a:off x="2398885" y="5001263"/>
            <a:ext cx="1939023" cy="3760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빙그레 따옴체" panose="02030503000000000000" pitchFamily="18" charset="-127"/>
              <a:ea typeface="빙그레 따옴체" panose="02030503000000000000" pitchFamily="18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D8BAE5-2E09-4FA2-9688-0939C9DAD4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0140" y="811853"/>
            <a:ext cx="8922031" cy="404707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800" dirty="0">
                <a:latin typeface="+mn-ea"/>
              </a:rPr>
              <a:t>기대효과</a:t>
            </a:r>
            <a:endParaRPr lang="en-US" altLang="ko-KR" sz="1800" dirty="0">
              <a:latin typeface="+mn-ea"/>
            </a:endParaRP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47CD79FE-F820-4DE7-BC80-B485203FA5B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7578" y="293286"/>
            <a:ext cx="11416847" cy="461665"/>
          </a:xfrm>
        </p:spPr>
        <p:txBody>
          <a:bodyPr/>
          <a:lstStyle/>
          <a:p>
            <a:r>
              <a:rPr lang="ko-KR" altLang="en-US" sz="2400" dirty="0">
                <a:latin typeface="+mn-ea"/>
              </a:rPr>
              <a:t>활성화방안 및 기대효과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F4C0DDB-8805-4F10-A215-D5C8D2301E6E}"/>
              </a:ext>
            </a:extLst>
          </p:cNvPr>
          <p:cNvCxnSpPr>
            <a:cxnSpLocks/>
          </p:cNvCxnSpPr>
          <p:nvPr/>
        </p:nvCxnSpPr>
        <p:spPr>
          <a:xfrm>
            <a:off x="387578" y="754951"/>
            <a:ext cx="1109322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A59B21-CFF2-46D5-A14A-463EB3178E5A}"/>
              </a:ext>
            </a:extLst>
          </p:cNvPr>
          <p:cNvSpPr/>
          <p:nvPr/>
        </p:nvSpPr>
        <p:spPr>
          <a:xfrm>
            <a:off x="2124491" y="934353"/>
            <a:ext cx="7228734" cy="45719"/>
          </a:xfrm>
          <a:prstGeom prst="rect">
            <a:avLst/>
          </a:prstGeom>
          <a:solidFill>
            <a:schemeClr val="tx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BCE485D-0C29-4C79-89BA-AF8338216CBD}"/>
              </a:ext>
            </a:extLst>
          </p:cNvPr>
          <p:cNvSpPr/>
          <p:nvPr/>
        </p:nvSpPr>
        <p:spPr>
          <a:xfrm>
            <a:off x="2263256" y="1004532"/>
            <a:ext cx="73480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00002F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IoT </a:t>
            </a:r>
            <a:r>
              <a:rPr lang="ko-KR" altLang="en-US" b="1" dirty="0">
                <a:solidFill>
                  <a:srgbClr val="00002F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를 사용하는 애견 용품의 통합을 통한 </a:t>
            </a:r>
            <a:r>
              <a:rPr lang="en-US" altLang="ko-KR" b="1" dirty="0">
                <a:solidFill>
                  <a:srgbClr val="00002F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IoT Field </a:t>
            </a:r>
            <a:r>
              <a:rPr lang="ko-KR" altLang="en-US" b="1" dirty="0">
                <a:solidFill>
                  <a:srgbClr val="00002F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구축</a:t>
            </a:r>
          </a:p>
          <a:p>
            <a:pPr marL="0" indent="0">
              <a:buNone/>
            </a:pPr>
            <a:r>
              <a:rPr lang="ko-KR" altLang="en-US" b="1" dirty="0">
                <a:solidFill>
                  <a:srgbClr val="00002F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기존 병원에서만 이루어졌던 </a:t>
            </a:r>
            <a:r>
              <a:rPr lang="en-US" altLang="ko-KR" b="1" dirty="0">
                <a:solidFill>
                  <a:srgbClr val="00002F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Health Care</a:t>
            </a:r>
            <a:r>
              <a:rPr lang="ko-KR" altLang="en-US" b="1" dirty="0">
                <a:solidFill>
                  <a:srgbClr val="00002F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를 일상생활 영역으로 확대</a:t>
            </a:r>
            <a:endParaRPr lang="en-US" altLang="ko-KR" b="1" dirty="0">
              <a:solidFill>
                <a:srgbClr val="00002F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  <a:p>
            <a:pPr marL="0" indent="0">
              <a:buNone/>
            </a:pPr>
            <a:r>
              <a:rPr lang="ko-KR" altLang="en-US" b="1" dirty="0">
                <a:solidFill>
                  <a:srgbClr val="00002F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일상에서의 실시간 </a:t>
            </a:r>
            <a:r>
              <a:rPr lang="en-US" altLang="ko-KR" b="1" dirty="0">
                <a:solidFill>
                  <a:srgbClr val="00002F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Health Care </a:t>
            </a:r>
            <a:r>
              <a:rPr lang="ko-KR" altLang="en-US" b="1" dirty="0">
                <a:solidFill>
                  <a:srgbClr val="00002F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를 통한 반려동물의 기대수명 증가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1793C2-5BF4-477F-9AB0-4B517DE9E459}"/>
              </a:ext>
            </a:extLst>
          </p:cNvPr>
          <p:cNvSpPr/>
          <p:nvPr/>
        </p:nvSpPr>
        <p:spPr>
          <a:xfrm>
            <a:off x="2124491" y="1939044"/>
            <a:ext cx="7228734" cy="45719"/>
          </a:xfrm>
          <a:prstGeom prst="rect">
            <a:avLst/>
          </a:prstGeom>
          <a:solidFill>
            <a:schemeClr val="tx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DC927BE-7D4F-404D-8B51-ECEB683552C1}"/>
              </a:ext>
            </a:extLst>
          </p:cNvPr>
          <p:cNvGrpSpPr/>
          <p:nvPr/>
        </p:nvGrpSpPr>
        <p:grpSpPr>
          <a:xfrm>
            <a:off x="3070446" y="3155763"/>
            <a:ext cx="6096000" cy="2113627"/>
            <a:chOff x="3070446" y="3155763"/>
            <a:chExt cx="6096000" cy="2113627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96CA7F04-8351-4C54-93FE-8905A2F68BBB}"/>
                </a:ext>
              </a:extLst>
            </p:cNvPr>
            <p:cNvSpPr/>
            <p:nvPr/>
          </p:nvSpPr>
          <p:spPr>
            <a:xfrm>
              <a:off x="4552099" y="3155763"/>
              <a:ext cx="3087802" cy="2113627"/>
            </a:xfrm>
            <a:prstGeom prst="roundRect">
              <a:avLst/>
            </a:prstGeom>
            <a:noFill/>
            <a:ln w="76200" cmpd="thickThin">
              <a:solidFill>
                <a:srgbClr val="C00000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44370AB-DD85-4396-AAB1-3E2338AF7CCD}"/>
                </a:ext>
              </a:extLst>
            </p:cNvPr>
            <p:cNvSpPr/>
            <p:nvPr/>
          </p:nvSpPr>
          <p:spPr>
            <a:xfrm>
              <a:off x="3070446" y="3386408"/>
              <a:ext cx="6096000" cy="156966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altLang="ko-KR" sz="2400" b="1" spc="-150" dirty="0">
                  <a:solidFill>
                    <a:srgbClr val="C00000"/>
                  </a:solidFill>
                  <a:latin typeface="a영명조B" panose="02020600000000000000" pitchFamily="18" charset="-127"/>
                  <a:ea typeface="a영명조B" panose="02020600000000000000" pitchFamily="18" charset="-127"/>
                </a:rPr>
                <a:t>Total </a:t>
              </a:r>
            </a:p>
            <a:p>
              <a:pPr algn="ctr"/>
              <a:r>
                <a:rPr lang="en-US" altLang="ko-KR" sz="2400" b="1" spc="-150" dirty="0">
                  <a:solidFill>
                    <a:srgbClr val="C00000"/>
                  </a:solidFill>
                  <a:latin typeface="a영명조B" panose="02020600000000000000" pitchFamily="18" charset="-127"/>
                  <a:ea typeface="a영명조B" panose="02020600000000000000" pitchFamily="18" charset="-127"/>
                </a:rPr>
                <a:t>Animal Health Care </a:t>
              </a:r>
            </a:p>
            <a:p>
              <a:pPr algn="ctr"/>
              <a:r>
                <a:rPr lang="en-US" altLang="ko-KR" sz="2400" b="1" spc="-150" dirty="0">
                  <a:solidFill>
                    <a:srgbClr val="C00000"/>
                  </a:solidFill>
                  <a:latin typeface="a영명조B" panose="02020600000000000000" pitchFamily="18" charset="-127"/>
                  <a:ea typeface="a영명조B" panose="02020600000000000000" pitchFamily="18" charset="-127"/>
                </a:rPr>
                <a:t>In Real Time</a:t>
              </a:r>
            </a:p>
            <a:p>
              <a:pPr algn="ctr"/>
              <a:r>
                <a:rPr lang="en-US" altLang="ko-KR" sz="2400" b="1" spc="-150" dirty="0">
                  <a:solidFill>
                    <a:srgbClr val="C00000"/>
                  </a:solidFill>
                  <a:latin typeface="a영명조B" panose="02020600000000000000" pitchFamily="18" charset="-127"/>
                  <a:ea typeface="a영명조B" panose="02020600000000000000" pitchFamily="18" charset="-127"/>
                </a:rPr>
                <a:t>through IoT</a:t>
              </a:r>
              <a:r>
                <a:rPr lang="ko-KR" altLang="en-US" sz="2400" b="1" spc="-150" dirty="0">
                  <a:solidFill>
                    <a:srgbClr val="C00000"/>
                  </a:solidFill>
                  <a:latin typeface="a영명조B" panose="02020600000000000000" pitchFamily="18" charset="-127"/>
                  <a:ea typeface="a영명조B" panose="02020600000000000000" pitchFamily="18" charset="-127"/>
                </a:rPr>
                <a:t> </a:t>
              </a:r>
              <a:r>
                <a:rPr lang="en-US" altLang="ko-KR" sz="2400" b="1" spc="-150" dirty="0">
                  <a:solidFill>
                    <a:srgbClr val="C00000"/>
                  </a:solidFill>
                  <a:latin typeface="a영명조B" panose="02020600000000000000" pitchFamily="18" charset="-127"/>
                  <a:ea typeface="a영명조B" panose="02020600000000000000" pitchFamily="18" charset="-127"/>
                </a:rPr>
                <a:t>Field</a:t>
              </a:r>
              <a:endParaRPr lang="ko-KR" altLang="en-US" sz="2400" b="1" spc="-150" dirty="0">
                <a:solidFill>
                  <a:srgbClr val="C00000"/>
                </a:solidFill>
                <a:latin typeface="a영명조B" panose="02020600000000000000" pitchFamily="18" charset="-127"/>
                <a:ea typeface="a영명조B" panose="02020600000000000000" pitchFamily="18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696236A-79DD-4F82-9E48-1642C759DC6B}"/>
              </a:ext>
            </a:extLst>
          </p:cNvPr>
          <p:cNvSpPr txBox="1"/>
          <p:nvPr/>
        </p:nvSpPr>
        <p:spPr>
          <a:xfrm>
            <a:off x="8614907" y="3991429"/>
            <a:ext cx="158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!</a:t>
            </a:r>
            <a:endParaRPr lang="ko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7D1151C-5FA1-4B84-8F88-B14CAA35A6F4}"/>
              </a:ext>
            </a:extLst>
          </p:cNvPr>
          <p:cNvGrpSpPr/>
          <p:nvPr/>
        </p:nvGrpSpPr>
        <p:grpSpPr>
          <a:xfrm>
            <a:off x="9915960" y="502438"/>
            <a:ext cx="2105394" cy="1194896"/>
            <a:chOff x="9915960" y="502438"/>
            <a:chExt cx="2105394" cy="1194896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E92232E-6240-4B3E-A63C-87B0B07B8659}"/>
                </a:ext>
              </a:extLst>
            </p:cNvPr>
            <p:cNvGrpSpPr/>
            <p:nvPr/>
          </p:nvGrpSpPr>
          <p:grpSpPr>
            <a:xfrm>
              <a:off x="9915960" y="502438"/>
              <a:ext cx="1344677" cy="1194896"/>
              <a:chOff x="9915960" y="502438"/>
              <a:chExt cx="1344677" cy="1194896"/>
            </a:xfrm>
          </p:grpSpPr>
          <p:sp>
            <p:nvSpPr>
              <p:cNvPr id="51" name="화살표: 갈매기형 수장 50">
                <a:extLst>
                  <a:ext uri="{FF2B5EF4-FFF2-40B4-BE49-F238E27FC236}">
                    <a16:creationId xmlns:a16="http://schemas.microsoft.com/office/drawing/2014/main" id="{D3C83E28-1944-42C7-A98A-6A37B28807C6}"/>
                  </a:ext>
                </a:extLst>
              </p:cNvPr>
              <p:cNvSpPr/>
              <p:nvPr/>
            </p:nvSpPr>
            <p:spPr>
              <a:xfrm>
                <a:off x="9915960" y="502438"/>
                <a:ext cx="1344677" cy="1194896"/>
              </a:xfrm>
              <a:prstGeom prst="chevron">
                <a:avLst>
                  <a:gd name="adj" fmla="val 16667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2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EE28CAB3-F638-4B18-9D65-A2C9E2C4BABB}"/>
                  </a:ext>
                </a:extLst>
              </p:cNvPr>
              <p:cNvSpPr/>
              <p:nvPr/>
            </p:nvSpPr>
            <p:spPr>
              <a:xfrm>
                <a:off x="10218819" y="688405"/>
                <a:ext cx="813548" cy="822962"/>
              </a:xfrm>
              <a:prstGeom prst="ellipse">
                <a:avLst/>
              </a:prstGeom>
              <a:noFill/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6FEEEFA-069F-43D3-B3B4-0589AF99780B}"/>
                </a:ext>
              </a:extLst>
            </p:cNvPr>
            <p:cNvSpPr txBox="1"/>
            <p:nvPr/>
          </p:nvSpPr>
          <p:spPr>
            <a:xfrm>
              <a:off x="10436289" y="688405"/>
              <a:ext cx="15850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>
                  <a:latin typeface="+mn-ea"/>
                  <a:ea typeface="+mn-ea"/>
                </a:rPr>
                <a:t>!</a:t>
              </a:r>
              <a:endParaRPr lang="ko-KR" altLang="en-US" sz="4800" b="1" dirty="0">
                <a:latin typeface="+mn-ea"/>
                <a:ea typeface="+mn-ea"/>
              </a:endParaRPr>
            </a:p>
          </p:txBody>
        </p:sp>
      </p:grpSp>
      <p:sp>
        <p:nvSpPr>
          <p:cNvPr id="22" name="타원 21">
            <a:extLst>
              <a:ext uri="{FF2B5EF4-FFF2-40B4-BE49-F238E27FC236}">
                <a16:creationId xmlns:a16="http://schemas.microsoft.com/office/drawing/2014/main" id="{F9650D9D-A01D-460F-A773-8F69D1FCA026}"/>
              </a:ext>
            </a:extLst>
          </p:cNvPr>
          <p:cNvSpPr/>
          <p:nvPr/>
        </p:nvSpPr>
        <p:spPr>
          <a:xfrm>
            <a:off x="2480033" y="2344976"/>
            <a:ext cx="1867599" cy="1867599"/>
          </a:xfrm>
          <a:prstGeom prst="ellipse">
            <a:avLst/>
          </a:prstGeom>
          <a:noFill/>
          <a:ln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60B2A3B-940F-4472-94D3-B3E3D796B891}"/>
              </a:ext>
            </a:extLst>
          </p:cNvPr>
          <p:cNvSpPr/>
          <p:nvPr/>
        </p:nvSpPr>
        <p:spPr>
          <a:xfrm>
            <a:off x="2570425" y="3057594"/>
            <a:ext cx="17151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rgbClr val="00002F"/>
                </a:solidFill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체성분분석기</a:t>
            </a: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269DCD32-4C63-4FC2-8E13-12E517A6F4D8}"/>
              </a:ext>
            </a:extLst>
          </p:cNvPr>
          <p:cNvSpPr/>
          <p:nvPr/>
        </p:nvSpPr>
        <p:spPr>
          <a:xfrm rot="834930">
            <a:off x="4164268" y="3159846"/>
            <a:ext cx="620149" cy="351761"/>
          </a:xfrm>
          <a:prstGeom prst="rightArrow">
            <a:avLst/>
          </a:prstGeom>
          <a:solidFill>
            <a:srgbClr val="B2B2B2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57AB94-AFDD-488D-8B72-980DFE80B15E}"/>
              </a:ext>
            </a:extLst>
          </p:cNvPr>
          <p:cNvSpPr txBox="1"/>
          <p:nvPr/>
        </p:nvSpPr>
        <p:spPr>
          <a:xfrm>
            <a:off x="258917" y="2622645"/>
            <a:ext cx="240001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b="1" spc="-150" dirty="0">
                <a:solidFill>
                  <a:srgbClr val="00002F"/>
                </a:solidFill>
                <a:latin typeface="a영명조B" panose="02020600000000000000" pitchFamily="18" charset="-127"/>
                <a:ea typeface="a영명조B" panose="02020600000000000000" pitchFamily="18" charset="-127"/>
              </a:rPr>
              <a:t>사료를 먹은 양 </a:t>
            </a:r>
            <a:r>
              <a:rPr lang="en-US" altLang="ko-KR" sz="1400" b="1" spc="-150" dirty="0">
                <a:solidFill>
                  <a:srgbClr val="00002F"/>
                </a:solidFill>
                <a:latin typeface="a영명조B" panose="02020600000000000000" pitchFamily="18" charset="-127"/>
                <a:ea typeface="a영명조B" panose="02020600000000000000" pitchFamily="18" charset="-127"/>
              </a:rPr>
              <a:t>/ </a:t>
            </a:r>
            <a:r>
              <a:rPr lang="ko-KR" altLang="en-US" sz="1400" b="1" spc="-150" dirty="0">
                <a:solidFill>
                  <a:srgbClr val="00002F"/>
                </a:solidFill>
                <a:latin typeface="a영명조B" panose="02020600000000000000" pitchFamily="18" charset="-127"/>
                <a:ea typeface="a영명조B" panose="02020600000000000000" pitchFamily="18" charset="-127"/>
              </a:rPr>
              <a:t>주기 측정</a:t>
            </a:r>
            <a:endParaRPr lang="en-US" altLang="ko-KR" sz="1400" b="1" spc="-150" dirty="0">
              <a:solidFill>
                <a:srgbClr val="00002F"/>
              </a:solidFill>
              <a:latin typeface="a영명조B" panose="02020600000000000000" pitchFamily="18" charset="-127"/>
              <a:ea typeface="a영명조B" panose="02020600000000000000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b="1" spc="-150" dirty="0" err="1">
                <a:solidFill>
                  <a:srgbClr val="00002F"/>
                </a:solidFill>
                <a:latin typeface="a영명조B" panose="02020600000000000000" pitchFamily="18" charset="-127"/>
                <a:ea typeface="a영명조B" panose="02020600000000000000" pitchFamily="18" charset="-127"/>
              </a:rPr>
              <a:t>체성분</a:t>
            </a:r>
            <a:r>
              <a:rPr lang="ko-KR" altLang="en-US" sz="1400" b="1" spc="-150" dirty="0">
                <a:solidFill>
                  <a:srgbClr val="00002F"/>
                </a:solidFill>
                <a:latin typeface="a영명조B" panose="02020600000000000000" pitchFamily="18" charset="-127"/>
                <a:ea typeface="a영명조B" panose="02020600000000000000" pitchFamily="18" charset="-127"/>
              </a:rPr>
              <a:t> 측정 </a:t>
            </a:r>
            <a:r>
              <a:rPr lang="ko-KR" altLang="en-US" sz="1400" b="1" spc="-150" dirty="0" err="1">
                <a:solidFill>
                  <a:srgbClr val="00002F"/>
                </a:solidFill>
                <a:latin typeface="a영명조B" panose="02020600000000000000" pitchFamily="18" charset="-127"/>
                <a:ea typeface="a영명조B" panose="02020600000000000000" pitchFamily="18" charset="-127"/>
              </a:rPr>
              <a:t>측정</a:t>
            </a:r>
            <a:endParaRPr lang="en-US" altLang="ko-KR" sz="1400" b="1" spc="-150" dirty="0">
              <a:solidFill>
                <a:srgbClr val="00002F"/>
              </a:solidFill>
              <a:latin typeface="a영명조B" panose="02020600000000000000" pitchFamily="18" charset="-127"/>
              <a:ea typeface="a영명조B" panose="02020600000000000000" pitchFamily="18" charset="-127"/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altLang="ko-KR" b="1" spc="-150" dirty="0">
              <a:solidFill>
                <a:srgbClr val="00002F"/>
              </a:solidFill>
              <a:latin typeface="a영명조B" panose="02020600000000000000" pitchFamily="18" charset="-127"/>
              <a:ea typeface="a영명조B" panose="02020600000000000000" pitchFamily="18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F88F1BD-6227-4AC1-8D76-64B6FCBE0334}"/>
              </a:ext>
            </a:extLst>
          </p:cNvPr>
          <p:cNvCxnSpPr>
            <a:cxnSpLocks/>
          </p:cNvCxnSpPr>
          <p:nvPr/>
        </p:nvCxnSpPr>
        <p:spPr>
          <a:xfrm>
            <a:off x="286970" y="3278775"/>
            <a:ext cx="2029893" cy="0"/>
          </a:xfrm>
          <a:prstGeom prst="line">
            <a:avLst/>
          </a:prstGeom>
          <a:ln w="63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797E89B-E2BC-4FCF-8591-CA5995D534A1}"/>
              </a:ext>
            </a:extLst>
          </p:cNvPr>
          <p:cNvCxnSpPr>
            <a:cxnSpLocks/>
          </p:cNvCxnSpPr>
          <p:nvPr/>
        </p:nvCxnSpPr>
        <p:spPr>
          <a:xfrm>
            <a:off x="450140" y="3189517"/>
            <a:ext cx="2029893" cy="0"/>
          </a:xfrm>
          <a:prstGeom prst="line">
            <a:avLst/>
          </a:prstGeom>
          <a:ln w="63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DDE7F242-3720-41B7-8161-2408E626DD57}"/>
              </a:ext>
            </a:extLst>
          </p:cNvPr>
          <p:cNvSpPr/>
          <p:nvPr/>
        </p:nvSpPr>
        <p:spPr>
          <a:xfrm>
            <a:off x="2455478" y="4246916"/>
            <a:ext cx="1867599" cy="186759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603B2EB2-079C-42F4-86A1-D5FC5D40BC53}"/>
              </a:ext>
            </a:extLst>
          </p:cNvPr>
          <p:cNvSpPr/>
          <p:nvPr/>
        </p:nvSpPr>
        <p:spPr>
          <a:xfrm rot="20919803">
            <a:off x="4259882" y="4820611"/>
            <a:ext cx="620149" cy="351761"/>
          </a:xfrm>
          <a:prstGeom prst="rightArrow">
            <a:avLst/>
          </a:prstGeom>
          <a:solidFill>
            <a:srgbClr val="C00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653F93F-3C3F-47B4-B3CD-AD43F8436686}"/>
              </a:ext>
            </a:extLst>
          </p:cNvPr>
          <p:cNvCxnSpPr>
            <a:cxnSpLocks/>
          </p:cNvCxnSpPr>
          <p:nvPr/>
        </p:nvCxnSpPr>
        <p:spPr>
          <a:xfrm>
            <a:off x="368992" y="4950886"/>
            <a:ext cx="2029893" cy="0"/>
          </a:xfrm>
          <a:prstGeom prst="line">
            <a:avLst/>
          </a:prstGeom>
          <a:ln w="63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CD88451-1FA6-4627-AEF3-96CFDCD2D695}"/>
              </a:ext>
            </a:extLst>
          </p:cNvPr>
          <p:cNvCxnSpPr>
            <a:cxnSpLocks/>
          </p:cNvCxnSpPr>
          <p:nvPr/>
        </p:nvCxnSpPr>
        <p:spPr>
          <a:xfrm>
            <a:off x="526338" y="4872393"/>
            <a:ext cx="2029893" cy="0"/>
          </a:xfrm>
          <a:prstGeom prst="line">
            <a:avLst/>
          </a:prstGeom>
          <a:ln w="63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88A4D8E-012A-4D95-9415-BC60F5E9F8D0}"/>
              </a:ext>
            </a:extLst>
          </p:cNvPr>
          <p:cNvSpPr txBox="1"/>
          <p:nvPr/>
        </p:nvSpPr>
        <p:spPr>
          <a:xfrm>
            <a:off x="286970" y="4272001"/>
            <a:ext cx="234391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b="1" spc="-150" dirty="0">
                <a:solidFill>
                  <a:srgbClr val="00002F"/>
                </a:solidFill>
                <a:latin typeface="a영명조B" panose="02020600000000000000" pitchFamily="18" charset="-127"/>
                <a:ea typeface="a영명조B" panose="02020600000000000000" pitchFamily="18" charset="-127"/>
              </a:rPr>
              <a:t>운동한 시간 측정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b="1" spc="-150" dirty="0">
                <a:solidFill>
                  <a:srgbClr val="00002F"/>
                </a:solidFill>
                <a:latin typeface="a영명조B" panose="02020600000000000000" pitchFamily="18" charset="-127"/>
                <a:ea typeface="a영명조B" panose="02020600000000000000" pitchFamily="18" charset="-127"/>
              </a:rPr>
              <a:t>운동량 </a:t>
            </a:r>
            <a:r>
              <a:rPr lang="en-US" altLang="ko-KR" sz="1400" b="1" spc="-150" dirty="0">
                <a:solidFill>
                  <a:srgbClr val="00002F"/>
                </a:solidFill>
                <a:latin typeface="a영명조B" panose="02020600000000000000" pitchFamily="18" charset="-127"/>
                <a:ea typeface="a영명조B" panose="02020600000000000000" pitchFamily="18" charset="-127"/>
              </a:rPr>
              <a:t>, </a:t>
            </a:r>
            <a:r>
              <a:rPr lang="ko-KR" altLang="en-US" sz="1400" b="1" spc="-150" dirty="0">
                <a:solidFill>
                  <a:srgbClr val="00002F"/>
                </a:solidFill>
                <a:latin typeface="a영명조B" panose="02020600000000000000" pitchFamily="18" charset="-127"/>
                <a:ea typeface="a영명조B" panose="02020600000000000000" pitchFamily="18" charset="-127"/>
              </a:rPr>
              <a:t>소모 칼로리 측정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altLang="ko-KR" b="1" spc="-150" dirty="0">
              <a:solidFill>
                <a:srgbClr val="00002F"/>
              </a:solidFill>
              <a:latin typeface="a영명조B" panose="02020600000000000000" pitchFamily="18" charset="-127"/>
              <a:ea typeface="a영명조B" panose="02020600000000000000" pitchFamily="18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0857557-355D-44E5-A4F7-DBB8848F88BD}"/>
              </a:ext>
            </a:extLst>
          </p:cNvPr>
          <p:cNvSpPr/>
          <p:nvPr/>
        </p:nvSpPr>
        <p:spPr>
          <a:xfrm>
            <a:off x="2556231" y="4996771"/>
            <a:ext cx="17151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spc="-150" dirty="0"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스마트 토이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C5FA46C-73A0-4BF0-BEAD-5743703242D6}"/>
              </a:ext>
            </a:extLst>
          </p:cNvPr>
          <p:cNvSpPr/>
          <p:nvPr/>
        </p:nvSpPr>
        <p:spPr>
          <a:xfrm>
            <a:off x="7786578" y="2231579"/>
            <a:ext cx="1867599" cy="186759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37058638-8731-44CA-8971-14A306050738}"/>
              </a:ext>
            </a:extLst>
          </p:cNvPr>
          <p:cNvSpPr/>
          <p:nvPr/>
        </p:nvSpPr>
        <p:spPr>
          <a:xfrm rot="9509837">
            <a:off x="7329825" y="3206297"/>
            <a:ext cx="620149" cy="351761"/>
          </a:xfrm>
          <a:prstGeom prst="rightArrow">
            <a:avLst/>
          </a:prstGeom>
          <a:pattFill prst="wdDnDiag">
            <a:fgClr>
              <a:srgbClr val="C00000"/>
            </a:fgClr>
            <a:bgClr>
              <a:srgbClr val="FFFFFF"/>
            </a:bgClr>
          </a:patt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85B07068-8AFB-4264-A85F-4D2E16826048}"/>
              </a:ext>
            </a:extLst>
          </p:cNvPr>
          <p:cNvGrpSpPr/>
          <p:nvPr/>
        </p:nvGrpSpPr>
        <p:grpSpPr>
          <a:xfrm>
            <a:off x="7839702" y="2895094"/>
            <a:ext cx="1807957" cy="707886"/>
            <a:chOff x="702960" y="5221735"/>
            <a:chExt cx="1939023" cy="707886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101F9DF-7005-42B8-B843-F8F244832440}"/>
                </a:ext>
              </a:extLst>
            </p:cNvPr>
            <p:cNvSpPr/>
            <p:nvPr/>
          </p:nvSpPr>
          <p:spPr>
            <a:xfrm>
              <a:off x="702960" y="5245795"/>
              <a:ext cx="1939023" cy="63166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3B0DB80-DCD1-407C-8D78-FF4C350D826C}"/>
                </a:ext>
              </a:extLst>
            </p:cNvPr>
            <p:cNvSpPr/>
            <p:nvPr/>
          </p:nvSpPr>
          <p:spPr>
            <a:xfrm>
              <a:off x="791958" y="5221735"/>
              <a:ext cx="171519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000" b="1" spc="-150" dirty="0">
                  <a:latin typeface="빙그레 따옴체" panose="02030503000000000000" pitchFamily="18" charset="-127"/>
                  <a:ea typeface="빙그레 따옴체" panose="02030503000000000000" pitchFamily="18" charset="-127"/>
                </a:rPr>
                <a:t>화장실</a:t>
              </a:r>
              <a:endParaRPr lang="en-US" altLang="ko-KR" sz="2000" b="1" spc="-150" dirty="0">
                <a:latin typeface="빙그레 따옴체" panose="02030503000000000000" pitchFamily="18" charset="-127"/>
                <a:ea typeface="빙그레 따옴체" panose="02030503000000000000" pitchFamily="18" charset="-127"/>
              </a:endParaRPr>
            </a:p>
            <a:p>
              <a:pPr algn="ctr"/>
              <a:r>
                <a:rPr lang="ko-KR" altLang="en-US" sz="2000" b="1" spc="-150" dirty="0">
                  <a:latin typeface="빙그레 따옴체" panose="02030503000000000000" pitchFamily="18" charset="-127"/>
                  <a:ea typeface="빙그레 따옴체" panose="02030503000000000000" pitchFamily="18" charset="-127"/>
                </a:rPr>
                <a:t>용변패드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8B17C4E7-9ECA-483F-B57F-A53A54E14B98}"/>
              </a:ext>
            </a:extLst>
          </p:cNvPr>
          <p:cNvSpPr txBox="1"/>
          <p:nvPr/>
        </p:nvSpPr>
        <p:spPr>
          <a:xfrm>
            <a:off x="9561119" y="2344976"/>
            <a:ext cx="185018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b="1" spc="-150" dirty="0">
                <a:solidFill>
                  <a:srgbClr val="00002F"/>
                </a:solidFill>
                <a:latin typeface="a영명조B" panose="02020600000000000000" pitchFamily="18" charset="-127"/>
                <a:ea typeface="a영명조B" panose="02020600000000000000" pitchFamily="18" charset="-127"/>
              </a:rPr>
              <a:t>용변 양 </a:t>
            </a:r>
            <a:r>
              <a:rPr lang="en-US" altLang="ko-KR" sz="1400" b="1" spc="-150" dirty="0">
                <a:solidFill>
                  <a:srgbClr val="00002F"/>
                </a:solidFill>
                <a:latin typeface="a영명조B" panose="02020600000000000000" pitchFamily="18" charset="-127"/>
                <a:ea typeface="a영명조B" panose="02020600000000000000" pitchFamily="18" charset="-127"/>
              </a:rPr>
              <a:t>/ </a:t>
            </a:r>
            <a:r>
              <a:rPr lang="ko-KR" altLang="en-US" sz="1400" b="1" spc="-150" dirty="0">
                <a:solidFill>
                  <a:srgbClr val="00002F"/>
                </a:solidFill>
                <a:latin typeface="a영명조B" panose="02020600000000000000" pitchFamily="18" charset="-127"/>
                <a:ea typeface="a영명조B" panose="02020600000000000000" pitchFamily="18" charset="-127"/>
              </a:rPr>
              <a:t>주기 측정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b="1" spc="-150" dirty="0">
                <a:solidFill>
                  <a:srgbClr val="00002F"/>
                </a:solidFill>
                <a:latin typeface="a영명조B" panose="02020600000000000000" pitchFamily="18" charset="-127"/>
                <a:ea typeface="a영명조B" panose="02020600000000000000" pitchFamily="18" charset="-127"/>
              </a:rPr>
              <a:t>용변 성분 분석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altLang="ko-KR" b="1" spc="-150" dirty="0">
              <a:solidFill>
                <a:srgbClr val="00002F"/>
              </a:solidFill>
              <a:latin typeface="a영명조B" panose="02020600000000000000" pitchFamily="18" charset="-127"/>
              <a:ea typeface="a영명조B" panose="02020600000000000000" pitchFamily="18" charset="-127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D2E295C-04FF-4773-B847-DB8D98B8D7E6}"/>
              </a:ext>
            </a:extLst>
          </p:cNvPr>
          <p:cNvCxnSpPr>
            <a:cxnSpLocks/>
          </p:cNvCxnSpPr>
          <p:nvPr/>
        </p:nvCxnSpPr>
        <p:spPr>
          <a:xfrm>
            <a:off x="9724289" y="2923422"/>
            <a:ext cx="2029893" cy="0"/>
          </a:xfrm>
          <a:prstGeom prst="line">
            <a:avLst/>
          </a:prstGeom>
          <a:ln w="63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95C9A95D-E761-43FC-86AC-7936224F6060}"/>
              </a:ext>
            </a:extLst>
          </p:cNvPr>
          <p:cNvCxnSpPr>
            <a:cxnSpLocks/>
          </p:cNvCxnSpPr>
          <p:nvPr/>
        </p:nvCxnSpPr>
        <p:spPr>
          <a:xfrm>
            <a:off x="9647659" y="3016032"/>
            <a:ext cx="2029893" cy="0"/>
          </a:xfrm>
          <a:prstGeom prst="line">
            <a:avLst/>
          </a:prstGeom>
          <a:ln w="63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ED3D0913-FE77-4BC7-998D-610E2C7EE70E}"/>
              </a:ext>
            </a:extLst>
          </p:cNvPr>
          <p:cNvSpPr/>
          <p:nvPr/>
        </p:nvSpPr>
        <p:spPr>
          <a:xfrm>
            <a:off x="7810260" y="4296093"/>
            <a:ext cx="1867599" cy="1867599"/>
          </a:xfrm>
          <a:prstGeom prst="ellipse">
            <a:avLst/>
          </a:prstGeom>
          <a:noFill/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DCF1E48-49B3-4AE4-921D-98E14BE91E7D}"/>
              </a:ext>
            </a:extLst>
          </p:cNvPr>
          <p:cNvSpPr/>
          <p:nvPr/>
        </p:nvSpPr>
        <p:spPr>
          <a:xfrm>
            <a:off x="7896082" y="4939629"/>
            <a:ext cx="17151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rgbClr val="00002F"/>
                </a:solidFill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웨어러블 디바이스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5065D8E-EA85-4471-8444-442AEC88ED40}"/>
              </a:ext>
            </a:extLst>
          </p:cNvPr>
          <p:cNvSpPr txBox="1"/>
          <p:nvPr/>
        </p:nvSpPr>
        <p:spPr>
          <a:xfrm>
            <a:off x="9724289" y="4256840"/>
            <a:ext cx="197910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b="1" spc="-150" dirty="0">
                <a:solidFill>
                  <a:srgbClr val="00002F"/>
                </a:solidFill>
                <a:latin typeface="a영명조B" panose="02020600000000000000" pitchFamily="18" charset="-127"/>
                <a:ea typeface="a영명조B" panose="02020600000000000000" pitchFamily="18" charset="-127"/>
              </a:rPr>
              <a:t>심박수 측정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b="1" spc="-150" dirty="0">
                <a:solidFill>
                  <a:srgbClr val="00002F"/>
                </a:solidFill>
                <a:latin typeface="a영명조B" panose="02020600000000000000" pitchFamily="18" charset="-127"/>
                <a:ea typeface="a영명조B" panose="02020600000000000000" pitchFamily="18" charset="-127"/>
              </a:rPr>
              <a:t>산소포화도 측정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b="1" spc="-150" dirty="0">
                <a:solidFill>
                  <a:srgbClr val="00002F"/>
                </a:solidFill>
                <a:latin typeface="a영명조B" panose="02020600000000000000" pitchFamily="18" charset="-127"/>
                <a:ea typeface="a영명조B" panose="02020600000000000000" pitchFamily="18" charset="-127"/>
              </a:rPr>
              <a:t>맥동 파형을 통해 스트레스 측정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altLang="ko-KR" b="1" spc="-150" dirty="0">
              <a:solidFill>
                <a:srgbClr val="00002F"/>
              </a:solidFill>
              <a:latin typeface="a영명조B" panose="02020600000000000000" pitchFamily="18" charset="-127"/>
              <a:ea typeface="a영명조B" panose="02020600000000000000" pitchFamily="18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FB2577F6-21D7-4E4F-A842-48F5DBD249D8}"/>
              </a:ext>
            </a:extLst>
          </p:cNvPr>
          <p:cNvCxnSpPr>
            <a:cxnSpLocks/>
          </p:cNvCxnSpPr>
          <p:nvPr/>
        </p:nvCxnSpPr>
        <p:spPr>
          <a:xfrm>
            <a:off x="9798752" y="5293572"/>
            <a:ext cx="2029893" cy="0"/>
          </a:xfrm>
          <a:prstGeom prst="line">
            <a:avLst/>
          </a:prstGeom>
          <a:ln w="63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2DE9516-DBDF-43EE-B87C-687BAA0EDF1E}"/>
              </a:ext>
            </a:extLst>
          </p:cNvPr>
          <p:cNvCxnSpPr>
            <a:cxnSpLocks/>
          </p:cNvCxnSpPr>
          <p:nvPr/>
        </p:nvCxnSpPr>
        <p:spPr>
          <a:xfrm>
            <a:off x="9881070" y="5214617"/>
            <a:ext cx="2029893" cy="0"/>
          </a:xfrm>
          <a:prstGeom prst="line">
            <a:avLst/>
          </a:prstGeom>
          <a:ln w="63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7B714933-EDA5-4B83-BE4C-C19C25AFBC41}"/>
              </a:ext>
            </a:extLst>
          </p:cNvPr>
          <p:cNvSpPr/>
          <p:nvPr/>
        </p:nvSpPr>
        <p:spPr>
          <a:xfrm rot="11764027">
            <a:off x="7303524" y="5018138"/>
            <a:ext cx="640731" cy="351761"/>
          </a:xfrm>
          <a:prstGeom prst="rightArrow">
            <a:avLst/>
          </a:prstGeom>
          <a:solidFill>
            <a:srgbClr val="555555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2045FFB-6CCF-46AD-930D-D754EC3C92DD}"/>
              </a:ext>
            </a:extLst>
          </p:cNvPr>
          <p:cNvSpPr/>
          <p:nvPr/>
        </p:nvSpPr>
        <p:spPr>
          <a:xfrm>
            <a:off x="4891127" y="5670346"/>
            <a:ext cx="638629" cy="216171"/>
          </a:xfrm>
          <a:prstGeom prst="rect">
            <a:avLst/>
          </a:prstGeom>
          <a:solidFill>
            <a:srgbClr val="B2B2B2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F598C4F-C7B2-490B-A3F2-B22FC1FFED08}"/>
              </a:ext>
            </a:extLst>
          </p:cNvPr>
          <p:cNvSpPr/>
          <p:nvPr/>
        </p:nvSpPr>
        <p:spPr>
          <a:xfrm>
            <a:off x="5653384" y="5660594"/>
            <a:ext cx="638629" cy="216171"/>
          </a:xfrm>
          <a:prstGeom prst="rect">
            <a:avLst/>
          </a:prstGeom>
          <a:solidFill>
            <a:srgbClr val="C00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1606CD0-618B-400E-958B-5D0025B25AEF}"/>
              </a:ext>
            </a:extLst>
          </p:cNvPr>
          <p:cNvSpPr/>
          <p:nvPr/>
        </p:nvSpPr>
        <p:spPr>
          <a:xfrm>
            <a:off x="4905032" y="5967595"/>
            <a:ext cx="638629" cy="216171"/>
          </a:xfrm>
          <a:prstGeom prst="rect">
            <a:avLst/>
          </a:prstGeom>
          <a:pattFill prst="wdDnDiag">
            <a:fgClr>
              <a:srgbClr val="C00000"/>
            </a:fgClr>
            <a:bgClr>
              <a:srgbClr val="FFFFFF"/>
            </a:bgClr>
          </a:patt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C46CF63-C9A7-4AA4-8841-CB6E77AD9E21}"/>
              </a:ext>
            </a:extLst>
          </p:cNvPr>
          <p:cNvSpPr/>
          <p:nvPr/>
        </p:nvSpPr>
        <p:spPr>
          <a:xfrm>
            <a:off x="5663474" y="5969413"/>
            <a:ext cx="638629" cy="216171"/>
          </a:xfrm>
          <a:prstGeom prst="rect">
            <a:avLst/>
          </a:prstGeom>
          <a:solidFill>
            <a:srgbClr val="555555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1298203-D936-48B9-88F1-17019248177C}"/>
              </a:ext>
            </a:extLst>
          </p:cNvPr>
          <p:cNvSpPr/>
          <p:nvPr/>
        </p:nvSpPr>
        <p:spPr>
          <a:xfrm>
            <a:off x="6327807" y="5738423"/>
            <a:ext cx="1221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pc="-150" dirty="0">
                <a:solidFill>
                  <a:srgbClr val="00002F"/>
                </a:solidFill>
                <a:latin typeface="+mn-ea"/>
              </a:rPr>
              <a:t>: Send data</a:t>
            </a:r>
          </a:p>
        </p:txBody>
      </p:sp>
    </p:spTree>
    <p:extLst>
      <p:ext uri="{BB962C8B-B14F-4D97-AF65-F5344CB8AC3E}">
        <p14:creationId xmlns:p14="http://schemas.microsoft.com/office/powerpoint/2010/main" val="2391822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D8BAE5-2E09-4FA2-9688-0939C9DAD4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800" dirty="0">
                <a:latin typeface="+mn-ea"/>
              </a:rPr>
              <a:t>제안 배경</a:t>
            </a:r>
            <a:endParaRPr lang="en-US" altLang="ko-KR" sz="1800" dirty="0">
              <a:latin typeface="+mn-ea"/>
            </a:endParaRP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47CD79FE-F820-4DE7-BC80-B485203FA5B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7578" y="293286"/>
            <a:ext cx="11416847" cy="461665"/>
          </a:xfrm>
        </p:spPr>
        <p:txBody>
          <a:bodyPr/>
          <a:lstStyle/>
          <a:p>
            <a:r>
              <a:rPr lang="ko-KR" altLang="en-US" sz="2400" dirty="0">
                <a:latin typeface="+mn-ea"/>
              </a:rPr>
              <a:t>기술 아이디어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F4C0DDB-8805-4F10-A215-D5C8D2301E6E}"/>
              </a:ext>
            </a:extLst>
          </p:cNvPr>
          <p:cNvCxnSpPr>
            <a:cxnSpLocks/>
          </p:cNvCxnSpPr>
          <p:nvPr/>
        </p:nvCxnSpPr>
        <p:spPr>
          <a:xfrm>
            <a:off x="387578" y="754951"/>
            <a:ext cx="1109322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화살표: 갈매기형 수장 20">
            <a:extLst>
              <a:ext uri="{FF2B5EF4-FFF2-40B4-BE49-F238E27FC236}">
                <a16:creationId xmlns:a16="http://schemas.microsoft.com/office/drawing/2014/main" id="{D7A2237B-8D58-4928-A0DD-88F82199B8F7}"/>
              </a:ext>
            </a:extLst>
          </p:cNvPr>
          <p:cNvSpPr/>
          <p:nvPr/>
        </p:nvSpPr>
        <p:spPr>
          <a:xfrm>
            <a:off x="9915960" y="502438"/>
            <a:ext cx="1344677" cy="1194896"/>
          </a:xfrm>
          <a:prstGeom prst="chevron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E6CDFCA7-B3D6-46F6-934F-C7A1C172B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5255" y="839195"/>
            <a:ext cx="640916" cy="52852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07116C2-60E7-461F-B712-25F8A0FA26A0}"/>
              </a:ext>
            </a:extLst>
          </p:cNvPr>
          <p:cNvSpPr txBox="1"/>
          <p:nvPr/>
        </p:nvSpPr>
        <p:spPr>
          <a:xfrm>
            <a:off x="2280240" y="4873174"/>
            <a:ext cx="7827784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spc="-150" dirty="0">
                <a:solidFill>
                  <a:srgbClr val="C00000"/>
                </a:solidFill>
                <a:latin typeface="+mn-ea"/>
                <a:ea typeface="+mn-ea"/>
              </a:rPr>
              <a:t>집에서 기르는 반려동물의 경우 비만에 걸릴 위험 높음</a:t>
            </a:r>
            <a:endParaRPr lang="en-US" altLang="ko-KR" sz="2400" b="1" spc="-150" dirty="0">
              <a:solidFill>
                <a:srgbClr val="C00000"/>
              </a:solidFill>
              <a:latin typeface="+mn-ea"/>
              <a:ea typeface="+mn-ea"/>
            </a:endParaRPr>
          </a:p>
          <a:p>
            <a:pPr algn="ctr"/>
            <a:endParaRPr lang="en-US" altLang="ko-KR" sz="1000" b="1" spc="-150" dirty="0">
              <a:solidFill>
                <a:srgbClr val="C00000"/>
              </a:solidFill>
              <a:latin typeface="+mn-ea"/>
              <a:ea typeface="+mn-ea"/>
            </a:endParaRPr>
          </a:p>
          <a:p>
            <a:pPr algn="ctr"/>
            <a:endParaRPr lang="en-US" altLang="ko-KR" sz="800" b="1" spc="-150" dirty="0">
              <a:solidFill>
                <a:srgbClr val="C00000"/>
              </a:solidFill>
              <a:latin typeface="+mn-ea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1900" spc="-150" dirty="0">
                <a:solidFill>
                  <a:srgbClr val="3F3F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눈으로 식별하기 힘들어 보호자들이</a:t>
            </a:r>
            <a:r>
              <a:rPr lang="en-US" altLang="ko-KR" sz="1900" spc="-150" dirty="0">
                <a:solidFill>
                  <a:srgbClr val="3F3F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900" spc="-150" dirty="0">
                <a:solidFill>
                  <a:srgbClr val="3F3F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인지하기 어려움</a:t>
            </a:r>
            <a:endParaRPr lang="en-US" altLang="ko-KR" sz="1900" spc="-150" dirty="0">
              <a:solidFill>
                <a:srgbClr val="3F3F3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500" spc="-150" dirty="0">
              <a:solidFill>
                <a:srgbClr val="3F3F3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1900" spc="-150" dirty="0">
                <a:solidFill>
                  <a:srgbClr val="3F3F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반려동물의 비만은 내분비질환부터 관절질환 등 다양한 질병으로 연결</a:t>
            </a:r>
            <a:r>
              <a:rPr lang="en-US" altLang="ko-KR" sz="1900" spc="-150" dirty="0">
                <a:solidFill>
                  <a:srgbClr val="3F3F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 </a:t>
            </a:r>
            <a:r>
              <a:rPr lang="ko-KR" altLang="en-US" sz="1900" spc="-150" dirty="0">
                <a:solidFill>
                  <a:srgbClr val="3F3F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수명 단축까지 이어짐</a:t>
            </a:r>
            <a:endParaRPr lang="en-US" altLang="ko-KR" sz="1900" spc="-150" dirty="0">
              <a:solidFill>
                <a:srgbClr val="3F3F3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en-US" altLang="ko-KR" sz="2000" spc="-150" dirty="0">
              <a:solidFill>
                <a:srgbClr val="8DBABD"/>
              </a:solidFill>
              <a:latin typeface="+mn-ea"/>
              <a:ea typeface="+mn-ea"/>
            </a:endParaRPr>
          </a:p>
          <a:p>
            <a:pPr algn="ctr"/>
            <a:endParaRPr lang="en-US" altLang="ko-KR" sz="2000" spc="-150" dirty="0">
              <a:solidFill>
                <a:srgbClr val="8DBABD"/>
              </a:solidFill>
              <a:latin typeface="+mn-ea"/>
              <a:ea typeface="+mn-ea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69B735F-C719-4416-B3F1-F8465C677FF0}"/>
              </a:ext>
            </a:extLst>
          </p:cNvPr>
          <p:cNvGrpSpPr/>
          <p:nvPr/>
        </p:nvGrpSpPr>
        <p:grpSpPr>
          <a:xfrm>
            <a:off x="931363" y="1422229"/>
            <a:ext cx="10256590" cy="3234641"/>
            <a:chOff x="731889" y="1367715"/>
            <a:chExt cx="5257175" cy="2845423"/>
          </a:xfrm>
        </p:grpSpPr>
        <p:pic>
          <p:nvPicPr>
            <p:cNvPr id="20" name="Picture 4" descr="ê°ìì§ ê³ ìì´ ë¹ë§ì ëí ì´ë¯¸ì§ ê²ìê²°ê³¼">
              <a:extLst>
                <a:ext uri="{FF2B5EF4-FFF2-40B4-BE49-F238E27FC236}">
                  <a16:creationId xmlns:a16="http://schemas.microsoft.com/office/drawing/2014/main" id="{18D9560A-6EAF-4045-A2CF-56B1990F32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889" y="1367715"/>
              <a:ext cx="5238750" cy="2647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722B8FF-BF60-48E5-8FCA-035C2079DD46}"/>
                </a:ext>
              </a:extLst>
            </p:cNvPr>
            <p:cNvSpPr txBox="1"/>
            <p:nvPr/>
          </p:nvSpPr>
          <p:spPr>
            <a:xfrm>
              <a:off x="1830138" y="3959342"/>
              <a:ext cx="4158926" cy="2537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spc="-150" dirty="0">
                  <a:solidFill>
                    <a:srgbClr val="00002F"/>
                  </a:solidFill>
                  <a:latin typeface="+mn-ea"/>
                  <a:ea typeface="+mn-ea"/>
                </a:rPr>
                <a:t>자료 </a:t>
              </a:r>
              <a:r>
                <a:rPr lang="en-US" altLang="ko-KR" sz="1000" b="1" spc="-150" dirty="0">
                  <a:solidFill>
                    <a:srgbClr val="00002F"/>
                  </a:solidFill>
                  <a:latin typeface="+mn-ea"/>
                  <a:ea typeface="+mn-ea"/>
                </a:rPr>
                <a:t>: 2014 US National Pet Obesity Survey (Association for Pet Obesity Prevention)</a:t>
              </a:r>
              <a:endParaRPr lang="ko-KR" altLang="en-US" sz="1000" b="1" spc="-150" dirty="0">
                <a:solidFill>
                  <a:srgbClr val="00002F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415332D-0310-4DFB-8B2C-68BFBD0DEA8B}"/>
              </a:ext>
            </a:extLst>
          </p:cNvPr>
          <p:cNvSpPr/>
          <p:nvPr/>
        </p:nvSpPr>
        <p:spPr>
          <a:xfrm>
            <a:off x="2451602" y="4795435"/>
            <a:ext cx="7228734" cy="45719"/>
          </a:xfrm>
          <a:prstGeom prst="rect">
            <a:avLst/>
          </a:prstGeom>
          <a:solidFill>
            <a:schemeClr val="tx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6AA1158-5D14-4B1A-922C-8561DD62024F}"/>
              </a:ext>
            </a:extLst>
          </p:cNvPr>
          <p:cNvSpPr/>
          <p:nvPr/>
        </p:nvSpPr>
        <p:spPr>
          <a:xfrm>
            <a:off x="2451602" y="6397515"/>
            <a:ext cx="7228734" cy="45719"/>
          </a:xfrm>
          <a:prstGeom prst="rect">
            <a:avLst/>
          </a:prstGeom>
          <a:solidFill>
            <a:schemeClr val="tx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71D12E8-A21B-4903-8AF1-64F665999EDC}"/>
              </a:ext>
            </a:extLst>
          </p:cNvPr>
          <p:cNvSpPr/>
          <p:nvPr/>
        </p:nvSpPr>
        <p:spPr>
          <a:xfrm>
            <a:off x="1663493" y="839195"/>
            <a:ext cx="30283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3F3F3F"/>
                </a:solidFill>
                <a:latin typeface="+mn-ea"/>
                <a:ea typeface="+mn-ea"/>
              </a:rPr>
              <a:t>&lt;</a:t>
            </a:r>
            <a:r>
              <a:rPr lang="ko-KR" altLang="en-US" sz="1400" b="1" dirty="0">
                <a:solidFill>
                  <a:srgbClr val="3F3F3F"/>
                </a:solidFill>
                <a:latin typeface="+mn-ea"/>
                <a:ea typeface="+mn-ea"/>
              </a:rPr>
              <a:t>미국 내 애완동물의 비만도 현황</a:t>
            </a:r>
            <a:r>
              <a:rPr lang="en-US" altLang="ko-KR" sz="1400" b="1" dirty="0">
                <a:solidFill>
                  <a:srgbClr val="3F3F3F"/>
                </a:solidFill>
                <a:latin typeface="+mn-ea"/>
                <a:ea typeface="+mn-ea"/>
              </a:rPr>
              <a:t>&gt;</a:t>
            </a:r>
            <a:endParaRPr lang="ko-KR" altLang="en-US" sz="1400" b="1" dirty="0">
              <a:solidFill>
                <a:srgbClr val="3F3F3F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06285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47CD79FE-F820-4DE7-BC80-B485203FA5B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7578" y="293286"/>
            <a:ext cx="11416847" cy="461665"/>
          </a:xfrm>
        </p:spPr>
        <p:txBody>
          <a:bodyPr/>
          <a:lstStyle/>
          <a:p>
            <a:r>
              <a:rPr lang="ko-KR" altLang="en-US" sz="2400" dirty="0">
                <a:latin typeface="+mn-ea"/>
              </a:rPr>
              <a:t>시장 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DF01226-E89B-4257-ACF8-C52A2FDD926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958631" y="6285373"/>
            <a:ext cx="2029821" cy="276999"/>
          </a:xfrm>
        </p:spPr>
        <p:txBody>
          <a:bodyPr/>
          <a:lstStyle/>
          <a:p>
            <a:r>
              <a:rPr lang="ko-KR" altLang="en-US" sz="1200" dirty="0"/>
              <a:t>팀 프로젝트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F4C0DDB-8805-4F10-A215-D5C8D2301E6E}"/>
              </a:ext>
            </a:extLst>
          </p:cNvPr>
          <p:cNvCxnSpPr>
            <a:cxnSpLocks/>
          </p:cNvCxnSpPr>
          <p:nvPr/>
        </p:nvCxnSpPr>
        <p:spPr>
          <a:xfrm>
            <a:off x="387578" y="754951"/>
            <a:ext cx="1109322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화살표: 갈매기형 수장 20">
            <a:extLst>
              <a:ext uri="{FF2B5EF4-FFF2-40B4-BE49-F238E27FC236}">
                <a16:creationId xmlns:a16="http://schemas.microsoft.com/office/drawing/2014/main" id="{D7A2237B-8D58-4928-A0DD-88F82199B8F7}"/>
              </a:ext>
            </a:extLst>
          </p:cNvPr>
          <p:cNvSpPr/>
          <p:nvPr/>
        </p:nvSpPr>
        <p:spPr>
          <a:xfrm>
            <a:off x="9915960" y="502438"/>
            <a:ext cx="1344677" cy="1194896"/>
          </a:xfrm>
          <a:prstGeom prst="chevron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1FD3C4C-0E6C-49DE-A5DB-35175D8F9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2625" y="835626"/>
            <a:ext cx="640916" cy="52852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298104-142D-4893-BBEF-5FA7F1E46120}"/>
              </a:ext>
            </a:extLst>
          </p:cNvPr>
          <p:cNvSpPr/>
          <p:nvPr/>
        </p:nvSpPr>
        <p:spPr>
          <a:xfrm>
            <a:off x="1328237" y="2736166"/>
            <a:ext cx="262045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국내 </a:t>
            </a:r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연 </a:t>
            </a:r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14% </a:t>
            </a:r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정도의 성장하는 시장</a:t>
            </a:r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 </a:t>
            </a:r>
          </a:p>
          <a:p>
            <a:endParaRPr lang="en-US" altLang="ko-KR" sz="1400" b="1" dirty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  <a:p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해외 </a:t>
            </a:r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: 2018</a:t>
            </a:r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년 기준 </a:t>
            </a:r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501</a:t>
            </a:r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억 달러의 시장</a:t>
            </a:r>
            <a:endParaRPr lang="en-US" altLang="ko-KR" sz="1400" b="1" dirty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0DB622-A009-4E34-A14E-3FEF723FD917}"/>
              </a:ext>
            </a:extLst>
          </p:cNvPr>
          <p:cNvSpPr txBox="1"/>
          <p:nvPr/>
        </p:nvSpPr>
        <p:spPr>
          <a:xfrm>
            <a:off x="1330674" y="2168525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국내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외 시장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1C6CF0D-5C59-45BF-8764-775947A2CEDF}"/>
              </a:ext>
            </a:extLst>
          </p:cNvPr>
          <p:cNvCxnSpPr>
            <a:cxnSpLocks/>
          </p:cNvCxnSpPr>
          <p:nvPr/>
        </p:nvCxnSpPr>
        <p:spPr>
          <a:xfrm>
            <a:off x="895329" y="4036544"/>
            <a:ext cx="3386782" cy="0"/>
          </a:xfrm>
          <a:prstGeom prst="line">
            <a:avLst/>
          </a:prstGeom>
          <a:ln w="63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71B329-A1F4-4753-A7D3-28BB03C3704D}"/>
              </a:ext>
            </a:extLst>
          </p:cNvPr>
          <p:cNvSpPr/>
          <p:nvPr/>
        </p:nvSpPr>
        <p:spPr>
          <a:xfrm>
            <a:off x="8409442" y="2335678"/>
            <a:ext cx="289152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1</a:t>
            </a:r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단계 단기 고객</a:t>
            </a:r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, </a:t>
            </a:r>
          </a:p>
          <a:p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2</a:t>
            </a:r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단계 중기 고객</a:t>
            </a:r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,</a:t>
            </a:r>
          </a:p>
          <a:p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3</a:t>
            </a:r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단계 장기 고객에 따른 </a:t>
            </a:r>
            <a:endParaRPr lang="en-US" altLang="ko-KR" sz="1400" b="1" dirty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  <a:p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차별화된 서비스를 제공</a:t>
            </a:r>
            <a:endParaRPr lang="en-US" altLang="ko-KR" sz="1400" b="1" dirty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208967-6EBA-467B-AE77-6A5D2CA7B50B}"/>
              </a:ext>
            </a:extLst>
          </p:cNvPr>
          <p:cNvSpPr txBox="1"/>
          <p:nvPr/>
        </p:nvSpPr>
        <p:spPr>
          <a:xfrm>
            <a:off x="8394645" y="179919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  <a:latin typeface="+mn-ea"/>
                <a:ea typeface="+mn-ea"/>
              </a:rPr>
              <a:t>단계별 고객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EAEF861-B387-4B7C-8121-77E0F2E2A19E}"/>
              </a:ext>
            </a:extLst>
          </p:cNvPr>
          <p:cNvCxnSpPr>
            <a:cxnSpLocks/>
          </p:cNvCxnSpPr>
          <p:nvPr/>
        </p:nvCxnSpPr>
        <p:spPr>
          <a:xfrm>
            <a:off x="7476981" y="3661942"/>
            <a:ext cx="3386782" cy="0"/>
          </a:xfrm>
          <a:prstGeom prst="line">
            <a:avLst/>
          </a:prstGeom>
          <a:ln w="63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7DF1E15-F1CC-4736-B7F6-41F21BF722F1}"/>
              </a:ext>
            </a:extLst>
          </p:cNvPr>
          <p:cNvSpPr/>
          <p:nvPr/>
        </p:nvSpPr>
        <p:spPr>
          <a:xfrm>
            <a:off x="7263856" y="5088735"/>
            <a:ext cx="24161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국내 시장지배력을 가진 업체 전무</a:t>
            </a:r>
            <a:endParaRPr lang="en-US" altLang="ko-KR" sz="1400" b="1" dirty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  <a:p>
            <a:pPr marL="342900" indent="-342900">
              <a:buAutoNum type="arabicParenR"/>
            </a:pPr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해외 시장 신생업체들의 경쟁</a:t>
            </a:r>
            <a:endParaRPr lang="en-US" altLang="ko-KR" sz="1400" b="1" dirty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  <a:p>
            <a:pPr marL="342900" indent="-342900">
              <a:buAutoNum type="arabicParenR"/>
            </a:pPr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가격경쟁력을 통해 충분한 시장 기회 존재</a:t>
            </a:r>
            <a:endParaRPr lang="en-US" altLang="ko-KR" sz="1400" b="1" dirty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  <a:p>
            <a:pPr marL="342900" indent="-342900">
              <a:buAutoNum type="arabicParenR"/>
            </a:pP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  <a:p>
            <a:pPr marL="342900" indent="-342900">
              <a:buAutoNum type="arabicParenR"/>
            </a:pP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  <a:p>
            <a:pPr marL="342900" indent="-342900">
              <a:buAutoNum type="arabicParenR"/>
            </a:pP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5367350-46EA-47D5-A0B9-70F46DFE6A34}"/>
              </a:ext>
            </a:extLst>
          </p:cNvPr>
          <p:cNvSpPr txBox="1"/>
          <p:nvPr/>
        </p:nvSpPr>
        <p:spPr>
          <a:xfrm>
            <a:off x="7652309" y="4660826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+mn-ea"/>
                <a:ea typeface="+mn-ea"/>
              </a:rPr>
              <a:t>3</a:t>
            </a:r>
            <a:r>
              <a:rPr lang="ko-KR" altLang="en-US" b="1" dirty="0">
                <a:solidFill>
                  <a:srgbClr val="C00000"/>
                </a:solidFill>
                <a:latin typeface="+mn-ea"/>
                <a:ea typeface="+mn-ea"/>
              </a:rPr>
              <a:t>가지 특징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9F04FD8-4F5A-435D-B9DF-6D7BBF7F53F7}"/>
              </a:ext>
            </a:extLst>
          </p:cNvPr>
          <p:cNvCxnSpPr>
            <a:cxnSpLocks/>
          </p:cNvCxnSpPr>
          <p:nvPr/>
        </p:nvCxnSpPr>
        <p:spPr>
          <a:xfrm>
            <a:off x="6994311" y="6442631"/>
            <a:ext cx="3386782" cy="0"/>
          </a:xfrm>
          <a:prstGeom prst="line">
            <a:avLst/>
          </a:prstGeom>
          <a:ln w="63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B40C6550-3001-4D66-A877-0F81FF8862FC}"/>
              </a:ext>
            </a:extLst>
          </p:cNvPr>
          <p:cNvGraphicFramePr/>
          <p:nvPr/>
        </p:nvGraphicFramePr>
        <p:xfrm>
          <a:off x="2725930" y="867095"/>
          <a:ext cx="6771689" cy="4735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1" name="그래픽 40" descr="클립보드">
            <a:extLst>
              <a:ext uri="{FF2B5EF4-FFF2-40B4-BE49-F238E27FC236}">
                <a16:creationId xmlns:a16="http://schemas.microsoft.com/office/drawing/2014/main" id="{19A27B99-83EC-4561-B6E4-2677DD54A1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1401" y="3600152"/>
            <a:ext cx="611591" cy="611591"/>
          </a:xfrm>
          <a:prstGeom prst="rect">
            <a:avLst/>
          </a:prstGeom>
        </p:spPr>
      </p:pic>
      <p:pic>
        <p:nvPicPr>
          <p:cNvPr id="42" name="그래픽 41" descr="악수">
            <a:extLst>
              <a:ext uri="{FF2B5EF4-FFF2-40B4-BE49-F238E27FC236}">
                <a16:creationId xmlns:a16="http://schemas.microsoft.com/office/drawing/2014/main" id="{592ED6B0-3727-469F-BA8C-EB462C94550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95328" y="3230484"/>
            <a:ext cx="675464" cy="675464"/>
          </a:xfrm>
          <a:prstGeom prst="rect">
            <a:avLst/>
          </a:prstGeom>
        </p:spPr>
      </p:pic>
      <p:pic>
        <p:nvPicPr>
          <p:cNvPr id="43" name="그래픽 42" descr="목록">
            <a:extLst>
              <a:ext uri="{FF2B5EF4-FFF2-40B4-BE49-F238E27FC236}">
                <a16:creationId xmlns:a16="http://schemas.microsoft.com/office/drawing/2014/main" id="{DAAE0C85-4461-4BAB-A1DB-847842B040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19866" y="5709914"/>
            <a:ext cx="625517" cy="62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658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D8BAE5-2E09-4FA2-9688-0939C9DAD4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BCS(Body Condition Score) </a:t>
            </a:r>
            <a:r>
              <a:rPr lang="ko-KR" altLang="en-US" sz="1800" dirty="0">
                <a:latin typeface="+mn-ea"/>
              </a:rPr>
              <a:t>측정법</a:t>
            </a:r>
            <a:endParaRPr lang="en-US" altLang="ko-KR" sz="1800" dirty="0">
              <a:latin typeface="+mn-ea"/>
            </a:endParaRP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47CD79FE-F820-4DE7-BC80-B485203FA5B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7578" y="293286"/>
            <a:ext cx="11416847" cy="461665"/>
          </a:xfrm>
        </p:spPr>
        <p:txBody>
          <a:bodyPr/>
          <a:lstStyle/>
          <a:p>
            <a:r>
              <a:rPr lang="ko-KR" altLang="en-US" sz="2400" dirty="0">
                <a:latin typeface="+mn-ea"/>
              </a:rPr>
              <a:t>기존 비만도 측정법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F4C0DDB-8805-4F10-A215-D5C8D2301E6E}"/>
              </a:ext>
            </a:extLst>
          </p:cNvPr>
          <p:cNvCxnSpPr>
            <a:cxnSpLocks/>
          </p:cNvCxnSpPr>
          <p:nvPr/>
        </p:nvCxnSpPr>
        <p:spPr>
          <a:xfrm>
            <a:off x="387578" y="754951"/>
            <a:ext cx="1109322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화살표: 갈매기형 수장 20">
            <a:extLst>
              <a:ext uri="{FF2B5EF4-FFF2-40B4-BE49-F238E27FC236}">
                <a16:creationId xmlns:a16="http://schemas.microsoft.com/office/drawing/2014/main" id="{D7A2237B-8D58-4928-A0DD-88F82199B8F7}"/>
              </a:ext>
            </a:extLst>
          </p:cNvPr>
          <p:cNvSpPr/>
          <p:nvPr/>
        </p:nvSpPr>
        <p:spPr>
          <a:xfrm>
            <a:off x="9915960" y="502438"/>
            <a:ext cx="1344677" cy="1194896"/>
          </a:xfrm>
          <a:prstGeom prst="chevron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E6CDFCA7-B3D6-46F6-934F-C7A1C172B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5255" y="839195"/>
            <a:ext cx="640916" cy="52852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07116C2-60E7-461F-B712-25F8A0FA26A0}"/>
              </a:ext>
            </a:extLst>
          </p:cNvPr>
          <p:cNvSpPr txBox="1"/>
          <p:nvPr/>
        </p:nvSpPr>
        <p:spPr>
          <a:xfrm>
            <a:off x="2659737" y="4873174"/>
            <a:ext cx="708880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150" dirty="0">
                <a:solidFill>
                  <a:srgbClr val="3F3F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객관적인 수치가 아닌</a:t>
            </a:r>
            <a:endParaRPr lang="en-US" altLang="ko-KR" sz="3600" b="1" spc="-150" dirty="0">
              <a:solidFill>
                <a:srgbClr val="C00000"/>
              </a:solidFill>
              <a:latin typeface="+mn-ea"/>
              <a:ea typeface="+mn-ea"/>
            </a:endParaRPr>
          </a:p>
          <a:p>
            <a:pPr algn="ctr"/>
            <a:endParaRPr lang="en-US" altLang="ko-KR" sz="2000" b="1" spc="-150" dirty="0">
              <a:solidFill>
                <a:srgbClr val="C00000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4000" b="1" spc="-150" dirty="0">
                <a:solidFill>
                  <a:srgbClr val="C00000"/>
                </a:solidFill>
                <a:latin typeface="+mn-ea"/>
                <a:ea typeface="+mn-ea"/>
              </a:rPr>
              <a:t>수의사의 주관적 비만도 측정법</a:t>
            </a:r>
            <a:endParaRPr lang="en-US" altLang="ko-KR" sz="4000" b="1" spc="-15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415332D-0310-4DFB-8B2C-68BFBD0DEA8B}"/>
              </a:ext>
            </a:extLst>
          </p:cNvPr>
          <p:cNvSpPr/>
          <p:nvPr/>
        </p:nvSpPr>
        <p:spPr>
          <a:xfrm>
            <a:off x="2451602" y="4795435"/>
            <a:ext cx="7228734" cy="45719"/>
          </a:xfrm>
          <a:prstGeom prst="rect">
            <a:avLst/>
          </a:prstGeom>
          <a:solidFill>
            <a:schemeClr val="tx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6AA1158-5D14-4B1A-922C-8561DD62024F}"/>
              </a:ext>
            </a:extLst>
          </p:cNvPr>
          <p:cNvSpPr/>
          <p:nvPr/>
        </p:nvSpPr>
        <p:spPr>
          <a:xfrm>
            <a:off x="2451602" y="6397515"/>
            <a:ext cx="7228734" cy="45719"/>
          </a:xfrm>
          <a:prstGeom prst="rect">
            <a:avLst/>
          </a:prstGeom>
          <a:solidFill>
            <a:schemeClr val="tx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D74C4E6-33E5-4312-80A6-73C07B9C4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513" y="1216616"/>
            <a:ext cx="514529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001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47CD79FE-F820-4DE7-BC80-B485203FA5B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7578" y="293286"/>
            <a:ext cx="11416847" cy="461665"/>
          </a:xfrm>
        </p:spPr>
        <p:txBody>
          <a:bodyPr/>
          <a:lstStyle/>
          <a:p>
            <a:r>
              <a:rPr lang="ko-KR" altLang="en-US" sz="2400" dirty="0">
                <a:latin typeface="+mn-ea"/>
              </a:rPr>
              <a:t>모델링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F4C0DDB-8805-4F10-A215-D5C8D2301E6E}"/>
              </a:ext>
            </a:extLst>
          </p:cNvPr>
          <p:cNvCxnSpPr>
            <a:cxnSpLocks/>
          </p:cNvCxnSpPr>
          <p:nvPr/>
        </p:nvCxnSpPr>
        <p:spPr>
          <a:xfrm>
            <a:off x="387578" y="754951"/>
            <a:ext cx="1109322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화살표: 갈매기형 수장 20">
            <a:extLst>
              <a:ext uri="{FF2B5EF4-FFF2-40B4-BE49-F238E27FC236}">
                <a16:creationId xmlns:a16="http://schemas.microsoft.com/office/drawing/2014/main" id="{D7A2237B-8D58-4928-A0DD-88F82199B8F7}"/>
              </a:ext>
            </a:extLst>
          </p:cNvPr>
          <p:cNvSpPr/>
          <p:nvPr/>
        </p:nvSpPr>
        <p:spPr>
          <a:xfrm>
            <a:off x="9915960" y="502438"/>
            <a:ext cx="1344677" cy="1194896"/>
          </a:xfrm>
          <a:prstGeom prst="chevron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E6CDFCA7-B3D6-46F6-934F-C7A1C172B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5255" y="839195"/>
            <a:ext cx="640916" cy="52852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07116C2-60E7-461F-B712-25F8A0FA26A0}"/>
              </a:ext>
            </a:extLst>
          </p:cNvPr>
          <p:cNvSpPr txBox="1"/>
          <p:nvPr/>
        </p:nvSpPr>
        <p:spPr>
          <a:xfrm>
            <a:off x="3387058" y="5256063"/>
            <a:ext cx="54178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spc="-150" dirty="0">
                <a:solidFill>
                  <a:srgbClr val="3F3F3F"/>
                </a:solidFill>
                <a:latin typeface="+mn-ea"/>
                <a:ea typeface="+mn-ea"/>
              </a:rPr>
              <a:t> </a:t>
            </a:r>
            <a:endParaRPr lang="en-US" altLang="ko-KR" sz="1000" b="1" spc="-150" dirty="0">
              <a:solidFill>
                <a:srgbClr val="3F3F3F"/>
              </a:solidFill>
              <a:latin typeface="+mn-ea"/>
              <a:ea typeface="+mn-ea"/>
            </a:endParaRPr>
          </a:p>
          <a:p>
            <a:pPr algn="ctr"/>
            <a:endParaRPr lang="ko-KR" altLang="en-US" sz="1000" b="1" spc="-150" dirty="0">
              <a:solidFill>
                <a:srgbClr val="3F3F3F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3200" b="1" spc="-150" dirty="0">
                <a:solidFill>
                  <a:srgbClr val="C00000"/>
                </a:solidFill>
                <a:latin typeface="+mn-ea"/>
                <a:ea typeface="+mn-ea"/>
              </a:rPr>
              <a:t>CATIA</a:t>
            </a:r>
            <a:r>
              <a:rPr lang="ko-KR" altLang="en-US" sz="3200" b="1" spc="-150" dirty="0">
                <a:solidFill>
                  <a:srgbClr val="C00000"/>
                </a:solidFill>
                <a:latin typeface="+mn-ea"/>
                <a:ea typeface="+mn-ea"/>
              </a:rPr>
              <a:t>를 사용한 </a:t>
            </a:r>
            <a:r>
              <a:rPr lang="en-US" altLang="ko-KR" sz="3200" b="1" spc="-150" dirty="0">
                <a:solidFill>
                  <a:srgbClr val="C00000"/>
                </a:solidFill>
                <a:latin typeface="+mn-ea"/>
                <a:ea typeface="+mn-ea"/>
              </a:rPr>
              <a:t>3D Modeling</a:t>
            </a:r>
            <a:endParaRPr lang="ko-KR" altLang="en-US" sz="3200" b="1" spc="-150" dirty="0">
              <a:solidFill>
                <a:srgbClr val="C00000"/>
              </a:solidFill>
              <a:latin typeface="+mn-ea"/>
              <a:ea typeface="+mn-ea"/>
            </a:endParaRPr>
          </a:p>
          <a:p>
            <a:pPr algn="ctr"/>
            <a:endParaRPr lang="en-US" altLang="ko-KR" sz="800" b="1" spc="-150" dirty="0">
              <a:solidFill>
                <a:srgbClr val="C00000"/>
              </a:solidFill>
              <a:latin typeface="+mn-ea"/>
              <a:ea typeface="+mn-ea"/>
            </a:endParaRPr>
          </a:p>
          <a:p>
            <a:pPr algn="ctr"/>
            <a:endParaRPr lang="en-US" altLang="ko-KR" sz="2000" spc="-150" dirty="0">
              <a:solidFill>
                <a:srgbClr val="8DBABD"/>
              </a:solidFill>
              <a:latin typeface="+mn-ea"/>
              <a:ea typeface="+mn-ea"/>
            </a:endParaRPr>
          </a:p>
          <a:p>
            <a:pPr algn="ctr"/>
            <a:endParaRPr lang="en-US" altLang="ko-KR" sz="2000" spc="-150" dirty="0">
              <a:solidFill>
                <a:srgbClr val="8DBABD"/>
              </a:solidFill>
              <a:latin typeface="+mn-ea"/>
              <a:ea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415332D-0310-4DFB-8B2C-68BFBD0DEA8B}"/>
              </a:ext>
            </a:extLst>
          </p:cNvPr>
          <p:cNvSpPr/>
          <p:nvPr/>
        </p:nvSpPr>
        <p:spPr>
          <a:xfrm>
            <a:off x="2451602" y="5233202"/>
            <a:ext cx="7228734" cy="45719"/>
          </a:xfrm>
          <a:prstGeom prst="rect">
            <a:avLst/>
          </a:prstGeom>
          <a:solidFill>
            <a:schemeClr val="tx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6AA1158-5D14-4B1A-922C-8561DD62024F}"/>
              </a:ext>
            </a:extLst>
          </p:cNvPr>
          <p:cNvSpPr/>
          <p:nvPr/>
        </p:nvSpPr>
        <p:spPr>
          <a:xfrm>
            <a:off x="2451602" y="6397515"/>
            <a:ext cx="7228734" cy="45719"/>
          </a:xfrm>
          <a:prstGeom prst="rect">
            <a:avLst/>
          </a:prstGeom>
          <a:solidFill>
            <a:schemeClr val="tx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텍스트 개체 틀 4">
            <a:extLst>
              <a:ext uri="{FF2B5EF4-FFF2-40B4-BE49-F238E27FC236}">
                <a16:creationId xmlns:a16="http://schemas.microsoft.com/office/drawing/2014/main" id="{EF48E596-95A8-4113-8A58-AD8F7A114EEC}"/>
              </a:ext>
            </a:extLst>
          </p:cNvPr>
          <p:cNvSpPr txBox="1">
            <a:spLocks/>
          </p:cNvSpPr>
          <p:nvPr/>
        </p:nvSpPr>
        <p:spPr bwMode="auto">
          <a:xfrm>
            <a:off x="450141" y="811854"/>
            <a:ext cx="5645860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kumimoji="0" lang="en-US" altLang="ko-KR" sz="1800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6F8C89-D120-465C-B3DC-0DBCD4238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050" y="1099886"/>
            <a:ext cx="6834468" cy="39504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1A904D-53D8-43CF-BD08-97F6A7459A97}"/>
              </a:ext>
            </a:extLst>
          </p:cNvPr>
          <p:cNvSpPr txBox="1"/>
          <p:nvPr/>
        </p:nvSpPr>
        <p:spPr>
          <a:xfrm>
            <a:off x="9744636" y="2301578"/>
            <a:ext cx="1516002" cy="46166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00002F"/>
                </a:solidFill>
                <a:latin typeface="+mn-lt"/>
              </a:rPr>
              <a:t>압력센서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52A6CA-0773-4EC8-920D-B90245740A49}"/>
              </a:ext>
            </a:extLst>
          </p:cNvPr>
          <p:cNvSpPr txBox="1"/>
          <p:nvPr/>
        </p:nvSpPr>
        <p:spPr>
          <a:xfrm>
            <a:off x="9744635" y="3302112"/>
            <a:ext cx="2187389" cy="46166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00002F"/>
                </a:solidFill>
                <a:latin typeface="+mn-lt"/>
              </a:rPr>
              <a:t>체지방 측정기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BED9CA1-4106-4448-86F4-D0A14F8AFCDE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929720" y="2532411"/>
            <a:ext cx="2814916" cy="102347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2824780-FC35-4692-9A77-9B781A518071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293226" y="2532411"/>
            <a:ext cx="3451410" cy="76656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FAD1668-7378-4596-A2EF-54B578DD6E42}"/>
              </a:ext>
            </a:extLst>
          </p:cNvPr>
          <p:cNvCxnSpPr>
            <a:cxnSpLocks/>
          </p:cNvCxnSpPr>
          <p:nvPr/>
        </p:nvCxnSpPr>
        <p:spPr>
          <a:xfrm flipH="1">
            <a:off x="6705600" y="3506867"/>
            <a:ext cx="3021108" cy="636269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91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47CD79FE-F820-4DE7-BC80-B485203FA5B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7578" y="293286"/>
            <a:ext cx="11416847" cy="461665"/>
          </a:xfrm>
        </p:spPr>
        <p:txBody>
          <a:bodyPr/>
          <a:lstStyle/>
          <a:p>
            <a:r>
              <a:rPr lang="ko-KR" altLang="en-US" sz="2400" dirty="0">
                <a:latin typeface="+mn-ea"/>
              </a:rPr>
              <a:t>개념설계 및 상세 설계 계산 내용</a:t>
            </a:r>
          </a:p>
        </p:txBody>
      </p:sp>
      <p:sp>
        <p:nvSpPr>
          <p:cNvPr id="21" name="화살표: 갈매기형 수장 20">
            <a:extLst>
              <a:ext uri="{FF2B5EF4-FFF2-40B4-BE49-F238E27FC236}">
                <a16:creationId xmlns:a16="http://schemas.microsoft.com/office/drawing/2014/main" id="{D7A2237B-8D58-4928-A0DD-88F82199B8F7}"/>
              </a:ext>
            </a:extLst>
          </p:cNvPr>
          <p:cNvSpPr/>
          <p:nvPr/>
        </p:nvSpPr>
        <p:spPr>
          <a:xfrm>
            <a:off x="9915960" y="502438"/>
            <a:ext cx="1344677" cy="1194896"/>
          </a:xfrm>
          <a:prstGeom prst="chevron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1FD3C4C-0E6C-49DE-A5DB-35175D8F9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2625" y="835626"/>
            <a:ext cx="640916" cy="52852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8EB5898-4EE2-4366-9120-0D71EE1E865C}"/>
              </a:ext>
            </a:extLst>
          </p:cNvPr>
          <p:cNvCxnSpPr/>
          <p:nvPr/>
        </p:nvCxnSpPr>
        <p:spPr>
          <a:xfrm>
            <a:off x="6096000" y="1572696"/>
            <a:ext cx="0" cy="471267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6610147-0319-4E8E-B879-DE4069CDA3BA}"/>
              </a:ext>
            </a:extLst>
          </p:cNvPr>
          <p:cNvCxnSpPr>
            <a:cxnSpLocks/>
          </p:cNvCxnSpPr>
          <p:nvPr/>
        </p:nvCxnSpPr>
        <p:spPr>
          <a:xfrm>
            <a:off x="1224730" y="1357611"/>
            <a:ext cx="4787705" cy="0"/>
          </a:xfrm>
          <a:prstGeom prst="line">
            <a:avLst/>
          </a:prstGeom>
          <a:ln w="69850" cmpd="thickThin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4101FAC-0BA9-4149-89DE-E7BE0E198903}"/>
              </a:ext>
            </a:extLst>
          </p:cNvPr>
          <p:cNvSpPr/>
          <p:nvPr/>
        </p:nvSpPr>
        <p:spPr>
          <a:xfrm>
            <a:off x="359674" y="915220"/>
            <a:ext cx="4952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3F3F3F"/>
                </a:solidFill>
                <a:latin typeface="+mn-ea"/>
                <a:ea typeface="+mn-ea"/>
              </a:rPr>
              <a:t>[BIA(Bioelectrical Impedance Analysis </a:t>
            </a:r>
            <a:r>
              <a:rPr lang="ko-KR" altLang="en-US" b="1" dirty="0">
                <a:solidFill>
                  <a:srgbClr val="3F3F3F"/>
                </a:solidFill>
                <a:latin typeface="+mn-ea"/>
                <a:ea typeface="+mn-ea"/>
              </a:rPr>
              <a:t>개요</a:t>
            </a:r>
            <a:r>
              <a:rPr lang="en-US" altLang="ko-KR" b="1" dirty="0">
                <a:solidFill>
                  <a:srgbClr val="3F3F3F"/>
                </a:solidFill>
                <a:latin typeface="+mn-ea"/>
                <a:ea typeface="+mn-ea"/>
              </a:rPr>
              <a:t>]</a:t>
            </a:r>
            <a:endParaRPr lang="ko-KR" altLang="en-US" b="1" dirty="0">
              <a:solidFill>
                <a:srgbClr val="3F3F3F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2CDD570-C3BE-4EC8-A8FD-E598ECD590F2}"/>
                  </a:ext>
                </a:extLst>
              </p:cNvPr>
              <p:cNvSpPr txBox="1"/>
              <p:nvPr/>
            </p:nvSpPr>
            <p:spPr>
              <a:xfrm>
                <a:off x="376457" y="3806962"/>
                <a:ext cx="5498949" cy="2964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Tx/>
                  <a:buChar char="-"/>
                </a:pPr>
                <a:r>
                  <a:rPr lang="ko-KR" altLang="en-US" spc="-150" dirty="0">
                    <a:solidFill>
                      <a:srgbClr val="3F3F3F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반려동물의 신체를 하나의 원통으로 모델링하면 다음과 같은 수식을 얻을 수 있다</a:t>
                </a:r>
                <a:endParaRPr lang="en-US" altLang="ko-KR" spc="-150" dirty="0">
                  <a:solidFill>
                    <a:srgbClr val="3F3F3F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pPr algn="just"/>
                <a:r>
                  <a:rPr lang="en-US" altLang="ko-KR" b="0" spc="-150" dirty="0">
                    <a:solidFill>
                      <a:srgbClr val="3F3F3F"/>
                    </a:solidFill>
                    <a:ea typeface="-윤고딕330" panose="02030504000101010101" pitchFamily="18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pc="-150" smtClean="0">
                        <a:solidFill>
                          <a:srgbClr val="3F3F3F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𝑅</m:t>
                    </m:r>
                    <m:r>
                      <a:rPr lang="en-US" altLang="ko-KR" b="0" i="1" spc="-150" smtClean="0">
                        <a:solidFill>
                          <a:srgbClr val="3F3F3F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 ∝</m:t>
                    </m:r>
                    <m:r>
                      <a:rPr lang="en-US" altLang="ko-KR" b="0" i="1" spc="-150" smtClean="0">
                        <a:solidFill>
                          <a:srgbClr val="3F3F3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endParaRPr lang="en-US" altLang="ko-KR" b="0" spc="-150" dirty="0">
                  <a:solidFill>
                    <a:srgbClr val="3F3F3F"/>
                  </a:solidFill>
                  <a:latin typeface="-윤고딕330" panose="02030504000101010101" pitchFamily="18" charset="-127"/>
                  <a:ea typeface="Cambria Math" panose="02040503050406030204" pitchFamily="18" charset="0"/>
                </a:endParaRPr>
              </a:p>
              <a:p>
                <a:pPr algn="just"/>
                <a:r>
                  <a:rPr lang="en-US" altLang="ko-KR" b="0" spc="-150" dirty="0">
                    <a:solidFill>
                      <a:srgbClr val="3F3F3F"/>
                    </a:solidFill>
                    <a:ea typeface="-윤고딕330" panose="02030504000101010101" pitchFamily="18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pc="-150" smtClean="0">
                        <a:solidFill>
                          <a:srgbClr val="3F3F3F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𝑅</m:t>
                    </m:r>
                    <m:r>
                      <a:rPr lang="en-US" altLang="ko-KR" b="0" i="1" spc="-150" smtClean="0">
                        <a:solidFill>
                          <a:srgbClr val="3F3F3F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 ∝ </m:t>
                    </m:r>
                    <m:box>
                      <m:boxPr>
                        <m:ctrlPr>
                          <a:rPr lang="en-US" altLang="ko-KR" b="0" i="1" spc="-150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ko-KR" b="0" i="1" spc="-150" smtClean="0">
                                <a:solidFill>
                                  <a:srgbClr val="3F3F3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pc="-150" smtClean="0">
                                <a:solidFill>
                                  <a:srgbClr val="3F3F3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pc="-150" smtClean="0">
                                <a:solidFill>
                                  <a:srgbClr val="3F3F3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den>
                        </m:f>
                      </m:e>
                    </m:box>
                    <m:r>
                      <a:rPr lang="en-US" altLang="ko-KR" b="0" i="1" spc="-150" smtClean="0">
                        <a:solidFill>
                          <a:srgbClr val="3F3F3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endParaRPr lang="en-US" altLang="ko-KR" spc="-150" dirty="0">
                  <a:solidFill>
                    <a:srgbClr val="3F3F3F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pPr algn="just"/>
                <a:r>
                  <a:rPr lang="en-US" altLang="ko-KR" b="0" spc="-150" dirty="0">
                    <a:solidFill>
                      <a:srgbClr val="3F3F3F"/>
                    </a:solidFill>
                    <a:ea typeface="-윤고딕330" panose="02030504000101010101" pitchFamily="18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pc="-150" smtClean="0">
                        <a:solidFill>
                          <a:srgbClr val="3F3F3F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𝑉</m:t>
                    </m:r>
                    <m:r>
                      <a:rPr lang="en-US" altLang="ko-KR" b="0" i="1" spc="-150" smtClean="0">
                        <a:solidFill>
                          <a:srgbClr val="3F3F3F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 ∝</m:t>
                    </m:r>
                    <m:r>
                      <a:rPr lang="en-US" altLang="ko-KR" b="0" i="1" spc="-150" smtClean="0">
                        <a:solidFill>
                          <a:srgbClr val="3F3F3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ko-KR" b="0" i="1" spc="-150" smtClean="0">
                        <a:solidFill>
                          <a:srgbClr val="3F3F3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pc="-150" smtClean="0">
                        <a:solidFill>
                          <a:srgbClr val="3F3F3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endParaRPr lang="en-US" altLang="ko-KR" spc="-150" dirty="0">
                  <a:solidFill>
                    <a:srgbClr val="3F3F3F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pPr algn="just"/>
                <a:r>
                  <a:rPr lang="en-US" altLang="ko-KR" spc="-150" dirty="0">
                    <a:solidFill>
                      <a:srgbClr val="3F3F3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spc="-150" smtClean="0">
                        <a:solidFill>
                          <a:srgbClr val="3F3F3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altLang="ko-KR" b="0" i="1" spc="-150" smtClean="0">
                        <a:solidFill>
                          <a:srgbClr val="3F3F3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ko-KR" b="0" i="1" spc="-150" smtClean="0">
                        <a:solidFill>
                          <a:srgbClr val="3F3F3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ko-KR" altLang="en-US" b="0" i="1" spc="-150" smtClean="0">
                        <a:solidFill>
                          <a:srgbClr val="3F3F3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box>
                      <m:boxPr>
                        <m:ctrlPr>
                          <a:rPr lang="ko-KR" altLang="en-US" b="0" i="1" spc="-150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ko-KR" b="0" i="1" spc="-150" smtClean="0">
                                <a:solidFill>
                                  <a:srgbClr val="3F3F3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pc="-150" smtClean="0">
                                <a:solidFill>
                                  <a:srgbClr val="3F3F3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altLang="ko-KR" b="0" i="1" spc="-150" smtClean="0">
                                <a:solidFill>
                                  <a:srgbClr val="3F3F3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den>
                        </m:f>
                      </m:e>
                    </m:box>
                    <m:r>
                      <a:rPr lang="en-US" altLang="ko-KR" b="0" i="1" spc="-150" smtClean="0">
                        <a:solidFill>
                          <a:srgbClr val="3F3F3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ko-KR" altLang="en-US" b="0" i="1" spc="-150" smtClean="0">
                        <a:solidFill>
                          <a:srgbClr val="3F3F3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box>
                      <m:boxPr>
                        <m:ctrlPr>
                          <a:rPr lang="ko-KR" altLang="en-US" b="0" i="1" spc="-150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ko-KR" b="0" i="1" spc="-150" smtClean="0">
                                <a:solidFill>
                                  <a:srgbClr val="3F3F3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b="0" i="1" spc="-150" smtClean="0">
                                    <a:solidFill>
                                      <a:srgbClr val="3F3F3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pc="-150" smtClean="0">
                                    <a:solidFill>
                                      <a:srgbClr val="3F3F3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altLang="ko-KR" b="0" i="1" spc="-150" smtClean="0">
                                    <a:solidFill>
                                      <a:srgbClr val="3F3F3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b="0" i="1" spc="-150" smtClean="0">
                                <a:solidFill>
                                  <a:srgbClr val="3F3F3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</m:e>
                    </m:box>
                  </m:oMath>
                </a14:m>
                <a:endParaRPr lang="en-US" altLang="ko-KR" spc="-150" dirty="0">
                  <a:solidFill>
                    <a:srgbClr val="3F3F3F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pPr algn="just"/>
                <a:r>
                  <a:rPr lang="ko-KR" altLang="en-US" spc="-150" dirty="0">
                    <a:solidFill>
                      <a:srgbClr val="3F3F3F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이때</a:t>
                </a:r>
                <a:r>
                  <a:rPr lang="en-US" altLang="ko-KR" spc="-150" dirty="0">
                    <a:solidFill>
                      <a:srgbClr val="3F3F3F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, </a:t>
                </a:r>
                <a:r>
                  <a:rPr lang="ko-KR" altLang="en-US" spc="-150" dirty="0">
                    <a:solidFill>
                      <a:srgbClr val="3F3F3F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각 신체 부위의 밀도</a:t>
                </a:r>
                <a:r>
                  <a:rPr lang="en-US" altLang="ko-KR" spc="-150" dirty="0">
                    <a:solidFill>
                      <a:srgbClr val="3F3F3F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(</a:t>
                </a:r>
                <a:r>
                  <a:rPr lang="el-GR" altLang="ko-KR" spc="-150" dirty="0">
                    <a:solidFill>
                      <a:srgbClr val="3F3F3F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ρ</a:t>
                </a:r>
                <a:r>
                  <a:rPr lang="en-US" altLang="ko-KR" spc="-150" dirty="0">
                    <a:solidFill>
                      <a:srgbClr val="3F3F3F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)</a:t>
                </a:r>
                <a:r>
                  <a:rPr lang="ko-KR" altLang="en-US" spc="-150" dirty="0">
                    <a:solidFill>
                      <a:srgbClr val="3F3F3F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와 신체길이</a:t>
                </a:r>
                <a:r>
                  <a:rPr lang="en-US" altLang="ko-KR" spc="-150" dirty="0">
                    <a:solidFill>
                      <a:srgbClr val="3F3F3F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(L)</a:t>
                </a:r>
                <a:r>
                  <a:rPr lang="ko-KR" altLang="en-US" spc="-150" dirty="0">
                    <a:solidFill>
                      <a:srgbClr val="3F3F3F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을 측정한 상태에서 </a:t>
                </a:r>
                <a:r>
                  <a:rPr lang="en-US" altLang="ko-KR" spc="-150" dirty="0">
                    <a:solidFill>
                      <a:srgbClr val="3F3F3F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 </a:t>
                </a:r>
                <a:r>
                  <a:rPr lang="ko-KR" altLang="en-US" spc="-150" dirty="0">
                    <a:solidFill>
                      <a:srgbClr val="3F3F3F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지방</a:t>
                </a:r>
                <a:r>
                  <a:rPr lang="en-US" altLang="ko-KR" spc="-150" dirty="0">
                    <a:solidFill>
                      <a:srgbClr val="3F3F3F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, </a:t>
                </a:r>
                <a:r>
                  <a:rPr lang="ko-KR" altLang="en-US" spc="-150" dirty="0">
                    <a:solidFill>
                      <a:srgbClr val="3F3F3F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제지방의 저항</a:t>
                </a:r>
                <a:r>
                  <a:rPr lang="en-US" altLang="ko-KR" spc="-150" dirty="0">
                    <a:solidFill>
                      <a:srgbClr val="3F3F3F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(R) </a:t>
                </a:r>
                <a:r>
                  <a:rPr lang="ko-KR" altLang="en-US" spc="-150" dirty="0">
                    <a:solidFill>
                      <a:srgbClr val="3F3F3F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값을 구하면</a:t>
                </a:r>
                <a:r>
                  <a:rPr lang="en-US" altLang="ko-KR" spc="-150" dirty="0">
                    <a:solidFill>
                      <a:srgbClr val="3F3F3F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, </a:t>
                </a:r>
                <a:r>
                  <a:rPr lang="ko-KR" altLang="en-US" spc="-150" dirty="0">
                    <a:solidFill>
                      <a:srgbClr val="3F3F3F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해당 부위의 부피</a:t>
                </a:r>
                <a:r>
                  <a:rPr lang="en-US" altLang="ko-KR" spc="-150" dirty="0">
                    <a:solidFill>
                      <a:srgbClr val="3F3F3F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(V) </a:t>
                </a:r>
                <a:r>
                  <a:rPr lang="ko-KR" altLang="en-US" spc="-150" dirty="0">
                    <a:solidFill>
                      <a:srgbClr val="3F3F3F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를 구할 수 있고</a:t>
                </a:r>
                <a:r>
                  <a:rPr lang="en-US" altLang="ko-KR" spc="-150" dirty="0">
                    <a:solidFill>
                      <a:srgbClr val="3F3F3F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, </a:t>
                </a:r>
                <a:r>
                  <a:rPr lang="ko-KR" altLang="en-US" spc="-150" dirty="0">
                    <a:solidFill>
                      <a:srgbClr val="3F3F3F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여기에 밀도</a:t>
                </a:r>
                <a:r>
                  <a:rPr lang="en-US" altLang="ko-KR" spc="-150" dirty="0">
                    <a:solidFill>
                      <a:srgbClr val="3F3F3F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(</a:t>
                </a:r>
                <a:r>
                  <a:rPr lang="el-GR" altLang="ko-KR" spc="-150" dirty="0">
                    <a:solidFill>
                      <a:srgbClr val="3F3F3F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ρ</a:t>
                </a:r>
                <a:r>
                  <a:rPr lang="en-US" altLang="ko-KR" spc="-150" dirty="0">
                    <a:solidFill>
                      <a:srgbClr val="3F3F3F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)</a:t>
                </a:r>
                <a:r>
                  <a:rPr lang="ko-KR" altLang="en-US" spc="-150" dirty="0">
                    <a:solidFill>
                      <a:srgbClr val="3F3F3F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를 곱해주면 해당 부위의 질량을 구할 수 있다</a:t>
                </a:r>
                <a:endParaRPr lang="en-US" altLang="ko-KR" spc="-150" dirty="0">
                  <a:solidFill>
                    <a:srgbClr val="3F3F3F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2CDD570-C3BE-4EC8-A8FD-E598ECD59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57" y="3806962"/>
                <a:ext cx="5498949" cy="2964914"/>
              </a:xfrm>
              <a:prstGeom prst="rect">
                <a:avLst/>
              </a:prstGeom>
              <a:blipFill>
                <a:blip r:embed="rId3"/>
                <a:stretch>
                  <a:fillRect l="-998" t="-1029" r="-887" b="-26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ED2769-BE94-4EBC-B049-DEC24591FF29}"/>
              </a:ext>
            </a:extLst>
          </p:cNvPr>
          <p:cNvSpPr/>
          <p:nvPr/>
        </p:nvSpPr>
        <p:spPr>
          <a:xfrm>
            <a:off x="6305474" y="3963556"/>
            <a:ext cx="5561509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ko-KR" altLang="en-US" sz="1700" dirty="0">
                <a:solidFill>
                  <a:srgbClr val="3F3F3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지방</a:t>
            </a:r>
            <a:r>
              <a:rPr lang="en-US" altLang="ko-KR" sz="1700" dirty="0">
                <a:solidFill>
                  <a:srgbClr val="3F3F3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(FM, Fat Mass)</a:t>
            </a:r>
            <a:r>
              <a:rPr lang="ko-KR" altLang="en-US" sz="1700" dirty="0">
                <a:solidFill>
                  <a:srgbClr val="3F3F3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과 </a:t>
            </a:r>
            <a:r>
              <a:rPr lang="ko-KR" altLang="en-US" sz="1700" dirty="0" err="1">
                <a:solidFill>
                  <a:srgbClr val="3F3F3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제지방</a:t>
            </a:r>
            <a:r>
              <a:rPr lang="en-US" altLang="ko-KR" sz="1700" dirty="0">
                <a:solidFill>
                  <a:srgbClr val="3F3F3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(FFM, Fat Free Mass)</a:t>
            </a:r>
            <a:r>
              <a:rPr lang="ko-KR" altLang="en-US" sz="1700" dirty="0">
                <a:solidFill>
                  <a:srgbClr val="3F3F3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은 각기 다른 수분함량을 갖는다</a:t>
            </a:r>
            <a:endParaRPr lang="en-US" altLang="ko-KR" sz="1700" dirty="0">
              <a:solidFill>
                <a:srgbClr val="3F3F3F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1700" dirty="0">
                <a:solidFill>
                  <a:srgbClr val="3F3F3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수분함량에 따라 </a:t>
            </a:r>
            <a:r>
              <a:rPr lang="en-US" altLang="ko-KR" sz="1700" dirty="0">
                <a:solidFill>
                  <a:srgbClr val="3F3F3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FM</a:t>
            </a:r>
            <a:r>
              <a:rPr lang="ko-KR" altLang="en-US" sz="1700" dirty="0">
                <a:solidFill>
                  <a:srgbClr val="3F3F3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과 </a:t>
            </a:r>
            <a:r>
              <a:rPr lang="en-US" altLang="ko-KR" sz="1700" dirty="0">
                <a:solidFill>
                  <a:srgbClr val="3F3F3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FFM</a:t>
            </a:r>
            <a:r>
              <a:rPr lang="ko-KR" altLang="en-US" sz="1700" dirty="0">
                <a:solidFill>
                  <a:srgbClr val="3F3F3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은 다른 저항</a:t>
            </a:r>
            <a:r>
              <a:rPr lang="en-US" altLang="ko-KR" sz="1700" dirty="0">
                <a:solidFill>
                  <a:srgbClr val="3F3F3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(R) </a:t>
            </a:r>
            <a:r>
              <a:rPr lang="ko-KR" altLang="en-US" sz="1700" dirty="0">
                <a:solidFill>
                  <a:srgbClr val="3F3F3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값을 가지게 되고</a:t>
            </a:r>
            <a:r>
              <a:rPr lang="en-US" altLang="ko-KR" sz="1700" dirty="0">
                <a:solidFill>
                  <a:srgbClr val="3F3F3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700" dirty="0">
                <a:solidFill>
                  <a:srgbClr val="3F3F3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이를 통해 각 조직의 분포를 추정할 수 있다</a:t>
            </a:r>
            <a:endParaRPr lang="en-US" altLang="ko-KR" sz="1700" dirty="0">
              <a:solidFill>
                <a:srgbClr val="3F3F3F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1700" dirty="0">
                <a:solidFill>
                  <a:srgbClr val="3F3F3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주파수에 따른 투과율의 차이를 사용해 </a:t>
            </a:r>
            <a:r>
              <a:rPr lang="ko-KR" altLang="en-US" sz="1700" dirty="0" err="1">
                <a:solidFill>
                  <a:srgbClr val="3F3F3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세포외</a:t>
            </a:r>
            <a:r>
              <a:rPr lang="en-US" altLang="ko-KR" sz="1700" dirty="0">
                <a:solidFill>
                  <a:srgbClr val="3F3F3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/</a:t>
            </a:r>
            <a:r>
              <a:rPr lang="ko-KR" altLang="en-US" sz="1700" dirty="0" err="1">
                <a:solidFill>
                  <a:srgbClr val="3F3F3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내액을</a:t>
            </a:r>
            <a:r>
              <a:rPr lang="ko-KR" altLang="en-US" sz="1700" dirty="0">
                <a:solidFill>
                  <a:srgbClr val="3F3F3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측정하는 방식도 존재 </a:t>
            </a:r>
            <a:r>
              <a:rPr lang="en-US" altLang="ko-KR" sz="1700" dirty="0">
                <a:solidFill>
                  <a:srgbClr val="3F3F3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(Multi Frequency BIA) </a:t>
            </a:r>
          </a:p>
          <a:p>
            <a:pPr marL="285750" indent="-285750" algn="just">
              <a:buFontTx/>
              <a:buChar char="-"/>
            </a:pPr>
            <a:r>
              <a:rPr lang="ko-KR" altLang="en-US" sz="1700" dirty="0">
                <a:solidFill>
                  <a:srgbClr val="3F3F3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본 작품에서는 대표적인 주파수인 </a:t>
            </a:r>
            <a:r>
              <a:rPr lang="en-US" altLang="ko-KR" sz="1700" dirty="0">
                <a:solidFill>
                  <a:srgbClr val="3F3F3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50kHz</a:t>
            </a:r>
            <a:r>
              <a:rPr lang="ko-KR" altLang="en-US" sz="1700" dirty="0">
                <a:solidFill>
                  <a:srgbClr val="3F3F3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만을 가지고 반려동물의 </a:t>
            </a:r>
            <a:r>
              <a:rPr lang="ko-KR" altLang="en-US" sz="1700" dirty="0" err="1">
                <a:solidFill>
                  <a:srgbClr val="3F3F3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인피던스를</a:t>
            </a:r>
            <a:r>
              <a:rPr lang="ko-KR" altLang="en-US" sz="1700" dirty="0">
                <a:solidFill>
                  <a:srgbClr val="3F3F3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측정할 계획 </a:t>
            </a:r>
            <a:r>
              <a:rPr lang="en-US" altLang="ko-KR" sz="1700" dirty="0">
                <a:solidFill>
                  <a:srgbClr val="3F3F3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(Single Frequency BIA)</a:t>
            </a:r>
            <a:endParaRPr lang="ko-KR" altLang="en-US" sz="1700" dirty="0">
              <a:solidFill>
                <a:srgbClr val="3F3F3F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70C6B47F-BB37-4C8A-B4B6-DD838898D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6725" y="1475942"/>
            <a:ext cx="3798510" cy="221437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3765C3C-8CA9-42DB-AEB9-B274B77C2EA9}"/>
              </a:ext>
            </a:extLst>
          </p:cNvPr>
          <p:cNvSpPr txBox="1"/>
          <p:nvPr/>
        </p:nvSpPr>
        <p:spPr>
          <a:xfrm>
            <a:off x="6806179" y="3617717"/>
            <a:ext cx="36968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spc="-150" dirty="0">
                <a:solidFill>
                  <a:srgbClr val="00002F"/>
                </a:solidFill>
                <a:latin typeface="+mn-ea"/>
                <a:ea typeface="+mn-ea"/>
              </a:rPr>
              <a:t>자료 </a:t>
            </a:r>
            <a:r>
              <a:rPr lang="en-US" altLang="ko-KR" sz="1000" b="1" spc="-150" dirty="0">
                <a:solidFill>
                  <a:srgbClr val="00002F"/>
                </a:solidFill>
                <a:latin typeface="+mn-ea"/>
                <a:ea typeface="+mn-ea"/>
              </a:rPr>
              <a:t> :  </a:t>
            </a:r>
            <a:r>
              <a:rPr lang="en-US" altLang="ko-KR" sz="1000" b="1" spc="-150" dirty="0" err="1">
                <a:solidFill>
                  <a:srgbClr val="00002F"/>
                </a:solidFill>
                <a:latin typeface="+mn-ea"/>
                <a:ea typeface="+mn-ea"/>
              </a:rPr>
              <a:t>Bioelectical</a:t>
            </a:r>
            <a:r>
              <a:rPr lang="en-US" altLang="ko-KR" sz="1000" b="1" spc="-150" dirty="0">
                <a:solidFill>
                  <a:srgbClr val="00002F"/>
                </a:solidFill>
                <a:latin typeface="+mn-ea"/>
                <a:ea typeface="+mn-ea"/>
              </a:rPr>
              <a:t> impedance analysis – part 1 : review of principles and methods</a:t>
            </a:r>
            <a:endParaRPr lang="ko-KR" altLang="en-US" sz="1000" b="1" spc="-150" dirty="0">
              <a:solidFill>
                <a:srgbClr val="00002F"/>
              </a:solidFill>
              <a:latin typeface="+mn-ea"/>
              <a:ea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06E4EB1-B312-46E2-A79B-EE6FA55231B6}"/>
              </a:ext>
            </a:extLst>
          </p:cNvPr>
          <p:cNvSpPr/>
          <p:nvPr/>
        </p:nvSpPr>
        <p:spPr>
          <a:xfrm>
            <a:off x="3215363" y="2709523"/>
            <a:ext cx="801511" cy="586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F9D3961-29F1-46CD-982A-38C601363B9E}"/>
              </a:ext>
            </a:extLst>
          </p:cNvPr>
          <p:cNvSpPr/>
          <p:nvPr/>
        </p:nvSpPr>
        <p:spPr>
          <a:xfrm>
            <a:off x="1900321" y="2709523"/>
            <a:ext cx="801511" cy="586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Picture 2" descr="ê°, ê°ìì§, ëë¬¼, ê°ì§, ê°, ì ì ëë¬¼, ì¤í¸ë¡í¬, ëª¨ì, ê·¸ë¦¼ì, ì¤ë£¨ì£, ê·¸ë¦¼, ë²¡í°">
            <a:extLst>
              <a:ext uri="{FF2B5EF4-FFF2-40B4-BE49-F238E27FC236}">
                <a16:creationId xmlns:a16="http://schemas.microsoft.com/office/drawing/2014/main" id="{097E4975-BF2E-4852-817C-006590B89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335" y="1430671"/>
            <a:ext cx="3550221" cy="158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BA5D671F-34ED-4446-9AB7-CB7CF0B0902C}"/>
              </a:ext>
            </a:extLst>
          </p:cNvPr>
          <p:cNvGrpSpPr/>
          <p:nvPr/>
        </p:nvGrpSpPr>
        <p:grpSpPr>
          <a:xfrm>
            <a:off x="2167252" y="1664212"/>
            <a:ext cx="1814384" cy="797232"/>
            <a:chOff x="835760" y="2089381"/>
            <a:chExt cx="1411917" cy="911855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EFBD9BE4-A77C-47E3-A58E-388C50E6E826}"/>
                </a:ext>
              </a:extLst>
            </p:cNvPr>
            <p:cNvSpPr/>
            <p:nvPr/>
          </p:nvSpPr>
          <p:spPr>
            <a:xfrm>
              <a:off x="835760" y="2099845"/>
              <a:ext cx="229426" cy="90139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27F7EECB-1884-490A-B052-DA499D9A8F1C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 flipV="1">
              <a:off x="950473" y="2089381"/>
              <a:ext cx="1182491" cy="1046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3C8AC9F2-BE87-44AF-8AD5-D2D12730D683}"/>
                </a:ext>
              </a:extLst>
            </p:cNvPr>
            <p:cNvCxnSpPr>
              <a:cxnSpLocks/>
              <a:stCxn id="28" idx="4"/>
              <a:endCxn id="31" idx="4"/>
            </p:cNvCxnSpPr>
            <p:nvPr/>
          </p:nvCxnSpPr>
          <p:spPr>
            <a:xfrm flipV="1">
              <a:off x="950473" y="2990772"/>
              <a:ext cx="1182491" cy="1046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37727D44-16BB-4D20-A30C-A22EDD69FCA6}"/>
                </a:ext>
              </a:extLst>
            </p:cNvPr>
            <p:cNvSpPr/>
            <p:nvPr/>
          </p:nvSpPr>
          <p:spPr>
            <a:xfrm>
              <a:off x="2018251" y="2089381"/>
              <a:ext cx="229426" cy="90139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7DC43A4C-5530-4E27-8293-E4C019B79C0A}"/>
                </a:ext>
              </a:extLst>
            </p:cNvPr>
            <p:cNvCxnSpPr>
              <a:cxnSpLocks/>
              <a:stCxn id="28" idx="6"/>
            </p:cNvCxnSpPr>
            <p:nvPr/>
          </p:nvCxnSpPr>
          <p:spPr>
            <a:xfrm>
              <a:off x="1065186" y="2550541"/>
              <a:ext cx="97745" cy="951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606F39BC-8290-4DE5-9655-0114AF5063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56935" y="2210540"/>
              <a:ext cx="92471" cy="67295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3928C288-4464-4E6C-9FB2-8941C4F21623}"/>
                </a:ext>
              </a:extLst>
            </p:cNvPr>
            <p:cNvCxnSpPr/>
            <p:nvPr/>
          </p:nvCxnSpPr>
          <p:spPr>
            <a:xfrm>
              <a:off x="1349406" y="2210540"/>
              <a:ext cx="164518" cy="67470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801DD05-7548-410D-ABA5-3D85782983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0829" y="2210540"/>
              <a:ext cx="146200" cy="68042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4441A221-500D-4EE7-A409-E5F0DC56AAF2}"/>
                </a:ext>
              </a:extLst>
            </p:cNvPr>
            <p:cNvCxnSpPr>
              <a:cxnSpLocks/>
            </p:cNvCxnSpPr>
            <p:nvPr/>
          </p:nvCxnSpPr>
          <p:spPr>
            <a:xfrm>
              <a:off x="1664798" y="2210113"/>
              <a:ext cx="110736" cy="64710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59BE33EA-E12D-4826-8708-88712D8402F5}"/>
                </a:ext>
              </a:extLst>
            </p:cNvPr>
            <p:cNvCxnSpPr/>
            <p:nvPr/>
          </p:nvCxnSpPr>
          <p:spPr>
            <a:xfrm flipV="1">
              <a:off x="1775534" y="2540076"/>
              <a:ext cx="75953" cy="31714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8A9187E1-E9AA-448A-AE27-3ED73804E9C1}"/>
                </a:ext>
              </a:extLst>
            </p:cNvPr>
            <p:cNvCxnSpPr/>
            <p:nvPr/>
          </p:nvCxnSpPr>
          <p:spPr>
            <a:xfrm>
              <a:off x="1851487" y="2540076"/>
              <a:ext cx="16676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B37B6EC3-1330-45A6-8382-C2D9F9FC433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75922" y="2545285"/>
              <a:ext cx="70391" cy="31532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C44F142-EE41-4E8E-9E1D-6E5AD82554F2}"/>
              </a:ext>
            </a:extLst>
          </p:cNvPr>
          <p:cNvCxnSpPr/>
          <p:nvPr/>
        </p:nvCxnSpPr>
        <p:spPr>
          <a:xfrm>
            <a:off x="1125930" y="3433302"/>
            <a:ext cx="12867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5D2D2CA-28A0-4F67-A720-29B13CF8E3C3}"/>
              </a:ext>
            </a:extLst>
          </p:cNvPr>
          <p:cNvCxnSpPr/>
          <p:nvPr/>
        </p:nvCxnSpPr>
        <p:spPr>
          <a:xfrm>
            <a:off x="3745051" y="3399271"/>
            <a:ext cx="12867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840EA81-C529-4B03-AD80-90AB2F8ADF42}"/>
              </a:ext>
            </a:extLst>
          </p:cNvPr>
          <p:cNvSpPr/>
          <p:nvPr/>
        </p:nvSpPr>
        <p:spPr>
          <a:xfrm>
            <a:off x="1065335" y="3479728"/>
            <a:ext cx="13730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3F3F3F"/>
                </a:solidFill>
                <a:latin typeface="+mn-ea"/>
                <a:ea typeface="+mn-ea"/>
              </a:rPr>
              <a:t>Current</a:t>
            </a:r>
            <a:endParaRPr lang="ko-KR" altLang="en-US" b="1" dirty="0">
              <a:solidFill>
                <a:srgbClr val="3F3F3F"/>
              </a:solidFill>
              <a:latin typeface="+mn-ea"/>
              <a:ea typeface="+mn-ea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3C3636B-DE68-4779-8068-6AC74E59BA4B}"/>
              </a:ext>
            </a:extLst>
          </p:cNvPr>
          <p:cNvSpPr/>
          <p:nvPr/>
        </p:nvSpPr>
        <p:spPr>
          <a:xfrm>
            <a:off x="3768230" y="3455167"/>
            <a:ext cx="13730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3F3F3F"/>
                </a:solidFill>
                <a:latin typeface="+mn-ea"/>
                <a:ea typeface="+mn-ea"/>
              </a:rPr>
              <a:t>Current</a:t>
            </a:r>
            <a:endParaRPr lang="ko-KR" altLang="en-US" b="1" dirty="0">
              <a:solidFill>
                <a:srgbClr val="3F3F3F"/>
              </a:solidFill>
              <a:latin typeface="+mn-ea"/>
              <a:ea typeface="+mn-ea"/>
            </a:endParaRPr>
          </a:p>
        </p:txBody>
      </p:sp>
      <p:sp>
        <p:nvSpPr>
          <p:cNvPr id="48" name="텍스트 개체 틀 4">
            <a:extLst>
              <a:ext uri="{FF2B5EF4-FFF2-40B4-BE49-F238E27FC236}">
                <a16:creationId xmlns:a16="http://schemas.microsoft.com/office/drawing/2014/main" id="{14DF852D-F8C7-48B8-ACEE-C462408D283E}"/>
              </a:ext>
            </a:extLst>
          </p:cNvPr>
          <p:cNvSpPr txBox="1">
            <a:spLocks/>
          </p:cNvSpPr>
          <p:nvPr/>
        </p:nvSpPr>
        <p:spPr bwMode="auto">
          <a:xfrm>
            <a:off x="2192053" y="3486231"/>
            <a:ext cx="5906430" cy="21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800" dirty="0">
                <a:latin typeface="+mn-ea"/>
              </a:rPr>
              <a:t>50kHz, 200uA</a:t>
            </a:r>
          </a:p>
        </p:txBody>
      </p:sp>
    </p:spTree>
    <p:extLst>
      <p:ext uri="{BB962C8B-B14F-4D97-AF65-F5344CB8AC3E}">
        <p14:creationId xmlns:p14="http://schemas.microsoft.com/office/powerpoint/2010/main" val="1829146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47CD79FE-F820-4DE7-BC80-B485203FA5B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7578" y="293286"/>
            <a:ext cx="11416847" cy="461665"/>
          </a:xfrm>
        </p:spPr>
        <p:txBody>
          <a:bodyPr/>
          <a:lstStyle/>
          <a:p>
            <a:r>
              <a:rPr lang="ko-KR" altLang="en-US" sz="2400" dirty="0">
                <a:latin typeface="+mn-ea"/>
              </a:rPr>
              <a:t>작품 제작 진행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F4C0DDB-8805-4F10-A215-D5C8D2301E6E}"/>
              </a:ext>
            </a:extLst>
          </p:cNvPr>
          <p:cNvCxnSpPr>
            <a:cxnSpLocks/>
          </p:cNvCxnSpPr>
          <p:nvPr/>
        </p:nvCxnSpPr>
        <p:spPr>
          <a:xfrm>
            <a:off x="387578" y="754951"/>
            <a:ext cx="1109322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화살표: 갈매기형 수장 20">
            <a:extLst>
              <a:ext uri="{FF2B5EF4-FFF2-40B4-BE49-F238E27FC236}">
                <a16:creationId xmlns:a16="http://schemas.microsoft.com/office/drawing/2014/main" id="{D7A2237B-8D58-4928-A0DD-88F82199B8F7}"/>
              </a:ext>
            </a:extLst>
          </p:cNvPr>
          <p:cNvSpPr/>
          <p:nvPr/>
        </p:nvSpPr>
        <p:spPr>
          <a:xfrm>
            <a:off x="9441122" y="-1435988"/>
            <a:ext cx="1344677" cy="1194896"/>
          </a:xfrm>
          <a:prstGeom prst="chevron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D71E818-D8B5-4393-81D7-19D0FE749857}"/>
              </a:ext>
            </a:extLst>
          </p:cNvPr>
          <p:cNvSpPr/>
          <p:nvPr/>
        </p:nvSpPr>
        <p:spPr>
          <a:xfrm>
            <a:off x="7591043" y="-1164740"/>
            <a:ext cx="645486" cy="724796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https://t1.daumcdn.net/cfile/tistory/21535541591797A602">
            <a:extLst>
              <a:ext uri="{FF2B5EF4-FFF2-40B4-BE49-F238E27FC236}">
                <a16:creationId xmlns:a16="http://schemas.microsoft.com/office/drawing/2014/main" id="{7BE21A83-8016-45F3-ACD2-3E85A7963D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11"/>
          <a:stretch/>
        </p:blipFill>
        <p:spPr bwMode="auto">
          <a:xfrm>
            <a:off x="8753560" y="3977640"/>
            <a:ext cx="2988299" cy="22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laticon laptopì ëí ì´ë¯¸ì§ ê²ìê²°ê³¼">
            <a:extLst>
              <a:ext uri="{FF2B5EF4-FFF2-40B4-BE49-F238E27FC236}">
                <a16:creationId xmlns:a16="http://schemas.microsoft.com/office/drawing/2014/main" id="{AE5B35CA-9E55-46C2-A3AE-5160EC38D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944" y="704804"/>
            <a:ext cx="2784490" cy="278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6" descr="flaticon usbì ëí ì´ë¯¸ì§ ê²ìê²°ê³¼">
            <a:extLst>
              <a:ext uri="{FF2B5EF4-FFF2-40B4-BE49-F238E27FC236}">
                <a16:creationId xmlns:a16="http://schemas.microsoft.com/office/drawing/2014/main" id="{86D8160D-1703-4A51-932F-CBCD6AC430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62" name="Picture 14" descr="flaticon usbì ëí ì´ë¯¸ì§ ê²ìê²°ê³¼">
            <a:extLst>
              <a:ext uri="{FF2B5EF4-FFF2-40B4-BE49-F238E27FC236}">
                <a16:creationId xmlns:a16="http://schemas.microsoft.com/office/drawing/2014/main" id="{AC2288F8-B0F0-4D23-8BC0-F94F2F85D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44331">
            <a:off x="7487110" y="2920585"/>
            <a:ext cx="1199045" cy="119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tps://itgroove.net/oh365eh/wp-content/uploads/sites/12/2016/12/excel-300x300.png">
            <a:extLst>
              <a:ext uri="{FF2B5EF4-FFF2-40B4-BE49-F238E27FC236}">
                <a16:creationId xmlns:a16="http://schemas.microsoft.com/office/drawing/2014/main" id="{D9A1A7FA-48DB-4013-A1AB-F172F07DE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41" y="3221343"/>
            <a:ext cx="2355871" cy="2355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flaticon connectì ëí ì´ë¯¸ì§ ê²ìê²°ê³¼">
            <a:extLst>
              <a:ext uri="{FF2B5EF4-FFF2-40B4-BE49-F238E27FC236}">
                <a16:creationId xmlns:a16="http://schemas.microsoft.com/office/drawing/2014/main" id="{DC2E6729-3ADD-4278-89FD-EB67C05D71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108"/>
          <a:stretch/>
        </p:blipFill>
        <p:spPr bwMode="auto">
          <a:xfrm rot="19516022">
            <a:off x="2892684" y="2986469"/>
            <a:ext cx="1266042" cy="45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https://mblogthumb-phinf.pstatic.net/20141030_144/killdoslab_1414642842144u3wuu_JPEG/graficoexcel-1024x866.jpg?type=w2">
            <a:extLst>
              <a:ext uri="{FF2B5EF4-FFF2-40B4-BE49-F238E27FC236}">
                <a16:creationId xmlns:a16="http://schemas.microsoft.com/office/drawing/2014/main" id="{1BD01BC0-6A57-49DD-B656-C0338B0DE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90289" y="4565310"/>
            <a:ext cx="1979551" cy="167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텍스트 개체 틀 4">
            <a:extLst>
              <a:ext uri="{FF2B5EF4-FFF2-40B4-BE49-F238E27FC236}">
                <a16:creationId xmlns:a16="http://schemas.microsoft.com/office/drawing/2014/main" id="{6846A352-8E17-41FB-BBA3-A882207AEAAF}"/>
              </a:ext>
            </a:extLst>
          </p:cNvPr>
          <p:cNvSpPr txBox="1">
            <a:spLocks/>
          </p:cNvSpPr>
          <p:nvPr/>
        </p:nvSpPr>
        <p:spPr bwMode="auto">
          <a:xfrm>
            <a:off x="5586979" y="3009496"/>
            <a:ext cx="5645860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0" lang="en-US" altLang="ko-KR" sz="1800" dirty="0">
                <a:latin typeface="+mn-ea"/>
              </a:rPr>
              <a:t>laptop</a:t>
            </a:r>
          </a:p>
        </p:txBody>
      </p:sp>
      <p:sp>
        <p:nvSpPr>
          <p:cNvPr id="19" name="텍스트 개체 틀 4">
            <a:extLst>
              <a:ext uri="{FF2B5EF4-FFF2-40B4-BE49-F238E27FC236}">
                <a16:creationId xmlns:a16="http://schemas.microsoft.com/office/drawing/2014/main" id="{4A527835-B45A-4AC9-8347-1A5A48AAB4AA}"/>
              </a:ext>
            </a:extLst>
          </p:cNvPr>
          <p:cNvSpPr txBox="1">
            <a:spLocks/>
          </p:cNvSpPr>
          <p:nvPr/>
        </p:nvSpPr>
        <p:spPr bwMode="auto">
          <a:xfrm>
            <a:off x="1197859" y="5438038"/>
            <a:ext cx="5645860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0" lang="en-US" altLang="ko-KR" sz="1800" dirty="0">
                <a:latin typeface="+mn-ea"/>
              </a:rPr>
              <a:t>MS Excel</a:t>
            </a:r>
          </a:p>
        </p:txBody>
      </p:sp>
      <p:sp>
        <p:nvSpPr>
          <p:cNvPr id="20" name="텍스트 개체 틀 4">
            <a:extLst>
              <a:ext uri="{FF2B5EF4-FFF2-40B4-BE49-F238E27FC236}">
                <a16:creationId xmlns:a16="http://schemas.microsoft.com/office/drawing/2014/main" id="{EC783E8A-5CE2-4497-9186-6AF06731A593}"/>
              </a:ext>
            </a:extLst>
          </p:cNvPr>
          <p:cNvSpPr txBox="1">
            <a:spLocks/>
          </p:cNvSpPr>
          <p:nvPr/>
        </p:nvSpPr>
        <p:spPr bwMode="auto">
          <a:xfrm>
            <a:off x="8579267" y="3010119"/>
            <a:ext cx="5645860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0" lang="en-US" altLang="ko-KR" sz="1400" dirty="0">
                <a:latin typeface="+mn-ea"/>
              </a:rPr>
              <a:t>9600bps</a:t>
            </a:r>
          </a:p>
        </p:txBody>
      </p:sp>
      <p:sp>
        <p:nvSpPr>
          <p:cNvPr id="22" name="텍스트 개체 틀 4">
            <a:extLst>
              <a:ext uri="{FF2B5EF4-FFF2-40B4-BE49-F238E27FC236}">
                <a16:creationId xmlns:a16="http://schemas.microsoft.com/office/drawing/2014/main" id="{DDF289DA-B8C4-4EB6-BE95-EB6C01F2FA86}"/>
              </a:ext>
            </a:extLst>
          </p:cNvPr>
          <p:cNvSpPr txBox="1">
            <a:spLocks/>
          </p:cNvSpPr>
          <p:nvPr/>
        </p:nvSpPr>
        <p:spPr bwMode="auto">
          <a:xfrm>
            <a:off x="3525705" y="6237228"/>
            <a:ext cx="5645860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0" lang="en-US" altLang="ko-KR" sz="1800" dirty="0">
                <a:latin typeface="+mn-ea"/>
              </a:rPr>
              <a:t>PLX-DAQ</a:t>
            </a:r>
          </a:p>
        </p:txBody>
      </p:sp>
    </p:spTree>
    <p:extLst>
      <p:ext uri="{BB962C8B-B14F-4D97-AF65-F5344CB8AC3E}">
        <p14:creationId xmlns:p14="http://schemas.microsoft.com/office/powerpoint/2010/main" val="612650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47CD79FE-F820-4DE7-BC80-B485203FA5B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7578" y="293286"/>
            <a:ext cx="11416847" cy="461665"/>
          </a:xfrm>
        </p:spPr>
        <p:txBody>
          <a:bodyPr/>
          <a:lstStyle/>
          <a:p>
            <a:r>
              <a:rPr lang="ko-KR" altLang="en-US" sz="2400" dirty="0">
                <a:latin typeface="+mn-ea"/>
              </a:rPr>
              <a:t>작품 제작 진행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F4C0DDB-8805-4F10-A215-D5C8D2301E6E}"/>
              </a:ext>
            </a:extLst>
          </p:cNvPr>
          <p:cNvCxnSpPr>
            <a:cxnSpLocks/>
          </p:cNvCxnSpPr>
          <p:nvPr/>
        </p:nvCxnSpPr>
        <p:spPr>
          <a:xfrm>
            <a:off x="387578" y="754951"/>
            <a:ext cx="1109322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화살표: 갈매기형 수장 20">
            <a:extLst>
              <a:ext uri="{FF2B5EF4-FFF2-40B4-BE49-F238E27FC236}">
                <a16:creationId xmlns:a16="http://schemas.microsoft.com/office/drawing/2014/main" id="{D7A2237B-8D58-4928-A0DD-88F82199B8F7}"/>
              </a:ext>
            </a:extLst>
          </p:cNvPr>
          <p:cNvSpPr/>
          <p:nvPr/>
        </p:nvSpPr>
        <p:spPr>
          <a:xfrm>
            <a:off x="9441122" y="-1435988"/>
            <a:ext cx="1344677" cy="1194896"/>
          </a:xfrm>
          <a:prstGeom prst="chevron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D71E818-D8B5-4393-81D7-19D0FE749857}"/>
              </a:ext>
            </a:extLst>
          </p:cNvPr>
          <p:cNvSpPr/>
          <p:nvPr/>
        </p:nvSpPr>
        <p:spPr>
          <a:xfrm>
            <a:off x="7591043" y="-1164740"/>
            <a:ext cx="645486" cy="724796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텍스트 개체 틀 4">
            <a:extLst>
              <a:ext uri="{FF2B5EF4-FFF2-40B4-BE49-F238E27FC236}">
                <a16:creationId xmlns:a16="http://schemas.microsoft.com/office/drawing/2014/main" id="{05662B3C-D566-4BBB-A18E-43B3A10E6ADB}"/>
              </a:ext>
            </a:extLst>
          </p:cNvPr>
          <p:cNvSpPr txBox="1">
            <a:spLocks/>
          </p:cNvSpPr>
          <p:nvPr/>
        </p:nvSpPr>
        <p:spPr bwMode="auto">
          <a:xfrm>
            <a:off x="450141" y="811854"/>
            <a:ext cx="5645860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0" lang="ko-KR" altLang="en-US" sz="1800" dirty="0">
                <a:latin typeface="+mn-ea"/>
              </a:rPr>
              <a:t>회로도</a:t>
            </a:r>
            <a:endParaRPr kumimoji="0" lang="en-US" altLang="ko-KR" sz="1800" dirty="0">
              <a:latin typeface="+mn-ea"/>
            </a:endParaRPr>
          </a:p>
        </p:txBody>
      </p:sp>
      <p:pic>
        <p:nvPicPr>
          <p:cNvPr id="3076" name="Picture 4" descr="https://cdn.sparkfun.com/assets/learn_tutorials/5/1/0/fritzing_example_schem.png">
            <a:extLst>
              <a:ext uri="{FF2B5EF4-FFF2-40B4-BE49-F238E27FC236}">
                <a16:creationId xmlns:a16="http://schemas.microsoft.com/office/drawing/2014/main" id="{DB48A532-D668-4BDD-8299-C03638DAC8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26"/>
          <a:stretch/>
        </p:blipFill>
        <p:spPr bwMode="auto">
          <a:xfrm>
            <a:off x="3506671" y="1764345"/>
            <a:ext cx="3018833" cy="404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postfiles6.naver.net/20160617_293/ubicomputing_1466126227718uPPg0_PNG/fritzing_example_bb_2.png?type=w2">
            <a:extLst>
              <a:ext uri="{FF2B5EF4-FFF2-40B4-BE49-F238E27FC236}">
                <a16:creationId xmlns:a16="http://schemas.microsoft.com/office/drawing/2014/main" id="{DB348BCF-DB6B-4C63-8F69-C0C0F4AAA8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13" r="64811" b="11353"/>
          <a:stretch/>
        </p:blipFill>
        <p:spPr bwMode="auto">
          <a:xfrm>
            <a:off x="2568458" y="2512552"/>
            <a:ext cx="1295400" cy="63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텍스트 개체 틀 4">
            <a:extLst>
              <a:ext uri="{FF2B5EF4-FFF2-40B4-BE49-F238E27FC236}">
                <a16:creationId xmlns:a16="http://schemas.microsoft.com/office/drawing/2014/main" id="{BC8112D9-5163-4BB6-BC26-717943467677}"/>
              </a:ext>
            </a:extLst>
          </p:cNvPr>
          <p:cNvSpPr txBox="1">
            <a:spLocks/>
          </p:cNvSpPr>
          <p:nvPr/>
        </p:nvSpPr>
        <p:spPr bwMode="auto">
          <a:xfrm>
            <a:off x="2649011" y="3127261"/>
            <a:ext cx="5645860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0" lang="en-US" altLang="ko-KR" sz="1100" dirty="0">
                <a:latin typeface="+mn-ea"/>
              </a:rPr>
              <a:t>FSR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0" lang="en-US" altLang="ko-KR" sz="1100" dirty="0">
                <a:latin typeface="+mn-ea"/>
              </a:rPr>
              <a:t>Pressure sensor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4AA0B74-89FE-441C-85E2-D4FC657BC466}"/>
              </a:ext>
            </a:extLst>
          </p:cNvPr>
          <p:cNvCxnSpPr/>
          <p:nvPr/>
        </p:nvCxnSpPr>
        <p:spPr>
          <a:xfrm flipH="1">
            <a:off x="1760738" y="1785758"/>
            <a:ext cx="20269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00" name="Picture 4" descr="êµ¬íí íì¤ë°ìê¸°ì ëí ì´ë¯¸ì§ ê²ìê²°ê³¼">
            <a:extLst>
              <a:ext uri="{FF2B5EF4-FFF2-40B4-BE49-F238E27FC236}">
                <a16:creationId xmlns:a16="http://schemas.microsoft.com/office/drawing/2014/main" id="{B47B106F-A301-4FF0-B37F-0320EF48E8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04" t="20877" r="24309" b="18772"/>
          <a:stretch/>
        </p:blipFill>
        <p:spPr bwMode="auto">
          <a:xfrm rot="13372943">
            <a:off x="132240" y="1419725"/>
            <a:ext cx="1494810" cy="141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3B2E35E-3A90-46F6-8E8B-D4B1686325B4}"/>
              </a:ext>
            </a:extLst>
          </p:cNvPr>
          <p:cNvCxnSpPr>
            <a:cxnSpLocks/>
          </p:cNvCxnSpPr>
          <p:nvPr/>
        </p:nvCxnSpPr>
        <p:spPr>
          <a:xfrm flipV="1">
            <a:off x="1760738" y="1785758"/>
            <a:ext cx="0" cy="2467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5B85DB6-D7C8-4283-9513-6C08E3AFE47D}"/>
              </a:ext>
            </a:extLst>
          </p:cNvPr>
          <p:cNvCxnSpPr>
            <a:cxnSpLocks/>
          </p:cNvCxnSpPr>
          <p:nvPr/>
        </p:nvCxnSpPr>
        <p:spPr>
          <a:xfrm flipH="1">
            <a:off x="1330208" y="2032492"/>
            <a:ext cx="430530" cy="9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9779AE4-BA89-43C9-A3DA-250AF516789D}"/>
              </a:ext>
            </a:extLst>
          </p:cNvPr>
          <p:cNvCxnSpPr>
            <a:cxnSpLocks/>
          </p:cNvCxnSpPr>
          <p:nvPr/>
        </p:nvCxnSpPr>
        <p:spPr>
          <a:xfrm flipH="1">
            <a:off x="1330208" y="2126062"/>
            <a:ext cx="1097280" cy="0"/>
          </a:xfrm>
          <a:prstGeom prst="line">
            <a:avLst/>
          </a:prstGeom>
          <a:ln>
            <a:solidFill>
              <a:srgbClr val="00002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8A68012-E538-4E8C-B803-EA5A39925208}"/>
              </a:ext>
            </a:extLst>
          </p:cNvPr>
          <p:cNvCxnSpPr>
            <a:cxnSpLocks/>
          </p:cNvCxnSpPr>
          <p:nvPr/>
        </p:nvCxnSpPr>
        <p:spPr>
          <a:xfrm flipV="1">
            <a:off x="2427488" y="2126063"/>
            <a:ext cx="0" cy="3548943"/>
          </a:xfrm>
          <a:prstGeom prst="line">
            <a:avLst/>
          </a:prstGeom>
          <a:ln>
            <a:solidFill>
              <a:srgbClr val="00002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47E3680-A748-43E1-896B-5ABADB554164}"/>
              </a:ext>
            </a:extLst>
          </p:cNvPr>
          <p:cNvCxnSpPr>
            <a:cxnSpLocks/>
          </p:cNvCxnSpPr>
          <p:nvPr/>
        </p:nvCxnSpPr>
        <p:spPr>
          <a:xfrm flipH="1">
            <a:off x="2427488" y="5675006"/>
            <a:ext cx="1360170" cy="0"/>
          </a:xfrm>
          <a:prstGeom prst="line">
            <a:avLst/>
          </a:prstGeom>
          <a:ln>
            <a:solidFill>
              <a:srgbClr val="00002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02" name="Picture 6" descr="https://blogfiles.pstatic.net/MjAxNjEyMTdfMjU3/MDAxNDgxOTcxMzAwODgx.Vt79C2PICVZztn2bN4aDvhn9l8LBjVJ2Cv3ybTNmYTYg.0EtLubJdYX6LVlVM4uP5DNmq6y0nyp9yMGsb4zBA0ZQg.PNG.eduino/%EA%B7%B8%EB%A6%BC2.png">
            <a:extLst>
              <a:ext uri="{FF2B5EF4-FFF2-40B4-BE49-F238E27FC236}">
                <a16:creationId xmlns:a16="http://schemas.microsoft.com/office/drawing/2014/main" id="{24CD9E83-D42E-4CC4-8477-E49B4EF782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33" t="66780" r="44811" b="7796"/>
          <a:stretch/>
        </p:blipFill>
        <p:spPr bwMode="auto">
          <a:xfrm>
            <a:off x="7539477" y="2274321"/>
            <a:ext cx="921343" cy="91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A6B1CA4-19D2-4C4F-8CCB-F38BF92B14EF}"/>
              </a:ext>
            </a:extLst>
          </p:cNvPr>
          <p:cNvCxnSpPr>
            <a:cxnSpLocks/>
          </p:cNvCxnSpPr>
          <p:nvPr/>
        </p:nvCxnSpPr>
        <p:spPr>
          <a:xfrm flipH="1">
            <a:off x="1330208" y="2221566"/>
            <a:ext cx="899922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E7314B4-11A2-4405-BED7-C92C7BF01D35}"/>
              </a:ext>
            </a:extLst>
          </p:cNvPr>
          <p:cNvCxnSpPr>
            <a:cxnSpLocks/>
          </p:cNvCxnSpPr>
          <p:nvPr/>
        </p:nvCxnSpPr>
        <p:spPr>
          <a:xfrm flipV="1">
            <a:off x="2225558" y="2221566"/>
            <a:ext cx="0" cy="38699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C43CCB1-6943-4C15-8756-D3BAAE2A6278}"/>
              </a:ext>
            </a:extLst>
          </p:cNvPr>
          <p:cNvCxnSpPr>
            <a:cxnSpLocks/>
          </p:cNvCxnSpPr>
          <p:nvPr/>
        </p:nvCxnSpPr>
        <p:spPr>
          <a:xfrm flipH="1">
            <a:off x="151394" y="2608564"/>
            <a:ext cx="207416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C77ACA6-4FC9-4FC1-8262-046DB06664B3}"/>
              </a:ext>
            </a:extLst>
          </p:cNvPr>
          <p:cNvCxnSpPr>
            <a:cxnSpLocks/>
          </p:cNvCxnSpPr>
          <p:nvPr/>
        </p:nvCxnSpPr>
        <p:spPr>
          <a:xfrm>
            <a:off x="151394" y="1517380"/>
            <a:ext cx="0" cy="1091184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C75C96C-177F-45F0-991E-151DE0A4C776}"/>
              </a:ext>
            </a:extLst>
          </p:cNvPr>
          <p:cNvCxnSpPr>
            <a:cxnSpLocks/>
          </p:cNvCxnSpPr>
          <p:nvPr/>
        </p:nvCxnSpPr>
        <p:spPr>
          <a:xfrm flipH="1">
            <a:off x="151394" y="1514430"/>
            <a:ext cx="7066787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870D990-E93C-4400-A2DD-D0CDB45A0445}"/>
              </a:ext>
            </a:extLst>
          </p:cNvPr>
          <p:cNvCxnSpPr>
            <a:cxnSpLocks/>
          </p:cNvCxnSpPr>
          <p:nvPr/>
        </p:nvCxnSpPr>
        <p:spPr>
          <a:xfrm flipH="1">
            <a:off x="6443644" y="2652809"/>
            <a:ext cx="1097280" cy="0"/>
          </a:xfrm>
          <a:prstGeom prst="line">
            <a:avLst/>
          </a:prstGeom>
          <a:ln>
            <a:solidFill>
              <a:srgbClr val="00002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B6BD3C2-F1ED-4BA0-BAED-55D4BCCECAA6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7218181" y="1514433"/>
            <a:ext cx="0" cy="10563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원호 45">
            <a:extLst>
              <a:ext uri="{FF2B5EF4-FFF2-40B4-BE49-F238E27FC236}">
                <a16:creationId xmlns:a16="http://schemas.microsoft.com/office/drawing/2014/main" id="{BAF50412-46AD-41DE-A2B1-A61AE1AFE75B}"/>
              </a:ext>
            </a:extLst>
          </p:cNvPr>
          <p:cNvSpPr/>
          <p:nvPr/>
        </p:nvSpPr>
        <p:spPr>
          <a:xfrm>
            <a:off x="7118407" y="2570813"/>
            <a:ext cx="199548" cy="265246"/>
          </a:xfrm>
          <a:prstGeom prst="arc">
            <a:avLst/>
          </a:prstGeom>
          <a:ln>
            <a:solidFill>
              <a:srgbClr val="92D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원호 50">
            <a:extLst>
              <a:ext uri="{FF2B5EF4-FFF2-40B4-BE49-F238E27FC236}">
                <a16:creationId xmlns:a16="http://schemas.microsoft.com/office/drawing/2014/main" id="{0CA1C8CA-975A-4BC8-8D1B-0195C71EDE73}"/>
              </a:ext>
            </a:extLst>
          </p:cNvPr>
          <p:cNvSpPr/>
          <p:nvPr/>
        </p:nvSpPr>
        <p:spPr>
          <a:xfrm rot="5400000">
            <a:off x="7143651" y="2574470"/>
            <a:ext cx="149057" cy="199548"/>
          </a:xfrm>
          <a:prstGeom prst="arc">
            <a:avLst/>
          </a:prstGeom>
          <a:ln>
            <a:solidFill>
              <a:srgbClr val="92D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6DF5ADAD-69A6-4CF8-8C91-860EB81D7E4C}"/>
              </a:ext>
            </a:extLst>
          </p:cNvPr>
          <p:cNvCxnSpPr>
            <a:cxnSpLocks/>
          </p:cNvCxnSpPr>
          <p:nvPr/>
        </p:nvCxnSpPr>
        <p:spPr>
          <a:xfrm flipH="1">
            <a:off x="7218181" y="2836061"/>
            <a:ext cx="321297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FC2D3CB8-A229-48B7-BAD4-BB43BB104063}"/>
              </a:ext>
            </a:extLst>
          </p:cNvPr>
          <p:cNvCxnSpPr>
            <a:cxnSpLocks/>
          </p:cNvCxnSpPr>
          <p:nvPr/>
        </p:nvCxnSpPr>
        <p:spPr>
          <a:xfrm flipV="1">
            <a:off x="7231134" y="2729380"/>
            <a:ext cx="0" cy="106679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42EF2004-912D-486C-BCC7-BCB99D665D8B}"/>
              </a:ext>
            </a:extLst>
          </p:cNvPr>
          <p:cNvCxnSpPr>
            <a:cxnSpLocks/>
          </p:cNvCxnSpPr>
          <p:nvPr/>
        </p:nvCxnSpPr>
        <p:spPr>
          <a:xfrm flipH="1">
            <a:off x="7118405" y="2949022"/>
            <a:ext cx="421072" cy="0"/>
          </a:xfrm>
          <a:prstGeom prst="line">
            <a:avLst/>
          </a:prstGeom>
          <a:ln>
            <a:solidFill>
              <a:srgbClr val="00002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2B6E053-06AD-4749-81F5-7BE248F5A0A2}"/>
              </a:ext>
            </a:extLst>
          </p:cNvPr>
          <p:cNvCxnSpPr>
            <a:cxnSpLocks/>
          </p:cNvCxnSpPr>
          <p:nvPr/>
        </p:nvCxnSpPr>
        <p:spPr>
          <a:xfrm>
            <a:off x="7118405" y="2949022"/>
            <a:ext cx="0" cy="2725984"/>
          </a:xfrm>
          <a:prstGeom prst="line">
            <a:avLst/>
          </a:prstGeom>
          <a:ln>
            <a:solidFill>
              <a:srgbClr val="00002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7DB106-5928-4A75-85C3-20FBD5718A4E}"/>
              </a:ext>
            </a:extLst>
          </p:cNvPr>
          <p:cNvCxnSpPr>
            <a:cxnSpLocks/>
          </p:cNvCxnSpPr>
          <p:nvPr/>
        </p:nvCxnSpPr>
        <p:spPr>
          <a:xfrm flipH="1" flipV="1">
            <a:off x="5428224" y="5669516"/>
            <a:ext cx="1690181" cy="5490"/>
          </a:xfrm>
          <a:prstGeom prst="line">
            <a:avLst/>
          </a:prstGeom>
          <a:ln>
            <a:solidFill>
              <a:srgbClr val="00002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A7268CC9-4873-4F1C-A770-C2F19D513EBA}"/>
              </a:ext>
            </a:extLst>
          </p:cNvPr>
          <p:cNvCxnSpPr>
            <a:cxnSpLocks/>
          </p:cNvCxnSpPr>
          <p:nvPr/>
        </p:nvCxnSpPr>
        <p:spPr>
          <a:xfrm flipH="1">
            <a:off x="8460820" y="2577741"/>
            <a:ext cx="432238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E97D6059-51F6-427A-A37F-67DE48A53949}"/>
              </a:ext>
            </a:extLst>
          </p:cNvPr>
          <p:cNvCxnSpPr>
            <a:cxnSpLocks/>
            <a:stCxn id="4101" idx="1"/>
          </p:cNvCxnSpPr>
          <p:nvPr/>
        </p:nvCxnSpPr>
        <p:spPr>
          <a:xfrm flipH="1">
            <a:off x="9241892" y="2590773"/>
            <a:ext cx="355710" cy="134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97" name="타원 4096">
            <a:extLst>
              <a:ext uri="{FF2B5EF4-FFF2-40B4-BE49-F238E27FC236}">
                <a16:creationId xmlns:a16="http://schemas.microsoft.com/office/drawing/2014/main" id="{4DF7CAF9-B0FE-4FA9-B87C-BC3A9D91E7BF}"/>
              </a:ext>
            </a:extLst>
          </p:cNvPr>
          <p:cNvSpPr/>
          <p:nvPr/>
        </p:nvSpPr>
        <p:spPr>
          <a:xfrm>
            <a:off x="8881891" y="2412121"/>
            <a:ext cx="360000" cy="36000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EC75FB75-BCBD-4E4D-9E43-4088E898369D}"/>
              </a:ext>
            </a:extLst>
          </p:cNvPr>
          <p:cNvCxnSpPr>
            <a:cxnSpLocks/>
          </p:cNvCxnSpPr>
          <p:nvPr/>
        </p:nvCxnSpPr>
        <p:spPr>
          <a:xfrm flipH="1">
            <a:off x="10964924" y="2638523"/>
            <a:ext cx="389779" cy="1"/>
          </a:xfrm>
          <a:prstGeom prst="line">
            <a:avLst/>
          </a:prstGeom>
          <a:ln>
            <a:solidFill>
              <a:srgbClr val="00002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01" name="직사각형 4100">
            <a:extLst>
              <a:ext uri="{FF2B5EF4-FFF2-40B4-BE49-F238E27FC236}">
                <a16:creationId xmlns:a16="http://schemas.microsoft.com/office/drawing/2014/main" id="{4B2AF161-F112-4F92-9417-71D04A873E2E}"/>
              </a:ext>
            </a:extLst>
          </p:cNvPr>
          <p:cNvSpPr/>
          <p:nvPr/>
        </p:nvSpPr>
        <p:spPr>
          <a:xfrm>
            <a:off x="9597602" y="2412121"/>
            <a:ext cx="358251" cy="35730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7" name="Picture 2" descr="ê°, ê°ìì§, ëë¬¼, ê°ì§, ê°, ì ì ëë¬¼, ì¤í¸ë¡í¬, ëª¨ì, ê·¸ë¦¼ì, ì¤ë£¨ì£, ê·¸ë¦¼, ë²¡í°">
            <a:extLst>
              <a:ext uri="{FF2B5EF4-FFF2-40B4-BE49-F238E27FC236}">
                <a16:creationId xmlns:a16="http://schemas.microsoft.com/office/drawing/2014/main" id="{400CBCCF-57B6-4162-AE34-BB66647F3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823" y="1297452"/>
            <a:ext cx="2056646" cy="131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직사각형 79">
            <a:extLst>
              <a:ext uri="{FF2B5EF4-FFF2-40B4-BE49-F238E27FC236}">
                <a16:creationId xmlns:a16="http://schemas.microsoft.com/office/drawing/2014/main" id="{C7650105-75A2-4C9D-9D2D-1863AA1D96A3}"/>
              </a:ext>
            </a:extLst>
          </p:cNvPr>
          <p:cNvSpPr/>
          <p:nvPr/>
        </p:nvSpPr>
        <p:spPr>
          <a:xfrm>
            <a:off x="10606673" y="2399089"/>
            <a:ext cx="358251" cy="35730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B3573851-2C2B-4358-A992-08C7D6B9002F}"/>
              </a:ext>
            </a:extLst>
          </p:cNvPr>
          <p:cNvCxnSpPr>
            <a:cxnSpLocks/>
          </p:cNvCxnSpPr>
          <p:nvPr/>
        </p:nvCxnSpPr>
        <p:spPr>
          <a:xfrm flipH="1" flipV="1">
            <a:off x="11345481" y="2641821"/>
            <a:ext cx="9222" cy="3092552"/>
          </a:xfrm>
          <a:prstGeom prst="line">
            <a:avLst/>
          </a:prstGeom>
          <a:ln>
            <a:solidFill>
              <a:srgbClr val="00002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84A64DC1-9916-4E24-9EF1-5E66189A6668}"/>
              </a:ext>
            </a:extLst>
          </p:cNvPr>
          <p:cNvCxnSpPr>
            <a:cxnSpLocks/>
          </p:cNvCxnSpPr>
          <p:nvPr/>
        </p:nvCxnSpPr>
        <p:spPr>
          <a:xfrm flipH="1" flipV="1">
            <a:off x="7107544" y="5675006"/>
            <a:ext cx="4247159" cy="59367"/>
          </a:xfrm>
          <a:prstGeom prst="line">
            <a:avLst/>
          </a:prstGeom>
          <a:ln>
            <a:solidFill>
              <a:srgbClr val="00002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27BE0CFB-664F-4F03-8F77-FFFB26D5B06F}"/>
              </a:ext>
            </a:extLst>
          </p:cNvPr>
          <p:cNvCxnSpPr>
            <a:cxnSpLocks/>
          </p:cNvCxnSpPr>
          <p:nvPr/>
        </p:nvCxnSpPr>
        <p:spPr>
          <a:xfrm flipH="1">
            <a:off x="9446287" y="2597611"/>
            <a:ext cx="1" cy="471594"/>
          </a:xfrm>
          <a:prstGeom prst="line">
            <a:avLst/>
          </a:prstGeom>
          <a:ln>
            <a:solidFill>
              <a:srgbClr val="00002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E6677DA6-9C58-4FD2-9455-6E6B8ED51F47}"/>
              </a:ext>
            </a:extLst>
          </p:cNvPr>
          <p:cNvCxnSpPr>
            <a:cxnSpLocks/>
            <a:stCxn id="94" idx="2"/>
          </p:cNvCxnSpPr>
          <p:nvPr/>
        </p:nvCxnSpPr>
        <p:spPr>
          <a:xfrm flipH="1">
            <a:off x="9441122" y="3062367"/>
            <a:ext cx="656145" cy="0"/>
          </a:xfrm>
          <a:prstGeom prst="line">
            <a:avLst/>
          </a:prstGeom>
          <a:ln>
            <a:solidFill>
              <a:srgbClr val="00002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타원 93">
            <a:extLst>
              <a:ext uri="{FF2B5EF4-FFF2-40B4-BE49-F238E27FC236}">
                <a16:creationId xmlns:a16="http://schemas.microsoft.com/office/drawing/2014/main" id="{62CE3BF1-8E1C-4D7B-9034-6BB41EE088A1}"/>
              </a:ext>
            </a:extLst>
          </p:cNvPr>
          <p:cNvSpPr/>
          <p:nvPr/>
        </p:nvSpPr>
        <p:spPr>
          <a:xfrm>
            <a:off x="10097267" y="2882367"/>
            <a:ext cx="360000" cy="36000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1EC7F87A-5583-40C2-AF5D-90728401FCC3}"/>
              </a:ext>
            </a:extLst>
          </p:cNvPr>
          <p:cNvCxnSpPr>
            <a:cxnSpLocks/>
          </p:cNvCxnSpPr>
          <p:nvPr/>
        </p:nvCxnSpPr>
        <p:spPr>
          <a:xfrm flipH="1">
            <a:off x="10456192" y="3062367"/>
            <a:ext cx="684248" cy="0"/>
          </a:xfrm>
          <a:prstGeom prst="line">
            <a:avLst/>
          </a:prstGeom>
          <a:ln>
            <a:solidFill>
              <a:srgbClr val="00002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269A583E-BA02-4F78-96B0-F283D3094214}"/>
              </a:ext>
            </a:extLst>
          </p:cNvPr>
          <p:cNvCxnSpPr>
            <a:cxnSpLocks/>
          </p:cNvCxnSpPr>
          <p:nvPr/>
        </p:nvCxnSpPr>
        <p:spPr>
          <a:xfrm>
            <a:off x="11128836" y="2652809"/>
            <a:ext cx="0" cy="402020"/>
          </a:xfrm>
          <a:prstGeom prst="line">
            <a:avLst/>
          </a:prstGeom>
          <a:ln>
            <a:solidFill>
              <a:srgbClr val="00002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텍스트 개체 틀 4">
            <a:extLst>
              <a:ext uri="{FF2B5EF4-FFF2-40B4-BE49-F238E27FC236}">
                <a16:creationId xmlns:a16="http://schemas.microsoft.com/office/drawing/2014/main" id="{B9BA49AE-50C6-4C30-8C69-31B90CB0A2F8}"/>
              </a:ext>
            </a:extLst>
          </p:cNvPr>
          <p:cNvSpPr txBox="1">
            <a:spLocks/>
          </p:cNvSpPr>
          <p:nvPr/>
        </p:nvSpPr>
        <p:spPr bwMode="auto">
          <a:xfrm>
            <a:off x="8910787" y="2423010"/>
            <a:ext cx="5645860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0" lang="en-US" altLang="ko-KR" sz="1600" dirty="0">
                <a:latin typeface="+mn-ea"/>
              </a:rPr>
              <a:t>A</a:t>
            </a:r>
            <a:endParaRPr kumimoji="0" lang="en-US" altLang="ko-KR" sz="1400" dirty="0">
              <a:latin typeface="+mn-ea"/>
            </a:endParaRPr>
          </a:p>
        </p:txBody>
      </p:sp>
      <p:sp>
        <p:nvSpPr>
          <p:cNvPr id="107" name="텍스트 개체 틀 4">
            <a:extLst>
              <a:ext uri="{FF2B5EF4-FFF2-40B4-BE49-F238E27FC236}">
                <a16:creationId xmlns:a16="http://schemas.microsoft.com/office/drawing/2014/main" id="{CEB20FBE-6182-4D06-A192-A678CD051567}"/>
              </a:ext>
            </a:extLst>
          </p:cNvPr>
          <p:cNvSpPr txBox="1">
            <a:spLocks/>
          </p:cNvSpPr>
          <p:nvPr/>
        </p:nvSpPr>
        <p:spPr bwMode="auto">
          <a:xfrm>
            <a:off x="10124578" y="2910813"/>
            <a:ext cx="5645860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0" lang="en-US" altLang="ko-KR" sz="1600" dirty="0">
                <a:latin typeface="+mn-ea"/>
              </a:rPr>
              <a:t>V</a:t>
            </a:r>
            <a:endParaRPr kumimoji="0" lang="en-US" altLang="ko-KR" sz="1400" dirty="0">
              <a:latin typeface="+mn-ea"/>
            </a:endParaRPr>
          </a:p>
        </p:txBody>
      </p:sp>
      <p:sp>
        <p:nvSpPr>
          <p:cNvPr id="4122" name="타원 4121">
            <a:extLst>
              <a:ext uri="{FF2B5EF4-FFF2-40B4-BE49-F238E27FC236}">
                <a16:creationId xmlns:a16="http://schemas.microsoft.com/office/drawing/2014/main" id="{2D80BB4C-F9F5-4A2F-83EF-A1A2D53061E4}"/>
              </a:ext>
            </a:extLst>
          </p:cNvPr>
          <p:cNvSpPr/>
          <p:nvPr/>
        </p:nvSpPr>
        <p:spPr>
          <a:xfrm>
            <a:off x="2498858" y="2194559"/>
            <a:ext cx="1125547" cy="12339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24" name="직선 화살표 연결선 4123">
            <a:extLst>
              <a:ext uri="{FF2B5EF4-FFF2-40B4-BE49-F238E27FC236}">
                <a16:creationId xmlns:a16="http://schemas.microsoft.com/office/drawing/2014/main" id="{12715C14-7F0A-4DC2-9BAC-3FFC4C043506}"/>
              </a:ext>
            </a:extLst>
          </p:cNvPr>
          <p:cNvCxnSpPr>
            <a:cxnSpLocks/>
            <a:stCxn id="4122" idx="6"/>
          </p:cNvCxnSpPr>
          <p:nvPr/>
        </p:nvCxnSpPr>
        <p:spPr>
          <a:xfrm flipV="1">
            <a:off x="3624405" y="2614054"/>
            <a:ext cx="6068737" cy="1974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128" name="그림 4127">
            <a:extLst>
              <a:ext uri="{FF2B5EF4-FFF2-40B4-BE49-F238E27FC236}">
                <a16:creationId xmlns:a16="http://schemas.microsoft.com/office/drawing/2014/main" id="{97BB61CE-DCBB-48CB-87CA-BCB8D977A44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59" t="78356" r="27100"/>
          <a:stretch/>
        </p:blipFill>
        <p:spPr>
          <a:xfrm rot="5400000">
            <a:off x="8575499" y="2752439"/>
            <a:ext cx="913663" cy="562940"/>
          </a:xfrm>
          <a:prstGeom prst="rect">
            <a:avLst/>
          </a:prstGeom>
        </p:spPr>
      </p:pic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377A5891-9A4B-46AD-BEEC-5F64494103F8}"/>
              </a:ext>
            </a:extLst>
          </p:cNvPr>
          <p:cNvCxnSpPr>
            <a:cxnSpLocks/>
          </p:cNvCxnSpPr>
          <p:nvPr/>
        </p:nvCxnSpPr>
        <p:spPr>
          <a:xfrm flipH="1">
            <a:off x="5291034" y="1785758"/>
            <a:ext cx="339576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7D38FCA5-E9A4-4B26-8B2E-27F0F92FD5C7}"/>
              </a:ext>
            </a:extLst>
          </p:cNvPr>
          <p:cNvCxnSpPr>
            <a:cxnSpLocks/>
          </p:cNvCxnSpPr>
          <p:nvPr/>
        </p:nvCxnSpPr>
        <p:spPr>
          <a:xfrm flipV="1">
            <a:off x="8679682" y="1782868"/>
            <a:ext cx="0" cy="17078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2870BB66-E5C7-4C82-A25E-3E4288424D9F}"/>
              </a:ext>
            </a:extLst>
          </p:cNvPr>
          <p:cNvCxnSpPr>
            <a:cxnSpLocks/>
            <a:stCxn id="4128" idx="3"/>
          </p:cNvCxnSpPr>
          <p:nvPr/>
        </p:nvCxnSpPr>
        <p:spPr>
          <a:xfrm flipH="1">
            <a:off x="8665225" y="3490741"/>
            <a:ext cx="36710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D6E23F5E-806F-4DF4-8D3E-EFA93A1941AD}"/>
              </a:ext>
            </a:extLst>
          </p:cNvPr>
          <p:cNvCxnSpPr>
            <a:cxnSpLocks/>
          </p:cNvCxnSpPr>
          <p:nvPr/>
        </p:nvCxnSpPr>
        <p:spPr>
          <a:xfrm>
            <a:off x="9154469" y="3461385"/>
            <a:ext cx="0" cy="2251710"/>
          </a:xfrm>
          <a:prstGeom prst="line">
            <a:avLst/>
          </a:prstGeom>
          <a:ln>
            <a:solidFill>
              <a:srgbClr val="00002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47A83419-C0B2-4FAA-9E44-ED06D7F9AB1D}"/>
              </a:ext>
            </a:extLst>
          </p:cNvPr>
          <p:cNvCxnSpPr>
            <a:cxnSpLocks/>
          </p:cNvCxnSpPr>
          <p:nvPr/>
        </p:nvCxnSpPr>
        <p:spPr>
          <a:xfrm flipH="1">
            <a:off x="4259582" y="3364882"/>
            <a:ext cx="4818378" cy="19746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39" name="그림 4138">
            <a:extLst>
              <a:ext uri="{FF2B5EF4-FFF2-40B4-BE49-F238E27FC236}">
                <a16:creationId xmlns:a16="http://schemas.microsoft.com/office/drawing/2014/main" id="{561F12EB-358A-4915-9E1D-3EBE8DCD229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82" t="9347" r="36864"/>
          <a:stretch/>
        </p:blipFill>
        <p:spPr>
          <a:xfrm rot="5400000">
            <a:off x="9742971" y="2978988"/>
            <a:ext cx="963232" cy="670047"/>
          </a:xfrm>
          <a:prstGeom prst="rect">
            <a:avLst/>
          </a:prstGeom>
        </p:spPr>
      </p:pic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9788C9D3-10BB-43D7-BDFF-E8464BF1BB20}"/>
              </a:ext>
            </a:extLst>
          </p:cNvPr>
          <p:cNvCxnSpPr>
            <a:cxnSpLocks/>
          </p:cNvCxnSpPr>
          <p:nvPr/>
        </p:nvCxnSpPr>
        <p:spPr>
          <a:xfrm>
            <a:off x="10097267" y="3741420"/>
            <a:ext cx="0" cy="1992953"/>
          </a:xfrm>
          <a:prstGeom prst="line">
            <a:avLst/>
          </a:prstGeom>
          <a:ln>
            <a:solidFill>
              <a:srgbClr val="00002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F6531553-020C-4094-91DD-5CF6BE7FEA70}"/>
              </a:ext>
            </a:extLst>
          </p:cNvPr>
          <p:cNvCxnSpPr>
            <a:cxnSpLocks/>
          </p:cNvCxnSpPr>
          <p:nvPr/>
        </p:nvCxnSpPr>
        <p:spPr>
          <a:xfrm flipH="1" flipV="1">
            <a:off x="4243513" y="3706573"/>
            <a:ext cx="6114777" cy="3408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텍스트 개체 틀 4">
            <a:extLst>
              <a:ext uri="{FF2B5EF4-FFF2-40B4-BE49-F238E27FC236}">
                <a16:creationId xmlns:a16="http://schemas.microsoft.com/office/drawing/2014/main" id="{37AA309D-E22F-4D11-94D8-90E9950B3679}"/>
              </a:ext>
            </a:extLst>
          </p:cNvPr>
          <p:cNvSpPr txBox="1">
            <a:spLocks/>
          </p:cNvSpPr>
          <p:nvPr/>
        </p:nvSpPr>
        <p:spPr bwMode="auto">
          <a:xfrm>
            <a:off x="353603" y="2594335"/>
            <a:ext cx="5645860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0" lang="en-US" altLang="ko-KR" sz="1100" dirty="0">
                <a:latin typeface="+mn-ea"/>
              </a:rPr>
              <a:t>NE555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0" lang="en-US" altLang="ko-KR" sz="1100" dirty="0">
                <a:latin typeface="+mn-ea"/>
              </a:rPr>
              <a:t>Pulse generator</a:t>
            </a:r>
          </a:p>
        </p:txBody>
      </p:sp>
      <p:sp>
        <p:nvSpPr>
          <p:cNvPr id="137" name="텍스트 개체 틀 4">
            <a:extLst>
              <a:ext uri="{FF2B5EF4-FFF2-40B4-BE49-F238E27FC236}">
                <a16:creationId xmlns:a16="http://schemas.microsoft.com/office/drawing/2014/main" id="{752A24DD-A207-4597-9E2F-68EBE7B7CC88}"/>
              </a:ext>
            </a:extLst>
          </p:cNvPr>
          <p:cNvSpPr txBox="1">
            <a:spLocks/>
          </p:cNvSpPr>
          <p:nvPr/>
        </p:nvSpPr>
        <p:spPr bwMode="auto">
          <a:xfrm>
            <a:off x="7463717" y="2068339"/>
            <a:ext cx="5645860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0" lang="en-US" altLang="ko-KR" sz="1100" dirty="0">
                <a:latin typeface="+mn-ea"/>
              </a:rPr>
              <a:t>Relay module</a:t>
            </a:r>
          </a:p>
        </p:txBody>
      </p:sp>
      <p:sp>
        <p:nvSpPr>
          <p:cNvPr id="138" name="텍스트 개체 틀 4">
            <a:extLst>
              <a:ext uri="{FF2B5EF4-FFF2-40B4-BE49-F238E27FC236}">
                <a16:creationId xmlns:a16="http://schemas.microsoft.com/office/drawing/2014/main" id="{D91511E1-2E30-45F3-9F5D-83BFD06CDFE6}"/>
              </a:ext>
            </a:extLst>
          </p:cNvPr>
          <p:cNvSpPr txBox="1">
            <a:spLocks/>
          </p:cNvSpPr>
          <p:nvPr/>
        </p:nvSpPr>
        <p:spPr bwMode="auto">
          <a:xfrm>
            <a:off x="8686800" y="3502132"/>
            <a:ext cx="5645860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0" lang="en-US" altLang="ko-KR" sz="1100" dirty="0">
                <a:latin typeface="+mn-ea"/>
              </a:rPr>
              <a:t>ACS712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0" lang="en-US" altLang="ko-KR" sz="1100" dirty="0">
                <a:latin typeface="+mn-ea"/>
              </a:rPr>
              <a:t>Ampere meter</a:t>
            </a:r>
          </a:p>
        </p:txBody>
      </p:sp>
      <p:sp>
        <p:nvSpPr>
          <p:cNvPr id="140" name="텍스트 개체 틀 4">
            <a:extLst>
              <a:ext uri="{FF2B5EF4-FFF2-40B4-BE49-F238E27FC236}">
                <a16:creationId xmlns:a16="http://schemas.microsoft.com/office/drawing/2014/main" id="{B051D4C9-75B8-4E0B-983A-BADE17A7CF0B}"/>
              </a:ext>
            </a:extLst>
          </p:cNvPr>
          <p:cNvSpPr txBox="1">
            <a:spLocks/>
          </p:cNvSpPr>
          <p:nvPr/>
        </p:nvSpPr>
        <p:spPr bwMode="auto">
          <a:xfrm>
            <a:off x="10539460" y="3294729"/>
            <a:ext cx="5645860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100" dirty="0">
                <a:latin typeface="+mn-ea"/>
              </a:rPr>
              <a:t>DM452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0" lang="en-US" altLang="ko-KR" sz="1100" dirty="0">
                <a:latin typeface="+mn-ea"/>
              </a:rPr>
              <a:t>Voltmeter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C528A6-A24E-4BE5-B32B-DDB127466A2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1290" y="1641770"/>
            <a:ext cx="1441875" cy="929043"/>
          </a:xfrm>
          <a:prstGeom prst="rect">
            <a:avLst/>
          </a:prstGeom>
        </p:spPr>
      </p:pic>
      <p:sp>
        <p:nvSpPr>
          <p:cNvPr id="65" name="텍스트 개체 틀 4">
            <a:extLst>
              <a:ext uri="{FF2B5EF4-FFF2-40B4-BE49-F238E27FC236}">
                <a16:creationId xmlns:a16="http://schemas.microsoft.com/office/drawing/2014/main" id="{405869F4-5C59-45BC-9DFE-FE18BBF3244E}"/>
              </a:ext>
            </a:extLst>
          </p:cNvPr>
          <p:cNvSpPr txBox="1">
            <a:spLocks/>
          </p:cNvSpPr>
          <p:nvPr/>
        </p:nvSpPr>
        <p:spPr bwMode="auto">
          <a:xfrm>
            <a:off x="387291" y="3331702"/>
            <a:ext cx="5645860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0" lang="en-US" altLang="ko-KR" sz="1100" dirty="0">
                <a:latin typeface="+mn-ea"/>
              </a:rPr>
              <a:t>FG-100DDS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0" lang="en-US" altLang="ko-KR" sz="1100" dirty="0">
                <a:latin typeface="+mn-ea"/>
              </a:rPr>
              <a:t>function generator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D5D3126-A8F1-4591-92CA-F532706FF5D6}"/>
              </a:ext>
            </a:extLst>
          </p:cNvPr>
          <p:cNvCxnSpPr/>
          <p:nvPr/>
        </p:nvCxnSpPr>
        <p:spPr>
          <a:xfrm>
            <a:off x="879645" y="3072520"/>
            <a:ext cx="0" cy="2591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21836FE6-4AF0-4D9F-8C23-5B8E779BACD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5400000">
            <a:off x="4165724" y="995288"/>
            <a:ext cx="662650" cy="900524"/>
          </a:xfrm>
          <a:prstGeom prst="rect">
            <a:avLst/>
          </a:prstGeom>
        </p:spPr>
      </p:pic>
      <p:sp>
        <p:nvSpPr>
          <p:cNvPr id="70" name="텍스트 개체 틀 4">
            <a:extLst>
              <a:ext uri="{FF2B5EF4-FFF2-40B4-BE49-F238E27FC236}">
                <a16:creationId xmlns:a16="http://schemas.microsoft.com/office/drawing/2014/main" id="{60EB759D-2779-4E85-97EA-2B247E59EF18}"/>
              </a:ext>
            </a:extLst>
          </p:cNvPr>
          <p:cNvSpPr txBox="1">
            <a:spLocks/>
          </p:cNvSpPr>
          <p:nvPr/>
        </p:nvSpPr>
        <p:spPr bwMode="auto">
          <a:xfrm>
            <a:off x="5080336" y="1009038"/>
            <a:ext cx="5645860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0" lang="en-US" altLang="ko-KR" sz="1100" dirty="0">
                <a:latin typeface="+mn-ea"/>
              </a:rPr>
              <a:t>XTR111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0" lang="en-US" altLang="ko-KR" sz="1100" dirty="0">
                <a:latin typeface="+mn-ea"/>
              </a:rPr>
              <a:t>Voltage to Current Converter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1B07C19-7E6E-49A5-9B03-C3D53B0F387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22859" y="2811521"/>
            <a:ext cx="1541943" cy="1043325"/>
          </a:xfrm>
          <a:prstGeom prst="rect">
            <a:avLst/>
          </a:prstGeom>
        </p:spPr>
      </p:pic>
      <p:sp>
        <p:nvSpPr>
          <p:cNvPr id="72" name="텍스트 개체 틀 4">
            <a:extLst>
              <a:ext uri="{FF2B5EF4-FFF2-40B4-BE49-F238E27FC236}">
                <a16:creationId xmlns:a16="http://schemas.microsoft.com/office/drawing/2014/main" id="{E813DCD3-3097-4281-A814-1C06C20D67EA}"/>
              </a:ext>
            </a:extLst>
          </p:cNvPr>
          <p:cNvSpPr txBox="1">
            <a:spLocks/>
          </p:cNvSpPr>
          <p:nvPr/>
        </p:nvSpPr>
        <p:spPr bwMode="auto">
          <a:xfrm>
            <a:off x="10262605" y="3871672"/>
            <a:ext cx="5645860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0" lang="en-US" altLang="ko-KR" sz="1100" dirty="0">
                <a:latin typeface="+mn-ea"/>
              </a:rPr>
              <a:t>LT1990ACS8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0" lang="en-US" altLang="ko-KR" sz="1100" dirty="0">
                <a:latin typeface="+mn-ea"/>
              </a:rPr>
              <a:t>Diff. amplifier</a:t>
            </a: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265E527-0D5F-405C-9992-1F250CEA9AFB}"/>
              </a:ext>
            </a:extLst>
          </p:cNvPr>
          <p:cNvCxnSpPr/>
          <p:nvPr/>
        </p:nvCxnSpPr>
        <p:spPr>
          <a:xfrm>
            <a:off x="10764898" y="4328058"/>
            <a:ext cx="0" cy="2591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텍스트 개체 틀 4">
            <a:extLst>
              <a:ext uri="{FF2B5EF4-FFF2-40B4-BE49-F238E27FC236}">
                <a16:creationId xmlns:a16="http://schemas.microsoft.com/office/drawing/2014/main" id="{BF3AAE70-5B07-468B-8160-489093507403}"/>
              </a:ext>
            </a:extLst>
          </p:cNvPr>
          <p:cNvSpPr txBox="1">
            <a:spLocks/>
          </p:cNvSpPr>
          <p:nvPr/>
        </p:nvSpPr>
        <p:spPr bwMode="auto">
          <a:xfrm>
            <a:off x="7736681" y="6155746"/>
            <a:ext cx="5645860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0" lang="en-US" altLang="ko-KR" sz="1100" dirty="0">
                <a:latin typeface="+mn-ea"/>
              </a:rPr>
              <a:t>RMS Converter</a:t>
            </a:r>
          </a:p>
        </p:txBody>
      </p:sp>
      <p:pic>
        <p:nvPicPr>
          <p:cNvPr id="3074" name="Picture 2" descr="high pass filterì ëí ì´ë¯¸ì§ ê²ìê²°ê³¼">
            <a:extLst>
              <a:ext uri="{FF2B5EF4-FFF2-40B4-BE49-F238E27FC236}">
                <a16:creationId xmlns:a16="http://schemas.microsoft.com/office/drawing/2014/main" id="{3D32F8FA-A618-4569-A3F4-FC1885D1B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031" y="4784048"/>
            <a:ext cx="2021349" cy="130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텍스트 개체 틀 4">
            <a:extLst>
              <a:ext uri="{FF2B5EF4-FFF2-40B4-BE49-F238E27FC236}">
                <a16:creationId xmlns:a16="http://schemas.microsoft.com/office/drawing/2014/main" id="{EB0F3AF1-B721-4DDC-8C39-5B303D0488EF}"/>
              </a:ext>
            </a:extLst>
          </p:cNvPr>
          <p:cNvSpPr txBox="1">
            <a:spLocks/>
          </p:cNvSpPr>
          <p:nvPr/>
        </p:nvSpPr>
        <p:spPr bwMode="auto">
          <a:xfrm>
            <a:off x="10097267" y="6088144"/>
            <a:ext cx="5645860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0" lang="en-US" altLang="ko-KR" sz="1100" dirty="0">
                <a:latin typeface="+mn-ea"/>
              </a:rPr>
              <a:t>High Pass Filter</a:t>
            </a:r>
          </a:p>
        </p:txBody>
      </p:sp>
      <p:pic>
        <p:nvPicPr>
          <p:cNvPr id="20" name="Picture 4" descr="rms converterì ëí ì´ë¯¸ì§ ê²ìê²°ê³¼">
            <a:extLst>
              <a:ext uri="{FF2B5EF4-FFF2-40B4-BE49-F238E27FC236}">
                <a16:creationId xmlns:a16="http://schemas.microsoft.com/office/drawing/2014/main" id="{7EF23465-EF57-4C86-830C-6895C625F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782" y="4735594"/>
            <a:ext cx="2222536" cy="130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4FCB4B76-4440-43BA-8646-3A10FE0DCD27}"/>
              </a:ext>
            </a:extLst>
          </p:cNvPr>
          <p:cNvCxnSpPr>
            <a:cxnSpLocks/>
          </p:cNvCxnSpPr>
          <p:nvPr/>
        </p:nvCxnSpPr>
        <p:spPr>
          <a:xfrm flipH="1">
            <a:off x="9296799" y="5363402"/>
            <a:ext cx="3008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27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/>
      <p:bldP spid="65" grpId="0"/>
      <p:bldP spid="70" grpId="0"/>
      <p:bldP spid="72" grpId="0"/>
      <p:bldP spid="79" grpId="0"/>
      <p:bldP spid="8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D8BAE5-2E09-4FA2-9688-0939C9DAD4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800" dirty="0">
                <a:latin typeface="+mn-ea"/>
              </a:rPr>
              <a:t>개발 계획</a:t>
            </a:r>
            <a:endParaRPr lang="en-US" altLang="ko-KR" sz="1800" dirty="0">
              <a:latin typeface="+mn-ea"/>
            </a:endParaRP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47CD79FE-F820-4DE7-BC80-B485203FA5B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7578" y="293286"/>
            <a:ext cx="11416847" cy="461665"/>
          </a:xfrm>
        </p:spPr>
        <p:txBody>
          <a:bodyPr/>
          <a:lstStyle/>
          <a:p>
            <a:r>
              <a:rPr lang="ko-KR" altLang="en-US" sz="2400" dirty="0">
                <a:latin typeface="+mn-ea"/>
              </a:rPr>
              <a:t>활성화방안 및 기대효과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9C1A37B-E830-4639-8B81-5539EAE76F6F}"/>
              </a:ext>
            </a:extLst>
          </p:cNvPr>
          <p:cNvGrpSpPr/>
          <p:nvPr/>
        </p:nvGrpSpPr>
        <p:grpSpPr>
          <a:xfrm>
            <a:off x="1804866" y="1757544"/>
            <a:ext cx="8249789" cy="1697523"/>
            <a:chOff x="2193178" y="1757544"/>
            <a:chExt cx="8249789" cy="1697523"/>
          </a:xfrm>
        </p:grpSpPr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503B343F-ECCB-464A-9E07-721317BAF208}"/>
                </a:ext>
              </a:extLst>
            </p:cNvPr>
            <p:cNvCxnSpPr/>
            <p:nvPr/>
          </p:nvCxnSpPr>
          <p:spPr>
            <a:xfrm>
              <a:off x="2563913" y="1757544"/>
              <a:ext cx="0" cy="1314385"/>
            </a:xfrm>
            <a:prstGeom prst="line">
              <a:avLst/>
            </a:prstGeom>
            <a:ln w="6350">
              <a:solidFill>
                <a:schemeClr val="tx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5400B401-C223-4BEE-A218-8A51731E0C6D}"/>
                </a:ext>
              </a:extLst>
            </p:cNvPr>
            <p:cNvCxnSpPr/>
            <p:nvPr/>
          </p:nvCxnSpPr>
          <p:spPr>
            <a:xfrm>
              <a:off x="3628746" y="1757544"/>
              <a:ext cx="0" cy="1314385"/>
            </a:xfrm>
            <a:prstGeom prst="line">
              <a:avLst/>
            </a:prstGeom>
            <a:ln w="6350">
              <a:solidFill>
                <a:schemeClr val="tx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EFFF7D8D-FC14-4D4A-9691-F19EE7340A54}"/>
                </a:ext>
              </a:extLst>
            </p:cNvPr>
            <p:cNvCxnSpPr/>
            <p:nvPr/>
          </p:nvCxnSpPr>
          <p:spPr>
            <a:xfrm>
              <a:off x="4693582" y="1757544"/>
              <a:ext cx="0" cy="1314385"/>
            </a:xfrm>
            <a:prstGeom prst="line">
              <a:avLst/>
            </a:prstGeom>
            <a:ln w="6350">
              <a:solidFill>
                <a:schemeClr val="tx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A9BA38E4-34D4-4A53-916B-F4BA56FF2193}"/>
                </a:ext>
              </a:extLst>
            </p:cNvPr>
            <p:cNvCxnSpPr/>
            <p:nvPr/>
          </p:nvCxnSpPr>
          <p:spPr>
            <a:xfrm>
              <a:off x="5758417" y="1757544"/>
              <a:ext cx="0" cy="1314385"/>
            </a:xfrm>
            <a:prstGeom prst="line">
              <a:avLst/>
            </a:prstGeom>
            <a:ln w="6350">
              <a:solidFill>
                <a:schemeClr val="tx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E8EFA819-7387-4BF9-8C32-1EC61EED536B}"/>
                </a:ext>
              </a:extLst>
            </p:cNvPr>
            <p:cNvCxnSpPr/>
            <p:nvPr/>
          </p:nvCxnSpPr>
          <p:spPr>
            <a:xfrm>
              <a:off x="6823252" y="1757544"/>
              <a:ext cx="0" cy="1314385"/>
            </a:xfrm>
            <a:prstGeom prst="line">
              <a:avLst/>
            </a:prstGeom>
            <a:ln w="6350">
              <a:solidFill>
                <a:schemeClr val="tx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A515BE5D-71E0-401C-90CE-F21A34BA831C}"/>
                </a:ext>
              </a:extLst>
            </p:cNvPr>
            <p:cNvCxnSpPr/>
            <p:nvPr/>
          </p:nvCxnSpPr>
          <p:spPr>
            <a:xfrm>
              <a:off x="7888086" y="1757544"/>
              <a:ext cx="0" cy="1314385"/>
            </a:xfrm>
            <a:prstGeom prst="line">
              <a:avLst/>
            </a:prstGeom>
            <a:ln w="6350">
              <a:solidFill>
                <a:schemeClr val="tx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C80C8BFE-CAD5-4D1B-8B02-E8A43FEABC33}"/>
                </a:ext>
              </a:extLst>
            </p:cNvPr>
            <p:cNvCxnSpPr/>
            <p:nvPr/>
          </p:nvCxnSpPr>
          <p:spPr>
            <a:xfrm>
              <a:off x="8952921" y="1757544"/>
              <a:ext cx="0" cy="1314385"/>
            </a:xfrm>
            <a:prstGeom prst="line">
              <a:avLst/>
            </a:prstGeom>
            <a:ln w="6350">
              <a:solidFill>
                <a:schemeClr val="tx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FAEB789-2639-4E17-B38F-30A25CB8E955}"/>
                </a:ext>
              </a:extLst>
            </p:cNvPr>
            <p:cNvSpPr txBox="1"/>
            <p:nvPr/>
          </p:nvSpPr>
          <p:spPr>
            <a:xfrm>
              <a:off x="2193178" y="3101082"/>
              <a:ext cx="741466" cy="338554"/>
            </a:xfrm>
            <a:prstGeom prst="rect">
              <a:avLst/>
            </a:prstGeom>
            <a:noFill/>
            <a:ln w="12700"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3F3F3F"/>
                  </a:solidFill>
                  <a:latin typeface="+mn-ea"/>
                  <a:ea typeface="+mn-ea"/>
                </a:rPr>
                <a:t>10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CE275BC-CFA3-47E2-9C2E-458429F26057}"/>
                </a:ext>
              </a:extLst>
            </p:cNvPr>
            <p:cNvSpPr txBox="1"/>
            <p:nvPr/>
          </p:nvSpPr>
          <p:spPr>
            <a:xfrm>
              <a:off x="3258013" y="3101082"/>
              <a:ext cx="741466" cy="338554"/>
            </a:xfrm>
            <a:prstGeom prst="rect">
              <a:avLst/>
            </a:prstGeom>
            <a:noFill/>
            <a:ln w="12700"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3F3F3F"/>
                  </a:solidFill>
                  <a:latin typeface="+mn-ea"/>
                  <a:ea typeface="+mn-ea"/>
                </a:rPr>
                <a:t>11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EF830CCE-296A-435B-8695-30591F33FF86}"/>
                </a:ext>
              </a:extLst>
            </p:cNvPr>
            <p:cNvSpPr txBox="1"/>
            <p:nvPr/>
          </p:nvSpPr>
          <p:spPr>
            <a:xfrm>
              <a:off x="4322849" y="3101082"/>
              <a:ext cx="741466" cy="338554"/>
            </a:xfrm>
            <a:prstGeom prst="rect">
              <a:avLst/>
            </a:prstGeom>
            <a:noFill/>
            <a:ln w="12700"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3F3F3F"/>
                  </a:solidFill>
                  <a:latin typeface="+mn-ea"/>
                  <a:ea typeface="+mn-ea"/>
                </a:rPr>
                <a:t>12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B69DFAE-4709-46F2-9F9C-8E23410DFC4F}"/>
                </a:ext>
              </a:extLst>
            </p:cNvPr>
            <p:cNvSpPr txBox="1"/>
            <p:nvPr/>
          </p:nvSpPr>
          <p:spPr>
            <a:xfrm>
              <a:off x="5387684" y="3101082"/>
              <a:ext cx="741466" cy="338554"/>
            </a:xfrm>
            <a:prstGeom prst="rect">
              <a:avLst/>
            </a:prstGeom>
            <a:noFill/>
            <a:ln w="12700"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3F3F3F"/>
                  </a:solidFill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79DE8405-C6EE-44E3-8986-436F81DAC565}"/>
                </a:ext>
              </a:extLst>
            </p:cNvPr>
            <p:cNvSpPr txBox="1"/>
            <p:nvPr/>
          </p:nvSpPr>
          <p:spPr>
            <a:xfrm>
              <a:off x="6452519" y="3101082"/>
              <a:ext cx="741466" cy="338554"/>
            </a:xfrm>
            <a:prstGeom prst="rect">
              <a:avLst/>
            </a:prstGeom>
            <a:noFill/>
            <a:ln w="12700"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3F3F3F"/>
                  </a:solidFill>
                  <a:latin typeface="+mn-ea"/>
                  <a:ea typeface="+mn-ea"/>
                </a:rPr>
                <a:t>2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9A37E54D-59C5-4727-A832-62593097BC92}"/>
                </a:ext>
              </a:extLst>
            </p:cNvPr>
            <p:cNvSpPr txBox="1"/>
            <p:nvPr/>
          </p:nvSpPr>
          <p:spPr>
            <a:xfrm>
              <a:off x="7517353" y="3101082"/>
              <a:ext cx="741466" cy="338554"/>
            </a:xfrm>
            <a:prstGeom prst="rect">
              <a:avLst/>
            </a:prstGeom>
            <a:noFill/>
            <a:ln w="12700"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3F3F3F"/>
                  </a:solidFill>
                  <a:latin typeface="+mn-ea"/>
                  <a:ea typeface="+mn-ea"/>
                </a:rPr>
                <a:t>3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43B5D098-1B02-4E05-AEA2-952C6BEC1BA8}"/>
                </a:ext>
              </a:extLst>
            </p:cNvPr>
            <p:cNvSpPr txBox="1"/>
            <p:nvPr/>
          </p:nvSpPr>
          <p:spPr>
            <a:xfrm>
              <a:off x="8582188" y="3101082"/>
              <a:ext cx="741466" cy="338554"/>
            </a:xfrm>
            <a:prstGeom prst="rect">
              <a:avLst/>
            </a:prstGeom>
            <a:noFill/>
            <a:ln w="12700"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3F3F3F"/>
                  </a:solidFill>
                  <a:latin typeface="+mn-ea"/>
                  <a:ea typeface="+mn-ea"/>
                </a:rPr>
                <a:t>4</a:t>
              </a: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4C5B5A28-FE6D-4C7C-8570-ACE5C3C7657D}"/>
                </a:ext>
              </a:extLst>
            </p:cNvPr>
            <p:cNvSpPr/>
            <p:nvPr/>
          </p:nvSpPr>
          <p:spPr>
            <a:xfrm>
              <a:off x="3567214" y="2572390"/>
              <a:ext cx="2228845" cy="163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solidFill>
                  <a:schemeClr val="bg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2948E99D-FAC8-4E2B-807B-EFC8DC54B534}"/>
                </a:ext>
              </a:extLst>
            </p:cNvPr>
            <p:cNvSpPr/>
            <p:nvPr/>
          </p:nvSpPr>
          <p:spPr>
            <a:xfrm>
              <a:off x="6738590" y="2130939"/>
              <a:ext cx="2283106" cy="163000"/>
            </a:xfrm>
            <a:prstGeom prst="rect">
              <a:avLst/>
            </a:prstGeom>
            <a:pattFill prst="ltUpDiag">
              <a:fgClr>
                <a:srgbClr val="C00000"/>
              </a:fgClr>
              <a:bgClr>
                <a:schemeClr val="tx1"/>
              </a:bgClr>
            </a:patt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solidFill>
                  <a:schemeClr val="bg2">
                    <a:lumMod val="50000"/>
                  </a:schemeClr>
                </a:solidFill>
                <a:latin typeface="+mn-ea"/>
              </a:endParaRPr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C9CE39F7-DFD1-496F-8A14-769696A78994}"/>
                </a:ext>
              </a:extLst>
            </p:cNvPr>
            <p:cNvCxnSpPr/>
            <p:nvPr/>
          </p:nvCxnSpPr>
          <p:spPr>
            <a:xfrm>
              <a:off x="10086535" y="1772629"/>
              <a:ext cx="0" cy="1314385"/>
            </a:xfrm>
            <a:prstGeom prst="line">
              <a:avLst/>
            </a:prstGeom>
            <a:ln w="6350">
              <a:solidFill>
                <a:schemeClr val="tx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79F32CF-FFEF-4D4F-A011-8CBA187F7ECF}"/>
                </a:ext>
              </a:extLst>
            </p:cNvPr>
            <p:cNvSpPr txBox="1"/>
            <p:nvPr/>
          </p:nvSpPr>
          <p:spPr>
            <a:xfrm>
              <a:off x="9701501" y="3116513"/>
              <a:ext cx="741466" cy="338554"/>
            </a:xfrm>
            <a:prstGeom prst="rect">
              <a:avLst/>
            </a:prstGeom>
            <a:noFill/>
            <a:ln w="12700"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3F3F3F"/>
                  </a:solidFill>
                  <a:latin typeface="+mn-ea"/>
                  <a:ea typeface="+mn-ea"/>
                </a:rPr>
                <a:t>5</a:t>
              </a:r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134C51B-6CD5-4A31-9A55-97AC4A547298}"/>
              </a:ext>
            </a:extLst>
          </p:cNvPr>
          <p:cNvSpPr/>
          <p:nvPr/>
        </p:nvSpPr>
        <p:spPr>
          <a:xfrm>
            <a:off x="2126010" y="2842006"/>
            <a:ext cx="2228845" cy="1630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E10F045-C635-4F70-9489-9FE030C0D33C}"/>
              </a:ext>
            </a:extLst>
          </p:cNvPr>
          <p:cNvSpPr/>
          <p:nvPr/>
        </p:nvSpPr>
        <p:spPr>
          <a:xfrm>
            <a:off x="5305320" y="2348337"/>
            <a:ext cx="1198398" cy="163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E0C0EAF-561F-4407-B09B-2183675A97DF}"/>
              </a:ext>
            </a:extLst>
          </p:cNvPr>
          <p:cNvSpPr/>
          <p:nvPr/>
        </p:nvSpPr>
        <p:spPr>
          <a:xfrm>
            <a:off x="8542610" y="1879405"/>
            <a:ext cx="1198398" cy="1630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78BDAFC-FC11-48DD-9905-CD5CB10523FC}"/>
              </a:ext>
            </a:extLst>
          </p:cNvPr>
          <p:cNvGrpSpPr/>
          <p:nvPr/>
        </p:nvGrpSpPr>
        <p:grpSpPr>
          <a:xfrm>
            <a:off x="532152" y="3852995"/>
            <a:ext cx="12494669" cy="2305018"/>
            <a:chOff x="653057" y="3575122"/>
            <a:chExt cx="12494669" cy="2305018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DE98208-B18B-4B73-A85C-19BCCF30E74A}"/>
                </a:ext>
              </a:extLst>
            </p:cNvPr>
            <p:cNvSpPr txBox="1"/>
            <p:nvPr/>
          </p:nvSpPr>
          <p:spPr>
            <a:xfrm>
              <a:off x="961405" y="3578773"/>
              <a:ext cx="28807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1</a:t>
              </a:r>
              <a:r>
                <a:rPr lang="ko-KR" altLang="en-US" b="1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단계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FCFF737-6728-4E11-9521-2B7087CDED17}"/>
                </a:ext>
              </a:extLst>
            </p:cNvPr>
            <p:cNvSpPr txBox="1"/>
            <p:nvPr/>
          </p:nvSpPr>
          <p:spPr>
            <a:xfrm>
              <a:off x="961404" y="3878856"/>
              <a:ext cx="40108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- 3D printing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을 통한 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prototype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외형 제작</a:t>
              </a:r>
              <a:endParaRPr lang="en-US" altLang="ko-KR" sz="16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특허 </a:t>
              </a:r>
              <a:r>
                <a:rPr lang="ko-KR" altLang="en-US" sz="1600" dirty="0" err="1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출헌</a:t>
              </a:r>
              <a:endParaRPr lang="ko-KR" altLang="en-US" sz="16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60" name="육각형 59">
              <a:extLst>
                <a:ext uri="{FF2B5EF4-FFF2-40B4-BE49-F238E27FC236}">
                  <a16:creationId xmlns:a16="http://schemas.microsoft.com/office/drawing/2014/main" id="{52380415-F1A9-4E8E-BE37-7C82E4C9870A}"/>
                </a:ext>
              </a:extLst>
            </p:cNvPr>
            <p:cNvSpPr/>
            <p:nvPr/>
          </p:nvSpPr>
          <p:spPr>
            <a:xfrm rot="5400000">
              <a:off x="635703" y="3644573"/>
              <a:ext cx="251637" cy="216929"/>
            </a:xfrm>
            <a:prstGeom prst="hexagon">
              <a:avLst>
                <a:gd name="adj" fmla="val 28897"/>
                <a:gd name="vf" fmla="val 115470"/>
              </a:avLst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solidFill>
                  <a:schemeClr val="bg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8F68BAA-ED2D-4254-8449-B0B907C35C81}"/>
                </a:ext>
              </a:extLst>
            </p:cNvPr>
            <p:cNvSpPr txBox="1"/>
            <p:nvPr/>
          </p:nvSpPr>
          <p:spPr>
            <a:xfrm>
              <a:off x="5645874" y="3575122"/>
              <a:ext cx="28807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2</a:t>
              </a:r>
              <a:r>
                <a:rPr lang="ko-KR" altLang="en-US" b="1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단계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3878836-65D9-40ED-8F96-5B00DDD6E198}"/>
                </a:ext>
              </a:extLst>
            </p:cNvPr>
            <p:cNvSpPr txBox="1"/>
            <p:nvPr/>
          </p:nvSpPr>
          <p:spPr>
            <a:xfrm>
              <a:off x="5641067" y="3858066"/>
              <a:ext cx="47036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-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동물병원 및 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‘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인바디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’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 업체와 협약 후 반려동물의 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BIA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측정 실험식 개선 및 정밀도 확보</a:t>
              </a:r>
            </a:p>
          </p:txBody>
        </p:sp>
        <p:sp>
          <p:nvSpPr>
            <p:cNvPr id="78" name="육각형 77">
              <a:extLst>
                <a:ext uri="{FF2B5EF4-FFF2-40B4-BE49-F238E27FC236}">
                  <a16:creationId xmlns:a16="http://schemas.microsoft.com/office/drawing/2014/main" id="{9EC6F881-445B-486F-B4E5-F28DE5C20032}"/>
                </a:ext>
              </a:extLst>
            </p:cNvPr>
            <p:cNvSpPr/>
            <p:nvPr/>
          </p:nvSpPr>
          <p:spPr>
            <a:xfrm rot="5400000">
              <a:off x="5320172" y="3640922"/>
              <a:ext cx="251637" cy="216929"/>
            </a:xfrm>
            <a:prstGeom prst="hexagon">
              <a:avLst>
                <a:gd name="adj" fmla="val 28897"/>
                <a:gd name="vf" fmla="val 11547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4C0F274-C527-43ED-A4FF-EDD5D9F1220A}"/>
                </a:ext>
              </a:extLst>
            </p:cNvPr>
            <p:cNvSpPr txBox="1"/>
            <p:nvPr/>
          </p:nvSpPr>
          <p:spPr>
            <a:xfrm>
              <a:off x="10266979" y="4871451"/>
              <a:ext cx="28807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5</a:t>
              </a:r>
              <a:r>
                <a:rPr lang="ko-KR" altLang="en-US" b="1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단계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88E4CE6-AA3F-4AFB-8529-904C922F2F30}"/>
                </a:ext>
              </a:extLst>
            </p:cNvPr>
            <p:cNvSpPr txBox="1"/>
            <p:nvPr/>
          </p:nvSpPr>
          <p:spPr>
            <a:xfrm>
              <a:off x="10266979" y="5171534"/>
              <a:ext cx="28795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-</a:t>
              </a:r>
              <a:r>
                <a:rPr lang="en-US" altLang="ko-KR" sz="1600" spc="-150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 </a:t>
              </a:r>
              <a:r>
                <a:rPr lang="ko-KR" altLang="en-US" sz="1600" spc="-150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제품 생산</a:t>
              </a:r>
              <a:endParaRPr lang="en-US" altLang="ko-KR" sz="1600" spc="-15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endParaRPr>
            </a:p>
            <a:p>
              <a:endParaRPr lang="ko-KR" altLang="en-US" sz="16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10" name="육각형 109">
              <a:extLst>
                <a:ext uri="{FF2B5EF4-FFF2-40B4-BE49-F238E27FC236}">
                  <a16:creationId xmlns:a16="http://schemas.microsoft.com/office/drawing/2014/main" id="{5FEB9B07-33C4-41C7-A7CD-5042C35F9A91}"/>
                </a:ext>
              </a:extLst>
            </p:cNvPr>
            <p:cNvSpPr/>
            <p:nvPr/>
          </p:nvSpPr>
          <p:spPr>
            <a:xfrm rot="5400000">
              <a:off x="9941277" y="4937251"/>
              <a:ext cx="251637" cy="216929"/>
            </a:xfrm>
            <a:prstGeom prst="hexagon">
              <a:avLst>
                <a:gd name="adj" fmla="val 28897"/>
                <a:gd name="vf" fmla="val 115470"/>
              </a:avLst>
            </a:prstGeom>
            <a:solidFill>
              <a:srgbClr val="B2B2B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bg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FC356F0-25D8-4827-BA16-8F62AC33D555}"/>
                </a:ext>
              </a:extLst>
            </p:cNvPr>
            <p:cNvSpPr txBox="1"/>
            <p:nvPr/>
          </p:nvSpPr>
          <p:spPr>
            <a:xfrm>
              <a:off x="961405" y="4826004"/>
              <a:ext cx="28807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3</a:t>
              </a:r>
              <a:r>
                <a:rPr lang="ko-KR" altLang="en-US" b="1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단계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9BEEE95-1C8F-4F66-94CA-AE133B00FF2F}"/>
                </a:ext>
              </a:extLst>
            </p:cNvPr>
            <p:cNvSpPr txBox="1"/>
            <p:nvPr/>
          </p:nvSpPr>
          <p:spPr>
            <a:xfrm>
              <a:off x="961404" y="5126087"/>
              <a:ext cx="3393541" cy="754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- 20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여개의 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prototype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제작</a:t>
              </a:r>
            </a:p>
            <a:p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-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애견카페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,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호텔을 중심으로 공급</a:t>
              </a:r>
            </a:p>
            <a:p>
              <a:endParaRPr lang="ko-KR" altLang="en-US" sz="11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68" name="육각형 67">
              <a:extLst>
                <a:ext uri="{FF2B5EF4-FFF2-40B4-BE49-F238E27FC236}">
                  <a16:creationId xmlns:a16="http://schemas.microsoft.com/office/drawing/2014/main" id="{410BC2A3-4615-4F59-BB25-589FC79CB4D4}"/>
                </a:ext>
              </a:extLst>
            </p:cNvPr>
            <p:cNvSpPr/>
            <p:nvPr/>
          </p:nvSpPr>
          <p:spPr>
            <a:xfrm rot="5400000">
              <a:off x="635703" y="4891804"/>
              <a:ext cx="251637" cy="216929"/>
            </a:xfrm>
            <a:prstGeom prst="hexagon">
              <a:avLst>
                <a:gd name="adj" fmla="val 28897"/>
                <a:gd name="vf" fmla="val 115470"/>
              </a:avLst>
            </a:prstGeom>
            <a:solidFill>
              <a:srgbClr val="5F5F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bg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EB02EAE-1761-4B7E-AFF3-6751F33E8882}"/>
                </a:ext>
              </a:extLst>
            </p:cNvPr>
            <p:cNvSpPr txBox="1"/>
            <p:nvPr/>
          </p:nvSpPr>
          <p:spPr>
            <a:xfrm>
              <a:off x="5683516" y="4823573"/>
              <a:ext cx="28807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4</a:t>
              </a:r>
              <a:r>
                <a:rPr lang="ko-KR" altLang="en-US" b="1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단계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E3D9EB2-4E44-40D9-AB0E-1F3D46540FA3}"/>
                </a:ext>
              </a:extLst>
            </p:cNvPr>
            <p:cNvSpPr txBox="1"/>
            <p:nvPr/>
          </p:nvSpPr>
          <p:spPr>
            <a:xfrm>
              <a:off x="5683515" y="5123656"/>
              <a:ext cx="4164081" cy="754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-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고객 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feedback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을 적용하여 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Product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개선</a:t>
              </a:r>
            </a:p>
            <a:p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-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제품 제작을 위한 금형 제작</a:t>
              </a:r>
            </a:p>
            <a:p>
              <a:endParaRPr lang="ko-KR" altLang="en-US" sz="11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71" name="육각형 70">
              <a:extLst>
                <a:ext uri="{FF2B5EF4-FFF2-40B4-BE49-F238E27FC236}">
                  <a16:creationId xmlns:a16="http://schemas.microsoft.com/office/drawing/2014/main" id="{8EF4D53B-E4E9-47E4-9DF8-BB11EF72892F}"/>
                </a:ext>
              </a:extLst>
            </p:cNvPr>
            <p:cNvSpPr/>
            <p:nvPr/>
          </p:nvSpPr>
          <p:spPr>
            <a:xfrm rot="5400000">
              <a:off x="5357814" y="4889373"/>
              <a:ext cx="251637" cy="216929"/>
            </a:xfrm>
            <a:prstGeom prst="hexagon">
              <a:avLst>
                <a:gd name="adj" fmla="val 28897"/>
                <a:gd name="vf" fmla="val 115470"/>
              </a:avLst>
            </a:prstGeom>
            <a:pattFill prst="ltUpDiag">
              <a:fgClr>
                <a:srgbClr val="C00000"/>
              </a:fgClr>
              <a:bgClr>
                <a:schemeClr val="tx1"/>
              </a:bgClr>
            </a:patt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+mn-ea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F4C0DDB-8805-4F10-A215-D5C8D2301E6E}"/>
              </a:ext>
            </a:extLst>
          </p:cNvPr>
          <p:cNvCxnSpPr>
            <a:cxnSpLocks/>
          </p:cNvCxnSpPr>
          <p:nvPr/>
        </p:nvCxnSpPr>
        <p:spPr>
          <a:xfrm>
            <a:off x="387578" y="754951"/>
            <a:ext cx="1109322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DE18478-CA5B-4BEB-A97F-E7EDF387F175}"/>
              </a:ext>
            </a:extLst>
          </p:cNvPr>
          <p:cNvSpPr txBox="1"/>
          <p:nvPr/>
        </p:nvSpPr>
        <p:spPr>
          <a:xfrm>
            <a:off x="1168471" y="2073980"/>
            <a:ext cx="288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+mn-ea"/>
                <a:ea typeface="+mn-ea"/>
              </a:rPr>
              <a:t>2019</a:t>
            </a:r>
            <a:r>
              <a:rPr lang="ko-KR" altLang="en-US" b="1" dirty="0">
                <a:solidFill>
                  <a:srgbClr val="C00000"/>
                </a:solidFill>
                <a:latin typeface="+mn-ea"/>
                <a:ea typeface="+mn-ea"/>
              </a:rPr>
              <a:t>년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7AB25F4-9B64-45CD-9860-BE88D352AF0E}"/>
              </a:ext>
            </a:extLst>
          </p:cNvPr>
          <p:cNvSpPr txBox="1"/>
          <p:nvPr/>
        </p:nvSpPr>
        <p:spPr>
          <a:xfrm>
            <a:off x="2208333" y="2470243"/>
            <a:ext cx="288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1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단계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B1DF63F-E776-42C4-94B1-C366CAD3EA87}"/>
              </a:ext>
            </a:extLst>
          </p:cNvPr>
          <p:cNvSpPr txBox="1"/>
          <p:nvPr/>
        </p:nvSpPr>
        <p:spPr>
          <a:xfrm>
            <a:off x="3624345" y="2206456"/>
            <a:ext cx="288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2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단계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9FA8DFC-189C-46E9-9B3D-27191DA7974E}"/>
              </a:ext>
            </a:extLst>
          </p:cNvPr>
          <p:cNvSpPr txBox="1"/>
          <p:nvPr/>
        </p:nvSpPr>
        <p:spPr>
          <a:xfrm>
            <a:off x="5392105" y="2019402"/>
            <a:ext cx="288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3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단계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51E21D0-1C5C-4687-8DB3-D16C67268578}"/>
              </a:ext>
            </a:extLst>
          </p:cNvPr>
          <p:cNvSpPr txBox="1"/>
          <p:nvPr/>
        </p:nvSpPr>
        <p:spPr>
          <a:xfrm>
            <a:off x="6529247" y="1772628"/>
            <a:ext cx="288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4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단계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2F19F42-7864-4E8D-A800-5EB30378F7DD}"/>
              </a:ext>
            </a:extLst>
          </p:cNvPr>
          <p:cNvSpPr txBox="1"/>
          <p:nvPr/>
        </p:nvSpPr>
        <p:spPr>
          <a:xfrm>
            <a:off x="8516722" y="1528290"/>
            <a:ext cx="288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5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단계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A496699-2A9E-4595-9ECB-C86A5A8A608B}"/>
              </a:ext>
            </a:extLst>
          </p:cNvPr>
          <p:cNvSpPr txBox="1"/>
          <p:nvPr/>
        </p:nvSpPr>
        <p:spPr>
          <a:xfrm>
            <a:off x="5392104" y="1403297"/>
            <a:ext cx="288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+mn-ea"/>
                <a:ea typeface="+mn-ea"/>
              </a:rPr>
              <a:t>2020</a:t>
            </a:r>
            <a:r>
              <a:rPr lang="ko-KR" altLang="en-US" b="1" dirty="0">
                <a:solidFill>
                  <a:srgbClr val="C00000"/>
                </a:solidFill>
                <a:latin typeface="+mn-ea"/>
                <a:ea typeface="+mn-ea"/>
              </a:rPr>
              <a:t>년</a:t>
            </a:r>
          </a:p>
        </p:txBody>
      </p:sp>
      <p:sp>
        <p:nvSpPr>
          <p:cNvPr id="51" name="화살표: 갈매기형 수장 50">
            <a:extLst>
              <a:ext uri="{FF2B5EF4-FFF2-40B4-BE49-F238E27FC236}">
                <a16:creationId xmlns:a16="http://schemas.microsoft.com/office/drawing/2014/main" id="{BCED47D6-A86C-4EC8-8DD8-B6B35EE27BF5}"/>
              </a:ext>
            </a:extLst>
          </p:cNvPr>
          <p:cNvSpPr/>
          <p:nvPr/>
        </p:nvSpPr>
        <p:spPr>
          <a:xfrm>
            <a:off x="10223820" y="381699"/>
            <a:ext cx="1133875" cy="860309"/>
          </a:xfrm>
          <a:prstGeom prst="chevron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3" name="그래픽 2" descr="프레젠테이션 파이 차트 ">
            <a:extLst>
              <a:ext uri="{FF2B5EF4-FFF2-40B4-BE49-F238E27FC236}">
                <a16:creationId xmlns:a16="http://schemas.microsoft.com/office/drawing/2014/main" id="{D73C7159-B71A-41D5-A3AF-22539C2829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0100" y="376704"/>
            <a:ext cx="914400" cy="914400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DC6B867C-62A2-4F07-80B6-1CF07132C8FE}"/>
              </a:ext>
            </a:extLst>
          </p:cNvPr>
          <p:cNvSpPr/>
          <p:nvPr/>
        </p:nvSpPr>
        <p:spPr>
          <a:xfrm flipV="1">
            <a:off x="1313876" y="3496814"/>
            <a:ext cx="8909944" cy="45719"/>
          </a:xfrm>
          <a:prstGeom prst="rect">
            <a:avLst/>
          </a:prstGeom>
          <a:solidFill>
            <a:srgbClr val="555555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F6671CD-4DAC-4B18-A075-BD952825D95C}"/>
              </a:ext>
            </a:extLst>
          </p:cNvPr>
          <p:cNvSpPr/>
          <p:nvPr/>
        </p:nvSpPr>
        <p:spPr>
          <a:xfrm flipV="1">
            <a:off x="1285866" y="1342690"/>
            <a:ext cx="8909944" cy="45719"/>
          </a:xfrm>
          <a:prstGeom prst="rect">
            <a:avLst/>
          </a:prstGeom>
          <a:solidFill>
            <a:srgbClr val="555555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844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템플릿_봄날의꽃">
      <a:dk1>
        <a:srgbClr val="FFFFFF"/>
      </a:dk1>
      <a:lt1>
        <a:srgbClr val="00BEFF"/>
      </a:lt1>
      <a:dk2>
        <a:srgbClr val="DBE5F1"/>
      </a:dk2>
      <a:lt2>
        <a:srgbClr val="7F7F7F"/>
      </a:lt2>
      <a:accent1>
        <a:srgbClr val="4F81BD"/>
      </a:accent1>
      <a:accent2>
        <a:srgbClr val="92CDDC"/>
      </a:accent2>
      <a:accent3>
        <a:srgbClr val="0C1621"/>
      </a:accent3>
      <a:accent4>
        <a:srgbClr val="D9969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20182</TotalTime>
  <Words>598</Words>
  <Application>Microsoft Office PowerPoint</Application>
  <PresentationFormat>와이드스크린</PresentationFormat>
  <Paragraphs>147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2" baseType="lpstr">
      <vt:lpstr>배달의민족 주아</vt:lpstr>
      <vt:lpstr>나눔스퀘어 ExtraBold</vt:lpstr>
      <vt:lpstr>빙그레체</vt:lpstr>
      <vt:lpstr>Wingdings</vt:lpstr>
      <vt:lpstr>빙그레 따옴체</vt:lpstr>
      <vt:lpstr>-윤고딕330</vt:lpstr>
      <vt:lpstr>굴림</vt:lpstr>
      <vt:lpstr>Cambria Math</vt:lpstr>
      <vt:lpstr>a영명조B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파워포인트배경(벽 포스터배경)</dc:title>
  <dc:creator>㈜비즈폼</dc:creator>
  <dc:description>무단 복제 배포시 법적 불이익을 받을 수 있습니다.</dc:description>
  <cp:lastModifiedBy>수현 심</cp:lastModifiedBy>
  <cp:revision>1218</cp:revision>
  <dcterms:created xsi:type="dcterms:W3CDTF">2013-12-05T04:50:26Z</dcterms:created>
  <dcterms:modified xsi:type="dcterms:W3CDTF">2019-11-08T04:34:15Z</dcterms:modified>
  <cp:category>본 문서의 저작권은 비즈폼에 있습니다.</cp:category>
</cp:coreProperties>
</file>