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4" r:id="rId5"/>
    <p:sldId id="263" r:id="rId6"/>
    <p:sldId id="266" r:id="rId7"/>
    <p:sldId id="265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154"/>
    <a:srgbClr val="87A659"/>
    <a:srgbClr val="CBD25D"/>
    <a:srgbClr val="9DBA6B"/>
    <a:srgbClr val="15A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2500</c:v>
                </c:pt>
                <c:pt idx="1">
                  <c:v>3300</c:v>
                </c:pt>
                <c:pt idx="2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70-48F7-A389-16B200685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02888"/>
        <c:axId val="205003872"/>
      </c:lineChart>
      <c:catAx>
        <c:axId val="20500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003872"/>
        <c:crosses val="autoZero"/>
        <c:auto val="1"/>
        <c:lblAlgn val="ctr"/>
        <c:lblOffset val="100"/>
        <c:noMultiLvlLbl val="0"/>
      </c:catAx>
      <c:valAx>
        <c:axId val="205003872"/>
        <c:scaling>
          <c:orientation val="minMax"/>
          <c:min val="2000"/>
        </c:scaling>
        <c:delete val="1"/>
        <c:axPos val="l"/>
        <c:numFmt formatCode="General" sourceLinked="1"/>
        <c:majorTickMark val="none"/>
        <c:minorTickMark val="none"/>
        <c:tickLblPos val="nextTo"/>
        <c:crossAx val="205002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2500</c:v>
                </c:pt>
                <c:pt idx="1">
                  <c:v>3300</c:v>
                </c:pt>
                <c:pt idx="2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70-48F7-A389-16B200685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02888"/>
        <c:axId val="205003872"/>
      </c:lineChart>
      <c:catAx>
        <c:axId val="20500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003872"/>
        <c:crosses val="autoZero"/>
        <c:auto val="1"/>
        <c:lblAlgn val="ctr"/>
        <c:lblOffset val="100"/>
        <c:noMultiLvlLbl val="0"/>
      </c:catAx>
      <c:valAx>
        <c:axId val="205003872"/>
        <c:scaling>
          <c:orientation val="minMax"/>
          <c:min val="2000"/>
        </c:scaling>
        <c:delete val="1"/>
        <c:axPos val="l"/>
        <c:numFmt formatCode="General" sourceLinked="1"/>
        <c:majorTickMark val="none"/>
        <c:minorTickMark val="none"/>
        <c:tickLblPos val="nextTo"/>
        <c:crossAx val="205002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58957098838586"/>
          <c:y val="0.1346088842026823"/>
          <c:w val="0.49282085802322823"/>
          <c:h val="0.6239506450256109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차에 대한 인식</c:v>
                </c:pt>
              </c:strCache>
            </c:strRef>
          </c:tx>
          <c:dPt>
            <c:idx val="0"/>
            <c:bubble3D val="0"/>
            <c:spPr>
              <a:solidFill>
                <a:srgbClr val="87A6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3ED-473C-AC7E-8FF2F364458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3ED-473C-AC7E-8FF2F36445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잘 모른다</c:v>
                </c:pt>
                <c:pt idx="1">
                  <c:v>잘 안다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D-473C-AC7E-8FF2F36445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2534856601090306"/>
          <c:y val="0.81150943717612578"/>
          <c:w val="0.34930267835980089"/>
          <c:h val="7.0275761656547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0.13259</cdr:x>
      <cdr:y>0.5</cdr:y>
    </cdr:from>
    <cdr:to>
      <cdr:x>0.28075</cdr:x>
      <cdr:y>0.62817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4599" y="1176773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2500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0.42592</cdr:x>
      <cdr:y>0.30501</cdr:y>
    </cdr:from>
    <cdr:to>
      <cdr:x>0.57408</cdr:x>
      <cdr:y>0.43318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653042" y="717850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33</a:t>
          </a:r>
          <a:r>
            <a:rPr lang="en-US" altLang="ko-KR" sz="1100" dirty="0"/>
            <a:t>00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0.7276</cdr:x>
      <cdr:y>0.09602</cdr:y>
    </cdr:from>
    <cdr:to>
      <cdr:x>0.87577</cdr:x>
      <cdr:y>0.22419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823919" y="225982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40</a:t>
          </a:r>
          <a:r>
            <a:rPr lang="en-US" altLang="ko-KR" sz="1100" dirty="0"/>
            <a:t>00</a:t>
          </a:r>
          <a:endParaRPr lang="ko-KR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0.13259</cdr:x>
      <cdr:y>0.5</cdr:y>
    </cdr:from>
    <cdr:to>
      <cdr:x>0.28075</cdr:x>
      <cdr:y>0.62817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4599" y="1176773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2500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0.42592</cdr:x>
      <cdr:y>0.30501</cdr:y>
    </cdr:from>
    <cdr:to>
      <cdr:x>0.57408</cdr:x>
      <cdr:y>0.43318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653042" y="717850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33</a:t>
          </a:r>
          <a:r>
            <a:rPr lang="en-US" altLang="ko-KR" sz="1100" dirty="0"/>
            <a:t>00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0.7276</cdr:x>
      <cdr:y>0.09602</cdr:y>
    </cdr:from>
    <cdr:to>
      <cdr:x>0.87577</cdr:x>
      <cdr:y>0.22419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823919" y="225982"/>
          <a:ext cx="575035" cy="3016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40</a:t>
          </a:r>
          <a:r>
            <a:rPr lang="en-US" altLang="ko-KR" sz="1100" dirty="0"/>
            <a:t>00</a:t>
          </a:r>
          <a:endParaRPr lang="ko-KR" alt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0.56704</cdr:x>
      <cdr:y>0.74154</cdr:y>
    </cdr:from>
    <cdr:to>
      <cdr:x>0.96085</cdr:x>
      <cdr:y>0.85788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90407" y="2759893"/>
          <a:ext cx="2076893" cy="4329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/>
            <a:t>출처</a:t>
          </a:r>
          <a:r>
            <a:rPr lang="en-US" altLang="ko-KR" sz="1100" dirty="0"/>
            <a:t>: </a:t>
          </a:r>
          <a:r>
            <a:rPr lang="ko-KR" altLang="en-US" sz="1100" dirty="0"/>
            <a:t>자체 설문조사 </a:t>
          </a:r>
          <a:r>
            <a:rPr lang="en-US" altLang="ko-KR" sz="1100" dirty="0"/>
            <a:t>(100</a:t>
          </a:r>
          <a:r>
            <a:rPr lang="ko-KR" altLang="en-US" sz="1100" dirty="0"/>
            <a:t>명</a:t>
          </a:r>
          <a:r>
            <a:rPr lang="en-US" altLang="ko-KR" sz="1100" dirty="0"/>
            <a:t>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0.4375</cdr:x>
      <cdr:y>0.37911</cdr:y>
    </cdr:from>
    <cdr:to>
      <cdr:x>0.59274</cdr:x>
      <cdr:y>0.53227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07265" y="1579157"/>
          <a:ext cx="818707" cy="6379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3600" dirty="0" err="1">
              <a:solidFill>
                <a:schemeClr val="accent6">
                  <a:lumMod val="50000"/>
                </a:schemeClr>
              </a:solidFill>
            </a:rPr>
            <a:t>茶</a:t>
          </a:r>
          <a:endParaRPr lang="ko-KR" altLang="en-US" sz="3600" dirty="0">
            <a:solidFill>
              <a:schemeClr val="accent6">
                <a:lumMod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4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A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1559-47BB-4430-A5B6-0BC9492C74F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0DB9-E07C-444B-BDF0-4EA8EB20C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/2 액자 3"/>
          <p:cNvSpPr/>
          <p:nvPr/>
        </p:nvSpPr>
        <p:spPr>
          <a:xfrm>
            <a:off x="1366086" y="311338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143672" y="3140968"/>
            <a:ext cx="576064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/2 액자 15"/>
          <p:cNvSpPr/>
          <p:nvPr/>
        </p:nvSpPr>
        <p:spPr>
          <a:xfrm flipH="1">
            <a:off x="10632504" y="311338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1/2 액자 17"/>
          <p:cNvSpPr/>
          <p:nvPr/>
        </p:nvSpPr>
        <p:spPr>
          <a:xfrm flipV="1">
            <a:off x="1366086" y="6288002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1/2 액자 18"/>
          <p:cNvSpPr/>
          <p:nvPr/>
        </p:nvSpPr>
        <p:spPr>
          <a:xfrm flipH="1" flipV="1">
            <a:off x="10632504" y="6288002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227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080" y="40640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상황분석</a:t>
            </a: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577381847"/>
              </p:ext>
            </p:extLst>
          </p:nvPr>
        </p:nvGraphicFramePr>
        <p:xfrm>
          <a:off x="1087730" y="1530240"/>
          <a:ext cx="3881120" cy="235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40730" y="1123401"/>
            <a:ext cx="3901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다류</a:t>
            </a:r>
            <a:r>
              <a:rPr lang="en-US" altLang="ko-KR" dirty="0"/>
              <a:t>(</a:t>
            </a:r>
            <a:r>
              <a:rPr lang="ko-KR" altLang="en-US" dirty="0"/>
              <a:t>茶類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생산량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1162" y="144753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단위</a:t>
            </a:r>
            <a:r>
              <a:rPr lang="en-US" altLang="ko-KR" sz="1200" dirty="0"/>
              <a:t>=</a:t>
            </a:r>
            <a:r>
              <a:rPr lang="ko-KR" altLang="en-US" sz="1200" dirty="0"/>
              <a:t>억원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0100" y="3871527"/>
            <a:ext cx="195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세계일보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5555" y="1738490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463,975</a:t>
            </a:r>
            <a:r>
              <a:rPr lang="ko-KR" altLang="en-US" sz="1400" dirty="0"/>
              <a:t>톤</a:t>
            </a:r>
          </a:p>
        </p:txBody>
      </p:sp>
      <p:sp>
        <p:nvSpPr>
          <p:cNvPr id="40" name="오른쪽 화살표 39"/>
          <p:cNvSpPr/>
          <p:nvPr/>
        </p:nvSpPr>
        <p:spPr>
          <a:xfrm rot="20423336">
            <a:off x="7540605" y="2283644"/>
            <a:ext cx="1731264" cy="919480"/>
          </a:xfrm>
          <a:prstGeom prst="rightArrow">
            <a:avLst>
              <a:gd name="adj1" fmla="val 50000"/>
              <a:gd name="adj2" fmla="val 7617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87A659"/>
              </a:gs>
              <a:gs pos="100000">
                <a:srgbClr val="6E915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716485" y="2502849"/>
            <a:ext cx="127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332.042</a:t>
            </a:r>
            <a:r>
              <a:rPr lang="ko-KR" altLang="en-US" sz="1400" dirty="0"/>
              <a:t>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840730" y="2392871"/>
            <a:ext cx="1125052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39.7%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9393" y="3697099"/>
            <a:ext cx="86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2007</a:t>
            </a:r>
            <a:r>
              <a:rPr lang="ko-KR" altLang="en-US" sz="1600" dirty="0"/>
              <a:t>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15783" y="3697099"/>
            <a:ext cx="86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2014</a:t>
            </a:r>
            <a:r>
              <a:rPr lang="ko-KR" altLang="en-US" sz="1600" dirty="0"/>
              <a:t>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80097" y="3995971"/>
            <a:ext cx="2422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농식품부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3360" y="1146854"/>
            <a:ext cx="3901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성장하는 </a:t>
            </a:r>
            <a:r>
              <a:rPr lang="ko-KR" altLang="en-US" dirty="0" err="1"/>
              <a:t>이너뷰티</a:t>
            </a:r>
            <a:r>
              <a:rPr lang="ko-KR" altLang="en-US" dirty="0"/>
              <a:t> 시장 규모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6824" y="4225144"/>
            <a:ext cx="442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2016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뷰티</a:t>
            </a:r>
            <a:r>
              <a:rPr lang="ko-KR" altLang="en-US" sz="1400" dirty="0"/>
              <a:t> 트렌드인 화장품을 바르는 등 인위적인 방법이 아닌 식습관과 생활습관을 통해 내면의 아름다움을 가꾸어 나가는 이너 </a:t>
            </a:r>
            <a:r>
              <a:rPr lang="ko-KR" altLang="en-US" sz="1400" dirty="0" err="1"/>
              <a:t>뷰티는</a:t>
            </a:r>
            <a:r>
              <a:rPr lang="ko-KR" altLang="en-US" sz="1400" dirty="0"/>
              <a:t> 젊은 여성들에게 많은 관심을 받고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789393" y="4378230"/>
            <a:ext cx="4487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이너 </a:t>
            </a:r>
            <a:r>
              <a:rPr lang="ko-KR" altLang="en-US" sz="1400" dirty="0" err="1"/>
              <a:t>뷰티에</a:t>
            </a:r>
            <a:r>
              <a:rPr lang="ko-KR" altLang="en-US" sz="1400" dirty="0"/>
              <a:t> 대한 젊은 여성들의 관심이 증가하면서 다이어트나 건강에 좋은 차에 대한 인식으로 인해 관심 또한 높아지면서 생산량이 증가한 것을 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641" y="5586474"/>
            <a:ext cx="10679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이너 </a:t>
            </a:r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뷰티가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젊은 여성들에게 트렌드로 떠오르며 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차에 대한 관심이 높아지고있다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44342" y="1331098"/>
            <a:ext cx="5080841" cy="4073504"/>
            <a:chOff x="717266" y="1500797"/>
            <a:chExt cx="4752781" cy="3908342"/>
          </a:xfrm>
        </p:grpSpPr>
        <p:sp>
          <p:nvSpPr>
            <p:cNvPr id="57" name="양쪽 대괄호 56"/>
            <p:cNvSpPr/>
            <p:nvPr/>
          </p:nvSpPr>
          <p:spPr>
            <a:xfrm>
              <a:off x="717266" y="1500797"/>
              <a:ext cx="4752781" cy="3908342"/>
            </a:xfrm>
            <a:prstGeom prst="bracketPair">
              <a:avLst>
                <a:gd name="adj" fmla="val 15945"/>
              </a:avLst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DFCFB5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273725" y="5409139"/>
              <a:ext cx="3617590" cy="0"/>
            </a:xfrm>
            <a:prstGeom prst="line">
              <a:avLst/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6393090" y="1331098"/>
            <a:ext cx="5080841" cy="4073504"/>
            <a:chOff x="717266" y="1500797"/>
            <a:chExt cx="4752781" cy="3908342"/>
          </a:xfrm>
        </p:grpSpPr>
        <p:sp>
          <p:nvSpPr>
            <p:cNvPr id="60" name="양쪽 대괄호 59"/>
            <p:cNvSpPr/>
            <p:nvPr/>
          </p:nvSpPr>
          <p:spPr>
            <a:xfrm>
              <a:off x="717266" y="1500797"/>
              <a:ext cx="4752781" cy="3908342"/>
            </a:xfrm>
            <a:prstGeom prst="bracketPair">
              <a:avLst>
                <a:gd name="adj" fmla="val 15945"/>
              </a:avLst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DFCFB5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1273725" y="5409139"/>
              <a:ext cx="3617590" cy="0"/>
            </a:xfrm>
            <a:prstGeom prst="line">
              <a:avLst/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94837" l="786" r="99018">
                        <a14:foregroundMark x1="7466" y1="46739" x2="6090" y2="54076"/>
                        <a14:foregroundMark x1="5697" y1="57609" x2="11198" y2="71467"/>
                        <a14:foregroundMark x1="16306" y1="76902" x2="44597" y2="89402"/>
                        <a14:foregroundMark x1="4912" y1="44837" x2="15717" y2="27717"/>
                        <a14:foregroundMark x1="17682" y1="27174" x2="32613" y2="17391"/>
                        <a14:foregroundMark x1="24558" y1="19565" x2="36346" y2="16304"/>
                        <a14:foregroundMark x1="26719" y1="20924" x2="43418" y2="14402"/>
                        <a14:foregroundMark x1="61100" y1="16848" x2="86640" y2="39946"/>
                        <a14:foregroundMark x1="70138" y1="20380" x2="87623" y2="36413"/>
                        <a14:foregroundMark x1="90963" y1="40489" x2="88802" y2="59783"/>
                        <a14:foregroundMark x1="85462" y1="28533" x2="94303" y2="46739"/>
                        <a14:foregroundMark x1="94303" y1="47283" x2="92927" y2="58696"/>
                        <a14:foregroundMark x1="90963" y1="61957" x2="80747" y2="75543"/>
                        <a14:foregroundMark x1="78193" y1="76630" x2="76031" y2="79076"/>
                        <a14:foregroundMark x1="57171" y1="13587" x2="71906" y2="16848"/>
                        <a14:foregroundMark x1="73477" y1="17935" x2="90766" y2="28261"/>
                        <a14:foregroundMark x1="88605" y1="27174" x2="95678" y2="45924"/>
                        <a14:foregroundMark x1="92338" y1="27446" x2="95678" y2="56793"/>
                        <a14:foregroundMark x1="95678" y1="57880" x2="85462" y2="72826"/>
                        <a14:foregroundMark x1="10020" y1="31522" x2="23183" y2="18207"/>
                        <a14:foregroundMark x1="14931" y1="25815" x2="34381" y2="12772"/>
                        <a14:foregroundMark x1="27308" y1="16304" x2="43026" y2="12228"/>
                        <a14:foregroundMark x1="47741" y1="12228" x2="60707" y2="14674"/>
                        <a14:foregroundMark x1="41061" y1="12772" x2="57171" y2="12500"/>
                        <a14:foregroundMark x1="53438" y1="12500" x2="75049" y2="17663"/>
                        <a14:foregroundMark x1="63065" y1="13587" x2="87623" y2="25000"/>
                        <a14:foregroundMark x1="2554" y1="49728" x2="6287" y2="67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8" y="2882093"/>
            <a:ext cx="1306882" cy="94485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94837" l="786" r="99018">
                        <a14:foregroundMark x1="7466" y1="46739" x2="6090" y2="54076"/>
                        <a14:foregroundMark x1="5697" y1="57609" x2="11198" y2="71467"/>
                        <a14:foregroundMark x1="16306" y1="76902" x2="44597" y2="89402"/>
                        <a14:foregroundMark x1="4912" y1="44837" x2="15717" y2="27717"/>
                        <a14:foregroundMark x1="17682" y1="27174" x2="32613" y2="17391"/>
                        <a14:foregroundMark x1="24558" y1="19565" x2="36346" y2="16304"/>
                        <a14:foregroundMark x1="26719" y1="20924" x2="43418" y2="14402"/>
                        <a14:foregroundMark x1="61100" y1="16848" x2="86640" y2="39946"/>
                        <a14:foregroundMark x1="70138" y1="20380" x2="87623" y2="36413"/>
                        <a14:foregroundMark x1="90963" y1="40489" x2="88802" y2="59783"/>
                        <a14:foregroundMark x1="85462" y1="28533" x2="94303" y2="46739"/>
                        <a14:foregroundMark x1="94303" y1="47283" x2="92927" y2="58696"/>
                        <a14:foregroundMark x1="90963" y1="61957" x2="80747" y2="75543"/>
                        <a14:foregroundMark x1="78193" y1="76630" x2="76031" y2="79076"/>
                        <a14:foregroundMark x1="57171" y1="13587" x2="71906" y2="16848"/>
                        <a14:foregroundMark x1="73477" y1="17935" x2="90766" y2="28261"/>
                        <a14:foregroundMark x1="88605" y1="27174" x2="95678" y2="45924"/>
                        <a14:foregroundMark x1="92338" y1="27446" x2="95678" y2="56793"/>
                        <a14:foregroundMark x1="95678" y1="57880" x2="85462" y2="72826"/>
                        <a14:foregroundMark x1="10020" y1="31522" x2="23183" y2="18207"/>
                        <a14:foregroundMark x1="14931" y1="25815" x2="34381" y2="12772"/>
                        <a14:foregroundMark x1="27308" y1="16304" x2="43026" y2="12228"/>
                        <a14:foregroundMark x1="47741" y1="12228" x2="60707" y2="14674"/>
                        <a14:foregroundMark x1="41061" y1="12772" x2="57171" y2="12500"/>
                        <a14:foregroundMark x1="53438" y1="12500" x2="75049" y2="17663"/>
                        <a14:foregroundMark x1="63065" y1="13587" x2="87623" y2="25000"/>
                        <a14:foregroundMark x1="2554" y1="49728" x2="6287" y2="67391"/>
                        <a14:backgroundMark x1="89194" y1="25815" x2="93320" y2="34239"/>
                        <a14:backgroundMark x1="88998" y1="25815" x2="94303" y2="36957"/>
                        <a14:backgroundMark x1="92731" y1="26359" x2="93320" y2="34239"/>
                        <a14:backgroundMark x1="92338" y1="29348" x2="92534" y2="29348"/>
                        <a14:backgroundMark x1="90963" y1="29076" x2="94303" y2="33967"/>
                        <a14:backgroundMark x1="94106" y1="31250" x2="89391" y2="27446"/>
                        <a14:backgroundMark x1="84676" y1="22283" x2="92927" y2="33696"/>
                        <a14:backgroundMark x1="72102" y1="16033" x2="81729" y2="21196"/>
                        <a14:backgroundMark x1="86248" y1="22011" x2="88409" y2="26359"/>
                        <a14:backgroundMark x1="95088" y1="40217" x2="99018" y2="49728"/>
                        <a14:backgroundMark x1="94499" y1="40489" x2="95874" y2="53261"/>
                        <a14:backgroundMark x1="96660" y1="52446" x2="93910" y2="64946"/>
                        <a14:backgroundMark x1="96071" y1="51630" x2="93517" y2="64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62" y="2019777"/>
            <a:ext cx="2423383" cy="186401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586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726" l="7051" r="89744">
                        <a14:foregroundMark x1="25641" y1="62329" x2="36538" y2="72603"/>
                        <a14:foregroundMark x1="26923" y1="65068" x2="26923" y2="42466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76" y="1837905"/>
            <a:ext cx="2348277" cy="2197748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080" y="40640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상황분석</a:t>
            </a:r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1087730" y="1530240"/>
          <a:ext cx="3881120" cy="235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40730" y="1123401"/>
            <a:ext cx="3901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다류</a:t>
            </a:r>
            <a:r>
              <a:rPr lang="en-US" altLang="ko-KR" dirty="0"/>
              <a:t>(</a:t>
            </a:r>
            <a:r>
              <a:rPr lang="ko-KR" altLang="en-US" dirty="0"/>
              <a:t>茶類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생산량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1162" y="1447531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단위</a:t>
            </a:r>
            <a:r>
              <a:rPr lang="en-US" altLang="ko-KR" sz="1200" dirty="0"/>
              <a:t>=</a:t>
            </a:r>
            <a:r>
              <a:rPr lang="ko-KR" altLang="en-US" sz="1200" dirty="0"/>
              <a:t>억원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0100" y="3871527"/>
            <a:ext cx="195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세계일보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445555" y="1738490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463,975</a:t>
            </a:r>
            <a:r>
              <a:rPr lang="ko-KR" altLang="en-US" sz="1400" dirty="0"/>
              <a:t>톤</a:t>
            </a:r>
          </a:p>
        </p:txBody>
      </p:sp>
      <p:sp>
        <p:nvSpPr>
          <p:cNvPr id="40" name="오른쪽 화살표 39"/>
          <p:cNvSpPr/>
          <p:nvPr/>
        </p:nvSpPr>
        <p:spPr>
          <a:xfrm rot="20423336">
            <a:off x="7540605" y="2283644"/>
            <a:ext cx="1731264" cy="919480"/>
          </a:xfrm>
          <a:prstGeom prst="rightArrow">
            <a:avLst>
              <a:gd name="adj1" fmla="val 50000"/>
              <a:gd name="adj2" fmla="val 7617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87A659"/>
              </a:gs>
              <a:gs pos="100000">
                <a:srgbClr val="6E915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718" y1="57534" x2="33333" y2="69863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03" y="2743384"/>
            <a:ext cx="1060027" cy="9920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716485" y="2502849"/>
            <a:ext cx="127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332.042</a:t>
            </a:r>
            <a:r>
              <a:rPr lang="ko-KR" altLang="en-US" sz="1400" dirty="0"/>
              <a:t>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840730" y="2392871"/>
            <a:ext cx="1125052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39.7%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9393" y="3697099"/>
            <a:ext cx="86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2007</a:t>
            </a:r>
            <a:r>
              <a:rPr lang="ko-KR" altLang="en-US" sz="1600" dirty="0"/>
              <a:t>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15783" y="3697099"/>
            <a:ext cx="86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2014</a:t>
            </a:r>
            <a:r>
              <a:rPr lang="ko-KR" altLang="en-US" sz="1600" dirty="0"/>
              <a:t>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80097" y="3995971"/>
            <a:ext cx="2422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농식품부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3360" y="1146854"/>
            <a:ext cx="3901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성장하는 </a:t>
            </a:r>
            <a:r>
              <a:rPr lang="ko-KR" altLang="en-US" dirty="0" err="1"/>
              <a:t>이너뷰티</a:t>
            </a:r>
            <a:r>
              <a:rPr lang="ko-KR" altLang="en-US" dirty="0"/>
              <a:t> 시장 규모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6824" y="4225144"/>
            <a:ext cx="442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2016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뷰티</a:t>
            </a:r>
            <a:r>
              <a:rPr lang="ko-KR" altLang="en-US" sz="1400" dirty="0"/>
              <a:t> 트렌드인 화장품을 바르는 등 인위적인 방법이 아닌 식습관과 생활습관을 통해 내면의 아름다움을 가꾸어 나가는 이너 </a:t>
            </a:r>
            <a:r>
              <a:rPr lang="ko-KR" altLang="en-US" sz="1400" dirty="0" err="1"/>
              <a:t>뷰티는</a:t>
            </a:r>
            <a:r>
              <a:rPr lang="ko-KR" altLang="en-US" sz="1400" dirty="0"/>
              <a:t> 젊은 여성들에게 많은 관심을 받고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789393" y="4378230"/>
            <a:ext cx="4487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이너 </a:t>
            </a:r>
            <a:r>
              <a:rPr lang="ko-KR" altLang="en-US" sz="1400" dirty="0" err="1"/>
              <a:t>뷰티에</a:t>
            </a:r>
            <a:r>
              <a:rPr lang="ko-KR" altLang="en-US" sz="1400" dirty="0"/>
              <a:t> 대한 젊은 여성들의 관심이 증가하면서 다이어트나 건강에 좋은 차에 대한 인식으로 인해 관심 또한 높아지면서 생산량이 증가한 것을 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641" y="5586474"/>
            <a:ext cx="10679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이너 </a:t>
            </a:r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뷰티가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젊은 여성들에게 트렌드로 떠오르며 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차에 대한 관심이 높아지고있다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44342" y="1331098"/>
            <a:ext cx="5080841" cy="4073504"/>
            <a:chOff x="717266" y="1500797"/>
            <a:chExt cx="4752781" cy="3908342"/>
          </a:xfrm>
        </p:grpSpPr>
        <p:sp>
          <p:nvSpPr>
            <p:cNvPr id="57" name="양쪽 대괄호 56"/>
            <p:cNvSpPr/>
            <p:nvPr/>
          </p:nvSpPr>
          <p:spPr>
            <a:xfrm>
              <a:off x="717266" y="1500797"/>
              <a:ext cx="4752781" cy="3908342"/>
            </a:xfrm>
            <a:prstGeom prst="bracketPair">
              <a:avLst>
                <a:gd name="adj" fmla="val 15945"/>
              </a:avLst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DFCFB5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273725" y="5409139"/>
              <a:ext cx="3617590" cy="0"/>
            </a:xfrm>
            <a:prstGeom prst="line">
              <a:avLst/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6393090" y="1331098"/>
            <a:ext cx="5080841" cy="4073504"/>
            <a:chOff x="717266" y="1500797"/>
            <a:chExt cx="4752781" cy="3908342"/>
          </a:xfrm>
        </p:grpSpPr>
        <p:sp>
          <p:nvSpPr>
            <p:cNvPr id="60" name="양쪽 대괄호 59"/>
            <p:cNvSpPr/>
            <p:nvPr/>
          </p:nvSpPr>
          <p:spPr>
            <a:xfrm>
              <a:off x="717266" y="1500797"/>
              <a:ext cx="4752781" cy="3908342"/>
            </a:xfrm>
            <a:prstGeom prst="bracketPair">
              <a:avLst>
                <a:gd name="adj" fmla="val 15945"/>
              </a:avLst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DFCFB5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1273725" y="5409139"/>
              <a:ext cx="3617590" cy="0"/>
            </a:xfrm>
            <a:prstGeom prst="line">
              <a:avLst/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3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한쪽 모서리가 잘린 사각형 20"/>
          <p:cNvSpPr/>
          <p:nvPr/>
        </p:nvSpPr>
        <p:spPr>
          <a:xfrm>
            <a:off x="5692716" y="900059"/>
            <a:ext cx="5994698" cy="4383767"/>
          </a:xfrm>
          <a:prstGeom prst="snip1Rect">
            <a:avLst/>
          </a:prstGeom>
          <a:solidFill>
            <a:srgbClr val="87A65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080" y="406400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상황분석</a:t>
            </a: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848106788"/>
              </p:ext>
            </p:extLst>
          </p:nvPr>
        </p:nvGraphicFramePr>
        <p:xfrm>
          <a:off x="248565" y="900059"/>
          <a:ext cx="5273750" cy="393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7655" y="4559308"/>
            <a:ext cx="422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2030 </a:t>
            </a:r>
            <a:r>
              <a:rPr lang="ko-KR" altLang="en-US" sz="1200" dirty="0"/>
              <a:t>여성 </a:t>
            </a:r>
            <a:r>
              <a:rPr lang="en-US" altLang="ko-KR" sz="1200" dirty="0"/>
              <a:t>100</a:t>
            </a:r>
            <a:r>
              <a:rPr lang="ko-KR" altLang="en-US" sz="1200" dirty="0"/>
              <a:t>명을 대상으로 설문조사를 실시한 결과 </a:t>
            </a:r>
            <a:endParaRPr lang="en-US" altLang="ko-KR" sz="1200" dirty="0"/>
          </a:p>
          <a:p>
            <a:pPr algn="ctr"/>
            <a:r>
              <a:rPr lang="ko-KR" altLang="en-US" sz="1200" dirty="0"/>
              <a:t>차에 대한 정보가 부족하다는 응답이 높았습니다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4521" y="5528930"/>
            <a:ext cx="10228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하지만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</a:rPr>
              <a:t>2030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여성들에게 차에 대한 인식은 긍정적이나 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정보나 접근성이 부족하다는 고객의 </a:t>
            </a:r>
            <a:r>
              <a:rPr lang="ko-KR" altLang="en-US" sz="2800" dirty="0" err="1">
                <a:solidFill>
                  <a:schemeClr val="accent6">
                    <a:lumMod val="50000"/>
                  </a:schemeClr>
                </a:solidFill>
              </a:rPr>
              <a:t>니즈를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 발견하였다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7597" y="1536375"/>
            <a:ext cx="4664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차가 건강에 </a:t>
            </a:r>
            <a:r>
              <a:rPr lang="ko-KR" altLang="en-US" sz="1400" dirty="0" err="1"/>
              <a:t>좋다는건</a:t>
            </a:r>
            <a:r>
              <a:rPr lang="ko-KR" altLang="en-US" sz="1400" dirty="0"/>
              <a:t> 알지만 정확히 어디에 좋은지는 잘 모르겠어요</a:t>
            </a:r>
            <a:r>
              <a:rPr lang="en-US" altLang="ko-KR" sz="1400" dirty="0"/>
              <a:t>. </a:t>
            </a:r>
            <a:r>
              <a:rPr lang="ko-KR" altLang="en-US" sz="1400" dirty="0"/>
              <a:t>차의 종류도 너무 다양해서 차에 대한  정보를 알기엔 너무 어려워요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8886" y="2916265"/>
            <a:ext cx="439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주변에서 차를 전문적으로 파는 전문점을 찾기가    어려워요</a:t>
            </a:r>
            <a:r>
              <a:rPr lang="en-US" altLang="ko-KR" sz="1400" dirty="0"/>
              <a:t>. </a:t>
            </a:r>
            <a:r>
              <a:rPr lang="ko-KR" altLang="en-US" sz="1400" dirty="0"/>
              <a:t>주변에서 쉽게 접할 수 있었으면 좋겠어요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8886" y="4094828"/>
            <a:ext cx="439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요즘 이너 </a:t>
            </a:r>
            <a:r>
              <a:rPr lang="ko-KR" altLang="en-US" sz="1400" dirty="0" err="1"/>
              <a:t>뷰티가</a:t>
            </a:r>
            <a:r>
              <a:rPr lang="ko-KR" altLang="en-US" sz="1400" dirty="0"/>
              <a:t> 대세인데 다른 제품들 보다는 차를    마시면서 이너 </a:t>
            </a:r>
            <a:r>
              <a:rPr lang="ko-KR" altLang="en-US" sz="1400" dirty="0" err="1"/>
              <a:t>뷰티를</a:t>
            </a:r>
            <a:r>
              <a:rPr lang="ko-KR" altLang="en-US" sz="1400" dirty="0"/>
              <a:t> 실천하고 싶은데 차도 체질에     따라 다르다고 하더라구요 그래서 어떤 차를 마셔야     되는지 잘 모르겠어요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916123" y="1567652"/>
            <a:ext cx="11270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16123" y="2836413"/>
            <a:ext cx="11270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18781" y="4152817"/>
            <a:ext cx="1127052" cy="76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44927" y="8876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</a:t>
            </a:r>
            <a:r>
              <a:rPr lang="en-US" altLang="ko-KR" dirty="0"/>
              <a:t>FGI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33710" y="1079490"/>
            <a:ext cx="4729408" cy="4204336"/>
            <a:chOff x="717266" y="1500797"/>
            <a:chExt cx="4752781" cy="3908342"/>
          </a:xfrm>
        </p:grpSpPr>
        <p:sp>
          <p:nvSpPr>
            <p:cNvPr id="28" name="양쪽 대괄호 27"/>
            <p:cNvSpPr/>
            <p:nvPr/>
          </p:nvSpPr>
          <p:spPr>
            <a:xfrm>
              <a:off x="717266" y="1500797"/>
              <a:ext cx="4752781" cy="3908342"/>
            </a:xfrm>
            <a:prstGeom prst="bracketPair">
              <a:avLst>
                <a:gd name="adj" fmla="val 14470"/>
              </a:avLst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DFCFB5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260114" y="5409139"/>
              <a:ext cx="3611566" cy="0"/>
            </a:xfrm>
            <a:prstGeom prst="line">
              <a:avLst/>
            </a:prstGeom>
            <a:ln w="28575">
              <a:solidFill>
                <a:srgbClr val="6E9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184005" y="932808"/>
            <a:ext cx="38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차에 대해 잘 알고 계십니까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9760" y="3159760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오작교 </a:t>
            </a:r>
            <a:r>
              <a:rPr lang="en-US" altLang="ko-KR" dirty="0"/>
              <a:t>-</a:t>
            </a:r>
            <a:r>
              <a:rPr lang="ko-KR" altLang="en-US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355185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0962" y="1911915"/>
            <a:ext cx="2893437" cy="216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3504" y="401960"/>
            <a:ext cx="1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프로모션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12361" y="4618473"/>
            <a:ext cx="33506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접근성이</a:t>
            </a:r>
            <a:r>
              <a:rPr lang="ko-KR" altLang="en-US" sz="1400" dirty="0"/>
              <a:t> 부족한 </a:t>
            </a:r>
            <a:r>
              <a:rPr lang="ko-KR" altLang="en-US" sz="1400" dirty="0" err="1"/>
              <a:t>다류</a:t>
            </a:r>
            <a:r>
              <a:rPr lang="ko-KR" altLang="en-US" sz="1400" dirty="0"/>
              <a:t> 시장에서 적은 비용으로 소비자들에게 다가갈 수 있는 팝업 스토어로 </a:t>
            </a:r>
            <a:r>
              <a:rPr lang="ko-KR" altLang="en-US" sz="1400" dirty="0" err="1"/>
              <a:t>티하우스</a:t>
            </a:r>
            <a:r>
              <a:rPr lang="ko-KR" altLang="en-US" sz="1400" dirty="0"/>
              <a:t> 대표 메뉴와 여름 </a:t>
            </a:r>
            <a:r>
              <a:rPr lang="ko-KR" altLang="en-US" sz="1400" dirty="0" err="1"/>
              <a:t>신메뉴</a:t>
            </a:r>
            <a:r>
              <a:rPr lang="ko-KR" altLang="en-US" sz="1400" dirty="0"/>
              <a:t> 판매</a:t>
            </a:r>
            <a:endParaRPr lang="en-US" altLang="ko-KR" sz="1400" dirty="0"/>
          </a:p>
          <a:p>
            <a:r>
              <a:rPr lang="ko-KR" altLang="en-US" sz="1400" dirty="0"/>
              <a:t>기존 </a:t>
            </a:r>
            <a:r>
              <a:rPr lang="ko-KR" altLang="en-US" sz="1400" dirty="0" err="1"/>
              <a:t>오설록의</a:t>
            </a:r>
            <a:r>
              <a:rPr lang="ko-KR" altLang="en-US" sz="1400" dirty="0"/>
              <a:t> 차별화된 서비스인 티 카운슬링을 찾아가는 팝업 스토어를 통해 젊은 세대들에게 제공</a:t>
            </a:r>
            <a:endParaRPr lang="en-US" altLang="ko-KR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96871" y="1187669"/>
            <a:ext cx="0" cy="42566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2361" y="4289836"/>
            <a:ext cx="238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프로모션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테이스</a:t>
            </a:r>
            <a:r>
              <a:rPr lang="en-US" altLang="ko-KR" sz="1400" dirty="0"/>
              <a:t>TEA</a:t>
            </a:r>
            <a:r>
              <a:rPr lang="ko-KR" altLang="en-US" sz="1400" dirty="0"/>
              <a:t> 로드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152031" y="1187669"/>
            <a:ext cx="0" cy="42566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67523" y="1911915"/>
            <a:ext cx="2893437" cy="216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38922" y="4618473"/>
            <a:ext cx="3350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음력 </a:t>
            </a:r>
            <a:r>
              <a:rPr lang="en-US" altLang="ko-KR" sz="1400" dirty="0"/>
              <a:t>7</a:t>
            </a:r>
            <a:r>
              <a:rPr lang="ko-KR" altLang="en-US" sz="1400" dirty="0"/>
              <a:t>월 </a:t>
            </a:r>
            <a:r>
              <a:rPr lang="en-US" altLang="ko-KR" sz="1400" dirty="0"/>
              <a:t>7</a:t>
            </a:r>
            <a:r>
              <a:rPr lang="ko-KR" altLang="en-US" sz="1400" dirty="0"/>
              <a:t>일 프로모션으로 차와 소비자의 성공적 만남이라는 </a:t>
            </a:r>
            <a:r>
              <a:rPr lang="ko-KR" altLang="en-US" sz="1400" dirty="0" err="1"/>
              <a:t>컨셉으로</a:t>
            </a:r>
            <a:r>
              <a:rPr lang="ko-KR" altLang="en-US" sz="1400" dirty="0"/>
              <a:t> 소비자가 자신이 찾은 나의 차를 </a:t>
            </a:r>
            <a:r>
              <a:rPr lang="en-US" altLang="ko-KR" sz="1400" dirty="0"/>
              <a:t>SNS</a:t>
            </a:r>
            <a:r>
              <a:rPr lang="ko-KR" altLang="en-US" sz="1400" dirty="0"/>
              <a:t>상으로 사연을 받아 추첨을 통해 경품 증정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338922" y="4289836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프로모션 </a:t>
            </a:r>
            <a:r>
              <a:rPr lang="en-US" altLang="ko-KR" sz="1400" dirty="0"/>
              <a:t>– </a:t>
            </a:r>
            <a:r>
              <a:rPr lang="ko-KR" altLang="en-US" sz="1400" dirty="0"/>
              <a:t>견우와 직녀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7945" y="1911915"/>
            <a:ext cx="2893437" cy="216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9344" y="4618473"/>
            <a:ext cx="3350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 </a:t>
            </a:r>
            <a:r>
              <a:rPr lang="ko-KR" altLang="en-US" sz="1400" dirty="0" err="1"/>
              <a:t>오설록의</a:t>
            </a:r>
            <a:r>
              <a:rPr lang="ko-KR" altLang="en-US" sz="1400" dirty="0"/>
              <a:t> 홈페이지의 티 카운슬러</a:t>
            </a:r>
            <a:r>
              <a:rPr lang="en-US" altLang="ko-KR" sz="1400" dirty="0"/>
              <a:t>, </a:t>
            </a:r>
            <a:r>
              <a:rPr lang="ko-KR" altLang="en-US" sz="1400" dirty="0"/>
              <a:t>차 정보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커뮤니</a:t>
            </a:r>
            <a:r>
              <a:rPr lang="en-US" altLang="ko-KR" sz="1400" dirty="0"/>
              <a:t>Tea </a:t>
            </a:r>
            <a:r>
              <a:rPr lang="ko-KR" altLang="en-US" sz="1400" dirty="0"/>
              <a:t>등을 </a:t>
            </a:r>
            <a:r>
              <a:rPr lang="ko-KR" altLang="en-US" sz="1400" dirty="0" err="1"/>
              <a:t>어플로</a:t>
            </a:r>
            <a:r>
              <a:rPr lang="ko-KR" altLang="en-US" sz="1400" dirty="0"/>
              <a:t> 옮기며 소비자의 능동적 참여를 유도하도록 </a:t>
            </a:r>
            <a:r>
              <a:rPr lang="ko-KR" altLang="en-US" sz="1400" dirty="0" err="1"/>
              <a:t>리뉴얼</a:t>
            </a:r>
            <a:endParaRPr lang="en-US" altLang="ko-KR" sz="1400" dirty="0"/>
          </a:p>
          <a:p>
            <a:r>
              <a:rPr lang="ko-KR" altLang="en-US" sz="1400" dirty="0"/>
              <a:t>알림을 통해 매일 날씨</a:t>
            </a:r>
            <a:r>
              <a:rPr lang="en-US" altLang="ko-KR" sz="1400" dirty="0"/>
              <a:t>, </a:t>
            </a:r>
            <a:r>
              <a:rPr lang="ko-KR" altLang="en-US" sz="1400" dirty="0"/>
              <a:t>상황</a:t>
            </a:r>
            <a:r>
              <a:rPr lang="en-US" altLang="ko-KR" sz="1400" dirty="0"/>
              <a:t>, </a:t>
            </a:r>
            <a:r>
              <a:rPr lang="ko-KR" altLang="en-US" sz="1400" dirty="0"/>
              <a:t>기분</a:t>
            </a:r>
            <a:r>
              <a:rPr lang="en-US" altLang="ko-KR" sz="1400" dirty="0"/>
              <a:t>, </a:t>
            </a:r>
            <a:r>
              <a:rPr lang="ko-KR" altLang="en-US" sz="1400" dirty="0"/>
              <a:t>취향 등을 고려한 차를 추천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44" y="4289836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프로모션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어플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오설록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티백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00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52"/>
            </a:avLst>
          </a:prstGeom>
          <a:solidFill>
            <a:srgbClr val="9DB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5120" y="1483360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53563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/2 액자 3"/>
          <p:cNvSpPr/>
          <p:nvPr/>
        </p:nvSpPr>
        <p:spPr>
          <a:xfrm>
            <a:off x="1366086" y="311338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1/2 액자 15"/>
          <p:cNvSpPr/>
          <p:nvPr/>
        </p:nvSpPr>
        <p:spPr>
          <a:xfrm flipH="1">
            <a:off x="10632504" y="311338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1/2 액자 17"/>
          <p:cNvSpPr/>
          <p:nvPr/>
        </p:nvSpPr>
        <p:spPr>
          <a:xfrm flipV="1">
            <a:off x="1366086" y="6288002"/>
            <a:ext cx="193410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1/2 액자 18"/>
          <p:cNvSpPr/>
          <p:nvPr/>
        </p:nvSpPr>
        <p:spPr>
          <a:xfrm flipH="1" flipV="1">
            <a:off x="10632504" y="6288002"/>
            <a:ext cx="178532" cy="25866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720" y="2082800"/>
            <a:ext cx="261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0990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406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</vt:lpstr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유형정</dc:creator>
  <cp:lastModifiedBy>유형정</cp:lastModifiedBy>
  <cp:revision>27</cp:revision>
  <dcterms:created xsi:type="dcterms:W3CDTF">2016-05-17T05:34:30Z</dcterms:created>
  <dcterms:modified xsi:type="dcterms:W3CDTF">2016-05-18T17:13:59Z</dcterms:modified>
</cp:coreProperties>
</file>