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3369" autoAdjust="0"/>
  </p:normalViewPr>
  <p:slideViewPr>
    <p:cSldViewPr snapToGrid="0">
      <p:cViewPr varScale="1">
        <p:scale>
          <a:sx n="49" d="100"/>
          <a:sy n="49" d="100"/>
        </p:scale>
        <p:origin x="776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D0FE59-7EB7-486A-85B8-BEDF168AEDA5}" type="datetimeFigureOut">
              <a:rPr lang="ko-KR" altLang="en-US" smtClean="0"/>
              <a:pPr/>
              <a:t>2016-09-18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3AE7D5-F87C-4B6D-B7BC-A6177584523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918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3AE7D5-F87C-4B6D-B7BC-A6177584523E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704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3AE7D5-F87C-4B6D-B7BC-A6177584523E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1374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3AE7D5-F87C-4B6D-B7BC-A6177584523E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3918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3AE7D5-F87C-4B6D-B7BC-A6177584523E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09441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3AE7D5-F87C-4B6D-B7BC-A6177584523E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7317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하인즈</a:t>
            </a:r>
            <a:r>
              <a:rPr lang="ko-KR" altLang="en-US" dirty="0"/>
              <a:t> </a:t>
            </a:r>
            <a:r>
              <a:rPr lang="en-US" altLang="ko-KR" dirty="0"/>
              <a:t>, </a:t>
            </a:r>
            <a:r>
              <a:rPr lang="ko-KR" altLang="en-US" dirty="0" err="1"/>
              <a:t>로터스</a:t>
            </a:r>
            <a:r>
              <a:rPr lang="ko-KR" altLang="en-US" dirty="0"/>
              <a:t> </a:t>
            </a:r>
            <a:r>
              <a:rPr lang="en-US" altLang="ko-KR" dirty="0"/>
              <a:t>, </a:t>
            </a:r>
            <a:r>
              <a:rPr lang="ko-KR" altLang="en-US" dirty="0"/>
              <a:t>진한 케첩사진 </a:t>
            </a:r>
            <a:r>
              <a:rPr lang="en-US" altLang="ko-KR" dirty="0"/>
              <a:t>, </a:t>
            </a:r>
            <a:r>
              <a:rPr lang="ko-KR" altLang="en-US" dirty="0"/>
              <a:t>벤츠 사진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3AE7D5-F87C-4B6D-B7BC-A6177584523E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3691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코카콜라 </a:t>
            </a:r>
            <a:r>
              <a:rPr lang="ko-KR" altLang="en-US" dirty="0" err="1"/>
              <a:t>펩시콜라</a:t>
            </a:r>
            <a:r>
              <a:rPr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3AE7D5-F87C-4B6D-B7BC-A6177584523E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15087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3AE7D5-F87C-4B6D-B7BC-A6177584523E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038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28262-94AC-4B9F-A69C-3B969C53A8B7}" type="datetimeFigureOut">
              <a:rPr lang="ko-KR" altLang="en-US" smtClean="0"/>
              <a:pPr/>
              <a:t>2016-09-18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79FB-04DB-47C1-B895-76148BBF19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495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28262-94AC-4B9F-A69C-3B969C53A8B7}" type="datetimeFigureOut">
              <a:rPr lang="ko-KR" altLang="en-US" smtClean="0"/>
              <a:pPr/>
              <a:t>2016-09-18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79FB-04DB-47C1-B895-76148BBF19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2272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28262-94AC-4B9F-A69C-3B969C53A8B7}" type="datetimeFigureOut">
              <a:rPr lang="ko-KR" altLang="en-US" smtClean="0"/>
              <a:pPr/>
              <a:t>2016-09-18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79FB-04DB-47C1-B895-76148BBF19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434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28262-94AC-4B9F-A69C-3B969C53A8B7}" type="datetimeFigureOut">
              <a:rPr lang="ko-KR" altLang="en-US" smtClean="0"/>
              <a:pPr/>
              <a:t>2016-09-18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79FB-04DB-47C1-B895-76148BBF19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9363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28262-94AC-4B9F-A69C-3B969C53A8B7}" type="datetimeFigureOut">
              <a:rPr lang="ko-KR" altLang="en-US" smtClean="0"/>
              <a:pPr/>
              <a:t>2016-09-18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79FB-04DB-47C1-B895-76148BBF19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0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28262-94AC-4B9F-A69C-3B969C53A8B7}" type="datetimeFigureOut">
              <a:rPr lang="ko-KR" altLang="en-US" smtClean="0"/>
              <a:pPr/>
              <a:t>2016-09-18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79FB-04DB-47C1-B895-76148BBF19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2265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28262-94AC-4B9F-A69C-3B969C53A8B7}" type="datetimeFigureOut">
              <a:rPr lang="ko-KR" altLang="en-US" smtClean="0"/>
              <a:pPr/>
              <a:t>2016-09-18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79FB-04DB-47C1-B895-76148BBF19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751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28262-94AC-4B9F-A69C-3B969C53A8B7}" type="datetimeFigureOut">
              <a:rPr lang="ko-KR" altLang="en-US" smtClean="0"/>
              <a:pPr/>
              <a:t>2016-09-18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79FB-04DB-47C1-B895-76148BBF19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496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28262-94AC-4B9F-A69C-3B969C53A8B7}" type="datetimeFigureOut">
              <a:rPr lang="ko-KR" altLang="en-US" smtClean="0"/>
              <a:pPr/>
              <a:t>2016-09-18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79FB-04DB-47C1-B895-76148BBF19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977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28262-94AC-4B9F-A69C-3B969C53A8B7}" type="datetimeFigureOut">
              <a:rPr lang="ko-KR" altLang="en-US" smtClean="0"/>
              <a:pPr/>
              <a:t>2016-09-18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79FB-04DB-47C1-B895-76148BBF19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856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28262-94AC-4B9F-A69C-3B969C53A8B7}" type="datetimeFigureOut">
              <a:rPr lang="ko-KR" altLang="en-US" smtClean="0"/>
              <a:pPr/>
              <a:t>2016-09-18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79FB-04DB-47C1-B895-76148BBF19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1383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028262-94AC-4B9F-A69C-3B969C53A8B7}" type="datetimeFigureOut">
              <a:rPr lang="ko-KR" altLang="en-US" smtClean="0"/>
              <a:pPr/>
              <a:t>2016-09-18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1579FB-04DB-47C1-B895-76148BBF19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5263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hyperlink" Target="http://www.google.co.kr/url?sa=i&amp;rct=j&amp;q=&amp;esrc=s&amp;source=images&amp;cd=&amp;cad=rja&amp;uact=8&amp;ved=0ahUKEwjlmfrGw5jPAhUCX5QKHWF0CdMQjRwIBw&amp;url=http://www.paincarelab.co.kr/&amp;bvm=bv.133178914,d.dGo&amp;psig=AFQjCNFM06oHEgiA5f1QpAKyd1DYW6VKtw&amp;ust=1474274721961406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google.co.kr/url?sa=i&amp;rct=j&amp;q=&amp;esrc=s&amp;source=images&amp;cd=&amp;cad=rja&amp;uact=8&amp;ved=0ahUKEwierJuXxpjPAhWHkZQKHTAiAdgQjRwIBw&amp;url=http://view.asiae.co.kr/news/view.htm?idxno%3D2012060709361828618%26nvr%3DY&amp;bvm=bv.133178914,d.dGo&amp;psig=AFQjCNGAxIR5AwF8cFbyxtj6uqTROE6mOA&amp;ust=1474275446527899" TargetMode="External"/><Relationship Id="rId3" Type="http://schemas.openxmlformats.org/officeDocument/2006/relationships/image" Target="../media/image6.jpe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google.co.kr/url?sa=i&amp;rct=j&amp;q=&amp;esrc=s&amp;source=images&amp;cd=&amp;cad=rja&amp;uact=8&amp;ved=0ahUKEwiD7ND6xZjPAhWIoJQKHXKuCcgQjRwIBw&amp;url=http://blog.naver.com/PostView.nhn?blogId%3Dneowiss%26logNo%3D120189112760&amp;bvm=bv.133178914,d.dGo&amp;psig=AFQjCNFmvmHlURpw4FAoSTRUpGcRYFGB4Q&amp;ust=1474275361586302" TargetMode="External"/><Relationship Id="rId5" Type="http://schemas.openxmlformats.org/officeDocument/2006/relationships/image" Target="../media/image7.jpeg"/><Relationship Id="rId4" Type="http://schemas.openxmlformats.org/officeDocument/2006/relationships/hyperlink" Target="http://www.google.co.kr/url?sa=i&amp;rct=j&amp;q=&amp;esrc=s&amp;source=images&amp;cd=&amp;cad=rja&amp;uact=8&amp;ved=0ahUKEwi0qa36xJjPAhUFk5QKHdcfBCYQjRwIBw&amp;url=http://premium.chosun.com/site/data/html_dir/2014/03/10/2014031000374.html&amp;bvm=bv.133178914,d.dGo&amp;psig=AFQjCNEmlbCSxb-eChVbpk6QPuWO0OgEGw&amp;ust=1474275111857216" TargetMode="External"/><Relationship Id="rId9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hyperlink" Target="http://www.google.co.kr/url?sa=i&amp;rct=j&amp;q=&amp;esrc=s&amp;source=images&amp;cd=&amp;cad=rja&amp;uact=8&amp;ved=0ahUKEwik1aTjyZjPAhWGupQKHa5eCOYQjRwIBw&amp;url=http://www.apple.com/&amp;bvm=bv.133178914,d.dGo&amp;psig=AFQjCNFNIFiWY2JuthUFv0GgmPWI5Z-u6A&amp;ust=1474275706703160" TargetMode="External"/><Relationship Id="rId4" Type="http://schemas.openxmlformats.org/officeDocument/2006/relationships/hyperlink" Target="https://www.google.co.kr/url?sa=i&amp;rct=j&amp;q=&amp;esrc=s&amp;source=images&amp;cd=&amp;cad=rja&amp;uact=8&amp;ved=0ahUKEwjrxt_dyZjPAhUCJpQKHU61DeMQjRwIBw&amp;url=https://uncyclopedia.kr/wiki/%EB%B6%84%EB%A5%98:%EC%95%A0%ED%94%8C_%EA%B5%90%EB%8F%84&amp;bvm=bv.133178914,d.dGo&amp;psig=AFQjCNFNIFiWY2JuthUFv0GgmPWI5Z-u6A&amp;ust=1474275706703160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95000"/>
                  <a:lumOff val="5000"/>
                </a:schemeClr>
              </a:gs>
              <a:gs pos="42000">
                <a:schemeClr val="bg1"/>
              </a:gs>
              <a:gs pos="75000">
                <a:schemeClr val="accent4">
                  <a:alpha val="68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9" name="그룹 68"/>
          <p:cNvGrpSpPr/>
          <p:nvPr/>
        </p:nvGrpSpPr>
        <p:grpSpPr>
          <a:xfrm>
            <a:off x="2580025" y="1075438"/>
            <a:ext cx="6139543" cy="3802222"/>
            <a:chOff x="3317967" y="707836"/>
            <a:chExt cx="6139543" cy="3802222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68" name="그룹 67"/>
            <p:cNvGrpSpPr/>
            <p:nvPr/>
          </p:nvGrpSpPr>
          <p:grpSpPr>
            <a:xfrm>
              <a:off x="4589269" y="707836"/>
              <a:ext cx="3424365" cy="3802222"/>
              <a:chOff x="4565883" y="728041"/>
              <a:chExt cx="3424365" cy="3802222"/>
            </a:xfrm>
          </p:grpSpPr>
          <p:sp>
            <p:nvSpPr>
              <p:cNvPr id="48" name="평행 사변형 47"/>
              <p:cNvSpPr/>
              <p:nvPr/>
            </p:nvSpPr>
            <p:spPr>
              <a:xfrm>
                <a:off x="7364833" y="1005574"/>
                <a:ext cx="625415" cy="3524689"/>
              </a:xfrm>
              <a:custGeom>
                <a:avLst/>
                <a:gdLst>
                  <a:gd name="connsiteX0" fmla="*/ 0 w 354563"/>
                  <a:gd name="connsiteY0" fmla="*/ 3132944 h 3132944"/>
                  <a:gd name="connsiteX1" fmla="*/ 88641 w 354563"/>
                  <a:gd name="connsiteY1" fmla="*/ 0 h 3132944"/>
                  <a:gd name="connsiteX2" fmla="*/ 354563 w 354563"/>
                  <a:gd name="connsiteY2" fmla="*/ 0 h 3132944"/>
                  <a:gd name="connsiteX3" fmla="*/ 265922 w 354563"/>
                  <a:gd name="connsiteY3" fmla="*/ 3132944 h 3132944"/>
                  <a:gd name="connsiteX4" fmla="*/ 0 w 354563"/>
                  <a:gd name="connsiteY4" fmla="*/ 3132944 h 3132944"/>
                  <a:gd name="connsiteX0" fmla="*/ 0 w 354563"/>
                  <a:gd name="connsiteY0" fmla="*/ 3132944 h 3132944"/>
                  <a:gd name="connsiteX1" fmla="*/ 283513 w 354563"/>
                  <a:gd name="connsiteY1" fmla="*/ 0 h 3132944"/>
                  <a:gd name="connsiteX2" fmla="*/ 354563 w 354563"/>
                  <a:gd name="connsiteY2" fmla="*/ 0 h 3132944"/>
                  <a:gd name="connsiteX3" fmla="*/ 265922 w 354563"/>
                  <a:gd name="connsiteY3" fmla="*/ 3132944 h 3132944"/>
                  <a:gd name="connsiteX4" fmla="*/ 0 w 354563"/>
                  <a:gd name="connsiteY4" fmla="*/ 3132944 h 3132944"/>
                  <a:gd name="connsiteX0" fmla="*/ 0 w 370853"/>
                  <a:gd name="connsiteY0" fmla="*/ 3132944 h 3147934"/>
                  <a:gd name="connsiteX1" fmla="*/ 283513 w 370853"/>
                  <a:gd name="connsiteY1" fmla="*/ 0 h 3147934"/>
                  <a:gd name="connsiteX2" fmla="*/ 354563 w 370853"/>
                  <a:gd name="connsiteY2" fmla="*/ 0 h 3147934"/>
                  <a:gd name="connsiteX3" fmla="*/ 370853 w 370853"/>
                  <a:gd name="connsiteY3" fmla="*/ 3147934 h 3147934"/>
                  <a:gd name="connsiteX4" fmla="*/ 0 w 370853"/>
                  <a:gd name="connsiteY4" fmla="*/ 3132944 h 3147934"/>
                  <a:gd name="connsiteX0" fmla="*/ 0 w 594406"/>
                  <a:gd name="connsiteY0" fmla="*/ 3147934 h 3162924"/>
                  <a:gd name="connsiteX1" fmla="*/ 283513 w 594406"/>
                  <a:gd name="connsiteY1" fmla="*/ 14990 h 3162924"/>
                  <a:gd name="connsiteX2" fmla="*/ 594406 w 594406"/>
                  <a:gd name="connsiteY2" fmla="*/ 0 h 3162924"/>
                  <a:gd name="connsiteX3" fmla="*/ 370853 w 594406"/>
                  <a:gd name="connsiteY3" fmla="*/ 3162924 h 3162924"/>
                  <a:gd name="connsiteX4" fmla="*/ 0 w 594406"/>
                  <a:gd name="connsiteY4" fmla="*/ 3147934 h 3162924"/>
                  <a:gd name="connsiteX0" fmla="*/ 0 w 594406"/>
                  <a:gd name="connsiteY0" fmla="*/ 3147934 h 3147934"/>
                  <a:gd name="connsiteX1" fmla="*/ 283513 w 594406"/>
                  <a:gd name="connsiteY1" fmla="*/ 14990 h 3147934"/>
                  <a:gd name="connsiteX2" fmla="*/ 594406 w 594406"/>
                  <a:gd name="connsiteY2" fmla="*/ 0 h 3147934"/>
                  <a:gd name="connsiteX3" fmla="*/ 460794 w 594406"/>
                  <a:gd name="connsiteY3" fmla="*/ 2863121 h 3147934"/>
                  <a:gd name="connsiteX4" fmla="*/ 0 w 594406"/>
                  <a:gd name="connsiteY4" fmla="*/ 3147934 h 3147934"/>
                  <a:gd name="connsiteX0" fmla="*/ 0 w 594406"/>
                  <a:gd name="connsiteY0" fmla="*/ 3147934 h 3147934"/>
                  <a:gd name="connsiteX1" fmla="*/ 283513 w 594406"/>
                  <a:gd name="connsiteY1" fmla="*/ 14990 h 3147934"/>
                  <a:gd name="connsiteX2" fmla="*/ 594406 w 594406"/>
                  <a:gd name="connsiteY2" fmla="*/ 0 h 3147934"/>
                  <a:gd name="connsiteX3" fmla="*/ 310893 w 594406"/>
                  <a:gd name="connsiteY3" fmla="*/ 2743200 h 3147934"/>
                  <a:gd name="connsiteX4" fmla="*/ 0 w 594406"/>
                  <a:gd name="connsiteY4" fmla="*/ 3147934 h 3147934"/>
                  <a:gd name="connsiteX0" fmla="*/ 0 w 594406"/>
                  <a:gd name="connsiteY0" fmla="*/ 3147934 h 3147934"/>
                  <a:gd name="connsiteX1" fmla="*/ 283513 w 594406"/>
                  <a:gd name="connsiteY1" fmla="*/ 14990 h 3147934"/>
                  <a:gd name="connsiteX2" fmla="*/ 594406 w 594406"/>
                  <a:gd name="connsiteY2" fmla="*/ 0 h 3147934"/>
                  <a:gd name="connsiteX3" fmla="*/ 340873 w 594406"/>
                  <a:gd name="connsiteY3" fmla="*/ 2848131 h 3147934"/>
                  <a:gd name="connsiteX4" fmla="*/ 0 w 594406"/>
                  <a:gd name="connsiteY4" fmla="*/ 3147934 h 3147934"/>
                  <a:gd name="connsiteX0" fmla="*/ 0 w 549436"/>
                  <a:gd name="connsiteY0" fmla="*/ 3132944 h 3132944"/>
                  <a:gd name="connsiteX1" fmla="*/ 283513 w 549436"/>
                  <a:gd name="connsiteY1" fmla="*/ 0 h 3132944"/>
                  <a:gd name="connsiteX2" fmla="*/ 549436 w 549436"/>
                  <a:gd name="connsiteY2" fmla="*/ 359764 h 3132944"/>
                  <a:gd name="connsiteX3" fmla="*/ 340873 w 549436"/>
                  <a:gd name="connsiteY3" fmla="*/ 2833141 h 3132944"/>
                  <a:gd name="connsiteX4" fmla="*/ 0 w 549436"/>
                  <a:gd name="connsiteY4" fmla="*/ 3132944 h 3132944"/>
                  <a:gd name="connsiteX0" fmla="*/ 0 w 549436"/>
                  <a:gd name="connsiteY0" fmla="*/ 2938072 h 2938072"/>
                  <a:gd name="connsiteX1" fmla="*/ 298503 w 549436"/>
                  <a:gd name="connsiteY1" fmla="*/ 0 h 2938072"/>
                  <a:gd name="connsiteX2" fmla="*/ 549436 w 549436"/>
                  <a:gd name="connsiteY2" fmla="*/ 164892 h 2938072"/>
                  <a:gd name="connsiteX3" fmla="*/ 340873 w 549436"/>
                  <a:gd name="connsiteY3" fmla="*/ 2638269 h 2938072"/>
                  <a:gd name="connsiteX4" fmla="*/ 0 w 549436"/>
                  <a:gd name="connsiteY4" fmla="*/ 2938072 h 2938072"/>
                  <a:gd name="connsiteX0" fmla="*/ 0 w 519456"/>
                  <a:gd name="connsiteY0" fmla="*/ 2938072 h 2938072"/>
                  <a:gd name="connsiteX1" fmla="*/ 298503 w 519456"/>
                  <a:gd name="connsiteY1" fmla="*/ 0 h 2938072"/>
                  <a:gd name="connsiteX2" fmla="*/ 519456 w 519456"/>
                  <a:gd name="connsiteY2" fmla="*/ 254833 h 2938072"/>
                  <a:gd name="connsiteX3" fmla="*/ 340873 w 519456"/>
                  <a:gd name="connsiteY3" fmla="*/ 2638269 h 2938072"/>
                  <a:gd name="connsiteX4" fmla="*/ 0 w 519456"/>
                  <a:gd name="connsiteY4" fmla="*/ 2938072 h 2938072"/>
                  <a:gd name="connsiteX0" fmla="*/ 0 w 519456"/>
                  <a:gd name="connsiteY0" fmla="*/ 2938072 h 2938072"/>
                  <a:gd name="connsiteX1" fmla="*/ 298503 w 519456"/>
                  <a:gd name="connsiteY1" fmla="*/ 0 h 2938072"/>
                  <a:gd name="connsiteX2" fmla="*/ 519456 w 519456"/>
                  <a:gd name="connsiteY2" fmla="*/ 254833 h 2938072"/>
                  <a:gd name="connsiteX3" fmla="*/ 220951 w 519456"/>
                  <a:gd name="connsiteY3" fmla="*/ 2758191 h 2938072"/>
                  <a:gd name="connsiteX4" fmla="*/ 0 w 519456"/>
                  <a:gd name="connsiteY4" fmla="*/ 2938072 h 2938072"/>
                  <a:gd name="connsiteX0" fmla="*/ 0 w 519456"/>
                  <a:gd name="connsiteY0" fmla="*/ 2938072 h 2938072"/>
                  <a:gd name="connsiteX1" fmla="*/ 298503 w 519456"/>
                  <a:gd name="connsiteY1" fmla="*/ 0 h 2938072"/>
                  <a:gd name="connsiteX2" fmla="*/ 371623 w 519456"/>
                  <a:gd name="connsiteY2" fmla="*/ 308937 h 2938072"/>
                  <a:gd name="connsiteX3" fmla="*/ 519456 w 519456"/>
                  <a:gd name="connsiteY3" fmla="*/ 254833 h 2938072"/>
                  <a:gd name="connsiteX4" fmla="*/ 220951 w 519456"/>
                  <a:gd name="connsiteY4" fmla="*/ 2758191 h 2938072"/>
                  <a:gd name="connsiteX5" fmla="*/ 0 w 519456"/>
                  <a:gd name="connsiteY5" fmla="*/ 2938072 h 2938072"/>
                  <a:gd name="connsiteX0" fmla="*/ 0 w 519456"/>
                  <a:gd name="connsiteY0" fmla="*/ 2938072 h 2938072"/>
                  <a:gd name="connsiteX1" fmla="*/ 298503 w 519456"/>
                  <a:gd name="connsiteY1" fmla="*/ 0 h 2938072"/>
                  <a:gd name="connsiteX2" fmla="*/ 382473 w 519456"/>
                  <a:gd name="connsiteY2" fmla="*/ 232716 h 2938072"/>
                  <a:gd name="connsiteX3" fmla="*/ 519456 w 519456"/>
                  <a:gd name="connsiteY3" fmla="*/ 254833 h 2938072"/>
                  <a:gd name="connsiteX4" fmla="*/ 220951 w 519456"/>
                  <a:gd name="connsiteY4" fmla="*/ 2758191 h 2938072"/>
                  <a:gd name="connsiteX5" fmla="*/ 0 w 519456"/>
                  <a:gd name="connsiteY5" fmla="*/ 2938072 h 2938072"/>
                  <a:gd name="connsiteX0" fmla="*/ 0 w 519456"/>
                  <a:gd name="connsiteY0" fmla="*/ 2938072 h 2938072"/>
                  <a:gd name="connsiteX1" fmla="*/ 298503 w 519456"/>
                  <a:gd name="connsiteY1" fmla="*/ 0 h 2938072"/>
                  <a:gd name="connsiteX2" fmla="*/ 382473 w 519456"/>
                  <a:gd name="connsiteY2" fmla="*/ 232716 h 2938072"/>
                  <a:gd name="connsiteX3" fmla="*/ 519456 w 519456"/>
                  <a:gd name="connsiteY3" fmla="*/ 254833 h 2938072"/>
                  <a:gd name="connsiteX4" fmla="*/ 220951 w 519456"/>
                  <a:gd name="connsiteY4" fmla="*/ 2758191 h 2938072"/>
                  <a:gd name="connsiteX5" fmla="*/ 100380 w 519456"/>
                  <a:gd name="connsiteY5" fmla="*/ 2769804 h 2938072"/>
                  <a:gd name="connsiteX6" fmla="*/ 0 w 519456"/>
                  <a:gd name="connsiteY6" fmla="*/ 2938072 h 2938072"/>
                  <a:gd name="connsiteX0" fmla="*/ 0 w 519456"/>
                  <a:gd name="connsiteY0" fmla="*/ 2938072 h 2938072"/>
                  <a:gd name="connsiteX1" fmla="*/ 298503 w 519456"/>
                  <a:gd name="connsiteY1" fmla="*/ 0 h 2938072"/>
                  <a:gd name="connsiteX2" fmla="*/ 425871 w 519456"/>
                  <a:gd name="connsiteY2" fmla="*/ 156494 h 2938072"/>
                  <a:gd name="connsiteX3" fmla="*/ 519456 w 519456"/>
                  <a:gd name="connsiteY3" fmla="*/ 254833 h 2938072"/>
                  <a:gd name="connsiteX4" fmla="*/ 220951 w 519456"/>
                  <a:gd name="connsiteY4" fmla="*/ 2758191 h 2938072"/>
                  <a:gd name="connsiteX5" fmla="*/ 100380 w 519456"/>
                  <a:gd name="connsiteY5" fmla="*/ 2769804 h 2938072"/>
                  <a:gd name="connsiteX6" fmla="*/ 0 w 519456"/>
                  <a:gd name="connsiteY6" fmla="*/ 2938072 h 2938072"/>
                  <a:gd name="connsiteX0" fmla="*/ 0 w 519456"/>
                  <a:gd name="connsiteY0" fmla="*/ 2938072 h 2938072"/>
                  <a:gd name="connsiteX1" fmla="*/ 298503 w 519456"/>
                  <a:gd name="connsiteY1" fmla="*/ 0 h 2938072"/>
                  <a:gd name="connsiteX2" fmla="*/ 425871 w 519456"/>
                  <a:gd name="connsiteY2" fmla="*/ 156494 h 2938072"/>
                  <a:gd name="connsiteX3" fmla="*/ 519456 w 519456"/>
                  <a:gd name="connsiteY3" fmla="*/ 254833 h 2938072"/>
                  <a:gd name="connsiteX4" fmla="*/ 220951 w 519456"/>
                  <a:gd name="connsiteY4" fmla="*/ 2758191 h 2938072"/>
                  <a:gd name="connsiteX5" fmla="*/ 111230 w 519456"/>
                  <a:gd name="connsiteY5" fmla="*/ 2824248 h 2938072"/>
                  <a:gd name="connsiteX6" fmla="*/ 0 w 519456"/>
                  <a:gd name="connsiteY6" fmla="*/ 2938072 h 2938072"/>
                  <a:gd name="connsiteX0" fmla="*/ 0 w 519456"/>
                  <a:gd name="connsiteY0" fmla="*/ 2938072 h 2938072"/>
                  <a:gd name="connsiteX1" fmla="*/ 298503 w 519456"/>
                  <a:gd name="connsiteY1" fmla="*/ 0 h 2938072"/>
                  <a:gd name="connsiteX2" fmla="*/ 458420 w 519456"/>
                  <a:gd name="connsiteY2" fmla="*/ 189160 h 2938072"/>
                  <a:gd name="connsiteX3" fmla="*/ 519456 w 519456"/>
                  <a:gd name="connsiteY3" fmla="*/ 254833 h 2938072"/>
                  <a:gd name="connsiteX4" fmla="*/ 220951 w 519456"/>
                  <a:gd name="connsiteY4" fmla="*/ 2758191 h 2938072"/>
                  <a:gd name="connsiteX5" fmla="*/ 111230 w 519456"/>
                  <a:gd name="connsiteY5" fmla="*/ 2824248 h 2938072"/>
                  <a:gd name="connsiteX6" fmla="*/ 0 w 519456"/>
                  <a:gd name="connsiteY6" fmla="*/ 2938072 h 2938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19456" h="2938072">
                    <a:moveTo>
                      <a:pt x="0" y="2938072"/>
                    </a:moveTo>
                    <a:lnTo>
                      <a:pt x="298503" y="0"/>
                    </a:lnTo>
                    <a:cubicBezTo>
                      <a:pt x="330110" y="41276"/>
                      <a:pt x="426813" y="147884"/>
                      <a:pt x="458420" y="189160"/>
                    </a:cubicBezTo>
                    <a:lnTo>
                      <a:pt x="519456" y="254833"/>
                    </a:lnTo>
                    <a:lnTo>
                      <a:pt x="220951" y="2758191"/>
                    </a:lnTo>
                    <a:cubicBezTo>
                      <a:pt x="177144" y="2783840"/>
                      <a:pt x="155037" y="2798599"/>
                      <a:pt x="111230" y="2824248"/>
                    </a:cubicBezTo>
                    <a:lnTo>
                      <a:pt x="0" y="2938072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7" name="그룹 66"/>
              <p:cNvGrpSpPr/>
              <p:nvPr/>
            </p:nvGrpSpPr>
            <p:grpSpPr>
              <a:xfrm>
                <a:off x="4565883" y="728041"/>
                <a:ext cx="3411846" cy="3424450"/>
                <a:chOff x="4565883" y="728041"/>
                <a:chExt cx="3411846" cy="3424450"/>
              </a:xfrm>
            </p:grpSpPr>
            <p:pic>
              <p:nvPicPr>
                <p:cNvPr id="40" name="그림 39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52081"/>
                <a:stretch/>
              </p:blipFill>
              <p:spPr>
                <a:xfrm>
                  <a:off x="4585172" y="1005574"/>
                  <a:ext cx="3271400" cy="3146917"/>
                </a:xfrm>
                <a:prstGeom prst="rect">
                  <a:avLst/>
                </a:prstGeom>
                <a:scene3d>
                  <a:camera prst="perspectiveContrastingLeftFacing"/>
                  <a:lightRig rig="threePt" dir="t"/>
                </a:scene3d>
                <a:sp3d>
                  <a:bevelT/>
                </a:sp3d>
              </p:spPr>
            </p:pic>
            <p:sp>
              <p:nvSpPr>
                <p:cNvPr id="41" name="직사각형 40"/>
                <p:cNvSpPr/>
                <p:nvPr/>
              </p:nvSpPr>
              <p:spPr>
                <a:xfrm>
                  <a:off x="4565883" y="728041"/>
                  <a:ext cx="3411846" cy="1308197"/>
                </a:xfrm>
                <a:prstGeom prst="rect">
                  <a:avLst/>
                </a:prstGeom>
                <a:scene3d>
                  <a:camera prst="perspectiveContrastingLeftFacing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4" name="TextBox 3"/>
            <p:cNvSpPr txBox="1"/>
            <p:nvPr/>
          </p:nvSpPr>
          <p:spPr>
            <a:xfrm>
              <a:off x="3317967" y="938983"/>
              <a:ext cx="6139543" cy="827740"/>
            </a:xfrm>
            <a:prstGeom prst="wave">
              <a:avLst/>
            </a:prstGeom>
            <a:noFill/>
            <a:ln>
              <a:noFill/>
            </a:ln>
            <a:scene3d>
              <a:camera prst="perspectiveContrastingLeftFacing"/>
              <a:lightRig rig="threePt" dir="t"/>
            </a:scene3d>
            <a:sp3d>
              <a:bevelT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b="1" dirty="0">
                  <a:ln w="12700">
                    <a:noFill/>
                  </a:ln>
                  <a:solidFill>
                    <a:schemeClr val="tx1"/>
                  </a:solidFill>
                  <a:effectLst/>
                  <a:latin typeface="+mj-ea"/>
                  <a:ea typeface="+mj-ea"/>
                </a:rPr>
                <a:t>마케팅 불변의 법칙</a:t>
              </a: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5649797" y="4694780"/>
            <a:ext cx="654220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HyhwpEQ" panose="02030600000101010101" pitchFamily="18" charset="-127"/>
                <a:ea typeface="HyhwpEQ" panose="02030600000101010101" pitchFamily="18" charset="-127"/>
              </a:rPr>
              <a:t>The Immutable Laws of </a:t>
            </a:r>
            <a:r>
              <a:rPr lang="en-US" altLang="ko-KR" sz="6600" b="1" dirty="0">
                <a:solidFill>
                  <a:schemeClr val="bg1"/>
                </a:solidFill>
                <a:latin typeface="HyhwpEQ" panose="02030600000101010101" pitchFamily="18" charset="-127"/>
                <a:ea typeface="HyhwpEQ" panose="02030600000101010101" pitchFamily="18" charset="-127"/>
              </a:rPr>
              <a:t>Marketing</a:t>
            </a:r>
            <a:endParaRPr lang="ko-KR" altLang="en-US" sz="6600" b="1" dirty="0">
              <a:solidFill>
                <a:schemeClr val="bg1"/>
              </a:solidFill>
              <a:latin typeface="HyhwpEQ" panose="02030600000101010101" pitchFamily="18" charset="-127"/>
              <a:ea typeface="HyhwpEQ" panose="02030600000101010101" pitchFamily="18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10562655" y="6222713"/>
            <a:ext cx="23405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latinLnBrk="1">
              <a:defRPr/>
            </a:pPr>
            <a:r>
              <a:rPr lang="en-US" altLang="ko-KR" sz="1200" dirty="0">
                <a:latin typeface="HyhwpEQ" panose="02030600000101010101" pitchFamily="18" charset="-127"/>
                <a:ea typeface="HyhwpEQ" panose="02030600000101010101" pitchFamily="18" charset="-127"/>
              </a:rPr>
              <a:t>Immutable</a:t>
            </a:r>
          </a:p>
          <a:p>
            <a:pPr lvl="0" defTabSz="914400" latinLnBrk="1">
              <a:defRPr/>
            </a:pPr>
            <a:r>
              <a:rPr lang="en-US" altLang="ko-KR" sz="1200" dirty="0">
                <a:latin typeface="HyhwpEQ" panose="02030600000101010101" pitchFamily="18" charset="-127"/>
                <a:ea typeface="HyhwpEQ" panose="02030600000101010101" pitchFamily="18" charset="-127"/>
              </a:rPr>
              <a:t> Laws of </a:t>
            </a:r>
            <a:r>
              <a:rPr lang="en-US" altLang="ko-KR" sz="1200" b="1" dirty="0">
                <a:latin typeface="HyhwpEQ" panose="02030600000101010101" pitchFamily="18" charset="-127"/>
                <a:ea typeface="HyhwpEQ" panose="02030600000101010101" pitchFamily="18" charset="-127"/>
              </a:rPr>
              <a:t>Marketing</a:t>
            </a:r>
            <a:endParaRPr lang="ko-KR" altLang="en-US" sz="1200" b="1" dirty="0">
              <a:latin typeface="HyhwpEQ" panose="02030600000101010101" pitchFamily="18" charset="-127"/>
              <a:ea typeface="HyhwpEQ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394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562655" y="6222713"/>
            <a:ext cx="23405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latinLnBrk="1">
              <a:defRPr/>
            </a:pPr>
            <a:r>
              <a:rPr lang="en-US" altLang="ko-KR" sz="1200" dirty="0">
                <a:latin typeface="HyhwpEQ" panose="02030600000101010101" pitchFamily="18" charset="-127"/>
                <a:ea typeface="HyhwpEQ" panose="02030600000101010101" pitchFamily="18" charset="-127"/>
              </a:rPr>
              <a:t>Immutable</a:t>
            </a:r>
          </a:p>
          <a:p>
            <a:pPr lvl="0" defTabSz="914400" latinLnBrk="1">
              <a:defRPr/>
            </a:pPr>
            <a:r>
              <a:rPr lang="en-US" altLang="ko-KR" sz="1200" dirty="0">
                <a:latin typeface="HyhwpEQ" panose="02030600000101010101" pitchFamily="18" charset="-127"/>
                <a:ea typeface="HyhwpEQ" panose="02030600000101010101" pitchFamily="18" charset="-127"/>
              </a:rPr>
              <a:t> Laws of </a:t>
            </a:r>
            <a:r>
              <a:rPr lang="en-US" altLang="ko-KR" sz="1200" b="1" dirty="0">
                <a:latin typeface="HyhwpEQ" panose="02030600000101010101" pitchFamily="18" charset="-127"/>
                <a:ea typeface="HyhwpEQ" panose="02030600000101010101" pitchFamily="18" charset="-127"/>
              </a:rPr>
              <a:t>Marketing</a:t>
            </a:r>
            <a:endParaRPr lang="ko-KR" altLang="en-US" sz="1200" b="1" dirty="0">
              <a:latin typeface="HyhwpEQ" panose="02030600000101010101" pitchFamily="18" charset="-127"/>
              <a:ea typeface="HyhwpEQ" panose="02030600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62473" y="2116622"/>
            <a:ext cx="241311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14400" latinLnBrk="1">
              <a:defRPr/>
            </a:pPr>
            <a:r>
              <a:rPr lang="en-US" altLang="ko-KR" sz="3600" dirty="0">
                <a:latin typeface="HyhwpEQ" panose="02030600000101010101" pitchFamily="18" charset="-127"/>
                <a:ea typeface="HyhwpEQ" panose="02030600000101010101" pitchFamily="18" charset="-127"/>
              </a:rPr>
              <a:t>Immutable</a:t>
            </a:r>
          </a:p>
          <a:p>
            <a:pPr lvl="0" algn="ctr" defTabSz="914400" latinLnBrk="1">
              <a:defRPr/>
            </a:pPr>
            <a:r>
              <a:rPr lang="en-US" altLang="ko-KR" sz="3600" dirty="0">
                <a:latin typeface="HyhwpEQ" panose="02030600000101010101" pitchFamily="18" charset="-127"/>
                <a:ea typeface="HyhwpEQ" panose="02030600000101010101" pitchFamily="18" charset="-127"/>
              </a:rPr>
              <a:t> Laws of </a:t>
            </a:r>
            <a:r>
              <a:rPr lang="en-US" altLang="ko-KR" sz="3600" b="1" dirty="0">
                <a:latin typeface="HyhwpEQ" panose="02030600000101010101" pitchFamily="18" charset="-127"/>
                <a:ea typeface="HyhwpEQ" panose="02030600000101010101" pitchFamily="18" charset="-127"/>
              </a:rPr>
              <a:t>Marketing</a:t>
            </a:r>
            <a:endParaRPr lang="ko-KR" altLang="en-US" sz="3600" b="1" dirty="0">
              <a:latin typeface="HyhwpEQ" panose="02030600000101010101" pitchFamily="18" charset="-127"/>
              <a:ea typeface="HyhwpEQ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14627" y="1663343"/>
            <a:ext cx="3308808" cy="754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4627" y="4077518"/>
            <a:ext cx="3308808" cy="754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5533569" y="2797026"/>
            <a:ext cx="396968" cy="399510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95000"/>
                  <a:lumOff val="5000"/>
                </a:schemeClr>
              </a:gs>
              <a:gs pos="58000">
                <a:srgbClr val="0E0E0E"/>
              </a:gs>
              <a:gs pos="67000">
                <a:schemeClr val="tx1">
                  <a:lumMod val="7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ffectLst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533569" y="3648045"/>
            <a:ext cx="396968" cy="399510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95000"/>
                  <a:lumOff val="5000"/>
                </a:schemeClr>
              </a:gs>
              <a:gs pos="58000">
                <a:srgbClr val="0E0E0E"/>
              </a:gs>
              <a:gs pos="67000">
                <a:schemeClr val="tx1">
                  <a:lumMod val="7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ffectLst/>
            </a:endParaRPr>
          </a:p>
        </p:txBody>
      </p:sp>
      <p:sp>
        <p:nvSpPr>
          <p:cNvPr id="9" name="타원 8"/>
          <p:cNvSpPr/>
          <p:nvPr/>
        </p:nvSpPr>
        <p:spPr>
          <a:xfrm>
            <a:off x="5533569" y="4499062"/>
            <a:ext cx="396968" cy="399510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95000"/>
                  <a:lumOff val="5000"/>
                </a:schemeClr>
              </a:gs>
              <a:gs pos="58000">
                <a:srgbClr val="0E0E0E"/>
              </a:gs>
              <a:gs pos="67000">
                <a:schemeClr val="tx1">
                  <a:lumMod val="7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ffectLst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5533569" y="1094988"/>
            <a:ext cx="396968" cy="39951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chemeClr val="bg1">
                  <a:lumMod val="95000"/>
                  <a:lumOff val="5000"/>
                </a:schemeClr>
              </a:gs>
              <a:gs pos="72000">
                <a:schemeClr val="tx1">
                  <a:lumMod val="7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ffectLst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5533569" y="1946007"/>
            <a:ext cx="396968" cy="399510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95000"/>
                  <a:lumOff val="5000"/>
                </a:schemeClr>
              </a:gs>
              <a:gs pos="58000">
                <a:srgbClr val="0E0E0E"/>
              </a:gs>
              <a:gs pos="67000">
                <a:schemeClr val="tx1">
                  <a:lumMod val="7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270171" y="1125166"/>
            <a:ext cx="1815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리더십의 법칙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270171" y="1972412"/>
            <a:ext cx="1841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카테고리의 법칙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270171" y="2819658"/>
            <a:ext cx="194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기억의 법칙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270171" y="3666904"/>
            <a:ext cx="1619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집중의 법칙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270171" y="4514151"/>
            <a:ext cx="2246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반대의 법칙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14627" y="4997476"/>
            <a:ext cx="36308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마케팅 불변의 법칙</a:t>
            </a:r>
          </a:p>
        </p:txBody>
      </p:sp>
    </p:spTree>
    <p:extLst>
      <p:ext uri="{BB962C8B-B14F-4D97-AF65-F5344CB8AC3E}">
        <p14:creationId xmlns:p14="http://schemas.microsoft.com/office/powerpoint/2010/main" val="2683143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93509" y="707010"/>
            <a:ext cx="30825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tx1">
                    <a:lumMod val="85000"/>
                  </a:schemeClr>
                </a:solidFill>
              </a:rPr>
              <a:t>리더십의 법칙 </a:t>
            </a:r>
            <a:endParaRPr lang="en-US" altLang="ko-KR" sz="3600" dirty="0">
              <a:solidFill>
                <a:schemeClr val="tx1">
                  <a:lumMod val="85000"/>
                </a:schemeClr>
              </a:solidFill>
            </a:endParaRPr>
          </a:p>
          <a:p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961534" y="1404594"/>
            <a:ext cx="3308808" cy="754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80387" y="2716988"/>
            <a:ext cx="3308808" cy="754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61534" y="1854426"/>
            <a:ext cx="3308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더 좋기보다는 최초가 </a:t>
            </a:r>
            <a:endParaRPr lang="en-US" altLang="ko-KR" dirty="0"/>
          </a:p>
          <a:p>
            <a:pPr algn="ctr"/>
            <a:r>
              <a:rPr lang="ko-KR" altLang="en-US" dirty="0"/>
              <a:t>되는 편이 낫다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0562655" y="6222713"/>
            <a:ext cx="23405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latinLnBrk="1">
              <a:defRPr/>
            </a:pPr>
            <a:r>
              <a:rPr lang="en-US" altLang="ko-KR" sz="1200" dirty="0">
                <a:latin typeface="HyhwpEQ" panose="02030600000101010101" pitchFamily="18" charset="-127"/>
                <a:ea typeface="HyhwpEQ" panose="02030600000101010101" pitchFamily="18" charset="-127"/>
              </a:rPr>
              <a:t>Immutable</a:t>
            </a:r>
          </a:p>
          <a:p>
            <a:pPr lvl="0" defTabSz="914400" latinLnBrk="1">
              <a:defRPr/>
            </a:pPr>
            <a:r>
              <a:rPr lang="en-US" altLang="ko-KR" sz="1200" dirty="0">
                <a:latin typeface="HyhwpEQ" panose="02030600000101010101" pitchFamily="18" charset="-127"/>
                <a:ea typeface="HyhwpEQ" panose="02030600000101010101" pitchFamily="18" charset="-127"/>
              </a:rPr>
              <a:t> Laws of </a:t>
            </a:r>
            <a:r>
              <a:rPr lang="en-US" altLang="ko-KR" sz="1200" b="1" dirty="0">
                <a:latin typeface="HyhwpEQ" panose="02030600000101010101" pitchFamily="18" charset="-127"/>
                <a:ea typeface="HyhwpEQ" panose="02030600000101010101" pitchFamily="18" charset="-127"/>
              </a:rPr>
              <a:t>Marketing</a:t>
            </a:r>
            <a:endParaRPr lang="ko-KR" altLang="en-US" sz="1200" b="1" dirty="0">
              <a:latin typeface="HyhwpEQ" panose="02030600000101010101" pitchFamily="18" charset="-127"/>
              <a:ea typeface="HyhwpEQ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61726" y="580223"/>
            <a:ext cx="118218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b="1" dirty="0"/>
              <a:t>보통명사</a:t>
            </a:r>
            <a:endParaRPr lang="en-US" altLang="ko-KR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687387" y="1121061"/>
            <a:ext cx="29260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Do you want some </a:t>
            </a:r>
            <a:r>
              <a:rPr lang="en-US" altLang="ko-KR" sz="2000" b="1" dirty="0">
                <a:solidFill>
                  <a:srgbClr val="FF0000"/>
                </a:solidFill>
              </a:rPr>
              <a:t>Coke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390605" y="4112623"/>
            <a:ext cx="1789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USA </a:t>
            </a:r>
            <a:r>
              <a:rPr lang="ko-KR" altLang="en-US" dirty="0" err="1"/>
              <a:t>투데이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412481" y="4112623"/>
            <a:ext cx="2842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Frosty paws</a:t>
            </a:r>
            <a:endParaRPr lang="ko-KR" altLang="en-US" dirty="0"/>
          </a:p>
        </p:txBody>
      </p:sp>
      <p:pic>
        <p:nvPicPr>
          <p:cNvPr id="17" name="그림 16" descr="코카콜라.jp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64480" y="1417320"/>
            <a:ext cx="1920240" cy="1920240"/>
          </a:xfrm>
          <a:prstGeom prst="rect">
            <a:avLst/>
          </a:prstGeom>
        </p:spPr>
      </p:pic>
      <p:pic>
        <p:nvPicPr>
          <p:cNvPr id="12292" name="Picture 4" descr="타이레놀에 대한 이미지 검색결과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668124" y="1801351"/>
            <a:ext cx="2331220" cy="1538605"/>
          </a:xfrm>
          <a:prstGeom prst="rect">
            <a:avLst/>
          </a:prstGeom>
          <a:noFill/>
        </p:spPr>
      </p:pic>
      <p:pic>
        <p:nvPicPr>
          <p:cNvPr id="12294" name="Picture 6" descr="usa 투데이에 대한 이미지 검색결과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328160" y="4636382"/>
            <a:ext cx="2956560" cy="1661211"/>
          </a:xfrm>
          <a:prstGeom prst="rect">
            <a:avLst/>
          </a:prstGeom>
          <a:noFill/>
        </p:spPr>
      </p:pic>
      <p:sp>
        <p:nvSpPr>
          <p:cNvPr id="12298" name="AutoShape 10" descr="frosty paws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300" name="AutoShape 12" descr="frosty paws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7485936" y="3817607"/>
            <a:ext cx="118218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b="1" dirty="0"/>
              <a:t>실패 사례</a:t>
            </a:r>
            <a:endParaRPr lang="en-US" altLang="ko-KR" b="1" dirty="0"/>
          </a:p>
        </p:txBody>
      </p:sp>
      <p:pic>
        <p:nvPicPr>
          <p:cNvPr id="12303" name="Picture 1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982040" y="4684086"/>
            <a:ext cx="1703387" cy="150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extBox 18"/>
          <p:cNvSpPr txBox="1"/>
          <p:nvPr/>
        </p:nvSpPr>
        <p:spPr>
          <a:xfrm>
            <a:off x="7852820" y="1152603"/>
            <a:ext cx="3551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머리가 아프니 </a:t>
            </a:r>
            <a:r>
              <a:rPr lang="ko-KR" altLang="en-US" b="1" dirty="0" err="1">
                <a:solidFill>
                  <a:srgbClr val="FF0000"/>
                </a:solidFill>
              </a:rPr>
              <a:t>타이레놀</a:t>
            </a:r>
            <a:r>
              <a:rPr lang="ko-KR" altLang="en-US" dirty="0" err="1"/>
              <a:t>을</a:t>
            </a:r>
            <a:r>
              <a:rPr lang="ko-KR" altLang="en-US" dirty="0"/>
              <a:t> 먹어야 </a:t>
            </a:r>
            <a:r>
              <a:rPr lang="ko-KR" altLang="en-US" dirty="0" err="1"/>
              <a:t>겠다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4793230" y="3652726"/>
            <a:ext cx="65676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884091" y="4112623"/>
            <a:ext cx="2224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시기를 놓쳤다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84371" y="4867524"/>
            <a:ext cx="1492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쓸모 없다</a:t>
            </a:r>
          </a:p>
        </p:txBody>
      </p:sp>
    </p:spTree>
    <p:extLst>
      <p:ext uri="{BB962C8B-B14F-4D97-AF65-F5344CB8AC3E}">
        <p14:creationId xmlns:p14="http://schemas.microsoft.com/office/powerpoint/2010/main" val="1133585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3" grpId="0"/>
      <p:bldP spid="14" grpId="0"/>
      <p:bldP spid="24" grpId="0" animBg="1"/>
      <p:bldP spid="19" grpId="0"/>
      <p:bldP spid="12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93509" y="707010"/>
            <a:ext cx="319568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85000"/>
                  </a:schemeClr>
                </a:solidFill>
              </a:rPr>
              <a:t>카테고리의 법칙 </a:t>
            </a:r>
            <a:endParaRPr lang="en-US" altLang="ko-KR" sz="3200" dirty="0">
              <a:solidFill>
                <a:schemeClr val="tx1">
                  <a:lumMod val="85000"/>
                </a:schemeClr>
              </a:solidFill>
            </a:endParaRPr>
          </a:p>
          <a:p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961534" y="1404594"/>
            <a:ext cx="3308808" cy="754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980387" y="2716988"/>
            <a:ext cx="3308808" cy="754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61534" y="1741302"/>
            <a:ext cx="3308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어느 영역에서 최초가 될 수 없다면</a:t>
            </a:r>
            <a:r>
              <a:rPr lang="en-US" altLang="ko-KR" dirty="0"/>
              <a:t>, </a:t>
            </a:r>
            <a:r>
              <a:rPr lang="ko-KR" altLang="en-US" dirty="0"/>
              <a:t>최초가 될 수 있는 새로운 영역을 개척하라 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0562655" y="6222713"/>
            <a:ext cx="23405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latinLnBrk="1">
              <a:defRPr/>
            </a:pPr>
            <a:r>
              <a:rPr lang="en-US" altLang="ko-KR" sz="1200" dirty="0">
                <a:latin typeface="HyhwpEQ" panose="02030600000101010101" pitchFamily="18" charset="-127"/>
                <a:ea typeface="HyhwpEQ" panose="02030600000101010101" pitchFamily="18" charset="-127"/>
              </a:rPr>
              <a:t>Immutable</a:t>
            </a:r>
          </a:p>
          <a:p>
            <a:pPr lvl="0" defTabSz="914400" latinLnBrk="1">
              <a:defRPr/>
            </a:pPr>
            <a:r>
              <a:rPr lang="en-US" altLang="ko-KR" sz="1200" dirty="0">
                <a:latin typeface="HyhwpEQ" panose="02030600000101010101" pitchFamily="18" charset="-127"/>
                <a:ea typeface="HyhwpEQ" panose="02030600000101010101" pitchFamily="18" charset="-127"/>
              </a:rPr>
              <a:t> Laws of </a:t>
            </a:r>
            <a:r>
              <a:rPr lang="en-US" altLang="ko-KR" sz="1200" b="1" dirty="0">
                <a:latin typeface="HyhwpEQ" panose="02030600000101010101" pitchFamily="18" charset="-127"/>
                <a:ea typeface="HyhwpEQ" panose="02030600000101010101" pitchFamily="18" charset="-127"/>
              </a:rPr>
              <a:t>Marketing</a:t>
            </a:r>
            <a:endParaRPr lang="ko-KR" altLang="en-US" sz="1200" b="1" dirty="0">
              <a:latin typeface="HyhwpEQ" panose="02030600000101010101" pitchFamily="18" charset="-127"/>
              <a:ea typeface="HyhwpEQ" panose="02030600000101010101" pitchFamily="18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7519428" y="1250659"/>
            <a:ext cx="953590" cy="91583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solidFill>
                  <a:srgbClr val="FF0000"/>
                </a:solidFill>
              </a:rPr>
              <a:t>?</a:t>
            </a:r>
            <a:endParaRPr lang="ko-KR" altLang="en-US" sz="44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82783" y="4880223"/>
            <a:ext cx="1901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/>
              <a:t>미켈롭</a:t>
            </a:r>
            <a:endParaRPr lang="ko-KR" alt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10442693" y="4880223"/>
            <a:ext cx="15109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/>
              <a:t>하이네켄</a:t>
            </a:r>
            <a:endParaRPr lang="ko-KR" altLang="en-US" sz="2000" dirty="0"/>
          </a:p>
        </p:txBody>
      </p:sp>
      <p:pic>
        <p:nvPicPr>
          <p:cNvPr id="10242" name="Picture 2" descr="찰스 린드버그에 대한 이미지 검색결과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70120" y="815022"/>
            <a:ext cx="2600325" cy="2071550"/>
          </a:xfrm>
          <a:prstGeom prst="rect">
            <a:avLst/>
          </a:prstGeom>
          <a:noFill/>
        </p:spPr>
      </p:pic>
      <p:pic>
        <p:nvPicPr>
          <p:cNvPr id="10244" name="Picture 4" descr="아멜리아 에어하트에 대한 이미지 검색결과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734728" y="815022"/>
            <a:ext cx="2917341" cy="2071550"/>
          </a:xfrm>
          <a:prstGeom prst="rect">
            <a:avLst/>
          </a:prstGeom>
          <a:noFill/>
        </p:spPr>
      </p:pic>
      <p:pic>
        <p:nvPicPr>
          <p:cNvPr id="10246" name="Picture 6" descr="미켈롭에 대한 이미지 검색결과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978062" y="4144001"/>
            <a:ext cx="1401997" cy="2272664"/>
          </a:xfrm>
          <a:prstGeom prst="rect">
            <a:avLst/>
          </a:prstGeom>
          <a:noFill/>
        </p:spPr>
      </p:pic>
      <p:pic>
        <p:nvPicPr>
          <p:cNvPr id="10248" name="Picture 8" descr="하이네켄에 대한 이미지 검색결과">
            <a:hlinkClick r:id="rId8"/>
          </p:cNvPr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854587" y="3866256"/>
            <a:ext cx="1588106" cy="2587289"/>
          </a:xfrm>
          <a:prstGeom prst="rect">
            <a:avLst/>
          </a:prstGeom>
          <a:noFill/>
        </p:spPr>
      </p:pic>
      <p:pic>
        <p:nvPicPr>
          <p:cNvPr id="19" name="Picture 6" descr="미켈롭에 대한 이미지 검색결과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64863" y="4144001"/>
            <a:ext cx="1401997" cy="2272664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7942464" y="4326225"/>
            <a:ext cx="10210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/>
              <a:t>:</a:t>
            </a:r>
            <a:endParaRPr lang="ko-KR" altLang="en-US" sz="6600" dirty="0"/>
          </a:p>
        </p:txBody>
      </p:sp>
      <p:sp>
        <p:nvSpPr>
          <p:cNvPr id="6" name="TextBox 5"/>
          <p:cNvSpPr txBox="1"/>
          <p:nvPr/>
        </p:nvSpPr>
        <p:spPr>
          <a:xfrm>
            <a:off x="5795962" y="2961288"/>
            <a:ext cx="548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996223" y="2371964"/>
            <a:ext cx="148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073539" y="3007082"/>
            <a:ext cx="119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7859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93509" y="759366"/>
            <a:ext cx="319568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tx1">
                    <a:lumMod val="85000"/>
                  </a:schemeClr>
                </a:solidFill>
              </a:rPr>
              <a:t>기억의 법칙 </a:t>
            </a:r>
            <a:endParaRPr lang="en-US" altLang="ko-KR" sz="3200" dirty="0">
              <a:solidFill>
                <a:schemeClr val="tx1">
                  <a:lumMod val="85000"/>
                </a:schemeClr>
              </a:solidFill>
            </a:endParaRPr>
          </a:p>
          <a:p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961534" y="1456950"/>
            <a:ext cx="3308808" cy="754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980387" y="2716988"/>
            <a:ext cx="3308808" cy="754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61534" y="1793658"/>
            <a:ext cx="3308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시장에서 최초가 되기보다는</a:t>
            </a:r>
            <a:endParaRPr lang="en-US" altLang="ko-KR" dirty="0"/>
          </a:p>
          <a:p>
            <a:pPr algn="ctr"/>
            <a:r>
              <a:rPr lang="ko-KR" altLang="en-US" dirty="0"/>
              <a:t>기억에서 최초가 되는 편이</a:t>
            </a:r>
            <a:endParaRPr lang="en-US" altLang="ko-KR" dirty="0"/>
          </a:p>
          <a:p>
            <a:pPr algn="ctr"/>
            <a:r>
              <a:rPr lang="ko-KR" altLang="en-US" dirty="0"/>
              <a:t>낫다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0562655" y="6222713"/>
            <a:ext cx="23405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latinLnBrk="1">
              <a:defRPr/>
            </a:pPr>
            <a:r>
              <a:rPr lang="en-US" altLang="ko-KR" sz="1200" dirty="0">
                <a:latin typeface="HyhwpEQ" panose="02030600000101010101" pitchFamily="18" charset="-127"/>
                <a:ea typeface="HyhwpEQ" panose="02030600000101010101" pitchFamily="18" charset="-127"/>
              </a:rPr>
              <a:t>Immutable</a:t>
            </a:r>
          </a:p>
          <a:p>
            <a:pPr lvl="0" defTabSz="914400" latinLnBrk="1">
              <a:defRPr/>
            </a:pPr>
            <a:r>
              <a:rPr lang="en-US" altLang="ko-KR" sz="1200" dirty="0">
                <a:latin typeface="HyhwpEQ" panose="02030600000101010101" pitchFamily="18" charset="-127"/>
                <a:ea typeface="HyhwpEQ" panose="02030600000101010101" pitchFamily="18" charset="-127"/>
              </a:rPr>
              <a:t> Laws of </a:t>
            </a:r>
            <a:r>
              <a:rPr lang="en-US" altLang="ko-KR" sz="1200" b="1" dirty="0">
                <a:latin typeface="HyhwpEQ" panose="02030600000101010101" pitchFamily="18" charset="-127"/>
                <a:ea typeface="HyhwpEQ" panose="02030600000101010101" pitchFamily="18" charset="-127"/>
              </a:rPr>
              <a:t>Marketing</a:t>
            </a:r>
            <a:endParaRPr lang="ko-KR" altLang="en-US" sz="1200" b="1" dirty="0">
              <a:latin typeface="HyhwpEQ" panose="02030600000101010101" pitchFamily="18" charset="-127"/>
              <a:ea typeface="HyhwpEQ" panose="0203060000010101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200385" y="3974404"/>
            <a:ext cx="1665171" cy="165310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985228" y="484078"/>
            <a:ext cx="27868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/>
              <a:t>Just </a:t>
            </a:r>
          </a:p>
          <a:p>
            <a:r>
              <a:rPr lang="en-US" altLang="ko-KR" sz="4800" dirty="0"/>
              <a:t>Simple</a:t>
            </a:r>
          </a:p>
          <a:p>
            <a:r>
              <a:rPr lang="en-US" altLang="ko-KR" sz="4800" dirty="0"/>
              <a:t>name</a:t>
            </a:r>
          </a:p>
        </p:txBody>
      </p:sp>
      <p:grpSp>
        <p:nvGrpSpPr>
          <p:cNvPr id="14" name="그룹 13"/>
          <p:cNvGrpSpPr/>
          <p:nvPr/>
        </p:nvGrpSpPr>
        <p:grpSpPr>
          <a:xfrm>
            <a:off x="4898572" y="4820590"/>
            <a:ext cx="5579000" cy="1402123"/>
            <a:chOff x="5694914" y="4933907"/>
            <a:chExt cx="4976949" cy="1138469"/>
          </a:xfrm>
        </p:grpSpPr>
        <p:sp>
          <p:nvSpPr>
            <p:cNvPr id="12" name="순서도: 처리 11"/>
            <p:cNvSpPr/>
            <p:nvPr/>
          </p:nvSpPr>
          <p:spPr>
            <a:xfrm rot="20431777">
              <a:off x="5694914" y="4933907"/>
              <a:ext cx="4976949" cy="198599"/>
            </a:xfrm>
            <a:prstGeom prst="flowChartProcess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>
              <a:off x="8038387" y="5033206"/>
              <a:ext cx="921252" cy="1039170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178156" y="2935346"/>
            <a:ext cx="10198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rgbClr val="FF0000"/>
                </a:solidFill>
              </a:rPr>
              <a:t>OR</a:t>
            </a:r>
            <a:endParaRPr lang="ko-KR" altLang="en-US" sz="5400" dirty="0">
              <a:solidFill>
                <a:srgbClr val="FF0000"/>
              </a:solidFill>
            </a:endParaRPr>
          </a:p>
        </p:txBody>
      </p:sp>
      <p:sp>
        <p:nvSpPr>
          <p:cNvPr id="8197" name="AutoShape 5" descr="애플에 대한 이미지 검색결과">
            <a:hlinkClick r:id="rId4"/>
          </p:cNvPr>
          <p:cNvSpPr>
            <a:spLocks noChangeAspect="1" noChangeArrowheads="1"/>
          </p:cNvSpPr>
          <p:nvPr/>
        </p:nvSpPr>
        <p:spPr bwMode="auto">
          <a:xfrm>
            <a:off x="60325" y="-1828800"/>
            <a:ext cx="3810000" cy="38100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8199" name="Picture 7" descr="애플에 대한 이미지 검색결과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FF0000">
                <a:tint val="45000"/>
                <a:satMod val="400000"/>
              </a:srgbClr>
            </a:duotone>
          </a:blip>
          <a:srcRect l="33564" t="16444" r="33785" b="23111"/>
          <a:stretch>
            <a:fillRect/>
          </a:stretch>
        </p:blipFill>
        <p:spPr bwMode="auto">
          <a:xfrm>
            <a:off x="9369414" y="2543754"/>
            <a:ext cx="1472728" cy="1430650"/>
          </a:xfrm>
          <a:prstGeom prst="rect">
            <a:avLst/>
          </a:prstGeom>
          <a:noFill/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688513" y="4452243"/>
            <a:ext cx="1665171" cy="1653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374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93509" y="759366"/>
            <a:ext cx="319568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tx1">
                    <a:lumMod val="85000"/>
                  </a:schemeClr>
                </a:solidFill>
              </a:rPr>
              <a:t>집중의 법칙 </a:t>
            </a:r>
            <a:endParaRPr lang="en-US" altLang="ko-KR" sz="3200" dirty="0">
              <a:solidFill>
                <a:schemeClr val="tx1">
                  <a:lumMod val="85000"/>
                </a:schemeClr>
              </a:solidFill>
            </a:endParaRPr>
          </a:p>
          <a:p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961534" y="1456950"/>
            <a:ext cx="3308808" cy="754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980387" y="3188329"/>
            <a:ext cx="3308808" cy="754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61534" y="1899224"/>
            <a:ext cx="33088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마케팅에서 가장 강력한</a:t>
            </a:r>
            <a:endParaRPr lang="en-US" altLang="ko-KR" dirty="0"/>
          </a:p>
          <a:p>
            <a:pPr algn="ctr"/>
            <a:r>
              <a:rPr lang="ko-KR" altLang="en-US" dirty="0"/>
              <a:t>개념은 소비자의 기억 속에 하나의 단어를 심고 그것을 소유하는 것이다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10562655" y="6222713"/>
            <a:ext cx="23405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latinLnBrk="1">
              <a:defRPr/>
            </a:pPr>
            <a:r>
              <a:rPr lang="en-US" altLang="ko-KR" sz="1200" dirty="0">
                <a:latin typeface="HyhwpEQ" panose="02030600000101010101" pitchFamily="18" charset="-127"/>
                <a:ea typeface="HyhwpEQ" panose="02030600000101010101" pitchFamily="18" charset="-127"/>
              </a:rPr>
              <a:t>Immutable</a:t>
            </a:r>
          </a:p>
          <a:p>
            <a:pPr lvl="0" defTabSz="914400" latinLnBrk="1">
              <a:defRPr/>
            </a:pPr>
            <a:r>
              <a:rPr lang="en-US" altLang="ko-KR" sz="1200" dirty="0">
                <a:latin typeface="HyhwpEQ" panose="02030600000101010101" pitchFamily="18" charset="-127"/>
                <a:ea typeface="HyhwpEQ" panose="02030600000101010101" pitchFamily="18" charset="-127"/>
              </a:rPr>
              <a:t> Laws of </a:t>
            </a:r>
            <a:r>
              <a:rPr lang="en-US" altLang="ko-KR" sz="1200" b="1" dirty="0">
                <a:latin typeface="HyhwpEQ" panose="02030600000101010101" pitchFamily="18" charset="-127"/>
                <a:ea typeface="HyhwpEQ" panose="02030600000101010101" pitchFamily="18" charset="-127"/>
              </a:rPr>
              <a:t>Marketing</a:t>
            </a:r>
            <a:endParaRPr lang="ko-KR" altLang="en-US" sz="1200" b="1" dirty="0">
              <a:latin typeface="HyhwpEQ" panose="02030600000101010101" pitchFamily="18" charset="-127"/>
              <a:ea typeface="HyhwpEQ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99017" y="1079158"/>
            <a:ext cx="34224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/>
              <a:t>SLOW</a:t>
            </a:r>
            <a:endParaRPr lang="ko-KR" altLang="en-US" sz="4800" dirty="0"/>
          </a:p>
        </p:txBody>
      </p:sp>
      <p:sp>
        <p:nvSpPr>
          <p:cNvPr id="8" name="TextBox 7"/>
          <p:cNvSpPr txBox="1"/>
          <p:nvPr/>
        </p:nvSpPr>
        <p:spPr>
          <a:xfrm>
            <a:off x="5199017" y="4237408"/>
            <a:ext cx="24296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후광효과</a:t>
            </a:r>
          </a:p>
        </p:txBody>
      </p:sp>
      <p:sp>
        <p:nvSpPr>
          <p:cNvPr id="9" name="화살표: 톱니 모양의 오른쪽 8"/>
          <p:cNvSpPr/>
          <p:nvPr/>
        </p:nvSpPr>
        <p:spPr>
          <a:xfrm>
            <a:off x="7171509" y="1227642"/>
            <a:ext cx="914400" cy="633107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477794" y="1190253"/>
            <a:ext cx="22729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진하다</a:t>
            </a:r>
          </a:p>
        </p:txBody>
      </p:sp>
    </p:spTree>
    <p:extLst>
      <p:ext uri="{BB962C8B-B14F-4D97-AF65-F5344CB8AC3E}">
        <p14:creationId xmlns:p14="http://schemas.microsoft.com/office/powerpoint/2010/main" val="2165846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93509" y="759366"/>
            <a:ext cx="319568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tx1">
                    <a:lumMod val="85000"/>
                  </a:schemeClr>
                </a:solidFill>
              </a:rPr>
              <a:t>반대의 법칙 </a:t>
            </a:r>
            <a:endParaRPr lang="en-US" altLang="ko-KR" sz="3200" dirty="0">
              <a:solidFill>
                <a:schemeClr val="tx1">
                  <a:lumMod val="85000"/>
                </a:schemeClr>
              </a:solidFill>
            </a:endParaRPr>
          </a:p>
          <a:p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961534" y="1456950"/>
            <a:ext cx="3308808" cy="754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61534" y="1682403"/>
            <a:ext cx="3308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당신이 </a:t>
            </a:r>
            <a:r>
              <a:rPr lang="en-US" altLang="ko-KR" dirty="0"/>
              <a:t>2</a:t>
            </a:r>
            <a:r>
              <a:rPr lang="ko-KR" altLang="en-US" dirty="0"/>
              <a:t>위 자리를 겨냥하고</a:t>
            </a:r>
            <a:endParaRPr lang="en-US" altLang="ko-KR" dirty="0"/>
          </a:p>
          <a:p>
            <a:pPr algn="ctr"/>
            <a:r>
              <a:rPr lang="ko-KR" altLang="en-US" dirty="0"/>
              <a:t>있다면 당신의 전략은 </a:t>
            </a:r>
            <a:endParaRPr lang="en-US" altLang="ko-KR" dirty="0"/>
          </a:p>
          <a:p>
            <a:pPr algn="ctr"/>
            <a:r>
              <a:rPr lang="ko-KR" altLang="en-US" dirty="0"/>
              <a:t>리더 브랜드에 의해 정해진다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980387" y="2716988"/>
            <a:ext cx="3308808" cy="754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0562655" y="6222713"/>
            <a:ext cx="23405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latinLnBrk="1">
              <a:defRPr/>
            </a:pPr>
            <a:r>
              <a:rPr lang="en-US" altLang="ko-KR" sz="1200" dirty="0">
                <a:latin typeface="HyhwpEQ" panose="02030600000101010101" pitchFamily="18" charset="-127"/>
                <a:ea typeface="HyhwpEQ" panose="02030600000101010101" pitchFamily="18" charset="-127"/>
              </a:rPr>
              <a:t>Immutable</a:t>
            </a:r>
          </a:p>
          <a:p>
            <a:pPr lvl="0" defTabSz="914400" latinLnBrk="1">
              <a:defRPr/>
            </a:pPr>
            <a:r>
              <a:rPr lang="en-US" altLang="ko-KR" sz="1200" dirty="0">
                <a:latin typeface="HyhwpEQ" panose="02030600000101010101" pitchFamily="18" charset="-127"/>
                <a:ea typeface="HyhwpEQ" panose="02030600000101010101" pitchFamily="18" charset="-127"/>
              </a:rPr>
              <a:t> Laws of </a:t>
            </a:r>
            <a:r>
              <a:rPr lang="en-US" altLang="ko-KR" sz="1200" b="1" dirty="0">
                <a:latin typeface="HyhwpEQ" panose="02030600000101010101" pitchFamily="18" charset="-127"/>
                <a:ea typeface="HyhwpEQ" panose="02030600000101010101" pitchFamily="18" charset="-127"/>
              </a:rPr>
              <a:t>Marketing</a:t>
            </a:r>
            <a:endParaRPr lang="ko-KR" altLang="en-US" sz="1200" b="1" dirty="0">
              <a:latin typeface="HyhwpEQ" panose="02030600000101010101" pitchFamily="18" charset="-127"/>
              <a:ea typeface="HyhwpEQ" panose="02030600000101010101" pitchFamily="18" charset="-127"/>
            </a:endParaRPr>
          </a:p>
        </p:txBody>
      </p:sp>
      <p:pic>
        <p:nvPicPr>
          <p:cNvPr id="8" name="그림 7" descr="코카콜라.jp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68762" y="685493"/>
            <a:ext cx="1920240" cy="1920240"/>
          </a:xfrm>
          <a:prstGeom prst="rect">
            <a:avLst/>
          </a:prstGeom>
        </p:spPr>
      </p:pic>
      <p:sp>
        <p:nvSpPr>
          <p:cNvPr id="4" name="별: 꼭짓점 5개 3"/>
          <p:cNvSpPr/>
          <p:nvPr/>
        </p:nvSpPr>
        <p:spPr>
          <a:xfrm>
            <a:off x="4639126" y="4432157"/>
            <a:ext cx="1175658" cy="1188720"/>
          </a:xfrm>
          <a:prstGeom prst="star5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</a:rPr>
              <a:t>주의</a:t>
            </a:r>
          </a:p>
        </p:txBody>
      </p:sp>
      <p:sp>
        <p:nvSpPr>
          <p:cNvPr id="9" name="화살표: 톱니 모양의 오른쪽 8"/>
          <p:cNvSpPr/>
          <p:nvPr/>
        </p:nvSpPr>
        <p:spPr>
          <a:xfrm>
            <a:off x="5976258" y="2305133"/>
            <a:ext cx="1881052" cy="1188720"/>
          </a:xfrm>
          <a:prstGeom prst="notched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</a:rPr>
              <a:t>역사</a:t>
            </a:r>
          </a:p>
        </p:txBody>
      </p:sp>
      <p:sp>
        <p:nvSpPr>
          <p:cNvPr id="11" name="화살표: 왼쪽 10"/>
          <p:cNvSpPr/>
          <p:nvPr/>
        </p:nvSpPr>
        <p:spPr>
          <a:xfrm>
            <a:off x="8471262" y="2409635"/>
            <a:ext cx="1985604" cy="1084218"/>
          </a:xfrm>
          <a:custGeom>
            <a:avLst/>
            <a:gdLst>
              <a:gd name="connsiteX0" fmla="*/ 0 w 1894115"/>
              <a:gd name="connsiteY0" fmla="*/ 542109 h 1084218"/>
              <a:gd name="connsiteX1" fmla="*/ 542109 w 1894115"/>
              <a:gd name="connsiteY1" fmla="*/ 0 h 1084218"/>
              <a:gd name="connsiteX2" fmla="*/ 542109 w 1894115"/>
              <a:gd name="connsiteY2" fmla="*/ 231865 h 1084218"/>
              <a:gd name="connsiteX3" fmla="*/ 1894115 w 1894115"/>
              <a:gd name="connsiteY3" fmla="*/ 231865 h 1084218"/>
              <a:gd name="connsiteX4" fmla="*/ 1894115 w 1894115"/>
              <a:gd name="connsiteY4" fmla="*/ 852353 h 1084218"/>
              <a:gd name="connsiteX5" fmla="*/ 542109 w 1894115"/>
              <a:gd name="connsiteY5" fmla="*/ 852353 h 1084218"/>
              <a:gd name="connsiteX6" fmla="*/ 542109 w 1894115"/>
              <a:gd name="connsiteY6" fmla="*/ 1084218 h 1084218"/>
              <a:gd name="connsiteX7" fmla="*/ 0 w 1894115"/>
              <a:gd name="connsiteY7" fmla="*/ 542109 h 1084218"/>
              <a:gd name="connsiteX0" fmla="*/ 0 w 1894164"/>
              <a:gd name="connsiteY0" fmla="*/ 542109 h 1084218"/>
              <a:gd name="connsiteX1" fmla="*/ 542109 w 1894164"/>
              <a:gd name="connsiteY1" fmla="*/ 0 h 1084218"/>
              <a:gd name="connsiteX2" fmla="*/ 542109 w 1894164"/>
              <a:gd name="connsiteY2" fmla="*/ 231865 h 1084218"/>
              <a:gd name="connsiteX3" fmla="*/ 1894115 w 1894164"/>
              <a:gd name="connsiteY3" fmla="*/ 231865 h 1084218"/>
              <a:gd name="connsiteX4" fmla="*/ 1619795 w 1894164"/>
              <a:gd name="connsiteY4" fmla="*/ 574765 h 1084218"/>
              <a:gd name="connsiteX5" fmla="*/ 1894115 w 1894164"/>
              <a:gd name="connsiteY5" fmla="*/ 852353 h 1084218"/>
              <a:gd name="connsiteX6" fmla="*/ 542109 w 1894164"/>
              <a:gd name="connsiteY6" fmla="*/ 852353 h 1084218"/>
              <a:gd name="connsiteX7" fmla="*/ 542109 w 1894164"/>
              <a:gd name="connsiteY7" fmla="*/ 1084218 h 1084218"/>
              <a:gd name="connsiteX8" fmla="*/ 0 w 1894164"/>
              <a:gd name="connsiteY8" fmla="*/ 542109 h 1084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94164" h="1084218">
                <a:moveTo>
                  <a:pt x="0" y="542109"/>
                </a:moveTo>
                <a:lnTo>
                  <a:pt x="542109" y="0"/>
                </a:lnTo>
                <a:lnTo>
                  <a:pt x="542109" y="231865"/>
                </a:lnTo>
                <a:lnTo>
                  <a:pt x="1894115" y="231865"/>
                </a:lnTo>
                <a:cubicBezTo>
                  <a:pt x="1898469" y="333102"/>
                  <a:pt x="1615441" y="473528"/>
                  <a:pt x="1619795" y="574765"/>
                </a:cubicBezTo>
                <a:lnTo>
                  <a:pt x="1894115" y="852353"/>
                </a:lnTo>
                <a:lnTo>
                  <a:pt x="542109" y="852353"/>
                </a:lnTo>
                <a:lnTo>
                  <a:pt x="542109" y="1084218"/>
                </a:lnTo>
                <a:lnTo>
                  <a:pt x="0" y="542109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</a:rPr>
              <a:t>젊음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240425" y="4525973"/>
            <a:ext cx="3684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소비자가 인정할 만한 약점이어야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240425" y="5436211"/>
            <a:ext cx="3467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진실을 바탕으로 한 공격이어야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172249" y="4315536"/>
            <a:ext cx="4284617" cy="1907177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7653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71457" y="3656225"/>
            <a:ext cx="971600" cy="59058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871457" y="4715691"/>
            <a:ext cx="2388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7960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1308</TotalTime>
  <Words>194</Words>
  <Application>Microsoft Office PowerPoint</Application>
  <PresentationFormat>와이드스크린</PresentationFormat>
  <Paragraphs>79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HyhwpEQ</vt:lpstr>
      <vt:lpstr>맑은 고딕</vt:lpstr>
      <vt:lpstr>Arial</vt:lpstr>
      <vt:lpstr>Calibri</vt:lpstr>
      <vt:lpstr>Calibri Light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심수현</dc:creator>
  <cp:lastModifiedBy>심수현</cp:lastModifiedBy>
  <cp:revision>47</cp:revision>
  <dcterms:created xsi:type="dcterms:W3CDTF">2016-09-18T03:57:11Z</dcterms:created>
  <dcterms:modified xsi:type="dcterms:W3CDTF">2016-09-19T03:59:06Z</dcterms:modified>
</cp:coreProperties>
</file>