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6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19" y="9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24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F4249"/>
            </a:gs>
            <a:gs pos="100000">
              <a:srgbClr val="34353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9525"/>
            <a:ext cx="12192000" cy="387667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98" anchor="ctr"/>
          <a:lstStyle/>
          <a:p>
            <a:pPr latinLnBrk="0"/>
            <a:endParaRPr lang="en-US" altLang="ko-KR" sz="7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6685" y="1908175"/>
            <a:ext cx="4278629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4000" b="1" i="1">
                <a:solidFill>
                  <a:prstClr val="white"/>
                </a:solidFill>
              </a:rPr>
              <a:t>MUlTI</a:t>
            </a:r>
            <a:r>
              <a:rPr lang="ko-KR" altLang="en-US" sz="4000" b="1" i="1">
                <a:solidFill>
                  <a:prstClr val="white"/>
                </a:solidFill>
              </a:rPr>
              <a:t> </a:t>
            </a:r>
            <a:r>
              <a:rPr lang="en-US" altLang="ko-KR" sz="4000" b="1" i="1">
                <a:solidFill>
                  <a:prstClr val="white"/>
                </a:solidFill>
              </a:rPr>
              <a:t>CHATIING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3883660"/>
            <a:ext cx="12192000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03818" y="6120765"/>
            <a:ext cx="407098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chemeClr val="bg1"/>
                </a:solidFill>
              </a:rPr>
              <a:t>2</a:t>
            </a:r>
            <a:r>
              <a:rPr lang="ko-KR" altLang="en-US">
                <a:solidFill>
                  <a:schemeClr val="bg1"/>
                </a:solidFill>
              </a:rPr>
              <a:t>조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박승홍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 심수현 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한승현</a:t>
            </a:r>
            <a:r>
              <a:rPr lang="en-US" altLang="ko-KR">
                <a:solidFill>
                  <a:schemeClr val="bg1"/>
                </a:solidFill>
              </a:rPr>
              <a:t> /</a:t>
            </a:r>
            <a:r>
              <a:rPr lang="ko-KR" altLang="en-US">
                <a:solidFill>
                  <a:schemeClr val="bg1"/>
                </a:solidFill>
              </a:rPr>
              <a:t>김영우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303530"/>
            <a:ext cx="11798935" cy="6250940"/>
            <a:chOff x="0" y="30353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4965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30670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에필로그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9370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9370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>
                  <a:solidFill>
                    <a:prstClr val="white"/>
                  </a:solidFill>
                </a:rPr>
                <a:t>07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9595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30353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9944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6524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9442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91"/>
          <p:cNvSpPr/>
          <p:nvPr/>
        </p:nvSpPr>
        <p:spPr>
          <a:xfrm>
            <a:off x="1270000" y="1384300"/>
            <a:ext cx="2511425" cy="72834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45720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rgbClr val="FFFFFF"/>
                </a:solidFill>
                <a:latin typeface="맑은 고딕"/>
                <a:ea typeface="맑은 고딕"/>
              </a:rPr>
              <a:t>아쉬웠던 점</a:t>
            </a:r>
            <a:endParaRPr lang="ko-KR" altLang="en-US" sz="16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사각형: 둥근 모서리 96"/>
          <p:cNvSpPr/>
          <p:nvPr/>
        </p:nvSpPr>
        <p:spPr>
          <a:xfrm>
            <a:off x="762000" y="1155065"/>
            <a:ext cx="295973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accent2"/>
                </a:solidFill>
                <a:latin typeface="맑은 고딕"/>
                <a:ea typeface="맑은 고딕"/>
              </a:rPr>
              <a:t>1</a:t>
            </a:r>
            <a:endParaRPr lang="ko-KR" altLang="en-US" sz="1600" b="1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92700" y="1161415"/>
            <a:ext cx="5902960" cy="15513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bg1"/>
                </a:solidFill>
                <a:latin typeface="맑은 고딕"/>
                <a:ea typeface="맑은 고딕"/>
              </a:rPr>
              <a:t>누가 접속했는지 채팅창에 나오지만 나중에 들어온 사람은   누가 들어와 있는지 구분이 잘안되는 부분이 있는데 이 부분을 해결하고자 온라인 중인 접속자를 확인시켜주려 하였지만 기능을 넣지 못하였습니다. </a:t>
            </a:r>
            <a:endParaRPr lang="ko-KR" altLang="en-US" sz="16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6" name="사각형: 둥근 모서리 91"/>
          <p:cNvSpPr/>
          <p:nvPr/>
        </p:nvSpPr>
        <p:spPr>
          <a:xfrm>
            <a:off x="1270000" y="4015105"/>
            <a:ext cx="2510790" cy="72771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ko-KR" altLang="en-US" sz="1600" b="1">
                <a:solidFill>
                  <a:prstClr val="white"/>
                </a:solidFill>
              </a:rPr>
              <a:t>아쉬웠던 점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22" name="사각형: 둥근 모서리 96"/>
          <p:cNvSpPr/>
          <p:nvPr/>
        </p:nvSpPr>
        <p:spPr>
          <a:xfrm>
            <a:off x="589915" y="3788410"/>
            <a:ext cx="2959100" cy="36195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6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92065" y="4015105"/>
            <a:ext cx="6066155" cy="8299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bg1"/>
                </a:solidFill>
                <a:latin typeface="맑은 고딕"/>
                <a:ea typeface="맑은 고딕"/>
              </a:rPr>
              <a:t>Multi Chat을 이용하는 이유가 보안을 위함인데 자료 전송/다운 기능이 반드시 필요 하지만 기능을 넣지 못하였습니다.</a:t>
            </a:r>
            <a:endParaRPr lang="ko-KR" altLang="en-US" sz="16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93370"/>
            <a:ext cx="11798935" cy="6250940"/>
            <a:chOff x="0" y="29337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3949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9654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en-US" altLang="ko-KR" sz="2400" b="1" i="1">
                  <a:solidFill>
                    <a:prstClr val="white"/>
                  </a:solidFill>
                </a:rPr>
                <a:t>Q&amp;A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>
                  <a:solidFill>
                    <a:prstClr val="white"/>
                  </a:solidFill>
                </a:rPr>
                <a:t>07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007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9337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8928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550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8426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912360" y="2240280"/>
            <a:ext cx="2367280" cy="2377440"/>
            <a:chOff x="4912360" y="2240280"/>
            <a:chExt cx="2367280" cy="2377440"/>
          </a:xfrm>
        </p:grpSpPr>
        <p:sp>
          <p:nvSpPr>
            <p:cNvPr id="13" name="이등변 삼각형 12"/>
            <p:cNvSpPr/>
            <p:nvPr/>
          </p:nvSpPr>
          <p:spPr>
            <a:xfrm rot="7200000">
              <a:off x="4643755" y="3070860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100000">
                  <a:srgbClr val="34353A"/>
                </a:gs>
                <a:gs pos="2000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4400000">
              <a:off x="5193665" y="3060065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42000">
                  <a:srgbClr val="34353A"/>
                </a:gs>
                <a:gs pos="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28600" dist="38100" sx="95000" sy="9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4912360" y="3550285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66000">
                  <a:srgbClr val="FF6600"/>
                </a:gs>
                <a:gs pos="17000">
                  <a:srgbClr val="FF993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46100" dist="2286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70510"/>
            <a:ext cx="11798935" cy="6250940"/>
            <a:chOff x="0" y="27051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1663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7368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목차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6068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6068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>
                  <a:solidFill>
                    <a:prstClr val="white"/>
                  </a:solidFill>
                </a:rPr>
                <a:t>01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3721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noFill/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7051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6642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3222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6140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915535" y="2191385"/>
            <a:ext cx="2367280" cy="2377440"/>
            <a:chOff x="4915535" y="2191385"/>
            <a:chExt cx="2367280" cy="2377440"/>
          </a:xfrm>
        </p:grpSpPr>
        <p:sp>
          <p:nvSpPr>
            <p:cNvPr id="47" name="이등변 삼각형 46"/>
            <p:cNvSpPr/>
            <p:nvPr/>
          </p:nvSpPr>
          <p:spPr>
            <a:xfrm rot="7200000">
              <a:off x="4646295" y="3021330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100000">
                  <a:srgbClr val="34353A"/>
                </a:gs>
                <a:gs pos="2000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4400000">
              <a:off x="5196205" y="3011170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42000">
                  <a:srgbClr val="34353A"/>
                </a:gs>
                <a:gs pos="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28600" dist="38100" sx="95000" sy="9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4915535" y="3501390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66000">
                  <a:srgbClr val="FF6600"/>
                </a:gs>
                <a:gs pos="17000">
                  <a:srgbClr val="FF993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46100" dist="2286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458710" y="2442845"/>
            <a:ext cx="138366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시스템개요</a:t>
            </a:r>
            <a:endParaRPr lang="en-US" altLang="ko-KR" sz="1600" b="1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61945" y="3541395"/>
            <a:ext cx="178244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개발동기 및 목적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02175" y="5266055"/>
            <a:ext cx="151892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에필로그</a:t>
            </a:r>
            <a:endParaRPr lang="en-US" altLang="ko-KR" sz="1600" b="1">
              <a:solidFill>
                <a:schemeClr val="accent2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977255" y="3395980"/>
            <a:ext cx="243205" cy="243205"/>
            <a:chOff x="5977255" y="3395980"/>
            <a:chExt cx="243205" cy="243205"/>
          </a:xfrm>
        </p:grpSpPr>
        <p:grpSp>
          <p:nvGrpSpPr>
            <p:cNvPr id="53" name="그룹 52"/>
            <p:cNvGrpSpPr/>
            <p:nvPr/>
          </p:nvGrpSpPr>
          <p:grpSpPr>
            <a:xfrm>
              <a:off x="5977255" y="3395980"/>
              <a:ext cx="243205" cy="243205"/>
              <a:chOff x="5977255" y="3395980"/>
              <a:chExt cx="243205" cy="243205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5977255" y="3395980"/>
                <a:ext cx="243205" cy="2432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F4249"/>
                  </a:gs>
                  <a:gs pos="0">
                    <a:srgbClr val="34353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5977255" y="3395980"/>
                <a:ext cx="243205" cy="2432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F4249"/>
                  </a:gs>
                  <a:gs pos="0">
                    <a:srgbClr val="34353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25400" dir="13500000" algn="br" rotWithShape="0">
                  <a:schemeClr val="bg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6039485" y="3460750"/>
              <a:ext cx="113665" cy="11366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6" name="직선 연결선 55"/>
          <p:cNvCxnSpPr>
            <a:endCxn id="55" idx="1"/>
          </p:cNvCxnSpPr>
          <p:nvPr/>
        </p:nvCxnSpPr>
        <p:spPr>
          <a:xfrm>
            <a:off x="4640580" y="2712085"/>
            <a:ext cx="1372870" cy="72009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55" idx="7"/>
          </p:cNvCxnSpPr>
          <p:nvPr/>
        </p:nvCxnSpPr>
        <p:spPr>
          <a:xfrm flipH="1">
            <a:off x="6184900" y="2712085"/>
            <a:ext cx="1299845" cy="72009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55" idx="4"/>
          </p:cNvCxnSpPr>
          <p:nvPr/>
        </p:nvCxnSpPr>
        <p:spPr>
          <a:xfrm flipV="1">
            <a:off x="5586730" y="3639185"/>
            <a:ext cx="511810" cy="1626235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6946265" y="3042285"/>
            <a:ext cx="1838325" cy="12192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4613910" y="3163570"/>
            <a:ext cx="911860" cy="579755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256915" y="2479040"/>
            <a:ext cx="1383030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개발환경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784590" y="2957830"/>
            <a:ext cx="160591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프로그램 구조</a:t>
            </a:r>
            <a:endParaRPr lang="en-US" altLang="ko-KR" sz="1600" b="1">
              <a:solidFill>
                <a:schemeClr val="accent2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H="1" flipV="1">
            <a:off x="7325360" y="3071495"/>
            <a:ext cx="1346835" cy="56769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672195" y="3541395"/>
            <a:ext cx="160591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프로그램</a:t>
            </a:r>
            <a:r>
              <a:rPr lang="ko-KR" altLang="en-US" sz="1600" b="1">
                <a:solidFill>
                  <a:srgbClr val="FF6834"/>
                </a:solidFill>
              </a:rPr>
              <a:t> 화면 </a:t>
            </a:r>
            <a:endParaRPr lang="en-US" altLang="ko-KR" sz="1600" b="1">
              <a:solidFill>
                <a:srgbClr val="FF6834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H="1" flipV="1">
            <a:off x="6054090" y="3854450"/>
            <a:ext cx="461010" cy="777875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027420" y="4602480"/>
            <a:ext cx="129794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시연</a:t>
            </a:r>
            <a:endParaRPr lang="en-US" altLang="ko-KR" sz="1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9575" y="1056005"/>
            <a:ext cx="11373485" cy="548830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9" anchor="ctr"/>
          <a:lstStyle/>
          <a:p>
            <a:pPr latinLnBrk="0"/>
            <a:endParaRPr lang="en-US" altLang="ko-KR" sz="7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115" y="296545"/>
            <a:ext cx="11373485" cy="74485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98" anchor="ctr"/>
          <a:lstStyle/>
          <a:p>
            <a:pPr latinLnBrk="0"/>
            <a:r>
              <a:rPr lang="ko-KR" altLang="en-US" sz="2400" b="1" i="1">
                <a:solidFill>
                  <a:prstClr val="white"/>
                </a:solidFill>
              </a:rPr>
              <a:t>개발환경</a:t>
            </a:r>
            <a:endParaRPr lang="en-US" altLang="ko-KR" sz="7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02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92765" y="560070"/>
            <a:ext cx="890270" cy="203835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300">
                <a:solidFill>
                  <a:prstClr val="white"/>
                </a:solidFill>
              </a:rPr>
              <a:t>●  ●  ●  ●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15290" y="293370"/>
            <a:ext cx="0" cy="147574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450215" y="589280"/>
            <a:ext cx="0" cy="89979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30" y="6355080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315" y="6184265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987550" y="2051685"/>
            <a:ext cx="2669540" cy="2537460"/>
          </a:xfrm>
          <a:prstGeom prst="ellipse">
            <a:avLst/>
          </a:prstGeom>
          <a:solidFill>
            <a:srgbClr val="3F4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prstClr val="white"/>
                </a:solidFill>
              </a:rPr>
              <a:t>운영체제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prstClr val="white"/>
                </a:solidFill>
              </a:rPr>
              <a:t>Window 10</a:t>
            </a:r>
          </a:p>
        </p:txBody>
      </p:sp>
      <p:sp>
        <p:nvSpPr>
          <p:cNvPr id="23" name="타원 22"/>
          <p:cNvSpPr/>
          <p:nvPr/>
        </p:nvSpPr>
        <p:spPr>
          <a:xfrm>
            <a:off x="4827270" y="2035175"/>
            <a:ext cx="2537460" cy="2537460"/>
          </a:xfrm>
          <a:prstGeom prst="ellipse">
            <a:avLst/>
          </a:prstGeom>
          <a:solidFill>
            <a:srgbClr val="34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prstClr val="white"/>
                </a:solidFill>
              </a:rPr>
              <a:t>언어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prstClr val="white"/>
                </a:solidFill>
              </a:rPr>
              <a:t>Java</a:t>
            </a:r>
          </a:p>
        </p:txBody>
      </p:sp>
      <p:sp>
        <p:nvSpPr>
          <p:cNvPr id="24" name="타원 23"/>
          <p:cNvSpPr/>
          <p:nvPr/>
        </p:nvSpPr>
        <p:spPr>
          <a:xfrm>
            <a:off x="7534910" y="2035175"/>
            <a:ext cx="2538095" cy="2538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>
                <a:solidFill>
                  <a:srgbClr val="FFFFFF"/>
                </a:solidFill>
                <a:latin typeface="맑은 고딕"/>
                <a:ea typeface="맑은 고딕"/>
              </a:rPr>
              <a:t>도구</a:t>
            </a:r>
          </a:p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>
                <a:solidFill>
                  <a:srgbClr val="FFFFFF"/>
                </a:solidFill>
                <a:latin typeface="맑은 고딕"/>
                <a:ea typeface="맑은 고딕"/>
              </a:rPr>
              <a:t>Eclipse</a:t>
            </a:r>
          </a:p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b="1">
                <a:solidFill>
                  <a:srgbClr val="FFFFFF"/>
                </a:solidFill>
                <a:latin typeface="맑은 고딕"/>
                <a:ea typeface="맑은 고딕"/>
              </a:rPr>
              <a:t>Sqldeveloper</a:t>
            </a:r>
            <a:endParaRPr lang="ko-KR" altLang="en-US" sz="20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9575" y="1036955"/>
            <a:ext cx="11374120" cy="5488940"/>
          </a:xfrm>
          <a:prstGeom prst="rect">
            <a:avLst/>
          </a:prstGeom>
          <a:gradFill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</a:gradFill>
          <a:ln w="0">
            <a:noFill/>
          </a:ln>
          <a:effectLst>
            <a:outerShdw blurRad="355600" dist="2413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170" tIns="45720" rIns="91440" bIns="45720" anchor="ctr">
            <a:noAutofit/>
          </a:bodyPr>
          <a:lstStyle/>
          <a:p>
            <a:pPr marL="0" indent="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0">
              <a:solidFill>
                <a:srgbClr val="000000">
                  <a:lumMod val="50000"/>
                  <a:lumOff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115" y="296545"/>
            <a:ext cx="11373485" cy="74485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98" anchor="ctr"/>
          <a:lstStyle/>
          <a:p>
            <a:pPr latinLnBrk="0"/>
            <a:r>
              <a:rPr lang="ko-KR" altLang="en-US" sz="2400" b="1" i="1">
                <a:solidFill>
                  <a:prstClr val="white"/>
                </a:solidFill>
              </a:rPr>
              <a:t>개발동기 및 목적</a:t>
            </a:r>
            <a:endParaRPr lang="en-US" altLang="ko-KR" sz="7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03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92765" y="560070"/>
            <a:ext cx="890270" cy="203835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300">
                <a:solidFill>
                  <a:prstClr val="white"/>
                </a:solidFill>
              </a:rPr>
              <a:t>●  ●  ●  ●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15290" y="293370"/>
            <a:ext cx="0" cy="147574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450215" y="589280"/>
            <a:ext cx="0" cy="89979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30" y="6355080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315" y="6184265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/>
          <p:cNvSpPr/>
          <p:nvPr/>
        </p:nvSpPr>
        <p:spPr>
          <a:xfrm>
            <a:off x="1559560" y="1752600"/>
            <a:ext cx="842200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45720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rgbClr val="FFFFFF"/>
                </a:solidFill>
                <a:latin typeface="맑은 고딕"/>
                <a:ea typeface="맑은 고딕"/>
              </a:rPr>
              <a:t>SNS</a:t>
            </a:r>
            <a:r>
              <a:rPr lang="ko-KR" altLang="en-US" sz="1600" b="1">
                <a:solidFill>
                  <a:srgbClr val="FFFFFF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600" b="1">
                <a:solidFill>
                  <a:srgbClr val="FFFFFF"/>
                </a:solidFill>
                <a:latin typeface="맑은 고딕"/>
                <a:ea typeface="맑은 고딕"/>
              </a:rPr>
              <a:t> 이용</a:t>
            </a:r>
            <a:r>
              <a:rPr lang="ko-KR" altLang="en-US" sz="1600" b="1">
                <a:solidFill>
                  <a:srgbClr val="FFFFFF"/>
                </a:solidFill>
                <a:latin typeface="맑은 고딕"/>
                <a:ea typeface="맑은 고딕"/>
              </a:rPr>
              <a:t>하는 </a:t>
            </a:r>
            <a:r>
              <a:rPr lang="en-US" altLang="ko-KR" sz="1600" b="1">
                <a:solidFill>
                  <a:srgbClr val="FFFFFF"/>
                </a:solidFill>
                <a:latin typeface="맑은 고딕"/>
                <a:ea typeface="맑은 고딕"/>
              </a:rPr>
              <a:t>사람</a:t>
            </a:r>
            <a:r>
              <a:rPr lang="ko-KR" altLang="en-US" sz="1600" b="1">
                <a:solidFill>
                  <a:srgbClr val="FFFFFF"/>
                </a:solidFill>
                <a:latin typeface="맑은 고딕"/>
                <a:ea typeface="맑은 고딕"/>
              </a:rPr>
              <a:t>이 증가함에</a:t>
            </a:r>
            <a:r>
              <a:rPr lang="en-US" altLang="ko-KR" sz="1600" b="1">
                <a:solidFill>
                  <a:srgbClr val="FFFFFF"/>
                </a:solidFill>
                <a:latin typeface="맑은 고딕"/>
                <a:ea typeface="맑은 고딕"/>
              </a:rPr>
              <a:t> 따라 생긴 보안 문제 해결</a:t>
            </a:r>
          </a:p>
        </p:txBody>
      </p:sp>
      <p:sp>
        <p:nvSpPr>
          <p:cNvPr id="22" name="사각형: 둥근 모서리 21"/>
          <p:cNvSpPr/>
          <p:nvPr/>
        </p:nvSpPr>
        <p:spPr>
          <a:xfrm>
            <a:off x="1286510" y="1480820"/>
            <a:ext cx="146494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accent2"/>
                </a:solidFill>
                <a:latin typeface="맑은 고딕"/>
                <a:ea typeface="맑은 고딕"/>
              </a:rPr>
              <a:t>1</a:t>
            </a:r>
            <a:endParaRPr lang="ko-KR" altLang="en-US" sz="1600" b="1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1556385" y="2886710"/>
            <a:ext cx="842200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45720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rgbClr val="FFFFFF"/>
                </a:solidFill>
                <a:latin typeface="맑은 고딕"/>
                <a:ea typeface="맑은 고딕"/>
              </a:rPr>
              <a:t>각종 정보를 사용한 이벤트 </a:t>
            </a:r>
            <a:endParaRPr lang="ko-KR" altLang="en-US" sz="16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1285240" y="2606040"/>
            <a:ext cx="146494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accent2"/>
                </a:solidFill>
                <a:latin typeface="맑은 고딕"/>
                <a:ea typeface="맑은 고딕"/>
              </a:rPr>
              <a:t>2</a:t>
            </a:r>
            <a:endParaRPr lang="ko-KR" altLang="en-US" sz="1600" b="1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35" y="311785"/>
            <a:ext cx="11798935" cy="6252845"/>
            <a:chOff x="635" y="311785"/>
            <a:chExt cx="11798935" cy="6252845"/>
          </a:xfrm>
        </p:grpSpPr>
        <p:sp>
          <p:nvSpPr>
            <p:cNvPr id="9" name="직사각형 8"/>
            <p:cNvSpPr/>
            <p:nvPr/>
          </p:nvSpPr>
          <p:spPr>
            <a:xfrm>
              <a:off x="403225" y="1076325"/>
              <a:ext cx="11374120" cy="548894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</a:ln>
            <a:effectLst>
              <a:outerShdw blurRad="355600" dist="2413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17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70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314960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프로그램 구조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401955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401955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>
                  <a:solidFill>
                    <a:prstClr val="white"/>
                  </a:solidFill>
                </a:rPr>
                <a:t>05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78485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noFill/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311785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607695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7349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2026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원호 23"/>
          <p:cNvSpPr/>
          <p:nvPr/>
        </p:nvSpPr>
        <p:spPr>
          <a:xfrm>
            <a:off x="2140585" y="2794000"/>
            <a:ext cx="1970405" cy="1970405"/>
          </a:xfrm>
          <a:prstGeom prst="arc">
            <a:avLst>
              <a:gd name="adj1" fmla="val 16200000"/>
              <a:gd name="adj2" fmla="val 10814752"/>
            </a:avLst>
          </a:prstGeom>
          <a:ln w="8890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2095500" y="2752725"/>
            <a:ext cx="2062480" cy="2062480"/>
          </a:xfrm>
          <a:prstGeom prst="arc">
            <a:avLst>
              <a:gd name="adj1" fmla="val 16200000"/>
              <a:gd name="adj2" fmla="val 7785671"/>
            </a:avLst>
          </a:prstGeom>
          <a:ln w="889000">
            <a:solidFill>
              <a:schemeClr val="bg1">
                <a:lumMod val="50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2051050" y="2707640"/>
            <a:ext cx="2152015" cy="2152015"/>
          </a:xfrm>
          <a:prstGeom prst="arc">
            <a:avLst>
              <a:gd name="adj1" fmla="val 16200000"/>
              <a:gd name="adj2" fmla="val 5037446"/>
            </a:avLst>
          </a:prstGeom>
          <a:ln w="889000">
            <a:solidFill>
              <a:schemeClr val="bg1">
                <a:lumMod val="85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1983740" y="2640965"/>
            <a:ext cx="2286000" cy="2286000"/>
          </a:xfrm>
          <a:prstGeom prst="arc">
            <a:avLst>
              <a:gd name="adj1" fmla="val 16200000"/>
              <a:gd name="adj2" fmla="val 2265690"/>
            </a:avLst>
          </a:prstGeom>
          <a:ln w="889000">
            <a:gradFill flip="none" rotWithShape="1">
              <a:gsLst>
                <a:gs pos="34000">
                  <a:srgbClr val="FF9933"/>
                </a:gs>
                <a:gs pos="58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65" y="1936115"/>
            <a:ext cx="4272915" cy="85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rgbClr val="FF6834"/>
                </a:solidFill>
                <a:latin typeface="맑은 고딕"/>
                <a:ea typeface="맑은 고딕"/>
              </a:rPr>
              <a:t>채팅을 위한 Server, Client </a:t>
            </a:r>
            <a:endParaRPr lang="ko-KR" altLang="en-US" sz="1600" b="1">
              <a:solidFill>
                <a:srgbClr val="FF6834"/>
              </a:solidFill>
              <a:latin typeface="맑은 고딕"/>
              <a:ea typeface="맑은 고딕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216400" y="2222500"/>
            <a:ext cx="1460500" cy="1016000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1016000">
                <a:moveTo>
                  <a:pt x="0" y="1016000"/>
                </a:moveTo>
                <a:lnTo>
                  <a:pt x="901700" y="0"/>
                </a:lnTo>
                <a:lnTo>
                  <a:pt x="1460500" y="0"/>
                </a:lnTo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166350" y="2073910"/>
            <a:ext cx="720090" cy="720090"/>
            <a:chOff x="10166350" y="2073910"/>
            <a:chExt cx="720090" cy="720090"/>
          </a:xfrm>
        </p:grpSpPr>
        <p:sp>
          <p:nvSpPr>
            <p:cNvPr id="26" name="타원 25"/>
            <p:cNvSpPr/>
            <p:nvPr/>
          </p:nvSpPr>
          <p:spPr>
            <a:xfrm>
              <a:off x="10166350" y="207391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0166350" y="207391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prstClr val="white"/>
                  </a:solidFill>
                </a:rPr>
                <a:t>1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841365" y="3374390"/>
            <a:ext cx="4272915" cy="85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rgbClr val="FFFFFF">
                    <a:lumMod val="85000"/>
                  </a:srgbClr>
                </a:solidFill>
                <a:latin typeface="맑은 고딕"/>
                <a:ea typeface="맑은 고딕"/>
              </a:rPr>
              <a:t>메인 채팅창</a:t>
            </a:r>
            <a:endParaRPr lang="ko-KR" altLang="en-US" sz="1600" b="1">
              <a:solidFill>
                <a:srgbClr val="FFFFFF">
                  <a:lumMod val="85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166350" y="3512185"/>
            <a:ext cx="720090" cy="720090"/>
            <a:chOff x="10166350" y="3512185"/>
            <a:chExt cx="720090" cy="720090"/>
          </a:xfrm>
        </p:grpSpPr>
        <p:sp>
          <p:nvSpPr>
            <p:cNvPr id="30" name="타원 29"/>
            <p:cNvSpPr/>
            <p:nvPr/>
          </p:nvSpPr>
          <p:spPr>
            <a:xfrm>
              <a:off x="10166350" y="351218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0166350" y="351218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prstClr val="white"/>
                  </a:solidFill>
                </a:rPr>
                <a:t>2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32" name="자유형 31"/>
          <p:cNvSpPr/>
          <p:nvPr/>
        </p:nvSpPr>
        <p:spPr>
          <a:xfrm>
            <a:off x="3757930" y="3656965"/>
            <a:ext cx="2031365" cy="1116330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1016000">
                <a:moveTo>
                  <a:pt x="0" y="1016000"/>
                </a:moveTo>
                <a:lnTo>
                  <a:pt x="901700" y="0"/>
                </a:lnTo>
                <a:lnTo>
                  <a:pt x="14605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41365" y="5213985"/>
            <a:ext cx="4272915" cy="49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DB를 이용한 각종 이벤트</a:t>
            </a:r>
            <a:endParaRPr lang="ko-KR" altLang="en-US" sz="1600" b="1">
              <a:solidFill>
                <a:schemeClr val="bg1">
                  <a:lumMod val="8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163175" y="4992370"/>
            <a:ext cx="720090" cy="720090"/>
            <a:chOff x="10163175" y="4992370"/>
            <a:chExt cx="720090" cy="720090"/>
          </a:xfrm>
        </p:grpSpPr>
        <p:sp>
          <p:nvSpPr>
            <p:cNvPr id="35" name="타원 34"/>
            <p:cNvSpPr/>
            <p:nvPr/>
          </p:nvSpPr>
          <p:spPr>
            <a:xfrm>
              <a:off x="10163175" y="499237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0163175" y="499237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prstClr val="white"/>
                  </a:solidFill>
                </a:rPr>
                <a:t>3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034030" y="4812030"/>
            <a:ext cx="2671445" cy="740410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  <a:gd name="connsiteX0" fmla="*/ 0 w 2031524"/>
              <a:gd name="connsiteY0" fmla="*/ 0 h 102289"/>
              <a:gd name="connsiteX1" fmla="*/ 1472724 w 2031524"/>
              <a:gd name="connsiteY1" fmla="*/ 102289 h 102289"/>
              <a:gd name="connsiteX2" fmla="*/ 2031524 w 2031524"/>
              <a:gd name="connsiteY2" fmla="*/ 102289 h 102289"/>
              <a:gd name="connsiteX0" fmla="*/ 0 w 2031524"/>
              <a:gd name="connsiteY0" fmla="*/ 0 h 480657"/>
              <a:gd name="connsiteX1" fmla="*/ 1479364 w 2031524"/>
              <a:gd name="connsiteY1" fmla="*/ 480657 h 480657"/>
              <a:gd name="connsiteX2" fmla="*/ 2031524 w 2031524"/>
              <a:gd name="connsiteY2" fmla="*/ 102289 h 480657"/>
              <a:gd name="connsiteX0" fmla="*/ 0 w 1991685"/>
              <a:gd name="connsiteY0" fmla="*/ 0 h 489066"/>
              <a:gd name="connsiteX1" fmla="*/ 1479364 w 1991685"/>
              <a:gd name="connsiteY1" fmla="*/ 480657 h 489066"/>
              <a:gd name="connsiteX2" fmla="*/ 1991685 w 1991685"/>
              <a:gd name="connsiteY2" fmla="*/ 489066 h 489066"/>
              <a:gd name="connsiteX0" fmla="*/ 0 w 1971766"/>
              <a:gd name="connsiteY0" fmla="*/ 0 h 505882"/>
              <a:gd name="connsiteX1" fmla="*/ 1479364 w 1971766"/>
              <a:gd name="connsiteY1" fmla="*/ 480657 h 505882"/>
              <a:gd name="connsiteX2" fmla="*/ 1971766 w 1971766"/>
              <a:gd name="connsiteY2" fmla="*/ 505882 h 505882"/>
              <a:gd name="connsiteX0" fmla="*/ 0 w 1918647"/>
              <a:gd name="connsiteY0" fmla="*/ 0 h 699270"/>
              <a:gd name="connsiteX1" fmla="*/ 1426245 w 1918647"/>
              <a:gd name="connsiteY1" fmla="*/ 674045 h 699270"/>
              <a:gd name="connsiteX2" fmla="*/ 1918647 w 1918647"/>
              <a:gd name="connsiteY2" fmla="*/ 699270 h 699270"/>
              <a:gd name="connsiteX0" fmla="*/ 0 w 1918647"/>
              <a:gd name="connsiteY0" fmla="*/ 0 h 699270"/>
              <a:gd name="connsiteX1" fmla="*/ 1426245 w 1918647"/>
              <a:gd name="connsiteY1" fmla="*/ 674045 h 699270"/>
              <a:gd name="connsiteX2" fmla="*/ 1918647 w 1918647"/>
              <a:gd name="connsiteY2" fmla="*/ 699270 h 699270"/>
              <a:gd name="connsiteX0" fmla="*/ 0 w 1920359"/>
              <a:gd name="connsiteY0" fmla="*/ 0 h 674045"/>
              <a:gd name="connsiteX1" fmla="*/ 1426245 w 1920359"/>
              <a:gd name="connsiteY1" fmla="*/ 674045 h 674045"/>
              <a:gd name="connsiteX2" fmla="*/ 1920359 w 1920359"/>
              <a:gd name="connsiteY2" fmla="*/ 666754 h 674045"/>
              <a:gd name="connsiteX0" fmla="*/ 0 w 1920359"/>
              <a:gd name="connsiteY0" fmla="*/ 0 h 674045"/>
              <a:gd name="connsiteX1" fmla="*/ 1426245 w 1920359"/>
              <a:gd name="connsiteY1" fmla="*/ 674045 h 674045"/>
              <a:gd name="connsiteX2" fmla="*/ 1920359 w 1920359"/>
              <a:gd name="connsiteY2" fmla="*/ 673258 h 6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359" h="674045">
                <a:moveTo>
                  <a:pt x="0" y="0"/>
                </a:moveTo>
                <a:lnTo>
                  <a:pt x="1426245" y="674045"/>
                </a:lnTo>
                <a:lnTo>
                  <a:pt x="1920359" y="67325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375410" y="2587625"/>
            <a:ext cx="720090" cy="720090"/>
            <a:chOff x="1375410" y="2587625"/>
            <a:chExt cx="720090" cy="720090"/>
          </a:xfrm>
        </p:grpSpPr>
        <p:sp>
          <p:nvSpPr>
            <p:cNvPr id="39" name="타원 38"/>
            <p:cNvSpPr/>
            <p:nvPr/>
          </p:nvSpPr>
          <p:spPr>
            <a:xfrm>
              <a:off x="1375410" y="258762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375410" y="258762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1200" b="1">
                  <a:solidFill>
                    <a:prstClr val="white"/>
                  </a:solidFill>
                </a:rPr>
                <a:t>종료</a:t>
              </a: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998345" y="3374390"/>
            <a:ext cx="187325" cy="32448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93370"/>
            <a:ext cx="11798935" cy="6250940"/>
            <a:chOff x="0" y="29337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3949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9654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프로그램 화면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>
                  <a:solidFill>
                    <a:prstClr val="white"/>
                  </a:solidFill>
                </a:rPr>
                <a:t>06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007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9337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8928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550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8426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5235" y="1151890"/>
            <a:ext cx="3773170" cy="4551045"/>
          </a:xfrm>
          <a:prstGeom prst="rect">
            <a:avLst/>
          </a:prstGeom>
          <a:noFill/>
        </p:spPr>
      </p:pic>
      <p:pic>
        <p:nvPicPr>
          <p:cNvPr id="24" name="그림 23" descr="C:/Users/master/AppData/Roaming/PolarisOffice/ETemp/33424_11418480/fImage620844441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7890" y="1003935"/>
            <a:ext cx="3766820" cy="4597400"/>
          </a:xfrm>
          <a:prstGeom prst="rect">
            <a:avLst/>
          </a:prstGeom>
          <a:noFill/>
        </p:spPr>
      </p:pic>
      <p:pic>
        <p:nvPicPr>
          <p:cNvPr id="23" name="그림 22" descr="C:/Users/master/AppData/Roaming/PolarisOffice/ETemp/33424_11418480/fImage31964418467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6845" y="3059430"/>
            <a:ext cx="2477770" cy="122936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44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>
              <a:latin typeface="맑은 고딕"/>
              <a:ea typeface="맑은 고딕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-459740" y="-18415"/>
            <a:ext cx="12649835" cy="6877685"/>
            <a:chOff x="-459740" y="-18415"/>
            <a:chExt cx="12649835" cy="6877685"/>
          </a:xfrm>
        </p:grpSpPr>
        <p:sp>
          <p:nvSpPr>
            <p:cNvPr id="22" name="직사각형 21"/>
            <p:cNvSpPr/>
            <p:nvPr/>
          </p:nvSpPr>
          <p:spPr>
            <a:xfrm>
              <a:off x="-19685" y="802005"/>
              <a:ext cx="12155170" cy="601218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355600" dist="2413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17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70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46990" y="-15240"/>
              <a:ext cx="12195810" cy="82042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</a:ln>
            <a:effectLst>
              <a:outerShdw blurRad="355600" dist="241300" dir="5400000" algn="t" rotWithShape="0">
                <a:srgbClr val="000000">
                  <a:alpha val="2275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9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400" b="1" i="1">
                  <a:solidFill>
                    <a:srgbClr val="FFFFFF"/>
                  </a:solidFill>
                  <a:latin typeface="맑은 고딕"/>
                  <a:ea typeface="맑은 고딕"/>
                </a:rPr>
                <a:t>프로그램 화면</a:t>
              </a:r>
              <a:endParaRPr lang="ko-KR" altLang="en-US" sz="2400" b="1" i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1397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50800" dist="25400" dir="13500000" algn="br" rotWithShape="0">
                <a:srgbClr val="FFFFFF">
                  <a:alpha val="149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1">
                  <a:solidFill>
                    <a:srgbClr val="FFFFFF"/>
                  </a:solidFill>
                  <a:latin typeface="맑은 고딕"/>
                  <a:ea typeface="맑은 고딕"/>
                </a:rPr>
                <a:t>06</a:t>
              </a:r>
              <a:endParaRPr lang="ko-KR" altLang="en-US" sz="1200" b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1003280" y="274955"/>
              <a:ext cx="955040" cy="226060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innerShdw blurRad="165100" dist="25400" dir="13500000">
                <a:srgbClr val="000000">
                  <a:alpha val="51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300" b="0">
                  <a:solidFill>
                    <a:srgbClr val="FFFFFF"/>
                  </a:solidFill>
                  <a:latin typeface="맑은 고딕"/>
                  <a:ea typeface="맑은 고딕"/>
                </a:rPr>
                <a:t>●  ●  ●  ●</a:t>
              </a:r>
              <a:endParaRPr lang="ko-KR" altLang="en-US" sz="3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-15875" y="-18415"/>
              <a:ext cx="635" cy="162242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22225" y="319405"/>
              <a:ext cx="635" cy="96456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1996420" y="6656070"/>
              <a:ext cx="635" cy="38608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2181205" y="6463030"/>
              <a:ext cx="635" cy="39624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 descr="C:/Users/master/AppData/Roaming/PolarisOffice/ETemp/33424_11418480/fImage189614476334.png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57300" y="1125855"/>
            <a:ext cx="4643120" cy="4684395"/>
          </a:xfrm>
          <a:prstGeom prst="rect">
            <a:avLst/>
          </a:prstGeom>
          <a:noFill/>
        </p:spPr>
      </p:pic>
      <p:pic>
        <p:nvPicPr>
          <p:cNvPr id="34" name="그림 33" descr="C:/Users/master/AppData/Roaming/PolarisOffice/ETemp/33424_11418480/fImage231444506500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9175" y="2073910"/>
            <a:ext cx="5339715" cy="302133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44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FFFFFF"/>
              </a:buClr>
              <a:buFont typeface="Arial"/>
              <a:buChar char="•"/>
            </a:pPr>
            <a:endParaRPr lang="ko-KR" altLang="en-US" sz="2800" b="0"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-459740" y="-18415"/>
            <a:ext cx="12649835" cy="6877685"/>
            <a:chOff x="-459740" y="-18415"/>
            <a:chExt cx="12649835" cy="6877685"/>
          </a:xfrm>
        </p:grpSpPr>
        <p:sp>
          <p:nvSpPr>
            <p:cNvPr id="32" name="직사각형 31"/>
            <p:cNvSpPr/>
            <p:nvPr/>
          </p:nvSpPr>
          <p:spPr>
            <a:xfrm>
              <a:off x="-19685" y="802005"/>
              <a:ext cx="12155170" cy="601218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355600" dist="2413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17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70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-46990" y="-15240"/>
              <a:ext cx="12195810" cy="82042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</a:ln>
            <a:effectLst>
              <a:outerShdw blurRad="355600" dist="241300" dir="5400000" algn="t" rotWithShape="0">
                <a:srgbClr val="000000">
                  <a:alpha val="2275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9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400" b="1" i="1">
                  <a:solidFill>
                    <a:srgbClr val="FFFFFF"/>
                  </a:solidFill>
                  <a:latin typeface="맑은 고딕"/>
                  <a:ea typeface="맑은 고딕"/>
                </a:rPr>
                <a:t>프로그램 화면</a:t>
              </a:r>
              <a:endParaRPr lang="ko-KR" altLang="en-US" sz="2400" b="1" i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1397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50800" dist="25400" dir="13500000" algn="br" rotWithShape="0">
                <a:srgbClr val="FFFFFF">
                  <a:alpha val="149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1">
                  <a:solidFill>
                    <a:srgbClr val="FFFFFF"/>
                  </a:solidFill>
                  <a:latin typeface="맑은 고딕"/>
                  <a:ea typeface="맑은 고딕"/>
                </a:rPr>
                <a:t>06</a:t>
              </a:r>
              <a:endParaRPr lang="ko-KR" altLang="en-US" sz="1200" b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003280" y="274955"/>
              <a:ext cx="955040" cy="226060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innerShdw blurRad="165100" dist="25400" dir="13500000">
                <a:srgbClr val="000000">
                  <a:alpha val="51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300" b="0">
                  <a:solidFill>
                    <a:srgbClr val="FFFFFF"/>
                  </a:solidFill>
                  <a:latin typeface="맑은 고딕"/>
                  <a:ea typeface="맑은 고딕"/>
                </a:rPr>
                <a:t>●  ●  ●  ●</a:t>
              </a:r>
              <a:endParaRPr lang="ko-KR" altLang="en-US" sz="3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-15875" y="-18415"/>
              <a:ext cx="635" cy="162242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6200000">
              <a:off x="22225" y="319405"/>
              <a:ext cx="635" cy="96456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6200000">
              <a:off x="11996420" y="6656070"/>
              <a:ext cx="635" cy="38608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2181205" y="6463030"/>
              <a:ext cx="635" cy="39624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729343"/>
            <a:ext cx="12192000" cy="539931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93370"/>
            <a:ext cx="11798935" cy="6250940"/>
            <a:chOff x="0" y="29337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3949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9654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시연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>
                  <a:solidFill>
                    <a:prstClr val="white"/>
                  </a:solidFill>
                </a:rPr>
                <a:t>07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007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9337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8928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550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8426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도형 20"/>
          <p:cNvSpPr/>
          <p:nvPr/>
        </p:nvSpPr>
        <p:spPr>
          <a:xfrm>
            <a:off x="430530" y="1054100"/>
            <a:ext cx="11374120" cy="5679440"/>
          </a:xfrm>
          <a:prstGeom prst="rect">
            <a:avLst/>
          </a:prstGeom>
          <a:gradFill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</a:gradFill>
          <a:ln w="0">
            <a:noFill/>
          </a:ln>
          <a:effectLst>
            <a:outerShdw blurRad="355600" dist="241300" dir="5400000" algn="t" rotWithShape="0">
              <a:srgbClr val="000000">
                <a:alpha val="2275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90" tIns="45720" rIns="91440" bIns="45720" anchor="ctr">
            <a:noAutofit/>
          </a:bodyPr>
          <a:lstStyle/>
          <a:p>
            <a:pPr marL="0" indent="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>
                <a:solidFill>
                  <a:srgbClr val="FFFFFF"/>
                </a:solidFill>
                <a:latin typeface="맑은 고딕"/>
                <a:ea typeface="맑은 고딕"/>
              </a:rPr>
              <a:t>시연 순서</a:t>
            </a:r>
          </a:p>
          <a:p>
            <a:pPr marL="0" indent="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2400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ko-KR" sz="3200" b="1">
                <a:solidFill>
                  <a:srgbClr val="FFFFFF"/>
                </a:solidFill>
                <a:latin typeface="맑은 고딕"/>
                <a:ea typeface="맑은 고딕"/>
              </a:rPr>
              <a:t>가입 화면</a:t>
            </a: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000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>
                <a:solidFill>
                  <a:srgbClr val="FFFFFF"/>
                </a:solidFill>
                <a:latin typeface="맑은 고딕"/>
                <a:ea typeface="맑은 고딕"/>
              </a:rPr>
              <a:t> 채팅방 접속(ip주소, port 번호)</a:t>
            </a:r>
          </a:p>
          <a:p>
            <a:pPr marL="0" indent="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3200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>
                <a:solidFill>
                  <a:srgbClr val="FFFFFF"/>
                </a:solidFill>
                <a:latin typeface="맑은 고딕"/>
                <a:ea typeface="맑은 고딕"/>
              </a:rPr>
              <a:t> 채팅 화면</a:t>
            </a: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000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>
                <a:solidFill>
                  <a:srgbClr val="FFFFFF"/>
                </a:solidFill>
                <a:latin typeface="맑은 고딕"/>
                <a:ea typeface="맑은 고딕"/>
              </a:rPr>
              <a:t> 나와 공통점이 있는 멤버 조회</a:t>
            </a: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000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>
                <a:solidFill>
                  <a:srgbClr val="FFFFFF"/>
                </a:solidFill>
                <a:latin typeface="맑은 고딕"/>
                <a:ea typeface="맑은 고딕"/>
              </a:rPr>
              <a:t> 귓속말 진행 </a:t>
            </a:r>
          </a:p>
          <a:p>
            <a:pPr marL="0" indent="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2400" b="1" i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b="1" i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b="1" i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700" b="0">
              <a:solidFill>
                <a:srgbClr val="000000">
                  <a:lumMod val="50000"/>
                  <a:lumOff val="5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한 승현</dc:creator>
  <cp:keywords/>
  <dc:description/>
  <cp:lastModifiedBy>심정현</cp:lastModifiedBy>
  <cp:revision>10</cp:revision>
  <dcterms:modified xsi:type="dcterms:W3CDTF">2021-07-07T03:22:25Z</dcterms:modified>
  <cp:category/>
  <cp:contentStatus/>
</cp:coreProperties>
</file>