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99" r:id="rId2"/>
    <p:sldId id="300" r:id="rId3"/>
    <p:sldId id="325" r:id="rId4"/>
    <p:sldId id="327" r:id="rId5"/>
    <p:sldId id="319" r:id="rId6"/>
    <p:sldId id="331" r:id="rId7"/>
    <p:sldId id="332" r:id="rId8"/>
    <p:sldId id="335" r:id="rId9"/>
    <p:sldId id="336" r:id="rId10"/>
    <p:sldId id="282" r:id="rId11"/>
    <p:sldId id="333" r:id="rId12"/>
    <p:sldId id="33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921DC-8DB1-4757-9C5E-1011613CA886}" v="54" dt="2021-05-27T07:42:14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51" autoAdjust="0"/>
  </p:normalViewPr>
  <p:slideViewPr>
    <p:cSldViewPr snapToGrid="0" snapToObjects="1">
      <p:cViewPr varScale="1">
        <p:scale>
          <a:sx n="94" d="100"/>
          <a:sy n="94" d="100"/>
        </p:scale>
        <p:origin x="274" y="77"/>
      </p:cViewPr>
      <p:guideLst>
        <p:guide orient="horz" pos="2179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F0A6E-3329-48BF-8215-3161B70DBFB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1574F-717B-4533-94F4-FBE2A435A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3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1574F-717B-4533-94F4-FBE2A435A9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3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500" y="6505575"/>
            <a:ext cx="240665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765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7186" y="2974340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뮤지컬</a:t>
            </a:r>
            <a:r>
              <a:rPr lang="en-US" altLang="ko-KR" sz="5400" b="1" dirty="0">
                <a:solidFill>
                  <a:schemeClr val="bg1"/>
                </a:solidFill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</a:rPr>
              <a:t>예매사이트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98995" y="5381625"/>
            <a:ext cx="405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조원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심수현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박승홍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이기엽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최민희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한승현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김영우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1</a:t>
            </a:r>
            <a:r>
              <a:rPr lang="ko-KR" altLang="en-US" sz="1400" spc="-150" dirty="0">
                <a:solidFill>
                  <a:schemeClr val="bg1"/>
                </a:solidFill>
              </a:rPr>
              <a:t>조 프로젝트</a:t>
            </a:r>
            <a:endParaRPr lang="en-US" altLang="ko-KR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205" y="513080"/>
            <a:ext cx="3656330" cy="3695700"/>
            <a:chOff x="8117205" y="513080"/>
            <a:chExt cx="3656330" cy="3695700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521315" y="832485"/>
              <a:ext cx="1344930" cy="115951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135745" y="605790"/>
              <a:ext cx="1344930" cy="115951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383395" y="1657350"/>
              <a:ext cx="1344930" cy="115951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622155" y="2402840"/>
              <a:ext cx="1344930" cy="11595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042400" y="2957195"/>
              <a:ext cx="1344930" cy="115951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024495" y="1555750"/>
              <a:ext cx="1344930" cy="115951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165" y="1980417"/>
            <a:ext cx="5158105" cy="2439598"/>
            <a:chOff x="558165" y="1980417"/>
            <a:chExt cx="5158105" cy="2439598"/>
          </a:xfrm>
        </p:grpSpPr>
        <p:grpSp>
          <p:nvGrpSpPr>
            <p:cNvPr id="2" name="그룹 1"/>
            <p:cNvGrpSpPr/>
            <p:nvPr/>
          </p:nvGrpSpPr>
          <p:grpSpPr>
            <a:xfrm>
              <a:off x="558165" y="3542030"/>
              <a:ext cx="5145693" cy="877985"/>
              <a:chOff x="558165" y="3542030"/>
              <a:chExt cx="5145693" cy="877985"/>
            </a:xfrm>
          </p:grpSpPr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558165" y="3542030"/>
                <a:ext cx="4846198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4400" b="1" spc="-130" dirty="0">
                    <a:solidFill>
                      <a:schemeClr val="bg1">
                        <a:alpha val="68687"/>
                      </a:schemeClr>
                    </a:solidFill>
                    <a:latin typeface="+mj-lt"/>
                    <a:ea typeface="THE명품고딕L" charset="0"/>
                  </a:rPr>
                  <a:t> 뮤지컬 예매사이트</a:t>
                </a:r>
                <a:endParaRPr lang="ko-KR" altLang="en-US" sz="4400" b="1" dirty="0">
                  <a:solidFill>
                    <a:schemeClr val="bg1">
                      <a:alpha val="68687"/>
                    </a:schemeClr>
                  </a:solidFill>
                  <a:latin typeface="+mj-lt"/>
                  <a:ea typeface="THE명품고딕L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848042" y="3650574"/>
                <a:ext cx="4855816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4400" b="1" dirty="0">
                    <a:solidFill>
                      <a:schemeClr val="tx1">
                        <a:lumMod val="20000"/>
                        <a:lumOff val="80000"/>
                        <a:alpha val="8635"/>
                      </a:schemeClr>
                    </a:solidFill>
                    <a:latin typeface="+mj-lt"/>
                    <a:ea typeface="THE명품고딕L" charset="0"/>
                  </a:rPr>
                  <a:t>뮤지컬 예매사이트</a:t>
                </a:r>
              </a:p>
            </p:txBody>
          </p:sp>
        </p:grp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1398287" y="1980417"/>
              <a:ext cx="3335528" cy="132343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0" b="1" spc="-130" dirty="0">
                  <a:solidFill>
                    <a:schemeClr val="accent2">
                      <a:lumMod val="60000"/>
                      <a:lumOff val="40000"/>
                      <a:alpha val="68687"/>
                    </a:schemeClr>
                  </a:solidFill>
                  <a:latin typeface="+mj-lt"/>
                  <a:ea typeface="THE명품고딕L" charset="0"/>
                </a:rPr>
                <a:t>videos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68687"/>
                  </a:schemeClr>
                </a:solidFill>
                <a:latin typeface="+mj-lt"/>
                <a:ea typeface="THE명품고딕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3429000"/>
              <a:ext cx="50812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6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1543050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에필로그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63140" y="1165860"/>
            <a:ext cx="89662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Epilogue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0" name="텍스트 상자 18"/>
          <p:cNvSpPr txBox="1">
            <a:spLocks/>
          </p:cNvSpPr>
          <p:nvPr/>
        </p:nvSpPr>
        <p:spPr>
          <a:xfrm>
            <a:off x="1138638" y="2259330"/>
            <a:ext cx="9754870" cy="117083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할인 쿠폰기능 종류 추가</a:t>
            </a:r>
          </a:p>
          <a:p>
            <a:pPr algn="just" latinLnBrk="0"/>
            <a:r>
              <a:rPr lang="en-US" altLang="ko-KR" sz="1400" dirty="0">
                <a:latin typeface="나눔고딕" charset="0"/>
                <a:ea typeface="나눔고딕" charset="0"/>
              </a:rPr>
              <a:t>-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결제내역 페이지에서 즉시 환불하는 코드 추가</a:t>
            </a:r>
            <a:r>
              <a:rPr lang="en-US" sz="1400" dirty="0">
                <a:latin typeface="나눔고딕" charset="0"/>
                <a:ea typeface="나눔고딕" charset="0"/>
              </a:rPr>
              <a:t> </a:t>
            </a:r>
          </a:p>
          <a:p>
            <a:pPr algn="just" latinLnBrk="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공연 출연 캐스팅 배우 별로 검색해 원하는 배우가 연기하는 공연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회차를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찾을 수 있는 기능 추가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just" latinLnBrk="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게시판에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추천수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순서대로 목록에서 볼 수 있는 기능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just" latinLnBrk="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페이지 디자인 상향</a:t>
            </a: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>
            <a:off x="1139273" y="1809115"/>
            <a:ext cx="19589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 dirty="0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보완점</a:t>
            </a:r>
            <a:r>
              <a:rPr lang="ko-KR" altLang="en-US" sz="1800" b="0" i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cxnSp>
        <p:nvCxnSpPr>
          <p:cNvPr id="12" name="도형 20"/>
          <p:cNvCxnSpPr/>
          <p:nvPr/>
        </p:nvCxnSpPr>
        <p:spPr>
          <a:xfrm>
            <a:off x="1457408" y="1883410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21"/>
          <p:cNvSpPr txBox="1">
            <a:spLocks/>
          </p:cNvSpPr>
          <p:nvPr/>
        </p:nvSpPr>
        <p:spPr>
          <a:xfrm>
            <a:off x="1138638" y="4504690"/>
            <a:ext cx="10007992" cy="18171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1.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메뉴바를 이용 </a:t>
            </a:r>
            <a:r>
              <a:rPr lang="en-US" altLang="ko-KR" sz="16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위에 다양한 메뉴들을 구현해 편리성을 높임</a:t>
            </a:r>
            <a:endParaRPr lang="en-US" altLang="ko-KR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2.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회원가입을 하면 </a:t>
            </a:r>
            <a:r>
              <a:rPr lang="en-US" altLang="ko-KR" sz="1600" dirty="0">
                <a:latin typeface="나눔고딕" charset="0"/>
                <a:ea typeface="나눔고딕" charset="0"/>
              </a:rPr>
              <a:t>connect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를 이용해 </a:t>
            </a:r>
            <a:r>
              <a:rPr lang="en-US" altLang="ko-KR" sz="1600" dirty="0">
                <a:latin typeface="나눔고딕" charset="0"/>
                <a:ea typeface="나눔고딕" charset="0"/>
              </a:rPr>
              <a:t>DB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연결 후 값들을 집어 넣은 뒤 성공하였다면 회원가입 문구 출력</a:t>
            </a:r>
            <a:endParaRPr lang="en-US" altLang="ko-KR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600" dirty="0">
                <a:latin typeface="나눔고딕" charset="0"/>
                <a:ea typeface="나눔고딕" charset="0"/>
              </a:rPr>
              <a:t>    Ajax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를 이용해 화면이 바뀌지 않고 </a:t>
            </a:r>
            <a:r>
              <a:rPr lang="en-US" altLang="ko-KR" sz="1600" dirty="0">
                <a:latin typeface="나눔고딕" charset="0"/>
                <a:ea typeface="나눔고딕" charset="0"/>
              </a:rPr>
              <a:t>DB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에서 아이디 중복 여부 체크 가능</a:t>
            </a:r>
            <a:endParaRPr lang="en-US" altLang="ko-KR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3. </a:t>
            </a:r>
            <a:r>
              <a:rPr lang="en-US" sz="1600" dirty="0">
                <a:latin typeface="나눔고딕" charset="0"/>
                <a:ea typeface="나눔고딕" charset="0"/>
              </a:rPr>
              <a:t>DB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를 이용하여 간단한 이름과 전화번호 및 정보 수정 가능</a:t>
            </a:r>
            <a:endParaRPr 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4. </a:t>
            </a:r>
            <a:r>
              <a:rPr lang="ko-KR" altLang="en-US" sz="1600" dirty="0" err="1">
                <a:latin typeface="나눔고딕" charset="0"/>
                <a:ea typeface="나눔고딕" charset="0"/>
              </a:rPr>
              <a:t>예메페이지에서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 보고싶은 뮤지컬을 선택</a:t>
            </a:r>
            <a:r>
              <a:rPr lang="en-US" altLang="ko-KR" sz="16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날짜와 시간을 선택하면 우측에 데이터를 토대로 해당 뮤지컬의</a:t>
            </a:r>
            <a:endParaRPr lang="en-US" altLang="ko-KR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600" dirty="0">
                <a:latin typeface="나눔고딕" charset="0"/>
                <a:ea typeface="나눔고딕" charset="0"/>
              </a:rPr>
              <a:t>   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잔여 좌석이 표시될 수 있도록 구현</a:t>
            </a:r>
            <a:endParaRPr lang="en-US" altLang="ko-KR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5. </a:t>
            </a:r>
            <a:r>
              <a:rPr lang="ko-KR" altLang="en-US" sz="1600" dirty="0" err="1">
                <a:latin typeface="나눔고딕" charset="0"/>
                <a:ea typeface="나눔고딕" charset="0"/>
              </a:rPr>
              <a:t>아임포트와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 연동해 다양한 방법으로 결제를 할 수 있도록 구현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22"/>
          <p:cNvSpPr txBox="1">
            <a:spLocks/>
          </p:cNvSpPr>
          <p:nvPr/>
        </p:nvSpPr>
        <p:spPr>
          <a:xfrm>
            <a:off x="1136967" y="3778567"/>
            <a:ext cx="1958975" cy="92461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endParaRPr lang="en-US" altLang="ko-KR" sz="1800" b="0" i="0" strike="noStrike" cap="none" dirty="0">
              <a:solidFill>
                <a:schemeClr val="accent4"/>
              </a:solidFill>
              <a:latin typeface="Arial" charset="0"/>
              <a:ea typeface="나눔스퀘어라운드 Regular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0" i="0" strike="noStrike" cap="none" dirty="0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구현기능</a:t>
            </a:r>
            <a:r>
              <a:rPr lang="ko-KR" altLang="en-US" sz="1800" b="0" i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cxnSp>
        <p:nvCxnSpPr>
          <p:cNvPr id="15" name="도형 23"/>
          <p:cNvCxnSpPr/>
          <p:nvPr/>
        </p:nvCxnSpPr>
        <p:spPr>
          <a:xfrm>
            <a:off x="1455503" y="4108055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8903" y="1978297"/>
            <a:ext cx="43783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</a:rPr>
              <a:t>Q &amp; A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2E23C1-3656-4718-8BFC-1A8674681B81}"/>
              </a:ext>
            </a:extLst>
          </p:cNvPr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92CE89E-1CFE-42F2-B8D8-7E10017E75F5}"/>
                </a:ext>
              </a:extLst>
            </p:cNvPr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D133B49B-9204-4A8B-837D-7A3E2459737D}"/>
                </a:ext>
              </a:extLst>
            </p:cNvPr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0C38E88-2CEE-47A1-8C4F-B271E48A1322}"/>
                </a:ext>
              </a:extLst>
            </p:cNvPr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CF995CDF-0F14-439E-A6D8-7A5F771BA02F}"/>
                </a:ext>
              </a:extLst>
            </p:cNvPr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57A2070-318C-4E8E-B578-99BF3D0AE893}"/>
                </a:ext>
              </a:extLst>
            </p:cNvPr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B5BF518-A4EC-434B-989E-D49CBDBE8A83}"/>
                </a:ext>
              </a:extLst>
            </p:cNvPr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A806B2-0161-445E-81AE-3FA341EB64D0}"/>
              </a:ext>
            </a:extLst>
          </p:cNvPr>
          <p:cNvSpPr txBox="1"/>
          <p:nvPr/>
        </p:nvSpPr>
        <p:spPr>
          <a:xfrm>
            <a:off x="3448903" y="4611251"/>
            <a:ext cx="437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감사합니다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29184" y="-11"/>
            <a:ext cx="12237085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865" y="1621662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65" y="2236977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65" y="2789427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65" y="3313302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330" y="1621543"/>
            <a:ext cx="107569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환경</a:t>
            </a:r>
            <a:endParaRPr lang="en-US" altLang="ko-KR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330" y="2236858"/>
            <a:ext cx="180022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동기 및 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330" y="2789308"/>
            <a:ext cx="128778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330" y="3313183"/>
            <a:ext cx="149923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구조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460" y="588645"/>
            <a:ext cx="13722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E8E689-F3EE-457B-B94D-1005FF7CACB8}"/>
              </a:ext>
            </a:extLst>
          </p:cNvPr>
          <p:cNvSpPr txBox="1"/>
          <p:nvPr/>
        </p:nvSpPr>
        <p:spPr>
          <a:xfrm>
            <a:off x="1713865" y="3836423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E3FEF-B35B-48B4-A97B-9744035CFE93}"/>
              </a:ext>
            </a:extLst>
          </p:cNvPr>
          <p:cNvSpPr txBox="1"/>
          <p:nvPr/>
        </p:nvSpPr>
        <p:spPr>
          <a:xfrm>
            <a:off x="2259330" y="3836423"/>
            <a:ext cx="149923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6FC5A-DA32-46C7-8F6A-D042C20634D5}"/>
              </a:ext>
            </a:extLst>
          </p:cNvPr>
          <p:cNvSpPr txBox="1"/>
          <p:nvPr/>
        </p:nvSpPr>
        <p:spPr>
          <a:xfrm>
            <a:off x="1713865" y="4313308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695D9-677A-4073-B3E7-3FC078A85CBC}"/>
              </a:ext>
            </a:extLst>
          </p:cNvPr>
          <p:cNvSpPr txBox="1"/>
          <p:nvPr/>
        </p:nvSpPr>
        <p:spPr>
          <a:xfrm>
            <a:off x="2259330" y="4313308"/>
            <a:ext cx="6076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55D9BF-01D1-4BB3-A13A-F4E68F250D3D}"/>
              </a:ext>
            </a:extLst>
          </p:cNvPr>
          <p:cNvSpPr txBox="1"/>
          <p:nvPr/>
        </p:nvSpPr>
        <p:spPr>
          <a:xfrm>
            <a:off x="1713865" y="4782573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07E3B-A981-4572-B2BB-6C3105A11B4D}"/>
              </a:ext>
            </a:extLst>
          </p:cNvPr>
          <p:cNvSpPr txBox="1"/>
          <p:nvPr/>
        </p:nvSpPr>
        <p:spPr>
          <a:xfrm>
            <a:off x="2259330" y="4782573"/>
            <a:ext cx="103124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에필로그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7E45B1-A16A-4A19-A29F-214F13D75CB5}"/>
              </a:ext>
            </a:extLst>
          </p:cNvPr>
          <p:cNvSpPr txBox="1"/>
          <p:nvPr/>
        </p:nvSpPr>
        <p:spPr>
          <a:xfrm>
            <a:off x="1713865" y="5248028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E61A5-8372-42B2-A106-BE2738847154}"/>
              </a:ext>
            </a:extLst>
          </p:cNvPr>
          <p:cNvSpPr txBox="1"/>
          <p:nvPr/>
        </p:nvSpPr>
        <p:spPr>
          <a:xfrm>
            <a:off x="2259330" y="5248028"/>
            <a:ext cx="69151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Q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>
                <a:solidFill>
                  <a:schemeClr val="bg1"/>
                </a:solidFill>
              </a:rPr>
              <a:t>&amp;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>
                <a:solidFill>
                  <a:schemeClr val="bg1"/>
                </a:solidFill>
              </a:rPr>
              <a:t>A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1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5" y="652145"/>
            <a:ext cx="4121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176212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21494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Development Environment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71507"/>
              </p:ext>
            </p:extLst>
          </p:nvPr>
        </p:nvGraphicFramePr>
        <p:xfrm>
          <a:off x="1823085" y="2025015"/>
          <a:ext cx="8953772" cy="44264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7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397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 dirty="0">
                          <a:solidFill>
                            <a:schemeClr val="tx1"/>
                          </a:solidFill>
                          <a:latin typeface="나눔고딕" charset="0"/>
                          <a:ea typeface="NanumGothic" charset="0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>
                          <a:solidFill>
                            <a:schemeClr val="tx1"/>
                          </a:solidFill>
                          <a:latin typeface="나눔고딕" charset="0"/>
                          <a:ea typeface="NanumGothic" charset="0"/>
                        </a:rPr>
                        <a:t>Window 10</a:t>
                      </a:r>
                      <a:endParaRPr lang="ko-KR" altLang="en-US" sz="2000" b="1" i="0" strike="noStrike" kern="1200" cap="none" dirty="0">
                        <a:solidFill>
                          <a:schemeClr val="tx1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97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언 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HTML, CSS, Java, JSP, JS , </a:t>
                      </a:r>
                      <a:r>
                        <a:rPr lang="en-US" altLang="ko-KR" sz="2000" b="1" i="0" strike="noStrike" kern="1200" cap="none" dirty="0" err="1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JQuery</a:t>
                      </a:r>
                      <a:endParaRPr lang="ko-KR" altLang="en-US" sz="2000" b="1" i="0" strike="noStrike" kern="1200" cap="none" dirty="0">
                        <a:solidFill>
                          <a:srgbClr val="000000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도 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Eclipse</a:t>
                      </a:r>
                      <a:endParaRPr lang="ko-KR" altLang="en-US" sz="2000" b="1" i="0" strike="noStrike" kern="1200" cap="none" dirty="0">
                        <a:solidFill>
                          <a:srgbClr val="000000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데이터베이스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 err="1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Oralce</a:t>
                      </a:r>
                      <a:r>
                        <a:rPr lang="en-US" altLang="ko-KR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 DB </a:t>
                      </a:r>
                      <a:endParaRPr lang="ko-KR" altLang="en-US" sz="2000" b="1" i="0" strike="noStrike" kern="1200" cap="none" dirty="0">
                        <a:solidFill>
                          <a:srgbClr val="000000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8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1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5" y="652145"/>
            <a:ext cx="4121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308927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동기 및 목적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29635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Development motivation and purpose</a:t>
            </a:r>
          </a:p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텍스트 상자 2"/>
          <p:cNvSpPr txBox="1">
            <a:spLocks/>
          </p:cNvSpPr>
          <p:nvPr/>
        </p:nvSpPr>
        <p:spPr>
          <a:xfrm>
            <a:off x="1760583" y="2268551"/>
            <a:ext cx="9754870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just" latinLnBrk="0"/>
            <a:r>
              <a:rPr lang="ko-KR" altLang="en-US" sz="1800" dirty="0">
                <a:latin typeface="나눔고딕" charset="0"/>
                <a:ea typeface="나눔고딕" charset="0"/>
              </a:rPr>
              <a:t>장소에 상관없이 원할 때 바로 자신이 좋아하는 스타나 배우가 나오는 뮤지컬을 원하는 시간에 원하는 좌석으로 볼 수 있게 하고 관람한 이후 사람들과 소통할 수 있는 게시판을 만들어 대화를 나눌 수 있도록 한다</a:t>
            </a:r>
            <a:r>
              <a:rPr lang="en-US" altLang="ko-KR" sz="1800" dirty="0">
                <a:latin typeface="나눔고딕" charset="0"/>
                <a:ea typeface="나눔고딕" charset="0"/>
              </a:rPr>
              <a:t>.  </a:t>
            </a:r>
            <a:r>
              <a:rPr lang="ko-KR" altLang="en-US" dirty="0">
                <a:latin typeface="나눔고딕" charset="0"/>
                <a:ea typeface="나눔고딕" charset="0"/>
              </a:rPr>
              <a:t>뮤지컬의 종류를 한눈에 볼 수 있고 할인 혜택 등으로 예매 유도로 인한 뮤지컬 시장 활성화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3"/>
          <p:cNvSpPr txBox="1">
            <a:spLocks/>
          </p:cNvSpPr>
          <p:nvPr/>
        </p:nvSpPr>
        <p:spPr>
          <a:xfrm>
            <a:off x="1684020" y="1847396"/>
            <a:ext cx="19589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 dirty="0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개발 동기</a:t>
            </a:r>
            <a:r>
              <a:rPr lang="ko-KR" altLang="en-US" sz="1800" b="0" i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>
            <a:off x="1809478" y="3667455"/>
            <a:ext cx="19589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 dirty="0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개발 목적</a:t>
            </a:r>
          </a:p>
          <a:p>
            <a:pPr marL="0" indent="0" algn="l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6"/>
          <p:cNvSpPr txBox="1">
            <a:spLocks/>
          </p:cNvSpPr>
          <p:nvPr/>
        </p:nvSpPr>
        <p:spPr>
          <a:xfrm>
            <a:off x="1684020" y="4229518"/>
            <a:ext cx="6532245" cy="258660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1. 해당 주제에 관하여 자신의 취향을 알아본다.</a:t>
            </a:r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2. 게시판을 활용하여 다른 사람들의 관심있는 뮤지컬을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알아 볼 수 있다</a:t>
            </a:r>
            <a:endParaRPr lang="en-US" altLang="ko-KR" dirty="0"/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3. 판매된 뮤지컬 티켓을 통해 소비자들의 취향을 알 수         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있다</a:t>
            </a:r>
            <a:endParaRPr lang="en-US" altLang="ko-KR" dirty="0"/>
          </a:p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algn="just" latinLnBrk="0">
              <a:buFontTx/>
              <a:buNone/>
            </a:pP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cxnSp>
        <p:nvCxnSpPr>
          <p:cNvPr id="14" name="도형 7"/>
          <p:cNvCxnSpPr/>
          <p:nvPr/>
        </p:nvCxnSpPr>
        <p:spPr>
          <a:xfrm>
            <a:off x="2027283" y="1881626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8"/>
          <p:cNvCxnSpPr/>
          <p:nvPr/>
        </p:nvCxnSpPr>
        <p:spPr>
          <a:xfrm>
            <a:off x="2005330" y="3711943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3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188404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시스템개요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1197610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spc="-140">
                <a:solidFill>
                  <a:schemeClr val="accent4"/>
                </a:solidFill>
              </a:rPr>
              <a:t>System  Outline 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652780" y="1717040"/>
            <a:ext cx="1925527" cy="39350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프로그램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사용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전</a:t>
            </a:r>
            <a:endParaRPr lang="ko-KR" altLang="en-US" sz="1800" dirty="0">
              <a:solidFill>
                <a:schemeClr val="accent4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0860" y="1763395"/>
            <a:ext cx="635" cy="262255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"/>
          <p:cNvSpPr txBox="1">
            <a:spLocks/>
          </p:cNvSpPr>
          <p:nvPr/>
        </p:nvSpPr>
        <p:spPr>
          <a:xfrm>
            <a:off x="672465" y="4481830"/>
            <a:ext cx="1918335" cy="39350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프로그램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사용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후</a:t>
            </a:r>
            <a:endParaRPr lang="ko-KR" altLang="en-US" sz="1800" dirty="0">
              <a:solidFill>
                <a:schemeClr val="accent4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3" name="도형 5"/>
          <p:cNvCxnSpPr/>
          <p:nvPr/>
        </p:nvCxnSpPr>
        <p:spPr>
          <a:xfrm>
            <a:off x="550545" y="4528185"/>
            <a:ext cx="635" cy="262255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4060" y="2170430"/>
            <a:ext cx="829310" cy="835660"/>
          </a:xfrm>
          <a:prstGeom prst="rect">
            <a:avLst/>
          </a:prstGeom>
          <a:noFill/>
        </p:spPr>
      </p:pic>
      <p:pic>
        <p:nvPicPr>
          <p:cNvPr id="46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61435" y="2326640"/>
            <a:ext cx="699770" cy="709930"/>
          </a:xfrm>
          <a:prstGeom prst="rect">
            <a:avLst/>
          </a:prstGeom>
          <a:noFill/>
        </p:spPr>
      </p:pic>
      <p:pic>
        <p:nvPicPr>
          <p:cNvPr id="47" name="그림 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12160" y="3035935"/>
            <a:ext cx="699770" cy="709930"/>
          </a:xfrm>
          <a:prstGeom prst="rect">
            <a:avLst/>
          </a:prstGeom>
          <a:noFill/>
        </p:spPr>
      </p:pic>
      <p:pic>
        <p:nvPicPr>
          <p:cNvPr id="48" name="그림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04005" y="3034665"/>
            <a:ext cx="699770" cy="709930"/>
          </a:xfrm>
          <a:prstGeom prst="rect">
            <a:avLst/>
          </a:prstGeom>
          <a:noFill/>
        </p:spPr>
      </p:pic>
      <p:pic>
        <p:nvPicPr>
          <p:cNvPr id="49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01185" y="3034030"/>
            <a:ext cx="699770" cy="709930"/>
          </a:xfrm>
          <a:prstGeom prst="rect">
            <a:avLst/>
          </a:prstGeom>
          <a:noFill/>
        </p:spPr>
      </p:pic>
      <p:pic>
        <p:nvPicPr>
          <p:cNvPr id="50" name="그림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5060" y="2949575"/>
            <a:ext cx="791210" cy="796290"/>
          </a:xfrm>
          <a:prstGeom prst="rect">
            <a:avLst/>
          </a:prstGeom>
          <a:noFill/>
        </p:spPr>
      </p:pic>
      <p:pic>
        <p:nvPicPr>
          <p:cNvPr id="51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10" y="3035300"/>
            <a:ext cx="853440" cy="863600"/>
          </a:xfrm>
          <a:prstGeom prst="rect">
            <a:avLst/>
          </a:prstGeom>
          <a:noFill/>
        </p:spPr>
      </p:pic>
      <p:pic>
        <p:nvPicPr>
          <p:cNvPr id="52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430" y="2469515"/>
            <a:ext cx="564515" cy="568325"/>
          </a:xfrm>
          <a:prstGeom prst="rect">
            <a:avLst/>
          </a:prstGeom>
          <a:noFill/>
        </p:spPr>
      </p:pic>
      <p:pic>
        <p:nvPicPr>
          <p:cNvPr id="5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390" y="2298065"/>
            <a:ext cx="902970" cy="909320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CEB667D-58B5-40FE-BF7F-5274ECA50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41" y="5113373"/>
            <a:ext cx="1423317" cy="142331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BDD54D-F6A8-4A5C-BCD6-14D80D57E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80" y="4678583"/>
            <a:ext cx="2201770" cy="2201770"/>
          </a:xfrm>
          <a:prstGeom prst="rect">
            <a:avLst/>
          </a:prstGeom>
        </p:spPr>
      </p:pic>
      <p:pic>
        <p:nvPicPr>
          <p:cNvPr id="31" name="그림 6">
            <a:extLst>
              <a:ext uri="{FF2B5EF4-FFF2-40B4-BE49-F238E27FC236}">
                <a16:creationId xmlns:a16="http://schemas.microsoft.com/office/drawing/2014/main" id="{6FBCF3AC-3CE2-4316-83D8-D91277934A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930" y="4836066"/>
            <a:ext cx="1827530" cy="1724660"/>
          </a:xfrm>
          <a:prstGeom prst="rect">
            <a:avLst/>
          </a:prstGeom>
          <a:noFill/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1C22CF9-12D3-4FC4-B90D-DA019DB91E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48" y="4995067"/>
            <a:ext cx="1361888" cy="13618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75A2473-DB74-4893-8D43-00E87B0C9E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28" y="4950017"/>
            <a:ext cx="906996" cy="9069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F7184C-27A7-4CB8-B933-BFDA3FFD9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24" y="4950017"/>
            <a:ext cx="1494250" cy="1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28800" y="652145"/>
            <a:ext cx="40703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1400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구조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89175" y="1181100"/>
            <a:ext cx="16859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Structure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1" name="Rounded Rectangle 7"/>
          <p:cNvSpPr>
            <a:spLocks/>
          </p:cNvSpPr>
          <p:nvPr/>
        </p:nvSpPr>
        <p:spPr>
          <a:xfrm>
            <a:off x="223192" y="384810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1.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회원가입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2.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로그인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</a:p>
          <a:p>
            <a:pPr marL="0" indent="0" algn="l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3.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내 정보 보기에서 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400" dirty="0">
                <a:latin typeface="나눔고딕" charset="0"/>
                <a:ea typeface="나눔고딕" charset="0"/>
              </a:rPr>
              <a:t>   회원정보 수정</a:t>
            </a:r>
          </a:p>
        </p:txBody>
      </p:sp>
      <p:sp>
        <p:nvSpPr>
          <p:cNvPr id="15" name="Rounded Rectangle 11"/>
          <p:cNvSpPr>
            <a:spLocks/>
          </p:cNvSpPr>
          <p:nvPr/>
        </p:nvSpPr>
        <p:spPr>
          <a:xfrm>
            <a:off x="202540" y="2905759"/>
            <a:ext cx="1843405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메인 페이지</a:t>
            </a:r>
          </a:p>
        </p:txBody>
      </p:sp>
      <p:sp>
        <p:nvSpPr>
          <p:cNvPr id="16" name="Rounded Rectangle 18"/>
          <p:cNvSpPr>
            <a:spLocks/>
          </p:cNvSpPr>
          <p:nvPr/>
        </p:nvSpPr>
        <p:spPr>
          <a:xfrm>
            <a:off x="2497772" y="384556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1.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게시판 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글목록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2.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글쓰기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3.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글보기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4.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글목록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5.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 수정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6.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 삭제</a:t>
            </a:r>
          </a:p>
        </p:txBody>
      </p:sp>
      <p:sp>
        <p:nvSpPr>
          <p:cNvPr id="17" name="Rounded Rectangle 19"/>
          <p:cNvSpPr>
            <a:spLocks/>
          </p:cNvSpPr>
          <p:nvPr/>
        </p:nvSpPr>
        <p:spPr>
          <a:xfrm>
            <a:off x="2497772" y="2929353"/>
            <a:ext cx="1843405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게시판 페이지</a:t>
            </a:r>
          </a:p>
        </p:txBody>
      </p:sp>
      <p:sp>
        <p:nvSpPr>
          <p:cNvPr id="18" name="Rounded Rectangle 20"/>
          <p:cNvSpPr>
            <a:spLocks/>
          </p:cNvSpPr>
          <p:nvPr/>
        </p:nvSpPr>
        <p:spPr>
          <a:xfrm>
            <a:off x="4836217" y="384810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latin typeface="나눔고딕" charset="0"/>
                <a:ea typeface="나눔고딕" charset="0"/>
              </a:rPr>
              <a:t>원하는 뮤지컬의 이미지 클릭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해당 뮤지컬의 날짜와 시간을 선택하면 잔여좌석 정보가 우측에 표시됨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200" dirty="0">
                <a:latin typeface="나눔고딕" charset="0"/>
                <a:ea typeface="나눔고딕" charset="0"/>
              </a:rPr>
              <a:t>-----------------------</a:t>
            </a:r>
          </a:p>
          <a:p>
            <a:r>
              <a:rPr lang="ko-KR" altLang="en-US" sz="1200" dirty="0">
                <a:latin typeface="나눔고딕" charset="0"/>
                <a:ea typeface="나눔고딕" charset="0"/>
              </a:rPr>
              <a:t>좌석 선택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최대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석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결제 단계 페이지에 좌석 정보와 결제 금액을 전송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200" dirty="0">
              <a:latin typeface="나눔고딕" charset="0"/>
              <a:ea typeface="나눔고딕" charset="0"/>
            </a:endParaRPr>
          </a:p>
        </p:txBody>
      </p:sp>
      <p:sp>
        <p:nvSpPr>
          <p:cNvPr id="19" name="Rounded Rectangle 21"/>
          <p:cNvSpPr>
            <a:spLocks/>
          </p:cNvSpPr>
          <p:nvPr/>
        </p:nvSpPr>
        <p:spPr>
          <a:xfrm>
            <a:off x="4795392" y="2911346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예매 페이지</a:t>
            </a:r>
          </a:p>
        </p:txBody>
      </p:sp>
      <p:sp>
        <p:nvSpPr>
          <p:cNvPr id="20" name="Rounded Rectangle 22"/>
          <p:cNvSpPr>
            <a:spLocks/>
          </p:cNvSpPr>
          <p:nvPr/>
        </p:nvSpPr>
        <p:spPr>
          <a:xfrm>
            <a:off x="7138677" y="3844925"/>
            <a:ext cx="1843405" cy="22091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/>
            <a:r>
              <a:rPr lang="ko-KR" altLang="en-US" sz="1400" dirty="0" err="1">
                <a:latin typeface="나눔고딕" charset="0"/>
                <a:ea typeface="나눔고딕" charset="0"/>
              </a:rPr>
              <a:t>예메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페이지의 정보를 결제 페이지로 이동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아임포트와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연동해 결제 진행</a:t>
            </a:r>
          </a:p>
        </p:txBody>
      </p:sp>
      <p:sp>
        <p:nvSpPr>
          <p:cNvPr id="21" name="Rounded Rectangle 23"/>
          <p:cNvSpPr>
            <a:spLocks/>
          </p:cNvSpPr>
          <p:nvPr/>
        </p:nvSpPr>
        <p:spPr>
          <a:xfrm>
            <a:off x="7113696" y="2929353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en-US" altLang="ko-KR" sz="1800" dirty="0">
              <a:latin typeface="나눔고딕" charset="0"/>
              <a:ea typeface="나눔고딕" charset="0"/>
            </a:endParaRPr>
          </a:p>
          <a:p>
            <a:pPr algn="ctr"/>
            <a:r>
              <a:rPr lang="ko-KR" altLang="en-US" sz="1800" dirty="0">
                <a:latin typeface="나눔고딕" charset="0"/>
                <a:ea typeface="나눔고딕" charset="0"/>
              </a:rPr>
              <a:t>결제 페이지</a:t>
            </a:r>
          </a:p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FFD443A0-D3A5-4962-85ED-BAB3757734B2}"/>
              </a:ext>
            </a:extLst>
          </p:cNvPr>
          <p:cNvSpPr>
            <a:spLocks/>
          </p:cNvSpPr>
          <p:nvPr/>
        </p:nvSpPr>
        <p:spPr>
          <a:xfrm>
            <a:off x="9432000" y="2935287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dirty="0">
                <a:latin typeface="나눔고딕" charset="0"/>
                <a:ea typeface="나눔고딕" charset="0"/>
              </a:rPr>
              <a:t>결제 완료 페이지</a:t>
            </a:r>
          </a:p>
        </p:txBody>
      </p:sp>
      <p:sp>
        <p:nvSpPr>
          <p:cNvPr id="30" name="Rounded Rectangle 18">
            <a:extLst>
              <a:ext uri="{FF2B5EF4-FFF2-40B4-BE49-F238E27FC236}">
                <a16:creationId xmlns:a16="http://schemas.microsoft.com/office/drawing/2014/main" id="{CAC1394E-AD76-4640-BBEB-0FE85D8EFB9E}"/>
              </a:ext>
            </a:extLst>
          </p:cNvPr>
          <p:cNvSpPr>
            <a:spLocks/>
          </p:cNvSpPr>
          <p:nvPr/>
        </p:nvSpPr>
        <p:spPr>
          <a:xfrm>
            <a:off x="9441137" y="3845560"/>
            <a:ext cx="1843406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altLang="en-US" sz="1400" dirty="0">
                <a:latin typeface="나눔고딕" charset="0"/>
                <a:ea typeface="나눔고딕" charset="0"/>
              </a:rPr>
              <a:t>결제 정보와 함께 결제 방식 출력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메인 페이지로 돌아가는 버튼 추가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3949593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100" dirty="0">
                <a:latin typeface="나눔고딕" charset="0"/>
                <a:ea typeface="나눔고딕" charset="0"/>
              </a:rPr>
              <a:t>내 정보 보기 화면</a:t>
            </a: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940914" y="5055992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로그인 화면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7114857" y="5007229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회원가입</a:t>
            </a:r>
          </a:p>
        </p:txBody>
      </p:sp>
      <p:sp>
        <p:nvSpPr>
          <p:cNvPr id="16" name="Rounded Rectangle 40"/>
          <p:cNvSpPr>
            <a:spLocks/>
          </p:cNvSpPr>
          <p:nvPr/>
        </p:nvSpPr>
        <p:spPr>
          <a:xfrm>
            <a:off x="9959577" y="5007228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메인 페이지</a:t>
            </a: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4F715700-83B1-4FCA-950C-AC5537BB3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0"/>
          <a:stretch/>
        </p:blipFill>
        <p:spPr>
          <a:xfrm>
            <a:off x="100922" y="2730501"/>
            <a:ext cx="3246037" cy="22800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4E2654C4-16A9-430E-A796-AF9C8317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0" y="2722369"/>
            <a:ext cx="3276600" cy="2333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7C8676CC-9EEC-4DEC-AF25-C75B7774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24" y="2722370"/>
            <a:ext cx="2785340" cy="20870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CD8030-B69C-408D-94AA-B1E481A292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0905"/>
            <a:ext cx="2961748" cy="2280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5181220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좌석 선택 창</a:t>
            </a:r>
            <a:endParaRPr lang="ko-KR" altLang="en-US" sz="1100" dirty="0">
              <a:latin typeface="나눔고딕" charset="0"/>
              <a:ea typeface="나눔고딕" charset="0"/>
            </a:endParaRP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1589797" y="5076604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예매 페이지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8895219" y="5087841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게시판 창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AAD74820-28B1-4578-B066-F7BD084C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8" y="2791703"/>
            <a:ext cx="3113454" cy="1990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FBE39C5F-45DD-418C-9B71-DC42F1A1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81" y="2753322"/>
            <a:ext cx="3002790" cy="20674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B8B5B0CB-5656-4D58-B94F-F5FF214F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90" y="2476443"/>
            <a:ext cx="3113454" cy="23827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14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5181220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결제 진행 창</a:t>
            </a:r>
            <a:endParaRPr lang="ko-KR" altLang="en-US" sz="1100" dirty="0">
              <a:latin typeface="나눔고딕" charset="0"/>
              <a:ea typeface="나눔고딕" charset="0"/>
            </a:endParaRP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1589797" y="5076604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정보 확인 창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9080241" y="5055992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결체 완료 창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51C1C5D8-F202-49A2-AAB5-1068B3D7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"/>
          <a:stretch>
            <a:fillRect/>
          </a:stretch>
        </p:blipFill>
        <p:spPr>
          <a:xfrm>
            <a:off x="316689" y="2555655"/>
            <a:ext cx="3940008" cy="2382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56591B85-16D5-48F8-8702-E9174216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"/>
          <a:stretch>
            <a:fillRect/>
          </a:stretch>
        </p:blipFill>
        <p:spPr>
          <a:xfrm>
            <a:off x="4256697" y="2620965"/>
            <a:ext cx="3457917" cy="20936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DB6BC0B8-A6E4-403E-8A4F-C7F627D0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"/>
          <a:stretch>
            <a:fillRect/>
          </a:stretch>
        </p:blipFill>
        <p:spPr>
          <a:xfrm>
            <a:off x="7862857" y="2555655"/>
            <a:ext cx="3791765" cy="226328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13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Pages>9</Pages>
  <Words>522</Words>
  <Characters>0</Characters>
  <Application>Microsoft Office PowerPoint</Application>
  <DocSecurity>0</DocSecurity>
  <PresentationFormat>와이드스크린</PresentationFormat>
  <Lines>0</Lines>
  <Paragraphs>136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</vt:lpstr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심수현(***6***088)</cp:lastModifiedBy>
  <cp:revision>58</cp:revision>
  <dcterms:modified xsi:type="dcterms:W3CDTF">2021-08-25T11:51:47Z</dcterms:modified>
</cp:coreProperties>
</file>