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30"/>
  </p:notesMasterIdLst>
  <p:sldIdLst>
    <p:sldId id="1881" r:id="rId5"/>
    <p:sldId id="1859" r:id="rId6"/>
    <p:sldId id="1880" r:id="rId7"/>
    <p:sldId id="1868" r:id="rId8"/>
    <p:sldId id="1869" r:id="rId9"/>
    <p:sldId id="1882" r:id="rId10"/>
    <p:sldId id="1884" r:id="rId11"/>
    <p:sldId id="1870" r:id="rId12"/>
    <p:sldId id="1871" r:id="rId13"/>
    <p:sldId id="1872" r:id="rId14"/>
    <p:sldId id="1885" r:id="rId15"/>
    <p:sldId id="1886" r:id="rId16"/>
    <p:sldId id="1887" r:id="rId17"/>
    <p:sldId id="1888" r:id="rId18"/>
    <p:sldId id="1889" r:id="rId19"/>
    <p:sldId id="1890" r:id="rId20"/>
    <p:sldId id="1891" r:id="rId21"/>
    <p:sldId id="1895" r:id="rId22"/>
    <p:sldId id="1892" r:id="rId23"/>
    <p:sldId id="1893" r:id="rId24"/>
    <p:sldId id="1894" r:id="rId25"/>
    <p:sldId id="1896" r:id="rId26"/>
    <p:sldId id="1897" r:id="rId27"/>
    <p:sldId id="1898" r:id="rId28"/>
    <p:sldId id="1878" r:id="rId2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3"/>
  </p:normalViewPr>
  <p:slideViewPr>
    <p:cSldViewPr snapToGrid="0">
      <p:cViewPr varScale="1">
        <p:scale>
          <a:sx n="85" d="100"/>
          <a:sy n="85" d="100"/>
        </p:scale>
        <p:origin x="138" y="96"/>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545475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Tree>
    <p:extLst>
      <p:ext uri="{BB962C8B-B14F-4D97-AF65-F5344CB8AC3E}">
        <p14:creationId xmlns:p14="http://schemas.microsoft.com/office/powerpoint/2010/main" val="303692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4075649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14</a:t>
            </a:fld>
            <a:endParaRPr lang="en-US" altLang="en-US" dirty="0"/>
          </a:p>
        </p:txBody>
      </p:sp>
    </p:spTree>
    <p:extLst>
      <p:ext uri="{BB962C8B-B14F-4D97-AF65-F5344CB8AC3E}">
        <p14:creationId xmlns:p14="http://schemas.microsoft.com/office/powerpoint/2010/main" val="78932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15</a:t>
            </a:fld>
            <a:endParaRPr lang="en-US" altLang="en-US" dirty="0"/>
          </a:p>
        </p:txBody>
      </p:sp>
    </p:spTree>
    <p:extLst>
      <p:ext uri="{BB962C8B-B14F-4D97-AF65-F5344CB8AC3E}">
        <p14:creationId xmlns:p14="http://schemas.microsoft.com/office/powerpoint/2010/main" val="3890882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16</a:t>
            </a:fld>
            <a:endParaRPr lang="en-US" altLang="en-US" dirty="0"/>
          </a:p>
        </p:txBody>
      </p:sp>
    </p:spTree>
    <p:extLst>
      <p:ext uri="{BB962C8B-B14F-4D97-AF65-F5344CB8AC3E}">
        <p14:creationId xmlns:p14="http://schemas.microsoft.com/office/powerpoint/2010/main" val="1403889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17</a:t>
            </a:fld>
            <a:endParaRPr lang="en-US" altLang="en-US" dirty="0"/>
          </a:p>
        </p:txBody>
      </p:sp>
    </p:spTree>
    <p:extLst>
      <p:ext uri="{BB962C8B-B14F-4D97-AF65-F5344CB8AC3E}">
        <p14:creationId xmlns:p14="http://schemas.microsoft.com/office/powerpoint/2010/main" val="2981882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18</a:t>
            </a:fld>
            <a:endParaRPr lang="en-US" altLang="en-US" dirty="0"/>
          </a:p>
        </p:txBody>
      </p:sp>
    </p:spTree>
    <p:extLst>
      <p:ext uri="{BB962C8B-B14F-4D97-AF65-F5344CB8AC3E}">
        <p14:creationId xmlns:p14="http://schemas.microsoft.com/office/powerpoint/2010/main" val="280422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19</a:t>
            </a:fld>
            <a:endParaRPr lang="en-US" altLang="en-US" dirty="0"/>
          </a:p>
        </p:txBody>
      </p:sp>
    </p:spTree>
    <p:extLst>
      <p:ext uri="{BB962C8B-B14F-4D97-AF65-F5344CB8AC3E}">
        <p14:creationId xmlns:p14="http://schemas.microsoft.com/office/powerpoint/2010/main" val="198161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20</a:t>
            </a:fld>
            <a:endParaRPr lang="en-US" altLang="en-US" dirty="0"/>
          </a:p>
        </p:txBody>
      </p:sp>
    </p:spTree>
    <p:extLst>
      <p:ext uri="{BB962C8B-B14F-4D97-AF65-F5344CB8AC3E}">
        <p14:creationId xmlns:p14="http://schemas.microsoft.com/office/powerpoint/2010/main" val="423382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DEB7EE2-04A2-4FB2-9625-C9C73AC4D32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77749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21</a:t>
            </a:fld>
            <a:endParaRPr lang="en-US" altLang="en-US" dirty="0"/>
          </a:p>
        </p:txBody>
      </p:sp>
    </p:spTree>
    <p:extLst>
      <p:ext uri="{BB962C8B-B14F-4D97-AF65-F5344CB8AC3E}">
        <p14:creationId xmlns:p14="http://schemas.microsoft.com/office/powerpoint/2010/main" val="3508393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22</a:t>
            </a:fld>
            <a:endParaRPr lang="en-US" altLang="en-US" dirty="0"/>
          </a:p>
        </p:txBody>
      </p:sp>
    </p:spTree>
    <p:extLst>
      <p:ext uri="{BB962C8B-B14F-4D97-AF65-F5344CB8AC3E}">
        <p14:creationId xmlns:p14="http://schemas.microsoft.com/office/powerpoint/2010/main" val="2123324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23</a:t>
            </a:fld>
            <a:endParaRPr lang="en-US" altLang="en-US" dirty="0"/>
          </a:p>
        </p:txBody>
      </p:sp>
    </p:spTree>
    <p:extLst>
      <p:ext uri="{BB962C8B-B14F-4D97-AF65-F5344CB8AC3E}">
        <p14:creationId xmlns:p14="http://schemas.microsoft.com/office/powerpoint/2010/main" val="3527551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24</a:t>
            </a:fld>
            <a:endParaRPr lang="en-US" altLang="en-US" dirty="0"/>
          </a:p>
        </p:txBody>
      </p:sp>
    </p:spTree>
    <p:extLst>
      <p:ext uri="{BB962C8B-B14F-4D97-AF65-F5344CB8AC3E}">
        <p14:creationId xmlns:p14="http://schemas.microsoft.com/office/powerpoint/2010/main" val="2371679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25</a:t>
            </a:fld>
            <a:endParaRPr lang="en-US" altLang="en-US" dirty="0"/>
          </a:p>
        </p:txBody>
      </p:sp>
    </p:spTree>
    <p:extLst>
      <p:ext uri="{BB962C8B-B14F-4D97-AF65-F5344CB8AC3E}">
        <p14:creationId xmlns:p14="http://schemas.microsoft.com/office/powerpoint/2010/main" val="2194522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2333582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260781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217475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156325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93919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167094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2924306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pic>
        <p:nvPicPr>
          <p:cNvPr id="6" name="Picture Placeholder 9" descr="Bright, colorful geometric pattern ">
            <a:extLst>
              <a:ext uri="{FF2B5EF4-FFF2-40B4-BE49-F238E27FC236}">
                <a16:creationId xmlns:a16="http://schemas.microsoft.com/office/drawing/2014/main" id="{47BA4775-9232-44C1-8851-04B6753110FE}"/>
              </a:ext>
            </a:extLst>
          </p:cNvPr>
          <p:cNvPicPr>
            <a:picLocks noChangeAspect="1"/>
          </p:cNvPicPr>
          <p:nvPr userDrawn="1"/>
        </p:nvPicPr>
        <p:blipFill rotWithShape="1">
          <a:blip r:embed="rId2"/>
          <a:srcRect l="24" r="24"/>
          <a:stretch/>
        </p:blipFill>
        <p:spPr>
          <a:xfrm>
            <a:off x="-9236" y="0"/>
            <a:ext cx="474928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Pattern Content Orang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3" descr="Bright, colorful geometric pattern ">
            <a:extLst>
              <a:ext uri="{FF2B5EF4-FFF2-40B4-BE49-F238E27FC236}">
                <a16:creationId xmlns:a16="http://schemas.microsoft.com/office/drawing/2014/main" id="{0E92939E-CAD0-4B0D-A39F-10B9B25E144D}"/>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5" descr="Bright, colorful geometric pattern ">
            <a:extLst>
              <a:ext uri="{FF2B5EF4-FFF2-40B4-BE49-F238E27FC236}">
                <a16:creationId xmlns:a16="http://schemas.microsoft.com/office/drawing/2014/main" id="{D7C393D9-3916-4D61-9B6A-E1B16C079A2A}"/>
              </a:ext>
            </a:extLst>
          </p:cNvPr>
          <p:cNvPicPr>
            <a:picLocks noChangeAspect="1"/>
          </p:cNvPicPr>
          <p:nvPr userDrawn="1"/>
        </p:nvPicPr>
        <p:blipFill rotWithShape="1">
          <a:blip r:embed="rId2"/>
          <a:srcRect l="3" r="3"/>
          <a:stretch/>
        </p:blipFill>
        <p:spPr>
          <a:xfrm>
            <a:off x="7427913" y="0"/>
            <a:ext cx="4764087"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5"/>
        </a:solidFill>
        <a:effectLst/>
      </p:bgPr>
    </p:bg>
    <p:spTree>
      <p:nvGrpSpPr>
        <p:cNvPr id="1" name=""/>
        <p:cNvGrpSpPr/>
        <p:nvPr/>
      </p:nvGrpSpPr>
      <p:grpSpPr>
        <a:xfrm>
          <a:off x="0" y="0"/>
          <a:ext cx="0" cy="0"/>
          <a:chOff x="0" y="0"/>
          <a:chExt cx="0" cy="0"/>
        </a:xfrm>
      </p:grpSpPr>
      <p:pic>
        <p:nvPicPr>
          <p:cNvPr id="8" name="Picture Placeholder 9" descr="Bright, colorful geometric pattern ">
            <a:extLst>
              <a:ext uri="{FF2B5EF4-FFF2-40B4-BE49-F238E27FC236}">
                <a16:creationId xmlns:a16="http://schemas.microsoft.com/office/drawing/2014/main" id="{69F80BBC-9ED9-4167-818A-EB3FAEE372FA}"/>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5"/>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20" descr="Bright, colorful geometric pattern ">
            <a:extLst>
              <a:ext uri="{FF2B5EF4-FFF2-40B4-BE49-F238E27FC236}">
                <a16:creationId xmlns:a16="http://schemas.microsoft.com/office/drawing/2014/main" id="{EB4660F5-5357-48E0-B5C6-3DECB6CB859E}"/>
              </a:ext>
            </a:extLst>
          </p:cNvPr>
          <p:cNvPicPr>
            <a:picLocks noChangeAspect="1"/>
          </p:cNvPicPr>
          <p:nvPr userDrawn="1"/>
        </p:nvPicPr>
        <p:blipFill rotWithShape="1">
          <a:blip r:embed="rId2"/>
          <a:srcRect t="193" b="193"/>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3" descr="Bright, colorful geometric pattern ">
            <a:extLst>
              <a:ext uri="{FF2B5EF4-FFF2-40B4-BE49-F238E27FC236}">
                <a16:creationId xmlns:a16="http://schemas.microsoft.com/office/drawing/2014/main" id="{2DB741D5-0593-4748-A4D3-EF1E436A1111}"/>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6">
                    <a:lumMod val="60000"/>
                    <a:lumOff val="40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11" descr="Bright, colorful geometric pattern ">
            <a:extLst>
              <a:ext uri="{FF2B5EF4-FFF2-40B4-BE49-F238E27FC236}">
                <a16:creationId xmlns:a16="http://schemas.microsoft.com/office/drawing/2014/main" id="{1DB66C56-FBAE-47D3-9818-61368D74DAE8}"/>
              </a:ext>
            </a:extLst>
          </p:cNvPr>
          <p:cNvPicPr>
            <a:picLocks noChangeAspect="1"/>
          </p:cNvPicPr>
          <p:nvPr userDrawn="1"/>
        </p:nvPicPr>
        <p:blipFill>
          <a:blip r:embed="rId2"/>
          <a:srcRect t="390" b="390"/>
          <a:stretch>
            <a:fill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4"/>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2" name="Picture Placeholder 19" descr="Bright, colorful geometric pattern ">
            <a:extLst>
              <a:ext uri="{FF2B5EF4-FFF2-40B4-BE49-F238E27FC236}">
                <a16:creationId xmlns:a16="http://schemas.microsoft.com/office/drawing/2014/main" id="{C93F15CF-2105-4C28-85E9-BBA03833263D}"/>
              </a:ext>
            </a:extLst>
          </p:cNvPr>
          <p:cNvPicPr>
            <a:picLocks noChangeAspect="1"/>
          </p:cNvPicPr>
          <p:nvPr userDrawn="1"/>
        </p:nvPicPr>
        <p:blipFill rotWithShape="1">
          <a:blip r:embed="rId2"/>
          <a:srcRect t="436" b="436"/>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Blu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5"/>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5" descr="Bright, colorful geometric pattern ">
            <a:extLst>
              <a:ext uri="{FF2B5EF4-FFF2-40B4-BE49-F238E27FC236}">
                <a16:creationId xmlns:a16="http://schemas.microsoft.com/office/drawing/2014/main" id="{9E2B3BF6-B5D6-4D6F-84C6-0EE24AC7C14A}"/>
              </a:ext>
            </a:extLst>
          </p:cNvPr>
          <p:cNvPicPr>
            <a:picLocks noChangeAspect="1"/>
          </p:cNvPicPr>
          <p:nvPr userDrawn="1"/>
        </p:nvPicPr>
        <p:blipFill rotWithShape="1">
          <a:blip r:embed="rId2"/>
          <a:srcRect l="3" r="3"/>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bg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17" descr="Bright, colorful geometric pattern ">
            <a:extLst>
              <a:ext uri="{FF2B5EF4-FFF2-40B4-BE49-F238E27FC236}">
                <a16:creationId xmlns:a16="http://schemas.microsoft.com/office/drawing/2014/main" id="{9F278CC9-9968-40F5-B18F-B1D45BE36A49}"/>
              </a:ext>
            </a:extLst>
          </p:cNvPr>
          <p:cNvPicPr>
            <a:picLocks noChangeAspect="1"/>
          </p:cNvPicPr>
          <p:nvPr userDrawn="1"/>
        </p:nvPicPr>
        <p:blipFill rotWithShape="1">
          <a:blip r:embed="rId2"/>
          <a:srcRect t="390" b="390"/>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690" r:id="rId9"/>
    <p:sldLayoutId id="2147483708"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863C-0C7D-9FFC-B1EF-84990CAD0E68}"/>
              </a:ext>
            </a:extLst>
          </p:cNvPr>
          <p:cNvSpPr>
            <a:spLocks noGrp="1"/>
          </p:cNvSpPr>
          <p:nvPr>
            <p:ph type="title"/>
          </p:nvPr>
        </p:nvSpPr>
        <p:spPr>
          <a:xfrm>
            <a:off x="519289" y="715964"/>
            <a:ext cx="5576711" cy="2207858"/>
          </a:xfrm>
        </p:spPr>
        <p:txBody>
          <a:bodyPr>
            <a:normAutofit fontScale="90000"/>
          </a:bodyPr>
          <a:lstStyle/>
          <a:p>
            <a:pPr algn="ctr"/>
            <a:r>
              <a:rPr lang="en-IN" dirty="0"/>
              <a:t>PROJECT ON EXPLORATORY DATA ANALYSIS OF HOUSING DATA</a:t>
            </a:r>
            <a:br>
              <a:rPr lang="en-IN" dirty="0"/>
            </a:br>
            <a:endParaRPr lang="en-IN" dirty="0"/>
          </a:p>
        </p:txBody>
      </p:sp>
      <p:sp>
        <p:nvSpPr>
          <p:cNvPr id="3" name="Text Placeholder 2">
            <a:extLst>
              <a:ext uri="{FF2B5EF4-FFF2-40B4-BE49-F238E27FC236}">
                <a16:creationId xmlns:a16="http://schemas.microsoft.com/office/drawing/2014/main" id="{30EFC114-F32D-9521-6BC6-0E72E4C3FF49}"/>
              </a:ext>
            </a:extLst>
          </p:cNvPr>
          <p:cNvSpPr>
            <a:spLocks noGrp="1"/>
          </p:cNvSpPr>
          <p:nvPr>
            <p:ph type="body" sz="quarter" idx="11"/>
          </p:nvPr>
        </p:nvSpPr>
        <p:spPr>
          <a:xfrm>
            <a:off x="762000" y="2686756"/>
            <a:ext cx="5334000" cy="2743200"/>
          </a:xfrm>
        </p:spPr>
        <p:txBody>
          <a:bodyPr/>
          <a:lstStyle/>
          <a:p>
            <a:endParaRPr lang="en-US" sz="1800" b="1" dirty="0">
              <a:solidFill>
                <a:srgbClr val="002060"/>
              </a:solidFill>
              <a:latin typeface="+mj-lt"/>
            </a:endParaRPr>
          </a:p>
          <a:p>
            <a:endParaRPr lang="en-US" dirty="0">
              <a:solidFill>
                <a:srgbClr val="002060"/>
              </a:solidFill>
              <a:latin typeface="+mj-lt"/>
            </a:endParaRPr>
          </a:p>
          <a:p>
            <a:endParaRPr lang="en-US" sz="1800" b="1" dirty="0">
              <a:solidFill>
                <a:srgbClr val="002060"/>
              </a:solidFill>
              <a:latin typeface="+mj-lt"/>
            </a:endParaRPr>
          </a:p>
          <a:p>
            <a:endParaRPr lang="en-US" dirty="0">
              <a:solidFill>
                <a:srgbClr val="002060"/>
              </a:solidFill>
              <a:latin typeface="+mj-lt"/>
            </a:endParaRPr>
          </a:p>
          <a:p>
            <a:endParaRPr lang="en-US" sz="1800" b="1" dirty="0">
              <a:solidFill>
                <a:srgbClr val="002060"/>
              </a:solidFill>
              <a:latin typeface="+mj-lt"/>
            </a:endParaRPr>
          </a:p>
          <a:p>
            <a:r>
              <a:rPr lang="en-US" sz="2000" b="1" dirty="0">
                <a:solidFill>
                  <a:srgbClr val="002060"/>
                </a:solidFill>
                <a:latin typeface="+mj-lt"/>
              </a:rPr>
              <a:t>NAME:             S. SUJANA KUMARI</a:t>
            </a:r>
            <a:br>
              <a:rPr lang="en-US" sz="2000" b="1" dirty="0">
                <a:solidFill>
                  <a:srgbClr val="002060"/>
                </a:solidFill>
                <a:latin typeface="+mj-lt"/>
              </a:rPr>
            </a:br>
            <a:r>
              <a:rPr lang="en-US" sz="2000" b="1" dirty="0">
                <a:solidFill>
                  <a:srgbClr val="002060"/>
                </a:solidFill>
                <a:latin typeface="+mj-lt"/>
              </a:rPr>
              <a:t>AFFILIATION:  DIGICROME ACADEMY</a:t>
            </a:r>
            <a:br>
              <a:rPr lang="en-US" sz="2000" b="1" dirty="0">
                <a:solidFill>
                  <a:srgbClr val="002060"/>
                </a:solidFill>
                <a:latin typeface="+mj-lt"/>
              </a:rPr>
            </a:br>
            <a:endParaRPr lang="en-IN" sz="2000" dirty="0"/>
          </a:p>
        </p:txBody>
      </p:sp>
      <p:pic>
        <p:nvPicPr>
          <p:cNvPr id="11" name="Picture Placeholder 10">
            <a:extLst>
              <a:ext uri="{FF2B5EF4-FFF2-40B4-BE49-F238E27FC236}">
                <a16:creationId xmlns:a16="http://schemas.microsoft.com/office/drawing/2014/main" id="{3F53E8EA-1FD9-2ABB-7C8F-69DA6604E2B5}"/>
              </a:ext>
            </a:extLst>
          </p:cNvPr>
          <p:cNvPicPr>
            <a:picLocks noGrp="1" noChangeAspect="1"/>
          </p:cNvPicPr>
          <p:nvPr>
            <p:ph type="pic" sz="quarter" idx="14"/>
          </p:nvPr>
        </p:nvPicPr>
        <p:blipFill>
          <a:blip r:embed="rId2"/>
          <a:srcRect l="32353" r="32353"/>
          <a:stretch>
            <a:fillRect/>
          </a:stretch>
        </p:blipFill>
        <p:spPr>
          <a:xfrm>
            <a:off x="6858000" y="715963"/>
            <a:ext cx="4572000" cy="4803775"/>
          </a:xfrm>
        </p:spPr>
      </p:pic>
    </p:spTree>
    <p:extLst>
      <p:ext uri="{BB962C8B-B14F-4D97-AF65-F5344CB8AC3E}">
        <p14:creationId xmlns:p14="http://schemas.microsoft.com/office/powerpoint/2010/main" val="1220030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dirty="0"/>
              <a:t> </a:t>
            </a:r>
            <a:r>
              <a:rPr lang="en-US" b="1" dirty="0"/>
              <a:t>Multivariate analysis:  Scatterplots in multivariate analysis for better comprehensive view.</a:t>
            </a:r>
          </a:p>
          <a:p>
            <a:pPr algn="l"/>
            <a:endParaRPr lang="en-US" dirty="0"/>
          </a:p>
        </p:txBody>
      </p:sp>
      <p:pic>
        <p:nvPicPr>
          <p:cNvPr id="3" name="Picture 2">
            <a:extLst>
              <a:ext uri="{FF2B5EF4-FFF2-40B4-BE49-F238E27FC236}">
                <a16:creationId xmlns:a16="http://schemas.microsoft.com/office/drawing/2014/main" id="{C2D64569-856A-2756-8A8F-37CD68057E8C}"/>
              </a:ext>
            </a:extLst>
          </p:cNvPr>
          <p:cNvPicPr>
            <a:picLocks noChangeAspect="1"/>
          </p:cNvPicPr>
          <p:nvPr/>
        </p:nvPicPr>
        <p:blipFill>
          <a:blip r:embed="rId3"/>
          <a:stretch>
            <a:fillRect/>
          </a:stretch>
        </p:blipFill>
        <p:spPr>
          <a:xfrm>
            <a:off x="0" y="1516284"/>
            <a:ext cx="6291084" cy="4605100"/>
          </a:xfrm>
          <a:prstGeom prst="rect">
            <a:avLst/>
          </a:prstGeom>
        </p:spPr>
      </p:pic>
      <p:pic>
        <p:nvPicPr>
          <p:cNvPr id="6" name="Picture 5">
            <a:extLst>
              <a:ext uri="{FF2B5EF4-FFF2-40B4-BE49-F238E27FC236}">
                <a16:creationId xmlns:a16="http://schemas.microsoft.com/office/drawing/2014/main" id="{17FDAF94-8A72-4CF6-2C0A-3480F2AAD83F}"/>
              </a:ext>
            </a:extLst>
          </p:cNvPr>
          <p:cNvPicPr>
            <a:picLocks noChangeAspect="1"/>
          </p:cNvPicPr>
          <p:nvPr/>
        </p:nvPicPr>
        <p:blipFill>
          <a:blip r:embed="rId4"/>
          <a:stretch>
            <a:fillRect/>
          </a:stretch>
        </p:blipFill>
        <p:spPr>
          <a:xfrm>
            <a:off x="6291084" y="1516284"/>
            <a:ext cx="5900916" cy="4595956"/>
          </a:xfrm>
          <a:prstGeom prst="rect">
            <a:avLst/>
          </a:prstGeom>
        </p:spPr>
      </p:pic>
    </p:spTree>
    <p:extLst>
      <p:ext uri="{BB962C8B-B14F-4D97-AF65-F5344CB8AC3E}">
        <p14:creationId xmlns:p14="http://schemas.microsoft.com/office/powerpoint/2010/main" val="161091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dirty="0"/>
              <a:t> </a:t>
            </a:r>
            <a:r>
              <a:rPr lang="en-US" b="1" dirty="0"/>
              <a:t>Multivariate analysis:  Scatterplots and relational plots in multivariate analysis for better comprehensive view.</a:t>
            </a:r>
          </a:p>
          <a:p>
            <a:pPr algn="l"/>
            <a:endParaRPr lang="en-US" dirty="0"/>
          </a:p>
        </p:txBody>
      </p:sp>
      <p:pic>
        <p:nvPicPr>
          <p:cNvPr id="5" name="Picture 4">
            <a:extLst>
              <a:ext uri="{FF2B5EF4-FFF2-40B4-BE49-F238E27FC236}">
                <a16:creationId xmlns:a16="http://schemas.microsoft.com/office/drawing/2014/main" id="{DC52C05E-46FC-C0C6-2F45-7192B504FC76}"/>
              </a:ext>
            </a:extLst>
          </p:cNvPr>
          <p:cNvPicPr>
            <a:picLocks noChangeAspect="1"/>
          </p:cNvPicPr>
          <p:nvPr/>
        </p:nvPicPr>
        <p:blipFill>
          <a:blip r:embed="rId3"/>
          <a:stretch>
            <a:fillRect/>
          </a:stretch>
        </p:blipFill>
        <p:spPr>
          <a:xfrm>
            <a:off x="1" y="1180618"/>
            <a:ext cx="6886936" cy="5677381"/>
          </a:xfrm>
          <a:prstGeom prst="rect">
            <a:avLst/>
          </a:prstGeom>
        </p:spPr>
      </p:pic>
      <p:pic>
        <p:nvPicPr>
          <p:cNvPr id="13" name="Picture 12">
            <a:extLst>
              <a:ext uri="{FF2B5EF4-FFF2-40B4-BE49-F238E27FC236}">
                <a16:creationId xmlns:a16="http://schemas.microsoft.com/office/drawing/2014/main" id="{DEFC42E6-56BC-4766-F661-D3ABACE9C3B8}"/>
              </a:ext>
            </a:extLst>
          </p:cNvPr>
          <p:cNvPicPr>
            <a:picLocks noChangeAspect="1"/>
          </p:cNvPicPr>
          <p:nvPr/>
        </p:nvPicPr>
        <p:blipFill>
          <a:blip r:embed="rId4"/>
          <a:stretch>
            <a:fillRect/>
          </a:stretch>
        </p:blipFill>
        <p:spPr>
          <a:xfrm>
            <a:off x="6720069" y="2024055"/>
            <a:ext cx="5460641" cy="4833944"/>
          </a:xfrm>
          <a:prstGeom prst="rect">
            <a:avLst/>
          </a:prstGeom>
        </p:spPr>
      </p:pic>
    </p:spTree>
    <p:extLst>
      <p:ext uri="{BB962C8B-B14F-4D97-AF65-F5344CB8AC3E}">
        <p14:creationId xmlns:p14="http://schemas.microsoft.com/office/powerpoint/2010/main" val="310738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dirty="0"/>
              <a:t> </a:t>
            </a:r>
            <a:r>
              <a:rPr lang="en-US" b="1" dirty="0"/>
              <a:t>Multivariate analysis:  Scatterplots and relational plots in multivariate analysis for better comprehensive view.</a:t>
            </a:r>
          </a:p>
          <a:p>
            <a:pPr algn="l"/>
            <a:endParaRPr lang="en-US" dirty="0"/>
          </a:p>
        </p:txBody>
      </p:sp>
      <p:pic>
        <p:nvPicPr>
          <p:cNvPr id="3" name="Picture 2">
            <a:extLst>
              <a:ext uri="{FF2B5EF4-FFF2-40B4-BE49-F238E27FC236}">
                <a16:creationId xmlns:a16="http://schemas.microsoft.com/office/drawing/2014/main" id="{FE8A0272-AC6D-DB16-B3AF-EC9A3C92D789}"/>
              </a:ext>
            </a:extLst>
          </p:cNvPr>
          <p:cNvPicPr>
            <a:picLocks noChangeAspect="1"/>
          </p:cNvPicPr>
          <p:nvPr/>
        </p:nvPicPr>
        <p:blipFill>
          <a:blip r:embed="rId3"/>
          <a:stretch>
            <a:fillRect/>
          </a:stretch>
        </p:blipFill>
        <p:spPr>
          <a:xfrm>
            <a:off x="0" y="1332089"/>
            <a:ext cx="5984111" cy="4730264"/>
          </a:xfrm>
          <a:prstGeom prst="rect">
            <a:avLst/>
          </a:prstGeom>
        </p:spPr>
      </p:pic>
      <p:pic>
        <p:nvPicPr>
          <p:cNvPr id="8" name="Picture 7">
            <a:extLst>
              <a:ext uri="{FF2B5EF4-FFF2-40B4-BE49-F238E27FC236}">
                <a16:creationId xmlns:a16="http://schemas.microsoft.com/office/drawing/2014/main" id="{B88B78A1-A0B6-0F18-DAF9-25E8F049EEC8}"/>
              </a:ext>
            </a:extLst>
          </p:cNvPr>
          <p:cNvPicPr>
            <a:picLocks noChangeAspect="1"/>
          </p:cNvPicPr>
          <p:nvPr/>
        </p:nvPicPr>
        <p:blipFill>
          <a:blip r:embed="rId4"/>
          <a:stretch>
            <a:fillRect/>
          </a:stretch>
        </p:blipFill>
        <p:spPr>
          <a:xfrm>
            <a:off x="5972822" y="1332089"/>
            <a:ext cx="6207889" cy="4730264"/>
          </a:xfrm>
          <a:prstGeom prst="rect">
            <a:avLst/>
          </a:prstGeom>
        </p:spPr>
      </p:pic>
    </p:spTree>
    <p:extLst>
      <p:ext uri="{BB962C8B-B14F-4D97-AF65-F5344CB8AC3E}">
        <p14:creationId xmlns:p14="http://schemas.microsoft.com/office/powerpoint/2010/main" val="237291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dirty="0"/>
              <a:t> </a:t>
            </a:r>
            <a:r>
              <a:rPr lang="en-US" b="1" dirty="0"/>
              <a:t>Multivariate analysis:  Scatterplots and relational plots in multivariate analysis for better comprehensive view.</a:t>
            </a:r>
          </a:p>
          <a:p>
            <a:pPr algn="l"/>
            <a:endParaRPr lang="en-US" dirty="0"/>
          </a:p>
        </p:txBody>
      </p:sp>
      <p:pic>
        <p:nvPicPr>
          <p:cNvPr id="5" name="Picture 4">
            <a:extLst>
              <a:ext uri="{FF2B5EF4-FFF2-40B4-BE49-F238E27FC236}">
                <a16:creationId xmlns:a16="http://schemas.microsoft.com/office/drawing/2014/main" id="{E2E82935-9417-4C05-DD75-1C7E1697BD03}"/>
              </a:ext>
            </a:extLst>
          </p:cNvPr>
          <p:cNvPicPr>
            <a:picLocks noChangeAspect="1"/>
          </p:cNvPicPr>
          <p:nvPr/>
        </p:nvPicPr>
        <p:blipFill>
          <a:blip r:embed="rId3"/>
          <a:stretch>
            <a:fillRect/>
          </a:stretch>
        </p:blipFill>
        <p:spPr>
          <a:xfrm>
            <a:off x="225778" y="1120135"/>
            <a:ext cx="11966222" cy="4842011"/>
          </a:xfrm>
          <a:prstGeom prst="rect">
            <a:avLst/>
          </a:prstGeom>
        </p:spPr>
      </p:pic>
    </p:spTree>
    <p:extLst>
      <p:ext uri="{BB962C8B-B14F-4D97-AF65-F5344CB8AC3E}">
        <p14:creationId xmlns:p14="http://schemas.microsoft.com/office/powerpoint/2010/main" val="168118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dirty="0"/>
              <a:t> </a:t>
            </a:r>
            <a:r>
              <a:rPr lang="en-US" b="1" dirty="0"/>
              <a:t>Multivariate analysis:  Scatterplots and relational plots in multivariate analysis for better comprehensive view.</a:t>
            </a:r>
          </a:p>
          <a:p>
            <a:pPr algn="l"/>
            <a:endParaRPr lang="en-US" dirty="0"/>
          </a:p>
        </p:txBody>
      </p:sp>
      <p:pic>
        <p:nvPicPr>
          <p:cNvPr id="8" name="Picture 7">
            <a:extLst>
              <a:ext uri="{FF2B5EF4-FFF2-40B4-BE49-F238E27FC236}">
                <a16:creationId xmlns:a16="http://schemas.microsoft.com/office/drawing/2014/main" id="{8BDA234A-87C7-C5C8-B544-FCE533EE1692}"/>
              </a:ext>
            </a:extLst>
          </p:cNvPr>
          <p:cNvPicPr>
            <a:picLocks noChangeAspect="1"/>
          </p:cNvPicPr>
          <p:nvPr/>
        </p:nvPicPr>
        <p:blipFill>
          <a:blip r:embed="rId3"/>
          <a:stretch>
            <a:fillRect/>
          </a:stretch>
        </p:blipFill>
        <p:spPr>
          <a:xfrm>
            <a:off x="0" y="1354667"/>
            <a:ext cx="12192000" cy="4707686"/>
          </a:xfrm>
          <a:prstGeom prst="rect">
            <a:avLst/>
          </a:prstGeom>
        </p:spPr>
      </p:pic>
    </p:spTree>
    <p:extLst>
      <p:ext uri="{BB962C8B-B14F-4D97-AF65-F5344CB8AC3E}">
        <p14:creationId xmlns:p14="http://schemas.microsoft.com/office/powerpoint/2010/main" val="22344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dirty="0"/>
              <a:t> </a:t>
            </a:r>
            <a:r>
              <a:rPr lang="en-US" b="1" dirty="0"/>
              <a:t>Multivariate analysis:  Violin plot in multivariate analysis for better comprehensive view.</a:t>
            </a:r>
          </a:p>
          <a:p>
            <a:pPr algn="l"/>
            <a:endParaRPr lang="en-US" dirty="0"/>
          </a:p>
        </p:txBody>
      </p:sp>
      <p:pic>
        <p:nvPicPr>
          <p:cNvPr id="12" name="Picture 11">
            <a:extLst>
              <a:ext uri="{FF2B5EF4-FFF2-40B4-BE49-F238E27FC236}">
                <a16:creationId xmlns:a16="http://schemas.microsoft.com/office/drawing/2014/main" id="{764469A1-205F-424E-E5BA-18AFB5370363}"/>
              </a:ext>
            </a:extLst>
          </p:cNvPr>
          <p:cNvPicPr>
            <a:picLocks noChangeAspect="1"/>
          </p:cNvPicPr>
          <p:nvPr/>
        </p:nvPicPr>
        <p:blipFill>
          <a:blip r:embed="rId3"/>
          <a:stretch>
            <a:fillRect/>
          </a:stretch>
        </p:blipFill>
        <p:spPr>
          <a:xfrm>
            <a:off x="1095023" y="1222920"/>
            <a:ext cx="8330201" cy="4739226"/>
          </a:xfrm>
          <a:prstGeom prst="rect">
            <a:avLst/>
          </a:prstGeom>
        </p:spPr>
      </p:pic>
    </p:spTree>
    <p:extLst>
      <p:ext uri="{BB962C8B-B14F-4D97-AF65-F5344CB8AC3E}">
        <p14:creationId xmlns:p14="http://schemas.microsoft.com/office/powerpoint/2010/main" val="121458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dirty="0"/>
              <a:t> </a:t>
            </a:r>
            <a:r>
              <a:rPr lang="en-US" b="1" dirty="0"/>
              <a:t>Multivariate analysis:  Bar plots in multivariate analysis for better comprehensive view.</a:t>
            </a:r>
          </a:p>
          <a:p>
            <a:pPr algn="l"/>
            <a:endParaRPr lang="en-US" dirty="0"/>
          </a:p>
        </p:txBody>
      </p:sp>
      <p:pic>
        <p:nvPicPr>
          <p:cNvPr id="3" name="Picture 2">
            <a:extLst>
              <a:ext uri="{FF2B5EF4-FFF2-40B4-BE49-F238E27FC236}">
                <a16:creationId xmlns:a16="http://schemas.microsoft.com/office/drawing/2014/main" id="{CFD3DDE4-C38D-3C34-D451-895CCBA6D78D}"/>
              </a:ext>
            </a:extLst>
          </p:cNvPr>
          <p:cNvPicPr>
            <a:picLocks noChangeAspect="1"/>
          </p:cNvPicPr>
          <p:nvPr/>
        </p:nvPicPr>
        <p:blipFill>
          <a:blip r:embed="rId3"/>
          <a:stretch>
            <a:fillRect/>
          </a:stretch>
        </p:blipFill>
        <p:spPr>
          <a:xfrm>
            <a:off x="1" y="1140178"/>
            <a:ext cx="12192000" cy="5717822"/>
          </a:xfrm>
          <a:prstGeom prst="rect">
            <a:avLst/>
          </a:prstGeom>
        </p:spPr>
      </p:pic>
    </p:spTree>
    <p:extLst>
      <p:ext uri="{BB962C8B-B14F-4D97-AF65-F5344CB8AC3E}">
        <p14:creationId xmlns:p14="http://schemas.microsoft.com/office/powerpoint/2010/main" val="42624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dirty="0"/>
              <a:t> </a:t>
            </a:r>
            <a:r>
              <a:rPr lang="en-US" b="1" dirty="0"/>
              <a:t>Multivariate analysis:  Point plots in multivariate analysis for better comprehensive view.</a:t>
            </a:r>
          </a:p>
          <a:p>
            <a:pPr algn="l"/>
            <a:endParaRPr lang="en-US" dirty="0"/>
          </a:p>
        </p:txBody>
      </p:sp>
      <p:pic>
        <p:nvPicPr>
          <p:cNvPr id="8" name="Picture 7">
            <a:extLst>
              <a:ext uri="{FF2B5EF4-FFF2-40B4-BE49-F238E27FC236}">
                <a16:creationId xmlns:a16="http://schemas.microsoft.com/office/drawing/2014/main" id="{82352385-4093-7B5B-04EE-6C5DE938E994}"/>
              </a:ext>
            </a:extLst>
          </p:cNvPr>
          <p:cNvPicPr>
            <a:picLocks noChangeAspect="1"/>
          </p:cNvPicPr>
          <p:nvPr/>
        </p:nvPicPr>
        <p:blipFill>
          <a:blip r:embed="rId3"/>
          <a:stretch>
            <a:fillRect/>
          </a:stretch>
        </p:blipFill>
        <p:spPr>
          <a:xfrm>
            <a:off x="0" y="1106311"/>
            <a:ext cx="12192000" cy="5751688"/>
          </a:xfrm>
          <a:prstGeom prst="rect">
            <a:avLst/>
          </a:prstGeom>
        </p:spPr>
      </p:pic>
    </p:spTree>
    <p:extLst>
      <p:ext uri="{BB962C8B-B14F-4D97-AF65-F5344CB8AC3E}">
        <p14:creationId xmlns:p14="http://schemas.microsoft.com/office/powerpoint/2010/main" val="55964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lnSpc>
                <a:spcPct val="150000"/>
              </a:lnSpc>
            </a:pPr>
            <a:r>
              <a:rPr lang="en-US" dirty="0"/>
              <a:t> 4.  </a:t>
            </a:r>
            <a:r>
              <a:rPr lang="en-US" b="1" dirty="0"/>
              <a:t>Feature Engineering</a:t>
            </a:r>
            <a:r>
              <a:rPr lang="en-US" dirty="0"/>
              <a:t>:  </a:t>
            </a:r>
            <a:r>
              <a:rPr lang="en-IN" sz="1800" u="none" strike="noStrike" dirty="0">
                <a:effectLst/>
                <a:latin typeface="Times New Roman" panose="02020603050405020304" pitchFamily="18" charset="0"/>
                <a:ea typeface="Times New Roman" panose="02020603050405020304" pitchFamily="18" charset="0"/>
                <a:cs typeface="Roboto" panose="02000000000000000000" pitchFamily="2" charset="0"/>
              </a:rPr>
              <a:t>Introduce new variables that might enhance the model's ability to predict house prices. For instance, calculate the price per square foot or engineer a feature representing the property's age.</a:t>
            </a:r>
          </a:p>
          <a:p>
            <a:pPr algn="l">
              <a:lnSpc>
                <a:spcPct val="150000"/>
              </a:lnSpc>
            </a:pPr>
            <a:endParaRPr lang="en-IN" dirty="0">
              <a:latin typeface="Times New Roman" panose="02020603050405020304" pitchFamily="18" charset="0"/>
              <a:ea typeface="Roboto" panose="02000000000000000000" pitchFamily="2" charset="0"/>
              <a:cs typeface="Roboto" panose="02000000000000000000" pitchFamily="2" charset="0"/>
            </a:endParaRPr>
          </a:p>
          <a:p>
            <a:pPr algn="l">
              <a:lnSpc>
                <a:spcPct val="150000"/>
              </a:lnSpc>
            </a:pPr>
            <a:endParaRPr lang="en-IN" sz="1800" u="none" strike="noStrike" dirty="0">
              <a:effectLst/>
              <a:latin typeface="Times New Roman" panose="02020603050405020304" pitchFamily="18" charset="0"/>
              <a:ea typeface="Roboto" panose="02000000000000000000" pitchFamily="2" charset="0"/>
              <a:cs typeface="Roboto" panose="02000000000000000000" pitchFamily="2" charset="0"/>
            </a:endParaRPr>
          </a:p>
          <a:p>
            <a:pPr algn="l">
              <a:lnSpc>
                <a:spcPct val="150000"/>
              </a:lnSpc>
            </a:pPr>
            <a:r>
              <a:rPr lang="en-IN" dirty="0">
                <a:latin typeface="Times New Roman" panose="02020603050405020304" pitchFamily="18" charset="0"/>
                <a:ea typeface="Roboto" panose="02000000000000000000" pitchFamily="2" charset="0"/>
                <a:cs typeface="Roboto" panose="02000000000000000000" pitchFamily="2" charset="0"/>
              </a:rPr>
              <a:t>5. </a:t>
            </a:r>
            <a:r>
              <a:rPr lang="en-IN" sz="1800" b="1" dirty="0">
                <a:solidFill>
                  <a:srgbClr val="000000"/>
                </a:solidFill>
                <a:effectLst/>
                <a:latin typeface="Times New Roman" panose="02020603050405020304" pitchFamily="18" charset="0"/>
                <a:ea typeface="Times New Roman" panose="02020603050405020304" pitchFamily="18" charset="0"/>
              </a:rPr>
              <a:t>Feature Engineering and Size Impact:  </a:t>
            </a:r>
            <a:r>
              <a:rPr lang="en-IN" sz="1800" u="none" strike="noStrike" dirty="0">
                <a:effectLst/>
                <a:latin typeface="Times New Roman" panose="02020603050405020304" pitchFamily="18" charset="0"/>
                <a:ea typeface="Times New Roman" panose="02020603050405020304" pitchFamily="18" charset="0"/>
                <a:cs typeface="Roboto" panose="02000000000000000000" pitchFamily="2" charset="0"/>
              </a:rPr>
              <a:t>Explore relationships between key features (e.g., number of bedrooms, bathrooms, square footage) and house prices. Identify how these features collectively contribute to the valuation.</a:t>
            </a:r>
            <a:endParaRPr lang="en-IN" sz="1800" u="none" strike="noStrike" dirty="0">
              <a:effectLst/>
              <a:latin typeface="Roboto" panose="02000000000000000000" pitchFamily="2" charset="0"/>
              <a:ea typeface="Roboto" panose="02000000000000000000" pitchFamily="2" charset="0"/>
              <a:cs typeface="Roboto" panose="02000000000000000000" pitchFamily="2" charset="0"/>
            </a:endParaRPr>
          </a:p>
          <a:p>
            <a:pPr algn="l">
              <a:lnSpc>
                <a:spcPct val="150000"/>
              </a:lnSpc>
            </a:pPr>
            <a:endParaRPr lang="en-IN" sz="1800" u="none" strike="noStrike" dirty="0">
              <a:effectLst/>
              <a:latin typeface="Roboto" panose="02000000000000000000" pitchFamily="2" charset="0"/>
              <a:ea typeface="Roboto" panose="02000000000000000000" pitchFamily="2" charset="0"/>
              <a:cs typeface="Roboto" panose="02000000000000000000" pitchFamily="2" charset="0"/>
            </a:endParaRPr>
          </a:p>
          <a:p>
            <a:pPr algn="l">
              <a:lnSpc>
                <a:spcPct val="150000"/>
              </a:lnSpc>
            </a:pPr>
            <a:endParaRPr lang="en-US" dirty="0"/>
          </a:p>
          <a:p>
            <a:pPr algn="l">
              <a:lnSpc>
                <a:spcPct val="150000"/>
              </a:lnSpc>
            </a:pPr>
            <a:r>
              <a:rPr lang="en-US" dirty="0"/>
              <a:t>6. </a:t>
            </a:r>
            <a:r>
              <a:rPr lang="en-IN" sz="1800" b="1" dirty="0">
                <a:solidFill>
                  <a:srgbClr val="000000"/>
                </a:solidFill>
                <a:effectLst/>
                <a:latin typeface="Times New Roman" panose="02020603050405020304" pitchFamily="18" charset="0"/>
                <a:ea typeface="Times New Roman" panose="02020603050405020304" pitchFamily="18" charset="0"/>
              </a:rPr>
              <a:t>Market Trends and Historical Pricing:</a:t>
            </a:r>
            <a:r>
              <a:rPr lang="en-IN" sz="1800" dirty="0">
                <a:effectLst/>
                <a:latin typeface="Times New Roman" panose="02020603050405020304" pitchFamily="18" charset="0"/>
                <a:ea typeface="Times New Roman" panose="02020603050405020304" pitchFamily="18" charset="0"/>
              </a:rPr>
              <a:t> Analyse the dataset temporally, looking at trends in house prices over different periods. Understand how external factors, such as economic indicators, may have influenced these trends.</a:t>
            </a:r>
            <a:endParaRPr lang="en-US" dirty="0"/>
          </a:p>
        </p:txBody>
      </p:sp>
    </p:spTree>
    <p:extLst>
      <p:ext uri="{BB962C8B-B14F-4D97-AF65-F5344CB8AC3E}">
        <p14:creationId xmlns:p14="http://schemas.microsoft.com/office/powerpoint/2010/main" val="102147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Market Trends and Historical Pricing:  </a:t>
            </a:r>
            <a:r>
              <a:rPr lang="en-IN" sz="1800" dirty="0">
                <a:solidFill>
                  <a:srgbClr val="000000"/>
                </a:solidFill>
                <a:effectLst/>
                <a:latin typeface="Times New Roman" panose="02020603050405020304" pitchFamily="18" charset="0"/>
                <a:ea typeface="Times New Roman" panose="02020603050405020304" pitchFamily="18" charset="0"/>
              </a:rPr>
              <a:t>Visualization of Market trends and historical pricing using scatter plots</a:t>
            </a:r>
            <a:endParaRPr lang="en-IN" sz="1800" dirty="0">
              <a:solidFill>
                <a:srgbClr val="434343"/>
              </a:solidFill>
              <a:effectLst/>
              <a:latin typeface="Arial" panose="020B0604020202020204" pitchFamily="34" charset="0"/>
            </a:endParaRPr>
          </a:p>
          <a:p>
            <a:pPr algn="l">
              <a:lnSpc>
                <a:spcPct val="150000"/>
              </a:lnSpc>
            </a:pPr>
            <a:endParaRPr lang="en-IN" sz="1800" u="none" strike="noStrike" dirty="0">
              <a:effectLst/>
              <a:latin typeface="Roboto" panose="02000000000000000000" pitchFamily="2" charset="0"/>
              <a:ea typeface="Roboto" panose="02000000000000000000" pitchFamily="2" charset="0"/>
              <a:cs typeface="Roboto" panose="02000000000000000000" pitchFamily="2" charset="0"/>
            </a:endParaRPr>
          </a:p>
          <a:p>
            <a:pPr algn="l">
              <a:lnSpc>
                <a:spcPct val="150000"/>
              </a:lnSpc>
            </a:pPr>
            <a:endParaRPr lang="en-IN" sz="1800" b="1" dirty="0">
              <a:solidFill>
                <a:srgbClr val="434343"/>
              </a:solidFill>
              <a:effectLst/>
              <a:latin typeface="Arial" panose="020B0604020202020204" pitchFamily="34" charset="0"/>
            </a:endParaRPr>
          </a:p>
          <a:p>
            <a:pPr algn="l">
              <a:lnSpc>
                <a:spcPct val="150000"/>
              </a:lnSpc>
            </a:pPr>
            <a:endParaRPr lang="en-IN" sz="1800" u="none" strike="noStrike" dirty="0">
              <a:effectLst/>
              <a:latin typeface="Roboto" panose="02000000000000000000" pitchFamily="2" charset="0"/>
              <a:ea typeface="Roboto" panose="02000000000000000000" pitchFamily="2" charset="0"/>
              <a:cs typeface="Roboto" panose="02000000000000000000" pitchFamily="2" charset="0"/>
            </a:endParaRPr>
          </a:p>
          <a:p>
            <a:pPr algn="l">
              <a:lnSpc>
                <a:spcPct val="150000"/>
              </a:lnSpc>
            </a:pPr>
            <a:endParaRPr lang="en-US" dirty="0"/>
          </a:p>
        </p:txBody>
      </p:sp>
      <p:pic>
        <p:nvPicPr>
          <p:cNvPr id="3" name="Picture 2">
            <a:extLst>
              <a:ext uri="{FF2B5EF4-FFF2-40B4-BE49-F238E27FC236}">
                <a16:creationId xmlns:a16="http://schemas.microsoft.com/office/drawing/2014/main" id="{24661107-E861-2A43-9DC3-3A98E11A0350}"/>
              </a:ext>
            </a:extLst>
          </p:cNvPr>
          <p:cNvPicPr>
            <a:picLocks noChangeAspect="1"/>
          </p:cNvPicPr>
          <p:nvPr/>
        </p:nvPicPr>
        <p:blipFill>
          <a:blip r:embed="rId3"/>
          <a:stretch>
            <a:fillRect/>
          </a:stretch>
        </p:blipFill>
        <p:spPr>
          <a:xfrm>
            <a:off x="1" y="1332089"/>
            <a:ext cx="5937956" cy="4593228"/>
          </a:xfrm>
          <a:prstGeom prst="rect">
            <a:avLst/>
          </a:prstGeom>
        </p:spPr>
      </p:pic>
      <p:pic>
        <p:nvPicPr>
          <p:cNvPr id="6" name="Picture 5">
            <a:extLst>
              <a:ext uri="{FF2B5EF4-FFF2-40B4-BE49-F238E27FC236}">
                <a16:creationId xmlns:a16="http://schemas.microsoft.com/office/drawing/2014/main" id="{7330A6B6-CA70-C77C-E634-EF514AA150C3}"/>
              </a:ext>
            </a:extLst>
          </p:cNvPr>
          <p:cNvPicPr>
            <a:picLocks noChangeAspect="1"/>
          </p:cNvPicPr>
          <p:nvPr/>
        </p:nvPicPr>
        <p:blipFill>
          <a:blip r:embed="rId4"/>
          <a:stretch>
            <a:fillRect/>
          </a:stretch>
        </p:blipFill>
        <p:spPr>
          <a:xfrm>
            <a:off x="6529094" y="1313674"/>
            <a:ext cx="5184658" cy="4630057"/>
          </a:xfrm>
          <a:prstGeom prst="rect">
            <a:avLst/>
          </a:prstGeom>
        </p:spPr>
      </p:pic>
    </p:spTree>
    <p:extLst>
      <p:ext uri="{BB962C8B-B14F-4D97-AF65-F5344CB8AC3E}">
        <p14:creationId xmlns:p14="http://schemas.microsoft.com/office/powerpoint/2010/main" val="424383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129515"/>
            <a:ext cx="8470393" cy="434930"/>
          </a:xfrm>
        </p:spPr>
        <p:txBody>
          <a:bodyPr/>
          <a:lstStyle/>
          <a:p>
            <a:r>
              <a:rPr lang="en-US" u="sng" dirty="0">
                <a:solidFill>
                  <a:srgbClr val="FF0000"/>
                </a:solidFill>
              </a:rPr>
              <a:t>PROJECT OVERVIEW</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12890" y="564445"/>
            <a:ext cx="11966222" cy="5441244"/>
          </a:xfrm>
        </p:spPr>
        <p:txBody>
          <a:bodyPr/>
          <a:lstStyle/>
          <a:p>
            <a:pPr marL="0" marR="0" algn="just"/>
            <a:r>
              <a:rPr lang="en-IN" sz="1800" dirty="0">
                <a:effectLst/>
                <a:latin typeface="Times New Roman" panose="02020603050405020304" pitchFamily="18" charset="0"/>
                <a:ea typeface="Times New Roman" panose="02020603050405020304" pitchFamily="18" charset="0"/>
              </a:rPr>
              <a:t>In the dynamic landscape of the residential real estate market, determining an optimal and competitive price for a house is a multifaceted challenge. As a key member of the analytics team in a leading real estate company, your task is to conduct a comprehensive analysis to identify and understand the myriad variables that significantly influence house prices. By leveraging advanced data analytics techniques and visualization tools, your goal is to uncover patterns, correlations, and trends within the dataset, enabling the company to make informed decisions and strategically position properties for better business opportunities.</a:t>
            </a:r>
            <a:endParaRPr lang="en-IN" dirty="0">
              <a:latin typeface="Times New Roman" panose="02020603050405020304" pitchFamily="18" charset="0"/>
              <a:ea typeface="Times New Roman" panose="02020603050405020304" pitchFamily="18" charset="0"/>
            </a:endParaRPr>
          </a:p>
          <a:p>
            <a:pPr marL="0" marR="0" algn="just"/>
            <a:r>
              <a:rPr lang="en-IN" sz="1800" dirty="0">
                <a:effectLst/>
                <a:latin typeface="Times New Roman" panose="02020603050405020304" pitchFamily="18" charset="0"/>
                <a:ea typeface="Times New Roman" panose="02020603050405020304" pitchFamily="18" charset="0"/>
              </a:rPr>
              <a:t>The real estate industry is inherently complex, influenced by numerous factors that collectively impact the pricing of residential properties. The task at hand is to navigate through this complexity and extract meaningful insights from the available data. As an analytics professional, you are entrusted with the responsibility to not only identify the key variables affecting house prices but also to provide actionable recommendations based on your findings.</a:t>
            </a:r>
            <a:endParaRPr lang="en-IN" sz="1800" dirty="0">
              <a:effectLst/>
              <a:latin typeface="Arial" panose="020B0604020202020204" pitchFamily="34" charset="0"/>
              <a:ea typeface="Arial" panose="020B0604020202020204" pitchFamily="34" charset="0"/>
            </a:endParaRPr>
          </a:p>
          <a:p>
            <a:pPr marL="0" marR="0" algn="just"/>
            <a:r>
              <a:rPr lang="en-IN" sz="1800" dirty="0">
                <a:effectLst/>
                <a:latin typeface="Times New Roman" panose="02020603050405020304" pitchFamily="18" charset="0"/>
                <a:ea typeface="Times New Roman" panose="02020603050405020304" pitchFamily="18" charset="0"/>
              </a:rPr>
              <a:t>The dataset at your disposal comprises diverse parameters such as location, size, amenities, market trends, economic indicators, and historical transaction data. These variables contribute to the intricate web of pricing dynamics, and your role is to unravel their interdependencies through meticulous analysis.</a:t>
            </a:r>
            <a:endParaRPr lang="en-IN" sz="1800" dirty="0">
              <a:effectLst/>
              <a:latin typeface="Arial" panose="020B0604020202020204" pitchFamily="34" charset="0"/>
              <a:ea typeface="Arial" panose="020B0604020202020204" pitchFamily="34" charset="0"/>
            </a:endParaRPr>
          </a:p>
          <a:p>
            <a:pPr marL="0" marR="0" algn="just"/>
            <a:r>
              <a:rPr lang="en-IN" sz="1800" dirty="0">
                <a:effectLst/>
                <a:latin typeface="Times New Roman" panose="02020603050405020304" pitchFamily="18" charset="0"/>
                <a:ea typeface="Times New Roman" panose="02020603050405020304" pitchFamily="18" charset="0"/>
              </a:rPr>
              <a:t>Your analysis should go beyond simple correlation assessments, delving into advanced statistical methods and visualizations. By employing regression models, clustering techniques, and compelling visual representations, you are expected to discern hidden patterns and outliers that can significantly impact the pricing strategy.</a:t>
            </a:r>
            <a:endParaRPr lang="en-IN" sz="1800" dirty="0">
              <a:effectLst/>
              <a:latin typeface="Arial" panose="020B0604020202020204" pitchFamily="34" charset="0"/>
              <a:ea typeface="Arial" panose="020B0604020202020204" pitchFamily="34" charset="0"/>
            </a:endParaRPr>
          </a:p>
          <a:p>
            <a:pPr marL="0" marR="0" algn="just"/>
            <a:r>
              <a:rPr lang="en-IN" sz="1800" dirty="0">
                <a:effectLst/>
                <a:latin typeface="Times New Roman" panose="02020603050405020304" pitchFamily="18" charset="0"/>
                <a:ea typeface="Times New Roman" panose="02020603050405020304" pitchFamily="18" charset="0"/>
              </a:rPr>
              <a:t>The ultimate objective is to empower the real estate company with a deeper understanding of the market forces at play. Your insights will guide the pricing strategy, facilitating better decision-making for property acquisition, sales, and negotiation. Moreover, your findings may uncover opportunities for optimizing property values, enhancing customer satisfaction, and gaining a competitive edge in a dynamic and ever-evolving real estate landscape.</a:t>
            </a:r>
            <a:endParaRPr lang="en-IN" sz="1800" dirty="0">
              <a:effectLst/>
              <a:latin typeface="Arial" panose="020B0604020202020204" pitchFamily="34" charset="0"/>
              <a:ea typeface="Arial" panose="020B0604020202020204" pitchFamily="34" charset="0"/>
            </a:endParaRPr>
          </a:p>
          <a:p>
            <a:pPr algn="l"/>
            <a:endParaRPr lang="en-GB" dirty="0">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a:p>
            <a:pPr marL="0" marR="0" algn="just"/>
            <a:endParaRPr lang="en-IN" sz="1800" dirty="0">
              <a:effectLst/>
              <a:latin typeface="Times New Roman" panose="02020603050405020304" pitchFamily="18" charset="0"/>
              <a:ea typeface="Times New Roman" panose="02020603050405020304" pitchFamily="18" charset="0"/>
            </a:endParaRPr>
          </a:p>
          <a:p>
            <a:pPr marL="0" marR="0" algn="just"/>
            <a:endParaRPr lang="en-IN" sz="1800" dirty="0">
              <a:effectLst/>
              <a:latin typeface="Arial" panose="020B0604020202020204" pitchFamily="34" charset="0"/>
              <a:ea typeface="Arial" panose="020B0604020202020204" pitchFamily="34" charset="0"/>
            </a:endParaRPr>
          </a:p>
          <a:p>
            <a:pPr algn="l"/>
            <a:endParaRPr lang="en-GB" dirty="0">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Market Trends and Historical Pricing:  </a:t>
            </a:r>
            <a:r>
              <a:rPr lang="en-IN" sz="1800" dirty="0">
                <a:solidFill>
                  <a:srgbClr val="000000"/>
                </a:solidFill>
                <a:effectLst/>
                <a:latin typeface="Times New Roman" panose="02020603050405020304" pitchFamily="18" charset="0"/>
                <a:ea typeface="Times New Roman" panose="02020603050405020304" pitchFamily="18" charset="0"/>
              </a:rPr>
              <a:t>Visualization of Market trends and historical pricing using scatter plots</a:t>
            </a:r>
            <a:endParaRPr lang="en-IN" sz="1800" dirty="0">
              <a:solidFill>
                <a:srgbClr val="434343"/>
              </a:solidFill>
              <a:effectLst/>
              <a:latin typeface="Arial" panose="020B0604020202020204" pitchFamily="34" charset="0"/>
            </a:endParaRPr>
          </a:p>
          <a:p>
            <a:pPr algn="l">
              <a:lnSpc>
                <a:spcPct val="150000"/>
              </a:lnSpc>
            </a:pPr>
            <a:endParaRPr lang="en-IN" sz="1800" u="none" strike="noStrike" dirty="0">
              <a:effectLst/>
              <a:latin typeface="Roboto" panose="02000000000000000000" pitchFamily="2" charset="0"/>
              <a:ea typeface="Roboto" panose="02000000000000000000" pitchFamily="2" charset="0"/>
              <a:cs typeface="Roboto" panose="02000000000000000000" pitchFamily="2" charset="0"/>
            </a:endParaRPr>
          </a:p>
          <a:p>
            <a:pPr algn="l">
              <a:lnSpc>
                <a:spcPct val="150000"/>
              </a:lnSpc>
            </a:pPr>
            <a:endParaRPr lang="en-IN" sz="1800" b="1" dirty="0">
              <a:solidFill>
                <a:srgbClr val="434343"/>
              </a:solidFill>
              <a:effectLst/>
              <a:latin typeface="Arial" panose="020B0604020202020204" pitchFamily="34" charset="0"/>
            </a:endParaRPr>
          </a:p>
          <a:p>
            <a:pPr algn="l">
              <a:lnSpc>
                <a:spcPct val="150000"/>
              </a:lnSpc>
            </a:pPr>
            <a:endParaRPr lang="en-IN" sz="1800" u="none" strike="noStrike" dirty="0">
              <a:effectLst/>
              <a:latin typeface="Roboto" panose="02000000000000000000" pitchFamily="2" charset="0"/>
              <a:ea typeface="Roboto" panose="02000000000000000000" pitchFamily="2" charset="0"/>
              <a:cs typeface="Roboto" panose="02000000000000000000" pitchFamily="2" charset="0"/>
            </a:endParaRPr>
          </a:p>
          <a:p>
            <a:pPr algn="l">
              <a:lnSpc>
                <a:spcPct val="150000"/>
              </a:lnSpc>
            </a:pPr>
            <a:endParaRPr lang="en-US" dirty="0"/>
          </a:p>
        </p:txBody>
      </p:sp>
      <p:pic>
        <p:nvPicPr>
          <p:cNvPr id="11" name="Picture 10">
            <a:extLst>
              <a:ext uri="{FF2B5EF4-FFF2-40B4-BE49-F238E27FC236}">
                <a16:creationId xmlns:a16="http://schemas.microsoft.com/office/drawing/2014/main" id="{B83173A7-9BD5-7199-58CC-5B0C9A208D85}"/>
              </a:ext>
            </a:extLst>
          </p:cNvPr>
          <p:cNvPicPr>
            <a:picLocks noChangeAspect="1"/>
          </p:cNvPicPr>
          <p:nvPr/>
        </p:nvPicPr>
        <p:blipFill>
          <a:blip r:embed="rId3"/>
          <a:stretch>
            <a:fillRect/>
          </a:stretch>
        </p:blipFill>
        <p:spPr>
          <a:xfrm>
            <a:off x="3951727" y="1286932"/>
            <a:ext cx="4288545" cy="4675213"/>
          </a:xfrm>
          <a:prstGeom prst="rect">
            <a:avLst/>
          </a:prstGeom>
        </p:spPr>
      </p:pic>
    </p:spTree>
    <p:extLst>
      <p:ext uri="{BB962C8B-B14F-4D97-AF65-F5344CB8AC3E}">
        <p14:creationId xmlns:p14="http://schemas.microsoft.com/office/powerpoint/2010/main" val="237865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marL="0" marR="0">
              <a:spcBef>
                <a:spcPts val="0"/>
              </a:spcBef>
              <a:spcAft>
                <a:spcPts val="1500"/>
              </a:spcAft>
            </a:pPr>
            <a:r>
              <a:rPr lang="en-IN" sz="1800" b="1" dirty="0">
                <a:solidFill>
                  <a:srgbClr val="000000"/>
                </a:solidFill>
                <a:effectLst/>
                <a:latin typeface="Times New Roman" panose="02020603050405020304" pitchFamily="18" charset="0"/>
                <a:ea typeface="Times New Roman" panose="02020603050405020304" pitchFamily="18" charset="0"/>
              </a:rPr>
              <a:t>7.  Customer Preferences and Amenities:  </a:t>
            </a:r>
            <a:r>
              <a:rPr lang="en-IN" sz="1800" dirty="0">
                <a:effectLst/>
                <a:latin typeface="Times New Roman" panose="02020603050405020304" pitchFamily="18" charset="0"/>
                <a:ea typeface="Times New Roman" panose="02020603050405020304" pitchFamily="18" charset="0"/>
              </a:rPr>
              <a:t>Examine the dataset to understand how specific amenities (e.g., swimming pool, garage) impact house prices. Analyse customer feedback or reviews to gauge the perceived value of these amenities.</a:t>
            </a:r>
            <a:endParaRPr lang="en-IN" sz="1800" dirty="0">
              <a:effectLst/>
              <a:latin typeface="Arial" panose="020B0604020202020204" pitchFamily="34" charset="0"/>
              <a:ea typeface="Arial" panose="020B0604020202020204" pitchFamily="34" charset="0"/>
            </a:endParaRPr>
          </a:p>
          <a:p>
            <a:pPr algn="l">
              <a:lnSpc>
                <a:spcPct val="150000"/>
              </a:lnSpc>
            </a:pPr>
            <a:endParaRPr lang="en-IN" sz="1800" u="none" strike="noStrike" dirty="0">
              <a:effectLst/>
              <a:latin typeface="Roboto" panose="02000000000000000000" pitchFamily="2" charset="0"/>
              <a:ea typeface="Roboto" panose="02000000000000000000" pitchFamily="2" charset="0"/>
              <a:cs typeface="Roboto" panose="02000000000000000000" pitchFamily="2" charset="0"/>
            </a:endParaRPr>
          </a:p>
          <a:p>
            <a:pPr algn="l">
              <a:lnSpc>
                <a:spcPct val="150000"/>
              </a:lnSpc>
            </a:pPr>
            <a:endParaRPr lang="en-IN" sz="1800" b="1" dirty="0">
              <a:solidFill>
                <a:srgbClr val="434343"/>
              </a:solidFill>
              <a:effectLst/>
              <a:latin typeface="Arial" panose="020B0604020202020204" pitchFamily="34" charset="0"/>
            </a:endParaRPr>
          </a:p>
          <a:p>
            <a:pPr algn="l">
              <a:lnSpc>
                <a:spcPct val="150000"/>
              </a:lnSpc>
            </a:pPr>
            <a:endParaRPr lang="en-IN" sz="1800" u="none" strike="noStrike" dirty="0">
              <a:effectLst/>
              <a:latin typeface="Roboto" panose="02000000000000000000" pitchFamily="2" charset="0"/>
              <a:ea typeface="Roboto" panose="02000000000000000000" pitchFamily="2" charset="0"/>
              <a:cs typeface="Roboto" panose="02000000000000000000" pitchFamily="2" charset="0"/>
            </a:endParaRPr>
          </a:p>
          <a:p>
            <a:pPr algn="l">
              <a:lnSpc>
                <a:spcPct val="150000"/>
              </a:lnSpc>
            </a:pPr>
            <a:endParaRPr lang="en-US" dirty="0"/>
          </a:p>
        </p:txBody>
      </p:sp>
      <p:pic>
        <p:nvPicPr>
          <p:cNvPr id="3" name="Picture 2">
            <a:extLst>
              <a:ext uri="{FF2B5EF4-FFF2-40B4-BE49-F238E27FC236}">
                <a16:creationId xmlns:a16="http://schemas.microsoft.com/office/drawing/2014/main" id="{F2D5513B-D9F7-28A5-BCFD-B44533222432}"/>
              </a:ext>
            </a:extLst>
          </p:cNvPr>
          <p:cNvPicPr>
            <a:picLocks noChangeAspect="1"/>
          </p:cNvPicPr>
          <p:nvPr/>
        </p:nvPicPr>
        <p:blipFill>
          <a:blip r:embed="rId3"/>
          <a:stretch>
            <a:fillRect/>
          </a:stretch>
        </p:blipFill>
        <p:spPr>
          <a:xfrm>
            <a:off x="0" y="1885799"/>
            <a:ext cx="6409957" cy="4983490"/>
          </a:xfrm>
          <a:prstGeom prst="rect">
            <a:avLst/>
          </a:prstGeom>
        </p:spPr>
      </p:pic>
      <p:pic>
        <p:nvPicPr>
          <p:cNvPr id="6" name="Picture 5">
            <a:extLst>
              <a:ext uri="{FF2B5EF4-FFF2-40B4-BE49-F238E27FC236}">
                <a16:creationId xmlns:a16="http://schemas.microsoft.com/office/drawing/2014/main" id="{CB113CE3-8F9C-09B4-FDCC-F40F8D25A01A}"/>
              </a:ext>
            </a:extLst>
          </p:cNvPr>
          <p:cNvPicPr>
            <a:picLocks noChangeAspect="1"/>
          </p:cNvPicPr>
          <p:nvPr/>
        </p:nvPicPr>
        <p:blipFill>
          <a:blip r:embed="rId4"/>
          <a:stretch>
            <a:fillRect/>
          </a:stretch>
        </p:blipFill>
        <p:spPr>
          <a:xfrm>
            <a:off x="6302713" y="1787237"/>
            <a:ext cx="5877998" cy="5070763"/>
          </a:xfrm>
          <a:prstGeom prst="rect">
            <a:avLst/>
          </a:prstGeom>
        </p:spPr>
      </p:pic>
    </p:spTree>
    <p:extLst>
      <p:ext uri="{BB962C8B-B14F-4D97-AF65-F5344CB8AC3E}">
        <p14:creationId xmlns:p14="http://schemas.microsoft.com/office/powerpoint/2010/main" val="29845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CONCLUSION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lnSpc>
                <a:spcPct val="150000"/>
              </a:lnSpc>
            </a:pPr>
            <a:r>
              <a:rPr lang="en-IN" sz="1800" u="none" strike="noStrike" dirty="0">
                <a:effectLst/>
                <a:latin typeface="Roboto" panose="02000000000000000000" pitchFamily="2" charset="0"/>
                <a:ea typeface="Roboto" panose="02000000000000000000" pitchFamily="2" charset="0"/>
                <a:cs typeface="Roboto" panose="02000000000000000000" pitchFamily="2" charset="0"/>
              </a:rPr>
              <a:t>From the Exploratory Data Analysis performed of the housing data it is observed that the most correlated features of the target variable Sale price are percentage wise as below</a:t>
            </a:r>
          </a:p>
          <a:p>
            <a:pPr algn="l">
              <a:lnSpc>
                <a:spcPct val="150000"/>
              </a:lnSpc>
            </a:pPr>
            <a:r>
              <a:rPr lang="en-IN" dirty="0">
                <a:latin typeface="Roboto" panose="02000000000000000000" pitchFamily="2" charset="0"/>
                <a:ea typeface="Roboto" panose="02000000000000000000" pitchFamily="2" charset="0"/>
                <a:cs typeface="Roboto" panose="02000000000000000000" pitchFamily="2" charset="0"/>
              </a:rPr>
              <a:t>        </a:t>
            </a:r>
            <a:r>
              <a:rPr lang="en-IN" sz="1800" b="1" dirty="0">
                <a:solidFill>
                  <a:srgbClr val="434343"/>
                </a:solidFill>
                <a:effectLst/>
                <a:latin typeface="Arial" panose="020B0604020202020204" pitchFamily="34" charset="0"/>
              </a:rPr>
              <a:t>                                                                                    </a:t>
            </a:r>
          </a:p>
          <a:p>
            <a:pPr algn="l">
              <a:lnSpc>
                <a:spcPct val="150000"/>
              </a:lnSpc>
            </a:pPr>
            <a:endParaRPr lang="en-IN" sz="1800" u="none" strike="noStrike" dirty="0">
              <a:effectLst/>
              <a:latin typeface="Roboto" panose="02000000000000000000" pitchFamily="2" charset="0"/>
              <a:ea typeface="Roboto" panose="02000000000000000000" pitchFamily="2" charset="0"/>
              <a:cs typeface="Roboto" panose="02000000000000000000" pitchFamily="2" charset="0"/>
            </a:endParaRPr>
          </a:p>
          <a:p>
            <a:pPr algn="l">
              <a:lnSpc>
                <a:spcPct val="150000"/>
              </a:lnSpc>
            </a:pPr>
            <a:endParaRPr lang="en-US" dirty="0"/>
          </a:p>
        </p:txBody>
      </p:sp>
      <p:pic>
        <p:nvPicPr>
          <p:cNvPr id="9" name="Picture 8">
            <a:extLst>
              <a:ext uri="{FF2B5EF4-FFF2-40B4-BE49-F238E27FC236}">
                <a16:creationId xmlns:a16="http://schemas.microsoft.com/office/drawing/2014/main" id="{A57CAD99-D933-AF19-4D5D-50D6E5E49CCD}"/>
              </a:ext>
            </a:extLst>
          </p:cNvPr>
          <p:cNvPicPr>
            <a:picLocks noChangeAspect="1"/>
          </p:cNvPicPr>
          <p:nvPr/>
        </p:nvPicPr>
        <p:blipFill>
          <a:blip r:embed="rId3"/>
          <a:stretch>
            <a:fillRect/>
          </a:stretch>
        </p:blipFill>
        <p:spPr>
          <a:xfrm>
            <a:off x="1591734" y="1584746"/>
            <a:ext cx="8184443" cy="4281664"/>
          </a:xfrm>
          <a:prstGeom prst="rect">
            <a:avLst/>
          </a:prstGeom>
        </p:spPr>
      </p:pic>
    </p:spTree>
    <p:extLst>
      <p:ext uri="{BB962C8B-B14F-4D97-AF65-F5344CB8AC3E}">
        <p14:creationId xmlns:p14="http://schemas.microsoft.com/office/powerpoint/2010/main" val="368019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CONCLUSION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lnSpc>
                <a:spcPct val="150000"/>
              </a:lnSpc>
            </a:pPr>
            <a:r>
              <a:rPr lang="en-IN" sz="1800" b="1" u="sng" strike="noStrike" dirty="0">
                <a:effectLst/>
                <a:latin typeface="Roboto" panose="02000000000000000000" pitchFamily="2" charset="0"/>
                <a:ea typeface="Roboto" panose="02000000000000000000" pitchFamily="2" charset="0"/>
                <a:cs typeface="Roboto" panose="02000000000000000000" pitchFamily="2" charset="0"/>
              </a:rPr>
              <a:t>FINAL CONCLUSION:</a:t>
            </a:r>
            <a:r>
              <a:rPr lang="en-IN" sz="1800" u="none" strike="noStrike" dirty="0">
                <a:effectLst/>
                <a:latin typeface="Roboto" panose="02000000000000000000" pitchFamily="2" charset="0"/>
                <a:ea typeface="Roboto" panose="02000000000000000000" pitchFamily="2" charset="0"/>
                <a:cs typeface="Roboto" panose="02000000000000000000" pitchFamily="2" charset="0"/>
              </a:rPr>
              <a:t>  From the exploratory data analysis the numerical features mostly impacting the sale price include:</a:t>
            </a:r>
          </a:p>
          <a:p>
            <a:pPr marL="342900" indent="-342900" algn="l">
              <a:lnSpc>
                <a:spcPct val="150000"/>
              </a:lnSpc>
              <a:buAutoNum type="arabicPeriod"/>
            </a:pPr>
            <a:r>
              <a:rPr lang="en-IN" dirty="0">
                <a:latin typeface="Roboto" panose="02000000000000000000" pitchFamily="2" charset="0"/>
                <a:ea typeface="Roboto" panose="02000000000000000000" pitchFamily="2" charset="0"/>
                <a:cs typeface="Roboto" panose="02000000000000000000" pitchFamily="2" charset="0"/>
              </a:rPr>
              <a:t>Total living area in square feet: </a:t>
            </a:r>
            <a:r>
              <a:rPr lang="en-IN" b="1" dirty="0">
                <a:latin typeface="Roboto" panose="02000000000000000000" pitchFamily="2" charset="0"/>
                <a:ea typeface="Roboto" panose="02000000000000000000" pitchFamily="2" charset="0"/>
                <a:cs typeface="Roboto" panose="02000000000000000000" pitchFamily="2" charset="0"/>
              </a:rPr>
              <a:t>(0.67% correlated)</a:t>
            </a:r>
            <a:r>
              <a:rPr lang="en-IN" dirty="0">
                <a:latin typeface="Roboto" panose="02000000000000000000" pitchFamily="2" charset="0"/>
                <a:ea typeface="Roboto" panose="02000000000000000000" pitchFamily="2" charset="0"/>
                <a:cs typeface="Roboto" panose="02000000000000000000" pitchFamily="2" charset="0"/>
              </a:rPr>
              <a:t> It is directly proportional to the Sale Price.  Higher the total living area higher will be the sale price.</a:t>
            </a:r>
          </a:p>
          <a:p>
            <a:pPr marL="342900" indent="-342900" algn="l">
              <a:lnSpc>
                <a:spcPct val="150000"/>
              </a:lnSpc>
              <a:buAutoNum type="arabicPeriod"/>
            </a:pPr>
            <a:r>
              <a:rPr lang="en-IN" dirty="0">
                <a:latin typeface="Roboto" panose="02000000000000000000" pitchFamily="2" charset="0"/>
                <a:ea typeface="Roboto" panose="02000000000000000000" pitchFamily="2" charset="0"/>
                <a:cs typeface="Roboto" panose="02000000000000000000" pitchFamily="2" charset="0"/>
              </a:rPr>
              <a:t>Capacity of cars in garage: </a:t>
            </a:r>
            <a:r>
              <a:rPr lang="en-IN" b="1" dirty="0">
                <a:latin typeface="Roboto" panose="02000000000000000000" pitchFamily="2" charset="0"/>
                <a:ea typeface="Roboto" panose="02000000000000000000" pitchFamily="2" charset="0"/>
                <a:cs typeface="Roboto" panose="02000000000000000000" pitchFamily="2" charset="0"/>
              </a:rPr>
              <a:t>(0.63% correlated)</a:t>
            </a:r>
            <a:r>
              <a:rPr lang="en-IN" dirty="0">
                <a:latin typeface="Roboto" panose="02000000000000000000" pitchFamily="2" charset="0"/>
                <a:ea typeface="Roboto" panose="02000000000000000000" pitchFamily="2" charset="0"/>
                <a:cs typeface="Roboto" panose="02000000000000000000" pitchFamily="2" charset="0"/>
              </a:rPr>
              <a:t> It is directly proportional to the Sale Price.  Higher the capacity of cars in garage higher will be the sale price.</a:t>
            </a:r>
          </a:p>
          <a:p>
            <a:pPr marL="342900" indent="-342900" algn="l">
              <a:lnSpc>
                <a:spcPct val="150000"/>
              </a:lnSpc>
              <a:buAutoNum type="arabicPeriod"/>
            </a:pPr>
            <a:r>
              <a:rPr lang="en-IN" dirty="0">
                <a:latin typeface="Roboto" panose="02000000000000000000" pitchFamily="2" charset="0"/>
                <a:ea typeface="Roboto" panose="02000000000000000000" pitchFamily="2" charset="0"/>
                <a:cs typeface="Roboto" panose="02000000000000000000" pitchFamily="2" charset="0"/>
              </a:rPr>
              <a:t>Total Bathrooms: </a:t>
            </a:r>
            <a:r>
              <a:rPr lang="en-IN" b="1" dirty="0">
                <a:latin typeface="Roboto" panose="02000000000000000000" pitchFamily="2" charset="0"/>
                <a:ea typeface="Roboto" panose="02000000000000000000" pitchFamily="2" charset="0"/>
                <a:cs typeface="Roboto" panose="02000000000000000000" pitchFamily="2" charset="0"/>
              </a:rPr>
              <a:t>(0.62% correlated)</a:t>
            </a:r>
            <a:r>
              <a:rPr lang="en-IN" dirty="0">
                <a:latin typeface="Roboto" panose="02000000000000000000" pitchFamily="2" charset="0"/>
                <a:ea typeface="Roboto" panose="02000000000000000000" pitchFamily="2" charset="0"/>
                <a:cs typeface="Roboto" panose="02000000000000000000" pitchFamily="2" charset="0"/>
              </a:rPr>
              <a:t> It is directly proportional to the Sale Price.  Higher the number of bathrooms higher will be the sale price.</a:t>
            </a:r>
          </a:p>
          <a:p>
            <a:pPr marL="342900" indent="-342900" algn="l">
              <a:lnSpc>
                <a:spcPct val="150000"/>
              </a:lnSpc>
              <a:buAutoNum type="arabicPeriod"/>
            </a:pPr>
            <a:r>
              <a:rPr lang="en-IN" dirty="0">
                <a:latin typeface="Roboto" panose="02000000000000000000" pitchFamily="2" charset="0"/>
                <a:ea typeface="Roboto" panose="02000000000000000000" pitchFamily="2" charset="0"/>
                <a:cs typeface="Roboto" panose="02000000000000000000" pitchFamily="2" charset="0"/>
              </a:rPr>
              <a:t>Size of garage in square feet:</a:t>
            </a:r>
            <a:r>
              <a:rPr lang="en-IN" b="1" dirty="0">
                <a:latin typeface="Roboto" panose="02000000000000000000" pitchFamily="2" charset="0"/>
                <a:ea typeface="Roboto" panose="02000000000000000000" pitchFamily="2" charset="0"/>
                <a:cs typeface="Roboto" panose="02000000000000000000" pitchFamily="2" charset="0"/>
              </a:rPr>
              <a:t> (0.60% correlated)</a:t>
            </a:r>
            <a:r>
              <a:rPr lang="en-IN" dirty="0">
                <a:latin typeface="Roboto" panose="02000000000000000000" pitchFamily="2" charset="0"/>
                <a:ea typeface="Roboto" panose="02000000000000000000" pitchFamily="2" charset="0"/>
                <a:cs typeface="Roboto" panose="02000000000000000000" pitchFamily="2" charset="0"/>
              </a:rPr>
              <a:t> It is directly proportional to the Sale Price.  Higher the size of the garage higher will be the sale price.</a:t>
            </a:r>
          </a:p>
          <a:p>
            <a:pPr marL="342900" indent="-342900" algn="l">
              <a:lnSpc>
                <a:spcPct val="150000"/>
              </a:lnSpc>
              <a:buAutoNum type="arabicPeriod"/>
            </a:pPr>
            <a:r>
              <a:rPr lang="en-IN" dirty="0">
                <a:latin typeface="Roboto" panose="02000000000000000000" pitchFamily="2" charset="0"/>
                <a:ea typeface="Roboto" panose="02000000000000000000" pitchFamily="2" charset="0"/>
                <a:cs typeface="Roboto" panose="02000000000000000000" pitchFamily="2" charset="0"/>
              </a:rPr>
              <a:t>Total basement area in square feet: </a:t>
            </a:r>
            <a:r>
              <a:rPr lang="en-IN" b="1" dirty="0">
                <a:latin typeface="Roboto" panose="02000000000000000000" pitchFamily="2" charset="0"/>
                <a:ea typeface="Roboto" panose="02000000000000000000" pitchFamily="2" charset="0"/>
                <a:cs typeface="Roboto" panose="02000000000000000000" pitchFamily="2" charset="0"/>
              </a:rPr>
              <a:t>(0.57% correlated)</a:t>
            </a:r>
            <a:r>
              <a:rPr lang="en-IN" dirty="0">
                <a:latin typeface="Roboto" panose="02000000000000000000" pitchFamily="2" charset="0"/>
                <a:ea typeface="Roboto" panose="02000000000000000000" pitchFamily="2" charset="0"/>
                <a:cs typeface="Roboto" panose="02000000000000000000" pitchFamily="2" charset="0"/>
              </a:rPr>
              <a:t> It is directly proportional to the Sale Price.  Higher the total basement area in square feet higher will be the sale price. </a:t>
            </a:r>
          </a:p>
          <a:p>
            <a:pPr marL="342900" indent="-342900" algn="l">
              <a:lnSpc>
                <a:spcPct val="150000"/>
              </a:lnSpc>
              <a:buAutoNum type="arabicPeriod"/>
            </a:pPr>
            <a:endParaRPr lang="en-IN" dirty="0">
              <a:latin typeface="Roboto" panose="02000000000000000000" pitchFamily="2" charset="0"/>
              <a:ea typeface="Roboto" panose="02000000000000000000" pitchFamily="2" charset="0"/>
              <a:cs typeface="Roboto" panose="02000000000000000000" pitchFamily="2" charset="0"/>
            </a:endParaRPr>
          </a:p>
          <a:p>
            <a:pPr marL="342900" indent="-342900" algn="l">
              <a:lnSpc>
                <a:spcPct val="150000"/>
              </a:lnSpc>
              <a:buAutoNum type="arabicPeriod"/>
            </a:pPr>
            <a:endParaRPr lang="en-IN" dirty="0">
              <a:latin typeface="Roboto" panose="02000000000000000000" pitchFamily="2" charset="0"/>
              <a:ea typeface="Roboto" panose="02000000000000000000" pitchFamily="2" charset="0"/>
              <a:cs typeface="Roboto" panose="02000000000000000000" pitchFamily="2" charset="0"/>
            </a:endParaRPr>
          </a:p>
          <a:p>
            <a:pPr marL="342900" indent="-342900" algn="l">
              <a:lnSpc>
                <a:spcPct val="150000"/>
              </a:lnSpc>
              <a:buAutoNum type="arabicPeriod"/>
            </a:pPr>
            <a:endParaRPr lang="en-IN" dirty="0">
              <a:latin typeface="Roboto" panose="02000000000000000000" pitchFamily="2" charset="0"/>
              <a:ea typeface="Roboto" panose="02000000000000000000" pitchFamily="2" charset="0"/>
              <a:cs typeface="Roboto" panose="02000000000000000000" pitchFamily="2" charset="0"/>
            </a:endParaRPr>
          </a:p>
          <a:p>
            <a:pPr marL="342900" indent="-342900" algn="l">
              <a:lnSpc>
                <a:spcPct val="150000"/>
              </a:lnSpc>
              <a:buAutoNum type="arabicPeriod"/>
            </a:pPr>
            <a:endParaRPr lang="en-IN" sz="1800" u="none" strike="noStrike" dirty="0">
              <a:effectLst/>
              <a:latin typeface="Roboto" panose="02000000000000000000" pitchFamily="2" charset="0"/>
              <a:ea typeface="Roboto" panose="02000000000000000000" pitchFamily="2" charset="0"/>
              <a:cs typeface="Roboto" panose="02000000000000000000" pitchFamily="2" charset="0"/>
            </a:endParaRPr>
          </a:p>
          <a:p>
            <a:pPr algn="l">
              <a:lnSpc>
                <a:spcPct val="150000"/>
              </a:lnSpc>
            </a:pPr>
            <a:r>
              <a:rPr lang="en-IN" dirty="0">
                <a:latin typeface="Roboto" panose="02000000000000000000" pitchFamily="2" charset="0"/>
                <a:ea typeface="Roboto" panose="02000000000000000000" pitchFamily="2" charset="0"/>
                <a:cs typeface="Roboto" panose="02000000000000000000" pitchFamily="2" charset="0"/>
              </a:rPr>
              <a:t>        </a:t>
            </a:r>
            <a:r>
              <a:rPr lang="en-IN" sz="1800" b="1" dirty="0">
                <a:solidFill>
                  <a:srgbClr val="434343"/>
                </a:solidFill>
                <a:effectLst/>
                <a:latin typeface="Arial" panose="020B0604020202020204" pitchFamily="34" charset="0"/>
              </a:rPr>
              <a:t>                                                                                    </a:t>
            </a:r>
          </a:p>
          <a:p>
            <a:pPr algn="l">
              <a:lnSpc>
                <a:spcPct val="150000"/>
              </a:lnSpc>
            </a:pPr>
            <a:endParaRPr lang="en-IN" sz="1800" u="none" strike="noStrike" dirty="0">
              <a:effectLst/>
              <a:latin typeface="Roboto" panose="02000000000000000000" pitchFamily="2" charset="0"/>
              <a:ea typeface="Roboto" panose="02000000000000000000" pitchFamily="2" charset="0"/>
              <a:cs typeface="Roboto" panose="02000000000000000000" pitchFamily="2" charset="0"/>
            </a:endParaRPr>
          </a:p>
          <a:p>
            <a:pPr algn="l">
              <a:lnSpc>
                <a:spcPct val="150000"/>
              </a:lnSpc>
            </a:pPr>
            <a:endParaRPr lang="en-US" dirty="0"/>
          </a:p>
        </p:txBody>
      </p:sp>
    </p:spTree>
    <p:extLst>
      <p:ext uri="{BB962C8B-B14F-4D97-AF65-F5344CB8AC3E}">
        <p14:creationId xmlns:p14="http://schemas.microsoft.com/office/powerpoint/2010/main" val="195658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CONCLUSION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lnSpc>
                <a:spcPct val="150000"/>
              </a:lnSpc>
            </a:pPr>
            <a:r>
              <a:rPr lang="en-IN" sz="1800" b="1" u="sng" strike="noStrike" dirty="0">
                <a:effectLst/>
                <a:latin typeface="Arial" panose="020B0604020202020204" pitchFamily="34" charset="0"/>
                <a:ea typeface="Roboto" panose="02000000000000000000" pitchFamily="2" charset="0"/>
                <a:cs typeface="Arial" panose="020B0604020202020204" pitchFamily="34" charset="0"/>
              </a:rPr>
              <a:t>FINAL CONCLUSION:</a:t>
            </a:r>
            <a:r>
              <a:rPr lang="en-IN" sz="1800" u="none" strike="noStrike" dirty="0">
                <a:effectLst/>
                <a:latin typeface="Arial" panose="020B0604020202020204" pitchFamily="34" charset="0"/>
                <a:ea typeface="Roboto" panose="02000000000000000000" pitchFamily="2" charset="0"/>
                <a:cs typeface="Arial" panose="020B0604020202020204" pitchFamily="34" charset="0"/>
              </a:rPr>
              <a:t>  </a:t>
            </a:r>
            <a:r>
              <a:rPr lang="en-US" i="0" dirty="0">
                <a:solidFill>
                  <a:srgbClr val="000000"/>
                </a:solidFill>
                <a:effectLst/>
                <a:highlight>
                  <a:srgbClr val="FFFFFF"/>
                </a:highlight>
                <a:latin typeface="Arial" panose="020B0604020202020204" pitchFamily="34" charset="0"/>
                <a:cs typeface="Arial" panose="020B0604020202020204" pitchFamily="34" charset="0"/>
              </a:rPr>
              <a:t>The analysis of the data from the univariate and multivariate analysis and observing different plots like scatter plots, bar plots, </a:t>
            </a:r>
            <a:r>
              <a:rPr lang="en-US" i="0" dirty="0" err="1">
                <a:solidFill>
                  <a:srgbClr val="000000"/>
                </a:solidFill>
                <a:effectLst/>
                <a:highlight>
                  <a:srgbClr val="FFFFFF"/>
                </a:highlight>
                <a:latin typeface="Arial" panose="020B0604020202020204" pitchFamily="34" charset="0"/>
                <a:cs typeface="Arial" panose="020B0604020202020204" pitchFamily="34" charset="0"/>
              </a:rPr>
              <a:t>kde</a:t>
            </a:r>
            <a:r>
              <a:rPr lang="en-US" i="0" dirty="0">
                <a:solidFill>
                  <a:srgbClr val="000000"/>
                </a:solidFill>
                <a:effectLst/>
                <a:highlight>
                  <a:srgbClr val="FFFFFF"/>
                </a:highlight>
                <a:latin typeface="Arial" panose="020B0604020202020204" pitchFamily="34" charset="0"/>
                <a:cs typeface="Arial" panose="020B0604020202020204" pitchFamily="34" charset="0"/>
              </a:rPr>
              <a:t> plots, relational plots etc. include:</a:t>
            </a:r>
          </a:p>
          <a:p>
            <a:pPr algn="l">
              <a:lnSpc>
                <a:spcPct val="150000"/>
              </a:lnSpc>
            </a:pPr>
            <a:endParaRPr lang="en-US" i="0" dirty="0">
              <a:solidFill>
                <a:srgbClr val="000000"/>
              </a:solidFill>
              <a:effectLst/>
              <a:highlight>
                <a:srgbClr val="FFFFFF"/>
              </a:highlight>
              <a:latin typeface="Arial" panose="020B0604020202020204" pitchFamily="34" charset="0"/>
              <a:cs typeface="Arial" panose="020B0604020202020204" pitchFamily="34" charset="0"/>
            </a:endParaRPr>
          </a:p>
          <a:p>
            <a:pPr algn="l">
              <a:lnSpc>
                <a:spcPct val="150000"/>
              </a:lnSpc>
            </a:pPr>
            <a:r>
              <a:rPr lang="en-US" b="0" i="0" dirty="0">
                <a:solidFill>
                  <a:srgbClr val="000000"/>
                </a:solidFill>
                <a:effectLst/>
                <a:highlight>
                  <a:srgbClr val="FFFFFF"/>
                </a:highlight>
                <a:latin typeface="Arial" panose="020B0604020202020204" pitchFamily="34" charset="0"/>
                <a:cs typeface="Arial" panose="020B0604020202020204" pitchFamily="34" charset="0"/>
              </a:rPr>
              <a:t>The properties of the property are higher in the following conditions:</a:t>
            </a:r>
          </a:p>
          <a:p>
            <a:pPr algn="l">
              <a:lnSpc>
                <a:spcPct val="150000"/>
              </a:lnSpc>
            </a:pPr>
            <a:endParaRPr lang="en-US" b="0" i="0" dirty="0">
              <a:solidFill>
                <a:srgbClr val="000000"/>
              </a:solidFill>
              <a:effectLst/>
              <a:highlight>
                <a:srgbClr val="FFFFFF"/>
              </a:highlight>
              <a:latin typeface="Arial" panose="020B0604020202020204" pitchFamily="34" charset="0"/>
              <a:cs typeface="Arial" panose="020B0604020202020204" pitchFamily="34" charset="0"/>
            </a:endParaRPr>
          </a:p>
          <a:p>
            <a:pPr algn="l">
              <a:lnSpc>
                <a:spcPct val="150000"/>
              </a:lnSpc>
              <a:buFont typeface="+mj-lt"/>
              <a:buAutoNum type="arabicPeriod"/>
            </a:pPr>
            <a:r>
              <a:rPr lang="en-US" b="0" i="0" dirty="0">
                <a:solidFill>
                  <a:srgbClr val="000000"/>
                </a:solidFill>
                <a:effectLst/>
                <a:highlight>
                  <a:srgbClr val="FFFFFF"/>
                </a:highlight>
                <a:latin typeface="Arial" panose="020B0604020202020204" pitchFamily="34" charset="0"/>
                <a:cs typeface="Arial" panose="020B0604020202020204" pitchFamily="34" charset="0"/>
              </a:rPr>
              <a:t>Houses having total 7-10 rooms, 1 kitchen, and shape of property Regular/Slightly Irregular.</a:t>
            </a:r>
          </a:p>
          <a:p>
            <a:pPr algn="l">
              <a:lnSpc>
                <a:spcPct val="150000"/>
              </a:lnSpc>
              <a:buFont typeface="+mj-lt"/>
              <a:buAutoNum type="arabicPeriod"/>
            </a:pPr>
            <a:endParaRPr lang="en-US" dirty="0">
              <a:solidFill>
                <a:srgbClr val="000000"/>
              </a:solidFill>
              <a:highlight>
                <a:srgbClr val="FFFFFF"/>
              </a:highlight>
              <a:latin typeface="Arial" panose="020B0604020202020204" pitchFamily="34" charset="0"/>
              <a:cs typeface="Arial" panose="020B0604020202020204" pitchFamily="34" charset="0"/>
            </a:endParaRPr>
          </a:p>
          <a:p>
            <a:pPr algn="l">
              <a:lnSpc>
                <a:spcPct val="150000"/>
              </a:lnSpc>
              <a:buFont typeface="+mj-lt"/>
              <a:buAutoNum type="arabicPeriod"/>
            </a:pPr>
            <a:r>
              <a:rPr lang="en-US" b="0" i="0" dirty="0">
                <a:solidFill>
                  <a:srgbClr val="000000"/>
                </a:solidFill>
                <a:effectLst/>
                <a:highlight>
                  <a:srgbClr val="FFFFFF"/>
                </a:highlight>
                <a:latin typeface="Arial" panose="020B0604020202020204" pitchFamily="34" charset="0"/>
                <a:cs typeface="Arial" panose="020B0604020202020204" pitchFamily="34" charset="0"/>
              </a:rPr>
              <a:t>Houses having total living area between 1500-2500 </a:t>
            </a:r>
            <a:r>
              <a:rPr lang="en-US" b="0" i="0" dirty="0" err="1">
                <a:solidFill>
                  <a:srgbClr val="000000"/>
                </a:solidFill>
                <a:effectLst/>
                <a:highlight>
                  <a:srgbClr val="FFFFFF"/>
                </a:highlight>
                <a:latin typeface="Arial" panose="020B0604020202020204" pitchFamily="34" charset="0"/>
                <a:cs typeface="Arial" panose="020B0604020202020204" pitchFamily="34" charset="0"/>
              </a:rPr>
              <a:t>sqr</a:t>
            </a:r>
            <a:r>
              <a:rPr lang="en-US" b="0" i="0" dirty="0">
                <a:solidFill>
                  <a:srgbClr val="000000"/>
                </a:solidFill>
                <a:effectLst/>
                <a:highlight>
                  <a:srgbClr val="FFFFFF"/>
                </a:highlight>
                <a:latin typeface="Arial" panose="020B0604020202020204" pitchFamily="34" charset="0"/>
                <a:cs typeface="Arial" panose="020B0604020202020204" pitchFamily="34" charset="0"/>
              </a:rPr>
              <a:t> ft, size of garage 500-800 square feet.</a:t>
            </a:r>
          </a:p>
          <a:p>
            <a:pPr algn="l">
              <a:lnSpc>
                <a:spcPct val="150000"/>
              </a:lnSpc>
              <a:buFont typeface="+mj-lt"/>
              <a:buAutoNum type="arabicPeriod"/>
            </a:pPr>
            <a:endParaRPr lang="en-US" dirty="0">
              <a:solidFill>
                <a:srgbClr val="000000"/>
              </a:solidFill>
              <a:highlight>
                <a:srgbClr val="FFFFFF"/>
              </a:highlight>
              <a:latin typeface="Arial" panose="020B0604020202020204" pitchFamily="34" charset="0"/>
              <a:cs typeface="Arial" panose="020B0604020202020204" pitchFamily="34" charset="0"/>
            </a:endParaRPr>
          </a:p>
          <a:p>
            <a:pPr algn="l">
              <a:lnSpc>
                <a:spcPct val="150000"/>
              </a:lnSpc>
              <a:buFont typeface="+mj-lt"/>
              <a:buAutoNum type="arabicPeriod"/>
            </a:pPr>
            <a:r>
              <a:rPr lang="en-US" b="0" i="0" dirty="0">
                <a:solidFill>
                  <a:srgbClr val="000000"/>
                </a:solidFill>
                <a:effectLst/>
                <a:highlight>
                  <a:srgbClr val="FFFFFF"/>
                </a:highlight>
                <a:latin typeface="Arial" panose="020B0604020202020204" pitchFamily="34" charset="0"/>
                <a:cs typeface="Arial" panose="020B0604020202020204" pitchFamily="34" charset="0"/>
              </a:rPr>
              <a:t>Having Garage attached to home, 2-3 car parking capacity, Average quality and condition of garage.</a:t>
            </a:r>
          </a:p>
          <a:p>
            <a:pPr algn="l">
              <a:lnSpc>
                <a:spcPct val="150000"/>
              </a:lnSpc>
              <a:buFont typeface="+mj-lt"/>
              <a:buAutoNum type="arabicPeriod"/>
            </a:pPr>
            <a:endParaRPr lang="en-US" dirty="0">
              <a:solidFill>
                <a:srgbClr val="000000"/>
              </a:solidFill>
              <a:highlight>
                <a:srgbClr val="FFFFFF"/>
              </a:highlight>
              <a:latin typeface="Arial" panose="020B0604020202020204" pitchFamily="34" charset="0"/>
              <a:cs typeface="Arial" panose="020B0604020202020204" pitchFamily="34" charset="0"/>
            </a:endParaRPr>
          </a:p>
          <a:p>
            <a:pPr algn="l">
              <a:lnSpc>
                <a:spcPct val="150000"/>
              </a:lnSpc>
              <a:buFont typeface="+mj-lt"/>
              <a:buAutoNum type="arabicPeriod"/>
            </a:pPr>
            <a:r>
              <a:rPr lang="en-US" b="0" i="0" dirty="0">
                <a:solidFill>
                  <a:srgbClr val="000000"/>
                </a:solidFill>
                <a:effectLst/>
                <a:highlight>
                  <a:srgbClr val="FFFFFF"/>
                </a:highlight>
                <a:latin typeface="Arial" panose="020B0604020202020204" pitchFamily="34" charset="0"/>
                <a:cs typeface="Arial" panose="020B0604020202020204" pitchFamily="34" charset="0"/>
              </a:rPr>
              <a:t>Houses having low age of property, means house constructed and sold within 20 years of construction</a:t>
            </a:r>
          </a:p>
          <a:p>
            <a:pPr marL="342900" indent="-342900" algn="l">
              <a:lnSpc>
                <a:spcPct val="150000"/>
              </a:lnSpc>
              <a:buAutoNum type="arabicPeriod"/>
            </a:pPr>
            <a:endParaRPr lang="en-IN" dirty="0">
              <a:latin typeface="Arial" panose="020B0604020202020204" pitchFamily="34" charset="0"/>
              <a:ea typeface="Roboto" panose="02000000000000000000" pitchFamily="2" charset="0"/>
              <a:cs typeface="Arial" panose="020B0604020202020204" pitchFamily="34" charset="0"/>
            </a:endParaRPr>
          </a:p>
          <a:p>
            <a:pPr marL="342900" indent="-342900" algn="l">
              <a:lnSpc>
                <a:spcPct val="150000"/>
              </a:lnSpc>
              <a:buAutoNum type="arabicPeriod"/>
            </a:pPr>
            <a:endParaRPr lang="en-IN" dirty="0">
              <a:latin typeface="Arial" panose="020B0604020202020204" pitchFamily="34" charset="0"/>
              <a:ea typeface="Roboto" panose="02000000000000000000" pitchFamily="2" charset="0"/>
              <a:cs typeface="Arial" panose="020B0604020202020204" pitchFamily="34" charset="0"/>
            </a:endParaRPr>
          </a:p>
          <a:p>
            <a:pPr marL="342900" indent="-342900" algn="l">
              <a:lnSpc>
                <a:spcPct val="150000"/>
              </a:lnSpc>
              <a:buAutoNum type="arabicPeriod"/>
            </a:pPr>
            <a:endParaRPr lang="en-IN" dirty="0">
              <a:latin typeface="Arial" panose="020B0604020202020204" pitchFamily="34" charset="0"/>
              <a:ea typeface="Roboto" panose="02000000000000000000" pitchFamily="2" charset="0"/>
              <a:cs typeface="Arial" panose="020B0604020202020204" pitchFamily="34" charset="0"/>
            </a:endParaRPr>
          </a:p>
          <a:p>
            <a:pPr marL="342900" indent="-342900" algn="l">
              <a:lnSpc>
                <a:spcPct val="150000"/>
              </a:lnSpc>
              <a:buAutoNum type="arabicPeriod"/>
            </a:pPr>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lnSpc>
                <a:spcPct val="150000"/>
              </a:lnSpc>
            </a:pPr>
            <a:r>
              <a:rPr lang="en-IN" dirty="0">
                <a:latin typeface="Arial" panose="020B0604020202020204" pitchFamily="34" charset="0"/>
                <a:ea typeface="Roboto" panose="02000000000000000000" pitchFamily="2" charset="0"/>
                <a:cs typeface="Arial" panose="020B0604020202020204" pitchFamily="34" charset="0"/>
              </a:rPr>
              <a:t>        </a:t>
            </a:r>
            <a:r>
              <a:rPr lang="en-IN" sz="1800" b="1" dirty="0">
                <a:solidFill>
                  <a:srgbClr val="434343"/>
                </a:solidFill>
                <a:effectLst/>
                <a:latin typeface="Arial" panose="020B0604020202020204" pitchFamily="34" charset="0"/>
                <a:cs typeface="Arial" panose="020B0604020202020204" pitchFamily="34" charset="0"/>
              </a:rPr>
              <a:t>                                                                                    </a:t>
            </a:r>
          </a:p>
          <a:p>
            <a:pPr algn="l">
              <a:lnSpc>
                <a:spcPct val="150000"/>
              </a:lnSpc>
            </a:pPr>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26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0" y="5495914"/>
            <a:ext cx="12191999" cy="400110"/>
          </a:xfrm>
        </p:spPr>
        <p:txBody>
          <a:bodyPr/>
          <a:lstStyle/>
          <a:p>
            <a:r>
              <a:rPr lang="en-US" sz="1200" dirty="0"/>
              <a:t>											</a:t>
            </a:r>
            <a:br>
              <a:rPr lang="en-US" sz="1200" dirty="0"/>
            </a:br>
            <a:r>
              <a:rPr lang="en-US" sz="1200" dirty="0"/>
              <a:t>										</a:t>
            </a:r>
            <a:r>
              <a:rPr lang="en-US" sz="1400" dirty="0"/>
              <a:t>NAME:  S. </a:t>
            </a:r>
            <a:r>
              <a:rPr lang="en-US" sz="1400" dirty="0" err="1"/>
              <a:t>Sujana</a:t>
            </a:r>
            <a:r>
              <a:rPr lang="en-US" sz="1400" dirty="0"/>
              <a:t> Kumari</a:t>
            </a:r>
          </a:p>
        </p:txBody>
      </p:sp>
      <p:sp>
        <p:nvSpPr>
          <p:cNvPr id="5" name="Text Placeholder 4">
            <a:extLst>
              <a:ext uri="{FF2B5EF4-FFF2-40B4-BE49-F238E27FC236}">
                <a16:creationId xmlns:a16="http://schemas.microsoft.com/office/drawing/2014/main" id="{2C25ABB6-1E27-98CF-9C34-E3427CCA71FA}"/>
              </a:ext>
            </a:extLst>
          </p:cNvPr>
          <p:cNvSpPr>
            <a:spLocks noGrp="1"/>
          </p:cNvSpPr>
          <p:nvPr>
            <p:ph type="body" sz="quarter" idx="12"/>
          </p:nvPr>
        </p:nvSpPr>
        <p:spPr>
          <a:xfrm>
            <a:off x="2196307" y="3544710"/>
            <a:ext cx="7799387" cy="1433689"/>
          </a:xfrm>
        </p:spPr>
        <p:txBody>
          <a:bodyPr/>
          <a:lstStyle/>
          <a:p>
            <a:r>
              <a:rPr lang="en-IN" sz="9600" b="1" dirty="0">
                <a:solidFill>
                  <a:srgbClr val="FFC000"/>
                </a:solidFill>
                <a:latin typeface="Broadway" panose="04040905080B02020502" pitchFamily="82" charset="0"/>
              </a:rPr>
              <a:t>THANK YOU</a:t>
            </a:r>
          </a:p>
        </p:txBody>
      </p:sp>
      <p:pic>
        <p:nvPicPr>
          <p:cNvPr id="3" name="Picture 2">
            <a:extLst>
              <a:ext uri="{FF2B5EF4-FFF2-40B4-BE49-F238E27FC236}">
                <a16:creationId xmlns:a16="http://schemas.microsoft.com/office/drawing/2014/main" id="{3DBA4448-DC34-3FE7-F3C3-5789FE54BB5E}"/>
              </a:ext>
            </a:extLst>
          </p:cNvPr>
          <p:cNvPicPr>
            <a:picLocks noChangeAspect="1"/>
          </p:cNvPicPr>
          <p:nvPr/>
        </p:nvPicPr>
        <p:blipFill>
          <a:blip r:embed="rId3"/>
          <a:stretch>
            <a:fillRect/>
          </a:stretch>
        </p:blipFill>
        <p:spPr>
          <a:xfrm>
            <a:off x="1333499" y="1341270"/>
            <a:ext cx="9525000" cy="1685925"/>
          </a:xfrm>
          <a:prstGeom prst="rect">
            <a:avLst/>
          </a:prstGeom>
        </p:spPr>
      </p:pic>
    </p:spTree>
    <p:extLst>
      <p:ext uri="{BB962C8B-B14F-4D97-AF65-F5344CB8AC3E}">
        <p14:creationId xmlns:p14="http://schemas.microsoft.com/office/powerpoint/2010/main" val="1327547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129514"/>
            <a:ext cx="8470393" cy="615553"/>
          </a:xfrm>
        </p:spPr>
        <p:txBody>
          <a:bodyPr/>
          <a:lstStyle/>
          <a:p>
            <a:r>
              <a:rPr lang="en-US" u="sng" dirty="0">
                <a:solidFill>
                  <a:srgbClr val="FF0000"/>
                </a:solidFill>
              </a:rPr>
              <a:t>INTRODUCTION TO EDA</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361244" y="824089"/>
            <a:ext cx="11469511" cy="5181600"/>
          </a:xfrm>
        </p:spPr>
        <p:txBody>
          <a:bodyPr/>
          <a:lstStyle/>
          <a:p>
            <a:pPr marL="342900" indent="-342900" algn="l">
              <a:lnSpc>
                <a:spcPct val="150000"/>
              </a:lnSpc>
              <a:buFont typeface="+mj-lt"/>
              <a:buAutoNum type="arabicPeriod"/>
            </a:pPr>
            <a:r>
              <a:rPr lang="en-US" b="1" u="sng" dirty="0"/>
              <a:t>DEFINITION OF EDA</a:t>
            </a:r>
            <a:r>
              <a:rPr lang="en-US" dirty="0"/>
              <a:t>:  Exploratory Data Analysis is a crucial first step in the data analysis process, providing valuable insights into the structure, patterns, and quality of the data that inform subsequent analyses and decision-making.</a:t>
            </a:r>
          </a:p>
          <a:p>
            <a:pPr marL="342900" indent="-342900" algn="l">
              <a:lnSpc>
                <a:spcPct val="150000"/>
              </a:lnSpc>
              <a:buFont typeface="+mj-lt"/>
              <a:buAutoNum type="arabicPeriod"/>
            </a:pPr>
            <a:endParaRPr lang="en-US" dirty="0"/>
          </a:p>
          <a:p>
            <a:pPr marL="342900" indent="-342900" algn="l">
              <a:lnSpc>
                <a:spcPct val="150000"/>
              </a:lnSpc>
              <a:buFont typeface="+mj-lt"/>
              <a:buAutoNum type="arabicPeriod"/>
            </a:pPr>
            <a:r>
              <a:rPr lang="en-US" b="1" u="sng" dirty="0"/>
              <a:t>Importance of EDA in Data Science</a:t>
            </a:r>
            <a:r>
              <a:rPr lang="en-US" dirty="0"/>
              <a:t>:  Exploratory Data Analysis is a critical step in the Data Science process, laying the foundation for subsequent analyses, modeling, and decision-making. By thoroughly exploring and understanding the data, analysts can extract valuable insights that drive business value and inform data-driven decision-making.</a:t>
            </a:r>
          </a:p>
          <a:p>
            <a:pPr marL="342900" indent="-342900" algn="l">
              <a:lnSpc>
                <a:spcPct val="150000"/>
              </a:lnSpc>
              <a:buFont typeface="+mj-lt"/>
              <a:buAutoNum type="arabicPeriod"/>
            </a:pPr>
            <a:endParaRPr lang="en-US" dirty="0"/>
          </a:p>
          <a:p>
            <a:pPr marL="342900" indent="-342900" algn="l">
              <a:lnSpc>
                <a:spcPct val="150000"/>
              </a:lnSpc>
              <a:buFont typeface="+mj-lt"/>
              <a:buAutoNum type="arabicPeriod"/>
            </a:pPr>
            <a:r>
              <a:rPr lang="en-US" b="1" u="sng" dirty="0"/>
              <a:t>OBJECTIVE OF EDA</a:t>
            </a:r>
            <a:r>
              <a:rPr lang="en-US" dirty="0"/>
              <a:t>:  The primary objective of EDA is to gain a deeper understanding of the data, uncover interesting patterns and relationships, and lay the groundwork for further analysis and modeling.</a:t>
            </a:r>
          </a:p>
        </p:txBody>
      </p:sp>
    </p:spTree>
    <p:extLst>
      <p:ext uri="{BB962C8B-B14F-4D97-AF65-F5344CB8AC3E}">
        <p14:creationId xmlns:p14="http://schemas.microsoft.com/office/powerpoint/2010/main" val="319097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15701" y="897158"/>
            <a:ext cx="8470393" cy="615553"/>
          </a:xfrm>
        </p:spPr>
        <p:txBody>
          <a:bodyPr/>
          <a:lstStyle/>
          <a:p>
            <a:r>
              <a:rPr lang="en-US" u="sng" dirty="0">
                <a:solidFill>
                  <a:srgbClr val="FF0000"/>
                </a:solidFill>
              </a:rPr>
              <a:t>DATA DESCRIPTION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315155" y="1512711"/>
            <a:ext cx="9561689" cy="4007556"/>
          </a:xfrm>
        </p:spPr>
        <p:txBody>
          <a:bodyPr/>
          <a:lstStyle/>
          <a:p>
            <a:pPr marL="342900" indent="-342900" algn="l">
              <a:buAutoNum type="arabicPeriod"/>
            </a:pPr>
            <a:r>
              <a:rPr lang="en-GB" b="1" u="sng" dirty="0">
                <a:latin typeface="Times New Roman" panose="02020603050405020304" pitchFamily="18" charset="0"/>
                <a:ea typeface="Arial" panose="020B0604020202020204" pitchFamily="34" charset="0"/>
              </a:rPr>
              <a:t>SOURCE OF HOUSING DATA</a:t>
            </a:r>
            <a:r>
              <a:rPr lang="en-GB" b="1" dirty="0">
                <a:latin typeface="Times New Roman" panose="02020603050405020304" pitchFamily="18" charset="0"/>
                <a:ea typeface="Arial" panose="020B0604020202020204" pitchFamily="34" charset="0"/>
              </a:rPr>
              <a:t>:  </a:t>
            </a:r>
            <a:r>
              <a:rPr lang="en-GB" dirty="0">
                <a:latin typeface="Times New Roman" panose="02020603050405020304" pitchFamily="18" charset="0"/>
                <a:ea typeface="Arial" panose="020B0604020202020204" pitchFamily="34" charset="0"/>
              </a:rPr>
              <a:t>The data used for the analysis is provided by Next Hikes.</a:t>
            </a:r>
          </a:p>
          <a:p>
            <a:pPr marL="342900" indent="-342900" algn="l">
              <a:buAutoNum type="arabicPeriod"/>
            </a:pPr>
            <a:endParaRPr lang="en-GB" dirty="0">
              <a:latin typeface="Times New Roman" panose="02020603050405020304" pitchFamily="18" charset="0"/>
              <a:ea typeface="Arial" panose="020B0604020202020204" pitchFamily="34" charset="0"/>
            </a:endParaRPr>
          </a:p>
          <a:p>
            <a:pPr marL="342900" indent="-342900" algn="l">
              <a:buAutoNum type="arabicPeriod"/>
            </a:pPr>
            <a:r>
              <a:rPr lang="en-GB" b="1" u="sng" dirty="0">
                <a:latin typeface="Times New Roman" panose="02020603050405020304" pitchFamily="18" charset="0"/>
                <a:ea typeface="Arial" panose="020B0604020202020204" pitchFamily="34" charset="0"/>
              </a:rPr>
              <a:t>FEATURES/VARIABLES INCLUDED</a:t>
            </a:r>
            <a:r>
              <a:rPr lang="en-GB" dirty="0">
                <a:latin typeface="Times New Roman" panose="02020603050405020304" pitchFamily="18" charset="0"/>
                <a:ea typeface="Arial" panose="020B0604020202020204" pitchFamily="34" charset="0"/>
              </a:rPr>
              <a:t>:  There are around 81 features and variables included in the data.   The most common and important variables include Total living area in square feet, No of bedrooms, bathrooms, kitchen, Garage capacity etc.</a:t>
            </a:r>
          </a:p>
          <a:p>
            <a:pPr marL="342900" indent="-342900" algn="l">
              <a:buAutoNum type="arabicPeriod"/>
            </a:pPr>
            <a:endParaRPr lang="en-GB" dirty="0">
              <a:latin typeface="Times New Roman" panose="02020603050405020304" pitchFamily="18" charset="0"/>
              <a:ea typeface="Arial" panose="020B0604020202020204" pitchFamily="34" charset="0"/>
            </a:endParaRPr>
          </a:p>
          <a:p>
            <a:pPr marL="342900" indent="-342900" algn="l">
              <a:buAutoNum type="arabicPeriod"/>
            </a:pPr>
            <a:r>
              <a:rPr lang="en-GB" b="1" u="sng" dirty="0">
                <a:latin typeface="Times New Roman" panose="02020603050405020304" pitchFamily="18" charset="0"/>
                <a:ea typeface="Arial" panose="020B0604020202020204" pitchFamily="34" charset="0"/>
              </a:rPr>
              <a:t>DATA SIZE AND FORMAT</a:t>
            </a:r>
            <a:r>
              <a:rPr lang="en-GB" dirty="0">
                <a:latin typeface="Times New Roman" panose="02020603050405020304" pitchFamily="18" charset="0"/>
                <a:ea typeface="Arial" panose="020B0604020202020204" pitchFamily="34" charset="0"/>
              </a:rPr>
              <a:t>:  The data has around 1460 rows and 81 columns in the form of csv.</a:t>
            </a:r>
          </a:p>
          <a:p>
            <a:pPr marL="342900" indent="-342900" algn="l">
              <a:buAutoNum type="arabicPeriod"/>
            </a:pPr>
            <a:endParaRPr lang="en-GB" dirty="0">
              <a:latin typeface="Times New Roman" panose="02020603050405020304" pitchFamily="18" charset="0"/>
              <a:ea typeface="Arial" panose="020B0604020202020204" pitchFamily="34" charset="0"/>
            </a:endParaRPr>
          </a:p>
          <a:p>
            <a:pPr marL="342900" indent="-342900" algn="l">
              <a:buAutoNum type="arabicPeriod"/>
            </a:pPr>
            <a:r>
              <a:rPr lang="en-GB" b="1" u="sng" dirty="0">
                <a:latin typeface="Times New Roman" panose="02020603050405020304" pitchFamily="18" charset="0"/>
                <a:ea typeface="Arial" panose="020B0604020202020204" pitchFamily="34" charset="0"/>
              </a:rPr>
              <a:t>NECESSARY LIBRARIES TO BE IMPORTED:</a:t>
            </a:r>
            <a:r>
              <a:rPr lang="en-GB" dirty="0">
                <a:latin typeface="Times New Roman" panose="02020603050405020304" pitchFamily="18" charset="0"/>
                <a:ea typeface="Arial" panose="020B0604020202020204" pitchFamily="34" charset="0"/>
              </a:rPr>
              <a:t>  </a:t>
            </a:r>
          </a:p>
          <a:p>
            <a:pPr algn="l"/>
            <a:endParaRPr lang="en-GB" dirty="0">
              <a:latin typeface="Times New Roman" panose="02020603050405020304" pitchFamily="18" charset="0"/>
              <a:ea typeface="Arial" panose="020B0604020202020204" pitchFamily="34" charset="0"/>
            </a:endParaRPr>
          </a:p>
          <a:p>
            <a:pPr algn="l"/>
            <a:r>
              <a:rPr lang="en-GB" dirty="0">
                <a:latin typeface="Times New Roman" panose="02020603050405020304" pitchFamily="18" charset="0"/>
                <a:ea typeface="Arial" panose="020B0604020202020204" pitchFamily="34" charset="0"/>
              </a:rPr>
              <a:t>	</a:t>
            </a:r>
            <a:r>
              <a:rPr lang="en-US" dirty="0">
                <a:latin typeface="Times New Roman" panose="02020603050405020304" pitchFamily="18" charset="0"/>
                <a:ea typeface="Arial" panose="020B0604020202020204" pitchFamily="34" charset="0"/>
              </a:rPr>
              <a:t>import pandas as pd</a:t>
            </a:r>
          </a:p>
          <a:p>
            <a:pPr algn="l"/>
            <a:r>
              <a:rPr lang="en-US" dirty="0">
                <a:latin typeface="Times New Roman" panose="02020603050405020304" pitchFamily="18" charset="0"/>
                <a:ea typeface="Arial" panose="020B0604020202020204" pitchFamily="34" charset="0"/>
              </a:rPr>
              <a:t>	import </a:t>
            </a:r>
            <a:r>
              <a:rPr lang="en-US" dirty="0" err="1">
                <a:latin typeface="Times New Roman" panose="02020603050405020304" pitchFamily="18" charset="0"/>
                <a:ea typeface="Arial" panose="020B0604020202020204" pitchFamily="34" charset="0"/>
              </a:rPr>
              <a:t>numpy</a:t>
            </a:r>
            <a:r>
              <a:rPr lang="en-US" dirty="0">
                <a:latin typeface="Times New Roman" panose="02020603050405020304" pitchFamily="18" charset="0"/>
                <a:ea typeface="Arial" panose="020B0604020202020204" pitchFamily="34" charset="0"/>
              </a:rPr>
              <a:t> as np</a:t>
            </a:r>
          </a:p>
          <a:p>
            <a:pPr algn="l"/>
            <a:r>
              <a:rPr lang="en-US" dirty="0">
                <a:latin typeface="Times New Roman" panose="02020603050405020304" pitchFamily="18" charset="0"/>
                <a:ea typeface="Arial" panose="020B0604020202020204" pitchFamily="34" charset="0"/>
              </a:rPr>
              <a:t> 	import seaborn as </a:t>
            </a:r>
            <a:r>
              <a:rPr lang="en-US" dirty="0" err="1">
                <a:latin typeface="Times New Roman" panose="02020603050405020304" pitchFamily="18" charset="0"/>
                <a:ea typeface="Arial" panose="020B0604020202020204" pitchFamily="34" charset="0"/>
              </a:rPr>
              <a:t>sns</a:t>
            </a:r>
            <a:endParaRPr lang="en-US" dirty="0">
              <a:latin typeface="Times New Roman" panose="02020603050405020304" pitchFamily="18" charset="0"/>
              <a:ea typeface="Arial" panose="020B0604020202020204" pitchFamily="34" charset="0"/>
            </a:endParaRPr>
          </a:p>
          <a:p>
            <a:pPr algn="l"/>
            <a:r>
              <a:rPr lang="en-US" dirty="0">
                <a:latin typeface="Times New Roman" panose="02020603050405020304" pitchFamily="18" charset="0"/>
                <a:ea typeface="Arial" panose="020B0604020202020204" pitchFamily="34" charset="0"/>
              </a:rPr>
              <a:t>	import </a:t>
            </a:r>
            <a:r>
              <a:rPr lang="en-US" dirty="0" err="1">
                <a:latin typeface="Times New Roman" panose="02020603050405020304" pitchFamily="18" charset="0"/>
                <a:ea typeface="Arial" panose="020B0604020202020204" pitchFamily="34" charset="0"/>
              </a:rPr>
              <a:t>matplotlib.pyplot</a:t>
            </a:r>
            <a:r>
              <a:rPr lang="en-US" dirty="0">
                <a:latin typeface="Times New Roman" panose="02020603050405020304" pitchFamily="18" charset="0"/>
                <a:ea typeface="Arial" panose="020B0604020202020204" pitchFamily="34" charset="0"/>
              </a:rPr>
              <a:t> as </a:t>
            </a:r>
            <a:r>
              <a:rPr lang="en-US" dirty="0" err="1">
                <a:latin typeface="Times New Roman" panose="02020603050405020304" pitchFamily="18" charset="0"/>
                <a:ea typeface="Arial" panose="020B0604020202020204" pitchFamily="34" charset="0"/>
              </a:rPr>
              <a:t>plt</a:t>
            </a:r>
            <a:endParaRPr lang="en-GB" dirty="0">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p:txBody>
      </p:sp>
    </p:spTree>
    <p:extLst>
      <p:ext uri="{BB962C8B-B14F-4D97-AF65-F5344CB8AC3E}">
        <p14:creationId xmlns:p14="http://schemas.microsoft.com/office/powerpoint/2010/main" val="84648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439386" y="699910"/>
            <a:ext cx="11186557" cy="5035871"/>
          </a:xfrm>
        </p:spPr>
        <p:txBody>
          <a:bodyPr/>
          <a:lstStyle/>
          <a:p>
            <a:pPr marL="342900" indent="-342900" algn="l">
              <a:buAutoNum type="arabicPeriod"/>
            </a:pPr>
            <a:r>
              <a:rPr lang="en-IN" sz="1800" b="1" dirty="0">
                <a:effectLst/>
                <a:latin typeface="Arial" panose="020B0604020202020204" pitchFamily="34" charset="0"/>
                <a:ea typeface="Arial" panose="020B0604020202020204" pitchFamily="34" charset="0"/>
                <a:cs typeface="Arial" panose="020B0604020202020204" pitchFamily="34" charset="0"/>
              </a:rPr>
              <a:t>Data Loading and Initial Exploration</a:t>
            </a:r>
            <a:r>
              <a:rPr lang="en-IN" sz="1800" dirty="0">
                <a:effectLst/>
                <a:latin typeface="Arial" panose="020B0604020202020204" pitchFamily="34" charset="0"/>
                <a:ea typeface="Arial" panose="020B0604020202020204" pitchFamily="34" charset="0"/>
                <a:cs typeface="Arial" panose="020B0604020202020204" pitchFamily="34" charset="0"/>
              </a:rPr>
              <a:t>:</a:t>
            </a:r>
          </a:p>
          <a:p>
            <a:pPr algn="l"/>
            <a:r>
              <a:rPr lang="en-IN" dirty="0">
                <a:latin typeface="Arial" panose="020B0604020202020204" pitchFamily="34" charset="0"/>
                <a:ea typeface="Arial" panose="020B0604020202020204" pitchFamily="34" charset="0"/>
                <a:cs typeface="Arial" panose="020B0604020202020204" pitchFamily="34" charset="0"/>
              </a:rPr>
              <a:t>	a. </a:t>
            </a:r>
            <a:r>
              <a:rPr lang="en-IN" sz="1800" dirty="0">
                <a:effectLst/>
                <a:latin typeface="Arial" panose="020B0604020202020204" pitchFamily="34" charset="0"/>
                <a:ea typeface="Arial" panose="020B0604020202020204" pitchFamily="34" charset="0"/>
                <a:cs typeface="Arial" panose="020B0604020202020204" pitchFamily="34" charset="0"/>
              </a:rPr>
              <a:t>Importing the Dataset.</a:t>
            </a:r>
          </a:p>
          <a:p>
            <a:pPr algn="l"/>
            <a:r>
              <a:rPr lang="en-IN" dirty="0">
                <a:latin typeface="Arial" panose="020B0604020202020204" pitchFamily="34" charset="0"/>
                <a:ea typeface="Arial" panose="020B0604020202020204" pitchFamily="34" charset="0"/>
                <a:cs typeface="Arial" panose="020B0604020202020204" pitchFamily="34" charset="0"/>
              </a:rPr>
              <a:t>	b. </a:t>
            </a:r>
            <a:r>
              <a:rPr lang="en-IN" sz="1800" dirty="0">
                <a:effectLst/>
                <a:latin typeface="Arial" panose="020B0604020202020204" pitchFamily="34" charset="0"/>
                <a:ea typeface="Arial" panose="020B0604020202020204" pitchFamily="34" charset="0"/>
                <a:cs typeface="Arial" panose="020B0604020202020204" pitchFamily="34" charset="0"/>
              </a:rPr>
              <a:t>Displaying the First Few Rows of Data</a:t>
            </a:r>
          </a:p>
          <a:p>
            <a:pPr algn="l"/>
            <a:r>
              <a:rPr lang="en-IN" dirty="0">
                <a:latin typeface="Arial" panose="020B0604020202020204" pitchFamily="34" charset="0"/>
                <a:ea typeface="Arial" panose="020B0604020202020204" pitchFamily="34" charset="0"/>
                <a:cs typeface="Arial" panose="020B0604020202020204" pitchFamily="34" charset="0"/>
              </a:rPr>
              <a:t>	c. </a:t>
            </a:r>
            <a:r>
              <a:rPr lang="en-IN" sz="1800" dirty="0">
                <a:effectLst/>
                <a:latin typeface="Arial" panose="020B0604020202020204" pitchFamily="34" charset="0"/>
                <a:ea typeface="Arial" panose="020B0604020202020204" pitchFamily="34" charset="0"/>
                <a:cs typeface="Arial" panose="020B0604020202020204" pitchFamily="34" charset="0"/>
              </a:rPr>
              <a:t>Basic Summary Statistics (mean, median, min, max, etc.)</a:t>
            </a:r>
          </a:p>
          <a:p>
            <a:pPr algn="l"/>
            <a:endParaRPr lang="en-IN" dirty="0">
              <a:latin typeface="Arial" panose="020B0604020202020204" pitchFamily="34" charset="0"/>
              <a:ea typeface="Arial" panose="020B0604020202020204" pitchFamily="34" charset="0"/>
              <a:cs typeface="Arial" panose="020B0604020202020204" pitchFamily="34" charset="0"/>
            </a:endParaRPr>
          </a:p>
          <a:p>
            <a:pPr marL="342900" indent="-342900" algn="l">
              <a:buAutoNum type="arabicPeriod" startAt="2"/>
            </a:pPr>
            <a:r>
              <a:rPr lang="en-IN" sz="1800" b="1" dirty="0">
                <a:effectLst/>
                <a:latin typeface="Arial" panose="020B0604020202020204" pitchFamily="34" charset="0"/>
                <a:ea typeface="Arial" panose="020B0604020202020204" pitchFamily="34" charset="0"/>
                <a:cs typeface="Arial" panose="020B0604020202020204" pitchFamily="34" charset="0"/>
              </a:rPr>
              <a:t>Data Cleaning and Preprocessing</a:t>
            </a:r>
            <a:r>
              <a:rPr lang="en-IN" sz="1800" dirty="0">
                <a:effectLst/>
                <a:latin typeface="Arial" panose="020B0604020202020204" pitchFamily="34" charset="0"/>
                <a:ea typeface="Arial" panose="020B0604020202020204" pitchFamily="34" charset="0"/>
                <a:cs typeface="Arial" panose="020B0604020202020204" pitchFamily="34" charset="0"/>
              </a:rPr>
              <a:t>:</a:t>
            </a:r>
          </a:p>
          <a:p>
            <a:pPr algn="l"/>
            <a:r>
              <a:rPr lang="en-IN" dirty="0">
                <a:latin typeface="Arial" panose="020B0604020202020204" pitchFamily="34" charset="0"/>
                <a:ea typeface="Arial" panose="020B0604020202020204" pitchFamily="34" charset="0"/>
                <a:cs typeface="Arial" panose="020B0604020202020204" pitchFamily="34" charset="0"/>
              </a:rPr>
              <a:t>	a. </a:t>
            </a:r>
            <a:r>
              <a:rPr lang="en-IN" sz="1800" dirty="0">
                <a:effectLst/>
                <a:latin typeface="Arial" panose="020B0604020202020204" pitchFamily="34" charset="0"/>
                <a:ea typeface="Arial" panose="020B0604020202020204" pitchFamily="34" charset="0"/>
                <a:cs typeface="Arial" panose="020B0604020202020204" pitchFamily="34" charset="0"/>
              </a:rPr>
              <a:t>Handling Missing Values.</a:t>
            </a:r>
          </a:p>
          <a:p>
            <a:pPr algn="l"/>
            <a:r>
              <a:rPr lang="en-IN" sz="1800" dirty="0">
                <a:effectLst/>
                <a:latin typeface="Arial" panose="020B0604020202020204" pitchFamily="34" charset="0"/>
                <a:ea typeface="Arial" panose="020B0604020202020204" pitchFamily="34" charset="0"/>
                <a:cs typeface="Arial" panose="020B0604020202020204" pitchFamily="34" charset="0"/>
              </a:rPr>
              <a:t>	b. Removing Duplicates.</a:t>
            </a:r>
          </a:p>
          <a:p>
            <a:pPr algn="l"/>
            <a:r>
              <a:rPr lang="en-IN" sz="1800" dirty="0">
                <a:effectLst/>
                <a:latin typeface="Arial" panose="020B0604020202020204" pitchFamily="34" charset="0"/>
                <a:ea typeface="Arial" panose="020B0604020202020204" pitchFamily="34" charset="0"/>
                <a:cs typeface="Arial" panose="020B0604020202020204" pitchFamily="34" charset="0"/>
              </a:rPr>
              <a:t>	c. Checking for Data Integrity Issues.</a:t>
            </a:r>
          </a:p>
          <a:p>
            <a:pPr algn="l"/>
            <a:endParaRPr lang="en-IN" dirty="0">
              <a:latin typeface="Arial" panose="020B0604020202020204" pitchFamily="34" charset="0"/>
              <a:ea typeface="Arial" panose="020B0604020202020204" pitchFamily="34" charset="0"/>
              <a:cs typeface="Arial" panose="020B0604020202020204" pitchFamily="34" charset="0"/>
            </a:endParaRPr>
          </a:p>
          <a:p>
            <a:pPr marL="342900" indent="-342900" algn="l">
              <a:buAutoNum type="arabicPeriod" startAt="3"/>
            </a:pPr>
            <a:r>
              <a:rPr lang="en-US" sz="1800" b="1" dirty="0">
                <a:effectLst/>
                <a:latin typeface="Arial" panose="020B0604020202020204" pitchFamily="34" charset="0"/>
                <a:ea typeface="Arial" panose="020B0604020202020204" pitchFamily="34" charset="0"/>
                <a:cs typeface="Arial" panose="020B0604020202020204" pitchFamily="34" charset="0"/>
              </a:rPr>
              <a:t>Exploratory Data Analysis (EDA)</a:t>
            </a:r>
            <a:r>
              <a:rPr lang="en-US" sz="1800" dirty="0">
                <a:effectLst/>
                <a:latin typeface="Arial" panose="020B0604020202020204" pitchFamily="34" charset="0"/>
                <a:ea typeface="Arial" panose="020B0604020202020204" pitchFamily="34" charset="0"/>
                <a:cs typeface="Arial" panose="020B0604020202020204" pitchFamily="34" charset="0"/>
              </a:rPr>
              <a:t>:</a:t>
            </a:r>
          </a:p>
          <a:p>
            <a:pPr algn="l"/>
            <a:r>
              <a:rPr lang="en-US" dirty="0">
                <a:latin typeface="Arial" panose="020B0604020202020204" pitchFamily="34" charset="0"/>
                <a:ea typeface="Arial" panose="020B0604020202020204" pitchFamily="34" charset="0"/>
                <a:cs typeface="Arial" panose="020B0604020202020204" pitchFamily="34" charset="0"/>
              </a:rPr>
              <a:t>	a. Univariate Analysis:  </a:t>
            </a:r>
            <a:r>
              <a:rPr lang="en-IN" sz="1800" u="none" strike="noStrike" dirty="0">
                <a:effectLst/>
                <a:latin typeface="Arial" panose="020B0604020202020204" pitchFamily="34" charset="0"/>
                <a:ea typeface="Times New Roman" panose="02020603050405020304" pitchFamily="18" charset="0"/>
                <a:cs typeface="Arial" panose="020B0604020202020204" pitchFamily="34" charset="0"/>
              </a:rPr>
              <a:t>Conduct a univariate analysis to understand the distribution of key variables 	like house prices. Utilize histograms, kernel density plots, or other visualizations to gain insights into 	the data.</a:t>
            </a:r>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US" sz="1800" dirty="0">
              <a:effectLst/>
              <a:latin typeface="Arial" panose="020B0604020202020204" pitchFamily="34" charset="0"/>
              <a:ea typeface="Arial" panose="020B0604020202020204" pitchFamily="34" charset="0"/>
              <a:cs typeface="Arial" panose="020B0604020202020204" pitchFamily="34" charset="0"/>
            </a:endParaRPr>
          </a:p>
          <a:p>
            <a:pPr algn="l"/>
            <a:r>
              <a:rPr lang="en-US" sz="1800" dirty="0">
                <a:effectLst/>
                <a:latin typeface="Arial" panose="020B0604020202020204" pitchFamily="34" charset="0"/>
                <a:ea typeface="Arial" panose="020B0604020202020204" pitchFamily="34" charset="0"/>
                <a:cs typeface="Arial" panose="020B0604020202020204" pitchFamily="34" charset="0"/>
              </a:rPr>
              <a:t>	b. </a:t>
            </a:r>
            <a:r>
              <a:rPr lang="en-US" dirty="0">
                <a:latin typeface="Arial" panose="020B0604020202020204" pitchFamily="34" charset="0"/>
                <a:ea typeface="Arial" panose="020B0604020202020204" pitchFamily="34" charset="0"/>
                <a:cs typeface="Arial" panose="020B0604020202020204" pitchFamily="34" charset="0"/>
              </a:rPr>
              <a:t>Multivariate Analysis:  </a:t>
            </a:r>
            <a:r>
              <a:rPr lang="en-IN" sz="1800" dirty="0">
                <a:effectLst/>
                <a:latin typeface="Arial" panose="020B0604020202020204" pitchFamily="34" charset="0"/>
                <a:ea typeface="Times New Roman" panose="02020603050405020304" pitchFamily="18" charset="0"/>
                <a:cs typeface="Arial" panose="020B0604020202020204" pitchFamily="34" charset="0"/>
              </a:rPr>
              <a:t>Perform multivariate analysis to understand the correlations and 	dependencies between various features. Utilize techniques like correlation matrices or scatterplot 	matrices for a comprehensive view.</a:t>
            </a:r>
            <a:endParaRPr lang="en-IN" sz="1800" dirty="0">
              <a:effectLst/>
              <a:latin typeface="Arial" panose="020B0604020202020204" pitchFamily="34" charset="0"/>
              <a:ea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43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439386" y="699910"/>
            <a:ext cx="11186557" cy="5035871"/>
          </a:xfrm>
        </p:spPr>
        <p:txBody>
          <a:bodyPr/>
          <a:lstStyle/>
          <a:p>
            <a:pPr marL="342900" indent="-342900" algn="l">
              <a:buAutoNum type="arabicPeriod" startAt="3"/>
            </a:pPr>
            <a:r>
              <a:rPr lang="en-US" sz="1800" dirty="0">
                <a:effectLst/>
                <a:latin typeface="Arial" panose="020B0604020202020204" pitchFamily="34" charset="0"/>
                <a:ea typeface="Arial" panose="020B0604020202020204" pitchFamily="34" charset="0"/>
                <a:cs typeface="Arial" panose="020B0604020202020204" pitchFamily="34" charset="0"/>
              </a:rPr>
              <a:t>Exploratory Data Analysis (EDA):</a:t>
            </a:r>
          </a:p>
          <a:p>
            <a:pPr algn="l"/>
            <a:r>
              <a:rPr lang="en-US" dirty="0">
                <a:latin typeface="Arial" panose="020B0604020202020204" pitchFamily="34" charset="0"/>
                <a:ea typeface="Arial" panose="020B0604020202020204" pitchFamily="34" charset="0"/>
                <a:cs typeface="Arial" panose="020B0604020202020204" pitchFamily="34" charset="0"/>
              </a:rPr>
              <a:t>	a. </a:t>
            </a:r>
            <a:r>
              <a:rPr lang="en-US" b="1" u="sng" dirty="0">
                <a:latin typeface="Arial" panose="020B0604020202020204" pitchFamily="34" charset="0"/>
                <a:ea typeface="Arial" panose="020B0604020202020204" pitchFamily="34" charset="0"/>
                <a:cs typeface="Arial" panose="020B0604020202020204" pitchFamily="34" charset="0"/>
              </a:rPr>
              <a:t>Univariate Analysis</a:t>
            </a:r>
            <a:r>
              <a:rPr lang="en-US" dirty="0">
                <a:latin typeface="Arial" panose="020B0604020202020204" pitchFamily="34" charset="0"/>
                <a:ea typeface="Arial" panose="020B0604020202020204" pitchFamily="34" charset="0"/>
                <a:cs typeface="Arial" panose="020B0604020202020204" pitchFamily="34" charset="0"/>
              </a:rPr>
              <a:t>:  </a:t>
            </a:r>
            <a:r>
              <a:rPr lang="en-IN" sz="1800" u="none" strike="noStrike" dirty="0">
                <a:effectLst/>
                <a:latin typeface="Arial" panose="020B0604020202020204" pitchFamily="34" charset="0"/>
                <a:ea typeface="Times New Roman" panose="02020603050405020304" pitchFamily="18" charset="0"/>
                <a:cs typeface="Arial" panose="020B0604020202020204" pitchFamily="34" charset="0"/>
              </a:rPr>
              <a:t>Conduct a univariate analysis to understand the distribution of key variables 	like house prices. Utilize histograms, kernel density plots, or other visualizations to gain insights into 	the data.</a:t>
            </a:r>
          </a:p>
          <a:p>
            <a:pPr algn="l"/>
            <a:endParaRPr lang="en-IN" sz="1800" u="none" strike="noStrike" dirty="0">
              <a:effectLst/>
              <a:latin typeface="Arial" panose="020B0604020202020204" pitchFamily="34" charset="0"/>
              <a:ea typeface="Times New Roman" panose="02020603050405020304" pitchFamily="18"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US" sz="1800" dirty="0">
              <a:effectLst/>
              <a:latin typeface="Arial" panose="020B0604020202020204" pitchFamily="34" charset="0"/>
              <a:ea typeface="Arial" panose="020B0604020202020204" pitchFamily="34" charset="0"/>
              <a:cs typeface="Arial" panose="020B0604020202020204" pitchFamily="34" charset="0"/>
            </a:endParaRPr>
          </a:p>
          <a:p>
            <a:pPr algn="l"/>
            <a:r>
              <a:rPr lang="en-US" sz="1800" dirty="0">
                <a:effectLst/>
                <a:latin typeface="Arial" panose="020B0604020202020204" pitchFamily="34" charset="0"/>
                <a:ea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FBA5EC82-62F2-118E-CEB1-E8E868BFF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81186"/>
            <a:ext cx="3379356" cy="25782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12550FA-D412-853E-2A8C-CD688AF6F199}"/>
              </a:ext>
            </a:extLst>
          </p:cNvPr>
          <p:cNvPicPr>
            <a:picLocks noChangeAspect="1"/>
          </p:cNvPicPr>
          <p:nvPr/>
        </p:nvPicPr>
        <p:blipFill>
          <a:blip r:embed="rId4"/>
          <a:stretch>
            <a:fillRect/>
          </a:stretch>
        </p:blipFill>
        <p:spPr>
          <a:xfrm>
            <a:off x="3338845" y="1881186"/>
            <a:ext cx="3550821" cy="2578297"/>
          </a:xfrm>
          <a:prstGeom prst="rect">
            <a:avLst/>
          </a:prstGeom>
        </p:spPr>
      </p:pic>
      <p:pic>
        <p:nvPicPr>
          <p:cNvPr id="6" name="Picture 5">
            <a:extLst>
              <a:ext uri="{FF2B5EF4-FFF2-40B4-BE49-F238E27FC236}">
                <a16:creationId xmlns:a16="http://schemas.microsoft.com/office/drawing/2014/main" id="{FAED9BE9-DD17-C6F7-CDBA-A392E6863BF5}"/>
              </a:ext>
            </a:extLst>
          </p:cNvPr>
          <p:cNvPicPr>
            <a:picLocks noChangeAspect="1"/>
          </p:cNvPicPr>
          <p:nvPr/>
        </p:nvPicPr>
        <p:blipFill>
          <a:blip r:embed="rId5"/>
          <a:stretch>
            <a:fillRect/>
          </a:stretch>
        </p:blipFill>
        <p:spPr>
          <a:xfrm>
            <a:off x="6889666" y="1881186"/>
            <a:ext cx="5266954" cy="2578297"/>
          </a:xfrm>
          <a:prstGeom prst="rect">
            <a:avLst/>
          </a:prstGeom>
        </p:spPr>
      </p:pic>
      <p:pic>
        <p:nvPicPr>
          <p:cNvPr id="9" name="Picture 8">
            <a:extLst>
              <a:ext uri="{FF2B5EF4-FFF2-40B4-BE49-F238E27FC236}">
                <a16:creationId xmlns:a16="http://schemas.microsoft.com/office/drawing/2014/main" id="{63F34E44-1B7E-E91B-4CDB-FD275024C8B5}"/>
              </a:ext>
            </a:extLst>
          </p:cNvPr>
          <p:cNvPicPr>
            <a:picLocks noChangeAspect="1"/>
          </p:cNvPicPr>
          <p:nvPr/>
        </p:nvPicPr>
        <p:blipFill>
          <a:blip r:embed="rId6"/>
          <a:stretch>
            <a:fillRect/>
          </a:stretch>
        </p:blipFill>
        <p:spPr>
          <a:xfrm>
            <a:off x="327626" y="4459483"/>
            <a:ext cx="3228369" cy="2578297"/>
          </a:xfrm>
          <a:prstGeom prst="rect">
            <a:avLst/>
          </a:prstGeom>
        </p:spPr>
      </p:pic>
      <p:pic>
        <p:nvPicPr>
          <p:cNvPr id="11" name="Picture 10">
            <a:extLst>
              <a:ext uri="{FF2B5EF4-FFF2-40B4-BE49-F238E27FC236}">
                <a16:creationId xmlns:a16="http://schemas.microsoft.com/office/drawing/2014/main" id="{9D2D53C5-3938-DAC5-2844-67C5DC472C3A}"/>
              </a:ext>
            </a:extLst>
          </p:cNvPr>
          <p:cNvPicPr>
            <a:picLocks noChangeAspect="1"/>
          </p:cNvPicPr>
          <p:nvPr/>
        </p:nvPicPr>
        <p:blipFill>
          <a:blip r:embed="rId7"/>
          <a:stretch>
            <a:fillRect/>
          </a:stretch>
        </p:blipFill>
        <p:spPr>
          <a:xfrm>
            <a:off x="3639472" y="4459482"/>
            <a:ext cx="4239098" cy="2578297"/>
          </a:xfrm>
          <a:prstGeom prst="rect">
            <a:avLst/>
          </a:prstGeom>
        </p:spPr>
      </p:pic>
      <p:pic>
        <p:nvPicPr>
          <p:cNvPr id="13" name="Picture 12">
            <a:extLst>
              <a:ext uri="{FF2B5EF4-FFF2-40B4-BE49-F238E27FC236}">
                <a16:creationId xmlns:a16="http://schemas.microsoft.com/office/drawing/2014/main" id="{247ADDB5-9DC5-BDC1-88D2-428B50376149}"/>
              </a:ext>
            </a:extLst>
          </p:cNvPr>
          <p:cNvPicPr>
            <a:picLocks noChangeAspect="1"/>
          </p:cNvPicPr>
          <p:nvPr/>
        </p:nvPicPr>
        <p:blipFill>
          <a:blip r:embed="rId8"/>
          <a:stretch>
            <a:fillRect/>
          </a:stretch>
        </p:blipFill>
        <p:spPr>
          <a:xfrm>
            <a:off x="7878570" y="4459481"/>
            <a:ext cx="4239098" cy="2578298"/>
          </a:xfrm>
          <a:prstGeom prst="rect">
            <a:avLst/>
          </a:prstGeom>
        </p:spPr>
      </p:pic>
    </p:spTree>
    <p:extLst>
      <p:ext uri="{BB962C8B-B14F-4D97-AF65-F5344CB8AC3E}">
        <p14:creationId xmlns:p14="http://schemas.microsoft.com/office/powerpoint/2010/main" val="368803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439386" y="699910"/>
            <a:ext cx="11186557" cy="5035871"/>
          </a:xfrm>
        </p:spPr>
        <p:txBody>
          <a:bodyPr/>
          <a:lstStyle/>
          <a:p>
            <a:pPr marL="342900" indent="-342900" algn="l">
              <a:buAutoNum type="arabicPeriod" startAt="3"/>
            </a:pPr>
            <a:r>
              <a:rPr lang="en-US" sz="1800" dirty="0">
                <a:effectLst/>
                <a:latin typeface="Arial" panose="020B0604020202020204" pitchFamily="34" charset="0"/>
                <a:ea typeface="Arial" panose="020B0604020202020204" pitchFamily="34" charset="0"/>
                <a:cs typeface="Arial" panose="020B0604020202020204" pitchFamily="34" charset="0"/>
              </a:rPr>
              <a:t>Exploratory Data Analysis (EDA):</a:t>
            </a:r>
          </a:p>
          <a:p>
            <a:pPr algn="l"/>
            <a:r>
              <a:rPr lang="en-US" dirty="0">
                <a:latin typeface="Arial" panose="020B0604020202020204" pitchFamily="34" charset="0"/>
                <a:ea typeface="Arial" panose="020B0604020202020204" pitchFamily="34" charset="0"/>
                <a:cs typeface="Arial" panose="020B0604020202020204" pitchFamily="34" charset="0"/>
              </a:rPr>
              <a:t>a. </a:t>
            </a:r>
            <a:r>
              <a:rPr lang="en-US" b="1" u="sng" dirty="0">
                <a:latin typeface="Arial" panose="020B0604020202020204" pitchFamily="34" charset="0"/>
                <a:ea typeface="Arial" panose="020B0604020202020204" pitchFamily="34" charset="0"/>
                <a:cs typeface="Arial" panose="020B0604020202020204" pitchFamily="34" charset="0"/>
              </a:rPr>
              <a:t>Multivariate Analysis</a:t>
            </a:r>
            <a:r>
              <a:rPr lang="en-US" dirty="0">
                <a:latin typeface="Arial" panose="020B0604020202020204" pitchFamily="34" charset="0"/>
                <a:ea typeface="Arial" panose="020B0604020202020204" pitchFamily="34" charset="0"/>
                <a:cs typeface="Arial" panose="020B0604020202020204" pitchFamily="34" charset="0"/>
              </a:rPr>
              <a:t>:  </a:t>
            </a:r>
            <a:r>
              <a:rPr lang="en-IN" sz="1800" u="none" strike="noStrike" dirty="0">
                <a:effectLst/>
                <a:latin typeface="Times New Roman" panose="02020603050405020304" pitchFamily="18" charset="0"/>
                <a:ea typeface="Times New Roman" panose="02020603050405020304" pitchFamily="18" charset="0"/>
                <a:cs typeface="Roboto" panose="02000000000000000000" pitchFamily="2" charset="0"/>
              </a:rPr>
              <a:t>: </a:t>
            </a:r>
            <a:r>
              <a:rPr lang="en-IN" sz="1800" u="none" strike="noStrike" dirty="0">
                <a:effectLst/>
                <a:latin typeface="Arial" panose="020B0604020202020204" pitchFamily="34" charset="0"/>
                <a:ea typeface="Times New Roman" panose="02020603050405020304" pitchFamily="18" charset="0"/>
                <a:cs typeface="Arial" panose="020B0604020202020204" pitchFamily="34" charset="0"/>
              </a:rPr>
              <a:t>Perform multivariate analysis to understand the correlations and dependencies between various features. Utilize techniques like correlation matrices or scatterplot matrices for a comprehensive view.</a:t>
            </a:r>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Times New Roman" panose="02020603050405020304" pitchFamily="18"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US" sz="1800" dirty="0">
              <a:effectLst/>
              <a:latin typeface="Arial" panose="020B0604020202020204" pitchFamily="34" charset="0"/>
              <a:ea typeface="Arial" panose="020B0604020202020204" pitchFamily="34" charset="0"/>
              <a:cs typeface="Arial" panose="020B0604020202020204" pitchFamily="34" charset="0"/>
            </a:endParaRPr>
          </a:p>
          <a:p>
            <a:pPr algn="l"/>
            <a:r>
              <a:rPr lang="en-US" sz="1800" dirty="0">
                <a:effectLst/>
                <a:latin typeface="Arial" panose="020B0604020202020204" pitchFamily="34" charset="0"/>
                <a:ea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9F4282B-2C79-F9A3-A340-896E10187DFD}"/>
              </a:ext>
            </a:extLst>
          </p:cNvPr>
          <p:cNvPicPr>
            <a:picLocks noChangeAspect="1"/>
          </p:cNvPicPr>
          <p:nvPr/>
        </p:nvPicPr>
        <p:blipFill>
          <a:blip r:embed="rId3"/>
          <a:stretch>
            <a:fillRect/>
          </a:stretch>
        </p:blipFill>
        <p:spPr>
          <a:xfrm>
            <a:off x="-1" y="1822129"/>
            <a:ext cx="6265333" cy="5035871"/>
          </a:xfrm>
          <a:prstGeom prst="rect">
            <a:avLst/>
          </a:prstGeom>
        </p:spPr>
      </p:pic>
      <p:pic>
        <p:nvPicPr>
          <p:cNvPr id="10" name="Picture 9">
            <a:extLst>
              <a:ext uri="{FF2B5EF4-FFF2-40B4-BE49-F238E27FC236}">
                <a16:creationId xmlns:a16="http://schemas.microsoft.com/office/drawing/2014/main" id="{E4DDDA15-650F-020F-9112-2B3F1BC43F71}"/>
              </a:ext>
            </a:extLst>
          </p:cNvPr>
          <p:cNvPicPr>
            <a:picLocks noChangeAspect="1"/>
          </p:cNvPicPr>
          <p:nvPr/>
        </p:nvPicPr>
        <p:blipFill>
          <a:blip r:embed="rId4"/>
          <a:stretch>
            <a:fillRect/>
          </a:stretch>
        </p:blipFill>
        <p:spPr>
          <a:xfrm>
            <a:off x="6265332" y="1737771"/>
            <a:ext cx="5799996" cy="5120229"/>
          </a:xfrm>
          <a:prstGeom prst="rect">
            <a:avLst/>
          </a:prstGeom>
        </p:spPr>
      </p:pic>
    </p:spTree>
    <p:extLst>
      <p:ext uri="{BB962C8B-B14F-4D97-AF65-F5344CB8AC3E}">
        <p14:creationId xmlns:p14="http://schemas.microsoft.com/office/powerpoint/2010/main" val="181937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algn="l"/>
            <a:r>
              <a:rPr lang="en-IN" b="1" dirty="0">
                <a:latin typeface="Arial" panose="020B0604020202020204" pitchFamily="34" charset="0"/>
              </a:rPr>
              <a:t>Multivariate Analysis:  Pair plots for comprehensive view.</a:t>
            </a:r>
            <a:endParaRPr lang="en-US" b="1"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81A307BE-7D2A-8819-FC3E-C63E396077A2}"/>
              </a:ext>
            </a:extLst>
          </p:cNvPr>
          <p:cNvPicPr>
            <a:picLocks noChangeAspect="1"/>
          </p:cNvPicPr>
          <p:nvPr/>
        </p:nvPicPr>
        <p:blipFill>
          <a:blip r:embed="rId3"/>
          <a:stretch>
            <a:fillRect/>
          </a:stretch>
        </p:blipFill>
        <p:spPr>
          <a:xfrm>
            <a:off x="0" y="1122218"/>
            <a:ext cx="12191999" cy="5735782"/>
          </a:xfrm>
          <a:prstGeom prst="rect">
            <a:avLst/>
          </a:prstGeom>
        </p:spPr>
      </p:pic>
    </p:spTree>
    <p:extLst>
      <p:ext uri="{BB962C8B-B14F-4D97-AF65-F5344CB8AC3E}">
        <p14:creationId xmlns:p14="http://schemas.microsoft.com/office/powerpoint/2010/main" val="187718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344629"/>
          </a:xfrm>
        </p:spPr>
        <p:txBody>
          <a:bodyPr/>
          <a:lstStyle/>
          <a:p>
            <a:pPr marL="285750" indent="-285750" algn="l">
              <a:buFont typeface="Arial" panose="020B0604020202020204" pitchFamily="34" charset="0"/>
              <a:buChar char="•"/>
            </a:pPr>
            <a:r>
              <a:rPr lang="en-US" b="1" u="sng" dirty="0"/>
              <a:t>Multivariate analysis:   </a:t>
            </a:r>
            <a:r>
              <a:rPr lang="en-US" b="1" dirty="0"/>
              <a:t>Bar plots for multivariate analysis for better comprehensive view</a:t>
            </a:r>
            <a:endParaRPr lang="en-US" b="1" u="sng"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4561D06A-3B81-D5B9-780C-FFBD1377A37A}"/>
              </a:ext>
            </a:extLst>
          </p:cNvPr>
          <p:cNvPicPr>
            <a:picLocks noChangeAspect="1"/>
          </p:cNvPicPr>
          <p:nvPr/>
        </p:nvPicPr>
        <p:blipFill>
          <a:blip r:embed="rId3"/>
          <a:stretch>
            <a:fillRect/>
          </a:stretch>
        </p:blipFill>
        <p:spPr>
          <a:xfrm>
            <a:off x="0" y="1315464"/>
            <a:ext cx="6090355" cy="4526289"/>
          </a:xfrm>
          <a:prstGeom prst="rect">
            <a:avLst/>
          </a:prstGeom>
        </p:spPr>
      </p:pic>
      <p:pic>
        <p:nvPicPr>
          <p:cNvPr id="6" name="Picture 5">
            <a:extLst>
              <a:ext uri="{FF2B5EF4-FFF2-40B4-BE49-F238E27FC236}">
                <a16:creationId xmlns:a16="http://schemas.microsoft.com/office/drawing/2014/main" id="{800F67EE-18FB-9508-CFB9-800EF35ECC43}"/>
              </a:ext>
            </a:extLst>
          </p:cNvPr>
          <p:cNvPicPr>
            <a:picLocks noChangeAspect="1"/>
          </p:cNvPicPr>
          <p:nvPr/>
        </p:nvPicPr>
        <p:blipFill>
          <a:blip r:embed="rId4"/>
          <a:stretch>
            <a:fillRect/>
          </a:stretch>
        </p:blipFill>
        <p:spPr>
          <a:xfrm>
            <a:off x="6090355" y="1315465"/>
            <a:ext cx="5669291" cy="4627682"/>
          </a:xfrm>
          <a:prstGeom prst="rect">
            <a:avLst/>
          </a:prstGeom>
        </p:spPr>
      </p:pic>
    </p:spTree>
    <p:extLst>
      <p:ext uri="{BB962C8B-B14F-4D97-AF65-F5344CB8AC3E}">
        <p14:creationId xmlns:p14="http://schemas.microsoft.com/office/powerpoint/2010/main" val="335481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5">
      <a:dk1>
        <a:sysClr val="windowText" lastClr="000000"/>
      </a:dk1>
      <a:lt1>
        <a:sysClr val="window" lastClr="FFFFFF"/>
      </a:lt1>
      <a:dk2>
        <a:srgbClr val="F36E36"/>
      </a:dk2>
      <a:lt2>
        <a:srgbClr val="E7E6E6"/>
      </a:lt2>
      <a:accent1>
        <a:srgbClr val="A31312"/>
      </a:accent1>
      <a:accent2>
        <a:srgbClr val="E7E6E6"/>
      </a:accent2>
      <a:accent3>
        <a:srgbClr val="FDB913"/>
      </a:accent3>
      <a:accent4>
        <a:srgbClr val="1E753B"/>
      </a:accent4>
      <a:accent5>
        <a:srgbClr val="067CA2"/>
      </a:accent5>
      <a:accent6>
        <a:srgbClr val="493456"/>
      </a:accent6>
      <a:hlink>
        <a:srgbClr val="067CA2"/>
      </a:hlink>
      <a:folHlink>
        <a:srgbClr val="886D93"/>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967531_win32_mlw v2" id="{D6E82B91-6E0A-4ADE-ABDF-7A3107FF5DC0}" vid="{FDF63795-6842-4874-86B5-D3F4150A0B0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D32A503-7E2B-48A7-A1A4-FEB996769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6AD0CE-C3A1-49ED-84DB-B51D7D3B27B3}">
  <ds:schemaRefs>
    <ds:schemaRef ds:uri="http://schemas.microsoft.com/sharepoint/v3/contenttype/forms"/>
  </ds:schemaRefs>
</ds:datastoreItem>
</file>

<file path=customXml/itemProps3.xml><?xml version="1.0" encoding="utf-8"?>
<ds:datastoreItem xmlns:ds="http://schemas.openxmlformats.org/officeDocument/2006/customXml" ds:itemID="{FD794402-D476-4C0A-8953-D7E5D3D97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LGBTQIA Pride Month presentation</Template>
  <TotalTime>10900</TotalTime>
  <Words>1579</Words>
  <Application>Microsoft Office PowerPoint</Application>
  <PresentationFormat>Widescreen</PresentationFormat>
  <Paragraphs>186</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Broadway</vt:lpstr>
      <vt:lpstr>Roboto</vt:lpstr>
      <vt:lpstr>Times New Roman</vt:lpstr>
      <vt:lpstr>Office Theme</vt:lpstr>
      <vt:lpstr>PROJECT ON EXPLORATORY DATA ANALYSIS OF HOUSING DATA </vt:lpstr>
      <vt:lpstr>PROJECT OVERVIEW</vt:lpstr>
      <vt:lpstr>INTRODUCTION TO EDA</vt:lpstr>
      <vt:lpstr>DATA DESCRIPTION</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CONCLUSION</vt:lpstr>
      <vt:lpstr>CONCLUSION</vt:lpstr>
      <vt:lpstr>CONCLUSION</vt:lpstr>
      <vt:lpstr>                      NAME:  S. Sujana Kumari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ACQUISITION                 &amp;  DATA WRANGLING  NAME:            S. SUJANA KUMARI AFFILIATION:  DIGICROME ACADEMY </dc:title>
  <dc:subject/>
  <dc:creator>Lenovo</dc:creator>
  <cp:keywords/>
  <dc:description/>
  <cp:lastModifiedBy>Lenovo</cp:lastModifiedBy>
  <cp:revision>18</cp:revision>
  <dcterms:created xsi:type="dcterms:W3CDTF">2024-04-30T20:52:53Z</dcterms:created>
  <dcterms:modified xsi:type="dcterms:W3CDTF">2024-06-09T13:34:32Z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