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4"/>
  </p:sldMasterIdLst>
  <p:notesMasterIdLst>
    <p:notesMasterId r:id="rId24"/>
  </p:notesMasterIdLst>
  <p:sldIdLst>
    <p:sldId id="1881" r:id="rId5"/>
    <p:sldId id="1859" r:id="rId6"/>
    <p:sldId id="1880" r:id="rId7"/>
    <p:sldId id="1868" r:id="rId8"/>
    <p:sldId id="1869" r:id="rId9"/>
    <p:sldId id="1882" r:id="rId10"/>
    <p:sldId id="1884" r:id="rId11"/>
    <p:sldId id="1870" r:id="rId12"/>
    <p:sldId id="1871" r:id="rId13"/>
    <p:sldId id="1872" r:id="rId14"/>
    <p:sldId id="1885" r:id="rId15"/>
    <p:sldId id="1886" r:id="rId16"/>
    <p:sldId id="1887" r:id="rId17"/>
    <p:sldId id="1888" r:id="rId18"/>
    <p:sldId id="1889" r:id="rId19"/>
    <p:sldId id="1891" r:id="rId20"/>
    <p:sldId id="1890" r:id="rId21"/>
    <p:sldId id="1892" r:id="rId22"/>
    <p:sldId id="1878" r:id="rId23"/>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480" userDrawn="1">
          <p15:clr>
            <a:srgbClr val="A4A3A4"/>
          </p15:clr>
        </p15:guide>
        <p15:guide id="3" pos="7200" userDrawn="1">
          <p15:clr>
            <a:srgbClr val="A4A3A4"/>
          </p15:clr>
        </p15:guide>
        <p15:guide id="4" pos="4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4387"/>
    <a:srgbClr val="FF2625"/>
    <a:srgbClr val="007788"/>
    <a:srgbClr val="297C2A"/>
    <a:srgbClr val="F69000"/>
    <a:srgbClr val="01C2D1"/>
    <a:srgbClr val="D6D734"/>
    <a:srgbClr val="005C68"/>
    <a:srgbClr val="3B2E58"/>
    <a:srgbClr val="6B292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5" autoAdjust="0"/>
    <p:restoredTop sz="94663"/>
  </p:normalViewPr>
  <p:slideViewPr>
    <p:cSldViewPr snapToGrid="0">
      <p:cViewPr varScale="1">
        <p:scale>
          <a:sx n="85" d="100"/>
          <a:sy n="85" d="100"/>
        </p:scale>
        <p:origin x="156" y="84"/>
      </p:cViewPr>
      <p:guideLst>
        <p:guide orient="horz" pos="2160"/>
        <p:guide pos="480"/>
        <p:guide pos="7200"/>
        <p:guide pos="4368"/>
      </p:guideLst>
    </p:cSldViewPr>
  </p:slideViewPr>
  <p:notesTextViewPr>
    <p:cViewPr>
      <p:scale>
        <a:sx n="1" d="1"/>
        <a:sy n="1" d="1"/>
      </p:scale>
      <p:origin x="0" y="0"/>
    </p:cViewPr>
  </p:notesTextViewPr>
  <p:sorterViewPr>
    <p:cViewPr>
      <p:scale>
        <a:sx n="94" d="100"/>
        <a:sy n="94"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9F622F8-1824-4338-8C3C-5529D3BDEF4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dirty="0"/>
          </a:p>
        </p:txBody>
      </p:sp>
      <p:sp>
        <p:nvSpPr>
          <p:cNvPr id="30723" name="Rectangle 3">
            <a:extLst>
              <a:ext uri="{FF2B5EF4-FFF2-40B4-BE49-F238E27FC236}">
                <a16:creationId xmlns:a16="http://schemas.microsoft.com/office/drawing/2014/main" id="{618DDD53-BB38-4118-BC75-9CE27D49C55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dirty="0"/>
          </a:p>
        </p:txBody>
      </p:sp>
      <p:sp>
        <p:nvSpPr>
          <p:cNvPr id="14340" name="Rectangle 4">
            <a:extLst>
              <a:ext uri="{FF2B5EF4-FFF2-40B4-BE49-F238E27FC236}">
                <a16:creationId xmlns:a16="http://schemas.microsoft.com/office/drawing/2014/main" id="{6C03B6F7-B1AE-4118-ABA2-FFEC9B8F0E9C}"/>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a:extLst>
              <a:ext uri="{FF2B5EF4-FFF2-40B4-BE49-F238E27FC236}">
                <a16:creationId xmlns:a16="http://schemas.microsoft.com/office/drawing/2014/main" id="{646F5356-BDE8-43C1-9587-85323D02B19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a:extLst>
              <a:ext uri="{FF2B5EF4-FFF2-40B4-BE49-F238E27FC236}">
                <a16:creationId xmlns:a16="http://schemas.microsoft.com/office/drawing/2014/main" id="{89912C35-11A9-4DA7-8476-F1823F658CA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dirty="0"/>
          </a:p>
        </p:txBody>
      </p:sp>
      <p:sp>
        <p:nvSpPr>
          <p:cNvPr id="30727" name="Rectangle 7">
            <a:extLst>
              <a:ext uri="{FF2B5EF4-FFF2-40B4-BE49-F238E27FC236}">
                <a16:creationId xmlns:a16="http://schemas.microsoft.com/office/drawing/2014/main" id="{7180ED79-CEC3-4FB9-B511-8597B20A0C1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DEB7EE2-04A2-4FB2-9625-C9C73AC4D32F}" type="slidenum">
              <a:rPr lang="en-US" altLang="en-US"/>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2</a:t>
            </a:fld>
            <a:endParaRPr lang="en-US" altLang="en-US" dirty="0"/>
          </a:p>
        </p:txBody>
      </p:sp>
    </p:spTree>
    <p:extLst>
      <p:ext uri="{BB962C8B-B14F-4D97-AF65-F5344CB8AC3E}">
        <p14:creationId xmlns:p14="http://schemas.microsoft.com/office/powerpoint/2010/main" val="40952882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11</a:t>
            </a:fld>
            <a:endParaRPr lang="en-US" altLang="en-US" dirty="0"/>
          </a:p>
        </p:txBody>
      </p:sp>
    </p:spTree>
    <p:extLst>
      <p:ext uri="{BB962C8B-B14F-4D97-AF65-F5344CB8AC3E}">
        <p14:creationId xmlns:p14="http://schemas.microsoft.com/office/powerpoint/2010/main" val="5454753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12</a:t>
            </a:fld>
            <a:endParaRPr lang="en-US" altLang="en-US" dirty="0"/>
          </a:p>
        </p:txBody>
      </p:sp>
    </p:spTree>
    <p:extLst>
      <p:ext uri="{BB962C8B-B14F-4D97-AF65-F5344CB8AC3E}">
        <p14:creationId xmlns:p14="http://schemas.microsoft.com/office/powerpoint/2010/main" val="30369216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13</a:t>
            </a:fld>
            <a:endParaRPr lang="en-US" altLang="en-US" dirty="0"/>
          </a:p>
        </p:txBody>
      </p:sp>
    </p:spTree>
    <p:extLst>
      <p:ext uri="{BB962C8B-B14F-4D97-AF65-F5344CB8AC3E}">
        <p14:creationId xmlns:p14="http://schemas.microsoft.com/office/powerpoint/2010/main" val="40756492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14</a:t>
            </a:fld>
            <a:endParaRPr lang="en-US" altLang="en-US" dirty="0"/>
          </a:p>
        </p:txBody>
      </p:sp>
    </p:spTree>
    <p:extLst>
      <p:ext uri="{BB962C8B-B14F-4D97-AF65-F5344CB8AC3E}">
        <p14:creationId xmlns:p14="http://schemas.microsoft.com/office/powerpoint/2010/main" val="789328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15</a:t>
            </a:fld>
            <a:endParaRPr lang="en-US" altLang="en-US" dirty="0"/>
          </a:p>
        </p:txBody>
      </p:sp>
    </p:spTree>
    <p:extLst>
      <p:ext uri="{BB962C8B-B14F-4D97-AF65-F5344CB8AC3E}">
        <p14:creationId xmlns:p14="http://schemas.microsoft.com/office/powerpoint/2010/main" val="38908829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16</a:t>
            </a:fld>
            <a:endParaRPr lang="en-US" altLang="en-US" dirty="0"/>
          </a:p>
        </p:txBody>
      </p:sp>
    </p:spTree>
    <p:extLst>
      <p:ext uri="{BB962C8B-B14F-4D97-AF65-F5344CB8AC3E}">
        <p14:creationId xmlns:p14="http://schemas.microsoft.com/office/powerpoint/2010/main" val="29818825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17</a:t>
            </a:fld>
            <a:endParaRPr lang="en-US" altLang="en-US" dirty="0"/>
          </a:p>
        </p:txBody>
      </p:sp>
    </p:spTree>
    <p:extLst>
      <p:ext uri="{BB962C8B-B14F-4D97-AF65-F5344CB8AC3E}">
        <p14:creationId xmlns:p14="http://schemas.microsoft.com/office/powerpoint/2010/main" val="14038897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18</a:t>
            </a:fld>
            <a:endParaRPr lang="en-US" altLang="en-US" dirty="0"/>
          </a:p>
        </p:txBody>
      </p:sp>
    </p:spTree>
    <p:extLst>
      <p:ext uri="{BB962C8B-B14F-4D97-AF65-F5344CB8AC3E}">
        <p14:creationId xmlns:p14="http://schemas.microsoft.com/office/powerpoint/2010/main" val="17857443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19</a:t>
            </a:fld>
            <a:endParaRPr lang="en-US" altLang="en-US" dirty="0"/>
          </a:p>
        </p:txBody>
      </p:sp>
    </p:spTree>
    <p:extLst>
      <p:ext uri="{BB962C8B-B14F-4D97-AF65-F5344CB8AC3E}">
        <p14:creationId xmlns:p14="http://schemas.microsoft.com/office/powerpoint/2010/main" val="2194522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DEB7EE2-04A2-4FB2-9625-C9C73AC4D32F}"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6777492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4</a:t>
            </a:fld>
            <a:endParaRPr lang="en-US" altLang="en-US" dirty="0"/>
          </a:p>
        </p:txBody>
      </p:sp>
    </p:spTree>
    <p:extLst>
      <p:ext uri="{BB962C8B-B14F-4D97-AF65-F5344CB8AC3E}">
        <p14:creationId xmlns:p14="http://schemas.microsoft.com/office/powerpoint/2010/main" val="2333582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5</a:t>
            </a:fld>
            <a:endParaRPr lang="en-US" altLang="en-US" dirty="0"/>
          </a:p>
        </p:txBody>
      </p:sp>
    </p:spTree>
    <p:extLst>
      <p:ext uri="{BB962C8B-B14F-4D97-AF65-F5344CB8AC3E}">
        <p14:creationId xmlns:p14="http://schemas.microsoft.com/office/powerpoint/2010/main" val="26078112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6</a:t>
            </a:fld>
            <a:endParaRPr lang="en-US" altLang="en-US" dirty="0"/>
          </a:p>
        </p:txBody>
      </p:sp>
    </p:spTree>
    <p:extLst>
      <p:ext uri="{BB962C8B-B14F-4D97-AF65-F5344CB8AC3E}">
        <p14:creationId xmlns:p14="http://schemas.microsoft.com/office/powerpoint/2010/main" val="1217475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7</a:t>
            </a:fld>
            <a:endParaRPr lang="en-US" altLang="en-US" dirty="0"/>
          </a:p>
        </p:txBody>
      </p:sp>
    </p:spTree>
    <p:extLst>
      <p:ext uri="{BB962C8B-B14F-4D97-AF65-F5344CB8AC3E}">
        <p14:creationId xmlns:p14="http://schemas.microsoft.com/office/powerpoint/2010/main" val="15632588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8</a:t>
            </a:fld>
            <a:endParaRPr lang="en-US" altLang="en-US" dirty="0"/>
          </a:p>
        </p:txBody>
      </p:sp>
    </p:spTree>
    <p:extLst>
      <p:ext uri="{BB962C8B-B14F-4D97-AF65-F5344CB8AC3E}">
        <p14:creationId xmlns:p14="http://schemas.microsoft.com/office/powerpoint/2010/main" val="939192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9</a:t>
            </a:fld>
            <a:endParaRPr lang="en-US" altLang="en-US" dirty="0"/>
          </a:p>
        </p:txBody>
      </p:sp>
    </p:spTree>
    <p:extLst>
      <p:ext uri="{BB962C8B-B14F-4D97-AF65-F5344CB8AC3E}">
        <p14:creationId xmlns:p14="http://schemas.microsoft.com/office/powerpoint/2010/main" val="1670945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10</a:t>
            </a:fld>
            <a:endParaRPr lang="en-US" altLang="en-US" dirty="0"/>
          </a:p>
        </p:txBody>
      </p:sp>
    </p:spTree>
    <p:extLst>
      <p:ext uri="{BB962C8B-B14F-4D97-AF65-F5344CB8AC3E}">
        <p14:creationId xmlns:p14="http://schemas.microsoft.com/office/powerpoint/2010/main" val="29243061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7964CB-E75A-4A03-88D3-6A48EF650A09}"/>
              </a:ext>
            </a:extLst>
          </p:cNvPr>
          <p:cNvSpPr>
            <a:spLocks noGrp="1"/>
          </p:cNvSpPr>
          <p:nvPr>
            <p:ph type="title" hasCustomPrompt="1"/>
          </p:nvPr>
        </p:nvSpPr>
        <p:spPr>
          <a:xfrm>
            <a:off x="5442012" y="2766219"/>
            <a:ext cx="6220101" cy="1325563"/>
          </a:xfrm>
          <a:prstGeom prst="rect">
            <a:avLst/>
          </a:prstGeom>
        </p:spPr>
        <p:txBody>
          <a:bodyPr/>
          <a:lstStyle>
            <a:lvl1pPr>
              <a:defRPr b="1"/>
            </a:lvl1pPr>
          </a:lstStyle>
          <a:p>
            <a:r>
              <a:rPr lang="en-US" dirty="0"/>
              <a:t>Insert title here</a:t>
            </a:r>
          </a:p>
        </p:txBody>
      </p:sp>
      <p:pic>
        <p:nvPicPr>
          <p:cNvPr id="6" name="Picture Placeholder 9" descr="Bright, colorful geometric pattern ">
            <a:extLst>
              <a:ext uri="{FF2B5EF4-FFF2-40B4-BE49-F238E27FC236}">
                <a16:creationId xmlns:a16="http://schemas.microsoft.com/office/drawing/2014/main" id="{47BA4775-9232-44C1-8851-04B6753110FE}"/>
              </a:ext>
            </a:extLst>
          </p:cNvPr>
          <p:cNvPicPr>
            <a:picLocks noChangeAspect="1"/>
          </p:cNvPicPr>
          <p:nvPr userDrawn="1"/>
        </p:nvPicPr>
        <p:blipFill rotWithShape="1">
          <a:blip r:embed="rId2"/>
          <a:srcRect l="24" r="24"/>
          <a:stretch/>
        </p:blipFill>
        <p:spPr>
          <a:xfrm>
            <a:off x="-9236" y="0"/>
            <a:ext cx="4749282" cy="6858000"/>
          </a:xfrm>
          <a:prstGeom prst="rect">
            <a:avLst/>
          </a:prstGeom>
        </p:spPr>
      </p:pic>
    </p:spTree>
    <p:extLst>
      <p:ext uri="{BB962C8B-B14F-4D97-AF65-F5344CB8AC3E}">
        <p14:creationId xmlns:p14="http://schemas.microsoft.com/office/powerpoint/2010/main" val="14406792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extLst>
    <p:ext uri="{DCECCB84-F9BA-43D5-87BE-67443E8EF086}">
      <p15:sldGuideLst xmlns:p15="http://schemas.microsoft.com/office/powerpoint/2012/main">
        <p15:guide id="1" pos="28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eft Pattern Content Orange 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668F4E-0433-49FD-9D92-3B60E9B0AEE6}"/>
              </a:ext>
            </a:extLst>
          </p:cNvPr>
          <p:cNvSpPr>
            <a:spLocks noGrp="1"/>
          </p:cNvSpPr>
          <p:nvPr>
            <p:ph type="title" hasCustomPrompt="1"/>
          </p:nvPr>
        </p:nvSpPr>
        <p:spPr>
          <a:xfrm>
            <a:off x="5199742" y="715961"/>
            <a:ext cx="6477000" cy="1189037"/>
          </a:xfrm>
          <a:prstGeom prst="rect">
            <a:avLst/>
          </a:prstGeom>
        </p:spPr>
        <p:txBody>
          <a:bodyPr anchor="t">
            <a:normAutofit/>
          </a:bodyPr>
          <a:lstStyle>
            <a:lvl1pPr>
              <a:spcBef>
                <a:spcPts val="1000"/>
              </a:spcBef>
              <a:defRPr sz="4000" b="1" spc="-50" baseline="0">
                <a:solidFill>
                  <a:schemeClr val="bg2"/>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5199743" y="1905000"/>
            <a:ext cx="6477000" cy="3276600"/>
          </a:xfrm>
          <a:prstGeom prst="rect">
            <a:avLst/>
          </a:prstGeom>
        </p:spPr>
        <p:txBody>
          <a:bodyPr/>
          <a:lstStyle>
            <a:lvl1pPr marL="0" indent="0">
              <a:lnSpc>
                <a:spcPct val="100000"/>
              </a:lnSpc>
              <a:buNone/>
              <a:defRPr sz="1800" b="1">
                <a:solidFill>
                  <a:schemeClr val="bg1"/>
                </a:solidFill>
              </a:defRPr>
            </a:lvl1pPr>
            <a:lvl2pPr marL="228600" indent="-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5" name="Picture Placeholder 13" descr="Bright, colorful geometric pattern ">
            <a:extLst>
              <a:ext uri="{FF2B5EF4-FFF2-40B4-BE49-F238E27FC236}">
                <a16:creationId xmlns:a16="http://schemas.microsoft.com/office/drawing/2014/main" id="{0E92939E-CAD0-4B0D-A39F-10B9B25E144D}"/>
              </a:ext>
            </a:extLst>
          </p:cNvPr>
          <p:cNvPicPr>
            <a:picLocks noChangeAspect="1"/>
          </p:cNvPicPr>
          <p:nvPr userDrawn="1"/>
        </p:nvPicPr>
        <p:blipFill rotWithShape="1">
          <a:blip r:embed="rId2"/>
          <a:srcRect l="34" r="34"/>
          <a:stretch/>
        </p:blipFill>
        <p:spPr>
          <a:xfrm>
            <a:off x="0" y="0"/>
            <a:ext cx="4767943" cy="6858000"/>
          </a:xfrm>
          <a:prstGeom prst="rect">
            <a:avLst/>
          </a:prstGeom>
        </p:spPr>
      </p:pic>
    </p:spTree>
    <p:extLst>
      <p:ext uri="{BB962C8B-B14F-4D97-AF65-F5344CB8AC3E}">
        <p14:creationId xmlns:p14="http://schemas.microsoft.com/office/powerpoint/2010/main" val="84037598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ight Pattern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87E8F-5716-4A71-B64F-EC5A742B45D2}"/>
              </a:ext>
            </a:extLst>
          </p:cNvPr>
          <p:cNvSpPr>
            <a:spLocks noGrp="1"/>
          </p:cNvSpPr>
          <p:nvPr>
            <p:ph type="title" hasCustomPrompt="1"/>
          </p:nvPr>
        </p:nvSpPr>
        <p:spPr>
          <a:xfrm>
            <a:off x="762000" y="715961"/>
            <a:ext cx="6477000" cy="1189038"/>
          </a:xfrm>
          <a:prstGeom prst="rect">
            <a:avLst/>
          </a:prstGeom>
        </p:spPr>
        <p:txBody>
          <a:bodyPr anchor="t">
            <a:noAutofit/>
          </a:bodyPr>
          <a:lstStyle>
            <a:lvl1pPr>
              <a:spcBef>
                <a:spcPts val="1000"/>
              </a:spcBef>
              <a:defRPr sz="4000" b="1">
                <a:solidFill>
                  <a:schemeClr val="bg2"/>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762000" y="1905000"/>
            <a:ext cx="6477000" cy="3276600"/>
          </a:xfrm>
          <a:prstGeom prst="rect">
            <a:avLst/>
          </a:prstGeom>
        </p:spPr>
        <p:txBody>
          <a:bodyPr/>
          <a:lstStyle>
            <a:lvl1pPr marL="0" indent="0">
              <a:lnSpc>
                <a:spcPct val="100000"/>
              </a:lnSpc>
              <a:buNone/>
              <a:defRPr sz="1800" b="1">
                <a:solidFill>
                  <a:schemeClr val="bg1"/>
                </a:solidFill>
              </a:defRPr>
            </a:lvl1pPr>
            <a:lvl2pPr marL="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6" name="Picture Placeholder 15" descr="Bright, colorful geometric pattern ">
            <a:extLst>
              <a:ext uri="{FF2B5EF4-FFF2-40B4-BE49-F238E27FC236}">
                <a16:creationId xmlns:a16="http://schemas.microsoft.com/office/drawing/2014/main" id="{D7C393D9-3916-4D61-9B6A-E1B16C079A2A}"/>
              </a:ext>
            </a:extLst>
          </p:cNvPr>
          <p:cNvPicPr>
            <a:picLocks noChangeAspect="1"/>
          </p:cNvPicPr>
          <p:nvPr userDrawn="1"/>
        </p:nvPicPr>
        <p:blipFill rotWithShape="1">
          <a:blip r:embed="rId2"/>
          <a:srcRect l="3" r="3"/>
          <a:stretch/>
        </p:blipFill>
        <p:spPr>
          <a:xfrm>
            <a:off x="7427913" y="0"/>
            <a:ext cx="4764087" cy="6858000"/>
          </a:xfrm>
          <a:prstGeom prst="rect">
            <a:avLst/>
          </a:prstGeom>
        </p:spPr>
      </p:pic>
    </p:spTree>
    <p:extLst>
      <p:ext uri="{BB962C8B-B14F-4D97-AF65-F5344CB8AC3E}">
        <p14:creationId xmlns:p14="http://schemas.microsoft.com/office/powerpoint/2010/main" val="17207261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verview">
    <p:bg>
      <p:bgPr>
        <a:solidFill>
          <a:schemeClr val="accent5"/>
        </a:solidFill>
        <a:effectLst/>
      </p:bgPr>
    </p:bg>
    <p:spTree>
      <p:nvGrpSpPr>
        <p:cNvPr id="1" name=""/>
        <p:cNvGrpSpPr/>
        <p:nvPr/>
      </p:nvGrpSpPr>
      <p:grpSpPr>
        <a:xfrm>
          <a:off x="0" y="0"/>
          <a:ext cx="0" cy="0"/>
          <a:chOff x="0" y="0"/>
          <a:chExt cx="0" cy="0"/>
        </a:xfrm>
      </p:grpSpPr>
      <p:pic>
        <p:nvPicPr>
          <p:cNvPr id="8" name="Picture Placeholder 9" descr="Bright, colorful geometric pattern ">
            <a:extLst>
              <a:ext uri="{FF2B5EF4-FFF2-40B4-BE49-F238E27FC236}">
                <a16:creationId xmlns:a16="http://schemas.microsoft.com/office/drawing/2014/main" id="{69F80BBC-9ED9-4167-818A-EB3FAEE372FA}"/>
              </a:ext>
            </a:extLst>
          </p:cNvPr>
          <p:cNvPicPr>
            <a:picLocks noChangeAspect="1"/>
          </p:cNvPicPr>
          <p:nvPr userDrawn="1"/>
        </p:nvPicPr>
        <p:blipFill rotWithShape="1">
          <a:blip r:embed="rId2"/>
          <a:srcRect/>
          <a:stretch/>
        </p:blipFill>
        <p:spPr>
          <a:xfrm>
            <a:off x="0" y="0"/>
            <a:ext cx="12192000" cy="6858000"/>
          </a:xfrm>
          <a:prstGeom prst="rect">
            <a:avLst/>
          </a:prstGeom>
        </p:spPr>
      </p:pic>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Insert title here</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Tree>
    <p:extLst>
      <p:ext uri="{BB962C8B-B14F-4D97-AF65-F5344CB8AC3E}">
        <p14:creationId xmlns:p14="http://schemas.microsoft.com/office/powerpoint/2010/main" val="324088294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13624-9AD4-4B61-B3D1-7B21213507C0}"/>
              </a:ext>
            </a:extLst>
          </p:cNvPr>
          <p:cNvSpPr>
            <a:spLocks noGrp="1"/>
          </p:cNvSpPr>
          <p:nvPr>
            <p:ph type="title" hasCustomPrompt="1"/>
          </p:nvPr>
        </p:nvSpPr>
        <p:spPr>
          <a:xfrm>
            <a:off x="762000" y="715964"/>
            <a:ext cx="10591800" cy="646332"/>
          </a:xfrm>
          <a:prstGeom prst="rect">
            <a:avLst/>
          </a:prstGeom>
        </p:spPr>
        <p:txBody>
          <a:bodyPr>
            <a:noAutofit/>
          </a:bodyPr>
          <a:lstStyle>
            <a:lvl1pPr>
              <a:spcBef>
                <a:spcPts val="1000"/>
              </a:spcBef>
              <a:defRPr sz="4000" b="1">
                <a:solidFill>
                  <a:schemeClr val="accent5"/>
                </a:solidFill>
              </a:defRPr>
            </a:lvl1pPr>
          </a:lstStyle>
          <a:p>
            <a:r>
              <a:rPr lang="en-US" dirty="0"/>
              <a:t>Insert title here</a:t>
            </a:r>
          </a:p>
        </p:txBody>
      </p:sp>
      <p:sp>
        <p:nvSpPr>
          <p:cNvPr id="10" name="Text Placeholder 15">
            <a:extLst>
              <a:ext uri="{FF2B5EF4-FFF2-40B4-BE49-F238E27FC236}">
                <a16:creationId xmlns:a16="http://schemas.microsoft.com/office/drawing/2014/main" id="{780F473D-F2DF-4163-AB6E-F7327F60EC4A}"/>
              </a:ext>
            </a:extLst>
          </p:cNvPr>
          <p:cNvSpPr>
            <a:spLocks noGrp="1"/>
          </p:cNvSpPr>
          <p:nvPr>
            <p:ph type="body" sz="quarter" idx="11" hasCustomPrompt="1"/>
          </p:nvPr>
        </p:nvSpPr>
        <p:spPr>
          <a:xfrm>
            <a:off x="762000" y="1432562"/>
            <a:ext cx="10667999" cy="1158237"/>
          </a:xfrm>
          <a:prstGeom prst="rect">
            <a:avLst/>
          </a:prstGeom>
        </p:spPr>
        <p:txBody>
          <a:bodyPr/>
          <a:lstStyle>
            <a:lvl1pPr marL="0" indent="0">
              <a:lnSpc>
                <a:spcPct val="100000"/>
              </a:lnSpc>
              <a:buNone/>
              <a:defRPr sz="1800" b="0">
                <a:solidFill>
                  <a:schemeClr val="bg1"/>
                </a:solidFill>
              </a:defRPr>
            </a:lvl1pPr>
            <a:lvl2pPr marL="228600">
              <a:lnSpc>
                <a:spcPct val="100000"/>
              </a:lnSpc>
              <a:spcBef>
                <a:spcPts val="1000"/>
              </a:spcBef>
              <a:defRPr sz="1800" b="0">
                <a:solidFill>
                  <a:schemeClr val="bg1"/>
                </a:solidFill>
              </a:defRPr>
            </a:lvl2pPr>
          </a:lstStyle>
          <a:p>
            <a:pPr lvl="0"/>
            <a:r>
              <a:rPr lang="en-US" dirty="0"/>
              <a:t>Insert subtitle here</a:t>
            </a:r>
          </a:p>
          <a:p>
            <a:pPr lvl="1"/>
            <a:r>
              <a:rPr lang="en-US" dirty="0"/>
              <a:t>Insert content here</a:t>
            </a:r>
          </a:p>
        </p:txBody>
      </p:sp>
      <p:sp>
        <p:nvSpPr>
          <p:cNvPr id="11" name="Table Placeholder 10">
            <a:extLst>
              <a:ext uri="{FF2B5EF4-FFF2-40B4-BE49-F238E27FC236}">
                <a16:creationId xmlns:a16="http://schemas.microsoft.com/office/drawing/2014/main" id="{7DC18506-6205-438F-AA5C-D337F9975FC3}"/>
              </a:ext>
            </a:extLst>
          </p:cNvPr>
          <p:cNvSpPr>
            <a:spLocks noGrp="1"/>
          </p:cNvSpPr>
          <p:nvPr>
            <p:ph type="tbl" sz="quarter" idx="12" hasCustomPrompt="1"/>
          </p:nvPr>
        </p:nvSpPr>
        <p:spPr>
          <a:xfrm>
            <a:off x="757381" y="2591662"/>
            <a:ext cx="10667999" cy="2833776"/>
          </a:xfrm>
          <a:prstGeom prst="rect">
            <a:avLst/>
          </a:prstGeom>
        </p:spPr>
        <p:txBody>
          <a:bodyPr/>
          <a:lstStyle>
            <a:lvl1pPr marL="0" indent="0">
              <a:buNone/>
              <a:defRPr sz="1800" b="0"/>
            </a:lvl1pPr>
          </a:lstStyle>
          <a:p>
            <a:r>
              <a:rPr lang="en-US" dirty="0"/>
              <a:t>Insert content here</a:t>
            </a:r>
          </a:p>
        </p:txBody>
      </p:sp>
      <p:pic>
        <p:nvPicPr>
          <p:cNvPr id="7" name="Picture Placeholder 20" descr="Bright, colorful geometric pattern ">
            <a:extLst>
              <a:ext uri="{FF2B5EF4-FFF2-40B4-BE49-F238E27FC236}">
                <a16:creationId xmlns:a16="http://schemas.microsoft.com/office/drawing/2014/main" id="{EB4660F5-5357-48E0-B5C6-3DECB6CB859E}"/>
              </a:ext>
            </a:extLst>
          </p:cNvPr>
          <p:cNvPicPr>
            <a:picLocks noChangeAspect="1"/>
          </p:cNvPicPr>
          <p:nvPr userDrawn="1"/>
        </p:nvPicPr>
        <p:blipFill rotWithShape="1">
          <a:blip r:embed="rId2"/>
          <a:srcRect t="193" b="193"/>
          <a:stretch/>
        </p:blipFill>
        <p:spPr>
          <a:xfrm>
            <a:off x="0" y="5990252"/>
            <a:ext cx="12192000" cy="867748"/>
          </a:xfrm>
          <a:prstGeom prst="rect">
            <a:avLst/>
          </a:prstGeom>
        </p:spPr>
      </p:pic>
    </p:spTree>
    <p:extLst>
      <p:ext uri="{BB962C8B-B14F-4D97-AF65-F5344CB8AC3E}">
        <p14:creationId xmlns:p14="http://schemas.microsoft.com/office/powerpoint/2010/main" val="14229174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ft Pattern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668F4E-0433-49FD-9D92-3B60E9B0AEE6}"/>
              </a:ext>
            </a:extLst>
          </p:cNvPr>
          <p:cNvSpPr>
            <a:spLocks noGrp="1"/>
          </p:cNvSpPr>
          <p:nvPr>
            <p:ph type="title" hasCustomPrompt="1"/>
          </p:nvPr>
        </p:nvSpPr>
        <p:spPr>
          <a:xfrm>
            <a:off x="5199742" y="715961"/>
            <a:ext cx="6477000" cy="1189037"/>
          </a:xfrm>
          <a:prstGeom prst="rect">
            <a:avLst/>
          </a:prstGeom>
        </p:spPr>
        <p:txBody>
          <a:bodyPr anchor="t">
            <a:normAutofit/>
          </a:bodyPr>
          <a:lstStyle>
            <a:lvl1pPr>
              <a:spcBef>
                <a:spcPts val="1000"/>
              </a:spcBef>
              <a:defRPr sz="4000" b="1" spc="-50" baseline="0">
                <a:solidFill>
                  <a:schemeClr val="accent1"/>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5199743" y="1905000"/>
            <a:ext cx="6477000" cy="3276600"/>
          </a:xfrm>
          <a:prstGeom prst="rect">
            <a:avLst/>
          </a:prstGeom>
        </p:spPr>
        <p:txBody>
          <a:bodyPr/>
          <a:lstStyle>
            <a:lvl1pPr marL="0" indent="0">
              <a:lnSpc>
                <a:spcPct val="100000"/>
              </a:lnSpc>
              <a:buNone/>
              <a:defRPr sz="1800" b="1">
                <a:solidFill>
                  <a:schemeClr val="bg1"/>
                </a:solidFill>
              </a:defRPr>
            </a:lvl1pPr>
            <a:lvl2pPr marL="228600" indent="-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6" name="Picture Placeholder 13" descr="Bright, colorful geometric pattern ">
            <a:extLst>
              <a:ext uri="{FF2B5EF4-FFF2-40B4-BE49-F238E27FC236}">
                <a16:creationId xmlns:a16="http://schemas.microsoft.com/office/drawing/2014/main" id="{2DB741D5-0593-4748-A4D3-EF1E436A1111}"/>
              </a:ext>
            </a:extLst>
          </p:cNvPr>
          <p:cNvPicPr>
            <a:picLocks noChangeAspect="1"/>
          </p:cNvPicPr>
          <p:nvPr userDrawn="1"/>
        </p:nvPicPr>
        <p:blipFill rotWithShape="1">
          <a:blip r:embed="rId2"/>
          <a:srcRect l="34" r="34"/>
          <a:stretch/>
        </p:blipFill>
        <p:spPr>
          <a:xfrm>
            <a:off x="0" y="0"/>
            <a:ext cx="4767943" cy="6858000"/>
          </a:xfrm>
          <a:prstGeom prst="rect">
            <a:avLst/>
          </a:prstGeom>
        </p:spPr>
      </p:pic>
    </p:spTree>
    <p:extLst>
      <p:ext uri="{BB962C8B-B14F-4D97-AF65-F5344CB8AC3E}">
        <p14:creationId xmlns:p14="http://schemas.microsoft.com/office/powerpoint/2010/main" val="21898761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rt 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13624-9AD4-4B61-B3D1-7B21213507C0}"/>
              </a:ext>
            </a:extLst>
          </p:cNvPr>
          <p:cNvSpPr>
            <a:spLocks noGrp="1"/>
          </p:cNvSpPr>
          <p:nvPr>
            <p:ph type="title" hasCustomPrompt="1"/>
          </p:nvPr>
        </p:nvSpPr>
        <p:spPr>
          <a:xfrm>
            <a:off x="762000" y="715964"/>
            <a:ext cx="10591800" cy="646332"/>
          </a:xfrm>
          <a:prstGeom prst="rect">
            <a:avLst/>
          </a:prstGeom>
        </p:spPr>
        <p:txBody>
          <a:bodyPr>
            <a:noAutofit/>
          </a:bodyPr>
          <a:lstStyle>
            <a:lvl1pPr>
              <a:spcBef>
                <a:spcPts val="1000"/>
              </a:spcBef>
              <a:defRPr sz="4000" b="1">
                <a:solidFill>
                  <a:schemeClr val="accent6">
                    <a:lumMod val="60000"/>
                    <a:lumOff val="40000"/>
                  </a:schemeClr>
                </a:solidFill>
              </a:defRPr>
            </a:lvl1pPr>
          </a:lstStyle>
          <a:p>
            <a:r>
              <a:rPr lang="en-US" dirty="0"/>
              <a:t>Insert title here</a:t>
            </a:r>
          </a:p>
        </p:txBody>
      </p:sp>
      <p:sp>
        <p:nvSpPr>
          <p:cNvPr id="7" name="Text Placeholder 15">
            <a:extLst>
              <a:ext uri="{FF2B5EF4-FFF2-40B4-BE49-F238E27FC236}">
                <a16:creationId xmlns:a16="http://schemas.microsoft.com/office/drawing/2014/main" id="{DF03C311-DDF4-44A3-9D51-D5FDC4A8E7B5}"/>
              </a:ext>
            </a:extLst>
          </p:cNvPr>
          <p:cNvSpPr>
            <a:spLocks noGrp="1"/>
          </p:cNvSpPr>
          <p:nvPr>
            <p:ph type="body" sz="quarter" idx="11" hasCustomPrompt="1"/>
          </p:nvPr>
        </p:nvSpPr>
        <p:spPr>
          <a:xfrm>
            <a:off x="762000" y="1432562"/>
            <a:ext cx="10667999" cy="927425"/>
          </a:xfrm>
          <a:prstGeom prst="rect">
            <a:avLst/>
          </a:prstGeom>
        </p:spPr>
        <p:txBody>
          <a:bodyPr/>
          <a:lstStyle>
            <a:lvl1pPr marL="0" indent="0">
              <a:lnSpc>
                <a:spcPct val="100000"/>
              </a:lnSpc>
              <a:buNone/>
              <a:defRPr sz="1800" b="0">
                <a:solidFill>
                  <a:schemeClr val="bg1"/>
                </a:solidFill>
              </a:defRPr>
            </a:lvl1pPr>
            <a:lvl2pPr marL="228600">
              <a:lnSpc>
                <a:spcPct val="100000"/>
              </a:lnSpc>
              <a:spcBef>
                <a:spcPts val="1000"/>
              </a:spcBef>
              <a:defRPr sz="1800" b="0">
                <a:solidFill>
                  <a:schemeClr val="bg1"/>
                </a:solidFill>
              </a:defRPr>
            </a:lvl2pPr>
          </a:lstStyle>
          <a:p>
            <a:pPr lvl="0"/>
            <a:r>
              <a:rPr lang="en-US" dirty="0"/>
              <a:t>Insert subtitle here</a:t>
            </a:r>
          </a:p>
          <a:p>
            <a:pPr lvl="1"/>
            <a:r>
              <a:rPr lang="en-US" dirty="0"/>
              <a:t>Insert content here</a:t>
            </a:r>
          </a:p>
        </p:txBody>
      </p:sp>
      <p:sp>
        <p:nvSpPr>
          <p:cNvPr id="8" name="SmartArt Placeholder 7">
            <a:extLst>
              <a:ext uri="{FF2B5EF4-FFF2-40B4-BE49-F238E27FC236}">
                <a16:creationId xmlns:a16="http://schemas.microsoft.com/office/drawing/2014/main" id="{9FD563C5-3DFB-47DD-8A9E-30D8084590F6}"/>
              </a:ext>
            </a:extLst>
          </p:cNvPr>
          <p:cNvSpPr>
            <a:spLocks noGrp="1"/>
          </p:cNvSpPr>
          <p:nvPr>
            <p:ph type="dgm" sz="quarter" idx="14" hasCustomPrompt="1"/>
          </p:nvPr>
        </p:nvSpPr>
        <p:spPr>
          <a:xfrm>
            <a:off x="762001" y="2369129"/>
            <a:ext cx="10667998" cy="3343657"/>
          </a:xfrm>
          <a:prstGeom prst="rect">
            <a:avLst/>
          </a:prstGeom>
        </p:spPr>
        <p:txBody>
          <a:bodyPr/>
          <a:lstStyle>
            <a:lvl1pPr marL="0" indent="0">
              <a:buNone/>
              <a:defRPr sz="1800" b="0"/>
            </a:lvl1pPr>
          </a:lstStyle>
          <a:p>
            <a:r>
              <a:rPr lang="en-US" dirty="0"/>
              <a:t>Insert Content here</a:t>
            </a:r>
          </a:p>
        </p:txBody>
      </p:sp>
      <p:pic>
        <p:nvPicPr>
          <p:cNvPr id="9" name="Picture Placeholder 11" descr="Bright, colorful geometric pattern ">
            <a:extLst>
              <a:ext uri="{FF2B5EF4-FFF2-40B4-BE49-F238E27FC236}">
                <a16:creationId xmlns:a16="http://schemas.microsoft.com/office/drawing/2014/main" id="{1DB66C56-FBAE-47D3-9818-61368D74DAE8}"/>
              </a:ext>
            </a:extLst>
          </p:cNvPr>
          <p:cNvPicPr>
            <a:picLocks noChangeAspect="1"/>
          </p:cNvPicPr>
          <p:nvPr userDrawn="1"/>
        </p:nvPicPr>
        <p:blipFill>
          <a:blip r:embed="rId2"/>
          <a:srcRect t="390" b="390"/>
          <a:stretch>
            <a:fillRect/>
          </a:stretch>
        </p:blipFill>
        <p:spPr>
          <a:xfrm>
            <a:off x="0" y="5999582"/>
            <a:ext cx="12192000" cy="858417"/>
          </a:xfrm>
          <a:prstGeom prst="rect">
            <a:avLst/>
          </a:prstGeom>
        </p:spPr>
      </p:pic>
    </p:spTree>
    <p:extLst>
      <p:ext uri="{BB962C8B-B14F-4D97-AF65-F5344CB8AC3E}">
        <p14:creationId xmlns:p14="http://schemas.microsoft.com/office/powerpoint/2010/main" val="429462662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Photo Content">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3F45076F-4240-4B40-8CE4-637DD751A68B}"/>
              </a:ext>
            </a:extLst>
          </p:cNvPr>
          <p:cNvSpPr>
            <a:spLocks noGrp="1"/>
          </p:cNvSpPr>
          <p:nvPr>
            <p:ph type="title" hasCustomPrompt="1"/>
          </p:nvPr>
        </p:nvSpPr>
        <p:spPr>
          <a:xfrm>
            <a:off x="762000" y="715963"/>
            <a:ext cx="5334000" cy="1189038"/>
          </a:xfrm>
          <a:prstGeom prst="rect">
            <a:avLst/>
          </a:prstGeom>
        </p:spPr>
        <p:txBody>
          <a:bodyPr anchor="t">
            <a:normAutofit/>
          </a:bodyPr>
          <a:lstStyle>
            <a:lvl1pPr>
              <a:spcBef>
                <a:spcPts val="1000"/>
              </a:spcBef>
              <a:defRPr sz="4000" b="1">
                <a:solidFill>
                  <a:schemeClr val="accent4"/>
                </a:solidFill>
              </a:defRPr>
            </a:lvl1pPr>
          </a:lstStyle>
          <a:p>
            <a:r>
              <a:rPr lang="en-US" dirty="0"/>
              <a:t>Insert title here</a:t>
            </a:r>
          </a:p>
        </p:txBody>
      </p:sp>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hasCustomPrompt="1"/>
          </p:nvPr>
        </p:nvSpPr>
        <p:spPr>
          <a:xfrm>
            <a:off x="762000" y="1905000"/>
            <a:ext cx="5334000" cy="3276600"/>
          </a:xfrm>
          <a:prstGeom prst="rect">
            <a:avLst/>
          </a:prstGeom>
        </p:spPr>
        <p:txBody>
          <a:bodyPr/>
          <a:lstStyle>
            <a:lvl1pPr marL="0" indent="0">
              <a:lnSpc>
                <a:spcPct val="100000"/>
              </a:lnSpc>
              <a:buNone/>
              <a:defRPr sz="1800" b="1"/>
            </a:lvl1pPr>
            <a:lvl2pPr marL="228600">
              <a:lnSpc>
                <a:spcPct val="100000"/>
              </a:lnSpc>
              <a:spcBef>
                <a:spcPts val="1000"/>
              </a:spcBef>
              <a:defRPr sz="1800"/>
            </a:lvl2pPr>
          </a:lstStyle>
          <a:p>
            <a:pPr lvl="0"/>
            <a:r>
              <a:rPr lang="en-US" dirty="0"/>
              <a:t>Insert subtitle here</a:t>
            </a:r>
          </a:p>
          <a:p>
            <a:pPr lvl="1"/>
            <a:r>
              <a:rPr lang="en-US" dirty="0"/>
              <a:t>Insert content here</a:t>
            </a:r>
          </a:p>
        </p:txBody>
      </p:sp>
      <p:sp>
        <p:nvSpPr>
          <p:cNvPr id="9" name="Picture Placeholder 13">
            <a:extLst>
              <a:ext uri="{FF2B5EF4-FFF2-40B4-BE49-F238E27FC236}">
                <a16:creationId xmlns:a16="http://schemas.microsoft.com/office/drawing/2014/main" id="{827A95C0-AE8D-46E1-9EF9-64504CBEF99E}"/>
              </a:ext>
            </a:extLst>
          </p:cNvPr>
          <p:cNvSpPr>
            <a:spLocks noGrp="1"/>
          </p:cNvSpPr>
          <p:nvPr>
            <p:ph type="pic" sz="quarter" idx="14"/>
          </p:nvPr>
        </p:nvSpPr>
        <p:spPr>
          <a:xfrm>
            <a:off x="6858000" y="715963"/>
            <a:ext cx="4572000" cy="2362200"/>
          </a:xfrm>
          <a:prstGeom prst="rect">
            <a:avLst/>
          </a:prstGeom>
          <a:solidFill>
            <a:schemeClr val="tx2"/>
          </a:solidFill>
        </p:spPr>
        <p:txBody>
          <a:bodyPr>
            <a:normAutofit/>
          </a:bodyPr>
          <a:lstStyle>
            <a:lvl1pPr algn="ctr">
              <a:buNone/>
              <a:defRPr sz="1600"/>
            </a:lvl1pPr>
          </a:lstStyle>
          <a:p>
            <a:r>
              <a:rPr lang="en-US"/>
              <a:t>Click icon to add picture</a:t>
            </a:r>
            <a:endParaRPr lang="en-US" dirty="0"/>
          </a:p>
        </p:txBody>
      </p:sp>
      <p:sp>
        <p:nvSpPr>
          <p:cNvPr id="8" name="Picture Placeholder 13">
            <a:extLst>
              <a:ext uri="{FF2B5EF4-FFF2-40B4-BE49-F238E27FC236}">
                <a16:creationId xmlns:a16="http://schemas.microsoft.com/office/drawing/2014/main" id="{89E410BA-B0FE-4F0E-8BE5-D33CC016635B}"/>
              </a:ext>
            </a:extLst>
          </p:cNvPr>
          <p:cNvSpPr>
            <a:spLocks noGrp="1"/>
          </p:cNvSpPr>
          <p:nvPr>
            <p:ph type="pic" sz="quarter" idx="13"/>
          </p:nvPr>
        </p:nvSpPr>
        <p:spPr>
          <a:xfrm>
            <a:off x="6858000" y="3305541"/>
            <a:ext cx="4572000" cy="2362200"/>
          </a:xfrm>
          <a:prstGeom prst="rect">
            <a:avLst/>
          </a:prstGeom>
          <a:solidFill>
            <a:schemeClr val="tx2"/>
          </a:solidFill>
        </p:spPr>
        <p:txBody>
          <a:bodyPr>
            <a:normAutofit/>
          </a:bodyPr>
          <a:lstStyle>
            <a:lvl1pPr algn="ctr">
              <a:buNone/>
              <a:defRPr sz="1600"/>
            </a:lvl1pPr>
          </a:lstStyle>
          <a:p>
            <a:r>
              <a:rPr lang="en-US"/>
              <a:t>Click icon to add picture</a:t>
            </a:r>
            <a:endParaRPr lang="en-US" dirty="0"/>
          </a:p>
        </p:txBody>
      </p:sp>
      <p:pic>
        <p:nvPicPr>
          <p:cNvPr id="12" name="Picture Placeholder 19" descr="Bright, colorful geometric pattern ">
            <a:extLst>
              <a:ext uri="{FF2B5EF4-FFF2-40B4-BE49-F238E27FC236}">
                <a16:creationId xmlns:a16="http://schemas.microsoft.com/office/drawing/2014/main" id="{C93F15CF-2105-4C28-85E9-BBA03833263D}"/>
              </a:ext>
            </a:extLst>
          </p:cNvPr>
          <p:cNvPicPr>
            <a:picLocks noChangeAspect="1"/>
          </p:cNvPicPr>
          <p:nvPr userDrawn="1"/>
        </p:nvPicPr>
        <p:blipFill rotWithShape="1">
          <a:blip r:embed="rId2"/>
          <a:srcRect t="436" b="436"/>
          <a:stretch/>
        </p:blipFill>
        <p:spPr>
          <a:xfrm>
            <a:off x="0" y="5980922"/>
            <a:ext cx="12192000" cy="877078"/>
          </a:xfrm>
          <a:prstGeom prst="rect">
            <a:avLst/>
          </a:prstGeom>
        </p:spPr>
      </p:pic>
    </p:spTree>
    <p:extLst>
      <p:ext uri="{BB962C8B-B14F-4D97-AF65-F5344CB8AC3E}">
        <p14:creationId xmlns:p14="http://schemas.microsoft.com/office/powerpoint/2010/main" val="158668017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extLst>
    <p:ext uri="{DCECCB84-F9BA-43D5-87BE-67443E8EF086}">
      <p15:sldGuideLst xmlns:p15="http://schemas.microsoft.com/office/powerpoint/2012/main">
        <p15:guide id="1" orient="horz" pos="3672"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ight Pattern Content Blue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87E8F-5716-4A71-B64F-EC5A742B45D2}"/>
              </a:ext>
            </a:extLst>
          </p:cNvPr>
          <p:cNvSpPr>
            <a:spLocks noGrp="1"/>
          </p:cNvSpPr>
          <p:nvPr>
            <p:ph type="title" hasCustomPrompt="1"/>
          </p:nvPr>
        </p:nvSpPr>
        <p:spPr>
          <a:xfrm>
            <a:off x="762000" y="715961"/>
            <a:ext cx="6477000" cy="1189038"/>
          </a:xfrm>
          <a:prstGeom prst="rect">
            <a:avLst/>
          </a:prstGeom>
        </p:spPr>
        <p:txBody>
          <a:bodyPr anchor="t">
            <a:noAutofit/>
          </a:bodyPr>
          <a:lstStyle>
            <a:lvl1pPr>
              <a:spcBef>
                <a:spcPts val="1000"/>
              </a:spcBef>
              <a:defRPr sz="4000" b="1">
                <a:solidFill>
                  <a:schemeClr val="accent5"/>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762000" y="1905000"/>
            <a:ext cx="6477000" cy="3276600"/>
          </a:xfrm>
          <a:prstGeom prst="rect">
            <a:avLst/>
          </a:prstGeom>
        </p:spPr>
        <p:txBody>
          <a:bodyPr/>
          <a:lstStyle>
            <a:lvl1pPr marL="0" indent="0">
              <a:lnSpc>
                <a:spcPct val="100000"/>
              </a:lnSpc>
              <a:buNone/>
              <a:defRPr sz="1800" b="1">
                <a:solidFill>
                  <a:schemeClr val="bg1"/>
                </a:solidFill>
              </a:defRPr>
            </a:lvl1pPr>
            <a:lvl2pPr marL="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5" name="Picture Placeholder 15" descr="Bright, colorful geometric pattern ">
            <a:extLst>
              <a:ext uri="{FF2B5EF4-FFF2-40B4-BE49-F238E27FC236}">
                <a16:creationId xmlns:a16="http://schemas.microsoft.com/office/drawing/2014/main" id="{9E2B3BF6-B5D6-4D6F-84C6-0EE24AC7C14A}"/>
              </a:ext>
            </a:extLst>
          </p:cNvPr>
          <p:cNvPicPr>
            <a:picLocks noChangeAspect="1"/>
          </p:cNvPicPr>
          <p:nvPr userDrawn="1"/>
        </p:nvPicPr>
        <p:blipFill rotWithShape="1">
          <a:blip r:embed="rId2"/>
          <a:srcRect l="3" r="3"/>
          <a:stretch/>
        </p:blipFill>
        <p:spPr>
          <a:xfrm>
            <a:off x="7427166" y="0"/>
            <a:ext cx="4764834" cy="6858000"/>
          </a:xfrm>
          <a:prstGeom prst="rect">
            <a:avLst/>
          </a:prstGeom>
        </p:spPr>
      </p:pic>
    </p:spTree>
    <p:extLst>
      <p:ext uri="{BB962C8B-B14F-4D97-AF65-F5344CB8AC3E}">
        <p14:creationId xmlns:p14="http://schemas.microsoft.com/office/powerpoint/2010/main" val="395142843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estions">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7724906-4405-47F4-B533-7291B003B0A2}"/>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bg1"/>
                </a:solidFill>
                <a:effectLst/>
                <a:latin typeface="+mj-lt"/>
                <a:ea typeface="+mn-ea"/>
                <a:cs typeface="Segoe UI" pitchFamily="34" charset="0"/>
              </a:defRPr>
            </a:lvl1pPr>
          </a:lstStyle>
          <a:p>
            <a:r>
              <a:rPr lang="en-US" dirty="0"/>
              <a:t>Insert title here</a:t>
            </a:r>
          </a:p>
        </p:txBody>
      </p:sp>
      <p:sp>
        <p:nvSpPr>
          <p:cNvPr id="14" name="Text Placeholder 4">
            <a:extLst>
              <a:ext uri="{FF2B5EF4-FFF2-40B4-BE49-F238E27FC236}">
                <a16:creationId xmlns:a16="http://schemas.microsoft.com/office/drawing/2014/main" id="{1EEF53A4-35A6-4E43-B220-67DA381C5910}"/>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bg1"/>
                </a:solidFill>
                <a:latin typeface="+mn-lt"/>
                <a:ea typeface="+mn-ea"/>
                <a:cs typeface="+mn-cs"/>
              </a:defRPr>
            </a:lvl1pPr>
          </a:lstStyle>
          <a:p>
            <a:pPr lvl="0"/>
            <a:r>
              <a:rPr lang="en-US" dirty="0"/>
              <a:t>Insert content here</a:t>
            </a:r>
          </a:p>
        </p:txBody>
      </p:sp>
      <p:pic>
        <p:nvPicPr>
          <p:cNvPr id="6" name="Picture Placeholder 17" descr="Bright, colorful geometric pattern ">
            <a:extLst>
              <a:ext uri="{FF2B5EF4-FFF2-40B4-BE49-F238E27FC236}">
                <a16:creationId xmlns:a16="http://schemas.microsoft.com/office/drawing/2014/main" id="{9F278CC9-9968-40F5-B18F-B1D45BE36A49}"/>
              </a:ext>
            </a:extLst>
          </p:cNvPr>
          <p:cNvPicPr>
            <a:picLocks noChangeAspect="1"/>
          </p:cNvPicPr>
          <p:nvPr userDrawn="1"/>
        </p:nvPicPr>
        <p:blipFill rotWithShape="1">
          <a:blip r:embed="rId2"/>
          <a:srcRect t="390" b="390"/>
          <a:stretch/>
        </p:blipFill>
        <p:spPr>
          <a:xfrm>
            <a:off x="0" y="5999582"/>
            <a:ext cx="12192000" cy="858417"/>
          </a:xfrm>
          <a:prstGeom prst="rect">
            <a:avLst/>
          </a:prstGeom>
        </p:spPr>
      </p:pic>
    </p:spTree>
    <p:extLst>
      <p:ext uri="{BB962C8B-B14F-4D97-AF65-F5344CB8AC3E}">
        <p14:creationId xmlns:p14="http://schemas.microsoft.com/office/powerpoint/2010/main" val="4955231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9690444"/>
      </p:ext>
    </p:extLst>
  </p:cSld>
  <p:clrMap bg1="dk1" tx1="lt1" bg2="dk2" tx2="lt2" accent1="accent1" accent2="accent2" accent3="accent3" accent4="accent4" accent5="accent5" accent6="accent6" hlink="hlink" folHlink="folHlink"/>
  <p:sldLayoutIdLst>
    <p:sldLayoutId id="2147483689" r:id="rId1"/>
    <p:sldLayoutId id="2147483699" r:id="rId2"/>
    <p:sldLayoutId id="2147483700" r:id="rId3"/>
    <p:sldLayoutId id="2147483691" r:id="rId4"/>
    <p:sldLayoutId id="2147483701" r:id="rId5"/>
    <p:sldLayoutId id="2147483706" r:id="rId6"/>
    <p:sldLayoutId id="2147483702" r:id="rId7"/>
    <p:sldLayoutId id="2147483704" r:id="rId8"/>
    <p:sldLayoutId id="2147483690" r:id="rId9"/>
    <p:sldLayoutId id="2147483708" r:id="rId10"/>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9.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9.xml"/><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9.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9.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9863C-0C7D-9FFC-B1EF-84990CAD0E68}"/>
              </a:ext>
            </a:extLst>
          </p:cNvPr>
          <p:cNvSpPr>
            <a:spLocks noGrp="1"/>
          </p:cNvSpPr>
          <p:nvPr>
            <p:ph type="title"/>
          </p:nvPr>
        </p:nvSpPr>
        <p:spPr>
          <a:xfrm>
            <a:off x="519289" y="715964"/>
            <a:ext cx="5576711" cy="1214436"/>
          </a:xfrm>
        </p:spPr>
        <p:txBody>
          <a:bodyPr>
            <a:normAutofit/>
          </a:bodyPr>
          <a:lstStyle/>
          <a:p>
            <a:pPr algn="ctr"/>
            <a:r>
              <a:rPr lang="en-IN" dirty="0"/>
              <a:t>PROJECT ON MOBILE PRICE PREDICTION</a:t>
            </a:r>
          </a:p>
        </p:txBody>
      </p:sp>
      <p:sp>
        <p:nvSpPr>
          <p:cNvPr id="3" name="Text Placeholder 2">
            <a:extLst>
              <a:ext uri="{FF2B5EF4-FFF2-40B4-BE49-F238E27FC236}">
                <a16:creationId xmlns:a16="http://schemas.microsoft.com/office/drawing/2014/main" id="{30EFC114-F32D-9521-6BC6-0E72E4C3FF49}"/>
              </a:ext>
            </a:extLst>
          </p:cNvPr>
          <p:cNvSpPr>
            <a:spLocks noGrp="1"/>
          </p:cNvSpPr>
          <p:nvPr>
            <p:ph type="body" sz="quarter" idx="11"/>
          </p:nvPr>
        </p:nvSpPr>
        <p:spPr>
          <a:xfrm>
            <a:off x="762000" y="2686756"/>
            <a:ext cx="5334000" cy="2743200"/>
          </a:xfrm>
        </p:spPr>
        <p:txBody>
          <a:bodyPr/>
          <a:lstStyle/>
          <a:p>
            <a:endParaRPr lang="en-US" sz="1800" b="1" dirty="0">
              <a:solidFill>
                <a:srgbClr val="002060"/>
              </a:solidFill>
              <a:latin typeface="+mj-lt"/>
            </a:endParaRPr>
          </a:p>
          <a:p>
            <a:endParaRPr lang="en-US" dirty="0">
              <a:solidFill>
                <a:srgbClr val="002060"/>
              </a:solidFill>
              <a:latin typeface="+mj-lt"/>
            </a:endParaRPr>
          </a:p>
          <a:p>
            <a:endParaRPr lang="en-US" sz="1800" b="1" dirty="0">
              <a:solidFill>
                <a:srgbClr val="002060"/>
              </a:solidFill>
              <a:latin typeface="+mj-lt"/>
            </a:endParaRPr>
          </a:p>
          <a:p>
            <a:endParaRPr lang="en-US" dirty="0">
              <a:solidFill>
                <a:srgbClr val="002060"/>
              </a:solidFill>
              <a:latin typeface="+mj-lt"/>
            </a:endParaRPr>
          </a:p>
          <a:p>
            <a:endParaRPr lang="en-US" sz="1800" b="1" dirty="0">
              <a:solidFill>
                <a:srgbClr val="002060"/>
              </a:solidFill>
              <a:latin typeface="+mj-lt"/>
            </a:endParaRPr>
          </a:p>
          <a:p>
            <a:r>
              <a:rPr lang="en-US" sz="2000" b="1" dirty="0">
                <a:solidFill>
                  <a:srgbClr val="002060"/>
                </a:solidFill>
                <a:latin typeface="+mj-lt"/>
              </a:rPr>
              <a:t>NAME:             S. SUJANA KUMARI</a:t>
            </a:r>
            <a:br>
              <a:rPr lang="en-US" sz="2000" b="1" dirty="0">
                <a:solidFill>
                  <a:srgbClr val="002060"/>
                </a:solidFill>
                <a:latin typeface="+mj-lt"/>
              </a:rPr>
            </a:br>
            <a:r>
              <a:rPr lang="en-US" sz="2000" b="1" dirty="0">
                <a:solidFill>
                  <a:srgbClr val="002060"/>
                </a:solidFill>
                <a:latin typeface="+mj-lt"/>
              </a:rPr>
              <a:t>AFFILIATION:  DIGICROME ACADEMY</a:t>
            </a:r>
            <a:br>
              <a:rPr lang="en-US" sz="2000" b="1" dirty="0">
                <a:solidFill>
                  <a:srgbClr val="002060"/>
                </a:solidFill>
                <a:latin typeface="+mj-lt"/>
              </a:rPr>
            </a:br>
            <a:endParaRPr lang="en-IN" sz="2000" dirty="0"/>
          </a:p>
        </p:txBody>
      </p:sp>
      <p:pic>
        <p:nvPicPr>
          <p:cNvPr id="9" name="Picture Placeholder 8">
            <a:extLst>
              <a:ext uri="{FF2B5EF4-FFF2-40B4-BE49-F238E27FC236}">
                <a16:creationId xmlns:a16="http://schemas.microsoft.com/office/drawing/2014/main" id="{5510BAFA-8F46-1C59-617A-5E63468162C4}"/>
              </a:ext>
            </a:extLst>
          </p:cNvPr>
          <p:cNvPicPr>
            <a:picLocks noGrp="1" noChangeAspect="1"/>
          </p:cNvPicPr>
          <p:nvPr>
            <p:ph type="pic" sz="quarter" idx="14"/>
          </p:nvPr>
        </p:nvPicPr>
        <p:blipFill>
          <a:blip r:embed="rId2"/>
          <a:srcRect l="17630" r="17630"/>
          <a:stretch>
            <a:fillRect/>
          </a:stretch>
        </p:blipFill>
        <p:spPr>
          <a:xfrm>
            <a:off x="6858000" y="715963"/>
            <a:ext cx="4572000" cy="5053012"/>
          </a:xfrm>
        </p:spPr>
      </p:pic>
    </p:spTree>
    <p:extLst>
      <p:ext uri="{BB962C8B-B14F-4D97-AF65-F5344CB8AC3E}">
        <p14:creationId xmlns:p14="http://schemas.microsoft.com/office/powerpoint/2010/main" val="122003089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1411111" y="84358"/>
            <a:ext cx="7890933" cy="615553"/>
          </a:xfrm>
        </p:spPr>
        <p:txBody>
          <a:bodyPr/>
          <a:lstStyle/>
          <a:p>
            <a:r>
              <a:rPr lang="en-US" u="sng" dirty="0">
                <a:solidFill>
                  <a:srgbClr val="FF0000"/>
                </a:solidFill>
              </a:rPr>
              <a:t>METHODOLOGY</a:t>
            </a:r>
          </a:p>
        </p:txBody>
      </p:sp>
      <p:sp>
        <p:nvSpPr>
          <p:cNvPr id="7" name="Text Placeholder 6">
            <a:extLst>
              <a:ext uri="{FF2B5EF4-FFF2-40B4-BE49-F238E27FC236}">
                <a16:creationId xmlns:a16="http://schemas.microsoft.com/office/drawing/2014/main" id="{C3BC92DE-1779-4A44-AED9-0261C2497DD9}"/>
              </a:ext>
            </a:extLst>
          </p:cNvPr>
          <p:cNvSpPr>
            <a:spLocks noGrp="1"/>
          </p:cNvSpPr>
          <p:nvPr>
            <p:ph type="body" sz="quarter" idx="12"/>
          </p:nvPr>
        </p:nvSpPr>
        <p:spPr>
          <a:xfrm>
            <a:off x="214489" y="795647"/>
            <a:ext cx="11751733" cy="5070763"/>
          </a:xfrm>
        </p:spPr>
        <p:txBody>
          <a:bodyPr/>
          <a:lstStyle/>
          <a:p>
            <a:pPr algn="l"/>
            <a:r>
              <a:rPr lang="en-US" dirty="0"/>
              <a:t> </a:t>
            </a:r>
            <a:r>
              <a:rPr lang="en-US" b="1" u="sng" dirty="0"/>
              <a:t>Multivariate analysis:  Swarm plots and KDE plots for better understanding.</a:t>
            </a:r>
          </a:p>
          <a:p>
            <a:pPr algn="l"/>
            <a:endParaRPr lang="en-US" dirty="0"/>
          </a:p>
        </p:txBody>
      </p:sp>
      <p:pic>
        <p:nvPicPr>
          <p:cNvPr id="15" name="Picture 14">
            <a:extLst>
              <a:ext uri="{FF2B5EF4-FFF2-40B4-BE49-F238E27FC236}">
                <a16:creationId xmlns:a16="http://schemas.microsoft.com/office/drawing/2014/main" id="{5E735329-C896-0D94-8AC4-1CA3AC0D0C1E}"/>
              </a:ext>
            </a:extLst>
          </p:cNvPr>
          <p:cNvPicPr>
            <a:picLocks noChangeAspect="1"/>
          </p:cNvPicPr>
          <p:nvPr/>
        </p:nvPicPr>
        <p:blipFill>
          <a:blip r:embed="rId3"/>
          <a:stretch>
            <a:fillRect/>
          </a:stretch>
        </p:blipFill>
        <p:spPr>
          <a:xfrm>
            <a:off x="214489" y="1207003"/>
            <a:ext cx="6491111" cy="4755143"/>
          </a:xfrm>
          <a:prstGeom prst="rect">
            <a:avLst/>
          </a:prstGeom>
        </p:spPr>
      </p:pic>
      <p:pic>
        <p:nvPicPr>
          <p:cNvPr id="17" name="Picture 16">
            <a:extLst>
              <a:ext uri="{FF2B5EF4-FFF2-40B4-BE49-F238E27FC236}">
                <a16:creationId xmlns:a16="http://schemas.microsoft.com/office/drawing/2014/main" id="{495B6716-736C-DBA7-850C-8ABFCB5C64BB}"/>
              </a:ext>
            </a:extLst>
          </p:cNvPr>
          <p:cNvPicPr>
            <a:picLocks noChangeAspect="1"/>
          </p:cNvPicPr>
          <p:nvPr/>
        </p:nvPicPr>
        <p:blipFill>
          <a:blip r:embed="rId4"/>
          <a:stretch>
            <a:fillRect/>
          </a:stretch>
        </p:blipFill>
        <p:spPr>
          <a:xfrm>
            <a:off x="6807200" y="1207004"/>
            <a:ext cx="5384800" cy="4755142"/>
          </a:xfrm>
          <a:prstGeom prst="rect">
            <a:avLst/>
          </a:prstGeom>
        </p:spPr>
      </p:pic>
    </p:spTree>
    <p:extLst>
      <p:ext uri="{BB962C8B-B14F-4D97-AF65-F5344CB8AC3E}">
        <p14:creationId xmlns:p14="http://schemas.microsoft.com/office/powerpoint/2010/main" val="16109103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1411111" y="84358"/>
            <a:ext cx="7890933" cy="615553"/>
          </a:xfrm>
        </p:spPr>
        <p:txBody>
          <a:bodyPr/>
          <a:lstStyle/>
          <a:p>
            <a:r>
              <a:rPr lang="en-US" u="sng" dirty="0">
                <a:solidFill>
                  <a:srgbClr val="FF0000"/>
                </a:solidFill>
              </a:rPr>
              <a:t>METHODOLOGY</a:t>
            </a:r>
          </a:p>
        </p:txBody>
      </p:sp>
      <p:sp>
        <p:nvSpPr>
          <p:cNvPr id="7" name="Text Placeholder 6">
            <a:extLst>
              <a:ext uri="{FF2B5EF4-FFF2-40B4-BE49-F238E27FC236}">
                <a16:creationId xmlns:a16="http://schemas.microsoft.com/office/drawing/2014/main" id="{C3BC92DE-1779-4A44-AED9-0261C2497DD9}"/>
              </a:ext>
            </a:extLst>
          </p:cNvPr>
          <p:cNvSpPr>
            <a:spLocks noGrp="1"/>
          </p:cNvSpPr>
          <p:nvPr>
            <p:ph type="body" sz="quarter" idx="12"/>
          </p:nvPr>
        </p:nvSpPr>
        <p:spPr>
          <a:xfrm>
            <a:off x="214489" y="795647"/>
            <a:ext cx="11751733" cy="5070763"/>
          </a:xfrm>
        </p:spPr>
        <p:txBody>
          <a:bodyPr/>
          <a:lstStyle/>
          <a:p>
            <a:pPr algn="l"/>
            <a:r>
              <a:rPr lang="en-US" dirty="0"/>
              <a:t>  </a:t>
            </a:r>
            <a:r>
              <a:rPr lang="en-US" b="1" u="sng" dirty="0"/>
              <a:t>PIE CHART OF DISTRIBUTION OF AI LENS.</a:t>
            </a:r>
          </a:p>
          <a:p>
            <a:pPr algn="l"/>
            <a:endParaRPr lang="en-US" dirty="0"/>
          </a:p>
        </p:txBody>
      </p:sp>
      <p:pic>
        <p:nvPicPr>
          <p:cNvPr id="3" name="Picture 2">
            <a:extLst>
              <a:ext uri="{FF2B5EF4-FFF2-40B4-BE49-F238E27FC236}">
                <a16:creationId xmlns:a16="http://schemas.microsoft.com/office/drawing/2014/main" id="{E2143D62-677B-DF44-EEC3-872410CCB4C5}"/>
              </a:ext>
            </a:extLst>
          </p:cNvPr>
          <p:cNvPicPr>
            <a:picLocks noChangeAspect="1"/>
          </p:cNvPicPr>
          <p:nvPr/>
        </p:nvPicPr>
        <p:blipFill>
          <a:blip r:embed="rId3"/>
          <a:stretch>
            <a:fillRect/>
          </a:stretch>
        </p:blipFill>
        <p:spPr>
          <a:xfrm>
            <a:off x="2901245" y="1761966"/>
            <a:ext cx="3794768" cy="3785624"/>
          </a:xfrm>
          <a:prstGeom prst="rect">
            <a:avLst/>
          </a:prstGeom>
        </p:spPr>
      </p:pic>
    </p:spTree>
    <p:extLst>
      <p:ext uri="{BB962C8B-B14F-4D97-AF65-F5344CB8AC3E}">
        <p14:creationId xmlns:p14="http://schemas.microsoft.com/office/powerpoint/2010/main" val="31073807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1411111" y="84358"/>
            <a:ext cx="7890933" cy="615553"/>
          </a:xfrm>
        </p:spPr>
        <p:txBody>
          <a:bodyPr/>
          <a:lstStyle/>
          <a:p>
            <a:r>
              <a:rPr lang="en-US" u="sng" dirty="0">
                <a:solidFill>
                  <a:srgbClr val="FF0000"/>
                </a:solidFill>
              </a:rPr>
              <a:t>METHODOLOGY</a:t>
            </a:r>
          </a:p>
        </p:txBody>
      </p:sp>
      <p:sp>
        <p:nvSpPr>
          <p:cNvPr id="7" name="Text Placeholder 6">
            <a:extLst>
              <a:ext uri="{FF2B5EF4-FFF2-40B4-BE49-F238E27FC236}">
                <a16:creationId xmlns:a16="http://schemas.microsoft.com/office/drawing/2014/main" id="{C3BC92DE-1779-4A44-AED9-0261C2497DD9}"/>
              </a:ext>
            </a:extLst>
          </p:cNvPr>
          <p:cNvSpPr>
            <a:spLocks noGrp="1"/>
          </p:cNvSpPr>
          <p:nvPr>
            <p:ph type="body" sz="quarter" idx="12"/>
          </p:nvPr>
        </p:nvSpPr>
        <p:spPr>
          <a:xfrm>
            <a:off x="214489" y="795647"/>
            <a:ext cx="11751733" cy="5070763"/>
          </a:xfrm>
        </p:spPr>
        <p:txBody>
          <a:bodyPr/>
          <a:lstStyle/>
          <a:p>
            <a:pPr algn="l"/>
            <a:r>
              <a:rPr lang="en-US" dirty="0"/>
              <a:t> 4. </a:t>
            </a:r>
            <a:r>
              <a:rPr lang="en-US" b="1" u="sng" dirty="0"/>
              <a:t>Feature Selection</a:t>
            </a:r>
            <a:r>
              <a:rPr lang="en-US" b="1" dirty="0"/>
              <a:t>:  </a:t>
            </a:r>
          </a:p>
          <a:p>
            <a:pPr algn="l"/>
            <a:r>
              <a:rPr lang="en-US" dirty="0"/>
              <a:t>Techniques: Use statistical tests, correlation matrices, and domain knowledge to select relevant features for 	model  training.  The below is the most correlated features to the Mobile Price.</a:t>
            </a:r>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r>
              <a:rPr lang="en-US" dirty="0"/>
              <a:t>	</a:t>
            </a:r>
          </a:p>
          <a:p>
            <a:pPr algn="l"/>
            <a:endParaRPr lang="en-US" dirty="0"/>
          </a:p>
          <a:p>
            <a:pPr algn="l"/>
            <a:endParaRPr lang="en-US" dirty="0"/>
          </a:p>
          <a:p>
            <a:pPr algn="l"/>
            <a:endParaRPr lang="en-US" dirty="0"/>
          </a:p>
          <a:p>
            <a:pPr algn="l"/>
            <a:endParaRPr lang="en-US" dirty="0"/>
          </a:p>
          <a:p>
            <a:pPr algn="l"/>
            <a:r>
              <a:rPr lang="en-US" dirty="0"/>
              <a:t>Dimensionality Reduction: Apply techniques like Principal Component Analysis (PCA) or feature importance 	ranking to reduce complexity and improve model performance.	</a:t>
            </a:r>
          </a:p>
          <a:p>
            <a:pPr algn="l"/>
            <a:r>
              <a:rPr lang="en-US" b="1" dirty="0"/>
              <a:t>Conclusion:  </a:t>
            </a:r>
            <a:r>
              <a:rPr lang="en-US" dirty="0"/>
              <a:t>It shows that </a:t>
            </a:r>
            <a:r>
              <a:rPr lang="en-US" dirty="0" err="1"/>
              <a:t>pca</a:t>
            </a:r>
            <a:r>
              <a:rPr lang="en-US" dirty="0"/>
              <a:t> is not required as the data has only few number of variables.</a:t>
            </a:r>
          </a:p>
          <a:p>
            <a:pPr algn="l"/>
            <a:r>
              <a:rPr lang="en-US" dirty="0"/>
              <a:t>0</a:t>
            </a:r>
          </a:p>
          <a:p>
            <a:pPr algn="l"/>
            <a:r>
              <a:rPr lang="en-US" dirty="0">
                <a:solidFill>
                  <a:srgbClr val="000000"/>
                </a:solidFill>
                <a:highlight>
                  <a:srgbClr val="FFFFFF"/>
                </a:highlight>
                <a:latin typeface="Helvetica Neue"/>
              </a:rPr>
              <a:t>	</a:t>
            </a:r>
          </a:p>
          <a:p>
            <a:pPr algn="l"/>
            <a:r>
              <a:rPr lang="en-US" i="0" dirty="0">
                <a:solidFill>
                  <a:srgbClr val="000000"/>
                </a:solidFill>
                <a:effectLst/>
                <a:highlight>
                  <a:srgbClr val="FFFFFF"/>
                </a:highlight>
                <a:latin typeface="Helvetica Neue"/>
              </a:rPr>
              <a:t>	</a:t>
            </a:r>
          </a:p>
          <a:p>
            <a:pPr algn="l"/>
            <a:r>
              <a:rPr lang="en-US" dirty="0"/>
              <a:t> </a:t>
            </a:r>
          </a:p>
          <a:p>
            <a:pPr algn="l"/>
            <a:endParaRPr lang="en-US" dirty="0"/>
          </a:p>
        </p:txBody>
      </p:sp>
      <p:pic>
        <p:nvPicPr>
          <p:cNvPr id="5" name="Picture 4">
            <a:extLst>
              <a:ext uri="{FF2B5EF4-FFF2-40B4-BE49-F238E27FC236}">
                <a16:creationId xmlns:a16="http://schemas.microsoft.com/office/drawing/2014/main" id="{FDF60F33-B4B7-86B0-EBE3-3F2318E2D1C4}"/>
              </a:ext>
            </a:extLst>
          </p:cNvPr>
          <p:cNvPicPr>
            <a:picLocks noChangeAspect="1"/>
          </p:cNvPicPr>
          <p:nvPr/>
        </p:nvPicPr>
        <p:blipFill>
          <a:blip r:embed="rId3"/>
          <a:stretch>
            <a:fillRect/>
          </a:stretch>
        </p:blipFill>
        <p:spPr>
          <a:xfrm>
            <a:off x="225778" y="1975555"/>
            <a:ext cx="2162477" cy="1713089"/>
          </a:xfrm>
          <a:prstGeom prst="rect">
            <a:avLst/>
          </a:prstGeom>
        </p:spPr>
      </p:pic>
      <p:pic>
        <p:nvPicPr>
          <p:cNvPr id="9" name="Picture 8">
            <a:extLst>
              <a:ext uri="{FF2B5EF4-FFF2-40B4-BE49-F238E27FC236}">
                <a16:creationId xmlns:a16="http://schemas.microsoft.com/office/drawing/2014/main" id="{5C1477CA-E88A-26EF-2BDC-CFBDD8FBCCA9}"/>
              </a:ext>
            </a:extLst>
          </p:cNvPr>
          <p:cNvPicPr>
            <a:picLocks noChangeAspect="1"/>
          </p:cNvPicPr>
          <p:nvPr/>
        </p:nvPicPr>
        <p:blipFill>
          <a:blip r:embed="rId4"/>
          <a:stretch>
            <a:fillRect/>
          </a:stretch>
        </p:blipFill>
        <p:spPr>
          <a:xfrm>
            <a:off x="3942306" y="1857828"/>
            <a:ext cx="6469865" cy="2946400"/>
          </a:xfrm>
          <a:prstGeom prst="rect">
            <a:avLst/>
          </a:prstGeom>
        </p:spPr>
      </p:pic>
    </p:spTree>
    <p:extLst>
      <p:ext uri="{BB962C8B-B14F-4D97-AF65-F5344CB8AC3E}">
        <p14:creationId xmlns:p14="http://schemas.microsoft.com/office/powerpoint/2010/main" val="237291269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1411111" y="84358"/>
            <a:ext cx="7890933" cy="615553"/>
          </a:xfrm>
        </p:spPr>
        <p:txBody>
          <a:bodyPr/>
          <a:lstStyle/>
          <a:p>
            <a:r>
              <a:rPr lang="en-US" u="sng" dirty="0">
                <a:solidFill>
                  <a:srgbClr val="FF0000"/>
                </a:solidFill>
              </a:rPr>
              <a:t>METHODOLOGY</a:t>
            </a:r>
          </a:p>
        </p:txBody>
      </p:sp>
      <p:sp>
        <p:nvSpPr>
          <p:cNvPr id="7" name="Text Placeholder 6">
            <a:extLst>
              <a:ext uri="{FF2B5EF4-FFF2-40B4-BE49-F238E27FC236}">
                <a16:creationId xmlns:a16="http://schemas.microsoft.com/office/drawing/2014/main" id="{C3BC92DE-1779-4A44-AED9-0261C2497DD9}"/>
              </a:ext>
            </a:extLst>
          </p:cNvPr>
          <p:cNvSpPr>
            <a:spLocks noGrp="1"/>
          </p:cNvSpPr>
          <p:nvPr>
            <p:ph type="body" sz="quarter" idx="12"/>
          </p:nvPr>
        </p:nvSpPr>
        <p:spPr>
          <a:xfrm>
            <a:off x="214489" y="795647"/>
            <a:ext cx="11751733" cy="5070763"/>
          </a:xfrm>
        </p:spPr>
        <p:txBody>
          <a:bodyPr/>
          <a:lstStyle/>
          <a:p>
            <a:pPr algn="l"/>
            <a:r>
              <a:rPr lang="en-US" dirty="0"/>
              <a:t>5</a:t>
            </a:r>
            <a:r>
              <a:rPr lang="en-US" u="sng" dirty="0"/>
              <a:t>.  </a:t>
            </a:r>
            <a:r>
              <a:rPr lang="en-US" b="1" u="sng" dirty="0"/>
              <a:t>Model Selection and Training:</a:t>
            </a:r>
          </a:p>
          <a:p>
            <a:pPr algn="l"/>
            <a:endParaRPr lang="en-US" dirty="0"/>
          </a:p>
          <a:p>
            <a:pPr algn="l"/>
            <a:r>
              <a:rPr lang="en-US" dirty="0"/>
              <a:t>	Regression Models: Worked on different types of regression algorithms with the following accuracy scores.</a:t>
            </a:r>
          </a:p>
          <a:p>
            <a:pPr algn="l"/>
            <a:r>
              <a:rPr lang="en-US" dirty="0"/>
              <a:t> </a:t>
            </a:r>
          </a:p>
          <a:p>
            <a:pPr algn="l"/>
            <a:r>
              <a:rPr lang="en-US" dirty="0"/>
              <a:t>	1.  Linear Regression:  The R2 score of the Linear Regression Model is too less of 0.44.</a:t>
            </a:r>
          </a:p>
          <a:p>
            <a:pPr algn="l"/>
            <a:endParaRPr lang="en-US" dirty="0"/>
          </a:p>
          <a:p>
            <a:pPr algn="l"/>
            <a:r>
              <a:rPr lang="en-US" dirty="0"/>
              <a:t>	2.  Decision Tree Regressor:  </a:t>
            </a:r>
            <a:r>
              <a:rPr lang="en-US" dirty="0">
                <a:solidFill>
                  <a:srgbClr val="000000"/>
                </a:solidFill>
                <a:highlight>
                  <a:srgbClr val="FFFFFF"/>
                </a:highlight>
                <a:latin typeface="Helvetica Neue"/>
              </a:rPr>
              <a:t>T</a:t>
            </a:r>
            <a:r>
              <a:rPr lang="en-US" i="0" dirty="0">
                <a:solidFill>
                  <a:srgbClr val="000000"/>
                </a:solidFill>
                <a:effectLst/>
                <a:highlight>
                  <a:srgbClr val="FFFFFF"/>
                </a:highlight>
                <a:latin typeface="Helvetica Neue"/>
              </a:rPr>
              <a:t>he R2 score of the Decision Tree Regression Model is	 0.85.</a:t>
            </a:r>
          </a:p>
          <a:p>
            <a:pPr algn="l"/>
            <a:r>
              <a:rPr lang="en-US" dirty="0">
                <a:solidFill>
                  <a:srgbClr val="000000"/>
                </a:solidFill>
                <a:highlight>
                  <a:srgbClr val="FFFFFF"/>
                </a:highlight>
                <a:latin typeface="Helvetica Neue"/>
              </a:rPr>
              <a:t>	</a:t>
            </a:r>
          </a:p>
          <a:p>
            <a:pPr algn="l"/>
            <a:r>
              <a:rPr lang="en-US" i="0" dirty="0">
                <a:solidFill>
                  <a:srgbClr val="000000"/>
                </a:solidFill>
                <a:effectLst/>
                <a:highlight>
                  <a:srgbClr val="FFFFFF"/>
                </a:highlight>
                <a:latin typeface="Helvetica Neue"/>
              </a:rPr>
              <a:t>	3.  </a:t>
            </a:r>
            <a:r>
              <a:rPr lang="en-US" i="0" dirty="0" err="1">
                <a:solidFill>
                  <a:srgbClr val="000000"/>
                </a:solidFill>
                <a:effectLst/>
                <a:highlight>
                  <a:srgbClr val="FFFFFF"/>
                </a:highlight>
                <a:latin typeface="Helvetica Neue"/>
              </a:rPr>
              <a:t>Adaboost</a:t>
            </a:r>
            <a:r>
              <a:rPr lang="en-US" i="0" dirty="0">
                <a:solidFill>
                  <a:srgbClr val="000000"/>
                </a:solidFill>
                <a:effectLst/>
                <a:highlight>
                  <a:srgbClr val="FFFFFF"/>
                </a:highlight>
                <a:latin typeface="Helvetica Neue"/>
              </a:rPr>
              <a:t> Regressor:  </a:t>
            </a:r>
            <a:r>
              <a:rPr lang="en-US" dirty="0">
                <a:solidFill>
                  <a:srgbClr val="000000"/>
                </a:solidFill>
                <a:highlight>
                  <a:srgbClr val="FFFFFF"/>
                </a:highlight>
                <a:latin typeface="Helvetica Neue"/>
              </a:rPr>
              <a:t>T</a:t>
            </a:r>
            <a:r>
              <a:rPr lang="en-US" i="0" dirty="0">
                <a:solidFill>
                  <a:srgbClr val="000000"/>
                </a:solidFill>
                <a:effectLst/>
                <a:highlight>
                  <a:srgbClr val="FFFFFF"/>
                </a:highlight>
                <a:latin typeface="Helvetica Neue"/>
              </a:rPr>
              <a:t>he R2 score of the </a:t>
            </a:r>
            <a:r>
              <a:rPr lang="en-US" i="0" dirty="0" err="1">
                <a:solidFill>
                  <a:srgbClr val="000000"/>
                </a:solidFill>
                <a:effectLst/>
                <a:highlight>
                  <a:srgbClr val="FFFFFF"/>
                </a:highlight>
                <a:latin typeface="Helvetica Neue"/>
              </a:rPr>
              <a:t>Adaboost</a:t>
            </a:r>
            <a:r>
              <a:rPr lang="en-US" i="0" dirty="0">
                <a:solidFill>
                  <a:srgbClr val="000000"/>
                </a:solidFill>
                <a:effectLst/>
                <a:highlight>
                  <a:srgbClr val="FFFFFF"/>
                </a:highlight>
                <a:latin typeface="Helvetica Neue"/>
              </a:rPr>
              <a:t> Regression Model is 0.68.</a:t>
            </a:r>
          </a:p>
          <a:p>
            <a:pPr algn="l"/>
            <a:endParaRPr lang="en-US" dirty="0">
              <a:solidFill>
                <a:srgbClr val="000000"/>
              </a:solidFill>
              <a:highlight>
                <a:srgbClr val="FFFFFF"/>
              </a:highlight>
              <a:latin typeface="Helvetica Neue"/>
            </a:endParaRPr>
          </a:p>
          <a:p>
            <a:pPr algn="l"/>
            <a:r>
              <a:rPr lang="en-US" i="0" dirty="0">
                <a:solidFill>
                  <a:srgbClr val="000000"/>
                </a:solidFill>
                <a:effectLst/>
                <a:highlight>
                  <a:srgbClr val="FFFFFF"/>
                </a:highlight>
                <a:latin typeface="Helvetica Neue"/>
              </a:rPr>
              <a:t>	4.  </a:t>
            </a:r>
            <a:r>
              <a:rPr lang="en-US" i="0" dirty="0" err="1">
                <a:solidFill>
                  <a:srgbClr val="000000"/>
                </a:solidFill>
                <a:effectLst/>
                <a:highlight>
                  <a:srgbClr val="FFFFFF"/>
                </a:highlight>
                <a:latin typeface="Helvetica Neue"/>
              </a:rPr>
              <a:t>XGBoost</a:t>
            </a:r>
            <a:r>
              <a:rPr lang="en-US" i="0" dirty="0">
                <a:solidFill>
                  <a:srgbClr val="000000"/>
                </a:solidFill>
                <a:effectLst/>
                <a:highlight>
                  <a:srgbClr val="FFFFFF"/>
                </a:highlight>
                <a:latin typeface="Helvetica Neue"/>
              </a:rPr>
              <a:t> Regressor:  The R2 score of the </a:t>
            </a:r>
            <a:r>
              <a:rPr lang="en-US" i="0" dirty="0" err="1">
                <a:solidFill>
                  <a:srgbClr val="000000"/>
                </a:solidFill>
                <a:effectLst/>
                <a:highlight>
                  <a:srgbClr val="FFFFFF"/>
                </a:highlight>
                <a:latin typeface="Helvetica Neue"/>
              </a:rPr>
              <a:t>XGBoost</a:t>
            </a:r>
            <a:r>
              <a:rPr lang="en-US" i="0" dirty="0">
                <a:solidFill>
                  <a:srgbClr val="000000"/>
                </a:solidFill>
                <a:effectLst/>
                <a:highlight>
                  <a:srgbClr val="FFFFFF"/>
                </a:highlight>
                <a:latin typeface="Helvetica Neue"/>
              </a:rPr>
              <a:t> Regression Model is 0.89.</a:t>
            </a:r>
          </a:p>
          <a:p>
            <a:pPr algn="l"/>
            <a:endParaRPr lang="en-US" dirty="0">
              <a:solidFill>
                <a:srgbClr val="000000"/>
              </a:solidFill>
              <a:highlight>
                <a:srgbClr val="FFFFFF"/>
              </a:highlight>
              <a:latin typeface="Helvetica Neue"/>
            </a:endParaRPr>
          </a:p>
          <a:p>
            <a:pPr algn="l"/>
            <a:endParaRPr lang="en-US" dirty="0">
              <a:solidFill>
                <a:srgbClr val="000000"/>
              </a:solidFill>
              <a:highlight>
                <a:srgbClr val="FFFFFF"/>
              </a:highlight>
              <a:latin typeface="Helvetica Neue"/>
            </a:endParaRPr>
          </a:p>
          <a:p>
            <a:pPr algn="l"/>
            <a:r>
              <a:rPr lang="en-US" b="1" u="sng" dirty="0">
                <a:solidFill>
                  <a:srgbClr val="000000"/>
                </a:solidFill>
                <a:highlight>
                  <a:srgbClr val="FFFFFF"/>
                </a:highlight>
                <a:latin typeface="Helvetica Neue"/>
              </a:rPr>
              <a:t>CONCLUSION</a:t>
            </a:r>
            <a:r>
              <a:rPr lang="en-US" dirty="0">
                <a:solidFill>
                  <a:srgbClr val="000000"/>
                </a:solidFill>
                <a:highlight>
                  <a:srgbClr val="FFFFFF"/>
                </a:highlight>
                <a:latin typeface="Helvetica Neue"/>
              </a:rPr>
              <a:t>:  Based on the above R2 scores </a:t>
            </a:r>
            <a:r>
              <a:rPr lang="en-US" dirty="0" err="1">
                <a:solidFill>
                  <a:srgbClr val="000000"/>
                </a:solidFill>
                <a:highlight>
                  <a:srgbClr val="FFFFFF"/>
                </a:highlight>
                <a:latin typeface="Helvetica Neue"/>
              </a:rPr>
              <a:t>XGBoost</a:t>
            </a:r>
            <a:r>
              <a:rPr lang="en-US" dirty="0">
                <a:solidFill>
                  <a:srgbClr val="000000"/>
                </a:solidFill>
                <a:highlight>
                  <a:srgbClr val="FFFFFF"/>
                </a:highlight>
                <a:latin typeface="Helvetica Neue"/>
              </a:rPr>
              <a:t> Regressor was considered as the best suitable model for the Mobile Price Prediction. </a:t>
            </a:r>
            <a:endParaRPr lang="en-US" i="0" dirty="0">
              <a:solidFill>
                <a:srgbClr val="000000"/>
              </a:solidFill>
              <a:effectLst/>
              <a:highlight>
                <a:srgbClr val="FFFFFF"/>
              </a:highlight>
              <a:latin typeface="Helvetica Neue"/>
            </a:endParaRPr>
          </a:p>
          <a:p>
            <a:pPr algn="l"/>
            <a:endParaRPr lang="en-US" dirty="0"/>
          </a:p>
        </p:txBody>
      </p:sp>
    </p:spTree>
    <p:extLst>
      <p:ext uri="{BB962C8B-B14F-4D97-AF65-F5344CB8AC3E}">
        <p14:creationId xmlns:p14="http://schemas.microsoft.com/office/powerpoint/2010/main" val="168118665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1411111" y="84358"/>
            <a:ext cx="7890933" cy="615553"/>
          </a:xfrm>
        </p:spPr>
        <p:txBody>
          <a:bodyPr/>
          <a:lstStyle/>
          <a:p>
            <a:r>
              <a:rPr lang="en-US" u="sng" dirty="0">
                <a:solidFill>
                  <a:srgbClr val="FF0000"/>
                </a:solidFill>
              </a:rPr>
              <a:t>METHODOLOGY</a:t>
            </a:r>
          </a:p>
        </p:txBody>
      </p:sp>
      <p:sp>
        <p:nvSpPr>
          <p:cNvPr id="7" name="Text Placeholder 6">
            <a:extLst>
              <a:ext uri="{FF2B5EF4-FFF2-40B4-BE49-F238E27FC236}">
                <a16:creationId xmlns:a16="http://schemas.microsoft.com/office/drawing/2014/main" id="{C3BC92DE-1779-4A44-AED9-0261C2497DD9}"/>
              </a:ext>
            </a:extLst>
          </p:cNvPr>
          <p:cNvSpPr>
            <a:spLocks noGrp="1"/>
          </p:cNvSpPr>
          <p:nvPr>
            <p:ph type="body" sz="quarter" idx="12"/>
          </p:nvPr>
        </p:nvSpPr>
        <p:spPr>
          <a:xfrm>
            <a:off x="214489" y="795647"/>
            <a:ext cx="11751733" cy="5070763"/>
          </a:xfrm>
        </p:spPr>
        <p:txBody>
          <a:bodyPr/>
          <a:lstStyle/>
          <a:p>
            <a:pPr algn="l"/>
            <a:r>
              <a:rPr lang="en-US" dirty="0"/>
              <a:t> </a:t>
            </a:r>
            <a:r>
              <a:rPr lang="en-US" b="1" i="0" dirty="0">
                <a:solidFill>
                  <a:srgbClr val="000000"/>
                </a:solidFill>
                <a:effectLst/>
                <a:highlight>
                  <a:srgbClr val="FFFFFF"/>
                </a:highlight>
                <a:latin typeface="Helvetica Neue"/>
              </a:rPr>
              <a:t>Measuring other Metrics like Mean absolute Error and Root mean squared error through </a:t>
            </a:r>
            <a:r>
              <a:rPr lang="en-US" b="1" i="0" dirty="0" err="1">
                <a:solidFill>
                  <a:srgbClr val="000000"/>
                </a:solidFill>
                <a:effectLst/>
                <a:highlight>
                  <a:srgbClr val="FFFFFF"/>
                </a:highlight>
                <a:latin typeface="Helvetica Neue"/>
              </a:rPr>
              <a:t>xgboost</a:t>
            </a:r>
            <a:r>
              <a:rPr lang="en-US" b="1" i="0" dirty="0">
                <a:solidFill>
                  <a:srgbClr val="000000"/>
                </a:solidFill>
                <a:effectLst/>
                <a:highlight>
                  <a:srgbClr val="FFFFFF"/>
                </a:highlight>
                <a:latin typeface="Helvetica Neue"/>
              </a:rPr>
              <a:t>.  The results are as follows:</a:t>
            </a:r>
          </a:p>
          <a:p>
            <a:pPr algn="l"/>
            <a:r>
              <a:rPr lang="en-US" dirty="0">
                <a:solidFill>
                  <a:srgbClr val="000000"/>
                </a:solidFill>
                <a:highlight>
                  <a:srgbClr val="FFFFFF"/>
                </a:highlight>
                <a:latin typeface="Helvetica Neue"/>
              </a:rPr>
              <a:t>R2 score using </a:t>
            </a:r>
            <a:r>
              <a:rPr lang="en-US" dirty="0" err="1">
                <a:solidFill>
                  <a:srgbClr val="000000"/>
                </a:solidFill>
                <a:highlight>
                  <a:srgbClr val="FFFFFF"/>
                </a:highlight>
                <a:latin typeface="Helvetica Neue"/>
              </a:rPr>
              <a:t>XGBoost</a:t>
            </a:r>
            <a:r>
              <a:rPr lang="en-US" dirty="0">
                <a:solidFill>
                  <a:srgbClr val="000000"/>
                </a:solidFill>
                <a:highlight>
                  <a:srgbClr val="FFFFFF"/>
                </a:highlight>
                <a:latin typeface="Helvetica Neue"/>
              </a:rPr>
              <a:t> Regressor:   0.89.			</a:t>
            </a:r>
          </a:p>
          <a:p>
            <a:pPr algn="l"/>
            <a:r>
              <a:rPr lang="en-US" dirty="0">
                <a:solidFill>
                  <a:srgbClr val="000000"/>
                </a:solidFill>
                <a:highlight>
                  <a:srgbClr val="FFFFFF"/>
                </a:highlight>
                <a:latin typeface="Helvetica Neue"/>
              </a:rPr>
              <a:t>Mean absolute Error using </a:t>
            </a:r>
            <a:r>
              <a:rPr lang="en-US" dirty="0" err="1">
                <a:solidFill>
                  <a:srgbClr val="000000"/>
                </a:solidFill>
                <a:highlight>
                  <a:srgbClr val="FFFFFF"/>
                </a:highlight>
                <a:latin typeface="Helvetica Neue"/>
              </a:rPr>
              <a:t>XGBoost</a:t>
            </a:r>
            <a:r>
              <a:rPr lang="en-US" dirty="0">
                <a:solidFill>
                  <a:srgbClr val="000000"/>
                </a:solidFill>
                <a:highlight>
                  <a:srgbClr val="FFFFFF"/>
                </a:highlight>
                <a:latin typeface="Helvetica Neue"/>
              </a:rPr>
              <a:t> Regressor:  1118.87</a:t>
            </a:r>
          </a:p>
          <a:p>
            <a:pPr algn="l"/>
            <a:r>
              <a:rPr lang="en-US" dirty="0">
                <a:solidFill>
                  <a:srgbClr val="000000"/>
                </a:solidFill>
                <a:highlight>
                  <a:srgbClr val="FFFFFF"/>
                </a:highlight>
                <a:latin typeface="Helvetica Neue"/>
              </a:rPr>
              <a:t>Room Mean Squared Error using </a:t>
            </a:r>
            <a:r>
              <a:rPr lang="en-US" dirty="0" err="1">
                <a:solidFill>
                  <a:srgbClr val="000000"/>
                </a:solidFill>
                <a:highlight>
                  <a:srgbClr val="FFFFFF"/>
                </a:highlight>
                <a:latin typeface="Helvetica Neue"/>
              </a:rPr>
              <a:t>XGBoost</a:t>
            </a:r>
            <a:r>
              <a:rPr lang="en-US" dirty="0">
                <a:solidFill>
                  <a:srgbClr val="000000"/>
                </a:solidFill>
                <a:highlight>
                  <a:srgbClr val="FFFFFF"/>
                </a:highlight>
                <a:latin typeface="Helvetica Neue"/>
              </a:rPr>
              <a:t> Regressor:  2375.79.</a:t>
            </a:r>
            <a:endParaRPr lang="en-US" i="0" dirty="0">
              <a:solidFill>
                <a:srgbClr val="000000"/>
              </a:solidFill>
              <a:effectLst/>
              <a:highlight>
                <a:srgbClr val="FFFFFF"/>
              </a:highlight>
              <a:latin typeface="Helvetica Neue"/>
            </a:endParaRPr>
          </a:p>
          <a:p>
            <a:pPr algn="l"/>
            <a:endParaRPr lang="en-US" b="1" dirty="0"/>
          </a:p>
          <a:p>
            <a:pPr algn="l"/>
            <a:r>
              <a:rPr lang="en-US" b="1" dirty="0">
                <a:solidFill>
                  <a:srgbClr val="000000"/>
                </a:solidFill>
                <a:highlight>
                  <a:srgbClr val="FFFFFF"/>
                </a:highlight>
                <a:latin typeface="Helvetica Neue"/>
              </a:rPr>
              <a:t>C</a:t>
            </a:r>
            <a:r>
              <a:rPr lang="en-US" b="1" i="0" dirty="0">
                <a:solidFill>
                  <a:srgbClr val="000000"/>
                </a:solidFill>
                <a:effectLst/>
                <a:highlight>
                  <a:srgbClr val="FFFFFF"/>
                </a:highlight>
                <a:latin typeface="Helvetica Neue"/>
              </a:rPr>
              <a:t>reating a </a:t>
            </a:r>
            <a:r>
              <a:rPr lang="en-US" b="1" i="0" dirty="0" err="1">
                <a:solidFill>
                  <a:srgbClr val="000000"/>
                </a:solidFill>
                <a:effectLst/>
                <a:highlight>
                  <a:srgbClr val="FFFFFF"/>
                </a:highlight>
                <a:latin typeface="Helvetica Neue"/>
              </a:rPr>
              <a:t>dataframe</a:t>
            </a:r>
            <a:r>
              <a:rPr lang="en-US" b="1" i="0" dirty="0">
                <a:solidFill>
                  <a:srgbClr val="000000"/>
                </a:solidFill>
                <a:effectLst/>
                <a:highlight>
                  <a:srgbClr val="FFFFFF"/>
                </a:highlight>
                <a:latin typeface="Helvetica Neue"/>
              </a:rPr>
              <a:t> with variables and corresponding feature importances.  The results are as follows:</a:t>
            </a:r>
          </a:p>
          <a:p>
            <a:pPr algn="l"/>
            <a:endParaRPr lang="en-US" b="1" i="0" dirty="0">
              <a:solidFill>
                <a:srgbClr val="000000"/>
              </a:solidFill>
              <a:effectLst/>
              <a:highlight>
                <a:srgbClr val="FFFFFF"/>
              </a:highlight>
              <a:latin typeface="Helvetica Neue"/>
            </a:endParaRPr>
          </a:p>
          <a:p>
            <a:pPr algn="l"/>
            <a:endParaRPr lang="en-US" b="1" i="0" dirty="0">
              <a:solidFill>
                <a:srgbClr val="000000"/>
              </a:solidFill>
              <a:effectLst/>
              <a:highlight>
                <a:srgbClr val="FFFFFF"/>
              </a:highlight>
              <a:latin typeface="Helvetica Neue"/>
            </a:endParaRPr>
          </a:p>
          <a:p>
            <a:pPr algn="l"/>
            <a:endParaRPr lang="en-US" dirty="0"/>
          </a:p>
        </p:txBody>
      </p:sp>
      <p:pic>
        <p:nvPicPr>
          <p:cNvPr id="6" name="Picture 5">
            <a:extLst>
              <a:ext uri="{FF2B5EF4-FFF2-40B4-BE49-F238E27FC236}">
                <a16:creationId xmlns:a16="http://schemas.microsoft.com/office/drawing/2014/main" id="{2DB51B03-4C7C-452F-6D0E-9546765D831C}"/>
              </a:ext>
            </a:extLst>
          </p:cNvPr>
          <p:cNvPicPr>
            <a:picLocks noChangeAspect="1"/>
          </p:cNvPicPr>
          <p:nvPr/>
        </p:nvPicPr>
        <p:blipFill>
          <a:blip r:embed="rId3"/>
          <a:stretch>
            <a:fillRect/>
          </a:stretch>
        </p:blipFill>
        <p:spPr>
          <a:xfrm>
            <a:off x="1594038" y="2853267"/>
            <a:ext cx="2526406" cy="3013143"/>
          </a:xfrm>
          <a:prstGeom prst="rect">
            <a:avLst/>
          </a:prstGeom>
        </p:spPr>
      </p:pic>
      <p:pic>
        <p:nvPicPr>
          <p:cNvPr id="10" name="Picture 9">
            <a:extLst>
              <a:ext uri="{FF2B5EF4-FFF2-40B4-BE49-F238E27FC236}">
                <a16:creationId xmlns:a16="http://schemas.microsoft.com/office/drawing/2014/main" id="{F43A4E65-5BA9-DB1A-9EDE-AC98AEC4FDC9}"/>
              </a:ext>
            </a:extLst>
          </p:cNvPr>
          <p:cNvPicPr>
            <a:picLocks noChangeAspect="1"/>
          </p:cNvPicPr>
          <p:nvPr/>
        </p:nvPicPr>
        <p:blipFill>
          <a:blip r:embed="rId4"/>
          <a:stretch>
            <a:fillRect/>
          </a:stretch>
        </p:blipFill>
        <p:spPr>
          <a:xfrm>
            <a:off x="5254701" y="3025422"/>
            <a:ext cx="3962953" cy="2840988"/>
          </a:xfrm>
          <a:prstGeom prst="rect">
            <a:avLst/>
          </a:prstGeom>
        </p:spPr>
      </p:pic>
    </p:spTree>
    <p:extLst>
      <p:ext uri="{BB962C8B-B14F-4D97-AF65-F5344CB8AC3E}">
        <p14:creationId xmlns:p14="http://schemas.microsoft.com/office/powerpoint/2010/main" val="223445034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1411111" y="84358"/>
            <a:ext cx="7890933" cy="615553"/>
          </a:xfrm>
        </p:spPr>
        <p:txBody>
          <a:bodyPr/>
          <a:lstStyle/>
          <a:p>
            <a:r>
              <a:rPr lang="en-US" u="sng" dirty="0">
                <a:solidFill>
                  <a:srgbClr val="FF0000"/>
                </a:solidFill>
              </a:rPr>
              <a:t>METHODOLOGY</a:t>
            </a:r>
          </a:p>
        </p:txBody>
      </p:sp>
      <p:sp>
        <p:nvSpPr>
          <p:cNvPr id="7" name="Text Placeholder 6">
            <a:extLst>
              <a:ext uri="{FF2B5EF4-FFF2-40B4-BE49-F238E27FC236}">
                <a16:creationId xmlns:a16="http://schemas.microsoft.com/office/drawing/2014/main" id="{C3BC92DE-1779-4A44-AED9-0261C2497DD9}"/>
              </a:ext>
            </a:extLst>
          </p:cNvPr>
          <p:cNvSpPr>
            <a:spLocks noGrp="1"/>
          </p:cNvSpPr>
          <p:nvPr>
            <p:ph type="body" sz="quarter" idx="12"/>
          </p:nvPr>
        </p:nvSpPr>
        <p:spPr>
          <a:xfrm>
            <a:off x="214489" y="795647"/>
            <a:ext cx="11751733" cy="5070763"/>
          </a:xfrm>
        </p:spPr>
        <p:txBody>
          <a:bodyPr/>
          <a:lstStyle/>
          <a:p>
            <a:pPr algn="l"/>
            <a:r>
              <a:rPr lang="en-US" dirty="0"/>
              <a:t> </a:t>
            </a:r>
            <a:r>
              <a:rPr lang="en-US" b="1" dirty="0"/>
              <a:t>DIFFERENT TYPE OF PLOTS FOR ACTUAL VS PREDICTED VALUES. LIKE POINTPLOT, SCATTER PLOT AND JOINT PLOT WITH HEXBINNING.</a:t>
            </a:r>
          </a:p>
          <a:p>
            <a:pPr algn="l"/>
            <a:endParaRPr lang="en-US" dirty="0"/>
          </a:p>
          <a:p>
            <a:pPr algn="l"/>
            <a:endParaRPr lang="en-US" dirty="0"/>
          </a:p>
        </p:txBody>
      </p:sp>
      <p:pic>
        <p:nvPicPr>
          <p:cNvPr id="3" name="Picture 2">
            <a:extLst>
              <a:ext uri="{FF2B5EF4-FFF2-40B4-BE49-F238E27FC236}">
                <a16:creationId xmlns:a16="http://schemas.microsoft.com/office/drawing/2014/main" id="{3948DDD6-9D38-3136-0E77-EC04881DCB69}"/>
              </a:ext>
            </a:extLst>
          </p:cNvPr>
          <p:cNvPicPr>
            <a:picLocks noChangeAspect="1"/>
          </p:cNvPicPr>
          <p:nvPr/>
        </p:nvPicPr>
        <p:blipFill>
          <a:blip r:embed="rId3"/>
          <a:stretch>
            <a:fillRect/>
          </a:stretch>
        </p:blipFill>
        <p:spPr>
          <a:xfrm>
            <a:off x="1" y="1742912"/>
            <a:ext cx="4109156" cy="4123497"/>
          </a:xfrm>
          <a:prstGeom prst="rect">
            <a:avLst/>
          </a:prstGeom>
        </p:spPr>
      </p:pic>
      <p:pic>
        <p:nvPicPr>
          <p:cNvPr id="6" name="Picture 5">
            <a:extLst>
              <a:ext uri="{FF2B5EF4-FFF2-40B4-BE49-F238E27FC236}">
                <a16:creationId xmlns:a16="http://schemas.microsoft.com/office/drawing/2014/main" id="{2616D877-F766-455B-2531-2A2A1EA45FFE}"/>
              </a:ext>
            </a:extLst>
          </p:cNvPr>
          <p:cNvPicPr>
            <a:picLocks noChangeAspect="1"/>
          </p:cNvPicPr>
          <p:nvPr/>
        </p:nvPicPr>
        <p:blipFill>
          <a:blip r:embed="rId4"/>
          <a:stretch>
            <a:fillRect/>
          </a:stretch>
        </p:blipFill>
        <p:spPr>
          <a:xfrm>
            <a:off x="4148668" y="1742912"/>
            <a:ext cx="3962399" cy="4123498"/>
          </a:xfrm>
          <a:prstGeom prst="rect">
            <a:avLst/>
          </a:prstGeom>
        </p:spPr>
      </p:pic>
      <p:pic>
        <p:nvPicPr>
          <p:cNvPr id="9" name="Picture 8">
            <a:extLst>
              <a:ext uri="{FF2B5EF4-FFF2-40B4-BE49-F238E27FC236}">
                <a16:creationId xmlns:a16="http://schemas.microsoft.com/office/drawing/2014/main" id="{90EB975B-39BD-6B38-C580-C6CB64EF8B08}"/>
              </a:ext>
            </a:extLst>
          </p:cNvPr>
          <p:cNvPicPr>
            <a:picLocks noChangeAspect="1"/>
          </p:cNvPicPr>
          <p:nvPr/>
        </p:nvPicPr>
        <p:blipFill>
          <a:blip r:embed="rId5"/>
          <a:stretch>
            <a:fillRect/>
          </a:stretch>
        </p:blipFill>
        <p:spPr>
          <a:xfrm>
            <a:off x="8091311" y="1742911"/>
            <a:ext cx="3962399" cy="4123498"/>
          </a:xfrm>
          <a:prstGeom prst="rect">
            <a:avLst/>
          </a:prstGeom>
        </p:spPr>
      </p:pic>
    </p:spTree>
    <p:extLst>
      <p:ext uri="{BB962C8B-B14F-4D97-AF65-F5344CB8AC3E}">
        <p14:creationId xmlns:p14="http://schemas.microsoft.com/office/powerpoint/2010/main" val="12145826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1411111" y="84358"/>
            <a:ext cx="7890933" cy="615553"/>
          </a:xfrm>
        </p:spPr>
        <p:txBody>
          <a:bodyPr/>
          <a:lstStyle/>
          <a:p>
            <a:r>
              <a:rPr lang="en-US" u="sng" dirty="0">
                <a:solidFill>
                  <a:srgbClr val="FF0000"/>
                </a:solidFill>
              </a:rPr>
              <a:t>METHODOLOGY</a:t>
            </a:r>
          </a:p>
        </p:txBody>
      </p:sp>
      <p:sp>
        <p:nvSpPr>
          <p:cNvPr id="7" name="Text Placeholder 6">
            <a:extLst>
              <a:ext uri="{FF2B5EF4-FFF2-40B4-BE49-F238E27FC236}">
                <a16:creationId xmlns:a16="http://schemas.microsoft.com/office/drawing/2014/main" id="{C3BC92DE-1779-4A44-AED9-0261C2497DD9}"/>
              </a:ext>
            </a:extLst>
          </p:cNvPr>
          <p:cNvSpPr>
            <a:spLocks noGrp="1"/>
          </p:cNvSpPr>
          <p:nvPr>
            <p:ph type="body" sz="quarter" idx="12"/>
          </p:nvPr>
        </p:nvSpPr>
        <p:spPr>
          <a:xfrm>
            <a:off x="214489" y="795647"/>
            <a:ext cx="11751733" cy="5070763"/>
          </a:xfrm>
        </p:spPr>
        <p:txBody>
          <a:bodyPr/>
          <a:lstStyle/>
          <a:p>
            <a:pPr algn="l"/>
            <a:r>
              <a:rPr lang="en-US" b="1" dirty="0"/>
              <a:t>Density plot  and box plot for the actual versus predicted prices.</a:t>
            </a:r>
          </a:p>
          <a:p>
            <a:pPr algn="l"/>
            <a:endParaRPr lang="en-US" dirty="0"/>
          </a:p>
        </p:txBody>
      </p:sp>
      <p:pic>
        <p:nvPicPr>
          <p:cNvPr id="3" name="Picture 2">
            <a:extLst>
              <a:ext uri="{FF2B5EF4-FFF2-40B4-BE49-F238E27FC236}">
                <a16:creationId xmlns:a16="http://schemas.microsoft.com/office/drawing/2014/main" id="{22B21CB7-B155-0013-428D-F3250CEAEB8E}"/>
              </a:ext>
            </a:extLst>
          </p:cNvPr>
          <p:cNvPicPr>
            <a:picLocks noChangeAspect="1"/>
          </p:cNvPicPr>
          <p:nvPr/>
        </p:nvPicPr>
        <p:blipFill>
          <a:blip r:embed="rId3"/>
          <a:stretch>
            <a:fillRect/>
          </a:stretch>
        </p:blipFill>
        <p:spPr>
          <a:xfrm>
            <a:off x="0" y="1354355"/>
            <a:ext cx="6208890" cy="4607791"/>
          </a:xfrm>
          <a:prstGeom prst="rect">
            <a:avLst/>
          </a:prstGeom>
        </p:spPr>
      </p:pic>
      <p:pic>
        <p:nvPicPr>
          <p:cNvPr id="6" name="Picture 5">
            <a:extLst>
              <a:ext uri="{FF2B5EF4-FFF2-40B4-BE49-F238E27FC236}">
                <a16:creationId xmlns:a16="http://schemas.microsoft.com/office/drawing/2014/main" id="{7617BB62-31E0-7AB8-4D47-3E3EA11A8731}"/>
              </a:ext>
            </a:extLst>
          </p:cNvPr>
          <p:cNvPicPr>
            <a:picLocks noChangeAspect="1"/>
          </p:cNvPicPr>
          <p:nvPr/>
        </p:nvPicPr>
        <p:blipFill>
          <a:blip r:embed="rId4"/>
          <a:stretch>
            <a:fillRect/>
          </a:stretch>
        </p:blipFill>
        <p:spPr>
          <a:xfrm>
            <a:off x="6299200" y="1354355"/>
            <a:ext cx="5881510" cy="4607790"/>
          </a:xfrm>
          <a:prstGeom prst="rect">
            <a:avLst/>
          </a:prstGeom>
        </p:spPr>
      </p:pic>
    </p:spTree>
    <p:extLst>
      <p:ext uri="{BB962C8B-B14F-4D97-AF65-F5344CB8AC3E}">
        <p14:creationId xmlns:p14="http://schemas.microsoft.com/office/powerpoint/2010/main" val="5596427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1411111" y="84358"/>
            <a:ext cx="7890933" cy="615553"/>
          </a:xfrm>
        </p:spPr>
        <p:txBody>
          <a:bodyPr/>
          <a:lstStyle/>
          <a:p>
            <a:r>
              <a:rPr lang="en-US" u="sng" dirty="0">
                <a:solidFill>
                  <a:srgbClr val="FF0000"/>
                </a:solidFill>
              </a:rPr>
              <a:t>METHODOLOGY</a:t>
            </a:r>
          </a:p>
        </p:txBody>
      </p:sp>
      <p:sp>
        <p:nvSpPr>
          <p:cNvPr id="7" name="Text Placeholder 6">
            <a:extLst>
              <a:ext uri="{FF2B5EF4-FFF2-40B4-BE49-F238E27FC236}">
                <a16:creationId xmlns:a16="http://schemas.microsoft.com/office/drawing/2014/main" id="{C3BC92DE-1779-4A44-AED9-0261C2497DD9}"/>
              </a:ext>
            </a:extLst>
          </p:cNvPr>
          <p:cNvSpPr>
            <a:spLocks noGrp="1"/>
          </p:cNvSpPr>
          <p:nvPr>
            <p:ph type="body" sz="quarter" idx="12"/>
          </p:nvPr>
        </p:nvSpPr>
        <p:spPr>
          <a:xfrm>
            <a:off x="214489" y="795647"/>
            <a:ext cx="11751733" cy="5070763"/>
          </a:xfrm>
        </p:spPr>
        <p:txBody>
          <a:bodyPr/>
          <a:lstStyle/>
          <a:p>
            <a:pPr algn="l"/>
            <a:r>
              <a:rPr lang="en-US" b="1" i="0" dirty="0">
                <a:solidFill>
                  <a:srgbClr val="000000"/>
                </a:solidFill>
                <a:effectLst/>
                <a:highlight>
                  <a:srgbClr val="FFFFFF"/>
                </a:highlight>
                <a:latin typeface="Helvetica Neue"/>
              </a:rPr>
              <a:t>CALCULATING THE MAE, RMSE AND R2 SCORE OF THE ACTUAL AND PREDICTED PRICES</a:t>
            </a:r>
          </a:p>
          <a:p>
            <a:pPr algn="l"/>
            <a:endParaRPr lang="en-US" dirty="0"/>
          </a:p>
          <a:p>
            <a:pPr algn="l"/>
            <a:r>
              <a:rPr lang="en-US" dirty="0"/>
              <a:t>The scores are as follows:</a:t>
            </a:r>
          </a:p>
          <a:p>
            <a:pPr algn="l"/>
            <a:endParaRPr lang="en-US" dirty="0"/>
          </a:p>
          <a:p>
            <a:pPr algn="l"/>
            <a:r>
              <a:rPr lang="en-US" dirty="0"/>
              <a:t>Mean absolute error between actual and predicted prices: 396.4</a:t>
            </a:r>
          </a:p>
          <a:p>
            <a:pPr algn="l"/>
            <a:endParaRPr lang="en-US" dirty="0"/>
          </a:p>
          <a:p>
            <a:pPr algn="l"/>
            <a:r>
              <a:rPr lang="en-US" dirty="0"/>
              <a:t>Root mean squared error of actual and predicted prices:  616.87</a:t>
            </a:r>
          </a:p>
          <a:p>
            <a:pPr algn="l"/>
            <a:endParaRPr lang="en-US" dirty="0"/>
          </a:p>
          <a:p>
            <a:pPr algn="l"/>
            <a:r>
              <a:rPr lang="en-US" dirty="0"/>
              <a:t>R2 score of the actual and predicted prices:  0.91795</a:t>
            </a:r>
          </a:p>
          <a:p>
            <a:pPr algn="l"/>
            <a:endParaRPr lang="en-US" dirty="0"/>
          </a:p>
          <a:p>
            <a:pPr algn="l"/>
            <a:r>
              <a:rPr lang="en-US" b="1" i="0" dirty="0">
                <a:solidFill>
                  <a:srgbClr val="000000"/>
                </a:solidFill>
                <a:effectLst/>
                <a:highlight>
                  <a:srgbClr val="FFFFFF"/>
                </a:highlight>
                <a:latin typeface="Helvetica Neue"/>
              </a:rPr>
              <a:t>CONCLUSION OF THE ABOVE:</a:t>
            </a:r>
          </a:p>
          <a:p>
            <a:pPr algn="l"/>
            <a:r>
              <a:rPr lang="en-US" i="0" dirty="0">
                <a:solidFill>
                  <a:srgbClr val="000000"/>
                </a:solidFill>
                <a:effectLst/>
                <a:highlight>
                  <a:srgbClr val="FFFFFF"/>
                </a:highlight>
                <a:latin typeface="Helvetica Neue"/>
              </a:rPr>
              <a:t>Based on these metrics:</a:t>
            </a:r>
          </a:p>
          <a:p>
            <a:pPr algn="l"/>
            <a:endParaRPr lang="en-US" i="0" dirty="0">
              <a:solidFill>
                <a:srgbClr val="000000"/>
              </a:solidFill>
              <a:effectLst/>
              <a:highlight>
                <a:srgbClr val="FFFFFF"/>
              </a:highlight>
              <a:latin typeface="Helvetica Neue"/>
            </a:endParaRPr>
          </a:p>
          <a:p>
            <a:pPr algn="l">
              <a:buFont typeface="+mj-lt"/>
              <a:buAutoNum type="arabicPeriod"/>
            </a:pPr>
            <a:r>
              <a:rPr lang="en-US" i="0" dirty="0">
                <a:solidFill>
                  <a:srgbClr val="000000"/>
                </a:solidFill>
                <a:effectLst/>
                <a:highlight>
                  <a:srgbClr val="FFFFFF"/>
                </a:highlight>
                <a:latin typeface="Helvetica Neue"/>
              </a:rPr>
              <a:t>The model performs well in predicting mobile phone prices, as indicated by the high R2 score.</a:t>
            </a:r>
          </a:p>
          <a:p>
            <a:pPr algn="l"/>
            <a:endParaRPr lang="en-US" i="0" dirty="0">
              <a:solidFill>
                <a:srgbClr val="000000"/>
              </a:solidFill>
              <a:effectLst/>
              <a:highlight>
                <a:srgbClr val="FFFFFF"/>
              </a:highlight>
              <a:latin typeface="Helvetica Neue"/>
            </a:endParaRPr>
          </a:p>
          <a:p>
            <a:pPr algn="l"/>
            <a:r>
              <a:rPr lang="en-US" dirty="0">
                <a:solidFill>
                  <a:srgbClr val="000000"/>
                </a:solidFill>
                <a:highlight>
                  <a:srgbClr val="FFFFFF"/>
                </a:highlight>
                <a:latin typeface="Helvetica Neue"/>
              </a:rPr>
              <a:t>2.</a:t>
            </a:r>
            <a:r>
              <a:rPr lang="en-US" i="0" dirty="0">
                <a:solidFill>
                  <a:srgbClr val="000000"/>
                </a:solidFill>
                <a:effectLst/>
                <a:highlight>
                  <a:srgbClr val="FFFFFF"/>
                </a:highlight>
                <a:latin typeface="Helvetica Neue"/>
              </a:rPr>
              <a:t>The MAE and RMSE, while not negligible, are reasonable for predicting prices depending on the price range and context of the mobile phones involved.</a:t>
            </a:r>
          </a:p>
          <a:p>
            <a:pPr algn="l"/>
            <a:endParaRPr lang="en-US" dirty="0"/>
          </a:p>
          <a:p>
            <a:pPr algn="l"/>
            <a:endParaRPr lang="en-US" dirty="0"/>
          </a:p>
          <a:p>
            <a:pPr algn="l"/>
            <a:endParaRPr lang="en-US" dirty="0"/>
          </a:p>
        </p:txBody>
      </p:sp>
    </p:spTree>
    <p:extLst>
      <p:ext uri="{BB962C8B-B14F-4D97-AF65-F5344CB8AC3E}">
        <p14:creationId xmlns:p14="http://schemas.microsoft.com/office/powerpoint/2010/main" val="42624383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1411111" y="-81162"/>
            <a:ext cx="7890933" cy="615553"/>
          </a:xfrm>
        </p:spPr>
        <p:txBody>
          <a:bodyPr/>
          <a:lstStyle/>
          <a:p>
            <a:r>
              <a:rPr lang="en-US" u="sng" dirty="0">
                <a:solidFill>
                  <a:srgbClr val="FF0000"/>
                </a:solidFill>
              </a:rPr>
              <a:t>FINAL CONCLUSION</a:t>
            </a:r>
          </a:p>
        </p:txBody>
      </p:sp>
      <p:sp>
        <p:nvSpPr>
          <p:cNvPr id="7" name="Text Placeholder 6">
            <a:extLst>
              <a:ext uri="{FF2B5EF4-FFF2-40B4-BE49-F238E27FC236}">
                <a16:creationId xmlns:a16="http://schemas.microsoft.com/office/drawing/2014/main" id="{C3BC92DE-1779-4A44-AED9-0261C2497DD9}"/>
              </a:ext>
            </a:extLst>
          </p:cNvPr>
          <p:cNvSpPr>
            <a:spLocks noGrp="1"/>
          </p:cNvSpPr>
          <p:nvPr>
            <p:ph type="body" sz="quarter" idx="12"/>
          </p:nvPr>
        </p:nvSpPr>
        <p:spPr>
          <a:xfrm>
            <a:off x="220133" y="534391"/>
            <a:ext cx="11751733" cy="5343895"/>
          </a:xfrm>
        </p:spPr>
        <p:txBody>
          <a:bodyPr/>
          <a:lstStyle/>
          <a:p>
            <a:pPr algn="l"/>
            <a:r>
              <a:rPr lang="en-US" b="0" i="0" dirty="0">
                <a:solidFill>
                  <a:srgbClr val="000000"/>
                </a:solidFill>
                <a:effectLst/>
                <a:latin typeface="Helvetica Neue"/>
              </a:rPr>
              <a:t>Based on the feature importance values provided for mobile price prediction, here’s a conclusion drawn:</a:t>
            </a:r>
          </a:p>
          <a:p>
            <a:pPr algn="l">
              <a:buFont typeface="+mj-lt"/>
              <a:buAutoNum type="arabicPeriod"/>
            </a:pPr>
            <a:r>
              <a:rPr lang="en-US" b="1" i="0" u="sng" dirty="0">
                <a:solidFill>
                  <a:srgbClr val="000000"/>
                </a:solidFill>
                <a:effectLst/>
                <a:latin typeface="Helvetica Neue"/>
              </a:rPr>
              <a:t>MEMORY</a:t>
            </a:r>
            <a:r>
              <a:rPr lang="en-US" b="0" i="0" dirty="0">
                <a:solidFill>
                  <a:srgbClr val="000000"/>
                </a:solidFill>
                <a:effectLst/>
                <a:latin typeface="Helvetica Neue"/>
              </a:rPr>
              <a:t>: Memory capacity (likely referring to internal storage) is the most influential feature for predicting mobile phone prices. Phones with higher storage capacities generally command higher prices.</a:t>
            </a:r>
          </a:p>
          <a:p>
            <a:pPr algn="l">
              <a:buFont typeface="+mj-lt"/>
              <a:buAutoNum type="arabicPeriod"/>
            </a:pPr>
            <a:r>
              <a:rPr lang="en-US" b="1" i="0" u="sng" dirty="0">
                <a:solidFill>
                  <a:srgbClr val="000000"/>
                </a:solidFill>
                <a:effectLst/>
                <a:latin typeface="Helvetica Neue"/>
              </a:rPr>
              <a:t>BATTERY</a:t>
            </a:r>
            <a:r>
              <a:rPr lang="en-US" b="0" i="0" dirty="0">
                <a:solidFill>
                  <a:srgbClr val="000000"/>
                </a:solidFill>
                <a:effectLst/>
                <a:latin typeface="Helvetica Neue"/>
              </a:rPr>
              <a:t>: Battery capacity or battery life is the second most important feature. This suggests that phones with longer battery life or larger battery capacities tend to have higher prices.</a:t>
            </a:r>
          </a:p>
          <a:p>
            <a:pPr algn="l">
              <a:buFont typeface="+mj-lt"/>
              <a:buAutoNum type="arabicPeriod"/>
            </a:pPr>
            <a:r>
              <a:rPr lang="en-US" b="1" i="0" u="sng" dirty="0">
                <a:solidFill>
                  <a:srgbClr val="000000"/>
                </a:solidFill>
                <a:effectLst/>
                <a:latin typeface="Helvetica Neue"/>
              </a:rPr>
              <a:t>RAM</a:t>
            </a:r>
            <a:r>
              <a:rPr lang="en-US" b="0" i="0" dirty="0">
                <a:solidFill>
                  <a:srgbClr val="000000"/>
                </a:solidFill>
                <a:effectLst/>
                <a:latin typeface="Helvetica Neue"/>
              </a:rPr>
              <a:t>: Random Access Memory (RAM) plays a moderately important role in price prediction. Higher RAM allows for smoother multitasking and better performance.</a:t>
            </a:r>
          </a:p>
          <a:p>
            <a:pPr algn="l">
              <a:buFont typeface="+mj-lt"/>
              <a:buAutoNum type="arabicPeriod"/>
            </a:pPr>
            <a:r>
              <a:rPr lang="en-US" b="1" i="0" u="sng" dirty="0">
                <a:solidFill>
                  <a:srgbClr val="000000"/>
                </a:solidFill>
                <a:effectLst/>
                <a:latin typeface="Helvetica Neue"/>
              </a:rPr>
              <a:t>DUAL CAMERA</a:t>
            </a:r>
            <a:r>
              <a:rPr lang="en-US" b="0" i="0" dirty="0">
                <a:solidFill>
                  <a:srgbClr val="000000"/>
                </a:solidFill>
                <a:effectLst/>
                <a:latin typeface="Helvetica Neue"/>
              </a:rPr>
              <a:t>: Having a dual camera setup is also a notable factor but less influential compared to memory, battery, and RAM.</a:t>
            </a:r>
          </a:p>
          <a:p>
            <a:pPr algn="l">
              <a:buFont typeface="+mj-lt"/>
              <a:buAutoNum type="arabicPeriod"/>
            </a:pPr>
            <a:r>
              <a:rPr lang="en-US" b="1" i="0" u="sng" dirty="0">
                <a:solidFill>
                  <a:srgbClr val="000000"/>
                </a:solidFill>
                <a:effectLst/>
                <a:latin typeface="Helvetica Neue"/>
              </a:rPr>
              <a:t>PROCESSOR</a:t>
            </a:r>
            <a:r>
              <a:rPr lang="en-US" b="0" i="0" dirty="0">
                <a:solidFill>
                  <a:srgbClr val="000000"/>
                </a:solidFill>
                <a:effectLst/>
                <a:latin typeface="Helvetica Neue"/>
              </a:rPr>
              <a:t>: The type or performance of the processor is moderately influential.</a:t>
            </a:r>
          </a:p>
          <a:p>
            <a:pPr algn="l">
              <a:buFont typeface="+mj-lt"/>
              <a:buAutoNum type="arabicPeriod"/>
            </a:pPr>
            <a:r>
              <a:rPr lang="en-US" b="1" i="0" u="sng" dirty="0">
                <a:solidFill>
                  <a:srgbClr val="000000"/>
                </a:solidFill>
                <a:effectLst/>
                <a:latin typeface="Helvetica Neue"/>
              </a:rPr>
              <a:t>MODEL</a:t>
            </a:r>
            <a:r>
              <a:rPr lang="en-US" b="0" i="0" dirty="0">
                <a:solidFill>
                  <a:srgbClr val="000000"/>
                </a:solidFill>
                <a:effectLst/>
                <a:latin typeface="Helvetica Neue"/>
              </a:rPr>
              <a:t>: The specific model or brand of the phone has some impact on price prediction.</a:t>
            </a:r>
          </a:p>
          <a:p>
            <a:pPr algn="l">
              <a:buFont typeface="+mj-lt"/>
              <a:buAutoNum type="arabicPeriod"/>
            </a:pPr>
            <a:r>
              <a:rPr lang="en-US" b="1" i="0" u="sng" dirty="0">
                <a:solidFill>
                  <a:srgbClr val="000000"/>
                </a:solidFill>
                <a:effectLst/>
                <a:latin typeface="Helvetica Neue"/>
              </a:rPr>
              <a:t>MOBILE HEIGHT</a:t>
            </a:r>
            <a:r>
              <a:rPr lang="en-US" b="0" i="0" dirty="0">
                <a:solidFill>
                  <a:srgbClr val="000000"/>
                </a:solidFill>
                <a:effectLst/>
                <a:latin typeface="Helvetica Neue"/>
              </a:rPr>
              <a:t>: Mobile phone dimensions (likely referring to physical size or design aspects) contribute marginally to price prediction.</a:t>
            </a:r>
          </a:p>
          <a:p>
            <a:pPr algn="l">
              <a:buFont typeface="+mj-lt"/>
              <a:buAutoNum type="arabicPeriod"/>
            </a:pPr>
            <a:r>
              <a:rPr lang="en-US" b="1" i="0" u="sng" dirty="0">
                <a:solidFill>
                  <a:srgbClr val="000000"/>
                </a:solidFill>
                <a:effectLst/>
                <a:latin typeface="Helvetica Neue"/>
              </a:rPr>
              <a:t>COLOR</a:t>
            </a:r>
            <a:r>
              <a:rPr lang="en-US" b="0" i="0" dirty="0">
                <a:solidFill>
                  <a:srgbClr val="000000"/>
                </a:solidFill>
                <a:effectLst/>
                <a:latin typeface="Helvetica Neue"/>
              </a:rPr>
              <a:t>: The color of the phone has minimal impact on pricing compared to other technical specifications. However, certain colors or finishes may appeal more to specific consumer demographics, influencing pricing to a small extent.</a:t>
            </a:r>
          </a:p>
          <a:p>
            <a:pPr algn="l">
              <a:buFont typeface="+mj-lt"/>
              <a:buAutoNum type="arabicPeriod"/>
            </a:pPr>
            <a:r>
              <a:rPr lang="en-US" b="1" i="0" u="sng" dirty="0">
                <a:solidFill>
                  <a:srgbClr val="000000"/>
                </a:solidFill>
                <a:effectLst/>
                <a:latin typeface="Helvetica Neue"/>
              </a:rPr>
              <a:t>AI LENS</a:t>
            </a:r>
            <a:r>
              <a:rPr lang="en-US" b="0" i="0" dirty="0">
                <a:solidFill>
                  <a:srgbClr val="000000"/>
                </a:solidFill>
                <a:effectLst/>
                <a:latin typeface="Helvetica Neue"/>
              </a:rPr>
              <a:t>: The presence of AI lens features has negligible impact on price prediction. This suggests that while AI technology is a trending feature, its direct influence on pricing may be minimal compared to other hardware specifications.</a:t>
            </a:r>
          </a:p>
          <a:p>
            <a:pPr algn="l"/>
            <a:endParaRPr lang="en-US" dirty="0"/>
          </a:p>
          <a:p>
            <a:pPr algn="l"/>
            <a:endParaRPr lang="en-US" dirty="0"/>
          </a:p>
          <a:p>
            <a:pPr algn="l"/>
            <a:endParaRPr lang="en-US" dirty="0"/>
          </a:p>
        </p:txBody>
      </p:sp>
    </p:spTree>
    <p:extLst>
      <p:ext uri="{BB962C8B-B14F-4D97-AF65-F5344CB8AC3E}">
        <p14:creationId xmlns:p14="http://schemas.microsoft.com/office/powerpoint/2010/main" val="23739599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0" y="5495914"/>
            <a:ext cx="12191999" cy="400110"/>
          </a:xfrm>
        </p:spPr>
        <p:txBody>
          <a:bodyPr/>
          <a:lstStyle/>
          <a:p>
            <a:r>
              <a:rPr lang="en-US" sz="1200" dirty="0"/>
              <a:t>											</a:t>
            </a:r>
            <a:br>
              <a:rPr lang="en-US" sz="1200" dirty="0"/>
            </a:br>
            <a:r>
              <a:rPr lang="en-US" sz="1200" dirty="0"/>
              <a:t>										</a:t>
            </a:r>
            <a:r>
              <a:rPr lang="en-US" sz="1400" dirty="0"/>
              <a:t>NAME:  S. </a:t>
            </a:r>
            <a:r>
              <a:rPr lang="en-US" sz="1400" dirty="0" err="1"/>
              <a:t>Sujana</a:t>
            </a:r>
            <a:r>
              <a:rPr lang="en-US" sz="1400" dirty="0"/>
              <a:t> Kumari</a:t>
            </a:r>
          </a:p>
        </p:txBody>
      </p:sp>
      <p:sp>
        <p:nvSpPr>
          <p:cNvPr id="5" name="Text Placeholder 4">
            <a:extLst>
              <a:ext uri="{FF2B5EF4-FFF2-40B4-BE49-F238E27FC236}">
                <a16:creationId xmlns:a16="http://schemas.microsoft.com/office/drawing/2014/main" id="{2C25ABB6-1E27-98CF-9C34-E3427CCA71FA}"/>
              </a:ext>
            </a:extLst>
          </p:cNvPr>
          <p:cNvSpPr>
            <a:spLocks noGrp="1"/>
          </p:cNvSpPr>
          <p:nvPr>
            <p:ph type="body" sz="quarter" idx="12"/>
          </p:nvPr>
        </p:nvSpPr>
        <p:spPr>
          <a:xfrm>
            <a:off x="2196307" y="4380089"/>
            <a:ext cx="7799387" cy="1303868"/>
          </a:xfrm>
        </p:spPr>
        <p:txBody>
          <a:bodyPr/>
          <a:lstStyle/>
          <a:p>
            <a:r>
              <a:rPr lang="en-IN" sz="9600" b="1" dirty="0">
                <a:solidFill>
                  <a:srgbClr val="FFC000"/>
                </a:solidFill>
                <a:latin typeface="Broadway" panose="04040905080B02020502" pitchFamily="82" charset="0"/>
              </a:rPr>
              <a:t>THANK YOU</a:t>
            </a:r>
          </a:p>
        </p:txBody>
      </p:sp>
      <p:pic>
        <p:nvPicPr>
          <p:cNvPr id="6" name="Picture 5">
            <a:extLst>
              <a:ext uri="{FF2B5EF4-FFF2-40B4-BE49-F238E27FC236}">
                <a16:creationId xmlns:a16="http://schemas.microsoft.com/office/drawing/2014/main" id="{BB6BE13B-AAF2-B5D9-C563-08FC1D9465EA}"/>
              </a:ext>
            </a:extLst>
          </p:cNvPr>
          <p:cNvPicPr>
            <a:picLocks noChangeAspect="1"/>
          </p:cNvPicPr>
          <p:nvPr/>
        </p:nvPicPr>
        <p:blipFill>
          <a:blip r:embed="rId3"/>
          <a:stretch>
            <a:fillRect/>
          </a:stretch>
        </p:blipFill>
        <p:spPr>
          <a:xfrm>
            <a:off x="381000" y="1"/>
            <a:ext cx="11430000" cy="4168022"/>
          </a:xfrm>
          <a:prstGeom prst="rect">
            <a:avLst/>
          </a:prstGeom>
        </p:spPr>
      </p:pic>
    </p:spTree>
    <p:extLst>
      <p:ext uri="{BB962C8B-B14F-4D97-AF65-F5344CB8AC3E}">
        <p14:creationId xmlns:p14="http://schemas.microsoft.com/office/powerpoint/2010/main" val="132754764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1525301" y="129515"/>
            <a:ext cx="8470393" cy="434930"/>
          </a:xfrm>
        </p:spPr>
        <p:txBody>
          <a:bodyPr/>
          <a:lstStyle/>
          <a:p>
            <a:r>
              <a:rPr lang="en-US" u="sng" dirty="0">
                <a:solidFill>
                  <a:srgbClr val="FF0000"/>
                </a:solidFill>
              </a:rPr>
              <a:t>PROJECT OVERVIEW</a:t>
            </a:r>
          </a:p>
        </p:txBody>
      </p:sp>
      <p:sp>
        <p:nvSpPr>
          <p:cNvPr id="7" name="Text Placeholder 6">
            <a:extLst>
              <a:ext uri="{FF2B5EF4-FFF2-40B4-BE49-F238E27FC236}">
                <a16:creationId xmlns:a16="http://schemas.microsoft.com/office/drawing/2014/main" id="{C3BC92DE-1779-4A44-AED9-0261C2497DD9}"/>
              </a:ext>
            </a:extLst>
          </p:cNvPr>
          <p:cNvSpPr>
            <a:spLocks noGrp="1"/>
          </p:cNvSpPr>
          <p:nvPr>
            <p:ph type="body" sz="quarter" idx="12"/>
          </p:nvPr>
        </p:nvSpPr>
        <p:spPr>
          <a:xfrm>
            <a:off x="112890" y="564445"/>
            <a:ext cx="11966222" cy="5441244"/>
          </a:xfrm>
        </p:spPr>
        <p:txBody>
          <a:bodyPr/>
          <a:lstStyle/>
          <a:p>
            <a:pPr marL="0" marR="0">
              <a:lnSpc>
                <a:spcPct val="150000"/>
              </a:lnSpc>
              <a:spcBef>
                <a:spcPts val="0"/>
              </a:spcBef>
              <a:spcAft>
                <a:spcPts val="0"/>
              </a:spcAft>
            </a:pPr>
            <a:r>
              <a:rPr lang="en-IN" sz="1800" b="1" u="sng" dirty="0">
                <a:effectLst/>
                <a:latin typeface="Times New Roman" panose="02020603050405020304" pitchFamily="18" charset="0"/>
                <a:ea typeface="Times New Roman" panose="02020603050405020304" pitchFamily="18" charset="0"/>
              </a:rPr>
              <a:t>Project Scenario:</a:t>
            </a:r>
            <a:endParaRPr lang="en-IN" sz="1800" u="sng" dirty="0">
              <a:effectLst/>
              <a:latin typeface="Arial" panose="020B0604020202020204" pitchFamily="34" charset="0"/>
              <a:ea typeface="Arial" panose="020B0604020202020204" pitchFamily="34" charset="0"/>
            </a:endParaRPr>
          </a:p>
          <a:p>
            <a:pPr marL="0" marR="0">
              <a:lnSpc>
                <a:spcPct val="150000"/>
              </a:lnSpc>
              <a:spcBef>
                <a:spcPts val="0"/>
              </a:spcBef>
              <a:spcAft>
                <a:spcPts val="0"/>
              </a:spcAft>
            </a:pPr>
            <a:r>
              <a:rPr lang="en-IN" sz="1800" dirty="0">
                <a:effectLst/>
                <a:latin typeface="Times New Roman" panose="02020603050405020304" pitchFamily="18" charset="0"/>
                <a:ea typeface="Times New Roman" panose="02020603050405020304" pitchFamily="18" charset="0"/>
              </a:rPr>
              <a:t>T</a:t>
            </a:r>
            <a:r>
              <a:rPr lang="en-IN" dirty="0">
                <a:latin typeface="Times New Roman" panose="02020603050405020304" pitchFamily="18" charset="0"/>
                <a:ea typeface="Times New Roman" panose="02020603050405020304" pitchFamily="18" charset="0"/>
              </a:rPr>
              <a:t>o</a:t>
            </a:r>
            <a:r>
              <a:rPr lang="en-IN" sz="1800" dirty="0">
                <a:effectLst/>
                <a:latin typeface="Times New Roman" panose="02020603050405020304" pitchFamily="18" charset="0"/>
                <a:ea typeface="Times New Roman" panose="02020603050405020304" pitchFamily="18" charset="0"/>
              </a:rPr>
              <a:t> work for a prominent organization that specializes in selling mobile phones. The organization is keen to enhance its pricing strategy by gaining a deeper understanding of the key features that influence the prices of mobile phones in today's highly competitive market. Our objective is to build a predictive model that can accurately estimate the price of a mobile phone based on its features. To achieve this, we will perform a feature extraction analysis to identify the most influential features.</a:t>
            </a:r>
            <a:endParaRPr lang="en-IN" sz="1800" dirty="0">
              <a:effectLst/>
              <a:latin typeface="Arial" panose="020B0604020202020204" pitchFamily="34" charset="0"/>
              <a:ea typeface="Arial" panose="020B0604020202020204" pitchFamily="34" charset="0"/>
            </a:endParaRPr>
          </a:p>
          <a:p>
            <a:pPr marL="0" marR="0">
              <a:lnSpc>
                <a:spcPct val="150000"/>
              </a:lnSpc>
              <a:spcBef>
                <a:spcPts val="0"/>
              </a:spcBef>
              <a:spcAft>
                <a:spcPts val="0"/>
              </a:spcAft>
            </a:pPr>
            <a:r>
              <a:rPr lang="en-IN" sz="1800" dirty="0">
                <a:effectLst/>
                <a:latin typeface="Times New Roman" panose="02020603050405020304" pitchFamily="18" charset="0"/>
                <a:ea typeface="Times New Roman" panose="02020603050405020304" pitchFamily="18" charset="0"/>
              </a:rPr>
              <a:t> </a:t>
            </a:r>
            <a:endParaRPr lang="en-IN" sz="1800" dirty="0">
              <a:effectLst/>
              <a:latin typeface="Arial" panose="020B0604020202020204" pitchFamily="34" charset="0"/>
              <a:ea typeface="Arial" panose="020B0604020202020204" pitchFamily="34" charset="0"/>
            </a:endParaRPr>
          </a:p>
          <a:p>
            <a:pPr marL="0" marR="0">
              <a:lnSpc>
                <a:spcPct val="150000"/>
              </a:lnSpc>
              <a:spcBef>
                <a:spcPts val="0"/>
              </a:spcBef>
              <a:spcAft>
                <a:spcPts val="0"/>
              </a:spcAft>
            </a:pPr>
            <a:r>
              <a:rPr lang="en-IN" sz="1800" b="1" u="sng" dirty="0">
                <a:effectLst/>
                <a:latin typeface="Times New Roman" panose="02020603050405020304" pitchFamily="18" charset="0"/>
                <a:ea typeface="Times New Roman" panose="02020603050405020304" pitchFamily="18" charset="0"/>
              </a:rPr>
              <a:t>Project Description:</a:t>
            </a:r>
            <a:endParaRPr lang="en-IN" sz="1800" u="sng" dirty="0">
              <a:effectLst/>
              <a:latin typeface="Arial" panose="020B0604020202020204" pitchFamily="34" charset="0"/>
              <a:ea typeface="Arial" panose="020B0604020202020204" pitchFamily="34" charset="0"/>
            </a:endParaRPr>
          </a:p>
          <a:p>
            <a:pPr marL="0" marR="0">
              <a:lnSpc>
                <a:spcPct val="150000"/>
              </a:lnSpc>
              <a:spcBef>
                <a:spcPts val="0"/>
              </a:spcBef>
              <a:spcAft>
                <a:spcPts val="0"/>
              </a:spcAft>
            </a:pPr>
            <a:r>
              <a:rPr lang="en-IN" sz="1800" dirty="0">
                <a:effectLst/>
                <a:latin typeface="Times New Roman" panose="02020603050405020304" pitchFamily="18" charset="0"/>
                <a:ea typeface="Times New Roman" panose="02020603050405020304" pitchFamily="18" charset="0"/>
              </a:rPr>
              <a:t>In this project, </a:t>
            </a:r>
            <a:r>
              <a:rPr lang="en-IN" dirty="0">
                <a:latin typeface="Times New Roman" panose="02020603050405020304" pitchFamily="18" charset="0"/>
                <a:ea typeface="Times New Roman" panose="02020603050405020304" pitchFamily="18" charset="0"/>
              </a:rPr>
              <a:t>we</a:t>
            </a:r>
            <a:r>
              <a:rPr lang="en-IN" sz="1800" dirty="0">
                <a:effectLst/>
                <a:latin typeface="Times New Roman" panose="02020603050405020304" pitchFamily="18" charset="0"/>
                <a:ea typeface="Times New Roman" panose="02020603050405020304" pitchFamily="18" charset="0"/>
              </a:rPr>
              <a:t> will work with a dataset that contains detailed information about various mobile phones, including their model, </a:t>
            </a:r>
            <a:r>
              <a:rPr lang="en-IN" sz="1800" dirty="0" err="1">
                <a:effectLst/>
                <a:latin typeface="Times New Roman" panose="02020603050405020304" pitchFamily="18" charset="0"/>
                <a:ea typeface="Times New Roman" panose="02020603050405020304" pitchFamily="18" charset="0"/>
              </a:rPr>
              <a:t>color</a:t>
            </a:r>
            <a:r>
              <a:rPr lang="en-IN" sz="1800" dirty="0">
                <a:effectLst/>
                <a:latin typeface="Times New Roman" panose="02020603050405020304" pitchFamily="18" charset="0"/>
                <a:ea typeface="Times New Roman" panose="02020603050405020304" pitchFamily="18" charset="0"/>
              </a:rPr>
              <a:t>, memory, RAM, battery capacity, rear camera specifications, front camera specifications, presence of AI lens, mobile height, processor, and, most importantly, the price. Our primary goal is to develop a predictive model for mobile phone prices.</a:t>
            </a:r>
            <a:endParaRPr lang="en-IN" sz="1800" dirty="0">
              <a:effectLst/>
              <a:latin typeface="Arial" panose="020B0604020202020204" pitchFamily="34" charset="0"/>
              <a:ea typeface="Arial" panose="020B0604020202020204" pitchFamily="34" charset="0"/>
            </a:endParaRPr>
          </a:p>
          <a:p>
            <a:pPr algn="l"/>
            <a:endParaRPr lang="en-GB" dirty="0">
              <a:latin typeface="Times New Roman" panose="02020603050405020304" pitchFamily="18" charset="0"/>
              <a:ea typeface="Arial" panose="020B0604020202020204" pitchFamily="34" charset="0"/>
            </a:endParaRPr>
          </a:p>
          <a:p>
            <a:pPr algn="l"/>
            <a:endParaRPr lang="en-IN" sz="1800" dirty="0">
              <a:effectLst/>
              <a:latin typeface="Arial" panose="020B0604020202020204" pitchFamily="34" charset="0"/>
              <a:ea typeface="Arial" panose="020B0604020202020204" pitchFamily="34" charset="0"/>
            </a:endParaRPr>
          </a:p>
          <a:p>
            <a:pPr algn="l"/>
            <a:endParaRPr lang="en-US" dirty="0"/>
          </a:p>
          <a:p>
            <a:pPr marL="0" marR="0" algn="just"/>
            <a:endParaRPr lang="en-IN" sz="1800" dirty="0">
              <a:effectLst/>
              <a:latin typeface="Times New Roman" panose="02020603050405020304" pitchFamily="18" charset="0"/>
              <a:ea typeface="Times New Roman" panose="02020603050405020304" pitchFamily="18" charset="0"/>
            </a:endParaRPr>
          </a:p>
          <a:p>
            <a:pPr marL="0" marR="0" algn="just"/>
            <a:endParaRPr lang="en-IN" sz="1800" dirty="0">
              <a:effectLst/>
              <a:latin typeface="Arial" panose="020B0604020202020204" pitchFamily="34" charset="0"/>
              <a:ea typeface="Arial" panose="020B0604020202020204" pitchFamily="34" charset="0"/>
            </a:endParaRPr>
          </a:p>
          <a:p>
            <a:pPr algn="l"/>
            <a:endParaRPr lang="en-GB" dirty="0">
              <a:latin typeface="Times New Roman" panose="02020603050405020304" pitchFamily="18" charset="0"/>
              <a:ea typeface="Arial" panose="020B0604020202020204" pitchFamily="34" charset="0"/>
            </a:endParaRPr>
          </a:p>
          <a:p>
            <a:pPr algn="l"/>
            <a:endParaRPr lang="en-IN" sz="1800" dirty="0">
              <a:effectLst/>
              <a:latin typeface="Arial" panose="020B0604020202020204" pitchFamily="34" charset="0"/>
              <a:ea typeface="Arial" panose="020B0604020202020204" pitchFamily="34" charset="0"/>
            </a:endParaRPr>
          </a:p>
          <a:p>
            <a:pPr algn="l"/>
            <a:endParaRPr lang="en-US" dirty="0"/>
          </a:p>
        </p:txBody>
      </p:sp>
    </p:spTree>
    <p:extLst>
      <p:ext uri="{BB962C8B-B14F-4D97-AF65-F5344CB8AC3E}">
        <p14:creationId xmlns:p14="http://schemas.microsoft.com/office/powerpoint/2010/main" val="57671612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1525301" y="-486040"/>
            <a:ext cx="8470393" cy="1648795"/>
          </a:xfrm>
        </p:spPr>
        <p:txBody>
          <a:bodyPr/>
          <a:lstStyle/>
          <a:p>
            <a:r>
              <a:rPr lang="en-US" u="sng" dirty="0">
                <a:solidFill>
                  <a:srgbClr val="FF0000"/>
                </a:solidFill>
              </a:rPr>
              <a:t>INTRODUCTION TO MOBILE PHONE PRICE PREDICTION</a:t>
            </a:r>
          </a:p>
        </p:txBody>
      </p:sp>
      <p:sp>
        <p:nvSpPr>
          <p:cNvPr id="7" name="Text Placeholder 6">
            <a:extLst>
              <a:ext uri="{FF2B5EF4-FFF2-40B4-BE49-F238E27FC236}">
                <a16:creationId xmlns:a16="http://schemas.microsoft.com/office/drawing/2014/main" id="{C3BC92DE-1779-4A44-AED9-0261C2497DD9}"/>
              </a:ext>
            </a:extLst>
          </p:cNvPr>
          <p:cNvSpPr>
            <a:spLocks noGrp="1"/>
          </p:cNvSpPr>
          <p:nvPr>
            <p:ph type="body" sz="quarter" idx="12"/>
          </p:nvPr>
        </p:nvSpPr>
        <p:spPr>
          <a:xfrm>
            <a:off x="361244" y="1264355"/>
            <a:ext cx="11469511" cy="4741333"/>
          </a:xfrm>
        </p:spPr>
        <p:txBody>
          <a:bodyPr/>
          <a:lstStyle/>
          <a:p>
            <a:pPr marL="342900" indent="-342900" algn="l">
              <a:lnSpc>
                <a:spcPct val="150000"/>
              </a:lnSpc>
              <a:buFont typeface="+mj-lt"/>
              <a:buAutoNum type="arabicPeriod"/>
            </a:pPr>
            <a:r>
              <a:rPr lang="en-US" b="1" u="sng" dirty="0"/>
              <a:t>Definition and importance of price prediction in the mobile phone industry</a:t>
            </a:r>
            <a:r>
              <a:rPr lang="en-US" b="1" dirty="0"/>
              <a:t>: </a:t>
            </a:r>
            <a:r>
              <a:rPr lang="en-US" dirty="0"/>
              <a:t> Price prediction in the mobile phone industry is crucial for making informed business decisions, optimizing revenue, gaining competitive advantage, and understanding consumer behavior. Utilizing advanced analytics and predictive models enables companies to navigate the complex landscape of pricing dynamics and achieve sustainable growth in a competitive market environment.</a:t>
            </a:r>
          </a:p>
          <a:p>
            <a:pPr marL="342900" indent="-342900" algn="l">
              <a:lnSpc>
                <a:spcPct val="150000"/>
              </a:lnSpc>
              <a:buFont typeface="+mj-lt"/>
              <a:buAutoNum type="arabicPeriod"/>
            </a:pPr>
            <a:r>
              <a:rPr lang="en-US" b="1" u="sng" dirty="0"/>
              <a:t>Significance of accurate pricing for manufacturers, retailers, and consumers</a:t>
            </a:r>
            <a:r>
              <a:rPr lang="en-US" b="1" dirty="0"/>
              <a:t>:  </a:t>
            </a:r>
            <a:r>
              <a:rPr lang="en-US" dirty="0"/>
              <a:t>Accurate pricing is essential for manufacturers to optimize profitability, retailers to maximize revenue and differentiate themselves, and consumers to make informed purchasing decisions based on value and affordability. It plays a critical role in shaping market dynamics, fostering competition, and building sustainable relationships between businesses and consumers in the mobile phone industry.</a:t>
            </a:r>
          </a:p>
          <a:p>
            <a:pPr marL="342900" indent="-342900" algn="l">
              <a:lnSpc>
                <a:spcPct val="150000"/>
              </a:lnSpc>
              <a:buFont typeface="+mj-lt"/>
              <a:buAutoNum type="arabicPeriod"/>
            </a:pPr>
            <a:endParaRPr lang="en-US" b="1" dirty="0"/>
          </a:p>
          <a:p>
            <a:pPr marL="342900" indent="-342900" algn="l">
              <a:lnSpc>
                <a:spcPct val="150000"/>
              </a:lnSpc>
              <a:buFont typeface="+mj-lt"/>
              <a:buAutoNum type="arabicPeriod"/>
            </a:pPr>
            <a:endParaRPr lang="en-US" b="1" dirty="0"/>
          </a:p>
          <a:p>
            <a:pPr marL="342900" indent="-342900" algn="l">
              <a:lnSpc>
                <a:spcPct val="150000"/>
              </a:lnSpc>
              <a:buFont typeface="+mj-lt"/>
              <a:buAutoNum type="arabicPeriod"/>
            </a:pPr>
            <a:endParaRPr lang="en-US" b="1" dirty="0"/>
          </a:p>
          <a:p>
            <a:pPr marL="342900" indent="-342900" algn="l">
              <a:lnSpc>
                <a:spcPct val="150000"/>
              </a:lnSpc>
              <a:buFont typeface="+mj-lt"/>
              <a:buAutoNum type="arabicPeriod"/>
            </a:pPr>
            <a:endParaRPr lang="en-US" b="1" dirty="0"/>
          </a:p>
          <a:p>
            <a:pPr marL="342900" indent="-342900" algn="l">
              <a:lnSpc>
                <a:spcPct val="150000"/>
              </a:lnSpc>
              <a:buFont typeface="+mj-lt"/>
              <a:buAutoNum type="arabicPeriod"/>
            </a:pPr>
            <a:endParaRPr lang="en-US" dirty="0"/>
          </a:p>
        </p:txBody>
      </p:sp>
      <p:sp>
        <p:nvSpPr>
          <p:cNvPr id="8" name="Rectangle 5">
            <a:extLst>
              <a:ext uri="{FF2B5EF4-FFF2-40B4-BE49-F238E27FC236}">
                <a16:creationId xmlns:a16="http://schemas.microsoft.com/office/drawing/2014/main" id="{582995F1-6660-88ED-6D55-3CB253C7AB6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Accurate pricing is essential for manufacturers to optimize profitability, retailers to maximize revenue and differentiate themselves, and consumers to make informed purchasing decisions based on value and affordability. It plays a critical role in shaping market dynamics, fostering competition, and building sustainable relationships between businesses and consumers in the mobile phone industry.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097367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915701" y="124178"/>
            <a:ext cx="8470393" cy="772981"/>
          </a:xfrm>
        </p:spPr>
        <p:txBody>
          <a:bodyPr/>
          <a:lstStyle/>
          <a:p>
            <a:r>
              <a:rPr lang="en-US" u="sng" dirty="0">
                <a:solidFill>
                  <a:srgbClr val="FF0000"/>
                </a:solidFill>
              </a:rPr>
              <a:t>DATA DESCRIPTION</a:t>
            </a:r>
          </a:p>
        </p:txBody>
      </p:sp>
      <p:sp>
        <p:nvSpPr>
          <p:cNvPr id="7" name="Text Placeholder 6">
            <a:extLst>
              <a:ext uri="{FF2B5EF4-FFF2-40B4-BE49-F238E27FC236}">
                <a16:creationId xmlns:a16="http://schemas.microsoft.com/office/drawing/2014/main" id="{C3BC92DE-1779-4A44-AED9-0261C2497DD9}"/>
              </a:ext>
            </a:extLst>
          </p:cNvPr>
          <p:cNvSpPr>
            <a:spLocks noGrp="1"/>
          </p:cNvSpPr>
          <p:nvPr>
            <p:ph type="body" sz="quarter" idx="12"/>
          </p:nvPr>
        </p:nvSpPr>
        <p:spPr>
          <a:xfrm>
            <a:off x="1315155" y="1016000"/>
            <a:ext cx="9561689" cy="4944841"/>
          </a:xfrm>
        </p:spPr>
        <p:txBody>
          <a:bodyPr/>
          <a:lstStyle/>
          <a:p>
            <a:pPr marL="342900" indent="-342900" algn="l">
              <a:buAutoNum type="arabicPeriod"/>
            </a:pPr>
            <a:r>
              <a:rPr lang="en-GB" b="1" u="sng" dirty="0">
                <a:latin typeface="Times New Roman" panose="02020603050405020304" pitchFamily="18" charset="0"/>
                <a:ea typeface="Arial" panose="020B0604020202020204" pitchFamily="34" charset="0"/>
              </a:rPr>
              <a:t>SOURCE OF MOBILE DATA</a:t>
            </a:r>
            <a:r>
              <a:rPr lang="en-GB" b="1" dirty="0">
                <a:latin typeface="Times New Roman" panose="02020603050405020304" pitchFamily="18" charset="0"/>
                <a:ea typeface="Arial" panose="020B0604020202020204" pitchFamily="34" charset="0"/>
              </a:rPr>
              <a:t>:  </a:t>
            </a:r>
            <a:r>
              <a:rPr lang="en-GB" dirty="0">
                <a:latin typeface="Times New Roman" panose="02020603050405020304" pitchFamily="18" charset="0"/>
                <a:ea typeface="Arial" panose="020B0604020202020204" pitchFamily="34" charset="0"/>
              </a:rPr>
              <a:t>The data used for the analysis is provided by Next Hikes.</a:t>
            </a:r>
          </a:p>
          <a:p>
            <a:pPr marL="342900" indent="-342900" algn="l">
              <a:buAutoNum type="arabicPeriod"/>
            </a:pPr>
            <a:endParaRPr lang="en-GB" dirty="0">
              <a:latin typeface="Times New Roman" panose="02020603050405020304" pitchFamily="18" charset="0"/>
              <a:ea typeface="Arial" panose="020B0604020202020204" pitchFamily="34" charset="0"/>
            </a:endParaRPr>
          </a:p>
          <a:p>
            <a:pPr marL="342900" indent="-342900" algn="l">
              <a:buAutoNum type="arabicPeriod"/>
            </a:pPr>
            <a:r>
              <a:rPr lang="en-GB" b="1" u="sng" dirty="0">
                <a:latin typeface="Times New Roman" panose="02020603050405020304" pitchFamily="18" charset="0"/>
                <a:ea typeface="Arial" panose="020B0604020202020204" pitchFamily="34" charset="0"/>
              </a:rPr>
              <a:t>FEATURES/VARIABLES INCLUDED</a:t>
            </a:r>
            <a:r>
              <a:rPr lang="en-GB" dirty="0">
                <a:latin typeface="Times New Roman" panose="02020603050405020304" pitchFamily="18" charset="0"/>
                <a:ea typeface="Arial" panose="020B0604020202020204" pitchFamily="34" charset="0"/>
              </a:rPr>
              <a:t>:  There are around  12 features and variables included in the data.   The most common and important variables include Memory,  Battery, RAM, Camera, Processor etc.</a:t>
            </a:r>
          </a:p>
          <a:p>
            <a:pPr marL="342900" indent="-342900" algn="l">
              <a:buAutoNum type="arabicPeriod"/>
            </a:pPr>
            <a:endParaRPr lang="en-GB" dirty="0">
              <a:latin typeface="Times New Roman" panose="02020603050405020304" pitchFamily="18" charset="0"/>
              <a:ea typeface="Arial" panose="020B0604020202020204" pitchFamily="34" charset="0"/>
            </a:endParaRPr>
          </a:p>
          <a:p>
            <a:pPr marL="342900" indent="-342900" algn="l">
              <a:buAutoNum type="arabicPeriod"/>
            </a:pPr>
            <a:r>
              <a:rPr lang="en-GB" b="1" u="sng" dirty="0">
                <a:latin typeface="Times New Roman" panose="02020603050405020304" pitchFamily="18" charset="0"/>
                <a:ea typeface="Arial" panose="020B0604020202020204" pitchFamily="34" charset="0"/>
              </a:rPr>
              <a:t>DATA SIZE AND FORMAT</a:t>
            </a:r>
            <a:r>
              <a:rPr lang="en-GB" dirty="0">
                <a:latin typeface="Times New Roman" panose="02020603050405020304" pitchFamily="18" charset="0"/>
                <a:ea typeface="Arial" panose="020B0604020202020204" pitchFamily="34" charset="0"/>
              </a:rPr>
              <a:t>:  The data has around 541 rows and 12 columns in the form of csv.</a:t>
            </a:r>
          </a:p>
          <a:p>
            <a:pPr marL="342900" indent="-342900" algn="l">
              <a:buAutoNum type="arabicPeriod"/>
            </a:pPr>
            <a:endParaRPr lang="en-GB" dirty="0">
              <a:latin typeface="Times New Roman" panose="02020603050405020304" pitchFamily="18" charset="0"/>
              <a:ea typeface="Arial" panose="020B0604020202020204" pitchFamily="34" charset="0"/>
            </a:endParaRPr>
          </a:p>
          <a:p>
            <a:pPr marL="342900" indent="-342900" algn="l">
              <a:buAutoNum type="arabicPeriod"/>
            </a:pPr>
            <a:r>
              <a:rPr lang="en-GB" b="1" u="sng" dirty="0">
                <a:latin typeface="Times New Roman" panose="02020603050405020304" pitchFamily="18" charset="0"/>
                <a:ea typeface="Arial" panose="020B0604020202020204" pitchFamily="34" charset="0"/>
              </a:rPr>
              <a:t>NECESSARY LIBRARIES TO BE IMPORTED:</a:t>
            </a:r>
            <a:r>
              <a:rPr lang="en-GB" dirty="0">
                <a:latin typeface="Times New Roman" panose="02020603050405020304" pitchFamily="18" charset="0"/>
                <a:ea typeface="Arial" panose="020B0604020202020204" pitchFamily="34" charset="0"/>
              </a:rPr>
              <a:t>  </a:t>
            </a:r>
          </a:p>
          <a:p>
            <a:pPr algn="l"/>
            <a:r>
              <a:rPr lang="en-GB" dirty="0">
                <a:latin typeface="Times New Roman" panose="02020603050405020304" pitchFamily="18" charset="0"/>
                <a:ea typeface="Arial" panose="020B0604020202020204" pitchFamily="34" charset="0"/>
              </a:rPr>
              <a:t>	</a:t>
            </a:r>
            <a:r>
              <a:rPr lang="en-US" dirty="0">
                <a:latin typeface="Times New Roman" panose="02020603050405020304" pitchFamily="18" charset="0"/>
                <a:ea typeface="Arial" panose="020B0604020202020204" pitchFamily="34" charset="0"/>
              </a:rPr>
              <a:t>import pandas as pd</a:t>
            </a:r>
          </a:p>
          <a:p>
            <a:pPr algn="l"/>
            <a:r>
              <a:rPr lang="en-US" dirty="0">
                <a:latin typeface="Times New Roman" panose="02020603050405020304" pitchFamily="18" charset="0"/>
                <a:ea typeface="Arial" panose="020B0604020202020204" pitchFamily="34" charset="0"/>
              </a:rPr>
              <a:t>	import </a:t>
            </a:r>
            <a:r>
              <a:rPr lang="en-US" dirty="0" err="1">
                <a:latin typeface="Times New Roman" panose="02020603050405020304" pitchFamily="18" charset="0"/>
                <a:ea typeface="Arial" panose="020B0604020202020204" pitchFamily="34" charset="0"/>
              </a:rPr>
              <a:t>numpy</a:t>
            </a:r>
            <a:r>
              <a:rPr lang="en-US" dirty="0">
                <a:latin typeface="Times New Roman" panose="02020603050405020304" pitchFamily="18" charset="0"/>
                <a:ea typeface="Arial" panose="020B0604020202020204" pitchFamily="34" charset="0"/>
              </a:rPr>
              <a:t> as np</a:t>
            </a:r>
          </a:p>
          <a:p>
            <a:pPr algn="l"/>
            <a:r>
              <a:rPr lang="en-US" dirty="0">
                <a:latin typeface="Times New Roman" panose="02020603050405020304" pitchFamily="18" charset="0"/>
                <a:ea typeface="Arial" panose="020B0604020202020204" pitchFamily="34" charset="0"/>
              </a:rPr>
              <a:t>	import </a:t>
            </a:r>
            <a:r>
              <a:rPr lang="en-US" dirty="0" err="1">
                <a:latin typeface="Times New Roman" panose="02020603050405020304" pitchFamily="18" charset="0"/>
                <a:ea typeface="Arial" panose="020B0604020202020204" pitchFamily="34" charset="0"/>
              </a:rPr>
              <a:t>matplotlib.pyplot</a:t>
            </a:r>
            <a:r>
              <a:rPr lang="en-US" dirty="0">
                <a:latin typeface="Times New Roman" panose="02020603050405020304" pitchFamily="18" charset="0"/>
                <a:ea typeface="Arial" panose="020B0604020202020204" pitchFamily="34" charset="0"/>
              </a:rPr>
              <a:t> as </a:t>
            </a:r>
            <a:r>
              <a:rPr lang="en-US" dirty="0" err="1">
                <a:latin typeface="Times New Roman" panose="02020603050405020304" pitchFamily="18" charset="0"/>
                <a:ea typeface="Arial" panose="020B0604020202020204" pitchFamily="34" charset="0"/>
              </a:rPr>
              <a:t>plt</a:t>
            </a:r>
            <a:endParaRPr lang="en-US" dirty="0">
              <a:latin typeface="Times New Roman" panose="02020603050405020304" pitchFamily="18" charset="0"/>
              <a:ea typeface="Arial" panose="020B0604020202020204" pitchFamily="34" charset="0"/>
            </a:endParaRPr>
          </a:p>
          <a:p>
            <a:pPr algn="l"/>
            <a:r>
              <a:rPr lang="en-US" dirty="0">
                <a:latin typeface="Times New Roman" panose="02020603050405020304" pitchFamily="18" charset="0"/>
                <a:ea typeface="Arial" panose="020B0604020202020204" pitchFamily="34" charset="0"/>
              </a:rPr>
              <a:t>	import seaborn as </a:t>
            </a:r>
            <a:r>
              <a:rPr lang="en-US" dirty="0" err="1">
                <a:latin typeface="Times New Roman" panose="02020603050405020304" pitchFamily="18" charset="0"/>
                <a:ea typeface="Arial" panose="020B0604020202020204" pitchFamily="34" charset="0"/>
              </a:rPr>
              <a:t>sns</a:t>
            </a:r>
            <a:endParaRPr lang="en-US" dirty="0">
              <a:latin typeface="Times New Roman" panose="02020603050405020304" pitchFamily="18" charset="0"/>
              <a:ea typeface="Arial" panose="020B0604020202020204" pitchFamily="34" charset="0"/>
            </a:endParaRPr>
          </a:p>
          <a:p>
            <a:pPr algn="l"/>
            <a:r>
              <a:rPr lang="en-US" sz="1800" dirty="0">
                <a:effectLst/>
                <a:latin typeface="Times New Roman" panose="02020603050405020304" pitchFamily="18" charset="0"/>
                <a:ea typeface="Arial" panose="020B0604020202020204" pitchFamily="34" charset="0"/>
              </a:rPr>
              <a:t>	from </a:t>
            </a:r>
            <a:r>
              <a:rPr lang="en-US" sz="1800" dirty="0" err="1">
                <a:effectLst/>
                <a:latin typeface="Times New Roman" panose="02020603050405020304" pitchFamily="18" charset="0"/>
                <a:ea typeface="Arial" panose="020B0604020202020204" pitchFamily="34" charset="0"/>
              </a:rPr>
              <a:t>sklearn.model_selection</a:t>
            </a:r>
            <a:r>
              <a:rPr lang="en-US" sz="1800" dirty="0">
                <a:effectLst/>
                <a:latin typeface="Times New Roman" panose="02020603050405020304" pitchFamily="18" charset="0"/>
                <a:ea typeface="Arial" panose="020B0604020202020204" pitchFamily="34" charset="0"/>
              </a:rPr>
              <a:t> import </a:t>
            </a:r>
            <a:r>
              <a:rPr lang="en-US" sz="1800" dirty="0" err="1">
                <a:effectLst/>
                <a:latin typeface="Times New Roman" panose="02020603050405020304" pitchFamily="18" charset="0"/>
                <a:ea typeface="Arial" panose="020B0604020202020204" pitchFamily="34" charset="0"/>
              </a:rPr>
              <a:t>train_test_split</a:t>
            </a:r>
            <a:endParaRPr lang="en-US" sz="1800" dirty="0">
              <a:effectLst/>
              <a:latin typeface="Times New Roman" panose="02020603050405020304" pitchFamily="18" charset="0"/>
              <a:ea typeface="Arial" panose="020B0604020202020204" pitchFamily="34" charset="0"/>
            </a:endParaRPr>
          </a:p>
          <a:p>
            <a:pPr algn="l"/>
            <a:r>
              <a:rPr lang="en-US" dirty="0">
                <a:latin typeface="Times New Roman" panose="02020603050405020304" pitchFamily="18" charset="0"/>
                <a:ea typeface="Arial" panose="020B0604020202020204" pitchFamily="34" charset="0"/>
              </a:rPr>
              <a:t>	from </a:t>
            </a:r>
            <a:r>
              <a:rPr lang="en-US" dirty="0" err="1">
                <a:latin typeface="Times New Roman" panose="02020603050405020304" pitchFamily="18" charset="0"/>
                <a:ea typeface="Arial" panose="020B0604020202020204" pitchFamily="34" charset="0"/>
              </a:rPr>
              <a:t>sklearn.ensemble</a:t>
            </a:r>
            <a:r>
              <a:rPr lang="en-US" dirty="0">
                <a:latin typeface="Times New Roman" panose="02020603050405020304" pitchFamily="18" charset="0"/>
                <a:ea typeface="Arial" panose="020B0604020202020204" pitchFamily="34" charset="0"/>
              </a:rPr>
              <a:t> import </a:t>
            </a:r>
            <a:r>
              <a:rPr lang="en-US" dirty="0" err="1">
                <a:latin typeface="Times New Roman" panose="02020603050405020304" pitchFamily="18" charset="0"/>
                <a:ea typeface="Arial" panose="020B0604020202020204" pitchFamily="34" charset="0"/>
              </a:rPr>
              <a:t>RandomForestRegressor</a:t>
            </a:r>
            <a:endParaRPr lang="en-US" dirty="0">
              <a:latin typeface="Times New Roman" panose="02020603050405020304" pitchFamily="18" charset="0"/>
              <a:ea typeface="Arial" panose="020B0604020202020204" pitchFamily="34" charset="0"/>
            </a:endParaRPr>
          </a:p>
          <a:p>
            <a:pPr algn="l"/>
            <a:r>
              <a:rPr lang="en-US" sz="1800" dirty="0">
                <a:effectLst/>
                <a:latin typeface="Times New Roman" panose="02020603050405020304" pitchFamily="18" charset="0"/>
                <a:ea typeface="Arial" panose="020B0604020202020204" pitchFamily="34" charset="0"/>
              </a:rPr>
              <a:t>	from </a:t>
            </a:r>
            <a:r>
              <a:rPr lang="en-US" sz="1800" dirty="0" err="1">
                <a:effectLst/>
                <a:latin typeface="Times New Roman" panose="02020603050405020304" pitchFamily="18" charset="0"/>
                <a:ea typeface="Arial" panose="020B0604020202020204" pitchFamily="34" charset="0"/>
              </a:rPr>
              <a:t>xgboost</a:t>
            </a:r>
            <a:r>
              <a:rPr lang="en-US" sz="1800" dirty="0">
                <a:effectLst/>
                <a:latin typeface="Times New Roman" panose="02020603050405020304" pitchFamily="18" charset="0"/>
                <a:ea typeface="Arial" panose="020B0604020202020204" pitchFamily="34" charset="0"/>
              </a:rPr>
              <a:t> import </a:t>
            </a:r>
            <a:r>
              <a:rPr lang="en-US" sz="1800" dirty="0" err="1">
                <a:effectLst/>
                <a:latin typeface="Times New Roman" panose="02020603050405020304" pitchFamily="18" charset="0"/>
                <a:ea typeface="Arial" panose="020B0604020202020204" pitchFamily="34" charset="0"/>
              </a:rPr>
              <a:t>XGBRegressor</a:t>
            </a:r>
            <a:endParaRPr lang="en-US" sz="1800" dirty="0">
              <a:effectLst/>
              <a:latin typeface="Times New Roman" panose="02020603050405020304" pitchFamily="18" charset="0"/>
              <a:ea typeface="Arial" panose="020B0604020202020204" pitchFamily="34" charset="0"/>
            </a:endParaRPr>
          </a:p>
          <a:p>
            <a:pPr algn="l"/>
            <a:r>
              <a:rPr lang="en-US" dirty="0">
                <a:latin typeface="Times New Roman" panose="02020603050405020304" pitchFamily="18" charset="0"/>
                <a:ea typeface="Arial" panose="020B0604020202020204" pitchFamily="34" charset="0"/>
              </a:rPr>
              <a:t>	from </a:t>
            </a:r>
            <a:r>
              <a:rPr lang="en-US" dirty="0" err="1">
                <a:latin typeface="Times New Roman" panose="02020603050405020304" pitchFamily="18" charset="0"/>
                <a:ea typeface="Arial" panose="020B0604020202020204" pitchFamily="34" charset="0"/>
              </a:rPr>
              <a:t>sklearn.metrics</a:t>
            </a:r>
            <a:r>
              <a:rPr lang="en-US" dirty="0">
                <a:latin typeface="Times New Roman" panose="02020603050405020304" pitchFamily="18" charset="0"/>
                <a:ea typeface="Arial" panose="020B0604020202020204" pitchFamily="34" charset="0"/>
              </a:rPr>
              <a:t> import </a:t>
            </a:r>
            <a:r>
              <a:rPr lang="en-US" dirty="0" err="1">
                <a:latin typeface="Times New Roman" panose="02020603050405020304" pitchFamily="18" charset="0"/>
                <a:ea typeface="Arial" panose="020B0604020202020204" pitchFamily="34" charset="0"/>
              </a:rPr>
              <a:t>mean_absolute_error</a:t>
            </a:r>
            <a:r>
              <a:rPr lang="en-US" dirty="0">
                <a:latin typeface="Times New Roman" panose="02020603050405020304" pitchFamily="18" charset="0"/>
                <a:ea typeface="Arial" panose="020B0604020202020204" pitchFamily="34" charset="0"/>
              </a:rPr>
              <a:t>, </a:t>
            </a:r>
            <a:r>
              <a:rPr lang="en-US" dirty="0" err="1">
                <a:latin typeface="Times New Roman" panose="02020603050405020304" pitchFamily="18" charset="0"/>
                <a:ea typeface="Arial" panose="020B0604020202020204" pitchFamily="34" charset="0"/>
              </a:rPr>
              <a:t>mean_squared_error</a:t>
            </a:r>
            <a:r>
              <a:rPr lang="en-US" dirty="0">
                <a:latin typeface="Times New Roman" panose="02020603050405020304" pitchFamily="18" charset="0"/>
                <a:ea typeface="Arial" panose="020B0604020202020204" pitchFamily="34" charset="0"/>
              </a:rPr>
              <a:t>, r2_score</a:t>
            </a:r>
            <a:endParaRPr lang="en-US" sz="1800" dirty="0">
              <a:effectLst/>
              <a:latin typeface="Times New Roman" panose="02020603050405020304" pitchFamily="18" charset="0"/>
              <a:ea typeface="Arial" panose="020B0604020202020204" pitchFamily="34" charset="0"/>
            </a:endParaRPr>
          </a:p>
          <a:p>
            <a:pPr algn="l"/>
            <a:endParaRPr lang="en-IN" sz="1800" dirty="0">
              <a:effectLst/>
              <a:latin typeface="Arial" panose="020B0604020202020204" pitchFamily="34" charset="0"/>
              <a:ea typeface="Arial" panose="020B0604020202020204" pitchFamily="34" charset="0"/>
            </a:endParaRPr>
          </a:p>
          <a:p>
            <a:pPr algn="l"/>
            <a:endParaRPr lang="en-US" dirty="0"/>
          </a:p>
        </p:txBody>
      </p:sp>
    </p:spTree>
    <p:extLst>
      <p:ext uri="{BB962C8B-B14F-4D97-AF65-F5344CB8AC3E}">
        <p14:creationId xmlns:p14="http://schemas.microsoft.com/office/powerpoint/2010/main" val="84648319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1411111" y="84358"/>
            <a:ext cx="7890933" cy="615553"/>
          </a:xfrm>
        </p:spPr>
        <p:txBody>
          <a:bodyPr/>
          <a:lstStyle/>
          <a:p>
            <a:r>
              <a:rPr lang="en-US" u="sng" dirty="0">
                <a:solidFill>
                  <a:srgbClr val="FF0000"/>
                </a:solidFill>
              </a:rPr>
              <a:t>METHODOLOGY</a:t>
            </a:r>
          </a:p>
        </p:txBody>
      </p:sp>
      <p:sp>
        <p:nvSpPr>
          <p:cNvPr id="7" name="Text Placeholder 6">
            <a:extLst>
              <a:ext uri="{FF2B5EF4-FFF2-40B4-BE49-F238E27FC236}">
                <a16:creationId xmlns:a16="http://schemas.microsoft.com/office/drawing/2014/main" id="{C3BC92DE-1779-4A44-AED9-0261C2497DD9}"/>
              </a:ext>
            </a:extLst>
          </p:cNvPr>
          <p:cNvSpPr>
            <a:spLocks noGrp="1"/>
          </p:cNvSpPr>
          <p:nvPr>
            <p:ph type="body" sz="quarter" idx="12"/>
          </p:nvPr>
        </p:nvSpPr>
        <p:spPr>
          <a:xfrm>
            <a:off x="439386" y="699910"/>
            <a:ext cx="11186557" cy="5035871"/>
          </a:xfrm>
        </p:spPr>
        <p:txBody>
          <a:bodyPr/>
          <a:lstStyle/>
          <a:p>
            <a:pPr marL="342900" indent="-342900" algn="l">
              <a:buAutoNum type="arabicPeriod"/>
            </a:pPr>
            <a:r>
              <a:rPr lang="en-IN" sz="1800" b="1" dirty="0">
                <a:effectLst/>
                <a:latin typeface="Arial" panose="020B0604020202020204" pitchFamily="34" charset="0"/>
                <a:ea typeface="Arial" panose="020B0604020202020204" pitchFamily="34" charset="0"/>
                <a:cs typeface="Arial" panose="020B0604020202020204" pitchFamily="34" charset="0"/>
              </a:rPr>
              <a:t>Data Loading and Initial Exploration</a:t>
            </a:r>
            <a:r>
              <a:rPr lang="en-IN" sz="1800" dirty="0">
                <a:effectLst/>
                <a:latin typeface="Arial" panose="020B0604020202020204" pitchFamily="34" charset="0"/>
                <a:ea typeface="Arial" panose="020B0604020202020204" pitchFamily="34" charset="0"/>
                <a:cs typeface="Arial" panose="020B0604020202020204" pitchFamily="34" charset="0"/>
              </a:rPr>
              <a:t>:</a:t>
            </a:r>
          </a:p>
          <a:p>
            <a:pPr algn="l"/>
            <a:r>
              <a:rPr lang="en-IN" dirty="0">
                <a:latin typeface="Arial" panose="020B0604020202020204" pitchFamily="34" charset="0"/>
                <a:ea typeface="Arial" panose="020B0604020202020204" pitchFamily="34" charset="0"/>
                <a:cs typeface="Arial" panose="020B0604020202020204" pitchFamily="34" charset="0"/>
              </a:rPr>
              <a:t>	a. </a:t>
            </a:r>
            <a:r>
              <a:rPr lang="en-IN" sz="1800" dirty="0">
                <a:effectLst/>
                <a:latin typeface="Arial" panose="020B0604020202020204" pitchFamily="34" charset="0"/>
                <a:ea typeface="Arial" panose="020B0604020202020204" pitchFamily="34" charset="0"/>
                <a:cs typeface="Arial" panose="020B0604020202020204" pitchFamily="34" charset="0"/>
              </a:rPr>
              <a:t>Importing the Dataset.</a:t>
            </a:r>
          </a:p>
          <a:p>
            <a:pPr algn="l"/>
            <a:r>
              <a:rPr lang="en-IN" dirty="0">
                <a:latin typeface="Arial" panose="020B0604020202020204" pitchFamily="34" charset="0"/>
                <a:ea typeface="Arial" panose="020B0604020202020204" pitchFamily="34" charset="0"/>
                <a:cs typeface="Arial" panose="020B0604020202020204" pitchFamily="34" charset="0"/>
              </a:rPr>
              <a:t>	b. </a:t>
            </a:r>
            <a:r>
              <a:rPr lang="en-IN" sz="1800" dirty="0">
                <a:effectLst/>
                <a:latin typeface="Arial" panose="020B0604020202020204" pitchFamily="34" charset="0"/>
                <a:ea typeface="Arial" panose="020B0604020202020204" pitchFamily="34" charset="0"/>
                <a:cs typeface="Arial" panose="020B0604020202020204" pitchFamily="34" charset="0"/>
              </a:rPr>
              <a:t>Displaying the First Few Rows of Data</a:t>
            </a:r>
          </a:p>
          <a:p>
            <a:pPr algn="l"/>
            <a:r>
              <a:rPr lang="en-IN" dirty="0">
                <a:latin typeface="Arial" panose="020B0604020202020204" pitchFamily="34" charset="0"/>
                <a:ea typeface="Arial" panose="020B0604020202020204" pitchFamily="34" charset="0"/>
                <a:cs typeface="Arial" panose="020B0604020202020204" pitchFamily="34" charset="0"/>
              </a:rPr>
              <a:t>	c. </a:t>
            </a:r>
            <a:r>
              <a:rPr lang="en-IN" sz="1800" dirty="0">
                <a:effectLst/>
                <a:latin typeface="Arial" panose="020B0604020202020204" pitchFamily="34" charset="0"/>
                <a:ea typeface="Arial" panose="020B0604020202020204" pitchFamily="34" charset="0"/>
                <a:cs typeface="Arial" panose="020B0604020202020204" pitchFamily="34" charset="0"/>
              </a:rPr>
              <a:t>Basic Summary Statistics (mean, median, min, max, etc.)</a:t>
            </a:r>
          </a:p>
          <a:p>
            <a:pPr algn="l"/>
            <a:endParaRPr lang="en-IN" dirty="0">
              <a:latin typeface="Arial" panose="020B0604020202020204" pitchFamily="34" charset="0"/>
              <a:ea typeface="Arial" panose="020B0604020202020204" pitchFamily="34" charset="0"/>
              <a:cs typeface="Arial" panose="020B0604020202020204" pitchFamily="34" charset="0"/>
            </a:endParaRPr>
          </a:p>
          <a:p>
            <a:pPr marL="342900" indent="-342900" algn="l">
              <a:buAutoNum type="arabicPeriod" startAt="2"/>
            </a:pPr>
            <a:r>
              <a:rPr lang="en-IN" sz="1800" b="1" dirty="0">
                <a:effectLst/>
                <a:latin typeface="Arial" panose="020B0604020202020204" pitchFamily="34" charset="0"/>
                <a:ea typeface="Arial" panose="020B0604020202020204" pitchFamily="34" charset="0"/>
                <a:cs typeface="Arial" panose="020B0604020202020204" pitchFamily="34" charset="0"/>
              </a:rPr>
              <a:t>Data Cleaning and Preprocessing</a:t>
            </a:r>
            <a:r>
              <a:rPr lang="en-IN" sz="1800" dirty="0">
                <a:effectLst/>
                <a:latin typeface="Arial" panose="020B0604020202020204" pitchFamily="34" charset="0"/>
                <a:ea typeface="Arial" panose="020B0604020202020204" pitchFamily="34" charset="0"/>
                <a:cs typeface="Arial" panose="020B0604020202020204" pitchFamily="34" charset="0"/>
              </a:rPr>
              <a:t>:</a:t>
            </a:r>
          </a:p>
          <a:p>
            <a:pPr algn="l"/>
            <a:r>
              <a:rPr lang="en-IN" dirty="0">
                <a:latin typeface="Arial" panose="020B0604020202020204" pitchFamily="34" charset="0"/>
                <a:ea typeface="Arial" panose="020B0604020202020204" pitchFamily="34" charset="0"/>
                <a:cs typeface="Arial" panose="020B0604020202020204" pitchFamily="34" charset="0"/>
              </a:rPr>
              <a:t>	a. </a:t>
            </a:r>
            <a:r>
              <a:rPr lang="en-IN" sz="1800" dirty="0">
                <a:effectLst/>
                <a:latin typeface="Arial" panose="020B0604020202020204" pitchFamily="34" charset="0"/>
                <a:ea typeface="Arial" panose="020B0604020202020204" pitchFamily="34" charset="0"/>
                <a:cs typeface="Arial" panose="020B0604020202020204" pitchFamily="34" charset="0"/>
              </a:rPr>
              <a:t>Handling Missing Values.</a:t>
            </a:r>
          </a:p>
          <a:p>
            <a:pPr algn="l"/>
            <a:r>
              <a:rPr lang="en-IN" sz="1800" dirty="0">
                <a:effectLst/>
                <a:latin typeface="Arial" panose="020B0604020202020204" pitchFamily="34" charset="0"/>
                <a:ea typeface="Arial" panose="020B0604020202020204" pitchFamily="34" charset="0"/>
                <a:cs typeface="Arial" panose="020B0604020202020204" pitchFamily="34" charset="0"/>
              </a:rPr>
              <a:t>	b. Removing Duplicates.</a:t>
            </a:r>
          </a:p>
          <a:p>
            <a:pPr algn="l"/>
            <a:r>
              <a:rPr lang="en-IN" sz="1800" dirty="0">
                <a:effectLst/>
                <a:latin typeface="Arial" panose="020B0604020202020204" pitchFamily="34" charset="0"/>
                <a:ea typeface="Arial" panose="020B0604020202020204" pitchFamily="34" charset="0"/>
                <a:cs typeface="Arial" panose="020B0604020202020204" pitchFamily="34" charset="0"/>
              </a:rPr>
              <a:t>	c. Checking for Data Integrity Issues.</a:t>
            </a:r>
          </a:p>
          <a:p>
            <a:pPr algn="l"/>
            <a:endParaRPr lang="en-IN" dirty="0">
              <a:latin typeface="Arial" panose="020B0604020202020204" pitchFamily="34" charset="0"/>
              <a:ea typeface="Arial" panose="020B0604020202020204" pitchFamily="34" charset="0"/>
              <a:cs typeface="Arial" panose="020B0604020202020204" pitchFamily="34" charset="0"/>
            </a:endParaRPr>
          </a:p>
          <a:p>
            <a:pPr marL="342900" indent="-342900" algn="l">
              <a:buAutoNum type="arabicPeriod" startAt="3"/>
            </a:pPr>
            <a:r>
              <a:rPr lang="en-US" sz="1800" b="1" dirty="0">
                <a:effectLst/>
                <a:latin typeface="Arial" panose="020B0604020202020204" pitchFamily="34" charset="0"/>
                <a:ea typeface="Arial" panose="020B0604020202020204" pitchFamily="34" charset="0"/>
                <a:cs typeface="Arial" panose="020B0604020202020204" pitchFamily="34" charset="0"/>
              </a:rPr>
              <a:t>Exploratory Data Analysis (EDA)</a:t>
            </a:r>
            <a:r>
              <a:rPr lang="en-US" sz="1800" dirty="0">
                <a:effectLst/>
                <a:latin typeface="Arial" panose="020B0604020202020204" pitchFamily="34" charset="0"/>
                <a:ea typeface="Arial" panose="020B0604020202020204" pitchFamily="34" charset="0"/>
                <a:cs typeface="Arial" panose="020B0604020202020204" pitchFamily="34" charset="0"/>
              </a:rPr>
              <a:t>:</a:t>
            </a:r>
          </a:p>
          <a:p>
            <a:pPr algn="l"/>
            <a:r>
              <a:rPr lang="en-US" dirty="0">
                <a:latin typeface="Arial" panose="020B0604020202020204" pitchFamily="34" charset="0"/>
                <a:ea typeface="Arial" panose="020B0604020202020204" pitchFamily="34" charset="0"/>
                <a:cs typeface="Arial" panose="020B0604020202020204" pitchFamily="34" charset="0"/>
              </a:rPr>
              <a:t>	a. Univariate Analysis:  </a:t>
            </a:r>
            <a:r>
              <a:rPr lang="en-IN" sz="1800" u="none" strike="noStrike" dirty="0">
                <a:effectLst/>
                <a:latin typeface="Arial" panose="020B0604020202020204" pitchFamily="34" charset="0"/>
                <a:ea typeface="Times New Roman" panose="02020603050405020304" pitchFamily="18" charset="0"/>
                <a:cs typeface="Arial" panose="020B0604020202020204" pitchFamily="34" charset="0"/>
              </a:rPr>
              <a:t>Conduct a univariate analysis to understand the distribution of key variables 	like house prices. Utilize histograms, kernel density plots, or other visualizations to gain insights into 	the data.</a:t>
            </a:r>
            <a:endParaRPr lang="en-IN" sz="1800" u="none" strike="noStrike" dirty="0">
              <a:effectLst/>
              <a:latin typeface="Arial" panose="020B0604020202020204" pitchFamily="34" charset="0"/>
              <a:ea typeface="Roboto" panose="02000000000000000000" pitchFamily="2" charset="0"/>
              <a:cs typeface="Arial" panose="020B0604020202020204" pitchFamily="34" charset="0"/>
            </a:endParaRPr>
          </a:p>
          <a:p>
            <a:pPr algn="l"/>
            <a:endParaRPr lang="en-US" sz="1800" dirty="0">
              <a:effectLst/>
              <a:latin typeface="Arial" panose="020B0604020202020204" pitchFamily="34" charset="0"/>
              <a:ea typeface="Arial" panose="020B0604020202020204" pitchFamily="34" charset="0"/>
              <a:cs typeface="Arial" panose="020B0604020202020204" pitchFamily="34" charset="0"/>
            </a:endParaRPr>
          </a:p>
          <a:p>
            <a:pPr algn="l"/>
            <a:r>
              <a:rPr lang="en-US" sz="1800" dirty="0">
                <a:effectLst/>
                <a:latin typeface="Arial" panose="020B0604020202020204" pitchFamily="34" charset="0"/>
                <a:ea typeface="Arial" panose="020B0604020202020204" pitchFamily="34" charset="0"/>
                <a:cs typeface="Arial" panose="020B0604020202020204" pitchFamily="34" charset="0"/>
              </a:rPr>
              <a:t>	b. </a:t>
            </a:r>
            <a:r>
              <a:rPr lang="en-US" dirty="0">
                <a:latin typeface="Arial" panose="020B0604020202020204" pitchFamily="34" charset="0"/>
                <a:ea typeface="Arial" panose="020B0604020202020204" pitchFamily="34" charset="0"/>
                <a:cs typeface="Arial" panose="020B0604020202020204" pitchFamily="34" charset="0"/>
              </a:rPr>
              <a:t>Multivariate Analysis:  </a:t>
            </a:r>
            <a:r>
              <a:rPr lang="en-IN" sz="1800" dirty="0">
                <a:effectLst/>
                <a:latin typeface="Arial" panose="020B0604020202020204" pitchFamily="34" charset="0"/>
                <a:ea typeface="Times New Roman" panose="02020603050405020304" pitchFamily="18" charset="0"/>
                <a:cs typeface="Arial" panose="020B0604020202020204" pitchFamily="34" charset="0"/>
              </a:rPr>
              <a:t>Perform multivariate analysis to understand the correlations and 	dependencies between various features. Utilize techniques like correlation matrices or scatterplot 	matrices for a comprehensive view.</a:t>
            </a:r>
            <a:endParaRPr lang="en-IN" sz="1800" dirty="0">
              <a:effectLst/>
              <a:latin typeface="Arial" panose="020B0604020202020204" pitchFamily="34" charset="0"/>
              <a:ea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0043263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1411111" y="84358"/>
            <a:ext cx="7890933" cy="615553"/>
          </a:xfrm>
        </p:spPr>
        <p:txBody>
          <a:bodyPr/>
          <a:lstStyle/>
          <a:p>
            <a:r>
              <a:rPr lang="en-US" u="sng" dirty="0">
                <a:solidFill>
                  <a:srgbClr val="FF0000"/>
                </a:solidFill>
              </a:rPr>
              <a:t>METHODOLOGY</a:t>
            </a:r>
          </a:p>
        </p:txBody>
      </p:sp>
      <p:sp>
        <p:nvSpPr>
          <p:cNvPr id="7" name="Text Placeholder 6">
            <a:extLst>
              <a:ext uri="{FF2B5EF4-FFF2-40B4-BE49-F238E27FC236}">
                <a16:creationId xmlns:a16="http://schemas.microsoft.com/office/drawing/2014/main" id="{C3BC92DE-1779-4A44-AED9-0261C2497DD9}"/>
              </a:ext>
            </a:extLst>
          </p:cNvPr>
          <p:cNvSpPr>
            <a:spLocks noGrp="1"/>
          </p:cNvSpPr>
          <p:nvPr>
            <p:ph type="body" sz="quarter" idx="12"/>
          </p:nvPr>
        </p:nvSpPr>
        <p:spPr>
          <a:xfrm>
            <a:off x="439386" y="801511"/>
            <a:ext cx="11542119" cy="4934270"/>
          </a:xfrm>
        </p:spPr>
        <p:txBody>
          <a:bodyPr/>
          <a:lstStyle/>
          <a:p>
            <a:pPr marL="342900" indent="-342900" algn="l">
              <a:buAutoNum type="arabicPeriod" startAt="3"/>
            </a:pPr>
            <a:r>
              <a:rPr lang="en-US" sz="1800" dirty="0">
                <a:effectLst/>
                <a:latin typeface="Arial" panose="020B0604020202020204" pitchFamily="34" charset="0"/>
                <a:ea typeface="Arial" panose="020B0604020202020204" pitchFamily="34" charset="0"/>
                <a:cs typeface="Arial" panose="020B0604020202020204" pitchFamily="34" charset="0"/>
              </a:rPr>
              <a:t>Exploratory Data Analysis (EDA):</a:t>
            </a:r>
          </a:p>
          <a:p>
            <a:pPr algn="l"/>
            <a:r>
              <a:rPr lang="en-US" dirty="0">
                <a:latin typeface="Arial" panose="020B0604020202020204" pitchFamily="34" charset="0"/>
                <a:ea typeface="Arial" panose="020B0604020202020204" pitchFamily="34" charset="0"/>
                <a:cs typeface="Arial" panose="020B0604020202020204" pitchFamily="34" charset="0"/>
              </a:rPr>
              <a:t>	a. </a:t>
            </a:r>
            <a:r>
              <a:rPr lang="en-US" b="1" u="sng" dirty="0">
                <a:latin typeface="Arial" panose="020B0604020202020204" pitchFamily="34" charset="0"/>
                <a:ea typeface="Arial" panose="020B0604020202020204" pitchFamily="34" charset="0"/>
                <a:cs typeface="Arial" panose="020B0604020202020204" pitchFamily="34" charset="0"/>
              </a:rPr>
              <a:t>Univariate Analysis</a:t>
            </a:r>
            <a:r>
              <a:rPr lang="en-US" dirty="0">
                <a:latin typeface="Arial" panose="020B0604020202020204" pitchFamily="34" charset="0"/>
                <a:ea typeface="Arial" panose="020B0604020202020204" pitchFamily="34" charset="0"/>
                <a:cs typeface="Arial" panose="020B0604020202020204" pitchFamily="34" charset="0"/>
              </a:rPr>
              <a:t>:  </a:t>
            </a:r>
            <a:r>
              <a:rPr lang="en-IN" sz="1800" u="none" strike="noStrike" dirty="0">
                <a:effectLst/>
                <a:latin typeface="Arial" panose="020B0604020202020204" pitchFamily="34" charset="0"/>
                <a:ea typeface="Times New Roman" panose="02020603050405020304" pitchFamily="18" charset="0"/>
                <a:cs typeface="Arial" panose="020B0604020202020204" pitchFamily="34" charset="0"/>
              </a:rPr>
              <a:t>Conduct a univariate analysis to understand the distribution of key variables 	like house prices. Utilize histograms, kernel density plots, or other visualizations to gain insights into 	the data.</a:t>
            </a:r>
          </a:p>
          <a:p>
            <a:pPr algn="l"/>
            <a:endParaRPr lang="en-IN" sz="1800" u="none" strike="noStrike" dirty="0">
              <a:effectLst/>
              <a:latin typeface="Arial" panose="020B0604020202020204" pitchFamily="34" charset="0"/>
              <a:ea typeface="Times New Roman" panose="02020603050405020304" pitchFamily="18" charset="0"/>
              <a:cs typeface="Arial" panose="020B0604020202020204" pitchFamily="34" charset="0"/>
            </a:endParaRPr>
          </a:p>
          <a:p>
            <a:pPr algn="l"/>
            <a:endParaRPr lang="en-IN" dirty="0">
              <a:latin typeface="Arial" panose="020B0604020202020204" pitchFamily="34" charset="0"/>
              <a:ea typeface="Roboto" panose="02000000000000000000" pitchFamily="2" charset="0"/>
              <a:cs typeface="Arial" panose="020B0604020202020204" pitchFamily="34" charset="0"/>
            </a:endParaRPr>
          </a:p>
          <a:p>
            <a:pPr algn="l"/>
            <a:endParaRPr lang="en-IN" sz="1800" u="none" strike="noStrike" dirty="0">
              <a:effectLst/>
              <a:latin typeface="Arial" panose="020B0604020202020204" pitchFamily="34" charset="0"/>
              <a:ea typeface="Roboto" panose="02000000000000000000" pitchFamily="2" charset="0"/>
              <a:cs typeface="Arial" panose="020B0604020202020204" pitchFamily="34" charset="0"/>
            </a:endParaRPr>
          </a:p>
          <a:p>
            <a:pPr algn="l"/>
            <a:endParaRPr lang="en-IN" dirty="0">
              <a:latin typeface="Arial" panose="020B0604020202020204" pitchFamily="34" charset="0"/>
              <a:ea typeface="Roboto" panose="02000000000000000000" pitchFamily="2" charset="0"/>
              <a:cs typeface="Arial" panose="020B0604020202020204" pitchFamily="34" charset="0"/>
            </a:endParaRPr>
          </a:p>
          <a:p>
            <a:pPr algn="l"/>
            <a:endParaRPr lang="en-IN" sz="1800" u="none" strike="noStrike" dirty="0">
              <a:effectLst/>
              <a:latin typeface="Arial" panose="020B0604020202020204" pitchFamily="34" charset="0"/>
              <a:ea typeface="Roboto" panose="02000000000000000000" pitchFamily="2" charset="0"/>
              <a:cs typeface="Arial" panose="020B0604020202020204" pitchFamily="34" charset="0"/>
            </a:endParaRPr>
          </a:p>
          <a:p>
            <a:pPr algn="l"/>
            <a:endParaRPr lang="en-IN" dirty="0">
              <a:latin typeface="Arial" panose="020B0604020202020204" pitchFamily="34" charset="0"/>
              <a:ea typeface="Roboto" panose="02000000000000000000" pitchFamily="2" charset="0"/>
              <a:cs typeface="Arial" panose="020B0604020202020204" pitchFamily="34" charset="0"/>
            </a:endParaRPr>
          </a:p>
          <a:p>
            <a:pPr algn="l"/>
            <a:endParaRPr lang="en-IN" sz="1800" u="none" strike="noStrike" dirty="0">
              <a:effectLst/>
              <a:latin typeface="Arial" panose="020B0604020202020204" pitchFamily="34" charset="0"/>
              <a:ea typeface="Roboto" panose="02000000000000000000" pitchFamily="2" charset="0"/>
              <a:cs typeface="Arial" panose="020B0604020202020204" pitchFamily="34" charset="0"/>
            </a:endParaRPr>
          </a:p>
          <a:p>
            <a:pPr algn="l"/>
            <a:endParaRPr lang="en-IN" dirty="0">
              <a:latin typeface="Arial" panose="020B0604020202020204" pitchFamily="34" charset="0"/>
              <a:ea typeface="Roboto" panose="02000000000000000000" pitchFamily="2" charset="0"/>
              <a:cs typeface="Arial" panose="020B0604020202020204" pitchFamily="34" charset="0"/>
            </a:endParaRPr>
          </a:p>
          <a:p>
            <a:pPr algn="l"/>
            <a:endParaRPr lang="en-IN" sz="1800" u="none" strike="noStrike" dirty="0">
              <a:effectLst/>
              <a:latin typeface="Arial" panose="020B0604020202020204" pitchFamily="34" charset="0"/>
              <a:ea typeface="Roboto" panose="02000000000000000000" pitchFamily="2" charset="0"/>
              <a:cs typeface="Arial" panose="020B0604020202020204" pitchFamily="34" charset="0"/>
            </a:endParaRPr>
          </a:p>
          <a:p>
            <a:pPr algn="l"/>
            <a:endParaRPr lang="en-IN" dirty="0">
              <a:latin typeface="Arial" panose="020B0604020202020204" pitchFamily="34" charset="0"/>
              <a:ea typeface="Roboto" panose="02000000000000000000" pitchFamily="2" charset="0"/>
              <a:cs typeface="Arial" panose="020B0604020202020204" pitchFamily="34" charset="0"/>
            </a:endParaRPr>
          </a:p>
          <a:p>
            <a:pPr algn="l"/>
            <a:endParaRPr lang="en-IN" sz="1800" u="none" strike="noStrike" dirty="0">
              <a:effectLst/>
              <a:latin typeface="Arial" panose="020B0604020202020204" pitchFamily="34" charset="0"/>
              <a:ea typeface="Roboto" panose="02000000000000000000" pitchFamily="2" charset="0"/>
              <a:cs typeface="Arial" panose="020B0604020202020204" pitchFamily="34" charset="0"/>
            </a:endParaRPr>
          </a:p>
          <a:p>
            <a:pPr algn="l"/>
            <a:endParaRPr lang="en-US" sz="1800" dirty="0">
              <a:effectLst/>
              <a:latin typeface="Arial" panose="020B0604020202020204" pitchFamily="34" charset="0"/>
              <a:ea typeface="Arial" panose="020B0604020202020204" pitchFamily="34" charset="0"/>
              <a:cs typeface="Arial" panose="020B0604020202020204" pitchFamily="34" charset="0"/>
            </a:endParaRPr>
          </a:p>
          <a:p>
            <a:pPr algn="l"/>
            <a:r>
              <a:rPr lang="en-US" sz="1800" dirty="0">
                <a:effectLst/>
                <a:latin typeface="Arial" panose="020B0604020202020204" pitchFamily="34" charset="0"/>
                <a:ea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DDB0373C-6CC4-DFC7-10DF-8BA6899C07A2}"/>
              </a:ext>
            </a:extLst>
          </p:cNvPr>
          <p:cNvPicPr>
            <a:picLocks noChangeAspect="1"/>
          </p:cNvPicPr>
          <p:nvPr/>
        </p:nvPicPr>
        <p:blipFill>
          <a:blip r:embed="rId3"/>
          <a:stretch>
            <a:fillRect/>
          </a:stretch>
        </p:blipFill>
        <p:spPr>
          <a:xfrm>
            <a:off x="210495" y="2280353"/>
            <a:ext cx="4094753" cy="3318933"/>
          </a:xfrm>
          <a:prstGeom prst="rect">
            <a:avLst/>
          </a:prstGeom>
        </p:spPr>
      </p:pic>
      <p:pic>
        <p:nvPicPr>
          <p:cNvPr id="10" name="Picture 9">
            <a:extLst>
              <a:ext uri="{FF2B5EF4-FFF2-40B4-BE49-F238E27FC236}">
                <a16:creationId xmlns:a16="http://schemas.microsoft.com/office/drawing/2014/main" id="{35B551EC-1D9D-9FE9-A765-894B4AA8D4DE}"/>
              </a:ext>
            </a:extLst>
          </p:cNvPr>
          <p:cNvPicPr>
            <a:picLocks noChangeAspect="1"/>
          </p:cNvPicPr>
          <p:nvPr/>
        </p:nvPicPr>
        <p:blipFill>
          <a:blip r:embed="rId4"/>
          <a:stretch>
            <a:fillRect/>
          </a:stretch>
        </p:blipFill>
        <p:spPr>
          <a:xfrm>
            <a:off x="4305248" y="2280353"/>
            <a:ext cx="3856619" cy="3318933"/>
          </a:xfrm>
          <a:prstGeom prst="rect">
            <a:avLst/>
          </a:prstGeom>
        </p:spPr>
      </p:pic>
      <p:pic>
        <p:nvPicPr>
          <p:cNvPr id="14" name="Picture 13">
            <a:extLst>
              <a:ext uri="{FF2B5EF4-FFF2-40B4-BE49-F238E27FC236}">
                <a16:creationId xmlns:a16="http://schemas.microsoft.com/office/drawing/2014/main" id="{52FAAEF9-2B86-07E0-2EB6-BA2828466DA0}"/>
              </a:ext>
            </a:extLst>
          </p:cNvPr>
          <p:cNvPicPr>
            <a:picLocks noChangeAspect="1"/>
          </p:cNvPicPr>
          <p:nvPr/>
        </p:nvPicPr>
        <p:blipFill>
          <a:blip r:embed="rId5"/>
          <a:stretch>
            <a:fillRect/>
          </a:stretch>
        </p:blipFill>
        <p:spPr>
          <a:xfrm>
            <a:off x="8171110" y="2280353"/>
            <a:ext cx="3581504" cy="3318933"/>
          </a:xfrm>
          <a:prstGeom prst="rect">
            <a:avLst/>
          </a:prstGeom>
        </p:spPr>
      </p:pic>
    </p:spTree>
    <p:extLst>
      <p:ext uri="{BB962C8B-B14F-4D97-AF65-F5344CB8AC3E}">
        <p14:creationId xmlns:p14="http://schemas.microsoft.com/office/powerpoint/2010/main" val="36880342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1411111" y="84358"/>
            <a:ext cx="7890933" cy="615553"/>
          </a:xfrm>
        </p:spPr>
        <p:txBody>
          <a:bodyPr/>
          <a:lstStyle/>
          <a:p>
            <a:r>
              <a:rPr lang="en-US" u="sng" dirty="0">
                <a:solidFill>
                  <a:srgbClr val="FF0000"/>
                </a:solidFill>
              </a:rPr>
              <a:t>METHODOLOGY</a:t>
            </a:r>
          </a:p>
        </p:txBody>
      </p:sp>
      <p:sp>
        <p:nvSpPr>
          <p:cNvPr id="7" name="Text Placeholder 6">
            <a:extLst>
              <a:ext uri="{FF2B5EF4-FFF2-40B4-BE49-F238E27FC236}">
                <a16:creationId xmlns:a16="http://schemas.microsoft.com/office/drawing/2014/main" id="{C3BC92DE-1779-4A44-AED9-0261C2497DD9}"/>
              </a:ext>
            </a:extLst>
          </p:cNvPr>
          <p:cNvSpPr>
            <a:spLocks noGrp="1"/>
          </p:cNvSpPr>
          <p:nvPr>
            <p:ph type="body" sz="quarter" idx="12"/>
          </p:nvPr>
        </p:nvSpPr>
        <p:spPr>
          <a:xfrm>
            <a:off x="146756" y="699910"/>
            <a:ext cx="12045244" cy="6158090"/>
          </a:xfrm>
        </p:spPr>
        <p:txBody>
          <a:bodyPr/>
          <a:lstStyle/>
          <a:p>
            <a:pPr marL="342900" indent="-342900" algn="l">
              <a:buAutoNum type="arabicPeriod" startAt="3"/>
            </a:pPr>
            <a:r>
              <a:rPr lang="en-US" sz="1800" dirty="0">
                <a:effectLst/>
                <a:latin typeface="Arial" panose="020B0604020202020204" pitchFamily="34" charset="0"/>
                <a:ea typeface="Arial" panose="020B0604020202020204" pitchFamily="34" charset="0"/>
                <a:cs typeface="Arial" panose="020B0604020202020204" pitchFamily="34" charset="0"/>
              </a:rPr>
              <a:t>Exploratory Data Analysis (EDA):</a:t>
            </a:r>
          </a:p>
          <a:p>
            <a:pPr algn="l"/>
            <a:r>
              <a:rPr lang="en-US" dirty="0">
                <a:latin typeface="Arial" panose="020B0604020202020204" pitchFamily="34" charset="0"/>
                <a:ea typeface="Arial" panose="020B0604020202020204" pitchFamily="34" charset="0"/>
                <a:cs typeface="Arial" panose="020B0604020202020204" pitchFamily="34" charset="0"/>
              </a:rPr>
              <a:t>a. </a:t>
            </a:r>
            <a:r>
              <a:rPr lang="en-US" b="1" u="sng" dirty="0">
                <a:latin typeface="Arial" panose="020B0604020202020204" pitchFamily="34" charset="0"/>
                <a:ea typeface="Arial" panose="020B0604020202020204" pitchFamily="34" charset="0"/>
                <a:cs typeface="Arial" panose="020B0604020202020204" pitchFamily="34" charset="0"/>
              </a:rPr>
              <a:t>Multivariate Analysis</a:t>
            </a:r>
            <a:r>
              <a:rPr lang="en-US" dirty="0">
                <a:latin typeface="Arial" panose="020B0604020202020204" pitchFamily="34" charset="0"/>
                <a:ea typeface="Arial" panose="020B0604020202020204" pitchFamily="34" charset="0"/>
                <a:cs typeface="Arial" panose="020B0604020202020204" pitchFamily="34" charset="0"/>
              </a:rPr>
              <a:t>:  </a:t>
            </a:r>
            <a:r>
              <a:rPr lang="en-IN" sz="1800" u="none" strike="noStrike" dirty="0">
                <a:effectLst/>
                <a:latin typeface="Times New Roman" panose="02020603050405020304" pitchFamily="18" charset="0"/>
                <a:ea typeface="Times New Roman" panose="02020603050405020304" pitchFamily="18" charset="0"/>
                <a:cs typeface="Roboto" panose="02000000000000000000" pitchFamily="2" charset="0"/>
              </a:rPr>
              <a:t>: </a:t>
            </a:r>
            <a:r>
              <a:rPr lang="en-IN" sz="1800" u="none" strike="noStrike" dirty="0">
                <a:effectLst/>
                <a:latin typeface="Arial" panose="020B0604020202020204" pitchFamily="34" charset="0"/>
                <a:ea typeface="Times New Roman" panose="02020603050405020304" pitchFamily="18" charset="0"/>
                <a:cs typeface="Arial" panose="020B0604020202020204" pitchFamily="34" charset="0"/>
              </a:rPr>
              <a:t>Perform multivariate analysis to understand the correlations and dependencies between various features. Utilize techniques like correlation matrices or scatterplot matrices for a comprehensive view.</a:t>
            </a:r>
            <a:endParaRPr lang="en-IN" sz="1800" u="none" strike="noStrike" dirty="0">
              <a:effectLst/>
              <a:latin typeface="Arial" panose="020B0604020202020204" pitchFamily="34" charset="0"/>
              <a:ea typeface="Roboto" panose="02000000000000000000" pitchFamily="2" charset="0"/>
              <a:cs typeface="Arial" panose="020B0604020202020204" pitchFamily="34" charset="0"/>
            </a:endParaRPr>
          </a:p>
          <a:p>
            <a:pPr algn="l"/>
            <a:endParaRPr lang="en-IN" sz="1800" u="none" strike="noStrike" dirty="0">
              <a:effectLst/>
              <a:latin typeface="Arial" panose="020B0604020202020204" pitchFamily="34" charset="0"/>
              <a:ea typeface="Times New Roman" panose="02020603050405020304" pitchFamily="18" charset="0"/>
              <a:cs typeface="Arial" panose="020B0604020202020204" pitchFamily="34" charset="0"/>
            </a:endParaRPr>
          </a:p>
          <a:p>
            <a:pPr algn="l"/>
            <a:endParaRPr lang="en-IN" dirty="0">
              <a:latin typeface="Arial" panose="020B0604020202020204" pitchFamily="34" charset="0"/>
              <a:ea typeface="Roboto" panose="02000000000000000000" pitchFamily="2" charset="0"/>
              <a:cs typeface="Arial" panose="020B0604020202020204" pitchFamily="34" charset="0"/>
            </a:endParaRPr>
          </a:p>
          <a:p>
            <a:pPr algn="l"/>
            <a:endParaRPr lang="en-IN" sz="1800" u="none" strike="noStrike" dirty="0">
              <a:effectLst/>
              <a:latin typeface="Arial" panose="020B0604020202020204" pitchFamily="34" charset="0"/>
              <a:ea typeface="Roboto" panose="02000000000000000000" pitchFamily="2" charset="0"/>
              <a:cs typeface="Arial" panose="020B0604020202020204" pitchFamily="34" charset="0"/>
            </a:endParaRPr>
          </a:p>
          <a:p>
            <a:pPr algn="l"/>
            <a:endParaRPr lang="en-IN" dirty="0">
              <a:latin typeface="Arial" panose="020B0604020202020204" pitchFamily="34" charset="0"/>
              <a:ea typeface="Roboto" panose="02000000000000000000" pitchFamily="2" charset="0"/>
              <a:cs typeface="Arial" panose="020B0604020202020204" pitchFamily="34" charset="0"/>
            </a:endParaRPr>
          </a:p>
          <a:p>
            <a:pPr algn="l"/>
            <a:endParaRPr lang="en-IN" sz="1800" u="none" strike="noStrike" dirty="0">
              <a:effectLst/>
              <a:latin typeface="Arial" panose="020B0604020202020204" pitchFamily="34" charset="0"/>
              <a:ea typeface="Roboto" panose="02000000000000000000" pitchFamily="2" charset="0"/>
              <a:cs typeface="Arial" panose="020B0604020202020204" pitchFamily="34" charset="0"/>
            </a:endParaRPr>
          </a:p>
          <a:p>
            <a:pPr algn="l"/>
            <a:endParaRPr lang="en-IN" dirty="0">
              <a:latin typeface="Arial" panose="020B0604020202020204" pitchFamily="34" charset="0"/>
              <a:ea typeface="Roboto" panose="02000000000000000000" pitchFamily="2" charset="0"/>
              <a:cs typeface="Arial" panose="020B0604020202020204" pitchFamily="34" charset="0"/>
            </a:endParaRPr>
          </a:p>
          <a:p>
            <a:pPr algn="l"/>
            <a:endParaRPr lang="en-IN" sz="1800" u="none" strike="noStrike" dirty="0">
              <a:effectLst/>
              <a:latin typeface="Arial" panose="020B0604020202020204" pitchFamily="34" charset="0"/>
              <a:ea typeface="Roboto" panose="02000000000000000000" pitchFamily="2" charset="0"/>
              <a:cs typeface="Arial" panose="020B0604020202020204" pitchFamily="34" charset="0"/>
            </a:endParaRPr>
          </a:p>
          <a:p>
            <a:pPr algn="l"/>
            <a:endParaRPr lang="en-IN" dirty="0">
              <a:latin typeface="Arial" panose="020B0604020202020204" pitchFamily="34" charset="0"/>
              <a:ea typeface="Roboto" panose="02000000000000000000" pitchFamily="2" charset="0"/>
              <a:cs typeface="Arial" panose="020B0604020202020204" pitchFamily="34" charset="0"/>
            </a:endParaRPr>
          </a:p>
          <a:p>
            <a:pPr algn="l"/>
            <a:endParaRPr lang="en-IN" sz="1800" u="none" strike="noStrike" dirty="0">
              <a:effectLst/>
              <a:latin typeface="Arial" panose="020B0604020202020204" pitchFamily="34" charset="0"/>
              <a:ea typeface="Roboto" panose="02000000000000000000" pitchFamily="2" charset="0"/>
              <a:cs typeface="Arial" panose="020B0604020202020204" pitchFamily="34" charset="0"/>
            </a:endParaRPr>
          </a:p>
          <a:p>
            <a:pPr algn="l"/>
            <a:endParaRPr lang="en-IN" dirty="0">
              <a:latin typeface="Arial" panose="020B0604020202020204" pitchFamily="34" charset="0"/>
              <a:ea typeface="Roboto" panose="02000000000000000000" pitchFamily="2" charset="0"/>
              <a:cs typeface="Arial" panose="020B0604020202020204" pitchFamily="34" charset="0"/>
            </a:endParaRPr>
          </a:p>
          <a:p>
            <a:pPr algn="l"/>
            <a:endParaRPr lang="en-IN" sz="1800" u="none" strike="noStrike" dirty="0">
              <a:effectLst/>
              <a:latin typeface="Arial" panose="020B0604020202020204" pitchFamily="34" charset="0"/>
              <a:ea typeface="Roboto" panose="02000000000000000000" pitchFamily="2" charset="0"/>
              <a:cs typeface="Arial" panose="020B0604020202020204" pitchFamily="34" charset="0"/>
            </a:endParaRPr>
          </a:p>
          <a:p>
            <a:pPr algn="l"/>
            <a:endParaRPr lang="en-US" sz="1800" dirty="0">
              <a:effectLst/>
              <a:latin typeface="Arial" panose="020B0604020202020204" pitchFamily="34" charset="0"/>
              <a:ea typeface="Arial" panose="020B0604020202020204" pitchFamily="34" charset="0"/>
              <a:cs typeface="Arial" panose="020B0604020202020204" pitchFamily="34" charset="0"/>
            </a:endParaRPr>
          </a:p>
          <a:p>
            <a:pPr algn="l"/>
            <a:r>
              <a:rPr lang="en-US" sz="1800" dirty="0">
                <a:effectLst/>
                <a:latin typeface="Arial" panose="020B0604020202020204" pitchFamily="34" charset="0"/>
                <a:ea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E5F069C0-B9BD-0039-5E69-84D51EB84435}"/>
              </a:ext>
            </a:extLst>
          </p:cNvPr>
          <p:cNvPicPr>
            <a:picLocks noChangeAspect="1"/>
          </p:cNvPicPr>
          <p:nvPr/>
        </p:nvPicPr>
        <p:blipFill>
          <a:blip r:embed="rId3"/>
          <a:stretch>
            <a:fillRect/>
          </a:stretch>
        </p:blipFill>
        <p:spPr>
          <a:xfrm>
            <a:off x="439386" y="1799860"/>
            <a:ext cx="6348174" cy="5035871"/>
          </a:xfrm>
          <a:prstGeom prst="rect">
            <a:avLst/>
          </a:prstGeom>
        </p:spPr>
      </p:pic>
      <p:pic>
        <p:nvPicPr>
          <p:cNvPr id="8" name="Picture 7">
            <a:extLst>
              <a:ext uri="{FF2B5EF4-FFF2-40B4-BE49-F238E27FC236}">
                <a16:creationId xmlns:a16="http://schemas.microsoft.com/office/drawing/2014/main" id="{8F5C37B0-AC11-AC2E-8A79-05C43DF835A1}"/>
              </a:ext>
            </a:extLst>
          </p:cNvPr>
          <p:cNvPicPr>
            <a:picLocks noChangeAspect="1"/>
          </p:cNvPicPr>
          <p:nvPr/>
        </p:nvPicPr>
        <p:blipFill>
          <a:blip r:embed="rId4"/>
          <a:stretch>
            <a:fillRect/>
          </a:stretch>
        </p:blipFill>
        <p:spPr>
          <a:xfrm>
            <a:off x="6787558" y="1822129"/>
            <a:ext cx="5404441" cy="5035871"/>
          </a:xfrm>
          <a:prstGeom prst="rect">
            <a:avLst/>
          </a:prstGeom>
        </p:spPr>
      </p:pic>
    </p:spTree>
    <p:extLst>
      <p:ext uri="{BB962C8B-B14F-4D97-AF65-F5344CB8AC3E}">
        <p14:creationId xmlns:p14="http://schemas.microsoft.com/office/powerpoint/2010/main" val="18193709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1411111" y="84358"/>
            <a:ext cx="7890933" cy="615553"/>
          </a:xfrm>
        </p:spPr>
        <p:txBody>
          <a:bodyPr/>
          <a:lstStyle/>
          <a:p>
            <a:r>
              <a:rPr lang="en-US" u="sng" dirty="0">
                <a:solidFill>
                  <a:srgbClr val="FF0000"/>
                </a:solidFill>
              </a:rPr>
              <a:t>METHODOLOGY</a:t>
            </a:r>
          </a:p>
        </p:txBody>
      </p:sp>
      <p:sp>
        <p:nvSpPr>
          <p:cNvPr id="7" name="Text Placeholder 6">
            <a:extLst>
              <a:ext uri="{FF2B5EF4-FFF2-40B4-BE49-F238E27FC236}">
                <a16:creationId xmlns:a16="http://schemas.microsoft.com/office/drawing/2014/main" id="{C3BC92DE-1779-4A44-AED9-0261C2497DD9}"/>
              </a:ext>
            </a:extLst>
          </p:cNvPr>
          <p:cNvSpPr>
            <a:spLocks noGrp="1"/>
          </p:cNvSpPr>
          <p:nvPr>
            <p:ph type="body" sz="quarter" idx="12"/>
          </p:nvPr>
        </p:nvSpPr>
        <p:spPr>
          <a:xfrm>
            <a:off x="214489" y="699911"/>
            <a:ext cx="11751733" cy="5035871"/>
          </a:xfrm>
        </p:spPr>
        <p:txBody>
          <a:bodyPr/>
          <a:lstStyle/>
          <a:p>
            <a:pPr algn="l"/>
            <a:r>
              <a:rPr lang="en-IN" b="1" u="sng" dirty="0">
                <a:latin typeface="Arial" panose="020B0604020202020204" pitchFamily="34" charset="0"/>
              </a:rPr>
              <a:t>Multivariate Analysis:  Pair plots for comprehensive view.</a:t>
            </a:r>
            <a:endParaRPr lang="en-US" b="1" u="sng" dirty="0"/>
          </a:p>
          <a:p>
            <a:pPr marL="285750" indent="-285750" algn="l">
              <a:buFont typeface="Arial" panose="020B0604020202020204" pitchFamily="34" charset="0"/>
              <a:buChar char="•"/>
            </a:pPr>
            <a:endParaRPr lang="en-US" u="sng" dirty="0"/>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1950B0B7-9F00-564C-FFCB-BB864A032617}"/>
              </a:ext>
            </a:extLst>
          </p:cNvPr>
          <p:cNvPicPr>
            <a:picLocks noChangeAspect="1"/>
          </p:cNvPicPr>
          <p:nvPr/>
        </p:nvPicPr>
        <p:blipFill>
          <a:blip r:embed="rId3"/>
          <a:stretch>
            <a:fillRect/>
          </a:stretch>
        </p:blipFill>
        <p:spPr>
          <a:xfrm>
            <a:off x="0" y="1122218"/>
            <a:ext cx="12192000" cy="5735782"/>
          </a:xfrm>
          <a:prstGeom prst="rect">
            <a:avLst/>
          </a:prstGeom>
        </p:spPr>
      </p:pic>
    </p:spTree>
    <p:extLst>
      <p:ext uri="{BB962C8B-B14F-4D97-AF65-F5344CB8AC3E}">
        <p14:creationId xmlns:p14="http://schemas.microsoft.com/office/powerpoint/2010/main" val="187718433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1411111" y="84358"/>
            <a:ext cx="7890933" cy="615553"/>
          </a:xfrm>
        </p:spPr>
        <p:txBody>
          <a:bodyPr/>
          <a:lstStyle/>
          <a:p>
            <a:r>
              <a:rPr lang="en-US" u="sng" dirty="0">
                <a:solidFill>
                  <a:srgbClr val="FF0000"/>
                </a:solidFill>
              </a:rPr>
              <a:t>METHODOLOGY</a:t>
            </a:r>
          </a:p>
        </p:txBody>
      </p:sp>
      <p:sp>
        <p:nvSpPr>
          <p:cNvPr id="7" name="Text Placeholder 6">
            <a:extLst>
              <a:ext uri="{FF2B5EF4-FFF2-40B4-BE49-F238E27FC236}">
                <a16:creationId xmlns:a16="http://schemas.microsoft.com/office/drawing/2014/main" id="{C3BC92DE-1779-4A44-AED9-0261C2497DD9}"/>
              </a:ext>
            </a:extLst>
          </p:cNvPr>
          <p:cNvSpPr>
            <a:spLocks noGrp="1"/>
          </p:cNvSpPr>
          <p:nvPr>
            <p:ph type="body" sz="quarter" idx="12"/>
          </p:nvPr>
        </p:nvSpPr>
        <p:spPr>
          <a:xfrm>
            <a:off x="214489" y="699911"/>
            <a:ext cx="11751733" cy="5344629"/>
          </a:xfrm>
        </p:spPr>
        <p:txBody>
          <a:bodyPr/>
          <a:lstStyle/>
          <a:p>
            <a:pPr marL="285750" indent="-285750" algn="l">
              <a:buFont typeface="Arial" panose="020B0604020202020204" pitchFamily="34" charset="0"/>
              <a:buChar char="•"/>
            </a:pPr>
            <a:r>
              <a:rPr lang="en-US" b="1" u="sng" dirty="0"/>
              <a:t>Multivariate analysis:   Scatterplots for most correlated variables.</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412A0610-1D85-2BC2-B50E-CF7F0425C2E0}"/>
              </a:ext>
            </a:extLst>
          </p:cNvPr>
          <p:cNvPicPr>
            <a:picLocks noChangeAspect="1"/>
          </p:cNvPicPr>
          <p:nvPr/>
        </p:nvPicPr>
        <p:blipFill>
          <a:blip r:embed="rId3"/>
          <a:stretch>
            <a:fillRect/>
          </a:stretch>
        </p:blipFill>
        <p:spPr>
          <a:xfrm>
            <a:off x="316089" y="1185332"/>
            <a:ext cx="11503378" cy="4859207"/>
          </a:xfrm>
          <a:prstGeom prst="rect">
            <a:avLst/>
          </a:prstGeom>
        </p:spPr>
      </p:pic>
    </p:spTree>
    <p:extLst>
      <p:ext uri="{BB962C8B-B14F-4D97-AF65-F5344CB8AC3E}">
        <p14:creationId xmlns:p14="http://schemas.microsoft.com/office/powerpoint/2010/main" val="335481465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Custom 115">
      <a:dk1>
        <a:sysClr val="windowText" lastClr="000000"/>
      </a:dk1>
      <a:lt1>
        <a:sysClr val="window" lastClr="FFFFFF"/>
      </a:lt1>
      <a:dk2>
        <a:srgbClr val="F36E36"/>
      </a:dk2>
      <a:lt2>
        <a:srgbClr val="E7E6E6"/>
      </a:lt2>
      <a:accent1>
        <a:srgbClr val="A31312"/>
      </a:accent1>
      <a:accent2>
        <a:srgbClr val="E7E6E6"/>
      </a:accent2>
      <a:accent3>
        <a:srgbClr val="FDB913"/>
      </a:accent3>
      <a:accent4>
        <a:srgbClr val="1E753B"/>
      </a:accent4>
      <a:accent5>
        <a:srgbClr val="067CA2"/>
      </a:accent5>
      <a:accent6>
        <a:srgbClr val="493456"/>
      </a:accent6>
      <a:hlink>
        <a:srgbClr val="067CA2"/>
      </a:hlink>
      <a:folHlink>
        <a:srgbClr val="886D93"/>
      </a:folHlink>
    </a:clrScheme>
    <a:fontScheme name="Custom 8">
      <a:majorFont>
        <a:latin typeface="Segoe UI"/>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967531_win32_mlw v2" id="{D6E82B91-6E0A-4ADE-ABDF-7A3107FF5DC0}" vid="{FDF63795-6842-4874-86B5-D3F4150A0B07}"/>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3D32A503-7E2B-48A7-A1A4-FEB996769C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A6AD0CE-C3A1-49ED-84DB-B51D7D3B27B3}">
  <ds:schemaRefs>
    <ds:schemaRef ds:uri="http://schemas.microsoft.com/sharepoint/v3/contenttype/forms"/>
  </ds:schemaRefs>
</ds:datastoreItem>
</file>

<file path=customXml/itemProps3.xml><?xml version="1.0" encoding="utf-8"?>
<ds:datastoreItem xmlns:ds="http://schemas.openxmlformats.org/officeDocument/2006/customXml" ds:itemID="{FD794402-D476-4C0A-8953-D7E5D3D97C8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emplate>LGBTQIA Pride Month presentation</Template>
  <TotalTime>12603</TotalTime>
  <Words>1553</Words>
  <Application>Microsoft Office PowerPoint</Application>
  <PresentationFormat>Widescreen</PresentationFormat>
  <Paragraphs>198</Paragraphs>
  <Slides>19</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Broadway</vt:lpstr>
      <vt:lpstr>Helvetica Neue</vt:lpstr>
      <vt:lpstr>Times New Roman</vt:lpstr>
      <vt:lpstr>Office Theme</vt:lpstr>
      <vt:lpstr>PROJECT ON MOBILE PRICE PREDICTION</vt:lpstr>
      <vt:lpstr>PROJECT OVERVIEW</vt:lpstr>
      <vt:lpstr>INTRODUCTION TO MOBILE PHONE PRICE PREDICTION</vt:lpstr>
      <vt:lpstr>DATA DESCRIPTION</vt:lpstr>
      <vt:lpstr>METHODOLOGY</vt:lpstr>
      <vt:lpstr>METHODOLOGY</vt:lpstr>
      <vt:lpstr>METHODOLOGY</vt:lpstr>
      <vt:lpstr>METHODOLOGY</vt:lpstr>
      <vt:lpstr>METHODOLOGY</vt:lpstr>
      <vt:lpstr>METHODOLOGY</vt:lpstr>
      <vt:lpstr>METHODOLOGY</vt:lpstr>
      <vt:lpstr>METHODOLOGY</vt:lpstr>
      <vt:lpstr>METHODOLOGY</vt:lpstr>
      <vt:lpstr>METHODOLOGY</vt:lpstr>
      <vt:lpstr>METHODOLOGY</vt:lpstr>
      <vt:lpstr>METHODOLOGY</vt:lpstr>
      <vt:lpstr>METHODOLOGY</vt:lpstr>
      <vt:lpstr>FINAL CONCLUSION</vt:lpstr>
      <vt:lpstr>                      NAME:  S. Sujana Kumari</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DATA ACQUISITION                 &amp;  DATA WRANGLING  NAME:            S. SUJANA KUMARI AFFILIATION:  DIGICROME ACADEMY </dc:title>
  <dc:subject/>
  <dc:creator>Lenovo</dc:creator>
  <cp:keywords/>
  <dc:description/>
  <cp:lastModifiedBy>Lenovo</cp:lastModifiedBy>
  <cp:revision>30</cp:revision>
  <dcterms:created xsi:type="dcterms:W3CDTF">2024-04-30T20:52:53Z</dcterms:created>
  <dcterms:modified xsi:type="dcterms:W3CDTF">2024-07-18T19:53:44Z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