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4"/>
  </p:notesMasterIdLst>
  <p:sldIdLst>
    <p:sldId id="1881" r:id="rId5"/>
    <p:sldId id="1859" r:id="rId6"/>
    <p:sldId id="1868" r:id="rId7"/>
    <p:sldId id="1869" r:id="rId8"/>
    <p:sldId id="1906" r:id="rId9"/>
    <p:sldId id="1907" r:id="rId10"/>
    <p:sldId id="1923" r:id="rId11"/>
    <p:sldId id="1924" r:id="rId12"/>
    <p:sldId id="1878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4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2D1"/>
    <a:srgbClr val="3B2E58"/>
    <a:srgbClr val="007788"/>
    <a:srgbClr val="FF2625"/>
    <a:srgbClr val="FE4387"/>
    <a:srgbClr val="297C2A"/>
    <a:srgbClr val="F69000"/>
    <a:srgbClr val="D6D734"/>
    <a:srgbClr val="005C6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5126" autoAdjust="0"/>
  </p:normalViewPr>
  <p:slideViewPr>
    <p:cSldViewPr snapToGrid="0">
      <p:cViewPr varScale="1">
        <p:scale>
          <a:sx n="70" d="100"/>
          <a:sy n="70" d="100"/>
        </p:scale>
        <p:origin x="720" y="60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2T02:46:05.43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358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781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58DDC-361D-67CD-4FE3-65C6493A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D8C1B-3E9D-9FA1-2DEE-8030F22A9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6CEFD-5355-D150-6E40-BD45F65DB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8A9E0-1E3E-3FC1-F274-1AAAF19BD6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897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7247B-F8FB-F049-2B7B-36320F7B8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C2DDB9-5FF8-38A6-3279-E2289C5B8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831192-717E-20F9-5199-0AEBD328B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34921-C790-592F-DF95-5678A61E5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0762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44795-D3C9-E86E-8111-12591D96F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59D4B8-F5AC-157F-F0E7-AE13ACFA2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9C7BE-9447-EC2F-D203-B6081817D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87573-B15D-915F-A341-EED5E997C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273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D9C9-178F-43AA-D17A-667C18726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278424-6C2A-AA0A-E8F5-6B0367999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94A594-435D-3641-8F30-B621577F8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B763-310C-A061-F5A4-FC00D1C27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31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452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863C-0C7D-9FFC-B1EF-84990CAD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89" y="715963"/>
            <a:ext cx="5576711" cy="2873903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LLM PROJECT ON </a:t>
            </a:r>
            <a:r>
              <a:rPr lang="en-US" dirty="0"/>
              <a:t>BUILDING A NEWS RESEARCH TOOL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FC114-F32D-9521-6BC6-0E72E4C3FF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686756"/>
            <a:ext cx="5334000" cy="2743200"/>
          </a:xfrm>
        </p:spPr>
        <p:txBody>
          <a:bodyPr/>
          <a:lstStyle/>
          <a:p>
            <a:endParaRPr lang="en-US" sz="1800" b="1" dirty="0">
              <a:solidFill>
                <a:srgbClr val="002060"/>
              </a:solidFill>
              <a:latin typeface="+mj-lt"/>
            </a:endParaRP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endParaRPr lang="en-US" sz="1800" b="1" dirty="0">
              <a:solidFill>
                <a:srgbClr val="002060"/>
              </a:solidFill>
              <a:latin typeface="+mj-lt"/>
            </a:endParaRP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endParaRPr lang="en-US" sz="18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+mj-lt"/>
              </a:rPr>
              <a:t>NAME:             S. SUJANA KUMARI</a:t>
            </a:r>
            <a:br>
              <a:rPr lang="en-US" sz="2000" b="1" dirty="0">
                <a:solidFill>
                  <a:srgbClr val="002060"/>
                </a:solidFill>
                <a:latin typeface="+mj-lt"/>
              </a:rPr>
            </a:br>
            <a:r>
              <a:rPr lang="en-US" sz="2000" b="1" dirty="0">
                <a:solidFill>
                  <a:srgbClr val="002060"/>
                </a:solidFill>
                <a:latin typeface="+mj-lt"/>
              </a:rPr>
              <a:t>AFFILIATION:  DIGICROME ACADEMY</a:t>
            </a:r>
            <a:br>
              <a:rPr lang="en-US" sz="2000" b="1" dirty="0">
                <a:solidFill>
                  <a:srgbClr val="002060"/>
                </a:solidFill>
                <a:latin typeface="+mj-lt"/>
              </a:rPr>
            </a:br>
            <a:endParaRPr lang="en-IN" sz="2000" dirty="0"/>
          </a:p>
        </p:txBody>
      </p:sp>
      <p:pic>
        <p:nvPicPr>
          <p:cNvPr id="8" name="Picture Placeholder 7" descr="A computer generated image of a robot&#10;&#10;AI-generated content may be incorrect.">
            <a:extLst>
              <a:ext uri="{FF2B5EF4-FFF2-40B4-BE49-F238E27FC236}">
                <a16:creationId xmlns:a16="http://schemas.microsoft.com/office/drawing/2014/main" id="{778250EC-F792-6BB9-C0DE-DBF3B9E3A04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2996" b="22996"/>
          <a:stretch>
            <a:fillRect/>
          </a:stretch>
        </p:blipFill>
        <p:spPr>
          <a:xfrm>
            <a:off x="5936777" y="715963"/>
            <a:ext cx="6005014" cy="4579368"/>
          </a:xfrm>
        </p:spPr>
      </p:pic>
    </p:spTree>
    <p:extLst>
      <p:ext uri="{BB962C8B-B14F-4D97-AF65-F5344CB8AC3E}">
        <p14:creationId xmlns:p14="http://schemas.microsoft.com/office/powerpoint/2010/main" val="1220030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29515"/>
            <a:ext cx="8470393" cy="434930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PROJECT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2890" y="564445"/>
            <a:ext cx="11966222" cy="5441244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4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Objective</a:t>
            </a:r>
            <a:r>
              <a:rPr lang="en-IN" sz="4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4400" u="sng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an AI-powered tool for summarizing news articles</a:t>
            </a:r>
            <a:endParaRPr lang="en-US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Technologies</a:t>
            </a:r>
            <a:r>
              <a:rPr lang="en-IN" sz="4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4400" u="sng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LangChain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OpenAI API,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Streamlit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NewsAPI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sng" dirty="0"/>
              <a:t>Features: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Query-based summarization, UI for interaction, export options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4000" b="1" u="sng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701" y="220051"/>
            <a:ext cx="8470393" cy="677108"/>
          </a:xfrm>
        </p:spPr>
        <p:txBody>
          <a:bodyPr/>
          <a:lstStyle/>
          <a:p>
            <a:r>
              <a:rPr kumimoji="0" lang="en-US" sz="440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Phase 1: Environment Setup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15155" y="1016000"/>
            <a:ext cx="9561689" cy="4944841"/>
          </a:xfrm>
        </p:spPr>
        <p:txBody>
          <a:bodyPr/>
          <a:lstStyle/>
          <a:p>
            <a:pPr algn="l"/>
            <a:r>
              <a:rPr lang="en-GB" b="1" u="sng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INSTALL REQUIRED LIBRARIES</a:t>
            </a:r>
            <a:r>
              <a:rPr lang="en-GB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</a:t>
            </a:r>
          </a:p>
          <a:p>
            <a:pPr algn="l"/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from </a:t>
            </a:r>
            <a:r>
              <a:rPr lang="en-GB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dotenv</a:t>
            </a:r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import </a:t>
            </a:r>
            <a:r>
              <a:rPr lang="en-GB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load_dotenv</a:t>
            </a:r>
            <a:endParaRPr lang="en-GB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GB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os</a:t>
            </a:r>
            <a:endParaRPr lang="en-GB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from </a:t>
            </a:r>
            <a:r>
              <a:rPr lang="en-GB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newsapi</a:t>
            </a:r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import </a:t>
            </a:r>
            <a:r>
              <a:rPr lang="en-GB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NewsApiClient</a:t>
            </a:r>
            <a:endParaRPr lang="en-GB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from </a:t>
            </a:r>
            <a:r>
              <a:rPr lang="en-GB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langchain_groq</a:t>
            </a:r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import </a:t>
            </a:r>
            <a:r>
              <a:rPr lang="en-GB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ChatGroq</a:t>
            </a:r>
            <a:endParaRPr lang="en-GB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from </a:t>
            </a:r>
            <a:r>
              <a:rPr lang="en-GB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langchain_core.prompts</a:t>
            </a:r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import </a:t>
            </a:r>
            <a:r>
              <a:rPr lang="en-GB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PromptTemplate</a:t>
            </a:r>
            <a:endParaRPr lang="en-GB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as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</a:t>
            </a:r>
            <a:endParaRPr lang="en-US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langchain_config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get_summary</a:t>
            </a:r>
            <a:endParaRPr lang="en-GB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en-GB" b="1" u="sng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b="1" u="sng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OBTAIN API KEYS</a:t>
            </a:r>
            <a:r>
              <a:rPr lang="en-GB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</a:t>
            </a:r>
            <a:r>
              <a:rPr lang="en-US" dirty="0"/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API Key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</a:p>
          <a:p>
            <a:pPr marL="342900" indent="-342900" algn="l">
              <a:buAutoNum type="arabicPeriod"/>
            </a:pPr>
            <a:endParaRPr lang="en-GB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83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1" y="124698"/>
            <a:ext cx="10214832" cy="430887"/>
          </a:xfrm>
        </p:spPr>
        <p:txBody>
          <a:bodyPr/>
          <a:lstStyle/>
          <a:p>
            <a:r>
              <a:rPr lang="en-US" sz="2800" i="0" u="none" strike="noStrike" baseline="0" dirty="0">
                <a:solidFill>
                  <a:srgbClr val="FF0000"/>
                </a:solidFill>
              </a:rPr>
              <a:t>Phase 2: </a:t>
            </a:r>
            <a:r>
              <a:rPr lang="en-US" sz="2800" i="0" u="none" strike="noStrike" baseline="0" dirty="0" err="1">
                <a:solidFill>
                  <a:srgbClr val="FF0000"/>
                </a:solidFill>
              </a:rPr>
              <a:t>LangChain</a:t>
            </a:r>
            <a:r>
              <a:rPr lang="en-US" sz="2800" i="0" u="none" strike="noStrike" baseline="0" dirty="0">
                <a:solidFill>
                  <a:srgbClr val="FF0000"/>
                </a:solidFill>
              </a:rPr>
              <a:t> Configuration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386" y="699910"/>
            <a:ext cx="11186557" cy="5035871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b="1" dirty="0">
                <a:effectLst/>
                <a:latin typeface="Consolas" panose="020B0609020204030204" pitchFamily="49" charset="0"/>
              </a:rPr>
              <a:t>Create langchain_config.py</a:t>
            </a:r>
          </a:p>
          <a:p>
            <a:pPr marL="342900" indent="-342900" algn="l">
              <a:buAutoNum type="arabicPeriod"/>
            </a:pPr>
            <a:r>
              <a:rPr lang="en-US" b="1" dirty="0">
                <a:effectLst/>
                <a:latin typeface="Consolas" panose="020B0609020204030204" pitchFamily="49" charset="0"/>
              </a:rPr>
              <a:t>• Initialize OpenAI API with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LangChain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pPr marL="342900" indent="-342900" algn="l">
              <a:buAutoNum type="arabicPeriod"/>
            </a:pPr>
            <a:r>
              <a:rPr lang="en-US" b="1" dirty="0">
                <a:effectLst/>
                <a:latin typeface="Consolas" panose="020B0609020204030204" pitchFamily="49" charset="0"/>
              </a:rPr>
              <a:t>• Define prompt template for news summarization</a:t>
            </a:r>
          </a:p>
          <a:p>
            <a:pPr marL="342900" indent="-342900" algn="l">
              <a:buAutoNum type="arabicPeriod"/>
            </a:pPr>
            <a:endParaRPr lang="en-US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31719-68C7-0AAB-3CEA-7B678EFB3DDE}"/>
              </a:ext>
            </a:extLst>
          </p:cNvPr>
          <p:cNvSpPr txBox="1"/>
          <p:nvPr/>
        </p:nvSpPr>
        <p:spPr>
          <a:xfrm>
            <a:off x="5567422" y="4120587"/>
            <a:ext cx="722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1892E-03D3-EF6A-7742-0203204491C1}"/>
              </a:ext>
            </a:extLst>
          </p:cNvPr>
          <p:cNvSpPr txBox="1"/>
          <p:nvPr/>
        </p:nvSpPr>
        <p:spPr>
          <a:xfrm>
            <a:off x="10467833" y="1666754"/>
            <a:ext cx="1597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B2E58"/>
                </a:solidFill>
              </a:rPr>
              <a:t>This is the screenshot of file langchain_config.py</a:t>
            </a:r>
            <a:endParaRPr lang="en-IN" dirty="0">
              <a:solidFill>
                <a:srgbClr val="3B2E58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1CF49A5A-2245-5170-F7D4-775F0C29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900"/>
            <a:ext cx="10467833" cy="53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3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39F67-ED77-F5B0-0F88-E92F7206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D9DE8D-63BC-ECFC-418F-ADFB479F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1" y="124698"/>
            <a:ext cx="10214832" cy="430887"/>
          </a:xfrm>
        </p:spPr>
        <p:txBody>
          <a:bodyPr/>
          <a:lstStyle/>
          <a:p>
            <a:r>
              <a:rPr lang="en-US" sz="2800" i="0" u="none" strike="noStrike" baseline="0" dirty="0">
                <a:solidFill>
                  <a:srgbClr val="FF0000"/>
                </a:solidFill>
              </a:rPr>
              <a:t>Phase 3: Building </a:t>
            </a:r>
            <a:r>
              <a:rPr lang="en-US" sz="2800" i="0" u="none" strike="noStrike" baseline="0" dirty="0" err="1">
                <a:solidFill>
                  <a:srgbClr val="FF0000"/>
                </a:solidFill>
              </a:rPr>
              <a:t>Streamlit</a:t>
            </a:r>
            <a:r>
              <a:rPr lang="en-US" sz="2800" i="0" u="none" strike="noStrike" baseline="0" dirty="0">
                <a:solidFill>
                  <a:srgbClr val="FF0000"/>
                </a:solidFill>
              </a:rPr>
              <a:t> Interface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D54BFA-8BD9-1321-0AB9-3CF1C22C66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386" y="699910"/>
            <a:ext cx="11186557" cy="5035871"/>
          </a:xfrm>
        </p:spPr>
        <p:txBody>
          <a:bodyPr/>
          <a:lstStyle/>
          <a:p>
            <a:pPr algn="l"/>
            <a:r>
              <a:rPr lang="en-US" b="1" dirty="0">
                <a:latin typeface="Consolas" panose="020B0609020204030204" pitchFamily="49" charset="0"/>
              </a:rPr>
              <a:t>Create app.py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• Implement basic </a:t>
            </a:r>
            <a:r>
              <a:rPr lang="en-US" b="1" dirty="0" err="1">
                <a:latin typeface="Consolas" panose="020B0609020204030204" pitchFamily="49" charset="0"/>
              </a:rPr>
              <a:t>Streamlit</a:t>
            </a:r>
            <a:r>
              <a:rPr lang="en-US" b="1" dirty="0">
                <a:latin typeface="Consolas" panose="020B0609020204030204" pitchFamily="49" charset="0"/>
              </a:rPr>
              <a:t> UI for querying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• Run the app using: </a:t>
            </a:r>
            <a:r>
              <a:rPr lang="en-US" b="1" dirty="0" err="1">
                <a:latin typeface="Consolas" panose="020B0609020204030204" pitchFamily="49" charset="0"/>
              </a:rPr>
              <a:t>streamlit</a:t>
            </a:r>
            <a:r>
              <a:rPr lang="en-US" b="1" dirty="0">
                <a:latin typeface="Consolas" panose="020B0609020204030204" pitchFamily="49" charset="0"/>
              </a:rPr>
              <a:t> run app.py</a:t>
            </a:r>
          </a:p>
          <a:p>
            <a:pPr algn="l"/>
            <a:r>
              <a:rPr lang="en-US" b="1" dirty="0">
                <a:latin typeface="Consolas" panose="020B0609020204030204" pitchFamily="49" charset="0"/>
              </a:rPr>
              <a:t>Below is the screenshot of the same</a:t>
            </a:r>
          </a:p>
          <a:p>
            <a:pPr marL="342900" indent="-342900" algn="l">
              <a:buAutoNum type="arabicPeriod"/>
            </a:pPr>
            <a:endParaRPr lang="en-US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A41C3-08F9-52C4-2494-14040EB3EC9F}"/>
              </a:ext>
            </a:extLst>
          </p:cNvPr>
          <p:cNvSpPr txBox="1"/>
          <p:nvPr/>
        </p:nvSpPr>
        <p:spPr>
          <a:xfrm>
            <a:off x="5567422" y="4120587"/>
            <a:ext cx="722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F8084-F3BE-5427-49A4-77914E5D4B4C}"/>
              </a:ext>
            </a:extLst>
          </p:cNvPr>
          <p:cNvSpPr txBox="1"/>
          <p:nvPr/>
        </p:nvSpPr>
        <p:spPr>
          <a:xfrm>
            <a:off x="7779224" y="1666754"/>
            <a:ext cx="42861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B2E58"/>
                </a:solidFill>
                <a:effectLst/>
                <a:latin typeface="system-ui"/>
              </a:rPr>
              <a:t>Business or Analytical Implications:</a:t>
            </a:r>
          </a:p>
          <a:p>
            <a:pPr algn="l"/>
            <a:r>
              <a:rPr lang="en-US" b="0" i="0" dirty="0">
                <a:solidFill>
                  <a:srgbClr val="3B2E58"/>
                </a:solidFill>
                <a:effectLst/>
                <a:latin typeface="system-ui"/>
              </a:rPr>
              <a:t>Majority of Workforce Earns Low Wages: Policies or skill improvement programs could focus on helping workers move into higher-paying jobs.</a:t>
            </a:r>
          </a:p>
          <a:p>
            <a:pPr algn="l"/>
            <a:r>
              <a:rPr lang="en-US" b="0" i="0" dirty="0">
                <a:solidFill>
                  <a:srgbClr val="3B2E58"/>
                </a:solidFill>
                <a:effectLst/>
                <a:latin typeface="system-ui"/>
              </a:rPr>
              <a:t>High-Paying Jobs are Rare: Industries or roles that command high rates should be explored for better career recommendations.</a:t>
            </a:r>
          </a:p>
          <a:p>
            <a:pPr algn="l"/>
            <a:r>
              <a:rPr lang="en-US" b="0" i="0" dirty="0">
                <a:solidFill>
                  <a:srgbClr val="3B2E58"/>
                </a:solidFill>
                <a:effectLst/>
                <a:latin typeface="system-ui"/>
              </a:rPr>
              <a:t>Potential Salary Cap Considerations: Companies may need to re-evaluate pay structures to ensure fair distribution of wages.</a:t>
            </a:r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943ED7E-1438-CFCE-825B-72AE058F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2128"/>
            <a:ext cx="12192000" cy="50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17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3EB63-5878-63C2-6981-3FB80AA93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D72E9C-FF80-6507-3D6B-96A1733B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1" y="124698"/>
            <a:ext cx="10214832" cy="430887"/>
          </a:xfrm>
        </p:spPr>
        <p:txBody>
          <a:bodyPr/>
          <a:lstStyle/>
          <a:p>
            <a:r>
              <a:rPr lang="en-US" sz="2800" i="0" u="none" strike="noStrike" baseline="0" dirty="0">
                <a:solidFill>
                  <a:srgbClr val="FF0000"/>
                </a:solidFill>
              </a:rPr>
              <a:t>Phase 4: Testing and Validation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4F3D7D-B293-30CD-D2F6-64CA681FC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386" y="699910"/>
            <a:ext cx="11186557" cy="5035871"/>
          </a:xfrm>
        </p:spPr>
        <p:txBody>
          <a:bodyPr/>
          <a:lstStyle/>
          <a:p>
            <a:pPr algn="l"/>
            <a:r>
              <a:rPr lang="en-US" b="1" dirty="0">
                <a:latin typeface="Consolas" panose="020B0609020204030204" pitchFamily="49" charset="0"/>
              </a:rPr>
              <a:t>Test basic functionality: Ensure app runs and responds correctly</a:t>
            </a:r>
          </a:p>
          <a:p>
            <a:pPr algn="l"/>
            <a:endParaRPr lang="en-US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342900" indent="-342900" algn="l">
              <a:buAutoNum type="arabicPeriod"/>
            </a:pPr>
            <a:endParaRPr lang="en-US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F61D8-1208-5F0C-8BE4-2CBF04DFE659}"/>
              </a:ext>
            </a:extLst>
          </p:cNvPr>
          <p:cNvSpPr txBox="1"/>
          <p:nvPr/>
        </p:nvSpPr>
        <p:spPr>
          <a:xfrm>
            <a:off x="5567422" y="4120587"/>
            <a:ext cx="722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4D72D-2412-98BC-5DF9-31A4664E75EB}"/>
              </a:ext>
            </a:extLst>
          </p:cNvPr>
          <p:cNvSpPr txBox="1"/>
          <p:nvPr/>
        </p:nvSpPr>
        <p:spPr>
          <a:xfrm>
            <a:off x="777139" y="1148822"/>
            <a:ext cx="115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B2E58"/>
                </a:solidFill>
                <a:effectLst/>
                <a:latin typeface="system-ui"/>
              </a:rPr>
              <a:t>I</a:t>
            </a:r>
            <a:endParaRPr lang="en-US" b="0" i="0" dirty="0">
              <a:solidFill>
                <a:srgbClr val="3B2E58"/>
              </a:solidFill>
              <a:effectLst/>
              <a:latin typeface="system-ui"/>
            </a:endParaRPr>
          </a:p>
        </p:txBody>
      </p:sp>
      <p:pic>
        <p:nvPicPr>
          <p:cNvPr id="5" name="Picture 4" descr="A screenshot of a social media page&#10;&#10;AI-generated content may be incorrect.">
            <a:extLst>
              <a:ext uri="{FF2B5EF4-FFF2-40B4-BE49-F238E27FC236}">
                <a16:creationId xmlns:a16="http://schemas.microsoft.com/office/drawing/2014/main" id="{F9FC9DA8-1192-AC12-DD39-0F957E6E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1480865"/>
            <a:ext cx="970733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82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6DD31-8194-EFA4-04CC-16F706543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5A86A1-200C-BE89-0D7F-AD9EA43C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1" y="124698"/>
            <a:ext cx="10214832" cy="430887"/>
          </a:xfrm>
        </p:spPr>
        <p:txBody>
          <a:bodyPr/>
          <a:lstStyle/>
          <a:p>
            <a:r>
              <a:rPr lang="en-US" sz="2800" i="0" u="none" strike="noStrike" baseline="0" dirty="0">
                <a:solidFill>
                  <a:srgbClr val="FF0000"/>
                </a:solidFill>
              </a:rPr>
              <a:t>Phase 4: Testing and Validation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9F0B9-DE9E-05E3-E70C-D560FD0732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386" y="699910"/>
            <a:ext cx="11186557" cy="5035871"/>
          </a:xfrm>
        </p:spPr>
        <p:txBody>
          <a:bodyPr/>
          <a:lstStyle/>
          <a:p>
            <a:pPr algn="l"/>
            <a:r>
              <a:rPr lang="en-US" b="1" dirty="0">
                <a:latin typeface="Consolas" panose="020B0609020204030204" pitchFamily="49" charset="0"/>
              </a:rPr>
              <a:t>Here is a video of testing and validating the local host page.</a:t>
            </a:r>
          </a:p>
          <a:p>
            <a:pPr algn="l"/>
            <a:endParaRPr lang="en-US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342900" indent="-342900" algn="l">
              <a:buAutoNum type="arabicPeriod"/>
            </a:pPr>
            <a:endParaRPr lang="en-US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717E1-55CD-F7B0-98CE-314163CF7A05}"/>
              </a:ext>
            </a:extLst>
          </p:cNvPr>
          <p:cNvSpPr txBox="1"/>
          <p:nvPr/>
        </p:nvSpPr>
        <p:spPr>
          <a:xfrm>
            <a:off x="5567422" y="4120587"/>
            <a:ext cx="722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837EA-7D70-D4D9-208B-9827475EDCD4}"/>
              </a:ext>
            </a:extLst>
          </p:cNvPr>
          <p:cNvSpPr txBox="1"/>
          <p:nvPr/>
        </p:nvSpPr>
        <p:spPr>
          <a:xfrm>
            <a:off x="777139" y="1148822"/>
            <a:ext cx="115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B2E58"/>
                </a:solidFill>
                <a:effectLst/>
                <a:latin typeface="system-ui"/>
              </a:rPr>
              <a:t>I</a:t>
            </a:r>
            <a:endParaRPr lang="en-US" b="0" i="0" dirty="0">
              <a:solidFill>
                <a:srgbClr val="3B2E58"/>
              </a:solidFill>
              <a:effectLst/>
              <a:latin typeface="system-ui"/>
            </a:endParaRPr>
          </a:p>
        </p:txBody>
      </p:sp>
      <p:pic>
        <p:nvPicPr>
          <p:cNvPr id="3" name="Recording #1">
            <a:hlinkClick r:id="" action="ppaction://media"/>
            <a:extLst>
              <a:ext uri="{FF2B5EF4-FFF2-40B4-BE49-F238E27FC236}">
                <a16:creationId xmlns:a16="http://schemas.microsoft.com/office/drawing/2014/main" id="{80F518FB-387C-A7D1-BF1A-E84CF501A87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" y="1148821"/>
            <a:ext cx="12192000" cy="608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7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30CDC-453D-A268-1C63-1B4F53C38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EFA5AB-8329-92D3-CFBD-2A127885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1" y="124698"/>
            <a:ext cx="10214832" cy="430887"/>
          </a:xfrm>
        </p:spPr>
        <p:txBody>
          <a:bodyPr/>
          <a:lstStyle/>
          <a:p>
            <a:r>
              <a:rPr lang="en-US" sz="2800" i="0" u="none" strike="noStrike" baseline="0" dirty="0">
                <a:solidFill>
                  <a:srgbClr val="FF0000"/>
                </a:solidFill>
              </a:rPr>
              <a:t>Phase 4: Testing and Validation</a:t>
            </a:r>
            <a:endParaRPr lang="en-US" sz="2800" u="sng" dirty="0">
              <a:solidFill>
                <a:srgbClr val="FF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AD5080-530E-E5D2-44A9-17DC0122F5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386" y="699910"/>
            <a:ext cx="11186557" cy="5035871"/>
          </a:xfrm>
        </p:spPr>
        <p:txBody>
          <a:bodyPr/>
          <a:lstStyle/>
          <a:p>
            <a:pPr algn="l"/>
            <a:r>
              <a:rPr lang="en-US" b="1" dirty="0">
                <a:latin typeface="Consolas" panose="020B0609020204030204" pitchFamily="49" charset="0"/>
              </a:rPr>
              <a:t>The screenshot below shows that the news summary displayed about the query entered is valid.  Hence the validation is perfect.</a:t>
            </a:r>
          </a:p>
          <a:p>
            <a:pPr algn="l"/>
            <a:endParaRPr lang="en-US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342900" indent="-342900" algn="l">
              <a:buAutoNum type="arabicPeriod"/>
            </a:pPr>
            <a:endParaRPr lang="en-US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1DFD3-4C57-C721-16A8-04473ADF4EAF}"/>
              </a:ext>
            </a:extLst>
          </p:cNvPr>
          <p:cNvSpPr txBox="1"/>
          <p:nvPr/>
        </p:nvSpPr>
        <p:spPr>
          <a:xfrm>
            <a:off x="5567422" y="4120587"/>
            <a:ext cx="722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C2C61-F6B6-0752-3109-83E978FA31B5}"/>
              </a:ext>
            </a:extLst>
          </p:cNvPr>
          <p:cNvSpPr txBox="1"/>
          <p:nvPr/>
        </p:nvSpPr>
        <p:spPr>
          <a:xfrm>
            <a:off x="777139" y="1148822"/>
            <a:ext cx="115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B2E58"/>
                </a:solidFill>
                <a:effectLst/>
                <a:latin typeface="system-ui"/>
              </a:rPr>
              <a:t>I</a:t>
            </a:r>
            <a:endParaRPr lang="en-US" b="0" i="0" dirty="0">
              <a:solidFill>
                <a:srgbClr val="3B2E58"/>
              </a:solidFill>
              <a:effectLst/>
              <a:latin typeface="system-ui"/>
            </a:endParaRP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4F820975-B777-5BF9-C1D1-A0EBAE734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1128"/>
            <a:ext cx="12192000" cy="55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3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80580"/>
            <a:ext cx="12191999" cy="215444"/>
          </a:xfrm>
        </p:spPr>
        <p:txBody>
          <a:bodyPr/>
          <a:lstStyle/>
          <a:p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5ABB6-1E27-98CF-9C34-E3427CCA71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01600" y="1"/>
            <a:ext cx="12293600" cy="1603598"/>
          </a:xfrm>
        </p:spPr>
        <p:txBody>
          <a:bodyPr/>
          <a:lstStyle/>
          <a:p>
            <a:r>
              <a:rPr lang="en-IN" sz="9600" b="1" dirty="0">
                <a:solidFill>
                  <a:srgbClr val="FFC000"/>
                </a:solidFill>
                <a:latin typeface="Broadway" panose="04040905080B02020502" pitchFamily="82" charset="0"/>
              </a:rPr>
              <a:t>THANK YOU</a:t>
            </a:r>
          </a:p>
          <a:p>
            <a:r>
              <a:rPr lang="en-US" sz="8800" dirty="0"/>
              <a:t>			</a:t>
            </a:r>
            <a:r>
              <a:rPr lang="en-US" sz="8800" b="1" dirty="0"/>
              <a:t> </a:t>
            </a:r>
            <a:r>
              <a:rPr lang="en-US" sz="1200" dirty="0"/>
              <a:t>	</a:t>
            </a:r>
            <a:r>
              <a:rPr lang="en-US" sz="8800" dirty="0"/>
              <a:t>		</a:t>
            </a:r>
            <a:endParaRPr lang="en-IN" sz="1200" b="1" dirty="0">
              <a:solidFill>
                <a:srgbClr val="FFC000"/>
              </a:solidFill>
              <a:latin typeface="Broadway" panose="04040905080B02020502" pitchFamily="82" charset="0"/>
            </a:endParaRPr>
          </a:p>
        </p:txBody>
      </p:sp>
      <p:pic>
        <p:nvPicPr>
          <p:cNvPr id="6" name="Picture Placeholder 7" descr="A computer generated image of a robot&#10;&#10;AI-generated content may be incorrect.">
            <a:extLst>
              <a:ext uri="{FF2B5EF4-FFF2-40B4-BE49-F238E27FC236}">
                <a16:creationId xmlns:a16="http://schemas.microsoft.com/office/drawing/2014/main" id="{1FE98BFF-0B0D-A065-3C07-886B30B5AD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996" b="22996"/>
          <a:stretch>
            <a:fillRect/>
          </a:stretch>
        </p:blipFill>
        <p:spPr>
          <a:xfrm>
            <a:off x="254757" y="1352406"/>
            <a:ext cx="11682484" cy="45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4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6AD0CE-C3A1-49ED-84DB-B51D7D3B27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94402-D476-4C0A-8953-D7E5D3D97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D32A503-7E2B-48A7-A1A4-FEB996769C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LGBTQIA Pride Month presentation</Template>
  <TotalTime>22364</TotalTime>
  <Words>344</Words>
  <Application>Microsoft Office PowerPoint</Application>
  <PresentationFormat>Widescreen</PresentationFormat>
  <Paragraphs>107</Paragraphs>
  <Slides>9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Broadway</vt:lpstr>
      <vt:lpstr>Calibri</vt:lpstr>
      <vt:lpstr>Consolas</vt:lpstr>
      <vt:lpstr>Helvetica Neue</vt:lpstr>
      <vt:lpstr>system-ui</vt:lpstr>
      <vt:lpstr>Times New Roman</vt:lpstr>
      <vt:lpstr>Office Theme</vt:lpstr>
      <vt:lpstr>LLM PROJECT ON BUILDING A NEWS RESEARCH TOOL</vt:lpstr>
      <vt:lpstr>PROJECT OVERVIEW</vt:lpstr>
      <vt:lpstr>Phase 1: Environment Setup</vt:lpstr>
      <vt:lpstr>Phase 2: LangChain Configuration</vt:lpstr>
      <vt:lpstr>Phase 3: Building Streamlit Interface</vt:lpstr>
      <vt:lpstr>Phase 4: Testing and Validation</vt:lpstr>
      <vt:lpstr>Phase 4: Testing and Validation</vt:lpstr>
      <vt:lpstr>Phase 4: Testing and Validation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ACQUISITION                 &amp;  DATA WRANGLING  NAME:            S. SUJANA KUMARI AFFILIATION:  DIGICROME ACADEMY </dc:title>
  <dc:subject/>
  <dc:creator>Lenovo</dc:creator>
  <cp:keywords/>
  <dc:description/>
  <cp:lastModifiedBy>a80259</cp:lastModifiedBy>
  <cp:revision>62</cp:revision>
  <dcterms:created xsi:type="dcterms:W3CDTF">2024-04-30T20:52:53Z</dcterms:created>
  <dcterms:modified xsi:type="dcterms:W3CDTF">2025-02-14T15:22:32Z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