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 id="2147483706" r:id="rId5"/>
  </p:sldMasterIdLst>
  <p:notesMasterIdLst>
    <p:notesMasterId r:id="rId15"/>
  </p:notesMasterIdLst>
  <p:sldIdLst>
    <p:sldId id="282" r:id="rId6"/>
    <p:sldId id="267" r:id="rId7"/>
    <p:sldId id="268" r:id="rId8"/>
    <p:sldId id="278" r:id="rId9"/>
    <p:sldId id="273" r:id="rId10"/>
    <p:sldId id="275" r:id="rId11"/>
    <p:sldId id="279" r:id="rId12"/>
    <p:sldId id="283" r:id="rId13"/>
    <p:sldId id="28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C99E2-332D-48AF-9A8E-1284D2047892}" type="datetimeFigureOut">
              <a:rPr lang="en-IN" smtClean="0"/>
              <a:t>05-03-2024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D4F36-ADAC-4307-8B72-B5332A18CA2F}" type="slidenum">
              <a:rPr lang="en-IN" smtClean="0"/>
              <a:t>‹#›</a:t>
            </a:fld>
            <a:endParaRPr lang="en-IN"/>
          </a:p>
        </p:txBody>
      </p:sp>
    </p:spTree>
    <p:extLst>
      <p:ext uri="{BB962C8B-B14F-4D97-AF65-F5344CB8AC3E}">
        <p14:creationId xmlns:p14="http://schemas.microsoft.com/office/powerpoint/2010/main" val="334108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184DA70-C731-4C70-880D-CCD4705E623C}" type="datetime1">
              <a:rPr lang="en-US" smtClean="0"/>
              <a:t>05/03/2024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A98EE3D-8CD1-4C3F-BD1C-C98C9596463C}"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604400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05/03/2024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605746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05/03/2024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925926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05/03/2024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897552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05/03/2024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305334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05/03/2024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417273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05/03/2024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947243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05/03/2024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777304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05/03/2024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227905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05/03/2024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523926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05/03/2024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453508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05/03/2024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589009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05/03/2024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697333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05/03/2024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825604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05/03/2024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317369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05/03/2024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178940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05/03/2024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280401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05/03/2024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1822764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05/03/2024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990828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05/03/2024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305821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05/03/2024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030788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05/03/2024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597961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05/03/2024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10377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05/03/2024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300246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05/03/2024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283290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05/03/2024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104016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05/03/2024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9044996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05/03/2024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79258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Lst>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sz="5400" dirty="0">
                <a:solidFill>
                  <a:srgbClr val="FF0000"/>
                </a:solidFill>
              </a:rPr>
              <a:t>Simple GUI(Graphical User Interface) Calculator</a:t>
            </a:r>
            <a:endParaRPr lang="en-US" sz="54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fontScale="92500" lnSpcReduction="20000"/>
          </a:bodyPr>
          <a:lstStyle/>
          <a:p>
            <a:r>
              <a:rPr lang="en-US" sz="2400" b="1" dirty="0">
                <a:solidFill>
                  <a:srgbClr val="002060"/>
                </a:solidFill>
                <a:latin typeface="+mj-lt"/>
              </a:rPr>
              <a:t>NAME:  S. SUJANA KUMARI</a:t>
            </a:r>
          </a:p>
          <a:p>
            <a:r>
              <a:rPr lang="en-US" sz="2400" b="1" dirty="0">
                <a:solidFill>
                  <a:srgbClr val="002060"/>
                </a:solidFill>
                <a:latin typeface="+mj-lt"/>
              </a:rPr>
              <a:t>AFFILIATION:  DIGICROME 				ACADEMY</a:t>
            </a:r>
          </a:p>
          <a:p>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78998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75D2-3B6E-D6F7-EA20-04856F156B11}"/>
              </a:ext>
            </a:extLst>
          </p:cNvPr>
          <p:cNvSpPr>
            <a:spLocks noGrp="1"/>
          </p:cNvSpPr>
          <p:nvPr>
            <p:ph type="title"/>
          </p:nvPr>
        </p:nvSpPr>
        <p:spPr/>
        <p:txBody>
          <a:bodyPr/>
          <a:lstStyle/>
          <a:p>
            <a:r>
              <a:rPr lang="en-US" b="1" dirty="0">
                <a:solidFill>
                  <a:srgbClr val="FF0000"/>
                </a:solidFill>
              </a:rPr>
              <a:t>PROJECT OVERVIEW</a:t>
            </a:r>
            <a:endParaRPr lang="en-IN" b="1" dirty="0">
              <a:solidFill>
                <a:srgbClr val="FF0000"/>
              </a:solidFill>
            </a:endParaRPr>
          </a:p>
        </p:txBody>
      </p:sp>
      <p:sp>
        <p:nvSpPr>
          <p:cNvPr id="4" name="TextBox 3">
            <a:extLst>
              <a:ext uri="{FF2B5EF4-FFF2-40B4-BE49-F238E27FC236}">
                <a16:creationId xmlns:a16="http://schemas.microsoft.com/office/drawing/2014/main" id="{9E9C958D-3D25-DEBE-6E77-2EC1326F46E6}"/>
              </a:ext>
            </a:extLst>
          </p:cNvPr>
          <p:cNvSpPr txBox="1"/>
          <p:nvPr/>
        </p:nvSpPr>
        <p:spPr>
          <a:xfrm>
            <a:off x="1215342" y="2384385"/>
            <a:ext cx="9940338" cy="2862322"/>
          </a:xfrm>
          <a:prstGeom prst="rect">
            <a:avLst/>
          </a:prstGeom>
          <a:noFill/>
        </p:spPr>
        <p:txBody>
          <a:bodyPr wrap="square" rtlCol="0">
            <a:spAutoFit/>
          </a:bodyPr>
          <a:lstStyle/>
          <a:p>
            <a:pPr marL="342900" indent="-342900">
              <a:buAutoNum type="arabicPeriod"/>
            </a:pPr>
            <a:r>
              <a:rPr lang="en-US" b="1" dirty="0">
                <a:solidFill>
                  <a:srgbClr val="0070C0"/>
                </a:solidFill>
              </a:rPr>
              <a:t>PROJECT GOALS AND OBJECTIVES:</a:t>
            </a:r>
            <a:r>
              <a:rPr lang="en-IN" dirty="0"/>
              <a:t>  The main goal of the project is to create a Simple GUI Calculator using python programming.  </a:t>
            </a:r>
          </a:p>
          <a:p>
            <a:r>
              <a:rPr lang="en-IN" dirty="0"/>
              <a:t>The essential features deemed for this application include:</a:t>
            </a:r>
          </a:p>
          <a:p>
            <a:r>
              <a:rPr lang="en-IN" dirty="0"/>
              <a:t>	</a:t>
            </a:r>
          </a:p>
          <a:p>
            <a:pPr marL="742950" lvl="1" indent="-285750">
              <a:buFont typeface="Arial" panose="020B0604020202020204" pitchFamily="34" charset="0"/>
              <a:buChar char="•"/>
            </a:pPr>
            <a:r>
              <a:rPr lang="en-IN" dirty="0"/>
              <a:t>An equation display screen to exhibit the mathematical expressions and their respective results.</a:t>
            </a:r>
          </a:p>
          <a:p>
            <a:pPr marL="742950" lvl="1" indent="-285750">
              <a:buFont typeface="Arial" panose="020B0604020202020204" pitchFamily="34" charset="0"/>
              <a:buChar char="•"/>
            </a:pPr>
            <a:r>
              <a:rPr lang="en-IN" dirty="0"/>
              <a:t>Clickable buttons, each representing numerical values or mathematical operations.</a:t>
            </a:r>
          </a:p>
          <a:p>
            <a:pPr marL="742950" lvl="1" indent="-285750">
              <a:buFont typeface="Arial" panose="020B0604020202020204" pitchFamily="34" charset="0"/>
              <a:buChar char="•"/>
            </a:pPr>
            <a:r>
              <a:rPr lang="en-IN" dirty="0"/>
              <a:t>Core mathematical operations functionality, encompassing addition, subtraction, multiplication, and division.</a:t>
            </a:r>
          </a:p>
          <a:p>
            <a:pPr marL="742950" lvl="1" indent="-285750">
              <a:buFont typeface="Arial" panose="020B0604020202020204" pitchFamily="34" charset="0"/>
              <a:buChar char="•"/>
            </a:pPr>
            <a:r>
              <a:rPr lang="en-IN" dirty="0"/>
              <a:t>Seamless execution of mathematical calculations, yielding results coupled with the ability to clear the equation display.   </a:t>
            </a:r>
          </a:p>
        </p:txBody>
      </p:sp>
    </p:spTree>
    <p:extLst>
      <p:ext uri="{BB962C8B-B14F-4D97-AF65-F5344CB8AC3E}">
        <p14:creationId xmlns:p14="http://schemas.microsoft.com/office/powerpoint/2010/main" val="194573757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9E1F-2340-AFC0-16CE-5142E15F6F28}"/>
              </a:ext>
            </a:extLst>
          </p:cNvPr>
          <p:cNvSpPr>
            <a:spLocks noGrp="1"/>
          </p:cNvSpPr>
          <p:nvPr>
            <p:ph type="title"/>
          </p:nvPr>
        </p:nvSpPr>
        <p:spPr/>
        <p:txBody>
          <a:bodyPr/>
          <a:lstStyle/>
          <a:p>
            <a:r>
              <a:rPr lang="en-US" b="1" dirty="0">
                <a:solidFill>
                  <a:srgbClr val="FF0000"/>
                </a:solidFill>
              </a:rPr>
              <a:t>PROJECT OVERVIEW</a:t>
            </a:r>
            <a:endParaRPr lang="en-IN" b="1" dirty="0">
              <a:solidFill>
                <a:srgbClr val="FF0000"/>
              </a:solidFill>
            </a:endParaRPr>
          </a:p>
        </p:txBody>
      </p:sp>
      <p:sp>
        <p:nvSpPr>
          <p:cNvPr id="3" name="TextBox 2">
            <a:extLst>
              <a:ext uri="{FF2B5EF4-FFF2-40B4-BE49-F238E27FC236}">
                <a16:creationId xmlns:a16="http://schemas.microsoft.com/office/drawing/2014/main" id="{152BF560-17E4-1B4E-C60C-7F3C19306578}"/>
              </a:ext>
            </a:extLst>
          </p:cNvPr>
          <p:cNvSpPr txBox="1"/>
          <p:nvPr/>
        </p:nvSpPr>
        <p:spPr>
          <a:xfrm>
            <a:off x="868102" y="706055"/>
            <a:ext cx="229178" cy="1979271"/>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2E2C6427-592E-ACB6-A657-6A16466949C4}"/>
              </a:ext>
            </a:extLst>
          </p:cNvPr>
          <p:cNvSpPr txBox="1"/>
          <p:nvPr/>
        </p:nvSpPr>
        <p:spPr>
          <a:xfrm>
            <a:off x="1192192" y="2384385"/>
            <a:ext cx="9277796" cy="369332"/>
          </a:xfrm>
          <a:prstGeom prst="rect">
            <a:avLst/>
          </a:prstGeom>
          <a:noFill/>
        </p:spPr>
        <p:txBody>
          <a:bodyPr wrap="none" rtlCol="0">
            <a:spAutoFit/>
          </a:bodyPr>
          <a:lstStyle/>
          <a:p>
            <a:r>
              <a:rPr lang="en-US" b="1" dirty="0">
                <a:solidFill>
                  <a:srgbClr val="0070C0"/>
                </a:solidFill>
              </a:rPr>
              <a:t>2.  EXPECTED OUTCOME:</a:t>
            </a:r>
            <a:r>
              <a:rPr lang="en-US" dirty="0"/>
              <a:t>  The expected GUI application should resemble the following features:</a:t>
            </a:r>
            <a:endParaRPr lang="en-IN" dirty="0"/>
          </a:p>
        </p:txBody>
      </p:sp>
      <p:pic>
        <p:nvPicPr>
          <p:cNvPr id="7" name="Picture 6">
            <a:extLst>
              <a:ext uri="{FF2B5EF4-FFF2-40B4-BE49-F238E27FC236}">
                <a16:creationId xmlns:a16="http://schemas.microsoft.com/office/drawing/2014/main" id="{CB725530-8B05-81EA-6E7C-B48D3D425CDC}"/>
              </a:ext>
            </a:extLst>
          </p:cNvPr>
          <p:cNvPicPr>
            <a:picLocks noChangeAspect="1"/>
          </p:cNvPicPr>
          <p:nvPr/>
        </p:nvPicPr>
        <p:blipFill>
          <a:blip r:embed="rId2"/>
          <a:stretch>
            <a:fillRect/>
          </a:stretch>
        </p:blipFill>
        <p:spPr>
          <a:xfrm>
            <a:off x="3232573" y="2939304"/>
            <a:ext cx="5197033" cy="3102679"/>
          </a:xfrm>
          <a:prstGeom prst="rect">
            <a:avLst/>
          </a:prstGeom>
        </p:spPr>
      </p:pic>
    </p:spTree>
    <p:extLst>
      <p:ext uri="{BB962C8B-B14F-4D97-AF65-F5344CB8AC3E}">
        <p14:creationId xmlns:p14="http://schemas.microsoft.com/office/powerpoint/2010/main" val="47905495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E2D2E-71C3-FD39-821E-E6DBF9F40655}"/>
              </a:ext>
            </a:extLst>
          </p:cNvPr>
          <p:cNvSpPr>
            <a:spLocks noGrp="1"/>
          </p:cNvSpPr>
          <p:nvPr>
            <p:ph type="title"/>
          </p:nvPr>
        </p:nvSpPr>
        <p:spPr/>
        <p:txBody>
          <a:bodyPr/>
          <a:lstStyle/>
          <a:p>
            <a:r>
              <a:rPr lang="en-US" b="1" dirty="0">
                <a:solidFill>
                  <a:srgbClr val="FF0000"/>
                </a:solidFill>
              </a:rPr>
              <a:t>METHODOLOGY</a:t>
            </a:r>
            <a:endParaRPr lang="en-IN" b="1" dirty="0"/>
          </a:p>
        </p:txBody>
      </p:sp>
      <p:sp>
        <p:nvSpPr>
          <p:cNvPr id="3" name="TextBox 2">
            <a:extLst>
              <a:ext uri="{FF2B5EF4-FFF2-40B4-BE49-F238E27FC236}">
                <a16:creationId xmlns:a16="http://schemas.microsoft.com/office/drawing/2014/main" id="{96753845-A8E0-5685-E01B-C10141B7A7FB}"/>
              </a:ext>
            </a:extLst>
          </p:cNvPr>
          <p:cNvSpPr txBox="1"/>
          <p:nvPr/>
        </p:nvSpPr>
        <p:spPr>
          <a:xfrm>
            <a:off x="1478844" y="2731911"/>
            <a:ext cx="9308761" cy="3200876"/>
          </a:xfrm>
          <a:prstGeom prst="rect">
            <a:avLst/>
          </a:prstGeom>
          <a:noFill/>
        </p:spPr>
        <p:txBody>
          <a:bodyPr wrap="square" rtlCol="0">
            <a:spAutoFit/>
          </a:bodyPr>
          <a:lstStyle/>
          <a:p>
            <a:r>
              <a:rPr lang="en-US" sz="2000" b="1" dirty="0">
                <a:solidFill>
                  <a:srgbClr val="0070C0"/>
                </a:solidFill>
              </a:rPr>
              <a:t>GUI calculator using Tkinter Python:</a:t>
            </a:r>
          </a:p>
          <a:p>
            <a:r>
              <a:rPr lang="en-US" sz="1800" b="1" dirty="0"/>
              <a:t>GUI calculator is only a calculator that one can use it by clicking buttons.  In the GUI calculator, all its operators and numbers are represented graphically and one can click it and use it.</a:t>
            </a:r>
          </a:p>
          <a:p>
            <a:endParaRPr lang="en-US" sz="1800" dirty="0"/>
          </a:p>
          <a:p>
            <a:r>
              <a:rPr lang="en-IN" sz="2000" b="1" dirty="0">
                <a:solidFill>
                  <a:srgbClr val="0070C0"/>
                </a:solidFill>
              </a:rPr>
              <a:t>Tkinter:</a:t>
            </a:r>
          </a:p>
          <a:p>
            <a:r>
              <a:rPr lang="en-IN" sz="1800" b="1" dirty="0"/>
              <a:t>Tkinter is the standard GUI library for Python.  Python when combined with Tkinter provides a fast and easy way to create GUI applications.  Tkinter provides a powerful object-oriented interface to the Tk GUI toolkit.</a:t>
            </a:r>
          </a:p>
          <a:p>
            <a:r>
              <a:rPr lang="en-IN" sz="1800" b="1" dirty="0"/>
              <a:t>It is a built in library so no need to install, just need to import.</a:t>
            </a:r>
          </a:p>
          <a:p>
            <a:endParaRPr lang="en-IN" dirty="0"/>
          </a:p>
        </p:txBody>
      </p:sp>
    </p:spTree>
    <p:extLst>
      <p:ext uri="{BB962C8B-B14F-4D97-AF65-F5344CB8AC3E}">
        <p14:creationId xmlns:p14="http://schemas.microsoft.com/office/powerpoint/2010/main" val="376348063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80D9C-058E-5562-BA55-45096689A0E1}"/>
              </a:ext>
            </a:extLst>
          </p:cNvPr>
          <p:cNvSpPr txBox="1"/>
          <p:nvPr/>
        </p:nvSpPr>
        <p:spPr>
          <a:xfrm>
            <a:off x="925690" y="1531331"/>
            <a:ext cx="10634132" cy="5078313"/>
          </a:xfrm>
          <a:prstGeom prst="rect">
            <a:avLst/>
          </a:prstGeom>
          <a:noFill/>
        </p:spPr>
        <p:txBody>
          <a:bodyPr wrap="square" rtlCol="0">
            <a:spAutoFit/>
          </a:bodyPr>
          <a:lstStyle/>
          <a:p>
            <a:endParaRPr lang="en-IN" dirty="0"/>
          </a:p>
          <a:p>
            <a:pPr marL="342900" indent="-342900">
              <a:buFont typeface="+mj-lt"/>
              <a:buAutoNum type="arabicPeriod"/>
            </a:pPr>
            <a:r>
              <a:rPr lang="en-US" b="1" dirty="0"/>
              <a:t>Creating a GUI root window with a title Simple Calculator with appropriate dimensions.</a:t>
            </a:r>
          </a:p>
          <a:p>
            <a:pPr marL="342900" indent="-342900">
              <a:buFont typeface="+mj-lt"/>
              <a:buAutoNum type="arabicPeriod"/>
            </a:pPr>
            <a:endParaRPr lang="en-US" b="1" dirty="0"/>
          </a:p>
          <a:p>
            <a:pPr marL="342900" indent="-342900">
              <a:buFont typeface="+mj-lt"/>
              <a:buAutoNum type="arabicPeriod"/>
            </a:pPr>
            <a:r>
              <a:rPr lang="en-US" b="1" dirty="0"/>
              <a:t>Including text fields or input fields to enter the numbers.</a:t>
            </a:r>
          </a:p>
          <a:p>
            <a:pPr marL="342900" indent="-342900">
              <a:buFont typeface="+mj-lt"/>
              <a:buAutoNum type="arabicPeriod"/>
            </a:pPr>
            <a:endParaRPr lang="en-US" b="1" dirty="0"/>
          </a:p>
          <a:p>
            <a:pPr marL="342900" indent="-342900">
              <a:buFont typeface="+mj-lt"/>
              <a:buAutoNum type="arabicPeriod"/>
            </a:pPr>
            <a:r>
              <a:rPr lang="en-US" b="1" dirty="0"/>
              <a:t>Including buttons for the following operations: addition, subtraction, multiplication and division.</a:t>
            </a:r>
          </a:p>
          <a:p>
            <a:pPr marL="342900" indent="-342900">
              <a:buFont typeface="+mj-lt"/>
              <a:buAutoNum type="arabicPeriod"/>
            </a:pPr>
            <a:endParaRPr lang="en-US" b="1" dirty="0"/>
          </a:p>
          <a:p>
            <a:pPr marL="342900" indent="-342900">
              <a:buFont typeface="+mj-lt"/>
              <a:buAutoNum type="arabicPeriod"/>
            </a:pPr>
            <a:r>
              <a:rPr lang="en-US" b="1" dirty="0"/>
              <a:t>Including a label or text field to display the result of the operation,</a:t>
            </a:r>
          </a:p>
          <a:p>
            <a:pPr marL="342900" indent="-342900">
              <a:buFont typeface="+mj-lt"/>
              <a:buAutoNum type="arabicPeriod"/>
            </a:pPr>
            <a:endParaRPr lang="en-US" b="1" dirty="0"/>
          </a:p>
          <a:p>
            <a:pPr marL="342900" indent="-342900">
              <a:buFont typeface="+mj-lt"/>
              <a:buAutoNum type="arabicPeriod"/>
            </a:pPr>
            <a:r>
              <a:rPr lang="en-US" b="1" dirty="0"/>
              <a:t>Implement even handlers for each button to perform the corresponding arithmetic operations and display the result in the text field.</a:t>
            </a:r>
          </a:p>
          <a:p>
            <a:pPr marL="342900" indent="-342900">
              <a:buFont typeface="+mj-lt"/>
              <a:buAutoNum type="arabicPeriod"/>
            </a:pPr>
            <a:endParaRPr lang="en-US" b="1" dirty="0"/>
          </a:p>
          <a:p>
            <a:pPr marL="342900" indent="-342900">
              <a:buFont typeface="+mj-lt"/>
              <a:buAutoNum type="arabicPeriod"/>
            </a:pPr>
            <a:r>
              <a:rPr lang="en-US" b="1" dirty="0"/>
              <a:t>Handle any possible error scenarios such as division by zero or invalid inputs.</a:t>
            </a:r>
          </a:p>
          <a:p>
            <a:pPr marL="342900" indent="-342900">
              <a:buFont typeface="+mj-lt"/>
              <a:buAutoNum type="arabicPeriod"/>
            </a:pPr>
            <a:endParaRPr lang="en-US" b="1" dirty="0"/>
          </a:p>
          <a:p>
            <a:pPr marL="342900" indent="-342900">
              <a:buFont typeface="+mj-lt"/>
              <a:buAutoNum type="arabicPeriod"/>
            </a:pPr>
            <a:r>
              <a:rPr lang="en-US" b="1" dirty="0"/>
              <a:t>Include a “clear” button to reset the input field and result field.</a:t>
            </a:r>
          </a:p>
          <a:p>
            <a:pPr marL="342900" indent="-342900">
              <a:buFont typeface="+mj-lt"/>
              <a:buAutoNum type="arabicPeriod"/>
            </a:pPr>
            <a:endParaRPr lang="en-US" b="1" dirty="0"/>
          </a:p>
          <a:p>
            <a:pPr marL="342900" indent="-342900">
              <a:buFont typeface="+mj-lt"/>
              <a:buAutoNum type="arabicPeriod"/>
            </a:pPr>
            <a:r>
              <a:rPr lang="en-US" b="1" dirty="0"/>
              <a:t>Style the GUI elements using appropriate fonts, colors and layout,</a:t>
            </a:r>
          </a:p>
          <a:p>
            <a:endParaRPr lang="en-IN" b="1" dirty="0"/>
          </a:p>
        </p:txBody>
      </p:sp>
      <p:sp>
        <p:nvSpPr>
          <p:cNvPr id="3" name="TextBox 2">
            <a:extLst>
              <a:ext uri="{FF2B5EF4-FFF2-40B4-BE49-F238E27FC236}">
                <a16:creationId xmlns:a16="http://schemas.microsoft.com/office/drawing/2014/main" id="{9AD5800E-AC76-F413-A148-FC805A566436}"/>
              </a:ext>
            </a:extLst>
          </p:cNvPr>
          <p:cNvSpPr txBox="1"/>
          <p:nvPr/>
        </p:nvSpPr>
        <p:spPr>
          <a:xfrm>
            <a:off x="1196622" y="248356"/>
            <a:ext cx="4692310" cy="1508105"/>
          </a:xfrm>
          <a:prstGeom prst="rect">
            <a:avLst/>
          </a:prstGeom>
          <a:noFill/>
        </p:spPr>
        <p:txBody>
          <a:bodyPr wrap="none" rtlCol="0">
            <a:spAutoFit/>
          </a:bodyPr>
          <a:lstStyle/>
          <a:p>
            <a:endParaRPr lang="en-US" sz="4600" dirty="0">
              <a:solidFill>
                <a:srgbClr val="FF0000"/>
              </a:solidFill>
              <a:latin typeface="+mj-lt"/>
            </a:endParaRPr>
          </a:p>
          <a:p>
            <a:r>
              <a:rPr lang="en-US" sz="4600" b="1" dirty="0">
                <a:solidFill>
                  <a:srgbClr val="FF0000"/>
                </a:solidFill>
                <a:latin typeface="+mj-lt"/>
              </a:rPr>
              <a:t>KEY FEATURES</a:t>
            </a:r>
            <a:endParaRPr lang="en-IN" sz="4600" b="1" dirty="0">
              <a:latin typeface="+mj-lt"/>
            </a:endParaRPr>
          </a:p>
        </p:txBody>
      </p:sp>
      <p:cxnSp>
        <p:nvCxnSpPr>
          <p:cNvPr id="11" name="Straight Connector 10">
            <a:extLst>
              <a:ext uri="{FF2B5EF4-FFF2-40B4-BE49-F238E27FC236}">
                <a16:creationId xmlns:a16="http://schemas.microsoft.com/office/drawing/2014/main" id="{2DDBA750-6A6F-CB8F-2B82-AB143AD47464}"/>
              </a:ext>
            </a:extLst>
          </p:cNvPr>
          <p:cNvCxnSpPr>
            <a:cxnSpLocks/>
          </p:cNvCxnSpPr>
          <p:nvPr/>
        </p:nvCxnSpPr>
        <p:spPr>
          <a:xfrm>
            <a:off x="925690" y="1614311"/>
            <a:ext cx="99680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49759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B5EF-2A94-09D6-F757-2B6B4AC80466}"/>
              </a:ext>
            </a:extLst>
          </p:cNvPr>
          <p:cNvSpPr>
            <a:spLocks noGrp="1"/>
          </p:cNvSpPr>
          <p:nvPr>
            <p:ph type="title"/>
          </p:nvPr>
        </p:nvSpPr>
        <p:spPr/>
        <p:txBody>
          <a:bodyPr/>
          <a:lstStyle/>
          <a:p>
            <a:r>
              <a:rPr lang="en-US" b="1" dirty="0">
                <a:solidFill>
                  <a:srgbClr val="FF0000"/>
                </a:solidFill>
              </a:rPr>
              <a:t>CODE EXPLANATION</a:t>
            </a:r>
            <a:endParaRPr lang="en-IN" b="1" dirty="0"/>
          </a:p>
        </p:txBody>
      </p:sp>
      <p:sp>
        <p:nvSpPr>
          <p:cNvPr id="3" name="Content Placeholder 2">
            <a:extLst>
              <a:ext uri="{FF2B5EF4-FFF2-40B4-BE49-F238E27FC236}">
                <a16:creationId xmlns:a16="http://schemas.microsoft.com/office/drawing/2014/main" id="{9B6204AA-AF4D-D5E5-6938-79A5C9821E74}"/>
              </a:ext>
            </a:extLst>
          </p:cNvPr>
          <p:cNvSpPr>
            <a:spLocks noGrp="1"/>
          </p:cNvSpPr>
          <p:nvPr>
            <p:ph idx="1"/>
          </p:nvPr>
        </p:nvSpPr>
        <p:spPr/>
        <p:txBody>
          <a:bodyPr>
            <a:noAutofit/>
          </a:bodyPr>
          <a:lstStyle/>
          <a:p>
            <a:pPr marL="342900" indent="-342900">
              <a:buFont typeface="+mj-lt"/>
              <a:buAutoNum type="arabicPeriod"/>
            </a:pPr>
            <a:r>
              <a:rPr lang="en-US" sz="1800" b="1" dirty="0"/>
              <a:t>The code is started by importing the library called the </a:t>
            </a:r>
            <a:r>
              <a:rPr lang="en-US" sz="1800" b="1" dirty="0" err="1"/>
              <a:t>tkinter</a:t>
            </a:r>
            <a:r>
              <a:rPr lang="en-US" sz="1800" b="1" dirty="0"/>
              <a:t>.</a:t>
            </a:r>
          </a:p>
          <a:p>
            <a:pPr marL="342900" indent="-342900">
              <a:buFont typeface="+mj-lt"/>
              <a:buAutoNum type="arabicPeriod"/>
            </a:pPr>
            <a:r>
              <a:rPr lang="en-IN" sz="1800" b="1" dirty="0"/>
              <a:t>The tkinter library provides all the basic functionality for creating graphical user interfaces.</a:t>
            </a:r>
          </a:p>
          <a:p>
            <a:pPr marL="342900" indent="-342900">
              <a:buFont typeface="+mj-lt"/>
              <a:buAutoNum type="arabicPeriod"/>
            </a:pPr>
            <a:r>
              <a:rPr lang="en-IN" sz="1800" b="1" dirty="0"/>
              <a:t>In order to create a simple calculator, I have defined a calculation variable, this is done by using the global keyword and assigning it an empty string value(“ ”).</a:t>
            </a:r>
          </a:p>
          <a:p>
            <a:pPr marL="342900" indent="-342900">
              <a:buFont typeface="+mj-lt"/>
              <a:buAutoNum type="arabicPeriod"/>
            </a:pPr>
            <a:r>
              <a:rPr lang="en-US" sz="1800" b="1" dirty="0"/>
              <a:t>Created two functions to update and evaluate the calculation,</a:t>
            </a:r>
          </a:p>
          <a:p>
            <a:pPr marL="342900" indent="-342900">
              <a:buFont typeface="+mj-lt"/>
              <a:buAutoNum type="arabicPeriod"/>
            </a:pPr>
            <a:r>
              <a:rPr lang="en-US" sz="1800" b="1" dirty="0"/>
              <a:t>The ‘add_to_calcualate’ updates the contents of the text field and ‘evaluate_calculation’ evaluates the final result of the calculation.</a:t>
            </a:r>
          </a:p>
          <a:p>
            <a:pPr marL="342900" indent="-342900">
              <a:buFont typeface="+mj-lt"/>
              <a:buAutoNum type="arabicPeriod"/>
            </a:pPr>
            <a:r>
              <a:rPr lang="en-US" sz="1800" b="1" dirty="0"/>
              <a:t>Created one more function called ‘clear_field’ to clear the text field when the clear button(‘C’) is clicked.</a:t>
            </a:r>
          </a:p>
          <a:p>
            <a:endParaRPr lang="en-IN" sz="1800" dirty="0"/>
          </a:p>
        </p:txBody>
      </p:sp>
    </p:spTree>
    <p:extLst>
      <p:ext uri="{BB962C8B-B14F-4D97-AF65-F5344CB8AC3E}">
        <p14:creationId xmlns:p14="http://schemas.microsoft.com/office/powerpoint/2010/main" val="130612057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0C1E-9D90-9001-A319-0DE8A7870B0C}"/>
              </a:ext>
            </a:extLst>
          </p:cNvPr>
          <p:cNvSpPr>
            <a:spLocks noGrp="1"/>
          </p:cNvSpPr>
          <p:nvPr>
            <p:ph type="title"/>
          </p:nvPr>
        </p:nvSpPr>
        <p:spPr/>
        <p:txBody>
          <a:bodyPr/>
          <a:lstStyle/>
          <a:p>
            <a:r>
              <a:rPr lang="en-US" b="1" dirty="0">
                <a:solidFill>
                  <a:srgbClr val="FF0000"/>
                </a:solidFill>
              </a:rPr>
              <a:t>CODE EXPLANATION</a:t>
            </a:r>
            <a:endParaRPr lang="en-IN" b="1" dirty="0"/>
          </a:p>
        </p:txBody>
      </p:sp>
      <p:sp>
        <p:nvSpPr>
          <p:cNvPr id="3" name="Content Placeholder 2">
            <a:extLst>
              <a:ext uri="{FF2B5EF4-FFF2-40B4-BE49-F238E27FC236}">
                <a16:creationId xmlns:a16="http://schemas.microsoft.com/office/drawing/2014/main" id="{2EC63446-6306-A015-2EE0-A6463110257C}"/>
              </a:ext>
            </a:extLst>
          </p:cNvPr>
          <p:cNvSpPr>
            <a:spLocks noGrp="1"/>
          </p:cNvSpPr>
          <p:nvPr>
            <p:ph idx="1"/>
          </p:nvPr>
        </p:nvSpPr>
        <p:spPr>
          <a:xfrm>
            <a:off x="1295401" y="2556932"/>
            <a:ext cx="9601196" cy="3685824"/>
          </a:xfrm>
        </p:spPr>
        <p:txBody>
          <a:bodyPr>
            <a:normAutofit fontScale="47500" lnSpcReduction="20000"/>
          </a:bodyPr>
          <a:lstStyle/>
          <a:p>
            <a:pPr marL="342900" indent="-342900">
              <a:buFont typeface="+mj-lt"/>
              <a:buAutoNum type="arabicPeriod" startAt="7"/>
            </a:pPr>
            <a:r>
              <a:rPr lang="en-US" sz="3300" b="1" dirty="0"/>
              <a:t>Created a root window and named it as Simple GUI Calculator with appropriate dimensions.</a:t>
            </a:r>
          </a:p>
          <a:p>
            <a:pPr marL="342900" indent="-342900">
              <a:buFont typeface="+mj-lt"/>
              <a:buAutoNum type="arabicPeriod" startAt="7"/>
            </a:pPr>
            <a:r>
              <a:rPr lang="en-US" sz="3300" b="1" dirty="0"/>
              <a:t>Created two frames in the root window called :</a:t>
            </a:r>
          </a:p>
          <a:p>
            <a:pPr lvl="1"/>
            <a:r>
              <a:rPr lang="en-US" sz="3300" b="1" dirty="0"/>
              <a:t>1.  display_frame” with appropriate width and height using grid method to insert a text field for displaying all the calculations and expressions.</a:t>
            </a:r>
          </a:p>
          <a:p>
            <a:pPr lvl="1"/>
            <a:r>
              <a:rPr lang="en-US" sz="3300" b="1" dirty="0"/>
              <a:t>2. “button_frame” with appropriate width and height using grid method to insert all the buttons in it</a:t>
            </a:r>
          </a:p>
          <a:p>
            <a:pPr marL="342900" indent="-342900">
              <a:buFont typeface="+mj-lt"/>
              <a:buAutoNum type="arabicPeriod" startAt="9"/>
            </a:pPr>
            <a:r>
              <a:rPr lang="en-US" sz="3300" b="1" dirty="0"/>
              <a:t>Creating series of buttons with the corresponding names like btn1, btn2, btn3 and so on for the numbers to be displayed and btnplus, btnminus, btndivide, btnmultiply etc., for the symbols to be displayed in the text field.</a:t>
            </a:r>
          </a:p>
          <a:p>
            <a:pPr marL="342900" indent="-342900">
              <a:buFont typeface="+mj-lt"/>
              <a:buAutoNum type="arabicPeriod" startAt="9"/>
            </a:pPr>
            <a:r>
              <a:rPr lang="en-US" sz="3300" b="1" dirty="0"/>
              <a:t>All the buttons are created with specified font, width and height to fit into the button frame, and made attractive by changing foreground and background colors.</a:t>
            </a:r>
          </a:p>
          <a:p>
            <a:pPr marL="342900" indent="-342900">
              <a:buFont typeface="+mj-lt"/>
              <a:buAutoNum type="arabicPeriod" startAt="9"/>
            </a:pPr>
            <a:r>
              <a:rPr lang="en-US" sz="3300" b="1" dirty="0"/>
              <a:t> Each button is given a command so that when the button is pressed the corresponding command or the function is called and executes.</a:t>
            </a:r>
            <a:endParaRPr lang="en-IN" sz="3300" b="1" dirty="0"/>
          </a:p>
          <a:p>
            <a:endParaRPr lang="en-IN" sz="1800" dirty="0"/>
          </a:p>
          <a:p>
            <a:endParaRPr lang="en-IN" dirty="0"/>
          </a:p>
        </p:txBody>
      </p:sp>
    </p:spTree>
    <p:extLst>
      <p:ext uri="{BB962C8B-B14F-4D97-AF65-F5344CB8AC3E}">
        <p14:creationId xmlns:p14="http://schemas.microsoft.com/office/powerpoint/2010/main" val="45765110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C62E05-60E7-044A-2AA2-3CC3DCB10083}"/>
              </a:ext>
            </a:extLst>
          </p:cNvPr>
          <p:cNvPicPr>
            <a:picLocks noChangeAspect="1"/>
          </p:cNvPicPr>
          <p:nvPr/>
        </p:nvPicPr>
        <p:blipFill>
          <a:blip r:embed="rId2"/>
          <a:stretch>
            <a:fillRect/>
          </a:stretch>
        </p:blipFill>
        <p:spPr>
          <a:xfrm>
            <a:off x="4496000" y="2366454"/>
            <a:ext cx="3200000" cy="3761905"/>
          </a:xfrm>
          <a:prstGeom prst="rect">
            <a:avLst/>
          </a:prstGeom>
        </p:spPr>
      </p:pic>
      <p:sp>
        <p:nvSpPr>
          <p:cNvPr id="5" name="TextBox 4">
            <a:extLst>
              <a:ext uri="{FF2B5EF4-FFF2-40B4-BE49-F238E27FC236}">
                <a16:creationId xmlns:a16="http://schemas.microsoft.com/office/drawing/2014/main" id="{7937EB55-9EAD-6E72-CA5C-1A667777EC09}"/>
              </a:ext>
            </a:extLst>
          </p:cNvPr>
          <p:cNvSpPr txBox="1"/>
          <p:nvPr/>
        </p:nvSpPr>
        <p:spPr>
          <a:xfrm>
            <a:off x="2043289" y="1648178"/>
            <a:ext cx="6882077" cy="923330"/>
          </a:xfrm>
          <a:prstGeom prst="rect">
            <a:avLst/>
          </a:prstGeom>
          <a:noFill/>
        </p:spPr>
        <p:txBody>
          <a:bodyPr wrap="none" rtlCol="0">
            <a:spAutoFit/>
          </a:bodyPr>
          <a:lstStyle/>
          <a:p>
            <a:endParaRPr lang="en-US" b="1" dirty="0"/>
          </a:p>
          <a:p>
            <a:pPr marL="285750" indent="-285750">
              <a:buFont typeface="Arial" panose="020B0604020202020204" pitchFamily="34" charset="0"/>
              <a:buChar char="•"/>
            </a:pPr>
            <a:r>
              <a:rPr lang="en-US" b="1" dirty="0"/>
              <a:t>The final output of the Simple GUI Calculator is as shown below:</a:t>
            </a:r>
            <a:endParaRPr lang="en-IN" dirty="0"/>
          </a:p>
          <a:p>
            <a:endParaRPr lang="en-IN" dirty="0"/>
          </a:p>
        </p:txBody>
      </p:sp>
      <p:sp>
        <p:nvSpPr>
          <p:cNvPr id="7" name="TextBox 6">
            <a:extLst>
              <a:ext uri="{FF2B5EF4-FFF2-40B4-BE49-F238E27FC236}">
                <a16:creationId xmlns:a16="http://schemas.microsoft.com/office/drawing/2014/main" id="{E2F54D7A-FBA2-9D45-58EF-11F6EFC59646}"/>
              </a:ext>
            </a:extLst>
          </p:cNvPr>
          <p:cNvSpPr txBox="1"/>
          <p:nvPr/>
        </p:nvSpPr>
        <p:spPr>
          <a:xfrm>
            <a:off x="3364089" y="891822"/>
            <a:ext cx="4716356" cy="1077218"/>
          </a:xfrm>
          <a:prstGeom prst="rect">
            <a:avLst/>
          </a:prstGeom>
          <a:noFill/>
        </p:spPr>
        <p:txBody>
          <a:bodyPr wrap="none" rtlCol="0">
            <a:spAutoFit/>
          </a:bodyPr>
          <a:lstStyle/>
          <a:p>
            <a:r>
              <a:rPr lang="en-US" sz="4600" b="1" dirty="0">
                <a:solidFill>
                  <a:srgbClr val="FF0000"/>
                </a:solidFill>
              </a:rPr>
              <a:t>FINAL OUTPUT</a:t>
            </a:r>
            <a:endParaRPr lang="en-IN" sz="4600" dirty="0"/>
          </a:p>
          <a:p>
            <a:endParaRPr lang="en-IN" dirty="0"/>
          </a:p>
        </p:txBody>
      </p:sp>
      <p:cxnSp>
        <p:nvCxnSpPr>
          <p:cNvPr id="9" name="Straight Connector 8">
            <a:extLst>
              <a:ext uri="{FF2B5EF4-FFF2-40B4-BE49-F238E27FC236}">
                <a16:creationId xmlns:a16="http://schemas.microsoft.com/office/drawing/2014/main" id="{9930F926-ECF3-87B4-5472-FA71767092A3}"/>
              </a:ext>
            </a:extLst>
          </p:cNvPr>
          <p:cNvCxnSpPr>
            <a:cxnSpLocks/>
          </p:cNvCxnSpPr>
          <p:nvPr/>
        </p:nvCxnSpPr>
        <p:spPr>
          <a:xfrm>
            <a:off x="1309511" y="1648178"/>
            <a:ext cx="906497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57601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lettering">
            <a:extLst>
              <a:ext uri="{FF2B5EF4-FFF2-40B4-BE49-F238E27FC236}">
                <a16:creationId xmlns:a16="http://schemas.microsoft.com/office/drawing/2014/main" id="{E18D496C-F63B-87E2-DEF4-0443B2C705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675" y="1319213"/>
            <a:ext cx="596265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84539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991</TotalTime>
  <Words>661</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Garamond</vt:lpstr>
      <vt:lpstr>Georgia Pro Cond Light</vt:lpstr>
      <vt:lpstr>Speak Pro</vt:lpstr>
      <vt:lpstr>Organic</vt:lpstr>
      <vt:lpstr>RetrospectVTI</vt:lpstr>
      <vt:lpstr>Simple GUI(Graphical User Interface) Calculator</vt:lpstr>
      <vt:lpstr>PROJECT OVERVIEW</vt:lpstr>
      <vt:lpstr>PROJECT OVERVIEW</vt:lpstr>
      <vt:lpstr>METHODOLOGY</vt:lpstr>
      <vt:lpstr>PowerPoint Presentation</vt:lpstr>
      <vt:lpstr>CODE EXPLANATION</vt:lpstr>
      <vt:lpstr>CODE EXPLANATION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GUI(Graphical User Interface) Calculator</dc:title>
  <dc:creator>Lenovo</dc:creator>
  <cp:lastModifiedBy>Lenovo</cp:lastModifiedBy>
  <cp:revision>11</cp:revision>
  <dcterms:created xsi:type="dcterms:W3CDTF">2024-03-02T04:04:46Z</dcterms:created>
  <dcterms:modified xsi:type="dcterms:W3CDTF">2024-03-05T11:25:33Z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