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59" r:id="rId6"/>
    <p:sldId id="1868" r:id="rId7"/>
    <p:sldId id="1869" r:id="rId8"/>
    <p:sldId id="1870" r:id="rId9"/>
    <p:sldId id="1871" r:id="rId10"/>
    <p:sldId id="1872" r:id="rId11"/>
    <p:sldId id="1873" r:id="rId12"/>
    <p:sldId id="1874" r:id="rId13"/>
    <p:sldId id="1875" r:id="rId14"/>
    <p:sldId id="1876" r:id="rId15"/>
    <p:sldId id="1877" r:id="rId16"/>
    <p:sldId id="1879" r:id="rId17"/>
    <p:sldId id="1878"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3"/>
  </p:normalViewPr>
  <p:slideViewPr>
    <p:cSldViewPr snapToGrid="0">
      <p:cViewPr varScale="1">
        <p:scale>
          <a:sx n="81" d="100"/>
          <a:sy n="81" d="100"/>
        </p:scale>
        <p:origin x="294" y="84"/>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736219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3342898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3699256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410727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219452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233358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60781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9391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6709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292430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3863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571404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0"/>
            <a:ext cx="6455127" cy="6231467"/>
          </a:xfrm>
        </p:spPr>
        <p:txBody>
          <a:bodyPr anchor="ctr">
            <a:noAutofit/>
          </a:bodyPr>
          <a:lstStyle/>
          <a:p>
            <a:r>
              <a:rPr lang="en-US" altLang="en-US" dirty="0">
                <a:solidFill>
                  <a:schemeClr val="accent1"/>
                </a:solidFill>
              </a:rPr>
              <a:t>DATA ACQUISITION </a:t>
            </a:r>
            <a:br>
              <a:rPr lang="en-US" altLang="en-US" dirty="0">
                <a:solidFill>
                  <a:schemeClr val="accent1"/>
                </a:solidFill>
              </a:rPr>
            </a:br>
            <a:r>
              <a:rPr lang="en-US" altLang="en-US" dirty="0">
                <a:solidFill>
                  <a:schemeClr val="accent1"/>
                </a:solidFill>
              </a:rPr>
              <a:t>               &amp; </a:t>
            </a:r>
            <a:br>
              <a:rPr lang="en-US" altLang="en-US" dirty="0">
                <a:solidFill>
                  <a:schemeClr val="accent1"/>
                </a:solidFill>
              </a:rPr>
            </a:br>
            <a:r>
              <a:rPr lang="en-US" altLang="en-US" dirty="0">
                <a:solidFill>
                  <a:schemeClr val="accent1"/>
                </a:solidFill>
              </a:rPr>
              <a:t>DATA WRANGLING</a:t>
            </a:r>
            <a:br>
              <a:rPr lang="en-US" altLang="en-US" dirty="0">
                <a:solidFill>
                  <a:schemeClr val="accent1"/>
                </a:solidFill>
              </a:rPr>
            </a:br>
            <a:br>
              <a:rPr lang="en-US" altLang="en-US" dirty="0">
                <a:solidFill>
                  <a:schemeClr val="accent1"/>
                </a:solidFill>
              </a:rPr>
            </a:br>
            <a:br>
              <a:rPr lang="en-US" altLang="en-US" dirty="0">
                <a:solidFill>
                  <a:schemeClr val="accent1"/>
                </a:solidFill>
              </a:rPr>
            </a:br>
            <a:r>
              <a:rPr lang="en-US" sz="2800" b="1" dirty="0">
                <a:solidFill>
                  <a:srgbClr val="002060"/>
                </a:solidFill>
                <a:latin typeface="+mj-lt"/>
              </a:rPr>
              <a:t>NAME:            S. SUJANA KUMARI</a:t>
            </a:r>
            <a:br>
              <a:rPr lang="en-US" sz="2800" b="1" dirty="0">
                <a:solidFill>
                  <a:srgbClr val="002060"/>
                </a:solidFill>
                <a:latin typeface="+mj-lt"/>
              </a:rPr>
            </a:br>
            <a:r>
              <a:rPr lang="en-US" sz="2800" b="1" dirty="0">
                <a:solidFill>
                  <a:srgbClr val="002060"/>
                </a:solidFill>
                <a:latin typeface="+mj-lt"/>
              </a:rPr>
              <a:t>AFFILIATION:  DIGICROME ACADEMY</a:t>
            </a:r>
            <a:br>
              <a:rPr lang="en-US" sz="2800" b="1" dirty="0">
                <a:solidFill>
                  <a:srgbClr val="002060"/>
                </a:solidFill>
                <a:latin typeface="+mj-lt"/>
              </a:rPr>
            </a:br>
            <a:endParaRPr lang="en-US" altLang="en-US" sz="28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971550" lvl="1" indent="-285750"/>
            <a:endParaRPr lang="en-US" dirty="0"/>
          </a:p>
          <a:p>
            <a:pPr marL="971550" lvl="1" indent="-285750"/>
            <a:r>
              <a:rPr lang="en-US" dirty="0"/>
              <a:t>Below are the images of the outputs of the comparison Box plots:</a:t>
            </a:r>
          </a:p>
          <a:p>
            <a:pPr marL="971550" lvl="1" indent="-285750"/>
            <a:endParaRPr lang="en-US" dirty="0"/>
          </a:p>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B7E885A0-04ED-A974-5A43-998334F40197}"/>
              </a:ext>
            </a:extLst>
          </p:cNvPr>
          <p:cNvPicPr>
            <a:picLocks noChangeAspect="1"/>
          </p:cNvPicPr>
          <p:nvPr/>
        </p:nvPicPr>
        <p:blipFill>
          <a:blip r:embed="rId3"/>
          <a:stretch>
            <a:fillRect/>
          </a:stretch>
        </p:blipFill>
        <p:spPr>
          <a:xfrm>
            <a:off x="225779" y="1776422"/>
            <a:ext cx="5870222" cy="3959360"/>
          </a:xfrm>
          <a:prstGeom prst="rect">
            <a:avLst/>
          </a:prstGeom>
        </p:spPr>
      </p:pic>
      <p:pic>
        <p:nvPicPr>
          <p:cNvPr id="13" name="Picture 12">
            <a:extLst>
              <a:ext uri="{FF2B5EF4-FFF2-40B4-BE49-F238E27FC236}">
                <a16:creationId xmlns:a16="http://schemas.microsoft.com/office/drawing/2014/main" id="{5DCEECC2-AF6A-1F26-F69B-138C1C9C15AF}"/>
              </a:ext>
            </a:extLst>
          </p:cNvPr>
          <p:cNvPicPr>
            <a:picLocks noChangeAspect="1"/>
          </p:cNvPicPr>
          <p:nvPr/>
        </p:nvPicPr>
        <p:blipFill>
          <a:blip r:embed="rId4"/>
          <a:stretch>
            <a:fillRect/>
          </a:stretch>
        </p:blipFill>
        <p:spPr>
          <a:xfrm>
            <a:off x="6090355" y="1776422"/>
            <a:ext cx="6035052" cy="3959360"/>
          </a:xfrm>
          <a:prstGeom prst="rect">
            <a:avLst/>
          </a:prstGeom>
        </p:spPr>
      </p:pic>
    </p:spTree>
    <p:extLst>
      <p:ext uri="{BB962C8B-B14F-4D97-AF65-F5344CB8AC3E}">
        <p14:creationId xmlns:p14="http://schemas.microsoft.com/office/powerpoint/2010/main" val="122303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SKEWNESS </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581891"/>
            <a:ext cx="12192000" cy="5153891"/>
          </a:xfrm>
        </p:spPr>
        <p:txBody>
          <a:bodyPr/>
          <a:lstStyle/>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sz="1800" dirty="0">
                <a:effectLst/>
                <a:latin typeface="Arial" panose="020B0604020202020204" pitchFamily="34" charset="0"/>
                <a:ea typeface="Arial" panose="020B0604020202020204" pitchFamily="34" charset="0"/>
              </a:rPr>
              <a:t>After outlier removal checking the sk</a:t>
            </a:r>
            <a:r>
              <a:rPr lang="en-IN" dirty="0">
                <a:latin typeface="Arial" panose="020B0604020202020204" pitchFamily="34" charset="0"/>
                <a:ea typeface="Arial" panose="020B0604020202020204" pitchFamily="34" charset="0"/>
              </a:rPr>
              <a:t>ewness of the cleaned </a:t>
            </a:r>
            <a:r>
              <a:rPr lang="en-IN" dirty="0" err="1">
                <a:latin typeface="Arial" panose="020B0604020202020204" pitchFamily="34" charset="0"/>
                <a:ea typeface="Arial" panose="020B0604020202020204" pitchFamily="34" charset="0"/>
              </a:rPr>
              <a:t>dataframe</a:t>
            </a:r>
            <a:r>
              <a:rPr lang="en-IN" dirty="0">
                <a:latin typeface="Arial" panose="020B0604020202020204" pitchFamily="34" charset="0"/>
                <a:ea typeface="Arial" panose="020B0604020202020204" pitchFamily="34" charset="0"/>
              </a:rPr>
              <a:t> and it shows that almost all the columns are normally distributed and we can also see the comparatively the skewness is reduced after removing the outliers.  Below are the screenshots of skewness calculated before and after removal </a:t>
            </a:r>
            <a:r>
              <a:rPr lang="en-IN" dirty="0" err="1">
                <a:latin typeface="Arial" panose="020B0604020202020204" pitchFamily="34" charset="0"/>
                <a:ea typeface="Arial" panose="020B0604020202020204" pitchFamily="34" charset="0"/>
              </a:rPr>
              <a:t>ofoutliers</a:t>
            </a:r>
            <a:r>
              <a:rPr lang="en-IN" dirty="0">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lvl="1" indent="0">
              <a:buNone/>
            </a:pPr>
            <a:endParaRPr lang="en-US" sz="1800"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9D18E6E9-EF5B-46D1-B4D0-F2787D5268A5}"/>
              </a:ext>
            </a:extLst>
          </p:cNvPr>
          <p:cNvPicPr>
            <a:picLocks noChangeAspect="1"/>
          </p:cNvPicPr>
          <p:nvPr/>
        </p:nvPicPr>
        <p:blipFill>
          <a:blip r:embed="rId3"/>
          <a:stretch>
            <a:fillRect/>
          </a:stretch>
        </p:blipFill>
        <p:spPr>
          <a:xfrm>
            <a:off x="225778" y="1968335"/>
            <a:ext cx="5997039" cy="3301340"/>
          </a:xfrm>
          <a:prstGeom prst="rect">
            <a:avLst/>
          </a:prstGeom>
        </p:spPr>
      </p:pic>
      <p:pic>
        <p:nvPicPr>
          <p:cNvPr id="9" name="Picture 8">
            <a:extLst>
              <a:ext uri="{FF2B5EF4-FFF2-40B4-BE49-F238E27FC236}">
                <a16:creationId xmlns:a16="http://schemas.microsoft.com/office/drawing/2014/main" id="{0E850007-A065-A81E-3809-4D8A15F138F7}"/>
              </a:ext>
            </a:extLst>
          </p:cNvPr>
          <p:cNvPicPr>
            <a:picLocks noChangeAspect="1"/>
          </p:cNvPicPr>
          <p:nvPr/>
        </p:nvPicPr>
        <p:blipFill>
          <a:blip r:embed="rId4"/>
          <a:stretch>
            <a:fillRect/>
          </a:stretch>
        </p:blipFill>
        <p:spPr>
          <a:xfrm>
            <a:off x="6234106" y="1968335"/>
            <a:ext cx="5957894" cy="3301340"/>
          </a:xfrm>
          <a:prstGeom prst="rect">
            <a:avLst/>
          </a:prstGeom>
        </p:spPr>
      </p:pic>
    </p:spTree>
    <p:extLst>
      <p:ext uri="{BB962C8B-B14F-4D97-AF65-F5344CB8AC3E}">
        <p14:creationId xmlns:p14="http://schemas.microsoft.com/office/powerpoint/2010/main" val="429052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CORRELATION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581891"/>
            <a:ext cx="12192000" cy="5153891"/>
          </a:xfrm>
        </p:spPr>
        <p:txBody>
          <a:bodyPr/>
          <a:lstStyle/>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ea typeface="Arial" panose="020B0604020202020204" pitchFamily="34" charset="0"/>
              </a:rPr>
              <a:t>This is done to calculate a matrix of the relationships between each pair of variables in the dataset.  The result is a symmetric matrix called a correlation matrix with the value of 1 along the diagonal as each column always perfectly correlates with itself.  Below is the screenshot of the correlation matrix of the cleaned dataset df2_cleaned.</a:t>
            </a:r>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4D41238-E13D-6EED-83F3-A8338AA7CBFA}"/>
              </a:ext>
            </a:extLst>
          </p:cNvPr>
          <p:cNvPicPr>
            <a:picLocks noChangeAspect="1"/>
          </p:cNvPicPr>
          <p:nvPr/>
        </p:nvPicPr>
        <p:blipFill>
          <a:blip r:embed="rId3"/>
          <a:stretch>
            <a:fillRect/>
          </a:stretch>
        </p:blipFill>
        <p:spPr>
          <a:xfrm>
            <a:off x="1247098" y="1731263"/>
            <a:ext cx="9697803" cy="4218433"/>
          </a:xfrm>
          <a:prstGeom prst="rect">
            <a:avLst/>
          </a:prstGeom>
        </p:spPr>
      </p:pic>
    </p:spTree>
    <p:extLst>
      <p:ext uri="{BB962C8B-B14F-4D97-AF65-F5344CB8AC3E}">
        <p14:creationId xmlns:p14="http://schemas.microsoft.com/office/powerpoint/2010/main" val="321116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145913"/>
            <a:ext cx="7890933" cy="553998"/>
          </a:xfrm>
        </p:spPr>
        <p:txBody>
          <a:bodyPr/>
          <a:lstStyle/>
          <a:p>
            <a:r>
              <a:rPr lang="en-US" sz="3600" u="sng" dirty="0">
                <a:solidFill>
                  <a:srgbClr val="FF0000"/>
                </a:solidFill>
              </a:rPr>
              <a:t>CORRELATION HEATMAP</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 y="699911"/>
            <a:ext cx="12191999" cy="5035871"/>
          </a:xfrm>
        </p:spPr>
        <p:txBody>
          <a:bodyPr/>
          <a:lstStyle/>
          <a:p>
            <a:pPr marL="285750" indent="-285750" algn="l">
              <a:buFont typeface="Arial" panose="020B0604020202020204" pitchFamily="34" charset="0"/>
              <a:buChar char="•"/>
            </a:pPr>
            <a:r>
              <a:rPr lang="en-US" dirty="0"/>
              <a:t>A correlation heatmap is a graphical tool that displays the correlation between the variables as a color-coded matrix.   It’s like a color chart that shows us how closely related different variables are.  Below is the image of the correlation heatmap of the cleaned dataset df2_cleaned.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C5A11198-9D3D-D725-F802-4708037EED1C}"/>
              </a:ext>
            </a:extLst>
          </p:cNvPr>
          <p:cNvPicPr>
            <a:picLocks noChangeAspect="1"/>
          </p:cNvPicPr>
          <p:nvPr/>
        </p:nvPicPr>
        <p:blipFill>
          <a:blip r:embed="rId3"/>
          <a:stretch>
            <a:fillRect/>
          </a:stretch>
        </p:blipFill>
        <p:spPr>
          <a:xfrm>
            <a:off x="2187932" y="1603168"/>
            <a:ext cx="7816135" cy="4417621"/>
          </a:xfrm>
          <a:prstGeom prst="rect">
            <a:avLst/>
          </a:prstGeom>
        </p:spPr>
      </p:pic>
    </p:spTree>
    <p:extLst>
      <p:ext uri="{BB962C8B-B14F-4D97-AF65-F5344CB8AC3E}">
        <p14:creationId xmlns:p14="http://schemas.microsoft.com/office/powerpoint/2010/main" val="79414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5824247"/>
            <a:ext cx="12191999" cy="184666"/>
          </a:xfrm>
        </p:spPr>
        <p:txBody>
          <a:bodyPr/>
          <a:lstStyle/>
          <a:p>
            <a:r>
              <a:rPr lang="en-US" sz="1200" dirty="0"/>
              <a:t>											NAME:  S. </a:t>
            </a:r>
            <a:r>
              <a:rPr lang="en-US" sz="1200" dirty="0" err="1"/>
              <a:t>Sujana</a:t>
            </a:r>
            <a:r>
              <a:rPr lang="en-US" sz="1200" dirty="0"/>
              <a:t> Kumari</a:t>
            </a:r>
          </a:p>
        </p:txBody>
      </p:sp>
      <p:sp>
        <p:nvSpPr>
          <p:cNvPr id="5" name="Text Placeholder 4">
            <a:extLst>
              <a:ext uri="{FF2B5EF4-FFF2-40B4-BE49-F238E27FC236}">
                <a16:creationId xmlns:a16="http://schemas.microsoft.com/office/drawing/2014/main" id="{2C25ABB6-1E27-98CF-9C34-E3427CCA71FA}"/>
              </a:ext>
            </a:extLst>
          </p:cNvPr>
          <p:cNvSpPr>
            <a:spLocks noGrp="1"/>
          </p:cNvSpPr>
          <p:nvPr>
            <p:ph type="body" sz="quarter" idx="12"/>
          </p:nvPr>
        </p:nvSpPr>
        <p:spPr>
          <a:xfrm>
            <a:off x="2196307" y="2006930"/>
            <a:ext cx="7799387" cy="1781299"/>
          </a:xfrm>
        </p:spPr>
        <p:txBody>
          <a:bodyPr/>
          <a:lstStyle/>
          <a:p>
            <a:r>
              <a:rPr lang="en-IN" sz="9600" b="1" dirty="0">
                <a:solidFill>
                  <a:srgbClr val="FFC000"/>
                </a:solidFill>
                <a:latin typeface="Broadway" panose="04040905080B02020502" pitchFamily="82" charset="0"/>
              </a:rPr>
              <a:t>THANK YOU</a:t>
            </a:r>
          </a:p>
        </p:txBody>
      </p:sp>
    </p:spTree>
    <p:extLst>
      <p:ext uri="{BB962C8B-B14F-4D97-AF65-F5344CB8AC3E}">
        <p14:creationId xmlns:p14="http://schemas.microsoft.com/office/powerpoint/2010/main" val="13275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29514"/>
            <a:ext cx="8470393" cy="615553"/>
          </a:xfrm>
        </p:spPr>
        <p:txBody>
          <a:bodyPr/>
          <a:lstStyle/>
          <a:p>
            <a:r>
              <a:rPr lang="en-US" u="sng" dirty="0">
                <a:solidFill>
                  <a:srgbClr val="FF0000"/>
                </a:solidFill>
              </a:rPr>
              <a:t>PROJECT OVERVIEW</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361244" y="824089"/>
            <a:ext cx="11469511" cy="5181600"/>
          </a:xfrm>
        </p:spPr>
        <p:txBody>
          <a:bodyPr/>
          <a:lstStyle/>
          <a:p>
            <a:pPr algn="l"/>
            <a:r>
              <a:rPr lang="en-GB" dirty="0">
                <a:latin typeface="Times New Roman" panose="02020603050405020304" pitchFamily="18" charset="0"/>
                <a:ea typeface="Times New Roman" panose="02020603050405020304" pitchFamily="18" charset="0"/>
              </a:rPr>
              <a:t>We are</a:t>
            </a:r>
            <a:r>
              <a:rPr lang="en-GB" sz="1800" dirty="0">
                <a:effectLst/>
                <a:latin typeface="Times New Roman" panose="02020603050405020304" pitchFamily="18" charset="0"/>
                <a:ea typeface="Times New Roman" panose="02020603050405020304" pitchFamily="18" charset="0"/>
              </a:rPr>
              <a:t>  junior data scientists assigned a new task to perform data wrangling on a set of datasets. The datasets have many ambiguities. We must identify those and apply different data-wrangling techniques to get a dataset for further usage.</a:t>
            </a:r>
          </a:p>
          <a:p>
            <a:pPr algn="l"/>
            <a:endParaRPr lang="en-GB" dirty="0">
              <a:latin typeface="Times New Roman" panose="02020603050405020304" pitchFamily="18" charset="0"/>
              <a:ea typeface="Times New Roman" panose="02020603050405020304" pitchFamily="18" charset="0"/>
            </a:endParaRPr>
          </a:p>
          <a:p>
            <a:pPr marL="0" marR="0" algn="l">
              <a:lnSpc>
                <a:spcPct val="115000"/>
              </a:lnSpc>
              <a:spcBef>
                <a:spcPts val="1200"/>
              </a:spcBef>
              <a:spcAft>
                <a:spcPts val="1200"/>
              </a:spcAft>
            </a:pPr>
            <a:r>
              <a:rPr lang="en-GB" sz="1800" b="1" dirty="0">
                <a:effectLst/>
                <a:latin typeface="Times New Roman" panose="02020603050405020304" pitchFamily="18" charset="0"/>
                <a:ea typeface="Times New Roman" panose="02020603050405020304" pitchFamily="18" charset="0"/>
              </a:rPr>
              <a:t>The following concepts are to be used with the help of a business use case:</a:t>
            </a:r>
          </a:p>
          <a:p>
            <a:pPr marL="285750" marR="0" indent="-285750" algn="l">
              <a:lnSpc>
                <a:spcPct val="115000"/>
              </a:lnSpc>
              <a:spcBef>
                <a:spcPts val="0"/>
              </a:spcBef>
              <a:spcAft>
                <a:spcPts val="1200"/>
              </a:spcAft>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Data acquisition.</a:t>
            </a:r>
          </a:p>
          <a:p>
            <a:pPr marL="285750" marR="0" indent="-285750" algn="l">
              <a:lnSpc>
                <a:spcPct val="115000"/>
              </a:lnSpc>
              <a:spcBef>
                <a:spcPts val="0"/>
              </a:spcBef>
              <a:spcAft>
                <a:spcPts val="1200"/>
              </a:spcAft>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rPr>
              <a:t>Data Wrangling:</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1.</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Merging datasets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2.</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Identifying unique values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3.</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Dropping unnecessary columns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4.</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the dimensions of the dataset</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5.</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the datatype of the dataset</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6.</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Checking datatype summary</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7.</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Treating missing values</a:t>
            </a:r>
            <a:endParaRPr lang="en-IN" sz="1800" dirty="0">
              <a:effectLst/>
              <a:latin typeface="Arial" panose="020B0604020202020204" pitchFamily="34" charset="0"/>
              <a:ea typeface="Arial" panose="020B0604020202020204" pitchFamily="34" charset="0"/>
            </a:endParaRPr>
          </a:p>
          <a:p>
            <a:pPr marL="863600" marR="0" indent="-228600" algn="l">
              <a:lnSpc>
                <a:spcPct val="11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8.</a:t>
            </a:r>
            <a:r>
              <a:rPr lang="en-GB" sz="1800" dirty="0">
                <a:effectLst/>
                <a:latin typeface="Times New Roman" panose="02020603050405020304" pitchFamily="18" charset="0"/>
                <a:ea typeface="Times New Roman" panose="02020603050405020304" pitchFamily="18" charset="0"/>
              </a:rPr>
              <a:t> 	</a:t>
            </a:r>
            <a:r>
              <a:rPr lang="en-GB" sz="1800" b="1" dirty="0">
                <a:effectLst/>
                <a:latin typeface="Times New Roman" panose="02020603050405020304" pitchFamily="18" charset="0"/>
                <a:ea typeface="Times New Roman" panose="02020603050405020304" pitchFamily="18" charset="0"/>
              </a:rPr>
              <a:t>Validating the correctness of the data at the primary level if applicable</a:t>
            </a:r>
            <a:endParaRPr lang="en-IN" sz="1800" dirty="0">
              <a:effectLst/>
              <a:latin typeface="Arial" panose="020B0604020202020204" pitchFamily="34" charset="0"/>
              <a:ea typeface="Arial" panose="020B0604020202020204" pitchFamily="34" charset="0"/>
            </a:endParaRPr>
          </a:p>
          <a:p>
            <a:pPr algn="l"/>
            <a:endParaRPr lang="en-GB" sz="1800" dirty="0">
              <a:effectLst/>
              <a:latin typeface="Times New Roman" panose="02020603050405020304" pitchFamily="18" charset="0"/>
              <a:ea typeface="Times New Roman" panose="02020603050405020304" pitchFamily="18" charset="0"/>
            </a:endParaRP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15701" y="897158"/>
            <a:ext cx="847039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315155" y="1512711"/>
            <a:ext cx="9561689" cy="2833511"/>
          </a:xfrm>
        </p:spPr>
        <p:txBody>
          <a:bodyPr/>
          <a:lstStyle/>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LOADING THE DATASETS (i.e.,  Dataset_1, Dataset_2 and Dataset_3) </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LOADING THE LIBRARIES: Include pandas, </a:t>
            </a:r>
            <a:r>
              <a:rPr lang="en-GB" dirty="0" err="1">
                <a:latin typeface="Times New Roman" panose="02020603050405020304" pitchFamily="18" charset="0"/>
                <a:ea typeface="Arial" panose="020B0604020202020204" pitchFamily="34" charset="0"/>
              </a:rPr>
              <a:t>numpy</a:t>
            </a:r>
            <a:r>
              <a:rPr lang="en-GB" dirty="0">
                <a:latin typeface="Times New Roman" panose="02020603050405020304" pitchFamily="18" charset="0"/>
                <a:ea typeface="Arial" panose="020B0604020202020204" pitchFamily="34" charset="0"/>
              </a:rPr>
              <a:t>, </a:t>
            </a:r>
            <a:r>
              <a:rPr lang="en-GB" dirty="0" err="1">
                <a:latin typeface="Times New Roman" panose="02020603050405020304" pitchFamily="18" charset="0"/>
                <a:ea typeface="Arial" panose="020B0604020202020204" pitchFamily="34" charset="0"/>
              </a:rPr>
              <a:t>sns</a:t>
            </a:r>
            <a:r>
              <a:rPr lang="en-GB" dirty="0">
                <a:latin typeface="Times New Roman" panose="02020603050405020304" pitchFamily="18" charset="0"/>
                <a:ea typeface="Arial" panose="020B0604020202020204" pitchFamily="34" charset="0"/>
              </a:rPr>
              <a:t>, matplotlib, </a:t>
            </a:r>
            <a:r>
              <a:rPr lang="en-GB" dirty="0" err="1">
                <a:latin typeface="Times New Roman" panose="02020603050405020304" pitchFamily="18" charset="0"/>
                <a:ea typeface="Arial" panose="020B0604020202020204" pitchFamily="34" charset="0"/>
              </a:rPr>
              <a:t>scipy</a:t>
            </a:r>
            <a:r>
              <a:rPr lang="en-GB" dirty="0">
                <a:latin typeface="Times New Roman" panose="02020603050405020304" pitchFamily="18" charset="0"/>
                <a:ea typeface="Arial" panose="020B0604020202020204" pitchFamily="34" charset="0"/>
              </a:rPr>
              <a:t> etc.</a:t>
            </a:r>
          </a:p>
          <a:p>
            <a:pPr algn="l"/>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TECHNICAL SKILLS INVOLVED:  Data Acquisition and Data Wrangling of the dataset_1, dataset_2 and dataset_3.  Merging of the dataset_1 and dataset_2 and working on central tendency.  Concatenating the merged dataset 1 and 2 with dataset_3</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PLATFORM:  Codes are executed and run in </a:t>
            </a:r>
            <a:r>
              <a:rPr lang="en-GB" dirty="0" err="1">
                <a:latin typeface="Times New Roman" panose="02020603050405020304" pitchFamily="18" charset="0"/>
                <a:ea typeface="Arial" panose="020B0604020202020204" pitchFamily="34" charset="0"/>
              </a:rPr>
              <a:t>Jupyter</a:t>
            </a:r>
            <a:r>
              <a:rPr lang="en-GB" dirty="0">
                <a:latin typeface="Times New Roman" panose="02020603050405020304" pitchFamily="18" charset="0"/>
                <a:ea typeface="Arial" panose="020B0604020202020204" pitchFamily="34" charset="0"/>
              </a:rPr>
              <a:t> Notebook.</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84648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KEY FEATURES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699910"/>
            <a:ext cx="11186557" cy="5035871"/>
          </a:xfrm>
        </p:spPr>
        <p:txBody>
          <a:bodyPr/>
          <a:lstStyle/>
          <a:p>
            <a:pPr marL="342900" indent="-342900" algn="l">
              <a:buFont typeface="+mj-lt"/>
              <a:buAutoNum type="arabicPeriod"/>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DATA ACQUISITION:  Identify and obtain access to the data within your sources.</a:t>
            </a:r>
          </a:p>
          <a:p>
            <a:pPr marL="285750" indent="-285750" algn="l">
              <a:buFont typeface="Arial" panose="020B0604020202020204" pitchFamily="34" charset="0"/>
              <a:buChar char="•"/>
            </a:pPr>
            <a:endParaRPr lang="en-GB" dirty="0">
              <a:latin typeface="Times New Roman" panose="02020603050405020304" pitchFamily="18" charset="0"/>
              <a:ea typeface="Arial" panose="020B0604020202020204" pitchFamily="34" charset="0"/>
            </a:endParaRPr>
          </a:p>
          <a:p>
            <a:pPr marL="285750" indent="-285750" algn="l">
              <a:buFont typeface="Arial" panose="020B0604020202020204" pitchFamily="34" charset="0"/>
              <a:buChar char="•"/>
            </a:pPr>
            <a:r>
              <a:rPr lang="en-GB" dirty="0">
                <a:latin typeface="Times New Roman" panose="02020603050405020304" pitchFamily="18" charset="0"/>
                <a:ea typeface="Arial" panose="020B0604020202020204" pitchFamily="34" charset="0"/>
              </a:rPr>
              <a:t>DATA WRANGLING:  Data wrangling deals with the below functionalities:</a:t>
            </a:r>
          </a:p>
          <a:p>
            <a:pPr algn="l"/>
            <a:endParaRPr lang="en-GB" dirty="0">
              <a:latin typeface="Times New Roman" panose="02020603050405020304" pitchFamily="18" charset="0"/>
              <a:ea typeface="Arial" panose="020B0604020202020204" pitchFamily="34" charset="0"/>
            </a:endParaRP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Data exploration:  The data is studied, </a:t>
            </a:r>
            <a:r>
              <a:rPr lang="en-GB" sz="1800" dirty="0" err="1">
                <a:latin typeface="Times New Roman" panose="02020603050405020304" pitchFamily="18" charset="0"/>
                <a:ea typeface="Arial" panose="020B0604020202020204" pitchFamily="34" charset="0"/>
              </a:rPr>
              <a:t>analyzed</a:t>
            </a:r>
            <a:r>
              <a:rPr lang="en-GB" sz="1800" dirty="0">
                <a:latin typeface="Times New Roman" panose="02020603050405020304" pitchFamily="18" charset="0"/>
                <a:ea typeface="Arial" panose="020B0604020202020204" pitchFamily="34" charset="0"/>
              </a:rPr>
              <a:t> and understood by visualizing representations of data.</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Dealing with missing values:  Most of the datasets having a vast amount of data contain missing values of </a:t>
            </a:r>
            <a:r>
              <a:rPr lang="en-GB" sz="1800" dirty="0" err="1">
                <a:latin typeface="Times New Roman" panose="02020603050405020304" pitchFamily="18" charset="0"/>
                <a:ea typeface="Arial" panose="020B0604020202020204" pitchFamily="34" charset="0"/>
              </a:rPr>
              <a:t>NaN</a:t>
            </a:r>
            <a:r>
              <a:rPr lang="en-GB" sz="1800" dirty="0">
                <a:latin typeface="Times New Roman" panose="02020603050405020304" pitchFamily="18" charset="0"/>
                <a:ea typeface="Arial" panose="020B0604020202020204" pitchFamily="34" charset="0"/>
              </a:rPr>
              <a:t>, they are needed to be taken care of by replacing them with the mean, mode, or simply dropping the rowing a </a:t>
            </a:r>
            <a:r>
              <a:rPr lang="en-GB" sz="1800" dirty="0" err="1">
                <a:latin typeface="Times New Roman" panose="02020603050405020304" pitchFamily="18" charset="0"/>
                <a:ea typeface="Arial" panose="020B0604020202020204" pitchFamily="34" charset="0"/>
              </a:rPr>
              <a:t>NaN</a:t>
            </a:r>
            <a:r>
              <a:rPr lang="en-GB" sz="1800" dirty="0">
                <a:latin typeface="Times New Roman" panose="02020603050405020304" pitchFamily="18" charset="0"/>
                <a:ea typeface="Arial" panose="020B0604020202020204" pitchFamily="34" charset="0"/>
              </a:rPr>
              <a:t> value.</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Reshaping data:  In this process, data is manipulated according to the requirements, where new data can be added or pre-existing data can be modified.</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Filtering data:  Sometimes datasets are comprised of unwanted rows and columns which are required to be removed or filtered.</a:t>
            </a:r>
          </a:p>
          <a:p>
            <a:pPr marL="1143000" lvl="1" indent="-457200">
              <a:buFont typeface="+mj-lt"/>
              <a:buAutoNum type="arabicPeriod"/>
            </a:pPr>
            <a:r>
              <a:rPr lang="en-GB" sz="1800" dirty="0">
                <a:latin typeface="Times New Roman" panose="02020603050405020304" pitchFamily="18" charset="0"/>
                <a:ea typeface="Arial" panose="020B0604020202020204" pitchFamily="34" charset="0"/>
              </a:rPr>
              <a:t>Other:  After dealing with the raw dataset with the above functionalities we get an efficient dataset as per our requirements and then it can used for a required purpose like data analysing, machine learning, data visualisation, model training, etc.</a:t>
            </a: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110043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algn="l"/>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US" dirty="0"/>
              <a:t>The code is started by importing the important libraries like pandas, </a:t>
            </a:r>
            <a:r>
              <a:rPr lang="en-US" dirty="0" err="1"/>
              <a:t>numpy</a:t>
            </a:r>
            <a:r>
              <a:rPr lang="en-US" dirty="0"/>
              <a:t>, matplotlib, seaborn, etc.</a:t>
            </a:r>
          </a:p>
          <a:p>
            <a:pPr algn="l"/>
            <a:endParaRPr lang="en-US" dirty="0"/>
          </a:p>
          <a:p>
            <a:pPr marL="285750" indent="-285750" algn="l">
              <a:buFont typeface="Arial" panose="020B0604020202020204" pitchFamily="34" charset="0"/>
              <a:buChar char="•"/>
            </a:pPr>
            <a:r>
              <a:rPr lang="en-US" dirty="0"/>
              <a:t>Pandas is most commonly used for data wrangling and data manipulation purposes.  </a:t>
            </a:r>
            <a:r>
              <a:rPr lang="en-US" dirty="0" err="1"/>
              <a:t>Numpy</a:t>
            </a:r>
            <a:r>
              <a:rPr lang="en-US" dirty="0"/>
              <a:t> is primarily used to create arrays or matrices that can be applied in Machine Learning models.  Matplotlib is a graph plotting library in python that serves as a visualization utility. Seaborn is a library for making statistical graphics in Python.</a:t>
            </a:r>
          </a:p>
          <a:p>
            <a:pPr algn="l"/>
            <a:endParaRPr lang="en-US" dirty="0"/>
          </a:p>
          <a:p>
            <a:pPr marL="285750" indent="-285750" algn="l">
              <a:buFont typeface="Arial" panose="020B0604020202020204" pitchFamily="34" charset="0"/>
              <a:buChar char="•"/>
            </a:pPr>
            <a:r>
              <a:rPr lang="en-US" dirty="0"/>
              <a:t>Loading/reading the first dataset that is dataset_1 from the local data source. Data wrangling of dataset_1 is done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Loading/reading the second dataset that is dataset_2 and doing the data wrangling of dataset_2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Merging of dataset_1 and dataset_2 and naming it as ‘df1’ and doing some data wrangling of the merged dataset as well and saving the merged file in the excel form in our local folder.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87718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algn="l"/>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US" dirty="0"/>
              <a:t>Loading/reading the third dataset that is dataset_3 and doing the data wrangling of dataset_3 like checking the dimensions of the dataset, identifying unique values, checking for missing values and treating them, checking the datatype summary etc.</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Concatenating merged dataset_1 and dataset_2 (i.e., df1) with dataset_3 which is named as df2 and doing some data wrangling of the merged dataset as well and saving the concatenated file in the excel form in our local folder.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Detecting and removing the outliers by trying out different methods for some columns of the concatenated dataset df2 like:</a:t>
            </a:r>
          </a:p>
          <a:p>
            <a:pPr marL="1143000" lvl="1" indent="-457200">
              <a:buFont typeface="+mj-lt"/>
              <a:buAutoNum type="arabicPeriod"/>
            </a:pPr>
            <a:r>
              <a:rPr lang="en-US" sz="1800" dirty="0"/>
              <a:t>Z-Score method for ‘temp’ column of the dataset df2.</a:t>
            </a:r>
          </a:p>
          <a:p>
            <a:pPr marL="1143000" lvl="1" indent="-457200">
              <a:buFont typeface="+mj-lt"/>
              <a:buAutoNum type="arabicPeriod"/>
            </a:pPr>
            <a:r>
              <a:rPr lang="en-US" sz="1800" dirty="0"/>
              <a:t>IQ that is interquartile range method for ‘</a:t>
            </a:r>
            <a:r>
              <a:rPr lang="en-US" sz="1800" dirty="0" err="1"/>
              <a:t>atemp</a:t>
            </a:r>
            <a:r>
              <a:rPr lang="en-US" sz="1800" dirty="0"/>
              <a:t>’ column of the dataset df2.</a:t>
            </a:r>
          </a:p>
          <a:p>
            <a:pPr marL="1143000" lvl="1" indent="-457200">
              <a:buFont typeface="+mj-lt"/>
              <a:buAutoNum type="arabicPeriod"/>
            </a:pPr>
            <a:r>
              <a:rPr lang="en-US" sz="1800" dirty="0"/>
              <a:t>Boxplot method for the ‘windspeed’ column of the dataset df2.</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These above methods were used just to check how the different methods can be used to detect and remove the outliers in a column.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35481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CODE EXPLANATION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1235034"/>
            <a:ext cx="11751733" cy="4500748"/>
          </a:xfrm>
        </p:spPr>
        <p:txBody>
          <a:bodyPr/>
          <a:lstStyle/>
          <a:p>
            <a:pPr algn="l"/>
            <a:endParaRPr lang="en-IN" sz="1800" dirty="0">
              <a:effectLst/>
              <a:latin typeface="Arial" panose="020B0604020202020204" pitchFamily="34" charset="0"/>
              <a:ea typeface="Arial" panose="020B0604020202020204" pitchFamily="34" charset="0"/>
            </a:endParaRPr>
          </a:p>
          <a:p>
            <a:pPr marL="285750" indent="-285750" algn="l">
              <a:buFont typeface="Arial" panose="020B0604020202020204" pitchFamily="34" charset="0"/>
              <a:buChar char="•"/>
            </a:pPr>
            <a:r>
              <a:rPr lang="en-US" dirty="0"/>
              <a:t>Now the actual Data Cleaning starts by first checking in which columns of the dataset the outliers are present by plotting the boxplots for each and every column.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After detecting the in which columns the outliers are actually present, then comes removing outliers of all the columns at a time by writing a python code and getting a cleaned </a:t>
            </a:r>
            <a:r>
              <a:rPr lang="en-US" dirty="0" err="1"/>
              <a:t>dataframe</a:t>
            </a:r>
            <a:r>
              <a:rPr lang="en-US" dirty="0"/>
              <a:t> free of outliers.</a:t>
            </a:r>
          </a:p>
          <a:p>
            <a:pPr marL="285750" indent="-285750" algn="l">
              <a:buFont typeface="Arial" panose="020B0604020202020204" pitchFamily="34" charset="0"/>
              <a:buChar char="•"/>
            </a:pPr>
            <a:endParaRPr lang="en-US" dirty="0"/>
          </a:p>
          <a:p>
            <a:pPr marL="1028700" lvl="1" indent="-342900">
              <a:buFont typeface="+mj-lt"/>
              <a:buAutoNum type="arabicPeriod"/>
            </a:pPr>
            <a:r>
              <a:rPr lang="en-US" sz="1800" dirty="0"/>
              <a:t>The code involves first defining  a function called “outliers” which returns a list of index of outliers, this is done by Interquartile range method by calculating the upper and lower bounds.</a:t>
            </a:r>
          </a:p>
          <a:p>
            <a:pPr marL="1028700" lvl="1" indent="-342900">
              <a:buFont typeface="+mj-lt"/>
              <a:buAutoNum type="arabicPeriod"/>
            </a:pPr>
            <a:r>
              <a:rPr lang="en-US" sz="1800" dirty="0"/>
              <a:t>Creating an empty list that is the </a:t>
            </a:r>
            <a:r>
              <a:rPr lang="en-US" sz="1800" dirty="0" err="1"/>
              <a:t>index_list</a:t>
            </a:r>
            <a:r>
              <a:rPr lang="en-US" sz="1800" dirty="0"/>
              <a:t> to store the output indices from multiple rows by specifying the column names in which the outliers were present which were detected using boxplot.</a:t>
            </a:r>
          </a:p>
          <a:p>
            <a:pPr marL="1028700" lvl="1" indent="-342900">
              <a:buFont typeface="+mj-lt"/>
              <a:buAutoNum type="arabicPeriod"/>
            </a:pPr>
            <a:r>
              <a:rPr lang="en-US" sz="1800" dirty="0"/>
              <a:t>Checking the shapes of the </a:t>
            </a:r>
            <a:r>
              <a:rPr lang="en-US" sz="1800" dirty="0" err="1"/>
              <a:t>dataframe</a:t>
            </a:r>
            <a:r>
              <a:rPr lang="en-US" sz="1800" dirty="0"/>
              <a:t> before and after removing the outliers and printing the shape by which we can find out how many outliers have been removed.</a:t>
            </a:r>
          </a:p>
          <a:p>
            <a:pPr marL="1028700" lvl="1" indent="-342900">
              <a:buFont typeface="+mj-lt"/>
              <a:buAutoNum type="arabicPeriod"/>
            </a:pPr>
            <a:r>
              <a:rPr lang="en-US" sz="1800" dirty="0"/>
              <a:t>This </a:t>
            </a:r>
            <a:r>
              <a:rPr lang="en-US" sz="1800" dirty="0" err="1"/>
              <a:t>dataframe</a:t>
            </a:r>
            <a:r>
              <a:rPr lang="en-US" sz="1800" dirty="0"/>
              <a:t> in which the outliers have been removed is named as ‘df2_cleaned.’</a:t>
            </a:r>
          </a:p>
          <a:p>
            <a:pPr marL="1028700" lvl="1" indent="-342900">
              <a:buFont typeface="+mj-lt"/>
              <a:buAutoNum type="arabicPeriod"/>
            </a:pPr>
            <a:r>
              <a:rPr lang="en-US" sz="1800" dirty="0"/>
              <a:t>Saving of the cleaned </a:t>
            </a:r>
            <a:r>
              <a:rPr lang="en-US" sz="1800" dirty="0" err="1"/>
              <a:t>dataframe</a:t>
            </a:r>
            <a:r>
              <a:rPr lang="en-US" sz="1800" dirty="0"/>
              <a:t> that is df2_cleaned to the local folder after checking whether outliers are removed through comparison boxplot.</a:t>
            </a:r>
          </a:p>
          <a:p>
            <a:pPr lvl="1" indent="0">
              <a:buNone/>
            </a:pPr>
            <a:endParaRPr lang="en-US" sz="1800"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161091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285750" indent="-285750" algn="l">
              <a:buFont typeface="Arial" panose="020B0604020202020204" pitchFamily="34" charset="0"/>
              <a:buChar char="•"/>
            </a:pPr>
            <a:r>
              <a:rPr lang="en-US" dirty="0"/>
              <a:t>Now plotting the comparison box plots for each columns in which the outliers were present to check to what extent the outliers were removed through the Interquartile range method.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Below are the images of the outputs of the comparison Box plots: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96FA800E-C65A-61A6-BB0E-F65D311B8BF9}"/>
              </a:ext>
            </a:extLst>
          </p:cNvPr>
          <p:cNvPicPr>
            <a:picLocks noChangeAspect="1"/>
          </p:cNvPicPr>
          <p:nvPr/>
        </p:nvPicPr>
        <p:blipFill>
          <a:blip r:embed="rId3"/>
          <a:stretch>
            <a:fillRect/>
          </a:stretch>
        </p:blipFill>
        <p:spPr>
          <a:xfrm>
            <a:off x="214489" y="2054429"/>
            <a:ext cx="6190500" cy="3859481"/>
          </a:xfrm>
          <a:prstGeom prst="rect">
            <a:avLst/>
          </a:prstGeom>
        </p:spPr>
      </p:pic>
      <p:pic>
        <p:nvPicPr>
          <p:cNvPr id="6" name="Picture 5">
            <a:extLst>
              <a:ext uri="{FF2B5EF4-FFF2-40B4-BE49-F238E27FC236}">
                <a16:creationId xmlns:a16="http://schemas.microsoft.com/office/drawing/2014/main" id="{42CF7926-955A-504B-E562-5A4B73E85618}"/>
              </a:ext>
            </a:extLst>
          </p:cNvPr>
          <p:cNvPicPr>
            <a:picLocks noChangeAspect="1"/>
          </p:cNvPicPr>
          <p:nvPr/>
        </p:nvPicPr>
        <p:blipFill>
          <a:blip r:embed="rId4"/>
          <a:stretch>
            <a:fillRect/>
          </a:stretch>
        </p:blipFill>
        <p:spPr>
          <a:xfrm>
            <a:off x="6404989" y="2051460"/>
            <a:ext cx="5572522" cy="3859481"/>
          </a:xfrm>
          <a:prstGeom prst="rect">
            <a:avLst/>
          </a:prstGeom>
        </p:spPr>
      </p:pic>
    </p:spTree>
    <p:extLst>
      <p:ext uri="{BB962C8B-B14F-4D97-AF65-F5344CB8AC3E}">
        <p14:creationId xmlns:p14="http://schemas.microsoft.com/office/powerpoint/2010/main" val="278984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FINAL OUTPUT</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marL="971550" lvl="1" indent="-285750"/>
            <a:endParaRPr lang="en-US" dirty="0"/>
          </a:p>
          <a:p>
            <a:pPr marL="971550" lvl="1" indent="-285750"/>
            <a:r>
              <a:rPr lang="en-US" dirty="0"/>
              <a:t>Below are the images of the outputs of the comparison Box plots:</a:t>
            </a:r>
          </a:p>
          <a:p>
            <a:pPr marL="971550" lvl="1" indent="-285750"/>
            <a:endParaRPr lang="en-US" dirty="0"/>
          </a:p>
          <a:p>
            <a:pPr marL="285750" indent="-285750" algn="l">
              <a:buFont typeface="Arial" panose="020B0604020202020204" pitchFamily="34" charset="0"/>
              <a:buChar char="•"/>
            </a:pPr>
            <a:endParaRPr lang="en-IN" sz="18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536C5861-CC3D-9CD5-5295-797AC61DA212}"/>
              </a:ext>
            </a:extLst>
          </p:cNvPr>
          <p:cNvPicPr>
            <a:picLocks noChangeAspect="1"/>
          </p:cNvPicPr>
          <p:nvPr/>
        </p:nvPicPr>
        <p:blipFill>
          <a:blip r:embed="rId3"/>
          <a:stretch>
            <a:fillRect/>
          </a:stretch>
        </p:blipFill>
        <p:spPr>
          <a:xfrm>
            <a:off x="225779" y="1776422"/>
            <a:ext cx="5616882" cy="3959360"/>
          </a:xfrm>
          <a:prstGeom prst="rect">
            <a:avLst/>
          </a:prstGeom>
        </p:spPr>
      </p:pic>
      <p:pic>
        <p:nvPicPr>
          <p:cNvPr id="6" name="Picture 5">
            <a:extLst>
              <a:ext uri="{FF2B5EF4-FFF2-40B4-BE49-F238E27FC236}">
                <a16:creationId xmlns:a16="http://schemas.microsoft.com/office/drawing/2014/main" id="{B0B9B90F-957B-8ADD-E8D2-7DB8D95B2C13}"/>
              </a:ext>
            </a:extLst>
          </p:cNvPr>
          <p:cNvPicPr>
            <a:picLocks noChangeAspect="1"/>
          </p:cNvPicPr>
          <p:nvPr/>
        </p:nvPicPr>
        <p:blipFill>
          <a:blip r:embed="rId4"/>
          <a:stretch>
            <a:fillRect/>
          </a:stretch>
        </p:blipFill>
        <p:spPr>
          <a:xfrm>
            <a:off x="5985164" y="1776422"/>
            <a:ext cx="5888152" cy="3959360"/>
          </a:xfrm>
          <a:prstGeom prst="rect">
            <a:avLst/>
          </a:prstGeom>
        </p:spPr>
      </p:pic>
    </p:spTree>
    <p:extLst>
      <p:ext uri="{BB962C8B-B14F-4D97-AF65-F5344CB8AC3E}">
        <p14:creationId xmlns:p14="http://schemas.microsoft.com/office/powerpoint/2010/main" val="276978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967531_win32_mlw v2" id="{D6E82B91-6E0A-4ADE-ABDF-7A3107FF5DC0}" vid="{FDF63795-6842-4874-86B5-D3F4150A0B0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D32A503-7E2B-48A7-A1A4-FEB99676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6AD0CE-C3A1-49ED-84DB-B51D7D3B27B3}">
  <ds:schemaRefs>
    <ds:schemaRef ds:uri="http://schemas.microsoft.com/sharepoint/v3/contenttype/forms"/>
  </ds:schemaRefs>
</ds:datastoreItem>
</file>

<file path=customXml/itemProps3.xml><?xml version="1.0" encoding="utf-8"?>
<ds:datastoreItem xmlns:ds="http://schemas.openxmlformats.org/officeDocument/2006/customXml" ds:itemID="{FD794402-D476-4C0A-8953-D7E5D3D97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LGBTQIA Pride Month presentation</Template>
  <TotalTime>337</TotalTime>
  <Words>1317</Words>
  <Application>Microsoft Office PowerPoint</Application>
  <PresentationFormat>Widescreen</PresentationFormat>
  <Paragraphs>128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Broadway</vt:lpstr>
      <vt:lpstr>Times New Roman</vt:lpstr>
      <vt:lpstr>Office Theme</vt:lpstr>
      <vt:lpstr>DATA ACQUISITION                 &amp;  DATA WRANGLING   NAME:            S. SUJANA KUMARI AFFILIATION:  DIGICROME ACADEMY </vt:lpstr>
      <vt:lpstr>PROJECT OVERVIEW</vt:lpstr>
      <vt:lpstr>METHODOLOGY</vt:lpstr>
      <vt:lpstr>KEY FEATURES</vt:lpstr>
      <vt:lpstr>CODE EXPLANATION</vt:lpstr>
      <vt:lpstr>CODE EXPLANATION</vt:lpstr>
      <vt:lpstr>CODE EXPLANATION</vt:lpstr>
      <vt:lpstr>FINAL OUTPUT</vt:lpstr>
      <vt:lpstr>FINAL OUTPUT</vt:lpstr>
      <vt:lpstr>FINAL OUTPUT</vt:lpstr>
      <vt:lpstr>SKEWNESS </vt:lpstr>
      <vt:lpstr>CORRELATION</vt:lpstr>
      <vt:lpstr>CORRELATION HEATMAP</vt:lpstr>
      <vt:lpstr>           NAME:  S. Sujana Kumari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ACQUISITION                 &amp;  DATA WRANGLING  NAME:            S. SUJANA KUMARI AFFILIATION:  DIGICROME ACADEMY </dc:title>
  <dc:subject/>
  <dc:creator>Lenovo</dc:creator>
  <cp:keywords/>
  <dc:description/>
  <cp:lastModifiedBy>Lenovo</cp:lastModifiedBy>
  <cp:revision>13</cp:revision>
  <dcterms:created xsi:type="dcterms:W3CDTF">2024-04-30T20:52:53Z</dcterms:created>
  <dcterms:modified xsi:type="dcterms:W3CDTF">2024-05-02T14:43:53Z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