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65" r:id="rId3"/>
    <p:sldId id="266" r:id="rId4"/>
    <p:sldId id="258" r:id="rId5"/>
    <p:sldId id="259" r:id="rId6"/>
    <p:sldId id="260" r:id="rId7"/>
    <p:sldId id="261" r:id="rId8"/>
    <p:sldId id="267" r:id="rId9"/>
    <p:sldId id="262" r:id="rId10"/>
    <p:sldId id="263" r:id="rId11"/>
    <p:sldId id="264"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61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8312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b="1" dirty="0"/>
              <a:t>Your Team Name : </a:t>
            </a:r>
            <a:r>
              <a:rPr lang="en-US" dirty="0"/>
              <a:t>HOMO - SAPIENS</a:t>
            </a:r>
          </a:p>
          <a:p>
            <a:endParaRPr lang="en-US" dirty="0"/>
          </a:p>
          <a:p>
            <a:r>
              <a:rPr lang="en-US" b="1" dirty="0"/>
              <a:t>Your team bio : </a:t>
            </a:r>
            <a:r>
              <a:rPr lang="en-US" dirty="0"/>
              <a:t>We are team of 4 members with good </a:t>
            </a:r>
            <a:r>
              <a:rPr lang="en-US" dirty="0" err="1"/>
              <a:t>cooradination</a:t>
            </a:r>
            <a:r>
              <a:rPr lang="en-US" dirty="0"/>
              <a:t>, role clarity and posses innovative skills.</a:t>
            </a:r>
          </a:p>
          <a:p>
            <a:endParaRPr lang="en-US" dirty="0"/>
          </a:p>
          <a:p>
            <a:endParaRPr lang="en-US" dirty="0"/>
          </a:p>
          <a:p>
            <a:endParaRPr lang="en-US" dirty="0"/>
          </a:p>
          <a:p>
            <a:r>
              <a:rPr lang="en-US" b="1" dirty="0"/>
              <a:t>Date : </a:t>
            </a:r>
            <a:r>
              <a:rPr lang="en-US" dirty="0"/>
              <a:t>20/04/2023</a:t>
            </a:r>
            <a:endParaRPr lang="en-US" b="1" dirty="0"/>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endParaRPr lang="en" sz="1400" dirty="0">
              <a:latin typeface="+mn-lt"/>
            </a:endParaRPr>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TextBox 1">
            <a:extLst>
              <a:ext uri="{FF2B5EF4-FFF2-40B4-BE49-F238E27FC236}">
                <a16:creationId xmlns:a16="http://schemas.microsoft.com/office/drawing/2014/main" id="{16AAEF77-B9D0-C233-8CA2-C28A8F711737}"/>
              </a:ext>
            </a:extLst>
          </p:cNvPr>
          <p:cNvSpPr txBox="1"/>
          <p:nvPr/>
        </p:nvSpPr>
        <p:spPr>
          <a:xfrm>
            <a:off x="2352260" y="2873214"/>
            <a:ext cx="2908852" cy="1077218"/>
          </a:xfrm>
          <a:prstGeom prst="rect">
            <a:avLst/>
          </a:prstGeom>
          <a:noFill/>
        </p:spPr>
        <p:txBody>
          <a:bodyPr wrap="square" rtlCol="0">
            <a:spAutoFit/>
          </a:bodyPr>
          <a:lstStyle/>
          <a:p>
            <a:r>
              <a:rPr lang="en-IN" sz="1600" dirty="0">
                <a:solidFill>
                  <a:schemeClr val="bg1"/>
                </a:solidFill>
              </a:rPr>
              <a:t>SUDHARSAN S</a:t>
            </a:r>
          </a:p>
          <a:p>
            <a:r>
              <a:rPr lang="en-IN" sz="1600" dirty="0">
                <a:solidFill>
                  <a:schemeClr val="bg1"/>
                </a:solidFill>
              </a:rPr>
              <a:t>SUJEETH K</a:t>
            </a:r>
          </a:p>
          <a:p>
            <a:r>
              <a:rPr lang="en-IN" sz="1600" dirty="0">
                <a:solidFill>
                  <a:schemeClr val="bg1"/>
                </a:solidFill>
              </a:rPr>
              <a:t>SANJEEV KAVARA T</a:t>
            </a:r>
          </a:p>
          <a:p>
            <a:r>
              <a:rPr lang="en-IN" sz="1600" dirty="0">
                <a:solidFill>
                  <a:schemeClr val="bg1"/>
                </a:solidFill>
              </a:rPr>
              <a:t>VIKRAM SARAVANAN 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1086678" y="959143"/>
            <a:ext cx="7142922"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dirty="0">
                <a:latin typeface="+mj-lt"/>
                <a:sym typeface="Lato"/>
              </a:rPr>
              <a:t>                  One of the main concerns with our environment has been solid waste management which impacts the health and environment of our society. The detection , monitoring and management of waste is one of the primary problems of the present era. The traditional way is inefficient . So this is our solution where waste management is automated with the use of IoT.</a:t>
            </a:r>
          </a:p>
          <a:p>
            <a:pPr marL="0" marR="0" lvl="0" indent="0" algn="just"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mj-lt"/>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US" b="0" i="0" dirty="0">
                <a:solidFill>
                  <a:srgbClr val="222222"/>
                </a:solidFill>
                <a:effectLst/>
                <a:latin typeface="+mj-lt"/>
              </a:rPr>
              <a:t>                 To address these challenges, there is a need for a smart garbage monitoring system that can accurately measure garbage levels, transmit data in real-time, and provide insights to users to optimize waste collection and reduce waste output. The system should be user-friendly, secure, and easily integrated with existing waste management systems. With such a system in place, waste management can become more efficient, cost-effective, and environmentally sustainable.</a:t>
            </a:r>
            <a:endParaRPr sz="1400" b="0" i="0" u="none" strike="noStrike" cap="none" dirty="0">
              <a:solidFill>
                <a:srgbClr val="000000"/>
              </a:solidFill>
              <a:latin typeface="+mj-lt"/>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494629" y="805550"/>
            <a:ext cx="8238600" cy="41084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Clr>
                <a:srgbClr val="000000"/>
              </a:buClr>
              <a:buSzPts val="1400"/>
              <a:buFont typeface="Arial"/>
              <a:buNone/>
            </a:pPr>
            <a:r>
              <a:rPr lang="en-US" dirty="0">
                <a:sym typeface="Lato"/>
              </a:rPr>
              <a:t>  Municipality and  Apartment residents will be the user segment, they will be using the product early.</a:t>
            </a:r>
          </a:p>
          <a:p>
            <a:pPr marL="171450" marR="0" lvl="0" indent="-171450" algn="just" rtl="0">
              <a:lnSpc>
                <a:spcPct val="115000"/>
              </a:lnSpc>
              <a:spcBef>
                <a:spcPts val="1000"/>
              </a:spcBef>
              <a:spcAft>
                <a:spcPts val="0"/>
              </a:spcAft>
              <a:buClr>
                <a:srgbClr val="000000"/>
              </a:buClr>
              <a:buSzPts val="1400"/>
              <a:buFont typeface="Arial" panose="020B0604020202020204" pitchFamily="34" charset="0"/>
              <a:buChar char="•"/>
            </a:pPr>
            <a:r>
              <a:rPr lang="en-US" sz="1200" b="0" i="0" u="none" strike="noStrike" cap="none" dirty="0">
                <a:solidFill>
                  <a:srgbClr val="000000"/>
                </a:solidFill>
                <a:latin typeface="+mj-lt"/>
                <a:ea typeface="Lato"/>
                <a:cs typeface="Lato"/>
                <a:sym typeface="Lato"/>
              </a:rPr>
              <a:t>  Municipality will use the product to check on the garbage bin limit to pick it up on correct time.</a:t>
            </a:r>
          </a:p>
          <a:p>
            <a:pPr marL="171450" marR="0" lvl="0" indent="-171450" algn="just" rtl="0">
              <a:lnSpc>
                <a:spcPct val="115000"/>
              </a:lnSpc>
              <a:spcBef>
                <a:spcPts val="1000"/>
              </a:spcBef>
              <a:spcAft>
                <a:spcPts val="0"/>
              </a:spcAft>
              <a:buClr>
                <a:srgbClr val="000000"/>
              </a:buClr>
              <a:buSzPts val="1400"/>
              <a:buFont typeface="Arial" panose="020B0604020202020204" pitchFamily="34" charset="0"/>
              <a:buChar char="•"/>
            </a:pPr>
            <a:r>
              <a:rPr lang="en-US" sz="1200" dirty="0">
                <a:latin typeface="+mj-lt"/>
                <a:ea typeface="Lato"/>
                <a:cs typeface="Lato"/>
                <a:sym typeface="Lato"/>
              </a:rPr>
              <a:t>Apartment residents will be using the product to put their garbage in the bin as their default garbage bin.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Overfilling of garbage bins: When garbage bins are overfilled, it can lead to overflowing and littering. This can cause unsightly and unsanitary conditions, as well as attract pests.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Inefficient waste collection: Waste collection can be inefficient if garbage trucks are sent to empty bins that are not yet full. This can waste time, fuel, and money.</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Lack of transparency: Many waste management systems lack transparency, making it difficult for users to track their waste output and identify areas for improvement.</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just"/>
            <a:r>
              <a:rPr lang="en-US" b="0" i="0" dirty="0">
                <a:solidFill>
                  <a:srgbClr val="222222"/>
                </a:solidFill>
                <a:effectLst/>
                <a:latin typeface="Arial" panose="020B0604020202020204" pitchFamily="34" charset="0"/>
              </a:rPr>
              <a:t>    A smart garbage monitoring system can address these pain points by providing real-time information on garbage levels, allowing for more efficient waste collection, and providing transparency and data to help users reduce their waste output.</a:t>
            </a:r>
          </a:p>
          <a:p>
            <a:pPr marL="285750" indent="-285750">
              <a:buFont typeface="Arial" panose="020B0604020202020204" pitchFamily="34" charset="0"/>
              <a:buChar char="•"/>
            </a:pPr>
            <a:endParaRPr lang="en-US" sz="1200" dirty="0"/>
          </a:p>
          <a:p>
            <a:br>
              <a:rPr lang="en-US" dirty="0"/>
            </a:br>
            <a:endParaRPr lang="en-US" dirty="0"/>
          </a:p>
          <a:p>
            <a:br>
              <a:rPr lang="en-US" dirty="0"/>
            </a:br>
            <a:endParaRPr lang="en-US" dirty="0"/>
          </a:p>
          <a:p>
            <a:br>
              <a:rPr lang="en-US" dirty="0"/>
            </a:br>
            <a:endParaRPr b="0" i="0" u="none" strike="noStrike" cap="none" dirty="0">
              <a:solidFill>
                <a:srgbClr val="000000"/>
              </a:solidFill>
              <a:latin typeface="+mj-lt"/>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42229" y="677534"/>
            <a:ext cx="8238600" cy="423641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US" b="0" i="0" dirty="0">
                <a:solidFill>
                  <a:srgbClr val="222222"/>
                </a:solidFill>
                <a:effectLst/>
                <a:latin typeface="Arial" panose="020B0604020202020204" pitchFamily="34" charset="0"/>
              </a:rPr>
              <a:t>There are several prerequisites for a smart garbage monitoring system. Here are some important ones:</a:t>
            </a:r>
          </a:p>
          <a:p>
            <a:r>
              <a:rPr lang="en-US" dirty="0"/>
              <a:t>Sensors: Smart garbage monitoring systems rely on sensors to detect the level of garbage in the bins. These sensors can be ultrasonic, infrared, or capacitive sensors, among others.</a:t>
            </a:r>
          </a:p>
          <a:p>
            <a:br>
              <a:rPr lang="en-US" dirty="0"/>
            </a:br>
            <a:r>
              <a:rPr lang="en-US" dirty="0"/>
              <a:t>Connectivity: The system requires connectivity to transmit the data collected by the sensors. This can be achieved through Wi-Fi, cellular networks, or other communication technologies.</a:t>
            </a:r>
          </a:p>
          <a:p>
            <a:br>
              <a:rPr lang="en-US" dirty="0"/>
            </a:br>
            <a:r>
              <a:rPr lang="en-US" dirty="0"/>
              <a:t>Data processing: The system must be able to process the data collected by the sensors and provide meaningful insights to the users. This can be achieved through machine learning algorithms or other data processing techniques.</a:t>
            </a:r>
          </a:p>
          <a:p>
            <a:br>
              <a:rPr lang="en-US" dirty="0"/>
            </a:br>
            <a:r>
              <a:rPr lang="en-US" dirty="0"/>
              <a:t>User interface: The system must have a user interface that allows users to monitor the garbage levels in real-time and receive alerts when the bins are full.</a:t>
            </a:r>
          </a:p>
          <a:p>
            <a:endParaRPr lang="en-US" dirty="0"/>
          </a:p>
          <a:p>
            <a:r>
              <a:rPr lang="en-US" dirty="0"/>
              <a:t>Integration with garbage collection systems: The system must be integrated with garbage collection systems to ensure timely pickup of the garbage when the bins are full.</a:t>
            </a:r>
          </a:p>
          <a:p>
            <a:br>
              <a:rPr lang="en-US" dirty="0"/>
            </a:br>
            <a:br>
              <a:rPr lang="en-US" dirty="0"/>
            </a:b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25226"/>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          Tools or resources</a:t>
            </a:r>
            <a:endParaRPr sz="20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TextBox 4">
            <a:extLst>
              <a:ext uri="{FF2B5EF4-FFF2-40B4-BE49-F238E27FC236}">
                <a16:creationId xmlns:a16="http://schemas.microsoft.com/office/drawing/2014/main" id="{9A0F7D22-9184-DB48-6009-EDE64CE0F907}"/>
              </a:ext>
            </a:extLst>
          </p:cNvPr>
          <p:cNvSpPr txBox="1"/>
          <p:nvPr/>
        </p:nvSpPr>
        <p:spPr>
          <a:xfrm>
            <a:off x="735496" y="1451113"/>
            <a:ext cx="6950765" cy="2554545"/>
          </a:xfrm>
          <a:prstGeom prst="rect">
            <a:avLst/>
          </a:prstGeom>
          <a:noFill/>
        </p:spPr>
        <p:txBody>
          <a:bodyPr wrap="square" rtlCol="0">
            <a:spAutoFit/>
          </a:bodyPr>
          <a:lstStyle/>
          <a:p>
            <a:pPr marL="285750" indent="-285750">
              <a:buFont typeface="Arial" panose="020B0604020202020204" pitchFamily="34" charset="0"/>
              <a:buChar char="•"/>
            </a:pPr>
            <a:r>
              <a:rPr lang="en-IN" sz="1600" dirty="0"/>
              <a:t>Ultrasonic bin sensors</a:t>
            </a:r>
          </a:p>
          <a:p>
            <a:endParaRPr lang="en-IN" sz="1600" dirty="0"/>
          </a:p>
          <a:p>
            <a:pPr marL="285750" indent="-285750">
              <a:buFont typeface="Arial" panose="020B0604020202020204" pitchFamily="34" charset="0"/>
              <a:buChar char="•"/>
            </a:pPr>
            <a:r>
              <a:rPr lang="en-IN" sz="1600" dirty="0"/>
              <a:t>Geolocation</a:t>
            </a:r>
          </a:p>
          <a:p>
            <a:endParaRPr lang="en-IN" sz="1600" dirty="0"/>
          </a:p>
          <a:p>
            <a:pPr marL="285750" indent="-285750">
              <a:buFont typeface="Arial" panose="020B0604020202020204" pitchFamily="34" charset="0"/>
              <a:buChar char="•"/>
            </a:pPr>
            <a:r>
              <a:rPr lang="en-IN" sz="1600" dirty="0"/>
              <a:t>RFID bin tags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GSM module</a:t>
            </a:r>
          </a:p>
          <a:p>
            <a:endParaRPr lang="en-IN" sz="1600" dirty="0"/>
          </a:p>
          <a:p>
            <a:pPr marL="285750" indent="-285750">
              <a:buFont typeface="Arial" panose="020B0604020202020204" pitchFamily="34" charset="0"/>
              <a:buChar char="•"/>
            </a:pPr>
            <a:r>
              <a:rPr lang="en-IN" sz="1600" dirty="0"/>
              <a:t>Arduino uno microprocessor</a:t>
            </a:r>
          </a:p>
          <a:p>
            <a:pPr marL="285750" indent="-285750">
              <a:buFont typeface="Arial" panose="020B0604020202020204" pitchFamily="34" charset="0"/>
              <a:buChar char="•"/>
            </a:pP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800" b="1" dirty="0">
                <a:latin typeface="Lato"/>
                <a:ea typeface="Lato"/>
                <a:cs typeface="Lato"/>
                <a:sym typeface="Lato"/>
              </a:rPr>
              <a:t>SYSTEM PROCESS FLOW</a:t>
            </a:r>
          </a:p>
          <a:p>
            <a:pPr marL="0" marR="0" lvl="0" indent="0" algn="l" rtl="0">
              <a:lnSpc>
                <a:spcPct val="100000"/>
              </a:lnSpc>
              <a:spcBef>
                <a:spcPts val="0"/>
              </a:spcBef>
              <a:spcAft>
                <a:spcPts val="0"/>
              </a:spcAft>
              <a:buClr>
                <a:srgbClr val="000000"/>
              </a:buClr>
              <a:buSzPts val="1400"/>
              <a:buFont typeface="Arial"/>
              <a:buNone/>
            </a:pPr>
            <a:endParaRPr lang="en-IN" b="1"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Clr>
                <a:srgbClr val="000000"/>
              </a:buClr>
              <a:buSzPts val="1400"/>
              <a:buFont typeface="+mj-lt"/>
              <a:buAutoNum type="arabicPeriod"/>
            </a:pPr>
            <a:r>
              <a:rPr lang="en-US" sz="1600" dirty="0">
                <a:latin typeface="Arial" panose="020B0604020202020204" pitchFamily="34" charset="0"/>
                <a:ea typeface="Lato" panose="020F0502020204030203" pitchFamily="34" charset="0"/>
                <a:cs typeface="Arial" panose="020B0604020202020204" pitchFamily="34" charset="0"/>
              </a:rPr>
              <a:t>Ultrasonic sensor detects the height of garbage in each bin.</a:t>
            </a:r>
          </a:p>
          <a:p>
            <a:pPr marL="342900" marR="0" lvl="0" indent="-342900" algn="l" rtl="0">
              <a:lnSpc>
                <a:spcPct val="100000"/>
              </a:lnSpc>
              <a:spcBef>
                <a:spcPts val="0"/>
              </a:spcBef>
              <a:spcAft>
                <a:spcPts val="0"/>
              </a:spcAft>
              <a:buClr>
                <a:srgbClr val="000000"/>
              </a:buClr>
              <a:buSzPts val="1400"/>
              <a:buFont typeface="+mj-lt"/>
              <a:buAutoNum type="arabicPeriod"/>
            </a:pPr>
            <a:r>
              <a:rPr lang="en-US" sz="1600" dirty="0">
                <a:latin typeface="Arial" panose="020B0604020202020204" pitchFamily="34" charset="0"/>
                <a:ea typeface="Lato" panose="020F0502020204030203" pitchFamily="34" charset="0"/>
                <a:cs typeface="Arial" panose="020B0604020202020204" pitchFamily="34" charset="0"/>
              </a:rPr>
              <a:t>Arduino uno receives and process the information from the sensors.</a:t>
            </a:r>
          </a:p>
          <a:p>
            <a:pPr marL="342900" marR="0" lvl="0" indent="-342900" algn="l" rtl="0">
              <a:lnSpc>
                <a:spcPct val="100000"/>
              </a:lnSpc>
              <a:spcBef>
                <a:spcPts val="0"/>
              </a:spcBef>
              <a:spcAft>
                <a:spcPts val="0"/>
              </a:spcAft>
              <a:buClr>
                <a:srgbClr val="000000"/>
              </a:buClr>
              <a:buSzPts val="1400"/>
              <a:buFont typeface="+mj-lt"/>
              <a:buAutoNum type="arabicPeriod"/>
            </a:pPr>
            <a:r>
              <a:rPr lang="en-US" sz="1600" dirty="0">
                <a:latin typeface="Arial" panose="020B0604020202020204" pitchFamily="34" charset="0"/>
                <a:ea typeface="Lato" panose="020F0502020204030203" pitchFamily="34" charset="0"/>
                <a:cs typeface="Arial" panose="020B0604020202020204" pitchFamily="34" charset="0"/>
              </a:rPr>
              <a:t>There are two threshold levels, 70% and 90% of bin , at 70% the green LED light is switched on as an alert to residents and the first warning message generated and sent to the municipality. </a:t>
            </a:r>
          </a:p>
          <a:p>
            <a:pPr marL="342900" marR="0" lvl="0" indent="-342900" algn="l" rtl="0">
              <a:lnSpc>
                <a:spcPct val="100000"/>
              </a:lnSpc>
              <a:spcBef>
                <a:spcPts val="0"/>
              </a:spcBef>
              <a:spcAft>
                <a:spcPts val="0"/>
              </a:spcAft>
              <a:buClr>
                <a:srgbClr val="000000"/>
              </a:buClr>
              <a:buSzPts val="1400"/>
              <a:buFont typeface="+mj-lt"/>
              <a:buAutoNum type="arabicPeriod"/>
            </a:pPr>
            <a:r>
              <a:rPr lang="en-US" sz="1600" dirty="0">
                <a:latin typeface="Arial" panose="020B0604020202020204" pitchFamily="34" charset="0"/>
                <a:ea typeface="Lato" panose="020F0502020204030203" pitchFamily="34" charset="0"/>
                <a:cs typeface="Arial" panose="020B0604020202020204" pitchFamily="34" charset="0"/>
              </a:rPr>
              <a:t>At 90% the red LED light is switched on as an alert to residents and second warning message is generated and sent to the municipality, these warning messages are generated and sent by GSM module.</a:t>
            </a:r>
            <a:endParaRPr sz="1600" b="1" i="0" u="none" strike="noStrike" cap="none" dirty="0">
              <a:solidFill>
                <a:srgbClr val="000000"/>
              </a:solidFill>
              <a:latin typeface="Arial" panose="020B0604020202020204" pitchFamily="34" charset="0"/>
              <a:ea typeface="Lato" panose="020F0502020204030203" pitchFamily="34" charset="0"/>
              <a:cs typeface="Arial" panose="020B0604020202020204" pitchFamily="34" charset="0"/>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800" b="1" dirty="0">
                <a:latin typeface="Lato"/>
                <a:ea typeface="Lato"/>
                <a:cs typeface="Lato"/>
                <a:sym typeface="Lato"/>
              </a:rPr>
              <a:t>HARDWARE COMPONENT</a:t>
            </a:r>
          </a:p>
          <a:p>
            <a:pPr marL="0" marR="0" lvl="0" indent="0" algn="l" rtl="0">
              <a:lnSpc>
                <a:spcPct val="100000"/>
              </a:lnSpc>
              <a:spcBef>
                <a:spcPts val="0"/>
              </a:spcBef>
              <a:spcAft>
                <a:spcPts val="0"/>
              </a:spcAft>
              <a:buClr>
                <a:srgbClr val="000000"/>
              </a:buClr>
              <a:buSzPts val="1400"/>
              <a:buFont typeface="Arial"/>
              <a:buNone/>
            </a:pPr>
            <a:endParaRPr lang="en-IN" b="1" i="0" u="none" strike="noStrike" cap="none" dirty="0">
              <a:solidFill>
                <a:srgbClr val="000000"/>
              </a:solidFill>
              <a:latin typeface="Lato"/>
              <a:ea typeface="Lato"/>
              <a:cs typeface="Lato"/>
              <a:sym typeface="Lato"/>
            </a:endParaRPr>
          </a:p>
          <a:p>
            <a:pPr marR="0" lvl="0" algn="just" rtl="0">
              <a:lnSpc>
                <a:spcPct val="100000"/>
              </a:lnSpc>
              <a:spcBef>
                <a:spcPts val="0"/>
              </a:spcBef>
              <a:spcAft>
                <a:spcPts val="0"/>
              </a:spcAft>
              <a:buClr>
                <a:srgbClr val="000000"/>
              </a:buClr>
              <a:buSzPts val="1400"/>
            </a:pPr>
            <a:r>
              <a:rPr lang="en-US" sz="1600" dirty="0">
                <a:latin typeface="+mn-lt"/>
                <a:ea typeface="Lato" panose="020F0502020204030203" pitchFamily="34" charset="0"/>
                <a:cs typeface="Lato" panose="020F0502020204030203" pitchFamily="34" charset="0"/>
              </a:rPr>
              <a:t>The hardware connection setup for the system. An Arduino Uno board is connected to the HC-SR04 ultrasonic sensor via digital I/O pin. Besides, the SIM900A GSM Module is serially connected to the Arduino Uno board, where the TX port of the GSM Module is connected to the RX port (PIN 2) of the Arduino Uno, while RX port of the former is tied to the TX port (PIN 3) of the latter. Moreover, a green LED and a red LED are also connected to the Arduino Uno. </a:t>
            </a:r>
            <a:endParaRPr sz="1600" b="1" i="0" u="none" strike="noStrike" cap="none" dirty="0">
              <a:solidFill>
                <a:srgbClr val="000000"/>
              </a:solidFill>
              <a:latin typeface="+mn-lt"/>
              <a:ea typeface="Lato" panose="020F0502020204030203" pitchFamily="34" charset="0"/>
              <a:cs typeface="Lato" panose="020F0502020204030203" pitchFamily="34" charset="0"/>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56090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dirty="0">
                <a:latin typeface="+mn-lt"/>
                <a:ea typeface="Lato"/>
                <a:cs typeface="Lato"/>
                <a:sym typeface="Lato"/>
              </a:rPr>
              <a:t>ADVANTAGES</a:t>
            </a:r>
          </a:p>
          <a:p>
            <a:pPr marL="0" marR="0" lvl="0" indent="0" algn="l" rtl="0">
              <a:lnSpc>
                <a:spcPct val="100000"/>
              </a:lnSpc>
              <a:spcBef>
                <a:spcPts val="0"/>
              </a:spcBef>
              <a:spcAft>
                <a:spcPts val="0"/>
              </a:spcAft>
              <a:buClr>
                <a:srgbClr val="000000"/>
              </a:buClr>
              <a:buSzPts val="1400"/>
              <a:buFont typeface="Arial"/>
              <a:buNone/>
            </a:pPr>
            <a:endParaRPr lang="en-US" sz="1600" b="1" i="0" u="none" strike="noStrike" cap="none" dirty="0">
              <a:solidFill>
                <a:srgbClr val="000000"/>
              </a:solidFill>
              <a:latin typeface="+mn-lt"/>
              <a:ea typeface="Lato"/>
              <a:cs typeface="Lato"/>
              <a:sym typeface="Lato"/>
            </a:endParaRPr>
          </a:p>
          <a:p>
            <a:pPr marL="342900" marR="0" lvl="0" indent="-342900" algn="l" rtl="0">
              <a:lnSpc>
                <a:spcPct val="100000"/>
              </a:lnSpc>
              <a:spcBef>
                <a:spcPts val="0"/>
              </a:spcBef>
              <a:spcAft>
                <a:spcPts val="0"/>
              </a:spcAft>
              <a:buClr>
                <a:srgbClr val="000000"/>
              </a:buClr>
              <a:buSzPts val="1400"/>
              <a:buFont typeface="+mj-lt"/>
              <a:buAutoNum type="arabicPeriod"/>
            </a:pPr>
            <a:r>
              <a:rPr lang="en-US" sz="1600" dirty="0">
                <a:latin typeface="+mn-lt"/>
                <a:ea typeface="Lato" panose="020F0502020204030203" pitchFamily="34" charset="0"/>
                <a:cs typeface="Lato" panose="020F0502020204030203" pitchFamily="34" charset="0"/>
              </a:rPr>
              <a:t>We can stop the overflow of garbage as most of the diseases are spread due to open degrading wastes </a:t>
            </a:r>
          </a:p>
          <a:p>
            <a:pPr marL="342900" marR="0" lvl="0" indent="-342900" algn="l" rtl="0">
              <a:lnSpc>
                <a:spcPct val="100000"/>
              </a:lnSpc>
              <a:spcBef>
                <a:spcPts val="0"/>
              </a:spcBef>
              <a:spcAft>
                <a:spcPts val="0"/>
              </a:spcAft>
              <a:buClr>
                <a:srgbClr val="000000"/>
              </a:buClr>
              <a:buSzPts val="1400"/>
              <a:buFont typeface="+mj-lt"/>
              <a:buAutoNum type="arabicPeriod"/>
            </a:pPr>
            <a:r>
              <a:rPr lang="en-US" sz="1600" dirty="0">
                <a:latin typeface="+mn-lt"/>
                <a:ea typeface="Lato" panose="020F0502020204030203" pitchFamily="34" charset="0"/>
                <a:cs typeface="Lato" panose="020F0502020204030203" pitchFamily="34" charset="0"/>
              </a:rPr>
              <a:t>We can automate the process of separating the degradable and non-degradable waste. </a:t>
            </a:r>
          </a:p>
          <a:p>
            <a:pPr marL="342900" marR="0" lvl="0" indent="-342900" algn="l" rtl="0">
              <a:lnSpc>
                <a:spcPct val="100000"/>
              </a:lnSpc>
              <a:spcBef>
                <a:spcPts val="0"/>
              </a:spcBef>
              <a:spcAft>
                <a:spcPts val="0"/>
              </a:spcAft>
              <a:buClr>
                <a:srgbClr val="000000"/>
              </a:buClr>
              <a:buSzPts val="1400"/>
              <a:buFont typeface="+mj-lt"/>
              <a:buAutoNum type="arabicPeriod"/>
            </a:pPr>
            <a:r>
              <a:rPr lang="en-US" sz="1600" dirty="0">
                <a:latin typeface="+mn-lt"/>
                <a:ea typeface="Lato" panose="020F0502020204030203" pitchFamily="34" charset="0"/>
                <a:cs typeface="Lato" panose="020F0502020204030203" pitchFamily="34" charset="0"/>
              </a:rPr>
              <a:t>When a garbage bin is full, the nearby garbage collector will receive a notification so that garbage overflow can be reduced. </a:t>
            </a:r>
          </a:p>
          <a:p>
            <a:pPr marL="342900" marR="0" lvl="0" indent="-342900" algn="l" rtl="0">
              <a:lnSpc>
                <a:spcPct val="100000"/>
              </a:lnSpc>
              <a:spcBef>
                <a:spcPts val="0"/>
              </a:spcBef>
              <a:spcAft>
                <a:spcPts val="0"/>
              </a:spcAft>
              <a:buClr>
                <a:srgbClr val="000000"/>
              </a:buClr>
              <a:buSzPts val="1400"/>
              <a:buFont typeface="+mj-lt"/>
              <a:buAutoNum type="arabicPeriod"/>
            </a:pPr>
            <a:r>
              <a:rPr lang="en-US" sz="1600" dirty="0">
                <a:latin typeface="+mn-lt"/>
                <a:ea typeface="Lato" panose="020F0502020204030203" pitchFamily="34" charset="0"/>
                <a:cs typeface="Lato" panose="020F0502020204030203" pitchFamily="34" charset="0"/>
              </a:rPr>
              <a:t>So, Our Whole Idea’s Advantage is to make our city clean starting right from the overflowed garbage bins</a:t>
            </a:r>
          </a:p>
          <a:p>
            <a:pPr marL="342900" marR="0" lvl="0" indent="-342900" algn="l" rtl="0">
              <a:lnSpc>
                <a:spcPct val="100000"/>
              </a:lnSpc>
              <a:spcBef>
                <a:spcPts val="0"/>
              </a:spcBef>
              <a:spcAft>
                <a:spcPts val="0"/>
              </a:spcAft>
              <a:buClr>
                <a:srgbClr val="000000"/>
              </a:buClr>
              <a:buSzPts val="1400"/>
              <a:buFont typeface="+mj-lt"/>
              <a:buAutoNum type="arabicPeriod"/>
            </a:pPr>
            <a:r>
              <a:rPr lang="en-US" sz="1600" dirty="0">
                <a:latin typeface="+mn-lt"/>
                <a:ea typeface="Lato" panose="020F0502020204030203" pitchFamily="34" charset="0"/>
                <a:cs typeface="Lato" panose="020F0502020204030203" pitchFamily="34" charset="0"/>
              </a:rPr>
              <a:t>Mainly the resultant product is cost efficient and further we have planned to give website support for the product.</a:t>
            </a:r>
          </a:p>
          <a:p>
            <a:pPr marL="342900" marR="0" lvl="0" indent="-342900" algn="l" rtl="0">
              <a:lnSpc>
                <a:spcPct val="100000"/>
              </a:lnSpc>
              <a:spcBef>
                <a:spcPts val="0"/>
              </a:spcBef>
              <a:spcAft>
                <a:spcPts val="0"/>
              </a:spcAft>
              <a:buClr>
                <a:srgbClr val="000000"/>
              </a:buClr>
              <a:buSzPts val="1400"/>
              <a:buFont typeface="+mj-lt"/>
              <a:buAutoNum type="arabicPeriod"/>
            </a:pPr>
            <a:r>
              <a:rPr lang="en-US" sz="1600" dirty="0">
                <a:latin typeface="+mn-lt"/>
                <a:ea typeface="Lato" panose="020F0502020204030203" pitchFamily="34" charset="0"/>
                <a:cs typeface="Lato" panose="020F0502020204030203" pitchFamily="34" charset="0"/>
              </a:rPr>
              <a:t>We intend to implement this solution in main cities.</a:t>
            </a:r>
          </a:p>
          <a:p>
            <a:pPr marR="0" lvl="0" algn="l" rtl="0">
              <a:lnSpc>
                <a:spcPct val="100000"/>
              </a:lnSpc>
              <a:spcBef>
                <a:spcPts val="0"/>
              </a:spcBef>
              <a:spcAft>
                <a:spcPts val="0"/>
              </a:spcAft>
              <a:buClr>
                <a:srgbClr val="000000"/>
              </a:buClr>
              <a:buSzPts val="1400"/>
            </a:pPr>
            <a:endParaRPr lang="en-US" sz="1600" b="1" i="0" u="none" strike="noStrike" cap="none" dirty="0">
              <a:solidFill>
                <a:srgbClr val="000000"/>
              </a:solidFill>
              <a:latin typeface="+mn-lt"/>
              <a:ea typeface="Lato" panose="020F0502020204030203" pitchFamily="34" charset="0"/>
              <a:cs typeface="Lato" panose="020F050202020403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rgbClr val="000000"/>
              </a:solidFill>
              <a:latin typeface="+mn-lt"/>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198783" y="3687958"/>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Github repository link :  </a:t>
            </a:r>
            <a:r>
              <a:rPr lang="en-IN" sz="1400" i="0" u="none" strike="noStrike" cap="none" dirty="0">
                <a:solidFill>
                  <a:srgbClr val="222222"/>
                </a:solidFill>
                <a:highlight>
                  <a:srgbClr val="FFFFFF"/>
                </a:highlight>
                <a:latin typeface="Lato"/>
                <a:ea typeface="Lato"/>
                <a:cs typeface="Lato"/>
                <a:sym typeface="Lato"/>
              </a:rPr>
              <a:t>https://github.com/sudharsan0911/Homo-Sapiens</a:t>
            </a:r>
            <a:endParaRPr sz="140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4">
            <a:extLst>
              <a:ext uri="{FF2B5EF4-FFF2-40B4-BE49-F238E27FC236}">
                <a16:creationId xmlns:a16="http://schemas.microsoft.com/office/drawing/2014/main" id="{B53BC266-4531-9953-56BA-6995CB24B7C7}"/>
              </a:ext>
            </a:extLst>
          </p:cNvPr>
          <p:cNvPicPr>
            <a:picLocks noChangeAspect="1"/>
          </p:cNvPicPr>
          <p:nvPr/>
        </p:nvPicPr>
        <p:blipFill>
          <a:blip r:embed="rId4"/>
          <a:stretch>
            <a:fillRect/>
          </a:stretch>
        </p:blipFill>
        <p:spPr>
          <a:xfrm>
            <a:off x="1096149" y="962577"/>
            <a:ext cx="2341003" cy="2100470"/>
          </a:xfrm>
          <a:prstGeom prst="rect">
            <a:avLst/>
          </a:prstGeom>
        </p:spPr>
      </p:pic>
      <p:pic>
        <p:nvPicPr>
          <p:cNvPr id="7" name="Picture 6">
            <a:extLst>
              <a:ext uri="{FF2B5EF4-FFF2-40B4-BE49-F238E27FC236}">
                <a16:creationId xmlns:a16="http://schemas.microsoft.com/office/drawing/2014/main" id="{8A1E75B4-64E8-0F6A-402D-6BA0B20955B8}"/>
              </a:ext>
            </a:extLst>
          </p:cNvPr>
          <p:cNvPicPr>
            <a:picLocks noChangeAspect="1"/>
          </p:cNvPicPr>
          <p:nvPr/>
        </p:nvPicPr>
        <p:blipFill>
          <a:blip r:embed="rId5"/>
          <a:stretch>
            <a:fillRect/>
          </a:stretch>
        </p:blipFill>
        <p:spPr>
          <a:xfrm>
            <a:off x="4788790" y="962577"/>
            <a:ext cx="2662306" cy="2100470"/>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950</Words>
  <Application>Microsoft Office PowerPoint</Application>
  <PresentationFormat>On-screen Show (16:9)</PresentationFormat>
  <Paragraphs>77</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Lato</vt:lpstr>
      <vt:lpstr>Lato Black</vt:lpstr>
      <vt:lpstr>Arial</vt:lpstr>
      <vt:lpstr>TI Template</vt:lpstr>
      <vt:lpstr>TI Template</vt:lpstr>
      <vt:lpstr>PLEDGE TO PROGRESS Sustainability Hackathon </vt:lpstr>
      <vt:lpstr>Problem Statement?</vt:lpstr>
      <vt:lpstr>User Segment &amp; Pain Points</vt:lpstr>
      <vt:lpstr>Pre-Requisite</vt:lpstr>
      <vt:lpstr>          Tools or resources</vt:lpstr>
      <vt:lpstr>Any Supporting Functional Documents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KavinKumar K</cp:lastModifiedBy>
  <cp:revision>65</cp:revision>
  <dcterms:modified xsi:type="dcterms:W3CDTF">2023-04-20T16:04:02Z</dcterms:modified>
</cp:coreProperties>
</file>