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798" r:id="rId4"/>
    <p:sldId id="799" r:id="rId5"/>
    <p:sldId id="800" r:id="rId6"/>
    <p:sldId id="779" r:id="rId7"/>
    <p:sldId id="634" r:id="rId8"/>
    <p:sldId id="684" r:id="rId9"/>
    <p:sldId id="686" r:id="rId10"/>
    <p:sldId id="789" r:id="rId11"/>
    <p:sldId id="790" r:id="rId12"/>
    <p:sldId id="791" r:id="rId13"/>
    <p:sldId id="792" r:id="rId14"/>
    <p:sldId id="697" r:id="rId15"/>
    <p:sldId id="793" r:id="rId16"/>
    <p:sldId id="794" r:id="rId17"/>
    <p:sldId id="796" r:id="rId18"/>
    <p:sldId id="62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1163BD-B19C-4757-A7BE-CB49058DACE4}">
          <p14:sldIdLst>
            <p14:sldId id="256"/>
            <p14:sldId id="257"/>
            <p14:sldId id="798"/>
            <p14:sldId id="799"/>
            <p14:sldId id="800"/>
            <p14:sldId id="779"/>
            <p14:sldId id="634"/>
            <p14:sldId id="684"/>
            <p14:sldId id="686"/>
            <p14:sldId id="789"/>
            <p14:sldId id="790"/>
            <p14:sldId id="791"/>
            <p14:sldId id="792"/>
            <p14:sldId id="697"/>
            <p14:sldId id="793"/>
            <p14:sldId id="794"/>
            <p14:sldId id="796"/>
            <p14:sldId id="6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B015-ECCE-448E-8DC6-607DD2014AA7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36F91-C222-44C1-B8BA-005157B2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0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5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http://cs231n.github.io/neural-networks-1/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HOG features, Histogram</a:t>
            </a:r>
            <a:r>
              <a:rPr lang="en-US" baseline="0" dirty="0"/>
              <a:t> of Gradients, by </a:t>
            </a:r>
            <a:r>
              <a:rPr lang="en-US" baseline="0" dirty="0" err="1"/>
              <a:t>Triggs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VisGraph, HKUST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F3D01-B37F-584D-9BCA-9D331F5DF9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65851CCC-846C-5190-D3D1-DD1DEF56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440639" y="688768"/>
            <a:ext cx="1966524" cy="95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2neuron Tech Academy – Learning Education Academy">
            <a:extLst>
              <a:ext uri="{FF2B5EF4-FFF2-40B4-BE49-F238E27FC236}">
                <a16:creationId xmlns:a16="http://schemas.microsoft.com/office/drawing/2014/main" id="{A96C7B00-B106-1CF5-4D1B-535F581FB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06" y="4695213"/>
            <a:ext cx="2752164" cy="7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E3CAE8F-D54F-917F-8B08-AAF970C3B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D2N Internship 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D734BB-A23C-9953-E274-0497CFBBC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4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Semantic segmentation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64" y="1745673"/>
            <a:ext cx="2752228" cy="41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1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Using sliding windows for semantic segmentation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1" y="1702708"/>
            <a:ext cx="8200505" cy="36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7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Fully convolutional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16" y="2003367"/>
            <a:ext cx="8008848" cy="29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Fully convolutional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86" y="1950683"/>
            <a:ext cx="7880571" cy="32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and segmentation nets: The Mask Region-based CNN (R-CNN):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Class-independent region (bounding box) proposals</a:t>
            </a:r>
          </a:p>
          <a:p>
            <a:pPr lvl="1"/>
            <a:r>
              <a:rPr lang="en-US" dirty="0"/>
              <a:t>From selective search to region proposal net with </a:t>
            </a:r>
            <a:r>
              <a:rPr lang="en-US" dirty="0" err="1"/>
              <a:t>objectness</a:t>
            </a:r>
            <a:endParaRPr lang="en-US" dirty="0"/>
          </a:p>
          <a:p>
            <a:r>
              <a:rPr lang="en-US" dirty="0"/>
              <a:t>Use CNN to class each region</a:t>
            </a:r>
          </a:p>
          <a:p>
            <a:r>
              <a:rPr lang="en-US" dirty="0"/>
              <a:t>Regression on the bounding box or contour segmentation</a:t>
            </a:r>
          </a:p>
          <a:p>
            <a:endParaRPr lang="en-US" dirty="0"/>
          </a:p>
          <a:p>
            <a:r>
              <a:rPr lang="en-US" dirty="0"/>
              <a:t>Mask R-CNN: end-to-end</a:t>
            </a:r>
          </a:p>
          <a:p>
            <a:pPr lvl="1"/>
            <a:r>
              <a:rPr lang="en-HK" dirty="0"/>
              <a:t>Use CNN to make proposals on object/non-object in parallel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old good idea of face detection by Viola</a:t>
            </a:r>
          </a:p>
          <a:p>
            <a:pPr lvl="1"/>
            <a:r>
              <a:rPr lang="en-US" dirty="0"/>
              <a:t>Proposal generation</a:t>
            </a:r>
          </a:p>
          <a:p>
            <a:pPr lvl="1"/>
            <a:r>
              <a:rPr lang="en-US" dirty="0"/>
              <a:t>Cascading (</a:t>
            </a:r>
            <a:r>
              <a:rPr lang="en-US" dirty="0" err="1"/>
              <a:t>ada</a:t>
            </a:r>
            <a:r>
              <a:rPr lang="en-US" dirty="0"/>
              <a:t> boosting)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VisGraph, HKUST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Using sliding windows for object detection as classification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55" y="1837113"/>
            <a:ext cx="8150865" cy="33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8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Mask R-CNN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44" y="1684466"/>
            <a:ext cx="8026429" cy="39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Excellent 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61362"/>
            <a:ext cx="8293628" cy="29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3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094" y="1943100"/>
            <a:ext cx="9601200" cy="1485900"/>
          </a:xfrm>
        </p:spPr>
        <p:txBody>
          <a:bodyPr/>
          <a:lstStyle/>
          <a:p>
            <a:pPr algn="ctr"/>
            <a:r>
              <a:rPr lang="en-HK" dirty="0"/>
              <a:t>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0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E12E43-6EC0-5BD1-AF97-8752B799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 panose="02030602050306030303" pitchFamily="18" charset="0"/>
              </a:rPr>
              <a:t>Introduction to CNN</a:t>
            </a:r>
            <a:endParaRPr lang="en-IN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5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0510" y="1517083"/>
            <a:ext cx="8100291" cy="4929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conventional linear structure, linear list of layers, feedforward</a:t>
            </a:r>
          </a:p>
          <a:p>
            <a:r>
              <a:rPr lang="en-US" dirty="0"/>
              <a:t>Generally a DAG, directed acyclic graph</a:t>
            </a:r>
          </a:p>
          <a:p>
            <a:r>
              <a:rPr lang="en-US" dirty="0" err="1"/>
              <a:t>ResNet</a:t>
            </a:r>
            <a:r>
              <a:rPr lang="en-US" dirty="0"/>
              <a:t> simply adds back</a:t>
            </a:r>
          </a:p>
          <a:p>
            <a:endParaRPr lang="en-US" dirty="0"/>
          </a:p>
          <a:p>
            <a:r>
              <a:rPr lang="en-US" dirty="0"/>
              <a:t>Different terminology: complex layer and simple layer</a:t>
            </a:r>
          </a:p>
          <a:p>
            <a:pPr lvl="1"/>
            <a:r>
              <a:rPr lang="en-US" dirty="0"/>
              <a:t>A complex (complete) convolutional layer, including different stages such as convolution per se,  batch normalization, nonlinearity, and pooling</a:t>
            </a:r>
          </a:p>
          <a:p>
            <a:pPr lvl="1"/>
            <a:r>
              <a:rPr lang="en-US" dirty="0"/>
              <a:t>Each stage is a layer, even there are no parameters</a:t>
            </a:r>
          </a:p>
          <a:p>
            <a:r>
              <a:rPr lang="en-US" dirty="0"/>
              <a:t>The traditional CNNs are just a few complex convolutional layers to extract features, then are followed by a </a:t>
            </a:r>
            <a:r>
              <a:rPr lang="en-US" dirty="0" err="1"/>
              <a:t>softmax</a:t>
            </a:r>
            <a:r>
              <a:rPr lang="en-US" dirty="0"/>
              <a:t> classification output layer</a:t>
            </a:r>
          </a:p>
          <a:p>
            <a:r>
              <a:rPr lang="en-US" dirty="0"/>
              <a:t>Convolutional networks output a high-dimensional, structured object, rather than just predicting a class label for a </a:t>
            </a:r>
            <a:r>
              <a:rPr lang="en-US" dirty="0" err="1"/>
              <a:t>classiciation</a:t>
            </a:r>
            <a:r>
              <a:rPr lang="en-US" dirty="0"/>
              <a:t> task or a real </a:t>
            </a:r>
            <a:r>
              <a:rPr lang="en-US" dirty="0" err="1"/>
              <a:t>valuefor</a:t>
            </a:r>
            <a:r>
              <a:rPr lang="en-US" dirty="0"/>
              <a:t> a regression task, it </a:t>
            </a:r>
            <a:r>
              <a:rPr lang="en-US" dirty="0" err="1"/>
              <a:t>it</a:t>
            </a:r>
            <a:r>
              <a:rPr lang="en-US" dirty="0"/>
              <a:t> an output tensor</a:t>
            </a:r>
          </a:p>
          <a:p>
            <a:pPr lvl="1"/>
            <a:r>
              <a:rPr lang="en-US" dirty="0" err="1"/>
              <a:t>S_i,j,k</a:t>
            </a:r>
            <a:r>
              <a:rPr lang="en-US" dirty="0"/>
              <a:t> is the probability that pixel </a:t>
            </a:r>
            <a:r>
              <a:rPr lang="en-US" dirty="0" err="1"/>
              <a:t>j,k</a:t>
            </a:r>
            <a:r>
              <a:rPr lang="en-US" dirty="0"/>
              <a:t> belongs to class I</a:t>
            </a:r>
          </a:p>
        </p:txBody>
      </p:sp>
    </p:spTree>
    <p:extLst>
      <p:ext uri="{BB962C8B-B14F-4D97-AF65-F5344CB8AC3E}">
        <p14:creationId xmlns:p14="http://schemas.microsoft.com/office/powerpoint/2010/main" val="90506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popular CNN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1" y="2442352"/>
            <a:ext cx="3540143" cy="241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accent6">
                    <a:lumMod val="25000"/>
                  </a:schemeClr>
                </a:solidFill>
                <a:effectLst>
                  <a:glow rad="127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  <a:latin typeface="Calibri"/>
                <a:ea typeface="Heiti SC Light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LeNet</a:t>
            </a:r>
            <a:r>
              <a:rPr lang="en-US" dirty="0"/>
              <a:t>, 1998</a:t>
            </a:r>
          </a:p>
          <a:p>
            <a:r>
              <a:rPr lang="en-US" dirty="0" err="1"/>
              <a:t>AlexNet</a:t>
            </a:r>
            <a:r>
              <a:rPr lang="en-US" dirty="0"/>
              <a:t>, 2012</a:t>
            </a:r>
          </a:p>
          <a:p>
            <a:r>
              <a:rPr lang="en-US" dirty="0" err="1"/>
              <a:t>VGGNet</a:t>
            </a:r>
            <a:r>
              <a:rPr lang="en-US" dirty="0"/>
              <a:t>, 2014</a:t>
            </a:r>
          </a:p>
          <a:p>
            <a:r>
              <a:rPr lang="en-US" dirty="0" err="1"/>
              <a:t>ResNet</a:t>
            </a:r>
            <a:r>
              <a:rPr lang="en-US" dirty="0"/>
              <a:t>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1953491"/>
            <a:ext cx="6011936" cy="30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err="1"/>
              <a:t>VGGNet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092036" y="2099889"/>
            <a:ext cx="2723804" cy="3901902"/>
          </a:xfrm>
        </p:spPr>
        <p:txBody>
          <a:bodyPr/>
          <a:lstStyle/>
          <a:p>
            <a:r>
              <a:rPr lang="en-HK" dirty="0"/>
              <a:t>16 layers</a:t>
            </a:r>
          </a:p>
          <a:p>
            <a:r>
              <a:rPr lang="en-HK" dirty="0"/>
              <a:t>Only 3*3 convolutions</a:t>
            </a:r>
          </a:p>
          <a:p>
            <a:r>
              <a:rPr lang="en-HK" dirty="0"/>
              <a:t>138 million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28" y="2913712"/>
            <a:ext cx="2283391" cy="3524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769" y="274638"/>
            <a:ext cx="2221680" cy="61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285" y="2036620"/>
            <a:ext cx="8337665" cy="1982525"/>
          </a:xfrm>
        </p:spPr>
        <p:txBody>
          <a:bodyPr>
            <a:normAutofit/>
          </a:bodyPr>
          <a:lstStyle/>
          <a:p>
            <a:r>
              <a:rPr lang="en-US" b="1" dirty="0"/>
              <a:t>CNN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2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Transfer learning</a:t>
            </a:r>
          </a:p>
          <a:p>
            <a:r>
              <a:rPr lang="en-US" dirty="0"/>
              <a:t>Fine-tuning the CNN</a:t>
            </a:r>
          </a:p>
          <a:p>
            <a:pPr lvl="1"/>
            <a:r>
              <a:rPr lang="en-US" dirty="0"/>
              <a:t>Keep some early layers</a:t>
            </a:r>
          </a:p>
          <a:p>
            <a:pPr lvl="2"/>
            <a:r>
              <a:rPr lang="en-US" dirty="0"/>
              <a:t>Early layers contain more generic features, edges, color blobs</a:t>
            </a:r>
          </a:p>
          <a:p>
            <a:pPr lvl="2"/>
            <a:r>
              <a:rPr lang="en-US" dirty="0"/>
              <a:t>Common to many visual tasks</a:t>
            </a:r>
          </a:p>
          <a:p>
            <a:pPr lvl="1"/>
            <a:r>
              <a:rPr lang="en-US" dirty="0"/>
              <a:t>Fine-tune the later layers</a:t>
            </a:r>
          </a:p>
          <a:p>
            <a:pPr lvl="2"/>
            <a:r>
              <a:rPr lang="en-US" dirty="0"/>
              <a:t>More specific to the details of the class</a:t>
            </a:r>
          </a:p>
          <a:p>
            <a:r>
              <a:rPr lang="en-US" dirty="0"/>
              <a:t>CNN as feature extractor</a:t>
            </a:r>
          </a:p>
          <a:p>
            <a:pPr lvl="1"/>
            <a:r>
              <a:rPr lang="en-US" dirty="0"/>
              <a:t>Remove the last fully connected layer</a:t>
            </a:r>
          </a:p>
          <a:p>
            <a:pPr lvl="1"/>
            <a:r>
              <a:rPr lang="en-US" dirty="0"/>
              <a:t>A kind of descriptor or CNN codes for the image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 gives a 4096 Dim descriptor</a:t>
            </a:r>
          </a:p>
        </p:txBody>
      </p:sp>
    </p:spTree>
    <p:extLst>
      <p:ext uri="{BB962C8B-B14F-4D97-AF65-F5344CB8AC3E}">
        <p14:creationId xmlns:p14="http://schemas.microsoft.com/office/powerpoint/2010/main" val="65072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classification/recognition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layers and fully-connected classification layers</a:t>
            </a:r>
          </a:p>
          <a:p>
            <a:r>
              <a:rPr lang="en-US" dirty="0"/>
              <a:t>From </a:t>
            </a:r>
            <a:r>
              <a:rPr lang="en-US" dirty="0" err="1"/>
              <a:t>ResNet</a:t>
            </a:r>
            <a:r>
              <a:rPr lang="en-US" dirty="0"/>
              <a:t> to </a:t>
            </a:r>
            <a:r>
              <a:rPr lang="en-US" dirty="0" err="1"/>
              <a:t>DenseNet</a:t>
            </a:r>
            <a:endParaRPr lang="en-US" dirty="0"/>
          </a:p>
          <a:p>
            <a:pPr lvl="1"/>
            <a:r>
              <a:rPr lang="en-US" dirty="0"/>
              <a:t>Densely connected</a:t>
            </a:r>
          </a:p>
          <a:p>
            <a:pPr lvl="1"/>
            <a:r>
              <a:rPr lang="en-US" dirty="0"/>
              <a:t>Feature concatenation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VisGraph, HKUST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convolutional nets: semantic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Classification/recognition nets produce ‘non-spatial’ outputs</a:t>
            </a:r>
          </a:p>
          <a:p>
            <a:pPr lvl="1"/>
            <a:r>
              <a:rPr lang="en-US" dirty="0"/>
              <a:t>the last fully connected layer has the fixed dimension of classes, throws away spatial coordinates</a:t>
            </a:r>
          </a:p>
          <a:p>
            <a:pPr lvl="1"/>
            <a:endParaRPr lang="en-US" dirty="0"/>
          </a:p>
          <a:p>
            <a:r>
              <a:rPr lang="en-US" dirty="0"/>
              <a:t>Fully convolutional nets output maps as well</a:t>
            </a:r>
          </a:p>
        </p:txBody>
      </p:sp>
    </p:spTree>
    <p:extLst>
      <p:ext uri="{BB962C8B-B14F-4D97-AF65-F5344CB8AC3E}">
        <p14:creationId xmlns:p14="http://schemas.microsoft.com/office/powerpoint/2010/main" val="30020933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{255CDA8D-C2EE-4A17-9F32-FA9E74C79E18}tf10001105</Template>
  <TotalTime>24</TotalTime>
  <Words>483</Words>
  <Application>Microsoft Office PowerPoint</Application>
  <PresentationFormat>Widescreen</PresentationFormat>
  <Paragraphs>85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Constantia</vt:lpstr>
      <vt:lpstr>Franklin Gothic Book</vt:lpstr>
      <vt:lpstr>Crop</vt:lpstr>
      <vt:lpstr>D2N Internship </vt:lpstr>
      <vt:lpstr>Introduction to CNN</vt:lpstr>
      <vt:lpstr>CNN architectures</vt:lpstr>
      <vt:lpstr>The popular CNN </vt:lpstr>
      <vt:lpstr>VGGNet</vt:lpstr>
      <vt:lpstr>CNN applications</vt:lpstr>
      <vt:lpstr>CNN applications</vt:lpstr>
      <vt:lpstr>CNN classification/recognition nets</vt:lpstr>
      <vt:lpstr>Fully convolutional nets: semantic segmentation</vt:lpstr>
      <vt:lpstr>Semantic segmentation</vt:lpstr>
      <vt:lpstr>Using sliding windows for semantic segmentation</vt:lpstr>
      <vt:lpstr>Fully convolutional</vt:lpstr>
      <vt:lpstr>Fully convolutional</vt:lpstr>
      <vt:lpstr>Detection and segmentation nets: The Mask Region-based CNN (R-CNN): </vt:lpstr>
      <vt:lpstr>Using sliding windows for object detection as classification</vt:lpstr>
      <vt:lpstr>Mask R-CNN</vt:lpstr>
      <vt:lpstr>Excellent results</vt:lpstr>
      <vt:lpstr>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D2N Internship </dc:title>
  <dc:creator>Sujith C</dc:creator>
  <cp:lastModifiedBy>Sujith C</cp:lastModifiedBy>
  <cp:revision>2</cp:revision>
  <dcterms:created xsi:type="dcterms:W3CDTF">2023-06-26T13:38:27Z</dcterms:created>
  <dcterms:modified xsi:type="dcterms:W3CDTF">2023-06-30T04:55:25Z</dcterms:modified>
</cp:coreProperties>
</file>