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76A8-8A82-125F-2FB9-BD118E78B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172E0C-1817-75D3-1CA2-B846C59A9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CD2166-E9E1-9BE6-B882-43BEEEC5278F}"/>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a:extLst>
              <a:ext uri="{FF2B5EF4-FFF2-40B4-BE49-F238E27FC236}">
                <a16:creationId xmlns:a16="http://schemas.microsoft.com/office/drawing/2014/main" id="{27DFDB08-412D-A2FD-C9D7-B7C556DBF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F18BE-6CBD-1613-398E-5A0375EB58CA}"/>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89127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1A7-F0C1-9959-F20F-E02635DAF8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B0066A-D045-BFC1-C52E-7A0636BE66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60959-780C-F34F-7080-07C50B3FD13B}"/>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a:extLst>
              <a:ext uri="{FF2B5EF4-FFF2-40B4-BE49-F238E27FC236}">
                <a16:creationId xmlns:a16="http://schemas.microsoft.com/office/drawing/2014/main" id="{44DD8121-4D60-1298-DABE-363E059F9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AEFFB1-96D0-279D-F704-4C1733A278C8}"/>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78490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4D4E90-CD65-7947-0E94-E9DC274324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89CD4B-68F9-E3ED-EB06-A20E551015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443EE-A3B8-7C6E-BA0F-3445BAA6E9C7}"/>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a:extLst>
              <a:ext uri="{FF2B5EF4-FFF2-40B4-BE49-F238E27FC236}">
                <a16:creationId xmlns:a16="http://schemas.microsoft.com/office/drawing/2014/main" id="{D73EB5D2-B9A9-07E4-6CC4-819ECE8A1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10B4E-35FC-FC7F-F99C-EC50BD91B88A}"/>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10891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339975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FF5F-5274-BD94-5115-724D0721CD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D3E8F-386C-449A-9641-26507602B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E5AD4-AA9F-B923-CF06-6C3EDD5A3EE8}"/>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a:extLst>
              <a:ext uri="{FF2B5EF4-FFF2-40B4-BE49-F238E27FC236}">
                <a16:creationId xmlns:a16="http://schemas.microsoft.com/office/drawing/2014/main" id="{F356E2A9-1A05-FD3B-FCED-1783884F9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A31B39-88F8-E2B1-5847-08204C74EFD8}"/>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65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F92A-0E30-861C-0019-4C89C7D4B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3A7668-29B0-5AFE-B28D-F02740BF9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3BCBCE-C969-593D-797F-8EC2179F893E}"/>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a:extLst>
              <a:ext uri="{FF2B5EF4-FFF2-40B4-BE49-F238E27FC236}">
                <a16:creationId xmlns:a16="http://schemas.microsoft.com/office/drawing/2014/main" id="{D9BFDB2D-5ACE-50DB-ABFA-828AA35BA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31A85-ACAC-B963-4EDD-711094127FAF}"/>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23634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6E13-7450-4D81-8363-7581E00BD9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25638-42B9-DEDD-BFE5-5E317F7F49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0BC79E-F7B3-85D7-A8AA-584E12274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7B6B9C-18E0-F60F-AFFB-33F9B1424F7F}"/>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a:extLst>
              <a:ext uri="{FF2B5EF4-FFF2-40B4-BE49-F238E27FC236}">
                <a16:creationId xmlns:a16="http://schemas.microsoft.com/office/drawing/2014/main" id="{BE74C16D-1FE6-BA5B-0EF7-433FFB883E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C86E43-09D6-48B0-AAA5-B4351512D63C}"/>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6646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5834-EBA4-2CC0-F534-07B822EEC2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FBB7B0-9EC6-0002-739D-F405351A9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464761-CC87-919A-D898-C497C509C3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DF04D3-913C-E78C-DC61-4E2594FD0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59543-086D-4566-1229-0414CD4D99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7D7809-F232-80D1-D92E-AC3BC7F56799}"/>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a:extLst>
              <a:ext uri="{FF2B5EF4-FFF2-40B4-BE49-F238E27FC236}">
                <a16:creationId xmlns:a16="http://schemas.microsoft.com/office/drawing/2014/main" id="{F53505DF-AAB5-69AF-5FAD-ACECC3E79E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DC0A84-970D-009B-F2F7-36EBB61CE5F0}"/>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754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5D8-ADAA-D564-62D1-5F781CE4C9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B8FB3E-2599-435A-3137-C9D685134E9E}"/>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3">
            <a:extLst>
              <a:ext uri="{FF2B5EF4-FFF2-40B4-BE49-F238E27FC236}">
                <a16:creationId xmlns:a16="http://schemas.microsoft.com/office/drawing/2014/main" id="{5811DE08-CC48-71DF-024C-F0D6C472D4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D3C846-D54B-F0BA-F584-5DCF7FC52B3C}"/>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50933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AD931-AB6D-086E-63BD-C8FF996CD202}"/>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a:extLst>
              <a:ext uri="{FF2B5EF4-FFF2-40B4-BE49-F238E27FC236}">
                <a16:creationId xmlns:a16="http://schemas.microsoft.com/office/drawing/2014/main" id="{C5ED9579-517C-F8A1-CFF0-51C0B3E6EE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378B97-E2F4-F2DE-D21C-05213790950F}"/>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9145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236F-9D85-6BB7-279E-181496077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CAEC62-637C-55D3-A287-BFC15B10E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8D7565-10F3-5A92-7393-7FF607044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3EAD2-0871-F489-17B8-477A5201B6B4}"/>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a:extLst>
              <a:ext uri="{FF2B5EF4-FFF2-40B4-BE49-F238E27FC236}">
                <a16:creationId xmlns:a16="http://schemas.microsoft.com/office/drawing/2014/main" id="{B54F093B-4132-531B-9BBE-3AAF6EBF0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25AD1B-7E58-C531-4BEA-7D2ABBDE8534}"/>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97415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EF9B-F4F3-1721-9C01-CC8AA1E8E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7986BD-A2F0-A831-481E-C15450AC3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49DAE2-D7B9-9008-E338-637CFA333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FCB1-FBC5-51CA-0334-14AF690932FA}"/>
              </a:ext>
            </a:extLst>
          </p:cNvPr>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a:extLst>
              <a:ext uri="{FF2B5EF4-FFF2-40B4-BE49-F238E27FC236}">
                <a16:creationId xmlns:a16="http://schemas.microsoft.com/office/drawing/2014/main" id="{53972193-BF54-D43D-5A8E-B1B87C3476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23B6D-1BA1-FD2F-4642-5D0AF1441336}"/>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2680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0AD30-2086-8F66-F3AA-932D9676E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8728AD-47CA-A118-522C-324545684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8F057-0B7C-6CAF-A0C6-7F50DA033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4/1/2024</a:t>
            </a:fld>
            <a:endParaRPr lang="en-US"/>
          </a:p>
        </p:txBody>
      </p:sp>
      <p:sp>
        <p:nvSpPr>
          <p:cNvPr id="5" name="Footer Placeholder 4">
            <a:extLst>
              <a:ext uri="{FF2B5EF4-FFF2-40B4-BE49-F238E27FC236}">
                <a16:creationId xmlns:a16="http://schemas.microsoft.com/office/drawing/2014/main" id="{132229F2-D698-3A6F-DF49-89C4CC49DC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003D09-193E-36B1-37C6-881108759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701574325"/>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SUJITH R</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081" y="6134050"/>
            <a:ext cx="4578668" cy="333425"/>
          </a:xfrm>
          <a:prstGeom prst="rect">
            <a:avLst/>
          </a:prstGeom>
        </p:spPr>
        <p:txBody>
          <a:bodyPr vert="horz" wrap="square" lIns="0" tIns="0" rIns="0" bIns="0" rtlCol="0">
            <a:spAutoFit/>
          </a:bodyPr>
          <a:lstStyle/>
          <a:p>
            <a:pPr>
              <a:lnSpc>
                <a:spcPts val="1275"/>
              </a:lnSpc>
            </a:pPr>
            <a:r>
              <a:rPr lang="en-IN" sz="1100" dirty="0">
                <a:latin typeface="Trebuchet MS"/>
                <a:cs typeface="Trebuchet MS"/>
              </a:rPr>
              <a:t>https://colab.research.google.com/drive/13OxnNTF0b-_Sl0uQqsQ8Di-6vmiL-vyI#scrollTo=Wf5KrEb6vrkR</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1711366"/>
          </a:xfrm>
          <a:prstGeom prst="rect">
            <a:avLst/>
          </a:prstGeom>
          <a:noFill/>
        </p:spPr>
        <p:txBody>
          <a:bodyPr wrap="square">
            <a:spAutoFit/>
          </a:bodyPr>
          <a:lstStyle/>
          <a:p>
            <a:pPr algn="just">
              <a:lnSpc>
                <a:spcPct val="150000"/>
              </a:lnSpc>
            </a:pPr>
            <a:r>
              <a:rPr lang="en-US" dirty="0">
                <a:solidFill>
                  <a:srgbClr val="0D0D0D"/>
                </a:solidFill>
                <a:latin typeface="Söhne"/>
              </a:rPr>
              <a:t>On conclusion</a:t>
            </a:r>
            <a:r>
              <a:rPr lang="en-US" b="0" i="0" dirty="0">
                <a:solidFill>
                  <a:srgbClr val="0D0D0D"/>
                </a:solidFill>
                <a:effectLst/>
                <a:latin typeface="Söhne"/>
              </a:rPr>
              <a:t>, our project aims to deliver a machine learning model capable of accurately predicting stock market trends with high confidence levels. The results will be presented through comprehensive reports and visualizations, demonstrating the efficacy and reliability of our solution in aiding investment decisions.</a:t>
            </a:r>
            <a:endParaRPr lang="en-IN" dirty="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026" name="Picture 2" descr="5 BEST AI Story Generator Tools to Write Compelling Stories">
            <a:extLst>
              <a:ext uri="{FF2B5EF4-FFF2-40B4-BE49-F238E27FC236}">
                <a16:creationId xmlns:a16="http://schemas.microsoft.com/office/drawing/2014/main"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F3F4296-A640-B8F6-0B46-A0493B9F5E77}"/>
              </a:ext>
            </a:extLst>
          </p:cNvPr>
          <p:cNvSpPr txBox="1"/>
          <p:nvPr/>
        </p:nvSpPr>
        <p:spPr>
          <a:xfrm>
            <a:off x="6259605" y="1670281"/>
            <a:ext cx="4000394" cy="3785652"/>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PREDICTING STOCK MARKET TREND WITH RANDOM FOREST</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46243" y="1246058"/>
            <a:ext cx="7370199" cy="1711366"/>
          </a:xfrm>
          <a:prstGeom prst="rect">
            <a:avLst/>
          </a:prstGeom>
          <a:noFill/>
        </p:spPr>
        <p:txBody>
          <a:bodyPr wrap="square">
            <a:spAutoFit/>
          </a:bodyPr>
          <a:lstStyle/>
          <a:p>
            <a:pPr algn="just">
              <a:lnSpc>
                <a:spcPct val="150000"/>
              </a:lnSpc>
            </a:pPr>
            <a:r>
              <a:rPr lang="en-US" b="0" i="0">
                <a:solidFill>
                  <a:srgbClr val="0D0D0D"/>
                </a:solidFill>
                <a:effectLst/>
                <a:latin typeface="Söhne"/>
              </a:rPr>
              <a:t>The project aims to develop a predictive model using the Random Forest algorithm to detect trends in the stock market. This project seeks to utilize machine learning techniques to analyze historical stock market data and predict future trends, aiding investors in making informed decisions.</a:t>
            </a:r>
            <a:endParaRPr lang="en-US" dirty="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28800"/>
            <a:ext cx="6633528" cy="2957861"/>
          </a:xfrm>
          <a:prstGeom prst="rect">
            <a:avLst/>
          </a:prstGeom>
          <a:noFill/>
        </p:spPr>
        <p:txBody>
          <a:bodyPr wrap="square">
            <a:spAutoFit/>
          </a:bodyPr>
          <a:lstStyle/>
          <a:p>
            <a:pPr algn="just">
              <a:lnSpc>
                <a:spcPct val="150000"/>
              </a:lnSpc>
            </a:pPr>
            <a:r>
              <a:rPr lang="en-US" b="0" i="0" dirty="0">
                <a:solidFill>
                  <a:srgbClr val="0D0D0D"/>
                </a:solidFill>
                <a:effectLst/>
                <a:latin typeface="Söhne"/>
              </a:rPr>
              <a:t>Investing in the stock market can be highly volatile and unpredictable. Without reliable tools to analyze market trends, investors often struggle to make informed decisions, leading to potential financial losses. Traditional methods of trend analysis may not be robust enough to handle the complexities and dynamics of the stock market. Hence, there is a need for a more accurate and efficient solution to detect stock market trends.</a:t>
            </a:r>
            <a:endParaRPr lang="en-IN"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878252"/>
            <a:ext cx="7713632" cy="2542363"/>
          </a:xfrm>
          <a:prstGeom prst="rect">
            <a:avLst/>
          </a:prstGeom>
          <a:noFill/>
        </p:spPr>
        <p:txBody>
          <a:bodyPr wrap="square">
            <a:spAutoFit/>
          </a:bodyPr>
          <a:lstStyle/>
          <a:p>
            <a:pPr algn="just">
              <a:lnSpc>
                <a:spcPct val="150000"/>
              </a:lnSpc>
            </a:pPr>
            <a:r>
              <a:rPr lang="en-US" b="0" i="0" dirty="0">
                <a:solidFill>
                  <a:srgbClr val="0D0D0D"/>
                </a:solidFill>
                <a:effectLst/>
                <a:latin typeface="Söhne"/>
              </a:rPr>
              <a:t>Our project aims to address the aforementioned problem by implementing a machine learning model based on the Random Forest algorithm. Random Forest is a powerful ensemble learning technique capable of handling large datasets with high dimensionality, making it suitable for analyzing stock market data. By training the model on historical stock market data, we intend to predict future market trends with high accuracy.</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30699579-571B-4699-74B2-283B4497A62B}"/>
              </a:ext>
            </a:extLst>
          </p:cNvPr>
          <p:cNvSpPr txBox="1"/>
          <p:nvPr/>
        </p:nvSpPr>
        <p:spPr>
          <a:xfrm>
            <a:off x="699452" y="1828801"/>
            <a:ext cx="8447006" cy="1200329"/>
          </a:xfrm>
          <a:prstGeom prst="rect">
            <a:avLst/>
          </a:prstGeom>
          <a:noFill/>
        </p:spPr>
        <p:txBody>
          <a:bodyPr wrap="square">
            <a:spAutoFit/>
          </a:bodyPr>
          <a:lstStyle/>
          <a:p>
            <a:r>
              <a:rPr lang="en-US" b="0" i="0" dirty="0">
                <a:solidFill>
                  <a:srgbClr val="0D0D0D"/>
                </a:solidFill>
                <a:effectLst/>
                <a:latin typeface="Söhne"/>
              </a:rPr>
              <a:t>The end users of our solution include individual investors, financial analysts, and trading firms who seek reliable insights into stock market trends. By providing accurate predictions, our solution empowers users to make informed investment decisions and mitigate financial risks.</a:t>
            </a:r>
            <a:endParaRPr lang="en-IN" dirty="0"/>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2127441"/>
            <a:ext cx="6100916" cy="3371885"/>
          </a:xfrm>
          <a:prstGeom prst="rect">
            <a:avLst/>
          </a:prstGeom>
          <a:noFill/>
        </p:spPr>
        <p:txBody>
          <a:bodyPr wrap="square">
            <a:spAutoFit/>
          </a:bodyPr>
          <a:lstStyle/>
          <a:p>
            <a:pPr algn="just">
              <a:lnSpc>
                <a:spcPct val="150000"/>
              </a:lnSpc>
            </a:pPr>
            <a:r>
              <a:rPr lang="en-US" b="0" i="0" dirty="0">
                <a:solidFill>
                  <a:srgbClr val="0D0D0D"/>
                </a:solidFill>
                <a:effectLst/>
                <a:latin typeface="Söhne"/>
              </a:rPr>
              <a:t>Our solution involves developing a Random Forest-based predictive model trained on historical stock market data. Unlike traditional trend analysis methods, our model utilizes machine learning techniques to identify patterns and trends in the data, resulting in more accurate predictions. The value proposition of our solution lies in its ability to provide timely and accurate insights into stock market trends, enabling users to optimize their investment strategies and maximize returns.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362200" y="1981200"/>
            <a:ext cx="6712974" cy="2957861"/>
          </a:xfrm>
          <a:prstGeom prst="rect">
            <a:avLst/>
          </a:prstGeom>
          <a:noFill/>
        </p:spPr>
        <p:txBody>
          <a:bodyPr wrap="square">
            <a:spAutoFit/>
          </a:bodyPr>
          <a:lstStyle/>
          <a:p>
            <a:pPr algn="just">
              <a:lnSpc>
                <a:spcPct val="150000"/>
              </a:lnSpc>
            </a:pPr>
            <a:r>
              <a:rPr lang="en-US" b="0" i="0" dirty="0">
                <a:solidFill>
                  <a:srgbClr val="0D0D0D"/>
                </a:solidFill>
                <a:effectLst/>
                <a:latin typeface="Söhne"/>
              </a:rPr>
              <a:t>What sets our solution apart is its robustness and scalability. By leveraging the power of Random Forest, we can effectively handle large volumes of stock market data and adapt to changing market conditions. Additionally, our solution offers user-friendly interfaces and visualization tools to interpret the model's predictions, making it accessible to users with varying levels of expertise in finance and machine learning.</a:t>
            </a:r>
            <a:endParaRPr lang="en-IN"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533400" y="1750237"/>
            <a:ext cx="8694174" cy="3693319"/>
          </a:xfrm>
          <a:prstGeom prst="rect">
            <a:avLst/>
          </a:prstGeom>
          <a:noFill/>
        </p:spPr>
        <p:txBody>
          <a:bodyPr wrap="square">
            <a:spAutoFit/>
          </a:bodyPr>
          <a:lstStyle/>
          <a:p>
            <a:pPr algn="l">
              <a:buFont typeface="+mj-lt"/>
              <a:buAutoNum type="arabicPeriod"/>
            </a:pPr>
            <a:r>
              <a:rPr lang="en-US" b="0" i="0" dirty="0">
                <a:solidFill>
                  <a:srgbClr val="0D0D0D"/>
                </a:solidFill>
                <a:effectLst/>
                <a:latin typeface="Söhne"/>
              </a:rPr>
              <a:t>Data Collection: Gather historical stock market data from reliable sources such as </a:t>
            </a:r>
          </a:p>
          <a:p>
            <a:pPr algn="l"/>
            <a:r>
              <a:rPr lang="en-US" b="0" i="0" dirty="0">
                <a:solidFill>
                  <a:srgbClr val="0D0D0D"/>
                </a:solidFill>
                <a:effectLst/>
                <a:latin typeface="Söhne"/>
              </a:rPr>
              <a:t>   financial databases or APIs.</a:t>
            </a:r>
          </a:p>
          <a:p>
            <a:r>
              <a:rPr lang="en-US" dirty="0">
                <a:solidFill>
                  <a:srgbClr val="0D0D0D"/>
                </a:solidFill>
                <a:latin typeface="Söhne"/>
              </a:rPr>
              <a:t>2.Data Preprocessing: Cleanse and preprocess the data to handle missing values, outliers,</a:t>
            </a:r>
          </a:p>
          <a:p>
            <a:r>
              <a:rPr lang="en-US" dirty="0">
                <a:solidFill>
                  <a:srgbClr val="0D0D0D"/>
                </a:solidFill>
                <a:latin typeface="Söhne"/>
              </a:rPr>
              <a:t>   and other irregularities.</a:t>
            </a:r>
          </a:p>
          <a:p>
            <a:r>
              <a:rPr lang="en-US" b="0" i="0" dirty="0">
                <a:solidFill>
                  <a:srgbClr val="0D0D0D"/>
                </a:solidFill>
                <a:effectLst/>
                <a:latin typeface="Söhne"/>
              </a:rPr>
              <a:t>3.Feature Selection: Identify relevant features that contribute to predicting stock market</a:t>
            </a:r>
          </a:p>
          <a:p>
            <a:r>
              <a:rPr lang="en-US" dirty="0">
                <a:solidFill>
                  <a:srgbClr val="0D0D0D"/>
                </a:solidFill>
                <a:latin typeface="Söhne"/>
              </a:rPr>
              <a:t>  </a:t>
            </a:r>
            <a:r>
              <a:rPr lang="en-US" b="0" i="0" dirty="0">
                <a:solidFill>
                  <a:srgbClr val="0D0D0D"/>
                </a:solidFill>
                <a:effectLst/>
                <a:latin typeface="Söhne"/>
              </a:rPr>
              <a:t> trends.</a:t>
            </a:r>
          </a:p>
          <a:p>
            <a:pPr algn="l"/>
            <a:r>
              <a:rPr lang="en-US" b="0" i="0" dirty="0">
                <a:solidFill>
                  <a:srgbClr val="0D0D0D"/>
                </a:solidFill>
                <a:effectLst/>
                <a:latin typeface="Söhne"/>
              </a:rPr>
              <a:t>4.Model Training: Implement the Random Forest algorithm to train the predictive model</a:t>
            </a:r>
          </a:p>
          <a:p>
            <a:pPr algn="l"/>
            <a:r>
              <a:rPr lang="en-US" dirty="0">
                <a:solidFill>
                  <a:srgbClr val="0D0D0D"/>
                </a:solidFill>
                <a:latin typeface="Söhne"/>
              </a:rPr>
              <a:t>  </a:t>
            </a:r>
            <a:r>
              <a:rPr lang="en-US" b="0" i="0" dirty="0">
                <a:solidFill>
                  <a:srgbClr val="0D0D0D"/>
                </a:solidFill>
                <a:effectLst/>
                <a:latin typeface="Söhne"/>
              </a:rPr>
              <a:t> using historical data.</a:t>
            </a:r>
          </a:p>
          <a:p>
            <a:pPr algn="l"/>
            <a:r>
              <a:rPr lang="en-US" b="0" i="0" dirty="0">
                <a:solidFill>
                  <a:srgbClr val="0D0D0D"/>
                </a:solidFill>
                <a:effectLst/>
                <a:latin typeface="Söhne"/>
              </a:rPr>
              <a:t>5.Model Evaluation: Assess the performance of the model using appropriate evaluation</a:t>
            </a:r>
          </a:p>
          <a:p>
            <a:pPr algn="l"/>
            <a:r>
              <a:rPr lang="en-US" dirty="0">
                <a:solidFill>
                  <a:srgbClr val="0D0D0D"/>
                </a:solidFill>
                <a:latin typeface="Söhne"/>
              </a:rPr>
              <a:t>  </a:t>
            </a:r>
            <a:r>
              <a:rPr lang="en-US" b="0" i="0" dirty="0">
                <a:solidFill>
                  <a:srgbClr val="0D0D0D"/>
                </a:solidFill>
                <a:effectLst/>
                <a:latin typeface="Söhne"/>
              </a:rPr>
              <a:t> metrics such as accuracy, precision, and recall.</a:t>
            </a:r>
          </a:p>
          <a:p>
            <a:pPr algn="l"/>
            <a:r>
              <a:rPr lang="en-US" b="0" i="0" dirty="0">
                <a:solidFill>
                  <a:srgbClr val="0D0D0D"/>
                </a:solidFill>
                <a:effectLst/>
                <a:latin typeface="Söhne"/>
              </a:rPr>
              <a:t>6.Hyperparameter Tuning: Fine-tune the model's hyperparameters to optimize its</a:t>
            </a:r>
          </a:p>
          <a:p>
            <a:pPr algn="l"/>
            <a:r>
              <a:rPr lang="en-US" dirty="0">
                <a:solidFill>
                  <a:srgbClr val="0D0D0D"/>
                </a:solidFill>
                <a:latin typeface="Söhne"/>
              </a:rPr>
              <a:t>  </a:t>
            </a:r>
            <a:r>
              <a:rPr lang="en-US" b="0" i="0" dirty="0">
                <a:solidFill>
                  <a:srgbClr val="0D0D0D"/>
                </a:solidFill>
                <a:effectLst/>
                <a:latin typeface="Söhne"/>
              </a:rPr>
              <a:t> performance and generalization ability.</a:t>
            </a:r>
          </a:p>
          <a:p>
            <a:pPr algn="just"/>
            <a:endParaRPr lang="en-IN"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642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Söhne</vt:lpstr>
      <vt:lpstr>Times New Roman</vt:lpstr>
      <vt:lpstr>Trebuchet MS</vt:lpstr>
      <vt:lpstr>Office Theme</vt:lpstr>
      <vt:lpstr>    SUJITH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HP</cp:lastModifiedBy>
  <cp:revision>12</cp:revision>
  <dcterms:created xsi:type="dcterms:W3CDTF">2024-03-29T14:48:44Z</dcterms:created>
  <dcterms:modified xsi:type="dcterms:W3CDTF">2024-04-01T15:03:46Z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