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59" r:id="rId4"/>
    <p:sldId id="263" r:id="rId5"/>
    <p:sldId id="264" r:id="rId6"/>
    <p:sldId id="260" r:id="rId7"/>
    <p:sldId id="269" r:id="rId8"/>
    <p:sldId id="268" r:id="rId9"/>
    <p:sldId id="270" r:id="rId10"/>
    <p:sldId id="261" r:id="rId11"/>
    <p:sldId id="273" r:id="rId12"/>
    <p:sldId id="265" r:id="rId13"/>
    <p:sldId id="262" r:id="rId14"/>
    <p:sldId id="266" r:id="rId15"/>
    <p:sldId id="27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CC"/>
    <a:srgbClr val="4BE5E5"/>
    <a:srgbClr val="FF66FF"/>
    <a:srgbClr val="DE14D0"/>
    <a:srgbClr val="00FF99"/>
    <a:srgbClr val="F58F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5" autoAdjust="0"/>
    <p:restoredTop sz="94660"/>
  </p:normalViewPr>
  <p:slideViewPr>
    <p:cSldViewPr snapToGrid="0">
      <p:cViewPr varScale="1">
        <p:scale>
          <a:sx n="60" d="100"/>
          <a:sy n="60"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2A17792-CD12-4DFB-8EF7-E6C0F3321AEB}" type="datetimeFigureOut">
              <a:rPr lang="en-IN" smtClean="0"/>
              <a:t>10-04-2024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1266366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17792-CD12-4DFB-8EF7-E6C0F3321AEB}"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1582024595"/>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17792-CD12-4DFB-8EF7-E6C0F3321AEB}"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4262977953"/>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17792-CD12-4DFB-8EF7-E6C0F3321AEB}"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38461908"/>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17792-CD12-4DFB-8EF7-E6C0F3321AEB}"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259805593"/>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17792-CD12-4DFB-8EF7-E6C0F3321AEB}"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1803488309"/>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17792-CD12-4DFB-8EF7-E6C0F3321AEB}"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4169518286"/>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17792-CD12-4DFB-8EF7-E6C0F3321AEB}"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1141517506"/>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17792-CD12-4DFB-8EF7-E6C0F3321AEB}"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670145715"/>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17792-CD12-4DFB-8EF7-E6C0F3321AEB}"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386632294"/>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17792-CD12-4DFB-8EF7-E6C0F3321AEB}"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2114652712"/>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A17792-CD12-4DFB-8EF7-E6C0F3321AEB}"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495987979"/>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A17792-CD12-4DFB-8EF7-E6C0F3321AEB}"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1350008428"/>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A17792-CD12-4DFB-8EF7-E6C0F3321AEB}"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3953187225"/>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2A17792-CD12-4DFB-8EF7-E6C0F3321AEB}"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1161305137"/>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17792-CD12-4DFB-8EF7-E6C0F3321AEB}"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1237671330"/>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17792-CD12-4DFB-8EF7-E6C0F3321AEB}"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A0B5E2-0ABC-4BAC-BFAC-E36C11575648}" type="slidenum">
              <a:rPr lang="en-IN" smtClean="0"/>
              <a:t>‹#›</a:t>
            </a:fld>
            <a:endParaRPr lang="en-IN"/>
          </a:p>
        </p:txBody>
      </p:sp>
    </p:spTree>
    <p:extLst>
      <p:ext uri="{BB962C8B-B14F-4D97-AF65-F5344CB8AC3E}">
        <p14:creationId xmlns:p14="http://schemas.microsoft.com/office/powerpoint/2010/main" val="1613602490"/>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A17792-CD12-4DFB-8EF7-E6C0F3321AEB}" type="datetimeFigureOut">
              <a:rPr lang="en-IN" smtClean="0"/>
              <a:t>10-04-2024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A0B5E2-0ABC-4BAC-BFAC-E36C11575648}" type="slidenum">
              <a:rPr lang="en-IN" smtClean="0"/>
              <a:t>‹#›</a:t>
            </a:fld>
            <a:endParaRPr lang="en-IN"/>
          </a:p>
        </p:txBody>
      </p:sp>
    </p:spTree>
    <p:extLst>
      <p:ext uri="{BB962C8B-B14F-4D97-AF65-F5344CB8AC3E}">
        <p14:creationId xmlns:p14="http://schemas.microsoft.com/office/powerpoint/2010/main" val="303377744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PPT"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1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10EA-EE5F-E4A3-A891-46F7EC750842}"/>
              </a:ext>
            </a:extLst>
          </p:cNvPr>
          <p:cNvSpPr>
            <a:spLocks noGrp="1"/>
          </p:cNvSpPr>
          <p:nvPr>
            <p:ph type="ctrTitle"/>
          </p:nvPr>
        </p:nvSpPr>
        <p:spPr>
          <a:xfrm>
            <a:off x="-406586" y="238907"/>
            <a:ext cx="10160000" cy="2691580"/>
          </a:xfrm>
        </p:spPr>
        <p:txBody>
          <a:bodyPr>
            <a:normAutofit fontScale="90000"/>
          </a:bodyPr>
          <a:lstStyle/>
          <a:p>
            <a:pPr algn="ctr"/>
            <a:br>
              <a:rPr lang="en-US" sz="5400" b="1" dirty="0">
                <a:solidFill>
                  <a:schemeClr val="bg1"/>
                </a:solidFill>
                <a:effectLst>
                  <a:outerShdw blurRad="38100" dist="38100" dir="2700000" algn="tl">
                    <a:srgbClr val="000000">
                      <a:alpha val="43137"/>
                    </a:srgbClr>
                  </a:outerShdw>
                </a:effectLst>
                <a:latin typeface="Arial Black" panose="020B0A04020102020204" pitchFamily="34" charset="0"/>
              </a:rPr>
            </a:br>
            <a:br>
              <a:rPr lang="en-US" sz="5400" b="1" dirty="0">
                <a:solidFill>
                  <a:schemeClr val="bg1"/>
                </a:solidFill>
                <a:effectLst>
                  <a:outerShdw blurRad="38100" dist="38100" dir="2700000" algn="tl">
                    <a:srgbClr val="000000">
                      <a:alpha val="43137"/>
                    </a:srgbClr>
                  </a:outerShdw>
                </a:effectLst>
                <a:latin typeface="Arial Black" panose="020B0A04020102020204" pitchFamily="34" charset="0"/>
              </a:rPr>
            </a:br>
            <a:r>
              <a:rPr lang="en-US" sz="5400" b="1" dirty="0">
                <a:solidFill>
                  <a:schemeClr val="bg1"/>
                </a:solidFill>
                <a:effectLst>
                  <a:outerShdw blurRad="38100" dist="38100" dir="2700000" algn="tl">
                    <a:srgbClr val="000000">
                      <a:alpha val="43137"/>
                    </a:srgbClr>
                  </a:outerShdw>
                </a:effectLst>
                <a:latin typeface="Arial Black" panose="020B0A04020102020204" pitchFamily="34" charset="0"/>
              </a:rPr>
              <a:t>AUTOMATIC MUSIC</a:t>
            </a:r>
            <a:br>
              <a:rPr lang="en-US" sz="5400" b="1" dirty="0">
                <a:solidFill>
                  <a:schemeClr val="bg1"/>
                </a:solidFill>
                <a:effectLst>
                  <a:outerShdw blurRad="38100" dist="38100" dir="2700000" algn="tl">
                    <a:srgbClr val="000000">
                      <a:alpha val="43137"/>
                    </a:srgbClr>
                  </a:outerShdw>
                </a:effectLst>
                <a:latin typeface="Arial Black" panose="020B0A04020102020204" pitchFamily="34" charset="0"/>
              </a:rPr>
            </a:br>
            <a:r>
              <a:rPr lang="en-US" sz="5400" b="1" dirty="0">
                <a:solidFill>
                  <a:schemeClr val="bg1"/>
                </a:solidFill>
                <a:effectLst>
                  <a:outerShdw blurRad="38100" dist="38100" dir="2700000" algn="tl">
                    <a:srgbClr val="000000">
                      <a:alpha val="43137"/>
                    </a:srgbClr>
                  </a:outerShdw>
                </a:effectLst>
                <a:latin typeface="Arial Black" panose="020B0A04020102020204" pitchFamily="34" charset="0"/>
              </a:rPr>
              <a:t> GENERATION </a:t>
            </a:r>
            <a:endParaRPr lang="en-IN" sz="5400" b="1"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
        <p:nvSpPr>
          <p:cNvPr id="3" name="Subtitle 2">
            <a:extLst>
              <a:ext uri="{FF2B5EF4-FFF2-40B4-BE49-F238E27FC236}">
                <a16:creationId xmlns:a16="http://schemas.microsoft.com/office/drawing/2014/main" id="{D2BA4024-7B97-870C-7161-495D7296C2F1}"/>
              </a:ext>
            </a:extLst>
          </p:cNvPr>
          <p:cNvSpPr>
            <a:spLocks noGrp="1"/>
          </p:cNvSpPr>
          <p:nvPr>
            <p:ph type="subTitle" idx="1"/>
          </p:nvPr>
        </p:nvSpPr>
        <p:spPr>
          <a:xfrm>
            <a:off x="292100" y="3565154"/>
            <a:ext cx="10274300" cy="3191245"/>
          </a:xfrm>
        </p:spPr>
        <p:txBody>
          <a:bodyPr>
            <a:noAutofit/>
          </a:bodyPr>
          <a:lstStyle/>
          <a:p>
            <a:pPr algn="l"/>
            <a:r>
              <a:rPr lang="en-US" sz="2400" b="1" cap="none"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PRESENTED BY:</a:t>
            </a:r>
          </a:p>
          <a:p>
            <a:pPr algn="l"/>
            <a:r>
              <a:rPr lang="en-US" sz="2400" b="1" cap="none"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NAME : S.SUJITH KUMAR</a:t>
            </a:r>
          </a:p>
          <a:p>
            <a:pPr algn="l"/>
            <a:r>
              <a:rPr lang="en-US" sz="2400" b="1" cap="none"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NM ID : au21MEL03</a:t>
            </a:r>
          </a:p>
          <a:p>
            <a:pPr algn="l"/>
            <a:r>
              <a:rPr lang="en-US" sz="2400" b="1" cap="none"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COLLEGE NAME:M.P.NACHIMUTHU M.JAGANATHAN ENGINEERING COLLEGE</a:t>
            </a:r>
          </a:p>
          <a:p>
            <a:pPr algn="l"/>
            <a:r>
              <a:rPr lang="en-US" sz="2400" b="1" cap="none"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GUIDED BY:</a:t>
            </a:r>
          </a:p>
          <a:p>
            <a:pPr algn="l"/>
            <a:r>
              <a:rPr lang="en-US" sz="2400" b="1" cap="none"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T.ARUN</a:t>
            </a:r>
            <a:endParaRPr lang="en-IN" sz="2400" b="1" cap="none"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l"/>
            <a:endParaRPr lang="en-IN" sz="2400" b="1" cap="none" dirty="0">
              <a:ln w="0"/>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822AE1-F55C-CEF7-ED60-119C5520A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550" y="333746"/>
            <a:ext cx="2700671" cy="1154221"/>
          </a:xfrm>
          <a:prstGeom prst="rect">
            <a:avLst/>
          </a:prstGeom>
        </p:spPr>
      </p:pic>
    </p:spTree>
    <p:extLst>
      <p:ext uri="{BB962C8B-B14F-4D97-AF65-F5344CB8AC3E}">
        <p14:creationId xmlns:p14="http://schemas.microsoft.com/office/powerpoint/2010/main" val="24336075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2DD1-ECB1-6977-2821-BA3786849E4A}"/>
              </a:ext>
            </a:extLst>
          </p:cNvPr>
          <p:cNvSpPr>
            <a:spLocks noGrp="1"/>
          </p:cNvSpPr>
          <p:nvPr>
            <p:ph type="title"/>
          </p:nvPr>
        </p:nvSpPr>
        <p:spPr>
          <a:xfrm>
            <a:off x="685801" y="254000"/>
            <a:ext cx="10131425" cy="1244601"/>
          </a:xfrm>
        </p:spPr>
        <p:txBody>
          <a:bodyPr>
            <a:normAutofit/>
          </a:bodyPr>
          <a:lstStyle/>
          <a:p>
            <a:r>
              <a:rPr lang="en-IN" sz="4000" b="1" dirty="0">
                <a:solidFill>
                  <a:schemeClr val="bg1"/>
                </a:solidFill>
                <a:latin typeface="Arial Black" panose="020B0A04020102020204" pitchFamily="34" charset="0"/>
              </a:rPr>
              <a:t>Sonic Pi</a:t>
            </a:r>
          </a:p>
        </p:txBody>
      </p:sp>
      <p:pic>
        <p:nvPicPr>
          <p:cNvPr id="5" name="Content Placeholder 4">
            <a:extLst>
              <a:ext uri="{FF2B5EF4-FFF2-40B4-BE49-F238E27FC236}">
                <a16:creationId xmlns:a16="http://schemas.microsoft.com/office/drawing/2014/main" id="{DB1A087B-6822-BA41-955C-DE4C091ACA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200" y="1244596"/>
            <a:ext cx="10452100" cy="5613403"/>
          </a:xfrm>
          <a:prstGeom prst="rect">
            <a:avLst/>
          </a:prstGeom>
          <a:ln>
            <a:noFill/>
          </a:ln>
          <a:effectLst>
            <a:glow rad="101600">
              <a:schemeClr val="accent5">
                <a:satMod val="175000"/>
                <a:alpha val="40000"/>
              </a:schemeClr>
            </a:glow>
            <a:softEdge rad="112500"/>
          </a:effectLst>
        </p:spPr>
      </p:pic>
      <mc:AlternateContent xmlns:mc="http://schemas.openxmlformats.org/markup-compatibility/2006">
        <mc:Choice xmlns:am3d="http://schemas.microsoft.com/office/drawing/2017/model3d" Requires="am3d">
          <p:graphicFrame>
            <p:nvGraphicFramePr>
              <p:cNvPr id="6" name="3D Model 5" descr="Music">
                <a:extLst>
                  <a:ext uri="{FF2B5EF4-FFF2-40B4-BE49-F238E27FC236}">
                    <a16:creationId xmlns:a16="http://schemas.microsoft.com/office/drawing/2014/main" id="{8E968708-FF9A-9604-5987-663722D1D973}"/>
                  </a:ext>
                </a:extLst>
              </p:cNvPr>
              <p:cNvGraphicFramePr>
                <a:graphicFrameLocks noChangeAspect="1"/>
              </p:cNvGraphicFramePr>
              <p:nvPr>
                <p:extLst>
                  <p:ext uri="{D42A27DB-BD31-4B8C-83A1-F6EECF244321}">
                    <p14:modId xmlns:p14="http://schemas.microsoft.com/office/powerpoint/2010/main" val="3778007513"/>
                  </p:ext>
                </p:extLst>
              </p:nvPr>
            </p:nvGraphicFramePr>
            <p:xfrm>
              <a:off x="4867988" y="393700"/>
              <a:ext cx="6549312" cy="850896"/>
            </p:xfrm>
            <a:graphic>
              <a:graphicData uri="http://schemas.microsoft.com/office/drawing/2017/model3d">
                <am3d:model3d r:embed="rId3">
                  <am3d:spPr>
                    <a:xfrm>
                      <a:off x="0" y="0"/>
                      <a:ext cx="6549312" cy="850896"/>
                    </a:xfrm>
                    <a:prstGeom prst="rect">
                      <a:avLst/>
                    </a:prstGeom>
                    <a:noFill/>
                  </am3d:spPr>
                  <am3d:camera>
                    <am3d:pos x="0" y="0" z="47390406"/>
                    <am3d:up dx="0" dy="36000000" dz="0"/>
                    <am3d:lookAt x="0" y="0" z="0"/>
                    <am3d:perspective fov="2700000"/>
                  </am3d:camera>
                  <am3d:trans>
                    <am3d:meterPerModelUnit n="10620" d="1000000"/>
                    <am3d:preTrans dx="-190954" dy="-1779278" dz="793810"/>
                    <am3d:scale>
                      <am3d:sx n="1000000" d="1000000"/>
                      <am3d:sy n="1000000" d="1000000"/>
                      <am3d:sz n="1000000" d="1000000"/>
                    </am3d:scale>
                    <am3d:rot/>
                    <am3d:postTrans dx="0" dy="0" dz="0"/>
                  </am3d:trans>
                  <am3d:raster rName="Office3DRenderer" rVer="16.0.8326">
                    <am3d:blip r:embed="rId4"/>
                  </am3d:raster>
                  <am3d:objViewport viewportSz="702218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Music">
                <a:extLst>
                  <a:ext uri="{FF2B5EF4-FFF2-40B4-BE49-F238E27FC236}">
                    <a16:creationId xmlns:a16="http://schemas.microsoft.com/office/drawing/2014/main" id="{8E968708-FF9A-9604-5987-663722D1D973}"/>
                  </a:ext>
                </a:extLst>
              </p:cNvPr>
              <p:cNvPicPr>
                <a:picLocks noGrp="1" noRot="1" noChangeAspect="1" noMove="1" noResize="1" noEditPoints="1" noAdjustHandles="1" noChangeArrowheads="1" noChangeShapeType="1" noCrop="1"/>
              </p:cNvPicPr>
              <p:nvPr/>
            </p:nvPicPr>
            <p:blipFill>
              <a:blip r:embed="rId4"/>
              <a:stretch>
                <a:fillRect/>
              </a:stretch>
            </p:blipFill>
            <p:spPr>
              <a:xfrm>
                <a:off x="4867988" y="393700"/>
                <a:ext cx="6549312" cy="850896"/>
              </a:xfrm>
              <a:prstGeom prst="rect">
                <a:avLst/>
              </a:prstGeom>
              <a:noFill/>
            </p:spPr>
          </p:pic>
        </mc:Fallback>
      </mc:AlternateContent>
    </p:spTree>
    <p:extLst>
      <p:ext uri="{BB962C8B-B14F-4D97-AF65-F5344CB8AC3E}">
        <p14:creationId xmlns:p14="http://schemas.microsoft.com/office/powerpoint/2010/main" val="1015877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C64F-ECFE-1C86-41FD-4C1EE0024FA9}"/>
              </a:ext>
            </a:extLst>
          </p:cNvPr>
          <p:cNvSpPr>
            <a:spLocks noGrp="1"/>
          </p:cNvSpPr>
          <p:nvPr>
            <p:ph type="title"/>
          </p:nvPr>
        </p:nvSpPr>
        <p:spPr/>
        <p:txBody>
          <a:bodyPr>
            <a:normAutofit/>
          </a:bodyPr>
          <a:lstStyle/>
          <a:p>
            <a:r>
              <a:rPr lang="en-US" sz="4400" b="1" dirty="0">
                <a:solidFill>
                  <a:schemeClr val="bg1"/>
                </a:solidFill>
                <a:latin typeface="Times New Roman" panose="02020603050405020304" pitchFamily="18" charset="0"/>
                <a:cs typeface="Times New Roman" panose="02020603050405020304" pitchFamily="18" charset="0"/>
              </a:rPr>
              <a:t>BENIFITS</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ACF3C5-9B28-DDEB-B3BD-0D3AB61031FD}"/>
              </a:ext>
            </a:extLst>
          </p:cNvPr>
          <p:cNvSpPr>
            <a:spLocks noGrp="1"/>
          </p:cNvSpPr>
          <p:nvPr>
            <p:ph idx="1"/>
          </p:nvPr>
        </p:nvSpPr>
        <p:spPr/>
        <p:txBody>
          <a:bodyPr/>
          <a:lstStyle/>
          <a:p>
            <a:pPr>
              <a:buClr>
                <a:schemeClr val="bg1"/>
              </a:buClr>
              <a:buSzPct val="124000"/>
              <a:buFont typeface="Wingdings" panose="05000000000000000000" pitchFamily="2" charset="2"/>
              <a:buChar char="Ø"/>
            </a:pPr>
            <a:r>
              <a:rPr lang="en-US" dirty="0"/>
              <a:t>Creativity Assistance: AI-generated music can inspire musicians and composers by providing novel ideas and creative stimuli.</a:t>
            </a:r>
          </a:p>
          <a:p>
            <a:pPr>
              <a:buClr>
                <a:schemeClr val="bg1"/>
              </a:buClr>
              <a:buSzPct val="124000"/>
              <a:buFont typeface="Wingdings" panose="05000000000000000000" pitchFamily="2" charset="2"/>
              <a:buChar char="Ø"/>
            </a:pPr>
            <a:r>
              <a:rPr lang="en-US" dirty="0"/>
              <a:t>Variety: AI can produce music in various styles and genres, catering to diverse preferences and requirements.</a:t>
            </a:r>
          </a:p>
          <a:p>
            <a:pPr>
              <a:buClr>
                <a:schemeClr val="bg1"/>
              </a:buClr>
              <a:buSzPct val="124000"/>
              <a:buFont typeface="Wingdings" panose="05000000000000000000" pitchFamily="2" charset="2"/>
              <a:buChar char="Ø"/>
            </a:pPr>
            <a:r>
              <a:rPr lang="en-US" dirty="0"/>
              <a:t>Scalability: AI-powered music generation systems can generate vast amounts of music content rapidly and consistently. </a:t>
            </a:r>
          </a:p>
          <a:p>
            <a:pPr>
              <a:buClr>
                <a:schemeClr val="bg1"/>
              </a:buClr>
              <a:buSzPct val="124000"/>
              <a:buFont typeface="Wingdings" panose="05000000000000000000" pitchFamily="2" charset="2"/>
              <a:buChar char="Ø"/>
            </a:pPr>
            <a:r>
              <a:rPr lang="en-US" dirty="0"/>
              <a:t>Accessibility: Automatic music generation tools can empower individuals with limited musical training or resources to create music. </a:t>
            </a:r>
            <a:endParaRPr lang="en-IN" dirty="0"/>
          </a:p>
        </p:txBody>
      </p:sp>
    </p:spTree>
    <p:extLst>
      <p:ext uri="{BB962C8B-B14F-4D97-AF65-F5344CB8AC3E}">
        <p14:creationId xmlns:p14="http://schemas.microsoft.com/office/powerpoint/2010/main" val="492594969"/>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FB57-F681-ED53-5039-8BA0C6359064}"/>
              </a:ext>
            </a:extLst>
          </p:cNvPr>
          <p:cNvSpPr>
            <a:spLocks noGrp="1"/>
          </p:cNvSpPr>
          <p:nvPr>
            <p:ph type="title"/>
          </p:nvPr>
        </p:nvSpPr>
        <p:spPr>
          <a:xfrm>
            <a:off x="838200" y="170121"/>
            <a:ext cx="10515600" cy="1144479"/>
          </a:xfrm>
        </p:spPr>
        <p:txBody>
          <a:bodyPr>
            <a:noAutofit/>
          </a:bodyPr>
          <a:lstStyle/>
          <a:p>
            <a:r>
              <a:rPr lang="en-US" sz="4000" b="1" dirty="0">
                <a:solidFill>
                  <a:schemeClr val="bg1"/>
                </a:solidFill>
                <a:latin typeface="Arial Black" panose="020B0A04020102020204" pitchFamily="34" charset="0"/>
              </a:rPr>
              <a:t>RESULT</a:t>
            </a:r>
            <a:endParaRPr lang="en-IN" sz="4000" b="1" dirty="0">
              <a:solidFill>
                <a:schemeClr val="bg1"/>
              </a:solidFill>
              <a:latin typeface="Arial Black" panose="020B0A04020102020204" pitchFamily="34" charset="0"/>
            </a:endParaRPr>
          </a:p>
        </p:txBody>
      </p:sp>
      <p:pic>
        <p:nvPicPr>
          <p:cNvPr id="11" name="Content Placeholder 10">
            <a:extLst>
              <a:ext uri="{FF2B5EF4-FFF2-40B4-BE49-F238E27FC236}">
                <a16:creationId xmlns:a16="http://schemas.microsoft.com/office/drawing/2014/main" id="{AFE1C414-250F-6164-1F9D-643F886D5F8B}"/>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558800" y="1314599"/>
            <a:ext cx="10515600" cy="5210175"/>
          </a:xfrm>
          <a:ln>
            <a:solidFill>
              <a:schemeClr val="accent1"/>
            </a:solidFill>
          </a:ln>
          <a:effectLst>
            <a:glow rad="228600">
              <a:schemeClr val="accent2">
                <a:satMod val="175000"/>
                <a:alpha val="40000"/>
              </a:schemeClr>
            </a:glow>
          </a:effectLst>
        </p:spPr>
      </p:pic>
      <p:pic>
        <p:nvPicPr>
          <p:cNvPr id="13" name="Picture 12">
            <a:extLst>
              <a:ext uri="{FF2B5EF4-FFF2-40B4-BE49-F238E27FC236}">
                <a16:creationId xmlns:a16="http://schemas.microsoft.com/office/drawing/2014/main" id="{DA68A34C-063B-F461-510B-711B3E8F3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200" y="2417763"/>
            <a:ext cx="3898900" cy="3157537"/>
          </a:xfrm>
          <a:prstGeom prst="rect">
            <a:avLst/>
          </a:prstGeom>
        </p:spPr>
      </p:pic>
    </p:spTree>
    <p:extLst>
      <p:ext uri="{BB962C8B-B14F-4D97-AF65-F5344CB8AC3E}">
        <p14:creationId xmlns:p14="http://schemas.microsoft.com/office/powerpoint/2010/main" val="274978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14D8-954B-EAB0-51D4-623C69E3474E}"/>
              </a:ext>
            </a:extLst>
          </p:cNvPr>
          <p:cNvSpPr>
            <a:spLocks noGrp="1"/>
          </p:cNvSpPr>
          <p:nvPr>
            <p:ph type="title"/>
          </p:nvPr>
        </p:nvSpPr>
        <p:spPr/>
        <p:txBody>
          <a:bodyPr>
            <a:normAutofit/>
          </a:bodyPr>
          <a:lstStyle/>
          <a:p>
            <a:r>
              <a:rPr lang="en-US" sz="4000" dirty="0">
                <a:solidFill>
                  <a:schemeClr val="bg1"/>
                </a:solidFill>
                <a:latin typeface="Arial Black" panose="020B0A04020102020204" pitchFamily="34" charset="0"/>
              </a:rPr>
              <a:t>conclusion</a:t>
            </a:r>
            <a:endParaRPr lang="en-IN" sz="4000" dirty="0">
              <a:solidFill>
                <a:schemeClr val="bg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69CD2501-62A2-AF64-5CCD-2FFE330BC5E9}"/>
              </a:ext>
            </a:extLst>
          </p:cNvPr>
          <p:cNvSpPr>
            <a:spLocks noGrp="1"/>
          </p:cNvSpPr>
          <p:nvPr>
            <p:ph idx="1"/>
          </p:nvPr>
        </p:nvSpPr>
        <p:spPr/>
        <p:txBody>
          <a:bodyPr>
            <a:normAutofit lnSpcReduction="10000"/>
          </a:bodyPr>
          <a:lstStyle/>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r>
              <a:rPr lang="en-US" sz="2000" dirty="0"/>
              <a:t>Recap of key points</a:t>
            </a:r>
          </a:p>
          <a:p>
            <a:pPr>
              <a:buClr>
                <a:schemeClr val="bg1"/>
              </a:buClr>
              <a:buSzPct val="120000"/>
              <a:buFont typeface="Wingdings" panose="05000000000000000000" pitchFamily="2" charset="2"/>
              <a:buChar char="Ø"/>
            </a:pPr>
            <a:r>
              <a:rPr lang="en-US" sz="2000" dirty="0"/>
              <a:t>Final thoughts on the future of automatic music generation</a:t>
            </a:r>
          </a:p>
          <a:p>
            <a:pPr>
              <a:buClr>
                <a:schemeClr val="bg1"/>
              </a:buClr>
              <a:buSzPct val="120000"/>
              <a:buFont typeface="Wingdings" panose="05000000000000000000" pitchFamily="2" charset="2"/>
              <a:buChar char="Ø"/>
            </a:pPr>
            <a:r>
              <a:rPr lang="en-US" sz="2000" dirty="0"/>
              <a:t>automatic music generation stands at the forefront of technological innovation</a:t>
            </a:r>
          </a:p>
          <a:p>
            <a:pPr>
              <a:buClr>
                <a:schemeClr val="bg1"/>
              </a:buClr>
              <a:buSzPct val="120000"/>
              <a:buFont typeface="Wingdings" panose="05000000000000000000" pitchFamily="2" charset="2"/>
              <a:buChar char="Ø"/>
            </a:pPr>
            <a:r>
              <a:rPr lang="en-US" sz="2000" dirty="0"/>
              <a:t>As advancements in machine learning, AI, and computational musicology continue to accelerate</a:t>
            </a:r>
          </a:p>
          <a:p>
            <a:pPr>
              <a:buClr>
                <a:schemeClr val="bg1"/>
              </a:buClr>
              <a:buSzPct val="120000"/>
              <a:buFont typeface="Wingdings" panose="05000000000000000000" pitchFamily="2" charset="2"/>
              <a:buChar char="Ø"/>
            </a:pPr>
            <a:r>
              <a:rPr lang="en-US" sz="2000" dirty="0"/>
              <a:t>As we embark on this journey of musical exploration</a:t>
            </a:r>
          </a:p>
          <a:p>
            <a:pPr>
              <a:buClr>
                <a:schemeClr val="bg1"/>
              </a:buClr>
              <a:buSzPct val="120000"/>
              <a:buFont typeface="Wingdings" panose="05000000000000000000" pitchFamily="2" charset="2"/>
              <a:buChar char="Ø"/>
            </a:pPr>
            <a:r>
              <a:rPr lang="en-US" sz="2000" dirty="0"/>
              <a:t>the harmony between human ingenuity and technological prowess, ushering in a new era of musical creativity and discovery.</a:t>
            </a:r>
          </a:p>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endParaRPr lang="en-IN" sz="2000" dirty="0"/>
          </a:p>
        </p:txBody>
      </p:sp>
    </p:spTree>
    <p:extLst>
      <p:ext uri="{BB962C8B-B14F-4D97-AF65-F5344CB8AC3E}">
        <p14:creationId xmlns:p14="http://schemas.microsoft.com/office/powerpoint/2010/main" val="19198098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46FC-451A-BFAD-6F7F-600906638201}"/>
              </a:ext>
            </a:extLst>
          </p:cNvPr>
          <p:cNvSpPr>
            <a:spLocks noGrp="1"/>
          </p:cNvSpPr>
          <p:nvPr>
            <p:ph type="title"/>
          </p:nvPr>
        </p:nvSpPr>
        <p:spPr/>
        <p:txBody>
          <a:bodyPr>
            <a:normAutofit/>
          </a:bodyPr>
          <a:lstStyle/>
          <a:p>
            <a:r>
              <a:rPr lang="en-US" sz="4000" b="1" dirty="0">
                <a:solidFill>
                  <a:schemeClr val="bg1"/>
                </a:solidFill>
                <a:latin typeface="Arial Black" panose="020B0A04020102020204" pitchFamily="34" charset="0"/>
              </a:rPr>
              <a:t>REFERANCE</a:t>
            </a:r>
            <a:endParaRPr lang="en-IN" sz="4000" b="1" dirty="0">
              <a:solidFill>
                <a:schemeClr val="bg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591B70C-16B2-B65A-65BC-CA5AE82BEC3E}"/>
              </a:ext>
            </a:extLst>
          </p:cNvPr>
          <p:cNvSpPr>
            <a:spLocks noGrp="1"/>
          </p:cNvSpPr>
          <p:nvPr>
            <p:ph idx="1"/>
          </p:nvPr>
        </p:nvSpPr>
        <p:spPr/>
        <p:txBody>
          <a:bodyPr>
            <a:normAutofit/>
          </a:bodyPr>
          <a:lstStyle/>
          <a:p>
            <a:pPr>
              <a:buClr>
                <a:schemeClr val="bg1"/>
              </a:buClr>
              <a:buSzPct val="120000"/>
              <a:buFont typeface="Wingdings" panose="05000000000000000000" pitchFamily="2" charset="2"/>
              <a:buChar char="Ø"/>
            </a:pPr>
            <a:r>
              <a:rPr lang="en-US" sz="2000" dirty="0" err="1"/>
              <a:t>Manaris</a:t>
            </a:r>
            <a:r>
              <a:rPr lang="en-US" sz="2000" dirty="0"/>
              <a:t>, Bill, Andrew R. Brown, and Blake Stevens. 2016. “</a:t>
            </a:r>
            <a:r>
              <a:rPr lang="en-US" sz="2000" dirty="0" err="1"/>
              <a:t>JythonMusic</a:t>
            </a:r>
            <a:r>
              <a:rPr lang="en-US" sz="2000" dirty="0"/>
              <a:t>: An Environment for Teaching Algorithmic Music Composition, Dynamic Coding, and Musical Performativity.” Journal of Music, Technology and Education 9 (1): 33-56</a:t>
            </a:r>
          </a:p>
          <a:p>
            <a:pPr>
              <a:buClr>
                <a:schemeClr val="bg1"/>
              </a:buClr>
              <a:buSzPct val="120000"/>
              <a:buFont typeface="Wingdings" panose="05000000000000000000" pitchFamily="2" charset="2"/>
              <a:buChar char="Ø"/>
            </a:pPr>
            <a:r>
              <a:rPr lang="en-US" sz="2000" dirty="0" err="1"/>
              <a:t>Nierhaus</a:t>
            </a:r>
            <a:r>
              <a:rPr lang="en-US" sz="2000" dirty="0"/>
              <a:t>, Gerhard. 2010. Algorithmic Composition: Paradigms for Automated Music Generation. New York: Springer.</a:t>
            </a:r>
          </a:p>
          <a:p>
            <a:pPr>
              <a:buClr>
                <a:schemeClr val="bg1"/>
              </a:buClr>
              <a:buSzPct val="120000"/>
              <a:buFont typeface="Wingdings" panose="05000000000000000000" pitchFamily="2" charset="2"/>
              <a:buChar char="Ø"/>
            </a:pPr>
            <a:r>
              <a:rPr lang="en-US" sz="2000" dirty="0" err="1"/>
              <a:t>Papert</a:t>
            </a:r>
            <a:r>
              <a:rPr lang="en-US" sz="2000" dirty="0"/>
              <a:t>, Seymour. 1980. Mindstorms: Children, Computers, and Powerful Ideas. New York: Basic Books.</a:t>
            </a:r>
          </a:p>
          <a:p>
            <a:pPr>
              <a:buClr>
                <a:schemeClr val="bg1"/>
              </a:buClr>
              <a:buSzPct val="120000"/>
              <a:buFont typeface="Wingdings" panose="05000000000000000000" pitchFamily="2" charset="2"/>
              <a:buChar char="Ø"/>
            </a:pPr>
            <a:r>
              <a:rPr lang="en-US" sz="2000" dirty="0"/>
              <a:t>Resnick, Mitchel. 1994. Turtles, Termites, and Traffic Jams. Cambridge, MA: The MIT Press.</a:t>
            </a:r>
            <a:endParaRPr lang="en-IN" sz="2000" dirty="0"/>
          </a:p>
        </p:txBody>
      </p:sp>
    </p:spTree>
    <p:extLst>
      <p:ext uri="{BB962C8B-B14F-4D97-AF65-F5344CB8AC3E}">
        <p14:creationId xmlns:p14="http://schemas.microsoft.com/office/powerpoint/2010/main" val="12733866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F023-C604-9AA0-0A20-9386BB673798}"/>
              </a:ext>
            </a:extLst>
          </p:cNvPr>
          <p:cNvSpPr>
            <a:spLocks noGrp="1"/>
          </p:cNvSpPr>
          <p:nvPr>
            <p:ph type="title"/>
          </p:nvPr>
        </p:nvSpPr>
        <p:spPr>
          <a:xfrm>
            <a:off x="685801" y="609600"/>
            <a:ext cx="10131425" cy="2899144"/>
          </a:xfrm>
        </p:spPr>
        <p:txBody>
          <a:bodyPr>
            <a:normAutofit fontScale="90000"/>
          </a:bodyPr>
          <a:lstStyle/>
          <a:p>
            <a:br>
              <a:rPr lang="en-IN" dirty="0">
                <a:solidFill>
                  <a:srgbClr val="FE80C7"/>
                </a:solidFill>
                <a:hlinkClick r:id="rId2" action="ppaction://hlinkfile">
                  <a:extLst>
                    <a:ext uri="{A12FA001-AC4F-418D-AE19-62706E023703}">
                      <ahyp:hlinkClr xmlns:ahyp="http://schemas.microsoft.com/office/drawing/2018/hyperlinkcolor" val="tx"/>
                    </a:ext>
                  </a:extLst>
                </a:hlinkClick>
              </a:rPr>
            </a:br>
            <a:r>
              <a:rPr lang="en-IN" sz="4900" b="1" dirty="0">
                <a:solidFill>
                  <a:schemeClr val="bg1"/>
                </a:solidFill>
                <a:hlinkClick r:id="rId2" action="ppaction://hlinkfile">
                  <a:extLst>
                    <a:ext uri="{A12FA001-AC4F-418D-AE19-62706E023703}">
                      <ahyp:hlinkClr xmlns:ahyp="http://schemas.microsoft.com/office/drawing/2018/hyperlinkcolor" val="tx"/>
                    </a:ext>
                  </a:extLst>
                </a:hlinkClick>
              </a:rPr>
              <a:t>GIT HUB LINK FOR PROJECT CODE</a:t>
            </a:r>
            <a:br>
              <a:rPr lang="en-IN" dirty="0">
                <a:solidFill>
                  <a:srgbClr val="FE80C7"/>
                </a:solidFill>
                <a:hlinkClick r:id="rId2" action="ppaction://hlinkfile">
                  <a:extLst>
                    <a:ext uri="{A12FA001-AC4F-418D-AE19-62706E023703}">
                      <ahyp:hlinkClr xmlns:ahyp="http://schemas.microsoft.com/office/drawing/2018/hyperlinkcolor" val="tx"/>
                    </a:ext>
                  </a:extLst>
                </a:hlinkClick>
              </a:rPr>
            </a:br>
            <a:br>
              <a:rPr lang="en-IN" dirty="0">
                <a:solidFill>
                  <a:srgbClr val="FE80C7"/>
                </a:solidFill>
                <a:hlinkClick r:id="rId2" action="ppaction://hlinkfile">
                  <a:extLst>
                    <a:ext uri="{A12FA001-AC4F-418D-AE19-62706E023703}">
                      <ahyp:hlinkClr xmlns:ahyp="http://schemas.microsoft.com/office/drawing/2018/hyperlinkcolor" val="tx"/>
                    </a:ext>
                  </a:extLst>
                </a:hlinkClick>
              </a:rPr>
            </a:br>
            <a:r>
              <a:rPr lang="en-IN" dirty="0">
                <a:solidFill>
                  <a:srgbClr val="0000FF"/>
                </a:solidFill>
                <a:hlinkClick r:id="rId2" action="ppaction://hlinkfile">
                  <a:extLst>
                    <a:ext uri="{A12FA001-AC4F-418D-AE19-62706E023703}">
                      <ahyp:hlinkClr xmlns:ahyp="http://schemas.microsoft.com/office/drawing/2018/hyperlinkcolor" val="tx"/>
                    </a:ext>
                  </a:extLst>
                </a:hlinkClick>
              </a:rPr>
              <a:t>https://github.com/SUJITHKUMAR333/NM-au21MEL03.git</a:t>
            </a:r>
            <a:endParaRPr lang="en-IN" dirty="0">
              <a:solidFill>
                <a:srgbClr val="0000FF"/>
              </a:solidFill>
            </a:endParaRPr>
          </a:p>
        </p:txBody>
      </p:sp>
    </p:spTree>
    <p:extLst>
      <p:ext uri="{BB962C8B-B14F-4D97-AF65-F5344CB8AC3E}">
        <p14:creationId xmlns:p14="http://schemas.microsoft.com/office/powerpoint/2010/main" val="1702209397"/>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89F9-6151-E7E4-C4FC-C915E733C883}"/>
              </a:ext>
            </a:extLst>
          </p:cNvPr>
          <p:cNvSpPr>
            <a:spLocks noGrp="1"/>
          </p:cNvSpPr>
          <p:nvPr>
            <p:ph type="title"/>
          </p:nvPr>
        </p:nvSpPr>
        <p:spPr>
          <a:xfrm>
            <a:off x="-165100" y="1881963"/>
            <a:ext cx="12065000" cy="2743200"/>
          </a:xfrm>
          <a:effectLst>
            <a:glow rad="228600">
              <a:schemeClr val="accent5">
                <a:satMod val="175000"/>
              </a:schemeClr>
            </a:glow>
          </a:effectLst>
        </p:spPr>
        <p:txBody>
          <a:bodyPr>
            <a:normAutofit/>
          </a:bodyPr>
          <a:lstStyle/>
          <a:p>
            <a:pPr algn="ctr"/>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72784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D071-CAB5-A314-1997-D5877562A06A}"/>
              </a:ext>
            </a:extLst>
          </p:cNvPr>
          <p:cNvSpPr>
            <a:spLocks noGrp="1"/>
          </p:cNvSpPr>
          <p:nvPr>
            <p:ph type="title"/>
          </p:nvPr>
        </p:nvSpPr>
        <p:spPr>
          <a:xfrm>
            <a:off x="558799" y="321733"/>
            <a:ext cx="10131425" cy="1456267"/>
          </a:xfrm>
        </p:spPr>
        <p:txBody>
          <a:bodyPr>
            <a:normAutofit/>
          </a:bodyPr>
          <a:lstStyle/>
          <a:p>
            <a:r>
              <a:rPr lang="en-US" sz="4400" b="1" dirty="0">
                <a:solidFill>
                  <a:schemeClr val="bg1"/>
                </a:solidFill>
                <a:latin typeface="Arial Black" panose="020B0A04020102020204" pitchFamily="34" charset="0"/>
              </a:rPr>
              <a:t>PROBLEM statement</a:t>
            </a:r>
            <a:endParaRPr lang="en-IN" sz="4000" b="1" dirty="0">
              <a:solidFill>
                <a:schemeClr val="bg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60D8E08-02F0-AC11-269F-E937DB7EC3B7}"/>
              </a:ext>
            </a:extLst>
          </p:cNvPr>
          <p:cNvSpPr>
            <a:spLocks noGrp="1"/>
          </p:cNvSpPr>
          <p:nvPr>
            <p:ph idx="1"/>
          </p:nvPr>
        </p:nvSpPr>
        <p:spPr>
          <a:xfrm>
            <a:off x="495300" y="1990061"/>
            <a:ext cx="11201400" cy="4902199"/>
          </a:xfrm>
          <a:noFill/>
          <a:ln>
            <a:noFill/>
          </a:ln>
        </p:spPr>
        <p:style>
          <a:lnRef idx="0">
            <a:scrgbClr r="0" g="0" b="0"/>
          </a:lnRef>
          <a:fillRef idx="0">
            <a:scrgbClr r="0" g="0" b="0"/>
          </a:fillRef>
          <a:effectRef idx="0">
            <a:scrgbClr r="0" g="0" b="0"/>
          </a:effectRef>
          <a:fontRef idx="minor">
            <a:schemeClr val="dk1"/>
          </a:fontRef>
        </p:style>
        <p:txBody>
          <a:bodyPr>
            <a:normAutofit fontScale="92500" lnSpcReduction="10000"/>
          </a:bodyPr>
          <a:lstStyle/>
          <a:p>
            <a:pPr>
              <a:buClr>
                <a:schemeClr val="bg1"/>
              </a:buClr>
              <a:buSzPct val="120000"/>
              <a:buFont typeface="Wingdings" panose="05000000000000000000" pitchFamily="2" charset="2"/>
              <a:buChar char="Ø"/>
            </a:pPr>
            <a:endParaRPr lang="en-US" sz="2000" b="0" i="0" dirty="0">
              <a:solidFill>
                <a:schemeClr val="bg1"/>
              </a:solidFill>
              <a:effectLst/>
              <a:highlight>
                <a:srgbClr val="FFFFFF"/>
              </a:highlight>
              <a:latin typeface="Times New Roman" panose="02020603050405020304" pitchFamily="18" charset="0"/>
              <a:cs typeface="Times New Roman" panose="02020603050405020304" pitchFamily="18" charset="0"/>
            </a:endParaRPr>
          </a:p>
          <a:p>
            <a:pPr>
              <a:buClr>
                <a:schemeClr val="bg1"/>
              </a:buClr>
              <a:buSzPct val="120000"/>
              <a:buFont typeface="Wingdings" panose="05000000000000000000" pitchFamily="2" charset="2"/>
              <a:buChar char="Ø"/>
            </a:pPr>
            <a:endParaRPr lang="en-US" sz="2000" b="0" i="0" dirty="0">
              <a:solidFill>
                <a:schemeClr val="bg1"/>
              </a:solidFill>
              <a:effectLst/>
              <a:highlight>
                <a:srgbClr val="FFFFFF"/>
              </a:highlight>
              <a:latin typeface="Times New Roman" panose="02020603050405020304" pitchFamily="18" charset="0"/>
              <a:cs typeface="Times New Roman" panose="02020603050405020304" pitchFamily="18" charset="0"/>
            </a:endParaRPr>
          </a:p>
          <a:p>
            <a:pPr>
              <a:buClr>
                <a:schemeClr val="bg1"/>
              </a:buClr>
              <a:buSzPct val="120000"/>
              <a:buFont typeface="Wingdings" panose="05000000000000000000" pitchFamily="2" charset="2"/>
              <a:buChar char="Ø"/>
            </a:pPr>
            <a:r>
              <a:rPr lang="en-US" sz="2000" b="0" i="0" dirty="0">
                <a:solidFill>
                  <a:schemeClr val="bg1"/>
                </a:solidFill>
                <a:effectLst/>
                <a:highlight>
                  <a:srgbClr val="FFFFFF"/>
                </a:highlight>
                <a:latin typeface="Times New Roman" panose="02020603050405020304" pitchFamily="18" charset="0"/>
                <a:cs typeface="Times New Roman" panose="02020603050405020304" pitchFamily="18" charset="0"/>
              </a:rPr>
              <a:t>"In the realm of music composition, the demand for innovative and original pieces is ever-growing, yet the process of manual composition is time-consuming, labor-intensive, and subject to the limitations of human creativity. </a:t>
            </a:r>
          </a:p>
          <a:p>
            <a:pPr>
              <a:buClr>
                <a:schemeClr val="bg1"/>
              </a:buClr>
              <a:buSzPct val="120000"/>
              <a:buFont typeface="Wingdings" panose="05000000000000000000" pitchFamily="2" charset="2"/>
              <a:buChar char="Ø"/>
            </a:pPr>
            <a:r>
              <a:rPr lang="en-US" sz="2000" b="0" i="0" dirty="0">
                <a:solidFill>
                  <a:schemeClr val="bg1"/>
                </a:solidFill>
                <a:effectLst/>
                <a:highlight>
                  <a:srgbClr val="FFFFFF"/>
                </a:highlight>
                <a:latin typeface="Times New Roman" panose="02020603050405020304" pitchFamily="18" charset="0"/>
                <a:cs typeface="Times New Roman" panose="02020603050405020304" pitchFamily="18" charset="0"/>
              </a:rPr>
              <a:t>Creativity and Authenticity: How can we design algorithms that exhibit genuine creativity and produce music that resonates with human listeners.</a:t>
            </a:r>
          </a:p>
          <a:p>
            <a:pPr>
              <a:buClr>
                <a:schemeClr val="bg1"/>
              </a:buClr>
              <a:buSzPct val="120000"/>
              <a:buFont typeface="Wingdings" panose="05000000000000000000" pitchFamily="2" charset="2"/>
              <a:buChar char="Ø"/>
            </a:pPr>
            <a:r>
              <a:rPr lang="en-US" sz="2000" b="0" i="0" dirty="0">
                <a:solidFill>
                  <a:schemeClr val="bg1"/>
                </a:solidFill>
                <a:effectLst/>
                <a:highlight>
                  <a:srgbClr val="FFFFFF"/>
                </a:highlight>
                <a:latin typeface="Times New Roman" panose="02020603050405020304" pitchFamily="18" charset="0"/>
                <a:cs typeface="Times New Roman" panose="02020603050405020304" pitchFamily="18" charset="0"/>
              </a:rPr>
              <a:t>Quality Assessment: How can we objectively evaluate the quality and artistic merit of automatically generated music, considering subjective aspects such as emotional impact, coherence, and novelty.</a:t>
            </a:r>
          </a:p>
          <a:p>
            <a:pPr>
              <a:buClr>
                <a:schemeClr val="bg1"/>
              </a:buClr>
              <a:buSzPct val="120000"/>
              <a:buFont typeface="Wingdings" panose="05000000000000000000" pitchFamily="2" charset="2"/>
              <a:buChar char="Ø"/>
            </a:pPr>
            <a:r>
              <a:rPr lang="en-US" sz="2000" b="0" i="0" dirty="0">
                <a:solidFill>
                  <a:schemeClr val="bg1"/>
                </a:solidFill>
                <a:effectLst/>
                <a:highlight>
                  <a:srgbClr val="FFFFFF"/>
                </a:highlight>
                <a:latin typeface="Times New Roman" panose="02020603050405020304" pitchFamily="18" charset="0"/>
                <a:cs typeface="Times New Roman" panose="02020603050405020304" pitchFamily="18" charset="0"/>
              </a:rPr>
              <a:t>Copyright and Legal Considerations: What are the legal and ethical implications of using automatic music generation systems, particularly concerning copyright infringement and ownership rights over generated compositions?</a:t>
            </a:r>
          </a:p>
          <a:p>
            <a:pPr>
              <a:buClr>
                <a:schemeClr val="bg1"/>
              </a:buClr>
              <a:buSzPct val="120000"/>
              <a:buFont typeface="Wingdings" panose="05000000000000000000" pitchFamily="2" charset="2"/>
              <a:buChar char="Ø"/>
            </a:pPr>
            <a:r>
              <a:rPr lang="en-US" sz="2000" b="0" i="0" dirty="0">
                <a:solidFill>
                  <a:schemeClr val="bg1"/>
                </a:solidFill>
                <a:effectLst/>
                <a:highlight>
                  <a:srgbClr val="FFFFFF"/>
                </a:highlight>
                <a:latin typeface="Times New Roman" panose="02020603050405020304" pitchFamily="18" charset="0"/>
                <a:cs typeface="Times New Roman" panose="02020603050405020304" pitchFamily="18" charset="0"/>
              </a:rPr>
              <a:t>User Interaction and Adaptability: How can we incorporate user feedback and preferences into the music generation process to create personalized and contextually relevant compositions, tailored to specific applications such as gaming, film scoring, or relaxation therapy?</a:t>
            </a:r>
          </a:p>
          <a:p>
            <a:pPr>
              <a:buClr>
                <a:schemeClr val="bg1"/>
              </a:buClr>
              <a:buSzPct val="120000"/>
              <a:buFont typeface="Wingdings" panose="05000000000000000000" pitchFamily="2" charset="2"/>
              <a:buChar char="Ø"/>
            </a:pPr>
            <a:endParaRPr lang="en-US" sz="2000" b="0" i="0" dirty="0">
              <a:solidFill>
                <a:schemeClr val="bg1"/>
              </a:solidFill>
              <a:effectLst/>
              <a:highlight>
                <a:srgbClr val="FFFFFF"/>
              </a:highlight>
              <a:latin typeface="Times New Roman" panose="02020603050405020304" pitchFamily="18" charset="0"/>
              <a:cs typeface="Times New Roman" panose="02020603050405020304" pitchFamily="18" charset="0"/>
            </a:endParaRPr>
          </a:p>
          <a:p>
            <a:pPr>
              <a:buClr>
                <a:schemeClr val="bg1"/>
              </a:buClr>
              <a:buSzPct val="120000"/>
              <a:buFont typeface="Wingdings" panose="05000000000000000000" pitchFamily="2" charset="2"/>
              <a:buChar char="Ø"/>
            </a:pPr>
            <a:endParaRPr lang="en-US" sz="2000" b="0" i="0" dirty="0">
              <a:solidFill>
                <a:schemeClr val="bg1"/>
              </a:solidFill>
              <a:effectLst/>
              <a:highlight>
                <a:srgbClr val="FFFFFF"/>
              </a:highlight>
              <a:latin typeface="Times New Roman" panose="02020603050405020304" pitchFamily="18" charset="0"/>
              <a:cs typeface="Times New Roman" panose="02020603050405020304" pitchFamily="18" charset="0"/>
            </a:endParaRPr>
          </a:p>
          <a:p>
            <a:pPr>
              <a:buClr>
                <a:schemeClr val="bg1"/>
              </a:buClr>
              <a:buSzPct val="120000"/>
              <a:buFont typeface="Wingdings" panose="05000000000000000000" pitchFamily="2" charset="2"/>
              <a:buChar char="Ø"/>
            </a:pPr>
            <a:endParaRPr lang="en-US" sz="2000" b="0" i="0" dirty="0">
              <a:solidFill>
                <a:schemeClr val="bg1"/>
              </a:solidFill>
              <a:effectLst/>
              <a:highlight>
                <a:srgbClr val="FFFFFF"/>
              </a:highlight>
              <a:latin typeface="Times New Roman" panose="02020603050405020304" pitchFamily="18" charset="0"/>
              <a:cs typeface="Times New Roman" panose="02020603050405020304" pitchFamily="18" charset="0"/>
            </a:endParaRPr>
          </a:p>
          <a:p>
            <a:pPr>
              <a:buClr>
                <a:schemeClr val="bg1"/>
              </a:buClr>
              <a:buSzPct val="120000"/>
              <a:buFont typeface="Wingdings" panose="05000000000000000000" pitchFamily="2" charset="2"/>
              <a:buChar char="Ø"/>
            </a:pPr>
            <a:endParaRPr lang="en-US" sz="2000" b="0" i="0" dirty="0">
              <a:solidFill>
                <a:schemeClr val="bg1"/>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8685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8C80-5785-D373-9C8F-E8B47D44C3BD}"/>
              </a:ext>
            </a:extLst>
          </p:cNvPr>
          <p:cNvSpPr>
            <a:spLocks noGrp="1"/>
          </p:cNvSpPr>
          <p:nvPr>
            <p:ph type="title"/>
          </p:nvPr>
        </p:nvSpPr>
        <p:spPr/>
        <p:txBody>
          <a:bodyPr>
            <a:normAutofit/>
          </a:bodyPr>
          <a:lstStyle/>
          <a:p>
            <a:r>
              <a:rPr lang="en-US" sz="4000" dirty="0">
                <a:solidFill>
                  <a:schemeClr val="bg1"/>
                </a:solidFill>
                <a:latin typeface="Arial Black" panose="020B0A04020102020204" pitchFamily="34" charset="0"/>
              </a:rPr>
              <a:t>ABSTRACT</a:t>
            </a:r>
            <a:endParaRPr lang="en-IN" sz="4000" dirty="0">
              <a:solidFill>
                <a:schemeClr val="bg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522653F-71CA-D0D8-C60B-0FA91F2E0788}"/>
              </a:ext>
            </a:extLst>
          </p:cNvPr>
          <p:cNvSpPr>
            <a:spLocks noGrp="1"/>
          </p:cNvSpPr>
          <p:nvPr>
            <p:ph idx="1"/>
          </p:nvPr>
        </p:nvSpPr>
        <p:spPr>
          <a:xfrm>
            <a:off x="685801" y="1498601"/>
            <a:ext cx="10820398" cy="4991100"/>
          </a:xfrm>
        </p:spPr>
        <p:txBody>
          <a:bodyPr>
            <a:normAutofit/>
          </a:bodyPr>
          <a:lstStyle/>
          <a:p>
            <a:pPr>
              <a:buClr>
                <a:schemeClr val="bg1"/>
              </a:buClr>
              <a:buSzPct val="120000"/>
              <a:buFont typeface="Wingdings" panose="05000000000000000000" pitchFamily="2" charset="2"/>
              <a:buChar char="Ø"/>
            </a:pPr>
            <a:r>
              <a:rPr lang="en-US" sz="2000" dirty="0"/>
              <a:t>Automatic music generation, driven by advancements in artificial intelligence and computational creativity, represents a revolutionary approach to musical composition. This paper explores the intersection of technology and music, providing an overview of the history, techniques, and future scope of automatic music generation. We delve into the various algorithms and methods employed, including rule-based systems, neural networks, and evolutionary algorithms, highlighting their strengths, limitations, and potential applications. Furthermore, we examine the challenges and opportunities in this burgeoning field, from ensuring creativity and authenticity to addressing ethical and legal considerations. By considering the interdisciplinary nature of automatic music generation and its implications for music production, education, and entertainment, we aim to provide insights into the transformative potential of AI-driven music creation in the digital age.</a:t>
            </a:r>
          </a:p>
          <a:p>
            <a:pPr>
              <a:buClr>
                <a:schemeClr val="bg1"/>
              </a:buClr>
              <a:buSzPct val="120000"/>
              <a:buFont typeface="Wingdings" panose="05000000000000000000" pitchFamily="2" charset="2"/>
              <a:buChar char="Ø"/>
            </a:pPr>
            <a:endParaRPr lang="en-IN" sz="2000" dirty="0"/>
          </a:p>
        </p:txBody>
      </p:sp>
    </p:spTree>
    <p:extLst>
      <p:ext uri="{BB962C8B-B14F-4D97-AF65-F5344CB8AC3E}">
        <p14:creationId xmlns:p14="http://schemas.microsoft.com/office/powerpoint/2010/main" val="1122063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36F2-2E26-591D-EE95-446F3AA668A5}"/>
              </a:ext>
            </a:extLst>
          </p:cNvPr>
          <p:cNvSpPr>
            <a:spLocks noGrp="1"/>
          </p:cNvSpPr>
          <p:nvPr>
            <p:ph type="title"/>
          </p:nvPr>
        </p:nvSpPr>
        <p:spPr>
          <a:xfrm>
            <a:off x="685801" y="787400"/>
            <a:ext cx="10131425" cy="1456267"/>
          </a:xfrm>
        </p:spPr>
        <p:txBody>
          <a:bodyPr>
            <a:normAutofit/>
          </a:bodyPr>
          <a:lstStyle/>
          <a:p>
            <a:r>
              <a:rPr lang="en-US" sz="4000" b="1" dirty="0">
                <a:solidFill>
                  <a:schemeClr val="bg1"/>
                </a:solidFill>
                <a:latin typeface="Arial Black" panose="020B0A04020102020204" pitchFamily="34" charset="0"/>
              </a:rPr>
              <a:t>AIM</a:t>
            </a:r>
            <a:endParaRPr lang="en-IN" sz="4000" b="1" dirty="0">
              <a:solidFill>
                <a:schemeClr val="bg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4DBA6315-76F7-C4E7-BE66-36B6F6A08A3F}"/>
              </a:ext>
            </a:extLst>
          </p:cNvPr>
          <p:cNvSpPr>
            <a:spLocks noGrp="1"/>
          </p:cNvSpPr>
          <p:nvPr>
            <p:ph idx="1"/>
          </p:nvPr>
        </p:nvSpPr>
        <p:spPr/>
        <p:txBody>
          <a:bodyPr>
            <a:normAutofit/>
          </a:bodyPr>
          <a:lstStyle/>
          <a:p>
            <a:pPr>
              <a:buClr>
                <a:schemeClr val="bg1"/>
              </a:buClr>
              <a:buSzPct val="120000"/>
              <a:buFont typeface="Wingdings" panose="05000000000000000000" pitchFamily="2" charset="2"/>
              <a:buChar char="Ø"/>
            </a:pPr>
            <a:r>
              <a:rPr lang="en-US" sz="2000" dirty="0"/>
              <a:t>The aim of this paper is to provide a comprehensive overview of automatic music generation, exploring its historical development, techniques, and future prospects. By examining the diverse range of algorithms and methods employed in automatic music generation,</a:t>
            </a:r>
          </a:p>
          <a:p>
            <a:pPr>
              <a:buClr>
                <a:schemeClr val="bg1"/>
              </a:buClr>
              <a:buSzPct val="120000"/>
              <a:buFont typeface="Wingdings" panose="05000000000000000000" pitchFamily="2" charset="2"/>
              <a:buChar char="Ø"/>
            </a:pPr>
            <a:r>
              <a:rPr lang="en-US" sz="2000" dirty="0"/>
              <a:t>we aim to shed light on the opportunities and challenges inherent in this rapidly evolving field. Through an interdisciplinary lens, we seek to foster a deeper understanding of the potential impact of AI-driven music creation on the music industry, artistic expression, and cultural heritage. Ultimately, our aim is to contribute to the ongoing discourse surrounding the intersection of technology and music </a:t>
            </a:r>
          </a:p>
          <a:p>
            <a:pPr>
              <a:buClr>
                <a:schemeClr val="bg1"/>
              </a:buClr>
              <a:buSzPct val="120000"/>
              <a:buFont typeface="Wingdings" panose="05000000000000000000" pitchFamily="2" charset="2"/>
              <a:buChar char="Ø"/>
            </a:pPr>
            <a:endParaRPr lang="en-IN" sz="2000" dirty="0"/>
          </a:p>
        </p:txBody>
      </p:sp>
    </p:spTree>
    <p:extLst>
      <p:ext uri="{BB962C8B-B14F-4D97-AF65-F5344CB8AC3E}">
        <p14:creationId xmlns:p14="http://schemas.microsoft.com/office/powerpoint/2010/main" val="14319729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2927-EE3D-F449-B3C7-3FC2402F1BF3}"/>
              </a:ext>
            </a:extLst>
          </p:cNvPr>
          <p:cNvSpPr>
            <a:spLocks noGrp="1"/>
          </p:cNvSpPr>
          <p:nvPr>
            <p:ph type="title"/>
          </p:nvPr>
        </p:nvSpPr>
        <p:spPr/>
        <p:txBody>
          <a:bodyPr>
            <a:normAutofit/>
          </a:bodyPr>
          <a:lstStyle/>
          <a:p>
            <a:r>
              <a:rPr lang="en-US" sz="4000" b="1" dirty="0">
                <a:solidFill>
                  <a:schemeClr val="bg1"/>
                </a:solidFill>
                <a:latin typeface="Arial Black" panose="020B0A04020102020204" pitchFamily="34" charset="0"/>
              </a:rPr>
              <a:t>OBJECTIVES</a:t>
            </a:r>
            <a:endParaRPr lang="en-IN" sz="4000" b="1" dirty="0">
              <a:solidFill>
                <a:schemeClr val="bg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543449D4-55B5-6BB1-C0E5-7ED19A429D15}"/>
              </a:ext>
            </a:extLst>
          </p:cNvPr>
          <p:cNvSpPr>
            <a:spLocks noGrp="1"/>
          </p:cNvSpPr>
          <p:nvPr>
            <p:ph idx="1"/>
          </p:nvPr>
        </p:nvSpPr>
        <p:spPr/>
        <p:txBody>
          <a:bodyPr>
            <a:normAutofit/>
          </a:bodyPr>
          <a:lstStyle/>
          <a:p>
            <a:pPr>
              <a:buClr>
                <a:schemeClr val="bg1"/>
              </a:buClr>
              <a:buSzPct val="120000"/>
              <a:buFont typeface="Wingdings" panose="05000000000000000000" pitchFamily="2" charset="2"/>
              <a:buChar char="Ø"/>
            </a:pPr>
            <a:r>
              <a:rPr lang="en-US" sz="2000" dirty="0"/>
              <a:t>Provide a comprehensive overview of automatic music generation, including its historical development and key milestones.</a:t>
            </a:r>
          </a:p>
          <a:p>
            <a:pPr>
              <a:buClr>
                <a:schemeClr val="bg1"/>
              </a:buClr>
              <a:buSzPct val="120000"/>
              <a:buFont typeface="Wingdings" panose="05000000000000000000" pitchFamily="2" charset="2"/>
              <a:buChar char="Ø"/>
            </a:pPr>
            <a:r>
              <a:rPr lang="en-US" sz="2000" dirty="0"/>
              <a:t>Explore the various techniques and algorithms employed in automatic music generation, such as rule-based systems, neural networks, and evolutionary algorithms.</a:t>
            </a:r>
          </a:p>
          <a:p>
            <a:pPr>
              <a:buClr>
                <a:schemeClr val="bg1"/>
              </a:buClr>
              <a:buSzPct val="120000"/>
              <a:buFont typeface="Wingdings" panose="05000000000000000000" pitchFamily="2" charset="2"/>
              <a:buChar char="Ø"/>
            </a:pPr>
            <a:r>
              <a:rPr lang="en-US" sz="2000" dirty="0"/>
              <a:t>Examine the strengths, limitations, and potential applications of different automatic music generation methods across diverse domains, including music composition, film scoring, and entertainment.</a:t>
            </a:r>
          </a:p>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endParaRPr lang="en-IN" sz="2000" dirty="0"/>
          </a:p>
        </p:txBody>
      </p:sp>
    </p:spTree>
    <p:extLst>
      <p:ext uri="{BB962C8B-B14F-4D97-AF65-F5344CB8AC3E}">
        <p14:creationId xmlns:p14="http://schemas.microsoft.com/office/powerpoint/2010/main" val="339336645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5241-7E60-DDB5-4E06-9D93B418D784}"/>
              </a:ext>
            </a:extLst>
          </p:cNvPr>
          <p:cNvSpPr>
            <a:spLocks noGrp="1"/>
          </p:cNvSpPr>
          <p:nvPr>
            <p:ph type="title"/>
          </p:nvPr>
        </p:nvSpPr>
        <p:spPr>
          <a:xfrm>
            <a:off x="571501" y="0"/>
            <a:ext cx="10131425" cy="1456267"/>
          </a:xfrm>
        </p:spPr>
        <p:txBody>
          <a:bodyPr>
            <a:normAutofit/>
          </a:bodyPr>
          <a:lstStyle/>
          <a:p>
            <a:r>
              <a:rPr lang="en-US" sz="4000" dirty="0">
                <a:solidFill>
                  <a:schemeClr val="bg1"/>
                </a:solidFill>
                <a:latin typeface="Arial Black" panose="020B0A04020102020204" pitchFamily="34" charset="0"/>
              </a:rPr>
              <a:t>PROPOSED SYSTEM </a:t>
            </a:r>
            <a:endParaRPr lang="en-IN" sz="4000" dirty="0">
              <a:solidFill>
                <a:schemeClr val="bg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DC9E8D97-6B6B-9F15-7CED-8D4C4E769AB0}"/>
              </a:ext>
            </a:extLst>
          </p:cNvPr>
          <p:cNvSpPr>
            <a:spLocks noGrp="1"/>
          </p:cNvSpPr>
          <p:nvPr>
            <p:ph idx="1"/>
          </p:nvPr>
        </p:nvSpPr>
        <p:spPr>
          <a:xfrm>
            <a:off x="685801" y="2616200"/>
            <a:ext cx="10131425" cy="3175000"/>
          </a:xfrm>
        </p:spPr>
        <p:txBody>
          <a:bodyPr>
            <a:noAutofit/>
          </a:bodyPr>
          <a:lstStyle/>
          <a:p>
            <a:pPr>
              <a:buClr>
                <a:schemeClr val="bg1"/>
              </a:buClr>
              <a:buSzPct val="120000"/>
              <a:buFont typeface="Wingdings" panose="05000000000000000000" pitchFamily="2" charset="2"/>
              <a:buChar char="Ø"/>
            </a:pPr>
            <a:r>
              <a:rPr lang="en-US" sz="2000" dirty="0"/>
              <a:t>Comprehensive Review Platform: Develop a centralized platform for automatic music generation research, compiling historical developments, key techniques, and recent advancements in the field.</a:t>
            </a:r>
          </a:p>
          <a:p>
            <a:pPr>
              <a:buClr>
                <a:schemeClr val="bg1"/>
              </a:buClr>
              <a:buSzPct val="120000"/>
              <a:buFont typeface="Wingdings" panose="05000000000000000000" pitchFamily="2" charset="2"/>
              <a:buChar char="Ø"/>
            </a:pPr>
            <a:r>
              <a:rPr lang="en-US" sz="2000" dirty="0"/>
              <a:t>Algorithmic Toolbox: Create a repository of algorithms and methods commonly used in automatic music generation, with detailed explanations of their functionalities and implementation.</a:t>
            </a:r>
          </a:p>
          <a:p>
            <a:pPr>
              <a:buClr>
                <a:schemeClr val="bg1"/>
              </a:buClr>
              <a:buSzPct val="120000"/>
              <a:buFont typeface="Wingdings" panose="05000000000000000000" pitchFamily="2" charset="2"/>
              <a:buChar char="Ø"/>
            </a:pPr>
            <a:r>
              <a:rPr lang="en-US" sz="2000" dirty="0"/>
              <a:t>Application Showcase: Curate a collection of case studies and real-world applications demonstrating the effectiveness and versatility of automatic music generation across various domains, such as film scoring, video game development, and advertising.</a:t>
            </a:r>
          </a:p>
          <a:p>
            <a:pPr>
              <a:buClr>
                <a:schemeClr val="bg1"/>
              </a:buClr>
              <a:buSzPct val="120000"/>
              <a:buFont typeface="Wingdings" panose="05000000000000000000" pitchFamily="2" charset="2"/>
              <a:buChar char="Ø"/>
            </a:pPr>
            <a:r>
              <a:rPr lang="en-US" sz="2000" dirty="0"/>
              <a:t>Ethical Framework: Establish guidelines and best practices for ethical and responsible use of automatic music generation systems, addressing issues such as copyright infringement, cultural sensitivity, and user privacy.</a:t>
            </a:r>
          </a:p>
          <a:p>
            <a:pPr>
              <a:buClr>
                <a:schemeClr val="bg1"/>
              </a:buClr>
              <a:buSzPct val="120000"/>
              <a:buFont typeface="Wingdings" panose="05000000000000000000" pitchFamily="2" charset="2"/>
              <a:buChar char="Ø"/>
            </a:pPr>
            <a:r>
              <a:rPr lang="en-US" sz="2000" dirty="0"/>
              <a:t>Interdisciplinary Collaboration Hub: Facilitate collaboration between researchers, musicians, and industry professionals from diverse backgrounds, fostering interdisciplinary dialogue and knowledge exchange.</a:t>
            </a:r>
          </a:p>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endParaRPr lang="en-IN" sz="2000" dirty="0"/>
          </a:p>
        </p:txBody>
      </p:sp>
    </p:spTree>
    <p:extLst>
      <p:ext uri="{BB962C8B-B14F-4D97-AF65-F5344CB8AC3E}">
        <p14:creationId xmlns:p14="http://schemas.microsoft.com/office/powerpoint/2010/main" val="786224149"/>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C537EE10-7EBA-C9C6-B8FC-F8B2627720DF}"/>
              </a:ext>
            </a:extLst>
          </p:cNvPr>
          <p:cNvSpPr>
            <a:spLocks noGrp="1"/>
          </p:cNvSpPr>
          <p:nvPr>
            <p:ph type="title"/>
          </p:nvPr>
        </p:nvSpPr>
        <p:spPr>
          <a:xfrm>
            <a:off x="463550" y="798513"/>
            <a:ext cx="11264900" cy="1222375"/>
          </a:xfrm>
        </p:spPr>
        <p:txBody>
          <a:bodyPr>
            <a:noAutofit/>
          </a:bodyPr>
          <a:lstStyle/>
          <a:p>
            <a:r>
              <a:rPr lang="en-US" sz="4000" b="1" dirty="0">
                <a:solidFill>
                  <a:schemeClr val="bg1"/>
                </a:solidFill>
                <a:latin typeface="Arial Black" panose="020B0A04020102020204" pitchFamily="34" charset="0"/>
              </a:rPr>
              <a:t>Components of music generation system</a:t>
            </a:r>
            <a:endParaRPr lang="en-IN" sz="4000" b="1" dirty="0">
              <a:solidFill>
                <a:schemeClr val="bg1"/>
              </a:solidFill>
              <a:latin typeface="Arial Black" panose="020B0A04020102020204" pitchFamily="34" charset="0"/>
            </a:endParaRPr>
          </a:p>
        </p:txBody>
      </p:sp>
      <p:sp>
        <p:nvSpPr>
          <p:cNvPr id="12" name="Content Placeholder 11">
            <a:extLst>
              <a:ext uri="{FF2B5EF4-FFF2-40B4-BE49-F238E27FC236}">
                <a16:creationId xmlns:a16="http://schemas.microsoft.com/office/drawing/2014/main" id="{0C872B56-338A-554A-C06E-A60F45AD9B50}"/>
              </a:ext>
            </a:extLst>
          </p:cNvPr>
          <p:cNvSpPr>
            <a:spLocks noGrp="1"/>
          </p:cNvSpPr>
          <p:nvPr>
            <p:ph idx="1"/>
          </p:nvPr>
        </p:nvSpPr>
        <p:spPr>
          <a:xfrm>
            <a:off x="685801" y="1168401"/>
            <a:ext cx="10131425" cy="5083174"/>
          </a:xfrm>
        </p:spPr>
        <p:txBody>
          <a:bodyPr>
            <a:normAutofit/>
          </a:bodyPr>
          <a:lstStyle/>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r>
              <a:rPr lang="en-US" sz="2000" dirty="0"/>
              <a:t>Input data sources</a:t>
            </a:r>
          </a:p>
          <a:p>
            <a:pPr>
              <a:buClr>
                <a:schemeClr val="bg1"/>
              </a:buClr>
              <a:buSzPct val="120000"/>
              <a:buFont typeface="Wingdings" panose="05000000000000000000" pitchFamily="2" charset="2"/>
              <a:buChar char="Ø"/>
            </a:pPr>
            <a:r>
              <a:rPr lang="en-US" sz="2000" dirty="0"/>
              <a:t>Feature extraction</a:t>
            </a:r>
          </a:p>
          <a:p>
            <a:pPr>
              <a:buClr>
                <a:schemeClr val="bg1"/>
              </a:buClr>
              <a:buSzPct val="120000"/>
              <a:buFont typeface="Wingdings" panose="05000000000000000000" pitchFamily="2" charset="2"/>
              <a:buChar char="Ø"/>
            </a:pPr>
            <a:r>
              <a:rPr lang="en-US" sz="2000" dirty="0"/>
              <a:t>Model training</a:t>
            </a:r>
          </a:p>
          <a:p>
            <a:pPr>
              <a:buClr>
                <a:schemeClr val="bg1"/>
              </a:buClr>
              <a:buSzPct val="120000"/>
              <a:buFont typeface="Wingdings" panose="05000000000000000000" pitchFamily="2" charset="2"/>
              <a:buChar char="Ø"/>
            </a:pPr>
            <a:r>
              <a:rPr lang="en-US" sz="2000" dirty="0"/>
              <a:t>Generation and composition process</a:t>
            </a:r>
          </a:p>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endParaRPr lang="en-IN" sz="2000" dirty="0"/>
          </a:p>
        </p:txBody>
      </p:sp>
    </p:spTree>
    <p:extLst>
      <p:ext uri="{BB962C8B-B14F-4D97-AF65-F5344CB8AC3E}">
        <p14:creationId xmlns:p14="http://schemas.microsoft.com/office/powerpoint/2010/main" val="128310217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D688-A256-0B2C-381B-557C68B60400}"/>
              </a:ext>
            </a:extLst>
          </p:cNvPr>
          <p:cNvSpPr>
            <a:spLocks noGrp="1"/>
          </p:cNvSpPr>
          <p:nvPr>
            <p:ph type="title"/>
          </p:nvPr>
        </p:nvSpPr>
        <p:spPr/>
        <p:txBody>
          <a:bodyPr>
            <a:normAutofit/>
          </a:bodyPr>
          <a:lstStyle/>
          <a:p>
            <a:r>
              <a:rPr lang="en-US" sz="4000" dirty="0">
                <a:solidFill>
                  <a:schemeClr val="bg1"/>
                </a:solidFill>
                <a:latin typeface="Arial Black" panose="020B0A04020102020204" pitchFamily="34" charset="0"/>
              </a:rPr>
              <a:t>Techniques and algorithm</a:t>
            </a:r>
            <a:endParaRPr lang="en-IN" sz="4000" dirty="0">
              <a:solidFill>
                <a:schemeClr val="bg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3B003EC6-51EF-71BC-7CFE-F58915EECE8F}"/>
              </a:ext>
            </a:extLst>
          </p:cNvPr>
          <p:cNvSpPr>
            <a:spLocks noGrp="1"/>
          </p:cNvSpPr>
          <p:nvPr>
            <p:ph idx="1"/>
          </p:nvPr>
        </p:nvSpPr>
        <p:spPr>
          <a:xfrm>
            <a:off x="579475" y="2079650"/>
            <a:ext cx="10131425" cy="3725333"/>
          </a:xfrm>
        </p:spPr>
        <p:txBody>
          <a:bodyPr>
            <a:normAutofit lnSpcReduction="10000"/>
          </a:bodyPr>
          <a:lstStyle/>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r>
              <a:rPr lang="en-US" sz="2000" dirty="0"/>
              <a:t>Rule-based Systems: These systems use predefined rules and heuristics to generate music. Rules might include musical theory principles such as chord progressions, rhythmic patterns, and melodic structures.</a:t>
            </a:r>
          </a:p>
          <a:p>
            <a:pPr>
              <a:buClr>
                <a:schemeClr val="bg1"/>
              </a:buClr>
              <a:buSzPct val="120000"/>
              <a:buFont typeface="Wingdings" panose="05000000000000000000" pitchFamily="2" charset="2"/>
              <a:buChar char="Ø"/>
            </a:pPr>
            <a:r>
              <a:rPr lang="en-US" sz="2000" dirty="0"/>
              <a:t>Markov Models: Markov models are probabilistic models that predict the likelihood of future musical events based on the current state. In music generation, Markov models can be trained on a dataset of existing compositions to generate new sequences of notes, chords, or rhythms. </a:t>
            </a:r>
          </a:p>
          <a:p>
            <a:pPr>
              <a:buClr>
                <a:schemeClr val="bg1"/>
              </a:buClr>
              <a:buSzPct val="120000"/>
              <a:buFont typeface="Wingdings" panose="05000000000000000000" pitchFamily="2" charset="2"/>
              <a:buChar char="Ø"/>
            </a:pPr>
            <a:r>
              <a:rPr lang="en-US" sz="2000" dirty="0"/>
              <a:t>Neural Networks: GANs consist of a generator network that produces music and a discriminator network that evaluates the generated music's quality, leading to more realistic and high-quality output.</a:t>
            </a:r>
          </a:p>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endParaRPr lang="en-IN" sz="2000" dirty="0"/>
          </a:p>
        </p:txBody>
      </p:sp>
    </p:spTree>
    <p:extLst>
      <p:ext uri="{BB962C8B-B14F-4D97-AF65-F5344CB8AC3E}">
        <p14:creationId xmlns:p14="http://schemas.microsoft.com/office/powerpoint/2010/main" val="219077374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E02B-A22E-A8DA-D8B1-4A400CF4699D}"/>
              </a:ext>
            </a:extLst>
          </p:cNvPr>
          <p:cNvSpPr>
            <a:spLocks noGrp="1"/>
          </p:cNvSpPr>
          <p:nvPr>
            <p:ph type="title"/>
          </p:nvPr>
        </p:nvSpPr>
        <p:spPr/>
        <p:txBody>
          <a:bodyPr>
            <a:normAutofit/>
          </a:bodyPr>
          <a:lstStyle/>
          <a:p>
            <a:r>
              <a:rPr lang="en-US" sz="4000" dirty="0">
                <a:solidFill>
                  <a:schemeClr val="bg1"/>
                </a:solidFill>
                <a:latin typeface="Arial Black" panose="020B0A04020102020204" pitchFamily="34" charset="0"/>
              </a:rPr>
              <a:t>FUTURE SCOPE</a:t>
            </a:r>
            <a:endParaRPr lang="en-IN" sz="4000" dirty="0">
              <a:solidFill>
                <a:schemeClr val="bg1"/>
              </a:solidFill>
              <a:latin typeface="Arial Black" panose="020B0A04020102020204" pitchFamily="34" charset="0"/>
            </a:endParaRPr>
          </a:p>
        </p:txBody>
      </p:sp>
      <p:sp>
        <p:nvSpPr>
          <p:cNvPr id="7" name="Content Placeholder 6">
            <a:extLst>
              <a:ext uri="{FF2B5EF4-FFF2-40B4-BE49-F238E27FC236}">
                <a16:creationId xmlns:a16="http://schemas.microsoft.com/office/drawing/2014/main" id="{446AB783-1A28-7C2E-478B-331DDE957182}"/>
              </a:ext>
            </a:extLst>
          </p:cNvPr>
          <p:cNvSpPr>
            <a:spLocks noGrp="1"/>
          </p:cNvSpPr>
          <p:nvPr>
            <p:ph idx="1"/>
          </p:nvPr>
        </p:nvSpPr>
        <p:spPr>
          <a:xfrm>
            <a:off x="685801" y="1676400"/>
            <a:ext cx="10131425" cy="4406899"/>
          </a:xfrm>
        </p:spPr>
        <p:txBody>
          <a:bodyPr>
            <a:normAutofit/>
          </a:bodyPr>
          <a:lstStyle/>
          <a:p>
            <a:pPr>
              <a:buClr>
                <a:schemeClr val="bg1"/>
              </a:buClr>
              <a:buSzPct val="120000"/>
              <a:buFont typeface="Wingdings" panose="05000000000000000000" pitchFamily="2" charset="2"/>
              <a:buChar char="Ø"/>
            </a:pPr>
            <a:r>
              <a:rPr lang="en-US" sz="2000" dirty="0"/>
              <a:t>Emerging trends and technologies</a:t>
            </a:r>
          </a:p>
          <a:p>
            <a:pPr>
              <a:buClr>
                <a:schemeClr val="bg1"/>
              </a:buClr>
              <a:buSzPct val="120000"/>
              <a:buFont typeface="Wingdings" panose="05000000000000000000" pitchFamily="2" charset="2"/>
              <a:buChar char="Ø"/>
            </a:pPr>
            <a:r>
              <a:rPr lang="en-US" sz="2000" dirty="0"/>
              <a:t>Potential impact on the music industry</a:t>
            </a:r>
          </a:p>
          <a:p>
            <a:pPr>
              <a:buClr>
                <a:schemeClr val="bg1"/>
              </a:buClr>
              <a:buSzPct val="120000"/>
              <a:buFont typeface="Wingdings" panose="05000000000000000000" pitchFamily="2" charset="2"/>
              <a:buChar char="Ø"/>
            </a:pPr>
            <a:r>
              <a:rPr lang="en-US" sz="2000" dirty="0"/>
              <a:t>Ethical considerations and societal implications</a:t>
            </a:r>
          </a:p>
          <a:p>
            <a:pPr>
              <a:buClr>
                <a:schemeClr val="bg1"/>
              </a:buClr>
              <a:buSzPct val="120000"/>
              <a:buFont typeface="Wingdings" panose="05000000000000000000" pitchFamily="2" charset="2"/>
              <a:buChar char="Ø"/>
            </a:pPr>
            <a:r>
              <a:rPr lang="en-US" sz="2000" dirty="0"/>
              <a:t>Enhanced Creativity: Future research will focus on developing algorithms that exhibit even greater levels of creativity and originality in music composition. </a:t>
            </a:r>
          </a:p>
          <a:p>
            <a:pPr>
              <a:buClr>
                <a:schemeClr val="bg1"/>
              </a:buClr>
              <a:buSzPct val="120000"/>
              <a:buFont typeface="Wingdings" panose="05000000000000000000" pitchFamily="2" charset="2"/>
              <a:buChar char="Ø"/>
            </a:pPr>
            <a:r>
              <a:rPr lang="en-US" sz="2000" dirty="0"/>
              <a:t>Personalization and </a:t>
            </a:r>
            <a:r>
              <a:rPr lang="en-US" sz="2000" dirty="0" err="1"/>
              <a:t>Adaptability:compositions</a:t>
            </a:r>
            <a:r>
              <a:rPr lang="en-US" sz="2000" dirty="0"/>
              <a:t> to individual preferences, contexts, and moods.</a:t>
            </a:r>
          </a:p>
          <a:p>
            <a:pPr>
              <a:buClr>
                <a:schemeClr val="bg1"/>
              </a:buClr>
              <a:buSzPct val="120000"/>
              <a:buFont typeface="Wingdings" panose="05000000000000000000" pitchFamily="2" charset="2"/>
              <a:buChar char="Ø"/>
            </a:pPr>
            <a:endParaRPr lang="en-US" sz="2000" dirty="0"/>
          </a:p>
          <a:p>
            <a:pPr>
              <a:buClr>
                <a:schemeClr val="bg1"/>
              </a:buClr>
              <a:buSzPct val="120000"/>
              <a:buFont typeface="Wingdings" panose="05000000000000000000" pitchFamily="2" charset="2"/>
              <a:buChar char="Ø"/>
            </a:pPr>
            <a:endParaRPr lang="en-IN" sz="2000" dirty="0"/>
          </a:p>
        </p:txBody>
      </p:sp>
      <p:pic>
        <p:nvPicPr>
          <p:cNvPr id="9" name="Picture 8">
            <a:extLst>
              <a:ext uri="{FF2B5EF4-FFF2-40B4-BE49-F238E27FC236}">
                <a16:creationId xmlns:a16="http://schemas.microsoft.com/office/drawing/2014/main" id="{689D030C-FBA1-7FB5-C625-755B4A970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880" y="5167423"/>
            <a:ext cx="5348176" cy="1605517"/>
          </a:xfrm>
          <a:prstGeom prst="rect">
            <a:avLst/>
          </a:prstGeom>
          <a:effectLst>
            <a:glow rad="139700">
              <a:srgbClr val="FF66FF">
                <a:alpha val="40000"/>
              </a:srgbClr>
            </a:glow>
            <a:outerShdw blurRad="50800" dist="50800" dir="5400000" algn="ctr" rotWithShape="0">
              <a:srgbClr val="000000">
                <a:alpha val="45000"/>
              </a:srgbClr>
            </a:outerShdw>
          </a:effectLst>
        </p:spPr>
      </p:pic>
    </p:spTree>
    <p:extLst>
      <p:ext uri="{BB962C8B-B14F-4D97-AF65-F5344CB8AC3E}">
        <p14:creationId xmlns:p14="http://schemas.microsoft.com/office/powerpoint/2010/main" val="12338928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noFill/>
      </a:spPr>
      <a:bodyPr wrap="none" lIns="91440" tIns="45720" rIns="91440" bIns="45720">
        <a:spAutoFit/>
      </a:bodyPr>
      <a:lstStyle>
        <a:defPPr algn="ctr">
          <a:defRPr sz="2800" b="1" cap="none" spc="0" dirty="0">
            <a:ln w="6600">
              <a:solidFill>
                <a:schemeClr val="accent2"/>
              </a:solidFill>
              <a:prstDash val="solid"/>
            </a:ln>
            <a:solidFill>
              <a:srgbClr val="FFFFFF"/>
            </a:solidFill>
            <a:effectLst>
              <a:outerShdw dist="38100" dir="2700000" algn="tl" rotWithShape="0">
                <a:schemeClr val="accent2"/>
              </a:outerShdw>
            </a:effectLst>
          </a:defRPr>
        </a:defPPr>
      </a:lstStyle>
    </a:spDef>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364</TotalTime>
  <Words>1141</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Calibri Light</vt:lpstr>
      <vt:lpstr>Times New Roman</vt:lpstr>
      <vt:lpstr>Wingdings</vt:lpstr>
      <vt:lpstr>Celestial</vt:lpstr>
      <vt:lpstr>  AUTOMATIC MUSIC  GENERATION </vt:lpstr>
      <vt:lpstr>PROBLEM statement</vt:lpstr>
      <vt:lpstr>ABSTRACT</vt:lpstr>
      <vt:lpstr>AIM</vt:lpstr>
      <vt:lpstr>OBJECTIVES</vt:lpstr>
      <vt:lpstr>PROPOSED SYSTEM </vt:lpstr>
      <vt:lpstr>Components of music generation system</vt:lpstr>
      <vt:lpstr>Techniques and algorithm</vt:lpstr>
      <vt:lpstr>FUTURE SCOPE</vt:lpstr>
      <vt:lpstr>Sonic Pi</vt:lpstr>
      <vt:lpstr>BENIFITS</vt:lpstr>
      <vt:lpstr>RESULT</vt:lpstr>
      <vt:lpstr>conclusion</vt:lpstr>
      <vt:lpstr>REFERANCE</vt:lpstr>
      <vt:lpstr> GIT HUB LINK FOR PROJECT CODE  https://github.com/SUJITHKUMAR333/NM-au21MEL03.git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MUSIC GENERATION</dc:title>
  <dc:creator>Dell</dc:creator>
  <cp:lastModifiedBy>Dell</cp:lastModifiedBy>
  <cp:revision>32</cp:revision>
  <dcterms:created xsi:type="dcterms:W3CDTF">2024-04-06T16:44:45Z</dcterms:created>
  <dcterms:modified xsi:type="dcterms:W3CDTF">2024-04-10T10:19:12Z</dcterms:modified>
</cp:coreProperties>
</file>