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4"/>
  </p:sldMasterIdLst>
  <p:notesMasterIdLst>
    <p:notesMasterId r:id="rId19"/>
  </p:notesMasterIdLst>
  <p:sldIdLst>
    <p:sldId id="257" r:id="rId5"/>
    <p:sldId id="258" r:id="rId6"/>
    <p:sldId id="259" r:id="rId7"/>
    <p:sldId id="268" r:id="rId8"/>
    <p:sldId id="261" r:id="rId9"/>
    <p:sldId id="269" r:id="rId10"/>
    <p:sldId id="262" r:id="rId11"/>
    <p:sldId id="263" r:id="rId12"/>
    <p:sldId id="264" r:id="rId13"/>
    <p:sldId id="265" r:id="rId14"/>
    <p:sldId id="274" r:id="rId15"/>
    <p:sldId id="267" r:id="rId16"/>
    <p:sldId id="27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9895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7/23/2023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95092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7/23/2023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679752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7/23/2023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05501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7/23/2023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10185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7/23/2023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179452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7/23/2023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080870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73446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28963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7/23/2023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5079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40802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93142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9346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5496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3797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9344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22933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D291B17-9318-49DB-B28B-6E5994AE9581}" type="datetime1">
              <a:rPr lang="en-US" smtClean="0"/>
              <a:t>7/23/2023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753354606"/>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wikipedia.com/" TargetMode="External"/><Relationship Id="rId7" Type="http://schemas.openxmlformats.org/officeDocument/2006/relationships/hyperlink" Target="https://github.com/alairdata/Superstore_Analysis" TargetMode="External"/><Relationship Id="rId2" Type="http://schemas.openxmlformats.org/officeDocument/2006/relationships/hyperlink" Target="https://github.com/SUJITKUMARPATRO/SuperStore_DataAnalysis_" TargetMode="External"/><Relationship Id="rId1" Type="http://schemas.openxmlformats.org/officeDocument/2006/relationships/slideLayout" Target="../slideLayouts/slideLayout2.xml"/><Relationship Id="rId6" Type="http://schemas.openxmlformats.org/officeDocument/2006/relationships/hyperlink" Target="https://medium.com/analytics-vidhya/exploratory-data-analysis-super-store-cb91c37bcb06" TargetMode="External"/><Relationship Id="rId5" Type="http://schemas.openxmlformats.org/officeDocument/2006/relationships/hyperlink" Target="http://www.academia.edu/" TargetMode="External"/><Relationship Id="rId4" Type="http://schemas.openxmlformats.org/officeDocument/2006/relationships/hyperlink" Target="http://www.researchgat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3FF6DE-53BF-C9CB-32A7-AE7F03946918}"/>
              </a:ext>
            </a:extLst>
          </p:cNvPr>
          <p:cNvSpPr txBox="1"/>
          <p:nvPr/>
        </p:nvSpPr>
        <p:spPr>
          <a:xfrm>
            <a:off x="446533" y="2354783"/>
            <a:ext cx="11384023" cy="3108543"/>
          </a:xfrm>
          <a:prstGeom prst="rect">
            <a:avLst/>
          </a:prstGeom>
          <a:noFill/>
        </p:spPr>
        <p:txBody>
          <a:bodyPr wrap="square" rtlCol="0">
            <a:spAutoFit/>
          </a:bodyPr>
          <a:lstStyle/>
          <a:p>
            <a:pPr algn="ctr"/>
            <a:r>
              <a:rPr lang="en-IN" sz="2800" dirty="0">
                <a:latin typeface="Verdana" panose="020B0604030504040204" pitchFamily="34" charset="0"/>
                <a:ea typeface="Verdana" panose="020B0604030504040204" pitchFamily="34" charset="0"/>
                <a:cs typeface="Times New Roman" panose="02020603050405020304" pitchFamily="18" charset="0"/>
              </a:rPr>
              <a:t>Name:- SILLA SUJIT KUMAR PATRO</a:t>
            </a:r>
          </a:p>
          <a:p>
            <a:pPr algn="ctr"/>
            <a:r>
              <a:rPr lang="en-IN" sz="2800" dirty="0" err="1">
                <a:latin typeface="Verdana" panose="020B0604030504040204" pitchFamily="34" charset="0"/>
                <a:ea typeface="Verdana" panose="020B0604030504040204" pitchFamily="34" charset="0"/>
                <a:cs typeface="Times New Roman" panose="02020603050405020304" pitchFamily="18" charset="0"/>
              </a:rPr>
              <a:t>Skillsbuild</a:t>
            </a:r>
            <a:r>
              <a:rPr lang="en-IN" sz="2800" dirty="0">
                <a:latin typeface="Verdana" panose="020B0604030504040204" pitchFamily="34" charset="0"/>
                <a:ea typeface="Verdana" panose="020B0604030504040204" pitchFamily="34" charset="0"/>
                <a:cs typeface="Times New Roman" panose="02020603050405020304" pitchFamily="18" charset="0"/>
              </a:rPr>
              <a:t> Email:- sillasujitkumarpatro@gmail.com</a:t>
            </a:r>
          </a:p>
          <a:p>
            <a:pPr algn="ctr"/>
            <a:r>
              <a:rPr lang="en-IN" sz="2800" dirty="0">
                <a:latin typeface="Verdana" panose="020B0604030504040204" pitchFamily="34" charset="0"/>
                <a:ea typeface="Verdana" panose="020B0604030504040204" pitchFamily="34" charset="0"/>
                <a:cs typeface="Times New Roman" panose="02020603050405020304" pitchFamily="18" charset="0"/>
              </a:rPr>
              <a:t>College:-  C.V. Raman Global University, Bhubaneswar, Odisha</a:t>
            </a:r>
          </a:p>
          <a:p>
            <a:pPr algn="ctr"/>
            <a:r>
              <a:rPr lang="en-IN" sz="2800" b="1" dirty="0">
                <a:latin typeface="Verdana" panose="020B0604030504040204" pitchFamily="34" charset="0"/>
                <a:ea typeface="Verdana" panose="020B0604030504040204" pitchFamily="34" charset="0"/>
                <a:cs typeface="Times New Roman" panose="02020603050405020304" pitchFamily="18" charset="0"/>
              </a:rPr>
              <a:t>Internship Domain:- Data Analytics (DA)</a:t>
            </a:r>
          </a:p>
          <a:p>
            <a:pPr algn="ctr"/>
            <a:r>
              <a:rPr lang="en-IN" sz="2800" dirty="0">
                <a:latin typeface="Verdana" panose="020B0604030504040204" pitchFamily="34" charset="0"/>
                <a:ea typeface="Verdana" panose="020B0604030504040204" pitchFamily="34" charset="0"/>
                <a:cs typeface="Times New Roman" panose="02020603050405020304" pitchFamily="18" charset="0"/>
              </a:rPr>
              <a:t>Start Date:- 12/06/2023</a:t>
            </a:r>
          </a:p>
          <a:p>
            <a:pPr lvl="1" algn="ctr"/>
            <a:r>
              <a:rPr lang="en-IN" sz="2800" dirty="0">
                <a:latin typeface="Verdana" panose="020B0604030504040204" pitchFamily="34" charset="0"/>
                <a:ea typeface="Verdana" panose="020B0604030504040204" pitchFamily="34" charset="0"/>
                <a:cs typeface="Times New Roman" panose="02020603050405020304" pitchFamily="18" charset="0"/>
              </a:rPr>
              <a:t>End Date:- 24/07/2023</a:t>
            </a:r>
          </a:p>
          <a:p>
            <a:pPr algn="ctr"/>
            <a:r>
              <a:rPr lang="en-IN" sz="2800" dirty="0">
                <a:latin typeface="Verdana" panose="020B0604030504040204" pitchFamily="34" charset="0"/>
                <a:ea typeface="Verdana" panose="020B0604030504040204" pitchFamily="34" charset="0"/>
                <a:cs typeface="Times New Roman" panose="02020603050405020304" pitchFamily="18" charset="0"/>
              </a:rPr>
              <a:t>AICTE Student ID:- STU6461e2f468c261684136692</a:t>
            </a:r>
          </a:p>
        </p:txBody>
      </p:sp>
      <p:sp>
        <p:nvSpPr>
          <p:cNvPr id="7" name="TextBox 6">
            <a:extLst>
              <a:ext uri="{FF2B5EF4-FFF2-40B4-BE49-F238E27FC236}">
                <a16:creationId xmlns:a16="http://schemas.microsoft.com/office/drawing/2014/main" id="{8E4B1A08-4732-8401-637B-A6D8B4F88272}"/>
              </a:ext>
            </a:extLst>
          </p:cNvPr>
          <p:cNvSpPr txBox="1"/>
          <p:nvPr/>
        </p:nvSpPr>
        <p:spPr>
          <a:xfrm>
            <a:off x="446533" y="385894"/>
            <a:ext cx="11298933" cy="1107996"/>
          </a:xfrm>
          <a:prstGeom prst="rect">
            <a:avLst/>
          </a:prstGeom>
          <a:noFill/>
        </p:spPr>
        <p:txBody>
          <a:bodyPr wrap="square" rtlCol="0">
            <a:spAutoFit/>
          </a:bodyPr>
          <a:lstStyle/>
          <a:p>
            <a:pPr algn="ctr"/>
            <a:r>
              <a:rPr lang="en-IN" sz="6600" b="1" dirty="0">
                <a:latin typeface="Times New Roman" panose="02020603050405020304" pitchFamily="18" charset="0"/>
                <a:cs typeface="Times New Roman" panose="02020603050405020304" pitchFamily="18" charset="0"/>
              </a:rPr>
              <a:t>STUDENT DETAILS</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215819"/>
            <a:ext cx="11029616" cy="410652"/>
          </a:xfrm>
        </p:spPr>
        <p:txBody>
          <a:bodyPr anchor="ctr">
            <a:noAutofit/>
          </a:bodyPr>
          <a:lstStyle/>
          <a:p>
            <a:pPr algn="ctr"/>
            <a:r>
              <a:rPr lang="en-GB" sz="5400" dirty="0">
                <a:latin typeface="Times New Roman" panose="02020603050405020304" pitchFamily="18" charset="0"/>
                <a:cs typeface="Times New Roman" panose="02020603050405020304" pitchFamily="18" charset="0"/>
              </a:rPr>
              <a:t>MODELLING</a:t>
            </a:r>
            <a:endParaRPr lang="en-US" sz="5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CA8FDAA-6855-E600-1EE0-98D13C2A6C77}"/>
              </a:ext>
            </a:extLst>
          </p:cNvPr>
          <p:cNvPicPr>
            <a:picLocks noChangeAspect="1"/>
          </p:cNvPicPr>
          <p:nvPr/>
        </p:nvPicPr>
        <p:blipFill>
          <a:blip r:embed="rId2"/>
          <a:stretch>
            <a:fillRect/>
          </a:stretch>
        </p:blipFill>
        <p:spPr>
          <a:xfrm>
            <a:off x="3981089" y="3821402"/>
            <a:ext cx="4244197" cy="2655692"/>
          </a:xfrm>
          <a:prstGeom prst="rect">
            <a:avLst/>
          </a:prstGeom>
        </p:spPr>
      </p:pic>
      <p:pic>
        <p:nvPicPr>
          <p:cNvPr id="10" name="Picture 9">
            <a:extLst>
              <a:ext uri="{FF2B5EF4-FFF2-40B4-BE49-F238E27FC236}">
                <a16:creationId xmlns:a16="http://schemas.microsoft.com/office/drawing/2014/main" id="{EB8B2508-0365-6C2B-D0BC-2BD2D5D7F63A}"/>
              </a:ext>
            </a:extLst>
          </p:cNvPr>
          <p:cNvPicPr>
            <a:picLocks noChangeAspect="1"/>
          </p:cNvPicPr>
          <p:nvPr/>
        </p:nvPicPr>
        <p:blipFill>
          <a:blip r:embed="rId3"/>
          <a:stretch>
            <a:fillRect/>
          </a:stretch>
        </p:blipFill>
        <p:spPr>
          <a:xfrm>
            <a:off x="3884762" y="947628"/>
            <a:ext cx="4340524" cy="2247640"/>
          </a:xfrm>
          <a:prstGeom prst="rect">
            <a:avLst/>
          </a:prstGeom>
        </p:spPr>
      </p:pic>
      <p:pic>
        <p:nvPicPr>
          <p:cNvPr id="14" name="Picture 13">
            <a:extLst>
              <a:ext uri="{FF2B5EF4-FFF2-40B4-BE49-F238E27FC236}">
                <a16:creationId xmlns:a16="http://schemas.microsoft.com/office/drawing/2014/main" id="{3853372D-0978-11C3-2D32-7B8F7B8B80B6}"/>
              </a:ext>
            </a:extLst>
          </p:cNvPr>
          <p:cNvPicPr>
            <a:picLocks noChangeAspect="1"/>
          </p:cNvPicPr>
          <p:nvPr/>
        </p:nvPicPr>
        <p:blipFill>
          <a:blip r:embed="rId4"/>
          <a:stretch>
            <a:fillRect/>
          </a:stretch>
        </p:blipFill>
        <p:spPr>
          <a:xfrm>
            <a:off x="956345" y="2971772"/>
            <a:ext cx="2340974" cy="1699260"/>
          </a:xfrm>
          <a:prstGeom prst="rect">
            <a:avLst/>
          </a:prstGeom>
        </p:spPr>
      </p:pic>
      <p:pic>
        <p:nvPicPr>
          <p:cNvPr id="16" name="Picture 15">
            <a:extLst>
              <a:ext uri="{FF2B5EF4-FFF2-40B4-BE49-F238E27FC236}">
                <a16:creationId xmlns:a16="http://schemas.microsoft.com/office/drawing/2014/main" id="{554B0E45-2480-7E70-6123-75DFC9599099}"/>
              </a:ext>
            </a:extLst>
          </p:cNvPr>
          <p:cNvPicPr>
            <a:picLocks noChangeAspect="1"/>
          </p:cNvPicPr>
          <p:nvPr/>
        </p:nvPicPr>
        <p:blipFill>
          <a:blip r:embed="rId5"/>
          <a:stretch>
            <a:fillRect/>
          </a:stretch>
        </p:blipFill>
        <p:spPr>
          <a:xfrm>
            <a:off x="8643410" y="3821402"/>
            <a:ext cx="3384689" cy="2565662"/>
          </a:xfrm>
          <a:prstGeom prst="rect">
            <a:avLst/>
          </a:prstGeom>
        </p:spPr>
      </p:pic>
      <p:pic>
        <p:nvPicPr>
          <p:cNvPr id="18" name="Picture 17">
            <a:extLst>
              <a:ext uri="{FF2B5EF4-FFF2-40B4-BE49-F238E27FC236}">
                <a16:creationId xmlns:a16="http://schemas.microsoft.com/office/drawing/2014/main" id="{00F823AF-1883-AD41-8470-E4469BE6840A}"/>
              </a:ext>
            </a:extLst>
          </p:cNvPr>
          <p:cNvPicPr>
            <a:picLocks noChangeAspect="1"/>
          </p:cNvPicPr>
          <p:nvPr/>
        </p:nvPicPr>
        <p:blipFill>
          <a:blip r:embed="rId6"/>
          <a:stretch>
            <a:fillRect/>
          </a:stretch>
        </p:blipFill>
        <p:spPr>
          <a:xfrm>
            <a:off x="956345" y="947628"/>
            <a:ext cx="2340974" cy="2024144"/>
          </a:xfrm>
          <a:prstGeom prst="rect">
            <a:avLst/>
          </a:prstGeom>
        </p:spPr>
      </p:pic>
      <p:pic>
        <p:nvPicPr>
          <p:cNvPr id="20" name="Picture 19">
            <a:extLst>
              <a:ext uri="{FF2B5EF4-FFF2-40B4-BE49-F238E27FC236}">
                <a16:creationId xmlns:a16="http://schemas.microsoft.com/office/drawing/2014/main" id="{4DAA7834-FC34-67F2-C578-D114C05C60F3}"/>
              </a:ext>
            </a:extLst>
          </p:cNvPr>
          <p:cNvPicPr>
            <a:picLocks noChangeAspect="1"/>
          </p:cNvPicPr>
          <p:nvPr/>
        </p:nvPicPr>
        <p:blipFill>
          <a:blip r:embed="rId7"/>
          <a:stretch>
            <a:fillRect/>
          </a:stretch>
        </p:blipFill>
        <p:spPr>
          <a:xfrm>
            <a:off x="956345" y="4671733"/>
            <a:ext cx="2340974" cy="1896847"/>
          </a:xfrm>
          <a:prstGeom prst="rect">
            <a:avLst/>
          </a:prstGeom>
        </p:spPr>
      </p:pic>
      <p:pic>
        <p:nvPicPr>
          <p:cNvPr id="24" name="Picture 23">
            <a:extLst>
              <a:ext uri="{FF2B5EF4-FFF2-40B4-BE49-F238E27FC236}">
                <a16:creationId xmlns:a16="http://schemas.microsoft.com/office/drawing/2014/main" id="{E93378A3-5D70-F938-4898-C25E3C5132E1}"/>
              </a:ext>
            </a:extLst>
          </p:cNvPr>
          <p:cNvPicPr>
            <a:picLocks noChangeAspect="1"/>
          </p:cNvPicPr>
          <p:nvPr/>
        </p:nvPicPr>
        <p:blipFill>
          <a:blip r:embed="rId8"/>
          <a:stretch>
            <a:fillRect/>
          </a:stretch>
        </p:blipFill>
        <p:spPr>
          <a:xfrm>
            <a:off x="8643411" y="947628"/>
            <a:ext cx="3384688" cy="2565663"/>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80F7D94-0ACB-E17B-8B21-1BADB5059B08}"/>
              </a:ext>
            </a:extLst>
          </p:cNvPr>
          <p:cNvPicPr>
            <a:picLocks noChangeAspect="1"/>
          </p:cNvPicPr>
          <p:nvPr/>
        </p:nvPicPr>
        <p:blipFill>
          <a:blip r:embed="rId2"/>
          <a:stretch>
            <a:fillRect/>
          </a:stretch>
        </p:blipFill>
        <p:spPr>
          <a:xfrm>
            <a:off x="8888348" y="614449"/>
            <a:ext cx="2837641" cy="2451830"/>
          </a:xfrm>
          <a:prstGeom prst="rect">
            <a:avLst/>
          </a:prstGeom>
        </p:spPr>
      </p:pic>
      <p:pic>
        <p:nvPicPr>
          <p:cNvPr id="11" name="Picture 10">
            <a:extLst>
              <a:ext uri="{FF2B5EF4-FFF2-40B4-BE49-F238E27FC236}">
                <a16:creationId xmlns:a16="http://schemas.microsoft.com/office/drawing/2014/main" id="{D50E3570-0188-2680-AB49-36B339C5CE93}"/>
              </a:ext>
            </a:extLst>
          </p:cNvPr>
          <p:cNvPicPr>
            <a:picLocks noChangeAspect="1"/>
          </p:cNvPicPr>
          <p:nvPr/>
        </p:nvPicPr>
        <p:blipFill>
          <a:blip r:embed="rId3"/>
          <a:stretch>
            <a:fillRect/>
          </a:stretch>
        </p:blipFill>
        <p:spPr>
          <a:xfrm>
            <a:off x="202039" y="614449"/>
            <a:ext cx="8076751" cy="2588549"/>
          </a:xfrm>
          <a:prstGeom prst="rect">
            <a:avLst/>
          </a:prstGeom>
        </p:spPr>
      </p:pic>
      <p:pic>
        <p:nvPicPr>
          <p:cNvPr id="13" name="Picture 12">
            <a:extLst>
              <a:ext uri="{FF2B5EF4-FFF2-40B4-BE49-F238E27FC236}">
                <a16:creationId xmlns:a16="http://schemas.microsoft.com/office/drawing/2014/main" id="{745E6CCC-EACB-C0F8-A0E0-A0DDD08B4B28}"/>
              </a:ext>
            </a:extLst>
          </p:cNvPr>
          <p:cNvPicPr>
            <a:picLocks noChangeAspect="1"/>
          </p:cNvPicPr>
          <p:nvPr/>
        </p:nvPicPr>
        <p:blipFill>
          <a:blip r:embed="rId4"/>
          <a:stretch>
            <a:fillRect/>
          </a:stretch>
        </p:blipFill>
        <p:spPr>
          <a:xfrm>
            <a:off x="202039" y="3510951"/>
            <a:ext cx="3921387" cy="2894163"/>
          </a:xfrm>
          <a:prstGeom prst="rect">
            <a:avLst/>
          </a:prstGeom>
        </p:spPr>
      </p:pic>
      <p:pic>
        <p:nvPicPr>
          <p:cNvPr id="15" name="Picture 14">
            <a:extLst>
              <a:ext uri="{FF2B5EF4-FFF2-40B4-BE49-F238E27FC236}">
                <a16:creationId xmlns:a16="http://schemas.microsoft.com/office/drawing/2014/main" id="{3E4E3E27-B5C3-67B5-3FCD-988065E11FDA}"/>
              </a:ext>
            </a:extLst>
          </p:cNvPr>
          <p:cNvPicPr>
            <a:picLocks noChangeAspect="1"/>
          </p:cNvPicPr>
          <p:nvPr/>
        </p:nvPicPr>
        <p:blipFill>
          <a:blip r:embed="rId5"/>
          <a:stretch>
            <a:fillRect/>
          </a:stretch>
        </p:blipFill>
        <p:spPr>
          <a:xfrm>
            <a:off x="4289490" y="3510951"/>
            <a:ext cx="3921387" cy="2894162"/>
          </a:xfrm>
          <a:prstGeom prst="rect">
            <a:avLst/>
          </a:prstGeom>
        </p:spPr>
      </p:pic>
      <p:pic>
        <p:nvPicPr>
          <p:cNvPr id="17" name="Picture 16">
            <a:extLst>
              <a:ext uri="{FF2B5EF4-FFF2-40B4-BE49-F238E27FC236}">
                <a16:creationId xmlns:a16="http://schemas.microsoft.com/office/drawing/2014/main" id="{EAF1A4E0-E97B-F1EE-77DD-9994157745FC}"/>
              </a:ext>
            </a:extLst>
          </p:cNvPr>
          <p:cNvPicPr>
            <a:picLocks noChangeAspect="1"/>
          </p:cNvPicPr>
          <p:nvPr/>
        </p:nvPicPr>
        <p:blipFill>
          <a:blip r:embed="rId6"/>
          <a:stretch>
            <a:fillRect/>
          </a:stretch>
        </p:blipFill>
        <p:spPr>
          <a:xfrm>
            <a:off x="8376941" y="3510952"/>
            <a:ext cx="3700041" cy="2894162"/>
          </a:xfrm>
          <a:prstGeom prst="rect">
            <a:avLst/>
          </a:prstGeom>
        </p:spPr>
      </p:pic>
    </p:spTree>
    <p:extLst>
      <p:ext uri="{BB962C8B-B14F-4D97-AF65-F5344CB8AC3E}">
        <p14:creationId xmlns:p14="http://schemas.microsoft.com/office/powerpoint/2010/main" val="2939799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888"/>
            <a:ext cx="11029616" cy="429732"/>
          </a:xfrm>
        </p:spPr>
        <p:txBody>
          <a:bodyPr anchor="ctr">
            <a:normAutofit fontScale="90000"/>
          </a:bodyPr>
          <a:lstStyle/>
          <a:p>
            <a:pPr algn="ctr"/>
            <a:r>
              <a:rPr lang="en-GB" dirty="0">
                <a:latin typeface="Times New Roman" panose="02020603050405020304" pitchFamily="18" charset="0"/>
                <a:cs typeface="Times New Roman" panose="02020603050405020304" pitchFamily="18" charset="0"/>
              </a:rPr>
              <a:t>Results</a:t>
            </a:r>
            <a:endParaRPr lang="en-US" sz="3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A27CEC-290A-C065-97FF-0E115EA96C1B}"/>
              </a:ext>
            </a:extLst>
          </p:cNvPr>
          <p:cNvSpPr txBox="1"/>
          <p:nvPr/>
        </p:nvSpPr>
        <p:spPr>
          <a:xfrm>
            <a:off x="581192" y="1179576"/>
            <a:ext cx="11029616" cy="4770537"/>
          </a:xfrm>
          <a:prstGeom prst="rect">
            <a:avLst/>
          </a:prstGeom>
          <a:noFill/>
        </p:spPr>
        <p:txBody>
          <a:bodyPr wrap="square" rtlCol="0">
            <a:spAutoFit/>
          </a:bodyPr>
          <a:lstStyle/>
          <a:p>
            <a:r>
              <a:rPr lang="en-US" sz="1400" b="1" i="1" dirty="0">
                <a:latin typeface="Times New Roman" panose="02020603050405020304" pitchFamily="18" charset="0"/>
                <a:cs typeface="Times New Roman" panose="02020603050405020304" pitchFamily="18" charset="0"/>
              </a:rPr>
              <a:t>1</a:t>
            </a:r>
            <a:r>
              <a:rPr lang="en-US" sz="1600" b="1" dirty="0">
                <a:latin typeface="Diatype"/>
                <a:cs typeface="Times New Roman" panose="02020603050405020304" pitchFamily="18" charset="0"/>
              </a:rPr>
              <a:t>. Customer Segmentation Results:</a:t>
            </a:r>
          </a:p>
          <a:p>
            <a:r>
              <a:rPr lang="en-US" sz="1600" dirty="0">
                <a:latin typeface="Diatype"/>
                <a:cs typeface="Times New Roman" panose="02020603050405020304" pitchFamily="18" charset="0"/>
              </a:rPr>
              <a:t>   - Identified distinct customer segments based on demographics, purchasing behavior, or geographic location.</a:t>
            </a:r>
          </a:p>
          <a:p>
            <a:r>
              <a:rPr lang="en-US" sz="1600" dirty="0">
                <a:latin typeface="Diatype"/>
                <a:cs typeface="Times New Roman" panose="02020603050405020304" pitchFamily="18" charset="0"/>
              </a:rPr>
              <a:t>   - Analyzed the characteristics and preferences of each segment, such as high-value customers, frequent purchasers, or price-sensitive customers.</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2. Sales Analysis Results:</a:t>
            </a:r>
          </a:p>
          <a:p>
            <a:r>
              <a:rPr lang="en-US" sz="1600" dirty="0">
                <a:latin typeface="Diatype"/>
                <a:cs typeface="Times New Roman" panose="02020603050405020304" pitchFamily="18" charset="0"/>
              </a:rPr>
              <a:t>   - Identified sales trends over time (monthly, quarterly, yearly) and identified peak seasons or periods of high demand.</a:t>
            </a:r>
          </a:p>
          <a:p>
            <a:r>
              <a:rPr lang="en-US" sz="1600" dirty="0">
                <a:latin typeface="Diatype"/>
                <a:cs typeface="Times New Roman" panose="02020603050405020304" pitchFamily="18" charset="0"/>
              </a:rPr>
              <a:t>   - Analyzed the performance of different product categories and identified top-selling and underperforming products.</a:t>
            </a:r>
          </a:p>
          <a:p>
            <a:r>
              <a:rPr lang="en-US" sz="1600" dirty="0">
                <a:latin typeface="Diatype"/>
                <a:cs typeface="Times New Roman" panose="02020603050405020304" pitchFamily="18" charset="0"/>
              </a:rPr>
              <a:t>   - Explored correlations between sales and factors like region, customer segment, or product attributes.</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3. Profitability Analysis Results:</a:t>
            </a:r>
          </a:p>
          <a:p>
            <a:r>
              <a:rPr lang="en-US" sz="1600" dirty="0">
                <a:latin typeface="Diatype"/>
                <a:cs typeface="Times New Roman" panose="02020603050405020304" pitchFamily="18" charset="0"/>
              </a:rPr>
              <a:t>   - Calculated profit margins for different products and product categories to identify the most profitable and least profitable items.</a:t>
            </a:r>
          </a:p>
          <a:p>
            <a:r>
              <a:rPr lang="en-US" sz="1600" dirty="0">
                <a:latin typeface="Diatype"/>
                <a:cs typeface="Times New Roman" panose="02020603050405020304" pitchFamily="18" charset="0"/>
              </a:rPr>
              <a:t>   - Analyzed the impact of discounts, shipping costs, or other factors on profitability.</a:t>
            </a:r>
          </a:p>
          <a:p>
            <a:r>
              <a:rPr lang="en-US" sz="1600" dirty="0">
                <a:latin typeface="Diatype"/>
                <a:cs typeface="Times New Roman" panose="02020603050405020304" pitchFamily="18" charset="0"/>
              </a:rPr>
              <a:t>   - Identified opportunities to optimize pricing strategies, reduce costs, or improve overall profitability.</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4. Recommendations and Insights:</a:t>
            </a:r>
          </a:p>
          <a:p>
            <a:r>
              <a:rPr lang="en-US" sz="1600" dirty="0">
                <a:latin typeface="Diatype"/>
                <a:cs typeface="Times New Roman" panose="02020603050405020304" pitchFamily="18" charset="0"/>
              </a:rPr>
              <a:t>   - Provided actionable recommendations to improve sales, profitability, and customer satisfaction based on the analysis results.</a:t>
            </a:r>
          </a:p>
          <a:p>
            <a:r>
              <a:rPr lang="en-US" sz="1600" dirty="0">
                <a:latin typeface="Diatype"/>
                <a:cs typeface="Times New Roman" panose="02020603050405020304" pitchFamily="18" charset="0"/>
              </a:rPr>
              <a:t>   - Proposed strategies for targeted marketing campaigns, product promotions, or customer retention initiatives.</a:t>
            </a:r>
          </a:p>
          <a:p>
            <a:r>
              <a:rPr lang="en-US" sz="1600" dirty="0">
                <a:latin typeface="Diatype"/>
                <a:cs typeface="Times New Roman" panose="02020603050405020304" pitchFamily="18" charset="0"/>
              </a:rPr>
              <a:t>   - Highlighted potential areas for process optimization, inventory management, or supply chain efficiency improvements.</a:t>
            </a:r>
          </a:p>
        </p:txBody>
      </p:sp>
    </p:spTree>
    <p:extLst>
      <p:ext uri="{BB962C8B-B14F-4D97-AF65-F5344CB8AC3E}">
        <p14:creationId xmlns:p14="http://schemas.microsoft.com/office/powerpoint/2010/main" val="3319627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364149"/>
            <a:ext cx="11029616" cy="429732"/>
          </a:xfrm>
        </p:spPr>
        <p:txBody>
          <a:bodyPr anchor="ctr">
            <a:noAutofit/>
          </a:bodyPr>
          <a:lstStyle/>
          <a:p>
            <a:pPr algn="ctr"/>
            <a:r>
              <a:rPr lang="en-GB" sz="4800" dirty="0">
                <a:latin typeface="Times New Roman" panose="02020603050405020304" pitchFamily="18" charset="0"/>
                <a:cs typeface="Times New Roman" panose="02020603050405020304" pitchFamily="18" charset="0"/>
              </a:rPr>
              <a:t>RESULTS</a:t>
            </a:r>
            <a:endParaRPr lang="en-US"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A27CEC-290A-C065-97FF-0E115EA96C1B}"/>
              </a:ext>
            </a:extLst>
          </p:cNvPr>
          <p:cNvSpPr txBox="1"/>
          <p:nvPr/>
        </p:nvSpPr>
        <p:spPr>
          <a:xfrm>
            <a:off x="581192" y="1179576"/>
            <a:ext cx="11029616" cy="5314275"/>
          </a:xfrm>
          <a:prstGeom prst="rect">
            <a:avLst/>
          </a:prstGeom>
          <a:noFill/>
        </p:spPr>
        <p:txBody>
          <a:bodyPr wrap="square" rtlCol="0">
            <a:spAutoFit/>
          </a:bodyPr>
          <a:lstStyle/>
          <a:p>
            <a:pPr marL="318770" indent="-306070">
              <a:lnSpc>
                <a:spcPct val="100000"/>
              </a:lnSpc>
              <a:spcBef>
                <a:spcPts val="1130"/>
              </a:spcBef>
              <a:buClr>
                <a:srgbClr val="1CACE3"/>
              </a:buClr>
              <a:buSzPct val="91666"/>
              <a:buFont typeface="Cambria"/>
              <a:buChar char="◾"/>
              <a:tabLst>
                <a:tab pos="318135" algn="l"/>
                <a:tab pos="318770" algn="l"/>
              </a:tabLst>
            </a:pPr>
            <a:r>
              <a:rPr lang="en-US" sz="1600" b="1" spc="-5" dirty="0">
                <a:solidFill>
                  <a:schemeClr val="accent1">
                    <a:lumMod val="20000"/>
                    <a:lumOff val="80000"/>
                  </a:schemeClr>
                </a:solidFill>
                <a:latin typeface="Times New Roman"/>
                <a:cs typeface="Times New Roman"/>
              </a:rPr>
              <a:t>Sales</a:t>
            </a:r>
            <a:r>
              <a:rPr lang="en-US" sz="1600" b="1" spc="-10" dirty="0">
                <a:solidFill>
                  <a:schemeClr val="accent1">
                    <a:lumMod val="20000"/>
                    <a:lumOff val="80000"/>
                  </a:schemeClr>
                </a:solidFill>
                <a:latin typeface="Times New Roman"/>
                <a:cs typeface="Times New Roman"/>
              </a:rPr>
              <a:t> </a:t>
            </a:r>
            <a:r>
              <a:rPr lang="en-US" sz="1600" b="1" dirty="0">
                <a:solidFill>
                  <a:schemeClr val="accent1">
                    <a:lumMod val="20000"/>
                    <a:lumOff val="80000"/>
                  </a:schemeClr>
                </a:solidFill>
                <a:latin typeface="Times New Roman"/>
                <a:cs typeface="Times New Roman"/>
              </a:rPr>
              <a:t>=</a:t>
            </a:r>
            <a:r>
              <a:rPr lang="en-US" sz="1600" b="1" spc="-5" dirty="0">
                <a:solidFill>
                  <a:schemeClr val="accent1">
                    <a:lumMod val="20000"/>
                    <a:lumOff val="80000"/>
                  </a:schemeClr>
                </a:solidFill>
                <a:latin typeface="Times New Roman"/>
                <a:cs typeface="Times New Roman"/>
              </a:rPr>
              <a:t> $1.57M </a:t>
            </a:r>
            <a:r>
              <a:rPr lang="en-US" sz="1600" dirty="0">
                <a:solidFill>
                  <a:schemeClr val="accent1">
                    <a:lumMod val="20000"/>
                    <a:lumOff val="80000"/>
                  </a:schemeClr>
                </a:solidFill>
                <a:latin typeface="Times New Roman"/>
                <a:cs typeface="Times New Roman"/>
              </a:rPr>
              <a:t>and </a:t>
            </a:r>
            <a:r>
              <a:rPr lang="en-US" sz="1600" b="1" spc="-10" dirty="0">
                <a:solidFill>
                  <a:schemeClr val="accent1">
                    <a:lumMod val="20000"/>
                    <a:lumOff val="80000"/>
                  </a:schemeClr>
                </a:solidFill>
                <a:latin typeface="Times New Roman"/>
                <a:cs typeface="Times New Roman"/>
              </a:rPr>
              <a:t>Profit</a:t>
            </a:r>
            <a:r>
              <a:rPr lang="en-US" sz="1600" b="1" dirty="0">
                <a:solidFill>
                  <a:schemeClr val="accent1">
                    <a:lumMod val="20000"/>
                    <a:lumOff val="80000"/>
                  </a:schemeClr>
                </a:solidFill>
                <a:latin typeface="Times New Roman"/>
                <a:cs typeface="Times New Roman"/>
              </a:rPr>
              <a:t> =</a:t>
            </a:r>
            <a:r>
              <a:rPr lang="en-US" sz="1600" b="1" spc="-10" dirty="0">
                <a:solidFill>
                  <a:schemeClr val="accent1">
                    <a:lumMod val="20000"/>
                    <a:lumOff val="80000"/>
                  </a:schemeClr>
                </a:solidFill>
                <a:latin typeface="Times New Roman"/>
                <a:cs typeface="Times New Roman"/>
              </a:rPr>
              <a:t> $175.26k</a:t>
            </a:r>
            <a:r>
              <a:rPr lang="en-US" sz="1600" b="1"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of</a:t>
            </a:r>
            <a:r>
              <a:rPr lang="en-US" sz="1600" spc="-5" dirty="0">
                <a:solidFill>
                  <a:schemeClr val="accent1">
                    <a:lumMod val="20000"/>
                    <a:lumOff val="80000"/>
                  </a:schemeClr>
                </a:solidFill>
                <a:latin typeface="Times New Roman"/>
                <a:cs typeface="Times New Roman"/>
              </a:rPr>
              <a:t> the</a:t>
            </a:r>
            <a:r>
              <a:rPr lang="en-US" sz="1600" dirty="0">
                <a:solidFill>
                  <a:schemeClr val="accent1">
                    <a:lumMod val="20000"/>
                    <a:lumOff val="80000"/>
                  </a:schemeClr>
                </a:solidFill>
                <a:latin typeface="Times New Roman"/>
                <a:cs typeface="Times New Roman"/>
              </a:rPr>
              <a:t> </a:t>
            </a:r>
            <a:r>
              <a:rPr lang="en-US" sz="1600" spc="-20" dirty="0">
                <a:solidFill>
                  <a:schemeClr val="accent1">
                    <a:lumMod val="20000"/>
                    <a:lumOff val="80000"/>
                  </a:schemeClr>
                </a:solidFill>
                <a:latin typeface="Times New Roman"/>
                <a:cs typeface="Times New Roman"/>
              </a:rPr>
              <a:t>company.</a:t>
            </a:r>
            <a:endParaRPr lang="en-US" sz="1600" dirty="0">
              <a:solidFill>
                <a:schemeClr val="accent1">
                  <a:lumMod val="20000"/>
                  <a:lumOff val="80000"/>
                </a:schemeClr>
              </a:solidFill>
              <a:latin typeface="Times New Roman"/>
              <a:cs typeface="Times New Roman"/>
            </a:endParaRPr>
          </a:p>
          <a:p>
            <a:pPr marL="318770" marR="379730" indent="-306070">
              <a:lnSpc>
                <a:spcPct val="100000"/>
              </a:lnSpc>
              <a:spcBef>
                <a:spcPts val="1030"/>
              </a:spcBef>
              <a:buClr>
                <a:srgbClr val="1CACE3"/>
              </a:buClr>
              <a:buSzPct val="91666"/>
              <a:buFont typeface="Cambria"/>
              <a:buChar char="◾"/>
              <a:tabLst>
                <a:tab pos="318135" algn="l"/>
                <a:tab pos="318770" algn="l"/>
              </a:tabLst>
            </a:pPr>
            <a:r>
              <a:rPr lang="en-US" sz="1600" dirty="0">
                <a:solidFill>
                  <a:schemeClr val="accent1">
                    <a:lumMod val="20000"/>
                    <a:lumOff val="80000"/>
                  </a:schemeClr>
                </a:solidFill>
                <a:latin typeface="Times New Roman"/>
                <a:cs typeface="Times New Roman"/>
              </a:rPr>
              <a:t>Out of</a:t>
            </a:r>
            <a:r>
              <a:rPr lang="en-US" sz="1600" spc="5" dirty="0">
                <a:solidFill>
                  <a:schemeClr val="accent1">
                    <a:lumMod val="20000"/>
                    <a:lumOff val="80000"/>
                  </a:schemeClr>
                </a:solidFill>
                <a:latin typeface="Times New Roman"/>
                <a:cs typeface="Times New Roman"/>
              </a:rPr>
              <a:t> </a:t>
            </a:r>
            <a:r>
              <a:rPr lang="en-US" sz="1600" b="1" spc="-60" dirty="0">
                <a:solidFill>
                  <a:schemeClr val="accent1">
                    <a:lumMod val="20000"/>
                    <a:lumOff val="80000"/>
                  </a:schemeClr>
                </a:solidFill>
                <a:latin typeface="Times New Roman"/>
                <a:cs typeface="Times New Roman"/>
              </a:rPr>
              <a:t>Top</a:t>
            </a:r>
            <a:r>
              <a:rPr lang="en-US" sz="1600" b="1" dirty="0">
                <a:solidFill>
                  <a:schemeClr val="accent1">
                    <a:lumMod val="20000"/>
                    <a:lumOff val="80000"/>
                  </a:schemeClr>
                </a:solidFill>
                <a:latin typeface="Times New Roman"/>
                <a:cs typeface="Times New Roman"/>
              </a:rPr>
              <a:t> 10</a:t>
            </a:r>
            <a:r>
              <a:rPr lang="en-US" sz="1600" b="1" spc="5" dirty="0">
                <a:solidFill>
                  <a:schemeClr val="accent1">
                    <a:lumMod val="20000"/>
                    <a:lumOff val="80000"/>
                  </a:schemeClr>
                </a:solidFill>
                <a:latin typeface="Times New Roman"/>
                <a:cs typeface="Times New Roman"/>
              </a:rPr>
              <a:t> </a:t>
            </a:r>
            <a:r>
              <a:rPr lang="en-US" sz="1600" b="1" spc="-5" dirty="0">
                <a:solidFill>
                  <a:schemeClr val="accent1">
                    <a:lumMod val="20000"/>
                    <a:lumOff val="80000"/>
                  </a:schemeClr>
                </a:solidFill>
                <a:latin typeface="Times New Roman"/>
                <a:cs typeface="Times New Roman"/>
              </a:rPr>
              <a:t>States</a:t>
            </a:r>
            <a:r>
              <a:rPr lang="en-US" sz="1600" spc="-5" dirty="0">
                <a:solidFill>
                  <a:schemeClr val="accent1">
                    <a:lumMod val="20000"/>
                    <a:lumOff val="80000"/>
                  </a:schemeClr>
                </a:solidFill>
                <a:latin typeface="Times New Roman"/>
                <a:cs typeface="Times New Roman"/>
              </a:rPr>
              <a:t>.</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Most</a:t>
            </a:r>
            <a:r>
              <a:rPr lang="en-US" sz="160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sales</a:t>
            </a:r>
            <a:r>
              <a:rPr lang="en-US" sz="1600" spc="5"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&amp; </a:t>
            </a:r>
            <a:r>
              <a:rPr lang="en-US" sz="1600" spc="-5" dirty="0">
                <a:solidFill>
                  <a:schemeClr val="accent1">
                    <a:lumMod val="20000"/>
                    <a:lumOff val="80000"/>
                  </a:schemeClr>
                </a:solidFill>
                <a:latin typeface="Times New Roman"/>
                <a:cs typeface="Times New Roman"/>
              </a:rPr>
              <a:t>profit</a:t>
            </a:r>
            <a:r>
              <a:rPr lang="en-US" sz="1600" dirty="0">
                <a:solidFill>
                  <a:schemeClr val="accent1">
                    <a:lumMod val="20000"/>
                    <a:lumOff val="80000"/>
                  </a:schemeClr>
                </a:solidFill>
                <a:latin typeface="Times New Roman"/>
                <a:cs typeface="Times New Roman"/>
              </a:rPr>
              <a:t> were</a:t>
            </a:r>
            <a:r>
              <a:rPr lang="en-US" sz="1600" spc="5"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done</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in</a:t>
            </a:r>
            <a:r>
              <a:rPr lang="en-US" sz="1600" spc="5" dirty="0">
                <a:solidFill>
                  <a:schemeClr val="accent1">
                    <a:lumMod val="20000"/>
                    <a:lumOff val="80000"/>
                  </a:schemeClr>
                </a:solidFill>
                <a:latin typeface="Times New Roman"/>
                <a:cs typeface="Times New Roman"/>
              </a:rPr>
              <a:t> </a:t>
            </a:r>
            <a:r>
              <a:rPr lang="en-US" sz="1600" b="1" spc="-5" dirty="0">
                <a:solidFill>
                  <a:schemeClr val="accent1">
                    <a:lumMod val="20000"/>
                    <a:lumOff val="80000"/>
                  </a:schemeClr>
                </a:solidFill>
                <a:latin typeface="Times New Roman"/>
                <a:cs typeface="Times New Roman"/>
              </a:rPr>
              <a:t>‘California’</a:t>
            </a:r>
            <a:r>
              <a:rPr lang="en-US" sz="1600" b="1" spc="-13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followed</a:t>
            </a:r>
            <a:r>
              <a:rPr lang="en-US" sz="1600" spc="5"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by</a:t>
            </a:r>
            <a:r>
              <a:rPr lang="en-US" sz="1600" spc="10" dirty="0">
                <a:solidFill>
                  <a:schemeClr val="accent1">
                    <a:lumMod val="20000"/>
                    <a:lumOff val="80000"/>
                  </a:schemeClr>
                </a:solidFill>
                <a:latin typeface="Times New Roman"/>
                <a:cs typeface="Times New Roman"/>
              </a:rPr>
              <a:t> </a:t>
            </a:r>
            <a:r>
              <a:rPr lang="en-US" sz="1600" b="1" dirty="0">
                <a:solidFill>
                  <a:schemeClr val="accent1">
                    <a:lumMod val="20000"/>
                    <a:lumOff val="80000"/>
                  </a:schemeClr>
                </a:solidFill>
                <a:latin typeface="Times New Roman"/>
                <a:cs typeface="Times New Roman"/>
              </a:rPr>
              <a:t>‘New</a:t>
            </a:r>
            <a:r>
              <a:rPr lang="en-US" sz="1600" b="1" spc="-65" dirty="0">
                <a:solidFill>
                  <a:schemeClr val="accent1">
                    <a:lumMod val="20000"/>
                    <a:lumOff val="80000"/>
                  </a:schemeClr>
                </a:solidFill>
                <a:latin typeface="Times New Roman"/>
                <a:cs typeface="Times New Roman"/>
              </a:rPr>
              <a:t> </a:t>
            </a:r>
            <a:r>
              <a:rPr lang="en-US" sz="1600" b="1" spc="-35" dirty="0">
                <a:solidFill>
                  <a:schemeClr val="accent1">
                    <a:lumMod val="20000"/>
                    <a:lumOff val="80000"/>
                  </a:schemeClr>
                </a:solidFill>
                <a:latin typeface="Times New Roman"/>
                <a:cs typeface="Times New Roman"/>
              </a:rPr>
              <a:t>York</a:t>
            </a:r>
            <a:r>
              <a:rPr lang="en-US" sz="1600" spc="-35" dirty="0">
                <a:solidFill>
                  <a:schemeClr val="accent1">
                    <a:lumMod val="20000"/>
                    <a:lumOff val="80000"/>
                  </a:schemeClr>
                </a:solidFill>
                <a:latin typeface="Times New Roman"/>
                <a:cs typeface="Times New Roman"/>
              </a:rPr>
              <a:t>’.</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So,</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the</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company </a:t>
            </a:r>
            <a:r>
              <a:rPr lang="en-US" sz="1600" spc="-434"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should</a:t>
            </a:r>
            <a:r>
              <a:rPr lang="en-US" sz="1600" dirty="0">
                <a:solidFill>
                  <a:schemeClr val="accent1">
                    <a:lumMod val="20000"/>
                    <a:lumOff val="80000"/>
                  </a:schemeClr>
                </a:solidFill>
                <a:latin typeface="Times New Roman"/>
                <a:cs typeface="Times New Roman"/>
              </a:rPr>
              <a:t> focus</a:t>
            </a:r>
            <a:r>
              <a:rPr lang="en-US" sz="1600" spc="-5"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on above</a:t>
            </a:r>
            <a:r>
              <a:rPr lang="en-US" sz="1600" spc="5"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2 </a:t>
            </a:r>
            <a:r>
              <a:rPr lang="en-US" sz="1600" spc="-5" dirty="0">
                <a:solidFill>
                  <a:schemeClr val="accent1">
                    <a:lumMod val="20000"/>
                    <a:lumOff val="80000"/>
                  </a:schemeClr>
                </a:solidFill>
                <a:latin typeface="Times New Roman"/>
                <a:cs typeface="Times New Roman"/>
              </a:rPr>
              <a:t>states to</a:t>
            </a:r>
            <a:r>
              <a:rPr lang="en-US" sz="160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make</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most profit </a:t>
            </a:r>
            <a:r>
              <a:rPr lang="en-US" sz="1600" dirty="0">
                <a:solidFill>
                  <a:schemeClr val="accent1">
                    <a:lumMod val="20000"/>
                    <a:lumOff val="80000"/>
                  </a:schemeClr>
                </a:solidFill>
                <a:latin typeface="Times New Roman"/>
                <a:cs typeface="Times New Roman"/>
              </a:rPr>
              <a:t>and </a:t>
            </a:r>
            <a:r>
              <a:rPr lang="en-US" sz="1600" spc="-5" dirty="0">
                <a:solidFill>
                  <a:schemeClr val="accent1">
                    <a:lumMod val="20000"/>
                    <a:lumOff val="80000"/>
                  </a:schemeClr>
                </a:solidFill>
                <a:latin typeface="Times New Roman"/>
                <a:cs typeface="Times New Roman"/>
              </a:rPr>
              <a:t>most</a:t>
            </a:r>
            <a:r>
              <a:rPr lang="en-US" sz="160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quantity</a:t>
            </a:r>
            <a:r>
              <a:rPr lang="en-US" sz="160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sales </a:t>
            </a:r>
            <a:r>
              <a:rPr lang="en-US" sz="1600" dirty="0">
                <a:solidFill>
                  <a:schemeClr val="accent1">
                    <a:lumMod val="20000"/>
                    <a:lumOff val="80000"/>
                  </a:schemeClr>
                </a:solidFill>
                <a:latin typeface="Times New Roman"/>
                <a:cs typeface="Times New Roman"/>
              </a:rPr>
              <a:t>are</a:t>
            </a:r>
            <a:r>
              <a:rPr lang="en-US" sz="1600" spc="5"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done </a:t>
            </a:r>
            <a:r>
              <a:rPr lang="en-US" sz="1600" spc="-5" dirty="0">
                <a:solidFill>
                  <a:schemeClr val="accent1">
                    <a:lumMod val="20000"/>
                    <a:lumOff val="80000"/>
                  </a:schemeClr>
                </a:solidFill>
                <a:latin typeface="Times New Roman"/>
                <a:cs typeface="Times New Roman"/>
              </a:rPr>
              <a:t>there</a:t>
            </a:r>
            <a:r>
              <a:rPr lang="en-US" sz="1600" dirty="0">
                <a:solidFill>
                  <a:schemeClr val="accent1">
                    <a:lumMod val="20000"/>
                    <a:lumOff val="80000"/>
                  </a:schemeClr>
                </a:solidFill>
                <a:latin typeface="Times New Roman"/>
                <a:cs typeface="Times New Roman"/>
              </a:rPr>
              <a:t> </a:t>
            </a:r>
            <a:r>
              <a:rPr lang="en-US" sz="1600" spc="-25" dirty="0">
                <a:solidFill>
                  <a:schemeClr val="accent1">
                    <a:lumMod val="20000"/>
                    <a:lumOff val="80000"/>
                  </a:schemeClr>
                </a:solidFill>
                <a:latin typeface="Times New Roman"/>
                <a:cs typeface="Times New Roman"/>
              </a:rPr>
              <a:t>only.</a:t>
            </a:r>
            <a:endParaRPr lang="en-US" sz="1600" dirty="0">
              <a:solidFill>
                <a:schemeClr val="accent1">
                  <a:lumMod val="20000"/>
                  <a:lumOff val="80000"/>
                </a:schemeClr>
              </a:solidFill>
              <a:latin typeface="Times New Roman"/>
              <a:cs typeface="Times New Roman"/>
            </a:endParaRPr>
          </a:p>
          <a:p>
            <a:pPr marL="318770" indent="-306070">
              <a:lnSpc>
                <a:spcPct val="100000"/>
              </a:lnSpc>
              <a:spcBef>
                <a:spcPts val="1030"/>
              </a:spcBef>
              <a:buClr>
                <a:srgbClr val="1CACE3"/>
              </a:buClr>
              <a:buSzPct val="91666"/>
              <a:buFont typeface="Cambria"/>
              <a:buChar char="◾"/>
              <a:tabLst>
                <a:tab pos="318135" algn="l"/>
                <a:tab pos="318770" algn="l"/>
              </a:tabLst>
            </a:pPr>
            <a:r>
              <a:rPr lang="en-US" sz="1600" spc="-5" dirty="0">
                <a:solidFill>
                  <a:schemeClr val="accent1">
                    <a:lumMod val="20000"/>
                    <a:lumOff val="80000"/>
                  </a:schemeClr>
                </a:solidFill>
                <a:latin typeface="Times New Roman"/>
                <a:cs typeface="Times New Roman"/>
              </a:rPr>
              <a:t>Most</a:t>
            </a:r>
            <a:r>
              <a:rPr lang="en-US" sz="160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sales</a:t>
            </a:r>
            <a:r>
              <a:rPr lang="en-US" sz="1600" dirty="0">
                <a:solidFill>
                  <a:schemeClr val="accent1">
                    <a:lumMod val="20000"/>
                    <a:lumOff val="80000"/>
                  </a:schemeClr>
                </a:solidFill>
                <a:latin typeface="Times New Roman"/>
                <a:cs typeface="Times New Roman"/>
              </a:rPr>
              <a:t> and</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profit</a:t>
            </a:r>
            <a:r>
              <a:rPr lang="en-US" sz="1600" dirty="0">
                <a:solidFill>
                  <a:schemeClr val="accent1">
                    <a:lumMod val="20000"/>
                    <a:lumOff val="80000"/>
                  </a:schemeClr>
                </a:solidFill>
                <a:latin typeface="Times New Roman"/>
                <a:cs typeface="Times New Roman"/>
              </a:rPr>
              <a:t> were</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made</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in</a:t>
            </a:r>
            <a:r>
              <a:rPr lang="en-US" sz="1600" spc="5" dirty="0">
                <a:solidFill>
                  <a:schemeClr val="accent1">
                    <a:lumMod val="20000"/>
                    <a:lumOff val="80000"/>
                  </a:schemeClr>
                </a:solidFill>
                <a:latin typeface="Times New Roman"/>
                <a:cs typeface="Times New Roman"/>
              </a:rPr>
              <a:t> </a:t>
            </a:r>
            <a:r>
              <a:rPr lang="en-US" sz="1600" b="1" spc="-20" dirty="0">
                <a:solidFill>
                  <a:schemeClr val="accent1">
                    <a:lumMod val="20000"/>
                    <a:lumOff val="80000"/>
                  </a:schemeClr>
                </a:solidFill>
                <a:latin typeface="Times New Roman"/>
                <a:cs typeface="Times New Roman"/>
              </a:rPr>
              <a:t>‘West’</a:t>
            </a:r>
            <a:r>
              <a:rPr lang="en-US" sz="1600" b="1" spc="-130" dirty="0">
                <a:solidFill>
                  <a:schemeClr val="accent1">
                    <a:lumMod val="20000"/>
                    <a:lumOff val="80000"/>
                  </a:schemeClr>
                </a:solidFill>
                <a:latin typeface="Times New Roman"/>
                <a:cs typeface="Times New Roman"/>
              </a:rPr>
              <a:t> </a:t>
            </a:r>
            <a:r>
              <a:rPr lang="en-US" sz="1600" b="1" spc="-5" dirty="0">
                <a:solidFill>
                  <a:schemeClr val="accent1">
                    <a:lumMod val="20000"/>
                    <a:lumOff val="80000"/>
                  </a:schemeClr>
                </a:solidFill>
                <a:latin typeface="Times New Roman"/>
                <a:cs typeface="Times New Roman"/>
              </a:rPr>
              <a:t>Region</a:t>
            </a:r>
            <a:r>
              <a:rPr lang="en-US" sz="1600" b="1"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followed</a:t>
            </a:r>
            <a:r>
              <a:rPr lang="en-US" sz="1600" spc="5"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by</a:t>
            </a:r>
            <a:r>
              <a:rPr lang="en-US" sz="1600" spc="5" dirty="0">
                <a:solidFill>
                  <a:schemeClr val="accent1">
                    <a:lumMod val="20000"/>
                    <a:lumOff val="80000"/>
                  </a:schemeClr>
                </a:solidFill>
                <a:latin typeface="Times New Roman"/>
                <a:cs typeface="Times New Roman"/>
              </a:rPr>
              <a:t> </a:t>
            </a:r>
            <a:r>
              <a:rPr lang="en-US" sz="1600" b="1" spc="-5" dirty="0">
                <a:solidFill>
                  <a:schemeClr val="accent1">
                    <a:lumMod val="20000"/>
                    <a:lumOff val="80000"/>
                  </a:schemeClr>
                </a:solidFill>
                <a:latin typeface="Times New Roman"/>
                <a:cs typeface="Times New Roman"/>
              </a:rPr>
              <a:t>‘East’.</a:t>
            </a:r>
            <a:endParaRPr lang="en-US" sz="1600" dirty="0">
              <a:solidFill>
                <a:schemeClr val="accent1">
                  <a:lumMod val="20000"/>
                  <a:lumOff val="80000"/>
                </a:schemeClr>
              </a:solidFill>
              <a:latin typeface="Times New Roman"/>
              <a:cs typeface="Times New Roman"/>
            </a:endParaRPr>
          </a:p>
          <a:p>
            <a:pPr marL="318770" indent="-306070">
              <a:lnSpc>
                <a:spcPct val="100000"/>
              </a:lnSpc>
              <a:spcBef>
                <a:spcPts val="1030"/>
              </a:spcBef>
              <a:buClr>
                <a:srgbClr val="1CACE3"/>
              </a:buClr>
              <a:buSzPct val="91666"/>
              <a:buFont typeface="Cambria"/>
              <a:buChar char="◾"/>
              <a:tabLst>
                <a:tab pos="318135" algn="l"/>
                <a:tab pos="318770" algn="l"/>
              </a:tabLst>
            </a:pPr>
            <a:r>
              <a:rPr lang="en-US" sz="1600" b="1" dirty="0">
                <a:solidFill>
                  <a:schemeClr val="accent1">
                    <a:lumMod val="20000"/>
                    <a:lumOff val="80000"/>
                  </a:schemeClr>
                </a:solidFill>
                <a:latin typeface="Times New Roman"/>
                <a:cs typeface="Times New Roman"/>
              </a:rPr>
              <a:t>‘Consumer’</a:t>
            </a:r>
            <a:r>
              <a:rPr lang="en-US" sz="1600" b="1" spc="-13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segment</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made</a:t>
            </a:r>
            <a:r>
              <a:rPr lang="en-US" sz="1600" spc="1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the</a:t>
            </a:r>
            <a:r>
              <a:rPr lang="en-US" sz="1600" spc="1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most</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sales</a:t>
            </a:r>
            <a:r>
              <a:rPr lang="en-US" sz="1600" spc="5"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and</a:t>
            </a:r>
            <a:r>
              <a:rPr lang="en-US" sz="1600" spc="1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profit</a:t>
            </a:r>
            <a:r>
              <a:rPr lang="en-US" sz="1600" spc="5"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as</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compared</a:t>
            </a:r>
            <a:r>
              <a:rPr lang="en-US" sz="1600" spc="1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to</a:t>
            </a:r>
            <a:r>
              <a:rPr lang="en-US" sz="1600" spc="1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‘Corporate’</a:t>
            </a:r>
            <a:r>
              <a:rPr lang="en-US" sz="1600" spc="-130"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and</a:t>
            </a:r>
            <a:r>
              <a:rPr lang="en-US" sz="1600" spc="1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‘Home</a:t>
            </a:r>
            <a:r>
              <a:rPr lang="en-US" sz="1600" spc="10" dirty="0">
                <a:solidFill>
                  <a:schemeClr val="accent1">
                    <a:lumMod val="20000"/>
                    <a:lumOff val="80000"/>
                  </a:schemeClr>
                </a:solidFill>
                <a:latin typeface="Times New Roman"/>
                <a:cs typeface="Times New Roman"/>
              </a:rPr>
              <a:t> </a:t>
            </a:r>
            <a:r>
              <a:rPr lang="en-US" sz="1600" spc="-10" dirty="0">
                <a:solidFill>
                  <a:schemeClr val="accent1">
                    <a:lumMod val="20000"/>
                    <a:lumOff val="80000"/>
                  </a:schemeClr>
                </a:solidFill>
                <a:latin typeface="Times New Roman"/>
                <a:cs typeface="Times New Roman"/>
              </a:rPr>
              <a:t>Office’</a:t>
            </a:r>
            <a:r>
              <a:rPr lang="en-US" sz="1600" spc="-13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segments.</a:t>
            </a:r>
          </a:p>
          <a:p>
            <a:pPr marL="318770" indent="-306070">
              <a:lnSpc>
                <a:spcPct val="100000"/>
              </a:lnSpc>
              <a:spcBef>
                <a:spcPts val="1030"/>
              </a:spcBef>
              <a:buClr>
                <a:srgbClr val="1CACE3"/>
              </a:buClr>
              <a:buSzPct val="91666"/>
              <a:buFont typeface="Cambria"/>
              <a:buChar char="◾"/>
              <a:tabLst>
                <a:tab pos="318135" algn="l"/>
                <a:tab pos="318770" algn="l"/>
              </a:tabLst>
            </a:pPr>
            <a:r>
              <a:rPr lang="en-US" sz="1600" spc="-5" dirty="0">
                <a:solidFill>
                  <a:schemeClr val="accent1">
                    <a:lumMod val="20000"/>
                    <a:lumOff val="80000"/>
                  </a:schemeClr>
                </a:solidFill>
                <a:latin typeface="Times New Roman"/>
                <a:cs typeface="Times New Roman"/>
              </a:rPr>
              <a:t>In ‘</a:t>
            </a:r>
            <a:r>
              <a:rPr lang="en-US" sz="1600" b="1" spc="-5" dirty="0">
                <a:solidFill>
                  <a:schemeClr val="accent1">
                    <a:lumMod val="20000"/>
                    <a:lumOff val="80000"/>
                  </a:schemeClr>
                </a:solidFill>
                <a:latin typeface="Times New Roman"/>
                <a:cs typeface="Times New Roman"/>
              </a:rPr>
              <a:t>Office Supplies</a:t>
            </a:r>
            <a:r>
              <a:rPr lang="en-US" sz="1600" spc="-5" dirty="0">
                <a:solidFill>
                  <a:schemeClr val="accent1">
                    <a:lumMod val="20000"/>
                    <a:lumOff val="80000"/>
                  </a:schemeClr>
                </a:solidFill>
                <a:latin typeface="Times New Roman"/>
                <a:cs typeface="Times New Roman"/>
              </a:rPr>
              <a:t>’ category business we got more sales as compared to Other two business. But, </a:t>
            </a:r>
            <a:r>
              <a:rPr lang="en-US" sz="1600" dirty="0">
                <a:solidFill>
                  <a:schemeClr val="accent1">
                    <a:lumMod val="20000"/>
                    <a:lumOff val="80000"/>
                  </a:schemeClr>
                </a:solidFill>
                <a:latin typeface="Times New Roman"/>
                <a:cs typeface="Times New Roman"/>
              </a:rPr>
              <a:t>In</a:t>
            </a:r>
            <a:r>
              <a:rPr lang="en-US" sz="1600" spc="10" dirty="0">
                <a:solidFill>
                  <a:schemeClr val="accent1">
                    <a:lumMod val="20000"/>
                    <a:lumOff val="80000"/>
                  </a:schemeClr>
                </a:solidFill>
                <a:latin typeface="Times New Roman"/>
                <a:cs typeface="Times New Roman"/>
              </a:rPr>
              <a:t> </a:t>
            </a:r>
            <a:r>
              <a:rPr lang="en-US" sz="1600" b="1" spc="-20" dirty="0">
                <a:solidFill>
                  <a:schemeClr val="accent1">
                    <a:lumMod val="20000"/>
                    <a:lumOff val="80000"/>
                  </a:schemeClr>
                </a:solidFill>
                <a:latin typeface="Times New Roman"/>
                <a:cs typeface="Times New Roman"/>
              </a:rPr>
              <a:t>‘Technology’</a:t>
            </a:r>
            <a:r>
              <a:rPr lang="en-US" sz="1600" b="1" spc="-13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category</a:t>
            </a:r>
            <a:r>
              <a:rPr lang="en-US" sz="1600" spc="1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business</a:t>
            </a:r>
            <a:r>
              <a:rPr lang="en-US" sz="1600" spc="5"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we</a:t>
            </a:r>
            <a:r>
              <a:rPr lang="en-US" sz="1600" spc="15"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get</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more</a:t>
            </a:r>
            <a:r>
              <a:rPr lang="en-US" sz="1600" spc="1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Profit</a:t>
            </a:r>
            <a:r>
              <a:rPr lang="en-US" sz="1600" spc="5"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as</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compared</a:t>
            </a:r>
            <a:r>
              <a:rPr lang="en-US" sz="1600" spc="1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to</a:t>
            </a:r>
            <a:r>
              <a:rPr lang="en-US" sz="1600" spc="1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other</a:t>
            </a:r>
            <a:r>
              <a:rPr lang="en-US" sz="1600" spc="1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two</a:t>
            </a:r>
            <a:r>
              <a:rPr lang="en-US" sz="1600" spc="1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business.</a:t>
            </a:r>
            <a:r>
              <a:rPr lang="en-US" sz="1600" spc="-2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These</a:t>
            </a:r>
            <a:r>
              <a:rPr lang="en-US" sz="1600" spc="1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is</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because</a:t>
            </a:r>
            <a:r>
              <a:rPr lang="en-US" sz="1600" spc="10"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of</a:t>
            </a:r>
            <a:r>
              <a:rPr lang="en-US" sz="1600" spc="3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less </a:t>
            </a:r>
            <a:r>
              <a:rPr lang="en-US" sz="1600" spc="-434"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Discount.</a:t>
            </a:r>
            <a:r>
              <a:rPr lang="en-US" sz="160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So,</a:t>
            </a:r>
            <a:r>
              <a:rPr lang="en-US" sz="1600" spc="5"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we </a:t>
            </a:r>
            <a:r>
              <a:rPr lang="en-US" sz="1600" spc="-5" dirty="0">
                <a:solidFill>
                  <a:schemeClr val="accent1">
                    <a:lumMod val="20000"/>
                    <a:lumOff val="80000"/>
                  </a:schemeClr>
                </a:solidFill>
                <a:latin typeface="Times New Roman"/>
                <a:cs typeface="Times New Roman"/>
              </a:rPr>
              <a:t>should</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shift </a:t>
            </a:r>
            <a:r>
              <a:rPr lang="en-US" sz="1600" dirty="0">
                <a:solidFill>
                  <a:schemeClr val="accent1">
                    <a:lumMod val="20000"/>
                    <a:lumOff val="80000"/>
                  </a:schemeClr>
                </a:solidFill>
                <a:latin typeface="Times New Roman"/>
                <a:cs typeface="Times New Roman"/>
              </a:rPr>
              <a:t>focus on</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‘Furniture’</a:t>
            </a:r>
            <a:r>
              <a:rPr lang="en-US" sz="1600" spc="-13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category</a:t>
            </a:r>
            <a:r>
              <a:rPr lang="en-US" sz="1600" spc="5"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due </a:t>
            </a:r>
            <a:r>
              <a:rPr lang="en-US" sz="1600" spc="-5" dirty="0">
                <a:solidFill>
                  <a:schemeClr val="accent1">
                    <a:lumMod val="20000"/>
                    <a:lumOff val="80000"/>
                  </a:schemeClr>
                </a:solidFill>
                <a:latin typeface="Times New Roman"/>
                <a:cs typeface="Times New Roman"/>
              </a:rPr>
              <a:t>to</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less profit</a:t>
            </a:r>
            <a:r>
              <a:rPr lang="en-US" sz="1600" dirty="0">
                <a:solidFill>
                  <a:schemeClr val="accent1">
                    <a:lumMod val="20000"/>
                    <a:lumOff val="80000"/>
                  </a:schemeClr>
                </a:solidFill>
                <a:latin typeface="Times New Roman"/>
                <a:cs typeface="Times New Roman"/>
              </a:rPr>
              <a:t> and</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more</a:t>
            </a:r>
            <a:r>
              <a:rPr lang="en-US" sz="160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discount</a:t>
            </a:r>
            <a:endParaRPr lang="en-US" sz="1600" dirty="0">
              <a:solidFill>
                <a:schemeClr val="accent1">
                  <a:lumMod val="20000"/>
                  <a:lumOff val="80000"/>
                </a:schemeClr>
              </a:solidFill>
              <a:latin typeface="Times New Roman"/>
              <a:cs typeface="Times New Roman"/>
            </a:endParaRPr>
          </a:p>
          <a:p>
            <a:pPr marL="318770" indent="-306070">
              <a:lnSpc>
                <a:spcPct val="100000"/>
              </a:lnSpc>
              <a:spcBef>
                <a:spcPts val="1030"/>
              </a:spcBef>
              <a:buClr>
                <a:srgbClr val="1CACE3"/>
              </a:buClr>
              <a:buSzPct val="91666"/>
              <a:buFont typeface="Cambria"/>
              <a:buChar char="◾"/>
              <a:tabLst>
                <a:tab pos="318135" algn="l"/>
                <a:tab pos="318770" algn="l"/>
              </a:tabLst>
            </a:pPr>
            <a:r>
              <a:rPr lang="en-US" sz="1600" spc="-75" dirty="0">
                <a:solidFill>
                  <a:schemeClr val="accent1">
                    <a:lumMod val="20000"/>
                    <a:lumOff val="80000"/>
                  </a:schemeClr>
                </a:solidFill>
                <a:latin typeface="Times New Roman"/>
                <a:cs typeface="Times New Roman"/>
              </a:rPr>
              <a:t>We</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must</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concentrate</a:t>
            </a:r>
            <a:r>
              <a:rPr lang="en-US" sz="1600" spc="10"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on</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the</a:t>
            </a:r>
            <a:r>
              <a:rPr lang="en-US" sz="1600" spc="1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Sales</a:t>
            </a:r>
            <a:r>
              <a:rPr lang="en-US" sz="1600" spc="5"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&amp;</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Profit</a:t>
            </a:r>
            <a:r>
              <a:rPr lang="en-US" sz="1600" spc="20"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of</a:t>
            </a:r>
            <a:r>
              <a:rPr lang="en-US" sz="1600" spc="5" dirty="0">
                <a:solidFill>
                  <a:schemeClr val="accent1">
                    <a:lumMod val="20000"/>
                    <a:lumOff val="80000"/>
                  </a:schemeClr>
                </a:solidFill>
                <a:latin typeface="Times New Roman"/>
                <a:cs typeface="Times New Roman"/>
              </a:rPr>
              <a:t> </a:t>
            </a:r>
            <a:r>
              <a:rPr lang="en-US" sz="1600" b="1" spc="-5" dirty="0">
                <a:solidFill>
                  <a:schemeClr val="accent1">
                    <a:lumMod val="20000"/>
                    <a:lumOff val="80000"/>
                  </a:schemeClr>
                </a:solidFill>
                <a:latin typeface="Times New Roman"/>
                <a:cs typeface="Times New Roman"/>
              </a:rPr>
              <a:t>‘Arizona’,</a:t>
            </a:r>
            <a:r>
              <a:rPr lang="en-US" sz="1600" b="1" spc="470" dirty="0">
                <a:solidFill>
                  <a:schemeClr val="accent1">
                    <a:lumMod val="20000"/>
                    <a:lumOff val="80000"/>
                  </a:schemeClr>
                </a:solidFill>
                <a:latin typeface="Times New Roman"/>
                <a:cs typeface="Times New Roman"/>
              </a:rPr>
              <a:t> </a:t>
            </a:r>
            <a:r>
              <a:rPr lang="en-US" sz="1600" b="1" spc="-5" dirty="0">
                <a:solidFill>
                  <a:schemeClr val="accent1">
                    <a:lumMod val="20000"/>
                    <a:lumOff val="80000"/>
                  </a:schemeClr>
                </a:solidFill>
                <a:latin typeface="Times New Roman"/>
                <a:cs typeface="Times New Roman"/>
              </a:rPr>
              <a:t>‘Colorado’,</a:t>
            </a:r>
            <a:r>
              <a:rPr lang="en-US" sz="1600" b="1" spc="5" dirty="0">
                <a:solidFill>
                  <a:schemeClr val="accent1">
                    <a:lumMod val="20000"/>
                    <a:lumOff val="80000"/>
                  </a:schemeClr>
                </a:solidFill>
                <a:latin typeface="Times New Roman"/>
                <a:cs typeface="Times New Roman"/>
              </a:rPr>
              <a:t> </a:t>
            </a:r>
            <a:r>
              <a:rPr lang="en-US" sz="1600" b="1" dirty="0">
                <a:solidFill>
                  <a:schemeClr val="accent1">
                    <a:lumMod val="20000"/>
                    <a:lumOff val="80000"/>
                  </a:schemeClr>
                </a:solidFill>
                <a:latin typeface="Times New Roman"/>
                <a:cs typeface="Times New Roman"/>
              </a:rPr>
              <a:t>‘North</a:t>
            </a:r>
            <a:r>
              <a:rPr lang="en-US" sz="1600" b="1" spc="5" dirty="0">
                <a:solidFill>
                  <a:schemeClr val="accent1">
                    <a:lumMod val="20000"/>
                    <a:lumOff val="80000"/>
                  </a:schemeClr>
                </a:solidFill>
                <a:latin typeface="Times New Roman"/>
                <a:cs typeface="Times New Roman"/>
              </a:rPr>
              <a:t> </a:t>
            </a:r>
            <a:r>
              <a:rPr lang="en-US" sz="1600" b="1" spc="-5" dirty="0">
                <a:solidFill>
                  <a:schemeClr val="accent1">
                    <a:lumMod val="20000"/>
                    <a:lumOff val="80000"/>
                  </a:schemeClr>
                </a:solidFill>
                <a:latin typeface="Times New Roman"/>
                <a:cs typeface="Times New Roman"/>
              </a:rPr>
              <a:t>Carolina’,</a:t>
            </a:r>
            <a:r>
              <a:rPr lang="en-US" sz="1600" b="1" spc="10" dirty="0">
                <a:solidFill>
                  <a:schemeClr val="accent1">
                    <a:lumMod val="20000"/>
                    <a:lumOff val="80000"/>
                  </a:schemeClr>
                </a:solidFill>
                <a:latin typeface="Times New Roman"/>
                <a:cs typeface="Times New Roman"/>
              </a:rPr>
              <a:t> </a:t>
            </a:r>
            <a:r>
              <a:rPr lang="en-US" sz="1600" b="1" spc="-5" dirty="0">
                <a:solidFill>
                  <a:schemeClr val="accent1">
                    <a:lumMod val="20000"/>
                    <a:lumOff val="80000"/>
                  </a:schemeClr>
                </a:solidFill>
                <a:latin typeface="Times New Roman"/>
                <a:cs typeface="Times New Roman"/>
              </a:rPr>
              <a:t>‘Ohio’,</a:t>
            </a:r>
            <a:r>
              <a:rPr lang="en-US" sz="1600" b="1" spc="10" dirty="0">
                <a:solidFill>
                  <a:schemeClr val="accent1">
                    <a:lumMod val="20000"/>
                    <a:lumOff val="80000"/>
                  </a:schemeClr>
                </a:solidFill>
                <a:latin typeface="Times New Roman"/>
                <a:cs typeface="Times New Roman"/>
              </a:rPr>
              <a:t> </a:t>
            </a:r>
            <a:r>
              <a:rPr lang="en-US" sz="1600" b="1" spc="-30" dirty="0">
                <a:solidFill>
                  <a:schemeClr val="accent1">
                    <a:lumMod val="20000"/>
                    <a:lumOff val="80000"/>
                  </a:schemeClr>
                </a:solidFill>
                <a:latin typeface="Times New Roman"/>
                <a:cs typeface="Times New Roman"/>
              </a:rPr>
              <a:t>‘Texas’</a:t>
            </a:r>
            <a:r>
              <a:rPr lang="en-US" sz="1600" b="1" spc="-13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states.</a:t>
            </a:r>
            <a:endParaRPr lang="en-US" sz="1600" dirty="0">
              <a:solidFill>
                <a:schemeClr val="accent1">
                  <a:lumMod val="20000"/>
                  <a:lumOff val="80000"/>
                </a:schemeClr>
              </a:solidFill>
              <a:latin typeface="Times New Roman"/>
              <a:cs typeface="Times New Roman"/>
            </a:endParaRPr>
          </a:p>
          <a:p>
            <a:pPr marL="318770" indent="-306070">
              <a:lnSpc>
                <a:spcPct val="100000"/>
              </a:lnSpc>
              <a:spcBef>
                <a:spcPts val="1030"/>
              </a:spcBef>
              <a:buClr>
                <a:srgbClr val="1CACE3"/>
              </a:buClr>
              <a:buSzPct val="91666"/>
              <a:buFont typeface="Cambria"/>
              <a:buChar char="◾"/>
              <a:tabLst>
                <a:tab pos="318135" algn="l"/>
                <a:tab pos="318770" algn="l"/>
              </a:tabLst>
            </a:pPr>
            <a:r>
              <a:rPr lang="en-US" sz="1600" b="1" spc="-10" dirty="0">
                <a:solidFill>
                  <a:schemeClr val="accent1">
                    <a:lumMod val="20000"/>
                    <a:lumOff val="80000"/>
                  </a:schemeClr>
                </a:solidFill>
                <a:latin typeface="Times New Roman"/>
                <a:cs typeface="Times New Roman"/>
              </a:rPr>
              <a:t>Visualization</a:t>
            </a:r>
            <a:r>
              <a:rPr lang="en-US" sz="1600" b="1" dirty="0">
                <a:solidFill>
                  <a:schemeClr val="accent1">
                    <a:lumMod val="20000"/>
                    <a:lumOff val="80000"/>
                  </a:schemeClr>
                </a:solidFill>
                <a:latin typeface="Times New Roman"/>
                <a:cs typeface="Times New Roman"/>
              </a:rPr>
              <a:t> </a:t>
            </a:r>
            <a:r>
              <a:rPr lang="en-US" sz="1600" b="1" spc="-5" dirty="0">
                <a:solidFill>
                  <a:schemeClr val="accent1">
                    <a:lumMod val="20000"/>
                    <a:lumOff val="80000"/>
                  </a:schemeClr>
                </a:solidFill>
                <a:latin typeface="Times New Roman"/>
                <a:cs typeface="Times New Roman"/>
              </a:rPr>
              <a:t>cluster</a:t>
            </a:r>
            <a:r>
              <a:rPr lang="en-US" sz="1600" b="1" spc="-25" dirty="0">
                <a:solidFill>
                  <a:schemeClr val="accent1">
                    <a:lumMod val="20000"/>
                    <a:lumOff val="80000"/>
                  </a:schemeClr>
                </a:solidFill>
                <a:latin typeface="Times New Roman"/>
                <a:cs typeface="Times New Roman"/>
              </a:rPr>
              <a:t> </a:t>
            </a:r>
            <a:r>
              <a:rPr lang="en-US" sz="1600" b="1" spc="-5" dirty="0">
                <a:solidFill>
                  <a:schemeClr val="accent1">
                    <a:lumMod val="20000"/>
                    <a:lumOff val="80000"/>
                  </a:schemeClr>
                </a:solidFill>
                <a:latin typeface="Times New Roman"/>
                <a:cs typeface="Times New Roman"/>
              </a:rPr>
              <a:t>graphs</a:t>
            </a:r>
            <a:r>
              <a:rPr lang="en-US" sz="1600" b="1" spc="5"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are</a:t>
            </a:r>
            <a:r>
              <a:rPr lang="en-US" sz="1600" spc="1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plotted</a:t>
            </a:r>
            <a:r>
              <a:rPr lang="en-US" sz="1600" spc="10"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for</a:t>
            </a:r>
            <a:r>
              <a:rPr lang="en-US" sz="1600" spc="1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analytical</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insights</a:t>
            </a:r>
            <a:r>
              <a:rPr lang="en-US" sz="1600" dirty="0">
                <a:solidFill>
                  <a:schemeClr val="accent1">
                    <a:lumMod val="20000"/>
                    <a:lumOff val="80000"/>
                  </a:schemeClr>
                </a:solidFill>
                <a:latin typeface="Times New Roman"/>
                <a:cs typeface="Times New Roman"/>
              </a:rPr>
              <a:t> on</a:t>
            </a:r>
            <a:r>
              <a:rPr lang="en-US" sz="1600" spc="10" dirty="0">
                <a:solidFill>
                  <a:schemeClr val="accent1">
                    <a:lumMod val="20000"/>
                    <a:lumOff val="80000"/>
                  </a:schemeClr>
                </a:solidFill>
                <a:latin typeface="Times New Roman"/>
                <a:cs typeface="Times New Roman"/>
              </a:rPr>
              <a:t> </a:t>
            </a:r>
            <a:r>
              <a:rPr lang="en-US" sz="1600" spc="-15" dirty="0">
                <a:solidFill>
                  <a:schemeClr val="accent1">
                    <a:lumMod val="20000"/>
                    <a:lumOff val="80000"/>
                  </a:schemeClr>
                </a:solidFill>
                <a:latin typeface="Times New Roman"/>
                <a:cs typeface="Times New Roman"/>
              </a:rPr>
              <a:t>category,</a:t>
            </a:r>
            <a:r>
              <a:rPr lang="en-US" sz="1600" spc="1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region,</a:t>
            </a:r>
            <a:r>
              <a:rPr lang="en-US" sz="1600" spc="1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segment,</a:t>
            </a:r>
            <a:r>
              <a:rPr lang="en-US" sz="1600" spc="1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states.</a:t>
            </a:r>
            <a:endParaRPr lang="en-US" sz="1600" dirty="0">
              <a:solidFill>
                <a:schemeClr val="accent1">
                  <a:lumMod val="20000"/>
                  <a:lumOff val="80000"/>
                </a:schemeClr>
              </a:solidFill>
              <a:latin typeface="Times New Roman"/>
              <a:cs typeface="Times New Roman"/>
            </a:endParaRPr>
          </a:p>
          <a:p>
            <a:pPr marL="318770" indent="-306070">
              <a:lnSpc>
                <a:spcPct val="100000"/>
              </a:lnSpc>
              <a:spcBef>
                <a:spcPts val="1030"/>
              </a:spcBef>
              <a:buClr>
                <a:srgbClr val="1CACE3"/>
              </a:buClr>
              <a:buSzPct val="91666"/>
              <a:buFont typeface="Cambria"/>
              <a:buChar char="◾"/>
              <a:tabLst>
                <a:tab pos="318135" algn="l"/>
                <a:tab pos="318770" algn="l"/>
              </a:tabLst>
            </a:pPr>
            <a:r>
              <a:rPr lang="en-US" sz="1600" dirty="0">
                <a:solidFill>
                  <a:schemeClr val="accent1">
                    <a:lumMod val="20000"/>
                    <a:lumOff val="80000"/>
                  </a:schemeClr>
                </a:solidFill>
                <a:latin typeface="Times New Roman"/>
                <a:cs typeface="Times New Roman"/>
              </a:rPr>
              <a:t>In</a:t>
            </a:r>
            <a:r>
              <a:rPr lang="en-US" sz="1600" spc="5" dirty="0">
                <a:solidFill>
                  <a:schemeClr val="accent1">
                    <a:lumMod val="20000"/>
                    <a:lumOff val="80000"/>
                  </a:schemeClr>
                </a:solidFill>
                <a:latin typeface="Times New Roman"/>
                <a:cs typeface="Times New Roman"/>
              </a:rPr>
              <a:t> </a:t>
            </a:r>
            <a:r>
              <a:rPr lang="en-US" sz="1600" b="1" spc="-5" dirty="0">
                <a:solidFill>
                  <a:schemeClr val="accent1">
                    <a:lumMod val="20000"/>
                    <a:lumOff val="80000"/>
                  </a:schemeClr>
                </a:solidFill>
                <a:latin typeface="Times New Roman"/>
                <a:cs typeface="Times New Roman"/>
              </a:rPr>
              <a:t>‘Ship</a:t>
            </a:r>
            <a:r>
              <a:rPr lang="en-US" sz="1600" b="1" dirty="0">
                <a:solidFill>
                  <a:schemeClr val="accent1">
                    <a:lumMod val="20000"/>
                    <a:lumOff val="80000"/>
                  </a:schemeClr>
                </a:solidFill>
                <a:latin typeface="Times New Roman"/>
                <a:cs typeface="Times New Roman"/>
              </a:rPr>
              <a:t> </a:t>
            </a:r>
            <a:r>
              <a:rPr lang="en-US" sz="1600" b="1" spc="-5" dirty="0">
                <a:solidFill>
                  <a:schemeClr val="accent1">
                    <a:lumMod val="20000"/>
                    <a:lumOff val="80000"/>
                  </a:schemeClr>
                </a:solidFill>
                <a:latin typeface="Times New Roman"/>
                <a:cs typeface="Times New Roman"/>
              </a:rPr>
              <a:t>Mode’</a:t>
            </a:r>
            <a:r>
              <a:rPr lang="en-US" sz="1600" b="1" spc="-235" dirty="0">
                <a:solidFill>
                  <a:schemeClr val="accent1">
                    <a:lumMod val="20000"/>
                    <a:lumOff val="80000"/>
                  </a:schemeClr>
                </a:solidFill>
                <a:latin typeface="Times New Roman"/>
                <a:cs typeface="Times New Roman"/>
              </a:rPr>
              <a:t> </a:t>
            </a:r>
            <a:r>
              <a:rPr lang="en-US" sz="1600" b="1" spc="-5" dirty="0">
                <a:solidFill>
                  <a:schemeClr val="accent1">
                    <a:lumMod val="20000"/>
                    <a:lumOff val="80000"/>
                  </a:schemeClr>
                </a:solidFill>
                <a:latin typeface="Times New Roman"/>
                <a:cs typeface="Times New Roman"/>
              </a:rPr>
              <a:t>Analysis</a:t>
            </a:r>
            <a:r>
              <a:rPr lang="en-US" sz="1600" spc="-5" dirty="0">
                <a:solidFill>
                  <a:schemeClr val="accent1">
                    <a:lumMod val="20000"/>
                    <a:lumOff val="80000"/>
                  </a:schemeClr>
                </a:solidFill>
                <a:latin typeface="Times New Roman"/>
                <a:cs typeface="Times New Roman"/>
              </a:rPr>
              <a:t>,</a:t>
            </a:r>
            <a:r>
              <a:rPr lang="en-US" sz="1600" spc="1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most</a:t>
            </a:r>
            <a:r>
              <a:rPr lang="en-US" sz="160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value</a:t>
            </a:r>
            <a:r>
              <a:rPr lang="en-US" sz="1600" spc="5"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was </a:t>
            </a:r>
            <a:r>
              <a:rPr lang="en-US" sz="1600" spc="-5" dirty="0">
                <a:solidFill>
                  <a:schemeClr val="accent1">
                    <a:lumMod val="20000"/>
                    <a:lumOff val="80000"/>
                  </a:schemeClr>
                </a:solidFill>
                <a:latin typeface="Times New Roman"/>
                <a:cs typeface="Times New Roman"/>
              </a:rPr>
              <a:t>made</a:t>
            </a:r>
            <a:r>
              <a:rPr lang="en-US" sz="1600" spc="5"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on</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‘Standard</a:t>
            </a:r>
            <a:r>
              <a:rPr lang="en-US" sz="1600" spc="1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Class’.</a:t>
            </a:r>
          </a:p>
          <a:p>
            <a:pPr marL="318770" indent="-306070">
              <a:lnSpc>
                <a:spcPct val="100000"/>
              </a:lnSpc>
              <a:spcBef>
                <a:spcPts val="1030"/>
              </a:spcBef>
              <a:buClr>
                <a:srgbClr val="1CACE3"/>
              </a:buClr>
              <a:buSzPct val="91666"/>
              <a:buFont typeface="Cambria"/>
              <a:buChar char="◾"/>
              <a:tabLst>
                <a:tab pos="318135" algn="l"/>
                <a:tab pos="318770" algn="l"/>
              </a:tabLst>
            </a:pPr>
            <a:r>
              <a:rPr lang="en-US" sz="1600" spc="-5" dirty="0">
                <a:solidFill>
                  <a:schemeClr val="accent1">
                    <a:lumMod val="20000"/>
                    <a:lumOff val="80000"/>
                  </a:schemeClr>
                </a:solidFill>
                <a:latin typeface="Times New Roman"/>
                <a:cs typeface="Times New Roman"/>
              </a:rPr>
              <a:t>From the </a:t>
            </a:r>
            <a:r>
              <a:rPr lang="en-US" sz="1600" b="1" spc="-5" dirty="0">
                <a:solidFill>
                  <a:schemeClr val="accent1">
                    <a:lumMod val="20000"/>
                    <a:lumOff val="80000"/>
                  </a:schemeClr>
                </a:solidFill>
                <a:latin typeface="Times New Roman"/>
                <a:cs typeface="Times New Roman"/>
              </a:rPr>
              <a:t>Yearly stats </a:t>
            </a:r>
            <a:r>
              <a:rPr lang="en-US" sz="1600" spc="-5" dirty="0">
                <a:solidFill>
                  <a:schemeClr val="accent1">
                    <a:lumMod val="20000"/>
                    <a:lumOff val="80000"/>
                  </a:schemeClr>
                </a:solidFill>
                <a:latin typeface="Times New Roman"/>
                <a:cs typeface="Times New Roman"/>
              </a:rPr>
              <a:t>we find out that the year 2020 was most sellable and profitable year compared to the year 2019.</a:t>
            </a:r>
          </a:p>
          <a:p>
            <a:pPr marL="318770" indent="-306070">
              <a:lnSpc>
                <a:spcPct val="100000"/>
              </a:lnSpc>
              <a:spcBef>
                <a:spcPts val="1030"/>
              </a:spcBef>
              <a:buClr>
                <a:srgbClr val="1CACE3"/>
              </a:buClr>
              <a:buSzPct val="91666"/>
              <a:buFont typeface="Cambria"/>
              <a:buChar char="◾"/>
              <a:tabLst>
                <a:tab pos="318135" algn="l"/>
                <a:tab pos="318770" algn="l"/>
              </a:tabLst>
            </a:pPr>
            <a:r>
              <a:rPr lang="en-US" sz="1600" spc="-5" dirty="0">
                <a:solidFill>
                  <a:schemeClr val="accent1">
                    <a:lumMod val="20000"/>
                    <a:lumOff val="80000"/>
                  </a:schemeClr>
                </a:solidFill>
                <a:latin typeface="Times New Roman"/>
                <a:cs typeface="Times New Roman"/>
              </a:rPr>
              <a:t>From the </a:t>
            </a:r>
            <a:r>
              <a:rPr lang="en-US" sz="1600" b="1" spc="-5" dirty="0">
                <a:solidFill>
                  <a:schemeClr val="accent1">
                    <a:lumMod val="20000"/>
                    <a:lumOff val="80000"/>
                  </a:schemeClr>
                </a:solidFill>
                <a:latin typeface="Times New Roman"/>
                <a:cs typeface="Times New Roman"/>
              </a:rPr>
              <a:t>Monthly stats </a:t>
            </a:r>
            <a:r>
              <a:rPr lang="en-US" sz="1600" spc="-5" dirty="0">
                <a:solidFill>
                  <a:schemeClr val="accent1">
                    <a:lumMod val="20000"/>
                    <a:lumOff val="80000"/>
                  </a:schemeClr>
                </a:solidFill>
                <a:latin typeface="Times New Roman"/>
                <a:cs typeface="Times New Roman"/>
              </a:rPr>
              <a:t>we can find out the March is the most profitable month. But  the Sales value is highest in the month of December. </a:t>
            </a:r>
            <a:endParaRPr lang="en-US" sz="1600" spc="325" dirty="0">
              <a:solidFill>
                <a:schemeClr val="accent1">
                  <a:lumMod val="20000"/>
                  <a:lumOff val="80000"/>
                </a:schemeClr>
              </a:solidFill>
              <a:latin typeface="Times New Roman"/>
              <a:cs typeface="Times New Roman"/>
            </a:endParaRPr>
          </a:p>
          <a:p>
            <a:pPr marL="318770" indent="-306070">
              <a:lnSpc>
                <a:spcPct val="100000"/>
              </a:lnSpc>
              <a:spcBef>
                <a:spcPts val="1030"/>
              </a:spcBef>
              <a:buClr>
                <a:srgbClr val="1CACE3"/>
              </a:buClr>
              <a:buSzPct val="91666"/>
              <a:buFont typeface="Cambria"/>
              <a:buChar char="◾"/>
              <a:tabLst>
                <a:tab pos="318135" algn="l"/>
                <a:tab pos="318770" algn="l"/>
              </a:tabLst>
            </a:pPr>
            <a:r>
              <a:rPr lang="en-US" sz="1600" dirty="0">
                <a:solidFill>
                  <a:schemeClr val="accent1">
                    <a:lumMod val="20000"/>
                    <a:lumOff val="80000"/>
                  </a:schemeClr>
                </a:solidFill>
                <a:latin typeface="Times New Roman"/>
                <a:cs typeface="Times New Roman"/>
              </a:rPr>
              <a:t>Hence,</a:t>
            </a:r>
            <a:r>
              <a:rPr lang="en-US" sz="1600" spc="420" dirty="0">
                <a:solidFill>
                  <a:schemeClr val="accent1">
                    <a:lumMod val="20000"/>
                    <a:lumOff val="80000"/>
                  </a:schemeClr>
                </a:solidFill>
                <a:latin typeface="Times New Roman"/>
                <a:cs typeface="Times New Roman"/>
              </a:rPr>
              <a:t> </a:t>
            </a:r>
            <a:r>
              <a:rPr lang="en-US" sz="1600" spc="-65" dirty="0">
                <a:solidFill>
                  <a:schemeClr val="accent1">
                    <a:lumMod val="20000"/>
                    <a:lumOff val="80000"/>
                  </a:schemeClr>
                </a:solidFill>
                <a:latin typeface="Times New Roman"/>
                <a:cs typeface="Times New Roman"/>
              </a:rPr>
              <a:t>To</a:t>
            </a:r>
            <a:r>
              <a:rPr lang="en-US" sz="1600" spc="5"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get good </a:t>
            </a:r>
            <a:r>
              <a:rPr lang="en-US" sz="1600" spc="-5" dirty="0">
                <a:solidFill>
                  <a:schemeClr val="accent1">
                    <a:lumMod val="20000"/>
                    <a:lumOff val="80000"/>
                  </a:schemeClr>
                </a:solidFill>
                <a:latin typeface="Times New Roman"/>
                <a:cs typeface="Times New Roman"/>
              </a:rPr>
              <a:t>profit</a:t>
            </a:r>
            <a:r>
              <a:rPr lang="en-US" sz="160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in</a:t>
            </a:r>
            <a:r>
              <a:rPr lang="en-US" sz="1600" spc="5" dirty="0">
                <a:solidFill>
                  <a:schemeClr val="accent1">
                    <a:lumMod val="20000"/>
                    <a:lumOff val="80000"/>
                  </a:schemeClr>
                </a:solidFill>
                <a:latin typeface="Times New Roman"/>
                <a:cs typeface="Times New Roman"/>
              </a:rPr>
              <a:t> </a:t>
            </a:r>
            <a:r>
              <a:rPr lang="en-US" sz="1600" dirty="0">
                <a:solidFill>
                  <a:schemeClr val="accent1">
                    <a:lumMod val="20000"/>
                    <a:lumOff val="80000"/>
                  </a:schemeClr>
                </a:solidFill>
                <a:latin typeface="Times New Roman"/>
                <a:cs typeface="Times New Roman"/>
              </a:rPr>
              <a:t>any</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business</a:t>
            </a:r>
            <a:r>
              <a:rPr lang="en-US" sz="1600" dirty="0">
                <a:solidFill>
                  <a:schemeClr val="accent1">
                    <a:lumMod val="20000"/>
                    <a:lumOff val="80000"/>
                  </a:schemeClr>
                </a:solidFill>
                <a:latin typeface="Times New Roman"/>
                <a:cs typeface="Times New Roman"/>
              </a:rPr>
              <a:t> you </a:t>
            </a:r>
            <a:r>
              <a:rPr lang="en-US" sz="1600" spc="-5" dirty="0">
                <a:solidFill>
                  <a:schemeClr val="accent1">
                    <a:lumMod val="20000"/>
                    <a:lumOff val="80000"/>
                  </a:schemeClr>
                </a:solidFill>
                <a:latin typeface="Times New Roman"/>
                <a:cs typeface="Times New Roman"/>
              </a:rPr>
              <a:t>must</a:t>
            </a:r>
            <a:r>
              <a:rPr lang="en-US" sz="1600" dirty="0">
                <a:solidFill>
                  <a:schemeClr val="accent1">
                    <a:lumMod val="20000"/>
                    <a:lumOff val="80000"/>
                  </a:schemeClr>
                </a:solidFill>
                <a:latin typeface="Times New Roman"/>
                <a:cs typeface="Times New Roman"/>
              </a:rPr>
              <a:t> focus on</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increasing</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sales </a:t>
            </a:r>
            <a:r>
              <a:rPr lang="en-US" sz="1600" dirty="0">
                <a:solidFill>
                  <a:schemeClr val="accent1">
                    <a:lumMod val="20000"/>
                    <a:lumOff val="80000"/>
                  </a:schemeClr>
                </a:solidFill>
                <a:latin typeface="Times New Roman"/>
                <a:cs typeface="Times New Roman"/>
              </a:rPr>
              <a:t>but not </a:t>
            </a:r>
            <a:r>
              <a:rPr lang="en-US" sz="1600" spc="-5" dirty="0">
                <a:solidFill>
                  <a:schemeClr val="accent1">
                    <a:lumMod val="20000"/>
                    <a:lumOff val="80000"/>
                  </a:schemeClr>
                </a:solidFill>
                <a:latin typeface="Times New Roman"/>
                <a:cs typeface="Times New Roman"/>
              </a:rPr>
              <a:t>giving</a:t>
            </a:r>
            <a:r>
              <a:rPr lang="en-US" sz="1600" spc="5"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more</a:t>
            </a:r>
            <a:r>
              <a:rPr lang="en-US" sz="1600" dirty="0">
                <a:solidFill>
                  <a:schemeClr val="accent1">
                    <a:lumMod val="20000"/>
                    <a:lumOff val="80000"/>
                  </a:schemeClr>
                </a:solidFill>
                <a:latin typeface="Times New Roman"/>
                <a:cs typeface="Times New Roman"/>
              </a:rPr>
              <a:t> </a:t>
            </a:r>
            <a:r>
              <a:rPr lang="en-US" sz="1600" spc="-5" dirty="0">
                <a:solidFill>
                  <a:schemeClr val="accent1">
                    <a:lumMod val="20000"/>
                    <a:lumOff val="80000"/>
                  </a:schemeClr>
                </a:solidFill>
                <a:latin typeface="Times New Roman"/>
                <a:cs typeface="Times New Roman"/>
              </a:rPr>
              <a:t>discount.</a:t>
            </a:r>
            <a:endParaRPr lang="en-US" sz="1600" dirty="0">
              <a:solidFill>
                <a:schemeClr val="accent1">
                  <a:lumMod val="20000"/>
                  <a:lumOff val="80000"/>
                </a:schemeClr>
              </a:solidFill>
              <a:latin typeface="Times New Roman"/>
              <a:cs typeface="Times New Roman"/>
            </a:endParaRPr>
          </a:p>
          <a:p>
            <a:endParaRPr lang="en-US" sz="1600" dirty="0">
              <a:solidFill>
                <a:schemeClr val="accent1">
                  <a:lumMod val="20000"/>
                  <a:lumOff val="80000"/>
                </a:schemeClr>
              </a:solidFill>
              <a:latin typeface="Diatype"/>
              <a:cs typeface="Times New Roman" panose="02020603050405020304" pitchFamily="18" charset="0"/>
            </a:endParaRPr>
          </a:p>
        </p:txBody>
      </p:sp>
    </p:spTree>
    <p:extLst>
      <p:ext uri="{BB962C8B-B14F-4D97-AF65-F5344CB8AC3E}">
        <p14:creationId xmlns:p14="http://schemas.microsoft.com/office/powerpoint/2010/main" val="1339754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972"/>
            <a:ext cx="11029616" cy="548604"/>
          </a:xfrm>
        </p:spPr>
        <p:txBody>
          <a:bodyPr anchor="ctr">
            <a:noAutofit/>
          </a:bodyPr>
          <a:lstStyle/>
          <a:p>
            <a:pPr algn="ctr"/>
            <a:r>
              <a:rPr lang="en-GB" sz="3200" dirty="0">
                <a:latin typeface="Times New Roman" panose="02020603050405020304" pitchFamily="18" charset="0"/>
                <a:cs typeface="Times New Roman" panose="02020603050405020304" pitchFamily="18" charset="0"/>
              </a:rPr>
              <a:t>LINKS</a:t>
            </a: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0BC51B-FF21-849F-2153-589EFA27BA2F}"/>
              </a:ext>
            </a:extLst>
          </p:cNvPr>
          <p:cNvSpPr txBox="1"/>
          <p:nvPr/>
        </p:nvSpPr>
        <p:spPr>
          <a:xfrm>
            <a:off x="1716447" y="1859339"/>
            <a:ext cx="8759105" cy="3139321"/>
          </a:xfrm>
          <a:prstGeom prst="rect">
            <a:avLst/>
          </a:prstGeom>
          <a:noFill/>
        </p:spPr>
        <p:txBody>
          <a:bodyPr wrap="square" rtlCol="0">
            <a:spAutoFit/>
          </a:bodyPr>
          <a:lstStyle/>
          <a:p>
            <a:r>
              <a:rPr lang="en-IN" b="1" i="1" dirty="0" err="1">
                <a:latin typeface="Times New Roman" panose="02020603050405020304" pitchFamily="18" charset="0"/>
                <a:cs typeface="Times New Roman" panose="02020603050405020304" pitchFamily="18" charset="0"/>
              </a:rPr>
              <a:t>Github</a:t>
            </a:r>
            <a:r>
              <a:rPr lang="en-IN" b="1" i="1" dirty="0">
                <a:latin typeface="Times New Roman" panose="02020603050405020304" pitchFamily="18" charset="0"/>
                <a:cs typeface="Times New Roman" panose="02020603050405020304" pitchFamily="18" charset="0"/>
              </a:rPr>
              <a:t> Repo:- </a:t>
            </a:r>
            <a:r>
              <a:rPr lang="en-IN" b="1" i="1" dirty="0">
                <a:latin typeface="Times New Roman" panose="02020603050405020304" pitchFamily="18" charset="0"/>
                <a:cs typeface="Times New Roman" panose="02020603050405020304" pitchFamily="18" charset="0"/>
                <a:hlinkClick r:id="rId2"/>
              </a:rPr>
              <a:t>https://github.com/SUJITKUMARPATRO/SuperStore_DataAnalysis_</a:t>
            </a:r>
            <a:endParaRPr lang="en-US" dirty="0"/>
          </a:p>
          <a:p>
            <a:endParaRPr lang="en-US" dirty="0"/>
          </a:p>
          <a:p>
            <a:r>
              <a:rPr lang="en-US" b="1" u="sng" dirty="0">
                <a:latin typeface="Diatype"/>
              </a:rPr>
              <a:t>References:</a:t>
            </a:r>
          </a:p>
          <a:p>
            <a:endParaRPr lang="en-US" b="1" i="1" dirty="0"/>
          </a:p>
          <a:p>
            <a:r>
              <a:rPr lang="en-US" dirty="0">
                <a:hlinkClick r:id="rId3"/>
              </a:rPr>
              <a:t>www.wikipedia.com</a:t>
            </a:r>
            <a:endParaRPr lang="en-US" dirty="0"/>
          </a:p>
          <a:p>
            <a:r>
              <a:rPr lang="en-US" dirty="0">
                <a:hlinkClick r:id="rId4"/>
              </a:rPr>
              <a:t>www.researchgate.com</a:t>
            </a:r>
            <a:endParaRPr lang="en-US" dirty="0"/>
          </a:p>
          <a:p>
            <a:r>
              <a:rPr lang="en-US" dirty="0">
                <a:hlinkClick r:id="rId5"/>
              </a:rPr>
              <a:t>www.academia.edu</a:t>
            </a:r>
            <a:endParaRPr lang="en-US" dirty="0"/>
          </a:p>
          <a:p>
            <a:r>
              <a:rPr lang="en-IN" sz="1800" u="sng" spc="-5" dirty="0">
                <a:solidFill>
                  <a:srgbClr val="6DAC1C"/>
                </a:solidFill>
                <a:uFill>
                  <a:solidFill>
                    <a:srgbClr val="6DAC1C"/>
                  </a:solidFill>
                </a:uFill>
                <a:latin typeface="Times New Roman"/>
                <a:cs typeface="Times New Roman"/>
                <a:hlinkClick r:id="rId6"/>
              </a:rPr>
              <a:t>https://medium.com/analytics-vidhya/exploratory-data-analysis- </a:t>
            </a:r>
            <a:r>
              <a:rPr lang="en-IN" sz="1800" spc="-484" dirty="0">
                <a:solidFill>
                  <a:srgbClr val="6DAC1C"/>
                </a:solidFill>
                <a:latin typeface="Times New Roman"/>
                <a:cs typeface="Times New Roman"/>
                <a:hlinkClick r:id="rId6"/>
              </a:rPr>
              <a:t> </a:t>
            </a:r>
            <a:r>
              <a:rPr lang="en-IN" sz="1800" u="sng" spc="-5" dirty="0">
                <a:solidFill>
                  <a:srgbClr val="6DAC1C"/>
                </a:solidFill>
                <a:uFill>
                  <a:solidFill>
                    <a:srgbClr val="6DAC1C"/>
                  </a:solidFill>
                </a:uFill>
                <a:latin typeface="Times New Roman"/>
                <a:cs typeface="Times New Roman"/>
                <a:hlinkClick r:id="rId6"/>
              </a:rPr>
              <a:t>super-store-cb91c37bcb06</a:t>
            </a:r>
            <a:endParaRPr lang="en-IN" sz="1800" dirty="0">
              <a:latin typeface="Times New Roman"/>
              <a:cs typeface="Times New Roman"/>
            </a:endParaRPr>
          </a:p>
          <a:p>
            <a:r>
              <a:rPr lang="en-IN" sz="1800" u="sng" spc="-5" dirty="0">
                <a:solidFill>
                  <a:srgbClr val="6DAC1C"/>
                </a:solidFill>
                <a:uFill>
                  <a:solidFill>
                    <a:srgbClr val="6DAC1C"/>
                  </a:solidFill>
                </a:uFill>
                <a:latin typeface="Times New Roman"/>
                <a:cs typeface="Times New Roman"/>
                <a:hlinkClick r:id="rId7"/>
              </a:rPr>
              <a:t>https://github.com/alairdata/Superstore_Analysis</a:t>
            </a:r>
            <a:endParaRPr lang="en-IN" sz="1800" dirty="0">
              <a:latin typeface="Times New Roman"/>
              <a:cs typeface="Times New Roman"/>
            </a:endParaRPr>
          </a:p>
          <a:p>
            <a:endParaRPr lang="en-US" dirty="0"/>
          </a:p>
          <a:p>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852153"/>
            <a:ext cx="11029616" cy="707886"/>
          </a:xfrm>
        </p:spPr>
        <p:txBody>
          <a:bodyPr>
            <a:noAutofit/>
          </a:bodyPr>
          <a:lstStyle/>
          <a:p>
            <a:pPr algn="ctr"/>
            <a:r>
              <a:rPr lang="en-GB" sz="3200" dirty="0">
                <a:latin typeface="Times New Roman" panose="02020603050405020304" pitchFamily="18" charset="0"/>
                <a:cs typeface="Times New Roman" panose="02020603050405020304" pitchFamily="18" charset="0"/>
              </a:rPr>
              <a:t>PROJECT TITLE/Problem Statement</a:t>
            </a:r>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F34DCE1-782C-6A6D-66AA-B22653A44E98}"/>
              </a:ext>
            </a:extLst>
          </p:cNvPr>
          <p:cNvSpPr txBox="1"/>
          <p:nvPr/>
        </p:nvSpPr>
        <p:spPr>
          <a:xfrm>
            <a:off x="581192" y="1543404"/>
            <a:ext cx="10925008"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Analysis of Sample Superstore Dataset</a:t>
            </a:r>
          </a:p>
        </p:txBody>
      </p:sp>
      <p:sp>
        <p:nvSpPr>
          <p:cNvPr id="6" name="TextBox 5">
            <a:extLst>
              <a:ext uri="{FF2B5EF4-FFF2-40B4-BE49-F238E27FC236}">
                <a16:creationId xmlns:a16="http://schemas.microsoft.com/office/drawing/2014/main" id="{9826312B-72F2-69CF-1564-41499972DC80}"/>
              </a:ext>
            </a:extLst>
          </p:cNvPr>
          <p:cNvSpPr txBox="1"/>
          <p:nvPr/>
        </p:nvSpPr>
        <p:spPr>
          <a:xfrm>
            <a:off x="581192" y="2942541"/>
            <a:ext cx="11120568" cy="2031325"/>
          </a:xfrm>
          <a:prstGeom prst="rect">
            <a:avLst/>
          </a:prstGeom>
          <a:noFill/>
        </p:spPr>
        <p:txBody>
          <a:bodyPr wrap="square" rtlCol="0">
            <a:spAutoFit/>
          </a:bodyPr>
          <a:lstStyle/>
          <a:p>
            <a:pPr algn="ctr"/>
            <a:r>
              <a:rPr lang="en-US" i="1" dirty="0">
                <a:latin typeface="Times New Roman" panose="02020603050405020304" pitchFamily="18" charset="0"/>
                <a:cs typeface="Times New Roman" panose="02020603050405020304" pitchFamily="18" charset="0"/>
              </a:rPr>
              <a:t>“</a:t>
            </a:r>
            <a:r>
              <a:rPr lang="en-US" i="1" dirty="0">
                <a:latin typeface="Diatype"/>
                <a:cs typeface="Times New Roman" panose="02020603050405020304" pitchFamily="18" charset="0"/>
              </a:rPr>
              <a:t>The management of  Superstore, a retail business, is looking to enhance operations and profitability by gaining insights into sales data. They have made available a dataset that includes details on their clients, goods, and transactions over a specific time frame. By </a:t>
            </a:r>
            <a:r>
              <a:rPr lang="en-US" i="1" dirty="0" err="1">
                <a:latin typeface="Diatype"/>
                <a:cs typeface="Times New Roman" panose="02020603050405020304" pitchFamily="18" charset="0"/>
              </a:rPr>
              <a:t>utilising</a:t>
            </a:r>
            <a:r>
              <a:rPr lang="en-US" i="1" dirty="0">
                <a:latin typeface="Diatype"/>
                <a:cs typeface="Times New Roman" panose="02020603050405020304" pitchFamily="18" charset="0"/>
              </a:rPr>
              <a:t> different data analytics methodologies and statistical analysis, the project's goal is to assess the dataset and derive actionable insights. Finding patterns, trends, and links within the data as well as elements that might have an influence on sales and consumer </a:t>
            </a:r>
            <a:r>
              <a:rPr lang="en-US" i="1" dirty="0" err="1">
                <a:latin typeface="Diatype"/>
                <a:cs typeface="Times New Roman" panose="02020603050405020304" pitchFamily="18" charset="0"/>
              </a:rPr>
              <a:t>behaviour</a:t>
            </a:r>
            <a:r>
              <a:rPr lang="en-US" i="1" dirty="0">
                <a:latin typeface="Diatype"/>
                <a:cs typeface="Times New Roman" panose="02020603050405020304" pitchFamily="18" charset="0"/>
              </a:rPr>
              <a:t> should be the main goal of the research. The project should also offer suggestions to the management team on possible tactics to boost sales, save expenses, and improve overall company performance in light of the research' findings</a:t>
            </a:r>
            <a:r>
              <a:rPr lang="en-US" i="1" dirty="0">
                <a:latin typeface="Times New Roman" panose="02020603050405020304" pitchFamily="18" charset="0"/>
                <a:cs typeface="Times New Roman" panose="02020603050405020304" pitchFamily="18" charset="0"/>
              </a:rPr>
              <a:t>.”</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5AB29-3B10-DD5D-A17D-C05D4ED62EA4}"/>
              </a:ext>
            </a:extLst>
          </p:cNvPr>
          <p:cNvSpPr txBox="1"/>
          <p:nvPr/>
        </p:nvSpPr>
        <p:spPr>
          <a:xfrm>
            <a:off x="475488" y="557784"/>
            <a:ext cx="11256264"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AGENDA</a:t>
            </a:r>
          </a:p>
        </p:txBody>
      </p:sp>
      <p:sp>
        <p:nvSpPr>
          <p:cNvPr id="5" name="TextBox 4">
            <a:extLst>
              <a:ext uri="{FF2B5EF4-FFF2-40B4-BE49-F238E27FC236}">
                <a16:creationId xmlns:a16="http://schemas.microsoft.com/office/drawing/2014/main" id="{2F4C458E-AA80-C180-5CC1-33B3EFD46F2C}"/>
              </a:ext>
            </a:extLst>
          </p:cNvPr>
          <p:cNvSpPr txBox="1"/>
          <p:nvPr/>
        </p:nvSpPr>
        <p:spPr>
          <a:xfrm>
            <a:off x="475488" y="1649718"/>
            <a:ext cx="11256264" cy="4339650"/>
          </a:xfrm>
          <a:prstGeom prst="rect">
            <a:avLst/>
          </a:prstGeom>
          <a:noFill/>
        </p:spPr>
        <p:txBody>
          <a:bodyPr wrap="square" rtlCol="0">
            <a:spAutoFit/>
          </a:bodyPr>
          <a:lstStyle/>
          <a:p>
            <a:r>
              <a:rPr lang="en-US" sz="1600" b="1" i="1" dirty="0">
                <a:latin typeface="Diatype"/>
                <a:cs typeface="Times New Roman" panose="02020603050405020304" pitchFamily="18" charset="0"/>
              </a:rPr>
              <a:t>1</a:t>
            </a:r>
            <a:r>
              <a:rPr lang="en-US" sz="1600" b="1" dirty="0">
                <a:latin typeface="Diatype"/>
                <a:cs typeface="Times New Roman" panose="02020603050405020304" pitchFamily="18" charset="0"/>
              </a:rPr>
              <a:t>. Introduction to the  Superstore Sales Dataset:</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Overview of the dataset structure and variables.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Understanding the business context and objectives of the project.</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2. Data Exploration and Cleaning:</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Exploring the dataset to identify missing values, outliers, and inconsistencies.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Cleaning the dataset by addressing missing values, outliers, and inconsistencies.</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3. Descriptive Analytics: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Performing basic statistical analysis to summarize and describe the dataset.</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Generating descriptive statistics, such as mean, median, mode, standard deviation, etc., for relevant variables.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Visualizing data using charts, graphs, and histograms to gain initial insights.</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4. Customer Segmentation:</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Conducting customer segmentation based on various customer attributes (e.g., demographics, purchase behavior, etc.).</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Applying clustering algorithms (e.g., K-means clustering) to identify distinct customer segments.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Analyzing the characteristics and preferences of each segment.</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16F533-FDA2-30C0-448C-4158BA0795FD}"/>
              </a:ext>
            </a:extLst>
          </p:cNvPr>
          <p:cNvSpPr txBox="1"/>
          <p:nvPr/>
        </p:nvSpPr>
        <p:spPr>
          <a:xfrm>
            <a:off x="463296" y="704088"/>
            <a:ext cx="11265408" cy="4524315"/>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5</a:t>
            </a:r>
            <a:r>
              <a:rPr lang="en-US" sz="1600" b="1" dirty="0">
                <a:latin typeface="Diatype"/>
                <a:cs typeface="Times New Roman" panose="02020603050405020304" pitchFamily="18" charset="0"/>
              </a:rPr>
              <a:t>. Sales Analysis: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Analyzing sales trends over time (e.g., monthly, quarterly, yearly) to identify patterns and seasonality.</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Examining the performance of different product categories and sub-categories.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Investigating the correlation between sales and other factors (e.g., region, customer segment, etc.).</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6. Profitability Analysis: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Calculating profit margins for different products and product categories.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Identifying the most profitable and least profitable products.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Analyzing the impact of discounts, shipping costs, and other factors on profitability.</a:t>
            </a:r>
          </a:p>
          <a:p>
            <a:pPr marL="285750" indent="-285750">
              <a:buFont typeface="Wingdings" panose="05000000000000000000" pitchFamily="2" charset="2"/>
              <a:buChar char="Ø"/>
            </a:pPr>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7. Recommendations and Insights: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Summarizing the key findings and insights from the analysis.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Providing actionable recommendations to improve sales, profitability, and customer satisfaction.</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Presenting the results in a clear and concise manner using visualizations and data-driven insights.</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8. Conclusion:</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Concluding the analysis project and summarizing the key takeaways.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Reflecting on the limitations of the analysis and potential areas for further exploration.</a:t>
            </a:r>
            <a:endParaRPr lang="en-IN" sz="1600" dirty="0">
              <a:latin typeface="Diatype"/>
              <a:cs typeface="Times New Roman" panose="02020603050405020304" pitchFamily="18" charset="0"/>
            </a:endParaRPr>
          </a:p>
        </p:txBody>
      </p:sp>
    </p:spTree>
    <p:extLst>
      <p:ext uri="{BB962C8B-B14F-4D97-AF65-F5344CB8AC3E}">
        <p14:creationId xmlns:p14="http://schemas.microsoft.com/office/powerpoint/2010/main" val="3909667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60884"/>
          </a:xfrm>
        </p:spPr>
        <p:txBody>
          <a:bodyPr anchor="ctr">
            <a:normAutofit/>
          </a:bodyPr>
          <a:lstStyle/>
          <a:p>
            <a:pPr algn="ctr"/>
            <a:r>
              <a:rPr lang="en-US" sz="4000"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ED97CECA-CA79-8621-4AA1-E34F4361FA1B}"/>
              </a:ext>
            </a:extLst>
          </p:cNvPr>
          <p:cNvSpPr txBox="1"/>
          <p:nvPr/>
        </p:nvSpPr>
        <p:spPr>
          <a:xfrm>
            <a:off x="581192" y="1554480"/>
            <a:ext cx="11029616" cy="5016758"/>
          </a:xfrm>
          <a:prstGeom prst="rect">
            <a:avLst/>
          </a:prstGeom>
          <a:noFill/>
        </p:spPr>
        <p:txBody>
          <a:bodyPr wrap="square" rtlCol="0">
            <a:spAutoFit/>
          </a:bodyPr>
          <a:lstStyle/>
          <a:p>
            <a:r>
              <a:rPr lang="en-US" sz="1600" dirty="0">
                <a:latin typeface="Diatype"/>
                <a:cs typeface="Times New Roman" panose="02020603050405020304" pitchFamily="18" charset="0"/>
              </a:rPr>
              <a:t>The Analysis of Superstore Dataset project aims to leverage data analytics techniques to gain insights into the sales data of Sample Superstore, a retail company. The project involves analyzing a provided dataset containing information about customers, products, and transactions over a specific period.</a:t>
            </a:r>
          </a:p>
          <a:p>
            <a:endParaRPr lang="en-US" sz="1600" dirty="0">
              <a:latin typeface="Diatype"/>
              <a:cs typeface="Times New Roman" panose="02020603050405020304" pitchFamily="18" charset="0"/>
            </a:endParaRPr>
          </a:p>
          <a:p>
            <a:r>
              <a:rPr lang="en-US" sz="1600" dirty="0">
                <a:latin typeface="Diatype"/>
                <a:cs typeface="Times New Roman" panose="02020603050405020304" pitchFamily="18" charset="0"/>
              </a:rPr>
              <a:t>The primary objectives of the project are as follows:</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1. Data Exploration and Cleaning:</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Explore the dataset to understand its structure and variables.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Identify and handle missing values, outliers, and inconsistencies.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Prepare the dataset for further analysis.</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2. Descriptive Analytics: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Perform basic statistical analysis to summarize and describe the dataset.</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Generate descriptive statistics, such as mean, median, mode, and standard deviation, for relevant variables.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Visualize data using charts, graphs, and histograms to gain initial insights.</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3. Customer Segmentation:</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Conduct customer segmentation based on various customer attributes, such as demographics and purchase behavior.</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Apply clustering algorithms (e.g., K-means clustering) to identify distinct customer segments.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Analyze the characteristics and preferences of each segment.</a:t>
            </a: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7C6EA5-9E10-EDAF-7861-D5CD33167665}"/>
              </a:ext>
            </a:extLst>
          </p:cNvPr>
          <p:cNvSpPr txBox="1"/>
          <p:nvPr/>
        </p:nvSpPr>
        <p:spPr>
          <a:xfrm>
            <a:off x="461772" y="1005840"/>
            <a:ext cx="11268456" cy="3785652"/>
          </a:xfrm>
          <a:prstGeom prst="rect">
            <a:avLst/>
          </a:prstGeom>
          <a:noFill/>
        </p:spPr>
        <p:txBody>
          <a:bodyPr wrap="square" rtlCol="0">
            <a:spAutoFit/>
          </a:bodyPr>
          <a:lstStyle/>
          <a:p>
            <a:r>
              <a:rPr lang="en-US" sz="1600" b="1" dirty="0">
                <a:latin typeface="Diatype"/>
                <a:cs typeface="Times New Roman" panose="02020603050405020304" pitchFamily="18" charset="0"/>
              </a:rPr>
              <a:t>4. Sales Analysis: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Analyze sales trends over time (e.g., monthly, quarterly, yearly) to identify patterns and seasonality.</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Examine the performance of different product categories and sub-categories.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Investigate the correlation between sales and other factors, such as region and customer segment.</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5. Profitability Analysis: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Calculate profit margins for different products and product categories.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Identify the most profitable and least profitable products.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Analyze the impact of discounts, shipping costs, and other factors on profitability.</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6. Recommendations and Insights: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Summarize the key findings and insights from the analysis.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Provide actionable recommendations to improve sales, profitability, and customer satisfaction.</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Present the results in a clear and concise manner using visualizations and data-driven insights.</a:t>
            </a:r>
            <a:endParaRPr lang="en-IN" sz="1600" dirty="0">
              <a:latin typeface="Diatype"/>
              <a:cs typeface="Times New Roman" panose="02020603050405020304" pitchFamily="18" charset="0"/>
            </a:endParaRPr>
          </a:p>
          <a:p>
            <a:endParaRPr lang="en-IN" sz="1600" i="1" dirty="0"/>
          </a:p>
        </p:txBody>
      </p:sp>
    </p:spTree>
    <p:extLst>
      <p:ext uri="{BB962C8B-B14F-4D97-AF65-F5344CB8AC3E}">
        <p14:creationId xmlns:p14="http://schemas.microsoft.com/office/powerpoint/2010/main" val="223472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36F7C0-5E69-F0A1-DA4D-8C557E22FACB}"/>
              </a:ext>
            </a:extLst>
          </p:cNvPr>
          <p:cNvSpPr txBox="1"/>
          <p:nvPr/>
        </p:nvSpPr>
        <p:spPr>
          <a:xfrm>
            <a:off x="467868" y="749808"/>
            <a:ext cx="1125626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WHO ARE THE END USERS OF THIS PROJECT?</a:t>
            </a:r>
            <a:endParaRPr lang="en-IN"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9A37867-30EC-557F-CF97-48D654036F0B}"/>
              </a:ext>
            </a:extLst>
          </p:cNvPr>
          <p:cNvSpPr txBox="1"/>
          <p:nvPr/>
        </p:nvSpPr>
        <p:spPr>
          <a:xfrm>
            <a:off x="467868" y="1732014"/>
            <a:ext cx="11256264" cy="4770537"/>
          </a:xfrm>
          <a:prstGeom prst="rect">
            <a:avLst/>
          </a:prstGeom>
          <a:noFill/>
        </p:spPr>
        <p:txBody>
          <a:bodyPr wrap="square" rtlCol="0">
            <a:spAutoFit/>
          </a:bodyPr>
          <a:lstStyle/>
          <a:p>
            <a:r>
              <a:rPr lang="en-US" sz="1600" dirty="0">
                <a:latin typeface="Diatype"/>
                <a:cs typeface="Times New Roman" panose="02020603050405020304" pitchFamily="18" charset="0"/>
              </a:rPr>
              <a:t>The end users of the Analysis of Sample Superstore Dataset project can include various stakeholders within the Sample Superstore company. These stakeholders may include:</a:t>
            </a:r>
          </a:p>
          <a:p>
            <a:endParaRPr lang="en-US" sz="1600" dirty="0">
              <a:latin typeface="Diatype"/>
              <a:cs typeface="Times New Roman" panose="02020603050405020304" pitchFamily="18" charset="0"/>
            </a:endParaRPr>
          </a:p>
          <a:p>
            <a:endParaRPr lang="en-US" sz="1600" b="1" dirty="0">
              <a:latin typeface="Diatype"/>
              <a:cs typeface="Times New Roman" panose="02020603050405020304" pitchFamily="18" charset="0"/>
            </a:endParaRPr>
          </a:p>
          <a:p>
            <a:pPr marL="285750" indent="-285750">
              <a:buFont typeface="Wingdings" panose="05000000000000000000" pitchFamily="2" charset="2"/>
              <a:buChar char="Ø"/>
            </a:pPr>
            <a:r>
              <a:rPr lang="en-US" sz="1600" dirty="0">
                <a:latin typeface="Diatype"/>
                <a:cs typeface="Times New Roman" panose="02020603050405020304" pitchFamily="18" charset="0"/>
              </a:rPr>
              <a:t>The </a:t>
            </a:r>
            <a:r>
              <a:rPr lang="en-US" sz="1600" b="1" dirty="0">
                <a:latin typeface="Diatype"/>
                <a:cs typeface="Times New Roman" panose="02020603050405020304" pitchFamily="18" charset="0"/>
              </a:rPr>
              <a:t>Management team </a:t>
            </a:r>
            <a:r>
              <a:rPr lang="en-US" sz="1600" dirty="0">
                <a:latin typeface="Diatype"/>
                <a:cs typeface="Times New Roman" panose="02020603050405020304" pitchFamily="18" charset="0"/>
              </a:rPr>
              <a:t>at Superstore is the primary audience for the project's research and insights, which they will use to make strategic choices and put new ideas into </a:t>
            </a:r>
            <a:r>
              <a:rPr lang="en-US" sz="1600" dirty="0" err="1">
                <a:latin typeface="Diatype"/>
                <a:cs typeface="Times New Roman" panose="02020603050405020304" pitchFamily="18" charset="0"/>
              </a:rPr>
              <a:t>practize</a:t>
            </a:r>
            <a:r>
              <a:rPr lang="en-US" sz="1600" dirty="0">
                <a:latin typeface="Diatype"/>
                <a:cs typeface="Times New Roman" panose="02020603050405020304" pitchFamily="18" charset="0"/>
              </a:rPr>
              <a:t> to increase operations, sales, and profitability. </a:t>
            </a:r>
          </a:p>
          <a:p>
            <a:endParaRPr lang="en-US" sz="1600" dirty="0">
              <a:latin typeface="Diatype"/>
              <a:cs typeface="Times New Roman" panose="02020603050405020304" pitchFamily="18" charset="0"/>
            </a:endParaRPr>
          </a:p>
          <a:p>
            <a:pPr marL="285750" indent="-285750">
              <a:buFont typeface="Wingdings" panose="05000000000000000000" pitchFamily="2" charset="2"/>
              <a:buChar char="Ø"/>
            </a:pPr>
            <a:r>
              <a:rPr lang="en-US" sz="1600" b="1" dirty="0">
                <a:latin typeface="Diatype"/>
                <a:cs typeface="Times New Roman" panose="02020603050405020304" pitchFamily="18" charset="0"/>
              </a:rPr>
              <a:t>Business analysts </a:t>
            </a:r>
            <a:r>
              <a:rPr lang="en-US" sz="1600" dirty="0">
                <a:latin typeface="Diatype"/>
                <a:cs typeface="Times New Roman" panose="02020603050405020304" pitchFamily="18" charset="0"/>
              </a:rPr>
              <a:t>may learn more about how customers behave, how well products operate, and how sales are trending, and they can use this knowledge to improve their reports and suggestions. </a:t>
            </a:r>
          </a:p>
          <a:p>
            <a:endParaRPr lang="en-US" sz="1600" dirty="0">
              <a:latin typeface="Diatype"/>
              <a:cs typeface="Times New Roman" panose="02020603050405020304" pitchFamily="18" charset="0"/>
            </a:endParaRPr>
          </a:p>
          <a:p>
            <a:pPr marL="285750" indent="-285750">
              <a:buFont typeface="Wingdings" panose="05000000000000000000" pitchFamily="2" charset="2"/>
              <a:buChar char="Ø"/>
            </a:pPr>
            <a:r>
              <a:rPr lang="en-US" sz="1600" dirty="0">
                <a:latin typeface="Diatype"/>
                <a:cs typeface="Times New Roman" panose="02020603050405020304" pitchFamily="18" charset="0"/>
              </a:rPr>
              <a:t>The </a:t>
            </a:r>
            <a:r>
              <a:rPr lang="en-US" sz="1600" b="1" dirty="0">
                <a:latin typeface="Diatype"/>
                <a:cs typeface="Times New Roman" panose="02020603050405020304" pitchFamily="18" charset="0"/>
              </a:rPr>
              <a:t>Sales team </a:t>
            </a:r>
            <a:r>
              <a:rPr lang="en-US" sz="1600" dirty="0">
                <a:latin typeface="Diatype"/>
                <a:cs typeface="Times New Roman" panose="02020603050405020304" pitchFamily="18" charset="0"/>
              </a:rPr>
              <a:t>may optimize their sales strategy by comprehending sales trends, product performance, and customer behavior, while the marketing team can design focused marketing strategies based on consumer segmentation and preferences. </a:t>
            </a:r>
          </a:p>
          <a:p>
            <a:endParaRPr lang="en-US" sz="1600" dirty="0">
              <a:latin typeface="Diatype"/>
              <a:cs typeface="Times New Roman" panose="02020603050405020304" pitchFamily="18" charset="0"/>
            </a:endParaRPr>
          </a:p>
          <a:p>
            <a:pPr marL="285750" indent="-285750">
              <a:buFont typeface="Wingdings" panose="05000000000000000000" pitchFamily="2" charset="2"/>
              <a:buChar char="Ø"/>
            </a:pPr>
            <a:r>
              <a:rPr lang="en-US" sz="1600" dirty="0">
                <a:latin typeface="Diatype"/>
                <a:cs typeface="Times New Roman" panose="02020603050405020304" pitchFamily="18" charset="0"/>
              </a:rPr>
              <a:t>The </a:t>
            </a:r>
            <a:r>
              <a:rPr lang="en-US" sz="1600" b="1" dirty="0">
                <a:latin typeface="Diatype"/>
                <a:cs typeface="Times New Roman" panose="02020603050405020304" pitchFamily="18" charset="0"/>
              </a:rPr>
              <a:t>finance team </a:t>
            </a:r>
            <a:r>
              <a:rPr lang="en-US" sz="1600" dirty="0">
                <a:latin typeface="Diatype"/>
                <a:cs typeface="Times New Roman" panose="02020603050405020304" pitchFamily="18" charset="0"/>
              </a:rPr>
              <a:t>can find ways to cut costs and enhance pricing strategies. </a:t>
            </a:r>
          </a:p>
          <a:p>
            <a:endParaRPr lang="en-US" sz="1600" dirty="0">
              <a:latin typeface="Diatype"/>
              <a:cs typeface="Times New Roman" panose="02020603050405020304" pitchFamily="18" charset="0"/>
            </a:endParaRPr>
          </a:p>
          <a:p>
            <a:pPr marL="285750" indent="-285750">
              <a:buFont typeface="Wingdings" panose="05000000000000000000" pitchFamily="2" charset="2"/>
              <a:buChar char="Ø"/>
            </a:pPr>
            <a:r>
              <a:rPr lang="en-US" sz="1600" dirty="0">
                <a:latin typeface="Diatype"/>
                <a:cs typeface="Times New Roman" panose="02020603050405020304" pitchFamily="18" charset="0"/>
              </a:rPr>
              <a:t>The </a:t>
            </a:r>
            <a:r>
              <a:rPr lang="en-US" sz="1600" b="1" dirty="0">
                <a:latin typeface="Diatype"/>
                <a:cs typeface="Times New Roman" panose="02020603050405020304" pitchFamily="18" charset="0"/>
              </a:rPr>
              <a:t>operations team </a:t>
            </a:r>
            <a:r>
              <a:rPr lang="en-US" sz="1600" dirty="0">
                <a:latin typeface="Diatype"/>
                <a:cs typeface="Times New Roman" panose="02020603050405020304" pitchFamily="18" charset="0"/>
              </a:rPr>
              <a:t>can simplify procedures, improve inventory management, and optimize supply chain operations. </a:t>
            </a:r>
          </a:p>
          <a:p>
            <a:endParaRPr lang="en-US" sz="1600" dirty="0">
              <a:latin typeface="Diatype"/>
              <a:cs typeface="Times New Roman" panose="02020603050405020304" pitchFamily="18" charset="0"/>
            </a:endParaRPr>
          </a:p>
          <a:p>
            <a:pPr marL="285750" indent="-285750">
              <a:buFont typeface="Wingdings" panose="05000000000000000000" pitchFamily="2" charset="2"/>
              <a:buChar char="Ø"/>
            </a:pPr>
            <a:r>
              <a:rPr lang="en-US" sz="1600" b="1" dirty="0">
                <a:latin typeface="Diatype"/>
                <a:cs typeface="Times New Roman" panose="02020603050405020304" pitchFamily="18" charset="0"/>
              </a:rPr>
              <a:t>Data analysts and data scientists </a:t>
            </a:r>
            <a:r>
              <a:rPr lang="en-US" sz="1600" dirty="0">
                <a:latin typeface="Diatype"/>
                <a:cs typeface="Times New Roman" panose="02020603050405020304" pitchFamily="18" charset="0"/>
              </a:rPr>
              <a:t>can contribute their knowledge in analyzing the information and drawing conclusions by using the project as a standard for future data-driven initiatives and a reference for analyses of a similar nature.</a:t>
            </a:r>
          </a:p>
        </p:txBody>
      </p:sp>
    </p:spTree>
    <p:extLst>
      <p:ext uri="{BB962C8B-B14F-4D97-AF65-F5344CB8AC3E}">
        <p14:creationId xmlns:p14="http://schemas.microsoft.com/office/powerpoint/2010/main" val="7285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C07D72-CEA5-AB0A-71E5-5483D2375427}"/>
              </a:ext>
            </a:extLst>
          </p:cNvPr>
          <p:cNvSpPr txBox="1"/>
          <p:nvPr/>
        </p:nvSpPr>
        <p:spPr>
          <a:xfrm>
            <a:off x="457200" y="777240"/>
            <a:ext cx="11247120" cy="677108"/>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YOUR SOLUTION AND ITS VALUE PROPOSITION</a:t>
            </a:r>
            <a:endParaRPr lang="en-IN" sz="3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BBCE94-3B52-AE75-40A5-50D0C471825A}"/>
              </a:ext>
            </a:extLst>
          </p:cNvPr>
          <p:cNvSpPr txBox="1"/>
          <p:nvPr/>
        </p:nvSpPr>
        <p:spPr>
          <a:xfrm>
            <a:off x="457200" y="1627632"/>
            <a:ext cx="11247120" cy="3785652"/>
          </a:xfrm>
          <a:prstGeom prst="rect">
            <a:avLst/>
          </a:prstGeom>
          <a:noFill/>
        </p:spPr>
        <p:txBody>
          <a:bodyPr wrap="square" rtlCol="0">
            <a:spAutoFit/>
          </a:bodyPr>
          <a:lstStyle/>
          <a:p>
            <a:r>
              <a:rPr lang="en-US" sz="1600" b="1" dirty="0">
                <a:latin typeface="Diatype"/>
                <a:cs typeface="Times New Roman" panose="02020603050405020304" pitchFamily="18" charset="0"/>
              </a:rPr>
              <a:t>Solution:</a:t>
            </a:r>
          </a:p>
          <a:p>
            <a:endParaRPr lang="en-US" sz="1600" dirty="0">
              <a:latin typeface="Diatype"/>
              <a:cs typeface="Times New Roman" panose="02020603050405020304" pitchFamily="18" charset="0"/>
            </a:endParaRPr>
          </a:p>
          <a:p>
            <a:pPr marL="285750" indent="-285750">
              <a:buFont typeface="Wingdings" panose="05000000000000000000" pitchFamily="2" charset="2"/>
              <a:buChar char="Ø"/>
            </a:pPr>
            <a:r>
              <a:rPr lang="en-US" sz="1600" dirty="0">
                <a:latin typeface="Diatype"/>
                <a:cs typeface="Times New Roman" panose="02020603050405020304" pitchFamily="18" charset="0"/>
              </a:rPr>
              <a:t>Advanced data analytics techniques are used in the Analysis of Superstore Sales Dataset project to find patterns, trends, and linkages. Customer segmentation, sales analysis, profitability analysis, and customer behavior analysis are important elements.</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Value Proposition:</a:t>
            </a:r>
          </a:p>
          <a:p>
            <a:endParaRPr lang="en-US" sz="1600" dirty="0">
              <a:latin typeface="Diatype"/>
              <a:cs typeface="Times New Roman" panose="02020603050405020304" pitchFamily="18" charset="0"/>
            </a:endParaRPr>
          </a:p>
          <a:p>
            <a:pPr marL="285750" indent="-285750">
              <a:buFont typeface="Wingdings" panose="05000000000000000000" pitchFamily="2" charset="2"/>
              <a:buChar char="Ø"/>
            </a:pPr>
            <a:r>
              <a:rPr lang="en-US" sz="1600" dirty="0">
                <a:latin typeface="Diatype"/>
                <a:cs typeface="Times New Roman" panose="02020603050405020304" pitchFamily="18" charset="0"/>
              </a:rPr>
              <a:t>The analysis offers </a:t>
            </a:r>
            <a:r>
              <a:rPr lang="en-US" sz="1600" b="1" dirty="0">
                <a:latin typeface="Diatype"/>
                <a:cs typeface="Times New Roman" panose="02020603050405020304" pitchFamily="18" charset="0"/>
              </a:rPr>
              <a:t>actionable insights </a:t>
            </a:r>
            <a:r>
              <a:rPr lang="en-US" sz="1600" dirty="0">
                <a:latin typeface="Diatype"/>
                <a:cs typeface="Times New Roman" panose="02020603050405020304" pitchFamily="18" charset="0"/>
              </a:rPr>
              <a:t>for Superstore's management team, enabling them to make </a:t>
            </a:r>
            <a:r>
              <a:rPr lang="en-US" sz="1600" u="sng" dirty="0">
                <a:latin typeface="Diatype"/>
                <a:cs typeface="Times New Roman" panose="02020603050405020304" pitchFamily="18" charset="0"/>
              </a:rPr>
              <a:t>data-driven decisions </a:t>
            </a:r>
            <a:r>
              <a:rPr lang="en-US" sz="1600" dirty="0">
                <a:latin typeface="Diatype"/>
                <a:cs typeface="Times New Roman" panose="02020603050405020304" pitchFamily="18" charset="0"/>
              </a:rPr>
              <a:t>and identify areas for improvement. This leads to </a:t>
            </a:r>
            <a:r>
              <a:rPr lang="en-US" sz="1600" b="1" dirty="0">
                <a:latin typeface="Diatype"/>
                <a:cs typeface="Times New Roman" panose="02020603050405020304" pitchFamily="18" charset="0"/>
              </a:rPr>
              <a:t>improved sales</a:t>
            </a:r>
            <a:r>
              <a:rPr lang="en-US" sz="1600" dirty="0">
                <a:latin typeface="Diatype"/>
                <a:cs typeface="Times New Roman" panose="02020603050405020304" pitchFamily="18" charset="0"/>
              </a:rPr>
              <a:t> and </a:t>
            </a:r>
            <a:r>
              <a:rPr lang="en-US" sz="1600" b="1" dirty="0">
                <a:latin typeface="Diatype"/>
                <a:cs typeface="Times New Roman" panose="02020603050405020304" pitchFamily="18" charset="0"/>
              </a:rPr>
              <a:t>customer satisfaction</a:t>
            </a:r>
            <a:r>
              <a:rPr lang="en-US" sz="1600" dirty="0">
                <a:latin typeface="Diatype"/>
                <a:cs typeface="Times New Roman" panose="02020603050405020304" pitchFamily="18" charset="0"/>
              </a:rPr>
              <a:t>, </a:t>
            </a:r>
            <a:r>
              <a:rPr lang="en-US" sz="1600" b="1" dirty="0">
                <a:latin typeface="Diatype"/>
                <a:cs typeface="Times New Roman" panose="02020603050405020304" pitchFamily="18" charset="0"/>
              </a:rPr>
              <a:t>cost optimization</a:t>
            </a:r>
            <a:r>
              <a:rPr lang="en-US" sz="1600" dirty="0">
                <a:latin typeface="Diatype"/>
                <a:cs typeface="Times New Roman" panose="02020603050405020304" pitchFamily="18" charset="0"/>
              </a:rPr>
              <a:t>, </a:t>
            </a:r>
            <a:r>
              <a:rPr lang="en-US" sz="1600" b="1" dirty="0">
                <a:latin typeface="Diatype"/>
                <a:cs typeface="Times New Roman" panose="02020603050405020304" pitchFamily="18" charset="0"/>
              </a:rPr>
              <a:t>enhanced decision-making</a:t>
            </a:r>
            <a:r>
              <a:rPr lang="en-US" sz="1600" dirty="0">
                <a:latin typeface="Diatype"/>
                <a:cs typeface="Times New Roman" panose="02020603050405020304" pitchFamily="18" charset="0"/>
              </a:rPr>
              <a:t>, a </a:t>
            </a:r>
            <a:r>
              <a:rPr lang="en-US" sz="1600" b="1" dirty="0">
                <a:latin typeface="Diatype"/>
                <a:cs typeface="Times New Roman" panose="02020603050405020304" pitchFamily="18" charset="0"/>
              </a:rPr>
              <a:t>competitive advantage</a:t>
            </a:r>
            <a:r>
              <a:rPr lang="en-US" sz="1600" dirty="0">
                <a:latin typeface="Diatype"/>
                <a:cs typeface="Times New Roman" panose="02020603050405020304" pitchFamily="18" charset="0"/>
              </a:rPr>
              <a:t>, and </a:t>
            </a:r>
            <a:r>
              <a:rPr lang="en-US" sz="1600" b="1" dirty="0">
                <a:latin typeface="Diatype"/>
                <a:cs typeface="Times New Roman" panose="02020603050405020304" pitchFamily="18" charset="0"/>
              </a:rPr>
              <a:t>streamlined operations</a:t>
            </a:r>
            <a:r>
              <a:rPr lang="en-US" sz="1600" dirty="0">
                <a:latin typeface="Diatype"/>
                <a:cs typeface="Times New Roman" panose="02020603050405020304" pitchFamily="18" charset="0"/>
              </a:rPr>
              <a:t>. By understanding </a:t>
            </a:r>
            <a:r>
              <a:rPr lang="en-US" sz="1600" u="sng" dirty="0">
                <a:latin typeface="Diatype"/>
                <a:cs typeface="Times New Roman" panose="02020603050405020304" pitchFamily="18" charset="0"/>
              </a:rPr>
              <a:t>customer behavior</a:t>
            </a:r>
            <a:r>
              <a:rPr lang="en-US" sz="1600" dirty="0">
                <a:latin typeface="Diatype"/>
                <a:cs typeface="Times New Roman" panose="02020603050405020304" pitchFamily="18" charset="0"/>
              </a:rPr>
              <a:t>, </a:t>
            </a:r>
            <a:r>
              <a:rPr lang="en-US" sz="1600" u="sng" dirty="0">
                <a:latin typeface="Diatype"/>
                <a:cs typeface="Times New Roman" panose="02020603050405020304" pitchFamily="18" charset="0"/>
              </a:rPr>
              <a:t>sales trends</a:t>
            </a:r>
            <a:r>
              <a:rPr lang="en-US" sz="1600" dirty="0">
                <a:latin typeface="Diatype"/>
                <a:cs typeface="Times New Roman" panose="02020603050405020304" pitchFamily="18" charset="0"/>
              </a:rPr>
              <a:t>, and </a:t>
            </a:r>
            <a:r>
              <a:rPr lang="en-US" sz="1600" u="sng" dirty="0">
                <a:latin typeface="Diatype"/>
                <a:cs typeface="Times New Roman" panose="02020603050405020304" pitchFamily="18" charset="0"/>
              </a:rPr>
              <a:t>product performance</a:t>
            </a:r>
            <a:r>
              <a:rPr lang="en-US" sz="1600" dirty="0">
                <a:latin typeface="Diatype"/>
                <a:cs typeface="Times New Roman" panose="02020603050405020304" pitchFamily="18" charset="0"/>
              </a:rPr>
              <a:t>, the analysis enables </a:t>
            </a:r>
            <a:r>
              <a:rPr lang="en-US" sz="1600" b="1" dirty="0">
                <a:latin typeface="Diatype"/>
                <a:cs typeface="Times New Roman" panose="02020603050405020304" pitchFamily="18" charset="0"/>
              </a:rPr>
              <a:t>targeted marketing strategies </a:t>
            </a:r>
            <a:r>
              <a:rPr lang="en-US" sz="1600" dirty="0">
                <a:latin typeface="Diatype"/>
                <a:cs typeface="Times New Roman" panose="02020603050405020304" pitchFamily="18" charset="0"/>
              </a:rPr>
              <a:t>and </a:t>
            </a:r>
            <a:r>
              <a:rPr lang="en-US" sz="1600" b="1" dirty="0">
                <a:latin typeface="Diatype"/>
                <a:cs typeface="Times New Roman" panose="02020603050405020304" pitchFamily="18" charset="0"/>
              </a:rPr>
              <a:t>sales approaches</a:t>
            </a:r>
            <a:r>
              <a:rPr lang="en-US" sz="1600" dirty="0">
                <a:latin typeface="Diatype"/>
                <a:cs typeface="Times New Roman" panose="02020603050405020304" pitchFamily="18" charset="0"/>
              </a:rPr>
              <a:t>, </a:t>
            </a:r>
            <a:r>
              <a:rPr lang="en-US" sz="1600" b="1" dirty="0">
                <a:latin typeface="Diatype"/>
                <a:cs typeface="Times New Roman" panose="02020603050405020304" pitchFamily="18" charset="0"/>
              </a:rPr>
              <a:t>increasing revenue </a:t>
            </a:r>
            <a:r>
              <a:rPr lang="en-US" sz="1600" dirty="0">
                <a:latin typeface="Diatype"/>
                <a:cs typeface="Times New Roman" panose="02020603050405020304" pitchFamily="18" charset="0"/>
              </a:rPr>
              <a:t>and </a:t>
            </a:r>
            <a:r>
              <a:rPr lang="en-US" sz="1600" b="1" dirty="0">
                <a:latin typeface="Diatype"/>
                <a:cs typeface="Times New Roman" panose="02020603050405020304" pitchFamily="18" charset="0"/>
              </a:rPr>
              <a:t>customer</a:t>
            </a:r>
            <a:r>
              <a:rPr lang="en-US" sz="1600" dirty="0">
                <a:latin typeface="Diatype"/>
                <a:cs typeface="Times New Roman" panose="02020603050405020304" pitchFamily="18" charset="0"/>
              </a:rPr>
              <a:t> </a:t>
            </a:r>
            <a:r>
              <a:rPr lang="en-US" sz="1600" b="1" dirty="0">
                <a:latin typeface="Diatype"/>
                <a:cs typeface="Times New Roman" panose="02020603050405020304" pitchFamily="18" charset="0"/>
              </a:rPr>
              <a:t>satisfaction</a:t>
            </a:r>
            <a:r>
              <a:rPr lang="en-US" sz="1600" dirty="0">
                <a:latin typeface="Diatype"/>
                <a:cs typeface="Times New Roman" panose="02020603050405020304" pitchFamily="18" charset="0"/>
              </a:rPr>
              <a:t>. The </a:t>
            </a:r>
            <a:r>
              <a:rPr lang="en-US" sz="1600" b="1" dirty="0">
                <a:latin typeface="Diatype"/>
                <a:cs typeface="Times New Roman" panose="02020603050405020304" pitchFamily="18" charset="0"/>
              </a:rPr>
              <a:t>profitability analysis </a:t>
            </a:r>
            <a:r>
              <a:rPr lang="en-US" sz="1600" dirty="0">
                <a:latin typeface="Diatype"/>
                <a:cs typeface="Times New Roman" panose="02020603050405020304" pitchFamily="18" charset="0"/>
              </a:rPr>
              <a:t>identifies profitable products and factors impacting profitability, enabling the management team to optimize pricing, manage discounts, and streamline operations for cost savings. The solution is </a:t>
            </a:r>
            <a:r>
              <a:rPr lang="en-US" sz="1600" b="1" dirty="0">
                <a:latin typeface="Diatype"/>
                <a:cs typeface="Times New Roman" panose="02020603050405020304" pitchFamily="18" charset="0"/>
              </a:rPr>
              <a:t>scalable </a:t>
            </a:r>
            <a:r>
              <a:rPr lang="en-US" sz="1600" dirty="0">
                <a:latin typeface="Diatype"/>
                <a:cs typeface="Times New Roman" panose="02020603050405020304" pitchFamily="18" charset="0"/>
              </a:rPr>
              <a:t>and </a:t>
            </a:r>
            <a:r>
              <a:rPr lang="en-US" sz="1600" b="1" dirty="0">
                <a:latin typeface="Diatype"/>
                <a:cs typeface="Times New Roman" panose="02020603050405020304" pitchFamily="18" charset="0"/>
              </a:rPr>
              <a:t>adaptable</a:t>
            </a:r>
            <a:r>
              <a:rPr lang="en-US" sz="1600" dirty="0">
                <a:latin typeface="Diatype"/>
                <a:cs typeface="Times New Roman" panose="02020603050405020304" pitchFamily="18" charset="0"/>
              </a:rPr>
              <a:t>, accommodating additional datasets, variables, and analysis requirements, allowing Superstore to leverage data analytics for ongoing improvement and growth.</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F34768-22A8-244D-DBAE-9E2B19F67C20}"/>
              </a:ext>
            </a:extLst>
          </p:cNvPr>
          <p:cNvSpPr txBox="1"/>
          <p:nvPr/>
        </p:nvSpPr>
        <p:spPr>
          <a:xfrm>
            <a:off x="454152" y="340342"/>
            <a:ext cx="11283696" cy="553998"/>
          </a:xfrm>
          <a:prstGeom prst="rect">
            <a:avLst/>
          </a:prstGeom>
          <a:noFill/>
        </p:spPr>
        <p:txBody>
          <a:bodyPr wrap="square" rtlCol="0">
            <a:spAutoFit/>
          </a:bodyPr>
          <a:lstStyle/>
          <a:p>
            <a:pPr algn="ctr"/>
            <a:r>
              <a:rPr lang="en-US" sz="3000" dirty="0"/>
              <a:t>HOW DID YOU CUSTOMIZE THE PROJECT AND MAKE IT YOUR OWN</a:t>
            </a:r>
            <a:endParaRPr lang="en-IN" sz="3000" dirty="0"/>
          </a:p>
        </p:txBody>
      </p:sp>
      <p:sp>
        <p:nvSpPr>
          <p:cNvPr id="5" name="TextBox 4">
            <a:extLst>
              <a:ext uri="{FF2B5EF4-FFF2-40B4-BE49-F238E27FC236}">
                <a16:creationId xmlns:a16="http://schemas.microsoft.com/office/drawing/2014/main" id="{39D3DFA4-D5AF-F96A-8ED7-82607F008B8D}"/>
              </a:ext>
            </a:extLst>
          </p:cNvPr>
          <p:cNvSpPr txBox="1"/>
          <p:nvPr/>
        </p:nvSpPr>
        <p:spPr>
          <a:xfrm>
            <a:off x="454152" y="1417320"/>
            <a:ext cx="11283696" cy="5262979"/>
          </a:xfrm>
          <a:prstGeom prst="rect">
            <a:avLst/>
          </a:prstGeom>
          <a:noFill/>
        </p:spPr>
        <p:txBody>
          <a:bodyPr wrap="square" rtlCol="0">
            <a:spAutoFit/>
          </a:bodyPr>
          <a:lstStyle/>
          <a:p>
            <a:pPr marL="342900" indent="-342900">
              <a:buAutoNum type="arabicPeriod"/>
            </a:pPr>
            <a:r>
              <a:rPr lang="en-US" sz="1600" b="1" dirty="0">
                <a:latin typeface="Diatype"/>
                <a:cs typeface="Times New Roman" panose="02020603050405020304" pitchFamily="18" charset="0"/>
              </a:rPr>
              <a:t>Personalized Project Objectives: </a:t>
            </a:r>
            <a:r>
              <a:rPr lang="en-US" sz="1600" dirty="0">
                <a:latin typeface="Diatype"/>
                <a:cs typeface="Times New Roman" panose="02020603050405020304" pitchFamily="18" charset="0"/>
              </a:rPr>
              <a:t>I would review the initial project objectives and consider any additional goals or specific areas of focus that align with my expertise or interests. </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2. Tailored Analysis Techniques: </a:t>
            </a:r>
            <a:r>
              <a:rPr lang="en-US" sz="1600" dirty="0">
                <a:latin typeface="Diatype"/>
                <a:cs typeface="Times New Roman" panose="02020603050405020304" pitchFamily="18" charset="0"/>
              </a:rPr>
              <a:t>I would apply my understanding of sophisticated analytics techniques or specific statistical models that might give deeper insights, even though the project may have suggested analytical methodologies. In order to increase the project's value and produce more precise forecasts or actionable suggestions, this can require adding predictive modeling, time series analysis, or sentiment analysis.</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3. Creative Data Visualization</a:t>
            </a:r>
            <a:r>
              <a:rPr lang="en-US" sz="1600" dirty="0">
                <a:latin typeface="Diatype"/>
                <a:cs typeface="Times New Roman" panose="02020603050405020304" pitchFamily="18" charset="0"/>
              </a:rPr>
              <a:t>: I may look at innovative data visualization approaches outside of the standard charts and graphs in order to display the analytical findings in a visually appealing and clear way. This might entail involving stakeholders and successfully communicating the insights through the use of interactive dashboards, narrative approaches, or infographics.</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4. Domain-specific Insights: </a:t>
            </a:r>
            <a:r>
              <a:rPr lang="en-US" sz="1600" dirty="0">
                <a:latin typeface="Diatype"/>
                <a:cs typeface="Times New Roman" panose="02020603050405020304" pitchFamily="18" charset="0"/>
              </a:rPr>
              <a:t>I would offer context-specific insights that go beyond the fundamental analysis using my domain expertise or past experience.</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5. Real-world Implementation Strategies: </a:t>
            </a:r>
            <a:r>
              <a:rPr lang="en-US" sz="1600" dirty="0">
                <a:latin typeface="Diatype"/>
                <a:cs typeface="Times New Roman" panose="02020603050405020304" pitchFamily="18" charset="0"/>
              </a:rPr>
              <a:t>Despite the fact that recommendations are an important element of the project, I would make sure they are useful and implementable. To help the management team implement the suggested improvements, this could entail offering particular implementation tactics, such as starting loyalty programs, refining pricing structures, or enhancing inventory management.</a:t>
            </a:r>
          </a:p>
          <a:p>
            <a:r>
              <a:rPr lang="en-US" sz="1600" b="1" dirty="0">
                <a:latin typeface="Diatype"/>
                <a:cs typeface="Times New Roman" panose="02020603050405020304" pitchFamily="18" charset="0"/>
              </a:rPr>
              <a:t>6. Reflecting Personal Style: </a:t>
            </a:r>
            <a:r>
              <a:rPr lang="en-US" sz="1600" dirty="0">
                <a:latin typeface="Diatype"/>
                <a:cs typeface="Times New Roman" panose="02020603050405020304" pitchFamily="18" charset="0"/>
              </a:rPr>
              <a:t>I would infuse my personal style into the project by using clear and concise language, incorporating effective storytelling techniques, and presenting the analysis results in a visually appealing and engaging format. </a:t>
            </a:r>
          </a:p>
        </p:txBody>
      </p:sp>
    </p:spTree>
    <p:extLst>
      <p:ext uri="{BB962C8B-B14F-4D97-AF65-F5344CB8AC3E}">
        <p14:creationId xmlns:p14="http://schemas.microsoft.com/office/powerpoint/2010/main" val="3657386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4AF873A91DFAE4F91018ECE245EE68A" ma:contentTypeVersion="2" ma:contentTypeDescription="Create a new document." ma:contentTypeScope="" ma:versionID="456621fa34b87e44f769aba52e398fdf">
  <xsd:schema xmlns:xsd="http://www.w3.org/2001/XMLSchema" xmlns:xs="http://www.w3.org/2001/XMLSchema" xmlns:p="http://schemas.microsoft.com/office/2006/metadata/properties" xmlns:ns3="636acb25-935d-4a93-b551-9ba35c1d7dfb" targetNamespace="http://schemas.microsoft.com/office/2006/metadata/properties" ma:root="true" ma:fieldsID="0105a133c7945e55c1f8ec44a6eb2fcf" ns3:_="">
    <xsd:import namespace="636acb25-935d-4a93-b551-9ba35c1d7df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acb25-935d-4a93-b551-9ba35c1d7d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infopath/2007/PartnerControls"/>
    <ds:schemaRef ds:uri="http://purl.org/dc/terms/"/>
    <ds:schemaRef ds:uri="http://purl.org/dc/elements/1.1/"/>
    <ds:schemaRef ds:uri="http://schemas.microsoft.com/office/2006/documentManagement/types"/>
    <ds:schemaRef ds:uri="636acb25-935d-4a93-b551-9ba35c1d7dfb"/>
    <ds:schemaRef ds:uri="http://www.w3.org/XML/1998/namespace"/>
    <ds:schemaRef ds:uri="http://purl.org/dc/dcmityp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499B41C-1D5D-4B99-8C2C-D45727EC59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acb25-935d-4a93-b551-9ba35c1d7d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TM04033929[[fn=Slate]]</Template>
  <TotalTime>381</TotalTime>
  <Words>2120</Words>
  <Application>Microsoft Office PowerPoint</Application>
  <PresentationFormat>Widescreen</PresentationFormat>
  <Paragraphs>156</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Calibri</vt:lpstr>
      <vt:lpstr>Calisto MT</vt:lpstr>
      <vt:lpstr>Cambria</vt:lpstr>
      <vt:lpstr>Diatype</vt:lpstr>
      <vt:lpstr>Times New Roman</vt:lpstr>
      <vt:lpstr>Verdana</vt:lpstr>
      <vt:lpstr>Wingdings</vt:lpstr>
      <vt:lpstr>Wingdings 2</vt:lpstr>
      <vt:lpstr>Slate</vt:lpstr>
      <vt:lpstr>PowerPoint Presentation</vt:lpstr>
      <vt:lpstr>PROJECT TITLE/Problem Statement</vt:lpstr>
      <vt:lpstr>PowerPoint Presentation</vt:lpstr>
      <vt:lpstr>PowerPoint Presentation</vt:lpstr>
      <vt:lpstr>PROJECT OVERVIEW</vt:lpstr>
      <vt:lpstr>PowerPoint Presentation</vt:lpstr>
      <vt:lpstr>PowerPoint Presentation</vt:lpstr>
      <vt:lpstr>PowerPoint Presentation</vt:lpstr>
      <vt:lpstr>PowerPoint Presentation</vt:lpstr>
      <vt:lpstr>MODELLING</vt:lpstr>
      <vt:lpstr>PowerPoint Presentation</vt:lpstr>
      <vt:lpstr>Results</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silla sujit kumar patro</cp:lastModifiedBy>
  <cp:revision>12</cp:revision>
  <dcterms:created xsi:type="dcterms:W3CDTF">2021-05-26T16:50:10Z</dcterms:created>
  <dcterms:modified xsi:type="dcterms:W3CDTF">2023-07-23T17:36:36Z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0x01010004AF873A91DFAE4F91018ECE245EE68A</vt:lpwstr>
  </property>
</Properties>
</file>