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612" r:id="rId3"/>
    <p:sldId id="282" r:id="rId4"/>
    <p:sldId id="388" r:id="rId5"/>
    <p:sldId id="606" r:id="rId6"/>
    <p:sldId id="605" r:id="rId7"/>
    <p:sldId id="273" r:id="rId8"/>
    <p:sldId id="613" r:id="rId9"/>
    <p:sldId id="269" r:id="rId10"/>
    <p:sldId id="607" r:id="rId11"/>
    <p:sldId id="275" r:id="rId12"/>
    <p:sldId id="268" r:id="rId13"/>
    <p:sldId id="274" r:id="rId14"/>
    <p:sldId id="258" r:id="rId15"/>
    <p:sldId id="608" r:id="rId16"/>
    <p:sldId id="272" r:id="rId17"/>
    <p:sldId id="276" r:id="rId18"/>
    <p:sldId id="283" r:id="rId19"/>
    <p:sldId id="277" r:id="rId20"/>
    <p:sldId id="611" r:id="rId21"/>
    <p:sldId id="278" r:id="rId22"/>
    <p:sldId id="609" r:id="rId23"/>
    <p:sldId id="610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7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80374-432B-4306-A051-DDAE949C07C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324F-CC61-4A1C-A398-13A8123E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FFF06F-4AD9-4193-9CD0-98B71BB94447}"/>
              </a:ext>
            </a:extLst>
          </p:cNvPr>
          <p:cNvSpPr/>
          <p:nvPr userDrawn="1"/>
        </p:nvSpPr>
        <p:spPr>
          <a:xfrm>
            <a:off x="1" y="1014153"/>
            <a:ext cx="12192002" cy="58438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8969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07601B-38E7-4DA6-980A-97D376244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844523"/>
          </a:xfrm>
          <a:prstGeom prst="rect">
            <a:avLst/>
          </a:prstGeom>
        </p:spPr>
        <p:txBody>
          <a:bodyPr/>
          <a:lstStyle>
            <a:lvl1pPr algn="ctr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D19DC1-B2D8-4684-BD47-69716D163421}"/>
              </a:ext>
            </a:extLst>
          </p:cNvPr>
          <p:cNvSpPr/>
          <p:nvPr userDrawn="1"/>
        </p:nvSpPr>
        <p:spPr>
          <a:xfrm>
            <a:off x="0" y="-76200"/>
            <a:ext cx="12192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8990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43111"/>
            <a:ext cx="102763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807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3E562-54AD-4434-B0EB-471CA5CCD2D2}"/>
              </a:ext>
            </a:extLst>
          </p:cNvPr>
          <p:cNvSpPr/>
          <p:nvPr userDrawn="1"/>
        </p:nvSpPr>
        <p:spPr>
          <a:xfrm>
            <a:off x="-1590" y="990355"/>
            <a:ext cx="12192002" cy="5926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123rf.com/photo_9295813_funny-mouse-sitting-on-the-piece-of-chees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overview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10mi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ocs.microsoft.com/en-us/learn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thonspot.com/tag/sq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learn/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4" y="88348"/>
            <a:ext cx="12192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Python +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B9359-3E20-4532-93FA-672F5F56CC50}"/>
              </a:ext>
            </a:extLst>
          </p:cNvPr>
          <p:cNvSpPr/>
          <p:nvPr/>
        </p:nvSpPr>
        <p:spPr>
          <a:xfrm>
            <a:off x="726656" y="5800500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pic>
        <p:nvPicPr>
          <p:cNvPr id="1030" name="Picture 6" descr="Image result for python language">
            <a:extLst>
              <a:ext uri="{FF2B5EF4-FFF2-40B4-BE49-F238E27FC236}">
                <a16:creationId xmlns:a16="http://schemas.microsoft.com/office/drawing/2014/main" id="{5A9D19CD-5658-45C1-8E6A-55CEA9F2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90" y="2455005"/>
            <a:ext cx="2931884" cy="293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7ED5D4-D19E-4A54-9E7A-D98366B6A98C}"/>
              </a:ext>
            </a:extLst>
          </p:cNvPr>
          <p:cNvSpPr/>
          <p:nvPr/>
        </p:nvSpPr>
        <p:spPr>
          <a:xfrm>
            <a:off x="7311659" y="2663125"/>
            <a:ext cx="2405402" cy="27666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SQL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0F77AA25-515F-4547-AAC8-5FA54C9D8DFF}"/>
              </a:ext>
            </a:extLst>
          </p:cNvPr>
          <p:cNvSpPr/>
          <p:nvPr/>
        </p:nvSpPr>
        <p:spPr>
          <a:xfrm>
            <a:off x="5837575" y="3481115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Image result for python language">
            <a:extLst>
              <a:ext uri="{FF2B5EF4-FFF2-40B4-BE49-F238E27FC236}">
                <a16:creationId xmlns:a16="http://schemas.microsoft.com/office/drawing/2014/main" id="{3F8162AA-5B39-4EFC-9B0D-FE15AB31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14" y="-1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python language">
            <a:extLst>
              <a:ext uri="{FF2B5EF4-FFF2-40B4-BE49-F238E27FC236}">
                <a16:creationId xmlns:a16="http://schemas.microsoft.com/office/drawing/2014/main" id="{E630E130-4733-4A86-B780-6455FE5C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74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hlinkClick r:id="rId3"/>
            <a:extLst>
              <a:ext uri="{FF2B5EF4-FFF2-40B4-BE49-F238E27FC236}">
                <a16:creationId xmlns:a16="http://schemas.microsoft.com/office/drawing/2014/main" id="{7597F630-46D9-4B79-BDC4-ED71B3C2C14A}"/>
              </a:ext>
            </a:extLst>
          </p:cNvPr>
          <p:cNvSpPr/>
          <p:nvPr/>
        </p:nvSpPr>
        <p:spPr>
          <a:xfrm>
            <a:off x="232095" y="6385275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https://github.com/bcafferky/shared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7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525" y="242025"/>
            <a:ext cx="9974423" cy="738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Why is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PyPi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also called The Cheese Shop?</a:t>
            </a:r>
            <a:endParaRPr lang="en-US" dirty="0"/>
          </a:p>
        </p:txBody>
      </p:sp>
      <p:pic>
        <p:nvPicPr>
          <p:cNvPr id="5" name="Picture 6" descr="Image result for python language">
            <a:extLst>
              <a:ext uri="{FF2B5EF4-FFF2-40B4-BE49-F238E27FC236}">
                <a16:creationId xmlns:a16="http://schemas.microsoft.com/office/drawing/2014/main" id="{62CF0A32-BD83-43D9-AC18-599F9348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058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python language">
            <a:extLst>
              <a:ext uri="{FF2B5EF4-FFF2-40B4-BE49-F238E27FC236}">
                <a16:creationId xmlns:a16="http://schemas.microsoft.com/office/drawing/2014/main" id="{837B6920-A0AE-4DE3-B3D6-3CD652C7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5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heese mouse clipart free">
            <a:extLst>
              <a:ext uri="{FF2B5EF4-FFF2-40B4-BE49-F238E27FC236}">
                <a16:creationId xmlns:a16="http://schemas.microsoft.com/office/drawing/2014/main" id="{E37594D5-2453-484D-B766-D84F737C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49" y="1688841"/>
            <a:ext cx="2730985" cy="421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45DDA5-109B-4B96-8B92-00EF0F5D9CBA}"/>
              </a:ext>
            </a:extLst>
          </p:cNvPr>
          <p:cNvSpPr/>
          <p:nvPr/>
        </p:nvSpPr>
        <p:spPr>
          <a:xfrm>
            <a:off x="2954694" y="6485170"/>
            <a:ext cx="57041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https://www.123rf.com/photo_9295813_funny-mouse-sitting-on-the-piece-of-cheese.html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127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Getting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31" y="1478992"/>
            <a:ext cx="961760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Method: Install the Anaconda Distribution of Python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https://www.anaconda.com/download/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with Miniconda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https://conda.io/miniconda.html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Python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6D8E59-4BF1-4AF6-B63C-38731B2CA5D1}"/>
              </a:ext>
            </a:extLst>
          </p:cNvPr>
          <p:cNvSpPr/>
          <p:nvPr/>
        </p:nvSpPr>
        <p:spPr>
          <a:xfrm>
            <a:off x="923382" y="4527850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https://www.python.org/downloads/</a:t>
            </a:r>
            <a:endParaRPr lang="en-US" dirty="0"/>
          </a:p>
        </p:txBody>
      </p:sp>
      <p:pic>
        <p:nvPicPr>
          <p:cNvPr id="10242" name="Picture 2" descr="Image result for batteries included logo">
            <a:extLst>
              <a:ext uri="{FF2B5EF4-FFF2-40B4-BE49-F238E27FC236}">
                <a16:creationId xmlns:a16="http://schemas.microsoft.com/office/drawing/2014/main" id="{DDAE5D6F-69CF-4D42-BD47-AA1B582E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57" y="4158362"/>
            <a:ext cx="4381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53" y="1143204"/>
            <a:ext cx="6400074" cy="5433393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8997063" y="1516798"/>
            <a:ext cx="2508532" cy="550258"/>
          </a:xfrm>
          <a:prstGeom prst="borderCallout1">
            <a:avLst>
              <a:gd name="adj1" fmla="val 46192"/>
              <a:gd name="adj2" fmla="val -3986"/>
              <a:gd name="adj3" fmla="val 145873"/>
              <a:gd name="adj4" fmla="val -46975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Comment block.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037895" y="3120413"/>
            <a:ext cx="2758944" cy="550258"/>
          </a:xfrm>
          <a:prstGeom prst="borderCallout1">
            <a:avLst>
              <a:gd name="adj1" fmla="val 18750"/>
              <a:gd name="adj2" fmla="val -8333"/>
              <a:gd name="adj3" fmla="val 22343"/>
              <a:gd name="adj4" fmla="val -175362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Declare and initialize variables. Dynamic typing.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963277" y="2190246"/>
            <a:ext cx="2508532" cy="550258"/>
          </a:xfrm>
          <a:prstGeom prst="borderCallout1">
            <a:avLst>
              <a:gd name="adj1" fmla="val 18750"/>
              <a:gd name="adj2" fmla="val -8333"/>
              <a:gd name="adj3" fmla="val 129697"/>
              <a:gd name="adj4" fmla="val -43104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Inline comment.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655065" y="3859901"/>
            <a:ext cx="420786" cy="131091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9288307" y="4392628"/>
            <a:ext cx="2508532" cy="550258"/>
          </a:xfrm>
          <a:prstGeom prst="borderCallout1">
            <a:avLst>
              <a:gd name="adj1" fmla="val 18750"/>
              <a:gd name="adj2" fmla="val -8333"/>
              <a:gd name="adj3" fmla="val 25285"/>
              <a:gd name="adj4" fmla="val -41491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While loop with code</a:t>
            </a:r>
          </a:p>
          <a:p>
            <a:r>
              <a:rPr lang="en-US" sz="1600" dirty="0"/>
              <a:t>block.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250853" y="4501522"/>
            <a:ext cx="1804524" cy="1116701"/>
          </a:xfrm>
          <a:prstGeom prst="borderCallout1">
            <a:avLst>
              <a:gd name="adj1" fmla="val 43138"/>
              <a:gd name="adj2" fmla="val 101973"/>
              <a:gd name="adj3" fmla="val -4561"/>
              <a:gd name="adj4" fmla="val 137585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Case sensitive!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250853" y="1201866"/>
            <a:ext cx="1804524" cy="865190"/>
          </a:xfrm>
          <a:prstGeom prst="borderCallout1">
            <a:avLst>
              <a:gd name="adj1" fmla="val 101344"/>
              <a:gd name="adj2" fmla="val 85887"/>
              <a:gd name="adj3" fmla="val 191043"/>
              <a:gd name="adj4" fmla="val 126726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!!! Indentation is Critical 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1191F-E65F-4611-B7B8-B44E1E6E995F}"/>
              </a:ext>
            </a:extLst>
          </p:cNvPr>
          <p:cNvSpPr txBox="1"/>
          <p:nvPr/>
        </p:nvSpPr>
        <p:spPr>
          <a:xfrm>
            <a:off x="0" y="7744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Lightning Introduction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75538-38F6-4F31-8D49-70CBF343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17" name="Line Callout 1 11">
            <a:extLst>
              <a:ext uri="{FF2B5EF4-FFF2-40B4-BE49-F238E27FC236}">
                <a16:creationId xmlns:a16="http://schemas.microsoft.com/office/drawing/2014/main" id="{A09AF2FB-1AD1-4405-8A3E-9C137E5AFABA}"/>
              </a:ext>
            </a:extLst>
          </p:cNvPr>
          <p:cNvSpPr/>
          <p:nvPr/>
        </p:nvSpPr>
        <p:spPr>
          <a:xfrm>
            <a:off x="9163101" y="5618223"/>
            <a:ext cx="2508532" cy="958374"/>
          </a:xfrm>
          <a:prstGeom prst="borderCallout1">
            <a:avLst>
              <a:gd name="adj1" fmla="val 18750"/>
              <a:gd name="adj2" fmla="val -8333"/>
              <a:gd name="adj3" fmla="val -19293"/>
              <a:gd name="adj4" fmla="val -853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Readability is Paramount!!!!</a:t>
            </a:r>
          </a:p>
        </p:txBody>
      </p:sp>
    </p:spTree>
    <p:extLst>
      <p:ext uri="{BB962C8B-B14F-4D97-AF65-F5344CB8AC3E}">
        <p14:creationId xmlns:p14="http://schemas.microsoft.com/office/powerpoint/2010/main" val="24225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Pandas?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469" y="1236396"/>
            <a:ext cx="1046049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Python Package 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Features for Data Manipulation Like R Data Frames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Data from Many Formats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and Memory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“The” Standard Python Data Wrangling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 SQL Support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6EA366-07D0-4BA9-BB9E-86B9736E12A8}"/>
              </a:ext>
            </a:extLst>
          </p:cNvPr>
          <p:cNvSpPr/>
          <p:nvPr/>
        </p:nvSpPr>
        <p:spPr>
          <a:xfrm>
            <a:off x="2175544" y="6304684"/>
            <a:ext cx="7337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https://pandas.pydata.org/pandas-docs/stable/overview.html</a:t>
            </a:r>
            <a:endParaRPr lang="en-US" dirty="0"/>
          </a:p>
        </p:txBody>
      </p:sp>
      <p:pic>
        <p:nvPicPr>
          <p:cNvPr id="6146" name="Picture 2" descr="Image result for kung fu panda">
            <a:extLst>
              <a:ext uri="{FF2B5EF4-FFF2-40B4-BE49-F238E27FC236}">
                <a16:creationId xmlns:a16="http://schemas.microsoft.com/office/drawing/2014/main" id="{08CDC32A-7F70-4D39-8B24-DC19503C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15" y="4869677"/>
            <a:ext cx="2407034" cy="18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988508-A0B5-45D4-9419-6EBFCF73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8"/>
            <a:ext cx="825033" cy="8436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9C3F9C0-5309-49E2-928C-2DBD74D9731A}"/>
              </a:ext>
            </a:extLst>
          </p:cNvPr>
          <p:cNvSpPr txBox="1">
            <a:spLocks/>
          </p:cNvSpPr>
          <p:nvPr/>
        </p:nvSpPr>
        <p:spPr>
          <a:xfrm>
            <a:off x="0" y="124858"/>
            <a:ext cx="12192000" cy="7388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Importing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1930E-049C-447D-82B2-11DBC0C7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1" y="2196789"/>
            <a:ext cx="7015208" cy="1536312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8493503" y="2123256"/>
            <a:ext cx="2477192" cy="722560"/>
          </a:xfrm>
          <a:prstGeom prst="borderCallout1">
            <a:avLst>
              <a:gd name="adj1" fmla="val 18750"/>
              <a:gd name="adj2" fmla="val -8333"/>
              <a:gd name="adj3" fmla="val 30148"/>
              <a:gd name="adj4" fmla="val -17856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Module Prefixes </a:t>
            </a:r>
          </a:p>
        </p:txBody>
      </p:sp>
      <p:sp>
        <p:nvSpPr>
          <p:cNvPr id="12" name="Line Callout 1 6">
            <a:extLst>
              <a:ext uri="{FF2B5EF4-FFF2-40B4-BE49-F238E27FC236}">
                <a16:creationId xmlns:a16="http://schemas.microsoft.com/office/drawing/2014/main" id="{85127871-A26E-40C9-B57D-BAD76E858BCA}"/>
              </a:ext>
            </a:extLst>
          </p:cNvPr>
          <p:cNvSpPr/>
          <p:nvPr/>
        </p:nvSpPr>
        <p:spPr>
          <a:xfrm>
            <a:off x="8493503" y="2964945"/>
            <a:ext cx="2477192" cy="722560"/>
          </a:xfrm>
          <a:prstGeom prst="borderCallout1">
            <a:avLst>
              <a:gd name="adj1" fmla="val 18750"/>
              <a:gd name="adj2" fmla="val -8333"/>
              <a:gd name="adj3" fmla="val -3521"/>
              <a:gd name="adj4" fmla="val -173827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Numpy is for fast array handling</a:t>
            </a:r>
          </a:p>
        </p:txBody>
      </p:sp>
      <p:sp>
        <p:nvSpPr>
          <p:cNvPr id="13" name="Line Callout 1 6">
            <a:extLst>
              <a:ext uri="{FF2B5EF4-FFF2-40B4-BE49-F238E27FC236}">
                <a16:creationId xmlns:a16="http://schemas.microsoft.com/office/drawing/2014/main" id="{007E132F-2E59-4B5B-88A6-E08364EF5262}"/>
              </a:ext>
            </a:extLst>
          </p:cNvPr>
          <p:cNvSpPr/>
          <p:nvPr/>
        </p:nvSpPr>
        <p:spPr>
          <a:xfrm>
            <a:off x="8493503" y="4014207"/>
            <a:ext cx="2477192" cy="722560"/>
          </a:xfrm>
          <a:prstGeom prst="borderCallout1">
            <a:avLst>
              <a:gd name="adj1" fmla="val 18750"/>
              <a:gd name="adj2" fmla="val -8333"/>
              <a:gd name="adj3" fmla="val -75504"/>
              <a:gd name="adj4" fmla="val -11727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Visualizations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B73034-0D1C-4222-8D2D-BE1C60047944}"/>
              </a:ext>
            </a:extLst>
          </p:cNvPr>
          <p:cNvSpPr/>
          <p:nvPr/>
        </p:nvSpPr>
        <p:spPr>
          <a:xfrm>
            <a:off x="2880431" y="6363810"/>
            <a:ext cx="604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https://pandas.pydata.org/pandas-docs/stable/10min.html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2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957" y="242025"/>
            <a:ext cx="10414992" cy="738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will be displayed?</a:t>
            </a:r>
            <a:endParaRPr lang="en-US" dirty="0"/>
          </a:p>
        </p:txBody>
      </p:sp>
      <p:pic>
        <p:nvPicPr>
          <p:cNvPr id="5" name="Picture 6" descr="Image result for python language">
            <a:extLst>
              <a:ext uri="{FF2B5EF4-FFF2-40B4-BE49-F238E27FC236}">
                <a16:creationId xmlns:a16="http://schemas.microsoft.com/office/drawing/2014/main" id="{62CF0A32-BD83-43D9-AC18-599F9348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058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python language">
            <a:extLst>
              <a:ext uri="{FF2B5EF4-FFF2-40B4-BE49-F238E27FC236}">
                <a16:creationId xmlns:a16="http://schemas.microsoft.com/office/drawing/2014/main" id="{837B6920-A0AE-4DE3-B3D6-3CD652C7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5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E7F27-7435-4310-9DDF-E9B98454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74" y="2105752"/>
            <a:ext cx="3505076" cy="180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81433-0FBC-4833-B7FB-7A42BCA87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74" y="2105752"/>
            <a:ext cx="4074211" cy="2646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F93E3-DD05-4700-B2B1-2FC06B342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792" y="2105752"/>
            <a:ext cx="3206060" cy="1975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04B7E-693C-4659-AE4D-C050C9A9E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792" y="2105752"/>
            <a:ext cx="3242889" cy="26464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DAF5C9-3176-4970-811E-CDF3B8F43C7D}"/>
              </a:ext>
            </a:extLst>
          </p:cNvPr>
          <p:cNvSpPr/>
          <p:nvPr/>
        </p:nvSpPr>
        <p:spPr>
          <a:xfrm>
            <a:off x="2723857" y="5587068"/>
            <a:ext cx="5612235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Python Challenge</a:t>
            </a:r>
          </a:p>
        </p:txBody>
      </p:sp>
    </p:spTree>
    <p:extLst>
      <p:ext uri="{BB962C8B-B14F-4D97-AF65-F5344CB8AC3E}">
        <p14:creationId xmlns:p14="http://schemas.microsoft.com/office/powerpoint/2010/main" val="31110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Why SQL?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31" y="1478992"/>
            <a:ext cx="96176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Start Your Data Query and Wrangling Capability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Just Makes Sense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 and Performance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Not?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9837B-0ED5-4F6B-8740-99A3CA27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69" y="5163182"/>
            <a:ext cx="1543375" cy="1573519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799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#1 The Easiest Way to Use SQL - pysqldf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31" y="1478992"/>
            <a:ext cx="9617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SQLite under the covers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treat Pandas data frames as if they were tables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small workloads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is somewhat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start data wrangling with Python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9837B-0ED5-4F6B-8740-99A3CA27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69" y="5163182"/>
            <a:ext cx="1543375" cy="1573519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18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1819" y="183984"/>
            <a:ext cx="3362103" cy="7388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 Time!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00AA46-580A-43D5-A9BD-9263506D3CFD}"/>
              </a:ext>
            </a:extLst>
          </p:cNvPr>
          <p:cNvSpPr/>
          <p:nvPr/>
        </p:nvSpPr>
        <p:spPr>
          <a:xfrm>
            <a:off x="4471384" y="2598003"/>
            <a:ext cx="2625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pysqldf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5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460" y="183984"/>
            <a:ext cx="10274631" cy="738805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#2 A More Robust Approach -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31" y="1478992"/>
            <a:ext cx="96176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Installed with Python.  Batteries Included.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 Fully Functional Database.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SQL Support.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local application or analysis work.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868904-37B1-487A-99CC-4C49BE10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219" y="37501"/>
            <a:ext cx="2218641" cy="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4" y="88348"/>
            <a:ext cx="12192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Python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B9359-3E20-4532-93FA-672F5F56CC50}"/>
              </a:ext>
            </a:extLst>
          </p:cNvPr>
          <p:cNvSpPr/>
          <p:nvPr/>
        </p:nvSpPr>
        <p:spPr>
          <a:xfrm>
            <a:off x="676322" y="5199106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pic>
        <p:nvPicPr>
          <p:cNvPr id="1030" name="Picture 6" descr="Image result for python language">
            <a:extLst>
              <a:ext uri="{FF2B5EF4-FFF2-40B4-BE49-F238E27FC236}">
                <a16:creationId xmlns:a16="http://schemas.microsoft.com/office/drawing/2014/main" id="{5A9D19CD-5658-45C1-8E6A-55CEA9F2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90" y="2455005"/>
            <a:ext cx="2931884" cy="293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7ED5D4-D19E-4A54-9E7A-D98366B6A98C}"/>
              </a:ext>
            </a:extLst>
          </p:cNvPr>
          <p:cNvSpPr/>
          <p:nvPr/>
        </p:nvSpPr>
        <p:spPr>
          <a:xfrm>
            <a:off x="7311659" y="2663125"/>
            <a:ext cx="2405402" cy="27666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SQL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0F77AA25-515F-4547-AAC8-5FA54C9D8DFF}"/>
              </a:ext>
            </a:extLst>
          </p:cNvPr>
          <p:cNvSpPr/>
          <p:nvPr/>
        </p:nvSpPr>
        <p:spPr>
          <a:xfrm>
            <a:off x="5837575" y="3481115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Image result for python language">
            <a:extLst>
              <a:ext uri="{FF2B5EF4-FFF2-40B4-BE49-F238E27FC236}">
                <a16:creationId xmlns:a16="http://schemas.microsoft.com/office/drawing/2014/main" id="{3F8162AA-5B39-4EFC-9B0D-FE15AB31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21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python language">
            <a:extLst>
              <a:ext uri="{FF2B5EF4-FFF2-40B4-BE49-F238E27FC236}">
                <a16:creationId xmlns:a16="http://schemas.microsoft.com/office/drawing/2014/main" id="{E630E130-4733-4A86-B780-6455FE5C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23" y="-1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hlinkClick r:id="rId3"/>
            <a:extLst>
              <a:ext uri="{FF2B5EF4-FFF2-40B4-BE49-F238E27FC236}">
                <a16:creationId xmlns:a16="http://schemas.microsoft.com/office/drawing/2014/main" id="{7597F630-46D9-4B79-BDC4-ED71B3C2C14A}"/>
              </a:ext>
            </a:extLst>
          </p:cNvPr>
          <p:cNvSpPr/>
          <p:nvPr/>
        </p:nvSpPr>
        <p:spPr>
          <a:xfrm>
            <a:off x="232095" y="6385275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https://github.com/bcafferky/shared</a:t>
            </a:r>
            <a:endParaRPr lang="en-US" dirty="0"/>
          </a:p>
        </p:txBody>
      </p:sp>
      <p:pic>
        <p:nvPicPr>
          <p:cNvPr id="1036" name="Picture 12" descr="Image result for linkedin">
            <a:extLst>
              <a:ext uri="{FF2B5EF4-FFF2-40B4-BE49-F238E27FC236}">
                <a16:creationId xmlns:a16="http://schemas.microsoft.com/office/drawing/2014/main" id="{DC263F1C-3F79-4726-A87A-1016C923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48" y="5990686"/>
            <a:ext cx="1577351" cy="3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7CABDA-7DF5-4BD5-A570-4C49EC36A514}"/>
              </a:ext>
            </a:extLst>
          </p:cNvPr>
          <p:cNvSpPr/>
          <p:nvPr/>
        </p:nvSpPr>
        <p:spPr>
          <a:xfrm>
            <a:off x="7812616" y="6479728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https://docs.microsoft.com/en-us/learn/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D1DFC-55A6-4E78-B412-54F441DD0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899" y="5849683"/>
            <a:ext cx="1957212" cy="6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1819" y="183984"/>
            <a:ext cx="3362103" cy="7388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 Time!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00AA46-580A-43D5-A9BD-9263506D3CFD}"/>
              </a:ext>
            </a:extLst>
          </p:cNvPr>
          <p:cNvSpPr/>
          <p:nvPr/>
        </p:nvSpPr>
        <p:spPr>
          <a:xfrm>
            <a:off x="4471384" y="2598003"/>
            <a:ext cx="2625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SQLite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460" y="183984"/>
            <a:ext cx="10274631" cy="7388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#3 Querying a Full-Scale DBMS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469" y="1861547"/>
            <a:ext cx="96176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ODBC to Connect to Popular Databases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Favors PostgreSQL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Production Grade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Flexibility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5122" name="Picture 2" descr="Image result for python sql">
            <a:extLst>
              <a:ext uri="{FF2B5EF4-FFF2-40B4-BE49-F238E27FC236}">
                <a16:creationId xmlns:a16="http://schemas.microsoft.com/office/drawing/2014/main" id="{9E940E98-C736-4D3B-ADBD-6FD7A8AE3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209" y="4711852"/>
            <a:ext cx="3739731" cy="16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371143-3EA2-46EE-BE11-6D160B4CB794}"/>
              </a:ext>
            </a:extLst>
          </p:cNvPr>
          <p:cNvSpPr/>
          <p:nvPr/>
        </p:nvSpPr>
        <p:spPr>
          <a:xfrm>
            <a:off x="8537003" y="6339735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https://pythonspot.com/tag/sql/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957" y="242025"/>
            <a:ext cx="10414992" cy="738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does BFDL stand for?</a:t>
            </a:r>
            <a:endParaRPr lang="en-US" dirty="0"/>
          </a:p>
        </p:txBody>
      </p:sp>
      <p:pic>
        <p:nvPicPr>
          <p:cNvPr id="5" name="Picture 6" descr="Image result for python language">
            <a:extLst>
              <a:ext uri="{FF2B5EF4-FFF2-40B4-BE49-F238E27FC236}">
                <a16:creationId xmlns:a16="http://schemas.microsoft.com/office/drawing/2014/main" id="{62CF0A32-BD83-43D9-AC18-599F9348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058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python language">
            <a:extLst>
              <a:ext uri="{FF2B5EF4-FFF2-40B4-BE49-F238E27FC236}">
                <a16:creationId xmlns:a16="http://schemas.microsoft.com/office/drawing/2014/main" id="{837B6920-A0AE-4DE3-B3D6-3CD652C7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5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A5BBFD-4B66-451F-98DF-AE800C76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76" y="1351013"/>
            <a:ext cx="6728984" cy="50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7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1819" y="183984"/>
            <a:ext cx="3362103" cy="7388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 Time!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3BD558-3159-4CDD-B378-7E795170DE20}"/>
              </a:ext>
            </a:extLst>
          </p:cNvPr>
          <p:cNvSpPr txBox="1">
            <a:spLocks/>
          </p:cNvSpPr>
          <p:nvPr/>
        </p:nvSpPr>
        <p:spPr>
          <a:xfrm>
            <a:off x="2277154" y="2960740"/>
            <a:ext cx="8057141" cy="73880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rial Rounded MT Bold" panose="020F0704030504030204" pitchFamily="34" charset="0"/>
              </a:rPr>
              <a:t>#3 Querying a Full-Scale DBMS</a:t>
            </a:r>
          </a:p>
        </p:txBody>
      </p:sp>
    </p:spTree>
    <p:extLst>
      <p:ext uri="{BB962C8B-B14F-4D97-AF65-F5344CB8AC3E}">
        <p14:creationId xmlns:p14="http://schemas.microsoft.com/office/powerpoint/2010/main" val="387423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684" y="183984"/>
            <a:ext cx="8474565" cy="73880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Name That Shall Not Be Spoken</a:t>
            </a:r>
            <a:endParaRPr lang="en-US" sz="32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468" y="1861547"/>
            <a:ext cx="10384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by developers for the ORM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three modes (ORM, function API, SQL pass through)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scale performance (be wary)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Popular but too much to cover here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A4C3D32A-C75A-44EC-B31B-5672FBB1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19" y="185202"/>
            <a:ext cx="2756173" cy="5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3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9" y="1303889"/>
            <a:ext cx="96176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Lightning Intro to Python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SQL in Python?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Easiest Way to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Robust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 Up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0FC8E-4D7F-4163-AF74-5E3428EC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7170" name="Picture 2" descr="Image result for presents">
            <a:extLst>
              <a:ext uri="{FF2B5EF4-FFF2-40B4-BE49-F238E27FC236}">
                <a16:creationId xmlns:a16="http://schemas.microsoft.com/office/drawing/2014/main" id="{CCE4BD10-624A-4DBF-A514-9B75E8AA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43" y="4646210"/>
            <a:ext cx="2582882" cy="21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python language">
            <a:extLst>
              <a:ext uri="{FF2B5EF4-FFF2-40B4-BE49-F238E27FC236}">
                <a16:creationId xmlns:a16="http://schemas.microsoft.com/office/drawing/2014/main" id="{DFEB1CF9-9574-4506-A26E-38AEFEE5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62" y="6185193"/>
            <a:ext cx="608887" cy="6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4" y="88348"/>
            <a:ext cx="12192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Python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B9359-3E20-4532-93FA-672F5F56CC50}"/>
              </a:ext>
            </a:extLst>
          </p:cNvPr>
          <p:cNvSpPr/>
          <p:nvPr/>
        </p:nvSpPr>
        <p:spPr>
          <a:xfrm>
            <a:off x="198554" y="5872081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2A9F60-A583-4242-B679-F4C4E886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4" y="3192814"/>
            <a:ext cx="2405401" cy="2405401"/>
          </a:xfrm>
          <a:prstGeom prst="rect">
            <a:avLst/>
          </a:prstGeom>
        </p:spPr>
      </p:pic>
      <p:pic>
        <p:nvPicPr>
          <p:cNvPr id="1030" name="Picture 6" descr="Image result for python language">
            <a:extLst>
              <a:ext uri="{FF2B5EF4-FFF2-40B4-BE49-F238E27FC236}">
                <a16:creationId xmlns:a16="http://schemas.microsoft.com/office/drawing/2014/main" id="{5A9D19CD-5658-45C1-8E6A-55CEA9F2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90" y="2455005"/>
            <a:ext cx="2931884" cy="293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7ED5D4-D19E-4A54-9E7A-D98366B6A98C}"/>
              </a:ext>
            </a:extLst>
          </p:cNvPr>
          <p:cNvSpPr/>
          <p:nvPr/>
        </p:nvSpPr>
        <p:spPr>
          <a:xfrm>
            <a:off x="7311659" y="2663125"/>
            <a:ext cx="2405402" cy="27666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SQL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0F77AA25-515F-4547-AAC8-5FA54C9D8DFF}"/>
              </a:ext>
            </a:extLst>
          </p:cNvPr>
          <p:cNvSpPr/>
          <p:nvPr/>
        </p:nvSpPr>
        <p:spPr>
          <a:xfrm>
            <a:off x="5837575" y="3481115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Image result for python language">
            <a:extLst>
              <a:ext uri="{FF2B5EF4-FFF2-40B4-BE49-F238E27FC236}">
                <a16:creationId xmlns:a16="http://schemas.microsoft.com/office/drawing/2014/main" id="{3F8162AA-5B39-4EFC-9B0D-FE15AB31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21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python language">
            <a:extLst>
              <a:ext uri="{FF2B5EF4-FFF2-40B4-BE49-F238E27FC236}">
                <a16:creationId xmlns:a16="http://schemas.microsoft.com/office/drawing/2014/main" id="{E630E130-4733-4A86-B780-6455FE5C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23" y="-1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3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9088B-BBA9-47AB-9BEA-39744641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504" y="-31072"/>
            <a:ext cx="8382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FC808-765C-4C35-8C5E-633402F9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-26632"/>
            <a:ext cx="838199" cy="838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FEE44B-6655-4A58-B191-30DA5ABDA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4000"/>
            <a:ext cx="10210800" cy="5105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9C8A2D-C592-4A8F-8EE8-A24D430B91F1}"/>
              </a:ext>
            </a:extLst>
          </p:cNvPr>
          <p:cNvSpPr/>
          <p:nvPr/>
        </p:nvSpPr>
        <p:spPr>
          <a:xfrm>
            <a:off x="2524978" y="914400"/>
            <a:ext cx="6684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https://www.youtube.com/c/BryanCafferky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3B4453-0E1C-42A9-8028-E3CB256ABCFF}"/>
              </a:ext>
            </a:extLst>
          </p:cNvPr>
          <p:cNvSpPr txBox="1">
            <a:spLocks/>
          </p:cNvSpPr>
          <p:nvPr/>
        </p:nvSpPr>
        <p:spPr>
          <a:xfrm>
            <a:off x="119208" y="142399"/>
            <a:ext cx="925830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Subscribe to my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333046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B6EE16-AD54-448F-BCC8-6FBF50F067F8}"/>
              </a:ext>
            </a:extLst>
          </p:cNvPr>
          <p:cNvSpPr/>
          <p:nvPr/>
        </p:nvSpPr>
        <p:spPr>
          <a:xfrm>
            <a:off x="3960558" y="6392411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https://docs.microsoft.com/en-us/learn/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DE854-2B6A-4637-BB02-D80F2471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6" y="1070815"/>
            <a:ext cx="9747209" cy="532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1E179-13A1-48CE-8D6F-7FC187807C27}"/>
              </a:ext>
            </a:extLst>
          </p:cNvPr>
          <p:cNvSpPr txBox="1"/>
          <p:nvPr/>
        </p:nvSpPr>
        <p:spPr>
          <a:xfrm>
            <a:off x="3313651" y="24329"/>
            <a:ext cx="544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Cool Way to Learn</a:t>
            </a:r>
          </a:p>
        </p:txBody>
      </p:sp>
    </p:spTree>
    <p:extLst>
      <p:ext uri="{BB962C8B-B14F-4D97-AF65-F5344CB8AC3E}">
        <p14:creationId xmlns:p14="http://schemas.microsoft.com/office/powerpoint/2010/main" val="19475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8080" y="17206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0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latin typeface="Arial Rounded MT Bold" panose="020F0704030504030204" pitchFamily="34" charset="0"/>
              </a:rPr>
              <a:t>Important Information Follows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Image result for air quotes">
            <a:extLst>
              <a:ext uri="{FF2B5EF4-FFF2-40B4-BE49-F238E27FC236}">
                <a16:creationId xmlns:a16="http://schemas.microsoft.com/office/drawing/2014/main" id="{162C6B9C-94A8-4AC4-9CD4-6AF6FB67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57" y="1465696"/>
            <a:ext cx="6766151" cy="46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26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9" y="1303889"/>
            <a:ext cx="96176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and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SQL in Python?</a:t>
            </a:r>
          </a:p>
          <a:p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Easiest Way to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Robust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 Up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Presentation Goals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0FC8E-4D7F-4163-AF74-5E3428EC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BAEA6A-89A6-46A2-8040-311F3582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867" y="4864534"/>
            <a:ext cx="1201602" cy="1481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B1B102-78B8-4306-9922-C3E7A5574974}"/>
              </a:ext>
            </a:extLst>
          </p:cNvPr>
          <p:cNvSpPr/>
          <p:nvPr/>
        </p:nvSpPr>
        <p:spPr>
          <a:xfrm>
            <a:off x="5847356" y="641298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https://www.clipartmax.com/download/m2i8K9H7G6b1i8H7_cute-cartoon-panda-cute-panda/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D1253-42FE-43B4-BDEF-D55DD7CDEF0E}"/>
              </a:ext>
            </a:extLst>
          </p:cNvPr>
          <p:cNvSpPr txBox="1"/>
          <p:nvPr/>
        </p:nvSpPr>
        <p:spPr>
          <a:xfrm>
            <a:off x="10823798" y="57849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2016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9" y="1303889"/>
            <a:ext cx="96176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Lightning Intro to Python</a:t>
            </a:r>
          </a:p>
          <a:p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SQL in Python?</a:t>
            </a:r>
          </a:p>
          <a:p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Easiest Way to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Robust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 Up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Presentation Goals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0FC8E-4D7F-4163-AF74-5E3428EC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BAEA6A-89A6-46A2-8040-311F3582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867" y="4864534"/>
            <a:ext cx="1201602" cy="1481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B1B102-78B8-4306-9922-C3E7A5574974}"/>
              </a:ext>
            </a:extLst>
          </p:cNvPr>
          <p:cNvSpPr/>
          <p:nvPr/>
        </p:nvSpPr>
        <p:spPr>
          <a:xfrm>
            <a:off x="5847356" y="641298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https://www.clipartmax.com/download/m2i8K9H7G6b1i8H7_cute-cartoon-panda-cute-panda/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D1253-42FE-43B4-BDEF-D55DD7CDEF0E}"/>
              </a:ext>
            </a:extLst>
          </p:cNvPr>
          <p:cNvSpPr txBox="1"/>
          <p:nvPr/>
        </p:nvSpPr>
        <p:spPr>
          <a:xfrm>
            <a:off x="10823798" y="57849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941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038" y="174240"/>
            <a:ext cx="8791575" cy="73880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Python</a:t>
            </a:r>
            <a:r>
              <a:rPr lang="en-US" sz="4800" dirty="0"/>
              <a:t>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585" y="1383943"/>
            <a:ext cx="107040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 is a scripting language like many other languages.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Two modes of running Python.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command prompt REPL (Read, Eval, Print and Loop)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Programs can be developed in a Text editor (IDE)  and run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Multiple Paradigms: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Functional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Object Orientated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Procedural</a:t>
            </a:r>
          </a:p>
        </p:txBody>
      </p:sp>
      <p:pic>
        <p:nvPicPr>
          <p:cNvPr id="5" name="Picture 6" descr="Image result for python language">
            <a:extLst>
              <a:ext uri="{FF2B5EF4-FFF2-40B4-BE49-F238E27FC236}">
                <a16:creationId xmlns:a16="http://schemas.microsoft.com/office/drawing/2014/main" id="{62CF0A32-BD83-43D9-AC18-599F9348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058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python language">
            <a:extLst>
              <a:ext uri="{FF2B5EF4-FFF2-40B4-BE49-F238E27FC236}">
                <a16:creationId xmlns:a16="http://schemas.microsoft.com/office/drawing/2014/main" id="{837B6920-A0AE-4DE3-B3D6-3CD652C7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5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8586</TotalTime>
  <Words>603</Words>
  <Application>Microsoft Office PowerPoint</Application>
  <PresentationFormat>Widescreen</PresentationFormat>
  <Paragraphs>160</Paragraphs>
  <Slides>25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Arial Black</vt:lpstr>
      <vt:lpstr>Arial Narrow</vt:lpstr>
      <vt:lpstr>Arial Rounded MT Bold</vt:lpstr>
      <vt:lpstr>Calibri</vt:lpstr>
      <vt:lpstr>Circuit</vt:lpstr>
      <vt:lpstr>Python + SQL</vt:lpstr>
      <vt:lpstr>Python SQL</vt:lpstr>
      <vt:lpstr>Python SQL</vt:lpstr>
      <vt:lpstr>PowerPoint Presentation</vt:lpstr>
      <vt:lpstr>PowerPoint Presentation</vt:lpstr>
      <vt:lpstr>Important Information Follows</vt:lpstr>
      <vt:lpstr>PowerPoint Presentation</vt:lpstr>
      <vt:lpstr>PowerPoint Presentation</vt:lpstr>
      <vt:lpstr>Python review</vt:lpstr>
      <vt:lpstr>Why is PyPi also called The Cheese Shop?</vt:lpstr>
      <vt:lpstr>Getting Python</vt:lpstr>
      <vt:lpstr>PowerPoint Presentation</vt:lpstr>
      <vt:lpstr>What is Pandas?</vt:lpstr>
      <vt:lpstr>PowerPoint Presentation</vt:lpstr>
      <vt:lpstr>What will be displayed?</vt:lpstr>
      <vt:lpstr>Why SQL?</vt:lpstr>
      <vt:lpstr>#1 The Easiest Way to Use SQL - pysqldf</vt:lpstr>
      <vt:lpstr>Demo Time!</vt:lpstr>
      <vt:lpstr>#2 A More Robust Approach - </vt:lpstr>
      <vt:lpstr>Demo Time!</vt:lpstr>
      <vt:lpstr>#3 Querying a Full-Scale DBMS</vt:lpstr>
      <vt:lpstr>What does BFDL stand for?</vt:lpstr>
      <vt:lpstr>Demo Time!</vt:lpstr>
      <vt:lpstr>The Name That Shall Not Be Spoken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Bryan C</dc:creator>
  <cp:lastModifiedBy>Bryan C</cp:lastModifiedBy>
  <cp:revision>133</cp:revision>
  <dcterms:created xsi:type="dcterms:W3CDTF">2016-09-22T15:24:50Z</dcterms:created>
  <dcterms:modified xsi:type="dcterms:W3CDTF">2019-07-18T20:30:17Z</dcterms:modified>
</cp:coreProperties>
</file>