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9"/>
  </p:notesMasterIdLst>
  <p:sldIdLst>
    <p:sldId id="256" r:id="rId2"/>
    <p:sldId id="257" r:id="rId3"/>
    <p:sldId id="258" r:id="rId4"/>
    <p:sldId id="259" r:id="rId5"/>
    <p:sldId id="260" r:id="rId6"/>
    <p:sldId id="261" r:id="rId7"/>
    <p:sldId id="264" r:id="rId8"/>
  </p:sldIdLst>
  <p:sldSz cx="9144000" cy="6858000" type="screen4x3"/>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69FC0-8492-44C2-8574-4F2568F367B4}" v="469" dt="2021-06-09T20:30:05.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5" autoAdjust="0"/>
    <p:restoredTop sz="79688" autoAdjust="0"/>
  </p:normalViewPr>
  <p:slideViewPr>
    <p:cSldViewPr snapToGrid="0" snapToObjects="1">
      <p:cViewPr varScale="1">
        <p:scale>
          <a:sx n="92" d="100"/>
          <a:sy n="92" d="100"/>
        </p:scale>
        <p:origin x="1464" y="78"/>
      </p:cViewPr>
      <p:guideLst>
        <p:guide orient="horz" pos="2160"/>
        <p:guide pos="2880"/>
      </p:guideLst>
    </p:cSldViewPr>
  </p:slideViewPr>
  <p:outlineViewPr>
    <p:cViewPr>
      <p:scale>
        <a:sx n="33" d="100"/>
        <a:sy n="33" d="100"/>
      </p:scale>
      <p:origin x="0" y="908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Demasco" userId="09b1805d7141d229" providerId="LiveId" clId="{C7D69FC0-8492-44C2-8574-4F2568F367B4}"/>
    <pc:docChg chg="undo custSel addSld delSld modSld modMainMaster">
      <pc:chgData name="Joseph Demasco" userId="09b1805d7141d229" providerId="LiveId" clId="{C7D69FC0-8492-44C2-8574-4F2568F367B4}" dt="2021-06-09T20:30:05.691" v="3965"/>
      <pc:docMkLst>
        <pc:docMk/>
      </pc:docMkLst>
      <pc:sldChg chg="modSp mod">
        <pc:chgData name="Joseph Demasco" userId="09b1805d7141d229" providerId="LiveId" clId="{C7D69FC0-8492-44C2-8574-4F2568F367B4}" dt="2021-06-09T20:27:21.173" v="3952" actId="403"/>
        <pc:sldMkLst>
          <pc:docMk/>
          <pc:sldMk cId="2251192424" sldId="256"/>
        </pc:sldMkLst>
        <pc:spChg chg="mod">
          <ac:chgData name="Joseph Demasco" userId="09b1805d7141d229" providerId="LiveId" clId="{C7D69FC0-8492-44C2-8574-4F2568F367B4}" dt="2021-06-09T20:27:21.173" v="3952" actId="403"/>
          <ac:spMkLst>
            <pc:docMk/>
            <pc:sldMk cId="2251192424" sldId="256"/>
            <ac:spMk id="3" creationId="{00000000-0000-0000-0000-000000000000}"/>
          </ac:spMkLst>
        </pc:spChg>
      </pc:sldChg>
      <pc:sldChg chg="addSp delSp modSp mod modClrScheme chgLayout">
        <pc:chgData name="Joseph Demasco" userId="09b1805d7141d229" providerId="LiveId" clId="{C7D69FC0-8492-44C2-8574-4F2568F367B4}" dt="2021-06-09T19:03:40.974" v="550" actId="404"/>
        <pc:sldMkLst>
          <pc:docMk/>
          <pc:sldMk cId="2573241965" sldId="257"/>
        </pc:sldMkLst>
        <pc:spChg chg="add del mod">
          <ac:chgData name="Joseph Demasco" userId="09b1805d7141d229" providerId="LiveId" clId="{C7D69FC0-8492-44C2-8574-4F2568F367B4}" dt="2021-06-09T18:52:57.230" v="56" actId="478"/>
          <ac:spMkLst>
            <pc:docMk/>
            <pc:sldMk cId="2573241965" sldId="257"/>
            <ac:spMk id="3" creationId="{02CD86D1-0154-4CB1-8229-83AED687D399}"/>
          </ac:spMkLst>
        </pc:spChg>
        <pc:spChg chg="del">
          <ac:chgData name="Joseph Demasco" userId="09b1805d7141d229" providerId="LiveId" clId="{C7D69FC0-8492-44C2-8574-4F2568F367B4}" dt="2021-06-09T18:52:50.185" v="55" actId="478"/>
          <ac:spMkLst>
            <pc:docMk/>
            <pc:sldMk cId="2573241965" sldId="257"/>
            <ac:spMk id="4" creationId="{00000000-0000-0000-0000-000000000000}"/>
          </ac:spMkLst>
        </pc:spChg>
        <pc:spChg chg="del">
          <ac:chgData name="Joseph Demasco" userId="09b1805d7141d229" providerId="LiveId" clId="{C7D69FC0-8492-44C2-8574-4F2568F367B4}" dt="2021-06-09T18:52:41.903" v="54" actId="478"/>
          <ac:spMkLst>
            <pc:docMk/>
            <pc:sldMk cId="2573241965" sldId="257"/>
            <ac:spMk id="5" creationId="{00000000-0000-0000-0000-000000000000}"/>
          </ac:spMkLst>
        </pc:spChg>
        <pc:spChg chg="add mod ord">
          <ac:chgData name="Joseph Demasco" userId="09b1805d7141d229" providerId="LiveId" clId="{C7D69FC0-8492-44C2-8574-4F2568F367B4}" dt="2021-06-09T18:54:24.297" v="101" actId="26606"/>
          <ac:spMkLst>
            <pc:docMk/>
            <pc:sldMk cId="2573241965" sldId="257"/>
            <ac:spMk id="7" creationId="{55FC5EAB-3964-496E-B9D3-EF1A902DACE0}"/>
          </ac:spMkLst>
        </pc:spChg>
        <pc:spChg chg="add mod">
          <ac:chgData name="Joseph Demasco" userId="09b1805d7141d229" providerId="LiveId" clId="{C7D69FC0-8492-44C2-8574-4F2568F367B4}" dt="2021-06-09T19:03:40.974" v="550" actId="404"/>
          <ac:spMkLst>
            <pc:docMk/>
            <pc:sldMk cId="2573241965" sldId="257"/>
            <ac:spMk id="12" creationId="{8E875784-9846-4A0D-ABFF-C843A76276DA}"/>
          </ac:spMkLst>
        </pc:spChg>
        <pc:spChg chg="add mod">
          <ac:chgData name="Joseph Demasco" userId="09b1805d7141d229" providerId="LiveId" clId="{C7D69FC0-8492-44C2-8574-4F2568F367B4}" dt="2021-06-09T19:02:29.727" v="377" actId="20577"/>
          <ac:spMkLst>
            <pc:docMk/>
            <pc:sldMk cId="2573241965" sldId="257"/>
            <ac:spMk id="14" creationId="{65F3F5A8-4286-4905-9840-8C2D9A272D67}"/>
          </ac:spMkLst>
        </pc:spChg>
        <pc:picChg chg="add mod">
          <ac:chgData name="Joseph Demasco" userId="09b1805d7141d229" providerId="LiveId" clId="{C7D69FC0-8492-44C2-8574-4F2568F367B4}" dt="2021-06-09T19:03:27.551" v="547" actId="1035"/>
          <ac:picMkLst>
            <pc:docMk/>
            <pc:sldMk cId="2573241965" sldId="257"/>
            <ac:picMk id="9" creationId="{A9C4AAAD-6D31-4B8A-A8F6-CD23B3DC857D}"/>
          </ac:picMkLst>
        </pc:picChg>
      </pc:sldChg>
      <pc:sldChg chg="addSp delSp modSp mod modClrScheme chgLayout modNotesTx">
        <pc:chgData name="Joseph Demasco" userId="09b1805d7141d229" providerId="LiveId" clId="{C7D69FC0-8492-44C2-8574-4F2568F367B4}" dt="2021-06-09T19:48:27.704" v="2117" actId="20577"/>
        <pc:sldMkLst>
          <pc:docMk/>
          <pc:sldMk cId="4092091757" sldId="258"/>
        </pc:sldMkLst>
        <pc:spChg chg="add del mod">
          <ac:chgData name="Joseph Demasco" userId="09b1805d7141d229" providerId="LiveId" clId="{C7D69FC0-8492-44C2-8574-4F2568F367B4}" dt="2021-06-09T19:04:21.927" v="555" actId="478"/>
          <ac:spMkLst>
            <pc:docMk/>
            <pc:sldMk cId="4092091757" sldId="258"/>
            <ac:spMk id="3" creationId="{3885BF73-7C7F-48D6-A618-19C7E013A78B}"/>
          </ac:spMkLst>
        </pc:spChg>
        <pc:spChg chg="mod ord">
          <ac:chgData name="Joseph Demasco" userId="09b1805d7141d229" providerId="LiveId" clId="{C7D69FC0-8492-44C2-8574-4F2568F367B4}" dt="2021-06-09T19:08:23.155" v="612" actId="26606"/>
          <ac:spMkLst>
            <pc:docMk/>
            <pc:sldMk cId="4092091757" sldId="258"/>
            <ac:spMk id="4" creationId="{00000000-0000-0000-0000-000000000000}"/>
          </ac:spMkLst>
        </pc:spChg>
        <pc:spChg chg="del">
          <ac:chgData name="Joseph Demasco" userId="09b1805d7141d229" providerId="LiveId" clId="{C7D69FC0-8492-44C2-8574-4F2568F367B4}" dt="2021-06-09T19:04:19.150" v="554" actId="478"/>
          <ac:spMkLst>
            <pc:docMk/>
            <pc:sldMk cId="4092091757" sldId="258"/>
            <ac:spMk id="5" creationId="{00000000-0000-0000-0000-000000000000}"/>
          </ac:spMkLst>
        </pc:spChg>
        <pc:spChg chg="add del">
          <ac:chgData name="Joseph Demasco" userId="09b1805d7141d229" providerId="LiveId" clId="{C7D69FC0-8492-44C2-8574-4F2568F367B4}" dt="2021-06-09T19:09:38.384" v="624" actId="478"/>
          <ac:spMkLst>
            <pc:docMk/>
            <pc:sldMk cId="4092091757" sldId="258"/>
            <ac:spMk id="10" creationId="{FA3EFA18-90C5-4FBA-9554-98F826F93728}"/>
          </ac:spMkLst>
        </pc:spChg>
        <pc:spChg chg="add mod">
          <ac:chgData name="Joseph Demasco" userId="09b1805d7141d229" providerId="LiveId" clId="{C7D69FC0-8492-44C2-8574-4F2568F367B4}" dt="2021-06-09T19:10:43.714" v="638" actId="17032"/>
          <ac:spMkLst>
            <pc:docMk/>
            <pc:sldMk cId="4092091757" sldId="258"/>
            <ac:spMk id="11" creationId="{A6D78491-1EA3-4170-82D3-A70B6C55FD20}"/>
          </ac:spMkLst>
        </pc:spChg>
        <pc:spChg chg="add mod">
          <ac:chgData name="Joseph Demasco" userId="09b1805d7141d229" providerId="LiveId" clId="{C7D69FC0-8492-44C2-8574-4F2568F367B4}" dt="2021-06-09T19:26:23.505" v="864" actId="1036"/>
          <ac:spMkLst>
            <pc:docMk/>
            <pc:sldMk cId="4092091757" sldId="258"/>
            <ac:spMk id="13" creationId="{60272722-8DC3-436F-A46E-FF1C6347239F}"/>
          </ac:spMkLst>
        </pc:spChg>
        <pc:spChg chg="add mod">
          <ac:chgData name="Joseph Demasco" userId="09b1805d7141d229" providerId="LiveId" clId="{C7D69FC0-8492-44C2-8574-4F2568F367B4}" dt="2021-06-09T19:25:58.009" v="851" actId="404"/>
          <ac:spMkLst>
            <pc:docMk/>
            <pc:sldMk cId="4092091757" sldId="258"/>
            <ac:spMk id="14" creationId="{23A06419-A8BB-46C0-A1F7-3602D44D41E8}"/>
          </ac:spMkLst>
        </pc:spChg>
        <pc:picChg chg="add del">
          <ac:chgData name="Joseph Demasco" userId="09b1805d7141d229" providerId="LiveId" clId="{C7D69FC0-8492-44C2-8574-4F2568F367B4}" dt="2021-06-09T19:08:17.001" v="610" actId="478"/>
          <ac:picMkLst>
            <pc:docMk/>
            <pc:sldMk cId="4092091757" sldId="258"/>
            <ac:picMk id="7" creationId="{A2ADCA80-4E0B-4DA6-BDD1-0E386B019AE4}"/>
          </ac:picMkLst>
        </pc:picChg>
        <pc:picChg chg="add mod">
          <ac:chgData name="Joseph Demasco" userId="09b1805d7141d229" providerId="LiveId" clId="{C7D69FC0-8492-44C2-8574-4F2568F367B4}" dt="2021-06-09T19:09:59.099" v="629" actId="14100"/>
          <ac:picMkLst>
            <pc:docMk/>
            <pc:sldMk cId="4092091757" sldId="258"/>
            <ac:picMk id="9" creationId="{5A921E4A-C394-4CBF-ABED-FFBCDF2D7948}"/>
          </ac:picMkLst>
        </pc:picChg>
      </pc:sldChg>
      <pc:sldChg chg="addSp delSp modSp mod modClrScheme chgLayout modNotesTx">
        <pc:chgData name="Joseph Demasco" userId="09b1805d7141d229" providerId="LiveId" clId="{C7D69FC0-8492-44C2-8574-4F2568F367B4}" dt="2021-06-09T20:13:59.338" v="2859" actId="17032"/>
        <pc:sldMkLst>
          <pc:docMk/>
          <pc:sldMk cId="2686270444" sldId="259"/>
        </pc:sldMkLst>
        <pc:spChg chg="add del mod">
          <ac:chgData name="Joseph Demasco" userId="09b1805d7141d229" providerId="LiveId" clId="{C7D69FC0-8492-44C2-8574-4F2568F367B4}" dt="2021-06-09T19:54:11.528" v="2122" actId="478"/>
          <ac:spMkLst>
            <pc:docMk/>
            <pc:sldMk cId="2686270444" sldId="259"/>
            <ac:spMk id="3" creationId="{D6C8864E-C66B-4EA0-BAFF-CFC57C15033F}"/>
          </ac:spMkLst>
        </pc:spChg>
        <pc:spChg chg="mod ord">
          <ac:chgData name="Joseph Demasco" userId="09b1805d7141d229" providerId="LiveId" clId="{C7D69FC0-8492-44C2-8574-4F2568F367B4}" dt="2021-06-09T19:54:58.437" v="2168" actId="404"/>
          <ac:spMkLst>
            <pc:docMk/>
            <pc:sldMk cId="2686270444" sldId="259"/>
            <ac:spMk id="4" creationId="{00000000-0000-0000-0000-000000000000}"/>
          </ac:spMkLst>
        </pc:spChg>
        <pc:spChg chg="del">
          <ac:chgData name="Joseph Demasco" userId="09b1805d7141d229" providerId="LiveId" clId="{C7D69FC0-8492-44C2-8574-4F2568F367B4}" dt="2021-06-09T19:54:05.492" v="2121" actId="478"/>
          <ac:spMkLst>
            <pc:docMk/>
            <pc:sldMk cId="2686270444" sldId="259"/>
            <ac:spMk id="5" creationId="{00000000-0000-0000-0000-000000000000}"/>
          </ac:spMkLst>
        </pc:spChg>
        <pc:spChg chg="add mod">
          <ac:chgData name="Joseph Demasco" userId="09b1805d7141d229" providerId="LiveId" clId="{C7D69FC0-8492-44C2-8574-4F2568F367B4}" dt="2021-06-09T20:13:59.338" v="2859" actId="17032"/>
          <ac:spMkLst>
            <pc:docMk/>
            <pc:sldMk cId="2686270444" sldId="259"/>
            <ac:spMk id="8" creationId="{8A7F2EC8-2892-4233-AD44-7E6BA582D519}"/>
          </ac:spMkLst>
        </pc:spChg>
        <pc:spChg chg="add mod">
          <ac:chgData name="Joseph Demasco" userId="09b1805d7141d229" providerId="LiveId" clId="{C7D69FC0-8492-44C2-8574-4F2568F367B4}" dt="2021-06-09T19:55:42.825" v="2198" actId="1036"/>
          <ac:spMkLst>
            <pc:docMk/>
            <pc:sldMk cId="2686270444" sldId="259"/>
            <ac:spMk id="9" creationId="{8DF18A1F-A1A2-4938-8ADC-7A77186C2B72}"/>
          </ac:spMkLst>
        </pc:spChg>
        <pc:spChg chg="add mod">
          <ac:chgData name="Joseph Demasco" userId="09b1805d7141d229" providerId="LiveId" clId="{C7D69FC0-8492-44C2-8574-4F2568F367B4}" dt="2021-06-09T20:08:28.157" v="2854" actId="404"/>
          <ac:spMkLst>
            <pc:docMk/>
            <pc:sldMk cId="2686270444" sldId="259"/>
            <ac:spMk id="12" creationId="{CD3429F8-3362-470B-9960-6CBEE45D63CF}"/>
          </ac:spMkLst>
        </pc:spChg>
        <pc:picChg chg="add mod">
          <ac:chgData name="Joseph Demasco" userId="09b1805d7141d229" providerId="LiveId" clId="{C7D69FC0-8492-44C2-8574-4F2568F367B4}" dt="2021-06-09T19:55:11.161" v="2176" actId="14100"/>
          <ac:picMkLst>
            <pc:docMk/>
            <pc:sldMk cId="2686270444" sldId="259"/>
            <ac:picMk id="7" creationId="{DCD715BB-3C7D-4874-A6D9-3FE079C696B5}"/>
          </ac:picMkLst>
        </pc:picChg>
      </pc:sldChg>
      <pc:sldChg chg="addSp delSp modSp mod modClrScheme chgLayout modNotesTx">
        <pc:chgData name="Joseph Demasco" userId="09b1805d7141d229" providerId="LiveId" clId="{C7D69FC0-8492-44C2-8574-4F2568F367B4}" dt="2021-06-09T20:29:43.006" v="3962" actId="17032"/>
        <pc:sldMkLst>
          <pc:docMk/>
          <pc:sldMk cId="280208136" sldId="260"/>
        </pc:sldMkLst>
        <pc:spChg chg="add del mod">
          <ac:chgData name="Joseph Demasco" userId="09b1805d7141d229" providerId="LiveId" clId="{C7D69FC0-8492-44C2-8574-4F2568F367B4}" dt="2021-06-09T20:15:09.266" v="2914" actId="478"/>
          <ac:spMkLst>
            <pc:docMk/>
            <pc:sldMk cId="280208136" sldId="260"/>
            <ac:spMk id="3" creationId="{C84C62CC-5805-4051-A6D4-26CF51B751F8}"/>
          </ac:spMkLst>
        </pc:spChg>
        <pc:spChg chg="mod ord">
          <ac:chgData name="Joseph Demasco" userId="09b1805d7141d229" providerId="LiveId" clId="{C7D69FC0-8492-44C2-8574-4F2568F367B4}" dt="2021-06-09T20:15:14.745" v="2916" actId="26606"/>
          <ac:spMkLst>
            <pc:docMk/>
            <pc:sldMk cId="280208136" sldId="260"/>
            <ac:spMk id="4" creationId="{00000000-0000-0000-0000-000000000000}"/>
          </ac:spMkLst>
        </pc:spChg>
        <pc:spChg chg="del">
          <ac:chgData name="Joseph Demasco" userId="09b1805d7141d229" providerId="LiveId" clId="{C7D69FC0-8492-44C2-8574-4F2568F367B4}" dt="2021-06-09T20:15:05.545" v="2913" actId="478"/>
          <ac:spMkLst>
            <pc:docMk/>
            <pc:sldMk cId="280208136" sldId="260"/>
            <ac:spMk id="5" creationId="{00000000-0000-0000-0000-000000000000}"/>
          </ac:spMkLst>
        </pc:spChg>
        <pc:spChg chg="add mod">
          <ac:chgData name="Joseph Demasco" userId="09b1805d7141d229" providerId="LiveId" clId="{C7D69FC0-8492-44C2-8574-4F2568F367B4}" dt="2021-06-09T20:29:43.006" v="3962" actId="17032"/>
          <ac:spMkLst>
            <pc:docMk/>
            <pc:sldMk cId="280208136" sldId="260"/>
            <ac:spMk id="8" creationId="{F80CE38B-3EEE-4597-B870-988D56F96332}"/>
          </ac:spMkLst>
        </pc:spChg>
        <pc:spChg chg="add mod">
          <ac:chgData name="Joseph Demasco" userId="09b1805d7141d229" providerId="LiveId" clId="{C7D69FC0-8492-44C2-8574-4F2568F367B4}" dt="2021-06-09T20:28:06.903" v="3956"/>
          <ac:spMkLst>
            <pc:docMk/>
            <pc:sldMk cId="280208136" sldId="260"/>
            <ac:spMk id="9" creationId="{8356958A-650C-4AA9-9E36-DF37CFDB6DEA}"/>
          </ac:spMkLst>
        </pc:spChg>
        <pc:spChg chg="add mod">
          <ac:chgData name="Joseph Demasco" userId="09b1805d7141d229" providerId="LiveId" clId="{C7D69FC0-8492-44C2-8574-4F2568F367B4}" dt="2021-06-09T20:17:29.080" v="3212" actId="27636"/>
          <ac:spMkLst>
            <pc:docMk/>
            <pc:sldMk cId="280208136" sldId="260"/>
            <ac:spMk id="12" creationId="{05A43195-54B9-45BB-BCB3-0954D1FC5E79}"/>
          </ac:spMkLst>
        </pc:spChg>
        <pc:picChg chg="add mod">
          <ac:chgData name="Joseph Demasco" userId="09b1805d7141d229" providerId="LiveId" clId="{C7D69FC0-8492-44C2-8574-4F2568F367B4}" dt="2021-06-09T20:15:31.467" v="2931" actId="14100"/>
          <ac:picMkLst>
            <pc:docMk/>
            <pc:sldMk cId="280208136" sldId="260"/>
            <ac:picMk id="7" creationId="{FAAD7FE2-B1F6-45F1-90CE-008F09BA963D}"/>
          </ac:picMkLst>
        </pc:picChg>
      </pc:sldChg>
      <pc:sldChg chg="addSp delSp modSp mod modClrScheme chgLayout modNotesTx">
        <pc:chgData name="Joseph Demasco" userId="09b1805d7141d229" providerId="LiveId" clId="{C7D69FC0-8492-44C2-8574-4F2568F367B4}" dt="2021-06-09T20:28:12.608" v="3957"/>
        <pc:sldMkLst>
          <pc:docMk/>
          <pc:sldMk cId="3592547494" sldId="261"/>
        </pc:sldMkLst>
        <pc:spChg chg="add del mod">
          <ac:chgData name="Joseph Demasco" userId="09b1805d7141d229" providerId="LiveId" clId="{C7D69FC0-8492-44C2-8574-4F2568F367B4}" dt="2021-06-09T20:19:24.738" v="3308" actId="478"/>
          <ac:spMkLst>
            <pc:docMk/>
            <pc:sldMk cId="3592547494" sldId="261"/>
            <ac:spMk id="3" creationId="{556753DB-77AF-4F04-BC83-2F2953FB8A57}"/>
          </ac:spMkLst>
        </pc:spChg>
        <pc:spChg chg="mod ord">
          <ac:chgData name="Joseph Demasco" userId="09b1805d7141d229" providerId="LiveId" clId="{C7D69FC0-8492-44C2-8574-4F2568F367B4}" dt="2021-06-09T20:20:41.438" v="3379" actId="404"/>
          <ac:spMkLst>
            <pc:docMk/>
            <pc:sldMk cId="3592547494" sldId="261"/>
            <ac:spMk id="4" creationId="{00000000-0000-0000-0000-000000000000}"/>
          </ac:spMkLst>
        </pc:spChg>
        <pc:spChg chg="del">
          <ac:chgData name="Joseph Demasco" userId="09b1805d7141d229" providerId="LiveId" clId="{C7D69FC0-8492-44C2-8574-4F2568F367B4}" dt="2021-06-09T20:19:18.387" v="3307" actId="478"/>
          <ac:spMkLst>
            <pc:docMk/>
            <pc:sldMk cId="3592547494" sldId="261"/>
            <ac:spMk id="5" creationId="{00000000-0000-0000-0000-000000000000}"/>
          </ac:spMkLst>
        </pc:spChg>
        <pc:spChg chg="add mod">
          <ac:chgData name="Joseph Demasco" userId="09b1805d7141d229" providerId="LiveId" clId="{C7D69FC0-8492-44C2-8574-4F2568F367B4}" dt="2021-06-09T20:28:12.608" v="3957"/>
          <ac:spMkLst>
            <pc:docMk/>
            <pc:sldMk cId="3592547494" sldId="261"/>
            <ac:spMk id="8" creationId="{24802283-64C0-412E-B031-B93ACBC2CFB7}"/>
          </ac:spMkLst>
        </pc:spChg>
        <pc:picChg chg="add mod">
          <ac:chgData name="Joseph Demasco" userId="09b1805d7141d229" providerId="LiveId" clId="{C7D69FC0-8492-44C2-8574-4F2568F367B4}" dt="2021-06-09T20:19:49.223" v="3314" actId="27614"/>
          <ac:picMkLst>
            <pc:docMk/>
            <pc:sldMk cId="3592547494" sldId="261"/>
            <ac:picMk id="7" creationId="{F162153F-C966-489F-9439-3426ACF701DC}"/>
          </ac:picMkLst>
        </pc:picChg>
      </pc:sldChg>
      <pc:sldChg chg="del">
        <pc:chgData name="Joseph Demasco" userId="09b1805d7141d229" providerId="LiveId" clId="{C7D69FC0-8492-44C2-8574-4F2568F367B4}" dt="2021-06-09T20:25:50.346" v="3849" actId="47"/>
        <pc:sldMkLst>
          <pc:docMk/>
          <pc:sldMk cId="2987750771" sldId="262"/>
        </pc:sldMkLst>
      </pc:sldChg>
      <pc:sldChg chg="del">
        <pc:chgData name="Joseph Demasco" userId="09b1805d7141d229" providerId="LiveId" clId="{C7D69FC0-8492-44C2-8574-4F2568F367B4}" dt="2021-06-09T20:25:50.346" v="3849" actId="47"/>
        <pc:sldMkLst>
          <pc:docMk/>
          <pc:sldMk cId="4114247440" sldId="263"/>
        </pc:sldMkLst>
      </pc:sldChg>
      <pc:sldChg chg="del">
        <pc:chgData name="Joseph Demasco" userId="09b1805d7141d229" providerId="LiveId" clId="{C7D69FC0-8492-44C2-8574-4F2568F367B4}" dt="2021-06-09T20:25:50.346" v="3849" actId="47"/>
        <pc:sldMkLst>
          <pc:docMk/>
          <pc:sldMk cId="2463506292" sldId="264"/>
        </pc:sldMkLst>
      </pc:sldChg>
      <pc:sldChg chg="del">
        <pc:chgData name="Joseph Demasco" userId="09b1805d7141d229" providerId="LiveId" clId="{C7D69FC0-8492-44C2-8574-4F2568F367B4}" dt="2021-06-09T20:25:50.346" v="3849" actId="47"/>
        <pc:sldMkLst>
          <pc:docMk/>
          <pc:sldMk cId="4073906178" sldId="265"/>
        </pc:sldMkLst>
      </pc:sldChg>
      <pc:sldChg chg="del">
        <pc:chgData name="Joseph Demasco" userId="09b1805d7141d229" providerId="LiveId" clId="{C7D69FC0-8492-44C2-8574-4F2568F367B4}" dt="2021-06-09T20:25:50.346" v="3849" actId="47"/>
        <pc:sldMkLst>
          <pc:docMk/>
          <pc:sldMk cId="2218078524" sldId="266"/>
        </pc:sldMkLst>
      </pc:sldChg>
      <pc:sldChg chg="del">
        <pc:chgData name="Joseph Demasco" userId="09b1805d7141d229" providerId="LiveId" clId="{C7D69FC0-8492-44C2-8574-4F2568F367B4}" dt="2021-06-09T20:25:50.346" v="3849" actId="47"/>
        <pc:sldMkLst>
          <pc:docMk/>
          <pc:sldMk cId="2505116692" sldId="267"/>
        </pc:sldMkLst>
      </pc:sldChg>
      <pc:sldChg chg="modSp add del mod">
        <pc:chgData name="Joseph Demasco" userId="09b1805d7141d229" providerId="LiveId" clId="{C7D69FC0-8492-44C2-8574-4F2568F367B4}" dt="2021-06-09T20:14:32.786" v="2869" actId="47"/>
        <pc:sldMkLst>
          <pc:docMk/>
          <pc:sldMk cId="2417584258" sldId="268"/>
        </pc:sldMkLst>
        <pc:spChg chg="mod">
          <ac:chgData name="Joseph Demasco" userId="09b1805d7141d229" providerId="LiveId" clId="{C7D69FC0-8492-44C2-8574-4F2568F367B4}" dt="2021-06-09T20:14:25.253" v="2868" actId="20577"/>
          <ac:spMkLst>
            <pc:docMk/>
            <pc:sldMk cId="2417584258" sldId="268"/>
            <ac:spMk id="4" creationId="{00000000-0000-0000-0000-000000000000}"/>
          </ac:spMkLst>
        </pc:spChg>
      </pc:sldChg>
      <pc:sldMasterChg chg="modSp">
        <pc:chgData name="Joseph Demasco" userId="09b1805d7141d229" providerId="LiveId" clId="{C7D69FC0-8492-44C2-8574-4F2568F367B4}" dt="2021-06-09T20:30:05.691" v="3965"/>
        <pc:sldMasterMkLst>
          <pc:docMk/>
          <pc:sldMasterMk cId="200083955" sldId="2147483668"/>
        </pc:sldMasterMkLst>
        <pc:spChg chg="mod">
          <ac:chgData name="Joseph Demasco" userId="09b1805d7141d229" providerId="LiveId" clId="{C7D69FC0-8492-44C2-8574-4F2568F367B4}" dt="2021-06-09T20:30:05.691" v="3965"/>
          <ac:spMkLst>
            <pc:docMk/>
            <pc:sldMasterMk cId="200083955" sldId="2147483668"/>
            <ac:spMk id="2"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5F1F5F-3328-4387-984A-44912603CED7}" type="datetimeFigureOut">
              <a:rPr lang="en-US" smtClean="0"/>
              <a:t>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FE5D4-B55F-47F9-A900-C3A014837A0F}" type="slidenum">
              <a:rPr lang="en-US" smtClean="0"/>
              <a:t>‹#›</a:t>
            </a:fld>
            <a:endParaRPr lang="en-US"/>
          </a:p>
        </p:txBody>
      </p:sp>
    </p:spTree>
    <p:extLst>
      <p:ext uri="{BB962C8B-B14F-4D97-AF65-F5344CB8AC3E}">
        <p14:creationId xmlns:p14="http://schemas.microsoft.com/office/powerpoint/2010/main" val="21839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module we discussed a number of different life cycle models that are used in software development. This document contains some industry statistics on life cycle models used in modern software development and how various project characteristics influence the choice of project life cycle in organizations.</a:t>
            </a:r>
          </a:p>
        </p:txBody>
      </p:sp>
      <p:sp>
        <p:nvSpPr>
          <p:cNvPr id="4" name="Slide Number Placeholder 3"/>
          <p:cNvSpPr>
            <a:spLocks noGrp="1"/>
          </p:cNvSpPr>
          <p:nvPr>
            <p:ph type="sldNum" sz="quarter" idx="10"/>
          </p:nvPr>
        </p:nvSpPr>
        <p:spPr/>
        <p:txBody>
          <a:bodyPr/>
          <a:lstStyle/>
          <a:p>
            <a:fld id="{FB2FE5D4-B55F-47F9-A900-C3A014837A0F}" type="slidenum">
              <a:rPr lang="en-US" smtClean="0"/>
              <a:t>1</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by looking at the results of a study that investigated how various organizational, project, and team characteristics influenced the choice of software development approaches. </a:t>
            </a:r>
          </a:p>
          <a:p>
            <a:endParaRPr lang="en-US" dirty="0"/>
          </a:p>
          <a:p>
            <a:r>
              <a:rPr lang="en-US" dirty="0"/>
              <a:t>As you can see from the slide, there were 153 respondents to the referenced survey with most respondents from the United States, and there were various types of projects that the respondent organizations were involved in.</a:t>
            </a:r>
          </a:p>
          <a:p>
            <a:endParaRPr lang="en-US" dirty="0"/>
          </a:p>
          <a:p>
            <a:r>
              <a:rPr lang="en-US" dirty="0"/>
              <a:t>The most common life cycle approach reported by the respondents was a hybrid approach…which translates into a combination of a waterfall approach and more modern iterative or agile-like approaches.</a:t>
            </a:r>
          </a:p>
          <a:p>
            <a:endParaRPr lang="en-US" dirty="0"/>
          </a:p>
        </p:txBody>
      </p:sp>
      <p:sp>
        <p:nvSpPr>
          <p:cNvPr id="4" name="Slide Number Placeholder 3"/>
          <p:cNvSpPr>
            <a:spLocks noGrp="1"/>
          </p:cNvSpPr>
          <p:nvPr>
            <p:ph type="sldNum" sz="quarter" idx="10"/>
          </p:nvPr>
        </p:nvSpPr>
        <p:spPr/>
        <p:txBody>
          <a:bodyPr/>
          <a:lstStyle/>
          <a:p>
            <a:fld id="{FB2FE5D4-B55F-47F9-A900-C3A014837A0F}" type="slidenum">
              <a:rPr lang="en-US" smtClean="0"/>
              <a:t>2</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summarizes the results based upon the number of employees in respondent companies…and there are some interesting patterns here.</a:t>
            </a:r>
          </a:p>
          <a:p>
            <a:endParaRPr lang="en-US" dirty="0"/>
          </a:p>
          <a:p>
            <a:r>
              <a:rPr lang="en-US" dirty="0"/>
              <a:t>If you look at the larger companies:</a:t>
            </a:r>
          </a:p>
          <a:p>
            <a:endParaRPr lang="en-US" dirty="0"/>
          </a:p>
          <a:p>
            <a:pPr marL="171450" indent="-171450">
              <a:buFont typeface="Arial" panose="020B0604020202020204" pitchFamily="34" charset="0"/>
              <a:buChar char="•"/>
            </a:pPr>
            <a:r>
              <a:rPr lang="en-US" dirty="0"/>
              <a:t>55 % of companies that used traditional approaches had more than 10,000 employees.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77.7 % of companies that used traditional approaches had more than 1,000 employees.</a:t>
            </a:r>
          </a:p>
          <a:p>
            <a:pPr marL="171450" indent="-171450">
              <a:buFont typeface="Arial" panose="020B0604020202020204" pitchFamily="34" charset="0"/>
              <a:buChar char="•"/>
            </a:pPr>
            <a:r>
              <a:rPr lang="en-US" dirty="0"/>
              <a:t>45.8 % of companies that used hybrid approaches had more than 1,000 employees.</a:t>
            </a:r>
          </a:p>
          <a:p>
            <a:pPr marL="171450" indent="-171450">
              <a:buFont typeface="Arial" panose="020B0604020202020204" pitchFamily="34" charset="0"/>
              <a:buChar char="•"/>
            </a:pPr>
            <a:r>
              <a:rPr lang="en-US" dirty="0"/>
              <a:t>34.1 % of companies that used agile approaches had more than 1,000 employees.</a:t>
            </a:r>
          </a:p>
          <a:p>
            <a:pPr marL="171450" indent="-171450">
              <a:buFont typeface="Arial" panose="020B0604020202020204" pitchFamily="34" charset="0"/>
              <a:buChar char="•"/>
            </a:pPr>
            <a:r>
              <a:rPr lang="en-US" dirty="0"/>
              <a:t>30 % of companies that used iterative approaches had more than 1,000 employees.</a:t>
            </a:r>
          </a:p>
          <a:p>
            <a:endParaRPr lang="en-US" dirty="0"/>
          </a:p>
          <a:p>
            <a:r>
              <a:rPr lang="en-US" dirty="0"/>
              <a:t>If you look at the smaller companies…say those with up to 250 employees:</a:t>
            </a:r>
          </a:p>
          <a:p>
            <a:endParaRPr lang="en-US" dirty="0"/>
          </a:p>
          <a:p>
            <a:pPr marL="171450" indent="-171450">
              <a:buFont typeface="Arial" panose="020B0604020202020204" pitchFamily="34" charset="0"/>
              <a:buChar char="•"/>
            </a:pPr>
            <a:r>
              <a:rPr lang="en-US" dirty="0"/>
              <a:t>70 % of companies used iterative approaches.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48.8 % of companies used agile approaches.</a:t>
            </a:r>
          </a:p>
          <a:p>
            <a:pPr marL="171450" indent="-171450">
              <a:buFont typeface="Arial" panose="020B0604020202020204" pitchFamily="34" charset="0"/>
              <a:buChar char="•"/>
            </a:pPr>
            <a:r>
              <a:rPr lang="en-US" dirty="0"/>
              <a:t>37.3 % of companies used hybrid approaches.</a:t>
            </a:r>
          </a:p>
          <a:p>
            <a:pPr marL="171450" indent="-171450">
              <a:buFont typeface="Arial" panose="020B0604020202020204" pitchFamily="34" charset="0"/>
              <a:buChar char="•"/>
            </a:pPr>
            <a:r>
              <a:rPr lang="en-US" dirty="0"/>
              <a:t>16.7 % of companies used traditional approaches.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So…in summary…companies with high employee counts were the dominant group for the more traditional approaches, and companies with low employee counts were the dominant group for iterative and agile approaches.</a:t>
            </a:r>
          </a:p>
          <a:p>
            <a:endParaRPr lang="en-US" dirty="0"/>
          </a:p>
        </p:txBody>
      </p:sp>
      <p:sp>
        <p:nvSpPr>
          <p:cNvPr id="4" name="Slide Number Placeholder 3"/>
          <p:cNvSpPr>
            <a:spLocks noGrp="1"/>
          </p:cNvSpPr>
          <p:nvPr>
            <p:ph type="sldNum" sz="quarter" idx="10"/>
          </p:nvPr>
        </p:nvSpPr>
        <p:spPr/>
        <p:txBody>
          <a:bodyPr/>
          <a:lstStyle/>
          <a:p>
            <a:fld id="{FB2FE5D4-B55F-47F9-A900-C3A014837A0F}" type="slidenum">
              <a:rPr lang="en-US" smtClean="0"/>
              <a:t>3</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approaches based upon project criticality.</a:t>
            </a:r>
          </a:p>
          <a:p>
            <a:endParaRPr lang="en-US" dirty="0"/>
          </a:p>
          <a:p>
            <a:pPr marL="171450" indent="-171450">
              <a:buFont typeface="Arial" panose="020B0604020202020204" pitchFamily="34" charset="0"/>
              <a:buChar char="•"/>
            </a:pPr>
            <a:r>
              <a:rPr lang="en-US" dirty="0"/>
              <a:t>88.2 % of projects using traditional approaches had high criticality.</a:t>
            </a:r>
          </a:p>
          <a:p>
            <a:pPr marL="171450" indent="-171450">
              <a:buFont typeface="Arial" panose="020B0604020202020204" pitchFamily="34" charset="0"/>
              <a:buChar char="•"/>
            </a:pPr>
            <a:r>
              <a:rPr lang="en-US" dirty="0"/>
              <a:t>69.5 % of projects using hybrid approaches had high criticality.</a:t>
            </a:r>
          </a:p>
          <a:p>
            <a:pPr marL="171450" indent="-171450">
              <a:buFont typeface="Arial" panose="020B0604020202020204" pitchFamily="34" charset="0"/>
              <a:buChar char="•"/>
            </a:pPr>
            <a:r>
              <a:rPr lang="en-US" dirty="0"/>
              <a:t>60 % of projects using iterative approaches had high criticality.</a:t>
            </a:r>
          </a:p>
          <a:p>
            <a:pPr marL="171450" indent="-171450">
              <a:buFont typeface="Arial" panose="020B0604020202020204" pitchFamily="34" charset="0"/>
              <a:buChar char="•"/>
            </a:pPr>
            <a:r>
              <a:rPr lang="en-US" dirty="0"/>
              <a:t>51.2 % of projects using agile approaches had high criticality.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data suggests that organizations tend to use traditional approaches on critical projects, followed by hybrid and iterative then agile approaches.</a:t>
            </a:r>
          </a:p>
        </p:txBody>
      </p:sp>
      <p:sp>
        <p:nvSpPr>
          <p:cNvPr id="4" name="Slide Number Placeholder 3"/>
          <p:cNvSpPr>
            <a:spLocks noGrp="1"/>
          </p:cNvSpPr>
          <p:nvPr>
            <p:ph type="sldNum" sz="quarter" idx="10"/>
          </p:nvPr>
        </p:nvSpPr>
        <p:spPr/>
        <p:txBody>
          <a:bodyPr/>
          <a:lstStyle/>
          <a:p>
            <a:fld id="{FB2FE5D4-B55F-47F9-A900-C3A014837A0F}" type="slidenum">
              <a:rPr lang="en-US" smtClean="0"/>
              <a:t>4</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summarizes responses based on the number of project teams that were used.</a:t>
            </a:r>
          </a:p>
        </p:txBody>
      </p:sp>
      <p:sp>
        <p:nvSpPr>
          <p:cNvPr id="4" name="Slide Number Placeholder 3"/>
          <p:cNvSpPr>
            <a:spLocks noGrp="1"/>
          </p:cNvSpPr>
          <p:nvPr>
            <p:ph type="sldNum" sz="quarter" idx="10"/>
          </p:nvPr>
        </p:nvSpPr>
        <p:spPr/>
        <p:txBody>
          <a:bodyPr/>
          <a:lstStyle/>
          <a:p>
            <a:fld id="{FB2FE5D4-B55F-47F9-A900-C3A014837A0F}" type="slidenum">
              <a:rPr lang="en-US" smtClean="0"/>
              <a:t>5</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characteristics of projects and the approaches that were reported. The characteristics are based on organizational, project budget and criticality, and team factors that had strong statistical significance with the development approaches in the survey. The table offers some insights into how some project characteristics might influence the choice of a development approach.</a:t>
            </a:r>
          </a:p>
        </p:txBody>
      </p:sp>
      <p:sp>
        <p:nvSpPr>
          <p:cNvPr id="4" name="Slide Number Placeholder 3"/>
          <p:cNvSpPr>
            <a:spLocks noGrp="1"/>
          </p:cNvSpPr>
          <p:nvPr>
            <p:ph type="sldNum" sz="quarter" idx="10"/>
          </p:nvPr>
        </p:nvSpPr>
        <p:spPr/>
        <p:txBody>
          <a:bodyPr/>
          <a:lstStyle/>
          <a:p>
            <a:fld id="{FB2FE5D4-B55F-47F9-A900-C3A014837A0F}" type="slidenum">
              <a:rPr lang="en-US" smtClean="0"/>
              <a:t>6</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a recent study performed by the Project Management Institute (PMI) and Wrike, Inc. a company that provides project management application services. The slide shows the answers to the following question: “Which of the following approaches to project delivery are used in your organization?”</a:t>
            </a:r>
          </a:p>
          <a:p>
            <a:endParaRPr lang="en-US" dirty="0"/>
          </a:p>
          <a:p>
            <a:pPr marL="171450" indent="-171450">
              <a:buFont typeface="Arial" panose="020B0604020202020204" pitchFamily="34" charset="0"/>
              <a:buChar char="•"/>
            </a:pPr>
            <a:r>
              <a:rPr lang="en-US" dirty="0"/>
              <a:t>61.1 percent of respondents indicated that they used hybrid approaches. In this study hybrid was defined as some mix of traditional and agile.</a:t>
            </a:r>
          </a:p>
          <a:p>
            <a:pPr marL="171450" indent="-171450">
              <a:buFont typeface="Arial" panose="020B0604020202020204" pitchFamily="34" charset="0"/>
              <a:buChar char="•"/>
            </a:pPr>
            <a:r>
              <a:rPr lang="en-US" dirty="0"/>
              <a:t>57.7 percent of respondents indicated that they used traditional waterfall approaches.</a:t>
            </a:r>
          </a:p>
          <a:p>
            <a:pPr marL="171450" indent="-171450">
              <a:buFont typeface="Arial" panose="020B0604020202020204" pitchFamily="34" charset="0"/>
              <a:buChar char="•"/>
            </a:pPr>
            <a:r>
              <a:rPr lang="en-US" dirty="0"/>
              <a:t>29.1 percent of respondents indicated that they used agile.</a:t>
            </a:r>
          </a:p>
          <a:p>
            <a:pPr marL="171450" indent="-171450">
              <a:buFont typeface="Arial" panose="020B0604020202020204" pitchFamily="34" charset="0"/>
              <a:buChar char="•"/>
            </a:pPr>
            <a:r>
              <a:rPr lang="en-US" dirty="0"/>
              <a:t>And 21 percent of responded that they used ad hoc approaches.</a:t>
            </a:r>
          </a:p>
          <a:p>
            <a:endParaRPr lang="en-US" dirty="0"/>
          </a:p>
          <a:p>
            <a:r>
              <a:rPr lang="en-US" dirty="0"/>
              <a:t>Note that the percentages total to more than 100 percent due to multiple selections being allowed.</a:t>
            </a:r>
          </a:p>
          <a:p>
            <a:endParaRPr lang="en-US" dirty="0"/>
          </a:p>
          <a:p>
            <a:endParaRPr lang="en-US" dirty="0"/>
          </a:p>
          <a:p>
            <a:r>
              <a:rPr lang="en-US" dirty="0"/>
              <a:t>An additional statistic not evident from these numbers is interesting:  23.3 percent of respondents said they used hybrid as the only delivery approach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for respondents in the information technology business:</a:t>
            </a:r>
          </a:p>
          <a:p>
            <a:pPr marL="171450" indent="-171450">
              <a:buFont typeface="Arial" panose="020B0604020202020204" pitchFamily="34" charset="0"/>
              <a:buChar char="•"/>
            </a:pPr>
            <a:r>
              <a:rPr lang="en-US" dirty="0"/>
              <a:t>70.5 percent indicated using hybrid approaches in some form</a:t>
            </a:r>
          </a:p>
          <a:p>
            <a:pPr marL="171450" indent="-171450">
              <a:buFont typeface="Arial" panose="020B0604020202020204" pitchFamily="34" charset="0"/>
              <a:buChar char="•"/>
            </a:pPr>
            <a:r>
              <a:rPr lang="en-US" dirty="0"/>
              <a:t>48.4 percent indicated using agile in some form</a:t>
            </a:r>
          </a:p>
        </p:txBody>
      </p:sp>
      <p:sp>
        <p:nvSpPr>
          <p:cNvPr id="4" name="Slide Number Placeholder 3"/>
          <p:cNvSpPr>
            <a:spLocks noGrp="1"/>
          </p:cNvSpPr>
          <p:nvPr>
            <p:ph type="sldNum" sz="quarter" idx="5"/>
          </p:nvPr>
        </p:nvSpPr>
        <p:spPr/>
        <p:txBody>
          <a:bodyPr/>
          <a:lstStyle/>
          <a:p>
            <a:fld id="{FB2FE5D4-B55F-47F9-A900-C3A014837A0F}" type="slidenum">
              <a:rPr lang="en-US" smtClean="0"/>
              <a:t>7</a:t>
            </a:fld>
            <a:endParaRPr lang="en-US"/>
          </a:p>
        </p:txBody>
      </p:sp>
    </p:spTree>
    <p:extLst>
      <p:ext uri="{BB962C8B-B14F-4D97-AF65-F5344CB8AC3E}">
        <p14:creationId xmlns:p14="http://schemas.microsoft.com/office/powerpoint/2010/main" val="74117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90271"/>
            <a:ext cx="6400800" cy="1752600"/>
          </a:xfrm>
        </p:spPr>
        <p:txBody>
          <a:bodyPr/>
          <a:lstStyle>
            <a:lvl1pPr marL="0" indent="0" algn="ctr">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75633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90271"/>
            <a:ext cx="6400800" cy="1752600"/>
          </a:xfrm>
        </p:spPr>
        <p:txBody>
          <a:bodyPr/>
          <a:lstStyle>
            <a:lvl1pPr marL="0" indent="0" algn="ctr">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79782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214583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03019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74770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15585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24348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9243"/>
            <a:ext cx="4040188" cy="621571"/>
          </a:xfrm>
        </p:spPr>
        <p:txBody>
          <a:bodyPr anchor="b"/>
          <a:lstStyle>
            <a:lvl1pPr marL="0" indent="0">
              <a:buNone/>
              <a:defRPr sz="2400" b="1">
                <a:solidFill>
                  <a:srgbClr val="CC642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99005"/>
            <a:ext cx="4040188" cy="38389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59243"/>
            <a:ext cx="4041775" cy="621571"/>
          </a:xfrm>
        </p:spPr>
        <p:txBody>
          <a:bodyPr anchor="b"/>
          <a:lstStyle>
            <a:lvl1pPr marL="0" indent="0">
              <a:buNone/>
              <a:defRPr sz="2400" b="1">
                <a:solidFill>
                  <a:srgbClr val="CC642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99005"/>
            <a:ext cx="4041775" cy="38389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10"/>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791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95905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68956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008452"/>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04888"/>
            <a:ext cx="5111750" cy="52330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66938"/>
            <a:ext cx="3008313" cy="40710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9289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10405" y="1120962"/>
            <a:ext cx="4061452"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18539" y="1120775"/>
            <a:ext cx="4428167" cy="5109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810405" y="1871103"/>
            <a:ext cx="4061452" cy="43593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248428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jhuep-ppt-foot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477310"/>
            <a:ext cx="9153144" cy="393862"/>
          </a:xfrm>
          <a:prstGeom prst="rect">
            <a:avLst/>
          </a:prstGeom>
        </p:spPr>
      </p:pic>
      <p:sp>
        <p:nvSpPr>
          <p:cNvPr id="2"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949824"/>
            <a:ext cx="8229600" cy="39837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pic>
        <p:nvPicPr>
          <p:cNvPr id="7" name="Picture 6" descr="jhuep-pp.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1"/>
            <a:ext cx="9153144" cy="807631"/>
          </a:xfrm>
          <a:prstGeom prst="rect">
            <a:avLst/>
          </a:prstGeom>
        </p:spPr>
      </p:pic>
    </p:spTree>
    <p:extLst>
      <p:ext uri="{BB962C8B-B14F-4D97-AF65-F5344CB8AC3E}">
        <p14:creationId xmlns:p14="http://schemas.microsoft.com/office/powerpoint/2010/main" val="2000839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49" r:id="rId10"/>
    <p:sldLayoutId id="2147483650" r:id="rId11"/>
    <p:sldLayoutId id="2147483652" r:id="rId12"/>
  </p:sldLayoutIdLst>
  <p:txStyles>
    <p:titleStyle>
      <a:lvl1pPr algn="ctr" defTabSz="457200" rtl="0" eaLnBrk="1" latinLnBrk="0" hangingPunct="1">
        <a:spcBef>
          <a:spcPct val="0"/>
        </a:spcBef>
        <a:buNone/>
        <a:defRPr sz="4000" b="0" i="0" u="none" kern="1200">
          <a:solidFill>
            <a:schemeClr val="tx2"/>
          </a:solidFill>
          <a:latin typeface="Arial"/>
          <a:ea typeface="+mj-ea"/>
          <a:cs typeface="Arial"/>
        </a:defRPr>
      </a:lvl1pPr>
    </p:titleStyle>
    <p:bodyStyle>
      <a:lvl1pPr marL="225425" indent="-225425"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Courier New"/>
        <a:buChar char="o"/>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Courier New"/>
        <a:buChar char="o"/>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Courier New"/>
        <a:buChar char="o"/>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Courier New"/>
        <a:buChar char="o"/>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93669"/>
            <a:ext cx="9144000" cy="4062548"/>
          </a:xfrm>
        </p:spPr>
        <p:txBody>
          <a:bodyPr>
            <a:normAutofit fontScale="55000" lnSpcReduction="20000"/>
          </a:bodyPr>
          <a:lstStyle/>
          <a:p>
            <a:r>
              <a:rPr lang="en-US" sz="5100" b="1" dirty="0">
                <a:solidFill>
                  <a:schemeClr val="tx1"/>
                </a:solidFill>
              </a:rPr>
              <a:t>Foundations of Software Engineering</a:t>
            </a:r>
          </a:p>
          <a:p>
            <a:r>
              <a:rPr lang="en-US" sz="5100" b="1" dirty="0">
                <a:solidFill>
                  <a:schemeClr val="tx1"/>
                </a:solidFill>
              </a:rPr>
              <a:t>605.601</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sz="2600" b="1" dirty="0">
                <a:solidFill>
                  <a:schemeClr val="tx1"/>
                </a:solidFill>
              </a:rPr>
              <a:t>Impact of Project Characteristics on the Choice of Development Approach</a:t>
            </a:r>
          </a:p>
          <a:p>
            <a:r>
              <a:rPr lang="en-US" sz="2600" b="1" dirty="0">
                <a:solidFill>
                  <a:schemeClr val="tx1"/>
                </a:solidFill>
              </a:rPr>
              <a:t>&amp; </a:t>
            </a:r>
          </a:p>
          <a:p>
            <a:r>
              <a:rPr lang="en-US" sz="2600" b="1" dirty="0">
                <a:solidFill>
                  <a:schemeClr val="tx1"/>
                </a:solidFill>
              </a:rPr>
              <a:t>Trends in Modern Project Delivery</a:t>
            </a:r>
          </a:p>
          <a:p>
            <a:endParaRPr lang="en-US" b="1" dirty="0">
              <a:solidFill>
                <a:schemeClr val="tx1"/>
              </a:solidFill>
            </a:endParaRPr>
          </a:p>
          <a:p>
            <a:endParaRPr lang="en-US" b="1" dirty="0">
              <a:solidFill>
                <a:schemeClr val="tx1"/>
              </a:solidFill>
            </a:endParaRPr>
          </a:p>
          <a:p>
            <a:r>
              <a:rPr lang="en-US" sz="2000" b="1" dirty="0">
                <a:solidFill>
                  <a:schemeClr val="tx1"/>
                </a:solidFill>
              </a:rPr>
              <a:t>Johns Hopkins University</a:t>
            </a:r>
          </a:p>
          <a:p>
            <a:r>
              <a:rPr lang="en-US" sz="2000" b="1" dirty="0">
                <a:solidFill>
                  <a:schemeClr val="tx1"/>
                </a:solidFill>
              </a:rPr>
              <a:t>Whiting School of Engineering</a:t>
            </a:r>
          </a:p>
          <a:p>
            <a:r>
              <a:rPr lang="en-US" sz="2000" b="1" dirty="0">
                <a:solidFill>
                  <a:schemeClr val="tx1"/>
                </a:solidFill>
              </a:rPr>
              <a:t>Engineering for Professionals</a:t>
            </a:r>
          </a:p>
          <a:p>
            <a:endParaRPr lang="en-US" b="1" dirty="0">
              <a:solidFill>
                <a:schemeClr val="tx1"/>
              </a:solidFill>
            </a:endParaRPr>
          </a:p>
          <a:p>
            <a:r>
              <a:rPr lang="en-US" sz="2400" b="1" dirty="0">
                <a:solidFill>
                  <a:schemeClr val="tx1"/>
                </a:solidFill>
              </a:rPr>
              <a:t>Joseph M. Demasco</a:t>
            </a:r>
          </a:p>
          <a:p>
            <a:r>
              <a:rPr lang="en-US" sz="2400" b="1" dirty="0">
                <a:solidFill>
                  <a:schemeClr val="tx1"/>
                </a:solidFill>
              </a:rPr>
              <a:t>2022</a:t>
            </a:r>
          </a:p>
        </p:txBody>
      </p:sp>
    </p:spTree>
    <p:extLst>
      <p:ext uri="{BB962C8B-B14F-4D97-AF65-F5344CB8AC3E}">
        <p14:creationId xmlns:p14="http://schemas.microsoft.com/office/powerpoint/2010/main" val="225119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pie chart&#10;&#10;Description automatically generated">
            <a:extLst>
              <a:ext uri="{FF2B5EF4-FFF2-40B4-BE49-F238E27FC236}">
                <a16:creationId xmlns:a16="http://schemas.microsoft.com/office/drawing/2014/main" id="{A9C4AAAD-6D31-4B8A-A8F6-CD23B3DC857D}"/>
              </a:ext>
            </a:extLst>
          </p:cNvPr>
          <p:cNvPicPr>
            <a:picLocks noChangeAspect="1"/>
          </p:cNvPicPr>
          <p:nvPr/>
        </p:nvPicPr>
        <p:blipFill>
          <a:blip r:embed="rId3"/>
          <a:stretch>
            <a:fillRect/>
          </a:stretch>
        </p:blipFill>
        <p:spPr>
          <a:xfrm>
            <a:off x="457200" y="1629488"/>
            <a:ext cx="4038600" cy="3584257"/>
          </a:xfrm>
          <a:prstGeom prst="rect">
            <a:avLst/>
          </a:prstGeom>
          <a:noFill/>
        </p:spPr>
      </p:pic>
      <p:sp>
        <p:nvSpPr>
          <p:cNvPr id="14" name="Content Placeholder 2">
            <a:extLst>
              <a:ext uri="{FF2B5EF4-FFF2-40B4-BE49-F238E27FC236}">
                <a16:creationId xmlns:a16="http://schemas.microsoft.com/office/drawing/2014/main" id="{65F3F5A8-4286-4905-9840-8C2D9A272D67}"/>
              </a:ext>
            </a:extLst>
          </p:cNvPr>
          <p:cNvSpPr>
            <a:spLocks noGrp="1"/>
          </p:cNvSpPr>
          <p:nvPr>
            <p:ph sz="half" idx="2"/>
          </p:nvPr>
        </p:nvSpPr>
        <p:spPr>
          <a:xfrm>
            <a:off x="4648200" y="1682381"/>
            <a:ext cx="4038600" cy="4525963"/>
          </a:xfrm>
        </p:spPr>
        <p:txBody>
          <a:bodyPr>
            <a:normAutofit/>
          </a:bodyPr>
          <a:lstStyle/>
          <a:p>
            <a:r>
              <a:rPr lang="en-US" sz="2000" dirty="0"/>
              <a:t>Survey of 153 respondents from many different business sectors</a:t>
            </a:r>
          </a:p>
          <a:p>
            <a:r>
              <a:rPr lang="en-US" sz="2000" dirty="0"/>
              <a:t>133 U.S. respondents</a:t>
            </a:r>
          </a:p>
          <a:p>
            <a:r>
              <a:rPr lang="en-US" sz="2000" dirty="0"/>
              <a:t>39% new projects</a:t>
            </a:r>
          </a:p>
          <a:p>
            <a:r>
              <a:rPr lang="en-US" sz="2000" dirty="0"/>
              <a:t>24% enhancements</a:t>
            </a:r>
          </a:p>
          <a:p>
            <a:r>
              <a:rPr lang="en-US" sz="2000" dirty="0"/>
              <a:t>13% COTS</a:t>
            </a:r>
          </a:p>
          <a:p>
            <a:r>
              <a:rPr lang="en-US" sz="2000" dirty="0"/>
              <a:t>10% system integration</a:t>
            </a:r>
          </a:p>
          <a:p>
            <a:r>
              <a:rPr lang="en-US" sz="2000" dirty="0"/>
              <a:t>7% migration</a:t>
            </a:r>
          </a:p>
          <a:p>
            <a:r>
              <a:rPr lang="en-US" sz="2000" dirty="0"/>
              <a:t>7% other</a:t>
            </a:r>
          </a:p>
        </p:txBody>
      </p:sp>
      <p:sp>
        <p:nvSpPr>
          <p:cNvPr id="7" name="Title 6">
            <a:extLst>
              <a:ext uri="{FF2B5EF4-FFF2-40B4-BE49-F238E27FC236}">
                <a16:creationId xmlns:a16="http://schemas.microsoft.com/office/drawing/2014/main" id="{55FC5EAB-3964-496E-B9D3-EF1A902DACE0}"/>
              </a:ext>
            </a:extLst>
          </p:cNvPr>
          <p:cNvSpPr>
            <a:spLocks noGrp="1"/>
          </p:cNvSpPr>
          <p:nvPr>
            <p:ph type="title"/>
          </p:nvPr>
        </p:nvSpPr>
        <p:spPr>
          <a:xfrm>
            <a:off x="457200" y="888989"/>
            <a:ext cx="8229600" cy="727230"/>
          </a:xfrm>
        </p:spPr>
        <p:txBody>
          <a:bodyPr anchor="ctr">
            <a:normAutofit/>
          </a:bodyPr>
          <a:lstStyle/>
          <a:p>
            <a:pPr>
              <a:lnSpc>
                <a:spcPct val="90000"/>
              </a:lnSpc>
            </a:pPr>
            <a:r>
              <a:rPr lang="en-US" sz="3400"/>
              <a:t>Summary of Development Approaches</a:t>
            </a:r>
          </a:p>
        </p:txBody>
      </p:sp>
      <p:sp>
        <p:nvSpPr>
          <p:cNvPr id="12" name="TextBox 11">
            <a:extLst>
              <a:ext uri="{FF2B5EF4-FFF2-40B4-BE49-F238E27FC236}">
                <a16:creationId xmlns:a16="http://schemas.microsoft.com/office/drawing/2014/main" id="{8E875784-9846-4A0D-ABFF-C843A76276DA}"/>
              </a:ext>
            </a:extLst>
          </p:cNvPr>
          <p:cNvSpPr txBox="1"/>
          <p:nvPr/>
        </p:nvSpPr>
        <p:spPr>
          <a:xfrm>
            <a:off x="549499" y="5827445"/>
            <a:ext cx="8229600" cy="430887"/>
          </a:xfrm>
          <a:prstGeom prst="rect">
            <a:avLst/>
          </a:prstGeom>
          <a:noFill/>
        </p:spPr>
        <p:txBody>
          <a:bodyPr wrap="square">
            <a:spAutoFit/>
          </a:bodyPr>
          <a:lstStyle/>
          <a:p>
            <a:r>
              <a:rPr lang="en-US" sz="1050" dirty="0" err="1">
                <a:effectLst/>
                <a:latin typeface="Calibri" panose="020F0502020204030204" pitchFamily="34" charset="0"/>
              </a:rPr>
              <a:t>Vijayasarathy</a:t>
            </a:r>
            <a:r>
              <a:rPr lang="en-US" sz="1050" dirty="0">
                <a:effectLst/>
                <a:latin typeface="Calibri" panose="020F0502020204030204" pitchFamily="34" charset="0"/>
              </a:rPr>
              <a:t>, L.R., Butler, C.W., Choice of Software Development Methodologies: Do Organizational, Project, and Team Characteristics Matter?, IEEE Software, Volume 33, Issue 5, Sep-Oct 2016</a:t>
            </a:r>
            <a:endParaRPr lang="en-US" sz="1050" dirty="0"/>
          </a:p>
        </p:txBody>
      </p:sp>
    </p:spTree>
    <p:extLst>
      <p:ext uri="{BB962C8B-B14F-4D97-AF65-F5344CB8AC3E}">
        <p14:creationId xmlns:p14="http://schemas.microsoft.com/office/powerpoint/2010/main" val="257324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5A921E4A-C394-4CBF-ABED-FFBCDF2D7948}"/>
              </a:ext>
            </a:extLst>
          </p:cNvPr>
          <p:cNvPicPr>
            <a:picLocks noChangeAspect="1"/>
          </p:cNvPicPr>
          <p:nvPr/>
        </p:nvPicPr>
        <p:blipFill>
          <a:blip r:embed="rId3"/>
          <a:stretch>
            <a:fillRect/>
          </a:stretch>
        </p:blipFill>
        <p:spPr>
          <a:xfrm>
            <a:off x="892414" y="1682383"/>
            <a:ext cx="2914650" cy="4166235"/>
          </a:xfrm>
          <a:prstGeom prst="rect">
            <a:avLst/>
          </a:prstGeom>
          <a:noFill/>
        </p:spPr>
      </p:pic>
      <p:sp>
        <p:nvSpPr>
          <p:cNvPr id="14" name="Content Placeholder 2">
            <a:extLst>
              <a:ext uri="{FF2B5EF4-FFF2-40B4-BE49-F238E27FC236}">
                <a16:creationId xmlns:a16="http://schemas.microsoft.com/office/drawing/2014/main" id="{23A06419-A8BB-46C0-A1F7-3602D44D41E8}"/>
              </a:ext>
            </a:extLst>
          </p:cNvPr>
          <p:cNvSpPr>
            <a:spLocks noGrp="1"/>
          </p:cNvSpPr>
          <p:nvPr>
            <p:ph sz="half" idx="2"/>
          </p:nvPr>
        </p:nvSpPr>
        <p:spPr>
          <a:xfrm>
            <a:off x="4648200" y="1682381"/>
            <a:ext cx="4038600" cy="4525963"/>
          </a:xfrm>
        </p:spPr>
        <p:txBody>
          <a:bodyPr>
            <a:normAutofit/>
          </a:bodyPr>
          <a:lstStyle/>
          <a:p>
            <a:r>
              <a:rPr lang="en-US" sz="2000" dirty="0"/>
              <a:t>Companies with high employee counts were the dominant group for traditional approaches</a:t>
            </a:r>
          </a:p>
          <a:p>
            <a:r>
              <a:rPr lang="en-US" sz="2000" dirty="0"/>
              <a:t>Companies with low employee counts were the dominant group for iterative and agile approaches</a:t>
            </a:r>
          </a:p>
        </p:txBody>
      </p:sp>
      <p:sp>
        <p:nvSpPr>
          <p:cNvPr id="4" name="Title 3"/>
          <p:cNvSpPr>
            <a:spLocks noGrp="1"/>
          </p:cNvSpPr>
          <p:nvPr>
            <p:ph type="title"/>
          </p:nvPr>
        </p:nvSpPr>
        <p:spPr>
          <a:xfrm>
            <a:off x="457200" y="888989"/>
            <a:ext cx="8229600" cy="727230"/>
          </a:xfrm>
        </p:spPr>
        <p:txBody>
          <a:bodyPr anchor="ctr">
            <a:normAutofit/>
          </a:bodyPr>
          <a:lstStyle/>
          <a:p>
            <a:pPr>
              <a:lnSpc>
                <a:spcPct val="90000"/>
              </a:lnSpc>
            </a:pPr>
            <a:r>
              <a:rPr lang="en-US" sz="3100" b="1"/>
              <a:t>Approach Based on Number of Employees</a:t>
            </a:r>
          </a:p>
        </p:txBody>
      </p:sp>
      <p:sp>
        <p:nvSpPr>
          <p:cNvPr id="11" name="Rectangle 10">
            <a:extLst>
              <a:ext uri="{FF2B5EF4-FFF2-40B4-BE49-F238E27FC236}">
                <a16:creationId xmlns:a16="http://schemas.microsoft.com/office/drawing/2014/main" id="{A6D78491-1EA3-4170-82D3-A70B6C55FD20}"/>
              </a:ext>
            </a:extLst>
          </p:cNvPr>
          <p:cNvSpPr/>
          <p:nvPr/>
        </p:nvSpPr>
        <p:spPr>
          <a:xfrm>
            <a:off x="892414" y="5632361"/>
            <a:ext cx="240927" cy="21625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0272722-8DC3-436F-A46E-FF1C6347239F}"/>
              </a:ext>
            </a:extLst>
          </p:cNvPr>
          <p:cNvSpPr txBox="1"/>
          <p:nvPr/>
        </p:nvSpPr>
        <p:spPr>
          <a:xfrm>
            <a:off x="549499" y="5870375"/>
            <a:ext cx="8229600" cy="430887"/>
          </a:xfrm>
          <a:prstGeom prst="rect">
            <a:avLst/>
          </a:prstGeom>
          <a:noFill/>
        </p:spPr>
        <p:txBody>
          <a:bodyPr wrap="square">
            <a:spAutoFit/>
          </a:bodyPr>
          <a:lstStyle/>
          <a:p>
            <a:r>
              <a:rPr lang="en-US" sz="1050" dirty="0" err="1">
                <a:effectLst/>
                <a:latin typeface="Calibri" panose="020F0502020204030204" pitchFamily="34" charset="0"/>
              </a:rPr>
              <a:t>Vijayasarathy</a:t>
            </a:r>
            <a:r>
              <a:rPr lang="en-US" sz="1050" dirty="0">
                <a:effectLst/>
                <a:latin typeface="Calibri" panose="020F0502020204030204" pitchFamily="34" charset="0"/>
              </a:rPr>
              <a:t>, L.R., Butler, C.W., Choice of Software Development Methodologies: Do Organizational, Project, and Team Characteristics Matter?, IEEE Software, Volume 33, Issue 5, Sep-Oct 2016</a:t>
            </a:r>
            <a:endParaRPr lang="en-US" sz="1050" dirty="0"/>
          </a:p>
        </p:txBody>
      </p:sp>
    </p:spTree>
    <p:extLst>
      <p:ext uri="{BB962C8B-B14F-4D97-AF65-F5344CB8AC3E}">
        <p14:creationId xmlns:p14="http://schemas.microsoft.com/office/powerpoint/2010/main" val="40920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D715BB-3C7D-4874-A6D9-3FE079C696B5}"/>
              </a:ext>
            </a:extLst>
          </p:cNvPr>
          <p:cNvPicPr>
            <a:picLocks noChangeAspect="1"/>
          </p:cNvPicPr>
          <p:nvPr/>
        </p:nvPicPr>
        <p:blipFill>
          <a:blip r:embed="rId3"/>
          <a:stretch>
            <a:fillRect/>
          </a:stretch>
        </p:blipFill>
        <p:spPr>
          <a:xfrm>
            <a:off x="869785" y="1682382"/>
            <a:ext cx="2972848" cy="4186714"/>
          </a:xfrm>
          <a:prstGeom prst="rect">
            <a:avLst/>
          </a:prstGeom>
          <a:noFill/>
        </p:spPr>
      </p:pic>
      <p:sp>
        <p:nvSpPr>
          <p:cNvPr id="12" name="Content Placeholder 2">
            <a:extLst>
              <a:ext uri="{FF2B5EF4-FFF2-40B4-BE49-F238E27FC236}">
                <a16:creationId xmlns:a16="http://schemas.microsoft.com/office/drawing/2014/main" id="{CD3429F8-3362-470B-9960-6CBEE45D63CF}"/>
              </a:ext>
            </a:extLst>
          </p:cNvPr>
          <p:cNvSpPr>
            <a:spLocks noGrp="1"/>
          </p:cNvSpPr>
          <p:nvPr>
            <p:ph sz="half" idx="2"/>
          </p:nvPr>
        </p:nvSpPr>
        <p:spPr>
          <a:xfrm>
            <a:off x="4648200" y="1682381"/>
            <a:ext cx="4038600" cy="4525963"/>
          </a:xfrm>
        </p:spPr>
        <p:txBody>
          <a:bodyPr>
            <a:normAutofit/>
          </a:bodyPr>
          <a:lstStyle/>
          <a:p>
            <a:r>
              <a:rPr lang="en-US" sz="2000" dirty="0"/>
              <a:t>Organizations tend to use traditional approaches on high criticality projects…followed by hybrid, iterative, and agile approaches</a:t>
            </a:r>
          </a:p>
        </p:txBody>
      </p:sp>
      <p:sp>
        <p:nvSpPr>
          <p:cNvPr id="4" name="Title 3"/>
          <p:cNvSpPr>
            <a:spLocks noGrp="1"/>
          </p:cNvSpPr>
          <p:nvPr>
            <p:ph type="title"/>
          </p:nvPr>
        </p:nvSpPr>
        <p:spPr>
          <a:xfrm>
            <a:off x="457200" y="888989"/>
            <a:ext cx="8229600" cy="727230"/>
          </a:xfrm>
        </p:spPr>
        <p:txBody>
          <a:bodyPr anchor="ctr">
            <a:noAutofit/>
          </a:bodyPr>
          <a:lstStyle/>
          <a:p>
            <a:r>
              <a:rPr lang="en-US" sz="3200" b="1" dirty="0"/>
              <a:t>Approaches Based on Project Criticality</a:t>
            </a:r>
          </a:p>
        </p:txBody>
      </p:sp>
      <p:sp>
        <p:nvSpPr>
          <p:cNvPr id="9" name="TextBox 8">
            <a:extLst>
              <a:ext uri="{FF2B5EF4-FFF2-40B4-BE49-F238E27FC236}">
                <a16:creationId xmlns:a16="http://schemas.microsoft.com/office/drawing/2014/main" id="{8DF18A1F-A1A2-4938-8ADC-7A77186C2B72}"/>
              </a:ext>
            </a:extLst>
          </p:cNvPr>
          <p:cNvSpPr txBox="1"/>
          <p:nvPr/>
        </p:nvSpPr>
        <p:spPr>
          <a:xfrm>
            <a:off x="549499" y="5918885"/>
            <a:ext cx="8229600" cy="430887"/>
          </a:xfrm>
          <a:prstGeom prst="rect">
            <a:avLst/>
          </a:prstGeom>
          <a:noFill/>
        </p:spPr>
        <p:txBody>
          <a:bodyPr wrap="square">
            <a:spAutoFit/>
          </a:bodyPr>
          <a:lstStyle/>
          <a:p>
            <a:r>
              <a:rPr lang="en-US" sz="1050" dirty="0" err="1">
                <a:effectLst/>
                <a:latin typeface="Calibri" panose="020F0502020204030204" pitchFamily="34" charset="0"/>
              </a:rPr>
              <a:t>Vijayasarathy</a:t>
            </a:r>
            <a:r>
              <a:rPr lang="en-US" sz="1050" dirty="0">
                <a:effectLst/>
                <a:latin typeface="Calibri" panose="020F0502020204030204" pitchFamily="34" charset="0"/>
              </a:rPr>
              <a:t>, L.R., Butler, C.W., Choice of Software Development Methodologies: Do Organizational, Project, and Team Characteristics Matter?, IEEE Software, Volume 33, Issue 5, Sep-Oct 2016</a:t>
            </a:r>
            <a:endParaRPr lang="en-US" sz="1050" dirty="0"/>
          </a:p>
        </p:txBody>
      </p:sp>
      <p:sp>
        <p:nvSpPr>
          <p:cNvPr id="8" name="Rectangle 7">
            <a:extLst>
              <a:ext uri="{FF2B5EF4-FFF2-40B4-BE49-F238E27FC236}">
                <a16:creationId xmlns:a16="http://schemas.microsoft.com/office/drawing/2014/main" id="{8A7F2EC8-2892-4233-AD44-7E6BA582D519}"/>
              </a:ext>
            </a:extLst>
          </p:cNvPr>
          <p:cNvSpPr/>
          <p:nvPr/>
        </p:nvSpPr>
        <p:spPr>
          <a:xfrm>
            <a:off x="929640" y="5562600"/>
            <a:ext cx="284480" cy="29012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27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FAAD7FE2-B1F6-45F1-90CE-008F09BA963D}"/>
              </a:ext>
            </a:extLst>
          </p:cNvPr>
          <p:cNvPicPr>
            <a:picLocks noChangeAspect="1"/>
          </p:cNvPicPr>
          <p:nvPr/>
        </p:nvPicPr>
        <p:blipFill>
          <a:blip r:embed="rId3"/>
          <a:stretch>
            <a:fillRect/>
          </a:stretch>
        </p:blipFill>
        <p:spPr>
          <a:xfrm>
            <a:off x="824524" y="1682382"/>
            <a:ext cx="3012186" cy="4119277"/>
          </a:xfrm>
          <a:prstGeom prst="rect">
            <a:avLst/>
          </a:prstGeom>
          <a:noFill/>
        </p:spPr>
      </p:pic>
      <p:sp>
        <p:nvSpPr>
          <p:cNvPr id="12" name="Content Placeholder 2">
            <a:extLst>
              <a:ext uri="{FF2B5EF4-FFF2-40B4-BE49-F238E27FC236}">
                <a16:creationId xmlns:a16="http://schemas.microsoft.com/office/drawing/2014/main" id="{05A43195-54B9-45BB-BCB3-0954D1FC5E79}"/>
              </a:ext>
            </a:extLst>
          </p:cNvPr>
          <p:cNvSpPr>
            <a:spLocks noGrp="1"/>
          </p:cNvSpPr>
          <p:nvPr>
            <p:ph sz="half" idx="2"/>
          </p:nvPr>
        </p:nvSpPr>
        <p:spPr>
          <a:xfrm>
            <a:off x="4648200" y="1682381"/>
            <a:ext cx="4038600" cy="4525963"/>
          </a:xfrm>
        </p:spPr>
        <p:txBody>
          <a:bodyPr>
            <a:normAutofit/>
          </a:bodyPr>
          <a:lstStyle/>
          <a:p>
            <a:r>
              <a:rPr lang="en-US" sz="2000" dirty="0"/>
              <a:t>Projects with 1 team were the most prevalent for agile and iterative approaches</a:t>
            </a:r>
          </a:p>
          <a:p>
            <a:r>
              <a:rPr lang="en-US" sz="2000" dirty="0"/>
              <a:t>Projects with 2-3 teams were distributed fairly equally across all approaches</a:t>
            </a:r>
          </a:p>
          <a:p>
            <a:r>
              <a:rPr lang="en-US" sz="2000" dirty="0"/>
              <a:t>Projects with 4 or more teams were the most prevalent with traditional and hybrid approaches</a:t>
            </a:r>
          </a:p>
        </p:txBody>
      </p:sp>
      <p:sp>
        <p:nvSpPr>
          <p:cNvPr id="4" name="Title 3"/>
          <p:cNvSpPr>
            <a:spLocks noGrp="1"/>
          </p:cNvSpPr>
          <p:nvPr>
            <p:ph type="title"/>
          </p:nvPr>
        </p:nvSpPr>
        <p:spPr>
          <a:xfrm>
            <a:off x="457200" y="888989"/>
            <a:ext cx="8229600" cy="727230"/>
          </a:xfrm>
        </p:spPr>
        <p:txBody>
          <a:bodyPr anchor="ctr">
            <a:normAutofit/>
          </a:bodyPr>
          <a:lstStyle/>
          <a:p>
            <a:pPr>
              <a:lnSpc>
                <a:spcPct val="90000"/>
              </a:lnSpc>
            </a:pPr>
            <a:r>
              <a:rPr lang="en-US" sz="3400" b="1"/>
              <a:t>Approaches Based on Project Teams</a:t>
            </a:r>
          </a:p>
        </p:txBody>
      </p:sp>
      <p:sp>
        <p:nvSpPr>
          <p:cNvPr id="9" name="TextBox 8">
            <a:extLst>
              <a:ext uri="{FF2B5EF4-FFF2-40B4-BE49-F238E27FC236}">
                <a16:creationId xmlns:a16="http://schemas.microsoft.com/office/drawing/2014/main" id="{8356958A-650C-4AA9-9E36-DF37CFDB6DEA}"/>
              </a:ext>
            </a:extLst>
          </p:cNvPr>
          <p:cNvSpPr txBox="1"/>
          <p:nvPr/>
        </p:nvSpPr>
        <p:spPr>
          <a:xfrm>
            <a:off x="549499" y="5918885"/>
            <a:ext cx="8229600" cy="430887"/>
          </a:xfrm>
          <a:prstGeom prst="rect">
            <a:avLst/>
          </a:prstGeom>
          <a:noFill/>
        </p:spPr>
        <p:txBody>
          <a:bodyPr wrap="square">
            <a:spAutoFit/>
          </a:bodyPr>
          <a:lstStyle/>
          <a:p>
            <a:r>
              <a:rPr lang="en-US" sz="1050" dirty="0" err="1">
                <a:effectLst/>
                <a:latin typeface="Calibri" panose="020F0502020204030204" pitchFamily="34" charset="0"/>
              </a:rPr>
              <a:t>Vijayasarathy</a:t>
            </a:r>
            <a:r>
              <a:rPr lang="en-US" sz="1050" dirty="0">
                <a:effectLst/>
                <a:latin typeface="Calibri" panose="020F0502020204030204" pitchFamily="34" charset="0"/>
              </a:rPr>
              <a:t>, L.R., Butler, C.W., Choice of Software Development Methodologies: Do Organizational, Project, and Team Characteristics Matter?, IEEE Software, Volume 33, Issue 5, Sep-Oct 2016</a:t>
            </a:r>
            <a:endParaRPr lang="en-US" sz="1050" dirty="0"/>
          </a:p>
        </p:txBody>
      </p:sp>
      <p:sp>
        <p:nvSpPr>
          <p:cNvPr id="8" name="Rectangle 7">
            <a:extLst>
              <a:ext uri="{FF2B5EF4-FFF2-40B4-BE49-F238E27FC236}">
                <a16:creationId xmlns:a16="http://schemas.microsoft.com/office/drawing/2014/main" id="{F80CE38B-3EEE-4597-B870-988D56F96332}"/>
              </a:ext>
            </a:extLst>
          </p:cNvPr>
          <p:cNvSpPr/>
          <p:nvPr/>
        </p:nvSpPr>
        <p:spPr>
          <a:xfrm>
            <a:off x="824524" y="5435029"/>
            <a:ext cx="326182" cy="27226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0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F162153F-C966-489F-9439-3426ACF701DC}"/>
              </a:ext>
            </a:extLst>
          </p:cNvPr>
          <p:cNvPicPr>
            <a:picLocks noChangeAspect="1"/>
          </p:cNvPicPr>
          <p:nvPr/>
        </p:nvPicPr>
        <p:blipFill>
          <a:blip r:embed="rId3"/>
          <a:stretch>
            <a:fillRect/>
          </a:stretch>
        </p:blipFill>
        <p:spPr>
          <a:xfrm>
            <a:off x="1565429" y="1949824"/>
            <a:ext cx="6013142" cy="3983706"/>
          </a:xfrm>
          <a:prstGeom prst="rect">
            <a:avLst/>
          </a:prstGeom>
          <a:noFill/>
        </p:spPr>
      </p:pic>
      <p:sp>
        <p:nvSpPr>
          <p:cNvPr id="4" name="Title 3"/>
          <p:cNvSpPr>
            <a:spLocks noGrp="1"/>
          </p:cNvSpPr>
          <p:nvPr>
            <p:ph type="title"/>
          </p:nvPr>
        </p:nvSpPr>
        <p:spPr>
          <a:xfrm>
            <a:off x="457200" y="888989"/>
            <a:ext cx="8229600" cy="727230"/>
          </a:xfrm>
        </p:spPr>
        <p:txBody>
          <a:bodyPr anchor="ctr">
            <a:noAutofit/>
          </a:bodyPr>
          <a:lstStyle/>
          <a:p>
            <a:r>
              <a:rPr lang="en-US" sz="3200" b="1" dirty="0"/>
              <a:t>Project Characteristics and Approaches</a:t>
            </a:r>
          </a:p>
        </p:txBody>
      </p:sp>
      <p:sp>
        <p:nvSpPr>
          <p:cNvPr id="8" name="TextBox 7">
            <a:extLst>
              <a:ext uri="{FF2B5EF4-FFF2-40B4-BE49-F238E27FC236}">
                <a16:creationId xmlns:a16="http://schemas.microsoft.com/office/drawing/2014/main" id="{24802283-64C0-412E-B031-B93ACBC2CFB7}"/>
              </a:ext>
            </a:extLst>
          </p:cNvPr>
          <p:cNvSpPr txBox="1"/>
          <p:nvPr/>
        </p:nvSpPr>
        <p:spPr>
          <a:xfrm>
            <a:off x="549499" y="5918885"/>
            <a:ext cx="8229600" cy="430887"/>
          </a:xfrm>
          <a:prstGeom prst="rect">
            <a:avLst/>
          </a:prstGeom>
          <a:noFill/>
        </p:spPr>
        <p:txBody>
          <a:bodyPr wrap="square">
            <a:spAutoFit/>
          </a:bodyPr>
          <a:lstStyle/>
          <a:p>
            <a:r>
              <a:rPr lang="en-US" sz="1050" dirty="0" err="1">
                <a:effectLst/>
                <a:latin typeface="Calibri" panose="020F0502020204030204" pitchFamily="34" charset="0"/>
              </a:rPr>
              <a:t>Vijayasarathy</a:t>
            </a:r>
            <a:r>
              <a:rPr lang="en-US" sz="1050" dirty="0">
                <a:effectLst/>
                <a:latin typeface="Calibri" panose="020F0502020204030204" pitchFamily="34" charset="0"/>
              </a:rPr>
              <a:t>, L.R., Butler, C.W., Choice of Software Development Methodologies: Do Organizational, Project, and Team Characteristics Matter?, IEEE Software, Volume 33, Issue 5, Sep-Oct 2016</a:t>
            </a:r>
            <a:endParaRPr lang="en-US" sz="1050" dirty="0"/>
          </a:p>
        </p:txBody>
      </p:sp>
    </p:spTree>
    <p:extLst>
      <p:ext uri="{BB962C8B-B14F-4D97-AF65-F5344CB8AC3E}">
        <p14:creationId xmlns:p14="http://schemas.microsoft.com/office/powerpoint/2010/main" val="359254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8750-D2A0-4B82-9AE1-27F15CA796DA}"/>
              </a:ext>
            </a:extLst>
          </p:cNvPr>
          <p:cNvSpPr>
            <a:spLocks noGrp="1"/>
          </p:cNvSpPr>
          <p:nvPr>
            <p:ph type="title"/>
          </p:nvPr>
        </p:nvSpPr>
        <p:spPr/>
        <p:txBody>
          <a:bodyPr>
            <a:normAutofit/>
          </a:bodyPr>
          <a:lstStyle/>
          <a:p>
            <a:r>
              <a:rPr lang="en-US" sz="3200" b="1" dirty="0"/>
              <a:t>Trends in Modern Project Delivery</a:t>
            </a:r>
          </a:p>
        </p:txBody>
      </p:sp>
      <p:pic>
        <p:nvPicPr>
          <p:cNvPr id="4" name="Picture 3">
            <a:extLst>
              <a:ext uri="{FF2B5EF4-FFF2-40B4-BE49-F238E27FC236}">
                <a16:creationId xmlns:a16="http://schemas.microsoft.com/office/drawing/2014/main" id="{843A6425-79B3-49B8-98DE-AF8B30D44181}"/>
              </a:ext>
            </a:extLst>
          </p:cNvPr>
          <p:cNvPicPr>
            <a:picLocks noChangeAspect="1"/>
          </p:cNvPicPr>
          <p:nvPr/>
        </p:nvPicPr>
        <p:blipFill>
          <a:blip r:embed="rId3"/>
          <a:stretch>
            <a:fillRect/>
          </a:stretch>
        </p:blipFill>
        <p:spPr>
          <a:xfrm>
            <a:off x="3315366" y="2139747"/>
            <a:ext cx="2513267" cy="3160395"/>
          </a:xfrm>
          <a:prstGeom prst="rect">
            <a:avLst/>
          </a:prstGeom>
        </p:spPr>
      </p:pic>
      <p:pic>
        <p:nvPicPr>
          <p:cNvPr id="6" name="Picture 5">
            <a:extLst>
              <a:ext uri="{FF2B5EF4-FFF2-40B4-BE49-F238E27FC236}">
                <a16:creationId xmlns:a16="http://schemas.microsoft.com/office/drawing/2014/main" id="{04236E30-F54C-469A-8E07-C7AC422A292C}"/>
              </a:ext>
            </a:extLst>
          </p:cNvPr>
          <p:cNvPicPr>
            <a:picLocks noChangeAspect="1"/>
          </p:cNvPicPr>
          <p:nvPr/>
        </p:nvPicPr>
        <p:blipFill>
          <a:blip r:embed="rId4"/>
          <a:stretch>
            <a:fillRect/>
          </a:stretch>
        </p:blipFill>
        <p:spPr>
          <a:xfrm>
            <a:off x="2577083" y="5352699"/>
            <a:ext cx="3989832" cy="351377"/>
          </a:xfrm>
          <a:prstGeom prst="rect">
            <a:avLst/>
          </a:prstGeom>
        </p:spPr>
      </p:pic>
      <p:sp>
        <p:nvSpPr>
          <p:cNvPr id="7" name="TextBox 6">
            <a:extLst>
              <a:ext uri="{FF2B5EF4-FFF2-40B4-BE49-F238E27FC236}">
                <a16:creationId xmlns:a16="http://schemas.microsoft.com/office/drawing/2014/main" id="{2A82A994-0409-45C0-9454-1E8ACBFA01EC}"/>
              </a:ext>
            </a:extLst>
          </p:cNvPr>
          <p:cNvSpPr txBox="1"/>
          <p:nvPr/>
        </p:nvSpPr>
        <p:spPr>
          <a:xfrm>
            <a:off x="1877293" y="5823670"/>
            <a:ext cx="5403274" cy="276999"/>
          </a:xfrm>
          <a:prstGeom prst="rect">
            <a:avLst/>
          </a:prstGeom>
          <a:noFill/>
        </p:spPr>
        <p:txBody>
          <a:bodyPr wrap="square" rtlCol="0">
            <a:spAutoFit/>
          </a:bodyPr>
          <a:lstStyle/>
          <a:p>
            <a:r>
              <a:rPr lang="en-US" sz="1200" u="sng" dirty="0"/>
              <a:t>Trends in Modern Project Delivery</a:t>
            </a:r>
            <a:r>
              <a:rPr lang="en-US" sz="1200" dirty="0"/>
              <a:t>, Project Management Institute &amp; Wrike Inc., 2021</a:t>
            </a:r>
          </a:p>
        </p:txBody>
      </p:sp>
      <p:sp>
        <p:nvSpPr>
          <p:cNvPr id="8" name="TextBox 7">
            <a:extLst>
              <a:ext uri="{FF2B5EF4-FFF2-40B4-BE49-F238E27FC236}">
                <a16:creationId xmlns:a16="http://schemas.microsoft.com/office/drawing/2014/main" id="{C175E620-ADF8-4C79-BDB6-61B4CCEB60E3}"/>
              </a:ext>
            </a:extLst>
          </p:cNvPr>
          <p:cNvSpPr txBox="1"/>
          <p:nvPr/>
        </p:nvSpPr>
        <p:spPr>
          <a:xfrm>
            <a:off x="3543301" y="1866264"/>
            <a:ext cx="685800" cy="307777"/>
          </a:xfrm>
          <a:prstGeom prst="rect">
            <a:avLst/>
          </a:prstGeom>
          <a:noFill/>
        </p:spPr>
        <p:txBody>
          <a:bodyPr wrap="square" rtlCol="0">
            <a:spAutoFit/>
          </a:bodyPr>
          <a:lstStyle/>
          <a:p>
            <a:pPr algn="ctr"/>
            <a:r>
              <a:rPr lang="en-US" sz="1400" dirty="0"/>
              <a:t>61.1 %</a:t>
            </a:r>
          </a:p>
        </p:txBody>
      </p:sp>
      <p:sp>
        <p:nvSpPr>
          <p:cNvPr id="9" name="TextBox 8">
            <a:extLst>
              <a:ext uri="{FF2B5EF4-FFF2-40B4-BE49-F238E27FC236}">
                <a16:creationId xmlns:a16="http://schemas.microsoft.com/office/drawing/2014/main" id="{27E07E7B-D54E-486A-8AE9-C4FC63EA3EA2}"/>
              </a:ext>
            </a:extLst>
          </p:cNvPr>
          <p:cNvSpPr txBox="1"/>
          <p:nvPr/>
        </p:nvSpPr>
        <p:spPr>
          <a:xfrm>
            <a:off x="4204860" y="2122574"/>
            <a:ext cx="685800" cy="307777"/>
          </a:xfrm>
          <a:prstGeom prst="rect">
            <a:avLst/>
          </a:prstGeom>
          <a:noFill/>
        </p:spPr>
        <p:txBody>
          <a:bodyPr wrap="square" rtlCol="0">
            <a:spAutoFit/>
          </a:bodyPr>
          <a:lstStyle/>
          <a:p>
            <a:pPr algn="ctr"/>
            <a:r>
              <a:rPr lang="en-US" sz="1400" dirty="0"/>
              <a:t>57.7 %</a:t>
            </a:r>
          </a:p>
        </p:txBody>
      </p:sp>
      <p:sp>
        <p:nvSpPr>
          <p:cNvPr id="10" name="TextBox 9">
            <a:extLst>
              <a:ext uri="{FF2B5EF4-FFF2-40B4-BE49-F238E27FC236}">
                <a16:creationId xmlns:a16="http://schemas.microsoft.com/office/drawing/2014/main" id="{EDC03D85-463A-42D1-B9DF-A04EC436B7B4}"/>
              </a:ext>
            </a:extLst>
          </p:cNvPr>
          <p:cNvSpPr txBox="1"/>
          <p:nvPr/>
        </p:nvSpPr>
        <p:spPr>
          <a:xfrm>
            <a:off x="4578930" y="3442223"/>
            <a:ext cx="685800" cy="307777"/>
          </a:xfrm>
          <a:prstGeom prst="rect">
            <a:avLst/>
          </a:prstGeom>
          <a:noFill/>
        </p:spPr>
        <p:txBody>
          <a:bodyPr wrap="square" rtlCol="0">
            <a:spAutoFit/>
          </a:bodyPr>
          <a:lstStyle/>
          <a:p>
            <a:pPr algn="ctr"/>
            <a:r>
              <a:rPr lang="en-US" sz="1400" dirty="0"/>
              <a:t>29.1 %</a:t>
            </a:r>
          </a:p>
        </p:txBody>
      </p:sp>
      <p:sp>
        <p:nvSpPr>
          <p:cNvPr id="11" name="TextBox 10">
            <a:extLst>
              <a:ext uri="{FF2B5EF4-FFF2-40B4-BE49-F238E27FC236}">
                <a16:creationId xmlns:a16="http://schemas.microsoft.com/office/drawing/2014/main" id="{A4373CF5-F985-4DFD-92B8-B2369AFF5C21}"/>
              </a:ext>
            </a:extLst>
          </p:cNvPr>
          <p:cNvSpPr txBox="1"/>
          <p:nvPr/>
        </p:nvSpPr>
        <p:spPr>
          <a:xfrm>
            <a:off x="5067299" y="3826679"/>
            <a:ext cx="685800" cy="307777"/>
          </a:xfrm>
          <a:prstGeom prst="rect">
            <a:avLst/>
          </a:prstGeom>
          <a:noFill/>
        </p:spPr>
        <p:txBody>
          <a:bodyPr wrap="square" rtlCol="0">
            <a:spAutoFit/>
          </a:bodyPr>
          <a:lstStyle/>
          <a:p>
            <a:pPr algn="ctr"/>
            <a:r>
              <a:rPr lang="en-US" sz="1400" dirty="0"/>
              <a:t>21 %</a:t>
            </a:r>
          </a:p>
        </p:txBody>
      </p:sp>
    </p:spTree>
    <p:extLst>
      <p:ext uri="{BB962C8B-B14F-4D97-AF65-F5344CB8AC3E}">
        <p14:creationId xmlns:p14="http://schemas.microsoft.com/office/powerpoint/2010/main" val="1680487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4550&quot;&gt;&lt;property id=&quot;20148&quot; value=&quot;5&quot;/&gt;&lt;property id=&quot;20300&quot; value=&quot;Slide 2 - &amp;quot;Summary of Development Approaches&amp;quot;&quot;/&gt;&lt;property id=&quot;20307&quot; value=&quot;257&quot;/&gt;&lt;/object&gt;&lt;object type=&quot;3&quot; unique_id=&quot;14551&quot;&gt;&lt;property id=&quot;20148&quot; value=&quot;5&quot;/&gt;&lt;property id=&quot;20300&quot; value=&quot;Slide 3 - &amp;quot;Approach Based on Number of Employees&amp;quot;&quot;/&gt;&lt;property id=&quot;20307&quot; value=&quot;258&quot;/&gt;&lt;/object&gt;&lt;object type=&quot;3&quot; unique_id=&quot;14552&quot;&gt;&lt;property id=&quot;20148&quot; value=&quot;5&quot;/&gt;&lt;property id=&quot;20300&quot; value=&quot;Slide 4 - &amp;quot;Approaches Based on Project Criticality&amp;quot;&quot;/&gt;&lt;property id=&quot;20307&quot; value=&quot;259&quot;/&gt;&lt;/object&gt;&lt;object type=&quot;3&quot; unique_id=&quot;14553&quot;&gt;&lt;property id=&quot;20148&quot; value=&quot;5&quot;/&gt;&lt;property id=&quot;20300&quot; value=&quot;Slide 5 - &amp;quot;Approaches Based on Project Teams&amp;quot;&quot;/&gt;&lt;property id=&quot;20307&quot; value=&quot;260&quot;/&gt;&lt;/object&gt;&lt;object type=&quot;3&quot; unique_id=&quot;14554&quot;&gt;&lt;property id=&quot;20148&quot; value=&quot;5&quot;/&gt;&lt;property id=&quot;20300&quot; value=&quot;Slide 6 - &amp;quot;Project Characteristics and Approaches&amp;quot;&quot;/&gt;&lt;property id=&quot;20307&quot; value=&quot;261&quot;/&gt;&lt;/object&gt;&lt;object type=&quot;3&quot; unique_id=&quot;14595&quot;&gt;&lt;property id=&quot;20148&quot; value=&quot;5&quot;/&gt;&lt;property id=&quot;20300&quot; value=&quot;Slide 7 - &amp;quot;Trends in Modern Project Delivery&amp;quot;&quot;/&gt;&lt;property id=&quot;20307&quot; value=&quot;264&quot;/&gt;&lt;/object&gt;&lt;/object&gt;&lt;/object&gt;&lt;/database&gt;"/>
  <p:tag name="SECTOMILLISECCONVERTED" val="1"/>
</p:tagLst>
</file>

<file path=ppt/theme/theme1.xml><?xml version="1.0" encoding="utf-8"?>
<a:theme xmlns:a="http://schemas.openxmlformats.org/drawingml/2006/main" name="ep-template-shield">
  <a:themeElements>
    <a:clrScheme name="JHU-EP">
      <a:dk1>
        <a:sysClr val="windowText" lastClr="000000"/>
      </a:dk1>
      <a:lt1>
        <a:sysClr val="window" lastClr="FFFFFF"/>
      </a:lt1>
      <a:dk2>
        <a:srgbClr val="1F497D"/>
      </a:dk2>
      <a:lt2>
        <a:srgbClr val="EEECE1"/>
      </a:lt2>
      <a:accent1>
        <a:srgbClr val="004A84"/>
      </a:accent1>
      <a:accent2>
        <a:srgbClr val="4D5659"/>
      </a:accent2>
      <a:accent3>
        <a:srgbClr val="CC6420"/>
      </a:accent3>
      <a:accent4>
        <a:srgbClr val="141313"/>
      </a:accent4>
      <a:accent5>
        <a:srgbClr val="FFFFFE"/>
      </a:accent5>
      <a:accent6>
        <a:srgbClr val="487D26"/>
      </a:accent6>
      <a:hlink>
        <a:srgbClr val="006D8C"/>
      </a:hlink>
      <a:folHlink>
        <a:srgbClr val="C4B4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ep-template-shield</Template>
  <TotalTime>4550</TotalTime>
  <Words>1079</Words>
  <Application>Microsoft Office PowerPoint</Application>
  <PresentationFormat>On-screen Show (4:3)</PresentationFormat>
  <Paragraphs>103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ep-template-shield</vt:lpstr>
      <vt:lpstr>PowerPoint Presentation</vt:lpstr>
      <vt:lpstr>Summary of Development Approaches</vt:lpstr>
      <vt:lpstr>Approach Based on Number of Employees</vt:lpstr>
      <vt:lpstr>Approaches Based on Project Criticality</vt:lpstr>
      <vt:lpstr>Approaches Based on Project Teams</vt:lpstr>
      <vt:lpstr>Project Characteristics and Approaches</vt:lpstr>
      <vt:lpstr>Trends in Modern Project Delivery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Demasco</dc:creator>
  <cp:lastModifiedBy>Joseph Demasco</cp:lastModifiedBy>
  <cp:revision>32</cp:revision>
  <cp:lastPrinted>2012-03-02T14:42:35Z</cp:lastPrinted>
  <dcterms:created xsi:type="dcterms:W3CDTF">2013-10-21T21:08:57Z</dcterms:created>
  <dcterms:modified xsi:type="dcterms:W3CDTF">2022-01-04T21:30:03Z</dcterms:modified>
</cp:coreProperties>
</file>