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66" r:id="rId6"/>
    <p:sldId id="267" r:id="rId7"/>
    <p:sldId id="263" r:id="rId8"/>
    <p:sldId id="268" r:id="rId9"/>
    <p:sldId id="271" r:id="rId10"/>
    <p:sldId id="269" r:id="rId11"/>
    <p:sldId id="277" r:id="rId12"/>
    <p:sldId id="292" r:id="rId13"/>
    <p:sldId id="291" r:id="rId14"/>
    <p:sldId id="272" r:id="rId15"/>
    <p:sldId id="278" r:id="rId16"/>
    <p:sldId id="279" r:id="rId17"/>
    <p:sldId id="282" r:id="rId18"/>
    <p:sldId id="280" r:id="rId19"/>
    <p:sldId id="281" r:id="rId20"/>
    <p:sldId id="283" r:id="rId21"/>
    <p:sldId id="284" r:id="rId22"/>
    <p:sldId id="285" r:id="rId23"/>
    <p:sldId id="273" r:id="rId24"/>
    <p:sldId id="286" r:id="rId25"/>
    <p:sldId id="287" r:id="rId26"/>
    <p:sldId id="275" r:id="rId27"/>
    <p:sldId id="274" r:id="rId28"/>
    <p:sldId id="289" r:id="rId29"/>
    <p:sldId id="290"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22C86A-53EE-3A2D-337D-7230739A1365}" name="SULTAN CHISSON OBIE" initials="SC" userId="S::sultanchissonobie@student.telkomuniversity.ac.id::8acf3882-2b05-40e3-8652-3daac651252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4598" autoAdjust="0"/>
  </p:normalViewPr>
  <p:slideViewPr>
    <p:cSldViewPr snapToGrid="0">
      <p:cViewPr varScale="1">
        <p:scale>
          <a:sx n="103" d="100"/>
          <a:sy n="103" d="100"/>
        </p:scale>
        <p:origin x="150"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10/6/2023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kelima</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dimMovie</a:t>
            </a:r>
            <a:r>
              <a:rPr lang="en-ID" b="0" i="0" dirty="0">
                <a:solidFill>
                  <a:srgbClr val="D1D5DB"/>
                </a:solidFill>
                <a:effectLst/>
                <a:latin typeface="Söhne"/>
              </a:rPr>
              <a:t>, yang juga </a:t>
            </a:r>
            <a:r>
              <a:rPr lang="en-ID" b="0" i="0" dirty="0" err="1">
                <a:solidFill>
                  <a:srgbClr val="D1D5DB"/>
                </a:solidFill>
                <a:effectLst/>
                <a:latin typeface="Söhne"/>
              </a:rPr>
              <a:t>merupakan</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a:t>
            </a:r>
            <a:r>
              <a:rPr lang="en-ID" b="0" i="0" dirty="0" err="1">
                <a:solidFill>
                  <a:srgbClr val="D1D5DB"/>
                </a:solidFill>
                <a:effectLst/>
                <a:latin typeface="Söhne"/>
              </a:rPr>
              <a:t>informasi</a:t>
            </a:r>
            <a:r>
              <a:rPr lang="en-ID" b="0" i="0" dirty="0">
                <a:solidFill>
                  <a:srgbClr val="D1D5DB"/>
                </a:solidFill>
                <a:effectLst/>
                <a:latin typeface="Söhne"/>
              </a:rPr>
              <a:t> </a:t>
            </a:r>
            <a:r>
              <a:rPr lang="en-ID" b="0" i="0" dirty="0" err="1">
                <a:solidFill>
                  <a:srgbClr val="D1D5DB"/>
                </a:solidFill>
                <a:effectLst/>
                <a:latin typeface="Söhne"/>
              </a:rPr>
              <a:t>tentang</a:t>
            </a:r>
            <a:r>
              <a:rPr lang="en-ID" b="0" i="0" dirty="0">
                <a:solidFill>
                  <a:srgbClr val="D1D5DB"/>
                </a:solidFill>
                <a:effectLst/>
                <a:latin typeface="Söhne"/>
              </a:rPr>
              <a:t> film, </a:t>
            </a:r>
            <a:r>
              <a:rPr lang="en-ID" b="0" i="0" dirty="0" err="1">
                <a:solidFill>
                  <a:srgbClr val="D1D5DB"/>
                </a:solidFill>
                <a:effectLst/>
                <a:latin typeface="Söhne"/>
              </a:rPr>
              <a:t>seperti</a:t>
            </a:r>
            <a:r>
              <a:rPr lang="en-ID" b="0" i="0" dirty="0">
                <a:solidFill>
                  <a:srgbClr val="D1D5DB"/>
                </a:solidFill>
                <a:effectLst/>
                <a:latin typeface="Söhne"/>
              </a:rPr>
              <a:t> </a:t>
            </a:r>
            <a:r>
              <a:rPr lang="en-ID" b="0" i="0" dirty="0" err="1">
                <a:solidFill>
                  <a:srgbClr val="D1D5DB"/>
                </a:solidFill>
                <a:effectLst/>
                <a:latin typeface="Söhne"/>
              </a:rPr>
              <a:t>judul</a:t>
            </a:r>
            <a:r>
              <a:rPr lang="en-ID" b="0" i="0" dirty="0">
                <a:solidFill>
                  <a:srgbClr val="D1D5DB"/>
                </a:solidFill>
                <a:effectLst/>
                <a:latin typeface="Söhne"/>
              </a:rPr>
              <a:t>, </a:t>
            </a:r>
            <a:r>
              <a:rPr lang="en-ID" b="0" i="0" dirty="0" err="1">
                <a:solidFill>
                  <a:srgbClr val="D1D5DB"/>
                </a:solidFill>
                <a:effectLst/>
                <a:latin typeface="Söhne"/>
              </a:rPr>
              <a:t>deskripsi</a:t>
            </a:r>
            <a:r>
              <a:rPr lang="en-ID" b="0" i="0" dirty="0">
                <a:solidFill>
                  <a:srgbClr val="D1D5DB"/>
                </a:solidFill>
                <a:effectLst/>
                <a:latin typeface="Söhne"/>
              </a:rPr>
              <a:t>, </a:t>
            </a:r>
            <a:r>
              <a:rPr lang="en-ID" b="0" i="0" dirty="0" err="1">
                <a:solidFill>
                  <a:srgbClr val="D1D5DB"/>
                </a:solidFill>
                <a:effectLst/>
                <a:latin typeface="Söhne"/>
              </a:rPr>
              <a:t>tahun</a:t>
            </a:r>
            <a:r>
              <a:rPr lang="en-ID" b="0" i="0" dirty="0">
                <a:solidFill>
                  <a:srgbClr val="D1D5DB"/>
                </a:solidFill>
                <a:effectLst/>
                <a:latin typeface="Söhne"/>
              </a:rPr>
              <a:t> </a:t>
            </a:r>
            <a:r>
              <a:rPr lang="en-ID" b="0" i="0" dirty="0" err="1">
                <a:solidFill>
                  <a:srgbClr val="D1D5DB"/>
                </a:solidFill>
                <a:effectLst/>
                <a:latin typeface="Söhne"/>
              </a:rPr>
              <a:t>rilis</a:t>
            </a:r>
            <a:r>
              <a:rPr lang="en-ID" b="0" i="0" dirty="0">
                <a:solidFill>
                  <a:srgbClr val="D1D5DB"/>
                </a:solidFill>
                <a:effectLst/>
                <a:latin typeface="Söhne"/>
              </a:rPr>
              <a:t>, </a:t>
            </a:r>
            <a:r>
              <a:rPr lang="en-ID" b="0" i="0" dirty="0" err="1">
                <a:solidFill>
                  <a:srgbClr val="D1D5DB"/>
                </a:solidFill>
                <a:effectLst/>
                <a:latin typeface="Söhne"/>
              </a:rPr>
              <a:t>durasi</a:t>
            </a:r>
            <a:r>
              <a:rPr lang="en-ID" b="0" i="0" dirty="0">
                <a:solidFill>
                  <a:srgbClr val="D1D5DB"/>
                </a:solidFill>
                <a:effectLst/>
                <a:latin typeface="Söhne"/>
              </a:rPr>
              <a:t>, dan </a:t>
            </a:r>
            <a:r>
              <a:rPr lang="en-ID" b="0" i="0" dirty="0" err="1">
                <a:solidFill>
                  <a:srgbClr val="D1D5DB"/>
                </a:solidFill>
                <a:effectLst/>
                <a:latin typeface="Söhne"/>
              </a:rPr>
              <a:t>lainnya</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17</a:t>
            </a:fld>
            <a:endParaRPr lang="en-US" dirty="0"/>
          </a:p>
        </p:txBody>
      </p:sp>
    </p:spTree>
    <p:extLst>
      <p:ext uri="{BB962C8B-B14F-4D97-AF65-F5344CB8AC3E}">
        <p14:creationId xmlns:p14="http://schemas.microsoft.com/office/powerpoint/2010/main" val="333227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kelima</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dimMovie</a:t>
            </a:r>
            <a:r>
              <a:rPr lang="en-ID" b="0" i="0" dirty="0">
                <a:solidFill>
                  <a:srgbClr val="D1D5DB"/>
                </a:solidFill>
                <a:effectLst/>
                <a:latin typeface="Söhne"/>
              </a:rPr>
              <a:t>, yang juga </a:t>
            </a:r>
            <a:r>
              <a:rPr lang="en-ID" b="0" i="0" dirty="0" err="1">
                <a:solidFill>
                  <a:srgbClr val="D1D5DB"/>
                </a:solidFill>
                <a:effectLst/>
                <a:latin typeface="Söhne"/>
              </a:rPr>
              <a:t>merupakan</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a:t>
            </a:r>
            <a:r>
              <a:rPr lang="en-ID" b="0" i="0" dirty="0" err="1">
                <a:solidFill>
                  <a:srgbClr val="D1D5DB"/>
                </a:solidFill>
                <a:effectLst/>
                <a:latin typeface="Söhne"/>
              </a:rPr>
              <a:t>informasi</a:t>
            </a:r>
            <a:r>
              <a:rPr lang="en-ID" b="0" i="0" dirty="0">
                <a:solidFill>
                  <a:srgbClr val="D1D5DB"/>
                </a:solidFill>
                <a:effectLst/>
                <a:latin typeface="Söhne"/>
              </a:rPr>
              <a:t> </a:t>
            </a:r>
            <a:r>
              <a:rPr lang="en-ID" b="0" i="0" dirty="0" err="1">
                <a:solidFill>
                  <a:srgbClr val="D1D5DB"/>
                </a:solidFill>
                <a:effectLst/>
                <a:latin typeface="Söhne"/>
              </a:rPr>
              <a:t>tentang</a:t>
            </a:r>
            <a:r>
              <a:rPr lang="en-ID" b="0" i="0" dirty="0">
                <a:solidFill>
                  <a:srgbClr val="D1D5DB"/>
                </a:solidFill>
                <a:effectLst/>
                <a:latin typeface="Söhne"/>
              </a:rPr>
              <a:t> film, </a:t>
            </a:r>
            <a:r>
              <a:rPr lang="en-ID" b="0" i="0" dirty="0" err="1">
                <a:solidFill>
                  <a:srgbClr val="D1D5DB"/>
                </a:solidFill>
                <a:effectLst/>
                <a:latin typeface="Söhne"/>
              </a:rPr>
              <a:t>seperti</a:t>
            </a:r>
            <a:r>
              <a:rPr lang="en-ID" b="0" i="0" dirty="0">
                <a:solidFill>
                  <a:srgbClr val="D1D5DB"/>
                </a:solidFill>
                <a:effectLst/>
                <a:latin typeface="Söhne"/>
              </a:rPr>
              <a:t> </a:t>
            </a:r>
            <a:r>
              <a:rPr lang="en-ID" b="0" i="0" dirty="0" err="1">
                <a:solidFill>
                  <a:srgbClr val="D1D5DB"/>
                </a:solidFill>
                <a:effectLst/>
                <a:latin typeface="Söhne"/>
              </a:rPr>
              <a:t>judul</a:t>
            </a:r>
            <a:r>
              <a:rPr lang="en-ID" b="0" i="0" dirty="0">
                <a:solidFill>
                  <a:srgbClr val="D1D5DB"/>
                </a:solidFill>
                <a:effectLst/>
                <a:latin typeface="Söhne"/>
              </a:rPr>
              <a:t>, </a:t>
            </a:r>
            <a:r>
              <a:rPr lang="en-ID" b="0" i="0" dirty="0" err="1">
                <a:solidFill>
                  <a:srgbClr val="D1D5DB"/>
                </a:solidFill>
                <a:effectLst/>
                <a:latin typeface="Söhne"/>
              </a:rPr>
              <a:t>deskripsi</a:t>
            </a:r>
            <a:r>
              <a:rPr lang="en-ID" b="0" i="0" dirty="0">
                <a:solidFill>
                  <a:srgbClr val="D1D5DB"/>
                </a:solidFill>
                <a:effectLst/>
                <a:latin typeface="Söhne"/>
              </a:rPr>
              <a:t>, </a:t>
            </a:r>
            <a:r>
              <a:rPr lang="en-ID" b="0" i="0" dirty="0" err="1">
                <a:solidFill>
                  <a:srgbClr val="D1D5DB"/>
                </a:solidFill>
                <a:effectLst/>
                <a:latin typeface="Söhne"/>
              </a:rPr>
              <a:t>tahun</a:t>
            </a:r>
            <a:r>
              <a:rPr lang="en-ID" b="0" i="0" dirty="0">
                <a:solidFill>
                  <a:srgbClr val="D1D5DB"/>
                </a:solidFill>
                <a:effectLst/>
                <a:latin typeface="Söhne"/>
              </a:rPr>
              <a:t> </a:t>
            </a:r>
            <a:r>
              <a:rPr lang="en-ID" b="0" i="0" dirty="0" err="1">
                <a:solidFill>
                  <a:srgbClr val="D1D5DB"/>
                </a:solidFill>
                <a:effectLst/>
                <a:latin typeface="Söhne"/>
              </a:rPr>
              <a:t>rilis</a:t>
            </a:r>
            <a:r>
              <a:rPr lang="en-ID" b="0" i="0" dirty="0">
                <a:solidFill>
                  <a:srgbClr val="D1D5DB"/>
                </a:solidFill>
                <a:effectLst/>
                <a:latin typeface="Söhne"/>
              </a:rPr>
              <a:t>, </a:t>
            </a:r>
            <a:r>
              <a:rPr lang="en-ID" b="0" i="0" dirty="0" err="1">
                <a:solidFill>
                  <a:srgbClr val="D1D5DB"/>
                </a:solidFill>
                <a:effectLst/>
                <a:latin typeface="Söhne"/>
              </a:rPr>
              <a:t>durasi</a:t>
            </a:r>
            <a:r>
              <a:rPr lang="en-ID" b="0" i="0" dirty="0">
                <a:solidFill>
                  <a:srgbClr val="D1D5DB"/>
                </a:solidFill>
                <a:effectLst/>
                <a:latin typeface="Söhne"/>
              </a:rPr>
              <a:t>, dan </a:t>
            </a:r>
            <a:r>
              <a:rPr lang="en-ID" b="0" i="0" dirty="0" err="1">
                <a:solidFill>
                  <a:srgbClr val="D1D5DB"/>
                </a:solidFill>
                <a:effectLst/>
                <a:latin typeface="Söhne"/>
              </a:rPr>
              <a:t>lainnya</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18</a:t>
            </a:fld>
            <a:endParaRPr lang="en-US" dirty="0"/>
          </a:p>
        </p:txBody>
      </p:sp>
    </p:spTree>
    <p:extLst>
      <p:ext uri="{BB962C8B-B14F-4D97-AF65-F5344CB8AC3E}">
        <p14:creationId xmlns:p14="http://schemas.microsoft.com/office/powerpoint/2010/main" val="3841519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70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5330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879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89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a:solidFill>
                  <a:srgbClr val="D1D5DB"/>
                </a:solidFill>
                <a:effectLst/>
                <a:latin typeface="Söhne"/>
              </a:rPr>
              <a:t>Anda </a:t>
            </a:r>
            <a:r>
              <a:rPr lang="en-ID" b="0" i="0" dirty="0" err="1">
                <a:solidFill>
                  <a:srgbClr val="D1D5DB"/>
                </a:solidFill>
                <a:effectLst/>
                <a:latin typeface="Söhne"/>
              </a:rPr>
              <a:t>mendefinisikan</a:t>
            </a:r>
            <a:r>
              <a:rPr lang="en-ID" b="0" i="0" dirty="0">
                <a:solidFill>
                  <a:srgbClr val="D1D5DB"/>
                </a:solidFill>
                <a:effectLst/>
                <a:latin typeface="Söhne"/>
              </a:rPr>
              <a:t> </a:t>
            </a:r>
            <a:r>
              <a:rPr lang="en-ID" b="0" i="0" dirty="0" err="1">
                <a:solidFill>
                  <a:srgbClr val="D1D5DB"/>
                </a:solidFill>
                <a:effectLst/>
                <a:latin typeface="Söhne"/>
              </a:rPr>
              <a:t>argumen-argumen</a:t>
            </a:r>
            <a:r>
              <a:rPr lang="en-ID" b="0" i="0" dirty="0">
                <a:solidFill>
                  <a:srgbClr val="D1D5DB"/>
                </a:solidFill>
                <a:effectLst/>
                <a:latin typeface="Söhne"/>
              </a:rPr>
              <a:t> default yang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digunakan</a:t>
            </a:r>
            <a:r>
              <a:rPr lang="en-ID" b="0" i="0" dirty="0">
                <a:solidFill>
                  <a:srgbClr val="D1D5DB"/>
                </a:solidFill>
                <a:effectLst/>
                <a:latin typeface="Söhne"/>
              </a:rPr>
              <a:t> oleh DAG.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mencakup</a:t>
            </a:r>
            <a:r>
              <a:rPr lang="en-ID" b="0" i="0" dirty="0">
                <a:solidFill>
                  <a:srgbClr val="D1D5DB"/>
                </a:solidFill>
                <a:effectLst/>
                <a:latin typeface="Söhne"/>
              </a:rPr>
              <a:t> </a:t>
            </a:r>
            <a:r>
              <a:rPr lang="en-ID" b="0" i="0" dirty="0" err="1">
                <a:solidFill>
                  <a:srgbClr val="D1D5DB"/>
                </a:solidFill>
                <a:effectLst/>
                <a:latin typeface="Söhne"/>
              </a:rPr>
              <a:t>pemilik</a:t>
            </a:r>
            <a:r>
              <a:rPr lang="en-ID" b="0" i="0" dirty="0">
                <a:solidFill>
                  <a:srgbClr val="D1D5DB"/>
                </a:solidFill>
                <a:effectLst/>
                <a:latin typeface="Söhne"/>
              </a:rPr>
              <a:t> (owner), </a:t>
            </a:r>
            <a:r>
              <a:rPr lang="en-ID" b="0" i="0" dirty="0" err="1">
                <a:solidFill>
                  <a:srgbClr val="D1D5DB"/>
                </a:solidFill>
                <a:effectLst/>
                <a:latin typeface="Söhne"/>
              </a:rPr>
              <a:t>tanggal</a:t>
            </a:r>
            <a:r>
              <a:rPr lang="en-ID" b="0" i="0" dirty="0">
                <a:solidFill>
                  <a:srgbClr val="D1D5DB"/>
                </a:solidFill>
                <a:effectLst/>
                <a:latin typeface="Söhne"/>
              </a:rPr>
              <a:t> </a:t>
            </a:r>
            <a:r>
              <a:rPr lang="en-ID" b="0" i="0" dirty="0" err="1">
                <a:solidFill>
                  <a:srgbClr val="D1D5DB"/>
                </a:solidFill>
                <a:effectLst/>
                <a:latin typeface="Söhne"/>
              </a:rPr>
              <a:t>mulai</a:t>
            </a:r>
            <a:r>
              <a:rPr lang="en-ID" b="0" i="0" dirty="0">
                <a:solidFill>
                  <a:srgbClr val="D1D5DB"/>
                </a:solidFill>
                <a:effectLst/>
                <a:latin typeface="Söhne"/>
              </a:rPr>
              <a:t> (</a:t>
            </a:r>
            <a:r>
              <a:rPr lang="en-ID" b="0" i="0" dirty="0" err="1">
                <a:solidFill>
                  <a:srgbClr val="D1D5DB"/>
                </a:solidFill>
                <a:effectLst/>
                <a:latin typeface="Söhne"/>
              </a:rPr>
              <a:t>start_date</a:t>
            </a:r>
            <a:r>
              <a:rPr lang="en-ID" b="0" i="0" dirty="0">
                <a:solidFill>
                  <a:srgbClr val="D1D5DB"/>
                </a:solidFill>
                <a:effectLst/>
                <a:latin typeface="Söhne"/>
              </a:rPr>
              <a:t>), dan </a:t>
            </a:r>
            <a:r>
              <a:rPr lang="en-ID" b="0" i="0" dirty="0" err="1">
                <a:solidFill>
                  <a:srgbClr val="D1D5DB"/>
                </a:solidFill>
                <a:effectLst/>
                <a:latin typeface="Söhne"/>
              </a:rPr>
              <a:t>jumlah</a:t>
            </a:r>
            <a:r>
              <a:rPr lang="en-ID" b="0" i="0" dirty="0">
                <a:solidFill>
                  <a:srgbClr val="D1D5DB"/>
                </a:solidFill>
                <a:effectLst/>
                <a:latin typeface="Söhne"/>
              </a:rPr>
              <a:t> </a:t>
            </a:r>
            <a:r>
              <a:rPr lang="en-ID" b="0" i="0" dirty="0" err="1">
                <a:solidFill>
                  <a:srgbClr val="D1D5DB"/>
                </a:solidFill>
                <a:effectLst/>
                <a:latin typeface="Söhne"/>
              </a:rPr>
              <a:t>percobaan</a:t>
            </a:r>
            <a:r>
              <a:rPr lang="en-ID" b="0" i="0" dirty="0">
                <a:solidFill>
                  <a:srgbClr val="D1D5DB"/>
                </a:solidFill>
                <a:effectLst/>
                <a:latin typeface="Söhne"/>
              </a:rPr>
              <a:t> (retries).</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11</a:t>
            </a:fld>
            <a:endParaRPr lang="en-US" dirty="0"/>
          </a:p>
        </p:txBody>
      </p:sp>
    </p:spTree>
    <p:extLst>
      <p:ext uri="{BB962C8B-B14F-4D97-AF65-F5344CB8AC3E}">
        <p14:creationId xmlns:p14="http://schemas.microsoft.com/office/powerpoint/2010/main" val="392736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objek</a:t>
            </a:r>
            <a:r>
              <a:rPr lang="en-ID" b="0" i="0" dirty="0">
                <a:solidFill>
                  <a:srgbClr val="D1D5DB"/>
                </a:solidFill>
                <a:effectLst/>
                <a:latin typeface="Söhne"/>
              </a:rPr>
              <a:t> DAG </a:t>
            </a:r>
            <a:r>
              <a:rPr lang="en-ID" b="0" i="0" dirty="0" err="1">
                <a:solidFill>
                  <a:srgbClr val="D1D5DB"/>
                </a:solidFill>
                <a:effectLst/>
                <a:latin typeface="Söhne"/>
              </a:rPr>
              <a:t>utama</a:t>
            </a:r>
            <a:r>
              <a:rPr lang="en-ID" b="0" i="0" dirty="0">
                <a:solidFill>
                  <a:srgbClr val="D1D5DB"/>
                </a:solidFill>
                <a:effectLst/>
                <a:latin typeface="Söhne"/>
              </a:rPr>
              <a:t> </a:t>
            </a:r>
            <a:r>
              <a:rPr lang="en-ID" b="0" i="0" dirty="0" err="1">
                <a:solidFill>
                  <a:srgbClr val="D1D5DB"/>
                </a:solidFill>
                <a:effectLst/>
                <a:latin typeface="Söhne"/>
              </a:rPr>
              <a:t>dengan</a:t>
            </a:r>
            <a:r>
              <a:rPr lang="en-ID" b="0" i="0" dirty="0">
                <a:solidFill>
                  <a:srgbClr val="D1D5DB"/>
                </a:solidFill>
                <a:effectLst/>
                <a:latin typeface="Söhne"/>
              </a:rPr>
              <a:t> </a:t>
            </a:r>
            <a:r>
              <a:rPr lang="en-ID" b="0" i="0" dirty="0" err="1">
                <a:solidFill>
                  <a:srgbClr val="D1D5DB"/>
                </a:solidFill>
                <a:effectLst/>
                <a:latin typeface="Söhne"/>
              </a:rPr>
              <a:t>nama</a:t>
            </a:r>
            <a:r>
              <a:rPr lang="en-ID" b="0" i="0" dirty="0">
                <a:solidFill>
                  <a:srgbClr val="D1D5DB"/>
                </a:solidFill>
                <a:effectLst/>
                <a:latin typeface="Söhne"/>
              </a:rPr>
              <a:t> </a:t>
            </a:r>
            <a:r>
              <a:rPr lang="en-ID" dirty="0"/>
              <a:t>'</a:t>
            </a:r>
            <a:r>
              <a:rPr lang="en-ID" dirty="0" err="1"/>
              <a:t>sakila_etl_dag</a:t>
            </a:r>
            <a:r>
              <a:rPr lang="en-ID" dirty="0"/>
              <a:t>'</a:t>
            </a:r>
            <a:r>
              <a:rPr lang="en-ID" b="0" i="0" dirty="0">
                <a:solidFill>
                  <a:srgbClr val="D1D5DB"/>
                </a:solidFill>
                <a:effectLst/>
                <a:latin typeface="Söhne"/>
              </a:rPr>
              <a:t>. Anda </a:t>
            </a:r>
            <a:r>
              <a:rPr lang="en-ID" b="0" i="0" dirty="0" err="1">
                <a:solidFill>
                  <a:srgbClr val="D1D5DB"/>
                </a:solidFill>
                <a:effectLst/>
                <a:latin typeface="Söhne"/>
              </a:rPr>
              <a:t>menyertakan</a:t>
            </a:r>
            <a:r>
              <a:rPr lang="en-ID" b="0" i="0" dirty="0">
                <a:solidFill>
                  <a:srgbClr val="D1D5DB"/>
                </a:solidFill>
                <a:effectLst/>
                <a:latin typeface="Söhne"/>
              </a:rPr>
              <a:t> </a:t>
            </a:r>
            <a:r>
              <a:rPr lang="en-ID" b="0" i="0" dirty="0" err="1">
                <a:solidFill>
                  <a:srgbClr val="D1D5DB"/>
                </a:solidFill>
                <a:effectLst/>
                <a:latin typeface="Söhne"/>
              </a:rPr>
              <a:t>default_args</a:t>
            </a:r>
            <a:r>
              <a:rPr lang="en-ID" b="0" i="0" dirty="0">
                <a:solidFill>
                  <a:srgbClr val="D1D5DB"/>
                </a:solidFill>
                <a:effectLst/>
                <a:latin typeface="Söhne"/>
              </a:rPr>
              <a:t> yang </a:t>
            </a:r>
            <a:r>
              <a:rPr lang="en-ID" b="0" i="0" dirty="0" err="1">
                <a:solidFill>
                  <a:srgbClr val="D1D5DB"/>
                </a:solidFill>
                <a:effectLst/>
                <a:latin typeface="Söhne"/>
              </a:rPr>
              <a:t>telah</a:t>
            </a:r>
            <a:r>
              <a:rPr lang="en-ID" b="0" i="0" dirty="0">
                <a:solidFill>
                  <a:srgbClr val="D1D5DB"/>
                </a:solidFill>
                <a:effectLst/>
                <a:latin typeface="Söhne"/>
              </a:rPr>
              <a:t> Anda </a:t>
            </a:r>
            <a:r>
              <a:rPr lang="en-ID" b="0" i="0" dirty="0" err="1">
                <a:solidFill>
                  <a:srgbClr val="D1D5DB"/>
                </a:solidFill>
                <a:effectLst/>
                <a:latin typeface="Söhne"/>
              </a:rPr>
              <a:t>definisikan</a:t>
            </a:r>
            <a:r>
              <a:rPr lang="en-ID" b="0" i="0" dirty="0">
                <a:solidFill>
                  <a:srgbClr val="D1D5DB"/>
                </a:solidFill>
                <a:effectLst/>
                <a:latin typeface="Söhne"/>
              </a:rPr>
              <a:t> </a:t>
            </a:r>
            <a:r>
              <a:rPr lang="en-ID" b="0" i="0" dirty="0" err="1">
                <a:solidFill>
                  <a:srgbClr val="D1D5DB"/>
                </a:solidFill>
                <a:effectLst/>
                <a:latin typeface="Söhne"/>
              </a:rPr>
              <a:t>sebelumnya</a:t>
            </a:r>
            <a:r>
              <a:rPr lang="en-ID" b="0" i="0" dirty="0">
                <a:solidFill>
                  <a:srgbClr val="D1D5DB"/>
                </a:solidFill>
                <a:effectLst/>
                <a:latin typeface="Söhne"/>
              </a:rPr>
              <a:t>. Anda </a:t>
            </a:r>
            <a:r>
              <a:rPr lang="en-ID" b="0" i="0" dirty="0" err="1">
                <a:solidFill>
                  <a:srgbClr val="D1D5DB"/>
                </a:solidFill>
                <a:effectLst/>
                <a:latin typeface="Söhne"/>
              </a:rPr>
              <a:t>mengatur</a:t>
            </a:r>
            <a:r>
              <a:rPr lang="en-ID" b="0" i="0" dirty="0">
                <a:solidFill>
                  <a:srgbClr val="D1D5DB"/>
                </a:solidFill>
                <a:effectLst/>
                <a:latin typeface="Söhne"/>
              </a:rPr>
              <a:t> </a:t>
            </a:r>
            <a:r>
              <a:rPr lang="en-ID" b="0" i="0" dirty="0" err="1">
                <a:solidFill>
                  <a:srgbClr val="D1D5DB"/>
                </a:solidFill>
                <a:effectLst/>
                <a:latin typeface="Söhne"/>
              </a:rPr>
              <a:t>jadwal</a:t>
            </a:r>
            <a:r>
              <a:rPr lang="en-ID" b="0" i="0" dirty="0">
                <a:solidFill>
                  <a:srgbClr val="D1D5DB"/>
                </a:solidFill>
                <a:effectLst/>
                <a:latin typeface="Söhne"/>
              </a:rPr>
              <a:t> </a:t>
            </a:r>
            <a:r>
              <a:rPr lang="en-ID" b="0" i="0" dirty="0" err="1">
                <a:solidFill>
                  <a:srgbClr val="D1D5DB"/>
                </a:solidFill>
                <a:effectLst/>
                <a:latin typeface="Söhne"/>
              </a:rPr>
              <a:t>eksekusi</a:t>
            </a:r>
            <a:r>
              <a:rPr lang="en-ID" b="0" i="0" dirty="0">
                <a:solidFill>
                  <a:srgbClr val="D1D5DB"/>
                </a:solidFill>
                <a:effectLst/>
                <a:latin typeface="Söhne"/>
              </a:rPr>
              <a:t> DAG </a:t>
            </a:r>
            <a:r>
              <a:rPr lang="en-ID" b="0" i="0" dirty="0" err="1">
                <a:solidFill>
                  <a:srgbClr val="D1D5DB"/>
                </a:solidFill>
                <a:effectLst/>
                <a:latin typeface="Söhne"/>
              </a:rPr>
              <a:t>menggunakan</a:t>
            </a:r>
            <a:r>
              <a:rPr lang="en-ID" b="0" i="0" dirty="0">
                <a:solidFill>
                  <a:srgbClr val="D1D5DB"/>
                </a:solidFill>
                <a:effectLst/>
                <a:latin typeface="Söhne"/>
              </a:rPr>
              <a:t> </a:t>
            </a:r>
            <a:r>
              <a:rPr lang="en-ID" dirty="0" err="1"/>
              <a:t>schedule_interval</a:t>
            </a:r>
            <a:r>
              <a:rPr lang="en-ID" dirty="0"/>
              <a:t>='@daily'</a:t>
            </a:r>
            <a:r>
              <a:rPr lang="en-ID" b="0" i="0" dirty="0">
                <a:solidFill>
                  <a:srgbClr val="D1D5DB"/>
                </a:solidFill>
                <a:effectLst/>
                <a:latin typeface="Söhne"/>
              </a:rPr>
              <a:t>, yang </a:t>
            </a:r>
            <a:r>
              <a:rPr lang="en-ID" b="0" i="0" dirty="0" err="1">
                <a:solidFill>
                  <a:srgbClr val="D1D5DB"/>
                </a:solidFill>
                <a:effectLst/>
                <a:latin typeface="Söhne"/>
              </a:rPr>
              <a:t>berarti</a:t>
            </a:r>
            <a:r>
              <a:rPr lang="en-ID" b="0" i="0" dirty="0">
                <a:solidFill>
                  <a:srgbClr val="D1D5DB"/>
                </a:solidFill>
                <a:effectLst/>
                <a:latin typeface="Söhne"/>
              </a:rPr>
              <a:t> DAG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dijalankan</a:t>
            </a:r>
            <a:r>
              <a:rPr lang="en-ID" b="0" i="0" dirty="0">
                <a:solidFill>
                  <a:srgbClr val="D1D5DB"/>
                </a:solidFill>
                <a:effectLst/>
                <a:latin typeface="Söhne"/>
              </a:rPr>
              <a:t> </a:t>
            </a:r>
            <a:r>
              <a:rPr lang="en-ID" b="0" i="0" dirty="0" err="1">
                <a:solidFill>
                  <a:srgbClr val="D1D5DB"/>
                </a:solidFill>
                <a:effectLst/>
                <a:latin typeface="Söhne"/>
              </a:rPr>
              <a:t>setiap</a:t>
            </a:r>
            <a:r>
              <a:rPr lang="en-ID" b="0" i="0" dirty="0">
                <a:solidFill>
                  <a:srgbClr val="D1D5DB"/>
                </a:solidFill>
                <a:effectLst/>
                <a:latin typeface="Söhne"/>
              </a:rPr>
              <a:t> </a:t>
            </a:r>
            <a:r>
              <a:rPr lang="en-ID" b="0" i="0" dirty="0" err="1">
                <a:solidFill>
                  <a:srgbClr val="D1D5DB"/>
                </a:solidFill>
                <a:effectLst/>
                <a:latin typeface="Söhne"/>
              </a:rPr>
              <a:t>hari</a:t>
            </a:r>
            <a:r>
              <a:rPr lang="en-ID" b="0" i="0" dirty="0">
                <a:solidFill>
                  <a:srgbClr val="D1D5DB"/>
                </a:solidFill>
                <a:effectLst/>
                <a:latin typeface="Söhne"/>
              </a:rPr>
              <a:t>. </a:t>
            </a:r>
            <a:r>
              <a:rPr lang="en-ID" b="0" i="0" dirty="0" err="1">
                <a:solidFill>
                  <a:srgbClr val="D1D5DB"/>
                </a:solidFill>
                <a:effectLst/>
                <a:latin typeface="Söhne"/>
              </a:rPr>
              <a:t>Pengaturan</a:t>
            </a:r>
            <a:r>
              <a:rPr lang="en-ID" b="0" i="0" dirty="0">
                <a:solidFill>
                  <a:srgbClr val="D1D5DB"/>
                </a:solidFill>
                <a:effectLst/>
                <a:latin typeface="Söhne"/>
              </a:rPr>
              <a:t> </a:t>
            </a:r>
            <a:r>
              <a:rPr lang="en-ID" dirty="0"/>
              <a:t>catchup=False</a:t>
            </a:r>
            <a:r>
              <a:rPr lang="en-ID" b="0" i="0" dirty="0">
                <a:solidFill>
                  <a:srgbClr val="D1D5DB"/>
                </a:solidFill>
                <a:effectLst/>
                <a:latin typeface="Söhne"/>
              </a:rPr>
              <a:t> </a:t>
            </a:r>
            <a:r>
              <a:rPr lang="en-ID" b="0" i="0" dirty="0" err="1">
                <a:solidFill>
                  <a:srgbClr val="D1D5DB"/>
                </a:solidFill>
                <a:effectLst/>
                <a:latin typeface="Söhne"/>
              </a:rPr>
              <a:t>digunakan</a:t>
            </a:r>
            <a:r>
              <a:rPr lang="en-ID" b="0" i="0" dirty="0">
                <a:solidFill>
                  <a:srgbClr val="D1D5DB"/>
                </a:solidFill>
                <a:effectLst/>
                <a:latin typeface="Söhne"/>
              </a:rPr>
              <a:t> </a:t>
            </a:r>
            <a:r>
              <a:rPr lang="en-ID" b="0" i="0" dirty="0" err="1">
                <a:solidFill>
                  <a:srgbClr val="D1D5DB"/>
                </a:solidFill>
                <a:effectLst/>
                <a:latin typeface="Söhne"/>
              </a:rPr>
              <a:t>untuk</a:t>
            </a:r>
            <a:r>
              <a:rPr lang="en-ID" b="0" i="0" dirty="0">
                <a:solidFill>
                  <a:srgbClr val="D1D5DB"/>
                </a:solidFill>
                <a:effectLst/>
                <a:latin typeface="Söhne"/>
              </a:rPr>
              <a:t> </a:t>
            </a:r>
            <a:r>
              <a:rPr lang="en-ID" b="0" i="0" dirty="0" err="1">
                <a:solidFill>
                  <a:srgbClr val="D1D5DB"/>
                </a:solidFill>
                <a:effectLst/>
                <a:latin typeface="Söhne"/>
              </a:rPr>
              <a:t>memastikan</a:t>
            </a:r>
            <a:r>
              <a:rPr lang="en-ID" b="0" i="0" dirty="0">
                <a:solidFill>
                  <a:srgbClr val="D1D5DB"/>
                </a:solidFill>
                <a:effectLst/>
                <a:latin typeface="Söhne"/>
              </a:rPr>
              <a:t> </a:t>
            </a:r>
            <a:r>
              <a:rPr lang="en-ID" b="0" i="0" dirty="0" err="1">
                <a:solidFill>
                  <a:srgbClr val="D1D5DB"/>
                </a:solidFill>
                <a:effectLst/>
                <a:latin typeface="Söhne"/>
              </a:rPr>
              <a:t>bahwa</a:t>
            </a:r>
            <a:r>
              <a:rPr lang="en-ID" b="0" i="0" dirty="0">
                <a:solidFill>
                  <a:srgbClr val="D1D5DB"/>
                </a:solidFill>
                <a:effectLst/>
                <a:latin typeface="Söhne"/>
              </a:rPr>
              <a:t> </a:t>
            </a:r>
            <a:r>
              <a:rPr lang="en-ID" b="0" i="0" dirty="0" err="1">
                <a:solidFill>
                  <a:srgbClr val="D1D5DB"/>
                </a:solidFill>
                <a:effectLst/>
                <a:latin typeface="Söhne"/>
              </a:rPr>
              <a:t>tugas-tugas</a:t>
            </a:r>
            <a:r>
              <a:rPr lang="en-ID" b="0" i="0" dirty="0">
                <a:solidFill>
                  <a:srgbClr val="D1D5DB"/>
                </a:solidFill>
                <a:effectLst/>
                <a:latin typeface="Söhne"/>
              </a:rPr>
              <a:t> yang </a:t>
            </a:r>
            <a:r>
              <a:rPr lang="en-ID" b="0" i="0" dirty="0" err="1">
                <a:solidFill>
                  <a:srgbClr val="D1D5DB"/>
                </a:solidFill>
                <a:effectLst/>
                <a:latin typeface="Söhne"/>
              </a:rPr>
              <a:t>tertunda</a:t>
            </a:r>
            <a:r>
              <a:rPr lang="en-ID" b="0" i="0" dirty="0">
                <a:solidFill>
                  <a:srgbClr val="D1D5DB"/>
                </a:solidFill>
                <a:effectLst/>
                <a:latin typeface="Söhne"/>
              </a:rPr>
              <a:t> </a:t>
            </a:r>
            <a:r>
              <a:rPr lang="en-ID" b="0" i="0" dirty="0" err="1">
                <a:solidFill>
                  <a:srgbClr val="D1D5DB"/>
                </a:solidFill>
                <a:effectLst/>
                <a:latin typeface="Söhne"/>
              </a:rPr>
              <a:t>tidak</a:t>
            </a:r>
            <a:r>
              <a:rPr lang="en-ID" b="0" i="0" dirty="0">
                <a:solidFill>
                  <a:srgbClr val="D1D5DB"/>
                </a:solidFill>
                <a:effectLst/>
                <a:latin typeface="Söhne"/>
              </a:rPr>
              <a:t>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dieksekusi</a:t>
            </a:r>
            <a:r>
              <a:rPr lang="en-ID" b="0" i="0" dirty="0">
                <a:solidFill>
                  <a:srgbClr val="D1D5DB"/>
                </a:solidFill>
                <a:effectLst/>
                <a:latin typeface="Söhne"/>
              </a:rPr>
              <a:t> </a:t>
            </a:r>
            <a:r>
              <a:rPr lang="en-ID" b="0" i="0" dirty="0" err="1">
                <a:solidFill>
                  <a:srgbClr val="D1D5DB"/>
                </a:solidFill>
                <a:effectLst/>
                <a:latin typeface="Söhne"/>
              </a:rPr>
              <a:t>kembali</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12</a:t>
            </a:fld>
            <a:endParaRPr lang="en-US" dirty="0"/>
          </a:p>
        </p:txBody>
      </p:sp>
    </p:spTree>
    <p:extLst>
      <p:ext uri="{BB962C8B-B14F-4D97-AF65-F5344CB8AC3E}">
        <p14:creationId xmlns:p14="http://schemas.microsoft.com/office/powerpoint/2010/main" val="185536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pertama</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fact_sales</a:t>
            </a:r>
            <a:r>
              <a:rPr lang="en-ID" b="0" i="0" dirty="0">
                <a:solidFill>
                  <a:srgbClr val="D1D5DB"/>
                </a:solidFill>
                <a:effectLst/>
                <a:latin typeface="Söhne"/>
              </a:rPr>
              <a:t> yang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menjadi</a:t>
            </a:r>
            <a:r>
              <a:rPr lang="en-ID" b="0" i="0" dirty="0">
                <a:solidFill>
                  <a:srgbClr val="D1D5DB"/>
                </a:solidFill>
                <a:effectLst/>
                <a:latin typeface="Söhne"/>
              </a:rPr>
              <a:t> </a:t>
            </a:r>
            <a:r>
              <a:rPr lang="en-ID" b="0" i="0" dirty="0" err="1">
                <a:solidFill>
                  <a:srgbClr val="D1D5DB"/>
                </a:solidFill>
                <a:effectLst/>
                <a:latin typeface="Söhne"/>
              </a:rPr>
              <a:t>fakta</a:t>
            </a:r>
            <a:r>
              <a:rPr lang="en-ID" b="0" i="0" dirty="0">
                <a:solidFill>
                  <a:srgbClr val="D1D5DB"/>
                </a:solidFill>
                <a:effectLst/>
                <a:latin typeface="Söhne"/>
              </a:rPr>
              <a:t> </a:t>
            </a:r>
            <a:r>
              <a:rPr lang="en-ID" b="0" i="0" dirty="0" err="1">
                <a:solidFill>
                  <a:srgbClr val="D1D5DB"/>
                </a:solidFill>
                <a:effectLst/>
                <a:latin typeface="Söhne"/>
              </a:rPr>
              <a:t>dalam</a:t>
            </a:r>
            <a:r>
              <a:rPr lang="en-ID" b="0" i="0" dirty="0">
                <a:solidFill>
                  <a:srgbClr val="D1D5DB"/>
                </a:solidFill>
                <a:effectLst/>
                <a:latin typeface="Söhne"/>
              </a:rPr>
              <a:t> </a:t>
            </a:r>
            <a:r>
              <a:rPr lang="en-ID" b="0" i="0" dirty="0" err="1">
                <a:solidFill>
                  <a:srgbClr val="D1D5DB"/>
                </a:solidFill>
                <a:effectLst/>
                <a:latin typeface="Söhne"/>
              </a:rPr>
              <a:t>skema</a:t>
            </a:r>
            <a:r>
              <a:rPr lang="en-ID" b="0" i="0" dirty="0">
                <a:solidFill>
                  <a:srgbClr val="D1D5DB"/>
                </a:solidFill>
                <a:effectLst/>
                <a:latin typeface="Söhne"/>
              </a:rPr>
              <a:t> </a:t>
            </a:r>
            <a:r>
              <a:rPr lang="en-ID" b="0" i="0" dirty="0" err="1">
                <a:solidFill>
                  <a:srgbClr val="D1D5DB"/>
                </a:solidFill>
                <a:effectLst/>
                <a:latin typeface="Söhne"/>
              </a:rPr>
              <a:t>bintang</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memiliki</a:t>
            </a:r>
            <a:r>
              <a:rPr lang="en-ID" b="0" i="0" dirty="0">
                <a:solidFill>
                  <a:srgbClr val="D1D5DB"/>
                </a:solidFill>
                <a:effectLst/>
                <a:latin typeface="Söhne"/>
              </a:rPr>
              <a:t> </a:t>
            </a:r>
            <a:r>
              <a:rPr lang="en-ID" b="0" i="0" dirty="0" err="1">
                <a:solidFill>
                  <a:srgbClr val="D1D5DB"/>
                </a:solidFill>
                <a:effectLst/>
                <a:latin typeface="Söhne"/>
              </a:rPr>
              <a:t>beberapa</a:t>
            </a:r>
            <a:r>
              <a:rPr lang="en-ID" b="0" i="0" dirty="0">
                <a:solidFill>
                  <a:srgbClr val="D1D5DB"/>
                </a:solidFill>
                <a:effectLst/>
                <a:latin typeface="Söhne"/>
              </a:rPr>
              <a:t> </a:t>
            </a:r>
            <a:r>
              <a:rPr lang="en-ID" b="0" i="0" dirty="0" err="1">
                <a:solidFill>
                  <a:srgbClr val="D1D5DB"/>
                </a:solidFill>
                <a:effectLst/>
                <a:latin typeface="Söhne"/>
              </a:rPr>
              <a:t>kolom</a:t>
            </a:r>
            <a:r>
              <a:rPr lang="en-ID" b="0" i="0" dirty="0">
                <a:solidFill>
                  <a:srgbClr val="D1D5DB"/>
                </a:solidFill>
                <a:effectLst/>
                <a:latin typeface="Söhne"/>
              </a:rPr>
              <a:t>, </a:t>
            </a:r>
            <a:r>
              <a:rPr lang="en-ID" b="0" i="0" dirty="0" err="1">
                <a:solidFill>
                  <a:srgbClr val="D1D5DB"/>
                </a:solidFill>
                <a:effectLst/>
                <a:latin typeface="Söhne"/>
              </a:rPr>
              <a:t>termasuk</a:t>
            </a:r>
            <a:r>
              <a:rPr lang="en-ID" b="0" i="0" dirty="0">
                <a:solidFill>
                  <a:srgbClr val="D1D5DB"/>
                </a:solidFill>
                <a:effectLst/>
                <a:latin typeface="Söhne"/>
              </a:rPr>
              <a:t> </a:t>
            </a:r>
            <a:r>
              <a:rPr lang="en-ID" b="0" i="0" dirty="0" err="1">
                <a:solidFill>
                  <a:srgbClr val="D1D5DB"/>
                </a:solidFill>
                <a:effectLst/>
                <a:latin typeface="Söhne"/>
              </a:rPr>
              <a:t>kunci</a:t>
            </a:r>
            <a:r>
              <a:rPr lang="en-ID" b="0" i="0" dirty="0">
                <a:solidFill>
                  <a:srgbClr val="D1D5DB"/>
                </a:solidFill>
                <a:effectLst/>
                <a:latin typeface="Söhne"/>
              </a:rPr>
              <a:t> </a:t>
            </a:r>
            <a:r>
              <a:rPr lang="en-ID" b="0" i="0" dirty="0" err="1">
                <a:solidFill>
                  <a:srgbClr val="D1D5DB"/>
                </a:solidFill>
                <a:effectLst/>
                <a:latin typeface="Söhne"/>
              </a:rPr>
              <a:t>asing</a:t>
            </a:r>
            <a:r>
              <a:rPr lang="en-ID" b="0" i="0" dirty="0">
                <a:solidFill>
                  <a:srgbClr val="D1D5DB"/>
                </a:solidFill>
                <a:effectLst/>
                <a:latin typeface="Söhne"/>
              </a:rPr>
              <a:t> (FOREIGN KEY) yang </a:t>
            </a:r>
            <a:r>
              <a:rPr lang="en-ID" b="0" i="0" dirty="0" err="1">
                <a:solidFill>
                  <a:srgbClr val="D1D5DB"/>
                </a:solidFill>
                <a:effectLst/>
                <a:latin typeface="Söhne"/>
              </a:rPr>
              <a:t>menghubungkannya</a:t>
            </a:r>
            <a:r>
              <a:rPr lang="en-ID" b="0" i="0" dirty="0">
                <a:solidFill>
                  <a:srgbClr val="D1D5DB"/>
                </a:solidFill>
                <a:effectLst/>
                <a:latin typeface="Söhne"/>
              </a:rPr>
              <a:t> </a:t>
            </a:r>
            <a:r>
              <a:rPr lang="en-ID" b="0" i="0" dirty="0" err="1">
                <a:solidFill>
                  <a:srgbClr val="D1D5DB"/>
                </a:solidFill>
                <a:effectLst/>
                <a:latin typeface="Söhne"/>
              </a:rPr>
              <a:t>dengan</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lainnya</a:t>
            </a:r>
            <a:r>
              <a:rPr lang="en-ID" b="0" i="0" dirty="0">
                <a:solidFill>
                  <a:srgbClr val="D1D5DB"/>
                </a:solidFill>
                <a:effectLst/>
                <a:latin typeface="Söhne"/>
              </a:rPr>
              <a:t> </a:t>
            </a:r>
            <a:r>
              <a:rPr lang="en-ID" b="0" i="0" dirty="0" err="1">
                <a:solidFill>
                  <a:srgbClr val="D1D5DB"/>
                </a:solidFill>
                <a:effectLst/>
                <a:latin typeface="Söhne"/>
              </a:rPr>
              <a:t>seperti</a:t>
            </a:r>
            <a:r>
              <a:rPr lang="en-ID" b="0" i="0" dirty="0">
                <a:solidFill>
                  <a:srgbClr val="D1D5DB"/>
                </a:solidFill>
                <a:effectLst/>
                <a:latin typeface="Söhne"/>
              </a:rPr>
              <a:t> </a:t>
            </a:r>
            <a:r>
              <a:rPr lang="en-ID" dirty="0" err="1"/>
              <a:t>dimDate</a:t>
            </a:r>
            <a:r>
              <a:rPr lang="en-ID" b="0" i="0" dirty="0">
                <a:solidFill>
                  <a:srgbClr val="D1D5DB"/>
                </a:solidFill>
                <a:effectLst/>
                <a:latin typeface="Söhne"/>
              </a:rPr>
              <a:t>, </a:t>
            </a:r>
            <a:r>
              <a:rPr lang="en-ID" dirty="0" err="1"/>
              <a:t>dimCustomer</a:t>
            </a:r>
            <a:r>
              <a:rPr lang="en-ID" b="0" i="0" dirty="0">
                <a:solidFill>
                  <a:srgbClr val="D1D5DB"/>
                </a:solidFill>
                <a:effectLst/>
                <a:latin typeface="Söhne"/>
              </a:rPr>
              <a:t>, </a:t>
            </a:r>
            <a:r>
              <a:rPr lang="en-ID" dirty="0" err="1"/>
              <a:t>dimMovie</a:t>
            </a:r>
            <a:r>
              <a:rPr lang="en-ID" b="0" i="0" dirty="0">
                <a:solidFill>
                  <a:srgbClr val="D1D5DB"/>
                </a:solidFill>
                <a:effectLst/>
                <a:latin typeface="Söhne"/>
              </a:rPr>
              <a:t>, dan </a:t>
            </a:r>
            <a:r>
              <a:rPr lang="en-ID" dirty="0" err="1"/>
              <a:t>dimStore</a:t>
            </a:r>
            <a:r>
              <a:rPr lang="en-ID" b="0" i="0" dirty="0">
                <a:solidFill>
                  <a:srgbClr val="D1D5DB"/>
                </a:solidFill>
                <a:effectLst/>
                <a:latin typeface="Söhne"/>
              </a:rPr>
              <a:t>. </a:t>
            </a:r>
            <a:r>
              <a:rPr lang="en-ID" b="0" i="0" dirty="0" err="1">
                <a:solidFill>
                  <a:srgbClr val="D1D5DB"/>
                </a:solidFill>
                <a:effectLst/>
                <a:latin typeface="Söhne"/>
              </a:rPr>
              <a:t>Selain</a:t>
            </a:r>
            <a:r>
              <a:rPr lang="en-ID" b="0" i="0" dirty="0">
                <a:solidFill>
                  <a:srgbClr val="D1D5DB"/>
                </a:solidFill>
                <a:effectLst/>
                <a:latin typeface="Söhne"/>
              </a:rPr>
              <a:t> </a:t>
            </a:r>
            <a:r>
              <a:rPr lang="en-ID" b="0" i="0" dirty="0" err="1">
                <a:solidFill>
                  <a:srgbClr val="D1D5DB"/>
                </a:solidFill>
                <a:effectLst/>
                <a:latin typeface="Söhne"/>
              </a:rPr>
              <a:t>itu</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memiliki</a:t>
            </a:r>
            <a:r>
              <a:rPr lang="en-ID" b="0" i="0" dirty="0">
                <a:solidFill>
                  <a:srgbClr val="D1D5DB"/>
                </a:solidFill>
                <a:effectLst/>
                <a:latin typeface="Söhne"/>
              </a:rPr>
              <a:t> </a:t>
            </a:r>
            <a:r>
              <a:rPr lang="en-ID" b="0" i="0" dirty="0" err="1">
                <a:solidFill>
                  <a:srgbClr val="D1D5DB"/>
                </a:solidFill>
                <a:effectLst/>
                <a:latin typeface="Söhne"/>
              </a:rPr>
              <a:t>kolom</a:t>
            </a:r>
            <a:r>
              <a:rPr lang="en-ID" b="0" i="0" dirty="0">
                <a:solidFill>
                  <a:srgbClr val="D1D5DB"/>
                </a:solidFill>
                <a:effectLst/>
                <a:latin typeface="Söhne"/>
              </a:rPr>
              <a:t> </a:t>
            </a:r>
            <a:r>
              <a:rPr lang="en-ID" dirty="0" err="1"/>
              <a:t>sales_amount</a:t>
            </a:r>
            <a:r>
              <a:rPr lang="en-ID" b="0" i="0" dirty="0">
                <a:solidFill>
                  <a:srgbClr val="D1D5DB"/>
                </a:solidFill>
                <a:effectLst/>
                <a:latin typeface="Söhne"/>
              </a:rPr>
              <a:t> yang </a:t>
            </a:r>
            <a:r>
              <a:rPr lang="en-ID" b="0" i="0" dirty="0" err="1">
                <a:solidFill>
                  <a:srgbClr val="D1D5DB"/>
                </a:solidFill>
                <a:effectLst/>
                <a:latin typeface="Söhne"/>
              </a:rPr>
              <a:t>akan</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data </a:t>
            </a:r>
            <a:r>
              <a:rPr lang="en-ID" b="0" i="0" dirty="0" err="1">
                <a:solidFill>
                  <a:srgbClr val="D1D5DB"/>
                </a:solidFill>
                <a:effectLst/>
                <a:latin typeface="Söhne"/>
              </a:rPr>
              <a:t>penjualan</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13</a:t>
            </a:fld>
            <a:endParaRPr lang="en-US" dirty="0"/>
          </a:p>
        </p:txBody>
      </p:sp>
    </p:spTree>
    <p:extLst>
      <p:ext uri="{BB962C8B-B14F-4D97-AF65-F5344CB8AC3E}">
        <p14:creationId xmlns:p14="http://schemas.microsoft.com/office/powerpoint/2010/main" val="306245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kedua</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dimCustomer</a:t>
            </a:r>
            <a:r>
              <a:rPr lang="en-ID" b="0" i="0" dirty="0">
                <a:solidFill>
                  <a:srgbClr val="D1D5DB"/>
                </a:solidFill>
                <a:effectLst/>
                <a:latin typeface="Söhne"/>
              </a:rPr>
              <a:t>, yang </a:t>
            </a:r>
            <a:r>
              <a:rPr lang="en-ID" b="0" i="0" dirty="0" err="1">
                <a:solidFill>
                  <a:srgbClr val="D1D5DB"/>
                </a:solidFill>
                <a:effectLst/>
                <a:latin typeface="Söhne"/>
              </a:rPr>
              <a:t>merupakan</a:t>
            </a:r>
            <a:r>
              <a:rPr lang="en-ID" b="0" i="0" dirty="0">
                <a:solidFill>
                  <a:srgbClr val="D1D5DB"/>
                </a:solidFill>
                <a:effectLst/>
                <a:latin typeface="Söhne"/>
              </a:rPr>
              <a:t> salah </a:t>
            </a:r>
            <a:r>
              <a:rPr lang="en-ID" b="0" i="0" dirty="0" err="1">
                <a:solidFill>
                  <a:srgbClr val="D1D5DB"/>
                </a:solidFill>
                <a:effectLst/>
                <a:latin typeface="Söhne"/>
              </a:rPr>
              <a:t>satu</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a:t>
            </a:r>
            <a:r>
              <a:rPr lang="en-ID" b="0" i="0" dirty="0" err="1">
                <a:solidFill>
                  <a:srgbClr val="D1D5DB"/>
                </a:solidFill>
                <a:effectLst/>
                <a:latin typeface="Söhne"/>
              </a:rPr>
              <a:t>informasi</a:t>
            </a:r>
            <a:r>
              <a:rPr lang="en-ID" b="0" i="0" dirty="0">
                <a:solidFill>
                  <a:srgbClr val="D1D5DB"/>
                </a:solidFill>
                <a:effectLst/>
                <a:latin typeface="Söhne"/>
              </a:rPr>
              <a:t> </a:t>
            </a:r>
            <a:r>
              <a:rPr lang="en-ID" b="0" i="0" dirty="0" err="1">
                <a:solidFill>
                  <a:srgbClr val="D1D5DB"/>
                </a:solidFill>
                <a:effectLst/>
                <a:latin typeface="Söhne"/>
              </a:rPr>
              <a:t>tentang</a:t>
            </a:r>
            <a:r>
              <a:rPr lang="en-ID" b="0" i="0" dirty="0">
                <a:solidFill>
                  <a:srgbClr val="D1D5DB"/>
                </a:solidFill>
                <a:effectLst/>
                <a:latin typeface="Söhne"/>
              </a:rPr>
              <a:t> </a:t>
            </a:r>
            <a:r>
              <a:rPr lang="en-ID" b="0" i="0" dirty="0" err="1">
                <a:solidFill>
                  <a:srgbClr val="D1D5DB"/>
                </a:solidFill>
                <a:effectLst/>
                <a:latin typeface="Söhne"/>
              </a:rPr>
              <a:t>pelanggan</a:t>
            </a:r>
            <a:r>
              <a:rPr lang="en-ID" b="0" i="0" dirty="0">
                <a:solidFill>
                  <a:srgbClr val="D1D5DB"/>
                </a:solidFill>
                <a:effectLst/>
                <a:latin typeface="Söhne"/>
              </a:rPr>
              <a:t>, </a:t>
            </a:r>
            <a:r>
              <a:rPr lang="en-ID" b="0" i="0" dirty="0" err="1">
                <a:solidFill>
                  <a:srgbClr val="D1D5DB"/>
                </a:solidFill>
                <a:effectLst/>
                <a:latin typeface="Söhne"/>
              </a:rPr>
              <a:t>seperti</a:t>
            </a:r>
            <a:r>
              <a:rPr lang="en-ID" b="0" i="0" dirty="0">
                <a:solidFill>
                  <a:srgbClr val="D1D5DB"/>
                </a:solidFill>
                <a:effectLst/>
                <a:latin typeface="Söhne"/>
              </a:rPr>
              <a:t> </a:t>
            </a:r>
            <a:r>
              <a:rPr lang="en-ID" b="0" i="0" dirty="0" err="1">
                <a:solidFill>
                  <a:srgbClr val="D1D5DB"/>
                </a:solidFill>
                <a:effectLst/>
                <a:latin typeface="Söhne"/>
              </a:rPr>
              <a:t>nama</a:t>
            </a:r>
            <a:r>
              <a:rPr lang="en-ID" b="0" i="0" dirty="0">
                <a:solidFill>
                  <a:srgbClr val="D1D5DB"/>
                </a:solidFill>
                <a:effectLst/>
                <a:latin typeface="Söhne"/>
              </a:rPr>
              <a:t>, </a:t>
            </a:r>
            <a:r>
              <a:rPr lang="en-ID" b="0" i="0" dirty="0" err="1">
                <a:solidFill>
                  <a:srgbClr val="D1D5DB"/>
                </a:solidFill>
                <a:effectLst/>
                <a:latin typeface="Söhne"/>
              </a:rPr>
              <a:t>alamat</a:t>
            </a:r>
            <a:r>
              <a:rPr lang="en-ID" b="0" i="0" dirty="0">
                <a:solidFill>
                  <a:srgbClr val="D1D5DB"/>
                </a:solidFill>
                <a:effectLst/>
                <a:latin typeface="Söhne"/>
              </a:rPr>
              <a:t>, </a:t>
            </a:r>
            <a:r>
              <a:rPr lang="en-ID" b="0" i="0" dirty="0" err="1">
                <a:solidFill>
                  <a:srgbClr val="D1D5DB"/>
                </a:solidFill>
                <a:effectLst/>
                <a:latin typeface="Söhne"/>
              </a:rPr>
              <a:t>nomor</a:t>
            </a:r>
            <a:r>
              <a:rPr lang="en-ID" b="0" i="0" dirty="0">
                <a:solidFill>
                  <a:srgbClr val="D1D5DB"/>
                </a:solidFill>
                <a:effectLst/>
                <a:latin typeface="Söhne"/>
              </a:rPr>
              <a:t> </a:t>
            </a:r>
            <a:r>
              <a:rPr lang="en-ID" b="0" i="0" dirty="0" err="1">
                <a:solidFill>
                  <a:srgbClr val="D1D5DB"/>
                </a:solidFill>
                <a:effectLst/>
                <a:latin typeface="Söhne"/>
              </a:rPr>
              <a:t>telepon</a:t>
            </a:r>
            <a:r>
              <a:rPr lang="en-ID" b="0" i="0" dirty="0">
                <a:solidFill>
                  <a:srgbClr val="D1D5DB"/>
                </a:solidFill>
                <a:effectLst/>
                <a:latin typeface="Söhne"/>
              </a:rPr>
              <a:t>, dan </a:t>
            </a:r>
            <a:r>
              <a:rPr lang="en-ID" b="0" i="0" dirty="0" err="1">
                <a:solidFill>
                  <a:srgbClr val="D1D5DB"/>
                </a:solidFill>
                <a:effectLst/>
                <a:latin typeface="Söhne"/>
              </a:rPr>
              <a:t>lainnya</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14</a:t>
            </a:fld>
            <a:endParaRPr lang="en-US" dirty="0"/>
          </a:p>
        </p:txBody>
      </p:sp>
    </p:spTree>
    <p:extLst>
      <p:ext uri="{BB962C8B-B14F-4D97-AF65-F5344CB8AC3E}">
        <p14:creationId xmlns:p14="http://schemas.microsoft.com/office/powerpoint/2010/main" val="334653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ketiga</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dimDate</a:t>
            </a:r>
            <a:r>
              <a:rPr lang="en-ID" b="0" i="0" dirty="0">
                <a:solidFill>
                  <a:srgbClr val="D1D5DB"/>
                </a:solidFill>
                <a:effectLst/>
                <a:latin typeface="Söhne"/>
              </a:rPr>
              <a:t>, yang juga </a:t>
            </a:r>
            <a:r>
              <a:rPr lang="en-ID" b="0" i="0" dirty="0" err="1">
                <a:solidFill>
                  <a:srgbClr val="D1D5DB"/>
                </a:solidFill>
                <a:effectLst/>
                <a:latin typeface="Söhne"/>
              </a:rPr>
              <a:t>merupakan</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a:t>
            </a:r>
            <a:r>
              <a:rPr lang="en-ID" b="0" i="0" dirty="0" err="1">
                <a:solidFill>
                  <a:srgbClr val="D1D5DB"/>
                </a:solidFill>
                <a:effectLst/>
                <a:latin typeface="Söhne"/>
              </a:rPr>
              <a:t>informasi</a:t>
            </a:r>
            <a:r>
              <a:rPr lang="en-ID" b="0" i="0" dirty="0">
                <a:solidFill>
                  <a:srgbClr val="D1D5DB"/>
                </a:solidFill>
                <a:effectLst/>
                <a:latin typeface="Söhne"/>
              </a:rPr>
              <a:t> </a:t>
            </a:r>
            <a:r>
              <a:rPr lang="en-ID" b="0" i="0" dirty="0" err="1">
                <a:solidFill>
                  <a:srgbClr val="D1D5DB"/>
                </a:solidFill>
                <a:effectLst/>
                <a:latin typeface="Söhne"/>
              </a:rPr>
              <a:t>tentang</a:t>
            </a:r>
            <a:r>
              <a:rPr lang="en-ID" b="0" i="0" dirty="0">
                <a:solidFill>
                  <a:srgbClr val="D1D5DB"/>
                </a:solidFill>
                <a:effectLst/>
                <a:latin typeface="Söhne"/>
              </a:rPr>
              <a:t> </a:t>
            </a:r>
            <a:r>
              <a:rPr lang="en-ID" b="0" i="0" dirty="0" err="1">
                <a:solidFill>
                  <a:srgbClr val="D1D5DB"/>
                </a:solidFill>
                <a:effectLst/>
                <a:latin typeface="Söhne"/>
              </a:rPr>
              <a:t>tanggal</a:t>
            </a:r>
            <a:r>
              <a:rPr lang="en-ID" b="0" i="0" dirty="0">
                <a:solidFill>
                  <a:srgbClr val="D1D5DB"/>
                </a:solidFill>
                <a:effectLst/>
                <a:latin typeface="Söhne"/>
              </a:rPr>
              <a:t>, </a:t>
            </a:r>
            <a:r>
              <a:rPr lang="en-ID" b="0" i="0" dirty="0" err="1">
                <a:solidFill>
                  <a:srgbClr val="D1D5DB"/>
                </a:solidFill>
                <a:effectLst/>
                <a:latin typeface="Söhne"/>
              </a:rPr>
              <a:t>seperti</a:t>
            </a:r>
            <a:r>
              <a:rPr lang="en-ID" b="0" i="0" dirty="0">
                <a:solidFill>
                  <a:srgbClr val="D1D5DB"/>
                </a:solidFill>
                <a:effectLst/>
                <a:latin typeface="Söhne"/>
              </a:rPr>
              <a:t> </a:t>
            </a:r>
            <a:r>
              <a:rPr lang="en-ID" b="0" i="0" dirty="0" err="1">
                <a:solidFill>
                  <a:srgbClr val="D1D5DB"/>
                </a:solidFill>
                <a:effectLst/>
                <a:latin typeface="Söhne"/>
              </a:rPr>
              <a:t>tahun</a:t>
            </a:r>
            <a:r>
              <a:rPr lang="en-ID" b="0" i="0" dirty="0">
                <a:solidFill>
                  <a:srgbClr val="D1D5DB"/>
                </a:solidFill>
                <a:effectLst/>
                <a:latin typeface="Söhne"/>
              </a:rPr>
              <a:t>, </a:t>
            </a:r>
            <a:r>
              <a:rPr lang="en-ID" b="0" i="0" dirty="0" err="1">
                <a:solidFill>
                  <a:srgbClr val="D1D5DB"/>
                </a:solidFill>
                <a:effectLst/>
                <a:latin typeface="Söhne"/>
              </a:rPr>
              <a:t>kuartal</a:t>
            </a:r>
            <a:r>
              <a:rPr lang="en-ID" b="0" i="0" dirty="0">
                <a:solidFill>
                  <a:srgbClr val="D1D5DB"/>
                </a:solidFill>
                <a:effectLst/>
                <a:latin typeface="Söhne"/>
              </a:rPr>
              <a:t>, </a:t>
            </a:r>
            <a:r>
              <a:rPr lang="en-ID" b="0" i="0" dirty="0" err="1">
                <a:solidFill>
                  <a:srgbClr val="D1D5DB"/>
                </a:solidFill>
                <a:effectLst/>
                <a:latin typeface="Söhne"/>
              </a:rPr>
              <a:t>bulan</a:t>
            </a:r>
            <a:r>
              <a:rPr lang="en-ID" b="0" i="0" dirty="0">
                <a:solidFill>
                  <a:srgbClr val="D1D5DB"/>
                </a:solidFill>
                <a:effectLst/>
                <a:latin typeface="Söhne"/>
              </a:rPr>
              <a:t>, </a:t>
            </a:r>
            <a:r>
              <a:rPr lang="en-ID" b="0" i="0" dirty="0" err="1">
                <a:solidFill>
                  <a:srgbClr val="D1D5DB"/>
                </a:solidFill>
                <a:effectLst/>
                <a:latin typeface="Söhne"/>
              </a:rPr>
              <a:t>hari</a:t>
            </a:r>
            <a:r>
              <a:rPr lang="en-ID" b="0" i="0" dirty="0">
                <a:solidFill>
                  <a:srgbClr val="D1D5DB"/>
                </a:solidFill>
                <a:effectLst/>
                <a:latin typeface="Söhne"/>
              </a:rPr>
              <a:t>, </a:t>
            </a:r>
            <a:r>
              <a:rPr lang="en-ID" b="0" i="0" dirty="0" err="1">
                <a:solidFill>
                  <a:srgbClr val="D1D5DB"/>
                </a:solidFill>
                <a:effectLst/>
                <a:latin typeface="Söhne"/>
              </a:rPr>
              <a:t>minggu</a:t>
            </a:r>
            <a:r>
              <a:rPr lang="en-ID" b="0" i="0" dirty="0">
                <a:solidFill>
                  <a:srgbClr val="D1D5DB"/>
                </a:solidFill>
                <a:effectLst/>
                <a:latin typeface="Söhne"/>
              </a:rPr>
              <a:t>, dan </a:t>
            </a:r>
            <a:r>
              <a:rPr lang="en-ID" b="0" i="0" dirty="0" err="1">
                <a:solidFill>
                  <a:srgbClr val="D1D5DB"/>
                </a:solidFill>
                <a:effectLst/>
                <a:latin typeface="Söhne"/>
              </a:rPr>
              <a:t>apakah</a:t>
            </a:r>
            <a:r>
              <a:rPr lang="en-ID" b="0" i="0" dirty="0">
                <a:solidFill>
                  <a:srgbClr val="D1D5DB"/>
                </a:solidFill>
                <a:effectLst/>
                <a:latin typeface="Söhne"/>
              </a:rPr>
              <a:t> </a:t>
            </a:r>
            <a:r>
              <a:rPr lang="en-ID" b="0" i="0" dirty="0" err="1">
                <a:solidFill>
                  <a:srgbClr val="D1D5DB"/>
                </a:solidFill>
                <a:effectLst/>
                <a:latin typeface="Söhne"/>
              </a:rPr>
              <a:t>hari</a:t>
            </a:r>
            <a:r>
              <a:rPr lang="en-ID" b="0" i="0" dirty="0">
                <a:solidFill>
                  <a:srgbClr val="D1D5DB"/>
                </a:solidFill>
                <a:effectLst/>
                <a:latin typeface="Söhne"/>
              </a:rPr>
              <a:t> </a:t>
            </a:r>
            <a:r>
              <a:rPr lang="en-ID" b="0" i="0" dirty="0" err="1">
                <a:solidFill>
                  <a:srgbClr val="D1D5DB"/>
                </a:solidFill>
                <a:effectLst/>
                <a:latin typeface="Söhne"/>
              </a:rPr>
              <a:t>itu</a:t>
            </a:r>
            <a:r>
              <a:rPr lang="en-ID" b="0" i="0" dirty="0">
                <a:solidFill>
                  <a:srgbClr val="D1D5DB"/>
                </a:solidFill>
                <a:effectLst/>
                <a:latin typeface="Söhne"/>
              </a:rPr>
              <a:t> </a:t>
            </a:r>
            <a:r>
              <a:rPr lang="en-ID" b="0" i="0" dirty="0" err="1">
                <a:solidFill>
                  <a:srgbClr val="D1D5DB"/>
                </a:solidFill>
                <a:effectLst/>
                <a:latin typeface="Söhne"/>
              </a:rPr>
              <a:t>akhir</a:t>
            </a:r>
            <a:r>
              <a:rPr lang="en-ID" b="0" i="0" dirty="0">
                <a:solidFill>
                  <a:srgbClr val="D1D5DB"/>
                </a:solidFill>
                <a:effectLst/>
                <a:latin typeface="Söhne"/>
              </a:rPr>
              <a:t> pekan </a:t>
            </a:r>
            <a:r>
              <a:rPr lang="en-ID" b="0" i="0" dirty="0" err="1">
                <a:solidFill>
                  <a:srgbClr val="D1D5DB"/>
                </a:solidFill>
                <a:effectLst/>
                <a:latin typeface="Söhne"/>
              </a:rPr>
              <a:t>atau</a:t>
            </a:r>
            <a:r>
              <a:rPr lang="en-ID" b="0" i="0" dirty="0">
                <a:solidFill>
                  <a:srgbClr val="D1D5DB"/>
                </a:solidFill>
                <a:effectLst/>
                <a:latin typeface="Söhne"/>
              </a:rPr>
              <a:t> </a:t>
            </a:r>
            <a:r>
              <a:rPr lang="en-ID" b="0" i="0" dirty="0" err="1">
                <a:solidFill>
                  <a:srgbClr val="D1D5DB"/>
                </a:solidFill>
                <a:effectLst/>
                <a:latin typeface="Söhne"/>
              </a:rPr>
              <a:t>tidak</a:t>
            </a:r>
            <a:r>
              <a:rPr lang="en-ID" b="0" i="0" dirty="0">
                <a:solidFill>
                  <a:srgbClr val="D1D5DB"/>
                </a:solidFill>
                <a:effectLst/>
                <a:latin typeface="Söhne"/>
              </a:rPr>
              <a:t>.</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15</a:t>
            </a:fld>
            <a:endParaRPr lang="en-US" dirty="0"/>
          </a:p>
        </p:txBody>
      </p:sp>
    </p:spTree>
    <p:extLst>
      <p:ext uri="{BB962C8B-B14F-4D97-AF65-F5344CB8AC3E}">
        <p14:creationId xmlns:p14="http://schemas.microsoft.com/office/powerpoint/2010/main" val="71208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err="1">
                <a:solidFill>
                  <a:srgbClr val="D1D5DB"/>
                </a:solidFill>
                <a:effectLst/>
                <a:latin typeface="Söhne"/>
              </a:rPr>
              <a:t>Tugas</a:t>
            </a:r>
            <a:r>
              <a:rPr lang="en-ID" b="0" i="0" dirty="0">
                <a:solidFill>
                  <a:srgbClr val="D1D5DB"/>
                </a:solidFill>
                <a:effectLst/>
                <a:latin typeface="Söhne"/>
              </a:rPr>
              <a:t> </a:t>
            </a:r>
            <a:r>
              <a:rPr lang="en-ID" b="0" i="0" dirty="0" err="1">
                <a:solidFill>
                  <a:srgbClr val="D1D5DB"/>
                </a:solidFill>
                <a:effectLst/>
                <a:latin typeface="Söhne"/>
              </a:rPr>
              <a:t>keempat</a:t>
            </a:r>
            <a:r>
              <a:rPr lang="en-ID" b="0" i="0" dirty="0">
                <a:solidFill>
                  <a:srgbClr val="D1D5DB"/>
                </a:solidFill>
                <a:effectLst/>
                <a:latin typeface="Söhne"/>
              </a:rPr>
              <a:t> </a:t>
            </a:r>
            <a:r>
              <a:rPr lang="en-ID" b="0" i="0" dirty="0" err="1">
                <a:solidFill>
                  <a:srgbClr val="D1D5DB"/>
                </a:solidFill>
                <a:effectLst/>
                <a:latin typeface="Söhne"/>
              </a:rPr>
              <a:t>adalah</a:t>
            </a:r>
            <a:r>
              <a:rPr lang="en-ID" b="0" i="0" dirty="0">
                <a:solidFill>
                  <a:srgbClr val="D1D5DB"/>
                </a:solidFill>
                <a:effectLst/>
                <a:latin typeface="Söhne"/>
              </a:rPr>
              <a:t> </a:t>
            </a:r>
            <a:r>
              <a:rPr lang="en-ID" b="0" i="0" dirty="0" err="1">
                <a:solidFill>
                  <a:srgbClr val="D1D5DB"/>
                </a:solidFill>
                <a:effectLst/>
                <a:latin typeface="Söhne"/>
              </a:rPr>
              <a:t>membuat</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dirty="0" err="1"/>
              <a:t>dimStore</a:t>
            </a:r>
            <a:r>
              <a:rPr lang="en-ID" b="0" i="0" dirty="0">
                <a:solidFill>
                  <a:srgbClr val="D1D5DB"/>
                </a:solidFill>
                <a:effectLst/>
                <a:latin typeface="Söhne"/>
              </a:rPr>
              <a:t>, yang </a:t>
            </a:r>
            <a:r>
              <a:rPr lang="en-ID" b="0" i="0" dirty="0" err="1">
                <a:solidFill>
                  <a:srgbClr val="D1D5DB"/>
                </a:solidFill>
                <a:effectLst/>
                <a:latin typeface="Söhne"/>
              </a:rPr>
              <a:t>merupakan</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dimensi</a:t>
            </a:r>
            <a:r>
              <a:rPr lang="en-ID" b="0" i="0" dirty="0">
                <a:solidFill>
                  <a:srgbClr val="D1D5DB"/>
                </a:solidFill>
                <a:effectLst/>
                <a:latin typeface="Söhne"/>
              </a:rPr>
              <a:t> </a:t>
            </a:r>
            <a:r>
              <a:rPr lang="en-ID" b="0" i="0" dirty="0" err="1">
                <a:solidFill>
                  <a:srgbClr val="D1D5DB"/>
                </a:solidFill>
                <a:effectLst/>
                <a:latin typeface="Söhne"/>
              </a:rPr>
              <a:t>lainnya</a:t>
            </a:r>
            <a:r>
              <a:rPr lang="en-ID" b="0" i="0" dirty="0">
                <a:solidFill>
                  <a:srgbClr val="D1D5DB"/>
                </a:solidFill>
                <a:effectLst/>
                <a:latin typeface="Söhne"/>
              </a:rPr>
              <a:t>. </a:t>
            </a:r>
            <a:r>
              <a:rPr lang="en-ID" b="0" i="0" dirty="0" err="1">
                <a:solidFill>
                  <a:srgbClr val="D1D5DB"/>
                </a:solidFill>
                <a:effectLst/>
                <a:latin typeface="Söhne"/>
              </a:rPr>
              <a:t>Tabel</a:t>
            </a:r>
            <a:r>
              <a:rPr lang="en-ID" b="0" i="0" dirty="0">
                <a:solidFill>
                  <a:srgbClr val="D1D5DB"/>
                </a:solidFill>
                <a:effectLst/>
                <a:latin typeface="Söhne"/>
              </a:rPr>
              <a:t> </a:t>
            </a:r>
            <a:r>
              <a:rPr lang="en-ID" b="0" i="0" dirty="0" err="1">
                <a:solidFill>
                  <a:srgbClr val="D1D5DB"/>
                </a:solidFill>
                <a:effectLst/>
                <a:latin typeface="Söhne"/>
              </a:rPr>
              <a:t>ini</a:t>
            </a:r>
            <a:r>
              <a:rPr lang="en-ID" b="0" i="0" dirty="0">
                <a:solidFill>
                  <a:srgbClr val="D1D5DB"/>
                </a:solidFill>
                <a:effectLst/>
                <a:latin typeface="Söhne"/>
              </a:rPr>
              <a:t> </a:t>
            </a:r>
            <a:r>
              <a:rPr lang="en-ID" b="0" i="0" dirty="0" err="1">
                <a:solidFill>
                  <a:srgbClr val="D1D5DB"/>
                </a:solidFill>
                <a:effectLst/>
                <a:latin typeface="Söhne"/>
              </a:rPr>
              <a:t>berisi</a:t>
            </a:r>
            <a:r>
              <a:rPr lang="en-ID" b="0" i="0" dirty="0">
                <a:solidFill>
                  <a:srgbClr val="D1D5DB"/>
                </a:solidFill>
                <a:effectLst/>
                <a:latin typeface="Söhne"/>
              </a:rPr>
              <a:t> </a:t>
            </a:r>
            <a:r>
              <a:rPr lang="en-ID" b="0" i="0" dirty="0" err="1">
                <a:solidFill>
                  <a:srgbClr val="D1D5DB"/>
                </a:solidFill>
                <a:effectLst/>
                <a:latin typeface="Söhne"/>
              </a:rPr>
              <a:t>informasi</a:t>
            </a:r>
            <a:r>
              <a:rPr lang="en-ID" b="0" i="0" dirty="0">
                <a:solidFill>
                  <a:srgbClr val="D1D5DB"/>
                </a:solidFill>
                <a:effectLst/>
                <a:latin typeface="Söhne"/>
              </a:rPr>
              <a:t> </a:t>
            </a:r>
            <a:r>
              <a:rPr lang="en-ID" b="0" i="0" dirty="0" err="1">
                <a:solidFill>
                  <a:srgbClr val="D1D5DB"/>
                </a:solidFill>
                <a:effectLst/>
                <a:latin typeface="Söhne"/>
              </a:rPr>
              <a:t>tentang</a:t>
            </a:r>
            <a:r>
              <a:rPr lang="en-ID" b="0" i="0" dirty="0">
                <a:solidFill>
                  <a:srgbClr val="D1D5DB"/>
                </a:solidFill>
                <a:effectLst/>
                <a:latin typeface="Söhne"/>
              </a:rPr>
              <a:t> toko, </a:t>
            </a:r>
            <a:r>
              <a:rPr lang="en-ID" b="0" i="0" dirty="0" err="1">
                <a:solidFill>
                  <a:srgbClr val="D1D5DB"/>
                </a:solidFill>
                <a:effectLst/>
                <a:latin typeface="Söhne"/>
              </a:rPr>
              <a:t>termasuk</a:t>
            </a:r>
            <a:r>
              <a:rPr lang="en-ID" b="0" i="0" dirty="0">
                <a:solidFill>
                  <a:srgbClr val="D1D5DB"/>
                </a:solidFill>
                <a:effectLst/>
                <a:latin typeface="Söhne"/>
              </a:rPr>
              <a:t> </a:t>
            </a:r>
            <a:r>
              <a:rPr lang="en-ID" b="0" i="0" dirty="0" err="1">
                <a:solidFill>
                  <a:srgbClr val="D1D5DB"/>
                </a:solidFill>
                <a:effectLst/>
                <a:latin typeface="Söhne"/>
              </a:rPr>
              <a:t>alamat</a:t>
            </a:r>
            <a:r>
              <a:rPr lang="en-ID" b="0" i="0" dirty="0">
                <a:solidFill>
                  <a:srgbClr val="D1D5DB"/>
                </a:solidFill>
                <a:effectLst/>
                <a:latin typeface="Söhne"/>
              </a:rPr>
              <a:t>, </a:t>
            </a:r>
            <a:r>
              <a:rPr lang="en-ID" b="0" i="0" dirty="0" err="1">
                <a:solidFill>
                  <a:srgbClr val="D1D5DB"/>
                </a:solidFill>
                <a:effectLst/>
                <a:latin typeface="Söhne"/>
              </a:rPr>
              <a:t>kode</a:t>
            </a:r>
            <a:r>
              <a:rPr lang="en-ID" b="0" i="0" dirty="0">
                <a:solidFill>
                  <a:srgbClr val="D1D5DB"/>
                </a:solidFill>
                <a:effectLst/>
                <a:latin typeface="Söhne"/>
              </a:rPr>
              <a:t> </a:t>
            </a:r>
            <a:r>
              <a:rPr lang="en-ID" b="0" i="0" dirty="0" err="1">
                <a:solidFill>
                  <a:srgbClr val="D1D5DB"/>
                </a:solidFill>
                <a:effectLst/>
                <a:latin typeface="Söhne"/>
              </a:rPr>
              <a:t>pos</a:t>
            </a:r>
            <a:r>
              <a:rPr lang="en-ID" b="0" i="0" dirty="0">
                <a:solidFill>
                  <a:srgbClr val="D1D5DB"/>
                </a:solidFill>
                <a:effectLst/>
                <a:latin typeface="Söhne"/>
              </a:rPr>
              <a:t>, dan </a:t>
            </a:r>
            <a:r>
              <a:rPr lang="en-ID" b="0" i="0" dirty="0" err="1">
                <a:solidFill>
                  <a:srgbClr val="D1D5DB"/>
                </a:solidFill>
                <a:effectLst/>
                <a:latin typeface="Söhne"/>
              </a:rPr>
              <a:t>nama</a:t>
            </a:r>
            <a:r>
              <a:rPr lang="en-ID" b="0" i="0" dirty="0">
                <a:solidFill>
                  <a:srgbClr val="D1D5DB"/>
                </a:solidFill>
                <a:effectLst/>
                <a:latin typeface="Söhne"/>
              </a:rPr>
              <a:t> </a:t>
            </a:r>
            <a:r>
              <a:rPr lang="en-ID" b="0" i="0" dirty="0" err="1">
                <a:solidFill>
                  <a:srgbClr val="D1D5DB"/>
                </a:solidFill>
                <a:effectLst/>
                <a:latin typeface="Söhne"/>
              </a:rPr>
              <a:t>manajer</a:t>
            </a:r>
            <a:r>
              <a:rPr lang="en-ID" b="0" i="0" dirty="0">
                <a:solidFill>
                  <a:srgbClr val="D1D5DB"/>
                </a:solidFill>
                <a:effectLst/>
                <a:latin typeface="Söhne"/>
              </a:rPr>
              <a:t> toko.</a:t>
            </a:r>
            <a:endParaRPr lang="en-ID" dirty="0"/>
          </a:p>
        </p:txBody>
      </p:sp>
      <p:sp>
        <p:nvSpPr>
          <p:cNvPr id="4" name="Slide Number Placeholder 3"/>
          <p:cNvSpPr>
            <a:spLocks noGrp="1"/>
          </p:cNvSpPr>
          <p:nvPr>
            <p:ph type="sldNum" sz="quarter" idx="5"/>
          </p:nvPr>
        </p:nvSpPr>
        <p:spPr/>
        <p:txBody>
          <a:bodyPr/>
          <a:lstStyle/>
          <a:p>
            <a:fld id="{798C5307-140F-447F-BCBA-BB92E3A2906B}" type="slidenum">
              <a:rPr lang="en-US" smtClean="0"/>
              <a:t>16</a:t>
            </a:fld>
            <a:endParaRPr lang="en-US" dirty="0"/>
          </a:p>
        </p:txBody>
      </p:sp>
    </p:spTree>
    <p:extLst>
      <p:ext uri="{BB962C8B-B14F-4D97-AF65-F5344CB8AC3E}">
        <p14:creationId xmlns:p14="http://schemas.microsoft.com/office/powerpoint/2010/main" val="272598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xcfhc"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DATA ENGINEER TEST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SULTAN CHISSON OBIE</a:t>
            </a:r>
          </a:p>
        </p:txBody>
      </p:sp>
      <p:pic>
        <p:nvPicPr>
          <p:cNvPr id="14" name="Picture Placeholder 13" descr="A blue and purple light lines&#10;&#10;Description automatically generated with medium confidence">
            <a:extLst>
              <a:ext uri="{FF2B5EF4-FFF2-40B4-BE49-F238E27FC236}">
                <a16:creationId xmlns:a16="http://schemas.microsoft.com/office/drawing/2014/main" id="{7B61C2A5-FE65-8620-8093-F4BD41F0E730}"/>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0798" r="30798"/>
          <a:stretch>
            <a:fillRect/>
          </a:stretch>
        </p:blipFill>
        <p:spPr>
          <a:xfrm>
            <a:off x="8113713" y="0"/>
            <a:ext cx="4083050" cy="6858000"/>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7FD6F4-78E0-471E-8082-E12D61E2B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412C0A-EEB8-4BEB-A856-F28EC853D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45519B3C-F4F2-F020-0C2D-50C5AA0BB413}"/>
              </a:ext>
            </a:extLst>
          </p:cNvPr>
          <p:cNvPicPr>
            <a:picLocks noGrp="1" noChangeAspect="1"/>
          </p:cNvPicPr>
          <p:nvPr>
            <p:ph sz="quarter" idx="14"/>
          </p:nvPr>
        </p:nvPicPr>
        <p:blipFill rotWithShape="1">
          <a:blip r:embed="rId2"/>
          <a:srcRect l="5797" r="1" b="1"/>
          <a:stretch/>
        </p:blipFill>
        <p:spPr>
          <a:xfrm>
            <a:off x="990600" y="1229360"/>
            <a:ext cx="10210800" cy="5067300"/>
          </a:xfrm>
          <a:prstGeom prst="rect">
            <a:avLst/>
          </a:prstGeom>
        </p:spPr>
      </p:pic>
      <p:sp>
        <p:nvSpPr>
          <p:cNvPr id="3" name="Footer Placeholder 2">
            <a:extLst>
              <a:ext uri="{FF2B5EF4-FFF2-40B4-BE49-F238E27FC236}">
                <a16:creationId xmlns:a16="http://schemas.microsoft.com/office/drawing/2014/main" id="{9E95791A-8A21-EFF6-1825-571940AAD44A}"/>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rgbClr val="FFFFFF"/>
                </a:solidFill>
                <a:latin typeface="+mn-lt"/>
                <a:ea typeface="+mn-ea"/>
                <a:cs typeface="+mn-cs"/>
              </a:rPr>
              <a:t>Presentation title</a:t>
            </a:r>
          </a:p>
        </p:txBody>
      </p:sp>
      <p:sp>
        <p:nvSpPr>
          <p:cNvPr id="5" name="Date Placeholder 4">
            <a:extLst>
              <a:ext uri="{FF2B5EF4-FFF2-40B4-BE49-F238E27FC236}">
                <a16:creationId xmlns:a16="http://schemas.microsoft.com/office/drawing/2014/main" id="{AEFB3E0B-B3EC-252C-23C6-B6EE717B5C76}"/>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defRPr/>
            </a:pPr>
            <a:r>
              <a:rPr lang="en-US">
                <a:solidFill>
                  <a:srgbClr val="FFFFFF"/>
                </a:solidFill>
              </a:rPr>
              <a:t>20XX</a:t>
            </a:r>
          </a:p>
        </p:txBody>
      </p:sp>
      <p:sp>
        <p:nvSpPr>
          <p:cNvPr id="6" name="Slide Number Placeholder 5">
            <a:extLst>
              <a:ext uri="{FF2B5EF4-FFF2-40B4-BE49-F238E27FC236}">
                <a16:creationId xmlns:a16="http://schemas.microsoft.com/office/drawing/2014/main" id="{C4A72D36-B844-F804-DAB2-721B988ECD0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solidFill>
                  <a:srgbClr val="FFFFFF"/>
                </a:solidFill>
                <a:effectLst/>
                <a:uLnTx/>
                <a:uFillTx/>
              </a:rPr>
              <a:pPr marR="0" lvl="0" indent="0" fontAlgn="auto">
                <a:spcBef>
                  <a:spcPts val="0"/>
                </a:spcBef>
                <a:spcAft>
                  <a:spcPts val="600"/>
                </a:spcAft>
                <a:buClrTx/>
                <a:buSzTx/>
                <a:buFontTx/>
                <a:buNone/>
                <a:tabLst/>
                <a:defRPr/>
              </a:pPr>
              <a:t>10</a:t>
            </a:fld>
            <a:endParaRPr kumimoji="0" lang="en-US" b="0" i="0" u="none" strike="noStrike" cap="none" spc="0" normalizeH="0" baseline="0" noProof="0">
              <a:ln>
                <a:noFill/>
              </a:ln>
              <a:solidFill>
                <a:srgbClr val="FFFFFF"/>
              </a:solidFill>
              <a:effectLst/>
              <a:uLnTx/>
              <a:uFillTx/>
            </a:endParaRPr>
          </a:p>
        </p:txBody>
      </p:sp>
      <p:sp>
        <p:nvSpPr>
          <p:cNvPr id="9" name="Title 1">
            <a:extLst>
              <a:ext uri="{FF2B5EF4-FFF2-40B4-BE49-F238E27FC236}">
                <a16:creationId xmlns:a16="http://schemas.microsoft.com/office/drawing/2014/main" id="{7FEF1230-51B8-127C-10C6-609778BF8805}"/>
              </a:ext>
            </a:extLst>
          </p:cNvPr>
          <p:cNvSpPr>
            <a:spLocks noGrp="1"/>
          </p:cNvSpPr>
          <p:nvPr>
            <p:ph type="title"/>
          </p:nvPr>
        </p:nvSpPr>
        <p:spPr>
          <a:xfrm>
            <a:off x="2400710" y="-137795"/>
            <a:ext cx="10553699" cy="1229360"/>
          </a:xfrm>
        </p:spPr>
        <p:txBody>
          <a:bodyPr vert="horz" lIns="91440" tIns="45720" rIns="91440" bIns="45720" rtlCol="0" anchor="b">
            <a:normAutofit/>
          </a:bodyPr>
          <a:lstStyle/>
          <a:p>
            <a:pPr>
              <a:lnSpc>
                <a:spcPct val="90000"/>
              </a:lnSpc>
            </a:pPr>
            <a:r>
              <a:rPr lang="en-US" sz="5400" spc="-40" dirty="0" err="1">
                <a:solidFill>
                  <a:srgbClr val="FFFFFF"/>
                </a:solidFill>
              </a:rPr>
              <a:t>sakila_etl_dag</a:t>
            </a:r>
            <a:r>
              <a:rPr lang="en-US" sz="5400" spc="-40" dirty="0">
                <a:solidFill>
                  <a:srgbClr val="FFFFFF"/>
                </a:solidFill>
              </a:rPr>
              <a:t> graph</a:t>
            </a:r>
          </a:p>
        </p:txBody>
      </p:sp>
    </p:spTree>
    <p:extLst>
      <p:ext uri="{BB962C8B-B14F-4D97-AF65-F5344CB8AC3E}">
        <p14:creationId xmlns:p14="http://schemas.microsoft.com/office/powerpoint/2010/main" val="429315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7E98C0EF-0755-4259-A9AF-BF6833FB3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2C92497-9B1D-438E-A009-010ADCDDF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dirty="0">
                <a:solidFill>
                  <a:srgbClr val="FFFFFF"/>
                </a:solidFill>
              </a:rPr>
              <a:t>Default Arguments</a:t>
            </a:r>
          </a:p>
        </p:txBody>
      </p:sp>
      <p:pic>
        <p:nvPicPr>
          <p:cNvPr id="8" name="Content Placeholder 7">
            <a:extLst>
              <a:ext uri="{FF2B5EF4-FFF2-40B4-BE49-F238E27FC236}">
                <a16:creationId xmlns:a16="http://schemas.microsoft.com/office/drawing/2014/main" id="{E84E2EB7-E5C1-31BE-B644-99EBB3C0F61D}"/>
              </a:ext>
            </a:extLst>
          </p:cNvPr>
          <p:cNvPicPr>
            <a:picLocks noGrp="1" noChangeAspect="1"/>
          </p:cNvPicPr>
          <p:nvPr>
            <p:ph sz="quarter" idx="14"/>
          </p:nvPr>
        </p:nvPicPr>
        <p:blipFill>
          <a:blip r:embed="rId3"/>
          <a:stretch>
            <a:fillRect/>
          </a:stretch>
        </p:blipFill>
        <p:spPr>
          <a:xfrm>
            <a:off x="321733" y="344847"/>
            <a:ext cx="11548534" cy="3868758"/>
          </a:xfrm>
          <a:prstGeom prst="rect">
            <a:avLst/>
          </a:prstGeom>
        </p:spPr>
      </p:pic>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11</a:t>
            </a:fld>
            <a:endParaRPr lang="en-US" noProof="0">
              <a:solidFill>
                <a:srgbClr val="FFFFFF"/>
              </a:solidFill>
            </a:endParaRPr>
          </a:p>
        </p:txBody>
      </p:sp>
    </p:spTree>
    <p:extLst>
      <p:ext uri="{BB962C8B-B14F-4D97-AF65-F5344CB8AC3E}">
        <p14:creationId xmlns:p14="http://schemas.microsoft.com/office/powerpoint/2010/main" val="97314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12</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5502728" y="-146231"/>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DAG Configuration</a:t>
            </a:r>
          </a:p>
        </p:txBody>
      </p:sp>
      <p:pic>
        <p:nvPicPr>
          <p:cNvPr id="10" name="Content Placeholder 9">
            <a:extLst>
              <a:ext uri="{FF2B5EF4-FFF2-40B4-BE49-F238E27FC236}">
                <a16:creationId xmlns:a16="http://schemas.microsoft.com/office/drawing/2014/main" id="{33CD0778-40DB-4D64-5A6E-568D4021A34D}"/>
              </a:ext>
            </a:extLst>
          </p:cNvPr>
          <p:cNvPicPr>
            <a:picLocks noGrp="1" noChangeAspect="1"/>
          </p:cNvPicPr>
          <p:nvPr>
            <p:ph sz="quarter" idx="14"/>
          </p:nvPr>
        </p:nvPicPr>
        <p:blipFill>
          <a:blip r:embed="rId3"/>
          <a:stretch>
            <a:fillRect/>
          </a:stretch>
        </p:blipFill>
        <p:spPr>
          <a:xfrm>
            <a:off x="643507" y="2300140"/>
            <a:ext cx="10701671" cy="2809188"/>
          </a:xfrm>
        </p:spPr>
      </p:pic>
    </p:spTree>
    <p:extLst>
      <p:ext uri="{BB962C8B-B14F-4D97-AF65-F5344CB8AC3E}">
        <p14:creationId xmlns:p14="http://schemas.microsoft.com/office/powerpoint/2010/main" val="8590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13</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Task 1</a:t>
            </a:r>
          </a:p>
        </p:txBody>
      </p:sp>
      <p:pic>
        <p:nvPicPr>
          <p:cNvPr id="17" name="Content Placeholder 16">
            <a:extLst>
              <a:ext uri="{FF2B5EF4-FFF2-40B4-BE49-F238E27FC236}">
                <a16:creationId xmlns:a16="http://schemas.microsoft.com/office/drawing/2014/main" id="{2F6293FA-B96E-3D6F-FF4C-522FCAE66287}"/>
              </a:ext>
            </a:extLst>
          </p:cNvPr>
          <p:cNvPicPr>
            <a:picLocks noGrp="1" noChangeAspect="1"/>
          </p:cNvPicPr>
          <p:nvPr>
            <p:ph sz="quarter" idx="14"/>
          </p:nvPr>
        </p:nvPicPr>
        <p:blipFill>
          <a:blip r:embed="rId3"/>
          <a:stretch>
            <a:fillRect/>
          </a:stretch>
        </p:blipFill>
        <p:spPr>
          <a:xfrm>
            <a:off x="2299855" y="1323239"/>
            <a:ext cx="7453745" cy="4728470"/>
          </a:xfrm>
        </p:spPr>
      </p:pic>
    </p:spTree>
    <p:extLst>
      <p:ext uri="{BB962C8B-B14F-4D97-AF65-F5344CB8AC3E}">
        <p14:creationId xmlns:p14="http://schemas.microsoft.com/office/powerpoint/2010/main" val="424215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14</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Task 2</a:t>
            </a:r>
          </a:p>
        </p:txBody>
      </p:sp>
      <p:pic>
        <p:nvPicPr>
          <p:cNvPr id="9" name="Content Placeholder 8">
            <a:extLst>
              <a:ext uri="{FF2B5EF4-FFF2-40B4-BE49-F238E27FC236}">
                <a16:creationId xmlns:a16="http://schemas.microsoft.com/office/drawing/2014/main" id="{39ECD23A-0ADF-DD18-E5B3-035E735A94D3}"/>
              </a:ext>
            </a:extLst>
          </p:cNvPr>
          <p:cNvPicPr>
            <a:picLocks noGrp="1" noChangeAspect="1"/>
          </p:cNvPicPr>
          <p:nvPr>
            <p:ph sz="quarter" idx="14"/>
          </p:nvPr>
        </p:nvPicPr>
        <p:blipFill>
          <a:blip r:embed="rId3"/>
          <a:stretch>
            <a:fillRect/>
          </a:stretch>
        </p:blipFill>
        <p:spPr>
          <a:xfrm>
            <a:off x="3814618" y="1230202"/>
            <a:ext cx="4352543" cy="4771953"/>
          </a:xfrm>
        </p:spPr>
      </p:pic>
    </p:spTree>
    <p:extLst>
      <p:ext uri="{BB962C8B-B14F-4D97-AF65-F5344CB8AC3E}">
        <p14:creationId xmlns:p14="http://schemas.microsoft.com/office/powerpoint/2010/main" val="230101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15</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Task 3</a:t>
            </a:r>
          </a:p>
        </p:txBody>
      </p:sp>
      <p:pic>
        <p:nvPicPr>
          <p:cNvPr id="9" name="Content Placeholder 8">
            <a:extLst>
              <a:ext uri="{FF2B5EF4-FFF2-40B4-BE49-F238E27FC236}">
                <a16:creationId xmlns:a16="http://schemas.microsoft.com/office/drawing/2014/main" id="{734142C0-7719-52E2-70FC-2474F296028E}"/>
              </a:ext>
            </a:extLst>
          </p:cNvPr>
          <p:cNvPicPr>
            <a:picLocks noGrp="1" noChangeAspect="1"/>
          </p:cNvPicPr>
          <p:nvPr>
            <p:ph sz="quarter" idx="14"/>
          </p:nvPr>
        </p:nvPicPr>
        <p:blipFill>
          <a:blip r:embed="rId3"/>
          <a:stretch>
            <a:fillRect/>
          </a:stretch>
        </p:blipFill>
        <p:spPr>
          <a:xfrm>
            <a:off x="3509818" y="1249454"/>
            <a:ext cx="5172363" cy="4881936"/>
          </a:xfrm>
        </p:spPr>
      </p:pic>
    </p:spTree>
    <p:extLst>
      <p:ext uri="{BB962C8B-B14F-4D97-AF65-F5344CB8AC3E}">
        <p14:creationId xmlns:p14="http://schemas.microsoft.com/office/powerpoint/2010/main" val="226333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16</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Task 4</a:t>
            </a:r>
          </a:p>
        </p:txBody>
      </p:sp>
      <p:pic>
        <p:nvPicPr>
          <p:cNvPr id="9" name="Content Placeholder 8">
            <a:extLst>
              <a:ext uri="{FF2B5EF4-FFF2-40B4-BE49-F238E27FC236}">
                <a16:creationId xmlns:a16="http://schemas.microsoft.com/office/drawing/2014/main" id="{9A8CCCF0-E47D-0089-574F-1AAE3E711901}"/>
              </a:ext>
            </a:extLst>
          </p:cNvPr>
          <p:cNvPicPr>
            <a:picLocks noGrp="1" noChangeAspect="1"/>
          </p:cNvPicPr>
          <p:nvPr>
            <p:ph sz="quarter" idx="14"/>
          </p:nvPr>
        </p:nvPicPr>
        <p:blipFill>
          <a:blip r:embed="rId3"/>
          <a:stretch>
            <a:fillRect/>
          </a:stretch>
        </p:blipFill>
        <p:spPr>
          <a:xfrm>
            <a:off x="3380510" y="1252312"/>
            <a:ext cx="5080000" cy="4885031"/>
          </a:xfrm>
        </p:spPr>
      </p:pic>
    </p:spTree>
    <p:extLst>
      <p:ext uri="{BB962C8B-B14F-4D97-AF65-F5344CB8AC3E}">
        <p14:creationId xmlns:p14="http://schemas.microsoft.com/office/powerpoint/2010/main" val="53746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17</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Task 5</a:t>
            </a:r>
          </a:p>
        </p:txBody>
      </p:sp>
      <p:pic>
        <p:nvPicPr>
          <p:cNvPr id="10" name="Content Placeholder 9">
            <a:extLst>
              <a:ext uri="{FF2B5EF4-FFF2-40B4-BE49-F238E27FC236}">
                <a16:creationId xmlns:a16="http://schemas.microsoft.com/office/drawing/2014/main" id="{E8A84157-02BC-0D6E-3A49-0F2F2CD89197}"/>
              </a:ext>
            </a:extLst>
          </p:cNvPr>
          <p:cNvPicPr>
            <a:picLocks noGrp="1" noChangeAspect="1"/>
          </p:cNvPicPr>
          <p:nvPr>
            <p:ph sz="quarter" idx="14"/>
          </p:nvPr>
        </p:nvPicPr>
        <p:blipFill>
          <a:blip r:embed="rId3"/>
          <a:stretch>
            <a:fillRect/>
          </a:stretch>
        </p:blipFill>
        <p:spPr>
          <a:xfrm>
            <a:off x="3677412" y="1286554"/>
            <a:ext cx="4837176" cy="4906279"/>
          </a:xfrm>
        </p:spPr>
      </p:pic>
    </p:spTree>
    <p:extLst>
      <p:ext uri="{BB962C8B-B14F-4D97-AF65-F5344CB8AC3E}">
        <p14:creationId xmlns:p14="http://schemas.microsoft.com/office/powerpoint/2010/main" val="324149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a:solidFill>
                  <a:srgbClr val="FFFFFF"/>
                </a:solidFill>
              </a:rPr>
              <a:t>Default Arguments</a:t>
            </a:r>
          </a:p>
        </p:txBody>
      </p:sp>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18</a:t>
            </a:fld>
            <a:endParaRPr lang="en-US" noProof="0">
              <a:solidFill>
                <a:srgbClr val="FFFFFF"/>
              </a:solidFill>
            </a:endParaRPr>
          </a:p>
        </p:txBody>
      </p:sp>
      <p:sp>
        <p:nvSpPr>
          <p:cNvPr id="2" name="Title 24">
            <a:extLst>
              <a:ext uri="{FF2B5EF4-FFF2-40B4-BE49-F238E27FC236}">
                <a16:creationId xmlns:a16="http://schemas.microsoft.com/office/drawing/2014/main" id="{7DD2DB97-0737-665E-C033-3B4D00A65BFA}"/>
              </a:ext>
            </a:extLst>
          </p:cNvPr>
          <p:cNvSpPr txBox="1">
            <a:spLocks/>
          </p:cNvSpPr>
          <p:nvPr/>
        </p:nvSpPr>
        <p:spPr>
          <a:xfrm>
            <a:off x="201168" y="-136270"/>
            <a:ext cx="10553699" cy="122936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90000"/>
              </a:lnSpc>
            </a:pPr>
            <a:r>
              <a:rPr lang="en-US" sz="5400" spc="-40" dirty="0">
                <a:solidFill>
                  <a:srgbClr val="FFFFFF"/>
                </a:solidFill>
              </a:rPr>
              <a:t>Set Dependency</a:t>
            </a:r>
          </a:p>
        </p:txBody>
      </p:sp>
      <p:pic>
        <p:nvPicPr>
          <p:cNvPr id="9" name="Content Placeholder 8">
            <a:extLst>
              <a:ext uri="{FF2B5EF4-FFF2-40B4-BE49-F238E27FC236}">
                <a16:creationId xmlns:a16="http://schemas.microsoft.com/office/drawing/2014/main" id="{B9B7330B-3AB0-2473-D6B0-A4C2E276164F}"/>
              </a:ext>
            </a:extLst>
          </p:cNvPr>
          <p:cNvPicPr>
            <a:picLocks noGrp="1" noChangeAspect="1"/>
          </p:cNvPicPr>
          <p:nvPr>
            <p:ph sz="quarter" idx="14"/>
          </p:nvPr>
        </p:nvPicPr>
        <p:blipFill>
          <a:blip r:embed="rId3"/>
          <a:stretch>
            <a:fillRect/>
          </a:stretch>
        </p:blipFill>
        <p:spPr>
          <a:xfrm>
            <a:off x="474242" y="3251200"/>
            <a:ext cx="11353324" cy="969817"/>
          </a:xfrm>
        </p:spPr>
      </p:pic>
    </p:spTree>
    <p:extLst>
      <p:ext uri="{BB962C8B-B14F-4D97-AF65-F5344CB8AC3E}">
        <p14:creationId xmlns:p14="http://schemas.microsoft.com/office/powerpoint/2010/main" val="413631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normAutofit/>
          </a:bodyPr>
          <a:lstStyle/>
          <a:p>
            <a:r>
              <a:rPr lang="en-US" sz="9600" dirty="0"/>
              <a:t>3</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19</a:t>
            </a:fld>
            <a:endParaRPr lang="en-US" noProof="0" dirty="0"/>
          </a:p>
        </p:txBody>
      </p:sp>
      <p:sp>
        <p:nvSpPr>
          <p:cNvPr id="2" name="Title 14">
            <a:extLst>
              <a:ext uri="{FF2B5EF4-FFF2-40B4-BE49-F238E27FC236}">
                <a16:creationId xmlns:a16="http://schemas.microsoft.com/office/drawing/2014/main" id="{EA654D63-4370-56CA-BC9F-642188F25ED2}"/>
              </a:ext>
            </a:extLst>
          </p:cNvPr>
          <p:cNvSpPr txBox="1">
            <a:spLocks/>
          </p:cNvSpPr>
          <p:nvPr/>
        </p:nvSpPr>
        <p:spPr>
          <a:xfrm>
            <a:off x="4431006" y="311460"/>
            <a:ext cx="7228730" cy="51666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pPr algn="r"/>
            <a:r>
              <a:rPr lang="en-US" dirty="0">
                <a:solidFill>
                  <a:schemeClr val="tx1"/>
                </a:solidFill>
              </a:rPr>
              <a:t>Create sample queries that demonstrate the difference between origin schema vs star</a:t>
            </a:r>
          </a:p>
          <a:p>
            <a:pPr algn="r"/>
            <a:r>
              <a:rPr lang="en-US" dirty="0">
                <a:solidFill>
                  <a:schemeClr val="tx1"/>
                </a:solidFill>
              </a:rPr>
              <a:t>schema for the same output</a:t>
            </a:r>
          </a:p>
        </p:txBody>
      </p:sp>
    </p:spTree>
    <p:extLst>
      <p:ext uri="{BB962C8B-B14F-4D97-AF65-F5344CB8AC3E}">
        <p14:creationId xmlns:p14="http://schemas.microsoft.com/office/powerpoint/2010/main" val="144977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normAutofit/>
          </a:bodyPr>
          <a:lstStyle/>
          <a:p>
            <a:r>
              <a:rPr lang="en-US" sz="9600" dirty="0"/>
              <a:t>1</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2" name="Title 14">
            <a:extLst>
              <a:ext uri="{FF2B5EF4-FFF2-40B4-BE49-F238E27FC236}">
                <a16:creationId xmlns:a16="http://schemas.microsoft.com/office/drawing/2014/main" id="{EA654D63-4370-56CA-BC9F-642188F25ED2}"/>
              </a:ext>
            </a:extLst>
          </p:cNvPr>
          <p:cNvSpPr txBox="1">
            <a:spLocks/>
          </p:cNvSpPr>
          <p:nvPr/>
        </p:nvSpPr>
        <p:spPr>
          <a:xfrm>
            <a:off x="4452730" y="-733569"/>
            <a:ext cx="7228730" cy="51666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pPr algn="r"/>
            <a:r>
              <a:rPr lang="en-US" dirty="0">
                <a:solidFill>
                  <a:schemeClr val="tx1"/>
                </a:solidFill>
              </a:rPr>
              <a:t>Create a Star schema of the Origin </a:t>
            </a:r>
            <a:r>
              <a:rPr lang="en-US" dirty="0" err="1">
                <a:solidFill>
                  <a:schemeClr val="tx1"/>
                </a:solidFill>
              </a:rPr>
              <a:t>Sakila</a:t>
            </a:r>
            <a:r>
              <a:rPr lang="en-US" dirty="0">
                <a:solidFill>
                  <a:schemeClr val="tx1"/>
                </a:solidFill>
              </a:rPr>
              <a:t> Database</a:t>
            </a:r>
          </a:p>
        </p:txBody>
      </p:sp>
    </p:spTree>
    <p:extLst>
      <p:ext uri="{BB962C8B-B14F-4D97-AF65-F5344CB8AC3E}">
        <p14:creationId xmlns:p14="http://schemas.microsoft.com/office/powerpoint/2010/main" val="210634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Show rental count by movie category</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414916" y="1579412"/>
            <a:ext cx="4756714" cy="597604"/>
          </a:xfrm>
        </p:spPr>
        <p:txBody>
          <a:bodyPr/>
          <a:lstStyle/>
          <a:p>
            <a:r>
              <a:rPr lang="en-US" dirty="0"/>
              <a:t>Origin Schema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470334" y="3718206"/>
            <a:ext cx="4756714" cy="597604"/>
          </a:xfrm>
        </p:spPr>
        <p:txBody>
          <a:bodyPr/>
          <a:lstStyle/>
          <a:p>
            <a:r>
              <a:rPr lang="en-US" dirty="0"/>
              <a:t>Star Schema</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20</a:t>
            </a:fld>
            <a:endParaRPr lang="en-US" noProof="0" dirty="0"/>
          </a:p>
        </p:txBody>
      </p:sp>
      <p:sp>
        <p:nvSpPr>
          <p:cNvPr id="9" name="Text Placeholder 15">
            <a:extLst>
              <a:ext uri="{FF2B5EF4-FFF2-40B4-BE49-F238E27FC236}">
                <a16:creationId xmlns:a16="http://schemas.microsoft.com/office/drawing/2014/main" id="{A85D8970-44F8-5275-69E1-37D41DAAC7E7}"/>
              </a:ext>
            </a:extLst>
          </p:cNvPr>
          <p:cNvSpPr txBox="1">
            <a:spLocks/>
          </p:cNvSpPr>
          <p:nvPr/>
        </p:nvSpPr>
        <p:spPr>
          <a:xfrm>
            <a:off x="8401433" y="1578142"/>
            <a:ext cx="4756714" cy="5976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Output</a:t>
            </a:r>
          </a:p>
        </p:txBody>
      </p:sp>
      <p:pic>
        <p:nvPicPr>
          <p:cNvPr id="11" name="Picture 10">
            <a:extLst>
              <a:ext uri="{FF2B5EF4-FFF2-40B4-BE49-F238E27FC236}">
                <a16:creationId xmlns:a16="http://schemas.microsoft.com/office/drawing/2014/main" id="{4E1A1971-B5EE-BF30-3A72-AEF3366B057B}"/>
              </a:ext>
            </a:extLst>
          </p:cNvPr>
          <p:cNvPicPr>
            <a:picLocks noChangeAspect="1"/>
          </p:cNvPicPr>
          <p:nvPr/>
        </p:nvPicPr>
        <p:blipFill>
          <a:blip r:embed="rId2"/>
          <a:stretch>
            <a:fillRect/>
          </a:stretch>
        </p:blipFill>
        <p:spPr>
          <a:xfrm>
            <a:off x="470334" y="2087834"/>
            <a:ext cx="5687219" cy="1571844"/>
          </a:xfrm>
          <a:prstGeom prst="rect">
            <a:avLst/>
          </a:prstGeom>
        </p:spPr>
      </p:pic>
      <p:pic>
        <p:nvPicPr>
          <p:cNvPr id="17" name="Picture 16">
            <a:extLst>
              <a:ext uri="{FF2B5EF4-FFF2-40B4-BE49-F238E27FC236}">
                <a16:creationId xmlns:a16="http://schemas.microsoft.com/office/drawing/2014/main" id="{41E8B371-6E25-8D03-D260-914D99160DA5}"/>
              </a:ext>
            </a:extLst>
          </p:cNvPr>
          <p:cNvPicPr>
            <a:picLocks noChangeAspect="1"/>
          </p:cNvPicPr>
          <p:nvPr/>
        </p:nvPicPr>
        <p:blipFill>
          <a:blip r:embed="rId3"/>
          <a:stretch>
            <a:fillRect/>
          </a:stretch>
        </p:blipFill>
        <p:spPr>
          <a:xfrm>
            <a:off x="414916" y="4168100"/>
            <a:ext cx="5010849" cy="2038635"/>
          </a:xfrm>
          <a:prstGeom prst="rect">
            <a:avLst/>
          </a:prstGeom>
        </p:spPr>
      </p:pic>
      <p:pic>
        <p:nvPicPr>
          <p:cNvPr id="19" name="Picture 18">
            <a:extLst>
              <a:ext uri="{FF2B5EF4-FFF2-40B4-BE49-F238E27FC236}">
                <a16:creationId xmlns:a16="http://schemas.microsoft.com/office/drawing/2014/main" id="{9E3456C1-3995-7B41-F5E2-1E8F68C1D811}"/>
              </a:ext>
            </a:extLst>
          </p:cNvPr>
          <p:cNvPicPr>
            <a:picLocks noChangeAspect="1"/>
          </p:cNvPicPr>
          <p:nvPr/>
        </p:nvPicPr>
        <p:blipFill>
          <a:blip r:embed="rId4"/>
          <a:stretch>
            <a:fillRect/>
          </a:stretch>
        </p:blipFill>
        <p:spPr>
          <a:xfrm>
            <a:off x="7390683" y="2239819"/>
            <a:ext cx="3598074" cy="3306680"/>
          </a:xfrm>
          <a:prstGeom prst="rect">
            <a:avLst/>
          </a:prstGeom>
        </p:spPr>
      </p:pic>
    </p:spTree>
    <p:extLst>
      <p:ext uri="{BB962C8B-B14F-4D97-AF65-F5344CB8AC3E}">
        <p14:creationId xmlns:p14="http://schemas.microsoft.com/office/powerpoint/2010/main" val="280542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64655" y="192531"/>
            <a:ext cx="12062690" cy="773776"/>
          </a:xfrm>
        </p:spPr>
        <p:txBody>
          <a:bodyPr>
            <a:noAutofit/>
          </a:bodyPr>
          <a:lstStyle/>
          <a:p>
            <a:pPr algn="ctr"/>
            <a:r>
              <a:rPr lang="en-US" sz="3200" dirty="0"/>
              <a:t>Shows a store that sells the movie "AIRPLANE SIERRA"</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414916" y="1579412"/>
            <a:ext cx="4756714" cy="597604"/>
          </a:xfrm>
        </p:spPr>
        <p:txBody>
          <a:bodyPr/>
          <a:lstStyle/>
          <a:p>
            <a:r>
              <a:rPr lang="en-US" dirty="0"/>
              <a:t>Origin Schema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470334" y="3718206"/>
            <a:ext cx="4756714" cy="597604"/>
          </a:xfrm>
        </p:spPr>
        <p:txBody>
          <a:bodyPr/>
          <a:lstStyle/>
          <a:p>
            <a:r>
              <a:rPr lang="en-US" dirty="0"/>
              <a:t>Star Schema</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21</a:t>
            </a:fld>
            <a:endParaRPr lang="en-US" noProof="0" dirty="0"/>
          </a:p>
        </p:txBody>
      </p:sp>
      <p:sp>
        <p:nvSpPr>
          <p:cNvPr id="9" name="Text Placeholder 15">
            <a:extLst>
              <a:ext uri="{FF2B5EF4-FFF2-40B4-BE49-F238E27FC236}">
                <a16:creationId xmlns:a16="http://schemas.microsoft.com/office/drawing/2014/main" id="{A85D8970-44F8-5275-69E1-37D41DAAC7E7}"/>
              </a:ext>
            </a:extLst>
          </p:cNvPr>
          <p:cNvSpPr txBox="1">
            <a:spLocks/>
          </p:cNvSpPr>
          <p:nvPr/>
        </p:nvSpPr>
        <p:spPr>
          <a:xfrm>
            <a:off x="8401433" y="1578142"/>
            <a:ext cx="4756714" cy="5976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Output</a:t>
            </a:r>
          </a:p>
        </p:txBody>
      </p:sp>
      <p:pic>
        <p:nvPicPr>
          <p:cNvPr id="3" name="Picture 2">
            <a:extLst>
              <a:ext uri="{FF2B5EF4-FFF2-40B4-BE49-F238E27FC236}">
                <a16:creationId xmlns:a16="http://schemas.microsoft.com/office/drawing/2014/main" id="{BE342CF8-F8F1-CEDE-CF78-F2E391055BA8}"/>
              </a:ext>
            </a:extLst>
          </p:cNvPr>
          <p:cNvPicPr>
            <a:picLocks noChangeAspect="1"/>
          </p:cNvPicPr>
          <p:nvPr/>
        </p:nvPicPr>
        <p:blipFill>
          <a:blip r:embed="rId2"/>
          <a:stretch>
            <a:fillRect/>
          </a:stretch>
        </p:blipFill>
        <p:spPr>
          <a:xfrm>
            <a:off x="470334" y="2065746"/>
            <a:ext cx="3673916" cy="1652460"/>
          </a:xfrm>
          <a:prstGeom prst="rect">
            <a:avLst/>
          </a:prstGeom>
        </p:spPr>
      </p:pic>
      <p:pic>
        <p:nvPicPr>
          <p:cNvPr id="5" name="Picture 4">
            <a:extLst>
              <a:ext uri="{FF2B5EF4-FFF2-40B4-BE49-F238E27FC236}">
                <a16:creationId xmlns:a16="http://schemas.microsoft.com/office/drawing/2014/main" id="{045414C2-8509-779B-EAC6-C8798CE900A2}"/>
              </a:ext>
            </a:extLst>
          </p:cNvPr>
          <p:cNvPicPr>
            <a:picLocks noChangeAspect="1"/>
          </p:cNvPicPr>
          <p:nvPr/>
        </p:nvPicPr>
        <p:blipFill>
          <a:blip r:embed="rId3"/>
          <a:stretch>
            <a:fillRect/>
          </a:stretch>
        </p:blipFill>
        <p:spPr>
          <a:xfrm>
            <a:off x="414916" y="4204540"/>
            <a:ext cx="4240211" cy="1766754"/>
          </a:xfrm>
          <a:prstGeom prst="rect">
            <a:avLst/>
          </a:prstGeom>
        </p:spPr>
      </p:pic>
      <p:pic>
        <p:nvPicPr>
          <p:cNvPr id="12" name="Picture 11">
            <a:extLst>
              <a:ext uri="{FF2B5EF4-FFF2-40B4-BE49-F238E27FC236}">
                <a16:creationId xmlns:a16="http://schemas.microsoft.com/office/drawing/2014/main" id="{F52AD77E-47E1-33BE-B379-B4833775671E}"/>
              </a:ext>
            </a:extLst>
          </p:cNvPr>
          <p:cNvPicPr>
            <a:picLocks noChangeAspect="1"/>
          </p:cNvPicPr>
          <p:nvPr/>
        </p:nvPicPr>
        <p:blipFill>
          <a:blip r:embed="rId4"/>
          <a:stretch>
            <a:fillRect/>
          </a:stretch>
        </p:blipFill>
        <p:spPr>
          <a:xfrm>
            <a:off x="6865295" y="2277528"/>
            <a:ext cx="4648849" cy="1228896"/>
          </a:xfrm>
          <a:prstGeom prst="rect">
            <a:avLst/>
          </a:prstGeom>
        </p:spPr>
      </p:pic>
    </p:spTree>
    <p:extLst>
      <p:ext uri="{BB962C8B-B14F-4D97-AF65-F5344CB8AC3E}">
        <p14:creationId xmlns:p14="http://schemas.microsoft.com/office/powerpoint/2010/main" val="2840831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normAutofit/>
          </a:bodyPr>
          <a:lstStyle/>
          <a:p>
            <a:r>
              <a:rPr lang="en-US" sz="9600" dirty="0"/>
              <a:t>4</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22</a:t>
            </a:fld>
            <a:endParaRPr lang="en-US" noProof="0" dirty="0"/>
          </a:p>
        </p:txBody>
      </p:sp>
      <p:sp>
        <p:nvSpPr>
          <p:cNvPr id="2" name="Title 14">
            <a:extLst>
              <a:ext uri="{FF2B5EF4-FFF2-40B4-BE49-F238E27FC236}">
                <a16:creationId xmlns:a16="http://schemas.microsoft.com/office/drawing/2014/main" id="{EA654D63-4370-56CA-BC9F-642188F25ED2}"/>
              </a:ext>
            </a:extLst>
          </p:cNvPr>
          <p:cNvSpPr txBox="1">
            <a:spLocks/>
          </p:cNvSpPr>
          <p:nvPr/>
        </p:nvSpPr>
        <p:spPr>
          <a:xfrm>
            <a:off x="4431006" y="311460"/>
            <a:ext cx="7228730" cy="51666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pPr algn="r"/>
            <a:r>
              <a:rPr lang="en-US" dirty="0">
                <a:solidFill>
                  <a:schemeClr val="tx1"/>
                </a:solidFill>
              </a:rPr>
              <a:t>Create the Data Warehouse Architecture</a:t>
            </a:r>
          </a:p>
        </p:txBody>
      </p:sp>
    </p:spTree>
    <p:extLst>
      <p:ext uri="{BB962C8B-B14F-4D97-AF65-F5344CB8AC3E}">
        <p14:creationId xmlns:p14="http://schemas.microsoft.com/office/powerpoint/2010/main" val="32683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AF9D845-1D7D-4A88-86ED-B45A77144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4F2A62-CB96-44B7-9829-3BEA927D5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67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9045" y="1275697"/>
            <a:ext cx="4418255" cy="3525220"/>
          </a:xfrm>
        </p:spPr>
        <p:txBody>
          <a:bodyPr vert="horz" lIns="91440" tIns="45720" rIns="91440" bIns="45720" rtlCol="0" anchor="t">
            <a:normAutofit/>
          </a:bodyPr>
          <a:lstStyle/>
          <a:p>
            <a:r>
              <a:rPr lang="en-US" sz="5400" dirty="0">
                <a:solidFill>
                  <a:srgbClr val="FFFFFF"/>
                </a:solidFill>
              </a:rPr>
              <a:t>Data Warehouse Architecture (Basic)</a:t>
            </a:r>
          </a:p>
        </p:txBody>
      </p:sp>
      <p:pic>
        <p:nvPicPr>
          <p:cNvPr id="18" name="Content Placeholder 17" descr="A diagram of data storage&#10;&#10;Description automatically generated">
            <a:extLst>
              <a:ext uri="{FF2B5EF4-FFF2-40B4-BE49-F238E27FC236}">
                <a16:creationId xmlns:a16="http://schemas.microsoft.com/office/drawing/2014/main" id="{CBE99C91-B228-0428-04BE-78D54B7C26F2}"/>
              </a:ext>
            </a:extLst>
          </p:cNvPr>
          <p:cNvPicPr>
            <a:picLocks noGrp="1" noChangeAspect="1"/>
          </p:cNvPicPr>
          <p:nvPr>
            <p:ph idx="1"/>
          </p:nvPr>
        </p:nvPicPr>
        <p:blipFill>
          <a:blip r:embed="rId2"/>
          <a:stretch>
            <a:fillRect/>
          </a:stretch>
        </p:blipFill>
        <p:spPr>
          <a:xfrm>
            <a:off x="5506571" y="1275697"/>
            <a:ext cx="6320117" cy="4187076"/>
          </a:xfrm>
          <a:prstGeom prst="rect">
            <a:avLst/>
          </a:prstGeom>
        </p:spPr>
      </p:pic>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328108" y="6356350"/>
            <a:ext cx="4609652" cy="365125"/>
          </a:xfrm>
        </p:spPr>
        <p:txBody>
          <a:bodyPr vert="horz" lIns="91440" tIns="45720" rIns="91440" bIns="45720" rtlCol="0" anchor="ctr">
            <a:normAutofit/>
          </a:bodyPr>
          <a:lstStyle/>
          <a:p>
            <a:pPr lvl="0">
              <a:spcAft>
                <a:spcPts val="600"/>
              </a:spcAft>
            </a:pPr>
            <a:r>
              <a:rPr lang="en-US" kern="1200" noProof="0">
                <a:solidFill>
                  <a:srgbClr val="FFFFFF"/>
                </a:solidFill>
                <a:latin typeface="+mn-lt"/>
                <a:ea typeface="+mn-ea"/>
                <a:cs typeface="+mn-cs"/>
              </a:rPr>
              <a:t>Presentation title</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dirty="0"/>
              <a:t>20XX</a:t>
            </a:r>
            <a:endParaRPr lang="en-US" noProof="0"/>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D39F39FF-F5CB-4ACA-9B46-4CCF89ECA75F}" type="slidenum">
              <a:rPr lang="en-US" noProof="0" smtClean="0"/>
              <a:pPr lvl="0">
                <a:spcAft>
                  <a:spcPts val="600"/>
                </a:spcAft>
              </a:pPr>
              <a:t>23</a:t>
            </a:fld>
            <a:endParaRPr lang="en-US" noProof="0"/>
          </a:p>
        </p:txBody>
      </p:sp>
    </p:spTree>
    <p:extLst>
      <p:ext uri="{BB962C8B-B14F-4D97-AF65-F5344CB8AC3E}">
        <p14:creationId xmlns:p14="http://schemas.microsoft.com/office/powerpoint/2010/main" val="4039808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858982" y="183988"/>
            <a:ext cx="10426990" cy="803380"/>
          </a:xfrm>
        </p:spPr>
        <p:txBody>
          <a:bodyPr>
            <a:normAutofit fontScale="90000"/>
          </a:bodyPr>
          <a:lstStyle/>
          <a:p>
            <a:r>
              <a:rPr lang="en-US" sz="4800" dirty="0">
                <a:solidFill>
                  <a:srgbClr val="FFFFFF"/>
                </a:solidFill>
              </a:rPr>
              <a:t>Data Warehouse Architecture (Basic)</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287882" y="1323648"/>
            <a:ext cx="2383989" cy="597604"/>
          </a:xfrm>
        </p:spPr>
        <p:txBody>
          <a:bodyPr>
            <a:normAutofit/>
          </a:bodyPr>
          <a:lstStyle/>
          <a:p>
            <a:r>
              <a:rPr lang="en-US" sz="1800" dirty="0"/>
              <a:t>Operational System</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287775" y="1934354"/>
            <a:ext cx="2383989" cy="3485573"/>
          </a:xfrm>
        </p:spPr>
        <p:txBody>
          <a:bodyPr>
            <a:normAutofit/>
          </a:bodyPr>
          <a:lstStyle/>
          <a:p>
            <a:pPr lvl="0"/>
            <a:r>
              <a:rPr lang="en-US" sz="1800" dirty="0"/>
              <a:t>In data warehousing, an operational system is a system that processes an organization's day-to-day transactions.</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2594279" y="1323648"/>
            <a:ext cx="2383989" cy="597604"/>
          </a:xfrm>
        </p:spPr>
        <p:txBody>
          <a:bodyPr>
            <a:normAutofit/>
          </a:bodyPr>
          <a:lstStyle/>
          <a:p>
            <a:r>
              <a:rPr lang="en-US" sz="1800" dirty="0"/>
              <a:t>Flat File System</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2594279" y="1934354"/>
            <a:ext cx="2383989" cy="3485573"/>
          </a:xfrm>
        </p:spPr>
        <p:txBody>
          <a:bodyPr>
            <a:normAutofit/>
          </a:bodyPr>
          <a:lstStyle/>
          <a:p>
            <a:r>
              <a:rPr lang="en-US" sz="1800" dirty="0"/>
              <a:t>A flat file system is a collection of files in which each file must have a unique name.</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4775074" y="1323648"/>
            <a:ext cx="2383989" cy="597604"/>
          </a:xfrm>
        </p:spPr>
        <p:txBody>
          <a:bodyPr>
            <a:normAutofit/>
          </a:bodyPr>
          <a:lstStyle/>
          <a:p>
            <a:r>
              <a:rPr lang="en-US" sz="1800" dirty="0"/>
              <a:t>Metadata</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4775074" y="1934354"/>
            <a:ext cx="2383989" cy="3485573"/>
          </a:xfrm>
        </p:spPr>
        <p:txBody>
          <a:bodyPr>
            <a:normAutofit lnSpcReduction="10000"/>
          </a:bodyPr>
          <a:lstStyle/>
          <a:p>
            <a:r>
              <a:rPr lang="en-US" sz="1800" dirty="0"/>
              <a:t>The metadata contains information about other data but not the data itself, such as a message's text or an image's content. We use metadata to direct a query to the most relevant data source.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24</a:t>
            </a:fld>
            <a:endParaRPr lang="en-US" noProof="0" dirty="0"/>
          </a:p>
        </p:txBody>
      </p:sp>
      <p:sp>
        <p:nvSpPr>
          <p:cNvPr id="5" name="Text Placeholder 13">
            <a:extLst>
              <a:ext uri="{FF2B5EF4-FFF2-40B4-BE49-F238E27FC236}">
                <a16:creationId xmlns:a16="http://schemas.microsoft.com/office/drawing/2014/main" id="{22AC0F08-B934-817D-73F9-01B5D0F938D2}"/>
              </a:ext>
            </a:extLst>
          </p:cNvPr>
          <p:cNvSpPr txBox="1">
            <a:spLocks/>
          </p:cNvSpPr>
          <p:nvPr/>
        </p:nvSpPr>
        <p:spPr>
          <a:xfrm>
            <a:off x="7140590" y="1310546"/>
            <a:ext cx="2383989" cy="5976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Raw Data</a:t>
            </a:r>
          </a:p>
        </p:txBody>
      </p:sp>
      <p:sp>
        <p:nvSpPr>
          <p:cNvPr id="6" name="Content Placeholder 14">
            <a:extLst>
              <a:ext uri="{FF2B5EF4-FFF2-40B4-BE49-F238E27FC236}">
                <a16:creationId xmlns:a16="http://schemas.microsoft.com/office/drawing/2014/main" id="{39D3C216-3F89-EE92-C4F1-9864D21D6EBA}"/>
              </a:ext>
            </a:extLst>
          </p:cNvPr>
          <p:cNvSpPr txBox="1">
            <a:spLocks/>
          </p:cNvSpPr>
          <p:nvPr/>
        </p:nvSpPr>
        <p:spPr>
          <a:xfrm>
            <a:off x="7140590" y="1921252"/>
            <a:ext cx="2383989" cy="34855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Raw data is a set of data that has not yet been processed and delivered from a specific data entity to the data supplier and has not been processed by machine or human. This information is gathered from various online sources to provide detailed insight into users' online behavior.</a:t>
            </a:r>
          </a:p>
        </p:txBody>
      </p:sp>
      <p:sp>
        <p:nvSpPr>
          <p:cNvPr id="7" name="Text Placeholder 13">
            <a:extLst>
              <a:ext uri="{FF2B5EF4-FFF2-40B4-BE49-F238E27FC236}">
                <a16:creationId xmlns:a16="http://schemas.microsoft.com/office/drawing/2014/main" id="{0EC1DA70-7061-6771-F046-B466E16404EA}"/>
              </a:ext>
            </a:extLst>
          </p:cNvPr>
          <p:cNvSpPr txBox="1">
            <a:spLocks/>
          </p:cNvSpPr>
          <p:nvPr/>
        </p:nvSpPr>
        <p:spPr>
          <a:xfrm>
            <a:off x="9530923" y="1310546"/>
            <a:ext cx="2383989" cy="5976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Summary Data</a:t>
            </a:r>
          </a:p>
        </p:txBody>
      </p:sp>
      <p:sp>
        <p:nvSpPr>
          <p:cNvPr id="8" name="Content Placeholder 14">
            <a:extLst>
              <a:ext uri="{FF2B5EF4-FFF2-40B4-BE49-F238E27FC236}">
                <a16:creationId xmlns:a16="http://schemas.microsoft.com/office/drawing/2014/main" id="{35B28AB5-45D1-550C-934D-25B1B89F9C8E}"/>
              </a:ext>
            </a:extLst>
          </p:cNvPr>
          <p:cNvSpPr txBox="1">
            <a:spLocks/>
          </p:cNvSpPr>
          <p:nvPr/>
        </p:nvSpPr>
        <p:spPr>
          <a:xfrm>
            <a:off x="9530923" y="1921252"/>
            <a:ext cx="2383989" cy="348557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Data summary is a simple term for a brief conclusion to a large theory or paragraph. This is frequently the case in which analysts write the code and then declare the ultimate end by summarizing data. In data mining and processing, a data summary is critical.</a:t>
            </a:r>
          </a:p>
        </p:txBody>
      </p:sp>
    </p:spTree>
    <p:extLst>
      <p:ext uri="{BB962C8B-B14F-4D97-AF65-F5344CB8AC3E}">
        <p14:creationId xmlns:p14="http://schemas.microsoft.com/office/powerpoint/2010/main" val="33824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normAutofit/>
          </a:bodyPr>
          <a:lstStyle/>
          <a:p>
            <a:r>
              <a:rPr lang="en-US" sz="9600" dirty="0"/>
              <a:t>5</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25</a:t>
            </a:fld>
            <a:endParaRPr lang="en-US" noProof="0" dirty="0"/>
          </a:p>
        </p:txBody>
      </p:sp>
      <p:sp>
        <p:nvSpPr>
          <p:cNvPr id="2" name="Title 14">
            <a:extLst>
              <a:ext uri="{FF2B5EF4-FFF2-40B4-BE49-F238E27FC236}">
                <a16:creationId xmlns:a16="http://schemas.microsoft.com/office/drawing/2014/main" id="{EA654D63-4370-56CA-BC9F-642188F25ED2}"/>
              </a:ext>
            </a:extLst>
          </p:cNvPr>
          <p:cNvSpPr txBox="1">
            <a:spLocks/>
          </p:cNvSpPr>
          <p:nvPr/>
        </p:nvSpPr>
        <p:spPr>
          <a:xfrm>
            <a:off x="4431006" y="311460"/>
            <a:ext cx="7228730" cy="51666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pPr algn="r"/>
            <a:r>
              <a:rPr lang="en-US" dirty="0">
                <a:solidFill>
                  <a:schemeClr val="tx1"/>
                </a:solidFill>
              </a:rPr>
              <a:t>Create Data Visualization based on the created Star Schema</a:t>
            </a:r>
          </a:p>
        </p:txBody>
      </p:sp>
    </p:spTree>
    <p:extLst>
      <p:ext uri="{BB962C8B-B14F-4D97-AF65-F5344CB8AC3E}">
        <p14:creationId xmlns:p14="http://schemas.microsoft.com/office/powerpoint/2010/main" val="288263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9CC2-6E76-2EBF-EE93-E856058EA3A0}"/>
              </a:ext>
            </a:extLst>
          </p:cNvPr>
          <p:cNvSpPr>
            <a:spLocks noGrp="1"/>
          </p:cNvSpPr>
          <p:nvPr>
            <p:ph type="title"/>
          </p:nvPr>
        </p:nvSpPr>
        <p:spPr/>
        <p:txBody>
          <a:bodyPr/>
          <a:lstStyle/>
          <a:p>
            <a:r>
              <a:rPr lang="en-US" dirty="0"/>
              <a:t>Python Syntax For Visualization</a:t>
            </a:r>
            <a:endParaRPr lang="en-ID" dirty="0"/>
          </a:p>
        </p:txBody>
      </p:sp>
      <p:sp>
        <p:nvSpPr>
          <p:cNvPr id="4" name="Footer Placeholder 3">
            <a:extLst>
              <a:ext uri="{FF2B5EF4-FFF2-40B4-BE49-F238E27FC236}">
                <a16:creationId xmlns:a16="http://schemas.microsoft.com/office/drawing/2014/main" id="{5629909B-2A3D-798E-0CBA-5756ED8A329D}"/>
              </a:ext>
            </a:extLst>
          </p:cNvPr>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pic>
        <p:nvPicPr>
          <p:cNvPr id="13" name="Content Placeholder 12">
            <a:extLst>
              <a:ext uri="{FF2B5EF4-FFF2-40B4-BE49-F238E27FC236}">
                <a16:creationId xmlns:a16="http://schemas.microsoft.com/office/drawing/2014/main" id="{13E5677C-291E-D9CC-1F48-8A66F81822C6}"/>
              </a:ext>
            </a:extLst>
          </p:cNvPr>
          <p:cNvPicPr>
            <a:picLocks noGrp="1" noChangeAspect="1"/>
          </p:cNvPicPr>
          <p:nvPr>
            <p:ph idx="1"/>
          </p:nvPr>
        </p:nvPicPr>
        <p:blipFill>
          <a:blip r:embed="rId2"/>
          <a:stretch>
            <a:fillRect/>
          </a:stretch>
        </p:blipFill>
        <p:spPr>
          <a:xfrm>
            <a:off x="2058447" y="2011951"/>
            <a:ext cx="8075105" cy="4196359"/>
          </a:xfrm>
        </p:spPr>
      </p:pic>
      <p:sp>
        <p:nvSpPr>
          <p:cNvPr id="6" name="Date Placeholder 5">
            <a:extLst>
              <a:ext uri="{FF2B5EF4-FFF2-40B4-BE49-F238E27FC236}">
                <a16:creationId xmlns:a16="http://schemas.microsoft.com/office/drawing/2014/main" id="{8C736B87-5035-BA24-A195-9AB7AF697757}"/>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7" name="Slide Number Placeholder 6">
            <a:extLst>
              <a:ext uri="{FF2B5EF4-FFF2-40B4-BE49-F238E27FC236}">
                <a16:creationId xmlns:a16="http://schemas.microsoft.com/office/drawing/2014/main" id="{1DA3E567-E47F-739F-A539-7AE6DEC750D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71564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858982" y="183988"/>
            <a:ext cx="10426990" cy="803380"/>
          </a:xfrm>
        </p:spPr>
        <p:txBody>
          <a:bodyPr>
            <a:normAutofit fontScale="90000"/>
          </a:bodyPr>
          <a:lstStyle/>
          <a:p>
            <a:r>
              <a:rPr lang="en-US" sz="4800" dirty="0">
                <a:solidFill>
                  <a:srgbClr val="FFFFFF"/>
                </a:solidFill>
              </a:rPr>
              <a:t>Data Warehouse Architecture (Basic)</a:t>
            </a:r>
            <a:endParaRPr lang="en-US" dirty="0"/>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27</a:t>
            </a:fld>
            <a:endParaRPr lang="en-US" noProof="0" dirty="0"/>
          </a:p>
        </p:txBody>
      </p:sp>
      <p:pic>
        <p:nvPicPr>
          <p:cNvPr id="28" name="Picture 27">
            <a:extLst>
              <a:ext uri="{FF2B5EF4-FFF2-40B4-BE49-F238E27FC236}">
                <a16:creationId xmlns:a16="http://schemas.microsoft.com/office/drawing/2014/main" id="{8EBC3568-553C-2621-EACE-ED056D8B1B79}"/>
              </a:ext>
            </a:extLst>
          </p:cNvPr>
          <p:cNvPicPr>
            <a:picLocks noChangeAspect="1"/>
          </p:cNvPicPr>
          <p:nvPr/>
        </p:nvPicPr>
        <p:blipFill>
          <a:blip r:embed="rId2"/>
          <a:stretch>
            <a:fillRect/>
          </a:stretch>
        </p:blipFill>
        <p:spPr>
          <a:xfrm>
            <a:off x="2335167" y="1427019"/>
            <a:ext cx="7521665" cy="4487141"/>
          </a:xfrm>
          <a:prstGeom prst="rect">
            <a:avLst/>
          </a:prstGeom>
        </p:spPr>
      </p:pic>
    </p:spTree>
    <p:extLst>
      <p:ext uri="{BB962C8B-B14F-4D97-AF65-F5344CB8AC3E}">
        <p14:creationId xmlns:p14="http://schemas.microsoft.com/office/powerpoint/2010/main" val="314032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61BE6162-0291-4A6E-9E50-DD0D273AA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1B6E9E-136C-474B-AB30-412392CB2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0"/>
            <a:ext cx="40767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AB4C3"/>
              </a:solidFill>
            </a:endParaRPr>
          </a:p>
        </p:txBody>
      </p:sp>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8554720" y="788595"/>
            <a:ext cx="3114040" cy="3419176"/>
          </a:xfrm>
        </p:spPr>
        <p:txBody>
          <a:bodyPr vert="horz" lIns="91440" tIns="45720" rIns="91440" bIns="45720" rtlCol="0" anchor="t">
            <a:normAutofit/>
          </a:bodyPr>
          <a:lstStyle/>
          <a:p>
            <a:pPr algn="r"/>
            <a:r>
              <a:rPr lang="en-US" sz="5400" spc="-40">
                <a:solidFill>
                  <a:srgbClr val="FFFFFF"/>
                </a:solidFill>
              </a:rPr>
              <a:t>Origin Schema of Sakila DB</a:t>
            </a:r>
          </a:p>
        </p:txBody>
      </p:sp>
      <p:pic>
        <p:nvPicPr>
          <p:cNvPr id="6" name="Picture 5" descr="A screenshot of a computer&#10;&#10;Description automatically generated">
            <a:extLst>
              <a:ext uri="{FF2B5EF4-FFF2-40B4-BE49-F238E27FC236}">
                <a16:creationId xmlns:a16="http://schemas.microsoft.com/office/drawing/2014/main" id="{BA4BDB57-F283-6127-C31A-9DBC9D1EDD6F}"/>
              </a:ext>
            </a:extLst>
          </p:cNvPr>
          <p:cNvPicPr>
            <a:picLocks noChangeAspect="1"/>
          </p:cNvPicPr>
          <p:nvPr/>
        </p:nvPicPr>
        <p:blipFill>
          <a:blip r:embed="rId2"/>
          <a:stretch>
            <a:fillRect/>
          </a:stretch>
        </p:blipFill>
        <p:spPr>
          <a:xfrm>
            <a:off x="365760" y="875983"/>
            <a:ext cx="7366000" cy="4990464"/>
          </a:xfrm>
          <a:prstGeom prst="rect">
            <a:avLst/>
          </a:prstGeo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Presentation title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8554720" y="6355080"/>
            <a:ext cx="2811272"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solidFill>
                  <a:srgbClr val="FFFFFF"/>
                </a:solidFill>
              </a:rPr>
              <a:pPr lvl="0">
                <a:spcAft>
                  <a:spcPts val="600"/>
                </a:spcAft>
              </a:pPr>
              <a:t>3</a:t>
            </a:fld>
            <a:endParaRPr lang="en-US" noProof="0">
              <a:solidFill>
                <a:srgbClr val="FFFFFF"/>
              </a:solidFill>
            </a:endParaRPr>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FBBEFB4-FC8C-4894-A276-FA206A849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82320"/>
            <a:ext cx="4180991" cy="3820160"/>
          </a:xfrm>
        </p:spPr>
        <p:txBody>
          <a:bodyPr vert="horz" lIns="91440" tIns="45720" rIns="91440" bIns="45720" rtlCol="0" anchor="t">
            <a:normAutofit/>
          </a:bodyPr>
          <a:lstStyle/>
          <a:p>
            <a:r>
              <a:rPr lang="en-US" sz="5400" spc="-40">
                <a:solidFill>
                  <a:schemeClr val="accent1"/>
                </a:solidFill>
              </a:rPr>
              <a:t>Star Schema of Sakila DB</a:t>
            </a:r>
          </a:p>
        </p:txBody>
      </p:sp>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lvl="0">
              <a:spcAft>
                <a:spcPts val="600"/>
              </a:spcAft>
            </a:pPr>
            <a:r>
              <a:rPr lang="en-US" kern="1200" noProof="0">
                <a:solidFill>
                  <a:schemeClr val="tx1"/>
                </a:solidFill>
                <a:latin typeface="+mn-lt"/>
                <a:ea typeface="+mn-ea"/>
                <a:cs typeface="+mn-cs"/>
              </a:rPr>
              <a:t>Presentation title</a:t>
            </a:r>
          </a:p>
        </p:txBody>
      </p:sp>
      <p:pic>
        <p:nvPicPr>
          <p:cNvPr id="16" name="Picture 15" descr="A screenshot of a computer&#10;&#10;Description automatically generated">
            <a:extLst>
              <a:ext uri="{FF2B5EF4-FFF2-40B4-BE49-F238E27FC236}">
                <a16:creationId xmlns:a16="http://schemas.microsoft.com/office/drawing/2014/main" id="{20DEF2B4-280D-7DED-9D24-C1D308D6C315}"/>
              </a:ext>
            </a:extLst>
          </p:cNvPr>
          <p:cNvPicPr>
            <a:picLocks noChangeAspect="1"/>
          </p:cNvPicPr>
          <p:nvPr/>
        </p:nvPicPr>
        <p:blipFill>
          <a:blip r:embed="rId3"/>
          <a:stretch>
            <a:fillRect/>
          </a:stretch>
        </p:blipFill>
        <p:spPr>
          <a:xfrm>
            <a:off x="5067301" y="1077039"/>
            <a:ext cx="6738619" cy="4632801"/>
          </a:xfrm>
          <a:prstGeom prst="rect">
            <a:avLst/>
          </a:prstGeo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pPr>
            <a:r>
              <a:rPr lang="en-US">
                <a:solidFill>
                  <a:schemeClr val="tx1"/>
                </a:solidFill>
              </a:rPr>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722F022-211C-4882-844C-086FEA6806AA}" type="slidenum">
              <a:rPr lang="en-US" noProof="0">
                <a:solidFill>
                  <a:schemeClr val="tx1"/>
                </a:solidFill>
              </a:rPr>
              <a:pPr lvl="0">
                <a:spcAft>
                  <a:spcPts val="600"/>
                </a:spcAft>
              </a:pPr>
              <a:t>4</a:t>
            </a:fld>
            <a:endParaRPr lang="en-US" noProof="0">
              <a:solidFill>
                <a:schemeClr val="tx1"/>
              </a:solidFill>
            </a:endParaRPr>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Two Kinds of Data</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
        <p:nvSpPr>
          <p:cNvPr id="4" name="Title 33">
            <a:extLst>
              <a:ext uri="{FF2B5EF4-FFF2-40B4-BE49-F238E27FC236}">
                <a16:creationId xmlns:a16="http://schemas.microsoft.com/office/drawing/2014/main" id="{0597140E-6CCF-3D90-1FE4-A7FD293EBF47}"/>
              </a:ext>
            </a:extLst>
          </p:cNvPr>
          <p:cNvSpPr txBox="1">
            <a:spLocks/>
          </p:cNvSpPr>
          <p:nvPr/>
        </p:nvSpPr>
        <p:spPr>
          <a:xfrm>
            <a:off x="4002089" y="422448"/>
            <a:ext cx="2384425" cy="21621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r>
              <a:rPr lang="en-US" dirty="0">
                <a:solidFill>
                  <a:schemeClr val="tx1"/>
                </a:solidFill>
              </a:rPr>
              <a:t>Facts</a:t>
            </a:r>
          </a:p>
          <a:p>
            <a:r>
              <a:rPr lang="en-US" sz="2400" dirty="0" err="1">
                <a:solidFill>
                  <a:schemeClr val="tx1"/>
                </a:solidFill>
              </a:rPr>
              <a:t>Fact_sales</a:t>
            </a:r>
            <a:endParaRPr lang="en-US" sz="2400" dirty="0">
              <a:solidFill>
                <a:schemeClr val="tx1"/>
              </a:solidFill>
            </a:endParaRPr>
          </a:p>
        </p:txBody>
      </p:sp>
      <p:sp>
        <p:nvSpPr>
          <p:cNvPr id="6" name="Title 33">
            <a:extLst>
              <a:ext uri="{FF2B5EF4-FFF2-40B4-BE49-F238E27FC236}">
                <a16:creationId xmlns:a16="http://schemas.microsoft.com/office/drawing/2014/main" id="{B8506C0C-58A7-BD31-AAB5-1FE3CB7CF670}"/>
              </a:ext>
            </a:extLst>
          </p:cNvPr>
          <p:cNvSpPr txBox="1">
            <a:spLocks/>
          </p:cNvSpPr>
          <p:nvPr/>
        </p:nvSpPr>
        <p:spPr>
          <a:xfrm>
            <a:off x="7672391" y="1412239"/>
            <a:ext cx="3368485" cy="2162175"/>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r>
              <a:rPr lang="en-US" dirty="0">
                <a:solidFill>
                  <a:schemeClr val="tx1"/>
                </a:solidFill>
              </a:rPr>
              <a:t>Dimensions</a:t>
            </a:r>
          </a:p>
          <a:p>
            <a:r>
              <a:rPr lang="en-US" sz="2600" dirty="0" err="1">
                <a:solidFill>
                  <a:schemeClr val="tx1"/>
                </a:solidFill>
              </a:rPr>
              <a:t>dimDate</a:t>
            </a:r>
            <a:endParaRPr lang="en-US" sz="2600" dirty="0">
              <a:solidFill>
                <a:schemeClr val="tx1"/>
              </a:solidFill>
            </a:endParaRPr>
          </a:p>
          <a:p>
            <a:r>
              <a:rPr lang="en-US" sz="2600" dirty="0" err="1">
                <a:solidFill>
                  <a:schemeClr val="tx1"/>
                </a:solidFill>
              </a:rPr>
              <a:t>dimsCustomer</a:t>
            </a:r>
            <a:endParaRPr lang="en-US" sz="2600" dirty="0">
              <a:solidFill>
                <a:schemeClr val="tx1"/>
              </a:solidFill>
            </a:endParaRPr>
          </a:p>
          <a:p>
            <a:r>
              <a:rPr lang="en-US" sz="2600" dirty="0" err="1">
                <a:solidFill>
                  <a:schemeClr val="tx1"/>
                </a:solidFill>
              </a:rPr>
              <a:t>dimMovie</a:t>
            </a:r>
            <a:endParaRPr lang="en-US" sz="2600" dirty="0">
              <a:solidFill>
                <a:schemeClr val="tx1"/>
              </a:solidFill>
            </a:endParaRPr>
          </a:p>
          <a:p>
            <a:r>
              <a:rPr lang="en-US" sz="2600" dirty="0" err="1">
                <a:solidFill>
                  <a:schemeClr val="tx1"/>
                </a:solidFill>
              </a:rPr>
              <a:t>dimStore</a:t>
            </a:r>
            <a:endParaRPr lang="en-US" sz="2600" dirty="0">
              <a:solidFill>
                <a:schemeClr val="tx1"/>
              </a:solidFill>
            </a:endParaRPr>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err="1"/>
              <a:t>Facts_sales</a:t>
            </a:r>
            <a:endParaRPr lang="en-US" dirty="0"/>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pic>
        <p:nvPicPr>
          <p:cNvPr id="10" name="Picture 9">
            <a:extLst>
              <a:ext uri="{FF2B5EF4-FFF2-40B4-BE49-F238E27FC236}">
                <a16:creationId xmlns:a16="http://schemas.microsoft.com/office/drawing/2014/main" id="{C3050250-6607-F3BE-072F-EC6B16DF7511}"/>
              </a:ext>
            </a:extLst>
          </p:cNvPr>
          <p:cNvPicPr>
            <a:picLocks noChangeAspect="1"/>
          </p:cNvPicPr>
          <p:nvPr/>
        </p:nvPicPr>
        <p:blipFill>
          <a:blip r:embed="rId2"/>
          <a:stretch>
            <a:fillRect/>
          </a:stretch>
        </p:blipFill>
        <p:spPr>
          <a:xfrm>
            <a:off x="652340" y="1496845"/>
            <a:ext cx="2979859" cy="4087130"/>
          </a:xfrm>
          <a:prstGeom prst="rect">
            <a:avLst/>
          </a:prstGeom>
        </p:spPr>
      </p:pic>
      <p:sp>
        <p:nvSpPr>
          <p:cNvPr id="11" name="Title 21">
            <a:extLst>
              <a:ext uri="{FF2B5EF4-FFF2-40B4-BE49-F238E27FC236}">
                <a16:creationId xmlns:a16="http://schemas.microsoft.com/office/drawing/2014/main" id="{E3E64E7A-433A-AFAC-0758-8F76D3FFCC43}"/>
              </a:ext>
            </a:extLst>
          </p:cNvPr>
          <p:cNvSpPr txBox="1">
            <a:spLocks/>
          </p:cNvSpPr>
          <p:nvPr/>
        </p:nvSpPr>
        <p:spPr>
          <a:xfrm>
            <a:off x="4216083" y="1219201"/>
            <a:ext cx="7323577" cy="4364774"/>
          </a:xfrm>
          <a:prstGeom prst="rect">
            <a:avLst/>
          </a:prstGeom>
        </p:spPr>
        <p:txBody>
          <a:bodyPr vert="horz" lIns="91440" tIns="45720" rIns="91440" bIns="45720" rtlCol="0" anchor="ctr">
            <a:normAutofit fontScale="97500"/>
          </a:bodyPr>
          <a:lstStyle>
            <a:lvl1pPr algn="l" defTabSz="914400" rtl="0" eaLnBrk="1" latinLnBrk="0" hangingPunct="1">
              <a:lnSpc>
                <a:spcPct val="100000"/>
              </a:lnSpc>
              <a:spcBef>
                <a:spcPct val="0"/>
              </a:spcBef>
              <a:buNone/>
              <a:defRPr sz="4800" b="1" kern="1200" spc="-20" baseline="0">
                <a:solidFill>
                  <a:schemeClr val="bg1"/>
                </a:solidFill>
                <a:latin typeface="+mj-lt"/>
                <a:ea typeface="+mj-ea"/>
                <a:cs typeface="+mj-cs"/>
              </a:defRPr>
            </a:lvl1pPr>
          </a:lstStyle>
          <a:p>
            <a:pPr>
              <a:lnSpc>
                <a:spcPct val="200000"/>
              </a:lnSpc>
            </a:pPr>
            <a:r>
              <a:rPr lang="en-US" sz="1800" dirty="0" err="1">
                <a:solidFill>
                  <a:schemeClr val="tx1"/>
                </a:solidFill>
              </a:rPr>
              <a:t>sales_key</a:t>
            </a:r>
            <a:r>
              <a:rPr lang="en-US" sz="1800" dirty="0">
                <a:solidFill>
                  <a:schemeClr val="tx1"/>
                </a:solidFill>
              </a:rPr>
              <a:t> : Primary Key</a:t>
            </a:r>
          </a:p>
          <a:p>
            <a:pPr>
              <a:lnSpc>
                <a:spcPct val="200000"/>
              </a:lnSpc>
            </a:pPr>
            <a:r>
              <a:rPr lang="en-US" sz="1800" dirty="0" err="1">
                <a:solidFill>
                  <a:schemeClr val="tx1"/>
                </a:solidFill>
              </a:rPr>
              <a:t>date_key</a:t>
            </a:r>
            <a:r>
              <a:rPr lang="en-US" sz="1800" dirty="0">
                <a:solidFill>
                  <a:schemeClr val="tx1"/>
                </a:solidFill>
              </a:rPr>
              <a:t> : links to the "</a:t>
            </a:r>
            <a:r>
              <a:rPr lang="en-US" sz="1800" dirty="0" err="1">
                <a:solidFill>
                  <a:schemeClr val="tx1"/>
                </a:solidFill>
              </a:rPr>
              <a:t>dimDate</a:t>
            </a:r>
            <a:r>
              <a:rPr lang="en-US" sz="1800" dirty="0">
                <a:solidFill>
                  <a:schemeClr val="tx1"/>
                </a:solidFill>
              </a:rPr>
              <a:t>"</a:t>
            </a:r>
          </a:p>
          <a:p>
            <a:pPr>
              <a:lnSpc>
                <a:spcPct val="200000"/>
              </a:lnSpc>
            </a:pPr>
            <a:r>
              <a:rPr lang="en-US" sz="1800" dirty="0" err="1">
                <a:solidFill>
                  <a:schemeClr val="tx1"/>
                </a:solidFill>
              </a:rPr>
              <a:t>customer_key</a:t>
            </a:r>
            <a:r>
              <a:rPr lang="en-US" sz="1800" dirty="0">
                <a:solidFill>
                  <a:schemeClr val="tx1"/>
                </a:solidFill>
              </a:rPr>
              <a:t> : connects to the "</a:t>
            </a:r>
            <a:r>
              <a:rPr lang="en-US" sz="1800" dirty="0" err="1">
                <a:solidFill>
                  <a:schemeClr val="tx1"/>
                </a:solidFill>
              </a:rPr>
              <a:t>dimCustomer</a:t>
            </a:r>
            <a:r>
              <a:rPr lang="en-US" sz="1800" dirty="0">
                <a:solidFill>
                  <a:schemeClr val="tx1"/>
                </a:solidFill>
              </a:rPr>
              <a:t>"</a:t>
            </a:r>
          </a:p>
          <a:p>
            <a:pPr>
              <a:lnSpc>
                <a:spcPct val="200000"/>
              </a:lnSpc>
            </a:pPr>
            <a:r>
              <a:rPr lang="en-US" sz="1800" dirty="0" err="1">
                <a:solidFill>
                  <a:schemeClr val="tx1"/>
                </a:solidFill>
              </a:rPr>
              <a:t>movie_key</a:t>
            </a:r>
            <a:r>
              <a:rPr lang="en-US" sz="1800" dirty="0">
                <a:solidFill>
                  <a:schemeClr val="tx1"/>
                </a:solidFill>
              </a:rPr>
              <a:t> : connects to the "</a:t>
            </a:r>
            <a:r>
              <a:rPr lang="en-US" sz="1800" dirty="0" err="1">
                <a:solidFill>
                  <a:schemeClr val="tx1"/>
                </a:solidFill>
              </a:rPr>
              <a:t>dimMovie</a:t>
            </a:r>
            <a:r>
              <a:rPr lang="en-US" sz="1800" dirty="0">
                <a:solidFill>
                  <a:schemeClr val="tx1"/>
                </a:solidFill>
              </a:rPr>
              <a:t>" </a:t>
            </a:r>
          </a:p>
          <a:p>
            <a:pPr>
              <a:lnSpc>
                <a:spcPct val="200000"/>
              </a:lnSpc>
            </a:pPr>
            <a:r>
              <a:rPr lang="en-US" sz="1800" dirty="0" err="1">
                <a:solidFill>
                  <a:schemeClr val="tx1"/>
                </a:solidFill>
              </a:rPr>
              <a:t>store_key</a:t>
            </a:r>
            <a:r>
              <a:rPr lang="en-US" sz="1800" dirty="0">
                <a:solidFill>
                  <a:schemeClr val="tx1"/>
                </a:solidFill>
              </a:rPr>
              <a:t> : connects to the "</a:t>
            </a:r>
            <a:r>
              <a:rPr lang="en-US" sz="1800" dirty="0" err="1">
                <a:solidFill>
                  <a:schemeClr val="tx1"/>
                </a:solidFill>
              </a:rPr>
              <a:t>dimStore</a:t>
            </a:r>
            <a:r>
              <a:rPr lang="en-US" sz="1800" dirty="0">
                <a:solidFill>
                  <a:schemeClr val="tx1"/>
                </a:solidFill>
              </a:rPr>
              <a:t>" </a:t>
            </a:r>
          </a:p>
          <a:p>
            <a:pPr>
              <a:lnSpc>
                <a:spcPct val="200000"/>
              </a:lnSpc>
            </a:pPr>
            <a:r>
              <a:rPr lang="en-US" sz="1800" dirty="0" err="1">
                <a:solidFill>
                  <a:schemeClr val="tx1"/>
                </a:solidFill>
              </a:rPr>
              <a:t>sales_amount</a:t>
            </a:r>
            <a:r>
              <a:rPr lang="en-US" sz="1800" dirty="0">
                <a:solidFill>
                  <a:schemeClr val="tx1"/>
                </a:solidFill>
              </a:rPr>
              <a:t> : The sales or revenue amount of the transaction.</a:t>
            </a:r>
          </a:p>
        </p:txBody>
      </p:sp>
    </p:spTree>
    <p:extLst>
      <p:ext uri="{BB962C8B-B14F-4D97-AF65-F5344CB8AC3E}">
        <p14:creationId xmlns:p14="http://schemas.microsoft.com/office/powerpoint/2010/main" val="260554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21E4B3F-4EC6-4ED5-A62F-57E8080C0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0CC1435-9BA2-4727-A7B8-2CCD439C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647699" y="4854632"/>
            <a:ext cx="10604879" cy="1083425"/>
          </a:xfrm>
        </p:spPr>
        <p:txBody>
          <a:bodyPr vert="horz" lIns="91440" tIns="45720" rIns="91440" bIns="45720" rtlCol="0" anchor="b">
            <a:normAutofit fontScale="90000"/>
          </a:bodyPr>
          <a:lstStyle/>
          <a:p>
            <a:pPr>
              <a:lnSpc>
                <a:spcPct val="90000"/>
              </a:lnSpc>
            </a:pPr>
            <a:r>
              <a:rPr lang="en-US" sz="5400" spc="-40" dirty="0">
                <a:solidFill>
                  <a:srgbClr val="FFFFFF"/>
                </a:solidFill>
              </a:rPr>
              <a:t>Dimensions</a:t>
            </a:r>
            <a:br>
              <a:rPr lang="en-US" sz="5400" spc="-40" dirty="0">
                <a:solidFill>
                  <a:srgbClr val="FFFFFF"/>
                </a:solidFill>
              </a:rPr>
            </a:br>
            <a:r>
              <a:rPr lang="en-ID" sz="2000" b="1" i="0" dirty="0" err="1">
                <a:effectLst/>
                <a:latin typeface="Söhne"/>
              </a:rPr>
              <a:t>dimCustomer</a:t>
            </a:r>
            <a:r>
              <a:rPr lang="en-ID" sz="2000" b="1" i="0" dirty="0">
                <a:effectLst/>
                <a:latin typeface="Söhne"/>
              </a:rPr>
              <a:t>, </a:t>
            </a:r>
            <a:r>
              <a:rPr lang="en-ID" sz="2000" b="1" i="0" dirty="0" err="1">
                <a:effectLst/>
                <a:latin typeface="Söhne"/>
              </a:rPr>
              <a:t>dimMovie</a:t>
            </a:r>
            <a:r>
              <a:rPr lang="en-ID" sz="2000" b="1" i="0" dirty="0">
                <a:effectLst/>
                <a:latin typeface="Söhne"/>
              </a:rPr>
              <a:t>, </a:t>
            </a:r>
            <a:r>
              <a:rPr lang="en-ID" sz="2000" b="1" i="0" dirty="0" err="1">
                <a:effectLst/>
                <a:latin typeface="Söhne"/>
              </a:rPr>
              <a:t>dimDate</a:t>
            </a:r>
            <a:r>
              <a:rPr lang="en-ID" sz="2000" b="1" i="0" dirty="0">
                <a:effectLst/>
                <a:latin typeface="Söhne"/>
              </a:rPr>
              <a:t>, </a:t>
            </a:r>
            <a:r>
              <a:rPr lang="en-ID" sz="2000" b="1" i="0" dirty="0" err="1">
                <a:effectLst/>
                <a:latin typeface="Söhne"/>
              </a:rPr>
              <a:t>dimStore</a:t>
            </a:r>
            <a:endParaRPr lang="en-US" sz="5400" spc="-40" dirty="0">
              <a:solidFill>
                <a:srgbClr val="FFFFFF"/>
              </a:solidFill>
            </a:endParaRPr>
          </a:p>
        </p:txBody>
      </p:sp>
      <p:pic>
        <p:nvPicPr>
          <p:cNvPr id="10" name="Picture 9" descr="A screenshot of a computer&#10;&#10;Description automatically generated">
            <a:extLst>
              <a:ext uri="{FF2B5EF4-FFF2-40B4-BE49-F238E27FC236}">
                <a16:creationId xmlns:a16="http://schemas.microsoft.com/office/drawing/2014/main" id="{B4E0A853-802E-D65B-8338-27609C1E88AD}"/>
              </a:ext>
            </a:extLst>
          </p:cNvPr>
          <p:cNvPicPr>
            <a:picLocks noChangeAspect="1"/>
          </p:cNvPicPr>
          <p:nvPr/>
        </p:nvPicPr>
        <p:blipFill>
          <a:blip r:embed="rId2"/>
          <a:stretch>
            <a:fillRect/>
          </a:stretch>
        </p:blipFill>
        <p:spPr>
          <a:xfrm>
            <a:off x="1287704" y="876300"/>
            <a:ext cx="1045228" cy="306416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00C21D1-F8A8-BE89-F770-24D42779752F}"/>
              </a:ext>
            </a:extLst>
          </p:cNvPr>
          <p:cNvPicPr>
            <a:picLocks noChangeAspect="1"/>
          </p:cNvPicPr>
          <p:nvPr/>
        </p:nvPicPr>
        <p:blipFill>
          <a:blip r:embed="rId3"/>
          <a:stretch>
            <a:fillRect/>
          </a:stretch>
        </p:blipFill>
        <p:spPr>
          <a:xfrm>
            <a:off x="3885268" y="876300"/>
            <a:ext cx="1556403" cy="3064169"/>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978FAD1C-A051-3B40-D5EA-332D2C200657}"/>
              </a:ext>
            </a:extLst>
          </p:cNvPr>
          <p:cNvPicPr>
            <a:picLocks noChangeAspect="1"/>
          </p:cNvPicPr>
          <p:nvPr/>
        </p:nvPicPr>
        <p:blipFill>
          <a:blip r:embed="rId4"/>
          <a:stretch>
            <a:fillRect/>
          </a:stretch>
        </p:blipFill>
        <p:spPr>
          <a:xfrm>
            <a:off x="6707635" y="876300"/>
            <a:ext cx="1641789" cy="306416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6008CD1E-AEA2-EEF3-9F06-6528B9AEF327}"/>
              </a:ext>
            </a:extLst>
          </p:cNvPr>
          <p:cNvPicPr>
            <a:picLocks noChangeAspect="1"/>
          </p:cNvPicPr>
          <p:nvPr/>
        </p:nvPicPr>
        <p:blipFill>
          <a:blip r:embed="rId5"/>
          <a:stretch>
            <a:fillRect/>
          </a:stretch>
        </p:blipFill>
        <p:spPr>
          <a:xfrm>
            <a:off x="9542428" y="876300"/>
            <a:ext cx="1678507" cy="3064169"/>
          </a:xfrm>
          <a:prstGeom prst="rect">
            <a:avLst/>
          </a:prstGeom>
        </p:spPr>
      </p:pic>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a:solidFill>
                  <a:srgbClr val="FFFFFF"/>
                </a:solidFill>
              </a:rPr>
              <a:t>Presentation title</a:t>
            </a:r>
          </a:p>
        </p:txBody>
      </p:sp>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solidFill>
                  <a:srgbClr val="FFFFFF"/>
                </a:solidFill>
              </a:rPr>
              <a:pPr lvl="0">
                <a:spcAft>
                  <a:spcPts val="600"/>
                </a:spcAft>
              </a:pPr>
              <a:t>7</a:t>
            </a:fld>
            <a:endParaRPr lang="en-US" noProof="0">
              <a:solidFill>
                <a:srgbClr val="FFFFFF"/>
              </a:solidFill>
            </a:endParaRPr>
          </a:p>
        </p:txBody>
      </p:sp>
    </p:spTree>
    <p:extLst>
      <p:ext uri="{BB962C8B-B14F-4D97-AF65-F5344CB8AC3E}">
        <p14:creationId xmlns:p14="http://schemas.microsoft.com/office/powerpoint/2010/main" val="43464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normAutofit/>
          </a:bodyPr>
          <a:lstStyle/>
          <a:p>
            <a:r>
              <a:rPr lang="en-US" sz="9600" dirty="0"/>
              <a:t>2</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8</a:t>
            </a:fld>
            <a:endParaRPr lang="en-US" noProof="0" dirty="0"/>
          </a:p>
        </p:txBody>
      </p:sp>
      <p:sp>
        <p:nvSpPr>
          <p:cNvPr id="2" name="Title 14">
            <a:extLst>
              <a:ext uri="{FF2B5EF4-FFF2-40B4-BE49-F238E27FC236}">
                <a16:creationId xmlns:a16="http://schemas.microsoft.com/office/drawing/2014/main" id="{EA654D63-4370-56CA-BC9F-642188F25ED2}"/>
              </a:ext>
            </a:extLst>
          </p:cNvPr>
          <p:cNvSpPr txBox="1">
            <a:spLocks/>
          </p:cNvSpPr>
          <p:nvPr/>
        </p:nvSpPr>
        <p:spPr>
          <a:xfrm>
            <a:off x="4431006" y="311460"/>
            <a:ext cx="7228730" cy="51666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20" baseline="0">
                <a:solidFill>
                  <a:schemeClr val="bg1"/>
                </a:solidFill>
                <a:latin typeface="+mj-lt"/>
                <a:ea typeface="+mj-ea"/>
                <a:cs typeface="+mj-cs"/>
              </a:defRPr>
            </a:lvl1pPr>
          </a:lstStyle>
          <a:p>
            <a:pPr algn="r"/>
            <a:r>
              <a:rPr lang="en-US" dirty="0">
                <a:solidFill>
                  <a:schemeClr val="tx1"/>
                </a:solidFill>
              </a:rPr>
              <a:t>Create an airflow DAG that transforms</a:t>
            </a:r>
          </a:p>
          <a:p>
            <a:pPr algn="r"/>
            <a:r>
              <a:rPr lang="en-US" dirty="0">
                <a:solidFill>
                  <a:schemeClr val="tx1"/>
                </a:solidFill>
              </a:rPr>
              <a:t>data from Origin </a:t>
            </a:r>
            <a:r>
              <a:rPr lang="en-US" dirty="0" err="1">
                <a:solidFill>
                  <a:schemeClr val="tx1"/>
                </a:solidFill>
              </a:rPr>
              <a:t>Sakila</a:t>
            </a:r>
            <a:r>
              <a:rPr lang="en-US" dirty="0">
                <a:solidFill>
                  <a:schemeClr val="tx1"/>
                </a:solidFill>
              </a:rPr>
              <a:t> Schema to your new Star Schema that runs daily</a:t>
            </a:r>
          </a:p>
        </p:txBody>
      </p:sp>
    </p:spTree>
    <p:extLst>
      <p:ext uri="{BB962C8B-B14F-4D97-AF65-F5344CB8AC3E}">
        <p14:creationId xmlns:p14="http://schemas.microsoft.com/office/powerpoint/2010/main" val="27531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7E98C0EF-0755-4259-A9AF-BF6833FB3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C92497-9B1D-438E-A009-010ADCDDF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3900"/>
            <a:ext cx="12192000" cy="232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2B9EE-AEFF-B179-D214-A8D0A039AA2E}"/>
              </a:ext>
            </a:extLst>
          </p:cNvPr>
          <p:cNvSpPr>
            <a:spLocks noGrp="1"/>
          </p:cNvSpPr>
          <p:nvPr>
            <p:ph type="title"/>
          </p:nvPr>
        </p:nvSpPr>
        <p:spPr>
          <a:xfrm>
            <a:off x="647700" y="4714240"/>
            <a:ext cx="10553699" cy="1229360"/>
          </a:xfrm>
        </p:spPr>
        <p:txBody>
          <a:bodyPr vert="horz" lIns="91440" tIns="45720" rIns="91440" bIns="45720" rtlCol="0" anchor="b">
            <a:normAutofit/>
          </a:bodyPr>
          <a:lstStyle/>
          <a:p>
            <a:pPr>
              <a:lnSpc>
                <a:spcPct val="90000"/>
              </a:lnSpc>
            </a:pPr>
            <a:r>
              <a:rPr lang="en-US" sz="5400" spc="-40" dirty="0" err="1">
                <a:solidFill>
                  <a:srgbClr val="FFFFFF"/>
                </a:solidFill>
              </a:rPr>
              <a:t>sakila_etl_dag</a:t>
            </a:r>
            <a:endParaRPr lang="en-US" sz="5400" spc="-40" dirty="0">
              <a:solidFill>
                <a:srgbClr val="FFFFFF"/>
              </a:solidFill>
            </a:endParaRPr>
          </a:p>
        </p:txBody>
      </p:sp>
      <p:pic>
        <p:nvPicPr>
          <p:cNvPr id="10" name="Content Placeholder 9">
            <a:extLst>
              <a:ext uri="{FF2B5EF4-FFF2-40B4-BE49-F238E27FC236}">
                <a16:creationId xmlns:a16="http://schemas.microsoft.com/office/drawing/2014/main" id="{C128E6BD-A3D9-8B84-3B07-79839F44E15B}"/>
              </a:ext>
            </a:extLst>
          </p:cNvPr>
          <p:cNvPicPr>
            <a:picLocks noGrp="1" noChangeAspect="1"/>
          </p:cNvPicPr>
          <p:nvPr>
            <p:ph sz="quarter" idx="14"/>
          </p:nvPr>
        </p:nvPicPr>
        <p:blipFill>
          <a:blip r:embed="rId2"/>
          <a:stretch>
            <a:fillRect/>
          </a:stretch>
        </p:blipFill>
        <p:spPr>
          <a:xfrm>
            <a:off x="321733" y="1052195"/>
            <a:ext cx="11548534" cy="2454063"/>
          </a:xfrm>
          <a:prstGeom prst="rect">
            <a:avLst/>
          </a:prstGeom>
        </p:spPr>
      </p:pic>
      <p:sp>
        <p:nvSpPr>
          <p:cNvPr id="3" name="Footer Placeholder 2">
            <a:extLst>
              <a:ext uri="{FF2B5EF4-FFF2-40B4-BE49-F238E27FC236}">
                <a16:creationId xmlns:a16="http://schemas.microsoft.com/office/drawing/2014/main" id="{9E95791A-8A21-EFF6-1825-571940AAD44A}"/>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defRPr/>
            </a:pPr>
            <a:r>
              <a:rPr lang="en-US" kern="1200">
                <a:solidFill>
                  <a:srgbClr val="FFFFFF"/>
                </a:solidFill>
                <a:latin typeface="+mn-lt"/>
                <a:ea typeface="+mn-ea"/>
                <a:cs typeface="+mn-cs"/>
              </a:rPr>
              <a:t>Presentation title</a:t>
            </a:r>
          </a:p>
        </p:txBody>
      </p:sp>
      <p:sp>
        <p:nvSpPr>
          <p:cNvPr id="5" name="Date Placeholder 4">
            <a:extLst>
              <a:ext uri="{FF2B5EF4-FFF2-40B4-BE49-F238E27FC236}">
                <a16:creationId xmlns:a16="http://schemas.microsoft.com/office/drawing/2014/main" id="{AEFB3E0B-B3EC-252C-23C6-B6EE717B5C76}"/>
              </a:ext>
            </a:extLst>
          </p:cNvPr>
          <p:cNvSpPr>
            <a:spLocks noGrp="1"/>
          </p:cNvSpPr>
          <p:nvPr>
            <p:ph type="dt" sz="half" idx="10"/>
          </p:nvPr>
        </p:nvSpPr>
        <p:spPr>
          <a:xfrm>
            <a:off x="7013448" y="6355080"/>
            <a:ext cx="4352544" cy="365125"/>
          </a:xfrm>
        </p:spPr>
        <p:txBody>
          <a:bodyPr vert="horz" lIns="91440" tIns="45720" rIns="91440" bIns="45720" rtlCol="0" anchor="ctr">
            <a:normAutofit/>
          </a:bodyPr>
          <a:lstStyle/>
          <a:p>
            <a:pPr>
              <a:spcAft>
                <a:spcPts val="600"/>
              </a:spcAft>
              <a:defRPr/>
            </a:pPr>
            <a:r>
              <a:rPr lang="en-US">
                <a:solidFill>
                  <a:srgbClr val="FFFFFF"/>
                </a:solidFill>
              </a:rPr>
              <a:t>20XX</a:t>
            </a:r>
          </a:p>
        </p:txBody>
      </p:sp>
      <p:sp>
        <p:nvSpPr>
          <p:cNvPr id="6" name="Slide Number Placeholder 5">
            <a:extLst>
              <a:ext uri="{FF2B5EF4-FFF2-40B4-BE49-F238E27FC236}">
                <a16:creationId xmlns:a16="http://schemas.microsoft.com/office/drawing/2014/main" id="{C4A72D36-B844-F804-DAB2-721B988ECD0A}"/>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smtClean="0">
                <a:ln>
                  <a:noFill/>
                </a:ln>
                <a:solidFill>
                  <a:srgbClr val="FFFFFF"/>
                </a:solidFill>
                <a:effectLst/>
                <a:uLnTx/>
                <a:uFillTx/>
              </a:rPr>
              <a:pPr marR="0" lvl="0" indent="0" fontAlgn="auto">
                <a:spcBef>
                  <a:spcPts val="0"/>
                </a:spcBef>
                <a:spcAft>
                  <a:spcPts val="600"/>
                </a:spcAft>
                <a:buClrTx/>
                <a:buSzTx/>
                <a:buFontTx/>
                <a:buNone/>
                <a:tabLst/>
                <a:defRPr/>
              </a:pPr>
              <a:t>9</a:t>
            </a:fld>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4197179405"/>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BDB0126-F09A-4AE8-B792-DF4FE3E4B875}">
  <we:reference id="22ff87a5-132f-4d52-9e97-94d888e4dd91" version="3.6.0.0" store="EXCatalog" storeType="EXCatalog"/>
  <we:alternateReferences>
    <we:reference id="WA104380050" version="3.6.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{7747E876-2DCC-4823-B63A-633171229CB8}tf89117832_win32</Template>
  <TotalTime>618</TotalTime>
  <Words>875</Words>
  <Application>Microsoft Office PowerPoint</Application>
  <PresentationFormat>Widescreen</PresentationFormat>
  <Paragraphs>171</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Avenir Next LT Pro</vt:lpstr>
      <vt:lpstr>Calibri</vt:lpstr>
      <vt:lpstr>Söhne</vt:lpstr>
      <vt:lpstr>ColorBlockVTI</vt:lpstr>
      <vt:lpstr>DATA ENGINEER TEST</vt:lpstr>
      <vt:lpstr>1</vt:lpstr>
      <vt:lpstr>Origin Schema of Sakila DB</vt:lpstr>
      <vt:lpstr>Star Schema of Sakila DB</vt:lpstr>
      <vt:lpstr>Two Kinds of Data</vt:lpstr>
      <vt:lpstr>Facts_sales</vt:lpstr>
      <vt:lpstr>Dimensions dimCustomer, dimMovie, dimDate, dimStore</vt:lpstr>
      <vt:lpstr>2</vt:lpstr>
      <vt:lpstr>sakila_etl_dag</vt:lpstr>
      <vt:lpstr>sakila_etl_dag graph</vt:lpstr>
      <vt:lpstr>Default Arguments</vt:lpstr>
      <vt:lpstr>Default Arguments</vt:lpstr>
      <vt:lpstr>Default Arguments</vt:lpstr>
      <vt:lpstr>Default Arguments</vt:lpstr>
      <vt:lpstr>Default Arguments</vt:lpstr>
      <vt:lpstr>Default Arguments</vt:lpstr>
      <vt:lpstr>Default Arguments</vt:lpstr>
      <vt:lpstr>Default Arguments</vt:lpstr>
      <vt:lpstr>3</vt:lpstr>
      <vt:lpstr>Show rental count by movie category</vt:lpstr>
      <vt:lpstr>Shows a store that sells the movie "AIRPLANE SIERRA"</vt:lpstr>
      <vt:lpstr>4</vt:lpstr>
      <vt:lpstr>Data Warehouse Architecture (Basic)</vt:lpstr>
      <vt:lpstr>Data Warehouse Architecture (Basic)</vt:lpstr>
      <vt:lpstr>5</vt:lpstr>
      <vt:lpstr>Python Syntax For Visualization</vt:lpstr>
      <vt:lpstr>Data Warehouse Architecture (Basic)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 TEST</dc:title>
  <dc:creator>SULTAN CHISSON OBIE</dc:creator>
  <cp:lastModifiedBy>SULTAN CHISSON OBIE</cp:lastModifiedBy>
  <cp:revision>3</cp:revision>
  <dcterms:created xsi:type="dcterms:W3CDTF">2023-10-05T18:02:26Z</dcterms:created>
  <dcterms:modified xsi:type="dcterms:W3CDTF">2023-10-06T13:41:08Z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