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5" d="100"/>
          <a:sy n="65" d="100"/>
        </p:scale>
        <p:origin x="70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34822166418386885"/>
          <c:y val="0.23166892148370205"/>
          <c:w val="0.31220532028091086"/>
          <c:h val="0.7139429450181521"/>
        </c:manualLayout>
      </c:layout>
      <c:pieChart>
        <c:varyColors val="1"/>
        <c:ser>
          <c:idx val="0"/>
          <c:order val="0"/>
          <c:tx>
            <c:strRef>
              <c:f>'[PAVITHRA NM ASSIGMENT.xlsx]Salary and Compensation Analysi'!$D$1</c:f>
              <c:strCache>
                <c:ptCount val="1"/>
                <c:pt idx="0">
                  <c:v>Base Salary</c:v>
                </c:pt>
              </c:strCache>
            </c:strRef>
          </c:tx>
          <c:explosion val="37"/>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Analysi'!$D$2:$D$21</c:f>
              <c:numCache>
                <c:formatCode>General</c:formatCode>
                <c:ptCount val="20"/>
                <c:pt idx="0">
                  <c:v>50000.0</c:v>
                </c:pt>
                <c:pt idx="1">
                  <c:v>60000.0</c:v>
                </c:pt>
                <c:pt idx="2">
                  <c:v>55000.0</c:v>
                </c:pt>
                <c:pt idx="3">
                  <c:v>70000.0</c:v>
                </c:pt>
                <c:pt idx="4">
                  <c:v>65000.0</c:v>
                </c:pt>
                <c:pt idx="5">
                  <c:v>45000.0</c:v>
                </c:pt>
                <c:pt idx="6">
                  <c:v>56000.0</c:v>
                </c:pt>
                <c:pt idx="7">
                  <c:v>67000.0</c:v>
                </c:pt>
                <c:pt idx="8">
                  <c:v>89000.0</c:v>
                </c:pt>
                <c:pt idx="9">
                  <c:v>55000.0</c:v>
                </c:pt>
                <c:pt idx="10">
                  <c:v>50000.0</c:v>
                </c:pt>
                <c:pt idx="11">
                  <c:v>60000.0</c:v>
                </c:pt>
                <c:pt idx="12">
                  <c:v>55000.0</c:v>
                </c:pt>
                <c:pt idx="13">
                  <c:v>70000.0</c:v>
                </c:pt>
                <c:pt idx="14">
                  <c:v>65000.0</c:v>
                </c:pt>
                <c:pt idx="15">
                  <c:v>45000.0</c:v>
                </c:pt>
                <c:pt idx="16">
                  <c:v>56000.0</c:v>
                </c:pt>
                <c:pt idx="17">
                  <c:v>67000.0</c:v>
                </c:pt>
                <c:pt idx="18">
                  <c:v>89000.0</c:v>
                </c:pt>
                <c:pt idx="19">
                  <c:v>70000.0</c:v>
                </c:pt>
              </c:numCache>
            </c:numRef>
          </c:val>
        </c:ser>
        <c:ser>
          <c:idx val="1"/>
          <c:order val="1"/>
          <c:tx>
            <c:strRef>
              <c:f>'[PAVITHRA NM ASSIGMENT.xlsx]Salary and Compensation Analysi'!$E$1</c:f>
              <c:strCache>
                <c:ptCount val="1"/>
                <c:pt idx="0">
                  <c:v>Bonus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Analysi'!$E$2:$E$21</c:f>
              <c:numCache>
                <c:formatCode>General</c:formatCode>
                <c:ptCount val="20"/>
                <c:pt idx="0">
                  <c:v>5000.0</c:v>
                </c:pt>
                <c:pt idx="1">
                  <c:v>6000.0</c:v>
                </c:pt>
                <c:pt idx="2">
                  <c:v>5500.0</c:v>
                </c:pt>
                <c:pt idx="3">
                  <c:v>7000.0</c:v>
                </c:pt>
                <c:pt idx="4">
                  <c:v>6500.0</c:v>
                </c:pt>
                <c:pt idx="5">
                  <c:v>3000.0</c:v>
                </c:pt>
                <c:pt idx="6">
                  <c:v>6000.0</c:v>
                </c:pt>
                <c:pt idx="7">
                  <c:v>4000.0</c:v>
                </c:pt>
                <c:pt idx="8">
                  <c:v>7900.0</c:v>
                </c:pt>
                <c:pt idx="9">
                  <c:v>5500.0</c:v>
                </c:pt>
                <c:pt idx="10">
                  <c:v>5000.0</c:v>
                </c:pt>
                <c:pt idx="11">
                  <c:v>6000.0</c:v>
                </c:pt>
                <c:pt idx="12">
                  <c:v>5500.0</c:v>
                </c:pt>
                <c:pt idx="13">
                  <c:v>7000.0</c:v>
                </c:pt>
                <c:pt idx="14">
                  <c:v>6500.0</c:v>
                </c:pt>
                <c:pt idx="15">
                  <c:v>3000.0</c:v>
                </c:pt>
                <c:pt idx="16">
                  <c:v>6000.0</c:v>
                </c:pt>
                <c:pt idx="17">
                  <c:v>4000.0</c:v>
                </c:pt>
                <c:pt idx="18">
                  <c:v>7900.0</c:v>
                </c:pt>
                <c:pt idx="19">
                  <c:v>7000.0</c:v>
                </c:pt>
              </c:numCache>
            </c:numRef>
          </c:val>
        </c:ser>
        <c:ser>
          <c:idx val="2"/>
          <c:order val="2"/>
          <c:tx>
            <c:strRef>
              <c:f>'[PAVITHRA NM ASSIGMENT.xlsx]Salary and Compensation Analysi'!$F$1</c:f>
              <c:strCache>
                <c:ptCount val="1"/>
                <c:pt idx="0">
                  <c:v>Total Compensation</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Analysi'!$F$2:$F$21</c:f>
              <c:numCache>
                <c:formatCode>General</c:formatCode>
                <c:ptCount val="20"/>
                <c:pt idx="0">
                  <c:v>55000.0</c:v>
                </c:pt>
                <c:pt idx="1">
                  <c:v>66000.0</c:v>
                </c:pt>
                <c:pt idx="2">
                  <c:v>60500.0</c:v>
                </c:pt>
                <c:pt idx="3">
                  <c:v>77000.0</c:v>
                </c:pt>
                <c:pt idx="4">
                  <c:v>71500.0</c:v>
                </c:pt>
                <c:pt idx="5">
                  <c:v>48000.0</c:v>
                </c:pt>
                <c:pt idx="6">
                  <c:v>62000.0</c:v>
                </c:pt>
                <c:pt idx="7">
                  <c:v>71000.0</c:v>
                </c:pt>
                <c:pt idx="8">
                  <c:v>96900.0</c:v>
                </c:pt>
                <c:pt idx="9">
                  <c:v>60500.0</c:v>
                </c:pt>
                <c:pt idx="10">
                  <c:v>55000.0</c:v>
                </c:pt>
                <c:pt idx="11">
                  <c:v>66000.0</c:v>
                </c:pt>
                <c:pt idx="12">
                  <c:v>60500.0</c:v>
                </c:pt>
                <c:pt idx="13">
                  <c:v>77000.0</c:v>
                </c:pt>
                <c:pt idx="14">
                  <c:v>71500.0</c:v>
                </c:pt>
                <c:pt idx="15">
                  <c:v>48000.0</c:v>
                </c:pt>
                <c:pt idx="16">
                  <c:v>62000.0</c:v>
                </c:pt>
                <c:pt idx="17">
                  <c:v>71000.0</c:v>
                </c:pt>
                <c:pt idx="18">
                  <c:v>96900.0</c:v>
                </c:pt>
                <c:pt idx="19">
                  <c:v>77000.0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lt1">
                <a:lumMod val="75000"/>
                <a:alpha val="36000"/>
              </a:schemeClr>
            </a:gs>
            <a:gs pos="100000">
              <a:schemeClr val="dk1">
                <a:lumMod val="95000"/>
                <a:lumOff val="5000"/>
                <a:alpha val="42000"/>
              </a:schemeClr>
            </a:gs>
          </a:gsLst>
          <a:lin ang="5400000" scaled="0"/>
        </a:gradFill>
        <a:round/>
      </a:ln>
    </cs:spPr>
  </cs:gridlineMajor>
  <cs:gridlineMinor>
    <cs:lnRef idx="0"/>
    <cs:fillRef idx="0"/>
    <cs:effectRef idx="0"/>
    <cs:fontRef idx="minor">
      <a:schemeClr val="dk1"/>
    </cs:fontRef>
    <cs:spPr>
      <a:ln>
        <a:gradFill>
          <a:gsLst>
            <a:gs pos="0">
              <a:schemeClr val="lt1">
                <a:lumMod val="75000"/>
                <a:alpha val="36000"/>
              </a:schemeClr>
            </a:gs>
            <a:gs pos="100000">
              <a:schemeClr val="dk1">
                <a:lumMod val="95000"/>
                <a:lumOff val="5000"/>
                <a:alpha val="42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3387626"/>
            <a:ext cx="8610600" cy="1869441"/>
          </a:xfrm>
          <a:prstGeom prst="rect"/>
          <a:noFill/>
        </p:spPr>
        <p:txBody>
          <a:bodyPr rtlCol="0" wrap="square">
            <a:spAutoFit/>
          </a:bodyPr>
          <a:p>
            <a:r>
              <a:rPr dirty="0" sz="2400" lang="en-US"/>
              <a:t>STUDENT NAME</a:t>
            </a:r>
            <a:r>
              <a:rPr dirty="0" sz="2400" lang="en-US" smtClean="0"/>
              <a:t>: </a:t>
            </a:r>
            <a:r>
              <a:rPr dirty="0" sz="2400" lang="en-US" smtClean="0"/>
              <a:t>SUMAIYA BEGUM I</a:t>
            </a:r>
            <a:endParaRPr dirty="0" sz="2400" lang="en-US"/>
          </a:p>
          <a:p>
            <a:r>
              <a:rPr dirty="0" sz="2400" lang="en-US"/>
              <a:t>REGISTER NO</a:t>
            </a:r>
            <a:r>
              <a:rPr dirty="0" sz="2400" lang="en-US" smtClean="0"/>
              <a:t>: </a:t>
            </a:r>
            <a:r>
              <a:rPr dirty="0" sz="2400" lang="en-US" smtClean="0"/>
              <a:t>312209018</a:t>
            </a:r>
            <a:endParaRPr dirty="0" sz="2400" lang="en-US"/>
          </a:p>
          <a:p>
            <a:r>
              <a:rPr dirty="0" sz="2400" lang="en-US" smtClean="0"/>
              <a:t>DEPARTMENT:COMMERCE</a:t>
            </a:r>
            <a:endParaRPr dirty="0" sz="2400" lang="en-US"/>
          </a:p>
          <a:p>
            <a:r>
              <a:rPr dirty="0" sz="2400" lang="en-US" smtClean="0"/>
              <a:t>COLLEGE: C.T.TE COLLEGE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731086"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1"/>
          <p:cNvSpPr/>
          <p:nvPr/>
        </p:nvSpPr>
        <p:spPr>
          <a:xfrm>
            <a:off x="457200" y="1371600"/>
            <a:ext cx="8153400" cy="4282440"/>
          </a:xfrm>
          <a:prstGeom prst="rect"/>
        </p:spPr>
        <p:txBody>
          <a:bodyPr wrap="square">
            <a:spAutoFit/>
          </a:bodyPr>
          <a:p>
            <a:r>
              <a:rPr b="1" dirty="0" sz="2800" lang="en-US"/>
              <a:t>1.Data collection: the data set is collected via </a:t>
            </a:r>
            <a:r>
              <a:rPr b="1" dirty="0" sz="2800" lang="en-US" err="1"/>
              <a:t>kaggle</a:t>
            </a:r>
            <a:r>
              <a:rPr b="1" dirty="0" sz="2800" lang="en-US"/>
              <a:t> website 2.feature: the feature related to the salary and compensation taken into consideration for this analysis. 3.Data cleaning: The unwanted data is cleared hereby by using sort and filter options 4.Salary level: the salary of the employee are identified and also compared with other factors 5.grade: After checking out the salaries , the grading is done and with sort and filter the grade is sorted from highest to </a:t>
            </a:r>
            <a:r>
              <a:rPr b="1" dirty="0" sz="2800" lang="en-US" err="1"/>
              <a:t>lowes</a:t>
            </a:r>
            <a:endParaRPr b="1" dirty="0" sz="28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06090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Rectangle 1"/>
          <p:cNvSpPr/>
          <p:nvPr/>
        </p:nvSpPr>
        <p:spPr>
          <a:xfrm>
            <a:off x="656918" y="1143634"/>
            <a:ext cx="6096000" cy="1043940"/>
          </a:xfrm>
          <a:prstGeom prst="rect"/>
        </p:spPr>
        <p:txBody>
          <a:bodyPr>
            <a:spAutoFit/>
          </a:bodyPr>
          <a:p>
            <a:r>
              <a:rPr b="1" dirty="0" lang="en-US"/>
              <a:t>By seeing this chart, the basic salary and the overtime pay of the employee is </a:t>
            </a:r>
            <a:r>
              <a:rPr b="1" dirty="0" lang="en-US" err="1"/>
              <a:t>visulaised,thus</a:t>
            </a:r>
            <a:r>
              <a:rPr b="1" dirty="0" lang="en-US"/>
              <a:t> providing effective way to conclude the analysis </a:t>
            </a:r>
            <a:r>
              <a:rPr b="1" dirty="0" sz="2800" lang="en-US"/>
              <a:t>.</a:t>
            </a:r>
          </a:p>
        </p:txBody>
      </p:sp>
      <p:graphicFrame>
        <p:nvGraphicFramePr>
          <p:cNvPr id="4194304" name="Chart 9"/>
          <p:cNvGraphicFramePr>
            <a:graphicFrameLocks/>
          </p:cNvGraphicFramePr>
          <p:nvPr/>
        </p:nvGraphicFramePr>
        <p:xfrm>
          <a:off x="457200" y="2405826"/>
          <a:ext cx="8188082" cy="38766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Rectangle 2"/>
          <p:cNvSpPr/>
          <p:nvPr/>
        </p:nvSpPr>
        <p:spPr>
          <a:xfrm>
            <a:off x="990600" y="1295400"/>
            <a:ext cx="7467600" cy="5463540"/>
          </a:xfrm>
          <a:prstGeom prst="rect"/>
        </p:spPr>
        <p:txBody>
          <a:bodyPr wrap="square">
            <a:spAutoFit/>
          </a:bodyPr>
          <a:p>
            <a:r>
              <a:rPr b="1" dirty="0" sz="4000" lang="en-US"/>
              <a:t>By comparing the salary of the employees the pay grade is more less same, but the person with high salary is not doing over time and hence no overtime pay, the longevity also exists. The basic salary may vary but still the salary grade is same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Title 1"/>
          <p:cNvSpPr>
            <a:spLocks noGrp="1"/>
          </p:cNvSpPr>
          <p:nvPr>
            <p:ph type="title"/>
          </p:nvPr>
        </p:nvSpPr>
        <p:spPr>
          <a:xfrm>
            <a:off x="755332" y="385444"/>
            <a:ext cx="10681335" cy="3619500"/>
          </a:xfrm>
        </p:spPr>
        <p:txBody>
          <a:bodyPr/>
          <a:p>
            <a:pPr algn="ctr"/>
            <a:r>
              <a:rPr dirty="0" lang="en-US" smtClean="0"/>
              <a:t/>
            </a:r>
            <a:br>
              <a:rPr dirty="0" lang="en-US" smtClean="0"/>
            </a:br>
            <a:r>
              <a:rPr dirty="0" lang="en-US"/>
              <a:t/>
            </a:r>
            <a:br>
              <a:rPr dirty="0" lang="en-US"/>
            </a:br>
            <a:r>
              <a:rPr dirty="0" lang="en-US" smtClean="0"/>
              <a:t/>
            </a:r>
            <a:br>
              <a:rPr dirty="0" lang="en-US" smtClean="0"/>
            </a:br>
            <a:r>
              <a:rPr dirty="0" lang="en-US" smtClean="0"/>
              <a:t>THANK YOU!</a:t>
            </a:r>
            <a:br>
              <a:rPr dirty="0" lang="en-US" smtClean="0"/>
            </a:br>
            <a:endParaRPr dirty="0" sz="1200" lang="en-US" smtClean="0"/>
          </a:p>
        </p:txBody>
      </p:sp>
      <p:sp>
        <p:nvSpPr>
          <p:cNvPr id="1048692" name="TextBox 2"/>
          <p:cNvSpPr txBox="1"/>
          <p:nvPr/>
        </p:nvSpPr>
        <p:spPr>
          <a:xfrm>
            <a:off x="6781800" y="4343400"/>
            <a:ext cx="2590800" cy="646331"/>
          </a:xfrm>
          <a:prstGeom prst="rect"/>
          <a:noFill/>
        </p:spPr>
        <p:txBody>
          <a:bodyPr rtlCol="0" wrap="square">
            <a:spAutoFit/>
          </a:bodyPr>
          <a:p>
            <a:r>
              <a:rPr dirty="0" lang="en-US" smtClean="0"/>
              <a:t>SUMAIYA BEGUM I</a:t>
            </a:r>
            <a:endParaRPr dirty="0" lang="en-US" smtClean="0"/>
          </a:p>
          <a:p>
            <a:r>
              <a:rPr dirty="0" lang="en-US" smtClean="0"/>
              <a:t>B.COM GENERAL</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55352" y="-117843"/>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b="1" dirty="0" sz="360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588617" y="2292846"/>
            <a:ext cx="8593228" cy="954107"/>
          </a:xfrm>
          <a:prstGeom prst="rect"/>
          <a:noFill/>
        </p:spPr>
        <p:txBody>
          <a:bodyPr rtlCol="0" wrap="square">
            <a:spAutoFit/>
          </a:bodyPr>
          <a:p>
            <a:r>
              <a:rPr b="1" sz="2800" lang="en-US"/>
              <a:t>SALARY AND COMPENSATION ANALYSIS THROUGH EXCEL DATA </a:t>
            </a:r>
            <a:endParaRPr b="1"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88943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413564"/>
            <a:ext cx="6164166"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228600" y="1219200"/>
            <a:ext cx="8839200" cy="4269740"/>
          </a:xfrm>
          <a:prstGeom prst="rect"/>
        </p:spPr>
        <p:txBody>
          <a:bodyPr wrap="square">
            <a:spAutoFit/>
          </a:bodyPr>
          <a:p>
            <a:r>
              <a:rPr b="1" dirty="0" sz="4000" lang="en-US"/>
              <a:t>In the excel sheet, the problem engaged is related to salary and compensation of the employees, where the data includes their Name, department, gender, basic salary, overtime pay, longevity and grade of those employee for the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62000" y="1179195"/>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676275" y="2110104"/>
            <a:ext cx="7924800" cy="3863340"/>
          </a:xfrm>
          <a:prstGeom prst="rect"/>
          <a:noFill/>
        </p:spPr>
        <p:txBody>
          <a:bodyPr rtlCol="0" wrap="square">
            <a:spAutoFit/>
          </a:bodyPr>
          <a:p>
            <a:pPr>
              <a:buFont typeface="Arial" panose="020B0604020202020204" pitchFamily="34" charset="0"/>
              <a:buChar char="•"/>
            </a:pPr>
            <a:r>
              <a:rPr b="1" dirty="0" sz="2800" lang="en-US"/>
              <a:t>This is project the salary of the employees are provided, for the analysis </a:t>
            </a:r>
            <a:r>
              <a:rPr b="1" dirty="0" sz="2800" lang="en-US" err="1"/>
              <a:t>approximatly</a:t>
            </a:r>
            <a:r>
              <a:rPr b="1" dirty="0" sz="2800" lang="en-US"/>
              <a:t> 30 employees are taken into </a:t>
            </a:r>
            <a:r>
              <a:rPr b="1" dirty="0" sz="2800" lang="en-US" err="1"/>
              <a:t>account,while</a:t>
            </a:r>
            <a:r>
              <a:rPr b="1" dirty="0" sz="2800" lang="en-US"/>
              <a:t>, </a:t>
            </a:r>
            <a:r>
              <a:rPr b="1" dirty="0" sz="2800" lang="en-US" err="1"/>
              <a:t>analysing</a:t>
            </a:r>
            <a:r>
              <a:rPr b="1" dirty="0" sz="2800" lang="en-US"/>
              <a:t> the data the employees basic salary are arranged from largest value to smallest value and by this method, their overtime pay can be seen clearly, where high paid employees receives no overtime pay and those who receives less salary only take over overtime pay </a:t>
            </a:r>
            <a:r>
              <a:rPr b="1" dirty="0" sz="2800" lang="en-US" smtClean="0"/>
              <a:t>salary</a:t>
            </a:r>
            <a:endParaRPr b="1"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457200" y="2291298"/>
            <a:ext cx="8175215" cy="3749041"/>
          </a:xfrm>
          <a:prstGeom prst="rect"/>
        </p:spPr>
        <p:txBody>
          <a:bodyPr wrap="square">
            <a:spAutoFit/>
          </a:bodyPr>
          <a:p>
            <a:r>
              <a:rPr b="1" dirty="0" sz="2000" lang="en-US"/>
              <a:t>End users of salary and compensation analysis typically include: </a:t>
            </a:r>
            <a:endParaRPr b="1" dirty="0" sz="2000" lang="en-US" smtClean="0"/>
          </a:p>
          <a:p>
            <a:r>
              <a:rPr b="1" dirty="0" sz="2000" lang="en-US" smtClean="0"/>
              <a:t>• </a:t>
            </a:r>
            <a:r>
              <a:rPr b="1" dirty="0" sz="2000" lang="en-US"/>
              <a:t>Human Resources (HR) Departments: HR professionals use this analysis to ensure competitive and equitable pay structures, attract and retain talent, and maintain internal pay equity. </a:t>
            </a:r>
            <a:endParaRPr b="1" dirty="0" sz="2000" lang="en-US" smtClean="0"/>
          </a:p>
          <a:p>
            <a:r>
              <a:rPr b="1" dirty="0" sz="2000" lang="en-US" smtClean="0"/>
              <a:t>• </a:t>
            </a:r>
            <a:r>
              <a:rPr b="1" dirty="0" sz="2000" lang="en-US"/>
              <a:t>Management and Executives: Senior leaders and managers use this information to make informed decisions about budgeting, employee rewards, and strategic planning. </a:t>
            </a:r>
            <a:endParaRPr b="1" dirty="0" sz="2000" lang="en-US" smtClean="0"/>
          </a:p>
          <a:p>
            <a:r>
              <a:rPr b="1" dirty="0" sz="2000" lang="en-US" smtClean="0"/>
              <a:t>• </a:t>
            </a:r>
            <a:r>
              <a:rPr b="1" dirty="0" sz="2000" lang="en-US"/>
              <a:t>Compensation Consultants: External consultants may use this data to advise companies on industry standards, regulatory compliance, and best practices. </a:t>
            </a:r>
            <a:endParaRPr b="1" dirty="0" sz="2000" lang="en-US" smtClean="0"/>
          </a:p>
          <a:p>
            <a:r>
              <a:rPr b="1" dirty="0" sz="2000" lang="en-US" smtClean="0"/>
              <a:t>• </a:t>
            </a:r>
            <a:r>
              <a:rPr b="1" dirty="0" sz="2000" lang="en-US"/>
              <a:t>Employees: Employees may be indirect end users, as they benefit from fair and competitive compensation practices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21368" y="137160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2971800" y="1620857"/>
            <a:ext cx="6096000" cy="5577840"/>
          </a:xfrm>
          <a:prstGeom prst="rect"/>
        </p:spPr>
        <p:txBody>
          <a:bodyPr>
            <a:spAutoFit/>
          </a:bodyPr>
          <a:p>
            <a:r>
              <a:rPr b="1" dirty="0" sz="2000" lang="en-US"/>
              <a:t>Conditional formatting</a:t>
            </a:r>
            <a:r>
              <a:rPr dirty="0" sz="2000" lang="en-US"/>
              <a:t>: With the use of conditional formatting, the values of the basic salary, overtime-pay, </a:t>
            </a:r>
            <a:r>
              <a:rPr dirty="0" sz="2000" lang="en-US" err="1"/>
              <a:t>longvity</a:t>
            </a:r>
            <a:r>
              <a:rPr dirty="0" sz="2000" lang="en-US"/>
              <a:t>, grade are fill with different colors to indicate the above and below average range of the data set. </a:t>
            </a:r>
            <a:endParaRPr dirty="0" sz="2000" lang="en-US" smtClean="0"/>
          </a:p>
          <a:p>
            <a:r>
              <a:rPr b="1" dirty="0" sz="2000" lang="en-US" smtClean="0"/>
              <a:t>Table</a:t>
            </a:r>
            <a:r>
              <a:rPr b="1" dirty="0" sz="2000" lang="en-US"/>
              <a:t>:</a:t>
            </a:r>
            <a:r>
              <a:rPr dirty="0" sz="2000" lang="en-US"/>
              <a:t> in the insert tab, with the table option , the table is created which helps us in sorting the data A to Z or Z to A, which ever we want also there is a option to sort by color.  </a:t>
            </a:r>
            <a:r>
              <a:rPr dirty="0" sz="2000" lang="en-US" smtClean="0"/>
              <a:t>   </a:t>
            </a:r>
          </a:p>
          <a:p>
            <a:r>
              <a:rPr b="1" dirty="0" sz="2000" lang="en-US" smtClean="0"/>
              <a:t>Formulas</a:t>
            </a:r>
            <a:r>
              <a:rPr dirty="0" sz="2000" lang="en-US"/>
              <a:t>: By using the formulas , the total sum of the salaries and other data added up Also using the average formula the average of the data is calculated </a:t>
            </a:r>
            <a:endParaRPr dirty="0" sz="2000" lang="en-US" smtClean="0"/>
          </a:p>
          <a:p>
            <a:r>
              <a:rPr b="1" dirty="0" sz="2000" lang="en-US" smtClean="0"/>
              <a:t>Graph</a:t>
            </a:r>
            <a:r>
              <a:rPr dirty="0" sz="2000" lang="en-US"/>
              <a:t>: The graph is used to describe the basic salary and overtime pay, which helps us to understand the format of the data. Also ,pie chart and line chart is used to describe the latter separately.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98368"/>
            <a:ext cx="10681335" cy="723901"/>
          </a:xfrm>
        </p:spPr>
        <p:txBody>
          <a:bodyPr/>
          <a:p>
            <a:r>
              <a:rPr dirty="0" lang="en-IN"/>
              <a:t>Dataset Description</a:t>
            </a:r>
          </a:p>
        </p:txBody>
      </p:sp>
      <p:sp>
        <p:nvSpPr>
          <p:cNvPr id="1048669" name="Rectangle 2"/>
          <p:cNvSpPr/>
          <p:nvPr/>
        </p:nvSpPr>
        <p:spPr>
          <a:xfrm>
            <a:off x="457200" y="1156558"/>
            <a:ext cx="9220200" cy="4714240"/>
          </a:xfrm>
          <a:prstGeom prst="rect"/>
        </p:spPr>
        <p:txBody>
          <a:bodyPr wrap="square">
            <a:spAutoFit/>
          </a:bodyPr>
          <a:p>
            <a:r>
              <a:rPr dirty="0" sz="2400" lang="en-US"/>
              <a:t>This dataset is about salary and compensation dataset analysis: It is download in </a:t>
            </a:r>
            <a:r>
              <a:rPr dirty="0" sz="2400" lang="en-US" err="1"/>
              <a:t>kaggle</a:t>
            </a:r>
            <a:r>
              <a:rPr dirty="0" sz="2400" lang="en-US"/>
              <a:t> website. The features considered in this data set are: The data with alpha series, where the department, division and others are mentioned with the help of Alphabets. </a:t>
            </a:r>
            <a:endParaRPr dirty="0" sz="2400" lang="en-US" smtClean="0"/>
          </a:p>
          <a:p>
            <a:r>
              <a:rPr dirty="0" sz="2400" lang="en-US" smtClean="0"/>
              <a:t>• </a:t>
            </a:r>
            <a:r>
              <a:rPr dirty="0" sz="2400" lang="en-US"/>
              <a:t>Name of the </a:t>
            </a:r>
            <a:r>
              <a:rPr dirty="0" sz="2400" lang="en-US" smtClean="0"/>
              <a:t>employee</a:t>
            </a:r>
          </a:p>
          <a:p>
            <a:r>
              <a:rPr dirty="0" sz="2400" lang="en-US" smtClean="0"/>
              <a:t> </a:t>
            </a:r>
            <a:r>
              <a:rPr dirty="0" sz="2400" lang="en-US"/>
              <a:t>• Department </a:t>
            </a:r>
            <a:endParaRPr dirty="0" sz="2400" lang="en-US" smtClean="0"/>
          </a:p>
          <a:p>
            <a:r>
              <a:rPr dirty="0" sz="2400" lang="en-US" smtClean="0"/>
              <a:t>• </a:t>
            </a:r>
            <a:r>
              <a:rPr dirty="0" sz="2400" lang="en-US"/>
              <a:t>Division </a:t>
            </a:r>
            <a:endParaRPr dirty="0" sz="2400" lang="en-US" smtClean="0"/>
          </a:p>
          <a:p>
            <a:r>
              <a:rPr dirty="0" sz="2400" lang="en-US" smtClean="0"/>
              <a:t>• </a:t>
            </a:r>
            <a:r>
              <a:rPr dirty="0" sz="2400" lang="en-US"/>
              <a:t>Gender The data with numeric series, where the values are mentioned with the help of numbers</a:t>
            </a:r>
            <a:r>
              <a:rPr dirty="0" sz="2400" lang="en-US" smtClean="0"/>
              <a:t>.</a:t>
            </a:r>
          </a:p>
          <a:p>
            <a:r>
              <a:rPr dirty="0" sz="2400" lang="en-US" smtClean="0"/>
              <a:t> </a:t>
            </a:r>
            <a:r>
              <a:rPr dirty="0" sz="2400" lang="en-US"/>
              <a:t>• Basic salary </a:t>
            </a:r>
            <a:endParaRPr dirty="0" sz="2400" lang="en-US" smtClean="0"/>
          </a:p>
          <a:p>
            <a:r>
              <a:rPr dirty="0" sz="2400" lang="en-US" smtClean="0"/>
              <a:t>• Overtime-pay</a:t>
            </a:r>
          </a:p>
          <a:p>
            <a:r>
              <a:rPr dirty="0" sz="2400" lang="en-US" smtClean="0"/>
              <a:t>• </a:t>
            </a:r>
            <a:r>
              <a:rPr dirty="0" sz="2400" lang="en-US" err="1"/>
              <a:t>Longvity</a:t>
            </a:r>
            <a:r>
              <a:rPr dirty="0" sz="2400" lang="en-US"/>
              <a:t> </a:t>
            </a:r>
            <a:endParaRPr dirty="0" sz="2400" lang="en-US" smtClean="0"/>
          </a:p>
          <a:p>
            <a:r>
              <a:rPr dirty="0" sz="2400" lang="en-US" smtClean="0"/>
              <a:t>• </a:t>
            </a:r>
            <a:r>
              <a:rPr dirty="0" sz="2400" lang="en-US"/>
              <a:t>Grade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533650" y="313159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2503907" y="2256608"/>
            <a:ext cx="6096000" cy="3025140"/>
          </a:xfrm>
          <a:prstGeom prst="rect"/>
        </p:spPr>
        <p:txBody>
          <a:bodyPr>
            <a:spAutoFit/>
          </a:bodyPr>
          <a:p>
            <a:r>
              <a:rPr b="1" dirty="0" sz="2800" lang="en-US"/>
              <a:t>• The wow factor in this dataset analysis is that the formulas is used, then the use of conditional formatting to fill the data with colors and unique rule is also given, moreover the indicating factor as symbols are used.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USER</cp:lastModifiedBy>
  <dcterms:created xsi:type="dcterms:W3CDTF">2024-03-29T04:07:22Z</dcterms:created>
  <dcterms:modified xsi:type="dcterms:W3CDTF">2024-09-25T12:15:43Z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dd018c6790974840b9a581b51e097355</vt:lpwstr>
  </property>
</Properties>
</file>