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mic Sans MS" panose="030F0702030302020204" pitchFamily="66" charset="0"/>
      <p:regular r:id="rId9"/>
      <p:bold r:id="rId10"/>
      <p:italic r:id="rId11"/>
      <p:boldItalic r:id="rId12"/>
    </p:embeddedFont>
    <p:embeddedFont>
      <p:font typeface="Lato" panose="020B0604020202020204" charset="0"/>
      <p:regular r:id="rId13"/>
      <p:bold r:id="rId14"/>
      <p:italic r:id="rId15"/>
      <p:boldItalic r:id="rId16"/>
    </p:embeddedFont>
    <p:embeddedFont>
      <p:font typeface="Merriweather"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Wqv57a1CfF714DN-jWHBl-J35z4tyazA/view?usp=drivesd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rive.google.com/file/d/1GkLs9T9fA_QKjxWLQXh43V-DmF9DSxFp/view?usp=driv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595525" y="630225"/>
            <a:ext cx="71076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Vulnerability Report :</a:t>
            </a:r>
            <a:br>
              <a:rPr lang="en" sz="4500"/>
            </a:br>
            <a:r>
              <a:rPr lang="en" sz="4500"/>
              <a:t>Ethical Hacking (Task 3)</a:t>
            </a:r>
            <a:endParaRPr sz="450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Bhawana Suman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535350" y="1060200"/>
            <a:ext cx="3705300" cy="2878200"/>
          </a:xfrm>
          <a:prstGeom prst="rect">
            <a:avLst/>
          </a:prstGeom>
          <a:noFill/>
          <a:ln>
            <a:noFill/>
          </a:ln>
        </p:spPr>
        <p:txBody>
          <a:bodyPr spcFirstLastPara="1" wrap="square" lIns="91425" tIns="91425" rIns="91425" bIns="91425" anchor="t" anchorCtr="0">
            <a:spAutoFit/>
          </a:bodyPr>
          <a:lstStyle/>
          <a:p>
            <a:pPr marL="1371600" lvl="0" indent="-387350" algn="l" rtl="0">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Title </a:t>
            </a:r>
            <a:endParaRPr sz="2500">
              <a:solidFill>
                <a:schemeClr val="dk1"/>
              </a:solidFill>
              <a:latin typeface="Merriweather"/>
              <a:ea typeface="Merriweather"/>
              <a:cs typeface="Merriweather"/>
              <a:sym typeface="Merriweather"/>
            </a:endParaRPr>
          </a:p>
          <a:p>
            <a:pPr marL="1371600" lvl="0" indent="0" algn="l" rtl="0">
              <a:spcBef>
                <a:spcPts val="0"/>
              </a:spcBef>
              <a:spcAft>
                <a:spcPts val="0"/>
              </a:spcAft>
              <a:buNone/>
            </a:pPr>
            <a:endParaRPr sz="2500">
              <a:solidFill>
                <a:schemeClr val="dk1"/>
              </a:solidFill>
              <a:latin typeface="Merriweather"/>
              <a:ea typeface="Merriweather"/>
              <a:cs typeface="Merriweather"/>
              <a:sym typeface="Merriweather"/>
            </a:endParaRPr>
          </a:p>
          <a:p>
            <a:pPr marL="1371600" lvl="0" indent="0" algn="l" rtl="0">
              <a:spcBef>
                <a:spcPts val="0"/>
              </a:spcBef>
              <a:spcAft>
                <a:spcPts val="0"/>
              </a:spcAft>
              <a:buNone/>
            </a:pPr>
            <a:endParaRPr sz="2500">
              <a:solidFill>
                <a:schemeClr val="dk1"/>
              </a:solidFill>
              <a:latin typeface="Merriweather"/>
              <a:ea typeface="Merriweather"/>
              <a:cs typeface="Merriweather"/>
              <a:sym typeface="Merriweather"/>
            </a:endParaRPr>
          </a:p>
          <a:p>
            <a:pPr marL="1371600" lvl="0" indent="-387350" algn="l" rtl="0">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Domain </a:t>
            </a:r>
            <a:endParaRPr sz="2500">
              <a:solidFill>
                <a:schemeClr val="dk1"/>
              </a:solidFill>
              <a:latin typeface="Merriweather"/>
              <a:ea typeface="Merriweather"/>
              <a:cs typeface="Merriweather"/>
              <a:sym typeface="Merriweather"/>
            </a:endParaRPr>
          </a:p>
          <a:p>
            <a:pPr marL="1371600" lvl="0" indent="0" algn="l" rtl="0">
              <a:spcBef>
                <a:spcPts val="0"/>
              </a:spcBef>
              <a:spcAft>
                <a:spcPts val="0"/>
              </a:spcAft>
              <a:buNone/>
            </a:pPr>
            <a:endParaRPr sz="2500">
              <a:solidFill>
                <a:schemeClr val="dk1"/>
              </a:solidFill>
              <a:latin typeface="Merriweather"/>
              <a:ea typeface="Merriweather"/>
              <a:cs typeface="Merriweather"/>
              <a:sym typeface="Merriweather"/>
            </a:endParaRPr>
          </a:p>
          <a:p>
            <a:pPr marL="1371600" lvl="0" indent="0" algn="l" rtl="0">
              <a:spcBef>
                <a:spcPts val="0"/>
              </a:spcBef>
              <a:spcAft>
                <a:spcPts val="0"/>
              </a:spcAft>
              <a:buNone/>
            </a:pPr>
            <a:endParaRPr sz="2500">
              <a:solidFill>
                <a:schemeClr val="dk1"/>
              </a:solidFill>
              <a:latin typeface="Merriweather"/>
              <a:ea typeface="Merriweather"/>
              <a:cs typeface="Merriweather"/>
              <a:sym typeface="Merriweather"/>
            </a:endParaRPr>
          </a:p>
          <a:p>
            <a:pPr marL="1371600" lvl="0" indent="-387350" algn="l" rtl="0">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 Subdomain</a:t>
            </a:r>
            <a:endParaRPr sz="2500">
              <a:solidFill>
                <a:schemeClr val="dk1"/>
              </a:solidFill>
              <a:latin typeface="Merriweather"/>
              <a:ea typeface="Merriweather"/>
              <a:cs typeface="Merriweather"/>
              <a:sym typeface="Merriweather"/>
            </a:endParaRPr>
          </a:p>
        </p:txBody>
      </p:sp>
      <p:sp>
        <p:nvSpPr>
          <p:cNvPr id="79" name="Google Shape;79;p14"/>
          <p:cNvSpPr txBox="1"/>
          <p:nvPr/>
        </p:nvSpPr>
        <p:spPr>
          <a:xfrm>
            <a:off x="4923050" y="955200"/>
            <a:ext cx="37053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Lato"/>
                <a:ea typeface="Lato"/>
                <a:cs typeface="Lato"/>
                <a:sym typeface="Lato"/>
              </a:rPr>
              <a:t>   Cross Site Scripting</a:t>
            </a:r>
            <a:endParaRPr sz="2500">
              <a:latin typeface="Lato"/>
              <a:ea typeface="Lato"/>
              <a:cs typeface="Lato"/>
              <a:sym typeface="Lato"/>
            </a:endParaRPr>
          </a:p>
          <a:p>
            <a:pPr marL="0" lvl="0" indent="0" algn="l" rtl="0">
              <a:spcBef>
                <a:spcPts val="0"/>
              </a:spcBef>
              <a:spcAft>
                <a:spcPts val="0"/>
              </a:spcAft>
              <a:buNone/>
            </a:pPr>
            <a:endParaRPr sz="2500">
              <a:latin typeface="Lato"/>
              <a:ea typeface="Lato"/>
              <a:cs typeface="Lato"/>
              <a:sym typeface="Lato"/>
            </a:endParaRPr>
          </a:p>
          <a:p>
            <a:pPr marL="0" lvl="0" indent="0" algn="l" rtl="0">
              <a:spcBef>
                <a:spcPts val="0"/>
              </a:spcBef>
              <a:spcAft>
                <a:spcPts val="0"/>
              </a:spcAft>
              <a:buNone/>
            </a:pPr>
            <a:endParaRPr sz="2500">
              <a:latin typeface="Lato"/>
              <a:ea typeface="Lato"/>
              <a:cs typeface="Lato"/>
              <a:sym typeface="Lato"/>
            </a:endParaRPr>
          </a:p>
          <a:p>
            <a:pPr marL="0" lvl="0" indent="0" algn="l" rtl="0">
              <a:spcBef>
                <a:spcPts val="0"/>
              </a:spcBef>
              <a:spcAft>
                <a:spcPts val="0"/>
              </a:spcAft>
              <a:buNone/>
            </a:pPr>
            <a:r>
              <a:rPr lang="en" sz="2500">
                <a:latin typeface="Lato"/>
                <a:ea typeface="Lato"/>
                <a:cs typeface="Lato"/>
                <a:sym typeface="Lato"/>
              </a:rPr>
              <a:t>   Vulnweb.com</a:t>
            </a:r>
            <a:endParaRPr sz="2500">
              <a:latin typeface="Lato"/>
              <a:ea typeface="Lato"/>
              <a:cs typeface="Lato"/>
              <a:sym typeface="Lato"/>
            </a:endParaRPr>
          </a:p>
          <a:p>
            <a:pPr marL="0" lvl="0" indent="0" algn="l" rtl="0">
              <a:spcBef>
                <a:spcPts val="0"/>
              </a:spcBef>
              <a:spcAft>
                <a:spcPts val="0"/>
              </a:spcAft>
              <a:buNone/>
            </a:pPr>
            <a:endParaRPr sz="2500">
              <a:latin typeface="Lato"/>
              <a:ea typeface="Lato"/>
              <a:cs typeface="Lato"/>
              <a:sym typeface="Lato"/>
            </a:endParaRPr>
          </a:p>
          <a:p>
            <a:pPr marL="0" lvl="0" indent="0" algn="l" rtl="0">
              <a:spcBef>
                <a:spcPts val="0"/>
              </a:spcBef>
              <a:spcAft>
                <a:spcPts val="0"/>
              </a:spcAft>
              <a:buNone/>
            </a:pPr>
            <a:endParaRPr sz="2500">
              <a:latin typeface="Lato"/>
              <a:ea typeface="Lato"/>
              <a:cs typeface="Lato"/>
              <a:sym typeface="Lato"/>
            </a:endParaRPr>
          </a:p>
          <a:p>
            <a:pPr marL="0" lvl="0" indent="0" algn="l" rtl="0">
              <a:spcBef>
                <a:spcPts val="0"/>
              </a:spcBef>
              <a:spcAft>
                <a:spcPts val="0"/>
              </a:spcAft>
              <a:buNone/>
            </a:pPr>
            <a:r>
              <a:rPr lang="en" sz="2500">
                <a:latin typeface="Lato"/>
                <a:ea typeface="Lato"/>
                <a:cs typeface="Lato"/>
                <a:sym typeface="Lato"/>
              </a:rPr>
              <a:t>   testasp.vulnweb.com</a:t>
            </a:r>
            <a:endParaRPr sz="2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31550" y="450000"/>
            <a:ext cx="82809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Reproduce :</a:t>
            </a:r>
            <a:endParaRPr/>
          </a:p>
        </p:txBody>
      </p:sp>
      <p:sp>
        <p:nvSpPr>
          <p:cNvPr id="85" name="Google Shape;85;p15"/>
          <p:cNvSpPr txBox="1">
            <a:spLocks noGrp="1"/>
          </p:cNvSpPr>
          <p:nvPr>
            <p:ph type="body" idx="1"/>
          </p:nvPr>
        </p:nvSpPr>
        <p:spPr>
          <a:xfrm>
            <a:off x="483450" y="1144025"/>
            <a:ext cx="8177100" cy="3716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2"/>
              </a:buClr>
              <a:buSzPts val="1100"/>
              <a:buFont typeface="Arial"/>
              <a:buNone/>
            </a:pPr>
            <a:r>
              <a:rPr lang="en" sz="1600"/>
              <a:t>Step 1: Visit </a:t>
            </a:r>
            <a:r>
              <a:rPr lang="en" sz="1600" u="sng">
                <a:solidFill>
                  <a:schemeClr val="hlink"/>
                </a:solidFill>
                <a:hlinkClick r:id="rId3"/>
              </a:rPr>
              <a:t>http://testasp.vulnweb.com/</a:t>
            </a:r>
            <a:endParaRPr sz="1600"/>
          </a:p>
          <a:p>
            <a:pPr marL="0" lvl="0" indent="457200" algn="l" rtl="0">
              <a:spcBef>
                <a:spcPts val="1200"/>
              </a:spcBef>
              <a:spcAft>
                <a:spcPts val="0"/>
              </a:spcAft>
              <a:buClr>
                <a:schemeClr val="dk2"/>
              </a:buClr>
              <a:buSzPts val="1100"/>
              <a:buFont typeface="Arial"/>
              <a:buNone/>
            </a:pPr>
            <a:r>
              <a:rPr lang="en" sz="1600"/>
              <a:t>Step 2: On the top menu you will find a search option.</a:t>
            </a:r>
            <a:endParaRPr sz="1600"/>
          </a:p>
          <a:p>
            <a:pPr marL="0" lvl="0" indent="457200" algn="l" rtl="0">
              <a:spcBef>
                <a:spcPts val="1200"/>
              </a:spcBef>
              <a:spcAft>
                <a:spcPts val="0"/>
              </a:spcAft>
              <a:buClr>
                <a:schemeClr val="dk2"/>
              </a:buClr>
              <a:buSzPts val="1100"/>
              <a:buFont typeface="Arial"/>
              <a:buNone/>
            </a:pPr>
            <a:r>
              <a:rPr lang="en" sz="1600"/>
              <a:t>Step 3: Click on it and you will be prompted with the Search box.</a:t>
            </a:r>
            <a:endParaRPr sz="1600"/>
          </a:p>
          <a:p>
            <a:pPr marL="0" lvl="0" indent="457200" algn="l" rtl="0">
              <a:spcBef>
                <a:spcPts val="1200"/>
              </a:spcBef>
              <a:spcAft>
                <a:spcPts val="0"/>
              </a:spcAft>
              <a:buClr>
                <a:schemeClr val="dk2"/>
              </a:buClr>
              <a:buSzPts val="1100"/>
              <a:buFont typeface="Arial"/>
              <a:buNone/>
            </a:pPr>
            <a:r>
              <a:rPr lang="en" sz="1600"/>
              <a:t>Step 4: You can intercept the request in Burp Suite</a:t>
            </a:r>
            <a:endParaRPr sz="1600"/>
          </a:p>
          <a:p>
            <a:pPr marL="0" lvl="0" indent="457200" algn="l" rtl="0">
              <a:spcBef>
                <a:spcPts val="1200"/>
              </a:spcBef>
              <a:spcAft>
                <a:spcPts val="0"/>
              </a:spcAft>
              <a:buClr>
                <a:schemeClr val="dk2"/>
              </a:buClr>
              <a:buSzPts val="1100"/>
              <a:buFont typeface="Arial"/>
              <a:buNone/>
            </a:pPr>
            <a:r>
              <a:rPr lang="en" sz="1600"/>
              <a:t>Step 5: Now you can find different payloads for XSS. </a:t>
            </a:r>
            <a:endParaRPr sz="1600"/>
          </a:p>
          <a:p>
            <a:pPr marL="0" lvl="0" indent="457200" algn="l" rtl="0">
              <a:spcBef>
                <a:spcPts val="1200"/>
              </a:spcBef>
              <a:spcAft>
                <a:spcPts val="0"/>
              </a:spcAft>
              <a:buClr>
                <a:schemeClr val="dk2"/>
              </a:buClr>
              <a:buSzPts val="1100"/>
              <a:buFont typeface="Arial"/>
              <a:buNone/>
            </a:pPr>
            <a:r>
              <a:rPr lang="en" sz="1600"/>
              <a:t>Step 6: Send the request to the intruder and paste all the payloads.</a:t>
            </a:r>
            <a:endParaRPr sz="1600"/>
          </a:p>
          <a:p>
            <a:pPr marL="0" lvl="0" indent="457200" algn="l" rtl="0">
              <a:spcBef>
                <a:spcPts val="1200"/>
              </a:spcBef>
              <a:spcAft>
                <a:spcPts val="0"/>
              </a:spcAft>
              <a:buClr>
                <a:schemeClr val="dk2"/>
              </a:buClr>
              <a:buSzPts val="1100"/>
              <a:buFont typeface="Arial"/>
              <a:buNone/>
            </a:pPr>
            <a:r>
              <a:rPr lang="en" sz="1600"/>
              <a:t>Step 7: Try to find a successful payload for XSS.</a:t>
            </a:r>
            <a:endParaRPr sz="1600"/>
          </a:p>
          <a:p>
            <a:pPr marL="0" lvl="0" indent="457200" algn="l" rtl="0">
              <a:spcBef>
                <a:spcPts val="1200"/>
              </a:spcBef>
              <a:spcAft>
                <a:spcPts val="0"/>
              </a:spcAft>
              <a:buClr>
                <a:schemeClr val="dk2"/>
              </a:buClr>
              <a:buSzPts val="1100"/>
              <a:buFont typeface="Arial"/>
              <a:buNone/>
            </a:pPr>
            <a:r>
              <a:rPr lang="en" sz="1600"/>
              <a:t>Step 8: Prepare a report for it.</a:t>
            </a:r>
            <a:endParaRPr sz="1600"/>
          </a:p>
          <a:p>
            <a:pPr marL="0" lvl="0" indent="0" algn="l" rtl="0">
              <a:spcBef>
                <a:spcPts val="1200"/>
              </a:spcBef>
              <a:spcAft>
                <a:spcPts val="12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90375" y="5864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400">
                <a:solidFill>
                  <a:schemeClr val="dk1"/>
                </a:solidFill>
              </a:rPr>
              <a:t>Impact</a:t>
            </a:r>
            <a:endParaRPr sz="3400">
              <a:solidFill>
                <a:schemeClr val="dk1"/>
              </a:solidFill>
            </a:endParaRPr>
          </a:p>
        </p:txBody>
      </p:sp>
      <p:sp>
        <p:nvSpPr>
          <p:cNvPr id="91" name="Google Shape;91;p16"/>
          <p:cNvSpPr txBox="1">
            <a:spLocks noGrp="1"/>
          </p:cNvSpPr>
          <p:nvPr>
            <p:ph type="body" idx="1"/>
          </p:nvPr>
        </p:nvSpPr>
        <p:spPr>
          <a:xfrm>
            <a:off x="371396" y="1385450"/>
            <a:ext cx="84012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900">
                <a:latin typeface="Comic Sans MS"/>
                <a:ea typeface="Comic Sans MS"/>
                <a:cs typeface="Comic Sans MS"/>
                <a:sym typeface="Comic Sans MS"/>
              </a:rPr>
              <a:t>Cross Site Scripting can lead to stealing of your user data and it can be harmful for your website. The impact of an exploited XSS vulnerability on a web application can vary greatly depending on the specific attack. By executing script code in the user’s current context, attackers can steal session cookies and perform session hijacking to impersonate the victim or take over their account. In conjunction with social engineering, this can lead to the disclosure of sensitive data, CSRF attacks (if the attacker can access anti-CSRF tokens), or even malware installation.</a:t>
            </a:r>
            <a:endParaRPr sz="19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sz="1700"/>
          </a:p>
          <a:p>
            <a:pPr marL="0" lvl="0" indent="0" algn="l" rtl="0">
              <a:spcBef>
                <a:spcPts val="1200"/>
              </a:spcBef>
              <a:spcAft>
                <a:spcPts val="1200"/>
              </a:spcAft>
              <a:buNone/>
            </a:pP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416325" y="34500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Mitigation</a:t>
            </a:r>
            <a:endParaRPr dirty="0">
              <a:solidFill>
                <a:srgbClr val="FF0000"/>
              </a:solidFill>
            </a:endParaRPr>
          </a:p>
        </p:txBody>
      </p:sp>
      <p:sp>
        <p:nvSpPr>
          <p:cNvPr id="97" name="Google Shape;97;p17"/>
          <p:cNvSpPr txBox="1">
            <a:spLocks noGrp="1"/>
          </p:cNvSpPr>
          <p:nvPr>
            <p:ph type="body" idx="1"/>
          </p:nvPr>
        </p:nvSpPr>
        <p:spPr>
          <a:xfrm>
            <a:off x="418650" y="875450"/>
            <a:ext cx="8306700" cy="40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dirty="0">
                <a:latin typeface="Comic Sans MS"/>
                <a:ea typeface="Comic Sans MS"/>
                <a:cs typeface="Comic Sans MS"/>
                <a:sym typeface="Comic Sans MS"/>
              </a:rPr>
              <a:t>1. </a:t>
            </a:r>
            <a:r>
              <a:rPr lang="en" b="1" dirty="0">
                <a:solidFill>
                  <a:srgbClr val="FF0000"/>
                </a:solidFill>
                <a:latin typeface="Comic Sans MS"/>
                <a:ea typeface="Comic Sans MS"/>
                <a:cs typeface="Comic Sans MS"/>
                <a:sym typeface="Comic Sans MS"/>
              </a:rPr>
              <a:t>Whenever possible, prohibit HTML code in inputs</a:t>
            </a:r>
            <a:r>
              <a:rPr lang="en" dirty="0">
                <a:latin typeface="Comic Sans MS"/>
                <a:ea typeface="Comic Sans MS"/>
                <a:cs typeface="Comic Sans MS"/>
                <a:sym typeface="Comic Sans MS"/>
              </a:rPr>
              <a:t>. Preventing users from posting HTML code into form inputs is a straightforward and effective measure.</a:t>
            </a:r>
            <a:endParaRPr dirty="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2. </a:t>
            </a:r>
            <a:r>
              <a:rPr lang="en" b="1" dirty="0">
                <a:solidFill>
                  <a:srgbClr val="FF0000"/>
                </a:solidFill>
                <a:latin typeface="Comic Sans MS"/>
                <a:ea typeface="Comic Sans MS"/>
                <a:cs typeface="Comic Sans MS"/>
                <a:sym typeface="Comic Sans MS"/>
              </a:rPr>
              <a:t>Validate inputs</a:t>
            </a:r>
            <a:r>
              <a:rPr lang="en" dirty="0">
                <a:solidFill>
                  <a:srgbClr val="FF0000"/>
                </a:solidFill>
                <a:latin typeface="Comic Sans MS"/>
                <a:ea typeface="Comic Sans MS"/>
                <a:cs typeface="Comic Sans MS"/>
                <a:sym typeface="Comic Sans MS"/>
              </a:rPr>
              <a:t> </a:t>
            </a:r>
            <a:r>
              <a:rPr lang="en" dirty="0">
                <a:latin typeface="Comic Sans MS"/>
                <a:ea typeface="Comic Sans MS"/>
                <a:cs typeface="Comic Sans MS"/>
                <a:sym typeface="Comic Sans MS"/>
              </a:rPr>
              <a:t>: If you're going to accept form inputs, validating the data to ensure it meets specific criteria will be helpful.</a:t>
            </a:r>
            <a:endParaRPr dirty="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3. </a:t>
            </a:r>
            <a:r>
              <a:rPr lang="en" b="1" dirty="0">
                <a:solidFill>
                  <a:srgbClr val="FF0000"/>
                </a:solidFill>
                <a:latin typeface="Comic Sans MS"/>
                <a:ea typeface="Comic Sans MS"/>
                <a:cs typeface="Comic Sans MS"/>
                <a:sym typeface="Comic Sans MS"/>
              </a:rPr>
              <a:t>Secure your cookies</a:t>
            </a:r>
            <a:r>
              <a:rPr lang="en" dirty="0">
                <a:solidFill>
                  <a:srgbClr val="FF0000"/>
                </a:solidFill>
                <a:latin typeface="Comic Sans MS"/>
                <a:ea typeface="Comic Sans MS"/>
                <a:cs typeface="Comic Sans MS"/>
                <a:sym typeface="Comic Sans MS"/>
              </a:rPr>
              <a:t> </a:t>
            </a:r>
            <a:r>
              <a:rPr lang="en" dirty="0">
                <a:latin typeface="Comic Sans MS"/>
                <a:ea typeface="Comic Sans MS"/>
                <a:cs typeface="Comic Sans MS"/>
                <a:sym typeface="Comic Sans MS"/>
              </a:rPr>
              <a:t>: Setting rules for your web applications defining how cookies are handled can prevent XSS and even block JavaScript from accessing cookies.</a:t>
            </a:r>
            <a:endParaRPr dirty="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4. </a:t>
            </a:r>
            <a:r>
              <a:rPr lang="en" b="1" dirty="0">
                <a:solidFill>
                  <a:srgbClr val="FF0000"/>
                </a:solidFill>
                <a:latin typeface="Comic Sans MS"/>
                <a:ea typeface="Comic Sans MS"/>
                <a:cs typeface="Comic Sans MS"/>
                <a:sym typeface="Comic Sans MS"/>
              </a:rPr>
              <a:t>Sanitize data</a:t>
            </a:r>
            <a:r>
              <a:rPr lang="en" dirty="0">
                <a:solidFill>
                  <a:srgbClr val="FF0000"/>
                </a:solidFill>
                <a:latin typeface="Comic Sans MS"/>
                <a:ea typeface="Comic Sans MS"/>
                <a:cs typeface="Comic Sans MS"/>
                <a:sym typeface="Comic Sans MS"/>
              </a:rPr>
              <a:t> </a:t>
            </a:r>
            <a:r>
              <a:rPr lang="en" dirty="0">
                <a:latin typeface="Comic Sans MS"/>
                <a:ea typeface="Comic Sans MS"/>
                <a:cs typeface="Comic Sans MS"/>
                <a:sym typeface="Comic Sans MS"/>
              </a:rPr>
              <a:t>: Similar to validation, sanitizing occurs after data has been posted but before it is executed. Look for online tools like HTMLSanitizer to sanitize HTML code online for XSS vulnerabilities.</a:t>
            </a:r>
            <a:endParaRPr dirty="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5.</a:t>
            </a:r>
            <a:r>
              <a:rPr lang="en" b="1" dirty="0">
                <a:solidFill>
                  <a:srgbClr val="FF0000"/>
                </a:solidFill>
                <a:latin typeface="Comic Sans MS"/>
                <a:ea typeface="Comic Sans MS"/>
                <a:cs typeface="Comic Sans MS"/>
                <a:sym typeface="Comic Sans MS"/>
              </a:rPr>
              <a:t>Use a web application firewall (WAF)</a:t>
            </a:r>
            <a:r>
              <a:rPr lang="en" dirty="0">
                <a:solidFill>
                  <a:srgbClr val="FF0000"/>
                </a:solidFill>
                <a:latin typeface="Comic Sans MS"/>
                <a:ea typeface="Comic Sans MS"/>
                <a:cs typeface="Comic Sans MS"/>
                <a:sym typeface="Comic Sans MS"/>
              </a:rPr>
              <a:t> </a:t>
            </a:r>
            <a:r>
              <a:rPr lang="en" dirty="0">
                <a:latin typeface="Comic Sans MS"/>
                <a:ea typeface="Comic Sans MS"/>
                <a:cs typeface="Comic Sans MS"/>
                <a:sym typeface="Comic Sans MS"/>
              </a:rPr>
              <a:t>: Rules can be created on a WAF to specifically address XSS by blocking abnormal server requests. A robust WAF should be a key component of your organization's security strategy, as it can also prevent SQL injection attacks, distributed denial-of-service attacks and other common threats.</a:t>
            </a:r>
            <a:endParaRPr dirty="0">
              <a:latin typeface="Comic Sans MS"/>
              <a:ea typeface="Comic Sans MS"/>
              <a:cs typeface="Comic Sans MS"/>
              <a:sym typeface="Comic Sans MS"/>
            </a:endParaRPr>
          </a:p>
          <a:p>
            <a:pPr marL="0" lvl="0" indent="0" algn="l" rtl="0">
              <a:spcBef>
                <a:spcPts val="1200"/>
              </a:spcBef>
              <a:spcAft>
                <a:spcPts val="1200"/>
              </a:spcAft>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23600" y="463200"/>
            <a:ext cx="4148400" cy="9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Attachments</a:t>
            </a:r>
            <a:endParaRPr/>
          </a:p>
        </p:txBody>
      </p:sp>
      <p:sp>
        <p:nvSpPr>
          <p:cNvPr id="103" name="Google Shape;103;p18"/>
          <p:cNvSpPr txBox="1"/>
          <p:nvPr/>
        </p:nvSpPr>
        <p:spPr>
          <a:xfrm>
            <a:off x="406650" y="1784475"/>
            <a:ext cx="8330700" cy="1854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sz="1700">
                <a:latin typeface="Lato"/>
                <a:ea typeface="Lato"/>
                <a:cs typeface="Lato"/>
                <a:sym typeface="Lato"/>
              </a:rPr>
              <a:t>Vedio </a:t>
            </a:r>
            <a:r>
              <a:rPr lang="en">
                <a:latin typeface="Lato"/>
                <a:ea typeface="Lato"/>
                <a:cs typeface="Lato"/>
                <a:sym typeface="Lato"/>
              </a:rPr>
              <a:t>: </a:t>
            </a:r>
            <a:endParaRPr>
              <a:latin typeface="Lato"/>
              <a:ea typeface="Lato"/>
              <a:cs typeface="Lato"/>
              <a:sym typeface="Lato"/>
            </a:endParaRPr>
          </a:p>
          <a:p>
            <a:pPr marL="457200" lvl="0" indent="0" algn="l" rtl="0">
              <a:spcBef>
                <a:spcPts val="0"/>
              </a:spcBef>
              <a:spcAft>
                <a:spcPts val="0"/>
              </a:spcAft>
              <a:buNone/>
            </a:pPr>
            <a:endParaRPr sz="100">
              <a:latin typeface="Lato"/>
              <a:ea typeface="Lato"/>
              <a:cs typeface="Lato"/>
              <a:sym typeface="Lato"/>
            </a:endParaRPr>
          </a:p>
          <a:p>
            <a:pPr marL="457200" lvl="0" indent="0" algn="l" rtl="0">
              <a:spcBef>
                <a:spcPts val="0"/>
              </a:spcBef>
              <a:spcAft>
                <a:spcPts val="0"/>
              </a:spcAft>
              <a:buNone/>
            </a:pPr>
            <a:r>
              <a:rPr lang="en" u="sng">
                <a:solidFill>
                  <a:schemeClr val="hlink"/>
                </a:solidFill>
                <a:latin typeface="Lato"/>
                <a:ea typeface="Lato"/>
                <a:cs typeface="Lato"/>
                <a:sym typeface="Lato"/>
                <a:hlinkClick r:id="rId3"/>
              </a:rPr>
              <a:t>https://drive.google.com/file/d/1Wqv57a1CfF714DN-jWHBl-J35z4tyazA/view?usp=drivesdk</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sz="1700">
                <a:latin typeface="Lato"/>
                <a:ea typeface="Lato"/>
                <a:cs typeface="Lato"/>
                <a:sym typeface="Lato"/>
              </a:rPr>
              <a:t>Image </a:t>
            </a:r>
            <a:r>
              <a:rPr lang="en">
                <a:latin typeface="Lato"/>
                <a:ea typeface="Lato"/>
                <a:cs typeface="Lato"/>
                <a:sym typeface="Lato"/>
              </a:rPr>
              <a:t>: </a:t>
            </a:r>
            <a:endParaRPr>
              <a:latin typeface="Lato"/>
              <a:ea typeface="Lato"/>
              <a:cs typeface="Lato"/>
              <a:sym typeface="Lato"/>
            </a:endParaRPr>
          </a:p>
          <a:p>
            <a:pPr marL="457200" lvl="0" indent="0" algn="l" rtl="0">
              <a:spcBef>
                <a:spcPts val="0"/>
              </a:spcBef>
              <a:spcAft>
                <a:spcPts val="0"/>
              </a:spcAft>
              <a:buNone/>
            </a:pPr>
            <a:endParaRPr sz="100">
              <a:latin typeface="Lato"/>
              <a:ea typeface="Lato"/>
              <a:cs typeface="Lato"/>
              <a:sym typeface="Lato"/>
            </a:endParaRPr>
          </a:p>
          <a:p>
            <a:pPr marL="457200" lvl="0" indent="0" algn="l" rtl="0">
              <a:spcBef>
                <a:spcPts val="0"/>
              </a:spcBef>
              <a:spcAft>
                <a:spcPts val="0"/>
              </a:spcAft>
              <a:buNone/>
            </a:pPr>
            <a:r>
              <a:rPr lang="en" u="sng">
                <a:solidFill>
                  <a:schemeClr val="hlink"/>
                </a:solidFill>
                <a:latin typeface="Lato"/>
                <a:ea typeface="Lato"/>
                <a:cs typeface="Lato"/>
                <a:sym typeface="Lato"/>
                <a:hlinkClick r:id="rId4"/>
              </a:rPr>
              <a:t>https://drive.google.com/file/d/1GkLs9T9fA_QKjxWLQXh43V-DmF9DSxFp/view?usp=drivesdk</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460</Words>
  <Application>Microsoft Office PowerPoint</Application>
  <PresentationFormat>On-screen Show (16:9)</PresentationFormat>
  <Paragraphs>42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Lato</vt:lpstr>
      <vt:lpstr>Arial</vt:lpstr>
      <vt:lpstr>Raleway</vt:lpstr>
      <vt:lpstr>Comic Sans MS</vt:lpstr>
      <vt:lpstr>Merriweather</vt:lpstr>
      <vt:lpstr>Swiss</vt:lpstr>
      <vt:lpstr>Vulnerability Report : Ethical Hacking (Task 3)</vt:lpstr>
      <vt:lpstr>PowerPoint Presentation</vt:lpstr>
      <vt:lpstr>Steps to Reproduce :</vt:lpstr>
      <vt:lpstr>Impact</vt:lpstr>
      <vt:lpstr>Mitigation</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Report : Ethical Hacking (Task 3)</dc:title>
  <cp:lastModifiedBy>BHAWANA  SUMAN</cp:lastModifiedBy>
  <cp:revision>1</cp:revision>
  <dcterms:modified xsi:type="dcterms:W3CDTF">2021-08-18T11:36:34Z</dcterms:modified>
</cp:coreProperties>
</file>