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0B70DE3-2055-45D4-BA29-7ADCC06602F5}" type="datetimeFigureOut">
              <a:rPr lang="en-US" smtClean="0"/>
              <a:t>10/18/2023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21E446B-9EC5-4913-9D26-59AE7E86DEF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B70DE3-2055-45D4-BA29-7ADCC06602F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446B-9EC5-4913-9D26-59AE7E86DEF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21E446B-9EC5-4913-9D26-59AE7E86DEF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B70DE3-2055-45D4-BA29-7ADCC06602F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B70DE3-2055-45D4-BA29-7ADCC06602F5}"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21E446B-9EC5-4913-9D26-59AE7E86DEF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0B70DE3-2055-45D4-BA29-7ADCC06602F5}" type="datetimeFigureOut">
              <a:rPr lang="en-US" smtClean="0"/>
              <a:t>10/18/2023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21E446B-9EC5-4913-9D26-59AE7E86DEF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0B70DE3-2055-45D4-BA29-7ADCC06602F5}"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446B-9EC5-4913-9D26-59AE7E86DEF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B70DE3-2055-45D4-BA29-7ADCC06602F5}" type="datetimeFigureOut">
              <a:rPr lang="en-US" smtClean="0"/>
              <a:t>10/18/2023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21E446B-9EC5-4913-9D26-59AE7E86DEF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B70DE3-2055-45D4-BA29-7ADCC06602F5}"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21E446B-9EC5-4913-9D26-59AE7E86DE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0B70DE3-2055-45D4-BA29-7ADCC06602F5}"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21E446B-9EC5-4913-9D26-59AE7E86DE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21E446B-9EC5-4913-9D26-59AE7E86DEF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0B70DE3-2055-45D4-BA29-7ADCC06602F5}" type="datetimeFigureOut">
              <a:rPr lang="en-US" smtClean="0"/>
              <a:t>10/18/2023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21E446B-9EC5-4913-9D26-59AE7E86DEF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0B70DE3-2055-45D4-BA29-7ADCC06602F5}" type="datetimeFigureOut">
              <a:rPr lang="en-US" smtClean="0"/>
              <a:t>10/18/2023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0B70DE3-2055-45D4-BA29-7ADCC06602F5}" type="datetimeFigureOut">
              <a:rPr lang="en-US" smtClean="0"/>
              <a:t>10/18/2023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21E446B-9EC5-4913-9D26-59AE7E86DEF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US" dirty="0" smtClean="0"/>
              <a:t>TOPIC:-IOT BASED TRAFFIC OPTIMISATION</a:t>
            </a:r>
          </a:p>
          <a:p>
            <a:endParaRPr lang="en-US" dirty="0" smtClean="0"/>
          </a:p>
          <a:p>
            <a:r>
              <a:rPr lang="en-US" dirty="0" smtClean="0"/>
              <a:t>SUMANA DUTTA :ENROLLMENT NO-12022002018077</a:t>
            </a:r>
          </a:p>
          <a:p>
            <a:r>
              <a:rPr lang="en-US" dirty="0" smtClean="0"/>
              <a:t>SNEHASHIS MONDAL:ENROLLMENT NO-12022002016075</a:t>
            </a:r>
          </a:p>
          <a:p>
            <a:r>
              <a:rPr lang="en-US" dirty="0" smtClean="0"/>
              <a:t>ARGHYA BANERJEE:ENROLLMENT NO-12022002016058</a:t>
            </a:r>
          </a:p>
          <a:p>
            <a:r>
              <a:rPr lang="en-US" dirty="0" smtClean="0"/>
              <a:t>SOHAM MUKHERJEE:ENROLLMENT NO-12022002016071</a:t>
            </a:r>
          </a:p>
          <a:p>
            <a:endParaRPr lang="en-US" dirty="0"/>
          </a:p>
        </p:txBody>
      </p:sp>
      <p:sp>
        <p:nvSpPr>
          <p:cNvPr id="2" name="Title 1"/>
          <p:cNvSpPr>
            <a:spLocks noGrp="1"/>
          </p:cNvSpPr>
          <p:nvPr>
            <p:ph type="ctrTitle"/>
          </p:nvPr>
        </p:nvSpPr>
        <p:spPr/>
        <p:txBody>
          <a:bodyPr>
            <a:normAutofit fontScale="90000"/>
          </a:bodyPr>
          <a:lstStyle/>
          <a:p>
            <a:r>
              <a:rPr lang="en-US" dirty="0" smtClean="0"/>
              <a:t>INSTITUTE OF ENGINEERING AND MANGEMENT</a:t>
            </a:r>
            <a:endParaRPr lang="en-US" dirty="0"/>
          </a:p>
        </p:txBody>
      </p:sp>
      <p:sp>
        <p:nvSpPr>
          <p:cNvPr id="4" name="AutoShape 2" descr="Institute of Engineering &amp; Management (IEM), Kolkata | Kolk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nstitute of Engineering &amp; Management (IEM), Kolkata | Kolk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nstitute of Engineering &amp; Management (IEM), Kolkata | Kolkat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8826"/>
            <a:ext cx="1066800" cy="1066800"/>
          </a:xfrm>
          <a:prstGeom prst="rect">
            <a:avLst/>
          </a:prstGeom>
        </p:spPr>
      </p:pic>
    </p:spTree>
    <p:extLst>
      <p:ext uri="{BB962C8B-B14F-4D97-AF65-F5344CB8AC3E}">
        <p14:creationId xmlns:p14="http://schemas.microsoft.com/office/powerpoint/2010/main" val="122674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a:t>In 2014, 54% of the total global population was urban residents. The prediction was a growth of nearly 2% each year until 2020 leading to more pressure on the transportation system of cities. Cities should be making their streets run smarter instead of just making them bigger or building more roads. This leads to the proposed system which will use a Raspberry pi and Camera for tracking the number of vehicles leading to time-based monitoring of the system. One of  the major  problems with Indian  cities is that the existing infrastructure cannot be expanded more, and thus  the  only  option available  is  better management  of the traffic. Traffic congestion has a negative impact on economy, the  environment and  the overall quality  of life.  Hence it  is high  time  to  effectively  manage  the  traffic  congestion problem.  There  are  various  methods  available  for  traffic management  such  as  video  data  analysis,  infrared  sensors, inductive  loop  detection,  wireless  sensor  network,  etc. </a:t>
            </a:r>
          </a:p>
        </p:txBody>
      </p:sp>
    </p:spTree>
    <p:extLst>
      <p:ext uri="{BB962C8B-B14F-4D97-AF65-F5344CB8AC3E}">
        <p14:creationId xmlns:p14="http://schemas.microsoft.com/office/powerpoint/2010/main" val="83718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a:t>A smart traffic management system utilizing camera</a:t>
            </a:r>
          </a:p>
          <a:p>
            <a:pPr marL="0" indent="0">
              <a:buNone/>
            </a:pPr>
            <a:r>
              <a:rPr lang="en-US" dirty="0"/>
              <a:t>data, communication and automated algorithms is to</a:t>
            </a:r>
          </a:p>
          <a:p>
            <a:pPr marL="0" indent="0">
              <a:buNone/>
            </a:pPr>
            <a:r>
              <a:rPr lang="en-US" dirty="0"/>
              <a:t>be developed to keep traffic flowing more smoothly.</a:t>
            </a:r>
          </a:p>
          <a:p>
            <a:pPr marL="0" indent="0">
              <a:buNone/>
            </a:pPr>
            <a:r>
              <a:rPr lang="en-US" dirty="0"/>
              <a:t>The aim is to optimally control the duration of green</a:t>
            </a:r>
          </a:p>
          <a:p>
            <a:pPr marL="0" indent="0">
              <a:buNone/>
            </a:pPr>
            <a:r>
              <a:rPr lang="en-US" dirty="0"/>
              <a:t>or red light for a specific traffic light at an</a:t>
            </a:r>
          </a:p>
          <a:p>
            <a:pPr marL="0" indent="0">
              <a:buNone/>
            </a:pPr>
            <a:r>
              <a:rPr lang="en-US" dirty="0"/>
              <a:t>intersection.</a:t>
            </a:r>
          </a:p>
          <a:p>
            <a:pPr marL="0" indent="0">
              <a:buNone/>
            </a:pPr>
            <a:r>
              <a:rPr lang="en-US" dirty="0"/>
              <a:t>The traffic signals should not flash the same stretch of</a:t>
            </a:r>
          </a:p>
          <a:p>
            <a:pPr marL="0" indent="0">
              <a:buNone/>
            </a:pPr>
            <a:r>
              <a:rPr lang="en-US" dirty="0"/>
              <a:t>green or red all the time, but should depend on the</a:t>
            </a:r>
          </a:p>
          <a:p>
            <a:pPr marL="0" indent="0">
              <a:buNone/>
            </a:pPr>
            <a:r>
              <a:rPr lang="en-US" dirty="0"/>
              <a:t>number of vehicles present. When traffic is heavy in</a:t>
            </a:r>
          </a:p>
          <a:p>
            <a:pPr marL="0" indent="0">
              <a:buNone/>
            </a:pPr>
            <a:r>
              <a:rPr lang="en-US" dirty="0"/>
              <a:t>one direction, the green lights should stay on longer;</a:t>
            </a:r>
          </a:p>
          <a:p>
            <a:pPr marL="0" indent="0">
              <a:buNone/>
            </a:pPr>
            <a:r>
              <a:rPr lang="en-US" dirty="0"/>
              <a:t>less traffic should mean the red lights should be on</a:t>
            </a:r>
          </a:p>
          <a:p>
            <a:pPr marL="0" indent="0">
              <a:buNone/>
            </a:pPr>
            <a:r>
              <a:rPr lang="en-US" dirty="0"/>
              <a:t>for a longer time interval.</a:t>
            </a:r>
          </a:p>
          <a:p>
            <a:pPr marL="0" indent="0">
              <a:buNone/>
            </a:pPr>
            <a:r>
              <a:rPr lang="en-US" dirty="0"/>
              <a:t>This solution is expected to eliminate inefficiencies at</a:t>
            </a:r>
          </a:p>
          <a:p>
            <a:pPr marL="0" indent="0">
              <a:buNone/>
            </a:pPr>
            <a:r>
              <a:rPr lang="en-US" dirty="0"/>
              <a:t>intersections and minimize the cost of commuting</a:t>
            </a:r>
          </a:p>
          <a:p>
            <a:pPr marL="0" indent="0">
              <a:buNone/>
            </a:pPr>
            <a:r>
              <a:rPr lang="en-US" dirty="0"/>
              <a:t>and pollution</a:t>
            </a:r>
            <a:r>
              <a:rPr lang="en-US" dirty="0" smtClean="0"/>
              <a:t>.</a:t>
            </a:r>
            <a:endParaRPr lang="en-US" dirty="0"/>
          </a:p>
        </p:txBody>
      </p:sp>
    </p:spTree>
    <p:extLst>
      <p:ext uri="{BB962C8B-B14F-4D97-AF65-F5344CB8AC3E}">
        <p14:creationId xmlns:p14="http://schemas.microsoft.com/office/powerpoint/2010/main" val="61533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4" name="Content Placeholder 3"/>
          <p:cNvSpPr>
            <a:spLocks noGrp="1"/>
          </p:cNvSpPr>
          <p:nvPr>
            <p:ph sz="quarter" idx="1"/>
          </p:nvPr>
        </p:nvSpPr>
        <p:spPr/>
        <p:txBody>
          <a:bodyPr>
            <a:normAutofit fontScale="47500" lnSpcReduction="20000"/>
          </a:bodyPr>
          <a:lstStyle/>
          <a:p>
            <a:pPr marL="0" indent="0">
              <a:buNone/>
            </a:pPr>
            <a:r>
              <a:rPr lang="en-US" dirty="0"/>
              <a:t>The Internet of Things (</a:t>
            </a:r>
            <a:r>
              <a:rPr lang="en-US" dirty="0" err="1"/>
              <a:t>IoT</a:t>
            </a:r>
            <a:r>
              <a:rPr lang="en-US" dirty="0"/>
              <a:t>), also sometimes referred</a:t>
            </a:r>
          </a:p>
          <a:p>
            <a:pPr marL="0" indent="0">
              <a:buNone/>
            </a:pPr>
            <a:r>
              <a:rPr lang="en-US" dirty="0"/>
              <a:t>to as the Internet of Everything (</a:t>
            </a:r>
            <a:r>
              <a:rPr lang="en-US" dirty="0" err="1"/>
              <a:t>IoE</a:t>
            </a:r>
            <a:r>
              <a:rPr lang="en-US" dirty="0"/>
              <a:t>), consists of all</a:t>
            </a:r>
          </a:p>
          <a:p>
            <a:pPr marL="0" indent="0">
              <a:buNone/>
            </a:pPr>
            <a:r>
              <a:rPr lang="en-US" dirty="0"/>
              <a:t>the web-enabled devices that collect, send and act on</a:t>
            </a:r>
          </a:p>
          <a:p>
            <a:pPr marL="0" indent="0">
              <a:buNone/>
            </a:pPr>
            <a:r>
              <a:rPr lang="en-US" dirty="0"/>
              <a:t>data they acquire from their surrounding</a:t>
            </a:r>
          </a:p>
          <a:p>
            <a:pPr marL="0" indent="0">
              <a:buNone/>
            </a:pPr>
            <a:r>
              <a:rPr lang="en-US" dirty="0"/>
              <a:t>environments using embedded sensors, processors</a:t>
            </a:r>
          </a:p>
          <a:p>
            <a:pPr marL="0" indent="0">
              <a:buNone/>
            </a:pPr>
            <a:r>
              <a:rPr lang="en-US" dirty="0"/>
              <a:t>and communication hardware. These devices, often</a:t>
            </a:r>
          </a:p>
          <a:p>
            <a:pPr marL="0" indent="0">
              <a:buNone/>
            </a:pPr>
            <a:r>
              <a:rPr lang="en-US" dirty="0"/>
              <a:t>called ”connected” or ”smart” devices, can sometimes</a:t>
            </a:r>
          </a:p>
          <a:p>
            <a:pPr marL="0" indent="0">
              <a:buNone/>
            </a:pPr>
            <a:r>
              <a:rPr lang="en-US" dirty="0"/>
              <a:t>talk to other related devices, a process called</a:t>
            </a:r>
          </a:p>
          <a:p>
            <a:pPr marL="0" indent="0">
              <a:buNone/>
            </a:pPr>
            <a:r>
              <a:rPr lang="en-US" dirty="0"/>
              <a:t>machine-to-machine(M2M) communication, and act</a:t>
            </a:r>
          </a:p>
          <a:p>
            <a:pPr marL="0" indent="0">
              <a:buNone/>
            </a:pPr>
            <a:r>
              <a:rPr lang="en-US" dirty="0"/>
              <a:t>on the information they get from one another. Humans can interact with the gadgets to set them up,</a:t>
            </a:r>
          </a:p>
          <a:p>
            <a:pPr marL="0" indent="0">
              <a:buNone/>
            </a:pPr>
            <a:r>
              <a:rPr lang="en-US" dirty="0"/>
              <a:t>give them instructions or access the data, but the</a:t>
            </a:r>
          </a:p>
          <a:p>
            <a:pPr marL="0" indent="0">
              <a:buNone/>
            </a:pPr>
            <a:r>
              <a:rPr lang="en-US" dirty="0"/>
              <a:t>devices do most of the work on their own without</a:t>
            </a:r>
          </a:p>
          <a:p>
            <a:pPr marL="0" indent="0">
              <a:buNone/>
            </a:pPr>
            <a:r>
              <a:rPr lang="en-US" dirty="0"/>
              <a:t>human intervention. Their existence has been made</a:t>
            </a:r>
          </a:p>
          <a:p>
            <a:pPr marL="0" indent="0">
              <a:buNone/>
            </a:pPr>
            <a:r>
              <a:rPr lang="en-US" dirty="0"/>
              <a:t>possible by all the tiny mobile components that are</a:t>
            </a:r>
          </a:p>
          <a:p>
            <a:pPr marL="0" indent="0">
              <a:buNone/>
            </a:pPr>
            <a:r>
              <a:rPr lang="en-US" dirty="0"/>
              <a:t>available these days, as well as the always-online</a:t>
            </a:r>
          </a:p>
          <a:p>
            <a:pPr marL="0" indent="0">
              <a:buNone/>
            </a:pPr>
            <a:r>
              <a:rPr lang="en-US" dirty="0"/>
              <a:t>nature of our home and business networks.</a:t>
            </a:r>
          </a:p>
          <a:p>
            <a:pPr marL="0" indent="0">
              <a:buNone/>
            </a:pPr>
            <a:r>
              <a:rPr lang="en-US" dirty="0"/>
              <a:t>Connected devices also generate massive amounts of</a:t>
            </a:r>
          </a:p>
          <a:p>
            <a:pPr marL="0" indent="0">
              <a:buNone/>
            </a:pPr>
            <a:r>
              <a:rPr lang="en-US" dirty="0"/>
              <a:t>Internet traffic, including loads of data that can be</a:t>
            </a:r>
          </a:p>
          <a:p>
            <a:pPr marL="0" indent="0">
              <a:buNone/>
            </a:pPr>
            <a:r>
              <a:rPr lang="en-US" dirty="0"/>
              <a:t>used to make the devices useful, but can also be</a:t>
            </a:r>
          </a:p>
          <a:p>
            <a:pPr marL="0" indent="0">
              <a:buNone/>
            </a:pPr>
            <a:r>
              <a:rPr lang="en-US" dirty="0"/>
              <a:t>mined for other purposes. </a:t>
            </a:r>
          </a:p>
        </p:txBody>
      </p:sp>
    </p:spTree>
    <p:extLst>
      <p:ext uri="{BB962C8B-B14F-4D97-AF65-F5344CB8AC3E}">
        <p14:creationId xmlns:p14="http://schemas.microsoft.com/office/powerpoint/2010/main" val="134325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normAutofit fontScale="32500" lnSpcReduction="20000"/>
          </a:bodyPr>
          <a:lstStyle/>
          <a:p>
            <a:pPr marL="0" indent="0">
              <a:buNone/>
            </a:pPr>
            <a:r>
              <a:rPr lang="en-US" dirty="0"/>
              <a:t>A. EXISTING SYSTEM</a:t>
            </a:r>
          </a:p>
          <a:p>
            <a:pPr marL="0" indent="0">
              <a:buNone/>
            </a:pPr>
            <a:r>
              <a:rPr lang="en-US" dirty="0"/>
              <a:t>The existing traffic system is generally controlled by</a:t>
            </a:r>
          </a:p>
          <a:p>
            <a:pPr marL="0" indent="0">
              <a:buNone/>
            </a:pPr>
            <a:r>
              <a:rPr lang="en-US" dirty="0"/>
              <a:t>the traffic police. The main drawback of this system</a:t>
            </a:r>
          </a:p>
          <a:p>
            <a:pPr marL="0" indent="0">
              <a:buNone/>
            </a:pPr>
            <a:r>
              <a:rPr lang="en-US" dirty="0"/>
              <a:t>controlled by the traffic police is that the system is</a:t>
            </a:r>
          </a:p>
          <a:p>
            <a:pPr marL="0" indent="0">
              <a:buNone/>
            </a:pPr>
            <a:r>
              <a:rPr lang="en-US" dirty="0"/>
              <a:t>not smart enough to deal with the traffic congestion.</a:t>
            </a:r>
          </a:p>
          <a:p>
            <a:pPr marL="0" indent="0">
              <a:buNone/>
            </a:pPr>
            <a:r>
              <a:rPr lang="en-US" dirty="0"/>
              <a:t>The traffic police official can either block a road for</a:t>
            </a:r>
          </a:p>
          <a:p>
            <a:pPr marL="0" indent="0">
              <a:buNone/>
            </a:pPr>
            <a:r>
              <a:rPr lang="en-US" dirty="0"/>
              <a:t>more time or let the vehicles on another road pass by</a:t>
            </a:r>
          </a:p>
          <a:p>
            <a:pPr marL="0" indent="0">
              <a:buNone/>
            </a:pPr>
            <a:r>
              <a:rPr lang="en-US" dirty="0"/>
              <a:t>i.e. the decision making may not be smart enough</a:t>
            </a:r>
          </a:p>
          <a:p>
            <a:pPr marL="0" indent="0">
              <a:buNone/>
            </a:pPr>
            <a:r>
              <a:rPr lang="en-US" dirty="0"/>
              <a:t>and it entirely depends on the official’s decision.</a:t>
            </a:r>
          </a:p>
          <a:p>
            <a:pPr marL="0" indent="0">
              <a:buNone/>
            </a:pPr>
            <a:r>
              <a:rPr lang="en-US" dirty="0"/>
              <a:t>Moreover, even if traffic lights are used, the time</a:t>
            </a:r>
          </a:p>
          <a:p>
            <a:pPr marL="0" indent="0">
              <a:buNone/>
            </a:pPr>
            <a:r>
              <a:rPr lang="en-US" dirty="0"/>
              <a:t>interval for which the vehicles will be shown a green</a:t>
            </a:r>
          </a:p>
          <a:p>
            <a:pPr marL="0" indent="0">
              <a:buNone/>
            </a:pPr>
            <a:r>
              <a:rPr lang="en-US" dirty="0"/>
              <a:t>or red signal is fixed.</a:t>
            </a:r>
          </a:p>
          <a:p>
            <a:pPr marL="0" indent="0">
              <a:buNone/>
            </a:pPr>
            <a:r>
              <a:rPr lang="en-US" dirty="0"/>
              <a:t>Therefore, it may not be able to solve the problem of</a:t>
            </a:r>
          </a:p>
          <a:p>
            <a:pPr marL="0" indent="0">
              <a:buNone/>
            </a:pPr>
            <a:r>
              <a:rPr lang="en-US" dirty="0"/>
              <a:t>traffic congestion. In India, it has been seen that even</a:t>
            </a:r>
          </a:p>
          <a:p>
            <a:pPr marL="0" indent="0">
              <a:buNone/>
            </a:pPr>
            <a:r>
              <a:rPr lang="en-US" dirty="0"/>
              <a:t>after the presence of traffic lights, traffic police</a:t>
            </a:r>
          </a:p>
          <a:p>
            <a:pPr marL="0" indent="0">
              <a:buNone/>
            </a:pPr>
            <a:r>
              <a:rPr lang="en-US" dirty="0"/>
              <a:t>officials are on duty, which means that in this system</a:t>
            </a:r>
          </a:p>
          <a:p>
            <a:pPr marL="0" indent="0">
              <a:buNone/>
            </a:pPr>
            <a:r>
              <a:rPr lang="en-US" dirty="0"/>
              <a:t>more manpower is required and it is not economical</a:t>
            </a:r>
          </a:p>
          <a:p>
            <a:pPr marL="0" indent="0">
              <a:buNone/>
            </a:pPr>
            <a:r>
              <a:rPr lang="en-US" dirty="0"/>
              <a:t>in nature.</a:t>
            </a:r>
          </a:p>
          <a:p>
            <a:pPr marL="0" indent="0">
              <a:buNone/>
            </a:pPr>
            <a:r>
              <a:rPr lang="en-US" dirty="0"/>
              <a:t>B. PROPOSED SYSTEM</a:t>
            </a:r>
          </a:p>
          <a:p>
            <a:pPr marL="0" indent="0">
              <a:buNone/>
            </a:pPr>
            <a:r>
              <a:rPr lang="en-US" dirty="0"/>
              <a:t>The first and primary element of this system is the</a:t>
            </a:r>
          </a:p>
          <a:p>
            <a:pPr marL="0" indent="0">
              <a:buNone/>
            </a:pPr>
            <a:r>
              <a:rPr lang="en-US" dirty="0"/>
              <a:t>camera. The cameras interact with the physical</a:t>
            </a:r>
          </a:p>
          <a:p>
            <a:pPr marL="0" indent="0">
              <a:buNone/>
            </a:pPr>
            <a:r>
              <a:rPr lang="en-US" dirty="0"/>
              <a:t>environment, meaning vehicles presence or absence</a:t>
            </a:r>
          </a:p>
          <a:p>
            <a:pPr marL="0" indent="0">
              <a:buNone/>
            </a:pPr>
            <a:r>
              <a:rPr lang="en-US" dirty="0"/>
              <a:t>while the camera data is sent to the database for</a:t>
            </a:r>
          </a:p>
          <a:p>
            <a:pPr marL="0" indent="0">
              <a:buNone/>
            </a:pPr>
            <a:r>
              <a:rPr lang="en-US" dirty="0"/>
              <a:t>training the module for further prediction. The</a:t>
            </a:r>
          </a:p>
          <a:p>
            <a:pPr marL="0" indent="0">
              <a:buNone/>
            </a:pPr>
            <a:r>
              <a:rPr lang="en-US" dirty="0"/>
              <a:t>cameras transmit status based on the presence of</a:t>
            </a:r>
          </a:p>
          <a:p>
            <a:pPr marL="0" indent="0">
              <a:buNone/>
            </a:pPr>
            <a:r>
              <a:rPr lang="en-US" dirty="0"/>
              <a:t>vehicles near it. In this system, the primary aim is to gather the</a:t>
            </a:r>
          </a:p>
          <a:p>
            <a:pPr marL="0" indent="0">
              <a:buNone/>
            </a:pPr>
            <a:r>
              <a:rPr lang="en-US" dirty="0"/>
              <a:t>information of moving vehicles and provide them a</a:t>
            </a:r>
          </a:p>
          <a:p>
            <a:pPr marL="0" indent="0">
              <a:buNone/>
            </a:pPr>
            <a:r>
              <a:rPr lang="en-US" dirty="0"/>
              <a:t>clear path till their destinations and traffic signals</a:t>
            </a:r>
          </a:p>
          <a:p>
            <a:pPr marL="0" indent="0">
              <a:buNone/>
            </a:pPr>
            <a:r>
              <a:rPr lang="en-US" dirty="0"/>
              <a:t>should switch automatically to give a clear way for</a:t>
            </a:r>
          </a:p>
          <a:p>
            <a:pPr marL="0" indent="0">
              <a:buNone/>
            </a:pPr>
            <a:r>
              <a:rPr lang="en-US" dirty="0"/>
              <a:t>these vehicles.</a:t>
            </a:r>
          </a:p>
          <a:p>
            <a:pPr marL="0" indent="0">
              <a:buNone/>
            </a:pPr>
            <a:endParaRPr lang="en-US" dirty="0"/>
          </a:p>
        </p:txBody>
      </p:sp>
    </p:spTree>
    <p:extLst>
      <p:ext uri="{BB962C8B-B14F-4D97-AF65-F5344CB8AC3E}">
        <p14:creationId xmlns:p14="http://schemas.microsoft.com/office/powerpoint/2010/main" val="52129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sz="quarter" idx="1"/>
          </p:nvPr>
        </p:nvSpPr>
        <p:spPr/>
        <p:txBody>
          <a:bodyPr>
            <a:normAutofit/>
          </a:bodyPr>
          <a:lstStyle/>
          <a:p>
            <a:pPr marL="0" indent="0">
              <a:buNone/>
            </a:pPr>
            <a:r>
              <a:rPr lang="en-US" sz="1400" dirty="0"/>
              <a:t> The Architecture system consists of six modules:</a:t>
            </a:r>
          </a:p>
          <a:p>
            <a:pPr marL="0" indent="0">
              <a:buNone/>
            </a:pPr>
            <a:r>
              <a:rPr lang="en-US" sz="1400" dirty="0"/>
              <a:t>1) Raspberry Pi</a:t>
            </a:r>
          </a:p>
          <a:p>
            <a:pPr marL="0" indent="0">
              <a:buNone/>
            </a:pPr>
            <a:r>
              <a:rPr lang="en-US" sz="1400" dirty="0"/>
              <a:t>2) LED lights which are used for the purpose of</a:t>
            </a:r>
          </a:p>
          <a:p>
            <a:pPr marL="0" indent="0">
              <a:buNone/>
            </a:pPr>
            <a:r>
              <a:rPr lang="en-US" sz="1400" dirty="0"/>
              <a:t>signaling.</a:t>
            </a:r>
          </a:p>
          <a:p>
            <a:pPr marL="0" indent="0">
              <a:buNone/>
            </a:pPr>
            <a:r>
              <a:rPr lang="en-US" sz="1400" dirty="0"/>
              <a:t>3) Traffic cameras which are used for monitoring</a:t>
            </a:r>
          </a:p>
          <a:p>
            <a:pPr marL="0" indent="0">
              <a:buNone/>
            </a:pPr>
            <a:r>
              <a:rPr lang="en-US" sz="1400" dirty="0"/>
              <a:t>traffic.</a:t>
            </a:r>
          </a:p>
          <a:p>
            <a:pPr marL="0" indent="0">
              <a:buNone/>
            </a:pPr>
            <a:r>
              <a:rPr lang="en-US" sz="1400" dirty="0"/>
              <a:t>4) Node MCU </a:t>
            </a:r>
            <a:r>
              <a:rPr lang="en-US" sz="1400" dirty="0" smtClean="0"/>
              <a:t>Microcontroller</a:t>
            </a:r>
            <a:endParaRPr lang="en-US" sz="1400"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743200"/>
            <a:ext cx="2743200" cy="3904070"/>
          </a:xfrm>
          <a:prstGeom prst="rect">
            <a:avLst/>
          </a:prstGeom>
        </p:spPr>
      </p:pic>
    </p:spTree>
    <p:extLst>
      <p:ext uri="{BB962C8B-B14F-4D97-AF65-F5344CB8AC3E}">
        <p14:creationId xmlns:p14="http://schemas.microsoft.com/office/powerpoint/2010/main" val="313580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IMPLEMENTATION</a:t>
            </a:r>
            <a:endParaRPr lang="en-US" dirty="0"/>
          </a:p>
        </p:txBody>
      </p:sp>
      <p:sp>
        <p:nvSpPr>
          <p:cNvPr id="3" name="Content Placeholder 2"/>
          <p:cNvSpPr>
            <a:spLocks noGrp="1"/>
          </p:cNvSpPr>
          <p:nvPr>
            <p:ph sz="quarter" idx="1"/>
          </p:nvPr>
        </p:nvSpPr>
        <p:spPr/>
        <p:txBody>
          <a:bodyPr>
            <a:normAutofit fontScale="40000" lnSpcReduction="20000"/>
          </a:bodyPr>
          <a:lstStyle/>
          <a:p>
            <a:pPr marL="0" indent="0">
              <a:buNone/>
            </a:pPr>
            <a:endParaRPr lang="en-US" dirty="0"/>
          </a:p>
          <a:p>
            <a:pPr marL="0" indent="0">
              <a:buNone/>
            </a:pPr>
            <a:r>
              <a:rPr lang="en-US" dirty="0"/>
              <a:t>Steps in the proposed system for controlling traffic</a:t>
            </a:r>
          </a:p>
          <a:p>
            <a:pPr marL="0" indent="0">
              <a:buNone/>
            </a:pPr>
            <a:r>
              <a:rPr lang="en-US" dirty="0"/>
              <a:t>light 1:</a:t>
            </a:r>
          </a:p>
          <a:p>
            <a:pPr marL="0" indent="0">
              <a:buNone/>
            </a:pPr>
            <a:r>
              <a:rPr lang="en-US" dirty="0"/>
              <a:t>1. Camera: Continuously record traffic video.</a:t>
            </a:r>
          </a:p>
          <a:p>
            <a:pPr marL="0" indent="0">
              <a:buNone/>
            </a:pPr>
            <a:r>
              <a:rPr lang="en-US" dirty="0"/>
              <a:t>2. Read Image: Read frames of the traffic image.</a:t>
            </a:r>
          </a:p>
          <a:p>
            <a:pPr marL="0" indent="0">
              <a:buNone/>
            </a:pPr>
            <a:r>
              <a:rPr lang="en-US" dirty="0"/>
              <a:t>3. </a:t>
            </a:r>
            <a:r>
              <a:rPr lang="en-US" dirty="0" err="1"/>
              <a:t>Grayscale</a:t>
            </a:r>
            <a:r>
              <a:rPr lang="en-US" dirty="0"/>
              <a:t> Image Conversion: It converts color</a:t>
            </a:r>
          </a:p>
          <a:p>
            <a:pPr marL="0" indent="0">
              <a:buNone/>
            </a:pPr>
            <a:r>
              <a:rPr lang="en-US" dirty="0"/>
              <a:t>image to </a:t>
            </a:r>
            <a:r>
              <a:rPr lang="en-US" dirty="0" err="1"/>
              <a:t>grayscale</a:t>
            </a:r>
            <a:r>
              <a:rPr lang="en-US" dirty="0"/>
              <a:t> image. This method is based</a:t>
            </a:r>
          </a:p>
          <a:p>
            <a:pPr marL="0" indent="0">
              <a:buNone/>
            </a:pPr>
            <a:r>
              <a:rPr lang="en-US" dirty="0"/>
              <a:t>on different color transforms. According to the</a:t>
            </a:r>
          </a:p>
          <a:p>
            <a:pPr marL="0" indent="0">
              <a:buNone/>
            </a:pPr>
            <a:r>
              <a:rPr lang="en-US" dirty="0"/>
              <a:t>R, G, B value in the image, it calculates the value</a:t>
            </a:r>
          </a:p>
          <a:p>
            <a:pPr marL="0" indent="0">
              <a:buNone/>
            </a:pPr>
            <a:r>
              <a:rPr lang="en-US" dirty="0"/>
              <a:t>of </a:t>
            </a:r>
            <a:r>
              <a:rPr lang="en-US" dirty="0" err="1"/>
              <a:t>grayscales</a:t>
            </a:r>
            <a:r>
              <a:rPr lang="en-US" dirty="0"/>
              <a:t> and converts the image into a</a:t>
            </a:r>
          </a:p>
          <a:p>
            <a:pPr marL="0" indent="0">
              <a:buNone/>
            </a:pPr>
            <a:r>
              <a:rPr lang="en-US" dirty="0" err="1"/>
              <a:t>grayscale</a:t>
            </a:r>
            <a:r>
              <a:rPr lang="en-US" dirty="0"/>
              <a:t> image.</a:t>
            </a:r>
          </a:p>
          <a:p>
            <a:pPr marL="0" indent="0">
              <a:buNone/>
            </a:pPr>
            <a:r>
              <a:rPr lang="en-US" dirty="0"/>
              <a:t>4. Image </a:t>
            </a:r>
            <a:r>
              <a:rPr lang="en-US" dirty="0" err="1"/>
              <a:t>Binarization</a:t>
            </a:r>
            <a:r>
              <a:rPr lang="en-US" dirty="0"/>
              <a:t>: </a:t>
            </a:r>
            <a:r>
              <a:rPr lang="en-US" dirty="0" err="1"/>
              <a:t>Grayscale</a:t>
            </a:r>
            <a:r>
              <a:rPr lang="en-US" dirty="0"/>
              <a:t> image is converted</a:t>
            </a:r>
          </a:p>
          <a:p>
            <a:pPr marL="0" indent="0">
              <a:buNone/>
            </a:pPr>
            <a:r>
              <a:rPr lang="en-US" dirty="0"/>
              <a:t>into black and white image.</a:t>
            </a:r>
          </a:p>
          <a:p>
            <a:pPr marL="0" indent="0">
              <a:buNone/>
            </a:pPr>
            <a:r>
              <a:rPr lang="en-US" dirty="0"/>
              <a:t>5. Traffic Signal Control: Based on vehicle count</a:t>
            </a:r>
          </a:p>
          <a:p>
            <a:pPr marL="0" indent="0">
              <a:buNone/>
            </a:pPr>
            <a:r>
              <a:rPr lang="en-US" dirty="0"/>
              <a:t>signal timings are changed and the respective</a:t>
            </a:r>
          </a:p>
          <a:p>
            <a:pPr marL="0" indent="0">
              <a:buNone/>
            </a:pPr>
            <a:r>
              <a:rPr lang="en-US" dirty="0"/>
              <a:t>LED glows.</a:t>
            </a:r>
          </a:p>
          <a:p>
            <a:pPr marL="0" indent="0">
              <a:buNone/>
            </a:pPr>
            <a:r>
              <a:rPr lang="en-US" dirty="0"/>
              <a:t>Steps for controlling traffic light 2:</a:t>
            </a:r>
          </a:p>
          <a:p>
            <a:pPr marL="0" indent="0">
              <a:buNone/>
            </a:pPr>
            <a:r>
              <a:rPr lang="en-US" dirty="0"/>
              <a:t>1. Initialize System</a:t>
            </a:r>
          </a:p>
          <a:p>
            <a:pPr marL="0" indent="0">
              <a:buNone/>
            </a:pPr>
            <a:r>
              <a:rPr lang="en-US" dirty="0"/>
              <a:t>2. Configure ESP 8266 module for multi access</a:t>
            </a:r>
          </a:p>
          <a:p>
            <a:pPr marL="0" indent="0">
              <a:buNone/>
            </a:pPr>
            <a:r>
              <a:rPr lang="en-US" dirty="0"/>
              <a:t>point through AT commands</a:t>
            </a:r>
          </a:p>
          <a:p>
            <a:pPr marL="0" indent="0">
              <a:buNone/>
            </a:pPr>
            <a:r>
              <a:rPr lang="en-US" dirty="0"/>
              <a:t>3. Connect WI-FI module to WI-FI network</a:t>
            </a:r>
          </a:p>
          <a:p>
            <a:pPr marL="0" indent="0">
              <a:buNone/>
            </a:pPr>
            <a:r>
              <a:rPr lang="en-US" dirty="0"/>
              <a:t>4. Start UDP local port in WI-FI module</a:t>
            </a:r>
          </a:p>
          <a:p>
            <a:pPr marL="0" indent="0">
              <a:buNone/>
            </a:pPr>
            <a:r>
              <a:rPr lang="en-US" dirty="0"/>
              <a:t>5. Establish UDP connection to Raspberry pi</a:t>
            </a:r>
          </a:p>
          <a:p>
            <a:pPr marL="0" indent="0">
              <a:buNone/>
            </a:pPr>
            <a:r>
              <a:rPr lang="en-US" dirty="0"/>
              <a:t>6. Wait for data</a:t>
            </a:r>
          </a:p>
          <a:p>
            <a:pPr marL="0" indent="0">
              <a:buNone/>
            </a:pPr>
            <a:r>
              <a:rPr lang="en-US" dirty="0"/>
              <a:t>7. Change traffic light signal 2 depending upon</a:t>
            </a:r>
          </a:p>
          <a:p>
            <a:pPr marL="0" indent="0">
              <a:buNone/>
            </a:pPr>
            <a:r>
              <a:rPr lang="en-US" dirty="0"/>
              <a:t>their received data from raspberry </a:t>
            </a:r>
            <a:r>
              <a:rPr lang="en-US" dirty="0" smtClean="0"/>
              <a:t>Pi.</a:t>
            </a:r>
            <a:endParaRPr lang="en-US" dirty="0"/>
          </a:p>
        </p:txBody>
      </p:sp>
    </p:spTree>
    <p:extLst>
      <p:ext uri="{BB962C8B-B14F-4D97-AF65-F5344CB8AC3E}">
        <p14:creationId xmlns:p14="http://schemas.microsoft.com/office/powerpoint/2010/main" val="257605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a:t>Smart Traffic Management System has been</a:t>
            </a:r>
          </a:p>
          <a:p>
            <a:pPr marL="0" indent="0">
              <a:buNone/>
            </a:pPr>
            <a:r>
              <a:rPr lang="en-US" dirty="0"/>
              <a:t>developed by using multiple features of hardware</a:t>
            </a:r>
          </a:p>
          <a:p>
            <a:pPr marL="0" indent="0">
              <a:buNone/>
            </a:pPr>
            <a:r>
              <a:rPr lang="en-US" dirty="0"/>
              <a:t>components in </a:t>
            </a:r>
            <a:r>
              <a:rPr lang="en-US" dirty="0" err="1"/>
              <a:t>IoT</a:t>
            </a:r>
            <a:r>
              <a:rPr lang="en-US" dirty="0"/>
              <a:t>. Traffic optimization is achieved</a:t>
            </a:r>
          </a:p>
          <a:p>
            <a:pPr marL="0" indent="0">
              <a:buNone/>
            </a:pPr>
            <a:r>
              <a:rPr lang="en-US" dirty="0"/>
              <a:t>using </a:t>
            </a:r>
            <a:r>
              <a:rPr lang="en-US" dirty="0" err="1"/>
              <a:t>IoT</a:t>
            </a:r>
            <a:r>
              <a:rPr lang="en-US" dirty="0"/>
              <a:t> platform for efficient utilizing allocating</a:t>
            </a:r>
          </a:p>
          <a:p>
            <a:pPr marL="0" indent="0">
              <a:buNone/>
            </a:pPr>
            <a:r>
              <a:rPr lang="en-US" dirty="0"/>
              <a:t>varying time to all traffic signal according to available</a:t>
            </a:r>
          </a:p>
          <a:p>
            <a:pPr marL="0" indent="0">
              <a:buNone/>
            </a:pPr>
            <a:r>
              <a:rPr lang="en-US" dirty="0"/>
              <a:t>vehicles count in road path.</a:t>
            </a:r>
          </a:p>
          <a:p>
            <a:pPr marL="0" indent="0">
              <a:buNone/>
            </a:pPr>
            <a:r>
              <a:rPr lang="en-US" dirty="0"/>
              <a:t>Smart Traffic Management System is implemented to</a:t>
            </a:r>
          </a:p>
          <a:p>
            <a:pPr marL="0" indent="0">
              <a:buNone/>
            </a:pPr>
            <a:r>
              <a:rPr lang="en-US" dirty="0"/>
              <a:t>deal efficiently with problem of congestion </a:t>
            </a:r>
            <a:r>
              <a:rPr lang="en-US" dirty="0" smtClean="0"/>
              <a:t>and perform </a:t>
            </a:r>
            <a:r>
              <a:rPr lang="en-US" dirty="0"/>
              <a:t>re-routing at intersections on a road. This</a:t>
            </a:r>
          </a:p>
          <a:p>
            <a:pPr marL="0" indent="0">
              <a:buNone/>
            </a:pPr>
            <a:r>
              <a:rPr lang="en-US" dirty="0"/>
              <a:t>research presents an effective solution for rapid</a:t>
            </a:r>
          </a:p>
          <a:p>
            <a:pPr marL="0" indent="0">
              <a:buNone/>
            </a:pPr>
            <a:r>
              <a:rPr lang="en-US" dirty="0"/>
              <a:t>growth of traffic flow particularly in big cities which</a:t>
            </a:r>
          </a:p>
          <a:p>
            <a:pPr marL="0" indent="0">
              <a:buNone/>
            </a:pPr>
            <a:r>
              <a:rPr lang="en-US" dirty="0"/>
              <a:t>is increasing day by day and traditional systems have</a:t>
            </a:r>
          </a:p>
          <a:p>
            <a:pPr marL="0" indent="0">
              <a:buNone/>
            </a:pPr>
            <a:r>
              <a:rPr lang="en-US" dirty="0"/>
              <a:t>some limitations as they fail to manage current traffic</a:t>
            </a:r>
          </a:p>
          <a:p>
            <a:pPr marL="0" indent="0">
              <a:buNone/>
            </a:pPr>
            <a:r>
              <a:rPr lang="en-US" dirty="0"/>
              <a:t>effectively. Keeping in view the state-of-the-art</a:t>
            </a:r>
          </a:p>
          <a:p>
            <a:pPr marL="0" indent="0">
              <a:buNone/>
            </a:pPr>
            <a:r>
              <a:rPr lang="en-US" dirty="0"/>
              <a:t>approach for traffic management systems, a smart</a:t>
            </a:r>
          </a:p>
          <a:p>
            <a:pPr marL="0" indent="0">
              <a:buNone/>
            </a:pPr>
            <a:r>
              <a:rPr lang="en-US" dirty="0"/>
              <a:t>traffic management system is proposed to control</a:t>
            </a:r>
          </a:p>
          <a:p>
            <a:pPr marL="0" indent="0">
              <a:buNone/>
            </a:pPr>
            <a:r>
              <a:rPr lang="en-US" dirty="0"/>
              <a:t>road traffic situations more efficiently and </a:t>
            </a:r>
            <a:r>
              <a:rPr lang="en-US" dirty="0" smtClean="0"/>
              <a:t>effectively.</a:t>
            </a:r>
            <a:endParaRPr lang="en-US" dirty="0"/>
          </a:p>
        </p:txBody>
      </p:sp>
    </p:spTree>
    <p:extLst>
      <p:ext uri="{BB962C8B-B14F-4D97-AF65-F5344CB8AC3E}">
        <p14:creationId xmlns:p14="http://schemas.microsoft.com/office/powerpoint/2010/main" val="144137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dirty="0"/>
              <a:t>[1]. </a:t>
            </a:r>
            <a:r>
              <a:rPr lang="en-US" dirty="0" err="1"/>
              <a:t>Soufiene</a:t>
            </a:r>
            <a:r>
              <a:rPr lang="en-US" dirty="0"/>
              <a:t> </a:t>
            </a:r>
            <a:r>
              <a:rPr lang="en-US" dirty="0" err="1"/>
              <a:t>Djahel,Ronan</a:t>
            </a:r>
            <a:r>
              <a:rPr lang="en-US" dirty="0"/>
              <a:t> </a:t>
            </a:r>
            <a:r>
              <a:rPr lang="en-US" dirty="0" err="1"/>
              <a:t>Doolan</a:t>
            </a:r>
            <a:r>
              <a:rPr lang="en-US" dirty="0"/>
              <a:t>, </a:t>
            </a:r>
            <a:r>
              <a:rPr lang="en-US" dirty="0" err="1"/>
              <a:t>Gabrial-Miro</a:t>
            </a:r>
            <a:endParaRPr lang="en-US" dirty="0"/>
          </a:p>
          <a:p>
            <a:pPr marL="0" indent="0">
              <a:buNone/>
            </a:pPr>
            <a:r>
              <a:rPr lang="en-US" dirty="0" err="1"/>
              <a:t>Muntean</a:t>
            </a:r>
            <a:r>
              <a:rPr lang="en-US" dirty="0"/>
              <a:t>, John Murphy, “A </a:t>
            </a:r>
            <a:r>
              <a:rPr lang="en-US" dirty="0" err="1"/>
              <a:t>communicationsoriented</a:t>
            </a:r>
            <a:r>
              <a:rPr lang="en-US" dirty="0"/>
              <a:t> perspective on traffic management</a:t>
            </a:r>
          </a:p>
          <a:p>
            <a:pPr marL="0" indent="0">
              <a:buNone/>
            </a:pPr>
            <a:r>
              <a:rPr lang="en-US" dirty="0"/>
              <a:t>systems for smart cities: Challenges and</a:t>
            </a:r>
          </a:p>
          <a:p>
            <a:pPr marL="0" indent="0">
              <a:buNone/>
            </a:pPr>
            <a:r>
              <a:rPr lang="en-US" dirty="0"/>
              <a:t>innovative approaches, IEEE Communications</a:t>
            </a:r>
          </a:p>
          <a:p>
            <a:pPr marL="0" indent="0">
              <a:buNone/>
            </a:pPr>
            <a:r>
              <a:rPr lang="en-US" dirty="0"/>
              <a:t>Surveys and Tutorials, </a:t>
            </a:r>
            <a:r>
              <a:rPr lang="en-US" dirty="0" err="1"/>
              <a:t>vol</a:t>
            </a:r>
            <a:r>
              <a:rPr lang="en-US" dirty="0"/>
              <a:t> 10.pp,Nov 2013.</a:t>
            </a:r>
          </a:p>
          <a:p>
            <a:pPr marL="0" indent="0">
              <a:buNone/>
            </a:pPr>
            <a:r>
              <a:rPr lang="en-US" dirty="0"/>
              <a:t>[2]. Lien-Wu Chen, </a:t>
            </a:r>
            <a:r>
              <a:rPr lang="en-US" dirty="0" err="1"/>
              <a:t>Pranay</a:t>
            </a:r>
            <a:r>
              <a:rPr lang="en-US" dirty="0"/>
              <a:t> Sharma, “Dynamic</a:t>
            </a:r>
          </a:p>
          <a:p>
            <a:pPr marL="0" indent="0">
              <a:buNone/>
            </a:pPr>
            <a:r>
              <a:rPr lang="en-US" dirty="0"/>
              <a:t>traffic control with fairness and throughput</a:t>
            </a:r>
          </a:p>
          <a:p>
            <a:pPr marL="0" indent="0">
              <a:buNone/>
            </a:pPr>
            <a:r>
              <a:rPr lang="en-US" dirty="0"/>
              <a:t>optimization using vehicular communications”,</a:t>
            </a:r>
          </a:p>
          <a:p>
            <a:pPr marL="0" indent="0">
              <a:buNone/>
            </a:pPr>
            <a:r>
              <a:rPr lang="en-US" dirty="0"/>
              <a:t>IEEE journal on selected areas in</a:t>
            </a:r>
          </a:p>
          <a:p>
            <a:pPr marL="0" indent="0">
              <a:buNone/>
            </a:pPr>
            <a:r>
              <a:rPr lang="en-US" dirty="0"/>
              <a:t>communications/supplement,</a:t>
            </a:r>
          </a:p>
          <a:p>
            <a:pPr marL="0" indent="0">
              <a:buNone/>
            </a:pPr>
            <a:r>
              <a:rPr lang="en-US" dirty="0"/>
              <a:t>Vol.31.No.9.pp.504-512,September 2013.</a:t>
            </a:r>
          </a:p>
          <a:p>
            <a:pPr marL="0" indent="0">
              <a:buNone/>
            </a:pPr>
            <a:r>
              <a:rPr lang="en-US" dirty="0"/>
              <a:t>[3]. Luigi </a:t>
            </a:r>
            <a:r>
              <a:rPr lang="en-US" dirty="0" err="1"/>
              <a:t>Atzori,Antonio</a:t>
            </a:r>
            <a:r>
              <a:rPr lang="en-US" dirty="0"/>
              <a:t> </a:t>
            </a:r>
            <a:r>
              <a:rPr lang="en-US" dirty="0" err="1"/>
              <a:t>Iera</a:t>
            </a:r>
            <a:r>
              <a:rPr lang="en-US" dirty="0"/>
              <a:t> and </a:t>
            </a:r>
            <a:r>
              <a:rPr lang="en-US" dirty="0" err="1"/>
              <a:t>Giacomo</a:t>
            </a:r>
            <a:endParaRPr lang="en-US" dirty="0"/>
          </a:p>
          <a:p>
            <a:pPr marL="0" indent="0">
              <a:buNone/>
            </a:pPr>
            <a:r>
              <a:rPr lang="en-US" dirty="0" err="1"/>
              <a:t>Morabito</a:t>
            </a:r>
            <a:r>
              <a:rPr lang="en-US" dirty="0"/>
              <a:t>, “The Internet of Things: A</a:t>
            </a:r>
          </a:p>
          <a:p>
            <a:pPr marL="0" indent="0">
              <a:buNone/>
            </a:pPr>
            <a:r>
              <a:rPr lang="en-US" dirty="0" err="1"/>
              <a:t>survey”,Computer</a:t>
            </a:r>
            <a:r>
              <a:rPr lang="en-US" dirty="0"/>
              <a:t> networks,vol.54,pp 2787-</a:t>
            </a:r>
          </a:p>
          <a:p>
            <a:pPr marL="0" indent="0">
              <a:buNone/>
            </a:pPr>
            <a:r>
              <a:rPr lang="en-US" dirty="0"/>
              <a:t>2805,2010.</a:t>
            </a:r>
          </a:p>
          <a:p>
            <a:pPr marL="0" indent="0">
              <a:buNone/>
            </a:pPr>
            <a:r>
              <a:rPr lang="en-US" dirty="0"/>
              <a:t>[4]. Chen Wang, Bertrand </a:t>
            </a:r>
            <a:r>
              <a:rPr lang="en-US" dirty="0" err="1"/>
              <a:t>David,Rene</a:t>
            </a:r>
            <a:endParaRPr lang="en-US" dirty="0"/>
          </a:p>
          <a:p>
            <a:pPr marL="0" indent="0">
              <a:buNone/>
            </a:pPr>
            <a:r>
              <a:rPr lang="en-US" dirty="0" err="1"/>
              <a:t>Chalon,Chuantoa</a:t>
            </a:r>
            <a:r>
              <a:rPr lang="en-US" dirty="0"/>
              <a:t> Yin, “Dynamic road lane </a:t>
            </a:r>
            <a:r>
              <a:rPr lang="en-US" dirty="0" smtClean="0"/>
              <a:t>.</a:t>
            </a:r>
            <a:endParaRPr lang="en-US" dirty="0"/>
          </a:p>
        </p:txBody>
      </p:sp>
    </p:spTree>
    <p:extLst>
      <p:ext uri="{BB962C8B-B14F-4D97-AF65-F5344CB8AC3E}">
        <p14:creationId xmlns:p14="http://schemas.microsoft.com/office/powerpoint/2010/main" val="13290683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63</TotalTime>
  <Words>1256</Words>
  <Application>Microsoft Office PowerPoint</Application>
  <PresentationFormat>On-screen Show (4:3)</PresentationFormat>
  <Paragraphs>147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INSTITUTE OF ENGINEERING AND MANGEMENT</vt:lpstr>
      <vt:lpstr>ABSTRACT</vt:lpstr>
      <vt:lpstr>INTRODUCTION</vt:lpstr>
      <vt:lpstr>LITERATURE SURVEY</vt:lpstr>
      <vt:lpstr>SYSTEM ANALYSIS</vt:lpstr>
      <vt:lpstr>SYSTEM DESIGN</vt:lpstr>
      <vt:lpstr>SYSTEM IMPLEMENTATION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2023-10-18T15:56:30Z</dcterms:created>
  <dcterms:modified xsi:type="dcterms:W3CDTF">2023-10-18T17:00:00Z</dcterms:modified>
</cp:coreProperties>
</file>