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matic SC"/>
      <p:regular r:id="rId12"/>
      <p:bold r:id="rId13"/>
    </p:embeddedFont>
    <p:embeddedFont>
      <p:font typeface="Source Code Pro"/>
      <p:regular r:id="rId14"/>
      <p:bold r:id="rId15"/>
      <p:italic r:id="rId16"/>
      <p:boldItalic r:id="rId17"/>
    </p:embeddedFont>
    <p:embeddedFont>
      <p:font typeface="Roboto Serif ExtraBold"/>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bold.fntdata"/><Relationship Id="rId12"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notesMaster" Target="notesMasters/notesMaster1.xml"/><Relationship Id="rId19" Type="http://schemas.openxmlformats.org/officeDocument/2006/relationships/font" Target="fonts/RobotoSerifExtraBold-boldItalic.fntdata"/><Relationship Id="rId6" Type="http://schemas.openxmlformats.org/officeDocument/2006/relationships/slide" Target="slides/slide1.xml"/><Relationship Id="rId18" Type="http://schemas.openxmlformats.org/officeDocument/2006/relationships/font" Target="fonts/RobotoSerifExtra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60d712af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e60d712af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60d712af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60d712af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60d712af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60d712af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60d712af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60d712af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60d712af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60d712af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Amazon sales Analysis</a:t>
            </a:r>
            <a:endParaRPr/>
          </a:p>
        </p:txBody>
      </p:sp>
      <p:sp>
        <p:nvSpPr>
          <p:cNvPr id="57" name="Google Shape;57;p13"/>
          <p:cNvSpPr txBox="1"/>
          <p:nvPr>
            <p:ph idx="1" type="subTitle"/>
          </p:nvPr>
        </p:nvSpPr>
        <p:spPr>
          <a:xfrm>
            <a:off x="441050" y="2479275"/>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id="58" name="Google Shape;58;p13" title="File:Amazon.de-Logo.svg - Wikimedia Commons"/>
          <p:cNvPicPr preferRelativeResize="0"/>
          <p:nvPr/>
        </p:nvPicPr>
        <p:blipFill rotWithShape="1">
          <a:blip r:embed="rId3">
            <a:alphaModFix/>
          </a:blip>
          <a:srcRect b="0" l="0" r="25495" t="0"/>
          <a:stretch/>
        </p:blipFill>
        <p:spPr>
          <a:xfrm>
            <a:off x="264650" y="3696575"/>
            <a:ext cx="2066028" cy="1152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a:p>
            <a:pPr indent="0" lvl="0" marL="0" rtl="0" algn="l">
              <a:spcBef>
                <a:spcPts val="0"/>
              </a:spcBef>
              <a:spcAft>
                <a:spcPts val="0"/>
              </a:spcAft>
              <a:buNone/>
            </a:pPr>
            <a:r>
              <a:t/>
            </a:r>
            <a:endParaRPr/>
          </a:p>
        </p:txBody>
      </p:sp>
      <p:sp>
        <p:nvSpPr>
          <p:cNvPr id="64" name="Google Shape;64;p14"/>
          <p:cNvSpPr txBox="1"/>
          <p:nvPr>
            <p:ph idx="1" type="body"/>
          </p:nvPr>
        </p:nvSpPr>
        <p:spPr>
          <a:xfrm>
            <a:off x="311700" y="12404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Roboto Serif ExtraBold"/>
                <a:ea typeface="Roboto Serif ExtraBold"/>
                <a:cs typeface="Roboto Serif ExtraBold"/>
                <a:sym typeface="Roboto Serif ExtraBold"/>
              </a:rPr>
              <a:t>Amazon, founded by Jeff Bezos in 1994, is a global e-commerce leader headquartered in Seattle. Originally an online bookstore, it now offers a vast array of products and services, including cloud computing and digital streaming. Known for innovation and customer focus, Amazon has revolutionized online shopping and logistics.</a:t>
            </a:r>
            <a:br>
              <a:rPr lang="en" sz="1500">
                <a:latin typeface="Roboto Serif ExtraBold"/>
                <a:ea typeface="Roboto Serif ExtraBold"/>
                <a:cs typeface="Roboto Serif ExtraBold"/>
                <a:sym typeface="Roboto Serif ExtraBold"/>
              </a:rPr>
            </a:br>
            <a:r>
              <a:rPr lang="en" sz="1500">
                <a:latin typeface="Roboto Serif ExtraBold"/>
                <a:ea typeface="Roboto Serif ExtraBold"/>
                <a:cs typeface="Roboto Serif ExtraBold"/>
                <a:sym typeface="Roboto Serif ExtraBold"/>
              </a:rPr>
              <a:t>Sales management has gained importance to meet increasing competition and the need for improved methods of distribution to reduce cost and to increase profits. Sales management today is the most important function in a commercial and business enterprise.</a:t>
            </a:r>
            <a:endParaRPr sz="1500">
              <a:latin typeface="Roboto Serif ExtraBold"/>
              <a:ea typeface="Roboto Serif ExtraBold"/>
              <a:cs typeface="Roboto Serif ExtraBold"/>
              <a:sym typeface="Roboto Serif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0"/>
            <a:ext cx="8520600" cy="62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a:t>
            </a:r>
            <a:r>
              <a:rPr lang="en"/>
              <a:t>designs</a:t>
            </a:r>
            <a:endParaRPr/>
          </a:p>
          <a:p>
            <a:pPr indent="0" lvl="0" marL="0" rtl="0" algn="l">
              <a:spcBef>
                <a:spcPts val="0"/>
              </a:spcBef>
              <a:spcAft>
                <a:spcPts val="0"/>
              </a:spcAft>
              <a:buNone/>
            </a:pPr>
            <a:r>
              <a:t/>
            </a:r>
            <a:endParaRPr/>
          </a:p>
        </p:txBody>
      </p:sp>
      <p:sp>
        <p:nvSpPr>
          <p:cNvPr id="70" name="Google Shape;70;p15"/>
          <p:cNvSpPr txBox="1"/>
          <p:nvPr>
            <p:ph idx="1" type="body"/>
          </p:nvPr>
        </p:nvSpPr>
        <p:spPr>
          <a:xfrm>
            <a:off x="0" y="569150"/>
            <a:ext cx="9144000" cy="451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 name="Google Shape;71;p15"/>
          <p:cNvPicPr preferRelativeResize="0"/>
          <p:nvPr/>
        </p:nvPicPr>
        <p:blipFill rotWithShape="1">
          <a:blip r:embed="rId3">
            <a:alphaModFix/>
          </a:blip>
          <a:srcRect b="0" l="8026" r="8017" t="0"/>
          <a:stretch/>
        </p:blipFill>
        <p:spPr>
          <a:xfrm>
            <a:off x="0" y="622075"/>
            <a:ext cx="4012250" cy="2104900"/>
          </a:xfrm>
          <a:prstGeom prst="rect">
            <a:avLst/>
          </a:prstGeom>
          <a:noFill/>
          <a:ln cap="flat" cmpd="sng" w="9525">
            <a:solidFill>
              <a:srgbClr val="000000"/>
            </a:solidFill>
            <a:prstDash val="solid"/>
            <a:round/>
            <a:headEnd len="sm" w="sm" type="none"/>
            <a:tailEnd len="sm" w="sm" type="none"/>
          </a:ln>
        </p:spPr>
      </p:pic>
      <p:pic>
        <p:nvPicPr>
          <p:cNvPr id="72" name="Google Shape;72;p15"/>
          <p:cNvPicPr preferRelativeResize="0"/>
          <p:nvPr/>
        </p:nvPicPr>
        <p:blipFill>
          <a:blip r:embed="rId4">
            <a:alphaModFix/>
          </a:blip>
          <a:stretch>
            <a:fillRect/>
          </a:stretch>
        </p:blipFill>
        <p:spPr>
          <a:xfrm>
            <a:off x="4071050" y="569150"/>
            <a:ext cx="5072951" cy="2182050"/>
          </a:xfrm>
          <a:prstGeom prst="rect">
            <a:avLst/>
          </a:prstGeom>
          <a:noFill/>
          <a:ln cap="flat" cmpd="sng" w="9525">
            <a:solidFill>
              <a:srgbClr val="000000"/>
            </a:solidFill>
            <a:prstDash val="solid"/>
            <a:round/>
            <a:headEnd len="sm" w="sm" type="none"/>
            <a:tailEnd len="sm" w="sm" type="none"/>
          </a:ln>
        </p:spPr>
      </p:pic>
      <p:pic>
        <p:nvPicPr>
          <p:cNvPr id="73" name="Google Shape;73;p15"/>
          <p:cNvPicPr preferRelativeResize="0"/>
          <p:nvPr/>
        </p:nvPicPr>
        <p:blipFill>
          <a:blip r:embed="rId5">
            <a:alphaModFix/>
          </a:blip>
          <a:stretch>
            <a:fillRect/>
          </a:stretch>
        </p:blipFill>
        <p:spPr>
          <a:xfrm>
            <a:off x="0" y="2751200"/>
            <a:ext cx="4506149" cy="2333550"/>
          </a:xfrm>
          <a:prstGeom prst="rect">
            <a:avLst/>
          </a:prstGeom>
          <a:noFill/>
          <a:ln cap="flat" cmpd="sng" w="9525">
            <a:solidFill>
              <a:srgbClr val="434343"/>
            </a:solidFill>
            <a:prstDash val="solid"/>
            <a:round/>
            <a:headEnd len="sm" w="sm" type="none"/>
            <a:tailEnd len="sm" w="sm" type="none"/>
          </a:ln>
        </p:spPr>
      </p:pic>
      <p:pic>
        <p:nvPicPr>
          <p:cNvPr id="74" name="Google Shape;74;p15"/>
          <p:cNvPicPr preferRelativeResize="0"/>
          <p:nvPr/>
        </p:nvPicPr>
        <p:blipFill>
          <a:blip r:embed="rId6">
            <a:alphaModFix/>
          </a:blip>
          <a:stretch>
            <a:fillRect/>
          </a:stretch>
        </p:blipFill>
        <p:spPr>
          <a:xfrm>
            <a:off x="4572000" y="2751200"/>
            <a:ext cx="4571999" cy="23335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kpis</a:t>
            </a:r>
            <a:endParaRPr/>
          </a:p>
        </p:txBody>
      </p:sp>
      <p:sp>
        <p:nvSpPr>
          <p:cNvPr id="80" name="Google Shape;80;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1.</a:t>
            </a:r>
            <a:r>
              <a:rPr lang="en" sz="1600">
                <a:latin typeface="Roboto Serif ExtraBold"/>
                <a:ea typeface="Roboto Serif ExtraBold"/>
                <a:cs typeface="Roboto Serif ExtraBold"/>
                <a:sym typeface="Roboto Serif ExtraBold"/>
              </a:rPr>
              <a:t>Sales Trend → Month-wise</a:t>
            </a:r>
            <a:endParaRPr sz="1600">
              <a:latin typeface="Roboto Serif ExtraBold"/>
              <a:ea typeface="Roboto Serif ExtraBold"/>
              <a:cs typeface="Roboto Serif ExtraBold"/>
              <a:sym typeface="Roboto Serif ExtraBold"/>
            </a:endParaRPr>
          </a:p>
          <a:p>
            <a:pPr indent="0" lvl="0" marL="0" rtl="0" algn="l">
              <a:spcBef>
                <a:spcPts val="1200"/>
              </a:spcBef>
              <a:spcAft>
                <a:spcPts val="0"/>
              </a:spcAft>
              <a:buNone/>
            </a:pPr>
            <a:r>
              <a:rPr lang="en" sz="1600">
                <a:latin typeface="Roboto Serif ExtraBold"/>
                <a:ea typeface="Roboto Serif ExtraBold"/>
                <a:cs typeface="Roboto Serif ExtraBold"/>
                <a:sym typeface="Roboto Serif ExtraBold"/>
              </a:rPr>
              <a:t>				 Year-wise</a:t>
            </a:r>
            <a:endParaRPr sz="1600">
              <a:latin typeface="Roboto Serif ExtraBold"/>
              <a:ea typeface="Roboto Serif ExtraBold"/>
              <a:cs typeface="Roboto Serif ExtraBold"/>
              <a:sym typeface="Roboto Serif ExtraBold"/>
            </a:endParaRPr>
          </a:p>
          <a:p>
            <a:pPr indent="0" lvl="0" marL="0" rtl="0" algn="l">
              <a:spcBef>
                <a:spcPts val="1200"/>
              </a:spcBef>
              <a:spcAft>
                <a:spcPts val="0"/>
              </a:spcAft>
              <a:buNone/>
            </a:pPr>
            <a:r>
              <a:rPr lang="en" sz="1600">
                <a:latin typeface="Roboto Serif ExtraBold"/>
                <a:ea typeface="Roboto Serif ExtraBold"/>
                <a:cs typeface="Roboto Serif ExtraBold"/>
                <a:sym typeface="Roboto Serif ExtraBold"/>
              </a:rPr>
              <a:t>				 Yearly_month-wise</a:t>
            </a:r>
            <a:endParaRPr sz="1600">
              <a:latin typeface="Roboto Serif ExtraBold"/>
              <a:ea typeface="Roboto Serif ExtraBold"/>
              <a:cs typeface="Roboto Serif ExtraBold"/>
              <a:sym typeface="Roboto Serif ExtraBold"/>
            </a:endParaRPr>
          </a:p>
          <a:p>
            <a:pPr indent="0" lvl="0" marL="0" rtl="0" algn="l">
              <a:spcBef>
                <a:spcPts val="1200"/>
              </a:spcBef>
              <a:spcAft>
                <a:spcPts val="0"/>
              </a:spcAft>
              <a:buNone/>
            </a:pPr>
            <a:r>
              <a:rPr lang="en" sz="1600">
                <a:latin typeface="Roboto Serif ExtraBold"/>
                <a:ea typeface="Roboto Serif ExtraBold"/>
                <a:cs typeface="Roboto Serif ExtraBold"/>
                <a:sym typeface="Roboto Serif ExtraBold"/>
              </a:rPr>
              <a:t>2.Sales by category</a:t>
            </a:r>
            <a:endParaRPr sz="1600">
              <a:latin typeface="Roboto Serif ExtraBold"/>
              <a:ea typeface="Roboto Serif ExtraBold"/>
              <a:cs typeface="Roboto Serif ExtraBold"/>
              <a:sym typeface="Roboto Serif ExtraBold"/>
            </a:endParaRPr>
          </a:p>
          <a:p>
            <a:pPr indent="0" lvl="0" marL="0" rtl="0" algn="l">
              <a:spcBef>
                <a:spcPts val="1200"/>
              </a:spcBef>
              <a:spcAft>
                <a:spcPts val="0"/>
              </a:spcAft>
              <a:buNone/>
            </a:pPr>
            <a:r>
              <a:rPr lang="en" sz="1600">
                <a:latin typeface="Roboto Serif ExtraBold"/>
                <a:ea typeface="Roboto Serif ExtraBold"/>
                <a:cs typeface="Roboto Serif ExtraBold"/>
                <a:sym typeface="Roboto Serif ExtraBold"/>
              </a:rPr>
              <a:t>3.Sales by country</a:t>
            </a:r>
            <a:endParaRPr sz="1600">
              <a:latin typeface="Roboto Serif ExtraBold"/>
              <a:ea typeface="Roboto Serif ExtraBold"/>
              <a:cs typeface="Roboto Serif ExtraBold"/>
              <a:sym typeface="Roboto Serif ExtraBold"/>
            </a:endParaRPr>
          </a:p>
          <a:p>
            <a:pPr indent="0" lvl="0" marL="0" rtl="0" algn="l">
              <a:spcBef>
                <a:spcPts val="1200"/>
              </a:spcBef>
              <a:spcAft>
                <a:spcPts val="1200"/>
              </a:spcAft>
              <a:buNone/>
            </a:pPr>
            <a:r>
              <a:rPr lang="en" sz="1600">
                <a:latin typeface="Roboto Serif ExtraBold"/>
                <a:ea typeface="Roboto Serif ExtraBold"/>
                <a:cs typeface="Roboto Serif ExtraBold"/>
                <a:sym typeface="Roboto Serif ExtraBold"/>
              </a:rPr>
              <a:t>4.Profits</a:t>
            </a:r>
            <a:endParaRPr sz="1600">
              <a:latin typeface="Roboto Serif ExtraBold"/>
              <a:ea typeface="Roboto Serif ExtraBold"/>
              <a:cs typeface="Roboto Serif ExtraBold"/>
              <a:sym typeface="Roboto Serif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61150"/>
            <a:ext cx="8520600" cy="64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a:t>
            </a:r>
            <a:endParaRPr/>
          </a:p>
        </p:txBody>
      </p:sp>
      <p:sp>
        <p:nvSpPr>
          <p:cNvPr id="86" name="Google Shape;86;p17"/>
          <p:cNvSpPr txBox="1"/>
          <p:nvPr>
            <p:ph idx="1" type="body"/>
          </p:nvPr>
        </p:nvSpPr>
        <p:spPr>
          <a:xfrm>
            <a:off x="131700" y="943100"/>
            <a:ext cx="8901900" cy="413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91725" y="669800"/>
            <a:ext cx="8960552" cy="4686000"/>
          </a:xfrm>
          <a:prstGeom prst="rect">
            <a:avLst/>
          </a:prstGeom>
          <a:noFill/>
          <a:ln>
            <a:noFill/>
          </a:ln>
        </p:spPr>
      </p:pic>
    </p:spTree>
  </p:cSld>
  <p:clrMapOvr>
    <a:masterClrMapping/>
  </p:clrMapOvr>
  <mc:AlternateContent>
    <mc:Choice Requires="p14">
      <p:transition spd="slow" p14:dur="25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br>
              <a:rPr lang="en"/>
            </a:b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4000">
                <a:latin typeface="Roboto Serif ExtraBold"/>
                <a:ea typeface="Roboto Serif ExtraBold"/>
                <a:cs typeface="Roboto Serif ExtraBold"/>
                <a:sym typeface="Roboto Serif ExtraBold"/>
              </a:rPr>
              <a:t>THANK YOU</a:t>
            </a:r>
            <a:endParaRPr sz="4000">
              <a:latin typeface="Roboto Serif ExtraBold"/>
              <a:ea typeface="Roboto Serif ExtraBold"/>
              <a:cs typeface="Roboto Serif ExtraBold"/>
              <a:sym typeface="Roboto Serif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