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Black"/>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lack-boldItalic.fntdata"/><Relationship Id="rId16" Type="http://schemas.openxmlformats.org/officeDocument/2006/relationships/font" Target="fonts/Merriweather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60dff934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60dff934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60dff93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60dff93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60dff934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60dff934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60dff934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60dff934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60dff934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60dff934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CROP PRODUCTION</a:t>
            </a:r>
            <a:endParaRPr b="1"/>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Main KPIs</a:t>
            </a:r>
            <a:endParaRPr b="1"/>
          </a:p>
        </p:txBody>
      </p:sp>
      <p:sp>
        <p:nvSpPr>
          <p:cNvPr id="98" name="Google Shape;98;p15"/>
          <p:cNvSpPr txBox="1"/>
          <p:nvPr>
            <p:ph idx="1" type="body"/>
          </p:nvPr>
        </p:nvSpPr>
        <p:spPr>
          <a:xfrm>
            <a:off x="311700" y="947125"/>
            <a:ext cx="8520600" cy="3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Total Crop Production Volume</a:t>
            </a:r>
            <a:r>
              <a:rPr lang="en" sz="1500">
                <a:solidFill>
                  <a:srgbClr val="000000"/>
                </a:solidFill>
                <a:latin typeface="Arial"/>
                <a:ea typeface="Arial"/>
                <a:cs typeface="Arial"/>
                <a:sym typeface="Arial"/>
              </a:rPr>
              <a:t>: The overall quantity of crops produced in a given year</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Yield per Hectare</a:t>
            </a:r>
            <a:r>
              <a:rPr lang="en" sz="1500">
                <a:solidFill>
                  <a:srgbClr val="000000"/>
                </a:solidFill>
                <a:latin typeface="Arial"/>
                <a:ea typeface="Arial"/>
                <a:cs typeface="Arial"/>
                <a:sym typeface="Arial"/>
              </a:rPr>
              <a:t>: The average production volume per unit area, indicating the efficiency of crop production.</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Area Harvested</a:t>
            </a:r>
            <a:r>
              <a:rPr lang="en" sz="1500">
                <a:solidFill>
                  <a:srgbClr val="000000"/>
                </a:solidFill>
                <a:latin typeface="Arial"/>
                <a:ea typeface="Arial"/>
                <a:cs typeface="Arial"/>
                <a:sym typeface="Arial"/>
              </a:rPr>
              <a:t>: The total land area used for harvesting crops.</a:t>
            </a:r>
            <a:endParaRPr sz="1500">
              <a:solidFill>
                <a:srgbClr val="000000"/>
              </a:solidFill>
              <a:latin typeface="Arial"/>
              <a:ea typeface="Arial"/>
              <a:cs typeface="Arial"/>
              <a:sym typeface="Arial"/>
            </a:endParaRPr>
          </a:p>
          <a:p>
            <a:pPr indent="0" lvl="0" marL="0" rtl="0" algn="l">
              <a:spcBef>
                <a:spcPts val="1200"/>
              </a:spcBef>
              <a:spcAft>
                <a:spcPts val="1200"/>
              </a:spcAft>
              <a:buNone/>
            </a:pPr>
            <a:r>
              <a:rPr b="1" lang="en" sz="1500">
                <a:solidFill>
                  <a:srgbClr val="000000"/>
                </a:solidFill>
                <a:latin typeface="Arial"/>
                <a:ea typeface="Arial"/>
                <a:cs typeface="Arial"/>
                <a:sym typeface="Arial"/>
              </a:rPr>
              <a:t>Crop Type Distribution</a:t>
            </a:r>
            <a:r>
              <a:rPr lang="en" sz="1500">
                <a:solidFill>
                  <a:srgbClr val="000000"/>
                </a:solidFill>
                <a:latin typeface="Arial"/>
                <a:ea typeface="Arial"/>
                <a:cs typeface="Arial"/>
                <a:sym typeface="Arial"/>
              </a:rPr>
              <a:t>: Breakdown of production volume and area harvested by different crop types.</a:t>
            </a: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1050" y="44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Dashboard </a:t>
            </a:r>
            <a:endParaRPr b="1"/>
          </a:p>
        </p:txBody>
      </p:sp>
      <p:sp>
        <p:nvSpPr>
          <p:cNvPr id="104" name="Google Shape;104;p16"/>
          <p:cNvSpPr txBox="1"/>
          <p:nvPr>
            <p:ph idx="1" type="body"/>
          </p:nvPr>
        </p:nvSpPr>
        <p:spPr>
          <a:xfrm>
            <a:off x="71050" y="527250"/>
            <a:ext cx="8520600" cy="34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71050" y="527250"/>
            <a:ext cx="9072952" cy="3987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145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My designs</a:t>
            </a:r>
            <a:endParaRPr b="1"/>
          </a:p>
        </p:txBody>
      </p:sp>
      <p:sp>
        <p:nvSpPr>
          <p:cNvPr id="111" name="Google Shape;111;p17"/>
          <p:cNvSpPr txBox="1"/>
          <p:nvPr>
            <p:ph idx="1" type="body"/>
          </p:nvPr>
        </p:nvSpPr>
        <p:spPr>
          <a:xfrm>
            <a:off x="61450" y="5561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61450" y="556125"/>
            <a:ext cx="3213076" cy="33390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13" name="Google Shape;113;p17"/>
          <p:cNvPicPr preferRelativeResize="0"/>
          <p:nvPr/>
        </p:nvPicPr>
        <p:blipFill>
          <a:blip r:embed="rId4">
            <a:alphaModFix/>
          </a:blip>
          <a:stretch>
            <a:fillRect/>
          </a:stretch>
        </p:blipFill>
        <p:spPr>
          <a:xfrm>
            <a:off x="3274525" y="571075"/>
            <a:ext cx="3262951" cy="33390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14" name="Google Shape;114;p17"/>
          <p:cNvPicPr preferRelativeResize="0"/>
          <p:nvPr/>
        </p:nvPicPr>
        <p:blipFill>
          <a:blip r:embed="rId5">
            <a:alphaModFix/>
          </a:blip>
          <a:stretch>
            <a:fillRect/>
          </a:stretch>
        </p:blipFill>
        <p:spPr>
          <a:xfrm>
            <a:off x="6537475" y="571075"/>
            <a:ext cx="2606526" cy="328287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3100">
                <a:latin typeface="Merriweather Black"/>
                <a:ea typeface="Merriweather Black"/>
                <a:cs typeface="Merriweather Black"/>
                <a:sym typeface="Merriweather Black"/>
              </a:rPr>
              <a:t>THANK YOU</a:t>
            </a:r>
            <a:endParaRPr sz="3100">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