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Lexend"/>
      <p:regular r:id="rId21"/>
      <p:bold r:id="rId22"/>
    </p:embeddedFont>
    <p:embeddedFont>
      <p:font typeface="Merriweather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font" Target="fonts/Raleway-regular.fntdata"/><Relationship Id="rId24" Type="http://schemas.openxmlformats.org/officeDocument/2006/relationships/font" Target="fonts/MerriweatherBlack-boldItalic.fntdata"/><Relationship Id="rId12" Type="http://schemas.openxmlformats.org/officeDocument/2006/relationships/slide" Target="slides/slide7.xml"/><Relationship Id="rId23" Type="http://schemas.openxmlformats.org/officeDocument/2006/relationships/font" Target="fonts/Merriweather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6120faac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6120faac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6120faac7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6120faac7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6120faa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6120faa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6120faac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6120faac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6120faac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6120faac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6120faac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6120faac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Finance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Lexend"/>
                <a:ea typeface="Lexend"/>
                <a:cs typeface="Lexend"/>
                <a:sym typeface="Lexend"/>
              </a:rPr>
              <a:t>Analyzing competition is crucial for business survival and strategic decision-making. This task involves examining the market capitalization of the top 500 companies in India, providing a comprehensive view of the competitive landscape. By understanding the market positions and financial strength of these leading firms, management can identify key industry trends, benchmark performance, and uncover opportunities for growth. This analysis will equip the organization with insights to navigate competitive pressures, enhance market positioning, and drive better business results.</a:t>
            </a:r>
            <a:endParaRPr>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 of 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Serial Number</a:t>
            </a:r>
            <a:endParaRPr/>
          </a:p>
          <a:p>
            <a:pPr indent="0" lvl="0" marL="0" rtl="0" algn="l">
              <a:spcBef>
                <a:spcPts val="1200"/>
              </a:spcBef>
              <a:spcAft>
                <a:spcPts val="0"/>
              </a:spcAft>
              <a:buNone/>
            </a:pPr>
            <a:r>
              <a:rPr lang="en"/>
              <a:t>Name of Company– total 500 companies </a:t>
            </a:r>
            <a:endParaRPr/>
          </a:p>
          <a:p>
            <a:pPr indent="0" lvl="0" marL="0" rtl="0" algn="l">
              <a:spcBef>
                <a:spcPts val="1200"/>
              </a:spcBef>
              <a:spcAft>
                <a:spcPts val="0"/>
              </a:spcAft>
              <a:buNone/>
            </a:pPr>
            <a:r>
              <a:rPr lang="en"/>
              <a:t>Mar Cap – CroreMarket </a:t>
            </a:r>
            <a:endParaRPr/>
          </a:p>
          <a:p>
            <a:pPr indent="0" lvl="0" marL="0" rtl="0" algn="l">
              <a:spcBef>
                <a:spcPts val="1200"/>
              </a:spcBef>
              <a:spcAft>
                <a:spcPts val="0"/>
              </a:spcAft>
              <a:buNone/>
            </a:pPr>
            <a:r>
              <a:rPr lang="en"/>
              <a:t>Capitalization in Crores</a:t>
            </a:r>
            <a:endParaRPr/>
          </a:p>
          <a:p>
            <a:pPr indent="0" lvl="0" marL="0" rtl="0" algn="l">
              <a:spcBef>
                <a:spcPts val="1200"/>
              </a:spcBef>
              <a:spcAft>
                <a:spcPts val="1200"/>
              </a:spcAft>
              <a:buNone/>
            </a:pPr>
            <a:r>
              <a:rPr lang="en"/>
              <a:t>Sales Qtr – Crore Quarterly Sale in crores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KPIs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Market Capitalization (Mar Cap – Crore):</a:t>
            </a:r>
            <a:r>
              <a:rPr lang="en" sz="1200">
                <a:solidFill>
                  <a:srgbClr val="000000"/>
                </a:solidFill>
                <a:latin typeface="Arial"/>
                <a:ea typeface="Arial"/>
                <a:cs typeface="Arial"/>
                <a:sym typeface="Arial"/>
              </a:rPr>
              <a:t>The total market value of a company's outstanding shares.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Quarterly Sales (Sales Qtr – Crore):</a:t>
            </a:r>
            <a:r>
              <a:rPr lang="en" sz="1200">
                <a:solidFill>
                  <a:srgbClr val="000000"/>
                </a:solidFill>
                <a:latin typeface="Arial"/>
                <a:ea typeface="Arial"/>
                <a:cs typeface="Arial"/>
                <a:sym typeface="Arial"/>
              </a:rPr>
              <a:t>The total revenue generated by the company in a specific quarter</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Market Capitalization to Quarterly Sales Ratio</a:t>
            </a:r>
            <a:r>
              <a:rPr lang="en" sz="1200">
                <a:solidFill>
                  <a:srgbClr val="000000"/>
                </a:solidFill>
                <a:latin typeface="Arial"/>
                <a:ea typeface="Arial"/>
                <a:cs typeface="Arial"/>
                <a:sym typeface="Arial"/>
              </a:rPr>
              <a:t>:Ratio of market capitalization to quarterly sales.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Growth Rate in Market Capitalization</a:t>
            </a:r>
            <a:r>
              <a:rPr lang="en" sz="1200">
                <a:solidFill>
                  <a:srgbClr val="000000"/>
                </a:solidFill>
                <a:latin typeface="Arial"/>
                <a:ea typeface="Arial"/>
                <a:cs typeface="Arial"/>
                <a:sym typeface="Arial"/>
              </a:rPr>
              <a:t>:The percentage change in market capitalization over a specified period</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b="1" lang="en" sz="1200">
                <a:solidFill>
                  <a:srgbClr val="000000"/>
                </a:solidFill>
                <a:latin typeface="Arial"/>
                <a:ea typeface="Arial"/>
                <a:cs typeface="Arial"/>
                <a:sym typeface="Arial"/>
              </a:rPr>
              <a:t>Growth Rate in Quarterly Sales</a:t>
            </a:r>
            <a:r>
              <a:rPr lang="en" sz="1200">
                <a:solidFill>
                  <a:srgbClr val="000000"/>
                </a:solidFill>
                <a:latin typeface="Arial"/>
                <a:ea typeface="Arial"/>
                <a:cs typeface="Arial"/>
                <a:sym typeface="Arial"/>
              </a:rPr>
              <a:t>:The percentage change in quarterly sales compared to the previous quarter.</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97275" y="60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11" name="Google Shape;111;p17"/>
          <p:cNvSpPr txBox="1"/>
          <p:nvPr>
            <p:ph idx="1" type="body"/>
          </p:nvPr>
        </p:nvSpPr>
        <p:spPr>
          <a:xfrm>
            <a:off x="97275" y="1245575"/>
            <a:ext cx="9046800" cy="389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0" y="1145075"/>
            <a:ext cx="9144001" cy="3897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0" y="519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Designs</a:t>
            </a:r>
            <a:endParaRPr/>
          </a:p>
        </p:txBody>
      </p:sp>
      <p:sp>
        <p:nvSpPr>
          <p:cNvPr id="118" name="Google Shape;118;p18"/>
          <p:cNvSpPr txBox="1"/>
          <p:nvPr>
            <p:ph idx="1" type="body"/>
          </p:nvPr>
        </p:nvSpPr>
        <p:spPr>
          <a:xfrm>
            <a:off x="0" y="1337725"/>
            <a:ext cx="9144000" cy="3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0" y="1337723"/>
            <a:ext cx="9143998" cy="1023105"/>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20" name="Google Shape;120;p18"/>
          <p:cNvPicPr preferRelativeResize="0"/>
          <p:nvPr/>
        </p:nvPicPr>
        <p:blipFill>
          <a:blip r:embed="rId4">
            <a:alphaModFix/>
          </a:blip>
          <a:stretch>
            <a:fillRect/>
          </a:stretch>
        </p:blipFill>
        <p:spPr>
          <a:xfrm>
            <a:off x="0" y="2179150"/>
            <a:ext cx="4631675" cy="2964349"/>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21" name="Google Shape;121;p18"/>
          <p:cNvPicPr preferRelativeResize="0"/>
          <p:nvPr/>
        </p:nvPicPr>
        <p:blipFill>
          <a:blip r:embed="rId5">
            <a:alphaModFix/>
          </a:blip>
          <a:stretch>
            <a:fillRect/>
          </a:stretch>
        </p:blipFill>
        <p:spPr>
          <a:xfrm>
            <a:off x="4631675" y="2179150"/>
            <a:ext cx="4512326" cy="296435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3400">
                <a:latin typeface="Merriweather Black"/>
                <a:ea typeface="Merriweather Black"/>
                <a:cs typeface="Merriweather Black"/>
                <a:sym typeface="Merriweather Black"/>
              </a:rPr>
              <a:t>Thank you</a:t>
            </a:r>
            <a:endParaRPr sz="3400">
              <a:latin typeface="Merriweather Black"/>
              <a:ea typeface="Merriweather Black"/>
              <a:cs typeface="Merriweather Black"/>
              <a:sym typeface="Merriweather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