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2" r:id="rId10"/>
    <p:sldId id="263" r:id="rId11"/>
  </p:sldIdLst>
  <p:sldSz cx="6959600" cy="3911600"/>
  <p:notesSz cx="6959600" cy="3911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89" d="100"/>
          <a:sy n="189" d="100"/>
        </p:scale>
        <p:origin x="660" y="1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565"/>
            <a:ext cx="6955155" cy="3904615"/>
          </a:xfrm>
          <a:custGeom>
            <a:avLst/>
            <a:gdLst/>
            <a:ahLst/>
            <a:cxnLst/>
            <a:rect l="l" t="t" r="r" b="b"/>
            <a:pathLst>
              <a:path w="6955155" h="3904615">
                <a:moveTo>
                  <a:pt x="6954994" y="3904078"/>
                </a:moveTo>
                <a:lnTo>
                  <a:pt x="0" y="3904078"/>
                </a:lnTo>
                <a:lnTo>
                  <a:pt x="0" y="0"/>
                </a:lnTo>
                <a:lnTo>
                  <a:pt x="6954994" y="0"/>
                </a:lnTo>
                <a:lnTo>
                  <a:pt x="6954994" y="3904078"/>
                </a:lnTo>
                <a:close/>
              </a:path>
            </a:pathLst>
          </a:custGeom>
          <a:solidFill>
            <a:srgbClr val="F5F1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838783" y="3013581"/>
            <a:ext cx="1116330" cy="894080"/>
          </a:xfrm>
          <a:custGeom>
            <a:avLst/>
            <a:gdLst/>
            <a:ahLst/>
            <a:cxnLst/>
            <a:rect l="l" t="t" r="r" b="b"/>
            <a:pathLst>
              <a:path w="1116329" h="894079">
                <a:moveTo>
                  <a:pt x="1116209" y="0"/>
                </a:moveTo>
                <a:lnTo>
                  <a:pt x="1059560" y="14268"/>
                </a:lnTo>
                <a:lnTo>
                  <a:pt x="1012202" y="29577"/>
                </a:lnTo>
                <a:lnTo>
                  <a:pt x="966848" y="47200"/>
                </a:lnTo>
                <a:lnTo>
                  <a:pt x="923372" y="66993"/>
                </a:lnTo>
                <a:lnTo>
                  <a:pt x="881650" y="88811"/>
                </a:lnTo>
                <a:lnTo>
                  <a:pt x="841555" y="112510"/>
                </a:lnTo>
                <a:lnTo>
                  <a:pt x="802964" y="137944"/>
                </a:lnTo>
                <a:lnTo>
                  <a:pt x="765750" y="164969"/>
                </a:lnTo>
                <a:lnTo>
                  <a:pt x="729788" y="193442"/>
                </a:lnTo>
                <a:lnTo>
                  <a:pt x="694953" y="223215"/>
                </a:lnTo>
                <a:lnTo>
                  <a:pt x="661120" y="254147"/>
                </a:lnTo>
                <a:lnTo>
                  <a:pt x="628164" y="286090"/>
                </a:lnTo>
                <a:lnTo>
                  <a:pt x="595959" y="318902"/>
                </a:lnTo>
                <a:lnTo>
                  <a:pt x="564380" y="352437"/>
                </a:lnTo>
                <a:lnTo>
                  <a:pt x="533302" y="386550"/>
                </a:lnTo>
                <a:lnTo>
                  <a:pt x="502600" y="421097"/>
                </a:lnTo>
                <a:lnTo>
                  <a:pt x="472148" y="455934"/>
                </a:lnTo>
                <a:lnTo>
                  <a:pt x="441821" y="490915"/>
                </a:lnTo>
                <a:lnTo>
                  <a:pt x="411495" y="525897"/>
                </a:lnTo>
                <a:lnTo>
                  <a:pt x="381043" y="560733"/>
                </a:lnTo>
                <a:lnTo>
                  <a:pt x="350341" y="595281"/>
                </a:lnTo>
                <a:lnTo>
                  <a:pt x="319263" y="629394"/>
                </a:lnTo>
                <a:lnTo>
                  <a:pt x="287684" y="662929"/>
                </a:lnTo>
                <a:lnTo>
                  <a:pt x="255479" y="695741"/>
                </a:lnTo>
                <a:lnTo>
                  <a:pt x="222523" y="727684"/>
                </a:lnTo>
                <a:lnTo>
                  <a:pt x="188690" y="758615"/>
                </a:lnTo>
                <a:lnTo>
                  <a:pt x="153855" y="788389"/>
                </a:lnTo>
                <a:lnTo>
                  <a:pt x="117894" y="816861"/>
                </a:lnTo>
                <a:lnTo>
                  <a:pt x="80680" y="843887"/>
                </a:lnTo>
                <a:lnTo>
                  <a:pt x="42088" y="869321"/>
                </a:lnTo>
                <a:lnTo>
                  <a:pt x="1993" y="893020"/>
                </a:lnTo>
                <a:lnTo>
                  <a:pt x="0" y="894063"/>
                </a:lnTo>
              </a:path>
            </a:pathLst>
          </a:custGeom>
          <a:ln w="9528">
            <a:solidFill>
              <a:srgbClr val="332B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3565"/>
            <a:ext cx="1038860" cy="878840"/>
          </a:xfrm>
          <a:custGeom>
            <a:avLst/>
            <a:gdLst/>
            <a:ahLst/>
            <a:cxnLst/>
            <a:rect l="l" t="t" r="r" b="b"/>
            <a:pathLst>
              <a:path w="1038860" h="878840">
                <a:moveTo>
                  <a:pt x="1038490" y="0"/>
                </a:moveTo>
                <a:lnTo>
                  <a:pt x="969111" y="39012"/>
                </a:lnTo>
                <a:lnTo>
                  <a:pt x="930519" y="64447"/>
                </a:lnTo>
                <a:lnTo>
                  <a:pt x="893305" y="91472"/>
                </a:lnTo>
                <a:lnTo>
                  <a:pt x="857343" y="119944"/>
                </a:lnTo>
                <a:lnTo>
                  <a:pt x="822508" y="149718"/>
                </a:lnTo>
                <a:lnTo>
                  <a:pt x="788675" y="180649"/>
                </a:lnTo>
                <a:lnTo>
                  <a:pt x="755719" y="212593"/>
                </a:lnTo>
                <a:lnTo>
                  <a:pt x="723514" y="245404"/>
                </a:lnTo>
                <a:lnTo>
                  <a:pt x="691935" y="278939"/>
                </a:lnTo>
                <a:lnTo>
                  <a:pt x="660858" y="313053"/>
                </a:lnTo>
                <a:lnTo>
                  <a:pt x="630155" y="347600"/>
                </a:lnTo>
                <a:lnTo>
                  <a:pt x="599704" y="382437"/>
                </a:lnTo>
                <a:lnTo>
                  <a:pt x="569377" y="417418"/>
                </a:lnTo>
                <a:lnTo>
                  <a:pt x="539051" y="452399"/>
                </a:lnTo>
                <a:lnTo>
                  <a:pt x="508599" y="487236"/>
                </a:lnTo>
                <a:lnTo>
                  <a:pt x="477897" y="521783"/>
                </a:lnTo>
                <a:lnTo>
                  <a:pt x="446819" y="555897"/>
                </a:lnTo>
                <a:lnTo>
                  <a:pt x="415240" y="589432"/>
                </a:lnTo>
                <a:lnTo>
                  <a:pt x="383035" y="622243"/>
                </a:lnTo>
                <a:lnTo>
                  <a:pt x="350079" y="654187"/>
                </a:lnTo>
                <a:lnTo>
                  <a:pt x="316246" y="685118"/>
                </a:lnTo>
                <a:lnTo>
                  <a:pt x="281411" y="714892"/>
                </a:lnTo>
                <a:lnTo>
                  <a:pt x="245449" y="743364"/>
                </a:lnTo>
                <a:lnTo>
                  <a:pt x="208235" y="770390"/>
                </a:lnTo>
                <a:lnTo>
                  <a:pt x="169643" y="795824"/>
                </a:lnTo>
                <a:lnTo>
                  <a:pt x="129549" y="819522"/>
                </a:lnTo>
                <a:lnTo>
                  <a:pt x="87826" y="841341"/>
                </a:lnTo>
                <a:lnTo>
                  <a:pt x="44351" y="861134"/>
                </a:lnTo>
                <a:lnTo>
                  <a:pt x="0" y="878367"/>
                </a:lnTo>
              </a:path>
            </a:pathLst>
          </a:custGeom>
          <a:ln w="9527">
            <a:solidFill>
              <a:srgbClr val="332B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203821"/>
            <a:ext cx="6955155" cy="19685"/>
          </a:xfrm>
          <a:custGeom>
            <a:avLst/>
            <a:gdLst/>
            <a:ahLst/>
            <a:cxnLst/>
            <a:rect l="l" t="t" r="r" b="b"/>
            <a:pathLst>
              <a:path w="6955155" h="19685">
                <a:moveTo>
                  <a:pt x="6954990" y="0"/>
                </a:moveTo>
                <a:lnTo>
                  <a:pt x="0" y="0"/>
                </a:lnTo>
                <a:lnTo>
                  <a:pt x="0" y="19151"/>
                </a:lnTo>
                <a:lnTo>
                  <a:pt x="6954990" y="19151"/>
                </a:lnTo>
                <a:lnTo>
                  <a:pt x="6954990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3707256"/>
            <a:ext cx="6955155" cy="19685"/>
          </a:xfrm>
          <a:custGeom>
            <a:avLst/>
            <a:gdLst/>
            <a:ahLst/>
            <a:cxnLst/>
            <a:rect l="l" t="t" r="r" b="b"/>
            <a:pathLst>
              <a:path w="6955155" h="19685">
                <a:moveTo>
                  <a:pt x="6954990" y="0"/>
                </a:moveTo>
                <a:lnTo>
                  <a:pt x="0" y="0"/>
                </a:lnTo>
                <a:lnTo>
                  <a:pt x="0" y="19151"/>
                </a:lnTo>
                <a:lnTo>
                  <a:pt x="6954990" y="19151"/>
                </a:lnTo>
                <a:lnTo>
                  <a:pt x="6954990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704863" y="966864"/>
            <a:ext cx="1549873" cy="5962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43940" y="2190496"/>
            <a:ext cx="4871720" cy="977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332B2B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332B2B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47980" y="899668"/>
            <a:ext cx="3027426" cy="25816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584194" y="899668"/>
            <a:ext cx="3027426" cy="25816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332B2B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565"/>
            <a:ext cx="6955155" cy="3904615"/>
          </a:xfrm>
          <a:custGeom>
            <a:avLst/>
            <a:gdLst/>
            <a:ahLst/>
            <a:cxnLst/>
            <a:rect l="l" t="t" r="r" b="b"/>
            <a:pathLst>
              <a:path w="6955155" h="3904615">
                <a:moveTo>
                  <a:pt x="6954994" y="3904078"/>
                </a:moveTo>
                <a:lnTo>
                  <a:pt x="0" y="3904078"/>
                </a:lnTo>
                <a:lnTo>
                  <a:pt x="0" y="0"/>
                </a:lnTo>
                <a:lnTo>
                  <a:pt x="6954994" y="0"/>
                </a:lnTo>
                <a:lnTo>
                  <a:pt x="6954994" y="3904078"/>
                </a:lnTo>
                <a:close/>
              </a:path>
            </a:pathLst>
          </a:custGeom>
          <a:solidFill>
            <a:srgbClr val="F5F1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3089" y="1210413"/>
            <a:ext cx="5673421" cy="1495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332B2B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6008" y="1320191"/>
            <a:ext cx="5747582" cy="18014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66264" y="3637788"/>
            <a:ext cx="2227072" cy="195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7980" y="3637788"/>
            <a:ext cx="1600708" cy="195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010912" y="3637788"/>
            <a:ext cx="1600708" cy="195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3089" y="1210413"/>
            <a:ext cx="5673421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" marR="5080" indent="-635" algn="ctr">
              <a:lnSpc>
                <a:spcPct val="100400"/>
              </a:lnSpc>
              <a:spcBef>
                <a:spcPts val="100"/>
              </a:spcBef>
            </a:pPr>
            <a:r>
              <a:rPr lang="en-IN" spc="25" dirty="0"/>
              <a:t>Customer </a:t>
            </a:r>
            <a:r>
              <a:rPr spc="20" dirty="0"/>
              <a:t> </a:t>
            </a:r>
            <a:r>
              <a:rPr spc="50" dirty="0"/>
              <a:t>Segmentation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568"/>
            <a:ext cx="6955155" cy="969644"/>
          </a:xfrm>
          <a:custGeom>
            <a:avLst/>
            <a:gdLst/>
            <a:ahLst/>
            <a:cxnLst/>
            <a:rect l="l" t="t" r="r" b="b"/>
            <a:pathLst>
              <a:path w="6955155" h="969644">
                <a:moveTo>
                  <a:pt x="6954990" y="196659"/>
                </a:moveTo>
                <a:lnTo>
                  <a:pt x="1286713" y="196659"/>
                </a:lnTo>
                <a:lnTo>
                  <a:pt x="1318768" y="173075"/>
                </a:lnTo>
                <a:lnTo>
                  <a:pt x="1360335" y="145249"/>
                </a:lnTo>
                <a:lnTo>
                  <a:pt x="1403223" y="119697"/>
                </a:lnTo>
                <a:lnTo>
                  <a:pt x="1442618" y="98831"/>
                </a:lnTo>
                <a:lnTo>
                  <a:pt x="1483512" y="79527"/>
                </a:lnTo>
                <a:lnTo>
                  <a:pt x="1526006" y="61722"/>
                </a:lnTo>
                <a:lnTo>
                  <a:pt x="1570139" y="45427"/>
                </a:lnTo>
                <a:lnTo>
                  <a:pt x="1615986" y="30594"/>
                </a:lnTo>
                <a:lnTo>
                  <a:pt x="1663636" y="17208"/>
                </a:lnTo>
                <a:lnTo>
                  <a:pt x="1713153" y="5232"/>
                </a:lnTo>
                <a:lnTo>
                  <a:pt x="1738579" y="0"/>
                </a:lnTo>
                <a:lnTo>
                  <a:pt x="1645196" y="0"/>
                </a:lnTo>
                <a:lnTo>
                  <a:pt x="1562976" y="25107"/>
                </a:lnTo>
                <a:lnTo>
                  <a:pt x="1518056" y="41706"/>
                </a:lnTo>
                <a:lnTo>
                  <a:pt x="1474800" y="59842"/>
                </a:lnTo>
                <a:lnTo>
                  <a:pt x="1433144" y="79514"/>
                </a:lnTo>
                <a:lnTo>
                  <a:pt x="1392936" y="100799"/>
                </a:lnTo>
                <a:lnTo>
                  <a:pt x="1349298" y="126860"/>
                </a:lnTo>
                <a:lnTo>
                  <a:pt x="1307058" y="155143"/>
                </a:lnTo>
                <a:lnTo>
                  <a:pt x="1266088" y="185267"/>
                </a:lnTo>
                <a:lnTo>
                  <a:pt x="1251724" y="196659"/>
                </a:lnTo>
                <a:lnTo>
                  <a:pt x="0" y="196659"/>
                </a:lnTo>
                <a:lnTo>
                  <a:pt x="0" y="215811"/>
                </a:lnTo>
                <a:lnTo>
                  <a:pt x="1227594" y="215811"/>
                </a:lnTo>
                <a:lnTo>
                  <a:pt x="1226223" y="216903"/>
                </a:lnTo>
                <a:lnTo>
                  <a:pt x="1187284" y="249656"/>
                </a:lnTo>
                <a:lnTo>
                  <a:pt x="1149146" y="283210"/>
                </a:lnTo>
                <a:lnTo>
                  <a:pt x="1111631" y="317182"/>
                </a:lnTo>
                <a:lnTo>
                  <a:pt x="1041069" y="382054"/>
                </a:lnTo>
                <a:lnTo>
                  <a:pt x="1006995" y="413029"/>
                </a:lnTo>
                <a:lnTo>
                  <a:pt x="971918" y="444436"/>
                </a:lnTo>
                <a:lnTo>
                  <a:pt x="935850" y="476135"/>
                </a:lnTo>
                <a:lnTo>
                  <a:pt x="898791" y="507974"/>
                </a:lnTo>
                <a:lnTo>
                  <a:pt x="860767" y="539800"/>
                </a:lnTo>
                <a:lnTo>
                  <a:pt x="821766" y="571474"/>
                </a:lnTo>
                <a:lnTo>
                  <a:pt x="781812" y="602856"/>
                </a:lnTo>
                <a:lnTo>
                  <a:pt x="740892" y="633806"/>
                </a:lnTo>
                <a:lnTo>
                  <a:pt x="699033" y="664159"/>
                </a:lnTo>
                <a:lnTo>
                  <a:pt x="656247" y="693788"/>
                </a:lnTo>
                <a:lnTo>
                  <a:pt x="612521" y="722541"/>
                </a:lnTo>
                <a:lnTo>
                  <a:pt x="567880" y="750277"/>
                </a:lnTo>
                <a:lnTo>
                  <a:pt x="522325" y="776859"/>
                </a:lnTo>
                <a:lnTo>
                  <a:pt x="475856" y="802119"/>
                </a:lnTo>
                <a:lnTo>
                  <a:pt x="429552" y="825411"/>
                </a:lnTo>
                <a:lnTo>
                  <a:pt x="383159" y="846836"/>
                </a:lnTo>
                <a:lnTo>
                  <a:pt x="336727" y="866368"/>
                </a:lnTo>
                <a:lnTo>
                  <a:pt x="290271" y="884021"/>
                </a:lnTo>
                <a:lnTo>
                  <a:pt x="243814" y="899795"/>
                </a:lnTo>
                <a:lnTo>
                  <a:pt x="197421" y="913663"/>
                </a:lnTo>
                <a:lnTo>
                  <a:pt x="151104" y="925639"/>
                </a:lnTo>
                <a:lnTo>
                  <a:pt x="104889" y="935697"/>
                </a:lnTo>
                <a:lnTo>
                  <a:pt x="58826" y="943851"/>
                </a:lnTo>
                <a:lnTo>
                  <a:pt x="10655" y="947496"/>
                </a:lnTo>
                <a:lnTo>
                  <a:pt x="0" y="946658"/>
                </a:lnTo>
                <a:lnTo>
                  <a:pt x="0" y="968857"/>
                </a:lnTo>
                <a:lnTo>
                  <a:pt x="49314" y="966889"/>
                </a:lnTo>
                <a:lnTo>
                  <a:pt x="108737" y="956957"/>
                </a:lnTo>
                <a:lnTo>
                  <a:pt x="152361" y="947496"/>
                </a:lnTo>
                <a:lnTo>
                  <a:pt x="155727" y="946772"/>
                </a:lnTo>
                <a:lnTo>
                  <a:pt x="202806" y="934618"/>
                </a:lnTo>
                <a:lnTo>
                  <a:pt x="249948" y="920534"/>
                </a:lnTo>
                <a:lnTo>
                  <a:pt x="297141" y="904506"/>
                </a:lnTo>
                <a:lnTo>
                  <a:pt x="344322" y="886548"/>
                </a:lnTo>
                <a:lnTo>
                  <a:pt x="391490" y="866698"/>
                </a:lnTo>
                <a:lnTo>
                  <a:pt x="438581" y="844931"/>
                </a:lnTo>
                <a:lnTo>
                  <a:pt x="485597" y="821296"/>
                </a:lnTo>
                <a:lnTo>
                  <a:pt x="532511" y="795820"/>
                </a:lnTo>
                <a:lnTo>
                  <a:pt x="578497" y="769035"/>
                </a:lnTo>
                <a:lnTo>
                  <a:pt x="623544" y="741070"/>
                </a:lnTo>
                <a:lnTo>
                  <a:pt x="667651" y="712089"/>
                </a:lnTo>
                <a:lnTo>
                  <a:pt x="710806" y="682218"/>
                </a:lnTo>
                <a:lnTo>
                  <a:pt x="753008" y="651611"/>
                </a:lnTo>
                <a:lnTo>
                  <a:pt x="794245" y="620433"/>
                </a:lnTo>
                <a:lnTo>
                  <a:pt x="834517" y="588797"/>
                </a:lnTo>
                <a:lnTo>
                  <a:pt x="873798" y="556869"/>
                </a:lnTo>
                <a:lnTo>
                  <a:pt x="912101" y="524802"/>
                </a:lnTo>
                <a:lnTo>
                  <a:pt x="949413" y="492734"/>
                </a:lnTo>
                <a:lnTo>
                  <a:pt x="985723" y="460806"/>
                </a:lnTo>
                <a:lnTo>
                  <a:pt x="1021029" y="429171"/>
                </a:lnTo>
                <a:lnTo>
                  <a:pt x="1125601" y="333375"/>
                </a:lnTo>
                <a:lnTo>
                  <a:pt x="1162748" y="299720"/>
                </a:lnTo>
                <a:lnTo>
                  <a:pt x="1200505" y="266484"/>
                </a:lnTo>
                <a:lnTo>
                  <a:pt x="1238999" y="234061"/>
                </a:lnTo>
                <a:lnTo>
                  <a:pt x="1261986" y="215811"/>
                </a:lnTo>
                <a:lnTo>
                  <a:pt x="6954990" y="215811"/>
                </a:lnTo>
                <a:lnTo>
                  <a:pt x="6954990" y="196659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995231"/>
            <a:ext cx="6955155" cy="912494"/>
          </a:xfrm>
          <a:custGeom>
            <a:avLst/>
            <a:gdLst/>
            <a:ahLst/>
            <a:cxnLst/>
            <a:rect l="l" t="t" r="r" b="b"/>
            <a:pathLst>
              <a:path w="6955155" h="912495">
                <a:moveTo>
                  <a:pt x="6954990" y="0"/>
                </a:moveTo>
                <a:lnTo>
                  <a:pt x="6869138" y="13677"/>
                </a:lnTo>
                <a:lnTo>
                  <a:pt x="6820382" y="25565"/>
                </a:lnTo>
                <a:lnTo>
                  <a:pt x="6771564" y="39751"/>
                </a:lnTo>
                <a:lnTo>
                  <a:pt x="6722707" y="56197"/>
                </a:lnTo>
                <a:lnTo>
                  <a:pt x="6673888" y="74904"/>
                </a:lnTo>
                <a:lnTo>
                  <a:pt x="6625120" y="95859"/>
                </a:lnTo>
                <a:lnTo>
                  <a:pt x="6576441" y="119037"/>
                </a:lnTo>
                <a:lnTo>
                  <a:pt x="6527927" y="144424"/>
                </a:lnTo>
                <a:lnTo>
                  <a:pt x="6481648" y="170713"/>
                </a:lnTo>
                <a:lnTo>
                  <a:pt x="6436398" y="198374"/>
                </a:lnTo>
                <a:lnTo>
                  <a:pt x="6392164" y="227266"/>
                </a:lnTo>
                <a:lnTo>
                  <a:pt x="6348971" y="257200"/>
                </a:lnTo>
                <a:lnTo>
                  <a:pt x="6306820" y="288010"/>
                </a:lnTo>
                <a:lnTo>
                  <a:pt x="6265710" y="319532"/>
                </a:lnTo>
                <a:lnTo>
                  <a:pt x="6225641" y="351586"/>
                </a:lnTo>
                <a:lnTo>
                  <a:pt x="6186640" y="384009"/>
                </a:lnTo>
                <a:lnTo>
                  <a:pt x="6148692" y="416636"/>
                </a:lnTo>
                <a:lnTo>
                  <a:pt x="6111811" y="449287"/>
                </a:lnTo>
                <a:lnTo>
                  <a:pt x="6075985" y="481812"/>
                </a:lnTo>
                <a:lnTo>
                  <a:pt x="6041250" y="514019"/>
                </a:lnTo>
                <a:lnTo>
                  <a:pt x="5938812" y="611263"/>
                </a:lnTo>
                <a:lnTo>
                  <a:pt x="5900026" y="647509"/>
                </a:lnTo>
                <a:lnTo>
                  <a:pt x="5860453" y="683107"/>
                </a:lnTo>
                <a:lnTo>
                  <a:pt x="5826252" y="712165"/>
                </a:lnTo>
                <a:lnTo>
                  <a:pt x="0" y="712165"/>
                </a:lnTo>
                <a:lnTo>
                  <a:pt x="0" y="731316"/>
                </a:lnTo>
                <a:lnTo>
                  <a:pt x="5802401" y="731316"/>
                </a:lnTo>
                <a:lnTo>
                  <a:pt x="5778131" y="750404"/>
                </a:lnTo>
                <a:lnTo>
                  <a:pt x="5734964" y="781088"/>
                </a:lnTo>
                <a:lnTo>
                  <a:pt x="5690197" y="809117"/>
                </a:lnTo>
                <a:lnTo>
                  <a:pt x="5648782" y="831824"/>
                </a:lnTo>
                <a:lnTo>
                  <a:pt x="5605513" y="852703"/>
                </a:lnTo>
                <a:lnTo>
                  <a:pt x="5560288" y="871791"/>
                </a:lnTo>
                <a:lnTo>
                  <a:pt x="5512981" y="889114"/>
                </a:lnTo>
                <a:lnTo>
                  <a:pt x="5463527" y="904722"/>
                </a:lnTo>
                <a:lnTo>
                  <a:pt x="5434952" y="912418"/>
                </a:lnTo>
                <a:lnTo>
                  <a:pt x="5505386" y="912418"/>
                </a:lnTo>
                <a:lnTo>
                  <a:pt x="5567680" y="890295"/>
                </a:lnTo>
                <a:lnTo>
                  <a:pt x="5613717" y="870864"/>
                </a:lnTo>
                <a:lnTo>
                  <a:pt x="5657799" y="849579"/>
                </a:lnTo>
                <a:lnTo>
                  <a:pt x="5700026" y="826427"/>
                </a:lnTo>
                <a:lnTo>
                  <a:pt x="5745594" y="797852"/>
                </a:lnTo>
                <a:lnTo>
                  <a:pt x="5789434" y="766686"/>
                </a:lnTo>
                <a:lnTo>
                  <a:pt x="5831764" y="733437"/>
                </a:lnTo>
                <a:lnTo>
                  <a:pt x="5834253" y="731316"/>
                </a:lnTo>
                <a:lnTo>
                  <a:pt x="6954990" y="731316"/>
                </a:lnTo>
                <a:lnTo>
                  <a:pt x="6954990" y="712165"/>
                </a:lnTo>
                <a:lnTo>
                  <a:pt x="5856808" y="712165"/>
                </a:lnTo>
                <a:lnTo>
                  <a:pt x="5872810" y="698588"/>
                </a:lnTo>
                <a:lnTo>
                  <a:pt x="5912802" y="662635"/>
                </a:lnTo>
                <a:lnTo>
                  <a:pt x="5951969" y="626046"/>
                </a:lnTo>
                <a:lnTo>
                  <a:pt x="6021057" y="560235"/>
                </a:lnTo>
                <a:lnTo>
                  <a:pt x="6054509" y="528726"/>
                </a:lnTo>
                <a:lnTo>
                  <a:pt x="6089027" y="496747"/>
                </a:lnTo>
                <a:lnTo>
                  <a:pt x="6124600" y="464464"/>
                </a:lnTo>
                <a:lnTo>
                  <a:pt x="6161227" y="432054"/>
                </a:lnTo>
                <a:lnTo>
                  <a:pt x="6198908" y="399681"/>
                </a:lnTo>
                <a:lnTo>
                  <a:pt x="6237617" y="367499"/>
                </a:lnTo>
                <a:lnTo>
                  <a:pt x="6277368" y="335699"/>
                </a:lnTo>
                <a:lnTo>
                  <a:pt x="6318148" y="304431"/>
                </a:lnTo>
                <a:lnTo>
                  <a:pt x="6359957" y="273862"/>
                </a:lnTo>
                <a:lnTo>
                  <a:pt x="6402768" y="244170"/>
                </a:lnTo>
                <a:lnTo>
                  <a:pt x="6446596" y="215519"/>
                </a:lnTo>
                <a:lnTo>
                  <a:pt x="6491427" y="188061"/>
                </a:lnTo>
                <a:lnTo>
                  <a:pt x="6537261" y="161988"/>
                </a:lnTo>
                <a:lnTo>
                  <a:pt x="6585064" y="136982"/>
                </a:lnTo>
                <a:lnTo>
                  <a:pt x="6632994" y="114173"/>
                </a:lnTo>
                <a:lnTo>
                  <a:pt x="6681013" y="93560"/>
                </a:lnTo>
                <a:lnTo>
                  <a:pt x="6729082" y="75158"/>
                </a:lnTo>
                <a:lnTo>
                  <a:pt x="6777164" y="58966"/>
                </a:lnTo>
                <a:lnTo>
                  <a:pt x="6825196" y="45008"/>
                </a:lnTo>
                <a:lnTo>
                  <a:pt x="6873151" y="33274"/>
                </a:lnTo>
                <a:lnTo>
                  <a:pt x="6920992" y="23787"/>
                </a:lnTo>
                <a:lnTo>
                  <a:pt x="6954990" y="20916"/>
                </a:lnTo>
                <a:lnTo>
                  <a:pt x="6954990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695104-A5B6-50ED-2751-3D5D4108F833}"/>
              </a:ext>
            </a:extLst>
          </p:cNvPr>
          <p:cNvSpPr txBox="1"/>
          <p:nvPr/>
        </p:nvSpPr>
        <p:spPr>
          <a:xfrm>
            <a:off x="4089400" y="2565400"/>
            <a:ext cx="22271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Submitted by – </a:t>
            </a:r>
          </a:p>
          <a:p>
            <a:r>
              <a:rPr lang="en-IN" dirty="0"/>
              <a:t>SUMEDH PATIL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09545" y="1385075"/>
            <a:ext cx="1540510" cy="5962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750" spc="20" dirty="0">
                <a:solidFill>
                  <a:srgbClr val="332B2B"/>
                </a:solidFill>
                <a:latin typeface="Cambria"/>
                <a:cs typeface="Cambria"/>
              </a:rPr>
              <a:t>Than</a:t>
            </a:r>
            <a:r>
              <a:rPr sz="3750" spc="-10" dirty="0">
                <a:solidFill>
                  <a:srgbClr val="332B2B"/>
                </a:solidFill>
                <a:latin typeface="Cambria"/>
                <a:cs typeface="Cambria"/>
              </a:rPr>
              <a:t>k</a:t>
            </a:r>
            <a:r>
              <a:rPr sz="3750" spc="55" dirty="0">
                <a:solidFill>
                  <a:srgbClr val="332B2B"/>
                </a:solidFill>
                <a:latin typeface="Cambria"/>
                <a:cs typeface="Cambria"/>
              </a:rPr>
              <a:t>s</a:t>
            </a:r>
            <a:endParaRPr sz="375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5688" y="1181582"/>
            <a:ext cx="1987098" cy="198709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976285" y="2131915"/>
            <a:ext cx="1979295" cy="1776095"/>
          </a:xfrm>
          <a:custGeom>
            <a:avLst/>
            <a:gdLst/>
            <a:ahLst/>
            <a:cxnLst/>
            <a:rect l="l" t="t" r="r" b="b"/>
            <a:pathLst>
              <a:path w="1979295" h="1776095">
                <a:moveTo>
                  <a:pt x="1978708" y="0"/>
                </a:moveTo>
                <a:lnTo>
                  <a:pt x="1936610" y="4564"/>
                </a:lnTo>
                <a:lnTo>
                  <a:pt x="1886825" y="12226"/>
                </a:lnTo>
                <a:lnTo>
                  <a:pt x="1838432" y="21930"/>
                </a:lnTo>
                <a:lnTo>
                  <a:pt x="1791387" y="33609"/>
                </a:lnTo>
                <a:lnTo>
                  <a:pt x="1745644" y="47198"/>
                </a:lnTo>
                <a:lnTo>
                  <a:pt x="1701158" y="62632"/>
                </a:lnTo>
                <a:lnTo>
                  <a:pt x="1657885" y="79843"/>
                </a:lnTo>
                <a:lnTo>
                  <a:pt x="1615779" y="98767"/>
                </a:lnTo>
                <a:lnTo>
                  <a:pt x="1574795" y="119338"/>
                </a:lnTo>
                <a:lnTo>
                  <a:pt x="1534890" y="141489"/>
                </a:lnTo>
                <a:lnTo>
                  <a:pt x="1496017" y="165155"/>
                </a:lnTo>
                <a:lnTo>
                  <a:pt x="1458132" y="190269"/>
                </a:lnTo>
                <a:lnTo>
                  <a:pt x="1421191" y="216767"/>
                </a:lnTo>
                <a:lnTo>
                  <a:pt x="1385147" y="244582"/>
                </a:lnTo>
                <a:lnTo>
                  <a:pt x="1349956" y="273649"/>
                </a:lnTo>
                <a:lnTo>
                  <a:pt x="1315574" y="303901"/>
                </a:lnTo>
                <a:lnTo>
                  <a:pt x="1281955" y="335272"/>
                </a:lnTo>
                <a:lnTo>
                  <a:pt x="1249055" y="367698"/>
                </a:lnTo>
                <a:lnTo>
                  <a:pt x="1216828" y="401111"/>
                </a:lnTo>
                <a:lnTo>
                  <a:pt x="1185230" y="435446"/>
                </a:lnTo>
                <a:lnTo>
                  <a:pt x="1154216" y="470638"/>
                </a:lnTo>
                <a:lnTo>
                  <a:pt x="1123740" y="506620"/>
                </a:lnTo>
                <a:lnTo>
                  <a:pt x="1093759" y="543326"/>
                </a:lnTo>
                <a:lnTo>
                  <a:pt x="1064226" y="580691"/>
                </a:lnTo>
                <a:lnTo>
                  <a:pt x="1035098" y="618648"/>
                </a:lnTo>
                <a:lnTo>
                  <a:pt x="1006329" y="657133"/>
                </a:lnTo>
                <a:lnTo>
                  <a:pt x="977874" y="696079"/>
                </a:lnTo>
                <a:lnTo>
                  <a:pt x="949689" y="735419"/>
                </a:lnTo>
                <a:lnTo>
                  <a:pt x="921728" y="775089"/>
                </a:lnTo>
                <a:lnTo>
                  <a:pt x="893947" y="815023"/>
                </a:lnTo>
                <a:lnTo>
                  <a:pt x="866300" y="855154"/>
                </a:lnTo>
                <a:lnTo>
                  <a:pt x="838744" y="895417"/>
                </a:lnTo>
                <a:lnTo>
                  <a:pt x="811232" y="935745"/>
                </a:lnTo>
                <a:lnTo>
                  <a:pt x="783720" y="976074"/>
                </a:lnTo>
                <a:lnTo>
                  <a:pt x="756164" y="1016337"/>
                </a:lnTo>
                <a:lnTo>
                  <a:pt x="728517" y="1056468"/>
                </a:lnTo>
                <a:lnTo>
                  <a:pt x="700736" y="1096401"/>
                </a:lnTo>
                <a:lnTo>
                  <a:pt x="672775" y="1136071"/>
                </a:lnTo>
                <a:lnTo>
                  <a:pt x="644590" y="1175412"/>
                </a:lnTo>
                <a:lnTo>
                  <a:pt x="616135" y="1214357"/>
                </a:lnTo>
                <a:lnTo>
                  <a:pt x="587366" y="1252842"/>
                </a:lnTo>
                <a:lnTo>
                  <a:pt x="558238" y="1290799"/>
                </a:lnTo>
                <a:lnTo>
                  <a:pt x="528705" y="1328164"/>
                </a:lnTo>
                <a:lnTo>
                  <a:pt x="498724" y="1364871"/>
                </a:lnTo>
                <a:lnTo>
                  <a:pt x="468248" y="1400852"/>
                </a:lnTo>
                <a:lnTo>
                  <a:pt x="437234" y="1436044"/>
                </a:lnTo>
                <a:lnTo>
                  <a:pt x="405636" y="1470379"/>
                </a:lnTo>
                <a:lnTo>
                  <a:pt x="373409" y="1503793"/>
                </a:lnTo>
                <a:lnTo>
                  <a:pt x="340509" y="1536218"/>
                </a:lnTo>
                <a:lnTo>
                  <a:pt x="306890" y="1567589"/>
                </a:lnTo>
                <a:lnTo>
                  <a:pt x="272508" y="1597841"/>
                </a:lnTo>
                <a:lnTo>
                  <a:pt x="237317" y="1626908"/>
                </a:lnTo>
                <a:lnTo>
                  <a:pt x="201273" y="1654723"/>
                </a:lnTo>
                <a:lnTo>
                  <a:pt x="164332" y="1681221"/>
                </a:lnTo>
                <a:lnTo>
                  <a:pt x="126447" y="1706336"/>
                </a:lnTo>
                <a:lnTo>
                  <a:pt x="87574" y="1730002"/>
                </a:lnTo>
                <a:lnTo>
                  <a:pt x="47669" y="1752153"/>
                </a:lnTo>
                <a:lnTo>
                  <a:pt x="6685" y="1772723"/>
                </a:lnTo>
                <a:lnTo>
                  <a:pt x="0" y="1775728"/>
                </a:lnTo>
              </a:path>
            </a:pathLst>
          </a:custGeom>
          <a:ln w="9521">
            <a:solidFill>
              <a:srgbClr val="332B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08355"/>
            <a:ext cx="6955155" cy="19685"/>
          </a:xfrm>
          <a:custGeom>
            <a:avLst/>
            <a:gdLst/>
            <a:ahLst/>
            <a:cxnLst/>
            <a:rect l="l" t="t" r="r" b="b"/>
            <a:pathLst>
              <a:path w="6955155" h="19685">
                <a:moveTo>
                  <a:pt x="6954990" y="0"/>
                </a:moveTo>
                <a:lnTo>
                  <a:pt x="0" y="0"/>
                </a:lnTo>
                <a:lnTo>
                  <a:pt x="0" y="19151"/>
                </a:lnTo>
                <a:lnTo>
                  <a:pt x="6954990" y="19151"/>
                </a:lnTo>
                <a:lnTo>
                  <a:pt x="6954990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3707396"/>
            <a:ext cx="6955155" cy="19685"/>
          </a:xfrm>
          <a:custGeom>
            <a:avLst/>
            <a:gdLst/>
            <a:ahLst/>
            <a:cxnLst/>
            <a:rect l="l" t="t" r="r" b="b"/>
            <a:pathLst>
              <a:path w="6955155" h="19685">
                <a:moveTo>
                  <a:pt x="6954990" y="0"/>
                </a:moveTo>
                <a:lnTo>
                  <a:pt x="0" y="0"/>
                </a:lnTo>
                <a:lnTo>
                  <a:pt x="0" y="19151"/>
                </a:lnTo>
                <a:lnTo>
                  <a:pt x="6954990" y="19151"/>
                </a:lnTo>
                <a:lnTo>
                  <a:pt x="6954990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186578" y="1320153"/>
            <a:ext cx="2856865" cy="131699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sz="1050" spc="65" dirty="0">
                <a:solidFill>
                  <a:srgbClr val="332B2B"/>
                </a:solidFill>
                <a:latin typeface="Verdana"/>
                <a:cs typeface="Verdana"/>
              </a:rPr>
              <a:t>W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sz="1050" spc="30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90" dirty="0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55" dirty="0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sz="1050" spc="-45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3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i="1" spc="60" dirty="0">
                <a:solidFill>
                  <a:srgbClr val="382F2F"/>
                </a:solidFill>
                <a:latin typeface="Verdana"/>
                <a:cs typeface="Verdana"/>
              </a:rPr>
              <a:t>U</a:t>
            </a:r>
            <a:r>
              <a:rPr sz="1050" i="1" spc="30" dirty="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sz="1050" i="1" spc="-75" dirty="0">
                <a:solidFill>
                  <a:srgbClr val="332B2B"/>
                </a:solidFill>
                <a:latin typeface="Verdana"/>
                <a:cs typeface="Verdana"/>
              </a:rPr>
              <a:t>v</a:t>
            </a:r>
            <a:r>
              <a:rPr sz="1050" i="1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i="1" spc="-10" dirty="0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sz="1050" i="1" spc="-10" dirty="0">
                <a:solidFill>
                  <a:srgbClr val="332B2B"/>
                </a:solidFill>
                <a:latin typeface="Verdana"/>
                <a:cs typeface="Verdana"/>
              </a:rPr>
              <a:t>li</a:t>
            </a:r>
            <a:r>
              <a:rPr sz="1050" i="1" spc="45" dirty="0">
                <a:solidFill>
                  <a:srgbClr val="332B2B"/>
                </a:solidFill>
                <a:latin typeface="Verdana"/>
                <a:cs typeface="Verdana"/>
              </a:rPr>
              <a:t>ng  </a:t>
            </a:r>
            <a:r>
              <a:rPr sz="1050" i="1" spc="10" dirty="0">
                <a:solidFill>
                  <a:srgbClr val="382F2F"/>
                </a:solidFill>
                <a:latin typeface="Verdana"/>
                <a:cs typeface="Verdana"/>
              </a:rPr>
              <a:t>Cus</a:t>
            </a:r>
            <a:r>
              <a:rPr sz="1050" i="1" spc="10" dirty="0">
                <a:solidFill>
                  <a:srgbClr val="332B2B"/>
                </a:solidFill>
                <a:latin typeface="Verdana"/>
                <a:cs typeface="Verdana"/>
              </a:rPr>
              <a:t>to</a:t>
            </a:r>
            <a:r>
              <a:rPr sz="1050" i="1" spc="10" dirty="0">
                <a:solidFill>
                  <a:srgbClr val="382F2F"/>
                </a:solidFill>
                <a:latin typeface="Verdana"/>
                <a:cs typeface="Verdana"/>
              </a:rPr>
              <a:t>me</a:t>
            </a:r>
            <a:r>
              <a:rPr sz="1050" i="1" spc="10" dirty="0">
                <a:solidFill>
                  <a:srgbClr val="332B2B"/>
                </a:solidFill>
                <a:latin typeface="Verdana"/>
                <a:cs typeface="Verdana"/>
              </a:rPr>
              <a:t>r </a:t>
            </a:r>
            <a:r>
              <a:rPr sz="1050" i="1" spc="-3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i="1" spc="-35" dirty="0">
                <a:solidFill>
                  <a:srgbClr val="382F2F"/>
                </a:solidFill>
                <a:latin typeface="Verdana"/>
                <a:cs typeface="Verdana"/>
              </a:rPr>
              <a:t>nsigh</a:t>
            </a:r>
            <a:r>
              <a:rPr sz="1050" i="1" spc="-35" dirty="0">
                <a:solidFill>
                  <a:srgbClr val="332B2B"/>
                </a:solidFill>
                <a:latin typeface="Verdana"/>
                <a:cs typeface="Verdana"/>
              </a:rPr>
              <a:t>ts: </a:t>
            </a:r>
            <a:r>
              <a:rPr sz="1050" i="1" spc="15" dirty="0">
                <a:solidFill>
                  <a:srgbClr val="332B2B"/>
                </a:solidFill>
                <a:latin typeface="Verdana"/>
                <a:cs typeface="Verdana"/>
              </a:rPr>
              <a:t>Harne</a:t>
            </a:r>
            <a:r>
              <a:rPr sz="1050" i="1" spc="15" dirty="0">
                <a:solidFill>
                  <a:srgbClr val="382F2F"/>
                </a:solidFill>
                <a:latin typeface="Verdana"/>
                <a:cs typeface="Verdana"/>
              </a:rPr>
              <a:t>ss</a:t>
            </a:r>
            <a:r>
              <a:rPr sz="1050" i="1" spc="15" dirty="0">
                <a:solidFill>
                  <a:srgbClr val="332B2B"/>
                </a:solidFill>
                <a:latin typeface="Verdana"/>
                <a:cs typeface="Verdana"/>
              </a:rPr>
              <a:t>ing </a:t>
            </a:r>
            <a:r>
              <a:rPr sz="1050" i="1" spc="10" dirty="0">
                <a:solidFill>
                  <a:srgbClr val="382F2F"/>
                </a:solidFill>
                <a:latin typeface="Verdana"/>
                <a:cs typeface="Verdana"/>
              </a:rPr>
              <a:t>K-means </a:t>
            </a:r>
            <a:r>
              <a:rPr sz="1050" i="1" spc="1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i="1" spc="5" dirty="0">
                <a:solidFill>
                  <a:srgbClr val="332B2B"/>
                </a:solidFill>
                <a:latin typeface="Verdana"/>
                <a:cs typeface="Verdana"/>
              </a:rPr>
              <a:t>Cl</a:t>
            </a:r>
            <a:r>
              <a:rPr sz="1050" i="1" spc="5" dirty="0">
                <a:solidFill>
                  <a:srgbClr val="382F2F"/>
                </a:solidFill>
                <a:latin typeface="Verdana"/>
                <a:cs typeface="Verdana"/>
              </a:rPr>
              <a:t>u</a:t>
            </a:r>
            <a:r>
              <a:rPr sz="1050" i="1" spc="5" dirty="0">
                <a:solidFill>
                  <a:srgbClr val="332B2B"/>
                </a:solidFill>
                <a:latin typeface="Verdana"/>
                <a:cs typeface="Verdana"/>
              </a:rPr>
              <a:t>steri</a:t>
            </a:r>
            <a:r>
              <a:rPr sz="1050" i="1" spc="5" dirty="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sz="1050" i="1" spc="5" dirty="0">
                <a:solidFill>
                  <a:srgbClr val="332B2B"/>
                </a:solidFill>
                <a:latin typeface="Verdana"/>
                <a:cs typeface="Verdana"/>
              </a:rPr>
              <a:t>g </a:t>
            </a:r>
            <a:r>
              <a:rPr sz="1050" i="1" spc="-15" dirty="0">
                <a:solidFill>
                  <a:srgbClr val="332B2B"/>
                </a:solidFill>
                <a:latin typeface="Verdana"/>
                <a:cs typeface="Verdana"/>
              </a:rPr>
              <a:t>fo</a:t>
            </a:r>
            <a:r>
              <a:rPr sz="1050" i="1" spc="-15" dirty="0">
                <a:solidFill>
                  <a:srgbClr val="382F2F"/>
                </a:solidFill>
                <a:latin typeface="Verdana"/>
                <a:cs typeface="Verdana"/>
              </a:rPr>
              <a:t>r </a:t>
            </a:r>
            <a:r>
              <a:rPr sz="1050" i="1" spc="-5" dirty="0">
                <a:solidFill>
                  <a:srgbClr val="332B2B"/>
                </a:solidFill>
                <a:latin typeface="Verdana"/>
                <a:cs typeface="Verdana"/>
              </a:rPr>
              <a:t>Eff</a:t>
            </a:r>
            <a:r>
              <a:rPr sz="1050" i="1" spc="-5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1050" i="1" spc="-5" dirty="0">
                <a:solidFill>
                  <a:srgbClr val="332B2B"/>
                </a:solidFill>
                <a:latin typeface="Verdana"/>
                <a:cs typeface="Verdana"/>
              </a:rPr>
              <a:t>ctiv</a:t>
            </a:r>
            <a:r>
              <a:rPr sz="1050" i="1" spc="-5" dirty="0">
                <a:solidFill>
                  <a:srgbClr val="382F2F"/>
                </a:solidFill>
                <a:latin typeface="Verdana"/>
                <a:cs typeface="Verdana"/>
              </a:rPr>
              <a:t>e </a:t>
            </a:r>
            <a:r>
              <a:rPr sz="1050" i="1" spc="5" dirty="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sz="1050" i="1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i="1" spc="5" dirty="0">
                <a:solidFill>
                  <a:srgbClr val="382F2F"/>
                </a:solidFill>
                <a:latin typeface="Verdana"/>
                <a:cs typeface="Verdana"/>
              </a:rPr>
              <a:t>g</a:t>
            </a:r>
            <a:r>
              <a:rPr sz="1050" i="1" spc="5" dirty="0">
                <a:solidFill>
                  <a:srgbClr val="332B2B"/>
                </a:solidFill>
                <a:latin typeface="Verdana"/>
                <a:cs typeface="Verdana"/>
              </a:rPr>
              <a:t>men</a:t>
            </a:r>
            <a:r>
              <a:rPr sz="1050" i="1" spc="5" dirty="0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sz="1050" i="1" spc="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i="1" spc="5" dirty="0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sz="1050" i="1" spc="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i="1" spc="5" dirty="0">
                <a:solidFill>
                  <a:srgbClr val="382F2F"/>
                </a:solidFill>
                <a:latin typeface="Verdana"/>
                <a:cs typeface="Verdana"/>
              </a:rPr>
              <a:t>on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. </a:t>
            </a:r>
            <a:r>
              <a:rPr sz="1050" spc="-45" dirty="0">
                <a:solidFill>
                  <a:srgbClr val="332B2B"/>
                </a:solidFill>
                <a:latin typeface="Verdana"/>
                <a:cs typeface="Verdana"/>
              </a:rPr>
              <a:t>In </a:t>
            </a:r>
            <a:r>
              <a:rPr sz="1050" spc="-4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-3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3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35" dirty="0">
                <a:solidFill>
                  <a:srgbClr val="332B2B"/>
                </a:solidFill>
                <a:latin typeface="Verdana"/>
                <a:cs typeface="Verdana"/>
              </a:rPr>
              <a:t>ss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-160" dirty="0">
                <a:solidFill>
                  <a:srgbClr val="332B2B"/>
                </a:solidFill>
                <a:latin typeface="Verdana"/>
                <a:cs typeface="Verdana"/>
              </a:rPr>
              <a:t>,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w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60" dirty="0">
                <a:solidFill>
                  <a:srgbClr val="332B2B"/>
                </a:solidFill>
                <a:latin typeface="Verdana"/>
                <a:cs typeface="Verdana"/>
              </a:rPr>
              <a:t>w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ill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65" dirty="0">
                <a:solidFill>
                  <a:srgbClr val="332B2B"/>
                </a:solidFill>
                <a:latin typeface="Verdana"/>
                <a:cs typeface="Verdana"/>
              </a:rPr>
              <a:t>x</a:t>
            </a:r>
            <a:r>
              <a:rPr sz="1050" spc="55" dirty="0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-45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1050" spc="-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60" dirty="0">
                <a:solidFill>
                  <a:srgbClr val="332B2B"/>
                </a:solidFill>
                <a:latin typeface="Verdana"/>
                <a:cs typeface="Verdana"/>
              </a:rPr>
              <a:t>w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i="1" spc="-20" dirty="0">
                <a:solidFill>
                  <a:srgbClr val="382F2F"/>
                </a:solidFill>
                <a:latin typeface="Verdana"/>
                <a:cs typeface="Verdana"/>
              </a:rPr>
              <a:t>K</a:t>
            </a:r>
            <a:r>
              <a:rPr sz="1050" i="1" spc="-80" dirty="0">
                <a:solidFill>
                  <a:srgbClr val="332B2B"/>
                </a:solidFill>
                <a:latin typeface="Verdana"/>
                <a:cs typeface="Verdana"/>
              </a:rPr>
              <a:t>-</a:t>
            </a:r>
            <a:r>
              <a:rPr sz="1050" i="1" spc="90" dirty="0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sz="1050" i="1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i="1" spc="8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i="1" spc="45" dirty="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sz="1050" i="1" spc="-30" dirty="0">
                <a:solidFill>
                  <a:srgbClr val="382F2F"/>
                </a:solidFill>
                <a:latin typeface="Verdana"/>
                <a:cs typeface="Verdana"/>
              </a:rPr>
              <a:t>s  </a:t>
            </a:r>
            <a:r>
              <a:rPr sz="1050" i="1" spc="30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050" i="1" spc="-10" dirty="0">
                <a:solidFill>
                  <a:srgbClr val="382F2F"/>
                </a:solidFill>
                <a:latin typeface="Verdana"/>
                <a:cs typeface="Verdana"/>
              </a:rPr>
              <a:t>l</a:t>
            </a:r>
            <a:r>
              <a:rPr sz="1050" i="1" spc="40" dirty="0">
                <a:solidFill>
                  <a:srgbClr val="382F2F"/>
                </a:solidFill>
                <a:latin typeface="Verdana"/>
                <a:cs typeface="Verdana"/>
              </a:rPr>
              <a:t>u</a:t>
            </a:r>
            <a:r>
              <a:rPr sz="1050" i="1" spc="-3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i="1" spc="-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i="1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i="1" spc="-40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i="1" spc="-10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i="1" spc="45" dirty="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sz="1050" i="1" spc="65" dirty="0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sz="1050" i="1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sz="1050" spc="55" dirty="0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55" dirty="0">
                <a:solidFill>
                  <a:srgbClr val="332B2B"/>
                </a:solidFill>
                <a:latin typeface="Verdana"/>
                <a:cs typeface="Verdana"/>
              </a:rPr>
              <a:t>b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sz="1050" spc="-3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35" dirty="0">
                <a:solidFill>
                  <a:srgbClr val="332B2B"/>
                </a:solidFill>
                <a:latin typeface="Verdana"/>
                <a:cs typeface="Verdana"/>
              </a:rPr>
              <a:t>ss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3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60" dirty="0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30" dirty="0">
                <a:solidFill>
                  <a:srgbClr val="332B2B"/>
                </a:solidFill>
                <a:latin typeface="Verdana"/>
                <a:cs typeface="Verdana"/>
              </a:rPr>
              <a:t>n  </a:t>
            </a:r>
            <a:r>
              <a:rPr sz="1050" spc="-75" dirty="0">
                <a:solidFill>
                  <a:srgbClr val="332B2B"/>
                </a:solidFill>
                <a:latin typeface="Verdana"/>
                <a:cs typeface="Verdana"/>
              </a:rPr>
              <a:t>v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55" dirty="0">
                <a:solidFill>
                  <a:srgbClr val="332B2B"/>
                </a:solidFill>
                <a:latin typeface="Verdana"/>
                <a:cs typeface="Verdana"/>
              </a:rPr>
              <a:t>b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i="1" spc="40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050" i="1" spc="40" dirty="0">
                <a:solidFill>
                  <a:srgbClr val="382F2F"/>
                </a:solidFill>
                <a:latin typeface="Verdana"/>
                <a:cs typeface="Verdana"/>
              </a:rPr>
              <a:t>u</a:t>
            </a:r>
            <a:r>
              <a:rPr sz="1050" i="1" spc="-3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i="1" spc="-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i="1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i="1" spc="90" dirty="0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sz="1050" i="1" spc="5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1050" i="1" spc="-30" dirty="0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sz="1050" i="1" spc="-9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i="1" spc="-10" dirty="0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sz="1050" i="1" spc="45" dirty="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sz="1050" i="1" spc="-3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i="1" spc="-10" dirty="0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sz="1050" i="1" spc="65" dirty="0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sz="1050" i="1" spc="45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1050" i="1" spc="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i="1" spc="-3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i="1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55" dirty="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55" dirty="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sz="1050" spc="-40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-75" dirty="0">
                <a:solidFill>
                  <a:srgbClr val="332B2B"/>
                </a:solidFill>
                <a:latin typeface="Verdana"/>
                <a:cs typeface="Verdana"/>
              </a:rPr>
              <a:t>v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  </a:t>
            </a:r>
            <a:r>
              <a:rPr sz="1050" i="1" spc="15" dirty="0">
                <a:solidFill>
                  <a:srgbClr val="332B2B"/>
                </a:solidFill>
                <a:latin typeface="Verdana"/>
                <a:cs typeface="Verdana"/>
              </a:rPr>
              <a:t>tar</a:t>
            </a:r>
            <a:r>
              <a:rPr sz="1050" i="1" spc="15" dirty="0">
                <a:solidFill>
                  <a:srgbClr val="382F2F"/>
                </a:solidFill>
                <a:latin typeface="Verdana"/>
                <a:cs typeface="Verdana"/>
              </a:rPr>
              <a:t>g</a:t>
            </a:r>
            <a:r>
              <a:rPr sz="1050" i="1" spc="1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i="1" spc="15" dirty="0">
                <a:solidFill>
                  <a:srgbClr val="382F2F"/>
                </a:solidFill>
                <a:latin typeface="Verdana"/>
                <a:cs typeface="Verdana"/>
              </a:rPr>
              <a:t>ted </a:t>
            </a:r>
            <a:r>
              <a:rPr sz="1050" i="1" spc="25" dirty="0">
                <a:solidFill>
                  <a:srgbClr val="382F2F"/>
                </a:solidFill>
                <a:latin typeface="Verdana"/>
                <a:cs typeface="Verdana"/>
              </a:rPr>
              <a:t>m</a:t>
            </a:r>
            <a:r>
              <a:rPr sz="1050" i="1" spc="2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i="1" spc="25" dirty="0">
                <a:solidFill>
                  <a:srgbClr val="382F2F"/>
                </a:solidFill>
                <a:latin typeface="Verdana"/>
                <a:cs typeface="Verdana"/>
              </a:rPr>
              <a:t>rk</a:t>
            </a:r>
            <a:r>
              <a:rPr sz="1050" i="1" spc="2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i="1" spc="25" dirty="0">
                <a:solidFill>
                  <a:srgbClr val="382F2F"/>
                </a:solidFill>
                <a:latin typeface="Verdana"/>
                <a:cs typeface="Verdana"/>
              </a:rPr>
              <a:t>ti</a:t>
            </a:r>
            <a:r>
              <a:rPr sz="1050" i="1" spc="2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i="1" spc="25" dirty="0">
                <a:solidFill>
                  <a:srgbClr val="382F2F"/>
                </a:solidFill>
                <a:latin typeface="Verdana"/>
                <a:cs typeface="Verdana"/>
              </a:rPr>
              <a:t>g </a:t>
            </a:r>
            <a:r>
              <a:rPr sz="1050" i="1" spc="-15" dirty="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sz="1050" i="1" spc="-1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i="1" spc="-15" dirty="0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sz="1050" i="1" spc="-15" dirty="0">
                <a:solidFill>
                  <a:srgbClr val="332B2B"/>
                </a:solidFill>
                <a:latin typeface="Verdana"/>
                <a:cs typeface="Verdana"/>
              </a:rPr>
              <a:t>ateg</a:t>
            </a:r>
            <a:r>
              <a:rPr sz="1050" i="1" spc="-15" dirty="0">
                <a:solidFill>
                  <a:srgbClr val="382F2F"/>
                </a:solidFill>
                <a:latin typeface="Verdana"/>
                <a:cs typeface="Verdana"/>
              </a:rPr>
              <a:t>ie</a:t>
            </a:r>
            <a:r>
              <a:rPr sz="1050" i="1" spc="-1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. Let's </a:t>
            </a:r>
            <a:r>
              <a:rPr sz="1050" spc="-5" dirty="0">
                <a:solidFill>
                  <a:srgbClr val="332B2B"/>
                </a:solidFill>
                <a:latin typeface="Verdana"/>
                <a:cs typeface="Verdana"/>
              </a:rPr>
              <a:t>dive </a:t>
            </a:r>
            <a:r>
              <a:rPr sz="105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35" dirty="0">
                <a:solidFill>
                  <a:srgbClr val="332B2B"/>
                </a:solidFill>
                <a:latin typeface="Verdana"/>
                <a:cs typeface="Verdana"/>
              </a:rPr>
              <a:t>in!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176906" y="636287"/>
            <a:ext cx="1445260" cy="3340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25" dirty="0">
                <a:solidFill>
                  <a:srgbClr val="382F2F"/>
                </a:solidFill>
              </a:rPr>
              <a:t>Introduction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17199" y="1189988"/>
            <a:ext cx="2742565" cy="2722880"/>
            <a:chOff x="4217199" y="1189988"/>
            <a:chExt cx="2742565" cy="2722880"/>
          </a:xfrm>
        </p:grpSpPr>
        <p:sp>
          <p:nvSpPr>
            <p:cNvPr id="3" name="object 3"/>
            <p:cNvSpPr/>
            <p:nvPr/>
          </p:nvSpPr>
          <p:spPr>
            <a:xfrm>
              <a:off x="4976285" y="2131915"/>
              <a:ext cx="1979295" cy="1776095"/>
            </a:xfrm>
            <a:custGeom>
              <a:avLst/>
              <a:gdLst/>
              <a:ahLst/>
              <a:cxnLst/>
              <a:rect l="l" t="t" r="r" b="b"/>
              <a:pathLst>
                <a:path w="1979295" h="1776095">
                  <a:moveTo>
                    <a:pt x="1978708" y="0"/>
                  </a:moveTo>
                  <a:lnTo>
                    <a:pt x="1936609" y="4564"/>
                  </a:lnTo>
                  <a:lnTo>
                    <a:pt x="1886825" y="12226"/>
                  </a:lnTo>
                  <a:lnTo>
                    <a:pt x="1838432" y="21930"/>
                  </a:lnTo>
                  <a:lnTo>
                    <a:pt x="1791387" y="33609"/>
                  </a:lnTo>
                  <a:lnTo>
                    <a:pt x="1745644" y="47198"/>
                  </a:lnTo>
                  <a:lnTo>
                    <a:pt x="1701158" y="62632"/>
                  </a:lnTo>
                  <a:lnTo>
                    <a:pt x="1657884" y="79843"/>
                  </a:lnTo>
                  <a:lnTo>
                    <a:pt x="1615778" y="98767"/>
                  </a:lnTo>
                  <a:lnTo>
                    <a:pt x="1574795" y="119338"/>
                  </a:lnTo>
                  <a:lnTo>
                    <a:pt x="1534890" y="141489"/>
                  </a:lnTo>
                  <a:lnTo>
                    <a:pt x="1496017" y="165155"/>
                  </a:lnTo>
                  <a:lnTo>
                    <a:pt x="1458132" y="190269"/>
                  </a:lnTo>
                  <a:lnTo>
                    <a:pt x="1421190" y="216767"/>
                  </a:lnTo>
                  <a:lnTo>
                    <a:pt x="1385147" y="244582"/>
                  </a:lnTo>
                  <a:lnTo>
                    <a:pt x="1349956" y="273649"/>
                  </a:lnTo>
                  <a:lnTo>
                    <a:pt x="1315574" y="303901"/>
                  </a:lnTo>
                  <a:lnTo>
                    <a:pt x="1281955" y="335272"/>
                  </a:lnTo>
                  <a:lnTo>
                    <a:pt x="1249055" y="367698"/>
                  </a:lnTo>
                  <a:lnTo>
                    <a:pt x="1216828" y="401111"/>
                  </a:lnTo>
                  <a:lnTo>
                    <a:pt x="1185230" y="435446"/>
                  </a:lnTo>
                  <a:lnTo>
                    <a:pt x="1154216" y="470638"/>
                  </a:lnTo>
                  <a:lnTo>
                    <a:pt x="1123740" y="506620"/>
                  </a:lnTo>
                  <a:lnTo>
                    <a:pt x="1093759" y="543326"/>
                  </a:lnTo>
                  <a:lnTo>
                    <a:pt x="1064226" y="580691"/>
                  </a:lnTo>
                  <a:lnTo>
                    <a:pt x="1035098" y="618648"/>
                  </a:lnTo>
                  <a:lnTo>
                    <a:pt x="1006329" y="657133"/>
                  </a:lnTo>
                  <a:lnTo>
                    <a:pt x="977874" y="696079"/>
                  </a:lnTo>
                  <a:lnTo>
                    <a:pt x="949689" y="735419"/>
                  </a:lnTo>
                  <a:lnTo>
                    <a:pt x="921728" y="775089"/>
                  </a:lnTo>
                  <a:lnTo>
                    <a:pt x="893947" y="815023"/>
                  </a:lnTo>
                  <a:lnTo>
                    <a:pt x="866300" y="855154"/>
                  </a:lnTo>
                  <a:lnTo>
                    <a:pt x="838744" y="895417"/>
                  </a:lnTo>
                  <a:lnTo>
                    <a:pt x="811232" y="935745"/>
                  </a:lnTo>
                  <a:lnTo>
                    <a:pt x="783720" y="976074"/>
                  </a:lnTo>
                  <a:lnTo>
                    <a:pt x="756163" y="1016337"/>
                  </a:lnTo>
                  <a:lnTo>
                    <a:pt x="728517" y="1056468"/>
                  </a:lnTo>
                  <a:lnTo>
                    <a:pt x="700736" y="1096401"/>
                  </a:lnTo>
                  <a:lnTo>
                    <a:pt x="672775" y="1136071"/>
                  </a:lnTo>
                  <a:lnTo>
                    <a:pt x="644590" y="1175412"/>
                  </a:lnTo>
                  <a:lnTo>
                    <a:pt x="616135" y="1214357"/>
                  </a:lnTo>
                  <a:lnTo>
                    <a:pt x="587366" y="1252842"/>
                  </a:lnTo>
                  <a:lnTo>
                    <a:pt x="558237" y="1290799"/>
                  </a:lnTo>
                  <a:lnTo>
                    <a:pt x="528705" y="1328164"/>
                  </a:lnTo>
                  <a:lnTo>
                    <a:pt x="498723" y="1364871"/>
                  </a:lnTo>
                  <a:lnTo>
                    <a:pt x="468248" y="1400852"/>
                  </a:lnTo>
                  <a:lnTo>
                    <a:pt x="437234" y="1436044"/>
                  </a:lnTo>
                  <a:lnTo>
                    <a:pt x="405635" y="1470379"/>
                  </a:lnTo>
                  <a:lnTo>
                    <a:pt x="373409" y="1503793"/>
                  </a:lnTo>
                  <a:lnTo>
                    <a:pt x="340508" y="1536218"/>
                  </a:lnTo>
                  <a:lnTo>
                    <a:pt x="306889" y="1567589"/>
                  </a:lnTo>
                  <a:lnTo>
                    <a:pt x="272507" y="1597841"/>
                  </a:lnTo>
                  <a:lnTo>
                    <a:pt x="237317" y="1626908"/>
                  </a:lnTo>
                  <a:lnTo>
                    <a:pt x="201273" y="1654723"/>
                  </a:lnTo>
                  <a:lnTo>
                    <a:pt x="164331" y="1681221"/>
                  </a:lnTo>
                  <a:lnTo>
                    <a:pt x="126447" y="1706336"/>
                  </a:lnTo>
                  <a:lnTo>
                    <a:pt x="87574" y="1730002"/>
                  </a:lnTo>
                  <a:lnTo>
                    <a:pt x="47668" y="1752153"/>
                  </a:lnTo>
                  <a:lnTo>
                    <a:pt x="6685" y="1772723"/>
                  </a:lnTo>
                  <a:lnTo>
                    <a:pt x="0" y="1775728"/>
                  </a:lnTo>
                </a:path>
              </a:pathLst>
            </a:custGeom>
            <a:ln w="9521">
              <a:solidFill>
                <a:srgbClr val="332B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17199" y="1189988"/>
              <a:ext cx="1987098" cy="1987098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0" y="208355"/>
            <a:ext cx="6955155" cy="19685"/>
          </a:xfrm>
          <a:custGeom>
            <a:avLst/>
            <a:gdLst/>
            <a:ahLst/>
            <a:cxnLst/>
            <a:rect l="l" t="t" r="r" b="b"/>
            <a:pathLst>
              <a:path w="6955155" h="19685">
                <a:moveTo>
                  <a:pt x="6954990" y="0"/>
                </a:moveTo>
                <a:lnTo>
                  <a:pt x="0" y="0"/>
                </a:lnTo>
                <a:lnTo>
                  <a:pt x="0" y="19151"/>
                </a:lnTo>
                <a:lnTo>
                  <a:pt x="6954990" y="19151"/>
                </a:lnTo>
                <a:lnTo>
                  <a:pt x="6954990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3707396"/>
            <a:ext cx="6955155" cy="19685"/>
          </a:xfrm>
          <a:custGeom>
            <a:avLst/>
            <a:gdLst/>
            <a:ahLst/>
            <a:cxnLst/>
            <a:rect l="l" t="t" r="r" b="b"/>
            <a:pathLst>
              <a:path w="6955155" h="19685">
                <a:moveTo>
                  <a:pt x="6954990" y="0"/>
                </a:moveTo>
                <a:lnTo>
                  <a:pt x="0" y="0"/>
                </a:lnTo>
                <a:lnTo>
                  <a:pt x="0" y="19151"/>
                </a:lnTo>
                <a:lnTo>
                  <a:pt x="6954990" y="19151"/>
                </a:lnTo>
                <a:lnTo>
                  <a:pt x="6954990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05058" y="1325854"/>
            <a:ext cx="2882265" cy="147828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sz="1050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sz="1050" spc="-3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90" dirty="0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30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3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60" dirty="0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sz="1050" spc="90" dirty="0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-3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55" dirty="0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sz="1050" spc="-45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30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35" dirty="0">
                <a:solidFill>
                  <a:srgbClr val="332B2B"/>
                </a:solidFill>
                <a:latin typeface="Verdana"/>
                <a:cs typeface="Verdana"/>
              </a:rPr>
              <a:t>ss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f  </a:t>
            </a:r>
            <a:r>
              <a:rPr sz="1050" spc="55" dirty="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-55" dirty="0">
                <a:solidFill>
                  <a:srgbClr val="332B2B"/>
                </a:solidFill>
                <a:latin typeface="Verdana"/>
                <a:cs typeface="Verdana"/>
              </a:rPr>
              <a:t>v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55" dirty="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60" dirty="0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cu</a:t>
            </a:r>
            <a:r>
              <a:rPr sz="1050" spc="-3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90" dirty="0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30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50" dirty="0">
                <a:solidFill>
                  <a:srgbClr val="332B2B"/>
                </a:solidFill>
                <a:latin typeface="Verdana"/>
                <a:cs typeface="Verdana"/>
              </a:rPr>
              <a:t>b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-3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55" dirty="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-3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nc</a:t>
            </a:r>
            <a:r>
              <a:rPr sz="1050" spc="10" dirty="0">
                <a:solidFill>
                  <a:srgbClr val="332B2B"/>
                </a:solidFill>
                <a:latin typeface="Verdana"/>
                <a:cs typeface="Verdana"/>
              </a:rPr>
              <a:t>t  </a:t>
            </a:r>
            <a:r>
              <a:rPr sz="1050" i="1" spc="65" dirty="0">
                <a:solidFill>
                  <a:srgbClr val="382F2F"/>
                </a:solidFill>
                <a:latin typeface="Verdana"/>
                <a:cs typeface="Verdana"/>
              </a:rPr>
              <a:t>g</a:t>
            </a:r>
            <a:r>
              <a:rPr sz="1050" i="1" spc="-45" dirty="0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sz="1050" i="1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i="1" spc="40" dirty="0">
                <a:solidFill>
                  <a:srgbClr val="382F2F"/>
                </a:solidFill>
                <a:latin typeface="Verdana"/>
                <a:cs typeface="Verdana"/>
              </a:rPr>
              <a:t>u</a:t>
            </a:r>
            <a:r>
              <a:rPr sz="1050" i="1" spc="55" dirty="0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sz="1050" i="1" spc="-35" dirty="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sz="1050" i="1" spc="-9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i="1" spc="15" dirty="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sz="1050" i="1" spc="-30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i="1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i="1" spc="-3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i="1" spc="5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1050" i="1" spc="65" dirty="0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sz="1050" i="1" spc="90" dirty="0">
                <a:solidFill>
                  <a:srgbClr val="382F2F"/>
                </a:solidFill>
                <a:latin typeface="Verdana"/>
                <a:cs typeface="Verdana"/>
              </a:rPr>
              <a:t>m</a:t>
            </a:r>
            <a:r>
              <a:rPr sz="1050" i="1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i="1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i="1" spc="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i="1" spc="-35" dirty="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sz="1050" i="1" spc="-9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spc="50" dirty="0">
                <a:solidFill>
                  <a:srgbClr val="332B2B"/>
                </a:solidFill>
                <a:latin typeface="Verdana"/>
                <a:cs typeface="Verdana"/>
              </a:rPr>
              <a:t>b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-3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55" dirty="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-25" dirty="0">
                <a:solidFill>
                  <a:srgbClr val="332B2B"/>
                </a:solidFill>
                <a:latin typeface="Verdana"/>
                <a:cs typeface="Verdana"/>
              </a:rPr>
              <a:t>r  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common</a:t>
            </a:r>
            <a:r>
              <a:rPr sz="1050" spc="-9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5" dirty="0">
                <a:solidFill>
                  <a:srgbClr val="332B2B"/>
                </a:solidFill>
                <a:latin typeface="Verdana"/>
                <a:cs typeface="Verdana"/>
              </a:rPr>
              <a:t>characteristics</a:t>
            </a:r>
            <a:r>
              <a:rPr sz="1050" spc="-8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25" dirty="0">
                <a:solidFill>
                  <a:srgbClr val="332B2B"/>
                </a:solidFill>
                <a:latin typeface="Verdana"/>
                <a:cs typeface="Verdana"/>
              </a:rPr>
              <a:t>and</a:t>
            </a:r>
            <a:r>
              <a:rPr sz="1050" spc="-9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20" dirty="0">
                <a:solidFill>
                  <a:srgbClr val="332B2B"/>
                </a:solidFill>
                <a:latin typeface="Verdana"/>
                <a:cs typeface="Verdana"/>
              </a:rPr>
              <a:t>behaviors.</a:t>
            </a:r>
            <a:r>
              <a:rPr sz="1050" spc="-8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By </a:t>
            </a:r>
            <a:r>
              <a:rPr sz="1050" spc="-35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20" dirty="0">
                <a:solidFill>
                  <a:srgbClr val="332B2B"/>
                </a:solidFill>
                <a:latin typeface="Verdana"/>
                <a:cs typeface="Verdana"/>
              </a:rPr>
              <a:t>using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i="1" spc="10" dirty="0">
                <a:solidFill>
                  <a:srgbClr val="332B2B"/>
                </a:solidFill>
                <a:latin typeface="Verdana"/>
                <a:cs typeface="Verdana"/>
              </a:rPr>
              <a:t>K-means</a:t>
            </a:r>
            <a:r>
              <a:rPr sz="1050" i="1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i="1" spc="-10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050" i="1" spc="-10" dirty="0">
                <a:solidFill>
                  <a:srgbClr val="382F2F"/>
                </a:solidFill>
                <a:latin typeface="Verdana"/>
                <a:cs typeface="Verdana"/>
              </a:rPr>
              <a:t>luste</a:t>
            </a:r>
            <a:r>
              <a:rPr sz="1050" i="1" spc="-10" dirty="0">
                <a:solidFill>
                  <a:srgbClr val="332B2B"/>
                </a:solidFill>
                <a:latin typeface="Verdana"/>
                <a:cs typeface="Verdana"/>
              </a:rPr>
              <a:t>rin</a:t>
            </a:r>
            <a:r>
              <a:rPr sz="1050" i="1" spc="-10" dirty="0">
                <a:solidFill>
                  <a:srgbClr val="382F2F"/>
                </a:solidFill>
                <a:latin typeface="Verdana"/>
                <a:cs typeface="Verdana"/>
              </a:rPr>
              <a:t>g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,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20" dirty="0">
                <a:solidFill>
                  <a:srgbClr val="332B2B"/>
                </a:solidFill>
                <a:latin typeface="Verdana"/>
                <a:cs typeface="Verdana"/>
              </a:rPr>
              <a:t>we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25" dirty="0">
                <a:solidFill>
                  <a:srgbClr val="332B2B"/>
                </a:solidFill>
                <a:latin typeface="Verdana"/>
                <a:cs typeface="Verdana"/>
              </a:rPr>
              <a:t>can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identify </a:t>
            </a:r>
            <a:r>
              <a:rPr sz="1050" spc="1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20" dirty="0">
                <a:solidFill>
                  <a:srgbClr val="332B2B"/>
                </a:solidFill>
                <a:latin typeface="Verdana"/>
                <a:cs typeface="Verdana"/>
              </a:rPr>
              <a:t>meaningful 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segments in </a:t>
            </a:r>
            <a:r>
              <a:rPr sz="1050" dirty="0">
                <a:solidFill>
                  <a:srgbClr val="332B2B"/>
                </a:solidFill>
                <a:latin typeface="Verdana"/>
                <a:cs typeface="Verdana"/>
              </a:rPr>
              <a:t>large </a:t>
            </a:r>
            <a:r>
              <a:rPr sz="1050" spc="-20" dirty="0">
                <a:solidFill>
                  <a:srgbClr val="332B2B"/>
                </a:solidFill>
                <a:latin typeface="Verdana"/>
                <a:cs typeface="Verdana"/>
              </a:rPr>
              <a:t>datasets, 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 a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ll</a:t>
            </a:r>
            <a:r>
              <a:rPr sz="1050" spc="-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60" dirty="0">
                <a:solidFill>
                  <a:srgbClr val="332B2B"/>
                </a:solidFill>
                <a:latin typeface="Verdana"/>
                <a:cs typeface="Verdana"/>
              </a:rPr>
              <a:t>w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60" dirty="0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30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90" dirty="0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sz="1050" spc="50" dirty="0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3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il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-30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-30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f</a:t>
            </a:r>
            <a:r>
              <a:rPr sz="1050" spc="-25" dirty="0">
                <a:solidFill>
                  <a:srgbClr val="332B2B"/>
                </a:solidFill>
                <a:latin typeface="Verdana"/>
                <a:cs typeface="Verdana"/>
              </a:rPr>
              <a:t>f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40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60" dirty="0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sz="1050" spc="-30" dirty="0">
                <a:solidFill>
                  <a:srgbClr val="332B2B"/>
                </a:solidFill>
                <a:latin typeface="Verdana"/>
                <a:cs typeface="Verdana"/>
              </a:rPr>
              <a:t>s  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55" dirty="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30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90" dirty="0">
                <a:solidFill>
                  <a:srgbClr val="332B2B"/>
                </a:solidFill>
                <a:latin typeface="Verdana"/>
                <a:cs typeface="Verdana"/>
              </a:rPr>
              <a:t>mm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3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-40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60" dirty="0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3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90" dirty="0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ee</a:t>
            </a:r>
            <a:r>
              <a:rPr sz="1050" spc="10" dirty="0">
                <a:solidFill>
                  <a:srgbClr val="332B2B"/>
                </a:solidFill>
                <a:latin typeface="Verdana"/>
                <a:cs typeface="Verdana"/>
              </a:rPr>
              <a:t>t  t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3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55" dirty="0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60" dirty="0">
                <a:solidFill>
                  <a:srgbClr val="332B2B"/>
                </a:solidFill>
                <a:latin typeface="Verdana"/>
                <a:cs typeface="Verdana"/>
              </a:rPr>
              <a:t>ﬁ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ee</a:t>
            </a:r>
            <a:r>
              <a:rPr sz="1050" spc="55" dirty="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sz="1050" spc="-3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f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ea</a:t>
            </a:r>
            <a:r>
              <a:rPr sz="1050" spc="30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3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60" dirty="0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sz="1050" spc="90" dirty="0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2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-160" dirty="0">
                <a:solidFill>
                  <a:srgbClr val="332B2B"/>
                </a:solidFill>
                <a:latin typeface="Verdana"/>
                <a:cs typeface="Verdana"/>
              </a:rPr>
              <a:t>.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95386" y="661002"/>
            <a:ext cx="2814320" cy="2197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25" dirty="0">
                <a:solidFill>
                  <a:srgbClr val="382F2F"/>
                </a:solidFill>
              </a:rPr>
              <a:t>Understanding</a:t>
            </a:r>
            <a:r>
              <a:rPr sz="1250" spc="-10" dirty="0">
                <a:solidFill>
                  <a:srgbClr val="382F2F"/>
                </a:solidFill>
              </a:rPr>
              <a:t> </a:t>
            </a:r>
            <a:r>
              <a:rPr sz="1250" spc="25" dirty="0">
                <a:solidFill>
                  <a:srgbClr val="382F2F"/>
                </a:solidFill>
              </a:rPr>
              <a:t>Customer</a:t>
            </a:r>
            <a:r>
              <a:rPr sz="1250" spc="-5" dirty="0">
                <a:solidFill>
                  <a:srgbClr val="382F2F"/>
                </a:solidFill>
              </a:rPr>
              <a:t> </a:t>
            </a:r>
            <a:r>
              <a:rPr sz="1250" spc="25" dirty="0">
                <a:solidFill>
                  <a:srgbClr val="382F2F"/>
                </a:solidFill>
              </a:rPr>
              <a:t>Segmentation</a:t>
            </a:r>
            <a:endParaRPr sz="12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746" y="5047"/>
            <a:ext cx="6960234" cy="3907790"/>
            <a:chOff x="-4746" y="5047"/>
            <a:chExt cx="6960234" cy="3907790"/>
          </a:xfrm>
        </p:grpSpPr>
        <p:sp>
          <p:nvSpPr>
            <p:cNvPr id="3" name="object 3"/>
            <p:cNvSpPr/>
            <p:nvPr/>
          </p:nvSpPr>
          <p:spPr>
            <a:xfrm>
              <a:off x="0" y="1839793"/>
              <a:ext cx="1962785" cy="2068195"/>
            </a:xfrm>
            <a:custGeom>
              <a:avLst/>
              <a:gdLst/>
              <a:ahLst/>
              <a:cxnLst/>
              <a:rect l="l" t="t" r="r" b="b"/>
              <a:pathLst>
                <a:path w="1962785" h="2068195">
                  <a:moveTo>
                    <a:pt x="0" y="0"/>
                  </a:moveTo>
                  <a:lnTo>
                    <a:pt x="72802" y="15583"/>
                  </a:lnTo>
                  <a:lnTo>
                    <a:pt x="115506" y="28046"/>
                  </a:lnTo>
                  <a:lnTo>
                    <a:pt x="157058" y="42554"/>
                  </a:lnTo>
                  <a:lnTo>
                    <a:pt x="197498" y="59038"/>
                  </a:lnTo>
                  <a:lnTo>
                    <a:pt x="236864" y="77432"/>
                  </a:lnTo>
                  <a:lnTo>
                    <a:pt x="275194" y="97665"/>
                  </a:lnTo>
                  <a:lnTo>
                    <a:pt x="312526" y="119671"/>
                  </a:lnTo>
                  <a:lnTo>
                    <a:pt x="348900" y="143381"/>
                  </a:lnTo>
                  <a:lnTo>
                    <a:pt x="384353" y="168727"/>
                  </a:lnTo>
                  <a:lnTo>
                    <a:pt x="418923" y="195641"/>
                  </a:lnTo>
                  <a:lnTo>
                    <a:pt x="452650" y="224055"/>
                  </a:lnTo>
                  <a:lnTo>
                    <a:pt x="485571" y="253900"/>
                  </a:lnTo>
                  <a:lnTo>
                    <a:pt x="517724" y="285108"/>
                  </a:lnTo>
                  <a:lnTo>
                    <a:pt x="549149" y="317611"/>
                  </a:lnTo>
                  <a:lnTo>
                    <a:pt x="579883" y="351341"/>
                  </a:lnTo>
                  <a:lnTo>
                    <a:pt x="609966" y="386231"/>
                  </a:lnTo>
                  <a:lnTo>
                    <a:pt x="639434" y="422210"/>
                  </a:lnTo>
                  <a:lnTo>
                    <a:pt x="668327" y="459213"/>
                  </a:lnTo>
                  <a:lnTo>
                    <a:pt x="696683" y="497169"/>
                  </a:lnTo>
                  <a:lnTo>
                    <a:pt x="724540" y="536012"/>
                  </a:lnTo>
                  <a:lnTo>
                    <a:pt x="751937" y="575673"/>
                  </a:lnTo>
                  <a:lnTo>
                    <a:pt x="778912" y="616083"/>
                  </a:lnTo>
                  <a:lnTo>
                    <a:pt x="805503" y="657175"/>
                  </a:lnTo>
                  <a:lnTo>
                    <a:pt x="831749" y="698881"/>
                  </a:lnTo>
                  <a:lnTo>
                    <a:pt x="857688" y="741132"/>
                  </a:lnTo>
                  <a:lnTo>
                    <a:pt x="883358" y="783860"/>
                  </a:lnTo>
                  <a:lnTo>
                    <a:pt x="908799" y="826997"/>
                  </a:lnTo>
                  <a:lnTo>
                    <a:pt x="934047" y="870475"/>
                  </a:lnTo>
                  <a:lnTo>
                    <a:pt x="959142" y="914226"/>
                  </a:lnTo>
                  <a:lnTo>
                    <a:pt x="984123" y="958181"/>
                  </a:lnTo>
                  <a:lnTo>
                    <a:pt x="1009026" y="1002272"/>
                  </a:lnTo>
                  <a:lnTo>
                    <a:pt x="1033891" y="1046432"/>
                  </a:lnTo>
                  <a:lnTo>
                    <a:pt x="1058756" y="1090591"/>
                  </a:lnTo>
                  <a:lnTo>
                    <a:pt x="1083659" y="1134683"/>
                  </a:lnTo>
                  <a:lnTo>
                    <a:pt x="1108639" y="1178638"/>
                  </a:lnTo>
                  <a:lnTo>
                    <a:pt x="1133734" y="1222389"/>
                  </a:lnTo>
                  <a:lnTo>
                    <a:pt x="1158983" y="1265867"/>
                  </a:lnTo>
                  <a:lnTo>
                    <a:pt x="1184423" y="1309004"/>
                  </a:lnTo>
                  <a:lnTo>
                    <a:pt x="1210094" y="1351732"/>
                  </a:lnTo>
                  <a:lnTo>
                    <a:pt x="1236033" y="1393983"/>
                  </a:lnTo>
                  <a:lnTo>
                    <a:pt x="1262279" y="1435688"/>
                  </a:lnTo>
                  <a:lnTo>
                    <a:pt x="1288870" y="1476781"/>
                  </a:lnTo>
                  <a:lnTo>
                    <a:pt x="1315845" y="1517191"/>
                  </a:lnTo>
                  <a:lnTo>
                    <a:pt x="1343242" y="1556852"/>
                  </a:lnTo>
                  <a:lnTo>
                    <a:pt x="1371099" y="1595695"/>
                  </a:lnTo>
                  <a:lnTo>
                    <a:pt x="1399455" y="1633651"/>
                  </a:lnTo>
                  <a:lnTo>
                    <a:pt x="1428348" y="1670653"/>
                  </a:lnTo>
                  <a:lnTo>
                    <a:pt x="1457816" y="1706633"/>
                  </a:lnTo>
                  <a:lnTo>
                    <a:pt x="1487898" y="1741522"/>
                  </a:lnTo>
                  <a:lnTo>
                    <a:pt x="1518632" y="1775253"/>
                  </a:lnTo>
                  <a:lnTo>
                    <a:pt x="1550057" y="1807756"/>
                  </a:lnTo>
                  <a:lnTo>
                    <a:pt x="1582211" y="1838964"/>
                  </a:lnTo>
                  <a:lnTo>
                    <a:pt x="1615132" y="1868809"/>
                  </a:lnTo>
                  <a:lnTo>
                    <a:pt x="1648858" y="1897223"/>
                  </a:lnTo>
                  <a:lnTo>
                    <a:pt x="1683429" y="1924136"/>
                  </a:lnTo>
                  <a:lnTo>
                    <a:pt x="1718882" y="1949483"/>
                  </a:lnTo>
                  <a:lnTo>
                    <a:pt x="1755255" y="1973193"/>
                  </a:lnTo>
                  <a:lnTo>
                    <a:pt x="1792588" y="1995199"/>
                  </a:lnTo>
                  <a:lnTo>
                    <a:pt x="1830918" y="2015432"/>
                  </a:lnTo>
                  <a:lnTo>
                    <a:pt x="1870284" y="2033825"/>
                  </a:lnTo>
                  <a:lnTo>
                    <a:pt x="1910723" y="2050310"/>
                  </a:lnTo>
                  <a:lnTo>
                    <a:pt x="1952276" y="2064818"/>
                  </a:lnTo>
                  <a:lnTo>
                    <a:pt x="1962666" y="2067850"/>
                  </a:lnTo>
                </a:path>
              </a:pathLst>
            </a:custGeom>
            <a:ln w="9493">
              <a:solidFill>
                <a:srgbClr val="332B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047"/>
              <a:ext cx="3036043" cy="390259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208584"/>
              <a:ext cx="6955155" cy="3517265"/>
            </a:xfrm>
            <a:custGeom>
              <a:avLst/>
              <a:gdLst/>
              <a:ahLst/>
              <a:cxnLst/>
              <a:rect l="l" t="t" r="r" b="b"/>
              <a:pathLst>
                <a:path w="6955155" h="3517265">
                  <a:moveTo>
                    <a:pt x="6954990" y="3497973"/>
                  </a:moveTo>
                  <a:lnTo>
                    <a:pt x="0" y="3497973"/>
                  </a:lnTo>
                  <a:lnTo>
                    <a:pt x="0" y="3517125"/>
                  </a:lnTo>
                  <a:lnTo>
                    <a:pt x="6954990" y="3517125"/>
                  </a:lnTo>
                  <a:lnTo>
                    <a:pt x="6954990" y="3497973"/>
                  </a:lnTo>
                  <a:close/>
                </a:path>
                <a:path w="6955155" h="3517265">
                  <a:moveTo>
                    <a:pt x="6954990" y="0"/>
                  </a:moveTo>
                  <a:lnTo>
                    <a:pt x="0" y="0"/>
                  </a:lnTo>
                  <a:lnTo>
                    <a:pt x="0" y="19151"/>
                  </a:lnTo>
                  <a:lnTo>
                    <a:pt x="6954990" y="19151"/>
                  </a:lnTo>
                  <a:lnTo>
                    <a:pt x="6954990" y="0"/>
                  </a:lnTo>
                  <a:close/>
                </a:path>
              </a:pathLst>
            </a:custGeom>
            <a:solidFill>
              <a:srgbClr val="332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645322" y="672335"/>
            <a:ext cx="2771775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50" spc="-10" dirty="0">
                <a:solidFill>
                  <a:srgbClr val="382F2F"/>
                </a:solidFill>
              </a:rPr>
              <a:t>H</a:t>
            </a:r>
            <a:r>
              <a:rPr sz="1550" spc="-10" dirty="0"/>
              <a:t>ow</a:t>
            </a:r>
            <a:r>
              <a:rPr sz="1550" spc="-5" dirty="0"/>
              <a:t> </a:t>
            </a:r>
            <a:r>
              <a:rPr sz="1550" spc="20" dirty="0">
                <a:solidFill>
                  <a:srgbClr val="382F2F"/>
                </a:solidFill>
              </a:rPr>
              <a:t>K</a:t>
            </a:r>
            <a:r>
              <a:rPr sz="1550" spc="20" dirty="0"/>
              <a:t>-means</a:t>
            </a:r>
            <a:r>
              <a:rPr sz="1550" spc="-5" dirty="0"/>
              <a:t> </a:t>
            </a:r>
            <a:r>
              <a:rPr sz="1550" spc="35" dirty="0"/>
              <a:t>Clustering</a:t>
            </a:r>
            <a:r>
              <a:rPr sz="1550" spc="-5" dirty="0"/>
              <a:t> </a:t>
            </a:r>
            <a:r>
              <a:rPr sz="1550" spc="-10" dirty="0"/>
              <a:t>Works</a:t>
            </a:r>
            <a:endParaRPr sz="1550"/>
          </a:p>
        </p:txBody>
      </p:sp>
      <p:sp>
        <p:nvSpPr>
          <p:cNvPr id="7" name="object 7"/>
          <p:cNvSpPr txBox="1"/>
          <p:nvPr/>
        </p:nvSpPr>
        <p:spPr>
          <a:xfrm>
            <a:off x="3647223" y="1321284"/>
            <a:ext cx="2834005" cy="180149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sz="1050" spc="-5" dirty="0">
                <a:solidFill>
                  <a:srgbClr val="332B2B"/>
                </a:solidFill>
                <a:latin typeface="Verdana"/>
                <a:cs typeface="Verdana"/>
              </a:rPr>
              <a:t>K-means 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clustering </a:t>
            </a:r>
            <a:r>
              <a:rPr sz="1050" spc="-25" dirty="0">
                <a:solidFill>
                  <a:srgbClr val="332B2B"/>
                </a:solidFill>
                <a:latin typeface="Verdana"/>
                <a:cs typeface="Verdana"/>
              </a:rPr>
              <a:t>is 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an </a:t>
            </a:r>
            <a:r>
              <a:rPr sz="1050" i="1" spc="5" dirty="0">
                <a:solidFill>
                  <a:srgbClr val="382F2F"/>
                </a:solidFill>
                <a:latin typeface="Verdana"/>
                <a:cs typeface="Verdana"/>
              </a:rPr>
              <a:t>unsuperv</a:t>
            </a:r>
            <a:r>
              <a:rPr sz="1050" i="1" spc="5" dirty="0">
                <a:solidFill>
                  <a:srgbClr val="332B2B"/>
                </a:solidFill>
                <a:latin typeface="Verdana"/>
                <a:cs typeface="Verdana"/>
              </a:rPr>
              <a:t>ised </a:t>
            </a:r>
            <a:r>
              <a:rPr sz="1050" i="1" spc="1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i="1" spc="90" dirty="0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sz="1050" i="1" spc="80" dirty="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sz="1050" i="1" spc="30" dirty="0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sz="1050" i="1" spc="45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1050" i="1" spc="-10" dirty="0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sz="1050" i="1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i="1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i="1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i="1" spc="-10" dirty="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sz="1050" i="1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i="1" spc="80" dirty="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sz="1050" i="1" spc="-40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i="1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i="1" spc="-10" dirty="0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sz="1050" i="1" spc="45" dirty="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sz="1050" i="1" spc="65" dirty="0">
                <a:solidFill>
                  <a:srgbClr val="382F2F"/>
                </a:solidFill>
                <a:latin typeface="Verdana"/>
                <a:cs typeface="Verdana"/>
              </a:rPr>
              <a:t>g</a:t>
            </a:r>
            <a:r>
              <a:rPr sz="1050" i="1" spc="-9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sz="1050" spc="60" dirty="0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-40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1050" spc="90" dirty="0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10" dirty="0">
                <a:solidFill>
                  <a:srgbClr val="332B2B"/>
                </a:solidFill>
                <a:latin typeface="Verdana"/>
                <a:cs typeface="Verdana"/>
              </a:rPr>
              <a:t>t  </a:t>
            </a:r>
            <a:r>
              <a:rPr sz="1050" spc="50" dirty="0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ar</a:t>
            </a:r>
            <a:r>
              <a:rPr sz="1050" spc="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-3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55" dirty="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i="1" dirty="0">
                <a:solidFill>
                  <a:srgbClr val="332B2B"/>
                </a:solidFill>
                <a:latin typeface="Verdana"/>
                <a:cs typeface="Verdana"/>
              </a:rPr>
              <a:t>k</a:t>
            </a:r>
            <a:r>
              <a:rPr sz="1050" i="1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i="1" spc="30" dirty="0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sz="1050" i="1" spc="-10" dirty="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sz="1050" i="1" spc="40" dirty="0">
                <a:solidFill>
                  <a:srgbClr val="382F2F"/>
                </a:solidFill>
                <a:latin typeface="Verdana"/>
                <a:cs typeface="Verdana"/>
              </a:rPr>
              <a:t>u</a:t>
            </a:r>
            <a:r>
              <a:rPr sz="1050" i="1" spc="-3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i="1" spc="-10" dirty="0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sz="1050" i="1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i="1" spc="-35" dirty="0">
                <a:solidFill>
                  <a:srgbClr val="332B2B"/>
                </a:solidFill>
                <a:latin typeface="Verdana"/>
                <a:cs typeface="Verdana"/>
              </a:rPr>
              <a:t>rs</a:t>
            </a:r>
            <a:r>
              <a:rPr sz="1050" i="1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50" dirty="0">
                <a:solidFill>
                  <a:srgbClr val="332B2B"/>
                </a:solidFill>
                <a:latin typeface="Verdana"/>
                <a:cs typeface="Verdana"/>
              </a:rPr>
              <a:t>b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-3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55" dirty="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30" dirty="0">
                <a:solidFill>
                  <a:srgbClr val="332B2B"/>
                </a:solidFill>
                <a:latin typeface="Verdana"/>
                <a:cs typeface="Verdana"/>
              </a:rPr>
              <a:t>n  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their</a:t>
            </a:r>
            <a:r>
              <a:rPr sz="1050" spc="-9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20" dirty="0">
                <a:solidFill>
                  <a:srgbClr val="332B2B"/>
                </a:solidFill>
                <a:latin typeface="Verdana"/>
                <a:cs typeface="Verdana"/>
              </a:rPr>
              <a:t>similarities.</a:t>
            </a:r>
            <a:r>
              <a:rPr sz="1050" spc="-8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60" dirty="0">
                <a:solidFill>
                  <a:srgbClr val="332B2B"/>
                </a:solidFill>
                <a:latin typeface="Verdana"/>
                <a:cs typeface="Verdana"/>
              </a:rPr>
              <a:t>It</a:t>
            </a:r>
            <a:r>
              <a:rPr sz="1050" spc="-8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20" dirty="0">
                <a:solidFill>
                  <a:srgbClr val="332B2B"/>
                </a:solidFill>
                <a:latin typeface="Verdana"/>
                <a:cs typeface="Verdana"/>
              </a:rPr>
              <a:t>iteratively</a:t>
            </a:r>
            <a:r>
              <a:rPr sz="1050" spc="-8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5" dirty="0">
                <a:solidFill>
                  <a:srgbClr val="332B2B"/>
                </a:solidFill>
                <a:latin typeface="Verdana"/>
                <a:cs typeface="Verdana"/>
              </a:rPr>
              <a:t>assigns</a:t>
            </a:r>
            <a:r>
              <a:rPr sz="1050" spc="-9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10" dirty="0">
                <a:solidFill>
                  <a:srgbClr val="332B2B"/>
                </a:solidFill>
                <a:latin typeface="Verdana"/>
                <a:cs typeface="Verdana"/>
              </a:rPr>
              <a:t>each </a:t>
            </a:r>
            <a:r>
              <a:rPr sz="1050" spc="-35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55" dirty="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55" dirty="0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ea</a:t>
            </a:r>
            <a:r>
              <a:rPr sz="1050" spc="-45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3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30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sz="1050" spc="-3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30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30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-45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d  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55" dirty="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sz="1050" spc="55" dirty="0">
                <a:solidFill>
                  <a:srgbClr val="332B2B"/>
                </a:solidFill>
                <a:latin typeface="Verdana"/>
                <a:cs typeface="Verdana"/>
              </a:rPr>
              <a:t>pd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3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30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-45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55" dirty="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sz="1050" spc="-75" dirty="0">
                <a:solidFill>
                  <a:srgbClr val="332B2B"/>
                </a:solidFill>
                <a:latin typeface="Verdana"/>
                <a:cs typeface="Verdana"/>
              </a:rPr>
              <a:t>'</a:t>
            </a:r>
            <a:r>
              <a:rPr sz="1050" spc="-3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55" dirty="0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-3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il  </a:t>
            </a:r>
            <a:r>
              <a:rPr sz="1050" spc="30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30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-75" dirty="0">
                <a:solidFill>
                  <a:srgbClr val="332B2B"/>
                </a:solidFill>
                <a:latin typeface="Verdana"/>
                <a:cs typeface="Verdana"/>
              </a:rPr>
              <a:t>v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45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60" dirty="0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30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160" dirty="0">
                <a:solidFill>
                  <a:srgbClr val="332B2B"/>
                </a:solidFill>
                <a:latin typeface="Verdana"/>
                <a:cs typeface="Verdana"/>
              </a:rPr>
              <a:t>.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70" dirty="0">
                <a:solidFill>
                  <a:srgbClr val="332B2B"/>
                </a:solidFill>
                <a:latin typeface="Verdana"/>
                <a:cs typeface="Verdana"/>
              </a:rPr>
              <a:t>B</a:t>
            </a:r>
            <a:r>
              <a:rPr sz="1050" spc="-55" dirty="0">
                <a:solidFill>
                  <a:srgbClr val="332B2B"/>
                </a:solidFill>
                <a:latin typeface="Verdana"/>
                <a:cs typeface="Verdana"/>
              </a:rPr>
              <a:t>y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sz="1050" spc="-70" dirty="0">
                <a:solidFill>
                  <a:srgbClr val="332B2B"/>
                </a:solidFill>
                <a:latin typeface="Verdana"/>
                <a:cs typeface="Verdana"/>
              </a:rPr>
              <a:t>y</a:t>
            </a:r>
            <a:r>
              <a:rPr sz="1050" spc="-20" dirty="0">
                <a:solidFill>
                  <a:srgbClr val="332B2B"/>
                </a:solidFill>
                <a:latin typeface="Verdana"/>
                <a:cs typeface="Verdana"/>
              </a:rPr>
              <a:t>z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60" dirty="0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cu</a:t>
            </a:r>
            <a:r>
              <a:rPr sz="1050" spc="-3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90" dirty="0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30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55" dirty="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a  </a:t>
            </a:r>
            <a:r>
              <a:rPr sz="1050" spc="-3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sz="1050" spc="30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-3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55" dirty="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90" dirty="0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60" dirty="0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sz="1050" spc="-40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55" dirty="0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050" spc="-3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-160" dirty="0">
                <a:solidFill>
                  <a:srgbClr val="332B2B"/>
                </a:solidFill>
                <a:latin typeface="Verdana"/>
                <a:cs typeface="Verdana"/>
              </a:rPr>
              <a:t>,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55" dirty="0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sz="1050" spc="-45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30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-3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-3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y</a:t>
            </a:r>
            <a:r>
              <a:rPr sz="1050" spc="-160" dirty="0">
                <a:solidFill>
                  <a:srgbClr val="332B2B"/>
                </a:solidFill>
                <a:latin typeface="Verdana"/>
                <a:cs typeface="Verdana"/>
              </a:rPr>
              <a:t>,  </a:t>
            </a:r>
            <a:r>
              <a:rPr sz="1050" spc="25" dirty="0">
                <a:solidFill>
                  <a:srgbClr val="332B2B"/>
                </a:solidFill>
                <a:latin typeface="Verdana"/>
                <a:cs typeface="Verdana"/>
              </a:rPr>
              <a:t>and 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online </a:t>
            </a:r>
            <a:r>
              <a:rPr sz="1050" spc="-20" dirty="0">
                <a:solidFill>
                  <a:srgbClr val="332B2B"/>
                </a:solidFill>
                <a:latin typeface="Verdana"/>
                <a:cs typeface="Verdana"/>
              </a:rPr>
              <a:t>behavior, </a:t>
            </a:r>
            <a:r>
              <a:rPr sz="1050" spc="-5" dirty="0">
                <a:solidFill>
                  <a:srgbClr val="332B2B"/>
                </a:solidFill>
                <a:latin typeface="Verdana"/>
                <a:cs typeface="Verdana"/>
              </a:rPr>
              <a:t>K-means 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clustering </a:t>
            </a:r>
            <a:r>
              <a:rPr sz="1050" spc="1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sz="1050" spc="55" dirty="0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sz="1050" spc="-3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sz="1050" spc="-3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55" dirty="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-5" dirty="0">
                <a:solidFill>
                  <a:srgbClr val="332B2B"/>
                </a:solidFill>
                <a:latin typeface="Verdana"/>
                <a:cs typeface="Verdana"/>
              </a:rPr>
              <a:t>f</a:t>
            </a:r>
            <a:r>
              <a:rPr sz="1050" spc="-55" dirty="0">
                <a:solidFill>
                  <a:srgbClr val="332B2B"/>
                </a:solidFill>
                <a:latin typeface="Verdana"/>
                <a:cs typeface="Verdana"/>
              </a:rPr>
              <a:t>y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55" dirty="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-3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nc</a:t>
            </a:r>
            <a:r>
              <a:rPr sz="1050" spc="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cu</a:t>
            </a:r>
            <a:r>
              <a:rPr sz="1050" spc="-3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90" dirty="0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30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60" dirty="0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sz="1050" spc="-45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sz="1050" spc="55" dirty="0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sz="1050" spc="-30" dirty="0">
                <a:solidFill>
                  <a:srgbClr val="332B2B"/>
                </a:solidFill>
                <a:latin typeface="Verdana"/>
                <a:cs typeface="Verdana"/>
              </a:rPr>
              <a:t>s  </a:t>
            </a:r>
            <a:r>
              <a:rPr sz="1050" spc="25" dirty="0">
                <a:solidFill>
                  <a:srgbClr val="332B2B"/>
                </a:solidFill>
                <a:latin typeface="Verdana"/>
                <a:cs typeface="Verdana"/>
              </a:rPr>
              <a:t>with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5" dirty="0">
                <a:solidFill>
                  <a:srgbClr val="332B2B"/>
                </a:solidFill>
                <a:latin typeface="Verdana"/>
                <a:cs typeface="Verdana"/>
              </a:rPr>
              <a:t>similar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characteristics.</a:t>
            </a:r>
            <a:endParaRPr sz="10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746" y="5047"/>
            <a:ext cx="6960234" cy="3907790"/>
            <a:chOff x="-4746" y="5047"/>
            <a:chExt cx="6960234" cy="3907790"/>
          </a:xfrm>
        </p:grpSpPr>
        <p:sp>
          <p:nvSpPr>
            <p:cNvPr id="3" name="object 3"/>
            <p:cNvSpPr/>
            <p:nvPr/>
          </p:nvSpPr>
          <p:spPr>
            <a:xfrm>
              <a:off x="0" y="1839793"/>
              <a:ext cx="1962785" cy="2068195"/>
            </a:xfrm>
            <a:custGeom>
              <a:avLst/>
              <a:gdLst/>
              <a:ahLst/>
              <a:cxnLst/>
              <a:rect l="l" t="t" r="r" b="b"/>
              <a:pathLst>
                <a:path w="1962785" h="2068195">
                  <a:moveTo>
                    <a:pt x="0" y="0"/>
                  </a:moveTo>
                  <a:lnTo>
                    <a:pt x="72802" y="15583"/>
                  </a:lnTo>
                  <a:lnTo>
                    <a:pt x="115506" y="28046"/>
                  </a:lnTo>
                  <a:lnTo>
                    <a:pt x="157058" y="42554"/>
                  </a:lnTo>
                  <a:lnTo>
                    <a:pt x="197498" y="59038"/>
                  </a:lnTo>
                  <a:lnTo>
                    <a:pt x="236864" y="77432"/>
                  </a:lnTo>
                  <a:lnTo>
                    <a:pt x="275194" y="97665"/>
                  </a:lnTo>
                  <a:lnTo>
                    <a:pt x="312526" y="119671"/>
                  </a:lnTo>
                  <a:lnTo>
                    <a:pt x="348900" y="143381"/>
                  </a:lnTo>
                  <a:lnTo>
                    <a:pt x="384353" y="168727"/>
                  </a:lnTo>
                  <a:lnTo>
                    <a:pt x="418923" y="195641"/>
                  </a:lnTo>
                  <a:lnTo>
                    <a:pt x="452650" y="224055"/>
                  </a:lnTo>
                  <a:lnTo>
                    <a:pt x="485571" y="253900"/>
                  </a:lnTo>
                  <a:lnTo>
                    <a:pt x="517724" y="285108"/>
                  </a:lnTo>
                  <a:lnTo>
                    <a:pt x="549149" y="317611"/>
                  </a:lnTo>
                  <a:lnTo>
                    <a:pt x="579883" y="351341"/>
                  </a:lnTo>
                  <a:lnTo>
                    <a:pt x="609966" y="386231"/>
                  </a:lnTo>
                  <a:lnTo>
                    <a:pt x="639434" y="422210"/>
                  </a:lnTo>
                  <a:lnTo>
                    <a:pt x="668327" y="459213"/>
                  </a:lnTo>
                  <a:lnTo>
                    <a:pt x="696683" y="497169"/>
                  </a:lnTo>
                  <a:lnTo>
                    <a:pt x="724540" y="536012"/>
                  </a:lnTo>
                  <a:lnTo>
                    <a:pt x="751937" y="575673"/>
                  </a:lnTo>
                  <a:lnTo>
                    <a:pt x="778912" y="616083"/>
                  </a:lnTo>
                  <a:lnTo>
                    <a:pt x="805503" y="657175"/>
                  </a:lnTo>
                  <a:lnTo>
                    <a:pt x="831749" y="698881"/>
                  </a:lnTo>
                  <a:lnTo>
                    <a:pt x="857688" y="741132"/>
                  </a:lnTo>
                  <a:lnTo>
                    <a:pt x="883358" y="783860"/>
                  </a:lnTo>
                  <a:lnTo>
                    <a:pt x="908799" y="826997"/>
                  </a:lnTo>
                  <a:lnTo>
                    <a:pt x="934047" y="870475"/>
                  </a:lnTo>
                  <a:lnTo>
                    <a:pt x="959142" y="914226"/>
                  </a:lnTo>
                  <a:lnTo>
                    <a:pt x="984123" y="958181"/>
                  </a:lnTo>
                  <a:lnTo>
                    <a:pt x="1009026" y="1002272"/>
                  </a:lnTo>
                  <a:lnTo>
                    <a:pt x="1033891" y="1046432"/>
                  </a:lnTo>
                  <a:lnTo>
                    <a:pt x="1058756" y="1090591"/>
                  </a:lnTo>
                  <a:lnTo>
                    <a:pt x="1083659" y="1134683"/>
                  </a:lnTo>
                  <a:lnTo>
                    <a:pt x="1108639" y="1178638"/>
                  </a:lnTo>
                  <a:lnTo>
                    <a:pt x="1133734" y="1222389"/>
                  </a:lnTo>
                  <a:lnTo>
                    <a:pt x="1158983" y="1265867"/>
                  </a:lnTo>
                  <a:lnTo>
                    <a:pt x="1184423" y="1309004"/>
                  </a:lnTo>
                  <a:lnTo>
                    <a:pt x="1210094" y="1351732"/>
                  </a:lnTo>
                  <a:lnTo>
                    <a:pt x="1236033" y="1393983"/>
                  </a:lnTo>
                  <a:lnTo>
                    <a:pt x="1262279" y="1435688"/>
                  </a:lnTo>
                  <a:lnTo>
                    <a:pt x="1288870" y="1476781"/>
                  </a:lnTo>
                  <a:lnTo>
                    <a:pt x="1315845" y="1517191"/>
                  </a:lnTo>
                  <a:lnTo>
                    <a:pt x="1343242" y="1556852"/>
                  </a:lnTo>
                  <a:lnTo>
                    <a:pt x="1371099" y="1595695"/>
                  </a:lnTo>
                  <a:lnTo>
                    <a:pt x="1399455" y="1633651"/>
                  </a:lnTo>
                  <a:lnTo>
                    <a:pt x="1428348" y="1670653"/>
                  </a:lnTo>
                  <a:lnTo>
                    <a:pt x="1457816" y="1706633"/>
                  </a:lnTo>
                  <a:lnTo>
                    <a:pt x="1487898" y="1741522"/>
                  </a:lnTo>
                  <a:lnTo>
                    <a:pt x="1518632" y="1775253"/>
                  </a:lnTo>
                  <a:lnTo>
                    <a:pt x="1550057" y="1807756"/>
                  </a:lnTo>
                  <a:lnTo>
                    <a:pt x="1582211" y="1838964"/>
                  </a:lnTo>
                  <a:lnTo>
                    <a:pt x="1615132" y="1868809"/>
                  </a:lnTo>
                  <a:lnTo>
                    <a:pt x="1648858" y="1897223"/>
                  </a:lnTo>
                  <a:lnTo>
                    <a:pt x="1683429" y="1924136"/>
                  </a:lnTo>
                  <a:lnTo>
                    <a:pt x="1718882" y="1949483"/>
                  </a:lnTo>
                  <a:lnTo>
                    <a:pt x="1755255" y="1973193"/>
                  </a:lnTo>
                  <a:lnTo>
                    <a:pt x="1792588" y="1995199"/>
                  </a:lnTo>
                  <a:lnTo>
                    <a:pt x="1830918" y="2015432"/>
                  </a:lnTo>
                  <a:lnTo>
                    <a:pt x="1870284" y="2033825"/>
                  </a:lnTo>
                  <a:lnTo>
                    <a:pt x="1910723" y="2050310"/>
                  </a:lnTo>
                  <a:lnTo>
                    <a:pt x="1952276" y="2064818"/>
                  </a:lnTo>
                  <a:lnTo>
                    <a:pt x="1962667" y="2067850"/>
                  </a:lnTo>
                </a:path>
              </a:pathLst>
            </a:custGeom>
            <a:ln w="9493">
              <a:solidFill>
                <a:srgbClr val="332B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047"/>
              <a:ext cx="3036043" cy="390259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208584"/>
              <a:ext cx="6955155" cy="3517265"/>
            </a:xfrm>
            <a:custGeom>
              <a:avLst/>
              <a:gdLst/>
              <a:ahLst/>
              <a:cxnLst/>
              <a:rect l="l" t="t" r="r" b="b"/>
              <a:pathLst>
                <a:path w="6955155" h="3517265">
                  <a:moveTo>
                    <a:pt x="6954990" y="3497973"/>
                  </a:moveTo>
                  <a:lnTo>
                    <a:pt x="0" y="3497973"/>
                  </a:lnTo>
                  <a:lnTo>
                    <a:pt x="0" y="3517125"/>
                  </a:lnTo>
                  <a:lnTo>
                    <a:pt x="6954990" y="3517125"/>
                  </a:lnTo>
                  <a:lnTo>
                    <a:pt x="6954990" y="3497973"/>
                  </a:lnTo>
                  <a:close/>
                </a:path>
                <a:path w="6955155" h="3517265">
                  <a:moveTo>
                    <a:pt x="6954990" y="0"/>
                  </a:moveTo>
                  <a:lnTo>
                    <a:pt x="0" y="0"/>
                  </a:lnTo>
                  <a:lnTo>
                    <a:pt x="0" y="19151"/>
                  </a:lnTo>
                  <a:lnTo>
                    <a:pt x="6954990" y="19151"/>
                  </a:lnTo>
                  <a:lnTo>
                    <a:pt x="6954990" y="0"/>
                  </a:lnTo>
                  <a:close/>
                </a:path>
              </a:pathLst>
            </a:custGeom>
            <a:solidFill>
              <a:srgbClr val="332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645322" y="672335"/>
            <a:ext cx="2867660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15" dirty="0"/>
              <a:t>Benefits</a:t>
            </a:r>
            <a:r>
              <a:rPr sz="1500" dirty="0"/>
              <a:t> </a:t>
            </a:r>
            <a:r>
              <a:rPr sz="1500" spc="10" dirty="0"/>
              <a:t>of</a:t>
            </a:r>
            <a:r>
              <a:rPr sz="1500" spc="5" dirty="0"/>
              <a:t> Effective </a:t>
            </a:r>
            <a:r>
              <a:rPr sz="1500" spc="15" dirty="0"/>
              <a:t>Segmenta</a:t>
            </a:r>
            <a:r>
              <a:rPr sz="1500" spc="15" dirty="0">
                <a:solidFill>
                  <a:srgbClr val="382F2F"/>
                </a:solidFill>
              </a:rPr>
              <a:t>tion</a:t>
            </a:r>
            <a:endParaRPr sz="1500"/>
          </a:p>
        </p:txBody>
      </p:sp>
      <p:sp>
        <p:nvSpPr>
          <p:cNvPr id="7" name="object 7"/>
          <p:cNvSpPr txBox="1"/>
          <p:nvPr/>
        </p:nvSpPr>
        <p:spPr>
          <a:xfrm>
            <a:off x="3647223" y="1321284"/>
            <a:ext cx="2809875" cy="180149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sz="1050" spc="3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f</a:t>
            </a:r>
            <a:r>
              <a:rPr sz="1050" spc="-25" dirty="0">
                <a:solidFill>
                  <a:srgbClr val="332B2B"/>
                </a:solidFill>
                <a:latin typeface="Verdana"/>
                <a:cs typeface="Verdana"/>
              </a:rPr>
              <a:t>f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050" spc="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-75" dirty="0">
                <a:solidFill>
                  <a:srgbClr val="332B2B"/>
                </a:solidFill>
                <a:latin typeface="Verdana"/>
                <a:cs typeface="Verdana"/>
              </a:rPr>
              <a:t>v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cu</a:t>
            </a:r>
            <a:r>
              <a:rPr sz="1050" spc="-3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90" dirty="0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30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3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60" dirty="0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sz="1050" spc="90" dirty="0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55" dirty="0">
                <a:solidFill>
                  <a:srgbClr val="332B2B"/>
                </a:solidFill>
                <a:latin typeface="Verdana"/>
                <a:cs typeface="Verdana"/>
              </a:rPr>
              <a:t>b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30" dirty="0">
                <a:solidFill>
                  <a:srgbClr val="332B2B"/>
                </a:solidFill>
                <a:latin typeface="Verdana"/>
                <a:cs typeface="Verdana"/>
              </a:rPr>
              <a:t>s  </a:t>
            </a:r>
            <a:r>
              <a:rPr sz="1050" spc="55" dirty="0">
                <a:solidFill>
                  <a:srgbClr val="332B2B"/>
                </a:solidFill>
                <a:latin typeface="Verdana"/>
                <a:cs typeface="Verdana"/>
              </a:rPr>
              <a:t>b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sz="1050" spc="-3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35" dirty="0">
                <a:solidFill>
                  <a:srgbClr val="332B2B"/>
                </a:solidFill>
                <a:latin typeface="Verdana"/>
                <a:cs typeface="Verdana"/>
              </a:rPr>
              <a:t>ss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3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i="1" spc="55" dirty="0">
                <a:solidFill>
                  <a:srgbClr val="382F2F"/>
                </a:solidFill>
                <a:latin typeface="Verdana"/>
                <a:cs typeface="Verdana"/>
              </a:rPr>
              <a:t>p</a:t>
            </a:r>
            <a:r>
              <a:rPr sz="1050" i="1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i="1" spc="-35" dirty="0">
                <a:solidFill>
                  <a:srgbClr val="382F2F"/>
                </a:solidFill>
                <a:latin typeface="Verdana"/>
                <a:cs typeface="Verdana"/>
              </a:rPr>
              <a:t>rs</a:t>
            </a:r>
            <a:r>
              <a:rPr sz="1050" i="1" spc="15" dirty="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sz="1050" i="1" spc="45" dirty="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sz="1050" i="1" spc="8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i="1" spc="-10" dirty="0">
                <a:solidFill>
                  <a:srgbClr val="382F2F"/>
                </a:solidFill>
                <a:latin typeface="Verdana"/>
                <a:cs typeface="Verdana"/>
              </a:rPr>
              <a:t>li</a:t>
            </a:r>
            <a:r>
              <a:rPr sz="1050" i="1" spc="-30" dirty="0">
                <a:solidFill>
                  <a:srgbClr val="332B2B"/>
                </a:solidFill>
                <a:latin typeface="Verdana"/>
                <a:cs typeface="Verdana"/>
              </a:rPr>
              <a:t>z</a:t>
            </a:r>
            <a:r>
              <a:rPr sz="1050" i="1" spc="5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1050" i="1" spc="-9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i="1" spc="90" dirty="0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sz="1050" i="1" spc="80" dirty="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sz="1050" i="1" spc="-40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i="1" spc="-25" dirty="0">
                <a:solidFill>
                  <a:srgbClr val="332B2B"/>
                </a:solidFill>
                <a:latin typeface="Verdana"/>
                <a:cs typeface="Verdana"/>
              </a:rPr>
              <a:t>k</a:t>
            </a:r>
            <a:r>
              <a:rPr sz="1050" i="1" spc="5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1050" i="1" spc="10" dirty="0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sz="1050" i="1" spc="-10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i="1" spc="45" dirty="0">
                <a:solidFill>
                  <a:srgbClr val="382F2F"/>
                </a:solidFill>
                <a:latin typeface="Verdana"/>
                <a:cs typeface="Verdana"/>
              </a:rPr>
              <a:t>ng  </a:t>
            </a:r>
            <a:r>
              <a:rPr sz="1050" i="1" spc="-3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i="1" spc="-30" dirty="0">
                <a:solidFill>
                  <a:srgbClr val="382F2F"/>
                </a:solidFill>
                <a:latin typeface="Verdana"/>
                <a:cs typeface="Verdana"/>
              </a:rPr>
              <a:t>ff</a:t>
            </a:r>
            <a:r>
              <a:rPr sz="1050" i="1" spc="-30" dirty="0">
                <a:solidFill>
                  <a:srgbClr val="332B2B"/>
                </a:solidFill>
                <a:latin typeface="Verdana"/>
                <a:cs typeface="Verdana"/>
              </a:rPr>
              <a:t>or</a:t>
            </a:r>
            <a:r>
              <a:rPr sz="1050" i="1" spc="-30" dirty="0">
                <a:solidFill>
                  <a:srgbClr val="382F2F"/>
                </a:solidFill>
                <a:latin typeface="Verdana"/>
                <a:cs typeface="Verdana"/>
              </a:rPr>
              <a:t>ts</a:t>
            </a:r>
            <a:r>
              <a:rPr sz="1050" spc="-30" dirty="0">
                <a:solidFill>
                  <a:srgbClr val="332B2B"/>
                </a:solidFill>
                <a:latin typeface="Verdana"/>
                <a:cs typeface="Verdana"/>
              </a:rPr>
              <a:t>, 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optimize </a:t>
            </a:r>
            <a:r>
              <a:rPr sz="1050" spc="-5" dirty="0">
                <a:solidFill>
                  <a:srgbClr val="332B2B"/>
                </a:solidFill>
                <a:latin typeface="Verdana"/>
                <a:cs typeface="Verdana"/>
              </a:rPr>
              <a:t>resource 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allocation, </a:t>
            </a:r>
            <a:r>
              <a:rPr sz="1050" spc="25" dirty="0">
                <a:solidFill>
                  <a:srgbClr val="332B2B"/>
                </a:solidFill>
                <a:latin typeface="Verdana"/>
                <a:cs typeface="Verdana"/>
              </a:rPr>
              <a:t>and </a:t>
            </a:r>
            <a:r>
              <a:rPr sz="1050" spc="3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332B2B"/>
                </a:solidFill>
                <a:latin typeface="Verdana"/>
                <a:cs typeface="Verdana"/>
              </a:rPr>
              <a:t>improve 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customer 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experience. </a:t>
            </a:r>
            <a:r>
              <a:rPr sz="1050" spc="-60" dirty="0">
                <a:solidFill>
                  <a:srgbClr val="332B2B"/>
                </a:solidFill>
                <a:latin typeface="Verdana"/>
                <a:cs typeface="Verdana"/>
              </a:rPr>
              <a:t>It </a:t>
            </a:r>
            <a:r>
              <a:rPr sz="1050" spc="-5" dirty="0">
                <a:solidFill>
                  <a:srgbClr val="332B2B"/>
                </a:solidFill>
                <a:latin typeface="Verdana"/>
                <a:cs typeface="Verdana"/>
              </a:rPr>
              <a:t>allows </a:t>
            </a:r>
            <a:r>
              <a:rPr sz="105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30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90" dirty="0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sz="1050" spc="50" dirty="0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3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i="1" spc="-10" dirty="0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sz="1050" i="1" spc="8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i="1" spc="-10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i="1" spc="-10" dirty="0">
                <a:solidFill>
                  <a:srgbClr val="382F2F"/>
                </a:solidFill>
                <a:latin typeface="Verdana"/>
                <a:cs typeface="Verdana"/>
              </a:rPr>
              <a:t>l</a:t>
            </a:r>
            <a:r>
              <a:rPr sz="1050" i="1" spc="15" dirty="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sz="1050" i="1" spc="-30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i="1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i="1" spc="55" dirty="0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sz="1050" i="1" spc="-45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i="1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i="1" spc="55" dirty="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sz="1050" i="1" spc="40" dirty="0">
                <a:solidFill>
                  <a:srgbClr val="382F2F"/>
                </a:solidFill>
                <a:latin typeface="Verdana"/>
                <a:cs typeface="Verdana"/>
              </a:rPr>
              <a:t>u</a:t>
            </a:r>
            <a:r>
              <a:rPr sz="1050" i="1" spc="45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050" i="1" spc="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i="1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i="1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i="1" spc="-15" dirty="0">
                <a:solidFill>
                  <a:srgbClr val="332B2B"/>
                </a:solidFill>
                <a:latin typeface="Verdana"/>
                <a:cs typeface="Verdana"/>
              </a:rPr>
              <a:t>f</a:t>
            </a:r>
            <a:r>
              <a:rPr sz="1050" i="1" spc="-25" dirty="0">
                <a:solidFill>
                  <a:srgbClr val="332B2B"/>
                </a:solidFill>
                <a:latin typeface="Verdana"/>
                <a:cs typeface="Verdana"/>
              </a:rPr>
              <a:t>f</a:t>
            </a:r>
            <a:r>
              <a:rPr sz="1050" i="1" spc="5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1050" i="1" spc="-40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i="1" spc="-10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i="1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i="1" spc="65" dirty="0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sz="1050" i="1" spc="-35" dirty="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sz="1050" i="1" spc="-9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d  </a:t>
            </a:r>
            <a:r>
              <a:rPr sz="1050" i="1" spc="30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050" i="1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i="1" spc="90" dirty="0">
                <a:solidFill>
                  <a:srgbClr val="332B2B"/>
                </a:solidFill>
                <a:latin typeface="Verdana"/>
                <a:cs typeface="Verdana"/>
              </a:rPr>
              <a:t>mm</a:t>
            </a:r>
            <a:r>
              <a:rPr sz="1050" i="1" spc="40" dirty="0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sz="1050" i="1" spc="45" dirty="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sz="1050" i="1" spc="-10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i="1" spc="30" dirty="0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sz="1050" i="1" spc="8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i="1" spc="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i="1" spc="-10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i="1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i="1" spc="45" dirty="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sz="1050" i="1" spc="-9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i="1" spc="30" dirty="0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sz="1050" i="1" spc="45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1050" i="1" spc="80" dirty="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sz="1050" i="1" spc="45" dirty="0">
                <a:solidFill>
                  <a:srgbClr val="332B2B"/>
                </a:solidFill>
                <a:latin typeface="Verdana"/>
                <a:cs typeface="Verdana"/>
              </a:rPr>
              <a:t>nn</a:t>
            </a:r>
            <a:r>
              <a:rPr sz="1050" i="1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i="1" spc="-10" dirty="0">
                <a:solidFill>
                  <a:srgbClr val="382F2F"/>
                </a:solidFill>
                <a:latin typeface="Verdana"/>
                <a:cs typeface="Verdana"/>
              </a:rPr>
              <a:t>l</a:t>
            </a:r>
            <a:r>
              <a:rPr sz="1050" i="1" spc="-35" dirty="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sz="1050" i="1" spc="-9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ea</a:t>
            </a:r>
            <a:r>
              <a:rPr sz="1050" spc="30" dirty="0">
                <a:solidFill>
                  <a:srgbClr val="332B2B"/>
                </a:solidFill>
                <a:latin typeface="Verdana"/>
                <a:cs typeface="Verdana"/>
              </a:rPr>
              <a:t>ch  </a:t>
            </a:r>
            <a:r>
              <a:rPr sz="1050" spc="-3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60" dirty="0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sz="1050" spc="90" dirty="0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2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-160" dirty="0">
                <a:solidFill>
                  <a:srgbClr val="332B2B"/>
                </a:solidFill>
                <a:latin typeface="Verdana"/>
                <a:cs typeface="Verdana"/>
              </a:rPr>
              <a:t>,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-3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sz="1050" spc="-40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60" dirty="0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60" dirty="0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30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cu</a:t>
            </a:r>
            <a:r>
              <a:rPr sz="1050" spc="-3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90" dirty="0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25" dirty="0">
                <a:solidFill>
                  <a:srgbClr val="332B2B"/>
                </a:solidFill>
                <a:latin typeface="Verdana"/>
                <a:cs typeface="Verdana"/>
              </a:rPr>
              <a:t>r  </a:t>
            </a:r>
            <a:r>
              <a:rPr sz="1050" spc="-3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-3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-30" dirty="0">
                <a:solidFill>
                  <a:srgbClr val="332B2B"/>
                </a:solidFill>
                <a:latin typeface="Verdana"/>
                <a:cs typeface="Verdana"/>
              </a:rPr>
              <a:t>f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050" spc="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55" dirty="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55" dirty="0">
                <a:solidFill>
                  <a:srgbClr val="332B2B"/>
                </a:solidFill>
                <a:latin typeface="Verdana"/>
                <a:cs typeface="Verdana"/>
              </a:rPr>
              <a:t>b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30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25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50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-130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-160" dirty="0">
                <a:solidFill>
                  <a:srgbClr val="332B2B"/>
                </a:solidFill>
                <a:latin typeface="Verdana"/>
                <a:cs typeface="Verdana"/>
              </a:rPr>
              <a:t>.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114" dirty="0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-45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-75" dirty="0">
                <a:solidFill>
                  <a:srgbClr val="332B2B"/>
                </a:solidFill>
                <a:latin typeface="Verdana"/>
                <a:cs typeface="Verdana"/>
              </a:rPr>
              <a:t>v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45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-160" dirty="0">
                <a:solidFill>
                  <a:srgbClr val="332B2B"/>
                </a:solidFill>
                <a:latin typeface="Verdana"/>
                <a:cs typeface="Verdana"/>
              </a:rPr>
              <a:t>,  </a:t>
            </a:r>
            <a:r>
              <a:rPr sz="1050" spc="-3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60" dirty="0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sz="1050" spc="90" dirty="0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sz="1050" spc="55" dirty="0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sz="1050" spc="-3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55" dirty="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-5" dirty="0">
                <a:solidFill>
                  <a:srgbClr val="332B2B"/>
                </a:solidFill>
                <a:latin typeface="Verdana"/>
                <a:cs typeface="Verdana"/>
              </a:rPr>
              <a:t>f</a:t>
            </a:r>
            <a:r>
              <a:rPr sz="1050" spc="-55" dirty="0">
                <a:solidFill>
                  <a:srgbClr val="332B2B"/>
                </a:solidFill>
                <a:latin typeface="Verdana"/>
                <a:cs typeface="Verdana"/>
              </a:rPr>
              <a:t>y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i="1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i="1" spc="-10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1050" i="1" spc="60" dirty="0">
                <a:solidFill>
                  <a:srgbClr val="382F2F"/>
                </a:solidFill>
                <a:latin typeface="Verdana"/>
                <a:cs typeface="Verdana"/>
              </a:rPr>
              <a:t>w</a:t>
            </a:r>
            <a:r>
              <a:rPr sz="1050" i="1" spc="-9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i="1" spc="90" dirty="0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sz="1050" i="1" spc="80" dirty="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sz="1050" i="1" spc="-40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i="1" spc="-25" dirty="0">
                <a:solidFill>
                  <a:srgbClr val="332B2B"/>
                </a:solidFill>
                <a:latin typeface="Verdana"/>
                <a:cs typeface="Verdana"/>
              </a:rPr>
              <a:t>k</a:t>
            </a:r>
            <a:r>
              <a:rPr sz="1050" i="1" spc="5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1050" i="1" spc="10" dirty="0">
                <a:solidFill>
                  <a:srgbClr val="382F2F"/>
                </a:solidFill>
                <a:latin typeface="Verdana"/>
                <a:cs typeface="Verdana"/>
              </a:rPr>
              <a:t>t  </a:t>
            </a:r>
            <a:r>
              <a:rPr sz="1050" i="1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i="1" spc="55" dirty="0">
                <a:solidFill>
                  <a:srgbClr val="382F2F"/>
                </a:solidFill>
                <a:latin typeface="Verdana"/>
                <a:cs typeface="Verdana"/>
              </a:rPr>
              <a:t>pp</a:t>
            </a:r>
            <a:r>
              <a:rPr sz="1050" i="1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i="1" spc="-15" dirty="0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sz="1050" i="1" spc="10" dirty="0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sz="1050" i="1" spc="40" dirty="0">
                <a:solidFill>
                  <a:srgbClr val="382F2F"/>
                </a:solidFill>
                <a:latin typeface="Verdana"/>
                <a:cs typeface="Verdana"/>
              </a:rPr>
              <a:t>u</a:t>
            </a:r>
            <a:r>
              <a:rPr sz="1050" i="1" spc="45" dirty="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sz="1050" i="1" spc="-10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i="1" spc="10" dirty="0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sz="1050" i="1" spc="-10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i="1" spc="5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1050" i="1" spc="-3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i="1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55" dirty="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55" dirty="0">
                <a:solidFill>
                  <a:srgbClr val="332B2B"/>
                </a:solidFill>
                <a:latin typeface="Verdana"/>
                <a:cs typeface="Verdana"/>
              </a:rPr>
              <a:t>b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3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-45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60" dirty="0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d  p</a:t>
            </a:r>
            <a:r>
              <a:rPr sz="1050" spc="-45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55" dirty="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050" spc="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55" dirty="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75" dirty="0">
                <a:solidFill>
                  <a:srgbClr val="332B2B"/>
                </a:solidFill>
                <a:latin typeface="Verdana"/>
                <a:cs typeface="Verdana"/>
              </a:rPr>
              <a:t>v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55" dirty="0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sz="1050" spc="90" dirty="0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2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-160" dirty="0">
                <a:solidFill>
                  <a:srgbClr val="332B2B"/>
                </a:solidFill>
                <a:latin typeface="Verdana"/>
                <a:cs typeface="Verdana"/>
              </a:rPr>
              <a:t>.</a:t>
            </a:r>
            <a:endParaRPr sz="10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17199" y="1189988"/>
            <a:ext cx="2742565" cy="2722880"/>
            <a:chOff x="4217199" y="1189988"/>
            <a:chExt cx="2742565" cy="2722880"/>
          </a:xfrm>
        </p:grpSpPr>
        <p:sp>
          <p:nvSpPr>
            <p:cNvPr id="3" name="object 3"/>
            <p:cNvSpPr/>
            <p:nvPr/>
          </p:nvSpPr>
          <p:spPr>
            <a:xfrm>
              <a:off x="4976285" y="2131915"/>
              <a:ext cx="1979295" cy="1776095"/>
            </a:xfrm>
            <a:custGeom>
              <a:avLst/>
              <a:gdLst/>
              <a:ahLst/>
              <a:cxnLst/>
              <a:rect l="l" t="t" r="r" b="b"/>
              <a:pathLst>
                <a:path w="1979295" h="1776095">
                  <a:moveTo>
                    <a:pt x="1978708" y="0"/>
                  </a:moveTo>
                  <a:lnTo>
                    <a:pt x="1936610" y="4564"/>
                  </a:lnTo>
                  <a:lnTo>
                    <a:pt x="1886825" y="12226"/>
                  </a:lnTo>
                  <a:lnTo>
                    <a:pt x="1838432" y="21930"/>
                  </a:lnTo>
                  <a:lnTo>
                    <a:pt x="1791387" y="33609"/>
                  </a:lnTo>
                  <a:lnTo>
                    <a:pt x="1745644" y="47198"/>
                  </a:lnTo>
                  <a:lnTo>
                    <a:pt x="1701158" y="62632"/>
                  </a:lnTo>
                  <a:lnTo>
                    <a:pt x="1657885" y="79843"/>
                  </a:lnTo>
                  <a:lnTo>
                    <a:pt x="1615779" y="98767"/>
                  </a:lnTo>
                  <a:lnTo>
                    <a:pt x="1574795" y="119338"/>
                  </a:lnTo>
                  <a:lnTo>
                    <a:pt x="1534890" y="141489"/>
                  </a:lnTo>
                  <a:lnTo>
                    <a:pt x="1496017" y="165155"/>
                  </a:lnTo>
                  <a:lnTo>
                    <a:pt x="1458132" y="190269"/>
                  </a:lnTo>
                  <a:lnTo>
                    <a:pt x="1421191" y="216767"/>
                  </a:lnTo>
                  <a:lnTo>
                    <a:pt x="1385147" y="244582"/>
                  </a:lnTo>
                  <a:lnTo>
                    <a:pt x="1349956" y="273649"/>
                  </a:lnTo>
                  <a:lnTo>
                    <a:pt x="1315574" y="303901"/>
                  </a:lnTo>
                  <a:lnTo>
                    <a:pt x="1281955" y="335272"/>
                  </a:lnTo>
                  <a:lnTo>
                    <a:pt x="1249055" y="367698"/>
                  </a:lnTo>
                  <a:lnTo>
                    <a:pt x="1216828" y="401111"/>
                  </a:lnTo>
                  <a:lnTo>
                    <a:pt x="1185230" y="435446"/>
                  </a:lnTo>
                  <a:lnTo>
                    <a:pt x="1154216" y="470638"/>
                  </a:lnTo>
                  <a:lnTo>
                    <a:pt x="1123740" y="506620"/>
                  </a:lnTo>
                  <a:lnTo>
                    <a:pt x="1093759" y="543326"/>
                  </a:lnTo>
                  <a:lnTo>
                    <a:pt x="1064226" y="580691"/>
                  </a:lnTo>
                  <a:lnTo>
                    <a:pt x="1035098" y="618648"/>
                  </a:lnTo>
                  <a:lnTo>
                    <a:pt x="1006329" y="657133"/>
                  </a:lnTo>
                  <a:lnTo>
                    <a:pt x="977874" y="696079"/>
                  </a:lnTo>
                  <a:lnTo>
                    <a:pt x="949689" y="735419"/>
                  </a:lnTo>
                  <a:lnTo>
                    <a:pt x="921728" y="775089"/>
                  </a:lnTo>
                  <a:lnTo>
                    <a:pt x="893947" y="815023"/>
                  </a:lnTo>
                  <a:lnTo>
                    <a:pt x="866300" y="855154"/>
                  </a:lnTo>
                  <a:lnTo>
                    <a:pt x="838744" y="895417"/>
                  </a:lnTo>
                  <a:lnTo>
                    <a:pt x="811232" y="935745"/>
                  </a:lnTo>
                  <a:lnTo>
                    <a:pt x="783720" y="976074"/>
                  </a:lnTo>
                  <a:lnTo>
                    <a:pt x="756164" y="1016337"/>
                  </a:lnTo>
                  <a:lnTo>
                    <a:pt x="728517" y="1056468"/>
                  </a:lnTo>
                  <a:lnTo>
                    <a:pt x="700736" y="1096401"/>
                  </a:lnTo>
                  <a:lnTo>
                    <a:pt x="672775" y="1136071"/>
                  </a:lnTo>
                  <a:lnTo>
                    <a:pt x="644590" y="1175412"/>
                  </a:lnTo>
                  <a:lnTo>
                    <a:pt x="616135" y="1214357"/>
                  </a:lnTo>
                  <a:lnTo>
                    <a:pt x="587366" y="1252842"/>
                  </a:lnTo>
                  <a:lnTo>
                    <a:pt x="558238" y="1290799"/>
                  </a:lnTo>
                  <a:lnTo>
                    <a:pt x="528705" y="1328164"/>
                  </a:lnTo>
                  <a:lnTo>
                    <a:pt x="498724" y="1364871"/>
                  </a:lnTo>
                  <a:lnTo>
                    <a:pt x="468248" y="1400852"/>
                  </a:lnTo>
                  <a:lnTo>
                    <a:pt x="437234" y="1436044"/>
                  </a:lnTo>
                  <a:lnTo>
                    <a:pt x="405636" y="1470379"/>
                  </a:lnTo>
                  <a:lnTo>
                    <a:pt x="373409" y="1503793"/>
                  </a:lnTo>
                  <a:lnTo>
                    <a:pt x="340509" y="1536218"/>
                  </a:lnTo>
                  <a:lnTo>
                    <a:pt x="306890" y="1567589"/>
                  </a:lnTo>
                  <a:lnTo>
                    <a:pt x="272508" y="1597841"/>
                  </a:lnTo>
                  <a:lnTo>
                    <a:pt x="237317" y="1626908"/>
                  </a:lnTo>
                  <a:lnTo>
                    <a:pt x="201273" y="1654723"/>
                  </a:lnTo>
                  <a:lnTo>
                    <a:pt x="164332" y="1681221"/>
                  </a:lnTo>
                  <a:lnTo>
                    <a:pt x="126447" y="1706336"/>
                  </a:lnTo>
                  <a:lnTo>
                    <a:pt x="87574" y="1730002"/>
                  </a:lnTo>
                  <a:lnTo>
                    <a:pt x="47669" y="1752153"/>
                  </a:lnTo>
                  <a:lnTo>
                    <a:pt x="6685" y="1772723"/>
                  </a:lnTo>
                  <a:lnTo>
                    <a:pt x="0" y="1775728"/>
                  </a:lnTo>
                </a:path>
              </a:pathLst>
            </a:custGeom>
            <a:ln w="9521">
              <a:solidFill>
                <a:srgbClr val="332B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17199" y="1189988"/>
              <a:ext cx="1987098" cy="1987098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0" y="208355"/>
            <a:ext cx="6955155" cy="19685"/>
          </a:xfrm>
          <a:custGeom>
            <a:avLst/>
            <a:gdLst/>
            <a:ahLst/>
            <a:cxnLst/>
            <a:rect l="l" t="t" r="r" b="b"/>
            <a:pathLst>
              <a:path w="6955155" h="19685">
                <a:moveTo>
                  <a:pt x="6954990" y="0"/>
                </a:moveTo>
                <a:lnTo>
                  <a:pt x="0" y="0"/>
                </a:lnTo>
                <a:lnTo>
                  <a:pt x="0" y="19151"/>
                </a:lnTo>
                <a:lnTo>
                  <a:pt x="6954990" y="19151"/>
                </a:lnTo>
                <a:lnTo>
                  <a:pt x="6954990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3707396"/>
            <a:ext cx="6955155" cy="19685"/>
          </a:xfrm>
          <a:custGeom>
            <a:avLst/>
            <a:gdLst/>
            <a:ahLst/>
            <a:cxnLst/>
            <a:rect l="l" t="t" r="r" b="b"/>
            <a:pathLst>
              <a:path w="6955155" h="19685">
                <a:moveTo>
                  <a:pt x="6954990" y="0"/>
                </a:moveTo>
                <a:lnTo>
                  <a:pt x="0" y="0"/>
                </a:lnTo>
                <a:lnTo>
                  <a:pt x="0" y="19151"/>
                </a:lnTo>
                <a:lnTo>
                  <a:pt x="6954990" y="19151"/>
                </a:lnTo>
                <a:lnTo>
                  <a:pt x="6954990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05058" y="1325854"/>
            <a:ext cx="2851785" cy="147828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sz="1050" spc="-5" dirty="0">
                <a:solidFill>
                  <a:srgbClr val="332B2B"/>
                </a:solidFill>
                <a:latin typeface="Verdana"/>
                <a:cs typeface="Verdana"/>
              </a:rPr>
              <a:t>K-means 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clustering </a:t>
            </a:r>
            <a:r>
              <a:rPr sz="1050" spc="-5" dirty="0">
                <a:solidFill>
                  <a:srgbClr val="332B2B"/>
                </a:solidFill>
                <a:latin typeface="Verdana"/>
                <a:cs typeface="Verdana"/>
              </a:rPr>
              <a:t>has 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a </a:t>
            </a:r>
            <a:r>
              <a:rPr sz="1050" spc="25" dirty="0">
                <a:solidFill>
                  <a:srgbClr val="332B2B"/>
                </a:solidFill>
                <a:latin typeface="Verdana"/>
                <a:cs typeface="Verdana"/>
              </a:rPr>
              <a:t>wide </a:t>
            </a:r>
            <a:r>
              <a:rPr sz="1050" spc="10" dirty="0">
                <a:solidFill>
                  <a:srgbClr val="332B2B"/>
                </a:solidFill>
                <a:latin typeface="Verdana"/>
                <a:cs typeface="Verdana"/>
              </a:rPr>
              <a:t>range </a:t>
            </a:r>
            <a:r>
              <a:rPr sz="1050" dirty="0">
                <a:solidFill>
                  <a:srgbClr val="332B2B"/>
                </a:solidFill>
                <a:latin typeface="Verdana"/>
                <a:cs typeface="Verdana"/>
              </a:rPr>
              <a:t>of 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10" dirty="0">
                <a:solidFill>
                  <a:srgbClr val="332B2B"/>
                </a:solidFill>
                <a:latin typeface="Verdana"/>
                <a:cs typeface="Verdana"/>
              </a:rPr>
              <a:t>applications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in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various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industries.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60" dirty="0">
                <a:solidFill>
                  <a:srgbClr val="332B2B"/>
                </a:solidFill>
                <a:latin typeface="Verdana"/>
                <a:cs typeface="Verdana"/>
              </a:rPr>
              <a:t>It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25" dirty="0">
                <a:solidFill>
                  <a:srgbClr val="332B2B"/>
                </a:solidFill>
                <a:latin typeface="Verdana"/>
                <a:cs typeface="Verdana"/>
              </a:rPr>
              <a:t>can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30" dirty="0">
                <a:solidFill>
                  <a:srgbClr val="332B2B"/>
                </a:solidFill>
                <a:latin typeface="Verdana"/>
                <a:cs typeface="Verdana"/>
              </a:rPr>
              <a:t>be </a:t>
            </a:r>
            <a:r>
              <a:rPr sz="1050" spc="-35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sz="1050" spc="-3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55" dirty="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25" dirty="0">
                <a:solidFill>
                  <a:srgbClr val="332B2B"/>
                </a:solidFill>
                <a:latin typeface="Verdana"/>
                <a:cs typeface="Verdana"/>
              </a:rPr>
              <a:t>f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-30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i="1" spc="40" dirty="0">
                <a:solidFill>
                  <a:srgbClr val="332B2B"/>
                </a:solidFill>
                <a:latin typeface="Verdana"/>
                <a:cs typeface="Verdana"/>
              </a:rPr>
              <a:t>cu</a:t>
            </a:r>
            <a:r>
              <a:rPr sz="1050" i="1" spc="-3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i="1" spc="-10" dirty="0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sz="1050" i="1" spc="15" dirty="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sz="1050" i="1" spc="90" dirty="0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sz="1050" i="1" spc="5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1050" i="1" spc="-30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i="1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i="1" spc="-3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i="1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i="1" spc="65" dirty="0">
                <a:solidFill>
                  <a:srgbClr val="382F2F"/>
                </a:solidFill>
                <a:latin typeface="Verdana"/>
                <a:cs typeface="Verdana"/>
              </a:rPr>
              <a:t>g</a:t>
            </a:r>
            <a:r>
              <a:rPr sz="1050" i="1" spc="90" dirty="0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sz="1050" i="1" spc="5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1050" i="1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i="1" spc="-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i="1" spc="80" dirty="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sz="1050" i="1" spc="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i="1" spc="-10" dirty="0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sz="1050" i="1" spc="15" dirty="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sz="1050" i="1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-160" dirty="0">
                <a:solidFill>
                  <a:srgbClr val="332B2B"/>
                </a:solidFill>
                <a:latin typeface="Verdana"/>
                <a:cs typeface="Verdana"/>
              </a:rPr>
              <a:t>,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i="1" spc="90" dirty="0">
                <a:solidFill>
                  <a:srgbClr val="382F2F"/>
                </a:solidFill>
                <a:latin typeface="Verdana"/>
                <a:cs typeface="Verdana"/>
              </a:rPr>
              <a:t>m</a:t>
            </a:r>
            <a:r>
              <a:rPr sz="1050" i="1" spc="8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i="1" spc="-40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i="1" spc="-25" dirty="0">
                <a:solidFill>
                  <a:srgbClr val="332B2B"/>
                </a:solidFill>
                <a:latin typeface="Verdana"/>
                <a:cs typeface="Verdana"/>
              </a:rPr>
              <a:t>k</a:t>
            </a:r>
            <a:r>
              <a:rPr sz="1050" i="1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i="1" spc="10" dirty="0">
                <a:solidFill>
                  <a:srgbClr val="332B2B"/>
                </a:solidFill>
                <a:latin typeface="Verdana"/>
                <a:cs typeface="Verdana"/>
              </a:rPr>
              <a:t>t  </a:t>
            </a:r>
            <a:r>
              <a:rPr sz="1050" i="1" spc="55" dirty="0">
                <a:solidFill>
                  <a:srgbClr val="332B2B"/>
                </a:solidFill>
                <a:latin typeface="Verdana"/>
                <a:cs typeface="Verdana"/>
              </a:rPr>
              <a:t>b</a:t>
            </a:r>
            <a:r>
              <a:rPr sz="1050" i="1" spc="8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i="1" spc="-3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i="1" spc="-25" dirty="0">
                <a:solidFill>
                  <a:srgbClr val="382F2F"/>
                </a:solidFill>
                <a:latin typeface="Verdana"/>
                <a:cs typeface="Verdana"/>
              </a:rPr>
              <a:t>k</a:t>
            </a:r>
            <a:r>
              <a:rPr sz="1050" i="1" spc="5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1050" i="1" spc="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i="1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i="1" spc="80" dirty="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sz="1050" i="1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i="1" spc="8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i="1" spc="-10" dirty="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sz="1050" i="1" spc="-65" dirty="0">
                <a:solidFill>
                  <a:srgbClr val="332B2B"/>
                </a:solidFill>
                <a:latin typeface="Verdana"/>
                <a:cs typeface="Verdana"/>
              </a:rPr>
              <a:t>y</a:t>
            </a:r>
            <a:r>
              <a:rPr sz="1050" i="1" spc="-35" dirty="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sz="1050" i="1" spc="-10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i="1" spc="-35" dirty="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sz="1050" spc="-160" dirty="0">
                <a:solidFill>
                  <a:srgbClr val="332B2B"/>
                </a:solidFill>
                <a:latin typeface="Verdana"/>
                <a:cs typeface="Verdana"/>
              </a:rPr>
              <a:t>,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i="1" spc="65" dirty="0">
                <a:solidFill>
                  <a:srgbClr val="332B2B"/>
                </a:solidFill>
                <a:latin typeface="Verdana"/>
                <a:cs typeface="Verdana"/>
              </a:rPr>
              <a:t>f</a:t>
            </a:r>
            <a:r>
              <a:rPr sz="1050" i="1" spc="-45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i="1" spc="8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i="1" spc="40" dirty="0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sz="1050" i="1" spc="55" dirty="0">
                <a:solidFill>
                  <a:srgbClr val="382F2F"/>
                </a:solidFill>
                <a:latin typeface="Verdana"/>
                <a:cs typeface="Verdana"/>
              </a:rPr>
              <a:t>d</a:t>
            </a:r>
            <a:r>
              <a:rPr sz="1050" i="1" spc="-9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i="1" spc="55" dirty="0">
                <a:solidFill>
                  <a:srgbClr val="382F2F"/>
                </a:solidFill>
                <a:latin typeface="Verdana"/>
                <a:cs typeface="Verdana"/>
              </a:rPr>
              <a:t>d</a:t>
            </a:r>
            <a:r>
              <a:rPr sz="1050" i="1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i="1" spc="-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i="1" spc="5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1050" i="1" spc="45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050" i="1" spc="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i="1" spc="-10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i="1" spc="15" dirty="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sz="1050" i="1" spc="45" dirty="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sz="1050" spc="-160" dirty="0">
                <a:solidFill>
                  <a:srgbClr val="332B2B"/>
                </a:solidFill>
                <a:latin typeface="Verdana"/>
                <a:cs typeface="Verdana"/>
              </a:rPr>
              <a:t>,  </a:t>
            </a:r>
            <a:r>
              <a:rPr sz="1050" i="1" spc="30" dirty="0">
                <a:solidFill>
                  <a:srgbClr val="382F2F"/>
                </a:solidFill>
                <a:latin typeface="Verdana"/>
                <a:cs typeface="Verdana"/>
              </a:rPr>
              <a:t>rec</a:t>
            </a:r>
            <a:r>
              <a:rPr sz="1050" i="1" spc="30" dirty="0">
                <a:solidFill>
                  <a:srgbClr val="332B2B"/>
                </a:solidFill>
                <a:latin typeface="Verdana"/>
                <a:cs typeface="Verdana"/>
              </a:rPr>
              <a:t>om</a:t>
            </a:r>
            <a:r>
              <a:rPr sz="1050" i="1" spc="30" dirty="0">
                <a:solidFill>
                  <a:srgbClr val="382F2F"/>
                </a:solidFill>
                <a:latin typeface="Verdana"/>
                <a:cs typeface="Verdana"/>
              </a:rPr>
              <a:t>men</a:t>
            </a:r>
            <a:r>
              <a:rPr sz="1050" i="1" spc="30" dirty="0">
                <a:solidFill>
                  <a:srgbClr val="332B2B"/>
                </a:solidFill>
                <a:latin typeface="Verdana"/>
                <a:cs typeface="Verdana"/>
              </a:rPr>
              <a:t>dat</a:t>
            </a:r>
            <a:r>
              <a:rPr sz="1050" i="1" spc="30" dirty="0">
                <a:solidFill>
                  <a:srgbClr val="382F2F"/>
                </a:solidFill>
                <a:latin typeface="Verdana"/>
                <a:cs typeface="Verdana"/>
              </a:rPr>
              <a:t>ion </a:t>
            </a:r>
            <a:r>
              <a:rPr sz="1050" i="1" spc="-3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i="1" spc="-35" dirty="0">
                <a:solidFill>
                  <a:srgbClr val="382F2F"/>
                </a:solidFill>
                <a:latin typeface="Verdana"/>
                <a:cs typeface="Verdana"/>
              </a:rPr>
              <a:t>ys</a:t>
            </a:r>
            <a:r>
              <a:rPr sz="1050" i="1" spc="-35" dirty="0">
                <a:solidFill>
                  <a:srgbClr val="332B2B"/>
                </a:solidFill>
                <a:latin typeface="Verdana"/>
                <a:cs typeface="Verdana"/>
              </a:rPr>
              <a:t>tems</a:t>
            </a:r>
            <a:r>
              <a:rPr sz="1050" spc="-35" dirty="0">
                <a:solidFill>
                  <a:srgbClr val="332B2B"/>
                </a:solidFill>
                <a:latin typeface="Verdana"/>
                <a:cs typeface="Verdana"/>
              </a:rPr>
              <a:t>, </a:t>
            </a:r>
            <a:r>
              <a:rPr sz="1050" spc="25" dirty="0">
                <a:solidFill>
                  <a:srgbClr val="332B2B"/>
                </a:solidFill>
                <a:latin typeface="Verdana"/>
                <a:cs typeface="Verdana"/>
              </a:rPr>
              <a:t>and </a:t>
            </a:r>
            <a:r>
              <a:rPr sz="1050" spc="-20" dirty="0">
                <a:solidFill>
                  <a:srgbClr val="332B2B"/>
                </a:solidFill>
                <a:latin typeface="Verdana"/>
                <a:cs typeface="Verdana"/>
              </a:rPr>
              <a:t>more. 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By </a:t>
            </a:r>
            <a:r>
              <a:rPr sz="1050" spc="1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332B2B"/>
                </a:solidFill>
                <a:latin typeface="Verdana"/>
                <a:cs typeface="Verdana"/>
              </a:rPr>
              <a:t>leveraging</a:t>
            </a:r>
            <a:r>
              <a:rPr sz="1050" spc="-9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5" dirty="0">
                <a:solidFill>
                  <a:srgbClr val="332B2B"/>
                </a:solidFill>
                <a:latin typeface="Verdana"/>
                <a:cs typeface="Verdana"/>
              </a:rPr>
              <a:t>K-means</a:t>
            </a:r>
            <a:r>
              <a:rPr sz="1050" spc="-9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clustering,</a:t>
            </a:r>
            <a:r>
              <a:rPr sz="1050" spc="-9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332B2B"/>
                </a:solidFill>
                <a:latin typeface="Verdana"/>
                <a:cs typeface="Verdana"/>
              </a:rPr>
              <a:t>businesses </a:t>
            </a:r>
            <a:r>
              <a:rPr sz="1050" spc="-35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60" dirty="0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75" dirty="0">
                <a:solidFill>
                  <a:srgbClr val="332B2B"/>
                </a:solidFill>
                <a:latin typeface="Verdana"/>
                <a:cs typeface="Verdana"/>
              </a:rPr>
              <a:t>v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55" dirty="0">
                <a:solidFill>
                  <a:srgbClr val="332B2B"/>
                </a:solidFill>
                <a:latin typeface="Verdana"/>
                <a:cs typeface="Verdana"/>
              </a:rPr>
              <a:t>b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-3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60" dirty="0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1050" spc="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-3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cu</a:t>
            </a:r>
            <a:r>
              <a:rPr sz="1050" spc="-3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90" dirty="0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25" dirty="0">
                <a:solidFill>
                  <a:srgbClr val="332B2B"/>
                </a:solidFill>
                <a:latin typeface="Verdana"/>
                <a:cs typeface="Verdana"/>
              </a:rPr>
              <a:t>r  </a:t>
            </a:r>
            <a:r>
              <a:rPr sz="1050" spc="55" dirty="0">
                <a:solidFill>
                  <a:srgbClr val="332B2B"/>
                </a:solidFill>
                <a:latin typeface="Verdana"/>
                <a:cs typeface="Verdana"/>
              </a:rPr>
              <a:t>b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1050" spc="-3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-55" dirty="0">
                <a:solidFill>
                  <a:srgbClr val="332B2B"/>
                </a:solidFill>
                <a:latin typeface="Verdana"/>
                <a:cs typeface="Verdana"/>
              </a:rPr>
              <a:t>v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-45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-160" dirty="0">
                <a:solidFill>
                  <a:srgbClr val="332B2B"/>
                </a:solidFill>
                <a:latin typeface="Verdana"/>
                <a:cs typeface="Verdana"/>
              </a:rPr>
              <a:t>,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nh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30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55" dirty="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-3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-80" dirty="0">
                <a:solidFill>
                  <a:srgbClr val="332B2B"/>
                </a:solidFill>
                <a:latin typeface="Verdana"/>
                <a:cs typeface="Verdana"/>
              </a:rPr>
              <a:t>-</a:t>
            </a:r>
            <a:r>
              <a:rPr sz="1050" spc="90" dirty="0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-5" dirty="0">
                <a:solidFill>
                  <a:srgbClr val="332B2B"/>
                </a:solidFill>
                <a:latin typeface="Verdana"/>
                <a:cs typeface="Verdana"/>
              </a:rPr>
              <a:t>k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ng  </a:t>
            </a:r>
            <a:r>
              <a:rPr sz="1050" spc="55" dirty="0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sz="1050" spc="-45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30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35" dirty="0">
                <a:solidFill>
                  <a:srgbClr val="332B2B"/>
                </a:solidFill>
                <a:latin typeface="Verdana"/>
                <a:cs typeface="Verdana"/>
              </a:rPr>
              <a:t>ss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3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-160" dirty="0">
                <a:solidFill>
                  <a:srgbClr val="332B2B"/>
                </a:solidFill>
                <a:latin typeface="Verdana"/>
                <a:cs typeface="Verdana"/>
              </a:rPr>
              <a:t>,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55" dirty="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55" dirty="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sz="1050" spc="-40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-75" dirty="0">
                <a:solidFill>
                  <a:srgbClr val="332B2B"/>
                </a:solidFill>
                <a:latin typeface="Verdana"/>
                <a:cs typeface="Verdana"/>
              </a:rPr>
              <a:t>v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55" dirty="0">
                <a:solidFill>
                  <a:srgbClr val="332B2B"/>
                </a:solidFill>
                <a:latin typeface="Verdana"/>
                <a:cs typeface="Verdana"/>
              </a:rPr>
              <a:t>b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sz="1050" spc="-3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35" dirty="0">
                <a:solidFill>
                  <a:srgbClr val="332B2B"/>
                </a:solidFill>
                <a:latin typeface="Verdana"/>
                <a:cs typeface="Verdana"/>
              </a:rPr>
              <a:t>ss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60" dirty="0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sz="1050" spc="-45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-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75" dirty="0">
                <a:solidFill>
                  <a:srgbClr val="332B2B"/>
                </a:solidFill>
                <a:latin typeface="Verdana"/>
                <a:cs typeface="Verdana"/>
              </a:rPr>
              <a:t>w</a:t>
            </a:r>
            <a:r>
              <a:rPr sz="1050" spc="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1050" spc="-160" dirty="0">
                <a:solidFill>
                  <a:srgbClr val="332B2B"/>
                </a:solidFill>
                <a:latin typeface="Verdana"/>
                <a:cs typeface="Verdana"/>
              </a:rPr>
              <a:t>.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95386" y="661002"/>
            <a:ext cx="2787650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25" dirty="0"/>
              <a:t>Practical</a:t>
            </a:r>
            <a:r>
              <a:rPr sz="1100" spc="5" dirty="0"/>
              <a:t> </a:t>
            </a:r>
            <a:r>
              <a:rPr sz="1100" spc="10" dirty="0"/>
              <a:t>A</a:t>
            </a:r>
            <a:r>
              <a:rPr sz="1100" spc="10" dirty="0">
                <a:solidFill>
                  <a:srgbClr val="382F2F"/>
                </a:solidFill>
              </a:rPr>
              <a:t>pplications</a:t>
            </a:r>
            <a:r>
              <a:rPr sz="1100" spc="5" dirty="0">
                <a:solidFill>
                  <a:srgbClr val="382F2F"/>
                </a:solidFill>
              </a:rPr>
              <a:t> </a:t>
            </a:r>
            <a:r>
              <a:rPr sz="1100" spc="20" dirty="0">
                <a:solidFill>
                  <a:srgbClr val="382F2F"/>
                </a:solidFill>
              </a:rPr>
              <a:t>of</a:t>
            </a:r>
            <a:r>
              <a:rPr sz="1100" spc="5" dirty="0">
                <a:solidFill>
                  <a:srgbClr val="382F2F"/>
                </a:solidFill>
              </a:rPr>
              <a:t> </a:t>
            </a:r>
            <a:r>
              <a:rPr sz="1100" spc="15" dirty="0">
                <a:solidFill>
                  <a:srgbClr val="382F2F"/>
                </a:solidFill>
              </a:rPr>
              <a:t>K-means</a:t>
            </a:r>
            <a:r>
              <a:rPr sz="1100" spc="5" dirty="0">
                <a:solidFill>
                  <a:srgbClr val="382F2F"/>
                </a:solidFill>
              </a:rPr>
              <a:t> </a:t>
            </a:r>
            <a:r>
              <a:rPr sz="1100" spc="30" dirty="0">
                <a:solidFill>
                  <a:srgbClr val="382F2F"/>
                </a:solidFill>
              </a:rPr>
              <a:t>Clustering</a:t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315874"/>
            <a:ext cx="1110615" cy="1591945"/>
          </a:xfrm>
          <a:custGeom>
            <a:avLst/>
            <a:gdLst/>
            <a:ahLst/>
            <a:cxnLst/>
            <a:rect l="l" t="t" r="r" b="b"/>
            <a:pathLst>
              <a:path w="1110615" h="1591945">
                <a:moveTo>
                  <a:pt x="0" y="0"/>
                </a:moveTo>
                <a:lnTo>
                  <a:pt x="60831" y="53358"/>
                </a:lnTo>
                <a:lnTo>
                  <a:pt x="92985" y="84567"/>
                </a:lnTo>
                <a:lnTo>
                  <a:pt x="124410" y="117070"/>
                </a:lnTo>
                <a:lnTo>
                  <a:pt x="155144" y="150800"/>
                </a:lnTo>
                <a:lnTo>
                  <a:pt x="185226" y="185690"/>
                </a:lnTo>
                <a:lnTo>
                  <a:pt x="214695" y="221669"/>
                </a:lnTo>
                <a:lnTo>
                  <a:pt x="243588" y="258672"/>
                </a:lnTo>
                <a:lnTo>
                  <a:pt x="271944" y="296628"/>
                </a:lnTo>
                <a:lnTo>
                  <a:pt x="299801" y="335471"/>
                </a:lnTo>
                <a:lnTo>
                  <a:pt x="327198" y="375132"/>
                </a:lnTo>
                <a:lnTo>
                  <a:pt x="354172" y="415542"/>
                </a:lnTo>
                <a:lnTo>
                  <a:pt x="380764" y="456634"/>
                </a:lnTo>
                <a:lnTo>
                  <a:pt x="407010" y="498340"/>
                </a:lnTo>
                <a:lnTo>
                  <a:pt x="432949" y="540591"/>
                </a:lnTo>
                <a:lnTo>
                  <a:pt x="458619" y="583319"/>
                </a:lnTo>
                <a:lnTo>
                  <a:pt x="484060" y="626456"/>
                </a:lnTo>
                <a:lnTo>
                  <a:pt x="509308" y="669934"/>
                </a:lnTo>
                <a:lnTo>
                  <a:pt x="534403" y="713685"/>
                </a:lnTo>
                <a:lnTo>
                  <a:pt x="559383" y="757640"/>
                </a:lnTo>
                <a:lnTo>
                  <a:pt x="584287" y="801731"/>
                </a:lnTo>
                <a:lnTo>
                  <a:pt x="609152" y="845891"/>
                </a:lnTo>
                <a:lnTo>
                  <a:pt x="634016" y="890050"/>
                </a:lnTo>
                <a:lnTo>
                  <a:pt x="658920" y="934142"/>
                </a:lnTo>
                <a:lnTo>
                  <a:pt x="683900" y="978097"/>
                </a:lnTo>
                <a:lnTo>
                  <a:pt x="708995" y="1021848"/>
                </a:lnTo>
                <a:lnTo>
                  <a:pt x="734243" y="1065325"/>
                </a:lnTo>
                <a:lnTo>
                  <a:pt x="759684" y="1108463"/>
                </a:lnTo>
                <a:lnTo>
                  <a:pt x="785354" y="1151191"/>
                </a:lnTo>
                <a:lnTo>
                  <a:pt x="811293" y="1193442"/>
                </a:lnTo>
                <a:lnTo>
                  <a:pt x="837539" y="1235147"/>
                </a:lnTo>
                <a:lnTo>
                  <a:pt x="864131" y="1276240"/>
                </a:lnTo>
                <a:lnTo>
                  <a:pt x="891105" y="1316650"/>
                </a:lnTo>
                <a:lnTo>
                  <a:pt x="918502" y="1356311"/>
                </a:lnTo>
                <a:lnTo>
                  <a:pt x="946359" y="1395153"/>
                </a:lnTo>
                <a:lnTo>
                  <a:pt x="974715" y="1433110"/>
                </a:lnTo>
                <a:lnTo>
                  <a:pt x="1003608" y="1470112"/>
                </a:lnTo>
                <a:lnTo>
                  <a:pt x="1033077" y="1506092"/>
                </a:lnTo>
                <a:lnTo>
                  <a:pt x="1063159" y="1540981"/>
                </a:lnTo>
                <a:lnTo>
                  <a:pt x="1093893" y="1574712"/>
                </a:lnTo>
                <a:lnTo>
                  <a:pt x="1110385" y="1591769"/>
                </a:lnTo>
              </a:path>
            </a:pathLst>
          </a:custGeom>
          <a:ln w="9491">
            <a:solidFill>
              <a:srgbClr val="332B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31801" y="279400"/>
            <a:ext cx="1110616" cy="3231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IN" sz="2000" spc="95" dirty="0">
                <a:solidFill>
                  <a:srgbClr val="382F2F"/>
                </a:solidFill>
              </a:rPr>
              <a:t>RESULT </a:t>
            </a:r>
            <a:endParaRPr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840A91-1174-FE53-7558-943D93619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" y="709918"/>
            <a:ext cx="3301509" cy="25285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A08A6A-11D3-7992-05C6-CE8688381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800" y="709918"/>
            <a:ext cx="28194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489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315874"/>
            <a:ext cx="1110615" cy="1591945"/>
          </a:xfrm>
          <a:custGeom>
            <a:avLst/>
            <a:gdLst/>
            <a:ahLst/>
            <a:cxnLst/>
            <a:rect l="l" t="t" r="r" b="b"/>
            <a:pathLst>
              <a:path w="1110615" h="1591945">
                <a:moveTo>
                  <a:pt x="0" y="0"/>
                </a:moveTo>
                <a:lnTo>
                  <a:pt x="60831" y="53358"/>
                </a:lnTo>
                <a:lnTo>
                  <a:pt x="92985" y="84567"/>
                </a:lnTo>
                <a:lnTo>
                  <a:pt x="124410" y="117070"/>
                </a:lnTo>
                <a:lnTo>
                  <a:pt x="155144" y="150800"/>
                </a:lnTo>
                <a:lnTo>
                  <a:pt x="185226" y="185690"/>
                </a:lnTo>
                <a:lnTo>
                  <a:pt x="214695" y="221669"/>
                </a:lnTo>
                <a:lnTo>
                  <a:pt x="243588" y="258672"/>
                </a:lnTo>
                <a:lnTo>
                  <a:pt x="271944" y="296628"/>
                </a:lnTo>
                <a:lnTo>
                  <a:pt x="299801" y="335471"/>
                </a:lnTo>
                <a:lnTo>
                  <a:pt x="327198" y="375132"/>
                </a:lnTo>
                <a:lnTo>
                  <a:pt x="354172" y="415542"/>
                </a:lnTo>
                <a:lnTo>
                  <a:pt x="380764" y="456634"/>
                </a:lnTo>
                <a:lnTo>
                  <a:pt x="407010" y="498340"/>
                </a:lnTo>
                <a:lnTo>
                  <a:pt x="432949" y="540591"/>
                </a:lnTo>
                <a:lnTo>
                  <a:pt x="458619" y="583319"/>
                </a:lnTo>
                <a:lnTo>
                  <a:pt x="484060" y="626456"/>
                </a:lnTo>
                <a:lnTo>
                  <a:pt x="509308" y="669934"/>
                </a:lnTo>
                <a:lnTo>
                  <a:pt x="534403" y="713685"/>
                </a:lnTo>
                <a:lnTo>
                  <a:pt x="559383" y="757640"/>
                </a:lnTo>
                <a:lnTo>
                  <a:pt x="584287" y="801731"/>
                </a:lnTo>
                <a:lnTo>
                  <a:pt x="609152" y="845891"/>
                </a:lnTo>
                <a:lnTo>
                  <a:pt x="634016" y="890050"/>
                </a:lnTo>
                <a:lnTo>
                  <a:pt x="658920" y="934142"/>
                </a:lnTo>
                <a:lnTo>
                  <a:pt x="683900" y="978097"/>
                </a:lnTo>
                <a:lnTo>
                  <a:pt x="708995" y="1021848"/>
                </a:lnTo>
                <a:lnTo>
                  <a:pt x="734243" y="1065325"/>
                </a:lnTo>
                <a:lnTo>
                  <a:pt x="759684" y="1108463"/>
                </a:lnTo>
                <a:lnTo>
                  <a:pt x="785354" y="1151191"/>
                </a:lnTo>
                <a:lnTo>
                  <a:pt x="811293" y="1193442"/>
                </a:lnTo>
                <a:lnTo>
                  <a:pt x="837539" y="1235147"/>
                </a:lnTo>
                <a:lnTo>
                  <a:pt x="864131" y="1276240"/>
                </a:lnTo>
                <a:lnTo>
                  <a:pt x="891105" y="1316650"/>
                </a:lnTo>
                <a:lnTo>
                  <a:pt x="918502" y="1356311"/>
                </a:lnTo>
                <a:lnTo>
                  <a:pt x="946359" y="1395153"/>
                </a:lnTo>
                <a:lnTo>
                  <a:pt x="974715" y="1433110"/>
                </a:lnTo>
                <a:lnTo>
                  <a:pt x="1003608" y="1470112"/>
                </a:lnTo>
                <a:lnTo>
                  <a:pt x="1033077" y="1506092"/>
                </a:lnTo>
                <a:lnTo>
                  <a:pt x="1063159" y="1540981"/>
                </a:lnTo>
                <a:lnTo>
                  <a:pt x="1093893" y="1574712"/>
                </a:lnTo>
                <a:lnTo>
                  <a:pt x="1110385" y="1591769"/>
                </a:lnTo>
              </a:path>
            </a:pathLst>
          </a:custGeom>
          <a:ln w="9491">
            <a:solidFill>
              <a:srgbClr val="332B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31801" y="279400"/>
            <a:ext cx="1110616" cy="3231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IN" sz="2000" spc="95" dirty="0">
                <a:solidFill>
                  <a:srgbClr val="382F2F"/>
                </a:solidFill>
              </a:rPr>
              <a:t>RESULT </a:t>
            </a:r>
            <a:endParaRPr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F64EC3-2813-64F9-C7F2-258ABFD4E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507999"/>
            <a:ext cx="4114800" cy="326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583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315874"/>
            <a:ext cx="1110615" cy="1591945"/>
          </a:xfrm>
          <a:custGeom>
            <a:avLst/>
            <a:gdLst/>
            <a:ahLst/>
            <a:cxnLst/>
            <a:rect l="l" t="t" r="r" b="b"/>
            <a:pathLst>
              <a:path w="1110615" h="1591945">
                <a:moveTo>
                  <a:pt x="0" y="0"/>
                </a:moveTo>
                <a:lnTo>
                  <a:pt x="60831" y="53358"/>
                </a:lnTo>
                <a:lnTo>
                  <a:pt x="92985" y="84567"/>
                </a:lnTo>
                <a:lnTo>
                  <a:pt x="124410" y="117070"/>
                </a:lnTo>
                <a:lnTo>
                  <a:pt x="155144" y="150800"/>
                </a:lnTo>
                <a:lnTo>
                  <a:pt x="185226" y="185690"/>
                </a:lnTo>
                <a:lnTo>
                  <a:pt x="214695" y="221669"/>
                </a:lnTo>
                <a:lnTo>
                  <a:pt x="243588" y="258672"/>
                </a:lnTo>
                <a:lnTo>
                  <a:pt x="271944" y="296628"/>
                </a:lnTo>
                <a:lnTo>
                  <a:pt x="299801" y="335471"/>
                </a:lnTo>
                <a:lnTo>
                  <a:pt x="327198" y="375132"/>
                </a:lnTo>
                <a:lnTo>
                  <a:pt x="354172" y="415542"/>
                </a:lnTo>
                <a:lnTo>
                  <a:pt x="380764" y="456634"/>
                </a:lnTo>
                <a:lnTo>
                  <a:pt x="407010" y="498340"/>
                </a:lnTo>
                <a:lnTo>
                  <a:pt x="432949" y="540591"/>
                </a:lnTo>
                <a:lnTo>
                  <a:pt x="458619" y="583319"/>
                </a:lnTo>
                <a:lnTo>
                  <a:pt x="484060" y="626456"/>
                </a:lnTo>
                <a:lnTo>
                  <a:pt x="509308" y="669934"/>
                </a:lnTo>
                <a:lnTo>
                  <a:pt x="534403" y="713685"/>
                </a:lnTo>
                <a:lnTo>
                  <a:pt x="559383" y="757640"/>
                </a:lnTo>
                <a:lnTo>
                  <a:pt x="584287" y="801731"/>
                </a:lnTo>
                <a:lnTo>
                  <a:pt x="609152" y="845891"/>
                </a:lnTo>
                <a:lnTo>
                  <a:pt x="634016" y="890050"/>
                </a:lnTo>
                <a:lnTo>
                  <a:pt x="658920" y="934142"/>
                </a:lnTo>
                <a:lnTo>
                  <a:pt x="683900" y="978097"/>
                </a:lnTo>
                <a:lnTo>
                  <a:pt x="708995" y="1021848"/>
                </a:lnTo>
                <a:lnTo>
                  <a:pt x="734243" y="1065325"/>
                </a:lnTo>
                <a:lnTo>
                  <a:pt x="759684" y="1108463"/>
                </a:lnTo>
                <a:lnTo>
                  <a:pt x="785354" y="1151191"/>
                </a:lnTo>
                <a:lnTo>
                  <a:pt x="811293" y="1193442"/>
                </a:lnTo>
                <a:lnTo>
                  <a:pt x="837539" y="1235147"/>
                </a:lnTo>
                <a:lnTo>
                  <a:pt x="864131" y="1276240"/>
                </a:lnTo>
                <a:lnTo>
                  <a:pt x="891105" y="1316650"/>
                </a:lnTo>
                <a:lnTo>
                  <a:pt x="918502" y="1356311"/>
                </a:lnTo>
                <a:lnTo>
                  <a:pt x="946359" y="1395153"/>
                </a:lnTo>
                <a:lnTo>
                  <a:pt x="974715" y="1433110"/>
                </a:lnTo>
                <a:lnTo>
                  <a:pt x="1003608" y="1470112"/>
                </a:lnTo>
                <a:lnTo>
                  <a:pt x="1033077" y="1506092"/>
                </a:lnTo>
                <a:lnTo>
                  <a:pt x="1063159" y="1540981"/>
                </a:lnTo>
                <a:lnTo>
                  <a:pt x="1093893" y="1574712"/>
                </a:lnTo>
                <a:lnTo>
                  <a:pt x="1110385" y="1591769"/>
                </a:lnTo>
              </a:path>
            </a:pathLst>
          </a:custGeom>
          <a:ln w="9491">
            <a:solidFill>
              <a:srgbClr val="332B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7365"/>
            <a:ext cx="6955155" cy="3900804"/>
            <a:chOff x="0" y="7365"/>
            <a:chExt cx="6955155" cy="390080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02207" y="7365"/>
              <a:ext cx="3049875" cy="390027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208584"/>
              <a:ext cx="6955155" cy="3517265"/>
            </a:xfrm>
            <a:custGeom>
              <a:avLst/>
              <a:gdLst/>
              <a:ahLst/>
              <a:cxnLst/>
              <a:rect l="l" t="t" r="r" b="b"/>
              <a:pathLst>
                <a:path w="6955155" h="3517265">
                  <a:moveTo>
                    <a:pt x="6954990" y="3497973"/>
                  </a:moveTo>
                  <a:lnTo>
                    <a:pt x="0" y="3497973"/>
                  </a:lnTo>
                  <a:lnTo>
                    <a:pt x="0" y="3517125"/>
                  </a:lnTo>
                  <a:lnTo>
                    <a:pt x="6954990" y="3517125"/>
                  </a:lnTo>
                  <a:lnTo>
                    <a:pt x="6954990" y="3497973"/>
                  </a:lnTo>
                  <a:close/>
                </a:path>
                <a:path w="6955155" h="3517265">
                  <a:moveTo>
                    <a:pt x="6954990" y="0"/>
                  </a:moveTo>
                  <a:lnTo>
                    <a:pt x="0" y="0"/>
                  </a:lnTo>
                  <a:lnTo>
                    <a:pt x="0" y="19151"/>
                  </a:lnTo>
                  <a:lnTo>
                    <a:pt x="6954990" y="19151"/>
                  </a:lnTo>
                  <a:lnTo>
                    <a:pt x="6954990" y="0"/>
                  </a:lnTo>
                  <a:close/>
                </a:path>
              </a:pathLst>
            </a:custGeom>
            <a:solidFill>
              <a:srgbClr val="332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06008" y="1320191"/>
            <a:ext cx="2877820" cy="180149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sz="1050" spc="-45" dirty="0">
                <a:solidFill>
                  <a:srgbClr val="332B2B"/>
                </a:solidFill>
                <a:latin typeface="Verdana"/>
                <a:cs typeface="Verdana"/>
              </a:rPr>
              <a:t>In </a:t>
            </a:r>
            <a:r>
              <a:rPr sz="1050" dirty="0">
                <a:solidFill>
                  <a:srgbClr val="332B2B"/>
                </a:solidFill>
                <a:latin typeface="Verdana"/>
                <a:cs typeface="Verdana"/>
              </a:rPr>
              <a:t>conclusion, </a:t>
            </a:r>
            <a:r>
              <a:rPr sz="1050" spc="-5" dirty="0">
                <a:solidFill>
                  <a:srgbClr val="332B2B"/>
                </a:solidFill>
                <a:latin typeface="Verdana"/>
                <a:cs typeface="Verdana"/>
              </a:rPr>
              <a:t>K-means 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clustering </a:t>
            </a:r>
            <a:r>
              <a:rPr sz="1050" spc="-25" dirty="0">
                <a:solidFill>
                  <a:srgbClr val="332B2B"/>
                </a:solidFill>
                <a:latin typeface="Verdana"/>
                <a:cs typeface="Verdana"/>
              </a:rPr>
              <a:t>is 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a 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55" dirty="0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sz="1050" spc="-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w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30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f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oo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25" dirty="0">
                <a:solidFill>
                  <a:srgbClr val="332B2B"/>
                </a:solidFill>
                <a:latin typeface="Verdana"/>
                <a:cs typeface="Verdana"/>
              </a:rPr>
              <a:t>f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-30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i="1" spc="40" dirty="0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sz="1050" i="1" spc="30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i="1" spc="-75" dirty="0">
                <a:solidFill>
                  <a:srgbClr val="332B2B"/>
                </a:solidFill>
                <a:latin typeface="Verdana"/>
                <a:cs typeface="Verdana"/>
              </a:rPr>
              <a:t>v</a:t>
            </a:r>
            <a:r>
              <a:rPr sz="1050" i="1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i="1" spc="-10" dirty="0">
                <a:solidFill>
                  <a:srgbClr val="332B2B"/>
                </a:solidFill>
                <a:latin typeface="Verdana"/>
                <a:cs typeface="Verdana"/>
              </a:rPr>
              <a:t>ili</a:t>
            </a:r>
            <a:r>
              <a:rPr sz="1050" i="1" spc="45" dirty="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sz="1050" i="1" spc="65" dirty="0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sz="1050" i="1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i="1" spc="40" dirty="0">
                <a:solidFill>
                  <a:srgbClr val="332B2B"/>
                </a:solidFill>
                <a:latin typeface="Verdana"/>
                <a:cs typeface="Verdana"/>
              </a:rPr>
              <a:t>cu</a:t>
            </a:r>
            <a:r>
              <a:rPr sz="1050" i="1" spc="-3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i="1" spc="-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i="1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i="1" spc="90" dirty="0">
                <a:solidFill>
                  <a:srgbClr val="382F2F"/>
                </a:solidFill>
                <a:latin typeface="Verdana"/>
                <a:cs typeface="Verdana"/>
              </a:rPr>
              <a:t>m</a:t>
            </a:r>
            <a:r>
              <a:rPr sz="1050" i="1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i="1" spc="-25" dirty="0">
                <a:solidFill>
                  <a:srgbClr val="382F2F"/>
                </a:solidFill>
                <a:latin typeface="Verdana"/>
                <a:cs typeface="Verdana"/>
              </a:rPr>
              <a:t>r  </a:t>
            </a:r>
            <a:r>
              <a:rPr sz="1050" i="1" spc="-10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i="1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i="1" spc="-3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i="1" spc="-10" dirty="0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sz="1050" i="1" spc="65" dirty="0">
                <a:solidFill>
                  <a:srgbClr val="382F2F"/>
                </a:solidFill>
                <a:latin typeface="Verdana"/>
                <a:cs typeface="Verdana"/>
              </a:rPr>
              <a:t>g</a:t>
            </a:r>
            <a:r>
              <a:rPr sz="1050" i="1" spc="45" dirty="0">
                <a:solidFill>
                  <a:srgbClr val="382F2F"/>
                </a:solidFill>
                <a:latin typeface="Verdana"/>
                <a:cs typeface="Verdana"/>
              </a:rPr>
              <a:t>h</a:t>
            </a:r>
            <a:r>
              <a:rPr sz="1050" i="1" spc="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i="1" spc="-35" dirty="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sz="1050" i="1" spc="-9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55" dirty="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55" dirty="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sz="1050" spc="-40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-55" dirty="0">
                <a:solidFill>
                  <a:srgbClr val="332B2B"/>
                </a:solidFill>
                <a:latin typeface="Verdana"/>
                <a:cs typeface="Verdana"/>
              </a:rPr>
              <a:t>v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60" dirty="0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f</a:t>
            </a:r>
            <a:r>
              <a:rPr sz="1050" spc="-25" dirty="0">
                <a:solidFill>
                  <a:srgbClr val="332B2B"/>
                </a:solidFill>
                <a:latin typeface="Verdana"/>
                <a:cs typeface="Verdana"/>
              </a:rPr>
              <a:t>f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050" spc="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-75" dirty="0">
                <a:solidFill>
                  <a:srgbClr val="332B2B"/>
                </a:solidFill>
                <a:latin typeface="Verdana"/>
                <a:cs typeface="Verdana"/>
              </a:rPr>
              <a:t>v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  </a:t>
            </a:r>
            <a:r>
              <a:rPr sz="1050" spc="-3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60" dirty="0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sz="1050" spc="90" dirty="0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3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-40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60" dirty="0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3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-160" dirty="0">
                <a:solidFill>
                  <a:srgbClr val="332B2B"/>
                </a:solidFill>
                <a:latin typeface="Verdana"/>
                <a:cs typeface="Verdana"/>
              </a:rPr>
              <a:t>.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70" dirty="0">
                <a:solidFill>
                  <a:srgbClr val="332B2B"/>
                </a:solidFill>
                <a:latin typeface="Verdana"/>
                <a:cs typeface="Verdana"/>
              </a:rPr>
              <a:t>B</a:t>
            </a:r>
            <a:r>
              <a:rPr sz="1050" spc="-40" dirty="0">
                <a:solidFill>
                  <a:srgbClr val="332B2B"/>
                </a:solidFill>
                <a:latin typeface="Verdana"/>
                <a:cs typeface="Verdana"/>
              </a:rPr>
              <a:t>y  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55" dirty="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35" dirty="0">
                <a:solidFill>
                  <a:srgbClr val="332B2B"/>
                </a:solidFill>
                <a:latin typeface="Verdana"/>
                <a:cs typeface="Verdana"/>
              </a:rPr>
              <a:t>rs</a:t>
            </a:r>
            <a:r>
              <a:rPr sz="1050" spc="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55" dirty="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60" dirty="0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cu</a:t>
            </a:r>
            <a:r>
              <a:rPr sz="1050" spc="-3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90" dirty="0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30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55" dirty="0">
                <a:solidFill>
                  <a:srgbClr val="332B2B"/>
                </a:solidFill>
                <a:latin typeface="Verdana"/>
                <a:cs typeface="Verdana"/>
              </a:rPr>
              <a:t>b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1050" spc="-3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-55" dirty="0">
                <a:solidFill>
                  <a:srgbClr val="332B2B"/>
                </a:solidFill>
                <a:latin typeface="Verdana"/>
                <a:cs typeface="Verdana"/>
              </a:rPr>
              <a:t>v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-30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d  p</a:t>
            </a:r>
            <a:r>
              <a:rPr sz="1050" spc="-45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25" dirty="0">
                <a:solidFill>
                  <a:srgbClr val="332B2B"/>
                </a:solidFill>
                <a:latin typeface="Verdana"/>
                <a:cs typeface="Verdana"/>
              </a:rPr>
              <a:t>f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45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30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3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-160" dirty="0">
                <a:solidFill>
                  <a:srgbClr val="332B2B"/>
                </a:solidFill>
                <a:latin typeface="Verdana"/>
                <a:cs typeface="Verdana"/>
              </a:rPr>
              <a:t>,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55" dirty="0">
                <a:solidFill>
                  <a:srgbClr val="332B2B"/>
                </a:solidFill>
                <a:latin typeface="Verdana"/>
                <a:cs typeface="Verdana"/>
              </a:rPr>
              <a:t>b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sz="1050" spc="-3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35" dirty="0">
                <a:solidFill>
                  <a:srgbClr val="332B2B"/>
                </a:solidFill>
                <a:latin typeface="Verdana"/>
                <a:cs typeface="Verdana"/>
              </a:rPr>
              <a:t>ss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3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050" spc="-45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ea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il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-45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d  </a:t>
            </a:r>
            <a:r>
              <a:rPr sz="1050" spc="90" dirty="0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-40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-20" dirty="0">
                <a:solidFill>
                  <a:srgbClr val="332B2B"/>
                </a:solidFill>
                <a:latin typeface="Verdana"/>
                <a:cs typeface="Verdana"/>
              </a:rPr>
              <a:t>k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60" dirty="0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90" dirty="0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sz="1050" spc="50" dirty="0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60" dirty="0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-3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-160" dirty="0">
                <a:solidFill>
                  <a:srgbClr val="332B2B"/>
                </a:solidFill>
                <a:latin typeface="Verdana"/>
                <a:cs typeface="Verdana"/>
              </a:rPr>
              <a:t>,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90" dirty="0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sz="1050" spc="55" dirty="0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sz="1050" spc="-45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-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-75" dirty="0">
                <a:solidFill>
                  <a:srgbClr val="332B2B"/>
                </a:solidFill>
                <a:latin typeface="Verdana"/>
                <a:cs typeface="Verdana"/>
              </a:rPr>
              <a:t>v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cu</a:t>
            </a:r>
            <a:r>
              <a:rPr sz="1050" spc="-3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90" dirty="0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25" dirty="0">
                <a:solidFill>
                  <a:srgbClr val="332B2B"/>
                </a:solidFill>
                <a:latin typeface="Verdana"/>
                <a:cs typeface="Verdana"/>
              </a:rPr>
              <a:t>r  </a:t>
            </a:r>
            <a:r>
              <a:rPr sz="1050" spc="-3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-3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-30" dirty="0">
                <a:solidFill>
                  <a:srgbClr val="332B2B"/>
                </a:solidFill>
                <a:latin typeface="Verdana"/>
                <a:cs typeface="Verdana"/>
              </a:rPr>
              <a:t>f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050" spc="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-160" dirty="0">
                <a:solidFill>
                  <a:srgbClr val="332B2B"/>
                </a:solidFill>
                <a:latin typeface="Verdana"/>
                <a:cs typeface="Verdana"/>
              </a:rPr>
              <a:t>,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55" dirty="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55" dirty="0">
                <a:solidFill>
                  <a:srgbClr val="332B2B"/>
                </a:solidFill>
                <a:latin typeface="Verdana"/>
                <a:cs typeface="Verdana"/>
              </a:rPr>
              <a:t>b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oo</a:t>
            </a:r>
            <a:r>
              <a:rPr sz="1050" spc="-3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55" dirty="0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sz="1050" spc="-45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60" dirty="0">
                <a:solidFill>
                  <a:srgbClr val="332B2B"/>
                </a:solidFill>
                <a:latin typeface="Verdana"/>
                <a:cs typeface="Verdana"/>
              </a:rPr>
              <a:t>ﬁ</a:t>
            </a:r>
            <a:r>
              <a:rPr sz="1050" spc="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55" dirty="0">
                <a:solidFill>
                  <a:srgbClr val="332B2B"/>
                </a:solidFill>
                <a:latin typeface="Verdana"/>
                <a:cs typeface="Verdana"/>
              </a:rPr>
              <a:t>b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ili</a:t>
            </a:r>
            <a:r>
              <a:rPr sz="1050" spc="-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y</a:t>
            </a:r>
            <a:r>
              <a:rPr sz="1050" spc="-160" dirty="0">
                <a:solidFill>
                  <a:srgbClr val="332B2B"/>
                </a:solidFill>
                <a:latin typeface="Verdana"/>
                <a:cs typeface="Verdana"/>
              </a:rPr>
              <a:t>.</a:t>
            </a:r>
            <a:endParaRPr sz="1050">
              <a:latin typeface="Verdana"/>
              <a:cs typeface="Verdana"/>
            </a:endParaRPr>
          </a:p>
          <a:p>
            <a:pPr marL="12700" marR="15875">
              <a:lnSpc>
                <a:spcPct val="101000"/>
              </a:lnSpc>
            </a:pPr>
            <a:r>
              <a:rPr sz="1050" spc="3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90" dirty="0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sz="1050" spc="55" dirty="0">
                <a:solidFill>
                  <a:srgbClr val="332B2B"/>
                </a:solidFill>
                <a:latin typeface="Verdana"/>
                <a:cs typeface="Verdana"/>
              </a:rPr>
              <a:t>b</a:t>
            </a:r>
            <a:r>
              <a:rPr sz="1050" spc="-40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60" dirty="0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20" dirty="0">
                <a:solidFill>
                  <a:srgbClr val="332B2B"/>
                </a:solidFill>
                <a:latin typeface="Verdana"/>
                <a:cs typeface="Verdana"/>
              </a:rPr>
              <a:t>K</a:t>
            </a:r>
            <a:r>
              <a:rPr sz="1050" spc="-80" dirty="0">
                <a:solidFill>
                  <a:srgbClr val="332B2B"/>
                </a:solidFill>
                <a:latin typeface="Verdana"/>
                <a:cs typeface="Verdana"/>
              </a:rPr>
              <a:t>-</a:t>
            </a:r>
            <a:r>
              <a:rPr sz="1050" spc="90" dirty="0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ea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-3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30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sz="1050" spc="-3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40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60" dirty="0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30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k  </a:t>
            </a:r>
            <a:r>
              <a:rPr sz="1050" spc="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55" dirty="0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25" dirty="0">
                <a:solidFill>
                  <a:srgbClr val="332B2B"/>
                </a:solidFill>
                <a:latin typeface="Verdana"/>
                <a:cs typeface="Verdana"/>
              </a:rPr>
              <a:t>f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-30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55" dirty="0">
                <a:solidFill>
                  <a:srgbClr val="332B2B"/>
                </a:solidFill>
                <a:latin typeface="Verdana"/>
                <a:cs typeface="Verdana"/>
              </a:rPr>
              <a:t>b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sz="1050" spc="-3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35" dirty="0">
                <a:solidFill>
                  <a:srgbClr val="332B2B"/>
                </a:solidFill>
                <a:latin typeface="Verdana"/>
                <a:cs typeface="Verdana"/>
              </a:rPr>
              <a:t>ss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3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3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-3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-55" dirty="0">
                <a:solidFill>
                  <a:srgbClr val="332B2B"/>
                </a:solidFill>
                <a:latin typeface="Verdana"/>
                <a:cs typeface="Verdana"/>
              </a:rPr>
              <a:t>y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ea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d  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in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20" dirty="0">
                <a:solidFill>
                  <a:srgbClr val="332B2B"/>
                </a:solidFill>
                <a:latin typeface="Verdana"/>
                <a:cs typeface="Verdana"/>
              </a:rPr>
              <a:t>today's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10" dirty="0">
                <a:solidFill>
                  <a:srgbClr val="332B2B"/>
                </a:solidFill>
                <a:latin typeface="Verdana"/>
                <a:cs typeface="Verdana"/>
              </a:rPr>
              <a:t>competitive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20" dirty="0">
                <a:solidFill>
                  <a:srgbClr val="332B2B"/>
                </a:solidFill>
                <a:latin typeface="Verdana"/>
                <a:cs typeface="Verdana"/>
              </a:rPr>
              <a:t>market.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96337" y="636324"/>
            <a:ext cx="1263015" cy="3340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95" dirty="0">
                <a:solidFill>
                  <a:srgbClr val="382F2F"/>
                </a:solidFill>
              </a:rPr>
              <a:t>C</a:t>
            </a:r>
            <a:r>
              <a:rPr sz="2000" spc="20" dirty="0">
                <a:solidFill>
                  <a:srgbClr val="382F2F"/>
                </a:solidFill>
              </a:rPr>
              <a:t>onclusion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32B2B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</TotalTime>
  <Words>360</Words>
  <Application>Microsoft Office PowerPoint</Application>
  <PresentationFormat>Custom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Cambria</vt:lpstr>
      <vt:lpstr>Verdana</vt:lpstr>
      <vt:lpstr>Office Theme</vt:lpstr>
      <vt:lpstr>Customer  Segmentation</vt:lpstr>
      <vt:lpstr>Introduction</vt:lpstr>
      <vt:lpstr>Understanding Customer Segmentation</vt:lpstr>
      <vt:lpstr>How K-means Clustering Works</vt:lpstr>
      <vt:lpstr>Benefits of Effective Segmentation</vt:lpstr>
      <vt:lpstr>Practical Applications of K-means Clustering</vt:lpstr>
      <vt:lpstr>RESULT </vt:lpstr>
      <vt:lpstr>RESULT 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 Segmentation</dc:title>
  <dc:creator>Sumedh</dc:creator>
  <cp:lastModifiedBy>SUMEDH PATIL</cp:lastModifiedBy>
  <cp:revision>1</cp:revision>
  <dcterms:created xsi:type="dcterms:W3CDTF">2023-06-28T10:50:46Z</dcterms:created>
  <dcterms:modified xsi:type="dcterms:W3CDTF">2023-06-28T15:19:21Z</dcterms:modified>
</cp:coreProperties>
</file>