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1" r:id="rId3"/>
    <p:sldId id="263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ECCA4-3F6E-4A8E-975C-B1EDF31CB24C}">
  <a:tblStyle styleId="{180ECCA4-3F6E-4A8E-975C-B1EDF31CB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0476" autoAdjust="0"/>
  </p:normalViewPr>
  <p:slideViewPr>
    <p:cSldViewPr snapToGrid="0">
      <p:cViewPr>
        <p:scale>
          <a:sx n="125" d="100"/>
          <a:sy n="125" d="100"/>
        </p:scale>
        <p:origin x="288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0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5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spatial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intrapicture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사용할지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temporal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interpicture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사용할지 결정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/>
              <a:t>intra prediction mode </a:t>
            </a:r>
            <a:r>
              <a:rPr lang="ko-KR" altLang="en-US" sz="1100" dirty="0"/>
              <a:t>에서는 </a:t>
            </a:r>
            <a:r>
              <a:rPr lang="en-US" altLang="ko-KR" sz="1100" dirty="0"/>
              <a:t>CB(M*M)</a:t>
            </a:r>
            <a:r>
              <a:rPr lang="ko-KR" altLang="en-US" sz="1100" dirty="0"/>
              <a:t>를 </a:t>
            </a:r>
            <a:r>
              <a:rPr lang="en-US" altLang="ko-KR" sz="1100" dirty="0"/>
              <a:t>PB blocks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나눌때</a:t>
            </a:r>
            <a:r>
              <a:rPr lang="ko-KR" altLang="en-US" sz="1100" dirty="0"/>
              <a:t> </a:t>
            </a:r>
            <a:r>
              <a:rPr lang="en-US" altLang="ko-KR" sz="1100" dirty="0"/>
              <a:t>PB </a:t>
            </a:r>
            <a:r>
              <a:rPr lang="ko-KR" altLang="en-US" sz="1100" dirty="0"/>
              <a:t>사이즈가 </a:t>
            </a:r>
            <a:r>
              <a:rPr lang="en-US" altLang="ko-KR" sz="1100" dirty="0"/>
              <a:t>M*M(1*1) </a:t>
            </a:r>
            <a:r>
              <a:rPr lang="ko-KR" altLang="en-US" sz="1100" dirty="0"/>
              <a:t>이거나 </a:t>
            </a:r>
            <a:r>
              <a:rPr lang="en-US" altLang="ko-KR" sz="1100" dirty="0"/>
              <a:t>M/2*M/2(4*4) </a:t>
            </a:r>
            <a:r>
              <a:rPr lang="ko-KR" altLang="en-US" sz="1100" dirty="0"/>
              <a:t>이다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luma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intrapicture</a:t>
            </a:r>
            <a:r>
              <a:rPr lang="en-US" altLang="ko-KR" sz="1100" dirty="0"/>
              <a:t> prediction </a:t>
            </a:r>
            <a:r>
              <a:rPr lang="ko-KR" altLang="en-US" sz="1100" dirty="0"/>
              <a:t>이 </a:t>
            </a:r>
            <a:r>
              <a:rPr lang="en-US" altLang="ko-KR" sz="1100" dirty="0"/>
              <a:t>4*4</a:t>
            </a:r>
            <a:r>
              <a:rPr lang="ko-KR" altLang="en-US" sz="1100" dirty="0"/>
              <a:t>라면 </a:t>
            </a:r>
            <a:r>
              <a:rPr lang="en-US" altLang="ko-KR" sz="1100" dirty="0"/>
              <a:t>chroma</a:t>
            </a:r>
            <a:r>
              <a:rPr lang="ko-KR" altLang="en-US" sz="1100" dirty="0"/>
              <a:t>또한 </a:t>
            </a:r>
            <a:r>
              <a:rPr lang="en-US" altLang="ko-KR" sz="1100" dirty="0"/>
              <a:t>4*4 </a:t>
            </a:r>
            <a:r>
              <a:rPr lang="ko-KR" altLang="en-US" sz="1100" dirty="0"/>
              <a:t>이다</a:t>
            </a:r>
            <a:r>
              <a:rPr lang="en-US" altLang="ko-KR" sz="1100" dirty="0"/>
              <a:t>. </a:t>
            </a:r>
            <a:r>
              <a:rPr lang="ko-KR" altLang="en-US" sz="1100" dirty="0"/>
              <a:t>실제 부분 사이즈 남은 </a:t>
            </a:r>
            <a:r>
              <a:rPr lang="en-US" altLang="ko-KR" sz="1100" dirty="0"/>
              <a:t>coding </a:t>
            </a:r>
            <a:r>
              <a:rPr lang="en-US" altLang="ko-KR" sz="1100" dirty="0" err="1"/>
              <a:t>partitiong</a:t>
            </a:r>
            <a:r>
              <a:rPr lang="en-US" altLang="ko-KR" sz="1100" dirty="0"/>
              <a:t> </a:t>
            </a:r>
            <a:r>
              <a:rPr lang="ko-KR" altLang="en-US" sz="1100" dirty="0"/>
              <a:t>에 따라 결정된다</a:t>
            </a:r>
            <a:r>
              <a:rPr lang="en-US" altLang="ko-KR" sz="11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/>
              <a:t>inter prediction mode </a:t>
            </a:r>
            <a:r>
              <a:rPr lang="ko-KR" altLang="en-US" sz="1100" dirty="0"/>
              <a:t>라면 </a:t>
            </a:r>
            <a:r>
              <a:rPr lang="en-US" altLang="ko-KR" sz="1100" dirty="0"/>
              <a:t>1</a:t>
            </a:r>
            <a:r>
              <a:rPr lang="ko-KR" altLang="en-US" sz="1100" dirty="0"/>
              <a:t>개의 </a:t>
            </a:r>
            <a:r>
              <a:rPr lang="en-US" altLang="ko-KR" sz="1100" dirty="0"/>
              <a:t>CB</a:t>
            </a:r>
            <a:r>
              <a:rPr lang="ko-KR" altLang="en-US" sz="1100" dirty="0"/>
              <a:t>가 </a:t>
            </a:r>
            <a:r>
              <a:rPr lang="en-US" altLang="ko-KR" sz="1100" dirty="0"/>
              <a:t>1,2,4</a:t>
            </a:r>
            <a:r>
              <a:rPr lang="ko-KR" altLang="en-US" sz="1100" dirty="0"/>
              <a:t>개의 </a:t>
            </a:r>
            <a:r>
              <a:rPr lang="en-US" altLang="ko-KR" sz="1100" dirty="0"/>
              <a:t>PB</a:t>
            </a:r>
            <a:r>
              <a:rPr lang="ko-KR" altLang="en-US" sz="1100" dirty="0"/>
              <a:t>로 분할된다</a:t>
            </a:r>
            <a:r>
              <a:rPr lang="en-US" altLang="ko-KR" sz="1100" dirty="0"/>
              <a:t>. 4</a:t>
            </a:r>
            <a:r>
              <a:rPr lang="ko-KR" altLang="en-US" sz="1100" dirty="0"/>
              <a:t>개로 분할되는 경우는 </a:t>
            </a:r>
            <a:r>
              <a:rPr lang="en-US" altLang="ko-KR" sz="1100" dirty="0"/>
              <a:t>CB</a:t>
            </a:r>
            <a:r>
              <a:rPr lang="ko-KR" altLang="en-US" sz="1100" dirty="0"/>
              <a:t>가 가장 작은 사이즈 </a:t>
            </a:r>
            <a:r>
              <a:rPr lang="ko-KR" altLang="en-US" sz="1100" dirty="0" err="1"/>
              <a:t>일때이다</a:t>
            </a:r>
            <a:r>
              <a:rPr lang="en-US" altLang="ko-KR" sz="1100" dirty="0"/>
              <a:t>. 2</a:t>
            </a:r>
            <a:r>
              <a:rPr lang="ko-KR" altLang="en-US" sz="1100" dirty="0"/>
              <a:t>개로 </a:t>
            </a:r>
            <a:r>
              <a:rPr lang="ko-KR" altLang="en-US" sz="1100" dirty="0" err="1"/>
              <a:t>분할할때</a:t>
            </a:r>
            <a:r>
              <a:rPr lang="ko-KR" altLang="en-US" sz="1100" dirty="0"/>
              <a:t> </a:t>
            </a:r>
            <a:r>
              <a:rPr lang="en-US" altLang="ko-KR" sz="1100" dirty="0"/>
              <a:t>6</a:t>
            </a:r>
            <a:r>
              <a:rPr lang="ko-KR" altLang="en-US" sz="1100" dirty="0"/>
              <a:t>개의 경우의 수가 존재한다</a:t>
            </a:r>
            <a:r>
              <a:rPr lang="en-US" altLang="ko-KR" sz="1100" dirty="0"/>
              <a:t>. </a:t>
            </a:r>
            <a:r>
              <a:rPr lang="ko-KR" altLang="en-US" sz="1100" dirty="0"/>
              <a:t>밑에 </a:t>
            </a:r>
            <a:r>
              <a:rPr lang="en-US" altLang="ko-KR" sz="1100" dirty="0"/>
              <a:t>4</a:t>
            </a:r>
            <a:r>
              <a:rPr lang="ko-KR" altLang="en-US" sz="1100" dirty="0"/>
              <a:t>개의 사진처럼 동일하지 않은 사이즈로 분할 </a:t>
            </a:r>
            <a:r>
              <a:rPr lang="ko-KR" altLang="en-US" sz="1100" dirty="0" err="1"/>
              <a:t>할때는</a:t>
            </a:r>
            <a:r>
              <a:rPr lang="ko-KR" altLang="en-US" sz="1100" dirty="0"/>
              <a:t> </a:t>
            </a:r>
            <a:r>
              <a:rPr lang="en-US" altLang="ko-KR" sz="1100" dirty="0"/>
              <a:t>M </a:t>
            </a:r>
            <a:r>
              <a:rPr lang="ko-KR" altLang="en-US" sz="1100" dirty="0"/>
              <a:t>이 </a:t>
            </a:r>
            <a:r>
              <a:rPr lang="en-US" altLang="ko-KR" sz="1100" dirty="0"/>
              <a:t>16 </a:t>
            </a:r>
            <a:r>
              <a:rPr lang="ko-KR" altLang="en-US" sz="1100" dirty="0"/>
              <a:t>이상이여야 하며 </a:t>
            </a:r>
            <a:r>
              <a:rPr lang="en-US" altLang="ko-KR" sz="1100" dirty="0"/>
              <a:t>height </a:t>
            </a:r>
            <a:r>
              <a:rPr lang="ko-KR" altLang="en-US" sz="1100" dirty="0"/>
              <a:t>나 </a:t>
            </a:r>
            <a:r>
              <a:rPr lang="en-US" altLang="ko-KR" sz="1100" dirty="0"/>
              <a:t>width </a:t>
            </a:r>
            <a:r>
              <a:rPr lang="ko-KR" altLang="en-US" sz="1100" dirty="0"/>
              <a:t>가 </a:t>
            </a:r>
            <a:r>
              <a:rPr lang="en-US" altLang="ko-KR" sz="1100" dirty="0"/>
              <a:t>1:3 </a:t>
            </a:r>
            <a:r>
              <a:rPr lang="ko-KR" altLang="en-US" sz="1100" dirty="0"/>
              <a:t>비율로 나눠진다</a:t>
            </a:r>
            <a:r>
              <a:rPr lang="en-US" altLang="ko-KR" sz="1100" dirty="0"/>
              <a:t>. memory </a:t>
            </a:r>
            <a:r>
              <a:rPr lang="ko-KR" altLang="en-US" sz="1100" dirty="0"/>
              <a:t>때문에 </a:t>
            </a:r>
            <a:r>
              <a:rPr lang="en-US" altLang="ko-KR" sz="1100" dirty="0"/>
              <a:t>4</a:t>
            </a:r>
            <a:r>
              <a:rPr lang="ko-KR" altLang="en-US" sz="1100" dirty="0"/>
              <a:t>분할은 사용이 제한된다</a:t>
            </a:r>
            <a:r>
              <a:rPr lang="en-US" altLang="ko-KR" sz="1100" dirty="0"/>
              <a:t>.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63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residential coding </a:t>
            </a:r>
            <a:r>
              <a:rPr lang="ko-KR" altLang="en-US" dirty="0"/>
              <a:t>에 대해 </a:t>
            </a:r>
            <a:r>
              <a:rPr lang="en-US" altLang="ko-KR" dirty="0"/>
              <a:t>CB quad tree </a:t>
            </a:r>
            <a:r>
              <a:rPr lang="ko-KR" altLang="en-US" dirty="0" err="1"/>
              <a:t>구로조</a:t>
            </a:r>
            <a:r>
              <a:rPr lang="ko-KR" altLang="en-US" dirty="0"/>
              <a:t> 반복적으로 </a:t>
            </a:r>
            <a:r>
              <a:rPr lang="en-US" altLang="ko-KR" dirty="0"/>
              <a:t>partitioning</a:t>
            </a:r>
            <a:r>
              <a:rPr lang="ko-KR" altLang="en-US" dirty="0"/>
              <a:t>을 한 것을 </a:t>
            </a:r>
            <a:r>
              <a:rPr lang="en-US" altLang="ko-KR" dirty="0"/>
              <a:t>TB(transform blocks)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오직 사각형으로 분할해야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</a:t>
            </a:r>
            <a:r>
              <a:rPr lang="en-US" altLang="ko-KR" dirty="0" err="1"/>
              <a:t>luma</a:t>
            </a:r>
            <a:r>
              <a:rPr lang="en-US" altLang="ko-KR" dirty="0"/>
              <a:t> CB</a:t>
            </a:r>
            <a:r>
              <a:rPr lang="ko-KR" altLang="en-US" dirty="0"/>
              <a:t>가 </a:t>
            </a:r>
            <a:r>
              <a:rPr lang="en-US" altLang="ko-KR" dirty="0"/>
              <a:t>M</a:t>
            </a:r>
            <a:r>
              <a:rPr lang="en-US" altLang="ko-KR" i="1" dirty="0"/>
              <a:t>M </a:t>
            </a:r>
            <a:r>
              <a:rPr lang="ko-KR" altLang="en-US" i="1" dirty="0"/>
              <a:t>사이즈라면</a:t>
            </a:r>
            <a:r>
              <a:rPr lang="en-US" altLang="ko-KR" i="1" dirty="0"/>
              <a:t>, flag</a:t>
            </a:r>
            <a:r>
              <a:rPr lang="ko-KR" altLang="en-US" i="1" dirty="0"/>
              <a:t>가 </a:t>
            </a:r>
            <a:r>
              <a:rPr lang="en-US" altLang="ko-KR" i="1" dirty="0"/>
              <a:t>M/2</a:t>
            </a:r>
            <a:r>
              <a:rPr lang="en-US" altLang="ko-KR" dirty="0"/>
              <a:t>M/2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되었는지 신호를 보낸다</a:t>
            </a:r>
            <a:r>
              <a:rPr lang="en-US" altLang="ko-KR" dirty="0"/>
              <a:t>. SPS </a:t>
            </a:r>
            <a:r>
              <a:rPr lang="ko-KR" altLang="en-US" dirty="0"/>
              <a:t>에 있는 </a:t>
            </a:r>
            <a:r>
              <a:rPr lang="en-US" altLang="ko-KR" dirty="0"/>
              <a:t>residual quadtree </a:t>
            </a:r>
            <a:r>
              <a:rPr lang="ko-KR" altLang="en-US" dirty="0"/>
              <a:t>의 최대 깊이에 따라 추가 분할이 가능하다면</a:t>
            </a:r>
            <a:r>
              <a:rPr lang="en-US" altLang="ko-KR" dirty="0"/>
              <a:t>,</a:t>
            </a:r>
            <a:r>
              <a:rPr lang="ko-KR" altLang="en-US" dirty="0"/>
              <a:t>각각 사분면은 </a:t>
            </a:r>
            <a:r>
              <a:rPr lang="en-US" altLang="ko-KR" dirty="0"/>
              <a:t>4</a:t>
            </a:r>
            <a:r>
              <a:rPr lang="ko-KR" altLang="en-US" dirty="0"/>
              <a:t>분면으로 분할되었는지를 나타내는 </a:t>
            </a:r>
            <a:r>
              <a:rPr lang="en-US" altLang="ko-KR" dirty="0"/>
              <a:t>flag</a:t>
            </a:r>
            <a:r>
              <a:rPr lang="ko-KR" altLang="en-US" dirty="0"/>
              <a:t>가 지정된다</a:t>
            </a:r>
            <a:r>
              <a:rPr lang="en-US" altLang="ko-KR" dirty="0"/>
              <a:t>. </a:t>
            </a:r>
            <a:r>
              <a:rPr lang="ko-KR" altLang="en-US" dirty="0" err="1"/>
              <a:t>리프노드는</a:t>
            </a:r>
            <a:r>
              <a:rPr lang="ko-KR" altLang="en-US" dirty="0"/>
              <a:t> </a:t>
            </a:r>
            <a:r>
              <a:rPr lang="en-US" altLang="ko-KR" dirty="0"/>
              <a:t>transform coding </a:t>
            </a:r>
            <a:r>
              <a:rPr lang="ko-KR" altLang="en-US" dirty="0"/>
              <a:t>이 되는 </a:t>
            </a:r>
            <a:r>
              <a:rPr lang="en-US" altLang="ko-KR" dirty="0"/>
              <a:t>transform block</a:t>
            </a:r>
            <a:r>
              <a:rPr lang="ko-KR" altLang="en-US" dirty="0"/>
              <a:t>들 이다</a:t>
            </a:r>
            <a:r>
              <a:rPr lang="en-US" altLang="ko-KR" dirty="0"/>
              <a:t>. encoder</a:t>
            </a:r>
            <a:r>
              <a:rPr lang="ko-KR" altLang="en-US" dirty="0"/>
              <a:t>는 사용되는 </a:t>
            </a:r>
            <a:r>
              <a:rPr lang="en-US" altLang="ko-KR" dirty="0"/>
              <a:t>TB</a:t>
            </a:r>
            <a:r>
              <a:rPr lang="ko-KR" altLang="en-US" dirty="0"/>
              <a:t>의 최대</a:t>
            </a:r>
            <a:r>
              <a:rPr lang="en-US" altLang="ko-KR" dirty="0"/>
              <a:t>, </a:t>
            </a:r>
            <a:r>
              <a:rPr lang="ko-KR" altLang="en-US" dirty="0"/>
              <a:t>최소 사이즈를 표시한다</a:t>
            </a:r>
            <a:r>
              <a:rPr lang="en-US" altLang="ko-KR" dirty="0"/>
              <a:t>. CB </a:t>
            </a:r>
            <a:r>
              <a:rPr lang="ko-KR" altLang="en-US" dirty="0"/>
              <a:t>사이즈가 </a:t>
            </a:r>
            <a:r>
              <a:rPr lang="en-US" altLang="ko-KR" dirty="0"/>
              <a:t>TB</a:t>
            </a:r>
            <a:r>
              <a:rPr lang="ko-KR" altLang="en-US" dirty="0"/>
              <a:t>가 최대 사이즈 보다 크다면 분할을 더 해야 하는 것을 암시한다</a:t>
            </a:r>
            <a:r>
              <a:rPr lang="en-US" altLang="ko-KR" dirty="0"/>
              <a:t>. </a:t>
            </a:r>
            <a:r>
              <a:rPr lang="en-US" altLang="ko-KR" dirty="0" err="1"/>
              <a:t>luma</a:t>
            </a:r>
            <a:r>
              <a:rPr lang="en-US" altLang="ko-KR" dirty="0"/>
              <a:t> TB</a:t>
            </a:r>
            <a:r>
              <a:rPr lang="ko-KR" altLang="en-US" dirty="0"/>
              <a:t>의 최소 사이즈 보다 작은 사이즈 로는 분할 </a:t>
            </a:r>
            <a:r>
              <a:rPr lang="ko-KR" altLang="en-US" dirty="0" err="1"/>
              <a:t>할수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chroma TB</a:t>
            </a:r>
            <a:r>
              <a:rPr lang="ko-KR" altLang="en-US" dirty="0"/>
              <a:t>는 </a:t>
            </a:r>
            <a:r>
              <a:rPr lang="en-US" altLang="ko-KR" dirty="0" err="1"/>
              <a:t>luma</a:t>
            </a:r>
            <a:r>
              <a:rPr lang="en-US" altLang="ko-KR" dirty="0"/>
              <a:t> TB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en-US" altLang="ko-KR" i="1" dirty="0"/>
              <a:t>4 </a:t>
            </a:r>
            <a:r>
              <a:rPr lang="ko-KR" altLang="en-US" i="1" dirty="0" err="1"/>
              <a:t>일때는</a:t>
            </a:r>
            <a:r>
              <a:rPr lang="ko-KR" altLang="en-US" i="1" dirty="0"/>
              <a:t> 제외하고 각 차원에서 </a:t>
            </a:r>
            <a:r>
              <a:rPr lang="en-US" altLang="ko-KR" i="1" dirty="0" err="1"/>
              <a:t>luma</a:t>
            </a:r>
            <a:r>
              <a:rPr lang="en-US" altLang="ko-KR" i="1" dirty="0"/>
              <a:t> TB</a:t>
            </a:r>
            <a:r>
              <a:rPr lang="ko-KR" altLang="en-US" i="1" dirty="0"/>
              <a:t>의 절반 사이즈이다</a:t>
            </a:r>
            <a:r>
              <a:rPr lang="en-US" altLang="ko-KR" i="1" dirty="0"/>
              <a:t>. </a:t>
            </a:r>
            <a:r>
              <a:rPr lang="en-US" altLang="ko-KR" i="1" dirty="0" err="1"/>
              <a:t>lumaTB</a:t>
            </a:r>
            <a:r>
              <a:rPr lang="ko-KR" altLang="en-US" i="1" dirty="0"/>
              <a:t>가 </a:t>
            </a:r>
            <a:r>
              <a:rPr lang="en-US" altLang="ko-KR" i="1" dirty="0"/>
              <a:t>4</a:t>
            </a:r>
            <a:r>
              <a:rPr lang="en-US" altLang="ko-KR" dirty="0"/>
              <a:t>4 </a:t>
            </a:r>
            <a:r>
              <a:rPr lang="ko-KR" altLang="en-US" dirty="0"/>
              <a:t>라면 이때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4*4 </a:t>
            </a:r>
            <a:r>
              <a:rPr lang="ko-KR" altLang="en-US" dirty="0"/>
              <a:t>사이즈 </a:t>
            </a:r>
            <a:r>
              <a:rPr lang="en-US" altLang="ko-KR" dirty="0"/>
              <a:t>chroma TB</a:t>
            </a:r>
            <a:r>
              <a:rPr lang="ko-KR" altLang="en-US" dirty="0"/>
              <a:t>가 사용된다</a:t>
            </a:r>
            <a:r>
              <a:rPr lang="en-US" altLang="ko-KR" dirty="0"/>
              <a:t>. </a:t>
            </a:r>
            <a:r>
              <a:rPr lang="en-US" altLang="ko-KR" dirty="0" err="1"/>
              <a:t>intrapicture</a:t>
            </a:r>
            <a:r>
              <a:rPr lang="en-US" altLang="ko-KR" dirty="0"/>
              <a:t>-prediction CU </a:t>
            </a:r>
            <a:r>
              <a:rPr lang="ko-KR" altLang="en-US" dirty="0"/>
              <a:t>인 경우</a:t>
            </a:r>
            <a:r>
              <a:rPr lang="en-US" altLang="ko-KR" dirty="0"/>
              <a:t>, decoder </a:t>
            </a:r>
            <a:r>
              <a:rPr lang="ko-KR" altLang="en-US" dirty="0"/>
              <a:t>가 예측을 위해 가장 가까운 </a:t>
            </a:r>
            <a:r>
              <a:rPr lang="en-US" altLang="ko-KR" dirty="0"/>
              <a:t>TB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기준과 비교해</a:t>
            </a:r>
            <a:r>
              <a:rPr lang="en-US" altLang="ko-KR" dirty="0"/>
              <a:t>, HEVC</a:t>
            </a:r>
            <a:r>
              <a:rPr lang="ko-KR" altLang="en-US" dirty="0"/>
              <a:t>는 </a:t>
            </a:r>
            <a:r>
              <a:rPr lang="en-US" altLang="ko-KR" dirty="0"/>
              <a:t>TB</a:t>
            </a:r>
            <a:r>
              <a:rPr lang="ko-KR" altLang="en-US" dirty="0"/>
              <a:t>가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PB</a:t>
            </a:r>
            <a:r>
              <a:rPr lang="ko-KR" altLang="en-US" dirty="0"/>
              <a:t>에 영향을 </a:t>
            </a:r>
            <a:r>
              <a:rPr lang="ko-KR" altLang="en-US" dirty="0" err="1"/>
              <a:t>미칠수</a:t>
            </a:r>
            <a:r>
              <a:rPr lang="ko-KR" altLang="en-US" dirty="0"/>
              <a:t> 있도록 디자인 되었다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interpicutre</a:t>
            </a:r>
            <a:r>
              <a:rPr lang="en-US" altLang="ko-KR" dirty="0"/>
              <a:t>-predicted CU</a:t>
            </a:r>
            <a:r>
              <a:rPr lang="ko-KR" altLang="en-US" dirty="0"/>
              <a:t>에 효율적이다</a:t>
            </a:r>
            <a:r>
              <a:rPr lang="en-US" altLang="ko-KR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96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slices</a:t>
            </a:r>
            <a:r>
              <a:rPr lang="ko-KR" altLang="en-US" dirty="0"/>
              <a:t>는 </a:t>
            </a:r>
            <a:r>
              <a:rPr lang="en-US" altLang="ko-KR" dirty="0"/>
              <a:t>raster scan </a:t>
            </a:r>
            <a:r>
              <a:rPr lang="ko-KR" altLang="en-US" dirty="0"/>
              <a:t>하는 </a:t>
            </a:r>
            <a:r>
              <a:rPr lang="en-US" altLang="ko-KR" dirty="0"/>
              <a:t>CTU</a:t>
            </a:r>
            <a:r>
              <a:rPr lang="ko-KR" altLang="en-US" dirty="0"/>
              <a:t>의 순서이다</a:t>
            </a:r>
            <a:r>
              <a:rPr lang="en-US" altLang="ko-KR" dirty="0"/>
              <a:t>. </a:t>
            </a:r>
            <a:r>
              <a:rPr lang="ko-KR" altLang="en-US" dirty="0"/>
              <a:t>한개의 사진은 </a:t>
            </a:r>
            <a:r>
              <a:rPr lang="en-US" altLang="ko-KR" dirty="0"/>
              <a:t>1</a:t>
            </a:r>
            <a:r>
              <a:rPr lang="ko-KR" altLang="en-US" dirty="0"/>
              <a:t>개 혹은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slices</a:t>
            </a:r>
            <a:r>
              <a:rPr lang="ko-KR" altLang="en-US" dirty="0"/>
              <a:t>로 </a:t>
            </a:r>
            <a:r>
              <a:rPr lang="ko-KR" altLang="en-US" dirty="0" err="1"/>
              <a:t>구성될수</a:t>
            </a:r>
            <a:r>
              <a:rPr lang="ko-KR" altLang="en-US" dirty="0"/>
              <a:t> 있다</a:t>
            </a:r>
            <a:r>
              <a:rPr lang="en-US" altLang="ko-KR" dirty="0"/>
              <a:t>. slices</a:t>
            </a:r>
            <a:r>
              <a:rPr lang="ko-KR" altLang="en-US" dirty="0"/>
              <a:t>는 스스로 정보를 갖고 있기 때문에 같은 사진 내에 있는 다른 </a:t>
            </a:r>
            <a:r>
              <a:rPr lang="en-US" altLang="ko-KR" dirty="0"/>
              <a:t>slice</a:t>
            </a:r>
            <a:r>
              <a:rPr lang="ko-KR" altLang="en-US" dirty="0"/>
              <a:t>의 정보 없이 각자 정확이 </a:t>
            </a:r>
            <a:r>
              <a:rPr lang="en-US" altLang="ko-KR" dirty="0"/>
              <a:t>decode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 err="1"/>
              <a:t>이뜻은</a:t>
            </a:r>
            <a:r>
              <a:rPr lang="ko-KR" altLang="en-US" dirty="0"/>
              <a:t> </a:t>
            </a:r>
            <a:r>
              <a:rPr lang="en-US" altLang="ko-KR" dirty="0"/>
              <a:t>slice</a:t>
            </a:r>
            <a:r>
              <a:rPr lang="ko-KR" altLang="en-US" dirty="0"/>
              <a:t>의 경계 넘어 </a:t>
            </a:r>
            <a:r>
              <a:rPr lang="en-US" altLang="ko-KR" dirty="0"/>
              <a:t>prediction</a:t>
            </a:r>
            <a:r>
              <a:rPr lang="ko-KR" altLang="en-US" dirty="0"/>
              <a:t>이 이루어 지지 않는 다는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In-Loop Filter </a:t>
            </a:r>
            <a:r>
              <a:rPr lang="ko-KR" altLang="en-US" dirty="0"/>
              <a:t>을 적용하기 위해 </a:t>
            </a:r>
            <a:r>
              <a:rPr lang="en-US" altLang="ko-KR" dirty="0"/>
              <a:t>slice </a:t>
            </a:r>
            <a:r>
              <a:rPr lang="ko-KR" altLang="en-US" dirty="0"/>
              <a:t>경계 </a:t>
            </a:r>
            <a:r>
              <a:rPr lang="ko-KR" altLang="en-US" dirty="0" err="1"/>
              <a:t>넘어의</a:t>
            </a:r>
            <a:r>
              <a:rPr lang="ko-KR" altLang="en-US" dirty="0"/>
              <a:t> 정보가 필요 할 수 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slice coding </a:t>
            </a:r>
            <a:r>
              <a:rPr lang="ko-KR" altLang="en-US" dirty="0"/>
              <a:t>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slice: </a:t>
            </a:r>
            <a:r>
              <a:rPr lang="ko-KR" altLang="en-US" dirty="0"/>
              <a:t>해당 </a:t>
            </a:r>
            <a:r>
              <a:rPr lang="en-US" altLang="ko-KR" dirty="0"/>
              <a:t>slice </a:t>
            </a:r>
            <a:r>
              <a:rPr lang="ko-KR" altLang="en-US" dirty="0"/>
              <a:t>안에 있는 모든 </a:t>
            </a:r>
            <a:r>
              <a:rPr lang="en-US" altLang="ko-KR" dirty="0"/>
              <a:t>CU</a:t>
            </a:r>
            <a:r>
              <a:rPr lang="ko-KR" altLang="en-US" dirty="0"/>
              <a:t>는 오직 </a:t>
            </a:r>
            <a:r>
              <a:rPr lang="en-US" altLang="ko-KR" dirty="0" err="1"/>
              <a:t>intrapicture</a:t>
            </a:r>
            <a:r>
              <a:rPr lang="en-US" altLang="ko-KR" dirty="0"/>
              <a:t> </a:t>
            </a:r>
            <a:r>
              <a:rPr lang="ko-KR" altLang="en-US" dirty="0"/>
              <a:t>예측만을 사용해 </a:t>
            </a:r>
            <a:r>
              <a:rPr lang="ko-KR" altLang="en-US" dirty="0" err="1"/>
              <a:t>코딩된다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 slice: I slice </a:t>
            </a:r>
            <a:r>
              <a:rPr lang="ko-KR" altLang="en-US" dirty="0"/>
              <a:t>특징 </a:t>
            </a:r>
            <a:r>
              <a:rPr lang="en-US" altLang="ko-KR" dirty="0"/>
              <a:t>+ CU</a:t>
            </a:r>
            <a:r>
              <a:rPr lang="ko-KR" altLang="en-US" dirty="0"/>
              <a:t>가 </a:t>
            </a:r>
            <a:r>
              <a:rPr lang="en-US" altLang="ko-KR" dirty="0" err="1"/>
              <a:t>interpicture</a:t>
            </a:r>
            <a:r>
              <a:rPr lang="en-US" altLang="ko-KR" dirty="0"/>
              <a:t> prediction</a:t>
            </a:r>
            <a:r>
              <a:rPr lang="ko-KR" altLang="en-US" dirty="0"/>
              <a:t>도 가능하다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PB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motion compensated prediction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 slice: P slice </a:t>
            </a:r>
            <a:r>
              <a:rPr lang="ko-KR" altLang="en-US" dirty="0"/>
              <a:t>특징 </a:t>
            </a:r>
            <a:r>
              <a:rPr lang="en-US" altLang="ko-KR" dirty="0"/>
              <a:t>+ </a:t>
            </a:r>
            <a:r>
              <a:rPr lang="ko-KR" altLang="en-US" dirty="0"/>
              <a:t>몇몇개의 </a:t>
            </a:r>
            <a:r>
              <a:rPr lang="en-US" altLang="ko-KR" dirty="0"/>
              <a:t>CU</a:t>
            </a:r>
            <a:r>
              <a:rPr lang="ko-KR" altLang="en-US" dirty="0"/>
              <a:t>는 </a:t>
            </a:r>
            <a:r>
              <a:rPr lang="en-US" altLang="ko-KR" dirty="0" err="1"/>
              <a:t>interpicture</a:t>
            </a:r>
            <a:r>
              <a:rPr lang="en-US" altLang="ko-KR" dirty="0"/>
              <a:t> prediction </a:t>
            </a:r>
            <a:r>
              <a:rPr lang="ko-KR" altLang="en-US" dirty="0"/>
              <a:t>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motion compensated prediction</a:t>
            </a:r>
            <a:r>
              <a:rPr lang="ko-KR" altLang="en-US" dirty="0"/>
              <a:t>을 사용한다</a:t>
            </a:r>
            <a:r>
              <a:rPr lang="en-US" altLang="ko-KR" dirty="0"/>
              <a:t>. B slices</a:t>
            </a:r>
            <a:r>
              <a:rPr lang="ko-KR" altLang="en-US" dirty="0"/>
              <a:t>는 사진 참조 리스트 </a:t>
            </a:r>
            <a:r>
              <a:rPr lang="en-US" altLang="ko-KR" dirty="0"/>
              <a:t>0,1</a:t>
            </a:r>
            <a:r>
              <a:rPr lang="ko-KR" altLang="en-US" dirty="0"/>
              <a:t>을 둘 다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slices</a:t>
            </a:r>
            <a:r>
              <a:rPr lang="ko-KR" altLang="en-US" dirty="0"/>
              <a:t>를 사용하는 목적은 </a:t>
            </a:r>
            <a:r>
              <a:rPr lang="en-US" altLang="ko-KR" dirty="0"/>
              <a:t>data loss </a:t>
            </a:r>
            <a:r>
              <a:rPr lang="ko-KR" altLang="en-US" dirty="0"/>
              <a:t>후 재동기화 하기 위해서이다</a:t>
            </a:r>
            <a:r>
              <a:rPr lang="en-US" altLang="ko-KR" dirty="0"/>
              <a:t>. slices </a:t>
            </a:r>
            <a:r>
              <a:rPr lang="ko-KR" altLang="en-US" dirty="0"/>
              <a:t>는 자주 </a:t>
            </a:r>
            <a:r>
              <a:rPr lang="ko-KR" altLang="en-US" dirty="0" err="1"/>
              <a:t>패키지된</a:t>
            </a:r>
            <a:r>
              <a:rPr lang="ko-KR" altLang="en-US" dirty="0"/>
              <a:t> 전송을 위해 최대한 많은 수의 </a:t>
            </a:r>
            <a:r>
              <a:rPr lang="en-US" altLang="ko-KR" dirty="0"/>
              <a:t>bit</a:t>
            </a:r>
            <a:r>
              <a:rPr lang="ko-KR" altLang="en-US" dirty="0"/>
              <a:t>수를 사용 하도록 제한된다</a:t>
            </a:r>
            <a:r>
              <a:rPr lang="en-US" altLang="ko-KR" dirty="0"/>
              <a:t>. slices </a:t>
            </a:r>
            <a:r>
              <a:rPr lang="ko-KR" altLang="en-US" dirty="0"/>
              <a:t>에 담긴 </a:t>
            </a:r>
            <a:r>
              <a:rPr lang="en-US" altLang="ko-KR" dirty="0"/>
              <a:t>CTU</a:t>
            </a:r>
            <a:r>
              <a:rPr lang="ko-KR" altLang="en-US" dirty="0"/>
              <a:t>의 수는 매우 다양하다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HEVC</a:t>
            </a:r>
            <a:r>
              <a:rPr lang="ko-KR" altLang="en-US" dirty="0"/>
              <a:t>는 또한 </a:t>
            </a:r>
            <a:r>
              <a:rPr lang="en-US" altLang="ko-KR" dirty="0"/>
              <a:t>tiles </a:t>
            </a:r>
            <a:r>
              <a:rPr lang="ko-KR" altLang="en-US" dirty="0"/>
              <a:t>도 정의하고 있다</a:t>
            </a:r>
            <a:r>
              <a:rPr lang="en-US" altLang="ko-KR" dirty="0"/>
              <a:t>. tiles</a:t>
            </a:r>
            <a:r>
              <a:rPr lang="ko-KR" altLang="en-US" dirty="0"/>
              <a:t>는 </a:t>
            </a:r>
            <a:r>
              <a:rPr lang="en-US" altLang="ko-KR" dirty="0"/>
              <a:t>self-contained </a:t>
            </a:r>
            <a:r>
              <a:rPr lang="ko-KR" altLang="en-US" dirty="0"/>
              <a:t>하고 독립적으로 </a:t>
            </a:r>
            <a:r>
              <a:rPr lang="en-US" altLang="ko-KR" dirty="0"/>
              <a:t>decode </a:t>
            </a:r>
            <a:r>
              <a:rPr lang="ko-KR" altLang="en-US" dirty="0"/>
              <a:t>가능한 사각형영역이다</a:t>
            </a:r>
            <a:r>
              <a:rPr lang="en-US" altLang="ko-KR" dirty="0"/>
              <a:t>. </a:t>
            </a:r>
            <a:r>
              <a:rPr lang="ko-KR" altLang="en-US" dirty="0"/>
              <a:t>이 목적은 병렬 처리가 가능하게 하기 위함이다</a:t>
            </a:r>
            <a:r>
              <a:rPr lang="en-US" altLang="ko-KR" dirty="0"/>
              <a:t>.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tile 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slices </a:t>
            </a:r>
            <a:r>
              <a:rPr lang="ko-KR" altLang="en-US" dirty="0"/>
              <a:t>에 담겨 있을 수도 있고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tile</a:t>
            </a:r>
            <a:r>
              <a:rPr lang="ko-KR" altLang="en-US" dirty="0"/>
              <a:t>이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slices </a:t>
            </a:r>
            <a:r>
              <a:rPr lang="ko-KR" altLang="en-US" dirty="0"/>
              <a:t>에 담겨 있을 수도 있다</a:t>
            </a:r>
            <a:r>
              <a:rPr lang="en-US" altLang="ko-KR" dirty="0"/>
              <a:t>. tile</a:t>
            </a:r>
            <a:r>
              <a:rPr lang="ko-KR" altLang="en-US" dirty="0"/>
              <a:t>은 </a:t>
            </a:r>
            <a:r>
              <a:rPr lang="en-US" altLang="ko-KR" dirty="0"/>
              <a:t>CTU </a:t>
            </a:r>
            <a:r>
              <a:rPr lang="ko-KR" altLang="en-US" dirty="0"/>
              <a:t>사각형 그룹으로 구성되어 있다</a:t>
            </a:r>
            <a:r>
              <a:rPr lang="en-US" altLang="ko-KR" dirty="0"/>
              <a:t>. (</a:t>
            </a:r>
            <a:r>
              <a:rPr lang="ko-KR" altLang="en-US" dirty="0"/>
              <a:t>사진 참조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altLang="ko-KR" dirty="0" err="1"/>
              <a:t>depenent</a:t>
            </a:r>
            <a:r>
              <a:rPr lang="en-US" altLang="ko-KR" dirty="0"/>
              <a:t> slices </a:t>
            </a:r>
            <a:r>
              <a:rPr lang="ko-KR" altLang="en-US" dirty="0"/>
              <a:t>들 또한 정의되어 있다</a:t>
            </a:r>
            <a:r>
              <a:rPr lang="en-US" altLang="ko-KR" dirty="0"/>
              <a:t>. </a:t>
            </a:r>
            <a:r>
              <a:rPr lang="ko-KR" altLang="en-US" dirty="0"/>
              <a:t>이때 각 </a:t>
            </a:r>
            <a:r>
              <a:rPr lang="en-US" altLang="ko-KR" dirty="0"/>
              <a:t>slice</a:t>
            </a:r>
            <a:r>
              <a:rPr lang="ko-KR" altLang="en-US" dirty="0"/>
              <a:t>는 구성 </a:t>
            </a:r>
            <a:r>
              <a:rPr lang="en-US" altLang="ko-KR" dirty="0"/>
              <a:t>CTU</a:t>
            </a:r>
            <a:r>
              <a:rPr lang="ko-KR" altLang="en-US" dirty="0"/>
              <a:t>를 </a:t>
            </a:r>
            <a:r>
              <a:rPr lang="ko-KR" altLang="en-US" dirty="0" err="1"/>
              <a:t>여러개의</a:t>
            </a:r>
            <a:r>
              <a:rPr lang="ko-KR" altLang="en-US" dirty="0"/>
              <a:t> 행으로 구성한다</a:t>
            </a:r>
            <a:r>
              <a:rPr lang="en-US" altLang="ko-KR" dirty="0"/>
              <a:t>. </a:t>
            </a:r>
            <a:r>
              <a:rPr lang="ko-KR" altLang="en-US" dirty="0"/>
              <a:t>각 행마다 </a:t>
            </a:r>
            <a:r>
              <a:rPr lang="en-US" altLang="ko-KR" dirty="0"/>
              <a:t>decode</a:t>
            </a:r>
            <a:r>
              <a:rPr lang="ko-KR" altLang="en-US" dirty="0"/>
              <a:t>를 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encode</a:t>
            </a:r>
            <a:r>
              <a:rPr lang="ko-KR" altLang="en-US" dirty="0"/>
              <a:t>과 </a:t>
            </a:r>
            <a:r>
              <a:rPr lang="en-US" altLang="ko-KR" dirty="0"/>
              <a:t>decoder </a:t>
            </a:r>
            <a:r>
              <a:rPr lang="ko-KR" altLang="en-US" dirty="0"/>
              <a:t>에서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threads</a:t>
            </a:r>
            <a:r>
              <a:rPr lang="ko-KR" altLang="en-US" dirty="0"/>
              <a:t>을 이용해 행들의 병렬 프로그래밍을 가능하게 한다</a:t>
            </a:r>
            <a:r>
              <a:rPr lang="en-US" altLang="ko-KR" dirty="0"/>
              <a:t>. </a:t>
            </a:r>
            <a:r>
              <a:rPr lang="ko-KR" altLang="en-US" dirty="0"/>
              <a:t>디자인상 </a:t>
            </a:r>
            <a:r>
              <a:rPr lang="ko-KR" altLang="en-US" dirty="0" err="1"/>
              <a:t>어러개의</a:t>
            </a:r>
            <a:r>
              <a:rPr lang="ko-KR" altLang="en-US" dirty="0"/>
              <a:t> </a:t>
            </a:r>
            <a:r>
              <a:rPr lang="en-US" altLang="ko-KR" dirty="0"/>
              <a:t>tile</a:t>
            </a:r>
            <a:r>
              <a:rPr lang="ko-KR" altLang="en-US" dirty="0"/>
              <a:t>을 사용하는 것은 불가능하다</a:t>
            </a:r>
            <a:r>
              <a:rPr lang="en-US" altLang="ko-KR" dirty="0"/>
              <a:t>. B slice: P slice </a:t>
            </a:r>
            <a:r>
              <a:rPr lang="ko-KR" altLang="en-US" dirty="0"/>
              <a:t>특징 </a:t>
            </a:r>
            <a:r>
              <a:rPr lang="en-US" altLang="ko-KR" dirty="0"/>
              <a:t>+ </a:t>
            </a:r>
            <a:r>
              <a:rPr lang="ko-KR" altLang="en-US" dirty="0"/>
              <a:t>몇몇개의 </a:t>
            </a:r>
            <a:r>
              <a:rPr lang="en-US" altLang="ko-KR" dirty="0"/>
              <a:t>CU</a:t>
            </a:r>
            <a:r>
              <a:rPr lang="ko-KR" altLang="en-US" dirty="0"/>
              <a:t>는 </a:t>
            </a:r>
            <a:r>
              <a:rPr lang="en-US" altLang="ko-KR" dirty="0" err="1"/>
              <a:t>interpicture</a:t>
            </a:r>
            <a:r>
              <a:rPr lang="en-US" altLang="ko-KR" dirty="0"/>
              <a:t> prediction </a:t>
            </a:r>
            <a:r>
              <a:rPr lang="ko-KR" altLang="en-US" dirty="0"/>
              <a:t>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motion compensated prediction</a:t>
            </a:r>
            <a:r>
              <a:rPr lang="ko-KR" altLang="en-US" dirty="0"/>
              <a:t>을 사용한다</a:t>
            </a:r>
            <a:r>
              <a:rPr lang="en-US" altLang="ko-KR" dirty="0"/>
              <a:t>. B slices</a:t>
            </a:r>
            <a:r>
              <a:rPr lang="ko-KR" altLang="en-US" dirty="0"/>
              <a:t>는 사진 참조 리스트 </a:t>
            </a:r>
            <a:r>
              <a:rPr lang="en-US" altLang="ko-KR" dirty="0"/>
              <a:t>0,1</a:t>
            </a:r>
            <a:r>
              <a:rPr lang="ko-KR" altLang="en-US" dirty="0"/>
              <a:t>을 둘 다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92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err="1"/>
              <a:t>Intrapicture</a:t>
            </a:r>
            <a:r>
              <a:rPr lang="en-US" altLang="ko-KR" dirty="0"/>
              <a:t> prediction</a:t>
            </a:r>
            <a:r>
              <a:rPr lang="ko-KR" altLang="en-US" dirty="0"/>
              <a:t>은 </a:t>
            </a:r>
            <a:r>
              <a:rPr lang="en-US" altLang="ko-KR" dirty="0"/>
              <a:t>TB </a:t>
            </a:r>
            <a:r>
              <a:rPr lang="ko-KR" altLang="en-US" dirty="0"/>
              <a:t>사이즈로 수행되며 </a:t>
            </a:r>
            <a:r>
              <a:rPr lang="en-US" altLang="ko-KR" dirty="0"/>
              <a:t>prediction</a:t>
            </a:r>
            <a:r>
              <a:rPr lang="ko-KR" altLang="en-US" dirty="0"/>
              <a:t>을 위해 이전에 </a:t>
            </a:r>
            <a:r>
              <a:rPr lang="en-US" altLang="ko-KR" dirty="0"/>
              <a:t>decoded </a:t>
            </a:r>
            <a:r>
              <a:rPr lang="ko-KR" altLang="en-US" dirty="0"/>
              <a:t>되어있는 </a:t>
            </a:r>
            <a:r>
              <a:rPr lang="en-US" altLang="ko-KR" dirty="0"/>
              <a:t>neighboring TB</a:t>
            </a:r>
            <a:r>
              <a:rPr lang="ko-KR" altLang="en-US" dirty="0"/>
              <a:t>를 사용한다</a:t>
            </a:r>
            <a:r>
              <a:rPr lang="en-US" altLang="ko-KR" dirty="0"/>
              <a:t>. TB </a:t>
            </a:r>
            <a:r>
              <a:rPr lang="ko-KR" altLang="en-US" dirty="0"/>
              <a:t>사이즈는 </a:t>
            </a:r>
            <a:r>
              <a:rPr lang="en-US" altLang="ko-KR" dirty="0"/>
              <a:t>4*4~32*32 </a:t>
            </a:r>
            <a:r>
              <a:rPr lang="ko-KR" altLang="en-US" dirty="0"/>
              <a:t>가 있으며 </a:t>
            </a:r>
            <a:r>
              <a:rPr lang="en-US" altLang="ko-KR" dirty="0"/>
              <a:t>33</a:t>
            </a:r>
            <a:r>
              <a:rPr lang="ko-KR" altLang="en-US" dirty="0"/>
              <a:t>가지 다른 방향의 방향성 </a:t>
            </a:r>
            <a:r>
              <a:rPr lang="en-US" altLang="ko-KR" dirty="0"/>
              <a:t>prediction</a:t>
            </a:r>
            <a:r>
              <a:rPr lang="ko-KR" altLang="en-US" dirty="0"/>
              <a:t>이 가능하다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luma</a:t>
            </a:r>
            <a:r>
              <a:rPr lang="ko-KR" altLang="en-US" dirty="0"/>
              <a:t>의 경우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+ planar prediction + dc prediction </a:t>
            </a:r>
            <a:r>
              <a:rPr lang="ko-KR" altLang="en-US" dirty="0"/>
              <a:t>이 사용된다</a:t>
            </a:r>
            <a:r>
              <a:rPr lang="en-US" altLang="ko-KR" dirty="0"/>
              <a:t>. chroma </a:t>
            </a:r>
            <a:r>
              <a:rPr lang="ko-KR" altLang="en-US" dirty="0"/>
              <a:t>의 경우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수직</a:t>
            </a:r>
            <a:r>
              <a:rPr lang="en-US" altLang="ko-KR" dirty="0"/>
              <a:t>, </a:t>
            </a:r>
            <a:r>
              <a:rPr lang="ko-KR" altLang="en-US" dirty="0"/>
              <a:t>수평</a:t>
            </a:r>
            <a:r>
              <a:rPr lang="en-US" altLang="ko-KR" dirty="0"/>
              <a:t>, planar, dc prediction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CB</a:t>
            </a:r>
            <a:r>
              <a:rPr lang="ko-KR" altLang="en-US" dirty="0"/>
              <a:t>는 </a:t>
            </a:r>
            <a:r>
              <a:rPr lang="en-US" altLang="ko-KR" dirty="0"/>
              <a:t>slice type </a:t>
            </a:r>
            <a:r>
              <a:rPr lang="ko-KR" altLang="en-US" dirty="0"/>
              <a:t>에 따라 </a:t>
            </a:r>
            <a:r>
              <a:rPr lang="en-US" altLang="ko-KR" dirty="0"/>
              <a:t>1</a:t>
            </a:r>
            <a:r>
              <a:rPr lang="ko-KR" altLang="en-US" dirty="0"/>
              <a:t>개의 방식으로 </a:t>
            </a:r>
            <a:r>
              <a:rPr lang="ko-KR" altLang="en-US" dirty="0" err="1"/>
              <a:t>코딩된다</a:t>
            </a:r>
            <a:r>
              <a:rPr lang="en-US" altLang="ko-KR" dirty="0"/>
              <a:t>. H.264/MPEG-4 AVC</a:t>
            </a:r>
            <a:r>
              <a:rPr lang="ko-KR" altLang="en-US" dirty="0"/>
              <a:t>와 비슷하게 </a:t>
            </a:r>
            <a:r>
              <a:rPr lang="en-US" altLang="ko-KR" dirty="0" err="1"/>
              <a:t>intrapicture</a:t>
            </a:r>
            <a:r>
              <a:rPr lang="en-US" altLang="ko-KR" dirty="0"/>
              <a:t> prediction </a:t>
            </a:r>
            <a:r>
              <a:rPr lang="ko-KR" altLang="en-US" dirty="0"/>
              <a:t>은 모든 </a:t>
            </a:r>
            <a:r>
              <a:rPr lang="en-US" altLang="ko-KR" dirty="0"/>
              <a:t>slice type</a:t>
            </a:r>
            <a:r>
              <a:rPr lang="ko-KR" altLang="en-US" dirty="0"/>
              <a:t>을 지원한다</a:t>
            </a:r>
            <a:r>
              <a:rPr lang="en-US" altLang="ko-KR" dirty="0"/>
              <a:t>. </a:t>
            </a:r>
            <a:r>
              <a:rPr lang="en-US" altLang="ko-KR" dirty="0" err="1"/>
              <a:t>intrapicture</a:t>
            </a:r>
            <a:r>
              <a:rPr lang="en-US" altLang="ko-KR" dirty="0"/>
              <a:t> prediction encoding </a:t>
            </a:r>
            <a:r>
              <a:rPr lang="ko-KR" altLang="en-US" dirty="0"/>
              <a:t>하는 방법에는 </a:t>
            </a:r>
            <a:r>
              <a:rPr lang="en-US" altLang="ko-KR" dirty="0" err="1"/>
              <a:t>Intra_Angular</a:t>
            </a:r>
            <a:r>
              <a:rPr lang="en-US" altLang="ko-KR" dirty="0"/>
              <a:t>, </a:t>
            </a:r>
            <a:r>
              <a:rPr lang="en-US" altLang="ko-KR" dirty="0" err="1"/>
              <a:t>Intra_Planar</a:t>
            </a:r>
            <a:r>
              <a:rPr lang="en-US" altLang="ko-KR" dirty="0"/>
              <a:t>, </a:t>
            </a:r>
            <a:r>
              <a:rPr lang="en-US" altLang="ko-KR" dirty="0" err="1"/>
              <a:t>Intra_DC</a:t>
            </a:r>
            <a:r>
              <a:rPr lang="en-US" altLang="ko-KR" dirty="0"/>
              <a:t> 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다음은 이런 방법들과 공통으로 사용되는 기술들에 대한 짧은 설명이다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PB </a:t>
            </a:r>
            <a:r>
              <a:rPr lang="en-US" altLang="ko-KR" dirty="0" err="1"/>
              <a:t>partioning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CB </a:t>
            </a:r>
            <a:r>
              <a:rPr lang="ko-KR" altLang="en-US" dirty="0"/>
              <a:t>사이즈를 </a:t>
            </a:r>
            <a:r>
              <a:rPr lang="en-US" altLang="ko-KR" dirty="0"/>
              <a:t>M</a:t>
            </a:r>
            <a:r>
              <a:rPr lang="en-US" altLang="ko-KR" i="1" dirty="0"/>
              <a:t>M</a:t>
            </a:r>
            <a:r>
              <a:rPr lang="ko-KR" altLang="en-US" i="1" dirty="0"/>
              <a:t>이라고 한다면 </a:t>
            </a:r>
            <a:r>
              <a:rPr lang="en-US" altLang="ko-KR" i="1" dirty="0"/>
              <a:t>2</a:t>
            </a:r>
            <a:r>
              <a:rPr lang="ko-KR" altLang="en-US" i="1" dirty="0"/>
              <a:t>가지 </a:t>
            </a:r>
            <a:r>
              <a:rPr lang="en-US" altLang="ko-KR" i="1" dirty="0"/>
              <a:t>PB partitioning </a:t>
            </a:r>
            <a:r>
              <a:rPr lang="ko-KR" altLang="en-US" i="1" dirty="0"/>
              <a:t>이 가능하다</a:t>
            </a:r>
            <a:r>
              <a:rPr lang="en-US" altLang="ko-KR" i="1" dirty="0"/>
              <a:t>. </a:t>
            </a:r>
            <a:r>
              <a:rPr lang="ko-KR" altLang="en-US" i="1" dirty="0"/>
              <a:t>첫번째는 </a:t>
            </a:r>
            <a:r>
              <a:rPr lang="en-US" altLang="ko-KR" i="1" dirty="0"/>
              <a:t>PART_2N</a:t>
            </a:r>
            <a:r>
              <a:rPr lang="en-US" altLang="ko-KR" dirty="0"/>
              <a:t>2N </a:t>
            </a:r>
            <a:r>
              <a:rPr lang="ko-KR" altLang="en-US" dirty="0"/>
              <a:t>으로 </a:t>
            </a:r>
            <a:r>
              <a:rPr lang="en-US" altLang="ko-KR" dirty="0"/>
              <a:t>split </a:t>
            </a:r>
            <a:r>
              <a:rPr lang="ko-KR" altLang="en-US" dirty="0"/>
              <a:t>되지 않은 것이고 두번째는 </a:t>
            </a:r>
            <a:r>
              <a:rPr lang="en-US" altLang="ko-KR" dirty="0"/>
              <a:t>PART_N</a:t>
            </a:r>
            <a:r>
              <a:rPr lang="en-US" altLang="ko-KR" i="1" dirty="0"/>
              <a:t>N </a:t>
            </a:r>
            <a:r>
              <a:rPr lang="ko-KR" altLang="en-US" i="1" dirty="0"/>
              <a:t>으로 </a:t>
            </a:r>
            <a:r>
              <a:rPr lang="en-US" altLang="ko-KR" i="1" dirty="0"/>
              <a:t>4</a:t>
            </a:r>
            <a:r>
              <a:rPr lang="ko-KR" altLang="en-US" i="1" dirty="0"/>
              <a:t>개의 </a:t>
            </a:r>
            <a:r>
              <a:rPr lang="en-US" altLang="ko-KR" i="1" dirty="0"/>
              <a:t>PB</a:t>
            </a:r>
            <a:r>
              <a:rPr lang="ko-KR" altLang="en-US" i="1" dirty="0"/>
              <a:t>로 분할된 것이다</a:t>
            </a:r>
            <a:r>
              <a:rPr lang="en-US" altLang="ko-KR" i="1" dirty="0"/>
              <a:t>. </a:t>
            </a:r>
            <a:r>
              <a:rPr lang="ko-KR" altLang="en-US" i="1" dirty="0"/>
              <a:t>이때 </a:t>
            </a:r>
            <a:r>
              <a:rPr lang="en-US" altLang="ko-KR" i="1" dirty="0"/>
              <a:t>PB</a:t>
            </a:r>
            <a:r>
              <a:rPr lang="ko-KR" altLang="en-US" i="1" dirty="0"/>
              <a:t>로 </a:t>
            </a:r>
            <a:r>
              <a:rPr lang="en-US" altLang="ko-KR" i="1" dirty="0"/>
              <a:t>4</a:t>
            </a:r>
            <a:r>
              <a:rPr lang="ko-KR" altLang="en-US" i="1" dirty="0"/>
              <a:t>분할되는 지역이 더 작은 </a:t>
            </a:r>
            <a:r>
              <a:rPr lang="en-US" altLang="ko-KR" i="1" dirty="0"/>
              <a:t>4</a:t>
            </a:r>
            <a:r>
              <a:rPr lang="ko-KR" altLang="en-US" i="1" dirty="0"/>
              <a:t>개의 </a:t>
            </a:r>
            <a:r>
              <a:rPr lang="en-US" altLang="ko-KR" i="1" dirty="0"/>
              <a:t>CB</a:t>
            </a:r>
            <a:r>
              <a:rPr lang="ko-KR" altLang="en-US" i="1" dirty="0"/>
              <a:t>로 표현할 수 있으므로 </a:t>
            </a:r>
            <a:r>
              <a:rPr lang="en-US" altLang="ko-KR" i="1" dirty="0"/>
              <a:t>PART_N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CB </a:t>
            </a:r>
            <a:r>
              <a:rPr lang="ko-KR" altLang="en-US" dirty="0"/>
              <a:t>가 가장 작은 사이즈 </a:t>
            </a:r>
            <a:r>
              <a:rPr lang="ko-KR" altLang="en-US" dirty="0" err="1"/>
              <a:t>일때만</a:t>
            </a:r>
            <a:r>
              <a:rPr lang="ko-KR" altLang="en-US" dirty="0"/>
              <a:t> 사용하도록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CB </a:t>
            </a:r>
            <a:r>
              <a:rPr lang="ko-KR" altLang="en-US" dirty="0"/>
              <a:t>가 최소 사이즈가 아니라면 그 때의 </a:t>
            </a:r>
            <a:r>
              <a:rPr lang="en-US" altLang="ko-KR" dirty="0"/>
              <a:t>PB</a:t>
            </a:r>
            <a:r>
              <a:rPr lang="ko-KR" altLang="en-US" dirty="0"/>
              <a:t>는 모두 </a:t>
            </a:r>
            <a:r>
              <a:rPr lang="en-US" altLang="ko-KR" dirty="0"/>
              <a:t>CB</a:t>
            </a:r>
            <a:r>
              <a:rPr lang="ko-KR" altLang="en-US" dirty="0"/>
              <a:t>의 사이즈와 같다</a:t>
            </a:r>
            <a:r>
              <a:rPr lang="en-US" altLang="ko-KR" dirty="0"/>
              <a:t>. </a:t>
            </a:r>
            <a:r>
              <a:rPr lang="ko-KR" altLang="en-US" dirty="0"/>
              <a:t>비록 </a:t>
            </a:r>
            <a:r>
              <a:rPr lang="en-US" altLang="ko-KR" dirty="0"/>
              <a:t>PB level </a:t>
            </a:r>
            <a:r>
              <a:rPr lang="ko-KR" altLang="en-US" dirty="0"/>
              <a:t>에서 </a:t>
            </a:r>
            <a:r>
              <a:rPr lang="en-US" altLang="ko-KR" dirty="0"/>
              <a:t>prediction mode </a:t>
            </a:r>
            <a:r>
              <a:rPr lang="ko-KR" altLang="en-US" dirty="0"/>
              <a:t>가 결정되지만 실제 </a:t>
            </a:r>
            <a:r>
              <a:rPr lang="en-US" altLang="ko-KR" dirty="0"/>
              <a:t>prediction </a:t>
            </a:r>
            <a:r>
              <a:rPr lang="ko-KR" altLang="en-US" dirty="0"/>
              <a:t>과정은 각 </a:t>
            </a:r>
            <a:r>
              <a:rPr lang="en-US" altLang="ko-KR" dirty="0"/>
              <a:t>TB </a:t>
            </a:r>
            <a:r>
              <a:rPr lang="ko-KR" altLang="en-US" dirty="0"/>
              <a:t>에 대해 수행된다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Intra_Angular</a:t>
            </a:r>
            <a:r>
              <a:rPr lang="en-US" altLang="ko-KR" dirty="0"/>
              <a:t> Prediction</a:t>
            </a:r>
          </a:p>
          <a:p>
            <a:r>
              <a:rPr lang="ko-KR" altLang="en-US" dirty="0"/>
              <a:t>공간적 </a:t>
            </a:r>
            <a:r>
              <a:rPr lang="en-US" altLang="ko-KR" dirty="0"/>
              <a:t>prediction</a:t>
            </a:r>
            <a:r>
              <a:rPr lang="ko-KR" altLang="en-US" dirty="0"/>
              <a:t>은 이전 버전에서도 사용되었지만 </a:t>
            </a:r>
            <a:r>
              <a:rPr lang="en-US" altLang="ko-KR" dirty="0"/>
              <a:t>TB </a:t>
            </a:r>
            <a:r>
              <a:rPr lang="ko-KR" altLang="en-US" dirty="0"/>
              <a:t>의 커진 사이즈와 </a:t>
            </a:r>
            <a:r>
              <a:rPr lang="en-US" altLang="ko-KR" dirty="0"/>
              <a:t>8</a:t>
            </a:r>
            <a:r>
              <a:rPr lang="ko-KR" altLang="en-US" dirty="0"/>
              <a:t>개 에서 </a:t>
            </a:r>
            <a:r>
              <a:rPr lang="en-US" altLang="ko-KR" dirty="0"/>
              <a:t>33</a:t>
            </a:r>
            <a:r>
              <a:rPr lang="ko-KR" altLang="en-US" dirty="0"/>
              <a:t>개로 확장된 </a:t>
            </a:r>
            <a:r>
              <a:rPr lang="en-US" altLang="ko-KR" dirty="0"/>
              <a:t>prediction direction</a:t>
            </a:r>
            <a:r>
              <a:rPr lang="ko-KR" altLang="en-US" dirty="0"/>
              <a:t>으로 더 확장되었다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33</a:t>
            </a:r>
            <a:r>
              <a:rPr lang="ko-KR" altLang="en-US" dirty="0"/>
              <a:t>개의 방향을 </a:t>
            </a:r>
            <a:r>
              <a:rPr lang="en-US" altLang="ko-KR" dirty="0" err="1"/>
              <a:t>Intra_Angular</a:t>
            </a:r>
            <a:r>
              <a:rPr lang="en-US" altLang="ko-KR" dirty="0"/>
              <a:t>[k]</a:t>
            </a:r>
            <a:r>
              <a:rPr lang="ko-KR" altLang="en-US" dirty="0"/>
              <a:t>라고 하며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2~34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en-US" altLang="ko-KR" dirty="0"/>
              <a:t>angle</a:t>
            </a:r>
            <a:r>
              <a:rPr lang="ko-KR" altLang="en-US" dirty="0"/>
              <a:t>을 지원할 수 있도록 디자인 되었다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Intra_Angular</a:t>
            </a:r>
            <a:r>
              <a:rPr lang="en-US" altLang="ko-KR" dirty="0"/>
              <a:t> mode</a:t>
            </a:r>
            <a:r>
              <a:rPr lang="ko-KR" altLang="en-US" dirty="0"/>
              <a:t>를 사용하면 각각의 </a:t>
            </a:r>
            <a:r>
              <a:rPr lang="en-US" altLang="ko-KR" dirty="0"/>
              <a:t>TB</a:t>
            </a:r>
            <a:r>
              <a:rPr lang="ko-KR" altLang="en-US" dirty="0"/>
              <a:t>는 방향에 따라 이전에 </a:t>
            </a:r>
            <a:r>
              <a:rPr lang="en-US" altLang="ko-KR" dirty="0"/>
              <a:t>decoder</a:t>
            </a:r>
            <a:r>
              <a:rPr lang="ko-KR" altLang="en-US" dirty="0"/>
              <a:t>을 통해 재구성되어 있는 이웃한 </a:t>
            </a:r>
            <a:r>
              <a:rPr lang="en-US" altLang="ko-KR" dirty="0"/>
              <a:t>samples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row </a:t>
            </a:r>
            <a:r>
              <a:rPr lang="ko-KR" altLang="en-US" dirty="0"/>
              <a:t>와 </a:t>
            </a:r>
            <a:r>
              <a:rPr lang="en-US" altLang="ko-KR" dirty="0"/>
              <a:t>column buffer </a:t>
            </a:r>
            <a:r>
              <a:rPr lang="ko-KR" altLang="en-US" dirty="0"/>
              <a:t>간의 </a:t>
            </a:r>
            <a:r>
              <a:rPr lang="en-US" altLang="ko-KR" dirty="0"/>
              <a:t>sample </a:t>
            </a:r>
            <a:r>
              <a:rPr lang="ko-KR" altLang="en-US" dirty="0"/>
              <a:t>교환의 필요성을 위해</a:t>
            </a:r>
            <a:r>
              <a:rPr lang="en-US" altLang="ko-KR" dirty="0"/>
              <a:t>angular </a:t>
            </a:r>
            <a:r>
              <a:rPr lang="ko-KR" altLang="en-US" dirty="0"/>
              <a:t>가 </a:t>
            </a:r>
            <a:r>
              <a:rPr lang="en-US" altLang="ko-KR" dirty="0"/>
              <a:t>2~17 </a:t>
            </a:r>
            <a:r>
              <a:rPr lang="ko-KR" altLang="en-US" dirty="0"/>
              <a:t>범위에 있다면 </a:t>
            </a:r>
            <a:r>
              <a:rPr lang="ko-KR" altLang="en-US" dirty="0" err="1"/>
              <a:t>위행에</a:t>
            </a:r>
            <a:r>
              <a:rPr lang="ko-KR" altLang="en-US" dirty="0"/>
              <a:t> 있던 </a:t>
            </a:r>
            <a:r>
              <a:rPr lang="en-US" altLang="ko-KR" dirty="0"/>
              <a:t>sample</a:t>
            </a:r>
            <a:r>
              <a:rPr lang="ko-KR" altLang="en-US" dirty="0"/>
              <a:t>들이 </a:t>
            </a:r>
            <a:r>
              <a:rPr lang="en-US" altLang="ko-KR" dirty="0"/>
              <a:t>left column </a:t>
            </a:r>
            <a:r>
              <a:rPr lang="ko-KR" altLang="en-US" dirty="0"/>
              <a:t>의 추가 </a:t>
            </a:r>
            <a:r>
              <a:rPr lang="en-US" altLang="ko-KR" dirty="0"/>
              <a:t>sample </a:t>
            </a:r>
            <a:r>
              <a:rPr lang="ko-KR" altLang="en-US" dirty="0"/>
              <a:t>이 되고 </a:t>
            </a:r>
            <a:r>
              <a:rPr lang="en-US" altLang="ko-KR" dirty="0"/>
              <a:t>18~34 </a:t>
            </a:r>
            <a:r>
              <a:rPr lang="ko-KR" altLang="en-US" dirty="0"/>
              <a:t>범위에 있다면 </a:t>
            </a:r>
            <a:r>
              <a:rPr lang="en-US" altLang="ko-KR" dirty="0"/>
              <a:t>left column </a:t>
            </a:r>
            <a:r>
              <a:rPr lang="ko-KR" altLang="en-US" dirty="0"/>
              <a:t>이 있던 </a:t>
            </a:r>
            <a:r>
              <a:rPr lang="en-US" altLang="ko-KR" dirty="0"/>
              <a:t>sample </a:t>
            </a:r>
            <a:r>
              <a:rPr lang="ko-KR" altLang="en-US" dirty="0"/>
              <a:t>들이 </a:t>
            </a:r>
            <a:r>
              <a:rPr lang="en-US" altLang="ko-KR" dirty="0"/>
              <a:t>left column </a:t>
            </a:r>
            <a:r>
              <a:rPr lang="ko-KR" altLang="en-US" dirty="0"/>
              <a:t>의 추가 </a:t>
            </a:r>
            <a:r>
              <a:rPr lang="en-US" altLang="ko-KR" dirty="0"/>
              <a:t>sample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314784"/>
            <a:ext cx="7710341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HEVC</a:t>
            </a:r>
            <a:r>
              <a:rPr lang="en-US" altLang="ko-KR" sz="2400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(High Efficiency Video Coding)</a:t>
            </a:r>
            <a:r>
              <a:rPr lang="en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기술들</a:t>
            </a:r>
            <a:endParaRPr lang="en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942943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err="1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H.Interpicture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143734"/>
            <a:ext cx="380000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vector prediction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향상 시키기 위해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보간필터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½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화소 위치에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8-tap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¼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화소 위치에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7-tap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필터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대문자로 쓰인 화소가 정수 화소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영상보다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확장된 영상 이용 가능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화소 움직임 뿐 아니라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부화소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움직임 단위로 움직인 예측 수행 가능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49EA832-0EAC-4225-8428-C5DDE3AF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9" y="1568018"/>
            <a:ext cx="2728838" cy="26528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751C4F-3020-457A-A672-2894CAE9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79" y="4302833"/>
            <a:ext cx="3707524" cy="686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AABFB6-7362-40F8-B0C2-11433FA21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752" y="3011481"/>
            <a:ext cx="3361294" cy="1225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79CE0B-EF43-4FE4-AEEA-DB2AC885B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904" y="3011481"/>
            <a:ext cx="2721371" cy="17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is a </a:t>
            </a:r>
            <a:r>
              <a:rPr 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en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Pictures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들의 샘플표현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Picture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 Tree Unit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Tree-Structured Partitioning Into Transform Blocks and Unit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Slices and Tiles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Intrapicture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Interpicture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  <a:endParaRPr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YCbCr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color space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4:2:0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Y: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brightness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Cr: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chroma,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색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눈은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더 민감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video picture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H*W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chroma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W/2*H/2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endParaRPr lang="en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A. </a:t>
            </a:r>
            <a:r>
              <a:rPr lang="en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Pictures 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샘플표현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6383B1-1FCC-4933-8613-D0144A52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24" y="1618700"/>
            <a:ext cx="2819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B. Coding Tree Unit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분할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416994"/>
            <a:ext cx="387839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Picture: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CTU(coding tree unit)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나눠짐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CTU: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CTB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chroma CTB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CTB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16*16, 32*32, 64*64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macoblock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사이즈는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16*16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사이즈는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computational requirement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달라진다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기존보다 커진 사이즈는 고화질영상 코딩에 도움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CTU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decoding process unit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Patitioning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구조이며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chroma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동시에 수행된다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quadtree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분할 과정은 적절한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사이즈를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찾을때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까지 반복적으로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수행될수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최소한의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8*8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31DCF84-8B56-435D-B578-6827C57C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37" y="2044648"/>
            <a:ext cx="2674648" cy="21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 PB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416994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spatial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intrapicture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temporal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interpicture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사용할지 결정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분할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 prediction mode, PB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번째만 가능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1,2,4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분할가능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분할 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 가능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 동일하지 않은 사이즈로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때문에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분할은 사용이 제한된다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5CAB01E-5BC5-4A74-8070-33DFA600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71" y="2170019"/>
            <a:ext cx="3216088" cy="12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942943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</a:t>
            </a:r>
            <a:r>
              <a:rPr lang="en-US" altLang="ko-KR" dirty="0">
                <a:highlight>
                  <a:srgbClr val="FFCD00"/>
                </a:highlight>
              </a:rPr>
              <a:t> Tree-Structured Partitioning Into Transform Blocks and Unit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416994"/>
            <a:ext cx="380000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quad tree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구조로 반복적으로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partitioning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한 것을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TB(transform blocks)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105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 </a:t>
            </a:r>
            <a:r>
              <a:rPr lang="ko-KR" altLang="en-US" sz="105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사이즈라면</a:t>
            </a:r>
            <a:r>
              <a:rPr lang="en-US" altLang="ko-KR" sz="105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flag</a:t>
            </a:r>
            <a:r>
              <a:rPr lang="ko-KR" altLang="en-US" sz="105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5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M/2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M/2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 되었는지 신호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SPS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residual quadtree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최대 깊이에 따라 추가 분할이 가능하다면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사분면은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분면으로 분할되었는지를 나타내는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flag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지정된다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리프노드는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 coding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 block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 이다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사용되는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최대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사이즈를 표시한다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최대 사이즈 보다 크다면 분할을 더 해야 하는 것을 암시한다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luma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최소 사이즈 보다 작은 사이즈 로 분할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할수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" altLang="ko-KR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868FC08-5D6D-4C61-9C2B-D93CC8B9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4" y="1967510"/>
            <a:ext cx="4044020" cy="18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0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942943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Slices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</a:t>
            </a:r>
            <a:r>
              <a:rPr lang="ko-KR" altLang="en-US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Tiles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143734"/>
            <a:ext cx="380000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raster scan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CTU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순서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한개의 사진은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혹은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여러개의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slices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스스로 정보를 갖고 있어 같은 사진 내에 있는 다른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정보 없이 각자 정확이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될수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경계 넘어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이루어 지지 않는다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In-Loop Filter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적용하기 위해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경계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넘어의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정보가 필요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slice: slice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있는 모든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오직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intrapicture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예측만을 사용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 slice: I slice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CU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interpicture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가능하다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compensated prediction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slice: P slice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몇몇개의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interpicture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compensated prediction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Tiles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병렬 처리를 위해 정의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" altLang="ko-KR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A5EC37C-68A7-4676-9B32-DCE96AD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92" y="1384952"/>
            <a:ext cx="3688900" cy="34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942943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err="1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G.Intrapicture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143734"/>
            <a:ext cx="380000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TB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사이즈로 수행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되어있는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neighboring TB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Size: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4*4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~32*32,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방향성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가능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 type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방식으로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코딩된다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H.264/MPEG-4 AVC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비슷하게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intrapicture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모든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 type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Method: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Intra_Angular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Intra_Planar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Intra_DC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M*M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사이즈인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Partitioning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가능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1) PART_2N2N : split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하지 않음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2) PART_NN: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분할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.CB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minimum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Intra_Angular</a:t>
            </a:r>
            <a:r>
              <a:rPr lang="en-US" altLang="ko-KR" sz="1050" dirty="0"/>
              <a:t> Prediction</a:t>
            </a:r>
            <a:r>
              <a:rPr lang="en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1050" dirty="0"/>
              <a:t>33</a:t>
            </a:r>
            <a:r>
              <a:rPr lang="ko-KR" altLang="en-US" sz="1050" dirty="0"/>
              <a:t>개의 방향을 </a:t>
            </a:r>
            <a:r>
              <a:rPr lang="en-US" altLang="ko-KR" sz="1050" dirty="0" err="1"/>
              <a:t>Intra_Angular</a:t>
            </a:r>
            <a:r>
              <a:rPr lang="en-US" altLang="ko-KR" sz="1050" dirty="0"/>
              <a:t>[k],</a:t>
            </a:r>
            <a:r>
              <a:rPr lang="ko-KR" altLang="en-US" sz="1050" dirty="0"/>
              <a:t> </a:t>
            </a:r>
            <a:r>
              <a:rPr lang="en-US" altLang="ko-KR" sz="1050" dirty="0"/>
              <a:t>k</a:t>
            </a:r>
            <a:r>
              <a:rPr lang="ko-KR" altLang="en-US" sz="1050" dirty="0"/>
              <a:t>는 </a:t>
            </a:r>
            <a:r>
              <a:rPr lang="en-US" altLang="ko-KR" sz="1050" dirty="0"/>
              <a:t>2~34 </a:t>
            </a:r>
            <a:r>
              <a:rPr lang="ko-KR" altLang="en-US" sz="1050" dirty="0"/>
              <a:t>이다</a:t>
            </a:r>
            <a:r>
              <a:rPr lang="en-US" altLang="ko-KR" sz="1050" dirty="0"/>
              <a:t>. </a:t>
            </a:r>
            <a:r>
              <a:rPr lang="ko-KR" altLang="en-US" sz="1050" dirty="0"/>
              <a:t>다양한 </a:t>
            </a:r>
            <a:r>
              <a:rPr lang="en-US" altLang="ko-KR" sz="1050" dirty="0"/>
              <a:t>angle</a:t>
            </a:r>
            <a:r>
              <a:rPr lang="ko-KR" altLang="en-US" sz="1050" dirty="0"/>
              <a:t>을 지원할 수 있도록 디자인</a:t>
            </a:r>
            <a:r>
              <a:rPr lang="en-US" altLang="ko-KR" sz="1050" dirty="0"/>
              <a:t>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0A49150-1090-4537-8FA8-C970AD67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" y="1772907"/>
            <a:ext cx="3381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942943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err="1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H.Interpicture</a:t>
            </a:r>
            <a:r>
              <a:rPr lang="en-US" altLang="ko-KR" dirty="0">
                <a:highlight>
                  <a:srgbClr val="FFCD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Prediction</a:t>
            </a:r>
            <a:endParaRPr lang="en" altLang="ko-KR" dirty="0">
              <a:highlight>
                <a:srgbClr val="FFCD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143734"/>
            <a:ext cx="3800008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AVC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비해 더 많은 참조 블록을 사용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대한 정보를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전송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Advanced Motion Vector Prediction, Merge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 대표적 기술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AVC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(a)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참조 블록 사용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3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블록의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중간값을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vector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HEVC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기본적으로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블록 사용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붙은 블록이지만 만약 사용 가능하지 않다면 숫자가 더 큰 블록 사용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Motion vector scaling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화면과 참조 화면 사이의 시간상 차이를 움직임 벡터에 적용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움직임 성능을 보이는 후보들을 선택 후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 블록의 정보를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전송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정보량의 증가하지만 정밀할 움직임 예측이 가능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8E7391B-E944-4D8F-9D64-ABDEB17D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25" y="1790817"/>
            <a:ext cx="3272728" cy="17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225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1772</Words>
  <Application>Microsoft Office PowerPoint</Application>
  <PresentationFormat>화면 슬라이드 쇼(16:9)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Lora</vt:lpstr>
      <vt:lpstr>Quattrocento Sans</vt:lpstr>
      <vt:lpstr>나눔바른고딕</vt:lpstr>
      <vt:lpstr>Arial</vt:lpstr>
      <vt:lpstr>Wingdings</vt:lpstr>
      <vt:lpstr>Viola template</vt:lpstr>
      <vt:lpstr>HEVC(High Efficiency Video Coding)  coding 기술들</vt:lpstr>
      <vt:lpstr>This is a INDEX</vt:lpstr>
      <vt:lpstr>A. Pictures 샘플표현</vt:lpstr>
      <vt:lpstr>B. Coding Tree Unit으로 분할</vt:lpstr>
      <vt:lpstr>D. PB와 PU</vt:lpstr>
      <vt:lpstr>E. Tree-Structured Partitioning Into Transform Blocks and Unit</vt:lpstr>
      <vt:lpstr>F. Slices and Tiles</vt:lpstr>
      <vt:lpstr>G.Intrapicture Prediction</vt:lpstr>
      <vt:lpstr>H.Interpicture Prediction</vt:lpstr>
      <vt:lpstr>H.Interpicture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HEVC(High Efficiency Video Coding)  coding 기술들</dc:title>
  <dc:creator>user</dc:creator>
  <cp:lastModifiedBy>수민 송</cp:lastModifiedBy>
  <cp:revision>11</cp:revision>
  <dcterms:modified xsi:type="dcterms:W3CDTF">2020-02-13T14:32:17Z</dcterms:modified>
</cp:coreProperties>
</file>